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351" r:id="rId2"/>
    <p:sldId id="354" r:id="rId3"/>
    <p:sldId id="336" r:id="rId4"/>
    <p:sldId id="353" r:id="rId5"/>
    <p:sldId id="273" r:id="rId6"/>
    <p:sldId id="274" r:id="rId7"/>
    <p:sldId id="282" r:id="rId8"/>
    <p:sldId id="283" r:id="rId9"/>
    <p:sldId id="276" r:id="rId10"/>
    <p:sldId id="279" r:id="rId11"/>
    <p:sldId id="284" r:id="rId12"/>
    <p:sldId id="285" r:id="rId13"/>
    <p:sldId id="286" r:id="rId14"/>
    <p:sldId id="287" r:id="rId15"/>
    <p:sldId id="275" r:id="rId16"/>
    <p:sldId id="277" r:id="rId17"/>
    <p:sldId id="288" r:id="rId18"/>
    <p:sldId id="278" r:id="rId19"/>
    <p:sldId id="281" r:id="rId20"/>
    <p:sldId id="280" r:id="rId21"/>
    <p:sldId id="294" r:id="rId22"/>
    <p:sldId id="295" r:id="rId23"/>
    <p:sldId id="293" r:id="rId24"/>
    <p:sldId id="292" r:id="rId25"/>
    <p:sldId id="291" r:id="rId26"/>
    <p:sldId id="290" r:id="rId27"/>
    <p:sldId id="289" r:id="rId28"/>
    <p:sldId id="299" r:id="rId29"/>
    <p:sldId id="296" r:id="rId30"/>
    <p:sldId id="298" r:id="rId31"/>
    <p:sldId id="297" r:id="rId32"/>
    <p:sldId id="304" r:id="rId33"/>
    <p:sldId id="303" r:id="rId34"/>
    <p:sldId id="305" r:id="rId35"/>
    <p:sldId id="302" r:id="rId36"/>
    <p:sldId id="301" r:id="rId37"/>
    <p:sldId id="306" r:id="rId38"/>
    <p:sldId id="337" r:id="rId39"/>
    <p:sldId id="355" r:id="rId40"/>
    <p:sldId id="338" r:id="rId41"/>
    <p:sldId id="339" r:id="rId42"/>
    <p:sldId id="340" r:id="rId43"/>
    <p:sldId id="341" r:id="rId44"/>
    <p:sldId id="342" r:id="rId45"/>
    <p:sldId id="356" r:id="rId46"/>
    <p:sldId id="308" r:id="rId47"/>
    <p:sldId id="300" r:id="rId48"/>
    <p:sldId id="309" r:id="rId49"/>
    <p:sldId id="310" r:id="rId50"/>
    <p:sldId id="311" r:id="rId51"/>
    <p:sldId id="312" r:id="rId52"/>
    <p:sldId id="313" r:id="rId53"/>
    <p:sldId id="316" r:id="rId54"/>
    <p:sldId id="318" r:id="rId55"/>
    <p:sldId id="317" r:id="rId56"/>
    <p:sldId id="319" r:id="rId57"/>
    <p:sldId id="321" r:id="rId58"/>
    <p:sldId id="320" r:id="rId59"/>
    <p:sldId id="326" r:id="rId60"/>
    <p:sldId id="325" r:id="rId61"/>
    <p:sldId id="324" r:id="rId62"/>
    <p:sldId id="323" r:id="rId63"/>
    <p:sldId id="327" r:id="rId64"/>
    <p:sldId id="314" r:id="rId65"/>
    <p:sldId id="328" r:id="rId66"/>
    <p:sldId id="329" r:id="rId67"/>
    <p:sldId id="331" r:id="rId68"/>
    <p:sldId id="330" r:id="rId69"/>
    <p:sldId id="315" r:id="rId70"/>
    <p:sldId id="357" r:id="rId71"/>
    <p:sldId id="343" r:id="rId72"/>
    <p:sldId id="344" r:id="rId73"/>
    <p:sldId id="345" r:id="rId74"/>
    <p:sldId id="346" r:id="rId75"/>
    <p:sldId id="347" r:id="rId76"/>
    <p:sldId id="348" r:id="rId77"/>
    <p:sldId id="350" r:id="rId78"/>
    <p:sldId id="349" r:id="rId79"/>
  </p:sldIdLst>
  <p:sldSz cx="9144000" cy="6858000" type="screen4x3"/>
  <p:notesSz cx="6858000" cy="9710738"/>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33"/>
    <a:srgbClr val="008000"/>
    <a:srgbClr val="5F5F5F"/>
    <a:srgbClr val="CC9900"/>
    <a:srgbClr val="996633"/>
    <a:srgbClr val="33CC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4" d="100"/>
          <a:sy n="84" d="100"/>
        </p:scale>
        <p:origin x="1354"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04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4.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5.png"/></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6.png"/></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852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8195" name="Rectangle 3"/>
          <p:cNvSpPr>
            <a:spLocks noGrp="1" noChangeArrowheads="1"/>
          </p:cNvSpPr>
          <p:nvPr>
            <p:ph type="dt" sz="quarter" idx="1"/>
          </p:nvPr>
        </p:nvSpPr>
        <p:spPr bwMode="auto">
          <a:xfrm>
            <a:off x="3886200" y="0"/>
            <a:ext cx="2971800" cy="4852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8196" name="Rectangle 4"/>
          <p:cNvSpPr>
            <a:spLocks noGrp="1" noChangeArrowheads="1"/>
          </p:cNvSpPr>
          <p:nvPr>
            <p:ph type="ftr" sz="quarter" idx="2"/>
          </p:nvPr>
        </p:nvSpPr>
        <p:spPr bwMode="auto">
          <a:xfrm>
            <a:off x="0" y="9225523"/>
            <a:ext cx="2971800" cy="4852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8197" name="Rectangle 5"/>
          <p:cNvSpPr>
            <a:spLocks noGrp="1" noChangeArrowheads="1"/>
          </p:cNvSpPr>
          <p:nvPr>
            <p:ph type="sldNum" sz="quarter" idx="3"/>
          </p:nvPr>
        </p:nvSpPr>
        <p:spPr bwMode="auto">
          <a:xfrm>
            <a:off x="3886200" y="9225523"/>
            <a:ext cx="2971800" cy="4852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CEB52F8-7DCF-4057-9157-291BDCCB0511}"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627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98307" name="Rectangle 3"/>
          <p:cNvSpPr>
            <a:spLocks noGrp="1" noChangeArrowheads="1"/>
          </p:cNvSpPr>
          <p:nvPr>
            <p:ph type="dt" idx="1"/>
          </p:nvPr>
        </p:nvSpPr>
        <p:spPr bwMode="auto">
          <a:xfrm>
            <a:off x="3886200" y="0"/>
            <a:ext cx="2971800" cy="4627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8308" name="Rectangle 4"/>
          <p:cNvSpPr>
            <a:spLocks noGrp="1" noRot="1" noChangeAspect="1" noChangeArrowheads="1" noTextEdit="1"/>
          </p:cNvSpPr>
          <p:nvPr>
            <p:ph type="sldImg" idx="2"/>
          </p:nvPr>
        </p:nvSpPr>
        <p:spPr bwMode="auto">
          <a:xfrm>
            <a:off x="962025" y="693738"/>
            <a:ext cx="4933950" cy="3702050"/>
          </a:xfrm>
          <a:prstGeom prst="rect">
            <a:avLst/>
          </a:prstGeom>
          <a:noFill/>
          <a:ln w="9525">
            <a:solidFill>
              <a:srgbClr val="000000"/>
            </a:solidFill>
            <a:miter lim="800000"/>
            <a:headEnd/>
            <a:tailEnd/>
          </a:ln>
          <a:effectLst/>
        </p:spPr>
      </p:sp>
      <p:sp>
        <p:nvSpPr>
          <p:cNvPr id="98309" name="Rectangle 5"/>
          <p:cNvSpPr>
            <a:spLocks noGrp="1" noChangeArrowheads="1"/>
          </p:cNvSpPr>
          <p:nvPr>
            <p:ph type="body" sz="quarter" idx="3"/>
          </p:nvPr>
        </p:nvSpPr>
        <p:spPr bwMode="auto">
          <a:xfrm>
            <a:off x="914400" y="4627221"/>
            <a:ext cx="5029200" cy="43187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10" name="Rectangle 6"/>
          <p:cNvSpPr>
            <a:spLocks noGrp="1" noChangeArrowheads="1"/>
          </p:cNvSpPr>
          <p:nvPr>
            <p:ph type="ftr" sz="quarter" idx="4"/>
          </p:nvPr>
        </p:nvSpPr>
        <p:spPr bwMode="auto">
          <a:xfrm>
            <a:off x="0" y="9254443"/>
            <a:ext cx="2971800" cy="46272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98311" name="Rectangle 7"/>
          <p:cNvSpPr>
            <a:spLocks noGrp="1" noChangeArrowheads="1"/>
          </p:cNvSpPr>
          <p:nvPr>
            <p:ph type="sldNum" sz="quarter" idx="5"/>
          </p:nvPr>
        </p:nvSpPr>
        <p:spPr bwMode="auto">
          <a:xfrm>
            <a:off x="3886200" y="9254443"/>
            <a:ext cx="2971800" cy="46272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2C66DD0-15E1-4190-A715-26BB595FBAF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4800"/>
            <a:ext cx="21526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3055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5240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9" name="Rectangle 15"/>
          <p:cNvSpPr>
            <a:spLocks noChangeArrowheads="1"/>
          </p:cNvSpPr>
          <p:nvPr userDrawn="1"/>
        </p:nvSpPr>
        <p:spPr bwMode="auto">
          <a:xfrm>
            <a:off x="304800" y="1524000"/>
            <a:ext cx="8382000" cy="5029200"/>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1037" name="Rectangle 13"/>
          <p:cNvSpPr>
            <a:spLocks noChangeArrowheads="1"/>
          </p:cNvSpPr>
          <p:nvPr userDrawn="1"/>
        </p:nvSpPr>
        <p:spPr bwMode="auto">
          <a:xfrm>
            <a:off x="304800" y="1524000"/>
            <a:ext cx="8305800" cy="5029200"/>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304800" y="304800"/>
            <a:ext cx="8610600" cy="11430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524000"/>
            <a:ext cx="8610600" cy="5029200"/>
          </a:xfrm>
          <a:prstGeom prst="rect">
            <a:avLst/>
          </a:prstGeom>
          <a:solidFill>
            <a:schemeClr val="bg1"/>
          </a:solidFill>
          <a:ln w="9525">
            <a:noFill/>
            <a:miter lim="800000"/>
            <a:headEnd/>
            <a:tailEnd/>
          </a:ln>
          <a:effectLst/>
        </p:spPr>
        <p:txBody>
          <a:bodyPr vert="horz" wrap="square" lIns="274320" tIns="45720" rIns="45720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Verdana" pitchFamily="34" charset="0"/>
        </a:defRPr>
      </a:lvl2pPr>
      <a:lvl3pPr algn="ctr" rtl="0" eaLnBrk="0" fontAlgn="base" hangingPunct="0">
        <a:spcBef>
          <a:spcPct val="0"/>
        </a:spcBef>
        <a:spcAft>
          <a:spcPct val="0"/>
        </a:spcAft>
        <a:defRPr sz="3200">
          <a:solidFill>
            <a:schemeClr val="tx1"/>
          </a:solidFill>
          <a:latin typeface="Verdana" pitchFamily="34" charset="0"/>
        </a:defRPr>
      </a:lvl3pPr>
      <a:lvl4pPr algn="ctr" rtl="0" eaLnBrk="0" fontAlgn="base" hangingPunct="0">
        <a:spcBef>
          <a:spcPct val="0"/>
        </a:spcBef>
        <a:spcAft>
          <a:spcPct val="0"/>
        </a:spcAft>
        <a:defRPr sz="3200">
          <a:solidFill>
            <a:schemeClr val="tx1"/>
          </a:solidFill>
          <a:latin typeface="Verdana" pitchFamily="34" charset="0"/>
        </a:defRPr>
      </a:lvl4pPr>
      <a:lvl5pPr algn="ctr" rtl="0" eaLnBrk="0" fontAlgn="base" hangingPunct="0">
        <a:spcBef>
          <a:spcPct val="0"/>
        </a:spcBef>
        <a:spcAft>
          <a:spcPct val="0"/>
        </a:spcAft>
        <a:defRPr sz="3200">
          <a:solidFill>
            <a:schemeClr val="tx1"/>
          </a:solidFill>
          <a:latin typeface="Verdana" pitchFamily="34" charset="0"/>
        </a:defRPr>
      </a:lvl5pPr>
      <a:lvl6pPr marL="457200" algn="ctr" rtl="0" eaLnBrk="0" fontAlgn="base" hangingPunct="0">
        <a:spcBef>
          <a:spcPct val="0"/>
        </a:spcBef>
        <a:spcAft>
          <a:spcPct val="0"/>
        </a:spcAft>
        <a:defRPr sz="3200">
          <a:solidFill>
            <a:schemeClr val="tx1"/>
          </a:solidFill>
          <a:latin typeface="Verdana" pitchFamily="34" charset="0"/>
        </a:defRPr>
      </a:lvl6pPr>
      <a:lvl7pPr marL="914400" algn="ctr" rtl="0" eaLnBrk="0" fontAlgn="base" hangingPunct="0">
        <a:spcBef>
          <a:spcPct val="0"/>
        </a:spcBef>
        <a:spcAft>
          <a:spcPct val="0"/>
        </a:spcAft>
        <a:defRPr sz="3200">
          <a:solidFill>
            <a:schemeClr val="tx1"/>
          </a:solidFill>
          <a:latin typeface="Verdana" pitchFamily="34" charset="0"/>
        </a:defRPr>
      </a:lvl7pPr>
      <a:lvl8pPr marL="1371600" algn="ctr" rtl="0" eaLnBrk="0" fontAlgn="base" hangingPunct="0">
        <a:spcBef>
          <a:spcPct val="0"/>
        </a:spcBef>
        <a:spcAft>
          <a:spcPct val="0"/>
        </a:spcAft>
        <a:defRPr sz="3200">
          <a:solidFill>
            <a:schemeClr val="tx1"/>
          </a:solidFill>
          <a:latin typeface="Verdana" pitchFamily="34" charset="0"/>
        </a:defRPr>
      </a:lvl8pPr>
      <a:lvl9pPr marL="1828800" algn="ctr" rtl="0" eaLnBrk="0" fontAlgn="base" hangingPunct="0">
        <a:spcBef>
          <a:spcPct val="0"/>
        </a:spcBef>
        <a:spcAft>
          <a:spcPct val="0"/>
        </a:spcAft>
        <a:defRPr sz="3200">
          <a:solidFill>
            <a:schemeClr val="tx1"/>
          </a:solidFill>
          <a:latin typeface="Verdana" pitchFamily="34" charset="0"/>
        </a:defRPr>
      </a:lvl9pPr>
    </p:titleStyle>
    <p:bodyStyle>
      <a:lvl1pPr marL="342900" indent="-342900" algn="just" rtl="0" eaLnBrk="0" fontAlgn="base" hangingPunct="0">
        <a:spcBef>
          <a:spcPct val="50000"/>
        </a:spcBef>
        <a:spcAft>
          <a:spcPct val="0"/>
        </a:spcAft>
        <a:buClr>
          <a:srgbClr val="009900"/>
        </a:buClr>
        <a:buFont typeface="Marlett" pitchFamily="2" charset="2"/>
        <a:buChar char="r"/>
        <a:defRPr sz="2200">
          <a:solidFill>
            <a:srgbClr val="333333"/>
          </a:solidFill>
          <a:latin typeface="+mn-lt"/>
          <a:ea typeface="+mn-ea"/>
          <a:cs typeface="+mn-cs"/>
        </a:defRPr>
      </a:lvl1pPr>
      <a:lvl2pPr marL="742950" indent="-285750" algn="just" rtl="0" eaLnBrk="0" fontAlgn="base" hangingPunct="0">
        <a:spcBef>
          <a:spcPct val="50000"/>
        </a:spcBef>
        <a:spcAft>
          <a:spcPct val="0"/>
        </a:spcAft>
        <a:buClr>
          <a:srgbClr val="009900"/>
        </a:buClr>
        <a:buFont typeface="Marlett" pitchFamily="2" charset="2"/>
        <a:buChar char="b"/>
        <a:defRPr sz="2000">
          <a:solidFill>
            <a:srgbClr val="333333"/>
          </a:solidFill>
          <a:latin typeface="+mn-lt"/>
        </a:defRPr>
      </a:lvl2pPr>
      <a:lvl3pPr marL="1143000" indent="-228600" algn="just" rtl="0" eaLnBrk="0" fontAlgn="base" hangingPunct="0">
        <a:spcBef>
          <a:spcPct val="50000"/>
        </a:spcBef>
        <a:spcAft>
          <a:spcPct val="0"/>
        </a:spcAft>
        <a:buClr>
          <a:srgbClr val="009900"/>
        </a:buClr>
        <a:buFont typeface="Marlett" pitchFamily="2" charset="2"/>
        <a:buChar char="4"/>
        <a:defRPr>
          <a:solidFill>
            <a:srgbClr val="333333"/>
          </a:solidFill>
          <a:latin typeface="+mn-lt"/>
        </a:defRPr>
      </a:lvl3pPr>
      <a:lvl4pPr marL="1600200" indent="-228600" algn="just" rtl="0" eaLnBrk="0" fontAlgn="base" hangingPunct="0">
        <a:spcBef>
          <a:spcPct val="50000"/>
        </a:spcBef>
        <a:spcAft>
          <a:spcPct val="0"/>
        </a:spcAft>
        <a:buClr>
          <a:srgbClr val="009900"/>
        </a:buClr>
        <a:buFont typeface="Marlett" pitchFamily="2" charset="2"/>
        <a:buChar char="r"/>
        <a:defRPr sz="1600">
          <a:solidFill>
            <a:srgbClr val="333333"/>
          </a:solidFill>
          <a:latin typeface="+mn-lt"/>
        </a:defRPr>
      </a:lvl4pPr>
      <a:lvl5pPr marL="2057400" indent="-228600" algn="just" rtl="0" eaLnBrk="0" fontAlgn="base" hangingPunct="0">
        <a:spcBef>
          <a:spcPct val="50000"/>
        </a:spcBef>
        <a:spcAft>
          <a:spcPct val="0"/>
        </a:spcAft>
        <a:buClr>
          <a:srgbClr val="009900"/>
        </a:buClr>
        <a:buFont typeface="Marlett" pitchFamily="2" charset="2"/>
        <a:buChar char="r"/>
        <a:defRPr>
          <a:solidFill>
            <a:srgbClr val="333333"/>
          </a:solidFill>
          <a:latin typeface="+mn-lt"/>
        </a:defRPr>
      </a:lvl5pPr>
      <a:lvl6pPr marL="2514600" indent="-228600" algn="just" rtl="0" eaLnBrk="0" fontAlgn="base" hangingPunct="0">
        <a:spcBef>
          <a:spcPct val="50000"/>
        </a:spcBef>
        <a:spcAft>
          <a:spcPct val="0"/>
        </a:spcAft>
        <a:buClr>
          <a:srgbClr val="009900"/>
        </a:buClr>
        <a:buFont typeface="Marlett" pitchFamily="2" charset="2"/>
        <a:buChar char="r"/>
        <a:defRPr>
          <a:solidFill>
            <a:srgbClr val="333333"/>
          </a:solidFill>
          <a:latin typeface="+mn-lt"/>
        </a:defRPr>
      </a:lvl6pPr>
      <a:lvl7pPr marL="2971800" indent="-228600" algn="just" rtl="0" eaLnBrk="0" fontAlgn="base" hangingPunct="0">
        <a:spcBef>
          <a:spcPct val="50000"/>
        </a:spcBef>
        <a:spcAft>
          <a:spcPct val="0"/>
        </a:spcAft>
        <a:buClr>
          <a:srgbClr val="009900"/>
        </a:buClr>
        <a:buFont typeface="Marlett" pitchFamily="2" charset="2"/>
        <a:buChar char="r"/>
        <a:defRPr>
          <a:solidFill>
            <a:srgbClr val="333333"/>
          </a:solidFill>
          <a:latin typeface="+mn-lt"/>
        </a:defRPr>
      </a:lvl7pPr>
      <a:lvl8pPr marL="3429000" indent="-228600" algn="just" rtl="0" eaLnBrk="0" fontAlgn="base" hangingPunct="0">
        <a:spcBef>
          <a:spcPct val="50000"/>
        </a:spcBef>
        <a:spcAft>
          <a:spcPct val="0"/>
        </a:spcAft>
        <a:buClr>
          <a:srgbClr val="009900"/>
        </a:buClr>
        <a:buFont typeface="Marlett" pitchFamily="2" charset="2"/>
        <a:buChar char="r"/>
        <a:defRPr>
          <a:solidFill>
            <a:srgbClr val="333333"/>
          </a:solidFill>
          <a:latin typeface="+mn-lt"/>
        </a:defRPr>
      </a:lvl8pPr>
      <a:lvl9pPr marL="3886200" indent="-228600" algn="just" rtl="0" eaLnBrk="0" fontAlgn="base" hangingPunct="0">
        <a:spcBef>
          <a:spcPct val="50000"/>
        </a:spcBef>
        <a:spcAft>
          <a:spcPct val="0"/>
        </a:spcAft>
        <a:buClr>
          <a:srgbClr val="009900"/>
        </a:buClr>
        <a:buFont typeface="Marlett" pitchFamily="2" charset="2"/>
        <a:buChar char="r"/>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2.bin"/><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oleObject" Target="../embeddings/oleObject4.bin"/><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oleObject" Target="../embeddings/oleObject6.bin"/><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png"/><Relationship Id="rId5" Type="http://schemas.openxmlformats.org/officeDocument/2006/relationships/oleObject" Target="../embeddings/oleObject8.bin"/><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png"/><Relationship Id="rId5" Type="http://schemas.openxmlformats.org/officeDocument/2006/relationships/oleObject" Target="../embeddings/oleObject10.bin"/><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2.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2.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3.png"/></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4.png"/></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5.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6.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0.wmf"/><Relationship Id="rId5" Type="http://schemas.openxmlformats.org/officeDocument/2006/relationships/oleObject" Target="../embeddings/oleObject26.bin"/><Relationship Id="rId4" Type="http://schemas.openxmlformats.org/officeDocument/2006/relationships/image" Target="../media/image2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6516" y="2060848"/>
            <a:ext cx="6110968" cy="1938992"/>
          </a:xfrm>
          <a:prstGeom prst="rect">
            <a:avLst/>
          </a:prstGeom>
        </p:spPr>
        <p:txBody>
          <a:bodyPr wrap="none">
            <a:spAutoFit/>
          </a:bodyPr>
          <a:lstStyle/>
          <a:p>
            <a:r>
              <a:rPr lang="pt-PT" dirty="0" smtClean="0">
                <a:latin typeface="Verdana" pitchFamily="34" charset="0"/>
              </a:rPr>
              <a:t>IDADE</a:t>
            </a:r>
          </a:p>
          <a:p>
            <a:r>
              <a:rPr lang="pt-PT" dirty="0" smtClean="0">
                <a:latin typeface="Verdana" pitchFamily="34" charset="0"/>
              </a:rPr>
              <a:t>COPA </a:t>
            </a:r>
            <a:r>
              <a:rPr lang="pt-PT" dirty="0">
                <a:latin typeface="Verdana" pitchFamily="34" charset="0"/>
              </a:rPr>
              <a:t>DA </a:t>
            </a:r>
            <a:r>
              <a:rPr lang="pt-PT" dirty="0" smtClean="0">
                <a:latin typeface="Verdana" pitchFamily="34" charset="0"/>
              </a:rPr>
              <a:t>ÁRVORE</a:t>
            </a:r>
          </a:p>
          <a:p>
            <a:r>
              <a:rPr lang="pt-PT" dirty="0" smtClean="0">
                <a:effectLst>
                  <a:outerShdw blurRad="38100" dist="38100" dir="2700000" algn="tl">
                    <a:srgbClr val="C0C0C0"/>
                  </a:outerShdw>
                </a:effectLst>
                <a:latin typeface="Verdana" pitchFamily="34" charset="0"/>
              </a:rPr>
              <a:t>DIÂMETRO (suta e fitas de diâmetros)</a:t>
            </a:r>
          </a:p>
          <a:p>
            <a:r>
              <a:rPr lang="pt-PT" dirty="0" smtClean="0">
                <a:effectLst>
                  <a:outerShdw blurRad="38100" dist="38100" dir="2700000" algn="tl">
                    <a:srgbClr val="C0C0C0"/>
                  </a:outerShdw>
                </a:effectLst>
                <a:latin typeface="Verdana" pitchFamily="34" charset="0"/>
              </a:rPr>
              <a:t>CASCA</a:t>
            </a:r>
          </a:p>
          <a:p>
            <a:r>
              <a:rPr lang="pt-PT" dirty="0" smtClean="0">
                <a:effectLst>
                  <a:outerShdw blurRad="38100" dist="38100" dir="2700000" algn="tl">
                    <a:srgbClr val="C0C0C0"/>
                  </a:outerShdw>
                </a:effectLst>
                <a:latin typeface="Verdana" pitchFamily="34" charset="0"/>
              </a:rPr>
              <a:t>ALTURA</a:t>
            </a:r>
            <a:endParaRPr lang="en-GB" dirty="0">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297428584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pt-PT"/>
              <a:t>Regras para a medição de diâmetros</a:t>
            </a:r>
            <a:endParaRPr lang="en-GB"/>
          </a:p>
        </p:txBody>
      </p:sp>
      <p:sp>
        <p:nvSpPr>
          <p:cNvPr id="152579" name="Rectangle 3"/>
          <p:cNvSpPr>
            <a:spLocks noGrp="1" noChangeArrowheads="1"/>
          </p:cNvSpPr>
          <p:nvPr>
            <p:ph type="body" idx="1"/>
          </p:nvPr>
        </p:nvSpPr>
        <p:spPr/>
        <p:txBody>
          <a:bodyPr/>
          <a:lstStyle/>
          <a:p>
            <a:endParaRPr lang="pt-PT" sz="700"/>
          </a:p>
          <a:p>
            <a:endParaRPr lang="pt-PT"/>
          </a:p>
          <a:p>
            <a:endParaRPr lang="en-GB"/>
          </a:p>
        </p:txBody>
      </p:sp>
      <p:graphicFrame>
        <p:nvGraphicFramePr>
          <p:cNvPr id="152581" name="Object 5"/>
          <p:cNvGraphicFramePr>
            <a:graphicFrameLocks noChangeAspect="1"/>
          </p:cNvGraphicFramePr>
          <p:nvPr/>
        </p:nvGraphicFramePr>
        <p:xfrm>
          <a:off x="1371600" y="2362200"/>
          <a:ext cx="2174875" cy="2649538"/>
        </p:xfrm>
        <a:graphic>
          <a:graphicData uri="http://schemas.openxmlformats.org/presentationml/2006/ole">
            <mc:AlternateContent xmlns:mc="http://schemas.openxmlformats.org/markup-compatibility/2006">
              <mc:Choice xmlns:v="urn:schemas-microsoft-com:vml" Requires="v">
                <p:oleObj spid="_x0000_s152584" r:id="rId3" imgW="1085714" imgH="1324160" progId="Paint.Picture">
                  <p:embed/>
                </p:oleObj>
              </mc:Choice>
              <mc:Fallback>
                <p:oleObj r:id="rId3" imgW="1085714" imgH="1324160" progId="Paint.Picture">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362200"/>
                        <a:ext cx="2174875" cy="2649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2583" name="Object 7"/>
          <p:cNvGraphicFramePr>
            <a:graphicFrameLocks noChangeAspect="1"/>
          </p:cNvGraphicFramePr>
          <p:nvPr/>
        </p:nvGraphicFramePr>
        <p:xfrm>
          <a:off x="4648200" y="2438400"/>
          <a:ext cx="3986213" cy="2535238"/>
        </p:xfrm>
        <a:graphic>
          <a:graphicData uri="http://schemas.openxmlformats.org/presentationml/2006/ole">
            <mc:AlternateContent xmlns:mc="http://schemas.openxmlformats.org/markup-compatibility/2006">
              <mc:Choice xmlns:v="urn:schemas-microsoft-com:vml" Requires="v">
                <p:oleObj spid="_x0000_s152585" r:id="rId5" imgW="1991003" imgH="1267002" progId="Paint.Picture">
                  <p:embed/>
                </p:oleObj>
              </mc:Choice>
              <mc:Fallback>
                <p:oleObj r:id="rId5" imgW="1991003" imgH="1267002" progId="Paint.Picture">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2438400"/>
                        <a:ext cx="3986213" cy="253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2585" name="Text Box 9"/>
          <p:cNvSpPr txBox="1">
            <a:spLocks noChangeArrowheads="1"/>
          </p:cNvSpPr>
          <p:nvPr/>
        </p:nvSpPr>
        <p:spPr bwMode="auto">
          <a:xfrm>
            <a:off x="1447800" y="5346700"/>
            <a:ext cx="1828800" cy="825500"/>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Árvore normal em terreno plano</a:t>
            </a:r>
            <a:endParaRPr lang="en-GB" sz="1600" b="1">
              <a:latin typeface="Verdana" pitchFamily="34" charset="0"/>
            </a:endParaRPr>
          </a:p>
        </p:txBody>
      </p:sp>
      <p:sp>
        <p:nvSpPr>
          <p:cNvPr id="152586" name="Text Box 10"/>
          <p:cNvSpPr txBox="1">
            <a:spLocks noChangeArrowheads="1"/>
          </p:cNvSpPr>
          <p:nvPr/>
        </p:nvSpPr>
        <p:spPr bwMode="auto">
          <a:xfrm>
            <a:off x="5943600" y="5346700"/>
            <a:ext cx="1828800" cy="825500"/>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Árvore inclinada em terreno plano</a:t>
            </a:r>
            <a:endParaRPr lang="en-GB" sz="1600" b="1">
              <a:latin typeface="Verdana"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wipe(left)">
                                      <p:cBhvr>
                                        <p:cTn id="7" dur="500"/>
                                        <p:tgtEl>
                                          <p:spTgt spid="152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2581"/>
                                        </p:tgtEl>
                                        <p:attrNameLst>
                                          <p:attrName>style.visibility</p:attrName>
                                        </p:attrNameLst>
                                      </p:cBhvr>
                                      <p:to>
                                        <p:strVal val="visible"/>
                                      </p:to>
                                    </p:set>
                                    <p:animEffect transition="in" filter="wipe(up)">
                                      <p:cBhvr>
                                        <p:cTn id="12" dur="500"/>
                                        <p:tgtEl>
                                          <p:spTgt spid="15258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2585"/>
                                        </p:tgtEl>
                                        <p:attrNameLst>
                                          <p:attrName>style.visibility</p:attrName>
                                        </p:attrNameLst>
                                      </p:cBhvr>
                                      <p:to>
                                        <p:strVal val="visible"/>
                                      </p:to>
                                    </p:set>
                                    <p:animEffect transition="in" filter="box(out)">
                                      <p:cBhvr>
                                        <p:cTn id="17" dur="500"/>
                                        <p:tgtEl>
                                          <p:spTgt spid="1525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52583"/>
                                        </p:tgtEl>
                                        <p:attrNameLst>
                                          <p:attrName>style.visibility</p:attrName>
                                        </p:attrNameLst>
                                      </p:cBhvr>
                                      <p:to>
                                        <p:strVal val="visible"/>
                                      </p:to>
                                    </p:set>
                                    <p:animEffect transition="in" filter="wipe(up)">
                                      <p:cBhvr>
                                        <p:cTn id="22" dur="500"/>
                                        <p:tgtEl>
                                          <p:spTgt spid="15258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52586"/>
                                        </p:tgtEl>
                                        <p:attrNameLst>
                                          <p:attrName>style.visibility</p:attrName>
                                        </p:attrNameLst>
                                      </p:cBhvr>
                                      <p:to>
                                        <p:strVal val="visible"/>
                                      </p:to>
                                    </p:set>
                                    <p:animEffect transition="in" filter="box(out)">
                                      <p:cBhvr>
                                        <p:cTn id="27" dur="500"/>
                                        <p:tgtEl>
                                          <p:spTgt spid="152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bldLvl="5" autoUpdateAnimBg="0"/>
      <p:bldP spid="152585" grpId="0" autoUpdateAnimBg="0"/>
      <p:bldP spid="15258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pt-PT"/>
              <a:t>Regras para a medição de diâmetros</a:t>
            </a:r>
            <a:endParaRPr lang="en-GB"/>
          </a:p>
        </p:txBody>
      </p:sp>
      <p:sp>
        <p:nvSpPr>
          <p:cNvPr id="157699" name="Rectangle 3"/>
          <p:cNvSpPr>
            <a:spLocks noGrp="1" noChangeArrowheads="1"/>
          </p:cNvSpPr>
          <p:nvPr>
            <p:ph type="body" idx="1"/>
          </p:nvPr>
        </p:nvSpPr>
        <p:spPr/>
        <p:txBody>
          <a:bodyPr/>
          <a:lstStyle/>
          <a:p>
            <a:endParaRPr lang="en-GB"/>
          </a:p>
        </p:txBody>
      </p:sp>
      <p:sp>
        <p:nvSpPr>
          <p:cNvPr id="157702" name="Text Box 6"/>
          <p:cNvSpPr txBox="1">
            <a:spLocks noChangeArrowheads="1"/>
          </p:cNvSpPr>
          <p:nvPr/>
        </p:nvSpPr>
        <p:spPr bwMode="auto">
          <a:xfrm>
            <a:off x="1447800" y="5346700"/>
            <a:ext cx="1828800" cy="825500"/>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Árvore direita em terreno inclinado</a:t>
            </a:r>
            <a:endParaRPr lang="en-GB" sz="1600" b="1">
              <a:latin typeface="Verdana" pitchFamily="34" charset="0"/>
            </a:endParaRPr>
          </a:p>
        </p:txBody>
      </p:sp>
      <p:sp>
        <p:nvSpPr>
          <p:cNvPr id="157703" name="Text Box 7"/>
          <p:cNvSpPr txBox="1">
            <a:spLocks noChangeArrowheads="1"/>
          </p:cNvSpPr>
          <p:nvPr/>
        </p:nvSpPr>
        <p:spPr bwMode="auto">
          <a:xfrm>
            <a:off x="5943600" y="5346700"/>
            <a:ext cx="1828800" cy="1069975"/>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Árvore inclinada em terreno inclinado</a:t>
            </a:r>
            <a:endParaRPr lang="en-GB" sz="1600" b="1">
              <a:latin typeface="Verdana" pitchFamily="34" charset="0"/>
            </a:endParaRPr>
          </a:p>
        </p:txBody>
      </p:sp>
      <p:graphicFrame>
        <p:nvGraphicFramePr>
          <p:cNvPr id="157704" name="Object 8"/>
          <p:cNvGraphicFramePr>
            <a:graphicFrameLocks noChangeAspect="1"/>
          </p:cNvGraphicFramePr>
          <p:nvPr/>
        </p:nvGraphicFramePr>
        <p:xfrm>
          <a:off x="1295400" y="2819400"/>
          <a:ext cx="2339975" cy="1843088"/>
        </p:xfrm>
        <a:graphic>
          <a:graphicData uri="http://schemas.openxmlformats.org/presentationml/2006/ole">
            <mc:AlternateContent xmlns:mc="http://schemas.openxmlformats.org/markup-compatibility/2006">
              <mc:Choice xmlns:v="urn:schemas-microsoft-com:vml" Requires="v">
                <p:oleObj spid="_x0000_s157707" r:id="rId3" imgW="1295238" imgH="1019048" progId="Paint.Picture">
                  <p:embed/>
                </p:oleObj>
              </mc:Choice>
              <mc:Fallback>
                <p:oleObj r:id="rId3" imgW="1295238" imgH="1019048" progId="Paint.Picture">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819400"/>
                        <a:ext cx="2339975" cy="184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7706" name="Object 10"/>
          <p:cNvGraphicFramePr>
            <a:graphicFrameLocks noChangeAspect="1"/>
          </p:cNvGraphicFramePr>
          <p:nvPr/>
        </p:nvGraphicFramePr>
        <p:xfrm>
          <a:off x="5410200" y="2657475"/>
          <a:ext cx="2486025" cy="2143125"/>
        </p:xfrm>
        <a:graphic>
          <a:graphicData uri="http://schemas.openxmlformats.org/presentationml/2006/ole">
            <mc:AlternateContent xmlns:mc="http://schemas.openxmlformats.org/markup-compatibility/2006">
              <mc:Choice xmlns:v="urn:schemas-microsoft-com:vml" Requires="v">
                <p:oleObj spid="_x0000_s157708" r:id="rId5" imgW="1380952" imgH="1190476" progId="Paint.Picture">
                  <p:embed/>
                </p:oleObj>
              </mc:Choice>
              <mc:Fallback>
                <p:oleObj r:id="rId5" imgW="1380952" imgH="1190476" progId="Paint.Picture">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2657475"/>
                        <a:ext cx="2486025" cy="2143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wipe(left)">
                                      <p:cBhvr>
                                        <p:cTn id="7" dur="500"/>
                                        <p:tgtEl>
                                          <p:spTgt spid="157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7704"/>
                                        </p:tgtEl>
                                        <p:attrNameLst>
                                          <p:attrName>style.visibility</p:attrName>
                                        </p:attrNameLst>
                                      </p:cBhvr>
                                      <p:to>
                                        <p:strVal val="visible"/>
                                      </p:to>
                                    </p:set>
                                    <p:animEffect transition="in" filter="wipe(up)">
                                      <p:cBhvr>
                                        <p:cTn id="12" dur="500"/>
                                        <p:tgtEl>
                                          <p:spTgt spid="15770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7702"/>
                                        </p:tgtEl>
                                        <p:attrNameLst>
                                          <p:attrName>style.visibility</p:attrName>
                                        </p:attrNameLst>
                                      </p:cBhvr>
                                      <p:to>
                                        <p:strVal val="visible"/>
                                      </p:to>
                                    </p:set>
                                    <p:animEffect transition="in" filter="box(out)">
                                      <p:cBhvr>
                                        <p:cTn id="17" dur="500"/>
                                        <p:tgtEl>
                                          <p:spTgt spid="15770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57703"/>
                                        </p:tgtEl>
                                        <p:attrNameLst>
                                          <p:attrName>style.visibility</p:attrName>
                                        </p:attrNameLst>
                                      </p:cBhvr>
                                      <p:to>
                                        <p:strVal val="visible"/>
                                      </p:to>
                                    </p:set>
                                    <p:animEffect transition="in" filter="box(out)">
                                      <p:cBhvr>
                                        <p:cTn id="22" dur="500"/>
                                        <p:tgtEl>
                                          <p:spTgt spid="15770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57706"/>
                                        </p:tgtEl>
                                        <p:attrNameLst>
                                          <p:attrName>style.visibility</p:attrName>
                                        </p:attrNameLst>
                                      </p:cBhvr>
                                      <p:to>
                                        <p:strVal val="visible"/>
                                      </p:to>
                                    </p:set>
                                    <p:animEffect transition="in" filter="wipe(up)">
                                      <p:cBhvr>
                                        <p:cTn id="27" dur="500"/>
                                        <p:tgtEl>
                                          <p:spTgt spid="157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bldLvl="5" autoUpdateAnimBg="0"/>
      <p:bldP spid="157702" grpId="0" autoUpdateAnimBg="0"/>
      <p:bldP spid="15770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pt-PT"/>
              <a:t>Regras para a medição de diâmetros</a:t>
            </a:r>
            <a:endParaRPr lang="en-GB"/>
          </a:p>
        </p:txBody>
      </p:sp>
      <p:sp>
        <p:nvSpPr>
          <p:cNvPr id="158723" name="Rectangle 3"/>
          <p:cNvSpPr>
            <a:spLocks noGrp="1" noChangeArrowheads="1"/>
          </p:cNvSpPr>
          <p:nvPr>
            <p:ph type="body" idx="1"/>
          </p:nvPr>
        </p:nvSpPr>
        <p:spPr/>
        <p:txBody>
          <a:bodyPr/>
          <a:lstStyle/>
          <a:p>
            <a:endParaRPr lang="pt-PT" sz="700"/>
          </a:p>
          <a:p>
            <a:endParaRPr lang="pt-PT"/>
          </a:p>
          <a:p>
            <a:endParaRPr lang="en-GB"/>
          </a:p>
        </p:txBody>
      </p:sp>
      <p:sp>
        <p:nvSpPr>
          <p:cNvPr id="158726" name="Text Box 6"/>
          <p:cNvSpPr txBox="1">
            <a:spLocks noChangeArrowheads="1"/>
          </p:cNvSpPr>
          <p:nvPr/>
        </p:nvSpPr>
        <p:spPr bwMode="auto">
          <a:xfrm>
            <a:off x="1447800" y="5346700"/>
            <a:ext cx="1828800" cy="1069975"/>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Árvore com raízes aéreas mais altas que 1 m</a:t>
            </a:r>
            <a:endParaRPr lang="en-GB" sz="1600" b="1">
              <a:latin typeface="Verdana" pitchFamily="34" charset="0"/>
            </a:endParaRPr>
          </a:p>
        </p:txBody>
      </p:sp>
      <p:sp>
        <p:nvSpPr>
          <p:cNvPr id="158727" name="Text Box 7"/>
          <p:cNvSpPr txBox="1">
            <a:spLocks noChangeArrowheads="1"/>
          </p:cNvSpPr>
          <p:nvPr/>
        </p:nvSpPr>
        <p:spPr bwMode="auto">
          <a:xfrm>
            <a:off x="5943600" y="5346700"/>
            <a:ext cx="2057400" cy="1069975"/>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Árvore com embasamento com altura maior que 1 m</a:t>
            </a:r>
            <a:endParaRPr lang="en-GB" sz="1600" b="1">
              <a:latin typeface="Verdana" pitchFamily="34" charset="0"/>
            </a:endParaRPr>
          </a:p>
        </p:txBody>
      </p:sp>
      <p:graphicFrame>
        <p:nvGraphicFramePr>
          <p:cNvPr id="158728" name="Object 8"/>
          <p:cNvGraphicFramePr>
            <a:graphicFrameLocks noChangeAspect="1"/>
          </p:cNvGraphicFramePr>
          <p:nvPr/>
        </p:nvGraphicFramePr>
        <p:xfrm>
          <a:off x="990600" y="1752600"/>
          <a:ext cx="3089275" cy="3416300"/>
        </p:xfrm>
        <a:graphic>
          <a:graphicData uri="http://schemas.openxmlformats.org/presentationml/2006/ole">
            <mc:AlternateContent xmlns:mc="http://schemas.openxmlformats.org/markup-compatibility/2006">
              <mc:Choice xmlns:v="urn:schemas-microsoft-com:vml" Requires="v">
                <p:oleObj spid="_x0000_s158731" r:id="rId3" imgW="1724266" imgH="1905266" progId="Paint.Picture">
                  <p:embed/>
                </p:oleObj>
              </mc:Choice>
              <mc:Fallback>
                <p:oleObj r:id="rId3" imgW="1724266" imgH="1905266" progId="Paint.Picture">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752600"/>
                        <a:ext cx="3089275" cy="341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8730" name="Object 10"/>
          <p:cNvGraphicFramePr>
            <a:graphicFrameLocks noChangeAspect="1"/>
          </p:cNvGraphicFramePr>
          <p:nvPr/>
        </p:nvGraphicFramePr>
        <p:xfrm>
          <a:off x="5754688" y="1944688"/>
          <a:ext cx="2551112" cy="3236912"/>
        </p:xfrm>
        <a:graphic>
          <a:graphicData uri="http://schemas.openxmlformats.org/presentationml/2006/ole">
            <mc:AlternateContent xmlns:mc="http://schemas.openxmlformats.org/markup-compatibility/2006">
              <mc:Choice xmlns:v="urn:schemas-microsoft-com:vml" Requires="v">
                <p:oleObj spid="_x0000_s158732" r:id="rId5" imgW="1419048" imgH="1800476" progId="Paint.Picture">
                  <p:embed/>
                </p:oleObj>
              </mc:Choice>
              <mc:Fallback>
                <p:oleObj r:id="rId5" imgW="1419048" imgH="1800476" progId="Paint.Picture">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54688" y="1944688"/>
                        <a:ext cx="2551112" cy="3236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wipe(left)">
                                      <p:cBhvr>
                                        <p:cTn id="7" dur="500"/>
                                        <p:tgtEl>
                                          <p:spTgt spid="158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8728"/>
                                        </p:tgtEl>
                                        <p:attrNameLst>
                                          <p:attrName>style.visibility</p:attrName>
                                        </p:attrNameLst>
                                      </p:cBhvr>
                                      <p:to>
                                        <p:strVal val="visible"/>
                                      </p:to>
                                    </p:set>
                                    <p:animEffect transition="in" filter="wipe(up)">
                                      <p:cBhvr>
                                        <p:cTn id="12" dur="500"/>
                                        <p:tgtEl>
                                          <p:spTgt spid="15872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8726"/>
                                        </p:tgtEl>
                                        <p:attrNameLst>
                                          <p:attrName>style.visibility</p:attrName>
                                        </p:attrNameLst>
                                      </p:cBhvr>
                                      <p:to>
                                        <p:strVal val="visible"/>
                                      </p:to>
                                    </p:set>
                                    <p:animEffect transition="in" filter="box(out)">
                                      <p:cBhvr>
                                        <p:cTn id="17" dur="500"/>
                                        <p:tgtEl>
                                          <p:spTgt spid="1587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58730"/>
                                        </p:tgtEl>
                                        <p:attrNameLst>
                                          <p:attrName>style.visibility</p:attrName>
                                        </p:attrNameLst>
                                      </p:cBhvr>
                                      <p:to>
                                        <p:strVal val="visible"/>
                                      </p:to>
                                    </p:set>
                                    <p:animEffect transition="in" filter="wipe(up)">
                                      <p:cBhvr>
                                        <p:cTn id="22" dur="500"/>
                                        <p:tgtEl>
                                          <p:spTgt spid="15873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58727"/>
                                        </p:tgtEl>
                                        <p:attrNameLst>
                                          <p:attrName>style.visibility</p:attrName>
                                        </p:attrNameLst>
                                      </p:cBhvr>
                                      <p:to>
                                        <p:strVal val="visible"/>
                                      </p:to>
                                    </p:set>
                                    <p:animEffect transition="in" filter="box(out)">
                                      <p:cBhvr>
                                        <p:cTn id="27" dur="500"/>
                                        <p:tgtEl>
                                          <p:spTgt spid="158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bldLvl="5" autoUpdateAnimBg="0"/>
      <p:bldP spid="158726" grpId="0" autoUpdateAnimBg="0"/>
      <p:bldP spid="15872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pt-PT"/>
              <a:t>Regras para a medição de diâmetros</a:t>
            </a:r>
            <a:endParaRPr lang="en-GB"/>
          </a:p>
        </p:txBody>
      </p:sp>
      <p:sp>
        <p:nvSpPr>
          <p:cNvPr id="159747" name="Rectangle 3"/>
          <p:cNvSpPr>
            <a:spLocks noGrp="1" noChangeArrowheads="1"/>
          </p:cNvSpPr>
          <p:nvPr>
            <p:ph type="body" idx="1"/>
          </p:nvPr>
        </p:nvSpPr>
        <p:spPr/>
        <p:txBody>
          <a:bodyPr/>
          <a:lstStyle/>
          <a:p>
            <a:endParaRPr lang="en-GB"/>
          </a:p>
        </p:txBody>
      </p:sp>
      <p:sp>
        <p:nvSpPr>
          <p:cNvPr id="159750" name="Text Box 6"/>
          <p:cNvSpPr txBox="1">
            <a:spLocks noChangeArrowheads="1"/>
          </p:cNvSpPr>
          <p:nvPr/>
        </p:nvSpPr>
        <p:spPr bwMode="auto">
          <a:xfrm>
            <a:off x="1447800" y="5346700"/>
            <a:ext cx="1828800" cy="825500"/>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Árvore com deformação a 1.30 m</a:t>
            </a:r>
            <a:endParaRPr lang="en-GB" sz="1600" b="1">
              <a:latin typeface="Verdana" pitchFamily="34" charset="0"/>
            </a:endParaRPr>
          </a:p>
        </p:txBody>
      </p:sp>
      <p:sp>
        <p:nvSpPr>
          <p:cNvPr id="159751" name="Text Box 7"/>
          <p:cNvSpPr txBox="1">
            <a:spLocks noChangeArrowheads="1"/>
          </p:cNvSpPr>
          <p:nvPr/>
        </p:nvSpPr>
        <p:spPr bwMode="auto">
          <a:xfrm>
            <a:off x="5943600" y="5346700"/>
            <a:ext cx="1828800" cy="1069975"/>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Árvore bifurcada abaixo de 1.30 m</a:t>
            </a:r>
            <a:endParaRPr lang="en-GB" sz="1600" b="1">
              <a:latin typeface="Verdana" pitchFamily="34" charset="0"/>
            </a:endParaRPr>
          </a:p>
        </p:txBody>
      </p:sp>
      <p:graphicFrame>
        <p:nvGraphicFramePr>
          <p:cNvPr id="159752" name="Object 8"/>
          <p:cNvGraphicFramePr>
            <a:graphicFrameLocks noChangeAspect="1"/>
          </p:cNvGraphicFramePr>
          <p:nvPr/>
        </p:nvGraphicFramePr>
        <p:xfrm>
          <a:off x="1295400" y="2209800"/>
          <a:ext cx="2366963" cy="2790825"/>
        </p:xfrm>
        <a:graphic>
          <a:graphicData uri="http://schemas.openxmlformats.org/presentationml/2006/ole">
            <mc:AlternateContent xmlns:mc="http://schemas.openxmlformats.org/markup-compatibility/2006">
              <mc:Choice xmlns:v="urn:schemas-microsoft-com:vml" Requires="v">
                <p:oleObj spid="_x0000_s159755" r:id="rId3" imgW="1314286" imgH="1552792" progId="Paint.Picture">
                  <p:embed/>
                </p:oleObj>
              </mc:Choice>
              <mc:Fallback>
                <p:oleObj r:id="rId3" imgW="1314286" imgH="1552792" progId="Paint.Picture">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209800"/>
                        <a:ext cx="2366963" cy="279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9754" name="Object 10"/>
          <p:cNvGraphicFramePr>
            <a:graphicFrameLocks noChangeAspect="1"/>
          </p:cNvGraphicFramePr>
          <p:nvPr/>
        </p:nvGraphicFramePr>
        <p:xfrm>
          <a:off x="5638800" y="2362200"/>
          <a:ext cx="2266950" cy="2609850"/>
        </p:xfrm>
        <a:graphic>
          <a:graphicData uri="http://schemas.openxmlformats.org/presentationml/2006/ole">
            <mc:AlternateContent xmlns:mc="http://schemas.openxmlformats.org/markup-compatibility/2006">
              <mc:Choice xmlns:v="urn:schemas-microsoft-com:vml" Requires="v">
                <p:oleObj spid="_x0000_s159756" r:id="rId5" imgW="1257476" imgH="1448002" progId="Paint.Picture">
                  <p:embed/>
                </p:oleObj>
              </mc:Choice>
              <mc:Fallback>
                <p:oleObj r:id="rId5" imgW="1257476" imgH="1448002" progId="Paint.Picture">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2362200"/>
                        <a:ext cx="2266950" cy="2609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wipe(left)">
                                      <p:cBhvr>
                                        <p:cTn id="7" dur="500"/>
                                        <p:tgtEl>
                                          <p:spTgt spid="159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9752"/>
                                        </p:tgtEl>
                                        <p:attrNameLst>
                                          <p:attrName>style.visibility</p:attrName>
                                        </p:attrNameLst>
                                      </p:cBhvr>
                                      <p:to>
                                        <p:strVal val="visible"/>
                                      </p:to>
                                    </p:set>
                                    <p:animEffect transition="in" filter="wipe(up)">
                                      <p:cBhvr>
                                        <p:cTn id="12" dur="500"/>
                                        <p:tgtEl>
                                          <p:spTgt spid="15975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9750"/>
                                        </p:tgtEl>
                                        <p:attrNameLst>
                                          <p:attrName>style.visibility</p:attrName>
                                        </p:attrNameLst>
                                      </p:cBhvr>
                                      <p:to>
                                        <p:strVal val="visible"/>
                                      </p:to>
                                    </p:set>
                                    <p:animEffect transition="in" filter="box(out)">
                                      <p:cBhvr>
                                        <p:cTn id="17" dur="500"/>
                                        <p:tgtEl>
                                          <p:spTgt spid="1597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59754"/>
                                        </p:tgtEl>
                                        <p:attrNameLst>
                                          <p:attrName>style.visibility</p:attrName>
                                        </p:attrNameLst>
                                      </p:cBhvr>
                                      <p:to>
                                        <p:strVal val="visible"/>
                                      </p:to>
                                    </p:set>
                                    <p:animEffect transition="in" filter="wipe(up)">
                                      <p:cBhvr>
                                        <p:cTn id="22" dur="500"/>
                                        <p:tgtEl>
                                          <p:spTgt spid="15975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59751"/>
                                        </p:tgtEl>
                                        <p:attrNameLst>
                                          <p:attrName>style.visibility</p:attrName>
                                        </p:attrNameLst>
                                      </p:cBhvr>
                                      <p:to>
                                        <p:strVal val="visible"/>
                                      </p:to>
                                    </p:set>
                                    <p:animEffect transition="in" filter="box(out)">
                                      <p:cBhvr>
                                        <p:cTn id="27" dur="500"/>
                                        <p:tgtEl>
                                          <p:spTgt spid="159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bldLvl="5" autoUpdateAnimBg="0"/>
      <p:bldP spid="159750" grpId="0" autoUpdateAnimBg="0"/>
      <p:bldP spid="15975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pt-PT"/>
              <a:t>Regras para a medição de diâmetros</a:t>
            </a:r>
            <a:endParaRPr lang="en-GB"/>
          </a:p>
        </p:txBody>
      </p:sp>
      <p:sp>
        <p:nvSpPr>
          <p:cNvPr id="160771" name="Rectangle 3"/>
          <p:cNvSpPr>
            <a:spLocks noGrp="1" noChangeArrowheads="1"/>
          </p:cNvSpPr>
          <p:nvPr>
            <p:ph type="body" idx="1"/>
          </p:nvPr>
        </p:nvSpPr>
        <p:spPr/>
        <p:txBody>
          <a:bodyPr/>
          <a:lstStyle/>
          <a:p>
            <a:endParaRPr lang="en-GB"/>
          </a:p>
        </p:txBody>
      </p:sp>
      <p:sp>
        <p:nvSpPr>
          <p:cNvPr id="160772" name="Text Box 4"/>
          <p:cNvSpPr txBox="1">
            <a:spLocks noChangeArrowheads="1"/>
          </p:cNvSpPr>
          <p:nvPr/>
        </p:nvSpPr>
        <p:spPr bwMode="auto">
          <a:xfrm>
            <a:off x="1447800" y="5346700"/>
            <a:ext cx="1828800" cy="1069975"/>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Árvore bifurcada a 1.30 m ou acima</a:t>
            </a:r>
            <a:endParaRPr lang="en-GB" sz="1600" b="1">
              <a:latin typeface="Verdana" pitchFamily="34" charset="0"/>
            </a:endParaRPr>
          </a:p>
        </p:txBody>
      </p:sp>
      <p:sp>
        <p:nvSpPr>
          <p:cNvPr id="160773" name="Text Box 5"/>
          <p:cNvSpPr txBox="1">
            <a:spLocks noChangeArrowheads="1"/>
          </p:cNvSpPr>
          <p:nvPr/>
        </p:nvSpPr>
        <p:spPr bwMode="auto">
          <a:xfrm>
            <a:off x="5943600" y="5346700"/>
            <a:ext cx="1981200" cy="581025"/>
          </a:xfrm>
          <a:prstGeom prst="rect">
            <a:avLst/>
          </a:prstGeom>
          <a:noFill/>
          <a:ln w="9525">
            <a:noFill/>
            <a:miter lim="800000"/>
            <a:headEnd/>
            <a:tailEnd/>
          </a:ln>
          <a:effectLst/>
        </p:spPr>
        <p:txBody>
          <a:bodyPr>
            <a:spAutoFit/>
          </a:bodyPr>
          <a:lstStyle/>
          <a:p>
            <a:pPr>
              <a:spcBef>
                <a:spcPct val="50000"/>
              </a:spcBef>
            </a:pPr>
            <a:r>
              <a:rPr lang="pt-PT" sz="1600" b="1">
                <a:latin typeface="Verdana" pitchFamily="34" charset="0"/>
              </a:rPr>
              <a:t>Rebentamentos de toiça</a:t>
            </a:r>
            <a:endParaRPr lang="en-GB" sz="1600" b="1">
              <a:latin typeface="Verdana" pitchFamily="34" charset="0"/>
            </a:endParaRPr>
          </a:p>
        </p:txBody>
      </p:sp>
      <p:graphicFrame>
        <p:nvGraphicFramePr>
          <p:cNvPr id="160776" name="Object 8"/>
          <p:cNvGraphicFramePr>
            <a:graphicFrameLocks noChangeAspect="1"/>
          </p:cNvGraphicFramePr>
          <p:nvPr/>
        </p:nvGraphicFramePr>
        <p:xfrm>
          <a:off x="1025525" y="1752600"/>
          <a:ext cx="2403475" cy="3541713"/>
        </p:xfrm>
        <a:graphic>
          <a:graphicData uri="http://schemas.openxmlformats.org/presentationml/2006/ole">
            <mc:AlternateContent xmlns:mc="http://schemas.openxmlformats.org/markup-compatibility/2006">
              <mc:Choice xmlns:v="urn:schemas-microsoft-com:vml" Requires="v">
                <p:oleObj spid="_x0000_s160779" r:id="rId3" imgW="1333333" imgH="1961905" progId="Paint.Picture">
                  <p:embed/>
                </p:oleObj>
              </mc:Choice>
              <mc:Fallback>
                <p:oleObj r:id="rId3" imgW="1333333" imgH="1961905" progId="Paint.Picture">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525" y="1752600"/>
                        <a:ext cx="2403475" cy="3541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0778" name="Object 10"/>
          <p:cNvGraphicFramePr>
            <a:graphicFrameLocks noChangeAspect="1"/>
          </p:cNvGraphicFramePr>
          <p:nvPr/>
        </p:nvGraphicFramePr>
        <p:xfrm>
          <a:off x="5334000" y="1828800"/>
          <a:ext cx="2614613" cy="3484563"/>
        </p:xfrm>
        <a:graphic>
          <a:graphicData uri="http://schemas.openxmlformats.org/presentationml/2006/ole">
            <mc:AlternateContent xmlns:mc="http://schemas.openxmlformats.org/markup-compatibility/2006">
              <mc:Choice xmlns:v="urn:schemas-microsoft-com:vml" Requires="v">
                <p:oleObj spid="_x0000_s160780" r:id="rId5" imgW="1533739" imgH="2038095" progId="Paint.Picture">
                  <p:embed/>
                </p:oleObj>
              </mc:Choice>
              <mc:Fallback>
                <p:oleObj r:id="rId5" imgW="1533739" imgH="2038095" progId="Paint.Picture">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828800"/>
                        <a:ext cx="2614613" cy="3484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wipe(left)">
                                      <p:cBhvr>
                                        <p:cTn id="7" dur="500"/>
                                        <p:tgtEl>
                                          <p:spTgt spid="160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0776"/>
                                        </p:tgtEl>
                                        <p:attrNameLst>
                                          <p:attrName>style.visibility</p:attrName>
                                        </p:attrNameLst>
                                      </p:cBhvr>
                                      <p:to>
                                        <p:strVal val="visible"/>
                                      </p:to>
                                    </p:set>
                                    <p:animEffect transition="in" filter="wipe(up)">
                                      <p:cBhvr>
                                        <p:cTn id="12" dur="500"/>
                                        <p:tgtEl>
                                          <p:spTgt spid="16077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60772"/>
                                        </p:tgtEl>
                                        <p:attrNameLst>
                                          <p:attrName>style.visibility</p:attrName>
                                        </p:attrNameLst>
                                      </p:cBhvr>
                                      <p:to>
                                        <p:strVal val="visible"/>
                                      </p:to>
                                    </p:set>
                                    <p:animEffect transition="in" filter="box(out)">
                                      <p:cBhvr>
                                        <p:cTn id="17" dur="500"/>
                                        <p:tgtEl>
                                          <p:spTgt spid="16077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60778"/>
                                        </p:tgtEl>
                                        <p:attrNameLst>
                                          <p:attrName>style.visibility</p:attrName>
                                        </p:attrNameLst>
                                      </p:cBhvr>
                                      <p:to>
                                        <p:strVal val="visible"/>
                                      </p:to>
                                    </p:set>
                                    <p:animEffect transition="in" filter="wipe(up)">
                                      <p:cBhvr>
                                        <p:cTn id="22" dur="500"/>
                                        <p:tgtEl>
                                          <p:spTgt spid="16077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60773"/>
                                        </p:tgtEl>
                                        <p:attrNameLst>
                                          <p:attrName>style.visibility</p:attrName>
                                        </p:attrNameLst>
                                      </p:cBhvr>
                                      <p:to>
                                        <p:strVal val="visible"/>
                                      </p:to>
                                    </p:set>
                                    <p:animEffect transition="in" filter="box(out)">
                                      <p:cBhvr>
                                        <p:cTn id="27" dur="500"/>
                                        <p:tgtEl>
                                          <p:spTgt spid="160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bldLvl="5" autoUpdateAnimBg="0"/>
      <p:bldP spid="160772" grpId="0" autoUpdateAnimBg="0"/>
      <p:bldP spid="16077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pt-PT"/>
              <a:t>Instrumentos de medição de diâmetros</a:t>
            </a:r>
            <a:endParaRPr lang="en-GB"/>
          </a:p>
        </p:txBody>
      </p:sp>
      <p:sp>
        <p:nvSpPr>
          <p:cNvPr id="148483" name="Rectangle 3"/>
          <p:cNvSpPr>
            <a:spLocks noGrp="1" noChangeArrowheads="1"/>
          </p:cNvSpPr>
          <p:nvPr>
            <p:ph type="body" idx="1"/>
          </p:nvPr>
        </p:nvSpPr>
        <p:spPr/>
        <p:txBody>
          <a:bodyPr/>
          <a:lstStyle/>
          <a:p>
            <a:endParaRPr lang="pt-PT" sz="700"/>
          </a:p>
          <a:p>
            <a:r>
              <a:rPr lang="pt-PT"/>
              <a:t>Os aparelhos usados para a determinação do diâmetro das árvores são chamados dendrómetros, sendo os mais usuais</a:t>
            </a:r>
          </a:p>
          <a:p>
            <a:pPr lvl="1"/>
            <a:r>
              <a:rPr lang="pt-PT"/>
              <a:t>A suta de braços paralelos</a:t>
            </a:r>
          </a:p>
          <a:p>
            <a:pPr lvl="1"/>
            <a:r>
              <a:rPr lang="pt-PT"/>
              <a:t>A fita de diâmetros</a:t>
            </a:r>
          </a:p>
          <a:p>
            <a:pPr lvl="1"/>
            <a:endParaRPr lang="pt-PT" sz="1000"/>
          </a:p>
          <a:p>
            <a:r>
              <a:rPr lang="pt-PT"/>
              <a:t>Para a medição de diâmetros a alturas superiores temos:</a:t>
            </a:r>
          </a:p>
          <a:p>
            <a:pPr lvl="1"/>
            <a:r>
              <a:rPr lang="pt-PT"/>
              <a:t>A suta finlandesa</a:t>
            </a:r>
          </a:p>
          <a:p>
            <a:pPr lvl="1"/>
            <a:r>
              <a:rPr lang="pt-PT"/>
              <a:t>O relascópio de espelhos de Bitterlich</a:t>
            </a:r>
          </a:p>
          <a:p>
            <a:pPr lvl="1"/>
            <a:r>
              <a:rPr lang="pt-PT"/>
              <a:t>O telerelascópio de Bitterlich</a:t>
            </a:r>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3">
                                            <p:txEl>
                                              <p:pRg st="1" end="1"/>
                                            </p:txEl>
                                          </p:spTgt>
                                        </p:tgtEl>
                                        <p:attrNameLst>
                                          <p:attrName>style.visibility</p:attrName>
                                        </p:attrNameLst>
                                      </p:cBhvr>
                                      <p:to>
                                        <p:strVal val="visible"/>
                                      </p:to>
                                    </p:set>
                                    <p:animEffect transition="in" filter="wipe(left)">
                                      <p:cBhvr>
                                        <p:cTn id="7" dur="500"/>
                                        <p:tgtEl>
                                          <p:spTgt spid="1484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3">
                                            <p:txEl>
                                              <p:pRg st="2" end="2"/>
                                            </p:txEl>
                                          </p:spTgt>
                                        </p:tgtEl>
                                        <p:attrNameLst>
                                          <p:attrName>style.visibility</p:attrName>
                                        </p:attrNameLst>
                                      </p:cBhvr>
                                      <p:to>
                                        <p:strVal val="visible"/>
                                      </p:to>
                                    </p:set>
                                    <p:animEffect transition="in" filter="wipe(left)">
                                      <p:cBhvr>
                                        <p:cTn id="12" dur="500"/>
                                        <p:tgtEl>
                                          <p:spTgt spid="148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8483">
                                            <p:txEl>
                                              <p:pRg st="3" end="3"/>
                                            </p:txEl>
                                          </p:spTgt>
                                        </p:tgtEl>
                                        <p:attrNameLst>
                                          <p:attrName>style.visibility</p:attrName>
                                        </p:attrNameLst>
                                      </p:cBhvr>
                                      <p:to>
                                        <p:strVal val="visible"/>
                                      </p:to>
                                    </p:set>
                                    <p:animEffect transition="in" filter="wipe(left)">
                                      <p:cBhvr>
                                        <p:cTn id="17" dur="500"/>
                                        <p:tgtEl>
                                          <p:spTgt spid="14848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8483">
                                            <p:txEl>
                                              <p:pRg st="5" end="5"/>
                                            </p:txEl>
                                          </p:spTgt>
                                        </p:tgtEl>
                                        <p:attrNameLst>
                                          <p:attrName>style.visibility</p:attrName>
                                        </p:attrNameLst>
                                      </p:cBhvr>
                                      <p:to>
                                        <p:strVal val="visible"/>
                                      </p:to>
                                    </p:set>
                                    <p:animEffect transition="in" filter="wipe(left)">
                                      <p:cBhvr>
                                        <p:cTn id="22" dur="500"/>
                                        <p:tgtEl>
                                          <p:spTgt spid="14848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8483">
                                            <p:txEl>
                                              <p:pRg st="6" end="6"/>
                                            </p:txEl>
                                          </p:spTgt>
                                        </p:tgtEl>
                                        <p:attrNameLst>
                                          <p:attrName>style.visibility</p:attrName>
                                        </p:attrNameLst>
                                      </p:cBhvr>
                                      <p:to>
                                        <p:strVal val="visible"/>
                                      </p:to>
                                    </p:set>
                                    <p:animEffect transition="in" filter="wipe(left)">
                                      <p:cBhvr>
                                        <p:cTn id="27" dur="500"/>
                                        <p:tgtEl>
                                          <p:spTgt spid="14848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8483">
                                            <p:txEl>
                                              <p:pRg st="7" end="7"/>
                                            </p:txEl>
                                          </p:spTgt>
                                        </p:tgtEl>
                                        <p:attrNameLst>
                                          <p:attrName>style.visibility</p:attrName>
                                        </p:attrNameLst>
                                      </p:cBhvr>
                                      <p:to>
                                        <p:strVal val="visible"/>
                                      </p:to>
                                    </p:set>
                                    <p:animEffect transition="in" filter="wipe(left)">
                                      <p:cBhvr>
                                        <p:cTn id="32" dur="500"/>
                                        <p:tgtEl>
                                          <p:spTgt spid="14848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8483">
                                            <p:txEl>
                                              <p:pRg st="8" end="8"/>
                                            </p:txEl>
                                          </p:spTgt>
                                        </p:tgtEl>
                                        <p:attrNameLst>
                                          <p:attrName>style.visibility</p:attrName>
                                        </p:attrNameLst>
                                      </p:cBhvr>
                                      <p:to>
                                        <p:strVal val="visible"/>
                                      </p:to>
                                    </p:set>
                                    <p:animEffect transition="in" filter="wipe(left)">
                                      <p:cBhvr>
                                        <p:cTn id="37" dur="500"/>
                                        <p:tgtEl>
                                          <p:spTgt spid="148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pt-PT"/>
              <a:t>Sutas</a:t>
            </a:r>
            <a:endParaRPr lang="en-GB"/>
          </a:p>
        </p:txBody>
      </p:sp>
      <p:sp>
        <p:nvSpPr>
          <p:cNvPr id="150531" name="Rectangle 3"/>
          <p:cNvSpPr>
            <a:spLocks noGrp="1" noChangeArrowheads="1"/>
          </p:cNvSpPr>
          <p:nvPr>
            <p:ph type="body" idx="1"/>
          </p:nvPr>
        </p:nvSpPr>
        <p:spPr/>
        <p:txBody>
          <a:bodyPr/>
          <a:lstStyle/>
          <a:p>
            <a:endParaRPr lang="pt-PT" sz="700"/>
          </a:p>
          <a:p>
            <a:r>
              <a:rPr lang="pt-PT">
                <a:latin typeface="Arial" charset="0"/>
                <a:cs typeface="Arial" charset="0"/>
              </a:rPr>
              <a:t>A suta consiste numa barra graduada e dois braços paralelos, um fixo e outro móvel,  perpendiculares à barra</a:t>
            </a:r>
          </a:p>
          <a:p>
            <a:r>
              <a:rPr lang="pt-PT">
                <a:latin typeface="Arial" charset="0"/>
                <a:cs typeface="Arial" charset="0"/>
              </a:rPr>
              <a:t>São geralmente usadas quando o diâmetro das árvores não excede os 60 cm</a:t>
            </a:r>
          </a:p>
          <a:p>
            <a:r>
              <a:rPr lang="pt-PT">
                <a:latin typeface="Arial" charset="0"/>
                <a:cs typeface="Arial" charset="0"/>
              </a:rPr>
              <a:t>Geralmente são de aço ou de liga de alumínio</a:t>
            </a:r>
            <a:endParaRPr lang="pt-PT">
              <a:solidFill>
                <a:srgbClr val="FF0000"/>
              </a:solidFill>
              <a:latin typeface="Arial" charset="0"/>
              <a:cs typeface="Arial" charset="0"/>
            </a:endParaRPr>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0531">
                                            <p:txEl>
                                              <p:pRg st="1" end="1"/>
                                            </p:txEl>
                                          </p:spTgt>
                                        </p:tgtEl>
                                        <p:attrNameLst>
                                          <p:attrName>style.visibility</p:attrName>
                                        </p:attrNameLst>
                                      </p:cBhvr>
                                      <p:to>
                                        <p:strVal val="visible"/>
                                      </p:to>
                                    </p:set>
                                    <p:animEffect transition="in" filter="wipe(left)">
                                      <p:cBhvr>
                                        <p:cTn id="7" dur="500"/>
                                        <p:tgtEl>
                                          <p:spTgt spid="1505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0531">
                                            <p:txEl>
                                              <p:pRg st="2" end="2"/>
                                            </p:txEl>
                                          </p:spTgt>
                                        </p:tgtEl>
                                        <p:attrNameLst>
                                          <p:attrName>style.visibility</p:attrName>
                                        </p:attrNameLst>
                                      </p:cBhvr>
                                      <p:to>
                                        <p:strVal val="visible"/>
                                      </p:to>
                                    </p:set>
                                    <p:animEffect transition="in" filter="wipe(left)">
                                      <p:cBhvr>
                                        <p:cTn id="12" dur="500"/>
                                        <p:tgtEl>
                                          <p:spTgt spid="150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0531">
                                            <p:txEl>
                                              <p:pRg st="3" end="3"/>
                                            </p:txEl>
                                          </p:spTgt>
                                        </p:tgtEl>
                                        <p:attrNameLst>
                                          <p:attrName>style.visibility</p:attrName>
                                        </p:attrNameLst>
                                      </p:cBhvr>
                                      <p:to>
                                        <p:strVal val="visible"/>
                                      </p:to>
                                    </p:set>
                                    <p:animEffect transition="in" filter="wipe(left)">
                                      <p:cBhvr>
                                        <p:cTn id="17" dur="500"/>
                                        <p:tgtEl>
                                          <p:spTgt spid="150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pt-PT"/>
              <a:t>Sutas</a:t>
            </a:r>
            <a:endParaRPr lang="en-GB"/>
          </a:p>
        </p:txBody>
      </p:sp>
      <p:sp>
        <p:nvSpPr>
          <p:cNvPr id="161795" name="Rectangle 3"/>
          <p:cNvSpPr>
            <a:spLocks noGrp="1" noChangeArrowheads="1"/>
          </p:cNvSpPr>
          <p:nvPr>
            <p:ph type="body" idx="1"/>
          </p:nvPr>
        </p:nvSpPr>
        <p:spPr/>
        <p:txBody>
          <a:bodyPr/>
          <a:lstStyle/>
          <a:p>
            <a:endParaRPr lang="pt-PT" sz="700"/>
          </a:p>
          <a:p>
            <a:r>
              <a:rPr lang="pt-PT">
                <a:latin typeface="Arial" charset="0"/>
                <a:cs typeface="Arial" charset="0"/>
              </a:rPr>
              <a:t>As características requeridas para as sutas são:</a:t>
            </a:r>
          </a:p>
          <a:p>
            <a:pPr lvl="1"/>
            <a:r>
              <a:rPr lang="pt-PT">
                <a:latin typeface="Arial" charset="0"/>
                <a:cs typeface="Arial" charset="0"/>
              </a:rPr>
              <a:t>devem ser leves, mas ao mesmo tempo robustas e estáveis face às condições climatéricas</a:t>
            </a:r>
          </a:p>
          <a:p>
            <a:pPr lvl="1"/>
            <a:r>
              <a:rPr lang="pt-PT">
                <a:latin typeface="Arial" charset="0"/>
                <a:cs typeface="Arial" charset="0"/>
              </a:rPr>
              <a:t>ambos os braços devem estar no mesmo plano e perpendiculares à barra no momento de medição, quando a pressão é aplicada na direcção do tronco. O braço móvel deve deslizar facilmente</a:t>
            </a:r>
          </a:p>
          <a:p>
            <a:r>
              <a:rPr lang="pt-PT">
                <a:latin typeface="Arial" charset="0"/>
                <a:cs typeface="Arial" charset="0"/>
              </a:rPr>
              <a:t>Existem também as chamadas sutas electrónicas que possibilitam a leitura e armazenamento automático dos diâmetros</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1795">
                                            <p:txEl>
                                              <p:pRg st="1" end="1"/>
                                            </p:txEl>
                                          </p:spTgt>
                                        </p:tgtEl>
                                        <p:attrNameLst>
                                          <p:attrName>style.visibility</p:attrName>
                                        </p:attrNameLst>
                                      </p:cBhvr>
                                      <p:to>
                                        <p:strVal val="visible"/>
                                      </p:to>
                                    </p:set>
                                    <p:animEffect transition="in" filter="wipe(left)">
                                      <p:cBhvr>
                                        <p:cTn id="7" dur="500"/>
                                        <p:tgtEl>
                                          <p:spTgt spid="1617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1795">
                                            <p:txEl>
                                              <p:pRg st="2" end="2"/>
                                            </p:txEl>
                                          </p:spTgt>
                                        </p:tgtEl>
                                        <p:attrNameLst>
                                          <p:attrName>style.visibility</p:attrName>
                                        </p:attrNameLst>
                                      </p:cBhvr>
                                      <p:to>
                                        <p:strVal val="visible"/>
                                      </p:to>
                                    </p:set>
                                    <p:animEffect transition="in" filter="wipe(left)">
                                      <p:cBhvr>
                                        <p:cTn id="12" dur="500"/>
                                        <p:tgtEl>
                                          <p:spTgt spid="1617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1795">
                                            <p:txEl>
                                              <p:pRg st="3" end="3"/>
                                            </p:txEl>
                                          </p:spTgt>
                                        </p:tgtEl>
                                        <p:attrNameLst>
                                          <p:attrName>style.visibility</p:attrName>
                                        </p:attrNameLst>
                                      </p:cBhvr>
                                      <p:to>
                                        <p:strVal val="visible"/>
                                      </p:to>
                                    </p:set>
                                    <p:animEffect transition="in" filter="wipe(left)">
                                      <p:cBhvr>
                                        <p:cTn id="17" dur="500"/>
                                        <p:tgtEl>
                                          <p:spTgt spid="1617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1795">
                                            <p:txEl>
                                              <p:pRg st="4" end="4"/>
                                            </p:txEl>
                                          </p:spTgt>
                                        </p:tgtEl>
                                        <p:attrNameLst>
                                          <p:attrName>style.visibility</p:attrName>
                                        </p:attrNameLst>
                                      </p:cBhvr>
                                      <p:to>
                                        <p:strVal val="visible"/>
                                      </p:to>
                                    </p:set>
                                    <p:animEffect transition="in" filter="wipe(left)">
                                      <p:cBhvr>
                                        <p:cTn id="22" dur="500"/>
                                        <p:tgtEl>
                                          <p:spTgt spid="161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pt-PT"/>
              <a:t>Fitas de diâmetros </a:t>
            </a:r>
            <a:endParaRPr lang="en-GB"/>
          </a:p>
        </p:txBody>
      </p:sp>
      <p:sp>
        <p:nvSpPr>
          <p:cNvPr id="151555" name="Rectangle 3"/>
          <p:cNvSpPr>
            <a:spLocks noGrp="1" noChangeArrowheads="1"/>
          </p:cNvSpPr>
          <p:nvPr>
            <p:ph type="body" idx="1"/>
          </p:nvPr>
        </p:nvSpPr>
        <p:spPr/>
        <p:txBody>
          <a:bodyPr/>
          <a:lstStyle/>
          <a:p>
            <a:endParaRPr lang="pt-PT" sz="700"/>
          </a:p>
          <a:p>
            <a:r>
              <a:rPr lang="pt-PT">
                <a:latin typeface="Arial" charset="0"/>
                <a:cs typeface="Arial" charset="0"/>
              </a:rPr>
              <a:t>As fitas de diâmetro são fitas métricas que apresentam duas graduações, uma em cm e outra em cm/π. Assumindo uma secção circular, esta última corresponde ao diâmetro</a:t>
            </a:r>
          </a:p>
          <a:p>
            <a:r>
              <a:rPr lang="pt-PT">
                <a:latin typeface="Arial" charset="0"/>
                <a:cs typeface="Arial" charset="0"/>
              </a:rPr>
              <a:t>No início a fita de diâmetros tem geralmente um espigão para fixação à árvore, o que facilita grandemente a medição</a:t>
            </a:r>
          </a:p>
          <a:p>
            <a:r>
              <a:rPr lang="pt-PT">
                <a:latin typeface="Arial" charset="0"/>
                <a:cs typeface="Arial" charset="0"/>
              </a:rPr>
              <a:t>As fitas de diâmetros devem ser de um material tal que o comprimento e as graduações não sejam afectadas pelas condições climatéricas</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5">
                                            <p:txEl>
                                              <p:pRg st="1" end="1"/>
                                            </p:txEl>
                                          </p:spTgt>
                                        </p:tgtEl>
                                        <p:attrNameLst>
                                          <p:attrName>style.visibility</p:attrName>
                                        </p:attrNameLst>
                                      </p:cBhvr>
                                      <p:to>
                                        <p:strVal val="visible"/>
                                      </p:to>
                                    </p:set>
                                    <p:animEffect transition="in" filter="wipe(left)">
                                      <p:cBhvr>
                                        <p:cTn id="7" dur="500"/>
                                        <p:tgtEl>
                                          <p:spTgt spid="1515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1555">
                                            <p:txEl>
                                              <p:pRg st="2" end="2"/>
                                            </p:txEl>
                                          </p:spTgt>
                                        </p:tgtEl>
                                        <p:attrNameLst>
                                          <p:attrName>style.visibility</p:attrName>
                                        </p:attrNameLst>
                                      </p:cBhvr>
                                      <p:to>
                                        <p:strVal val="visible"/>
                                      </p:to>
                                    </p:set>
                                    <p:animEffect transition="in" filter="wipe(left)">
                                      <p:cBhvr>
                                        <p:cTn id="12" dur="500"/>
                                        <p:tgtEl>
                                          <p:spTgt spid="1515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1555">
                                            <p:txEl>
                                              <p:pRg st="3" end="3"/>
                                            </p:txEl>
                                          </p:spTgt>
                                        </p:tgtEl>
                                        <p:attrNameLst>
                                          <p:attrName>style.visibility</p:attrName>
                                        </p:attrNameLst>
                                      </p:cBhvr>
                                      <p:to>
                                        <p:strVal val="visible"/>
                                      </p:to>
                                    </p:set>
                                    <p:animEffect transition="in" filter="wipe(left)">
                                      <p:cBhvr>
                                        <p:cTn id="17" dur="500"/>
                                        <p:tgtEl>
                                          <p:spTgt spid="151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pt-PT"/>
              <a:t>Erros associados à determinação do d</a:t>
            </a:r>
            <a:endParaRPr lang="en-GB"/>
          </a:p>
        </p:txBody>
      </p:sp>
      <p:sp>
        <p:nvSpPr>
          <p:cNvPr id="154627" name="Rectangle 3"/>
          <p:cNvSpPr>
            <a:spLocks noGrp="1" noChangeArrowheads="1"/>
          </p:cNvSpPr>
          <p:nvPr>
            <p:ph type="body" idx="1"/>
          </p:nvPr>
        </p:nvSpPr>
        <p:spPr/>
        <p:txBody>
          <a:bodyPr/>
          <a:lstStyle/>
          <a:p>
            <a:endParaRPr lang="pt-PT" sz="700"/>
          </a:p>
          <a:p>
            <a:r>
              <a:rPr lang="pt-PT">
                <a:latin typeface="Arial" charset="0"/>
                <a:cs typeface="Arial" charset="0"/>
              </a:rPr>
              <a:t>Para uma abordagem sistemática do tipo de erros que podem ocorrer na determinação dos diâmetros, faz-se a seguinte classificação</a:t>
            </a:r>
          </a:p>
          <a:p>
            <a:pPr lvl="1"/>
            <a:r>
              <a:rPr lang="pt-PT">
                <a:latin typeface="Arial" charset="0"/>
                <a:cs typeface="Arial" charset="0"/>
              </a:rPr>
              <a:t>Erros decorrentes das características do objecto a medir</a:t>
            </a:r>
          </a:p>
          <a:p>
            <a:pPr lvl="1"/>
            <a:r>
              <a:rPr lang="pt-PT">
                <a:latin typeface="Arial" charset="0"/>
                <a:cs typeface="Arial" charset="0"/>
              </a:rPr>
              <a:t>Erros dos instrumentos</a:t>
            </a:r>
          </a:p>
          <a:p>
            <a:pPr lvl="1"/>
            <a:r>
              <a:rPr lang="pt-PT">
                <a:latin typeface="Arial" charset="0"/>
                <a:cs typeface="Arial" charset="0"/>
              </a:rPr>
              <a:t>Erros de medição</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627">
                                            <p:txEl>
                                              <p:pRg st="1" end="1"/>
                                            </p:txEl>
                                          </p:spTgt>
                                        </p:tgtEl>
                                        <p:attrNameLst>
                                          <p:attrName>style.visibility</p:attrName>
                                        </p:attrNameLst>
                                      </p:cBhvr>
                                      <p:to>
                                        <p:strVal val="visible"/>
                                      </p:to>
                                    </p:set>
                                    <p:animEffect transition="in" filter="wipe(left)">
                                      <p:cBhvr>
                                        <p:cTn id="7" dur="500"/>
                                        <p:tgtEl>
                                          <p:spTgt spid="154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7">
                                            <p:txEl>
                                              <p:pRg st="2" end="2"/>
                                            </p:txEl>
                                          </p:spTgt>
                                        </p:tgtEl>
                                        <p:attrNameLst>
                                          <p:attrName>style.visibility</p:attrName>
                                        </p:attrNameLst>
                                      </p:cBhvr>
                                      <p:to>
                                        <p:strVal val="visible"/>
                                      </p:to>
                                    </p:set>
                                    <p:animEffect transition="in" filter="wipe(left)">
                                      <p:cBhvr>
                                        <p:cTn id="12" dur="500"/>
                                        <p:tgtEl>
                                          <p:spTgt spid="1546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4627">
                                            <p:txEl>
                                              <p:pRg st="3" end="3"/>
                                            </p:txEl>
                                          </p:spTgt>
                                        </p:tgtEl>
                                        <p:attrNameLst>
                                          <p:attrName>style.visibility</p:attrName>
                                        </p:attrNameLst>
                                      </p:cBhvr>
                                      <p:to>
                                        <p:strVal val="visible"/>
                                      </p:to>
                                    </p:set>
                                    <p:animEffect transition="in" filter="wipe(left)">
                                      <p:cBhvr>
                                        <p:cTn id="17" dur="500"/>
                                        <p:tgtEl>
                                          <p:spTgt spid="1546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4627">
                                            <p:txEl>
                                              <p:pRg st="4" end="4"/>
                                            </p:txEl>
                                          </p:spTgt>
                                        </p:tgtEl>
                                        <p:attrNameLst>
                                          <p:attrName>style.visibility</p:attrName>
                                        </p:attrNameLst>
                                      </p:cBhvr>
                                      <p:to>
                                        <p:strVal val="visible"/>
                                      </p:to>
                                    </p:set>
                                    <p:animEffect transition="in" filter="wipe(left)">
                                      <p:cBhvr>
                                        <p:cTn id="22" dur="500"/>
                                        <p:tgtEl>
                                          <p:spTgt spid="154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6516" y="2060848"/>
            <a:ext cx="6110968" cy="2308324"/>
          </a:xfrm>
          <a:prstGeom prst="rect">
            <a:avLst/>
          </a:prstGeom>
        </p:spPr>
        <p:txBody>
          <a:bodyPr wrap="none">
            <a:spAutoFit/>
          </a:bodyPr>
          <a:lstStyle/>
          <a:p>
            <a:r>
              <a:rPr lang="pt-PT" dirty="0" smtClean="0">
                <a:latin typeface="Verdana" pitchFamily="34" charset="0"/>
              </a:rPr>
              <a:t>IDADE</a:t>
            </a:r>
          </a:p>
          <a:p>
            <a:r>
              <a:rPr lang="pt-PT" dirty="0" smtClean="0">
                <a:solidFill>
                  <a:schemeClr val="bg1">
                    <a:lumMod val="75000"/>
                  </a:schemeClr>
                </a:solidFill>
                <a:effectLst>
                  <a:outerShdw blurRad="38100" dist="38100" dir="2700000" algn="tl">
                    <a:srgbClr val="C0C0C0"/>
                  </a:outerShdw>
                </a:effectLst>
                <a:latin typeface="Verdana" pitchFamily="34" charset="0"/>
              </a:rPr>
              <a:t>DIÂMETRO (suta e fitas de diâmetros)</a:t>
            </a:r>
          </a:p>
          <a:p>
            <a:r>
              <a:rPr lang="pt-PT" dirty="0" smtClean="0">
                <a:solidFill>
                  <a:schemeClr val="bg1">
                    <a:lumMod val="75000"/>
                  </a:schemeClr>
                </a:solidFill>
                <a:effectLst>
                  <a:outerShdw blurRad="38100" dist="38100" dir="2700000" algn="tl">
                    <a:srgbClr val="C0C0C0"/>
                  </a:outerShdw>
                </a:effectLst>
                <a:latin typeface="Verdana" pitchFamily="34" charset="0"/>
              </a:rPr>
              <a:t>CASCA</a:t>
            </a:r>
          </a:p>
          <a:p>
            <a:r>
              <a:rPr lang="pt-PT" dirty="0" smtClean="0">
                <a:solidFill>
                  <a:schemeClr val="bg1">
                    <a:lumMod val="75000"/>
                  </a:schemeClr>
                </a:solidFill>
                <a:effectLst>
                  <a:outerShdw blurRad="38100" dist="38100" dir="2700000" algn="tl">
                    <a:srgbClr val="C0C0C0"/>
                  </a:outerShdw>
                </a:effectLst>
                <a:latin typeface="Verdana" pitchFamily="34" charset="0"/>
              </a:rPr>
              <a:t>ALTURA</a:t>
            </a:r>
          </a:p>
          <a:p>
            <a:r>
              <a:rPr lang="pt-PT" dirty="0" smtClean="0">
                <a:solidFill>
                  <a:schemeClr val="bg1">
                    <a:lumMod val="75000"/>
                  </a:schemeClr>
                </a:solidFill>
                <a:latin typeface="Verdana" pitchFamily="34" charset="0"/>
              </a:rPr>
              <a:t>COPA </a:t>
            </a:r>
            <a:r>
              <a:rPr lang="pt-PT" dirty="0">
                <a:solidFill>
                  <a:schemeClr val="bg1">
                    <a:lumMod val="75000"/>
                  </a:schemeClr>
                </a:solidFill>
                <a:latin typeface="Verdana" pitchFamily="34" charset="0"/>
              </a:rPr>
              <a:t>DA ÁRVORE</a:t>
            </a:r>
          </a:p>
          <a:p>
            <a:endParaRPr lang="en-GB" dirty="0">
              <a:solidFill>
                <a:schemeClr val="bg1">
                  <a:lumMod val="75000"/>
                </a:schemeClr>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303804128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pt-PT"/>
              <a:t>Erros relativos ao objecto</a:t>
            </a:r>
            <a:endParaRPr lang="en-GB"/>
          </a:p>
        </p:txBody>
      </p:sp>
      <p:sp>
        <p:nvSpPr>
          <p:cNvPr id="153603" name="Rectangle 3"/>
          <p:cNvSpPr>
            <a:spLocks noGrp="1" noChangeArrowheads="1"/>
          </p:cNvSpPr>
          <p:nvPr>
            <p:ph type="body" idx="1"/>
          </p:nvPr>
        </p:nvSpPr>
        <p:spPr/>
        <p:txBody>
          <a:bodyPr/>
          <a:lstStyle/>
          <a:p>
            <a:endParaRPr lang="pt-PT" sz="700"/>
          </a:p>
          <a:p>
            <a:r>
              <a:rPr lang="pt-PT"/>
              <a:t>O problema da irregularidade da secção transversal do fuste</a:t>
            </a:r>
          </a:p>
          <a:p>
            <a:pPr lvl="1"/>
            <a:r>
              <a:rPr lang="pt-PT">
                <a:latin typeface="Arial" charset="0"/>
                <a:cs typeface="Arial" charset="0"/>
              </a:rPr>
              <a:t>Apesar da secção transversal do fuste a 1.30 se aproximar da forma circular, muitas vezes é mais larga numa direcção que na outra ou pode ter outro tipo de excentricidades</a:t>
            </a:r>
          </a:p>
          <a:p>
            <a:pPr lvl="1"/>
            <a:r>
              <a:rPr lang="pt-PT">
                <a:latin typeface="Arial" charset="0"/>
                <a:cs typeface="Arial" charset="0"/>
              </a:rPr>
              <a:t>No entanto, em termos de cálculo da área basal, assume-se que esta secção transversal é circular</a:t>
            </a:r>
          </a:p>
          <a:p>
            <a:pPr lvl="1"/>
            <a:r>
              <a:rPr lang="pt-PT">
                <a:latin typeface="Arial" charset="0"/>
                <a:cs typeface="Arial" charset="0"/>
              </a:rPr>
              <a:t>Deste modo, o objectivo da medição do diâmetro de uma árvore é obter o diâmetro de um círculo com a mesma área seccional que a árvore. </a:t>
            </a:r>
          </a:p>
          <a:p>
            <a:pPr lvl="1"/>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03">
                                            <p:txEl>
                                              <p:pRg st="1" end="1"/>
                                            </p:txEl>
                                          </p:spTgt>
                                        </p:tgtEl>
                                        <p:attrNameLst>
                                          <p:attrName>style.visibility</p:attrName>
                                        </p:attrNameLst>
                                      </p:cBhvr>
                                      <p:to>
                                        <p:strVal val="visible"/>
                                      </p:to>
                                    </p:set>
                                    <p:animEffect transition="in" filter="wipe(left)">
                                      <p:cBhvr>
                                        <p:cTn id="7" dur="500"/>
                                        <p:tgtEl>
                                          <p:spTgt spid="153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03">
                                            <p:txEl>
                                              <p:pRg st="2" end="2"/>
                                            </p:txEl>
                                          </p:spTgt>
                                        </p:tgtEl>
                                        <p:attrNameLst>
                                          <p:attrName>style.visibility</p:attrName>
                                        </p:attrNameLst>
                                      </p:cBhvr>
                                      <p:to>
                                        <p:strVal val="visible"/>
                                      </p:to>
                                    </p:set>
                                    <p:animEffect transition="in" filter="wipe(left)">
                                      <p:cBhvr>
                                        <p:cTn id="12" dur="500"/>
                                        <p:tgtEl>
                                          <p:spTgt spid="1536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03">
                                            <p:txEl>
                                              <p:pRg st="3" end="3"/>
                                            </p:txEl>
                                          </p:spTgt>
                                        </p:tgtEl>
                                        <p:attrNameLst>
                                          <p:attrName>style.visibility</p:attrName>
                                        </p:attrNameLst>
                                      </p:cBhvr>
                                      <p:to>
                                        <p:strVal val="visible"/>
                                      </p:to>
                                    </p:set>
                                    <p:animEffect transition="in" filter="wipe(left)">
                                      <p:cBhvr>
                                        <p:cTn id="17" dur="500"/>
                                        <p:tgtEl>
                                          <p:spTgt spid="1536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03">
                                            <p:txEl>
                                              <p:pRg st="4" end="4"/>
                                            </p:txEl>
                                          </p:spTgt>
                                        </p:tgtEl>
                                        <p:attrNameLst>
                                          <p:attrName>style.visibility</p:attrName>
                                        </p:attrNameLst>
                                      </p:cBhvr>
                                      <p:to>
                                        <p:strVal val="visible"/>
                                      </p:to>
                                    </p:set>
                                    <p:animEffect transition="in" filter="wipe(left)">
                                      <p:cBhvr>
                                        <p:cTn id="22" dur="500"/>
                                        <p:tgtEl>
                                          <p:spTgt spid="153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pt-PT"/>
              <a:t>Erros relativos ao objecto</a:t>
            </a:r>
            <a:endParaRPr lang="en-GB"/>
          </a:p>
        </p:txBody>
      </p:sp>
      <p:sp>
        <p:nvSpPr>
          <p:cNvPr id="167939" name="Rectangle 3"/>
          <p:cNvSpPr>
            <a:spLocks noGrp="1" noChangeArrowheads="1"/>
          </p:cNvSpPr>
          <p:nvPr>
            <p:ph type="body" idx="1"/>
          </p:nvPr>
        </p:nvSpPr>
        <p:spPr/>
        <p:txBody>
          <a:bodyPr/>
          <a:lstStyle/>
          <a:p>
            <a:endParaRPr lang="pt-PT" sz="700"/>
          </a:p>
          <a:p>
            <a:r>
              <a:rPr lang="pt-PT"/>
              <a:t>O problema da irregularidade da secção transversal do fuste (cont.)</a:t>
            </a:r>
          </a:p>
          <a:p>
            <a:pPr lvl="1"/>
            <a:r>
              <a:rPr lang="pt-PT">
                <a:latin typeface="Arial" charset="0"/>
                <a:cs typeface="Arial" charset="0"/>
              </a:rPr>
              <a:t>Normalmente a medição de dois diâmetros cruzados (fazendo ângulos rectos entre si) fornece uma adequada precisão e estimativas não enviesadas para árvores individuais de secção elíptica</a:t>
            </a:r>
          </a:p>
          <a:p>
            <a:pPr lvl="1"/>
            <a:r>
              <a:rPr lang="pt-PT">
                <a:latin typeface="Arial" charset="0"/>
                <a:cs typeface="Arial" charset="0"/>
              </a:rPr>
              <a:t>A estimativa da área basal de uma árvore baseada na medição do perímetro é satisfatória mas ligeiramente enviesada, pois em árvores não verdadeiramente circulares a área basal será sobrestimada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39">
                                            <p:txEl>
                                              <p:pRg st="1" end="1"/>
                                            </p:txEl>
                                          </p:spTgt>
                                        </p:tgtEl>
                                        <p:attrNameLst>
                                          <p:attrName>style.visibility</p:attrName>
                                        </p:attrNameLst>
                                      </p:cBhvr>
                                      <p:to>
                                        <p:strVal val="visible"/>
                                      </p:to>
                                    </p:set>
                                    <p:animEffect transition="in" filter="wipe(left)">
                                      <p:cBhvr>
                                        <p:cTn id="7" dur="500"/>
                                        <p:tgtEl>
                                          <p:spTgt spid="1679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7939">
                                            <p:txEl>
                                              <p:pRg st="2" end="2"/>
                                            </p:txEl>
                                          </p:spTgt>
                                        </p:tgtEl>
                                        <p:attrNameLst>
                                          <p:attrName>style.visibility</p:attrName>
                                        </p:attrNameLst>
                                      </p:cBhvr>
                                      <p:to>
                                        <p:strVal val="visible"/>
                                      </p:to>
                                    </p:set>
                                    <p:animEffect transition="in" filter="wipe(left)">
                                      <p:cBhvr>
                                        <p:cTn id="12" dur="500"/>
                                        <p:tgtEl>
                                          <p:spTgt spid="1679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7939">
                                            <p:txEl>
                                              <p:pRg st="3" end="3"/>
                                            </p:txEl>
                                          </p:spTgt>
                                        </p:tgtEl>
                                        <p:attrNameLst>
                                          <p:attrName>style.visibility</p:attrName>
                                        </p:attrNameLst>
                                      </p:cBhvr>
                                      <p:to>
                                        <p:strVal val="visible"/>
                                      </p:to>
                                    </p:set>
                                    <p:animEffect transition="in" filter="wipe(left)">
                                      <p:cBhvr>
                                        <p:cTn id="17" dur="500"/>
                                        <p:tgtEl>
                                          <p:spTgt spid="167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bldLvl="5"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1026"/>
          <p:cNvSpPr>
            <a:spLocks noGrp="1" noChangeArrowheads="1"/>
          </p:cNvSpPr>
          <p:nvPr>
            <p:ph type="title"/>
          </p:nvPr>
        </p:nvSpPr>
        <p:spPr/>
        <p:txBody>
          <a:bodyPr/>
          <a:lstStyle/>
          <a:p>
            <a:r>
              <a:rPr lang="pt-PT"/>
              <a:t>Erros relativos ao objecto</a:t>
            </a:r>
            <a:endParaRPr lang="en-GB"/>
          </a:p>
        </p:txBody>
      </p:sp>
      <p:sp>
        <p:nvSpPr>
          <p:cNvPr id="168963" name="Rectangle 1027"/>
          <p:cNvSpPr>
            <a:spLocks noGrp="1" noChangeArrowheads="1"/>
          </p:cNvSpPr>
          <p:nvPr>
            <p:ph type="body" idx="1"/>
          </p:nvPr>
        </p:nvSpPr>
        <p:spPr/>
        <p:txBody>
          <a:bodyPr/>
          <a:lstStyle/>
          <a:p>
            <a:endParaRPr lang="pt-PT" sz="700"/>
          </a:p>
          <a:p>
            <a:r>
              <a:rPr lang="pt-PT"/>
              <a:t>O problema da irregularidade da secção transversal do fuste (cont.)</a:t>
            </a:r>
          </a:p>
          <a:p>
            <a:pPr lvl="1"/>
            <a:r>
              <a:rPr lang="pt-PT">
                <a:latin typeface="Arial" charset="0"/>
                <a:cs typeface="Arial" charset="0"/>
              </a:rPr>
              <a:t>Ao estimar a área basal  de um grande número de árvores a partir de uma única medição de diâmetro em cada árvore as áreas basais sobrestimadas numas árvores são compensadas pelas áreas basais subestimadas de outras</a:t>
            </a:r>
          </a:p>
          <a:p>
            <a:pPr lvl="1"/>
            <a:r>
              <a:rPr lang="pt-PT">
                <a:latin typeface="Arial" charset="0"/>
                <a:cs typeface="Arial" charset="0"/>
              </a:rPr>
              <a:t>Nestes casos uma única medição de diâmetro é satisfatória, devendo a orientação desse diâmetro ser aleatória em relação a qualquer padrão de orientação das irregularidades do perfil das árvores</a:t>
            </a:r>
          </a:p>
          <a:p>
            <a:pPr lvl="1"/>
            <a:r>
              <a:rPr lang="pt-PT">
                <a:latin typeface="Arial" charset="0"/>
                <a:cs typeface="Arial" charset="0"/>
              </a:rPr>
              <a:t>Por esta razão, em parcelas circulares os diâmetros devem ser medidos com o braço da suta virado para o centro da parcela.</a:t>
            </a:r>
          </a:p>
          <a:p>
            <a:pPr lvl="1"/>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8963">
                                            <p:txEl>
                                              <p:pRg st="1" end="1"/>
                                            </p:txEl>
                                          </p:spTgt>
                                        </p:tgtEl>
                                        <p:attrNameLst>
                                          <p:attrName>style.visibility</p:attrName>
                                        </p:attrNameLst>
                                      </p:cBhvr>
                                      <p:to>
                                        <p:strVal val="visible"/>
                                      </p:to>
                                    </p:set>
                                    <p:animEffect transition="in" filter="wipe(left)">
                                      <p:cBhvr>
                                        <p:cTn id="7" dur="500"/>
                                        <p:tgtEl>
                                          <p:spTgt spid="1689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8963">
                                            <p:txEl>
                                              <p:pRg st="2" end="2"/>
                                            </p:txEl>
                                          </p:spTgt>
                                        </p:tgtEl>
                                        <p:attrNameLst>
                                          <p:attrName>style.visibility</p:attrName>
                                        </p:attrNameLst>
                                      </p:cBhvr>
                                      <p:to>
                                        <p:strVal val="visible"/>
                                      </p:to>
                                    </p:set>
                                    <p:animEffect transition="in" filter="wipe(left)">
                                      <p:cBhvr>
                                        <p:cTn id="12" dur="500"/>
                                        <p:tgtEl>
                                          <p:spTgt spid="1689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8963">
                                            <p:txEl>
                                              <p:pRg st="3" end="3"/>
                                            </p:txEl>
                                          </p:spTgt>
                                        </p:tgtEl>
                                        <p:attrNameLst>
                                          <p:attrName>style.visibility</p:attrName>
                                        </p:attrNameLst>
                                      </p:cBhvr>
                                      <p:to>
                                        <p:strVal val="visible"/>
                                      </p:to>
                                    </p:set>
                                    <p:animEffect transition="in" filter="wipe(left)">
                                      <p:cBhvr>
                                        <p:cTn id="17" dur="500"/>
                                        <p:tgtEl>
                                          <p:spTgt spid="1689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8963">
                                            <p:txEl>
                                              <p:pRg st="4" end="4"/>
                                            </p:txEl>
                                          </p:spTgt>
                                        </p:tgtEl>
                                        <p:attrNameLst>
                                          <p:attrName>style.visibility</p:attrName>
                                        </p:attrNameLst>
                                      </p:cBhvr>
                                      <p:to>
                                        <p:strVal val="visible"/>
                                      </p:to>
                                    </p:set>
                                    <p:animEffect transition="in" filter="wipe(left)">
                                      <p:cBhvr>
                                        <p:cTn id="22" dur="500"/>
                                        <p:tgtEl>
                                          <p:spTgt spid="168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pt-PT"/>
              <a:t>Erros dos instrumentos - suta</a:t>
            </a:r>
            <a:endParaRPr lang="en-GB"/>
          </a:p>
        </p:txBody>
      </p:sp>
      <p:sp>
        <p:nvSpPr>
          <p:cNvPr id="166915" name="Rectangle 3"/>
          <p:cNvSpPr>
            <a:spLocks noGrp="1" noChangeArrowheads="1"/>
          </p:cNvSpPr>
          <p:nvPr>
            <p:ph type="body" idx="1"/>
          </p:nvPr>
        </p:nvSpPr>
        <p:spPr/>
        <p:txBody>
          <a:bodyPr/>
          <a:lstStyle/>
          <a:p>
            <a:endParaRPr lang="pt-PT" sz="700"/>
          </a:p>
          <a:p>
            <a:r>
              <a:rPr lang="pt-PT">
                <a:latin typeface="Arial" charset="0"/>
                <a:cs typeface="Arial" charset="0"/>
              </a:rPr>
              <a:t>O erro mais frequente deste instrumento é causado pelo desvio do braço móvel em relação ao ângulo recto, criando erros sistemáticos negativos ou positivos no diâmetro medido</a:t>
            </a:r>
          </a:p>
          <a:p>
            <a:r>
              <a:rPr lang="pt-PT">
                <a:latin typeface="Arial" charset="0"/>
                <a:cs typeface="Arial" charset="0"/>
              </a:rPr>
              <a:t>Por exemplo, um desvio do braço móvel de 1º em relação ao ângulo recto causa um erro sistemático negativo da área basal próximo de 2%</a:t>
            </a:r>
            <a:endParaRPr lang="pt-PT" b="1">
              <a:latin typeface="Arial" charset="0"/>
              <a:cs typeface="Arial" charset="0"/>
            </a:endParaRPr>
          </a:p>
          <a:p>
            <a:r>
              <a:rPr lang="pt-PT">
                <a:latin typeface="Arial" charset="0"/>
                <a:cs typeface="Arial" charset="0"/>
              </a:rPr>
              <a:t>Para minimizar este erro a barra graduada deve ficar bem encostada ao tronco.</a:t>
            </a:r>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6915">
                                            <p:txEl>
                                              <p:pRg st="1" end="1"/>
                                            </p:txEl>
                                          </p:spTgt>
                                        </p:tgtEl>
                                        <p:attrNameLst>
                                          <p:attrName>style.visibility</p:attrName>
                                        </p:attrNameLst>
                                      </p:cBhvr>
                                      <p:to>
                                        <p:strVal val="visible"/>
                                      </p:to>
                                    </p:set>
                                    <p:animEffect transition="in" filter="wipe(left)">
                                      <p:cBhvr>
                                        <p:cTn id="7" dur="500"/>
                                        <p:tgtEl>
                                          <p:spTgt spid="1669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6915">
                                            <p:txEl>
                                              <p:pRg st="2" end="2"/>
                                            </p:txEl>
                                          </p:spTgt>
                                        </p:tgtEl>
                                        <p:attrNameLst>
                                          <p:attrName>style.visibility</p:attrName>
                                        </p:attrNameLst>
                                      </p:cBhvr>
                                      <p:to>
                                        <p:strVal val="visible"/>
                                      </p:to>
                                    </p:set>
                                    <p:animEffect transition="in" filter="wipe(left)">
                                      <p:cBhvr>
                                        <p:cTn id="12" dur="500"/>
                                        <p:tgtEl>
                                          <p:spTgt spid="166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6915">
                                            <p:txEl>
                                              <p:pRg st="3" end="3"/>
                                            </p:txEl>
                                          </p:spTgt>
                                        </p:tgtEl>
                                        <p:attrNameLst>
                                          <p:attrName>style.visibility</p:attrName>
                                        </p:attrNameLst>
                                      </p:cBhvr>
                                      <p:to>
                                        <p:strVal val="visible"/>
                                      </p:to>
                                    </p:set>
                                    <p:animEffect transition="in" filter="wipe(left)">
                                      <p:cBhvr>
                                        <p:cTn id="17" dur="500"/>
                                        <p:tgtEl>
                                          <p:spTgt spid="166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pt-PT"/>
              <a:t>Erros dos instrumentos - suta</a:t>
            </a:r>
            <a:endParaRPr lang="en-GB"/>
          </a:p>
        </p:txBody>
      </p:sp>
      <p:sp>
        <p:nvSpPr>
          <p:cNvPr id="165891" name="Rectangle 3"/>
          <p:cNvSpPr>
            <a:spLocks noGrp="1" noChangeArrowheads="1"/>
          </p:cNvSpPr>
          <p:nvPr>
            <p:ph type="body" idx="1"/>
          </p:nvPr>
        </p:nvSpPr>
        <p:spPr/>
        <p:txBody>
          <a:bodyPr/>
          <a:lstStyle/>
          <a:p>
            <a:endParaRPr lang="pt-PT" sz="700"/>
          </a:p>
          <a:p>
            <a:endParaRPr lang="pt-PT"/>
          </a:p>
          <a:p>
            <a:endParaRPr lang="en-GB"/>
          </a:p>
        </p:txBody>
      </p:sp>
      <p:graphicFrame>
        <p:nvGraphicFramePr>
          <p:cNvPr id="165892" name="Object 4"/>
          <p:cNvGraphicFramePr>
            <a:graphicFrameLocks noChangeAspect="1"/>
          </p:cNvGraphicFramePr>
          <p:nvPr/>
        </p:nvGraphicFramePr>
        <p:xfrm>
          <a:off x="2565400" y="1828800"/>
          <a:ext cx="4597400" cy="4194175"/>
        </p:xfrm>
        <a:graphic>
          <a:graphicData uri="http://schemas.openxmlformats.org/presentationml/2006/ole">
            <mc:AlternateContent xmlns:mc="http://schemas.openxmlformats.org/markup-compatibility/2006">
              <mc:Choice xmlns:v="urn:schemas-microsoft-com:vml" Requires="v">
                <p:oleObj spid="_x0000_s165893" r:id="rId3" imgW="1838095" imgH="1676634" progId="Paint.Picture">
                  <p:embed/>
                </p:oleObj>
              </mc:Choice>
              <mc:Fallback>
                <p:oleObj r:id="rId3" imgW="1838095" imgH="1676634" progId="Paint.Picture">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5400" y="1828800"/>
                        <a:ext cx="4597400" cy="419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5892"/>
                                        </p:tgtEl>
                                        <p:attrNameLst>
                                          <p:attrName>style.visibility</p:attrName>
                                        </p:attrNameLst>
                                      </p:cBhvr>
                                      <p:to>
                                        <p:strVal val="visible"/>
                                      </p:to>
                                    </p:set>
                                    <p:animEffect transition="in" filter="dissolve">
                                      <p:cBhvr>
                                        <p:cTn id="12" dur="500"/>
                                        <p:tgtEl>
                                          <p:spTgt spid="165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pt-PT"/>
              <a:t>Erros dos instrumentos - suta</a:t>
            </a:r>
            <a:endParaRPr lang="en-GB"/>
          </a:p>
        </p:txBody>
      </p:sp>
      <p:sp>
        <p:nvSpPr>
          <p:cNvPr id="164867" name="Rectangle 3"/>
          <p:cNvSpPr>
            <a:spLocks noGrp="1" noChangeArrowheads="1"/>
          </p:cNvSpPr>
          <p:nvPr>
            <p:ph type="body" idx="1"/>
          </p:nvPr>
        </p:nvSpPr>
        <p:spPr/>
        <p:txBody>
          <a:bodyPr/>
          <a:lstStyle/>
          <a:p>
            <a:endParaRPr lang="pt-PT" sz="700"/>
          </a:p>
          <a:p>
            <a:r>
              <a:rPr lang="pt-PT"/>
              <a:t>Erros negativos em área basal (m</a:t>
            </a:r>
            <a:r>
              <a:rPr lang="pt-PT" baseline="30000"/>
              <a:t>2</a:t>
            </a:r>
            <a:r>
              <a:rPr lang="pt-PT"/>
              <a:t>) causados pelo desvio do braço da suta</a:t>
            </a:r>
          </a:p>
          <a:p>
            <a:endParaRPr lang="en-GB"/>
          </a:p>
        </p:txBody>
      </p:sp>
      <p:pic>
        <p:nvPicPr>
          <p:cNvPr id="164868" name="Picture 4"/>
          <p:cNvPicPr>
            <a:picLocks noChangeAspect="1" noChangeArrowheads="1"/>
          </p:cNvPicPr>
          <p:nvPr/>
        </p:nvPicPr>
        <p:blipFill>
          <a:blip r:embed="rId2"/>
          <a:srcRect l="13734" r="14163"/>
          <a:stretch>
            <a:fillRect/>
          </a:stretch>
        </p:blipFill>
        <p:spPr bwMode="auto">
          <a:xfrm>
            <a:off x="533400" y="2895600"/>
            <a:ext cx="8001000" cy="2692400"/>
          </a:xfrm>
          <a:prstGeom prst="rect">
            <a:avLst/>
          </a:prstGeom>
          <a:noFill/>
          <a:ln w="9525">
            <a:noFill/>
            <a:miter lim="800000"/>
            <a:headEnd/>
            <a:tailEnd/>
          </a:ln>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Effect transition="in" filter="wipe(left)">
                                      <p:cBhvr>
                                        <p:cTn id="7" dur="500"/>
                                        <p:tgtEl>
                                          <p:spTgt spid="1648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4868"/>
                                        </p:tgtEl>
                                        <p:attrNameLst>
                                          <p:attrName>style.visibility</p:attrName>
                                        </p:attrNameLst>
                                      </p:cBhvr>
                                      <p:to>
                                        <p:strVal val="visible"/>
                                      </p:to>
                                    </p:set>
                                    <p:animEffect transition="in" filter="dissolve">
                                      <p:cBhvr>
                                        <p:cTn id="12" dur="500"/>
                                        <p:tgtEl>
                                          <p:spTgt spid="164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5"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pt-PT"/>
              <a:t>Erros de medição - suta</a:t>
            </a:r>
            <a:endParaRPr lang="en-GB"/>
          </a:p>
        </p:txBody>
      </p:sp>
      <p:sp>
        <p:nvSpPr>
          <p:cNvPr id="163843" name="Rectangle 3"/>
          <p:cNvSpPr>
            <a:spLocks noGrp="1" noChangeArrowheads="1"/>
          </p:cNvSpPr>
          <p:nvPr>
            <p:ph type="body" idx="1"/>
          </p:nvPr>
        </p:nvSpPr>
        <p:spPr/>
        <p:txBody>
          <a:bodyPr/>
          <a:lstStyle/>
          <a:p>
            <a:pPr marL="419100" indent="-419100"/>
            <a:endParaRPr lang="pt-PT" sz="700"/>
          </a:p>
          <a:p>
            <a:pPr marL="419100" indent="-419100"/>
            <a:r>
              <a:rPr lang="pt-PT"/>
              <a:t>Inclinação da suta (A)</a:t>
            </a:r>
          </a:p>
          <a:p>
            <a:pPr marL="838200" lvl="1" indent="-381000"/>
            <a:r>
              <a:rPr lang="pt-PT"/>
              <a:t>A barra graduada toca na árvore no local de medição correcto mas desvia-se do plano horizontal um ângulo </a:t>
            </a:r>
            <a:r>
              <a:rPr lang="pt-PT">
                <a:sym typeface="Symbol" pitchFamily="18" charset="2"/>
              </a:rPr>
              <a:t>. Uma inclinação superior a 1% é considerada grave</a:t>
            </a:r>
            <a:endParaRPr lang="pt-PT"/>
          </a:p>
          <a:p>
            <a:pPr marL="419100" indent="-419100"/>
            <a:endParaRPr lang="en-GB"/>
          </a:p>
        </p:txBody>
      </p:sp>
      <p:pic>
        <p:nvPicPr>
          <p:cNvPr id="163948" name="Picture 108"/>
          <p:cNvPicPr>
            <a:picLocks noChangeAspect="1" noChangeArrowheads="1"/>
          </p:cNvPicPr>
          <p:nvPr/>
        </p:nvPicPr>
        <p:blipFill>
          <a:blip r:embed="rId2"/>
          <a:srcRect l="25679" r="8926"/>
          <a:stretch>
            <a:fillRect/>
          </a:stretch>
        </p:blipFill>
        <p:spPr bwMode="auto">
          <a:xfrm>
            <a:off x="1277938" y="3479800"/>
            <a:ext cx="7256462" cy="2692400"/>
          </a:xfrm>
          <a:prstGeom prst="rect">
            <a:avLst/>
          </a:prstGeom>
          <a:noFill/>
          <a:ln w="9525">
            <a:noFill/>
            <a:miter lim="800000"/>
            <a:headEnd/>
            <a:tailEnd/>
          </a:ln>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43">
                                            <p:txEl>
                                              <p:pRg st="1" end="1"/>
                                            </p:txEl>
                                          </p:spTgt>
                                        </p:tgtEl>
                                        <p:attrNameLst>
                                          <p:attrName>style.visibility</p:attrName>
                                        </p:attrNameLst>
                                      </p:cBhvr>
                                      <p:to>
                                        <p:strVal val="visible"/>
                                      </p:to>
                                    </p:set>
                                    <p:animEffect transition="in" filter="wipe(left)">
                                      <p:cBhvr>
                                        <p:cTn id="7" dur="500"/>
                                        <p:tgtEl>
                                          <p:spTgt spid="1638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43">
                                            <p:txEl>
                                              <p:pRg st="2" end="2"/>
                                            </p:txEl>
                                          </p:spTgt>
                                        </p:tgtEl>
                                        <p:attrNameLst>
                                          <p:attrName>style.visibility</p:attrName>
                                        </p:attrNameLst>
                                      </p:cBhvr>
                                      <p:to>
                                        <p:strVal val="visible"/>
                                      </p:to>
                                    </p:set>
                                    <p:animEffect transition="in" filter="wipe(left)">
                                      <p:cBhvr>
                                        <p:cTn id="12" dur="500"/>
                                        <p:tgtEl>
                                          <p:spTgt spid="163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3948"/>
                                        </p:tgtEl>
                                        <p:attrNameLst>
                                          <p:attrName>style.visibility</p:attrName>
                                        </p:attrNameLst>
                                      </p:cBhvr>
                                      <p:to>
                                        <p:strVal val="visible"/>
                                      </p:to>
                                    </p:set>
                                    <p:animEffect transition="in" filter="dissolve">
                                      <p:cBhvr>
                                        <p:cTn id="17" dur="500"/>
                                        <p:tgtEl>
                                          <p:spTgt spid="163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bldLvl="5"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pt-PT"/>
              <a:t>Erros de medição - suta</a:t>
            </a:r>
            <a:endParaRPr lang="en-GB"/>
          </a:p>
        </p:txBody>
      </p:sp>
      <p:sp>
        <p:nvSpPr>
          <p:cNvPr id="162819" name="Rectangle 3"/>
          <p:cNvSpPr>
            <a:spLocks noGrp="1" noChangeArrowheads="1"/>
          </p:cNvSpPr>
          <p:nvPr>
            <p:ph type="body" idx="1"/>
          </p:nvPr>
        </p:nvSpPr>
        <p:spPr/>
        <p:txBody>
          <a:bodyPr/>
          <a:lstStyle/>
          <a:p>
            <a:endParaRPr lang="pt-PT" sz="700"/>
          </a:p>
          <a:p>
            <a:endParaRPr lang="pt-PT"/>
          </a:p>
          <a:p>
            <a:endParaRPr lang="en-GB"/>
          </a:p>
        </p:txBody>
      </p:sp>
      <p:graphicFrame>
        <p:nvGraphicFramePr>
          <p:cNvPr id="252928" name="Object 1024"/>
          <p:cNvGraphicFramePr>
            <a:graphicFrameLocks noChangeAspect="1"/>
          </p:cNvGraphicFramePr>
          <p:nvPr/>
        </p:nvGraphicFramePr>
        <p:xfrm>
          <a:off x="2362200" y="2286000"/>
          <a:ext cx="4808538" cy="3362325"/>
        </p:xfrm>
        <a:graphic>
          <a:graphicData uri="http://schemas.openxmlformats.org/presentationml/2006/ole">
            <mc:AlternateContent xmlns:mc="http://schemas.openxmlformats.org/markup-compatibility/2006">
              <mc:Choice xmlns:v="urn:schemas-microsoft-com:vml" Requires="v">
                <p:oleObj spid="_x0000_s252929" r:id="rId3" imgW="2409524" imgH="1685714" progId="Paint.Picture">
                  <p:embed/>
                </p:oleObj>
              </mc:Choice>
              <mc:Fallback>
                <p:oleObj r:id="rId3" imgW="2409524" imgH="1685714" progId="Paint.Picture">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6000"/>
                        <a:ext cx="4808538" cy="336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62819">
                                            <p:txEl>
                                              <p:pRg st="0" end="0"/>
                                            </p:txEl>
                                          </p:spTgt>
                                        </p:tgtEl>
                                        <p:attrNameLst>
                                          <p:attrName>style.visibility</p:attrName>
                                        </p:attrNameLst>
                                      </p:cBhvr>
                                      <p:to>
                                        <p:strVal val="visible"/>
                                      </p:to>
                                    </p:set>
                                    <p:animEffect transition="in" filter="wipe(left)">
                                      <p:cBhvr>
                                        <p:cTn id="7" dur="500"/>
                                        <p:tgtEl>
                                          <p:spTgt spid="162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52928"/>
                                        </p:tgtEl>
                                        <p:attrNameLst>
                                          <p:attrName>style.visibility</p:attrName>
                                        </p:attrNameLst>
                                      </p:cBhvr>
                                      <p:to>
                                        <p:strVal val="visible"/>
                                      </p:to>
                                    </p:set>
                                    <p:animEffect transition="in" filter="dissolve">
                                      <p:cBhvr>
                                        <p:cTn id="12" dur="500"/>
                                        <p:tgtEl>
                                          <p:spTgt spid="252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pt-PT"/>
              <a:t>Erros de medição - suta</a:t>
            </a:r>
            <a:endParaRPr lang="en-GB"/>
          </a:p>
        </p:txBody>
      </p:sp>
      <p:sp>
        <p:nvSpPr>
          <p:cNvPr id="173059" name="Rectangle 3"/>
          <p:cNvSpPr>
            <a:spLocks noGrp="1" noChangeArrowheads="1"/>
          </p:cNvSpPr>
          <p:nvPr>
            <p:ph type="body" idx="1"/>
          </p:nvPr>
        </p:nvSpPr>
        <p:spPr/>
        <p:txBody>
          <a:bodyPr/>
          <a:lstStyle/>
          <a:p>
            <a:pPr marL="419100" indent="-419100"/>
            <a:endParaRPr lang="pt-PT" sz="700"/>
          </a:p>
          <a:p>
            <a:pPr marL="419100" indent="-419100"/>
            <a:r>
              <a:rPr lang="pt-PT"/>
              <a:t>Inclinação da suta (B)</a:t>
            </a:r>
          </a:p>
          <a:p>
            <a:pPr marL="838200" lvl="1" indent="-381000"/>
            <a:r>
              <a:rPr lang="pt-PT"/>
              <a:t>A barra graduada toca na árvore no local de medição correcto e no plano correcto, mas os braços da suta apontam para baixo ou para cima desviando-se um ângulo </a:t>
            </a:r>
            <a:r>
              <a:rPr lang="pt-PT">
                <a:sym typeface="Symbol" pitchFamily="18" charset="2"/>
              </a:rPr>
              <a:t></a:t>
            </a:r>
          </a:p>
          <a:p>
            <a:pPr marL="838200" lvl="1" indent="-381000"/>
            <a:r>
              <a:rPr lang="pt-PT">
                <a:sym typeface="Symbol" pitchFamily="18" charset="2"/>
              </a:rPr>
              <a:t>Deste modo o diâmetro que está realmente a ser medido é superior (se os braços apontam para baixo) ou inferior (se os braços apontam para cima)</a:t>
            </a:r>
          </a:p>
          <a:p>
            <a:pPr marL="838200" lvl="1" indent="-381000"/>
            <a:r>
              <a:rPr lang="pt-PT">
                <a:sym typeface="Symbol" pitchFamily="18" charset="2"/>
              </a:rPr>
              <a:t>No fundo este erro é equivalente ao erro resultante da não observância da altura exacta de medição</a:t>
            </a:r>
          </a:p>
          <a:p>
            <a:pPr marL="838200" lvl="1" indent="-381000"/>
            <a:endParaRPr lang="pt-PT"/>
          </a:p>
          <a:p>
            <a:pPr marL="419100" indent="-419100"/>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059">
                                            <p:txEl>
                                              <p:pRg st="1" end="1"/>
                                            </p:txEl>
                                          </p:spTgt>
                                        </p:tgtEl>
                                        <p:attrNameLst>
                                          <p:attrName>style.visibility</p:attrName>
                                        </p:attrNameLst>
                                      </p:cBhvr>
                                      <p:to>
                                        <p:strVal val="visible"/>
                                      </p:to>
                                    </p:set>
                                    <p:animEffect transition="in" filter="wipe(left)">
                                      <p:cBhvr>
                                        <p:cTn id="7" dur="500"/>
                                        <p:tgtEl>
                                          <p:spTgt spid="1730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059">
                                            <p:txEl>
                                              <p:pRg st="2" end="2"/>
                                            </p:txEl>
                                          </p:spTgt>
                                        </p:tgtEl>
                                        <p:attrNameLst>
                                          <p:attrName>style.visibility</p:attrName>
                                        </p:attrNameLst>
                                      </p:cBhvr>
                                      <p:to>
                                        <p:strVal val="visible"/>
                                      </p:to>
                                    </p:set>
                                    <p:animEffect transition="in" filter="wipe(left)">
                                      <p:cBhvr>
                                        <p:cTn id="12" dur="500"/>
                                        <p:tgtEl>
                                          <p:spTgt spid="1730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3059">
                                            <p:txEl>
                                              <p:pRg st="3" end="3"/>
                                            </p:txEl>
                                          </p:spTgt>
                                        </p:tgtEl>
                                        <p:attrNameLst>
                                          <p:attrName>style.visibility</p:attrName>
                                        </p:attrNameLst>
                                      </p:cBhvr>
                                      <p:to>
                                        <p:strVal val="visible"/>
                                      </p:to>
                                    </p:set>
                                    <p:animEffect transition="in" filter="wipe(left)">
                                      <p:cBhvr>
                                        <p:cTn id="17" dur="500"/>
                                        <p:tgtEl>
                                          <p:spTgt spid="1730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3059">
                                            <p:txEl>
                                              <p:pRg st="4" end="4"/>
                                            </p:txEl>
                                          </p:spTgt>
                                        </p:tgtEl>
                                        <p:attrNameLst>
                                          <p:attrName>style.visibility</p:attrName>
                                        </p:attrNameLst>
                                      </p:cBhvr>
                                      <p:to>
                                        <p:strVal val="visible"/>
                                      </p:to>
                                    </p:set>
                                    <p:animEffect transition="in" filter="wipe(left)">
                                      <p:cBhvr>
                                        <p:cTn id="22" dur="500"/>
                                        <p:tgtEl>
                                          <p:spTgt spid="173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bldLvl="5"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pt-PT"/>
              <a:t>Erros de medição - suta</a:t>
            </a:r>
            <a:endParaRPr lang="en-GB"/>
          </a:p>
        </p:txBody>
      </p:sp>
      <p:sp>
        <p:nvSpPr>
          <p:cNvPr id="169987" name="Rectangle 3"/>
          <p:cNvSpPr>
            <a:spLocks noGrp="1" noChangeArrowheads="1"/>
          </p:cNvSpPr>
          <p:nvPr>
            <p:ph type="body" idx="1"/>
          </p:nvPr>
        </p:nvSpPr>
        <p:spPr/>
        <p:txBody>
          <a:bodyPr/>
          <a:lstStyle/>
          <a:p>
            <a:endParaRPr lang="pt-PT" sz="700"/>
          </a:p>
          <a:p>
            <a:r>
              <a:rPr lang="pt-PT"/>
              <a:t>Não observância da altura exacta de medição</a:t>
            </a:r>
            <a:endParaRPr lang="en-GB"/>
          </a:p>
        </p:txBody>
      </p:sp>
      <p:graphicFrame>
        <p:nvGraphicFramePr>
          <p:cNvPr id="253952" name="Object 1024"/>
          <p:cNvGraphicFramePr>
            <a:graphicFrameLocks noChangeAspect="1"/>
          </p:cNvGraphicFramePr>
          <p:nvPr/>
        </p:nvGraphicFramePr>
        <p:xfrm>
          <a:off x="1828800" y="2514600"/>
          <a:ext cx="2778125" cy="3462338"/>
        </p:xfrm>
        <a:graphic>
          <a:graphicData uri="http://schemas.openxmlformats.org/presentationml/2006/ole">
            <mc:AlternateContent xmlns:mc="http://schemas.openxmlformats.org/markup-compatibility/2006">
              <mc:Choice xmlns:v="urn:schemas-microsoft-com:vml" Requires="v">
                <p:oleObj spid="_x0000_s253953" r:id="rId3" imgW="1390844" imgH="1733333" progId="Paint.Picture">
                  <p:embed/>
                </p:oleObj>
              </mc:Choice>
              <mc:Fallback>
                <p:oleObj r:id="rId3" imgW="1390844" imgH="1733333" progId="Paint.Picture">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514600"/>
                        <a:ext cx="2778125" cy="3462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9990" name="Text Box 6"/>
          <p:cNvSpPr txBox="1">
            <a:spLocks noChangeArrowheads="1"/>
          </p:cNvSpPr>
          <p:nvPr/>
        </p:nvSpPr>
        <p:spPr bwMode="auto">
          <a:xfrm>
            <a:off x="5715000" y="3733800"/>
            <a:ext cx="1981200" cy="915988"/>
          </a:xfrm>
          <a:prstGeom prst="rect">
            <a:avLst/>
          </a:prstGeom>
          <a:noFill/>
          <a:ln w="9525">
            <a:noFill/>
            <a:miter lim="800000"/>
            <a:headEnd/>
            <a:tailEnd/>
          </a:ln>
          <a:effectLst/>
        </p:spPr>
        <p:txBody>
          <a:bodyPr>
            <a:spAutoFit/>
          </a:bodyPr>
          <a:lstStyle/>
          <a:p>
            <a:pPr>
              <a:spcBef>
                <a:spcPct val="50000"/>
              </a:spcBef>
            </a:pPr>
            <a:r>
              <a:rPr lang="en-GB" sz="1800">
                <a:latin typeface="Tahoma" pitchFamily="34" charset="0"/>
                <a:sym typeface="Symbol" pitchFamily="18" charset="2"/>
              </a:rPr>
              <a:t></a:t>
            </a:r>
            <a:r>
              <a:rPr lang="pt-PT" sz="1800">
                <a:latin typeface="Tahoma" pitchFamily="34" charset="0"/>
                <a:sym typeface="Symbol" pitchFamily="18" charset="2"/>
              </a:rPr>
              <a:t> - ângulo do adelgaçamento do tronco</a:t>
            </a:r>
            <a:endParaRPr lang="en-GB" sz="1800">
              <a:latin typeface="Tahoma"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9987">
                                            <p:txEl>
                                              <p:pRg st="1" end="1"/>
                                            </p:txEl>
                                          </p:spTgt>
                                        </p:tgtEl>
                                        <p:attrNameLst>
                                          <p:attrName>style.visibility</p:attrName>
                                        </p:attrNameLst>
                                      </p:cBhvr>
                                      <p:to>
                                        <p:strVal val="visible"/>
                                      </p:to>
                                    </p:set>
                                    <p:animEffect transition="in" filter="wipe(left)">
                                      <p:cBhvr>
                                        <p:cTn id="7" dur="500"/>
                                        <p:tgtEl>
                                          <p:spTgt spid="1699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53952"/>
                                        </p:tgtEl>
                                        <p:attrNameLst>
                                          <p:attrName>style.visibility</p:attrName>
                                        </p:attrNameLst>
                                      </p:cBhvr>
                                      <p:to>
                                        <p:strVal val="visible"/>
                                      </p:to>
                                    </p:set>
                                    <p:animEffect transition="in" filter="dissolve">
                                      <p:cBhvr>
                                        <p:cTn id="12" dur="500"/>
                                        <p:tgtEl>
                                          <p:spTgt spid="25395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69990"/>
                                        </p:tgtEl>
                                        <p:attrNameLst>
                                          <p:attrName>style.visibility</p:attrName>
                                        </p:attrNameLst>
                                      </p:cBhvr>
                                      <p:to>
                                        <p:strVal val="visible"/>
                                      </p:to>
                                    </p:set>
                                    <p:animEffect transition="in" filter="box(out)">
                                      <p:cBhvr>
                                        <p:cTn id="17" dur="500"/>
                                        <p:tgtEl>
                                          <p:spTgt spid="169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bldLvl="5" autoUpdateAnimBg="0"/>
      <p:bldP spid="16999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pt-PT"/>
              <a:t>Idade</a:t>
            </a:r>
            <a:endParaRPr lang="en-GB"/>
          </a:p>
        </p:txBody>
      </p:sp>
      <p:sp>
        <p:nvSpPr>
          <p:cNvPr id="211971" name="Rectangle 3"/>
          <p:cNvSpPr>
            <a:spLocks noGrp="1" noChangeArrowheads="1"/>
          </p:cNvSpPr>
          <p:nvPr>
            <p:ph type="body" idx="1"/>
          </p:nvPr>
        </p:nvSpPr>
        <p:spPr/>
        <p:txBody>
          <a:bodyPr/>
          <a:lstStyle/>
          <a:p>
            <a:endParaRPr lang="pt-PT" sz="700"/>
          </a:p>
          <a:p>
            <a:r>
              <a:rPr lang="pt-PT">
                <a:latin typeface="Arial" charset="0"/>
                <a:cs typeface="Arial" charset="0"/>
              </a:rPr>
              <a:t>A idade é uma variável muito importante para a gestão dos povoamentos regulares</a:t>
            </a:r>
            <a:endParaRPr lang="en-GB"/>
          </a:p>
          <a:p>
            <a:r>
              <a:rPr lang="en-GB"/>
              <a:t>A sua determinação nem sempre é fácil, podendo encontrar-se os seguintes métodos:</a:t>
            </a:r>
          </a:p>
          <a:p>
            <a:pPr lvl="1"/>
            <a:r>
              <a:rPr lang="pt-PT"/>
              <a:t>Observação</a:t>
            </a:r>
          </a:p>
          <a:p>
            <a:pPr lvl="1"/>
            <a:r>
              <a:rPr lang="pt-PT"/>
              <a:t>Contagem de verticilos</a:t>
            </a:r>
          </a:p>
          <a:p>
            <a:pPr lvl="1"/>
            <a:r>
              <a:rPr lang="pt-PT"/>
              <a:t>Contagem de anéis de crescimento após abate</a:t>
            </a:r>
          </a:p>
          <a:p>
            <a:pPr lvl="1"/>
            <a:r>
              <a:rPr lang="pt-PT"/>
              <a:t>Extracção de verrumadas e posterior contagem de anéis</a:t>
            </a:r>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1">
                                            <p:txEl>
                                              <p:pRg st="1" end="1"/>
                                            </p:txEl>
                                          </p:spTgt>
                                        </p:tgtEl>
                                        <p:attrNameLst>
                                          <p:attrName>style.visibility</p:attrName>
                                        </p:attrNameLst>
                                      </p:cBhvr>
                                      <p:to>
                                        <p:strVal val="visible"/>
                                      </p:to>
                                    </p:set>
                                    <p:animEffect transition="in" filter="wipe(left)">
                                      <p:cBhvr>
                                        <p:cTn id="7" dur="500"/>
                                        <p:tgtEl>
                                          <p:spTgt spid="2119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1971">
                                            <p:txEl>
                                              <p:pRg st="2" end="2"/>
                                            </p:txEl>
                                          </p:spTgt>
                                        </p:tgtEl>
                                        <p:attrNameLst>
                                          <p:attrName>style.visibility</p:attrName>
                                        </p:attrNameLst>
                                      </p:cBhvr>
                                      <p:to>
                                        <p:strVal val="visible"/>
                                      </p:to>
                                    </p:set>
                                    <p:animEffect transition="in" filter="wipe(left)">
                                      <p:cBhvr>
                                        <p:cTn id="12" dur="500"/>
                                        <p:tgtEl>
                                          <p:spTgt spid="2119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1971">
                                            <p:txEl>
                                              <p:pRg st="3" end="3"/>
                                            </p:txEl>
                                          </p:spTgt>
                                        </p:tgtEl>
                                        <p:attrNameLst>
                                          <p:attrName>style.visibility</p:attrName>
                                        </p:attrNameLst>
                                      </p:cBhvr>
                                      <p:to>
                                        <p:strVal val="visible"/>
                                      </p:to>
                                    </p:set>
                                    <p:animEffect transition="in" filter="wipe(left)">
                                      <p:cBhvr>
                                        <p:cTn id="17" dur="500"/>
                                        <p:tgtEl>
                                          <p:spTgt spid="2119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1971">
                                            <p:txEl>
                                              <p:pRg st="4" end="4"/>
                                            </p:txEl>
                                          </p:spTgt>
                                        </p:tgtEl>
                                        <p:attrNameLst>
                                          <p:attrName>style.visibility</p:attrName>
                                        </p:attrNameLst>
                                      </p:cBhvr>
                                      <p:to>
                                        <p:strVal val="visible"/>
                                      </p:to>
                                    </p:set>
                                    <p:animEffect transition="in" filter="wipe(left)">
                                      <p:cBhvr>
                                        <p:cTn id="22" dur="500"/>
                                        <p:tgtEl>
                                          <p:spTgt spid="2119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1971">
                                            <p:txEl>
                                              <p:pRg st="5" end="5"/>
                                            </p:txEl>
                                          </p:spTgt>
                                        </p:tgtEl>
                                        <p:attrNameLst>
                                          <p:attrName>style.visibility</p:attrName>
                                        </p:attrNameLst>
                                      </p:cBhvr>
                                      <p:to>
                                        <p:strVal val="visible"/>
                                      </p:to>
                                    </p:set>
                                    <p:animEffect transition="in" filter="wipe(left)">
                                      <p:cBhvr>
                                        <p:cTn id="27" dur="500"/>
                                        <p:tgtEl>
                                          <p:spTgt spid="2119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1971">
                                            <p:txEl>
                                              <p:pRg st="6" end="6"/>
                                            </p:txEl>
                                          </p:spTgt>
                                        </p:tgtEl>
                                        <p:attrNameLst>
                                          <p:attrName>style.visibility</p:attrName>
                                        </p:attrNameLst>
                                      </p:cBhvr>
                                      <p:to>
                                        <p:strVal val="visible"/>
                                      </p:to>
                                    </p:set>
                                    <p:animEffect transition="in" filter="wipe(left)">
                                      <p:cBhvr>
                                        <p:cTn id="32" dur="500"/>
                                        <p:tgtEl>
                                          <p:spTgt spid="211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5"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pt-PT"/>
              <a:t>Erros de medição - suta</a:t>
            </a:r>
            <a:endParaRPr lang="en-GB"/>
          </a:p>
        </p:txBody>
      </p:sp>
      <p:sp>
        <p:nvSpPr>
          <p:cNvPr id="172035" name="Rectangle 3"/>
          <p:cNvSpPr>
            <a:spLocks noGrp="1" noChangeArrowheads="1"/>
          </p:cNvSpPr>
          <p:nvPr>
            <p:ph type="body" idx="1"/>
          </p:nvPr>
        </p:nvSpPr>
        <p:spPr/>
        <p:txBody>
          <a:bodyPr/>
          <a:lstStyle/>
          <a:p>
            <a:endParaRPr lang="pt-PT" sz="700"/>
          </a:p>
          <a:p>
            <a:r>
              <a:rPr lang="pt-PT"/>
              <a:t>Erros positivos para diferentes alturas de medição em Pseudotsuga</a:t>
            </a:r>
            <a:endParaRPr lang="en-GB"/>
          </a:p>
        </p:txBody>
      </p:sp>
      <p:pic>
        <p:nvPicPr>
          <p:cNvPr id="172036" name="Picture 4"/>
          <p:cNvPicPr>
            <a:picLocks noChangeAspect="1" noChangeArrowheads="1"/>
          </p:cNvPicPr>
          <p:nvPr/>
        </p:nvPicPr>
        <p:blipFill>
          <a:blip r:embed="rId2"/>
          <a:srcRect l="21559" r="17168"/>
          <a:stretch>
            <a:fillRect/>
          </a:stretch>
        </p:blipFill>
        <p:spPr bwMode="auto">
          <a:xfrm>
            <a:off x="1277938" y="3251200"/>
            <a:ext cx="6799262" cy="2235200"/>
          </a:xfrm>
          <a:prstGeom prst="rect">
            <a:avLst/>
          </a:prstGeom>
          <a:noFill/>
          <a:ln w="9525">
            <a:noFill/>
            <a:miter lim="800000"/>
            <a:headEnd/>
            <a:tailEnd/>
          </a:ln>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2035">
                                            <p:txEl>
                                              <p:pRg st="1" end="1"/>
                                            </p:txEl>
                                          </p:spTgt>
                                        </p:tgtEl>
                                        <p:attrNameLst>
                                          <p:attrName>style.visibility</p:attrName>
                                        </p:attrNameLst>
                                      </p:cBhvr>
                                      <p:to>
                                        <p:strVal val="visible"/>
                                      </p:to>
                                    </p:set>
                                    <p:animEffect transition="in" filter="wipe(left)">
                                      <p:cBhvr>
                                        <p:cTn id="7" dur="500"/>
                                        <p:tgtEl>
                                          <p:spTgt spid="1720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2036"/>
                                        </p:tgtEl>
                                        <p:attrNameLst>
                                          <p:attrName>style.visibility</p:attrName>
                                        </p:attrNameLst>
                                      </p:cBhvr>
                                      <p:to>
                                        <p:strVal val="visible"/>
                                      </p:to>
                                    </p:set>
                                    <p:animEffect transition="in" filter="dissolve">
                                      <p:cBhvr>
                                        <p:cTn id="12" dur="500"/>
                                        <p:tgtEl>
                                          <p:spTgt spid="172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bldLvl="5"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pt-PT"/>
              <a:t>Erros de medição - suta</a:t>
            </a:r>
            <a:endParaRPr lang="en-GB"/>
          </a:p>
        </p:txBody>
      </p:sp>
      <p:sp>
        <p:nvSpPr>
          <p:cNvPr id="171011" name="Rectangle 3"/>
          <p:cNvSpPr>
            <a:spLocks noGrp="1" noChangeArrowheads="1"/>
          </p:cNvSpPr>
          <p:nvPr>
            <p:ph type="body" idx="1"/>
          </p:nvPr>
        </p:nvSpPr>
        <p:spPr/>
        <p:txBody>
          <a:bodyPr/>
          <a:lstStyle/>
          <a:p>
            <a:endParaRPr lang="pt-PT" sz="800">
              <a:latin typeface="Arial" charset="0"/>
              <a:cs typeface="Arial" charset="0"/>
            </a:endParaRPr>
          </a:p>
          <a:p>
            <a:r>
              <a:rPr lang="pt-PT">
                <a:latin typeface="Arial" charset="0"/>
                <a:cs typeface="Arial" charset="0"/>
              </a:rPr>
              <a:t>Pressão excessiva de contacto da suta sobre o tronco</a:t>
            </a:r>
          </a:p>
          <a:p>
            <a:pPr lvl="1"/>
            <a:r>
              <a:rPr lang="pt-PT">
                <a:latin typeface="Arial" charset="0"/>
                <a:cs typeface="Arial" charset="0"/>
              </a:rPr>
              <a:t>A força exercida pelos braços da suta sobre o tronco pode atingir um máximo de 12 kg e resulta numa compressão da casca, podendo resultar em erros negativos consideráveis</a:t>
            </a:r>
          </a:p>
          <a:p>
            <a:pPr lvl="1"/>
            <a:r>
              <a:rPr lang="pt-PT">
                <a:latin typeface="Arial" charset="0"/>
                <a:cs typeface="Arial" charset="0"/>
              </a:rPr>
              <a:t>A magnitude do erro depende do operador e da resistência da casca contra a compressão (função da espécie, da idade e do sexo)</a:t>
            </a:r>
          </a:p>
          <a:p>
            <a:pPr lvl="1"/>
            <a:r>
              <a:rPr lang="pt-PT">
                <a:latin typeface="Arial" charset="0"/>
                <a:cs typeface="Arial" charset="0"/>
              </a:rPr>
              <a:t>A suta deve pois ser colocada de modo ao braço móvel encostar ao tronco, sem penetrar na casca</a:t>
            </a:r>
          </a:p>
          <a:p>
            <a:pPr lvl="1"/>
            <a:r>
              <a:rPr lang="pt-PT">
                <a:latin typeface="Arial" charset="0"/>
                <a:cs typeface="Arial" charset="0"/>
              </a:rPr>
              <a:t>Dentro de todos os erros referidos este é o mais difícil de controlar</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1011">
                                            <p:txEl>
                                              <p:pRg st="1" end="1"/>
                                            </p:txEl>
                                          </p:spTgt>
                                        </p:tgtEl>
                                        <p:attrNameLst>
                                          <p:attrName>style.visibility</p:attrName>
                                        </p:attrNameLst>
                                      </p:cBhvr>
                                      <p:to>
                                        <p:strVal val="visible"/>
                                      </p:to>
                                    </p:set>
                                    <p:animEffect transition="in" filter="wipe(left)">
                                      <p:cBhvr>
                                        <p:cTn id="7" dur="500"/>
                                        <p:tgtEl>
                                          <p:spTgt spid="1710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1011">
                                            <p:txEl>
                                              <p:pRg st="2" end="2"/>
                                            </p:txEl>
                                          </p:spTgt>
                                        </p:tgtEl>
                                        <p:attrNameLst>
                                          <p:attrName>style.visibility</p:attrName>
                                        </p:attrNameLst>
                                      </p:cBhvr>
                                      <p:to>
                                        <p:strVal val="visible"/>
                                      </p:to>
                                    </p:set>
                                    <p:animEffect transition="in" filter="wipe(left)">
                                      <p:cBhvr>
                                        <p:cTn id="12" dur="500"/>
                                        <p:tgtEl>
                                          <p:spTgt spid="1710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1011">
                                            <p:txEl>
                                              <p:pRg st="3" end="3"/>
                                            </p:txEl>
                                          </p:spTgt>
                                        </p:tgtEl>
                                        <p:attrNameLst>
                                          <p:attrName>style.visibility</p:attrName>
                                        </p:attrNameLst>
                                      </p:cBhvr>
                                      <p:to>
                                        <p:strVal val="visible"/>
                                      </p:to>
                                    </p:set>
                                    <p:animEffect transition="in" filter="wipe(left)">
                                      <p:cBhvr>
                                        <p:cTn id="17" dur="500"/>
                                        <p:tgtEl>
                                          <p:spTgt spid="1710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1011">
                                            <p:txEl>
                                              <p:pRg st="4" end="4"/>
                                            </p:txEl>
                                          </p:spTgt>
                                        </p:tgtEl>
                                        <p:attrNameLst>
                                          <p:attrName>style.visibility</p:attrName>
                                        </p:attrNameLst>
                                      </p:cBhvr>
                                      <p:to>
                                        <p:strVal val="visible"/>
                                      </p:to>
                                    </p:set>
                                    <p:animEffect transition="in" filter="wipe(left)">
                                      <p:cBhvr>
                                        <p:cTn id="22" dur="500"/>
                                        <p:tgtEl>
                                          <p:spTgt spid="1710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1011">
                                            <p:txEl>
                                              <p:pRg st="5" end="5"/>
                                            </p:txEl>
                                          </p:spTgt>
                                        </p:tgtEl>
                                        <p:attrNameLst>
                                          <p:attrName>style.visibility</p:attrName>
                                        </p:attrNameLst>
                                      </p:cBhvr>
                                      <p:to>
                                        <p:strVal val="visible"/>
                                      </p:to>
                                    </p:set>
                                    <p:animEffect transition="in" filter="wipe(left)">
                                      <p:cBhvr>
                                        <p:cTn id="27" dur="500"/>
                                        <p:tgtEl>
                                          <p:spTgt spid="171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5"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1026"/>
          <p:cNvSpPr>
            <a:spLocks noGrp="1" noChangeArrowheads="1"/>
          </p:cNvSpPr>
          <p:nvPr>
            <p:ph type="title"/>
          </p:nvPr>
        </p:nvSpPr>
        <p:spPr/>
        <p:txBody>
          <a:bodyPr/>
          <a:lstStyle/>
          <a:p>
            <a:r>
              <a:rPr lang="pt-PT"/>
              <a:t>Erros de medição – fita de diâmetros</a:t>
            </a:r>
            <a:endParaRPr lang="en-GB"/>
          </a:p>
        </p:txBody>
      </p:sp>
      <p:sp>
        <p:nvSpPr>
          <p:cNvPr id="178179" name="Rectangle 1027"/>
          <p:cNvSpPr>
            <a:spLocks noGrp="1" noChangeArrowheads="1"/>
          </p:cNvSpPr>
          <p:nvPr>
            <p:ph type="body" idx="1"/>
          </p:nvPr>
        </p:nvSpPr>
        <p:spPr/>
        <p:txBody>
          <a:bodyPr rIns="4572000"/>
          <a:lstStyle/>
          <a:p>
            <a:endParaRPr lang="pt-PT" sz="700"/>
          </a:p>
          <a:p>
            <a:r>
              <a:rPr lang="pt-PT"/>
              <a:t>Inclinação da fita (A)</a:t>
            </a:r>
          </a:p>
          <a:p>
            <a:pPr lvl="1"/>
            <a:r>
              <a:rPr lang="pt-PT"/>
              <a:t>A fita é colocada de tal modo que em vez de um círculo se mede uma elipse, estando metade acima e a outra metade abaixo do correcto plano de medição</a:t>
            </a:r>
          </a:p>
          <a:p>
            <a:endParaRPr lang="en-GB"/>
          </a:p>
        </p:txBody>
      </p:sp>
      <p:graphicFrame>
        <p:nvGraphicFramePr>
          <p:cNvPr id="254976" name="Object 1024"/>
          <p:cNvGraphicFramePr>
            <a:graphicFrameLocks noChangeAspect="1"/>
          </p:cNvGraphicFramePr>
          <p:nvPr/>
        </p:nvGraphicFramePr>
        <p:xfrm>
          <a:off x="5486400" y="2362200"/>
          <a:ext cx="2120900" cy="3016250"/>
        </p:xfrm>
        <a:graphic>
          <a:graphicData uri="http://schemas.openxmlformats.org/presentationml/2006/ole">
            <mc:AlternateContent xmlns:mc="http://schemas.openxmlformats.org/markup-compatibility/2006">
              <mc:Choice xmlns:v="urn:schemas-microsoft-com:vml" Requires="v">
                <p:oleObj spid="_x0000_s254977" r:id="rId3" imgW="2409524" imgH="1685714" progId="Paint.Picture">
                  <p:embed/>
                </p:oleObj>
              </mc:Choice>
              <mc:Fallback>
                <p:oleObj r:id="rId3" imgW="2409524" imgH="1685714" progId="Paint.Picture">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r="50851"/>
                      <a:stretch>
                        <a:fillRect/>
                      </a:stretch>
                    </p:blipFill>
                    <p:spPr bwMode="auto">
                      <a:xfrm>
                        <a:off x="5486400" y="2362200"/>
                        <a:ext cx="2120900" cy="301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8179">
                                            <p:txEl>
                                              <p:pRg st="1" end="1"/>
                                            </p:txEl>
                                          </p:spTgt>
                                        </p:tgtEl>
                                        <p:attrNameLst>
                                          <p:attrName>style.visibility</p:attrName>
                                        </p:attrNameLst>
                                      </p:cBhvr>
                                      <p:to>
                                        <p:strVal val="visible"/>
                                      </p:to>
                                    </p:set>
                                    <p:animEffect transition="in" filter="wipe(left)">
                                      <p:cBhvr>
                                        <p:cTn id="7" dur="500"/>
                                        <p:tgtEl>
                                          <p:spTgt spid="1781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8179">
                                            <p:txEl>
                                              <p:pRg st="2" end="2"/>
                                            </p:txEl>
                                          </p:spTgt>
                                        </p:tgtEl>
                                        <p:attrNameLst>
                                          <p:attrName>style.visibility</p:attrName>
                                        </p:attrNameLst>
                                      </p:cBhvr>
                                      <p:to>
                                        <p:strVal val="visible"/>
                                      </p:to>
                                    </p:set>
                                    <p:animEffect transition="in" filter="wipe(left)">
                                      <p:cBhvr>
                                        <p:cTn id="12" dur="500"/>
                                        <p:tgtEl>
                                          <p:spTgt spid="1781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54976"/>
                                        </p:tgtEl>
                                        <p:attrNameLst>
                                          <p:attrName>style.visibility</p:attrName>
                                        </p:attrNameLst>
                                      </p:cBhvr>
                                      <p:to>
                                        <p:strVal val="visible"/>
                                      </p:to>
                                    </p:set>
                                    <p:animEffect transition="in" filter="dissolve">
                                      <p:cBhvr>
                                        <p:cTn id="17" dur="500"/>
                                        <p:tgtEl>
                                          <p:spTgt spid="254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bldLvl="5"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pt-PT"/>
              <a:t>Erros de medição – fita de diâmetros</a:t>
            </a:r>
            <a:endParaRPr lang="en-GB"/>
          </a:p>
        </p:txBody>
      </p:sp>
      <p:sp>
        <p:nvSpPr>
          <p:cNvPr id="177155" name="Rectangle 3"/>
          <p:cNvSpPr>
            <a:spLocks noGrp="1" noChangeArrowheads="1"/>
          </p:cNvSpPr>
          <p:nvPr>
            <p:ph type="body" idx="1"/>
          </p:nvPr>
        </p:nvSpPr>
        <p:spPr/>
        <p:txBody>
          <a:bodyPr/>
          <a:lstStyle/>
          <a:p>
            <a:endParaRPr lang="pt-PT" sz="700"/>
          </a:p>
          <a:p>
            <a:r>
              <a:rPr lang="pt-PT"/>
              <a:t>Inclinação da fita</a:t>
            </a:r>
          </a:p>
          <a:p>
            <a:pPr lvl="1"/>
            <a:r>
              <a:rPr lang="pt-PT"/>
              <a:t>Para o mesmo erro de inclinação, a magnitude deste erro é praticamente metade do correspondente erro da suta</a:t>
            </a:r>
            <a:endParaRPr lang="en-GB"/>
          </a:p>
        </p:txBody>
      </p:sp>
      <p:pic>
        <p:nvPicPr>
          <p:cNvPr id="177156" name="Picture 4"/>
          <p:cNvPicPr>
            <a:picLocks noChangeAspect="1" noChangeArrowheads="1"/>
          </p:cNvPicPr>
          <p:nvPr/>
        </p:nvPicPr>
        <p:blipFill>
          <a:blip r:embed="rId2"/>
          <a:srcRect l="20186" r="5650"/>
          <a:stretch>
            <a:fillRect/>
          </a:stretch>
        </p:blipFill>
        <p:spPr bwMode="auto">
          <a:xfrm>
            <a:off x="533400" y="3429000"/>
            <a:ext cx="8229600" cy="2692400"/>
          </a:xfrm>
          <a:prstGeom prst="rect">
            <a:avLst/>
          </a:prstGeom>
          <a:noFill/>
          <a:ln w="9525">
            <a:noFill/>
            <a:miter lim="800000"/>
            <a:headEnd/>
            <a:tailEnd/>
          </a:ln>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7155">
                                            <p:txEl>
                                              <p:pRg st="1" end="1"/>
                                            </p:txEl>
                                          </p:spTgt>
                                        </p:tgtEl>
                                        <p:attrNameLst>
                                          <p:attrName>style.visibility</p:attrName>
                                        </p:attrNameLst>
                                      </p:cBhvr>
                                      <p:to>
                                        <p:strVal val="visible"/>
                                      </p:to>
                                    </p:set>
                                    <p:animEffect transition="in" filter="wipe(left)">
                                      <p:cBhvr>
                                        <p:cTn id="7" dur="500"/>
                                        <p:tgtEl>
                                          <p:spTgt spid="1771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7155">
                                            <p:txEl>
                                              <p:pRg st="2" end="2"/>
                                            </p:txEl>
                                          </p:spTgt>
                                        </p:tgtEl>
                                        <p:attrNameLst>
                                          <p:attrName>style.visibility</p:attrName>
                                        </p:attrNameLst>
                                      </p:cBhvr>
                                      <p:to>
                                        <p:strVal val="visible"/>
                                      </p:to>
                                    </p:set>
                                    <p:animEffect transition="in" filter="wipe(left)">
                                      <p:cBhvr>
                                        <p:cTn id="12" dur="500"/>
                                        <p:tgtEl>
                                          <p:spTgt spid="1771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77156"/>
                                        </p:tgtEl>
                                        <p:attrNameLst>
                                          <p:attrName>style.visibility</p:attrName>
                                        </p:attrNameLst>
                                      </p:cBhvr>
                                      <p:to>
                                        <p:strVal val="visible"/>
                                      </p:to>
                                    </p:set>
                                    <p:animEffect transition="in" filter="dissolve">
                                      <p:cBhvr>
                                        <p:cTn id="17" dur="500"/>
                                        <p:tgtEl>
                                          <p:spTgt spid="177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bldLvl="5"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pt-PT"/>
              <a:t>Erros de medição – fita de diâmetros</a:t>
            </a:r>
            <a:endParaRPr lang="en-GB"/>
          </a:p>
        </p:txBody>
      </p:sp>
      <p:sp>
        <p:nvSpPr>
          <p:cNvPr id="179203" name="Rectangle 3"/>
          <p:cNvSpPr>
            <a:spLocks noGrp="1" noChangeArrowheads="1"/>
          </p:cNvSpPr>
          <p:nvPr>
            <p:ph type="body" idx="1"/>
          </p:nvPr>
        </p:nvSpPr>
        <p:spPr/>
        <p:txBody>
          <a:bodyPr rIns="4572000"/>
          <a:lstStyle/>
          <a:p>
            <a:endParaRPr lang="pt-PT" sz="700"/>
          </a:p>
          <a:p>
            <a:r>
              <a:rPr lang="pt-PT"/>
              <a:t>Inclinação da fita (B)</a:t>
            </a:r>
          </a:p>
          <a:p>
            <a:pPr lvl="1"/>
            <a:r>
              <a:rPr lang="pt-PT"/>
              <a:t>A fita é colocada no ponto correcto de medição, mas o plano de medição situa-se acima ou abaixo do plano horizontal</a:t>
            </a:r>
          </a:p>
          <a:p>
            <a:pPr lvl="1"/>
            <a:r>
              <a:rPr lang="pt-PT"/>
              <a:t>A magnitude deste erro, para um mesmo erro de inclinação, é o dobro do que no caso da suta</a:t>
            </a:r>
          </a:p>
          <a:p>
            <a:endParaRPr lang="en-GB"/>
          </a:p>
        </p:txBody>
      </p:sp>
      <p:graphicFrame>
        <p:nvGraphicFramePr>
          <p:cNvPr id="179204" name="Object 4"/>
          <p:cNvGraphicFramePr>
            <a:graphicFrameLocks noChangeAspect="1"/>
          </p:cNvGraphicFramePr>
          <p:nvPr/>
        </p:nvGraphicFramePr>
        <p:xfrm>
          <a:off x="5334000" y="2209800"/>
          <a:ext cx="2439988" cy="2989263"/>
        </p:xfrm>
        <a:graphic>
          <a:graphicData uri="http://schemas.openxmlformats.org/presentationml/2006/ole">
            <mc:AlternateContent xmlns:mc="http://schemas.openxmlformats.org/markup-compatibility/2006">
              <mc:Choice xmlns:v="urn:schemas-microsoft-com:vml" Requires="v">
                <p:oleObj spid="_x0000_s179205" r:id="rId3" imgW="1352381" imgH="1657581" progId="Paint.Picture">
                  <p:embed/>
                </p:oleObj>
              </mc:Choice>
              <mc:Fallback>
                <p:oleObj r:id="rId3" imgW="1352381" imgH="1657581" progId="Paint.Picture">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209800"/>
                        <a:ext cx="2439988" cy="298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9203">
                                            <p:txEl>
                                              <p:pRg st="1" end="1"/>
                                            </p:txEl>
                                          </p:spTgt>
                                        </p:tgtEl>
                                        <p:attrNameLst>
                                          <p:attrName>style.visibility</p:attrName>
                                        </p:attrNameLst>
                                      </p:cBhvr>
                                      <p:to>
                                        <p:strVal val="visible"/>
                                      </p:to>
                                    </p:set>
                                    <p:animEffect transition="in" filter="wipe(left)">
                                      <p:cBhvr>
                                        <p:cTn id="7" dur="500"/>
                                        <p:tgtEl>
                                          <p:spTgt spid="179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9203">
                                            <p:txEl>
                                              <p:pRg st="2" end="2"/>
                                            </p:txEl>
                                          </p:spTgt>
                                        </p:tgtEl>
                                        <p:attrNameLst>
                                          <p:attrName>style.visibility</p:attrName>
                                        </p:attrNameLst>
                                      </p:cBhvr>
                                      <p:to>
                                        <p:strVal val="visible"/>
                                      </p:to>
                                    </p:set>
                                    <p:animEffect transition="in" filter="wipe(left)">
                                      <p:cBhvr>
                                        <p:cTn id="12" dur="500"/>
                                        <p:tgtEl>
                                          <p:spTgt spid="1792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9203">
                                            <p:txEl>
                                              <p:pRg st="3" end="3"/>
                                            </p:txEl>
                                          </p:spTgt>
                                        </p:tgtEl>
                                        <p:attrNameLst>
                                          <p:attrName>style.visibility</p:attrName>
                                        </p:attrNameLst>
                                      </p:cBhvr>
                                      <p:to>
                                        <p:strVal val="visible"/>
                                      </p:to>
                                    </p:set>
                                    <p:animEffect transition="in" filter="wipe(left)">
                                      <p:cBhvr>
                                        <p:cTn id="17" dur="500"/>
                                        <p:tgtEl>
                                          <p:spTgt spid="1792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79204"/>
                                        </p:tgtEl>
                                        <p:attrNameLst>
                                          <p:attrName>style.visibility</p:attrName>
                                        </p:attrNameLst>
                                      </p:cBhvr>
                                      <p:to>
                                        <p:strVal val="visible"/>
                                      </p:to>
                                    </p:set>
                                    <p:animEffect transition="in" filter="dissolve">
                                      <p:cBhvr>
                                        <p:cTn id="22" dur="500"/>
                                        <p:tgtEl>
                                          <p:spTgt spid="179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bldLvl="5"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pt-PT"/>
              <a:t>Erros de medição – fita de diâmetros</a:t>
            </a:r>
            <a:endParaRPr lang="en-GB"/>
          </a:p>
        </p:txBody>
      </p:sp>
      <p:sp>
        <p:nvSpPr>
          <p:cNvPr id="176131" name="Rectangle 3"/>
          <p:cNvSpPr>
            <a:spLocks noGrp="1" noChangeArrowheads="1"/>
          </p:cNvSpPr>
          <p:nvPr>
            <p:ph type="body" idx="1"/>
          </p:nvPr>
        </p:nvSpPr>
        <p:spPr/>
        <p:txBody>
          <a:bodyPr/>
          <a:lstStyle/>
          <a:p>
            <a:endParaRPr lang="pt-PT" sz="700"/>
          </a:p>
          <a:p>
            <a:r>
              <a:rPr lang="pt-PT"/>
              <a:t>Não observância da altura exacta de medição</a:t>
            </a:r>
          </a:p>
          <a:p>
            <a:pPr lvl="1"/>
            <a:r>
              <a:rPr lang="pt-PT"/>
              <a:t>Estes erros são da mesma magnitude dos da suta</a:t>
            </a:r>
          </a:p>
          <a:p>
            <a:r>
              <a:rPr lang="pt-PT"/>
              <a:t>Pressões de contacto da fita de diâmetros sobre o tronco</a:t>
            </a:r>
          </a:p>
          <a:p>
            <a:pPr lvl="1"/>
            <a:r>
              <a:rPr lang="pt-PT">
                <a:latin typeface="Arial" charset="0"/>
                <a:cs typeface="Arial" charset="0"/>
              </a:rPr>
              <a:t>A força com que a fita pode ser apertada à mão contra o tronco atinge um máximo de apenas 2 kg. Pelo contrário, existe o perigo da fita não ser suficientemente ajustada ao tronco, o que pode causar um erro positivo</a:t>
            </a:r>
          </a:p>
          <a:p>
            <a:pPr lvl="1"/>
            <a:r>
              <a:rPr lang="pt-PT">
                <a:latin typeface="Arial" charset="0"/>
                <a:cs typeface="Arial" charset="0"/>
              </a:rPr>
              <a:t>Um erro positivo também  pode ser causado por pequenos lançamentos de vegetação, líquenes, casca solta ou irregularidades no tronco.</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6131">
                                            <p:txEl>
                                              <p:pRg st="1" end="1"/>
                                            </p:txEl>
                                          </p:spTgt>
                                        </p:tgtEl>
                                        <p:attrNameLst>
                                          <p:attrName>style.visibility</p:attrName>
                                        </p:attrNameLst>
                                      </p:cBhvr>
                                      <p:to>
                                        <p:strVal val="visible"/>
                                      </p:to>
                                    </p:set>
                                    <p:animEffect transition="in" filter="wipe(left)">
                                      <p:cBhvr>
                                        <p:cTn id="7" dur="500"/>
                                        <p:tgtEl>
                                          <p:spTgt spid="1761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6131">
                                            <p:txEl>
                                              <p:pRg st="2" end="2"/>
                                            </p:txEl>
                                          </p:spTgt>
                                        </p:tgtEl>
                                        <p:attrNameLst>
                                          <p:attrName>style.visibility</p:attrName>
                                        </p:attrNameLst>
                                      </p:cBhvr>
                                      <p:to>
                                        <p:strVal val="visible"/>
                                      </p:to>
                                    </p:set>
                                    <p:animEffect transition="in" filter="wipe(left)">
                                      <p:cBhvr>
                                        <p:cTn id="12" dur="500"/>
                                        <p:tgtEl>
                                          <p:spTgt spid="1761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6131">
                                            <p:txEl>
                                              <p:pRg st="3" end="3"/>
                                            </p:txEl>
                                          </p:spTgt>
                                        </p:tgtEl>
                                        <p:attrNameLst>
                                          <p:attrName>style.visibility</p:attrName>
                                        </p:attrNameLst>
                                      </p:cBhvr>
                                      <p:to>
                                        <p:strVal val="visible"/>
                                      </p:to>
                                    </p:set>
                                    <p:animEffect transition="in" filter="wipe(left)">
                                      <p:cBhvr>
                                        <p:cTn id="17" dur="500"/>
                                        <p:tgtEl>
                                          <p:spTgt spid="1761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6131">
                                            <p:txEl>
                                              <p:pRg st="4" end="4"/>
                                            </p:txEl>
                                          </p:spTgt>
                                        </p:tgtEl>
                                        <p:attrNameLst>
                                          <p:attrName>style.visibility</p:attrName>
                                        </p:attrNameLst>
                                      </p:cBhvr>
                                      <p:to>
                                        <p:strVal val="visible"/>
                                      </p:to>
                                    </p:set>
                                    <p:animEffect transition="in" filter="wipe(left)">
                                      <p:cBhvr>
                                        <p:cTn id="22" dur="500"/>
                                        <p:tgtEl>
                                          <p:spTgt spid="17613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6131">
                                            <p:txEl>
                                              <p:pRg st="5" end="5"/>
                                            </p:txEl>
                                          </p:spTgt>
                                        </p:tgtEl>
                                        <p:attrNameLst>
                                          <p:attrName>style.visibility</p:attrName>
                                        </p:attrNameLst>
                                      </p:cBhvr>
                                      <p:to>
                                        <p:strVal val="visible"/>
                                      </p:to>
                                    </p:set>
                                    <p:animEffect transition="in" filter="wipe(left)">
                                      <p:cBhvr>
                                        <p:cTn id="27" dur="500"/>
                                        <p:tgtEl>
                                          <p:spTgt spid="1761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bldLvl="5"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pt-PT"/>
              <a:t>A fita de diâmetros </a:t>
            </a:r>
            <a:r>
              <a:rPr lang="pt-PT" i="1"/>
              <a:t>versus</a:t>
            </a:r>
            <a:r>
              <a:rPr lang="pt-PT"/>
              <a:t> a suta</a:t>
            </a:r>
            <a:endParaRPr lang="en-GB"/>
          </a:p>
        </p:txBody>
      </p:sp>
      <p:sp>
        <p:nvSpPr>
          <p:cNvPr id="175107" name="Rectangle 3"/>
          <p:cNvSpPr>
            <a:spLocks noGrp="1" noChangeArrowheads="1"/>
          </p:cNvSpPr>
          <p:nvPr>
            <p:ph type="body" idx="1"/>
          </p:nvPr>
        </p:nvSpPr>
        <p:spPr/>
        <p:txBody>
          <a:bodyPr/>
          <a:lstStyle/>
          <a:p>
            <a:endParaRPr lang="pt-PT" sz="800">
              <a:latin typeface="Arial" charset="0"/>
              <a:cs typeface="Arial" charset="0"/>
            </a:endParaRPr>
          </a:p>
          <a:p>
            <a:r>
              <a:rPr lang="pt-PT">
                <a:latin typeface="Arial" charset="0"/>
                <a:cs typeface="Arial" charset="0"/>
              </a:rPr>
              <a:t>Vantagens da fita</a:t>
            </a:r>
          </a:p>
          <a:p>
            <a:pPr lvl="1"/>
            <a:r>
              <a:rPr lang="pt-PT">
                <a:latin typeface="Arial" charset="0"/>
                <a:cs typeface="Arial" charset="0"/>
              </a:rPr>
              <a:t>Trata-se de um instrumento muito mais cómodo para transportar e que se utiliza facilmente, mesmo quando as árvores são muito grossas</a:t>
            </a:r>
          </a:p>
          <a:p>
            <a:pPr lvl="1"/>
            <a:r>
              <a:rPr lang="pt-PT">
                <a:latin typeface="Arial" charset="0"/>
                <a:cs typeface="Arial" charset="0"/>
              </a:rPr>
              <a:t>É o instrumento apropriado sempre que se procede a estudos de crescimento que impliquem a medição periódica das mesma árvores, assegurando um maior grau de consistência</a:t>
            </a:r>
          </a:p>
          <a:p>
            <a:pPr>
              <a:buFont typeface="Marlett" pitchFamily="2" charset="2"/>
              <a:buNone/>
            </a:pPr>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5107">
                                            <p:txEl>
                                              <p:pRg st="1" end="1"/>
                                            </p:txEl>
                                          </p:spTgt>
                                        </p:tgtEl>
                                        <p:attrNameLst>
                                          <p:attrName>style.visibility</p:attrName>
                                        </p:attrNameLst>
                                      </p:cBhvr>
                                      <p:to>
                                        <p:strVal val="visible"/>
                                      </p:to>
                                    </p:set>
                                    <p:animEffect transition="in" filter="wipe(left)">
                                      <p:cBhvr>
                                        <p:cTn id="7" dur="500"/>
                                        <p:tgtEl>
                                          <p:spTgt spid="1751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5107">
                                            <p:txEl>
                                              <p:pRg st="2" end="2"/>
                                            </p:txEl>
                                          </p:spTgt>
                                        </p:tgtEl>
                                        <p:attrNameLst>
                                          <p:attrName>style.visibility</p:attrName>
                                        </p:attrNameLst>
                                      </p:cBhvr>
                                      <p:to>
                                        <p:strVal val="visible"/>
                                      </p:to>
                                    </p:set>
                                    <p:animEffect transition="in" filter="wipe(left)">
                                      <p:cBhvr>
                                        <p:cTn id="12" dur="500"/>
                                        <p:tgtEl>
                                          <p:spTgt spid="1751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5107">
                                            <p:txEl>
                                              <p:pRg st="3" end="3"/>
                                            </p:txEl>
                                          </p:spTgt>
                                        </p:tgtEl>
                                        <p:attrNameLst>
                                          <p:attrName>style.visibility</p:attrName>
                                        </p:attrNameLst>
                                      </p:cBhvr>
                                      <p:to>
                                        <p:strVal val="visible"/>
                                      </p:to>
                                    </p:set>
                                    <p:animEffect transition="in" filter="wipe(left)">
                                      <p:cBhvr>
                                        <p:cTn id="17" dur="500"/>
                                        <p:tgtEl>
                                          <p:spTgt spid="175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bldLvl="5"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pt-PT"/>
              <a:t>A fita de diâmetros </a:t>
            </a:r>
            <a:r>
              <a:rPr lang="pt-PT" i="1"/>
              <a:t>versus</a:t>
            </a:r>
            <a:r>
              <a:rPr lang="pt-PT"/>
              <a:t> a suta</a:t>
            </a:r>
            <a:endParaRPr lang="en-GB"/>
          </a:p>
        </p:txBody>
      </p:sp>
      <p:sp>
        <p:nvSpPr>
          <p:cNvPr id="180227" name="Rectangle 3"/>
          <p:cNvSpPr>
            <a:spLocks noGrp="1" noChangeArrowheads="1"/>
          </p:cNvSpPr>
          <p:nvPr>
            <p:ph type="body" idx="1"/>
          </p:nvPr>
        </p:nvSpPr>
        <p:spPr/>
        <p:txBody>
          <a:bodyPr/>
          <a:lstStyle/>
          <a:p>
            <a:endParaRPr lang="pt-PT" sz="800">
              <a:latin typeface="Arial" charset="0"/>
              <a:cs typeface="Arial" charset="0"/>
            </a:endParaRPr>
          </a:p>
          <a:p>
            <a:r>
              <a:rPr lang="pt-PT">
                <a:latin typeface="Arial" charset="0"/>
                <a:cs typeface="Arial" charset="0"/>
              </a:rPr>
              <a:t>Desvantagens da fita</a:t>
            </a:r>
          </a:p>
          <a:p>
            <a:pPr lvl="1"/>
            <a:r>
              <a:rPr lang="pt-PT">
                <a:latin typeface="Arial" charset="0"/>
                <a:cs typeface="Arial" charset="0"/>
              </a:rPr>
              <a:t>É menos durável, não é tão rápida e fácil de manusear e necessita de maior cuidado para assegurar que a fita não está torcida ou descaída</a:t>
            </a:r>
          </a:p>
          <a:p>
            <a:pPr lvl="1"/>
            <a:r>
              <a:rPr lang="pt-PT">
                <a:latin typeface="Arial" charset="0"/>
                <a:cs typeface="Arial" charset="0"/>
              </a:rPr>
              <a:t>Teoricamente as medições com a fita são enviesadas e correspondem a sobrestimações de área basal, excepto no caso de secções perfeitamente circulares (o círculo é a figura que, para a mesma área, tem o menor perímetro)</a:t>
            </a:r>
          </a:p>
          <a:p>
            <a:pPr lvl="1"/>
            <a:r>
              <a:rPr lang="pt-PT">
                <a:latin typeface="Arial" charset="0"/>
                <a:cs typeface="Arial" charset="0"/>
              </a:rPr>
              <a:t>Testes de campo sugerem que este erro é da mesma ordem de grandeza que o causado pela pressão dos braços da suta no tronco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0227">
                                            <p:txEl>
                                              <p:pRg st="1" end="1"/>
                                            </p:txEl>
                                          </p:spTgt>
                                        </p:tgtEl>
                                        <p:attrNameLst>
                                          <p:attrName>style.visibility</p:attrName>
                                        </p:attrNameLst>
                                      </p:cBhvr>
                                      <p:to>
                                        <p:strVal val="visible"/>
                                      </p:to>
                                    </p:set>
                                    <p:animEffect transition="in" filter="wipe(left)">
                                      <p:cBhvr>
                                        <p:cTn id="7" dur="500"/>
                                        <p:tgtEl>
                                          <p:spTgt spid="1802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0227">
                                            <p:txEl>
                                              <p:pRg st="2" end="2"/>
                                            </p:txEl>
                                          </p:spTgt>
                                        </p:tgtEl>
                                        <p:attrNameLst>
                                          <p:attrName>style.visibility</p:attrName>
                                        </p:attrNameLst>
                                      </p:cBhvr>
                                      <p:to>
                                        <p:strVal val="visible"/>
                                      </p:to>
                                    </p:set>
                                    <p:animEffect transition="in" filter="wipe(left)">
                                      <p:cBhvr>
                                        <p:cTn id="12" dur="500"/>
                                        <p:tgtEl>
                                          <p:spTgt spid="1802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0227">
                                            <p:txEl>
                                              <p:pRg st="3" end="3"/>
                                            </p:txEl>
                                          </p:spTgt>
                                        </p:tgtEl>
                                        <p:attrNameLst>
                                          <p:attrName>style.visibility</p:attrName>
                                        </p:attrNameLst>
                                      </p:cBhvr>
                                      <p:to>
                                        <p:strVal val="visible"/>
                                      </p:to>
                                    </p:set>
                                    <p:animEffect transition="in" filter="wipe(left)">
                                      <p:cBhvr>
                                        <p:cTn id="17" dur="500"/>
                                        <p:tgtEl>
                                          <p:spTgt spid="1802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0227">
                                            <p:txEl>
                                              <p:pRg st="4" end="4"/>
                                            </p:txEl>
                                          </p:spTgt>
                                        </p:tgtEl>
                                        <p:attrNameLst>
                                          <p:attrName>style.visibility</p:attrName>
                                        </p:attrNameLst>
                                      </p:cBhvr>
                                      <p:to>
                                        <p:strVal val="visible"/>
                                      </p:to>
                                    </p:set>
                                    <p:animEffect transition="in" filter="wipe(left)">
                                      <p:cBhvr>
                                        <p:cTn id="22" dur="500"/>
                                        <p:tgtEl>
                                          <p:spTgt spid="180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bldLvl="5"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pt-PT"/>
              <a:t>Variáveis relacionadas com o d</a:t>
            </a:r>
            <a:endParaRPr lang="en-GB"/>
          </a:p>
        </p:txBody>
      </p:sp>
      <p:sp>
        <p:nvSpPr>
          <p:cNvPr id="212995" name="Rectangle 3"/>
          <p:cNvSpPr>
            <a:spLocks noGrp="1" noChangeArrowheads="1"/>
          </p:cNvSpPr>
          <p:nvPr>
            <p:ph type="body" idx="1"/>
          </p:nvPr>
        </p:nvSpPr>
        <p:spPr/>
        <p:txBody>
          <a:bodyPr/>
          <a:lstStyle/>
          <a:p>
            <a:endParaRPr lang="pt-PT" sz="800">
              <a:latin typeface="Arial" charset="0"/>
              <a:cs typeface="Arial" charset="0"/>
            </a:endParaRPr>
          </a:p>
          <a:p>
            <a:r>
              <a:rPr lang="pt-PT">
                <a:latin typeface="Arial" charset="0"/>
                <a:cs typeface="Arial" charset="0"/>
              </a:rPr>
              <a:t>Há duas variáveis relacionadas com o d, ambas de grande importância: </a:t>
            </a:r>
          </a:p>
          <a:p>
            <a:pPr lvl="1"/>
            <a:r>
              <a:rPr lang="pt-PT">
                <a:latin typeface="Arial" charset="0"/>
                <a:cs typeface="Arial" charset="0"/>
              </a:rPr>
              <a:t>Perímetro ou circunferência à altura do peito (c)</a:t>
            </a:r>
          </a:p>
          <a:p>
            <a:pPr lvl="4">
              <a:buFont typeface="Marlett" pitchFamily="2" charset="2"/>
              <a:buNone/>
            </a:pPr>
            <a:endParaRPr lang="pt-PT">
              <a:latin typeface="Arial" charset="0"/>
              <a:cs typeface="Arial" charset="0"/>
            </a:endParaRPr>
          </a:p>
          <a:p>
            <a:pPr lvl="1"/>
            <a:endParaRPr lang="pt-PT">
              <a:latin typeface="Arial" charset="0"/>
              <a:cs typeface="Arial" charset="0"/>
            </a:endParaRPr>
          </a:p>
          <a:p>
            <a:pPr lvl="1"/>
            <a:endParaRPr lang="pt-PT">
              <a:latin typeface="Arial" charset="0"/>
              <a:cs typeface="Arial" charset="0"/>
            </a:endParaRPr>
          </a:p>
          <a:p>
            <a:pPr lvl="1"/>
            <a:endParaRPr lang="pt-PT">
              <a:latin typeface="Arial" charset="0"/>
              <a:cs typeface="Arial" charset="0"/>
            </a:endParaRPr>
          </a:p>
        </p:txBody>
      </p:sp>
      <p:sp>
        <p:nvSpPr>
          <p:cNvPr id="212996" name="Rectangle 4"/>
          <p:cNvSpPr>
            <a:spLocks noChangeArrowheads="1"/>
          </p:cNvSpPr>
          <p:nvPr/>
        </p:nvSpPr>
        <p:spPr bwMode="auto">
          <a:xfrm>
            <a:off x="323850" y="3716338"/>
            <a:ext cx="8610600" cy="2120900"/>
          </a:xfrm>
          <a:prstGeom prst="rect">
            <a:avLst/>
          </a:prstGeom>
          <a:solidFill>
            <a:schemeClr val="bg1"/>
          </a:solidFill>
          <a:ln w="9525">
            <a:noFill/>
            <a:miter lim="800000"/>
            <a:headEnd/>
            <a:tailEnd/>
          </a:ln>
          <a:effectLst/>
        </p:spPr>
        <p:txBody>
          <a:bodyPr lIns="274320" rIns="457200"/>
          <a:lstStyle/>
          <a:p>
            <a:pPr marL="342900" indent="-342900" algn="just">
              <a:spcBef>
                <a:spcPct val="50000"/>
              </a:spcBef>
              <a:buClr>
                <a:srgbClr val="009900"/>
              </a:buClr>
              <a:buFont typeface="Marlett" pitchFamily="2" charset="2"/>
              <a:buChar char="r"/>
            </a:pPr>
            <a:endParaRPr lang="pt-PT" sz="800">
              <a:solidFill>
                <a:srgbClr val="333333"/>
              </a:solidFill>
              <a:latin typeface="Arial" charset="0"/>
              <a:cs typeface="Arial" charset="0"/>
            </a:endParaRPr>
          </a:p>
          <a:p>
            <a:pPr marL="742950" lvl="1" indent="-285750" algn="just">
              <a:spcBef>
                <a:spcPct val="50000"/>
              </a:spcBef>
              <a:buClr>
                <a:srgbClr val="009900"/>
              </a:buClr>
              <a:buFont typeface="Marlett" pitchFamily="2" charset="2"/>
              <a:buChar char="b"/>
            </a:pPr>
            <a:r>
              <a:rPr lang="pt-PT" sz="2000">
                <a:solidFill>
                  <a:srgbClr val="333333"/>
                </a:solidFill>
                <a:latin typeface="Arial" charset="0"/>
                <a:cs typeface="Arial" charset="0"/>
              </a:rPr>
              <a:t>Área basal ou área seccional (g)</a:t>
            </a:r>
          </a:p>
          <a:p>
            <a:pPr marL="742950" lvl="1" indent="-285750" algn="just">
              <a:spcBef>
                <a:spcPct val="50000"/>
              </a:spcBef>
              <a:buClr>
                <a:srgbClr val="009900"/>
              </a:buClr>
              <a:buFont typeface="Marlett" pitchFamily="2" charset="2"/>
              <a:buChar char="b"/>
            </a:pPr>
            <a:endParaRPr lang="pt-PT" sz="2000">
              <a:solidFill>
                <a:srgbClr val="333333"/>
              </a:solidFill>
              <a:latin typeface="Arial" charset="0"/>
              <a:cs typeface="Arial" charset="0"/>
            </a:endParaRPr>
          </a:p>
          <a:p>
            <a:pPr marL="742950" lvl="1" indent="-285750" algn="just">
              <a:spcBef>
                <a:spcPct val="50000"/>
              </a:spcBef>
              <a:buClr>
                <a:srgbClr val="009900"/>
              </a:buClr>
              <a:buFont typeface="Marlett" pitchFamily="2" charset="2"/>
              <a:buChar char="b"/>
            </a:pPr>
            <a:endParaRPr lang="pt-PT" sz="2000">
              <a:solidFill>
                <a:srgbClr val="333333"/>
              </a:solidFill>
              <a:latin typeface="Arial" charset="0"/>
              <a:cs typeface="Arial" charset="0"/>
            </a:endParaRPr>
          </a:p>
        </p:txBody>
      </p:sp>
      <p:graphicFrame>
        <p:nvGraphicFramePr>
          <p:cNvPr id="212997" name="Object 5"/>
          <p:cNvGraphicFramePr>
            <a:graphicFrameLocks noChangeAspect="1"/>
          </p:cNvGraphicFramePr>
          <p:nvPr/>
        </p:nvGraphicFramePr>
        <p:xfrm>
          <a:off x="3403600" y="3314700"/>
          <a:ext cx="939800" cy="457200"/>
        </p:xfrm>
        <a:graphic>
          <a:graphicData uri="http://schemas.openxmlformats.org/presentationml/2006/ole">
            <mc:AlternateContent xmlns:mc="http://schemas.openxmlformats.org/markup-compatibility/2006">
              <mc:Choice xmlns:v="urn:schemas-microsoft-com:vml" Requires="v">
                <p:oleObj spid="_x0000_s212999" name="Equation" r:id="rId3" imgW="469800" imgH="228600" progId="Equation.3">
                  <p:embed/>
                </p:oleObj>
              </mc:Choice>
              <mc:Fallback>
                <p:oleObj name="Equation" r:id="rId3" imgW="469800" imgH="2286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3600" y="3314700"/>
                        <a:ext cx="939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2998" name="Object 6"/>
          <p:cNvGraphicFramePr>
            <a:graphicFrameLocks noChangeAspect="1"/>
          </p:cNvGraphicFramePr>
          <p:nvPr/>
        </p:nvGraphicFramePr>
        <p:xfrm>
          <a:off x="3419475" y="4581525"/>
          <a:ext cx="1195388" cy="814388"/>
        </p:xfrm>
        <a:graphic>
          <a:graphicData uri="http://schemas.openxmlformats.org/presentationml/2006/ole">
            <mc:AlternateContent xmlns:mc="http://schemas.openxmlformats.org/markup-compatibility/2006">
              <mc:Choice xmlns:v="urn:schemas-microsoft-com:vml" Requires="v">
                <p:oleObj spid="_x0000_s213000" name="Equation" r:id="rId5" imgW="596880" imgH="406080" progId="Equation.3">
                  <p:embed/>
                </p:oleObj>
              </mc:Choice>
              <mc:Fallback>
                <p:oleObj name="Equation" r:id="rId5" imgW="596880" imgH="40608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4581525"/>
                        <a:ext cx="1195388" cy="814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995">
                                            <p:txEl>
                                              <p:pRg st="1" end="1"/>
                                            </p:txEl>
                                          </p:spTgt>
                                        </p:tgtEl>
                                        <p:attrNameLst>
                                          <p:attrName>style.visibility</p:attrName>
                                        </p:attrNameLst>
                                      </p:cBhvr>
                                      <p:to>
                                        <p:strVal val="visible"/>
                                      </p:to>
                                    </p:set>
                                    <p:animEffect transition="in" filter="wipe(left)">
                                      <p:cBhvr>
                                        <p:cTn id="7" dur="500"/>
                                        <p:tgtEl>
                                          <p:spTgt spid="2129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2995">
                                            <p:txEl>
                                              <p:pRg st="2" end="2"/>
                                            </p:txEl>
                                          </p:spTgt>
                                        </p:tgtEl>
                                        <p:attrNameLst>
                                          <p:attrName>style.visibility</p:attrName>
                                        </p:attrNameLst>
                                      </p:cBhvr>
                                      <p:to>
                                        <p:strVal val="visible"/>
                                      </p:to>
                                    </p:set>
                                    <p:animEffect transition="in" filter="wipe(left)">
                                      <p:cBhvr>
                                        <p:cTn id="12" dur="500"/>
                                        <p:tgtEl>
                                          <p:spTgt spid="2129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212997"/>
                                        </p:tgtEl>
                                        <p:attrNameLst>
                                          <p:attrName>style.visibility</p:attrName>
                                        </p:attrNameLst>
                                      </p:cBhvr>
                                      <p:to>
                                        <p:strVal val="visible"/>
                                      </p:to>
                                    </p:set>
                                    <p:animEffect transition="in" filter="box(out)">
                                      <p:cBhvr>
                                        <p:cTn id="17" dur="500"/>
                                        <p:tgtEl>
                                          <p:spTgt spid="21299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2996"/>
                                        </p:tgtEl>
                                        <p:attrNameLst>
                                          <p:attrName>style.visibility</p:attrName>
                                        </p:attrNameLst>
                                      </p:cBhvr>
                                      <p:to>
                                        <p:strVal val="visible"/>
                                      </p:to>
                                    </p:set>
                                    <p:animEffect transition="in" filter="wipe(left)">
                                      <p:cBhvr>
                                        <p:cTn id="22" dur="500"/>
                                        <p:tgtEl>
                                          <p:spTgt spid="21299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212998"/>
                                        </p:tgtEl>
                                        <p:attrNameLst>
                                          <p:attrName>style.visibility</p:attrName>
                                        </p:attrNameLst>
                                      </p:cBhvr>
                                      <p:to>
                                        <p:strVal val="visible"/>
                                      </p:to>
                                    </p:set>
                                    <p:animEffect transition="in" filter="box(out)">
                                      <p:cBhvr>
                                        <p:cTn id="27" dur="500"/>
                                        <p:tgtEl>
                                          <p:spTgt spid="212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bldLvl="5" autoUpdateAnimBg="0"/>
      <p:bldP spid="21299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6516" y="2060848"/>
            <a:ext cx="6110968" cy="2308324"/>
          </a:xfrm>
          <a:prstGeom prst="rect">
            <a:avLst/>
          </a:prstGeom>
        </p:spPr>
        <p:txBody>
          <a:bodyPr wrap="none">
            <a:spAutoFit/>
          </a:bodyPr>
          <a:lstStyle/>
          <a:p>
            <a:r>
              <a:rPr lang="pt-PT" dirty="0" smtClean="0">
                <a:latin typeface="Verdana" pitchFamily="34" charset="0"/>
              </a:rPr>
              <a:t>IDADE</a:t>
            </a:r>
          </a:p>
          <a:p>
            <a:r>
              <a:rPr lang="pt-PT" dirty="0" smtClean="0">
                <a:effectLst>
                  <a:outerShdw blurRad="38100" dist="38100" dir="2700000" algn="tl">
                    <a:srgbClr val="C0C0C0"/>
                  </a:outerShdw>
                </a:effectLst>
                <a:latin typeface="Verdana" pitchFamily="34" charset="0"/>
              </a:rPr>
              <a:t>DIÂMETRO (suta e fitas de diâmetros)</a:t>
            </a:r>
          </a:p>
          <a:p>
            <a:r>
              <a:rPr lang="pt-PT" dirty="0" smtClean="0">
                <a:effectLst>
                  <a:outerShdw blurRad="38100" dist="38100" dir="2700000" algn="tl">
                    <a:srgbClr val="C0C0C0"/>
                  </a:outerShdw>
                </a:effectLst>
                <a:latin typeface="Verdana" pitchFamily="34" charset="0"/>
              </a:rPr>
              <a:t>CASCA</a:t>
            </a:r>
          </a:p>
          <a:p>
            <a:r>
              <a:rPr lang="pt-PT" dirty="0" smtClean="0">
                <a:solidFill>
                  <a:schemeClr val="bg1">
                    <a:lumMod val="75000"/>
                  </a:schemeClr>
                </a:solidFill>
                <a:effectLst>
                  <a:outerShdw blurRad="38100" dist="38100" dir="2700000" algn="tl">
                    <a:srgbClr val="C0C0C0"/>
                  </a:outerShdw>
                </a:effectLst>
                <a:latin typeface="Verdana" pitchFamily="34" charset="0"/>
              </a:rPr>
              <a:t>ALTURA</a:t>
            </a:r>
          </a:p>
          <a:p>
            <a:r>
              <a:rPr lang="pt-PT" dirty="0" smtClean="0">
                <a:solidFill>
                  <a:schemeClr val="bg1">
                    <a:lumMod val="75000"/>
                  </a:schemeClr>
                </a:solidFill>
                <a:latin typeface="Verdana" pitchFamily="34" charset="0"/>
              </a:rPr>
              <a:t>COPA </a:t>
            </a:r>
            <a:r>
              <a:rPr lang="pt-PT" dirty="0">
                <a:solidFill>
                  <a:schemeClr val="bg1">
                    <a:lumMod val="75000"/>
                  </a:schemeClr>
                </a:solidFill>
                <a:latin typeface="Verdana" pitchFamily="34" charset="0"/>
              </a:rPr>
              <a:t>DA ÁRVORE</a:t>
            </a:r>
          </a:p>
          <a:p>
            <a:endParaRPr lang="en-GB" dirty="0">
              <a:solidFill>
                <a:schemeClr val="bg1">
                  <a:lumMod val="75000"/>
                </a:schemeClr>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27525515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6516" y="2060848"/>
            <a:ext cx="6110968" cy="2308324"/>
          </a:xfrm>
          <a:prstGeom prst="rect">
            <a:avLst/>
          </a:prstGeom>
        </p:spPr>
        <p:txBody>
          <a:bodyPr wrap="none">
            <a:spAutoFit/>
          </a:bodyPr>
          <a:lstStyle/>
          <a:p>
            <a:r>
              <a:rPr lang="pt-PT" dirty="0" smtClean="0">
                <a:latin typeface="Verdana" pitchFamily="34" charset="0"/>
              </a:rPr>
              <a:t>IDADE</a:t>
            </a:r>
          </a:p>
          <a:p>
            <a:r>
              <a:rPr lang="pt-PT" dirty="0" smtClean="0">
                <a:effectLst>
                  <a:outerShdw blurRad="38100" dist="38100" dir="2700000" algn="tl">
                    <a:srgbClr val="C0C0C0"/>
                  </a:outerShdw>
                </a:effectLst>
                <a:latin typeface="Verdana" pitchFamily="34" charset="0"/>
              </a:rPr>
              <a:t>DIÂMETRO (suta e fitas de diâmetros)</a:t>
            </a:r>
          </a:p>
          <a:p>
            <a:r>
              <a:rPr lang="pt-PT" dirty="0" smtClean="0">
                <a:solidFill>
                  <a:schemeClr val="bg1">
                    <a:lumMod val="75000"/>
                  </a:schemeClr>
                </a:solidFill>
                <a:effectLst>
                  <a:outerShdw blurRad="38100" dist="38100" dir="2700000" algn="tl">
                    <a:srgbClr val="C0C0C0"/>
                  </a:outerShdw>
                </a:effectLst>
                <a:latin typeface="Verdana" pitchFamily="34" charset="0"/>
              </a:rPr>
              <a:t>CASCA</a:t>
            </a:r>
          </a:p>
          <a:p>
            <a:r>
              <a:rPr lang="pt-PT" dirty="0" smtClean="0">
                <a:solidFill>
                  <a:schemeClr val="bg1">
                    <a:lumMod val="75000"/>
                  </a:schemeClr>
                </a:solidFill>
                <a:effectLst>
                  <a:outerShdw blurRad="38100" dist="38100" dir="2700000" algn="tl">
                    <a:srgbClr val="C0C0C0"/>
                  </a:outerShdw>
                </a:effectLst>
                <a:latin typeface="Verdana" pitchFamily="34" charset="0"/>
              </a:rPr>
              <a:t>ALTURA</a:t>
            </a:r>
          </a:p>
          <a:p>
            <a:r>
              <a:rPr lang="pt-PT" dirty="0" smtClean="0">
                <a:solidFill>
                  <a:schemeClr val="bg1">
                    <a:lumMod val="75000"/>
                  </a:schemeClr>
                </a:solidFill>
                <a:latin typeface="Verdana" pitchFamily="34" charset="0"/>
              </a:rPr>
              <a:t>COPA </a:t>
            </a:r>
            <a:r>
              <a:rPr lang="pt-PT" dirty="0">
                <a:solidFill>
                  <a:schemeClr val="bg1">
                    <a:lumMod val="75000"/>
                  </a:schemeClr>
                </a:solidFill>
                <a:latin typeface="Verdana" pitchFamily="34" charset="0"/>
              </a:rPr>
              <a:t>DA ÁRVORE</a:t>
            </a:r>
          </a:p>
          <a:p>
            <a:endParaRPr lang="en-GB" dirty="0">
              <a:solidFill>
                <a:schemeClr val="bg1">
                  <a:lumMod val="75000"/>
                </a:schemeClr>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2806117356"/>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04800" y="2438400"/>
            <a:ext cx="8610600" cy="1143000"/>
          </a:xfrm>
          <a:prstGeom prst="rect">
            <a:avLst/>
          </a:prstGeom>
          <a:solidFill>
            <a:schemeClr val="bg1"/>
          </a:solidFill>
          <a:ln w="9525">
            <a:noFill/>
            <a:miter lim="800000"/>
            <a:headEnd/>
            <a:tailEnd/>
          </a:ln>
          <a:effectLst/>
        </p:spPr>
        <p:txBody>
          <a:bodyPr anchor="ctr"/>
          <a:lstStyle/>
          <a:p>
            <a:r>
              <a:rPr lang="en-GB" sz="4600">
                <a:effectLst>
                  <a:outerShdw blurRad="38100" dist="38100" dir="2700000" algn="tl">
                    <a:srgbClr val="C0C0C0"/>
                  </a:outerShdw>
                </a:effectLst>
                <a:latin typeface="Verdana" pitchFamily="34" charset="0"/>
              </a:rPr>
              <a:t>CASCA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14018"/>
                                        </p:tgtEl>
                                        <p:attrNameLst>
                                          <p:attrName>style.visibility</p:attrName>
                                        </p:attrNameLst>
                                      </p:cBhvr>
                                      <p:to>
                                        <p:strVal val="visible"/>
                                      </p:to>
                                    </p:set>
                                    <p:animEffect transition="in" filter="box(out)">
                                      <p:cBhvr>
                                        <p:cTn id="7" dur="500"/>
                                        <p:tgtEl>
                                          <p:spTgt spid="214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pt-PT"/>
              <a:t>Casca</a:t>
            </a:r>
            <a:endParaRPr lang="en-GB"/>
          </a:p>
        </p:txBody>
      </p:sp>
      <p:sp>
        <p:nvSpPr>
          <p:cNvPr id="215043" name="Rectangle 3"/>
          <p:cNvSpPr>
            <a:spLocks noGrp="1" noChangeArrowheads="1"/>
          </p:cNvSpPr>
          <p:nvPr>
            <p:ph type="body" idx="1"/>
          </p:nvPr>
        </p:nvSpPr>
        <p:spPr/>
        <p:txBody>
          <a:bodyPr/>
          <a:lstStyle/>
          <a:p>
            <a:endParaRPr lang="pt-PT" sz="700"/>
          </a:p>
          <a:p>
            <a:r>
              <a:rPr lang="pt-PT"/>
              <a:t>A casca é o conjunto de tecidos que cobre externamente o câmbio, sendo portanto a camada exterior do tronco das árvores</a:t>
            </a:r>
            <a:r>
              <a:rPr lang="en-US"/>
              <a:t> </a:t>
            </a:r>
          </a:p>
          <a:p>
            <a:r>
              <a:rPr lang="pt-PT"/>
              <a:t>Razões pelas quais a avaliação da casca se pode tornar importante:</a:t>
            </a:r>
          </a:p>
          <a:p>
            <a:pPr lvl="1"/>
            <a:r>
              <a:rPr lang="pt-PT"/>
              <a:t>O volume é calculado com casca</a:t>
            </a:r>
            <a:r>
              <a:rPr lang="en-US"/>
              <a:t> </a:t>
            </a:r>
          </a:p>
          <a:p>
            <a:pPr lvl="1"/>
            <a:r>
              <a:rPr lang="pt-PT"/>
              <a:t>A casca pode ter valor comercial, como é caso da cortiça</a:t>
            </a:r>
            <a:r>
              <a:rPr lang="en-US"/>
              <a:t> </a:t>
            </a:r>
          </a:p>
          <a:p>
            <a:pPr lvl="1"/>
            <a:r>
              <a:rPr lang="pt-PT"/>
              <a:t>A determinação da espessura da casca é necessária quando se faz a medição do crescimento em diâmetro com base em pequenas verrumadas extraídas à altura do peito</a:t>
            </a:r>
            <a:r>
              <a:rPr lang="en-US"/>
              <a:t> </a:t>
            </a:r>
            <a:endParaRPr lang="en-GB"/>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pt-PT"/>
              <a:t>Casca</a:t>
            </a:r>
            <a:endParaRPr lang="en-GB"/>
          </a:p>
        </p:txBody>
      </p:sp>
      <p:sp>
        <p:nvSpPr>
          <p:cNvPr id="217091" name="Rectangle 3"/>
          <p:cNvSpPr>
            <a:spLocks noGrp="1" noChangeArrowheads="1"/>
          </p:cNvSpPr>
          <p:nvPr>
            <p:ph type="body" idx="1"/>
          </p:nvPr>
        </p:nvSpPr>
        <p:spPr/>
        <p:txBody>
          <a:bodyPr/>
          <a:lstStyle/>
          <a:p>
            <a:endParaRPr lang="pt-PT" sz="700"/>
          </a:p>
          <a:p>
            <a:r>
              <a:rPr lang="pt-PT"/>
              <a:t>Variáveis que interessa determinar na casca são: </a:t>
            </a:r>
          </a:p>
          <a:p>
            <a:pPr lvl="1"/>
            <a:r>
              <a:rPr lang="pt-PT"/>
              <a:t>Espessura</a:t>
            </a:r>
          </a:p>
          <a:p>
            <a:pPr lvl="2">
              <a:buFont typeface="Marlett" pitchFamily="2" charset="2"/>
              <a:buNone/>
            </a:pPr>
            <a:r>
              <a:rPr lang="pt-PT"/>
              <a:t>	Medidor de espessura de casca</a:t>
            </a:r>
          </a:p>
          <a:p>
            <a:pPr lvl="1"/>
            <a:r>
              <a:rPr lang="pt-PT"/>
              <a:t>Volume</a:t>
            </a:r>
          </a:p>
          <a:p>
            <a:pPr lvl="2">
              <a:buFont typeface="Marlett" pitchFamily="2" charset="2"/>
              <a:buNone/>
            </a:pPr>
            <a:r>
              <a:rPr lang="pt-PT"/>
              <a:t>	Geralmente medido por diferença entre os volumes com e sem casca</a:t>
            </a:r>
          </a:p>
          <a:p>
            <a:pPr lvl="1"/>
            <a:r>
              <a:rPr lang="pt-PT"/>
              <a:t>Peso da casca</a:t>
            </a:r>
            <a:r>
              <a:rPr lang="en-US"/>
              <a:t> - </a:t>
            </a:r>
            <a:r>
              <a:rPr lang="en-GB"/>
              <a:t>deve referir-se a peso seco	</a:t>
            </a:r>
          </a:p>
          <a:p>
            <a:pPr lvl="2">
              <a:buFont typeface="Marlett" pitchFamily="2" charset="2"/>
              <a:buNone/>
            </a:pPr>
            <a:r>
              <a:rPr lang="en-GB"/>
              <a:t>	Obtém-se por medição directa, com balança,  o peso verde; o peso seco obtém-se com base na determinação do teor de humidade numa amostra</a:t>
            </a:r>
          </a:p>
          <a:p>
            <a:pPr lvl="2">
              <a:buFont typeface="Marlett" pitchFamily="2" charset="2"/>
              <a:buNone/>
            </a:pPr>
            <a:r>
              <a:rPr lang="en-GB"/>
              <a:t>	Pode obter-se também por estimação com equações de peso de cortiça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091">
                                            <p:txEl>
                                              <p:pRg st="1" end="1"/>
                                            </p:txEl>
                                          </p:spTgt>
                                        </p:tgtEl>
                                        <p:attrNameLst>
                                          <p:attrName>style.visibility</p:attrName>
                                        </p:attrNameLst>
                                      </p:cBhvr>
                                      <p:to>
                                        <p:strVal val="visible"/>
                                      </p:to>
                                    </p:set>
                                    <p:animEffect transition="in" filter="wipe(left)">
                                      <p:cBhvr>
                                        <p:cTn id="7" dur="500"/>
                                        <p:tgtEl>
                                          <p:spTgt spid="2170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091">
                                            <p:txEl>
                                              <p:pRg st="2" end="2"/>
                                            </p:txEl>
                                          </p:spTgt>
                                        </p:tgtEl>
                                        <p:attrNameLst>
                                          <p:attrName>style.visibility</p:attrName>
                                        </p:attrNameLst>
                                      </p:cBhvr>
                                      <p:to>
                                        <p:strVal val="visible"/>
                                      </p:to>
                                    </p:set>
                                    <p:animEffect transition="in" filter="wipe(left)">
                                      <p:cBhvr>
                                        <p:cTn id="12" dur="500"/>
                                        <p:tgtEl>
                                          <p:spTgt spid="2170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7091">
                                            <p:txEl>
                                              <p:pRg st="3" end="3"/>
                                            </p:txEl>
                                          </p:spTgt>
                                        </p:tgtEl>
                                        <p:attrNameLst>
                                          <p:attrName>style.visibility</p:attrName>
                                        </p:attrNameLst>
                                      </p:cBhvr>
                                      <p:to>
                                        <p:strVal val="visible"/>
                                      </p:to>
                                    </p:set>
                                    <p:animEffect transition="in" filter="wipe(left)">
                                      <p:cBhvr>
                                        <p:cTn id="17" dur="500"/>
                                        <p:tgtEl>
                                          <p:spTgt spid="2170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7091">
                                            <p:txEl>
                                              <p:pRg st="4" end="4"/>
                                            </p:txEl>
                                          </p:spTgt>
                                        </p:tgtEl>
                                        <p:attrNameLst>
                                          <p:attrName>style.visibility</p:attrName>
                                        </p:attrNameLst>
                                      </p:cBhvr>
                                      <p:to>
                                        <p:strVal val="visible"/>
                                      </p:to>
                                    </p:set>
                                    <p:animEffect transition="in" filter="wipe(left)">
                                      <p:cBhvr>
                                        <p:cTn id="22" dur="500"/>
                                        <p:tgtEl>
                                          <p:spTgt spid="21709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7091">
                                            <p:txEl>
                                              <p:pRg st="5" end="5"/>
                                            </p:txEl>
                                          </p:spTgt>
                                        </p:tgtEl>
                                        <p:attrNameLst>
                                          <p:attrName>style.visibility</p:attrName>
                                        </p:attrNameLst>
                                      </p:cBhvr>
                                      <p:to>
                                        <p:strVal val="visible"/>
                                      </p:to>
                                    </p:set>
                                    <p:animEffect transition="in" filter="wipe(left)">
                                      <p:cBhvr>
                                        <p:cTn id="27" dur="500"/>
                                        <p:tgtEl>
                                          <p:spTgt spid="21709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7091">
                                            <p:txEl>
                                              <p:pRg st="6" end="6"/>
                                            </p:txEl>
                                          </p:spTgt>
                                        </p:tgtEl>
                                        <p:attrNameLst>
                                          <p:attrName>style.visibility</p:attrName>
                                        </p:attrNameLst>
                                      </p:cBhvr>
                                      <p:to>
                                        <p:strVal val="visible"/>
                                      </p:to>
                                    </p:set>
                                    <p:animEffect transition="in" filter="wipe(left)">
                                      <p:cBhvr>
                                        <p:cTn id="32" dur="500"/>
                                        <p:tgtEl>
                                          <p:spTgt spid="21709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7091">
                                            <p:txEl>
                                              <p:pRg st="7" end="7"/>
                                            </p:txEl>
                                          </p:spTgt>
                                        </p:tgtEl>
                                        <p:attrNameLst>
                                          <p:attrName>style.visibility</p:attrName>
                                        </p:attrNameLst>
                                      </p:cBhvr>
                                      <p:to>
                                        <p:strVal val="visible"/>
                                      </p:to>
                                    </p:set>
                                    <p:animEffect transition="in" filter="wipe(left)">
                                      <p:cBhvr>
                                        <p:cTn id="37" dur="500"/>
                                        <p:tgtEl>
                                          <p:spTgt spid="21709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7091">
                                            <p:txEl>
                                              <p:pRg st="8" end="8"/>
                                            </p:txEl>
                                          </p:spTgt>
                                        </p:tgtEl>
                                        <p:attrNameLst>
                                          <p:attrName>style.visibility</p:attrName>
                                        </p:attrNameLst>
                                      </p:cBhvr>
                                      <p:to>
                                        <p:strVal val="visible"/>
                                      </p:to>
                                    </p:set>
                                    <p:animEffect transition="in" filter="wipe(left)">
                                      <p:cBhvr>
                                        <p:cTn id="42" dur="500"/>
                                        <p:tgtEl>
                                          <p:spTgt spid="2170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bldLvl="5"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GB"/>
              <a:t>Causas de erro na medição da ec</a:t>
            </a:r>
          </a:p>
        </p:txBody>
      </p:sp>
      <p:sp>
        <p:nvSpPr>
          <p:cNvPr id="218115" name="Rectangle 3"/>
          <p:cNvSpPr>
            <a:spLocks noGrp="1" noChangeArrowheads="1"/>
          </p:cNvSpPr>
          <p:nvPr>
            <p:ph type="body" idx="1"/>
          </p:nvPr>
        </p:nvSpPr>
        <p:spPr/>
        <p:txBody>
          <a:bodyPr/>
          <a:lstStyle/>
          <a:p>
            <a:pPr marL="419100" indent="-419100"/>
            <a:endParaRPr lang="pt-PT" sz="700"/>
          </a:p>
          <a:p>
            <a:pPr marL="419100" indent="-419100"/>
            <a:r>
              <a:rPr lang="pt-PT"/>
              <a:t>Incorrecta penetração do medidor</a:t>
            </a:r>
          </a:p>
          <a:p>
            <a:pPr marL="838200" lvl="1" indent="-381000"/>
            <a:r>
              <a:rPr lang="pt-PT"/>
              <a:t>Se for elevada a pressão no estilete de perfuração pode-se atingir o tecido lenhoso com a consequente sobre estimação da espessura da casca. Esta ocorrência é mais frequente durante a Primavera, quando se inicia um novo período de crescimento</a:t>
            </a:r>
            <a:r>
              <a:rPr lang="en-US"/>
              <a:t> </a:t>
            </a:r>
          </a:p>
          <a:p>
            <a:pPr marL="419100" indent="-419100"/>
            <a:r>
              <a:rPr lang="pt-PT"/>
              <a:t>Deficiente colocação do disco de apoio</a:t>
            </a:r>
            <a:r>
              <a:rPr lang="en-US"/>
              <a:t> </a:t>
            </a:r>
            <a:endParaRPr lang="en-GB"/>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GB"/>
              <a:t>Regras para a medição da ec</a:t>
            </a:r>
          </a:p>
        </p:txBody>
      </p:sp>
      <p:sp>
        <p:nvSpPr>
          <p:cNvPr id="219139" name="Rectangle 3"/>
          <p:cNvSpPr>
            <a:spLocks noGrp="1" noChangeArrowheads="1"/>
          </p:cNvSpPr>
          <p:nvPr>
            <p:ph type="body" idx="1"/>
          </p:nvPr>
        </p:nvSpPr>
        <p:spPr/>
        <p:txBody>
          <a:bodyPr/>
          <a:lstStyle/>
          <a:p>
            <a:pPr marL="419100" indent="-419100"/>
            <a:endParaRPr lang="pt-PT" sz="700"/>
          </a:p>
          <a:p>
            <a:pPr marL="419100" indent="-419100"/>
            <a:r>
              <a:rPr lang="pt-PT"/>
              <a:t>A espessura da casca deverá ser medida estando o operador virado de costas para o centro da parcela e no mesmo ponto onde se colocou o braço da suta quando foi feita a medição do diâmetro</a:t>
            </a:r>
          </a:p>
          <a:p>
            <a:pPr marL="419100" indent="-419100"/>
            <a:r>
              <a:rPr lang="pt-PT"/>
              <a:t>Não se deve pressionar o estilete de perfuração com violência e logo que se sinta a resistência própria do encosto ao lenho deve-se parar</a:t>
            </a:r>
          </a:p>
          <a:p>
            <a:pPr marL="419100" indent="-419100"/>
            <a:r>
              <a:rPr lang="pt-PT"/>
              <a:t>O disco de apoio deve estar completamente ajustada à superfície da casca</a:t>
            </a:r>
          </a:p>
          <a:p>
            <a:pPr marL="419100" indent="-419100"/>
            <a:r>
              <a:rPr lang="pt-PT"/>
              <a:t>Faz-se a leitura com aproximação ao milímetro</a:t>
            </a:r>
            <a:endParaRPr lang="en-GB"/>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6516" y="2060848"/>
            <a:ext cx="6110968" cy="2308324"/>
          </a:xfrm>
          <a:prstGeom prst="rect">
            <a:avLst/>
          </a:prstGeom>
        </p:spPr>
        <p:txBody>
          <a:bodyPr wrap="none">
            <a:spAutoFit/>
          </a:bodyPr>
          <a:lstStyle/>
          <a:p>
            <a:r>
              <a:rPr lang="pt-PT" dirty="0" smtClean="0">
                <a:latin typeface="Verdana" pitchFamily="34" charset="0"/>
              </a:rPr>
              <a:t>IDADE</a:t>
            </a:r>
          </a:p>
          <a:p>
            <a:r>
              <a:rPr lang="pt-PT" dirty="0" smtClean="0">
                <a:effectLst>
                  <a:outerShdw blurRad="38100" dist="38100" dir="2700000" algn="tl">
                    <a:srgbClr val="C0C0C0"/>
                  </a:outerShdw>
                </a:effectLst>
                <a:latin typeface="Verdana" pitchFamily="34" charset="0"/>
              </a:rPr>
              <a:t>DIÂMETRO (suta e fitas de diâmetros)</a:t>
            </a:r>
          </a:p>
          <a:p>
            <a:r>
              <a:rPr lang="pt-PT" dirty="0" smtClean="0">
                <a:effectLst>
                  <a:outerShdw blurRad="38100" dist="38100" dir="2700000" algn="tl">
                    <a:srgbClr val="C0C0C0"/>
                  </a:outerShdw>
                </a:effectLst>
                <a:latin typeface="Verdana" pitchFamily="34" charset="0"/>
              </a:rPr>
              <a:t>CASCA</a:t>
            </a:r>
          </a:p>
          <a:p>
            <a:r>
              <a:rPr lang="pt-PT" dirty="0" smtClean="0">
                <a:effectLst>
                  <a:outerShdw blurRad="38100" dist="38100" dir="2700000" algn="tl">
                    <a:srgbClr val="C0C0C0"/>
                  </a:outerShdw>
                </a:effectLst>
                <a:latin typeface="Verdana" pitchFamily="34" charset="0"/>
              </a:rPr>
              <a:t>ALTURA</a:t>
            </a:r>
          </a:p>
          <a:p>
            <a:r>
              <a:rPr lang="pt-PT" dirty="0" smtClean="0">
                <a:solidFill>
                  <a:schemeClr val="bg1">
                    <a:lumMod val="75000"/>
                  </a:schemeClr>
                </a:solidFill>
                <a:latin typeface="Verdana" pitchFamily="34" charset="0"/>
              </a:rPr>
              <a:t>COPA </a:t>
            </a:r>
            <a:r>
              <a:rPr lang="pt-PT" dirty="0">
                <a:solidFill>
                  <a:schemeClr val="bg1">
                    <a:lumMod val="75000"/>
                  </a:schemeClr>
                </a:solidFill>
                <a:latin typeface="Verdana" pitchFamily="34" charset="0"/>
              </a:rPr>
              <a:t>DA ÁRVORE</a:t>
            </a:r>
          </a:p>
          <a:p>
            <a:endParaRPr lang="en-GB" dirty="0">
              <a:solidFill>
                <a:schemeClr val="bg1">
                  <a:lumMod val="75000"/>
                </a:schemeClr>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485858261"/>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304800" y="2438400"/>
            <a:ext cx="8610600" cy="1143000"/>
          </a:xfrm>
          <a:prstGeom prst="rect">
            <a:avLst/>
          </a:prstGeom>
          <a:solidFill>
            <a:schemeClr val="bg1"/>
          </a:solidFill>
          <a:ln w="9525">
            <a:noFill/>
            <a:miter lim="800000"/>
            <a:headEnd/>
            <a:tailEnd/>
          </a:ln>
          <a:effectLst/>
        </p:spPr>
        <p:txBody>
          <a:bodyPr anchor="ctr"/>
          <a:lstStyle/>
          <a:p>
            <a:r>
              <a:rPr lang="pt-PT" sz="4600">
                <a:latin typeface="Verdana" pitchFamily="34" charset="0"/>
              </a:rPr>
              <a:t>ALTURA DA ÁRVORE</a:t>
            </a:r>
            <a:endParaRPr lang="en-GB" sz="4600">
              <a:effectLst>
                <a:outerShdw blurRad="38100" dist="38100" dir="2700000" algn="tl">
                  <a:srgbClr val="C0C0C0"/>
                </a:outerShdw>
              </a:effectLst>
              <a:latin typeface="Verdana"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82274"/>
                                        </p:tgtEl>
                                        <p:attrNameLst>
                                          <p:attrName>style.visibility</p:attrName>
                                        </p:attrNameLst>
                                      </p:cBhvr>
                                      <p:to>
                                        <p:strVal val="visible"/>
                                      </p:to>
                                    </p:set>
                                    <p:animEffect transition="in" filter="box(out)">
                                      <p:cBhvr>
                                        <p:cTn id="7" dur="500"/>
                                        <p:tgtEl>
                                          <p:spTgt spid="182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pt-PT"/>
              <a:t>Altura da árvore</a:t>
            </a:r>
            <a:endParaRPr lang="en-GB"/>
          </a:p>
        </p:txBody>
      </p:sp>
      <p:sp>
        <p:nvSpPr>
          <p:cNvPr id="174083" name="Rectangle 3"/>
          <p:cNvSpPr>
            <a:spLocks noGrp="1" noChangeArrowheads="1"/>
          </p:cNvSpPr>
          <p:nvPr>
            <p:ph type="body" idx="1"/>
          </p:nvPr>
        </p:nvSpPr>
        <p:spPr/>
        <p:txBody>
          <a:bodyPr/>
          <a:lstStyle/>
          <a:p>
            <a:endParaRPr lang="pt-PT" sz="700"/>
          </a:p>
          <a:p>
            <a:r>
              <a:rPr lang="pt-PT">
                <a:latin typeface="Arial" charset="0"/>
                <a:cs typeface="Arial" charset="0"/>
              </a:rPr>
              <a:t>A par com o diâmetro, a altura é outra variável da árvore bastante importante</a:t>
            </a:r>
          </a:p>
          <a:p>
            <a:r>
              <a:rPr lang="pt-PT">
                <a:latin typeface="Arial" charset="0"/>
                <a:cs typeface="Arial" charset="0"/>
              </a:rPr>
              <a:t>Pode ser obtida por medição ou por estimação com recurso a relações hipsométricas</a:t>
            </a:r>
          </a:p>
          <a:p>
            <a:r>
              <a:rPr lang="pt-PT">
                <a:latin typeface="Arial" charset="0"/>
                <a:cs typeface="Arial" charset="0"/>
              </a:rPr>
              <a:t>É usada essencialmente para o cálculo do volume e do acréscimo em volume</a:t>
            </a:r>
          </a:p>
          <a:p>
            <a:r>
              <a:rPr lang="pt-PT">
                <a:latin typeface="Arial" charset="0"/>
                <a:cs typeface="Arial" charset="0"/>
              </a:rPr>
              <a:t>Associada à idade permite a determinação da qualidade da estação e a subsequente caracterização do estado de desenvolvimento do povoamento.</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083">
                                            <p:txEl>
                                              <p:pRg st="1" end="1"/>
                                            </p:txEl>
                                          </p:spTgt>
                                        </p:tgtEl>
                                        <p:attrNameLst>
                                          <p:attrName>style.visibility</p:attrName>
                                        </p:attrNameLst>
                                      </p:cBhvr>
                                      <p:to>
                                        <p:strVal val="visible"/>
                                      </p:to>
                                    </p:set>
                                    <p:animEffect transition="in" filter="wipe(left)">
                                      <p:cBhvr>
                                        <p:cTn id="7" dur="500"/>
                                        <p:tgtEl>
                                          <p:spTgt spid="1740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083">
                                            <p:txEl>
                                              <p:pRg st="2" end="2"/>
                                            </p:txEl>
                                          </p:spTgt>
                                        </p:tgtEl>
                                        <p:attrNameLst>
                                          <p:attrName>style.visibility</p:attrName>
                                        </p:attrNameLst>
                                      </p:cBhvr>
                                      <p:to>
                                        <p:strVal val="visible"/>
                                      </p:to>
                                    </p:set>
                                    <p:animEffect transition="in" filter="wipe(left)">
                                      <p:cBhvr>
                                        <p:cTn id="12" dur="500"/>
                                        <p:tgtEl>
                                          <p:spTgt spid="1740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083">
                                            <p:txEl>
                                              <p:pRg st="3" end="3"/>
                                            </p:txEl>
                                          </p:spTgt>
                                        </p:tgtEl>
                                        <p:attrNameLst>
                                          <p:attrName>style.visibility</p:attrName>
                                        </p:attrNameLst>
                                      </p:cBhvr>
                                      <p:to>
                                        <p:strVal val="visible"/>
                                      </p:to>
                                    </p:set>
                                    <p:animEffect transition="in" filter="wipe(left)">
                                      <p:cBhvr>
                                        <p:cTn id="17" dur="500"/>
                                        <p:tgtEl>
                                          <p:spTgt spid="17408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083">
                                            <p:txEl>
                                              <p:pRg st="4" end="4"/>
                                            </p:txEl>
                                          </p:spTgt>
                                        </p:tgtEl>
                                        <p:attrNameLst>
                                          <p:attrName>style.visibility</p:attrName>
                                        </p:attrNameLst>
                                      </p:cBhvr>
                                      <p:to>
                                        <p:strVal val="visible"/>
                                      </p:to>
                                    </p:set>
                                    <p:animEffect transition="in" filter="wipe(left)">
                                      <p:cBhvr>
                                        <p:cTn id="22" dur="500"/>
                                        <p:tgtEl>
                                          <p:spTgt spid="174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bldLvl="5"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pt-PT"/>
              <a:t>Altura da árvore</a:t>
            </a:r>
            <a:endParaRPr lang="en-GB"/>
          </a:p>
        </p:txBody>
      </p:sp>
      <p:sp>
        <p:nvSpPr>
          <p:cNvPr id="183299" name="Rectangle 3"/>
          <p:cNvSpPr>
            <a:spLocks noGrp="1" noChangeArrowheads="1"/>
          </p:cNvSpPr>
          <p:nvPr>
            <p:ph type="body" idx="1"/>
          </p:nvPr>
        </p:nvSpPr>
        <p:spPr/>
        <p:txBody>
          <a:bodyPr/>
          <a:lstStyle/>
          <a:p>
            <a:endParaRPr lang="pt-PT" sz="700"/>
          </a:p>
          <a:p>
            <a:r>
              <a:rPr lang="pt-PT">
                <a:cs typeface="Arial" charset="0"/>
              </a:rPr>
              <a:t>A altura é medida desde o nível do solo e pode ser medida até vários pontos da árvore, por exemplo:</a:t>
            </a:r>
          </a:p>
          <a:p>
            <a:pPr lvl="1"/>
            <a:r>
              <a:rPr lang="pt-PT" i="1">
                <a:cs typeface="Arial" charset="0"/>
              </a:rPr>
              <a:t>altura total (h)</a:t>
            </a:r>
            <a:endParaRPr lang="pt-PT">
              <a:cs typeface="Arial" charset="0"/>
            </a:endParaRPr>
          </a:p>
          <a:p>
            <a:pPr lvl="2">
              <a:buFont typeface="Marlett" pitchFamily="2" charset="2"/>
              <a:buNone/>
            </a:pPr>
            <a:r>
              <a:rPr lang="pt-PT">
                <a:cs typeface="Arial" charset="0"/>
              </a:rPr>
              <a:t>	até ao ponto mais alto da árvore vivo (flecha, ramo...). </a:t>
            </a:r>
          </a:p>
          <a:p>
            <a:pPr lvl="1"/>
            <a:r>
              <a:rPr lang="pt-PT" i="1">
                <a:cs typeface="Arial" charset="0"/>
              </a:rPr>
              <a:t>altura da base da copa (hbc)</a:t>
            </a:r>
          </a:p>
          <a:p>
            <a:pPr lvl="2">
              <a:buFont typeface="Marlett" pitchFamily="2" charset="2"/>
              <a:buNone/>
            </a:pPr>
            <a:r>
              <a:rPr lang="pt-PT">
                <a:cs typeface="Arial" charset="0"/>
              </a:rPr>
              <a:t>	até à zona dos primeiros ramos vivos; geralmente considera-se o início da copa quando existem ramos vivos em pelo menos 3 dos quadrantes da copa</a:t>
            </a:r>
          </a:p>
          <a:p>
            <a:pPr lvl="1"/>
            <a:r>
              <a:rPr lang="pt-PT" i="1">
                <a:cs typeface="Arial" charset="0"/>
              </a:rPr>
              <a:t>Profundidade da copa (pfc)</a:t>
            </a:r>
          </a:p>
          <a:p>
            <a:pPr lvl="2">
              <a:buFont typeface="Marlett" pitchFamily="2" charset="2"/>
              <a:buNone/>
            </a:pPr>
            <a:r>
              <a:rPr lang="pt-PT">
                <a:cs typeface="Arial" charset="0"/>
              </a:rPr>
              <a:t>	O complemento da altura da base da copa em relação à altura total </a:t>
            </a:r>
            <a:r>
              <a:rPr lang="pt-PT" i="1">
                <a:cs typeface="Arial" charset="0"/>
              </a:rPr>
              <a:t>(h - hbc) </a:t>
            </a:r>
            <a:r>
              <a:rPr lang="pt-PT">
                <a:cs typeface="Arial" charset="0"/>
              </a:rPr>
              <a:t>é designado por profundidade da copa variável muito utilizada em estudos de crescimento.</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299">
                                            <p:txEl>
                                              <p:pRg st="1" end="1"/>
                                            </p:txEl>
                                          </p:spTgt>
                                        </p:tgtEl>
                                        <p:attrNameLst>
                                          <p:attrName>style.visibility</p:attrName>
                                        </p:attrNameLst>
                                      </p:cBhvr>
                                      <p:to>
                                        <p:strVal val="visible"/>
                                      </p:to>
                                    </p:set>
                                    <p:animEffect transition="in" filter="wipe(left)">
                                      <p:cBhvr>
                                        <p:cTn id="7" dur="500"/>
                                        <p:tgtEl>
                                          <p:spTgt spid="1832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299">
                                            <p:txEl>
                                              <p:pRg st="2" end="2"/>
                                            </p:txEl>
                                          </p:spTgt>
                                        </p:tgtEl>
                                        <p:attrNameLst>
                                          <p:attrName>style.visibility</p:attrName>
                                        </p:attrNameLst>
                                      </p:cBhvr>
                                      <p:to>
                                        <p:strVal val="visible"/>
                                      </p:to>
                                    </p:set>
                                    <p:animEffect transition="in" filter="wipe(left)">
                                      <p:cBhvr>
                                        <p:cTn id="12" dur="500"/>
                                        <p:tgtEl>
                                          <p:spTgt spid="1832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299">
                                            <p:txEl>
                                              <p:pRg st="3" end="3"/>
                                            </p:txEl>
                                          </p:spTgt>
                                        </p:tgtEl>
                                        <p:attrNameLst>
                                          <p:attrName>style.visibility</p:attrName>
                                        </p:attrNameLst>
                                      </p:cBhvr>
                                      <p:to>
                                        <p:strVal val="visible"/>
                                      </p:to>
                                    </p:set>
                                    <p:animEffect transition="in" filter="wipe(left)">
                                      <p:cBhvr>
                                        <p:cTn id="17" dur="500"/>
                                        <p:tgtEl>
                                          <p:spTgt spid="1832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3299">
                                            <p:txEl>
                                              <p:pRg st="4" end="4"/>
                                            </p:txEl>
                                          </p:spTgt>
                                        </p:tgtEl>
                                        <p:attrNameLst>
                                          <p:attrName>style.visibility</p:attrName>
                                        </p:attrNameLst>
                                      </p:cBhvr>
                                      <p:to>
                                        <p:strVal val="visible"/>
                                      </p:to>
                                    </p:set>
                                    <p:animEffect transition="in" filter="wipe(left)">
                                      <p:cBhvr>
                                        <p:cTn id="22" dur="500"/>
                                        <p:tgtEl>
                                          <p:spTgt spid="1832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3299">
                                            <p:txEl>
                                              <p:pRg st="5" end="5"/>
                                            </p:txEl>
                                          </p:spTgt>
                                        </p:tgtEl>
                                        <p:attrNameLst>
                                          <p:attrName>style.visibility</p:attrName>
                                        </p:attrNameLst>
                                      </p:cBhvr>
                                      <p:to>
                                        <p:strVal val="visible"/>
                                      </p:to>
                                    </p:set>
                                    <p:animEffect transition="in" filter="wipe(left)">
                                      <p:cBhvr>
                                        <p:cTn id="27" dur="500"/>
                                        <p:tgtEl>
                                          <p:spTgt spid="1832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3299">
                                            <p:txEl>
                                              <p:pRg st="6" end="6"/>
                                            </p:txEl>
                                          </p:spTgt>
                                        </p:tgtEl>
                                        <p:attrNameLst>
                                          <p:attrName>style.visibility</p:attrName>
                                        </p:attrNameLst>
                                      </p:cBhvr>
                                      <p:to>
                                        <p:strVal val="visible"/>
                                      </p:to>
                                    </p:set>
                                    <p:animEffect transition="in" filter="wipe(left)">
                                      <p:cBhvr>
                                        <p:cTn id="32" dur="500"/>
                                        <p:tgtEl>
                                          <p:spTgt spid="18329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3299">
                                            <p:txEl>
                                              <p:pRg st="7" end="7"/>
                                            </p:txEl>
                                          </p:spTgt>
                                        </p:tgtEl>
                                        <p:attrNameLst>
                                          <p:attrName>style.visibility</p:attrName>
                                        </p:attrNameLst>
                                      </p:cBhvr>
                                      <p:to>
                                        <p:strVal val="visible"/>
                                      </p:to>
                                    </p:set>
                                    <p:animEffect transition="in" filter="wipe(left)">
                                      <p:cBhvr>
                                        <p:cTn id="37" dur="500"/>
                                        <p:tgtEl>
                                          <p:spTgt spid="1832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bldLvl="5"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pt-PT"/>
              <a:t>Métodos para a medição da altura</a:t>
            </a:r>
            <a:endParaRPr lang="en-GB"/>
          </a:p>
        </p:txBody>
      </p:sp>
      <p:sp>
        <p:nvSpPr>
          <p:cNvPr id="184323" name="Rectangle 3"/>
          <p:cNvSpPr>
            <a:spLocks noGrp="1" noChangeArrowheads="1"/>
          </p:cNvSpPr>
          <p:nvPr>
            <p:ph type="body" idx="1"/>
          </p:nvPr>
        </p:nvSpPr>
        <p:spPr/>
        <p:txBody>
          <a:bodyPr/>
          <a:lstStyle/>
          <a:p>
            <a:pPr marL="419100" indent="-419100"/>
            <a:endParaRPr lang="pt-PT" sz="700"/>
          </a:p>
          <a:p>
            <a:pPr marL="419100" indent="-419100"/>
            <a:r>
              <a:rPr lang="pt-PT">
                <a:latin typeface="Arial" charset="0"/>
                <a:cs typeface="Arial" charset="0"/>
              </a:rPr>
              <a:t>Os métodos de avaliação da altura podem ser classificados como:</a:t>
            </a:r>
          </a:p>
          <a:p>
            <a:pPr marL="838200" lvl="1" indent="-381000"/>
            <a:r>
              <a:rPr lang="pt-PT">
                <a:cs typeface="Arial" charset="0"/>
              </a:rPr>
              <a:t>métodos directos</a:t>
            </a:r>
          </a:p>
          <a:p>
            <a:pPr marL="1257300" lvl="2" indent="-342900">
              <a:buFont typeface="Marlett" pitchFamily="2" charset="2"/>
              <a:buNone/>
            </a:pPr>
            <a:r>
              <a:rPr lang="pt-PT">
                <a:cs typeface="Arial" charset="0"/>
              </a:rPr>
              <a:t>usando varas telescópicas encostadas à árvore</a:t>
            </a:r>
            <a:endParaRPr lang="pt-PT"/>
          </a:p>
          <a:p>
            <a:pPr marL="838200" lvl="1" indent="-381000"/>
            <a:r>
              <a:rPr lang="pt-PT">
                <a:cs typeface="Arial" charset="0"/>
              </a:rPr>
              <a:t>métodos indirectos</a:t>
            </a:r>
          </a:p>
          <a:p>
            <a:pPr marL="1257300" lvl="2" indent="-342900">
              <a:buFont typeface="Marlett" pitchFamily="2" charset="2"/>
              <a:buNone/>
            </a:pPr>
            <a:r>
              <a:rPr lang="pt-PT">
                <a:cs typeface="Arial" charset="0"/>
              </a:rPr>
              <a:t>usando aparelhos ópticos, hipsómetros</a:t>
            </a:r>
            <a:endParaRPr lang="en-GB"/>
          </a:p>
          <a:p>
            <a:pPr marL="838200" lvl="1" indent="-381000"/>
            <a:r>
              <a:rPr lang="pt-PT">
                <a:latin typeface="Arial" charset="0"/>
                <a:cs typeface="Arial" charset="0"/>
              </a:rPr>
              <a:t>estimação com relações hipsométricas</a:t>
            </a:r>
            <a:endParaRPr lang="pt-PT"/>
          </a:p>
          <a:p>
            <a:pPr marL="419100" indent="-419100"/>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23">
                                            <p:txEl>
                                              <p:pRg st="1" end="1"/>
                                            </p:txEl>
                                          </p:spTgt>
                                        </p:tgtEl>
                                        <p:attrNameLst>
                                          <p:attrName>style.visibility</p:attrName>
                                        </p:attrNameLst>
                                      </p:cBhvr>
                                      <p:to>
                                        <p:strVal val="visible"/>
                                      </p:to>
                                    </p:set>
                                    <p:animEffect transition="in" filter="wipe(left)">
                                      <p:cBhvr>
                                        <p:cTn id="7" dur="500"/>
                                        <p:tgtEl>
                                          <p:spTgt spid="184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23">
                                            <p:txEl>
                                              <p:pRg st="2" end="2"/>
                                            </p:txEl>
                                          </p:spTgt>
                                        </p:tgtEl>
                                        <p:attrNameLst>
                                          <p:attrName>style.visibility</p:attrName>
                                        </p:attrNameLst>
                                      </p:cBhvr>
                                      <p:to>
                                        <p:strVal val="visible"/>
                                      </p:to>
                                    </p:set>
                                    <p:animEffect transition="in" filter="wipe(left)">
                                      <p:cBhvr>
                                        <p:cTn id="12" dur="500"/>
                                        <p:tgtEl>
                                          <p:spTgt spid="1843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23">
                                            <p:txEl>
                                              <p:pRg st="3" end="3"/>
                                            </p:txEl>
                                          </p:spTgt>
                                        </p:tgtEl>
                                        <p:attrNameLst>
                                          <p:attrName>style.visibility</p:attrName>
                                        </p:attrNameLst>
                                      </p:cBhvr>
                                      <p:to>
                                        <p:strVal val="visible"/>
                                      </p:to>
                                    </p:set>
                                    <p:animEffect transition="in" filter="wipe(left)">
                                      <p:cBhvr>
                                        <p:cTn id="17" dur="500"/>
                                        <p:tgtEl>
                                          <p:spTgt spid="1843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23">
                                            <p:txEl>
                                              <p:pRg st="4" end="4"/>
                                            </p:txEl>
                                          </p:spTgt>
                                        </p:tgtEl>
                                        <p:attrNameLst>
                                          <p:attrName>style.visibility</p:attrName>
                                        </p:attrNameLst>
                                      </p:cBhvr>
                                      <p:to>
                                        <p:strVal val="visible"/>
                                      </p:to>
                                    </p:set>
                                    <p:animEffect transition="in" filter="wipe(left)">
                                      <p:cBhvr>
                                        <p:cTn id="22" dur="500"/>
                                        <p:tgtEl>
                                          <p:spTgt spid="1843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23">
                                            <p:txEl>
                                              <p:pRg st="5" end="5"/>
                                            </p:txEl>
                                          </p:spTgt>
                                        </p:tgtEl>
                                        <p:attrNameLst>
                                          <p:attrName>style.visibility</p:attrName>
                                        </p:attrNameLst>
                                      </p:cBhvr>
                                      <p:to>
                                        <p:strVal val="visible"/>
                                      </p:to>
                                    </p:set>
                                    <p:animEffect transition="in" filter="wipe(left)">
                                      <p:cBhvr>
                                        <p:cTn id="27" dur="500"/>
                                        <p:tgtEl>
                                          <p:spTgt spid="1843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4323">
                                            <p:txEl>
                                              <p:pRg st="6" end="6"/>
                                            </p:txEl>
                                          </p:spTgt>
                                        </p:tgtEl>
                                        <p:attrNameLst>
                                          <p:attrName>style.visibility</p:attrName>
                                        </p:attrNameLst>
                                      </p:cBhvr>
                                      <p:to>
                                        <p:strVal val="visible"/>
                                      </p:to>
                                    </p:set>
                                    <p:animEffect transition="in" filter="wipe(left)">
                                      <p:cBhvr>
                                        <p:cTn id="32" dur="500"/>
                                        <p:tgtEl>
                                          <p:spTgt spid="1843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pt-PT"/>
              <a:t>Diâmetro à altura do peito</a:t>
            </a:r>
            <a:endParaRPr lang="en-GB"/>
          </a:p>
        </p:txBody>
      </p:sp>
      <p:sp>
        <p:nvSpPr>
          <p:cNvPr id="146435" name="Rectangle 3"/>
          <p:cNvSpPr>
            <a:spLocks noGrp="1" noChangeArrowheads="1"/>
          </p:cNvSpPr>
          <p:nvPr>
            <p:ph type="body" idx="1"/>
          </p:nvPr>
        </p:nvSpPr>
        <p:spPr/>
        <p:txBody>
          <a:bodyPr/>
          <a:lstStyle/>
          <a:p>
            <a:endParaRPr lang="pt-PT" sz="700"/>
          </a:p>
          <a:p>
            <a:r>
              <a:rPr lang="pt-PT">
                <a:latin typeface="Arial" charset="0"/>
                <a:cs typeface="Arial" charset="0"/>
              </a:rPr>
              <a:t>O tipo de medição mais frequente é o diâmetro à altura do peito tomando-se como altura do peito a altura de 1.30 m a partir do solo</a:t>
            </a:r>
          </a:p>
          <a:p>
            <a:r>
              <a:rPr lang="pt-PT">
                <a:latin typeface="Arial" charset="0"/>
                <a:cs typeface="Arial" charset="0"/>
              </a:rPr>
              <a:t>As razões pela preferência da medição do diâmetro a esta altura são</a:t>
            </a:r>
          </a:p>
          <a:p>
            <a:pPr lvl="1"/>
            <a:r>
              <a:rPr lang="pt-PT">
                <a:latin typeface="Arial" charset="0"/>
                <a:cs typeface="Arial" charset="0"/>
              </a:rPr>
              <a:t>a facilidade com que a operação de medição é realizada comparativamente à medição a outras alturas como a base da árvore</a:t>
            </a:r>
          </a:p>
          <a:p>
            <a:pPr lvl="1"/>
            <a:r>
              <a:rPr lang="pt-PT">
                <a:latin typeface="Arial" charset="0"/>
                <a:cs typeface="Arial" charset="0"/>
              </a:rPr>
              <a:t>o facto da influência das raízes na forma da árvore estar bastante reduzida a 1.30 m do solo</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435">
                                            <p:txEl>
                                              <p:pRg st="1" end="1"/>
                                            </p:txEl>
                                          </p:spTgt>
                                        </p:tgtEl>
                                        <p:attrNameLst>
                                          <p:attrName>style.visibility</p:attrName>
                                        </p:attrNameLst>
                                      </p:cBhvr>
                                      <p:to>
                                        <p:strVal val="visible"/>
                                      </p:to>
                                    </p:set>
                                    <p:animEffect transition="in" filter="wipe(left)">
                                      <p:cBhvr>
                                        <p:cTn id="7" dur="500"/>
                                        <p:tgtEl>
                                          <p:spTgt spid="146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6435">
                                            <p:txEl>
                                              <p:pRg st="2" end="2"/>
                                            </p:txEl>
                                          </p:spTgt>
                                        </p:tgtEl>
                                        <p:attrNameLst>
                                          <p:attrName>style.visibility</p:attrName>
                                        </p:attrNameLst>
                                      </p:cBhvr>
                                      <p:to>
                                        <p:strVal val="visible"/>
                                      </p:to>
                                    </p:set>
                                    <p:animEffect transition="in" filter="wipe(left)">
                                      <p:cBhvr>
                                        <p:cTn id="12" dur="500"/>
                                        <p:tgtEl>
                                          <p:spTgt spid="146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6435">
                                            <p:txEl>
                                              <p:pRg st="3" end="3"/>
                                            </p:txEl>
                                          </p:spTgt>
                                        </p:tgtEl>
                                        <p:attrNameLst>
                                          <p:attrName>style.visibility</p:attrName>
                                        </p:attrNameLst>
                                      </p:cBhvr>
                                      <p:to>
                                        <p:strVal val="visible"/>
                                      </p:to>
                                    </p:set>
                                    <p:animEffect transition="in" filter="wipe(left)">
                                      <p:cBhvr>
                                        <p:cTn id="17" dur="500"/>
                                        <p:tgtEl>
                                          <p:spTgt spid="1464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6435">
                                            <p:txEl>
                                              <p:pRg st="4" end="4"/>
                                            </p:txEl>
                                          </p:spTgt>
                                        </p:tgtEl>
                                        <p:attrNameLst>
                                          <p:attrName>style.visibility</p:attrName>
                                        </p:attrNameLst>
                                      </p:cBhvr>
                                      <p:to>
                                        <p:strVal val="visible"/>
                                      </p:to>
                                    </p:set>
                                    <p:animEffect transition="in" filter="wipe(left)">
                                      <p:cBhvr>
                                        <p:cTn id="22" dur="500"/>
                                        <p:tgtEl>
                                          <p:spTgt spid="146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bldLvl="5"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pt-PT"/>
              <a:t>Medição directa – a vara telescópica </a:t>
            </a:r>
            <a:endParaRPr lang="en-GB"/>
          </a:p>
        </p:txBody>
      </p:sp>
      <p:sp>
        <p:nvSpPr>
          <p:cNvPr id="185347" name="Rectangle 3"/>
          <p:cNvSpPr>
            <a:spLocks noGrp="1" noChangeArrowheads="1"/>
          </p:cNvSpPr>
          <p:nvPr>
            <p:ph type="body" idx="1"/>
          </p:nvPr>
        </p:nvSpPr>
        <p:spPr/>
        <p:txBody>
          <a:bodyPr/>
          <a:lstStyle/>
          <a:p>
            <a:endParaRPr lang="pt-PT" sz="700"/>
          </a:p>
          <a:p>
            <a:r>
              <a:rPr lang="pt-PT" sz="2000">
                <a:latin typeface="Arial" charset="0"/>
                <a:cs typeface="Arial" charset="0"/>
              </a:rPr>
              <a:t>A medição é realizada com uma vara extensível, a vara telescópica, permitindo a medição directa das árvores cujas alturas fiquem abrangidas pelo comprimento da vara, total ou parcialmente distendida</a:t>
            </a:r>
          </a:p>
          <a:p>
            <a:r>
              <a:rPr lang="pt-PT" sz="2000">
                <a:latin typeface="Arial" charset="0"/>
                <a:cs typeface="Arial" charset="0"/>
              </a:rPr>
              <a:t>Quando as alturas não sejam muito elevadas (árvores até 5 m), este processo tem interesse principalmente em povoamentos com uma densidade que dificulte a utilização de hipsómetros</a:t>
            </a:r>
          </a:p>
          <a:p>
            <a:r>
              <a:rPr lang="pt-PT" sz="2000">
                <a:latin typeface="Arial" charset="0"/>
                <a:cs typeface="Arial" charset="0"/>
              </a:rPr>
              <a:t>Também é preferida a utilização da vara quando se pretenda realizar estudos de crescimento, visto que a medição directa das alturas será sempre mais rigorosa do que qualquer outro método de avaliação.</a:t>
            </a:r>
          </a:p>
          <a:p>
            <a:r>
              <a:rPr lang="pt-PT" sz="2000">
                <a:latin typeface="Arial" charset="0"/>
                <a:cs typeface="Arial" charset="0"/>
              </a:rPr>
              <a:t>A aplicabilidade da vara ficará sempre limitada pela altura das árvores presentes no povoamento e pelo comprimento da vara</a:t>
            </a:r>
            <a:r>
              <a:rPr lang="en-GB" sz="2000"/>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1" end="1"/>
                                            </p:txEl>
                                          </p:spTgt>
                                        </p:tgtEl>
                                        <p:attrNameLst>
                                          <p:attrName>style.visibility</p:attrName>
                                        </p:attrNameLst>
                                      </p:cBhvr>
                                      <p:to>
                                        <p:strVal val="visible"/>
                                      </p:to>
                                    </p:set>
                                    <p:animEffect transition="in" filter="wipe(left)">
                                      <p:cBhvr>
                                        <p:cTn id="7" dur="500"/>
                                        <p:tgtEl>
                                          <p:spTgt spid="185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47">
                                            <p:txEl>
                                              <p:pRg st="2" end="2"/>
                                            </p:txEl>
                                          </p:spTgt>
                                        </p:tgtEl>
                                        <p:attrNameLst>
                                          <p:attrName>style.visibility</p:attrName>
                                        </p:attrNameLst>
                                      </p:cBhvr>
                                      <p:to>
                                        <p:strVal val="visible"/>
                                      </p:to>
                                    </p:set>
                                    <p:animEffect transition="in" filter="wipe(left)">
                                      <p:cBhvr>
                                        <p:cTn id="12" dur="500"/>
                                        <p:tgtEl>
                                          <p:spTgt spid="185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5347">
                                            <p:txEl>
                                              <p:pRg st="3" end="3"/>
                                            </p:txEl>
                                          </p:spTgt>
                                        </p:tgtEl>
                                        <p:attrNameLst>
                                          <p:attrName>style.visibility</p:attrName>
                                        </p:attrNameLst>
                                      </p:cBhvr>
                                      <p:to>
                                        <p:strVal val="visible"/>
                                      </p:to>
                                    </p:set>
                                    <p:animEffect transition="in" filter="wipe(left)">
                                      <p:cBhvr>
                                        <p:cTn id="17" dur="500"/>
                                        <p:tgtEl>
                                          <p:spTgt spid="1853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5347">
                                            <p:txEl>
                                              <p:pRg st="4" end="4"/>
                                            </p:txEl>
                                          </p:spTgt>
                                        </p:tgtEl>
                                        <p:attrNameLst>
                                          <p:attrName>style.visibility</p:attrName>
                                        </p:attrNameLst>
                                      </p:cBhvr>
                                      <p:to>
                                        <p:strVal val="visible"/>
                                      </p:to>
                                    </p:set>
                                    <p:animEffect transition="in" filter="wipe(left)">
                                      <p:cBhvr>
                                        <p:cTn id="22" dur="500"/>
                                        <p:tgtEl>
                                          <p:spTgt spid="185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5"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pt-PT"/>
              <a:t>Métodos indirectos - hipsómetros</a:t>
            </a:r>
            <a:endParaRPr lang="en-GB"/>
          </a:p>
        </p:txBody>
      </p:sp>
      <p:sp>
        <p:nvSpPr>
          <p:cNvPr id="186371" name="Rectangle 3"/>
          <p:cNvSpPr>
            <a:spLocks noGrp="1" noChangeArrowheads="1"/>
          </p:cNvSpPr>
          <p:nvPr>
            <p:ph type="body" idx="1"/>
          </p:nvPr>
        </p:nvSpPr>
        <p:spPr/>
        <p:txBody>
          <a:bodyPr/>
          <a:lstStyle/>
          <a:p>
            <a:endParaRPr lang="pt-PT" sz="700"/>
          </a:p>
          <a:p>
            <a:r>
              <a:rPr lang="pt-PT">
                <a:latin typeface="Arial" charset="0"/>
                <a:cs typeface="Arial" charset="0"/>
              </a:rPr>
              <a:t>Os métodos indirectos realizam-se com instrumentos, mecânicos ou electrónicos, que medem ângulos verticais em relação ao plano horizontal, e que se designam por hipsómetros</a:t>
            </a:r>
          </a:p>
          <a:p>
            <a:r>
              <a:rPr lang="pt-PT">
                <a:latin typeface="Arial" charset="0"/>
                <a:cs typeface="Arial" charset="0"/>
              </a:rPr>
              <a:t>Os mais actuais medem também distâncias</a:t>
            </a:r>
          </a:p>
          <a:p>
            <a:r>
              <a:rPr lang="pt-PT">
                <a:latin typeface="Arial" charset="0"/>
                <a:cs typeface="Arial" charset="0"/>
              </a:rPr>
              <a:t>Colocam-se a uma distância da árvore, fixa no caso dos instrumentos não medirem distâncias, e permitem calcular as alturas com base em princípios trigonométricos</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6371">
                                            <p:txEl>
                                              <p:pRg st="1" end="1"/>
                                            </p:txEl>
                                          </p:spTgt>
                                        </p:tgtEl>
                                        <p:attrNameLst>
                                          <p:attrName>style.visibility</p:attrName>
                                        </p:attrNameLst>
                                      </p:cBhvr>
                                      <p:to>
                                        <p:strVal val="visible"/>
                                      </p:to>
                                    </p:set>
                                    <p:animEffect transition="in" filter="wipe(left)">
                                      <p:cBhvr>
                                        <p:cTn id="7" dur="500"/>
                                        <p:tgtEl>
                                          <p:spTgt spid="1863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6371">
                                            <p:txEl>
                                              <p:pRg st="2" end="2"/>
                                            </p:txEl>
                                          </p:spTgt>
                                        </p:tgtEl>
                                        <p:attrNameLst>
                                          <p:attrName>style.visibility</p:attrName>
                                        </p:attrNameLst>
                                      </p:cBhvr>
                                      <p:to>
                                        <p:strVal val="visible"/>
                                      </p:to>
                                    </p:set>
                                    <p:animEffect transition="in" filter="wipe(left)">
                                      <p:cBhvr>
                                        <p:cTn id="12" dur="500"/>
                                        <p:tgtEl>
                                          <p:spTgt spid="1863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6371">
                                            <p:txEl>
                                              <p:pRg st="3" end="3"/>
                                            </p:txEl>
                                          </p:spTgt>
                                        </p:tgtEl>
                                        <p:attrNameLst>
                                          <p:attrName>style.visibility</p:attrName>
                                        </p:attrNameLst>
                                      </p:cBhvr>
                                      <p:to>
                                        <p:strVal val="visible"/>
                                      </p:to>
                                    </p:set>
                                    <p:animEffect transition="in" filter="wipe(left)">
                                      <p:cBhvr>
                                        <p:cTn id="17" dur="500"/>
                                        <p:tgtEl>
                                          <p:spTgt spid="186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bldLvl="5"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pt-PT"/>
              <a:t>Hipsómetros Blum-Leiss e Haga</a:t>
            </a:r>
            <a:endParaRPr lang="en-GB"/>
          </a:p>
        </p:txBody>
      </p:sp>
      <p:sp>
        <p:nvSpPr>
          <p:cNvPr id="187395" name="Rectangle 3"/>
          <p:cNvSpPr>
            <a:spLocks noGrp="1" noChangeArrowheads="1"/>
          </p:cNvSpPr>
          <p:nvPr>
            <p:ph type="body" idx="1"/>
          </p:nvPr>
        </p:nvSpPr>
        <p:spPr/>
        <p:txBody>
          <a:bodyPr/>
          <a:lstStyle/>
          <a:p>
            <a:endParaRPr lang="pt-PT" sz="700"/>
          </a:p>
          <a:p>
            <a:endParaRPr lang="pt-PT" sz="2000">
              <a:latin typeface="Arial" charset="0"/>
              <a:cs typeface="Arial" charset="0"/>
            </a:endParaRPr>
          </a:p>
          <a:p>
            <a:r>
              <a:rPr lang="pt-PT" sz="2000">
                <a:latin typeface="Arial" charset="0"/>
                <a:cs typeface="Arial" charset="0"/>
              </a:rPr>
              <a:t>AC = AH + HC</a:t>
            </a:r>
          </a:p>
          <a:p>
            <a:r>
              <a:rPr lang="pt-PT" sz="2000">
                <a:latin typeface="Arial" charset="0"/>
                <a:cs typeface="Arial" charset="0"/>
              </a:rPr>
              <a:t>AH = tg </a:t>
            </a:r>
            <a:r>
              <a:rPr lang="pt-PT" sz="2000">
                <a:latin typeface="Arial" charset="0"/>
                <a:cs typeface="Arial" charset="0"/>
                <a:sym typeface="Symbol" pitchFamily="18" charset="2"/>
              </a:rPr>
              <a:t></a:t>
            </a:r>
            <a:r>
              <a:rPr lang="pt-PT" sz="2000">
                <a:latin typeface="Arial" charset="0"/>
                <a:cs typeface="Arial" charset="0"/>
              </a:rPr>
              <a:t> DH</a:t>
            </a:r>
          </a:p>
          <a:p>
            <a:r>
              <a:rPr lang="pt-PT" sz="2000">
                <a:latin typeface="Arial" charset="0"/>
                <a:cs typeface="Arial" charset="0"/>
              </a:rPr>
              <a:t>HC = tg </a:t>
            </a:r>
            <a:r>
              <a:rPr lang="pt-PT" sz="2000">
                <a:latin typeface="Arial" charset="0"/>
                <a:cs typeface="Arial" charset="0"/>
                <a:sym typeface="Symbol" pitchFamily="18" charset="2"/>
              </a:rPr>
              <a:t></a:t>
            </a:r>
            <a:r>
              <a:rPr lang="pt-PT" sz="2000">
                <a:latin typeface="Arial" charset="0"/>
                <a:cs typeface="Arial" charset="0"/>
              </a:rPr>
              <a:t> DH</a:t>
            </a:r>
          </a:p>
          <a:p>
            <a:r>
              <a:rPr lang="pt-PT" sz="2000">
                <a:latin typeface="Arial" charset="0"/>
                <a:cs typeface="Arial" charset="0"/>
              </a:rPr>
              <a:t>AC = DH (tg </a:t>
            </a:r>
            <a:r>
              <a:rPr lang="pt-PT" sz="2000">
                <a:latin typeface="Arial" charset="0"/>
                <a:cs typeface="Arial" charset="0"/>
                <a:sym typeface="Symbol" pitchFamily="18" charset="2"/>
              </a:rPr>
              <a:t></a:t>
            </a:r>
            <a:r>
              <a:rPr lang="pt-PT" sz="2000">
                <a:latin typeface="Arial" charset="0"/>
                <a:cs typeface="Arial" charset="0"/>
              </a:rPr>
              <a:t> + tg </a:t>
            </a:r>
            <a:r>
              <a:rPr lang="pt-PT" sz="2000">
                <a:latin typeface="Arial" charset="0"/>
                <a:cs typeface="Arial" charset="0"/>
                <a:sym typeface="Symbol" pitchFamily="18" charset="2"/>
              </a:rPr>
              <a:t></a:t>
            </a:r>
            <a:r>
              <a:rPr lang="pt-PT" sz="2000">
                <a:latin typeface="Arial" charset="0"/>
                <a:cs typeface="Arial" charset="0"/>
              </a:rPr>
              <a:t>)</a:t>
            </a:r>
          </a:p>
          <a:p>
            <a:endParaRPr lang="pt-PT" sz="2000">
              <a:latin typeface="Arial" charset="0"/>
              <a:cs typeface="Arial" charset="0"/>
            </a:endParaRPr>
          </a:p>
          <a:p>
            <a:endParaRPr lang="pt-PT" sz="2000">
              <a:latin typeface="Arial" charset="0"/>
              <a:cs typeface="Arial" charset="0"/>
            </a:endParaRPr>
          </a:p>
          <a:p>
            <a:endParaRPr lang="pt-PT" sz="2000">
              <a:latin typeface="Arial" charset="0"/>
              <a:cs typeface="Arial" charset="0"/>
            </a:endParaRPr>
          </a:p>
          <a:p>
            <a:endParaRPr lang="pt-PT" sz="1000">
              <a:latin typeface="Arial" charset="0"/>
              <a:cs typeface="Arial" charset="0"/>
            </a:endParaRPr>
          </a:p>
          <a:p>
            <a:r>
              <a:rPr lang="pt-PT" sz="2000">
                <a:latin typeface="Arial" charset="0"/>
                <a:cs typeface="Arial" charset="0"/>
              </a:rPr>
              <a:t>Os aparelhos dão directamente AC e AH, em função da distância horizontal (DH)</a:t>
            </a:r>
          </a:p>
          <a:p>
            <a:pPr>
              <a:buFont typeface="Marlett" pitchFamily="2" charset="2"/>
              <a:buNone/>
            </a:pPr>
            <a:r>
              <a:rPr lang="en-GB"/>
              <a:t> </a:t>
            </a:r>
            <a:endParaRPr lang="pt-PT"/>
          </a:p>
          <a:p>
            <a:endParaRPr lang="en-GB"/>
          </a:p>
        </p:txBody>
      </p:sp>
      <p:graphicFrame>
        <p:nvGraphicFramePr>
          <p:cNvPr id="256000" name="Object 1024"/>
          <p:cNvGraphicFramePr>
            <a:graphicFrameLocks noChangeAspect="1"/>
          </p:cNvGraphicFramePr>
          <p:nvPr/>
        </p:nvGraphicFramePr>
        <p:xfrm>
          <a:off x="3446463" y="2209800"/>
          <a:ext cx="5164137" cy="3473450"/>
        </p:xfrm>
        <a:graphic>
          <a:graphicData uri="http://schemas.openxmlformats.org/presentationml/2006/ole">
            <mc:AlternateContent xmlns:mc="http://schemas.openxmlformats.org/markup-compatibility/2006">
              <mc:Choice xmlns:v="urn:schemas-microsoft-com:vml" Requires="v">
                <p:oleObj spid="_x0000_s256001" r:id="rId3" imgW="4304762" imgH="2895238" progId="Paint.Picture">
                  <p:embed/>
                </p:oleObj>
              </mc:Choice>
              <mc:Fallback>
                <p:oleObj r:id="rId3" imgW="4304762" imgH="2895238" progId="Paint.Picture">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6463" y="2209800"/>
                        <a:ext cx="5164137" cy="347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6000"/>
                                        </p:tgtEl>
                                        <p:attrNameLst>
                                          <p:attrName>style.visibility</p:attrName>
                                        </p:attrNameLst>
                                      </p:cBhvr>
                                      <p:to>
                                        <p:strVal val="visible"/>
                                      </p:to>
                                    </p:set>
                                    <p:animEffect transition="in" filter="dissolve">
                                      <p:cBhvr>
                                        <p:cTn id="7" dur="500"/>
                                        <p:tgtEl>
                                          <p:spTgt spid="2560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7395">
                                            <p:txEl>
                                              <p:pRg st="2" end="2"/>
                                            </p:txEl>
                                          </p:spTgt>
                                        </p:tgtEl>
                                        <p:attrNameLst>
                                          <p:attrName>style.visibility</p:attrName>
                                        </p:attrNameLst>
                                      </p:cBhvr>
                                      <p:to>
                                        <p:strVal val="visible"/>
                                      </p:to>
                                    </p:set>
                                    <p:animEffect transition="in" filter="wipe(left)">
                                      <p:cBhvr>
                                        <p:cTn id="12" dur="500"/>
                                        <p:tgtEl>
                                          <p:spTgt spid="1873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7395">
                                            <p:txEl>
                                              <p:pRg st="3" end="3"/>
                                            </p:txEl>
                                          </p:spTgt>
                                        </p:tgtEl>
                                        <p:attrNameLst>
                                          <p:attrName>style.visibility</p:attrName>
                                        </p:attrNameLst>
                                      </p:cBhvr>
                                      <p:to>
                                        <p:strVal val="visible"/>
                                      </p:to>
                                    </p:set>
                                    <p:animEffect transition="in" filter="wipe(left)">
                                      <p:cBhvr>
                                        <p:cTn id="17" dur="500"/>
                                        <p:tgtEl>
                                          <p:spTgt spid="1873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7395">
                                            <p:txEl>
                                              <p:pRg st="4" end="4"/>
                                            </p:txEl>
                                          </p:spTgt>
                                        </p:tgtEl>
                                        <p:attrNameLst>
                                          <p:attrName>style.visibility</p:attrName>
                                        </p:attrNameLst>
                                      </p:cBhvr>
                                      <p:to>
                                        <p:strVal val="visible"/>
                                      </p:to>
                                    </p:set>
                                    <p:animEffect transition="in" filter="wipe(left)">
                                      <p:cBhvr>
                                        <p:cTn id="22" dur="500"/>
                                        <p:tgtEl>
                                          <p:spTgt spid="18739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7395">
                                            <p:txEl>
                                              <p:pRg st="5" end="5"/>
                                            </p:txEl>
                                          </p:spTgt>
                                        </p:tgtEl>
                                        <p:attrNameLst>
                                          <p:attrName>style.visibility</p:attrName>
                                        </p:attrNameLst>
                                      </p:cBhvr>
                                      <p:to>
                                        <p:strVal val="visible"/>
                                      </p:to>
                                    </p:set>
                                    <p:animEffect transition="in" filter="wipe(left)">
                                      <p:cBhvr>
                                        <p:cTn id="27" dur="500"/>
                                        <p:tgtEl>
                                          <p:spTgt spid="18739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7395">
                                            <p:txEl>
                                              <p:pRg st="10" end="10"/>
                                            </p:txEl>
                                          </p:spTgt>
                                        </p:tgtEl>
                                        <p:attrNameLst>
                                          <p:attrName>style.visibility</p:attrName>
                                        </p:attrNameLst>
                                      </p:cBhvr>
                                      <p:to>
                                        <p:strVal val="visible"/>
                                      </p:to>
                                    </p:set>
                                    <p:animEffect transition="in" filter="wipe(left)">
                                      <p:cBhvr>
                                        <p:cTn id="32" dur="500"/>
                                        <p:tgtEl>
                                          <p:spTgt spid="187395">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7395">
                                            <p:txEl>
                                              <p:pRg st="11" end="11"/>
                                            </p:txEl>
                                          </p:spTgt>
                                        </p:tgtEl>
                                        <p:attrNameLst>
                                          <p:attrName>style.visibility</p:attrName>
                                        </p:attrNameLst>
                                      </p:cBhvr>
                                      <p:to>
                                        <p:strVal val="visible"/>
                                      </p:to>
                                    </p:set>
                                    <p:animEffect transition="in" filter="wipe(left)">
                                      <p:cBhvr>
                                        <p:cTn id="37" dur="500"/>
                                        <p:tgtEl>
                                          <p:spTgt spid="18739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bldLvl="5"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pt-PT"/>
              <a:t>Hipsómetros Blum-Leiss e Haga</a:t>
            </a:r>
            <a:endParaRPr lang="en-GB"/>
          </a:p>
        </p:txBody>
      </p:sp>
      <p:sp>
        <p:nvSpPr>
          <p:cNvPr id="190467" name="Rectangle 3"/>
          <p:cNvSpPr>
            <a:spLocks noGrp="1" noChangeArrowheads="1"/>
          </p:cNvSpPr>
          <p:nvPr>
            <p:ph type="body" idx="1"/>
          </p:nvPr>
        </p:nvSpPr>
        <p:spPr/>
        <p:txBody>
          <a:bodyPr/>
          <a:lstStyle/>
          <a:p>
            <a:endParaRPr lang="pt-PT" sz="700"/>
          </a:p>
          <a:p>
            <a:r>
              <a:rPr lang="pt-PT"/>
              <a:t>Desvantagens destes aparelhos</a:t>
            </a:r>
          </a:p>
          <a:p>
            <a:pPr lvl="1"/>
            <a:r>
              <a:rPr lang="pt-PT">
                <a:latin typeface="Arial" charset="0"/>
                <a:cs typeface="Arial" charset="0"/>
              </a:rPr>
              <a:t>a obtenção da altura ser obtida através da soma de duas componentes, que são encontradas com duas leituras separadas</a:t>
            </a:r>
          </a:p>
          <a:p>
            <a:pPr lvl="1"/>
            <a:r>
              <a:rPr lang="pt-PT">
                <a:latin typeface="Arial" charset="0"/>
                <a:cs typeface="Arial" charset="0"/>
              </a:rPr>
              <a:t>se a medição for feita em terreno declivoso as leituras ainda têm que ser corrigidas após a medição do declive</a:t>
            </a:r>
          </a:p>
          <a:p>
            <a:pPr lvl="1"/>
            <a:r>
              <a:rPr lang="pt-PT">
                <a:latin typeface="Arial" charset="0"/>
                <a:cs typeface="Arial" charset="0"/>
              </a:rPr>
              <a:t>é necessário estacionar a uma distância fixa medida com um dispositivo óptico associado ao aparelho, a qual é praticamente impossível de executar em povoamentos densos, por falta de luz ou por falta de visão</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0467">
                                            <p:txEl>
                                              <p:pRg st="1" end="1"/>
                                            </p:txEl>
                                          </p:spTgt>
                                        </p:tgtEl>
                                        <p:attrNameLst>
                                          <p:attrName>style.visibility</p:attrName>
                                        </p:attrNameLst>
                                      </p:cBhvr>
                                      <p:to>
                                        <p:strVal val="visible"/>
                                      </p:to>
                                    </p:set>
                                    <p:animEffect transition="in" filter="wipe(left)">
                                      <p:cBhvr>
                                        <p:cTn id="7" dur="500"/>
                                        <p:tgtEl>
                                          <p:spTgt spid="1904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0467">
                                            <p:txEl>
                                              <p:pRg st="2" end="2"/>
                                            </p:txEl>
                                          </p:spTgt>
                                        </p:tgtEl>
                                        <p:attrNameLst>
                                          <p:attrName>style.visibility</p:attrName>
                                        </p:attrNameLst>
                                      </p:cBhvr>
                                      <p:to>
                                        <p:strVal val="visible"/>
                                      </p:to>
                                    </p:set>
                                    <p:animEffect transition="in" filter="wipe(left)">
                                      <p:cBhvr>
                                        <p:cTn id="12" dur="500"/>
                                        <p:tgtEl>
                                          <p:spTgt spid="1904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0467">
                                            <p:txEl>
                                              <p:pRg st="3" end="3"/>
                                            </p:txEl>
                                          </p:spTgt>
                                        </p:tgtEl>
                                        <p:attrNameLst>
                                          <p:attrName>style.visibility</p:attrName>
                                        </p:attrNameLst>
                                      </p:cBhvr>
                                      <p:to>
                                        <p:strVal val="visible"/>
                                      </p:to>
                                    </p:set>
                                    <p:animEffect transition="in" filter="wipe(left)">
                                      <p:cBhvr>
                                        <p:cTn id="17" dur="500"/>
                                        <p:tgtEl>
                                          <p:spTgt spid="1904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0467">
                                            <p:txEl>
                                              <p:pRg st="4" end="4"/>
                                            </p:txEl>
                                          </p:spTgt>
                                        </p:tgtEl>
                                        <p:attrNameLst>
                                          <p:attrName>style.visibility</p:attrName>
                                        </p:attrNameLst>
                                      </p:cBhvr>
                                      <p:to>
                                        <p:strVal val="visible"/>
                                      </p:to>
                                    </p:set>
                                    <p:animEffect transition="in" filter="wipe(left)">
                                      <p:cBhvr>
                                        <p:cTn id="22" dur="500"/>
                                        <p:tgtEl>
                                          <p:spTgt spid="190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bldLvl="5"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pt-PT"/>
              <a:t>Hipsómetro Vertex III</a:t>
            </a:r>
            <a:endParaRPr lang="en-GB"/>
          </a:p>
        </p:txBody>
      </p:sp>
      <p:sp>
        <p:nvSpPr>
          <p:cNvPr id="193539" name="Rectangle 3"/>
          <p:cNvSpPr>
            <a:spLocks noGrp="1" noChangeArrowheads="1"/>
          </p:cNvSpPr>
          <p:nvPr>
            <p:ph type="body" idx="1"/>
          </p:nvPr>
        </p:nvSpPr>
        <p:spPr/>
        <p:txBody>
          <a:bodyPr/>
          <a:lstStyle/>
          <a:p>
            <a:endParaRPr lang="pt-PT" sz="700"/>
          </a:p>
          <a:p>
            <a:r>
              <a:rPr lang="pt-PT">
                <a:cs typeface="Arial" charset="0"/>
              </a:rPr>
              <a:t>O hipsómetro </a:t>
            </a:r>
            <a:r>
              <a:rPr lang="pt-PT" i="1">
                <a:cs typeface="Arial" charset="0"/>
              </a:rPr>
              <a:t>Vertex III</a:t>
            </a:r>
            <a:r>
              <a:rPr lang="pt-PT">
                <a:cs typeface="Arial" charset="0"/>
              </a:rPr>
              <a:t> é um instrumento que mede distâncias, ângulos e temperatura do ar</a:t>
            </a:r>
          </a:p>
          <a:p>
            <a:r>
              <a:rPr lang="pt-PT">
                <a:cs typeface="Arial" charset="0"/>
              </a:rPr>
              <a:t>Pode armazenar até 6 diferentes alturas por árvore</a:t>
            </a:r>
          </a:p>
          <a:p>
            <a:r>
              <a:rPr lang="pt-PT">
                <a:cs typeface="Arial" charset="0"/>
              </a:rPr>
              <a:t>Este hipsómetro tem duas unidades</a:t>
            </a:r>
          </a:p>
          <a:p>
            <a:pPr lvl="1"/>
            <a:r>
              <a:rPr lang="pt-PT">
                <a:cs typeface="Arial" charset="0"/>
              </a:rPr>
              <a:t>O hipsómetro</a:t>
            </a:r>
          </a:p>
          <a:p>
            <a:pPr lvl="1"/>
            <a:r>
              <a:rPr lang="pt-PT">
                <a:cs typeface="Arial" charset="0"/>
              </a:rPr>
              <a:t>A mira (</a:t>
            </a:r>
            <a:r>
              <a:rPr lang="pt-PT" i="1">
                <a:cs typeface="Arial" charset="0"/>
              </a:rPr>
              <a:t>transponder</a:t>
            </a:r>
            <a:r>
              <a:rPr lang="pt-PT">
                <a:cs typeface="Arial" charset="0"/>
              </a:rPr>
              <a:t>), que é um transmissor-receptor ultra-sónico necessário para medir distâncias, a qual é colocada a 1.30 m do solo</a:t>
            </a:r>
          </a:p>
          <a:p>
            <a:pPr lvl="1"/>
            <a:r>
              <a:rPr lang="pt-PT">
                <a:cs typeface="Arial" charset="0"/>
              </a:rPr>
              <a:t>A primeira leitura a fazer com o </a:t>
            </a:r>
            <a:r>
              <a:rPr lang="pt-PT" i="1">
                <a:cs typeface="Arial" charset="0"/>
              </a:rPr>
              <a:t>Vertex</a:t>
            </a:r>
            <a:r>
              <a:rPr lang="pt-PT">
                <a:cs typeface="Arial" charset="0"/>
              </a:rPr>
              <a:t> será a da distância, DB, e do ângulo de modo a que possa calcular a distância horizontal, </a:t>
            </a:r>
            <a:r>
              <a:rPr lang="pt-PT">
                <a:latin typeface="Arial" charset="0"/>
                <a:cs typeface="Arial" charset="0"/>
              </a:rPr>
              <a:t>DH = DB cos </a:t>
            </a:r>
            <a:r>
              <a:rPr lang="pt-PT">
                <a:latin typeface="Arial" charset="0"/>
                <a:cs typeface="Arial" charset="0"/>
                <a:sym typeface="Symbol" pitchFamily="18" charset="2"/>
              </a:rPr>
              <a:t></a:t>
            </a:r>
            <a:endParaRPr lang="en-GB"/>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3539">
                                            <p:txEl>
                                              <p:pRg st="1" end="1"/>
                                            </p:txEl>
                                          </p:spTgt>
                                        </p:tgtEl>
                                        <p:attrNameLst>
                                          <p:attrName>style.visibility</p:attrName>
                                        </p:attrNameLst>
                                      </p:cBhvr>
                                      <p:to>
                                        <p:strVal val="visible"/>
                                      </p:to>
                                    </p:set>
                                    <p:animEffect transition="in" filter="wipe(left)">
                                      <p:cBhvr>
                                        <p:cTn id="7" dur="500"/>
                                        <p:tgtEl>
                                          <p:spTgt spid="1935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3539">
                                            <p:txEl>
                                              <p:pRg st="2" end="2"/>
                                            </p:txEl>
                                          </p:spTgt>
                                        </p:tgtEl>
                                        <p:attrNameLst>
                                          <p:attrName>style.visibility</p:attrName>
                                        </p:attrNameLst>
                                      </p:cBhvr>
                                      <p:to>
                                        <p:strVal val="visible"/>
                                      </p:to>
                                    </p:set>
                                    <p:animEffect transition="in" filter="wipe(left)">
                                      <p:cBhvr>
                                        <p:cTn id="12" dur="500"/>
                                        <p:tgtEl>
                                          <p:spTgt spid="1935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3539">
                                            <p:txEl>
                                              <p:pRg st="3" end="3"/>
                                            </p:txEl>
                                          </p:spTgt>
                                        </p:tgtEl>
                                        <p:attrNameLst>
                                          <p:attrName>style.visibility</p:attrName>
                                        </p:attrNameLst>
                                      </p:cBhvr>
                                      <p:to>
                                        <p:strVal val="visible"/>
                                      </p:to>
                                    </p:set>
                                    <p:animEffect transition="in" filter="wipe(left)">
                                      <p:cBhvr>
                                        <p:cTn id="17" dur="500"/>
                                        <p:tgtEl>
                                          <p:spTgt spid="1935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3539">
                                            <p:txEl>
                                              <p:pRg st="4" end="4"/>
                                            </p:txEl>
                                          </p:spTgt>
                                        </p:tgtEl>
                                        <p:attrNameLst>
                                          <p:attrName>style.visibility</p:attrName>
                                        </p:attrNameLst>
                                      </p:cBhvr>
                                      <p:to>
                                        <p:strVal val="visible"/>
                                      </p:to>
                                    </p:set>
                                    <p:animEffect transition="in" filter="wipe(left)">
                                      <p:cBhvr>
                                        <p:cTn id="22" dur="500"/>
                                        <p:tgtEl>
                                          <p:spTgt spid="1935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3539">
                                            <p:txEl>
                                              <p:pRg st="5" end="5"/>
                                            </p:txEl>
                                          </p:spTgt>
                                        </p:tgtEl>
                                        <p:attrNameLst>
                                          <p:attrName>style.visibility</p:attrName>
                                        </p:attrNameLst>
                                      </p:cBhvr>
                                      <p:to>
                                        <p:strVal val="visible"/>
                                      </p:to>
                                    </p:set>
                                    <p:animEffect transition="in" filter="wipe(left)">
                                      <p:cBhvr>
                                        <p:cTn id="27" dur="500"/>
                                        <p:tgtEl>
                                          <p:spTgt spid="1935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3539">
                                            <p:txEl>
                                              <p:pRg st="6" end="6"/>
                                            </p:txEl>
                                          </p:spTgt>
                                        </p:tgtEl>
                                        <p:attrNameLst>
                                          <p:attrName>style.visibility</p:attrName>
                                        </p:attrNameLst>
                                      </p:cBhvr>
                                      <p:to>
                                        <p:strVal val="visible"/>
                                      </p:to>
                                    </p:set>
                                    <p:animEffect transition="in" filter="wipe(left)">
                                      <p:cBhvr>
                                        <p:cTn id="32" dur="500"/>
                                        <p:tgtEl>
                                          <p:spTgt spid="1935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bldLvl="5"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1026"/>
          <p:cNvSpPr>
            <a:spLocks noGrp="1" noChangeArrowheads="1"/>
          </p:cNvSpPr>
          <p:nvPr>
            <p:ph type="title"/>
          </p:nvPr>
        </p:nvSpPr>
        <p:spPr/>
        <p:txBody>
          <a:bodyPr/>
          <a:lstStyle/>
          <a:p>
            <a:r>
              <a:rPr lang="pt-PT"/>
              <a:t>Hipsómetro Vertex III</a:t>
            </a:r>
            <a:endParaRPr lang="en-GB"/>
          </a:p>
        </p:txBody>
      </p:sp>
      <p:sp>
        <p:nvSpPr>
          <p:cNvPr id="191491" name="Rectangle 1027"/>
          <p:cNvSpPr>
            <a:spLocks noGrp="1" noChangeArrowheads="1"/>
          </p:cNvSpPr>
          <p:nvPr>
            <p:ph type="body" idx="1"/>
          </p:nvPr>
        </p:nvSpPr>
        <p:spPr/>
        <p:txBody>
          <a:bodyPr/>
          <a:lstStyle/>
          <a:p>
            <a:endParaRPr lang="pt-PT" sz="700"/>
          </a:p>
          <a:p>
            <a:endParaRPr lang="pt-PT" sz="2000">
              <a:latin typeface="Arial" charset="0"/>
              <a:cs typeface="Arial" charset="0"/>
            </a:endParaRPr>
          </a:p>
          <a:p>
            <a:r>
              <a:rPr lang="pt-PT" sz="2000">
                <a:latin typeface="Arial" charset="0"/>
                <a:cs typeface="Arial" charset="0"/>
              </a:rPr>
              <a:t>AC = 1.30 + AH + HB</a:t>
            </a:r>
            <a:endParaRPr lang="pt-PT" sz="2000">
              <a:latin typeface="Arial" charset="0"/>
              <a:cs typeface="Times New Roman" pitchFamily="18" charset="0"/>
            </a:endParaRPr>
          </a:p>
          <a:p>
            <a:r>
              <a:rPr lang="pt-PT" sz="2000">
                <a:latin typeface="Arial" charset="0"/>
                <a:cs typeface="Arial" charset="0"/>
              </a:rPr>
              <a:t>AH = tg </a:t>
            </a:r>
            <a:r>
              <a:rPr lang="pt-PT" sz="2000">
                <a:latin typeface="Arial" charset="0"/>
                <a:cs typeface="Arial" charset="0"/>
                <a:sym typeface="Symbol" pitchFamily="18" charset="2"/>
              </a:rPr>
              <a:t></a:t>
            </a:r>
            <a:r>
              <a:rPr lang="pt-PT" sz="2000">
                <a:latin typeface="Arial" charset="0"/>
                <a:cs typeface="Arial" charset="0"/>
              </a:rPr>
              <a:t> DH</a:t>
            </a:r>
            <a:endParaRPr lang="pt-PT" sz="2000">
              <a:latin typeface="Arial" charset="0"/>
              <a:cs typeface="Times New Roman" pitchFamily="18" charset="0"/>
            </a:endParaRPr>
          </a:p>
          <a:p>
            <a:r>
              <a:rPr lang="pt-PT" sz="2000">
                <a:latin typeface="Arial" charset="0"/>
                <a:cs typeface="Arial" charset="0"/>
              </a:rPr>
              <a:t>HB = tg </a:t>
            </a:r>
            <a:r>
              <a:rPr lang="pt-PT" sz="2000">
                <a:latin typeface="Arial" charset="0"/>
                <a:cs typeface="Arial" charset="0"/>
                <a:sym typeface="Symbol" pitchFamily="18" charset="2"/>
              </a:rPr>
              <a:t></a:t>
            </a:r>
            <a:r>
              <a:rPr lang="pt-PT" sz="2000">
                <a:latin typeface="Arial" charset="0"/>
                <a:cs typeface="Arial" charset="0"/>
              </a:rPr>
              <a:t> DH </a:t>
            </a:r>
            <a:endParaRPr lang="pt-PT" sz="2000">
              <a:latin typeface="Arial" charset="0"/>
              <a:cs typeface="Times New Roman" pitchFamily="18" charset="0"/>
            </a:endParaRPr>
          </a:p>
          <a:p>
            <a:r>
              <a:rPr lang="pt-PT" sz="2000">
                <a:latin typeface="Arial" charset="0"/>
                <a:cs typeface="Arial" charset="0"/>
              </a:rPr>
              <a:t>AC = 1.30 + DH (tg </a:t>
            </a:r>
            <a:r>
              <a:rPr lang="pt-PT" sz="2000">
                <a:latin typeface="Arial" charset="0"/>
                <a:cs typeface="Arial" charset="0"/>
                <a:sym typeface="Symbol" pitchFamily="18" charset="2"/>
              </a:rPr>
              <a:t></a:t>
            </a:r>
            <a:r>
              <a:rPr lang="pt-PT" sz="2000">
                <a:latin typeface="Arial" charset="0"/>
                <a:cs typeface="Arial" charset="0"/>
              </a:rPr>
              <a:t> + tg </a:t>
            </a:r>
            <a:r>
              <a:rPr lang="pt-PT" sz="2000">
                <a:latin typeface="Arial" charset="0"/>
                <a:cs typeface="Arial" charset="0"/>
                <a:sym typeface="Symbol" pitchFamily="18" charset="2"/>
              </a:rPr>
              <a:t></a:t>
            </a:r>
            <a:r>
              <a:rPr lang="pt-PT" sz="2000">
                <a:latin typeface="Arial" charset="0"/>
                <a:cs typeface="Arial" charset="0"/>
              </a:rPr>
              <a:t>)</a:t>
            </a:r>
            <a:endParaRPr lang="pt-PT" sz="2000">
              <a:latin typeface="Arial" charset="0"/>
              <a:cs typeface="Times New Roman" pitchFamily="18" charset="0"/>
            </a:endParaRPr>
          </a:p>
          <a:p>
            <a:endParaRPr lang="pt-PT" sz="2000">
              <a:latin typeface="Arial" charset="0"/>
              <a:cs typeface="Arial" charset="0"/>
            </a:endParaRPr>
          </a:p>
          <a:p>
            <a:endParaRPr lang="pt-PT" sz="2000">
              <a:latin typeface="Arial" charset="0"/>
              <a:cs typeface="Arial" charset="0"/>
            </a:endParaRPr>
          </a:p>
          <a:p>
            <a:endParaRPr lang="pt-PT" sz="2000">
              <a:latin typeface="Arial" charset="0"/>
              <a:cs typeface="Arial" charset="0"/>
            </a:endParaRPr>
          </a:p>
          <a:p>
            <a:endParaRPr lang="pt-PT" sz="2000">
              <a:latin typeface="Arial" charset="0"/>
              <a:cs typeface="Arial" charset="0"/>
            </a:endParaRPr>
          </a:p>
          <a:p>
            <a:r>
              <a:rPr lang="pt-PT" sz="2000">
                <a:latin typeface="Arial" charset="0"/>
                <a:cs typeface="Arial" charset="0"/>
              </a:rPr>
              <a:t>O aparelho fornece directamente a altura</a:t>
            </a:r>
          </a:p>
          <a:p>
            <a:pPr>
              <a:buFont typeface="Marlett" pitchFamily="2" charset="2"/>
              <a:buNone/>
            </a:pPr>
            <a:r>
              <a:rPr lang="en-GB"/>
              <a:t> </a:t>
            </a:r>
            <a:endParaRPr lang="pt-PT"/>
          </a:p>
          <a:p>
            <a:endParaRPr lang="en-GB"/>
          </a:p>
        </p:txBody>
      </p:sp>
      <p:graphicFrame>
        <p:nvGraphicFramePr>
          <p:cNvPr id="191493" name="Object 1029"/>
          <p:cNvGraphicFramePr>
            <a:graphicFrameLocks noChangeAspect="1"/>
          </p:cNvGraphicFramePr>
          <p:nvPr/>
        </p:nvGraphicFramePr>
        <p:xfrm>
          <a:off x="3446463" y="1905000"/>
          <a:ext cx="5392737" cy="4057650"/>
        </p:xfrm>
        <a:graphic>
          <a:graphicData uri="http://schemas.openxmlformats.org/presentationml/2006/ole">
            <mc:AlternateContent xmlns:mc="http://schemas.openxmlformats.org/markup-compatibility/2006">
              <mc:Choice xmlns:v="urn:schemas-microsoft-com:vml" Requires="v">
                <p:oleObj spid="_x0000_s191494" r:id="rId3" imgW="4495238" imgH="3381847" progId="Paint.Picture">
                  <p:embed/>
                </p:oleObj>
              </mc:Choice>
              <mc:Fallback>
                <p:oleObj r:id="rId3" imgW="4495238" imgH="3381847" progId="Paint.Picture">
                  <p:embed/>
                  <p:pic>
                    <p:nvPicPr>
                      <p:cNvPr id="0" name="Picture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6463" y="1905000"/>
                        <a:ext cx="5392737" cy="405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1493"/>
                                        </p:tgtEl>
                                        <p:attrNameLst>
                                          <p:attrName>style.visibility</p:attrName>
                                        </p:attrNameLst>
                                      </p:cBhvr>
                                      <p:to>
                                        <p:strVal val="visible"/>
                                      </p:to>
                                    </p:set>
                                    <p:animEffect transition="in" filter="dissolve">
                                      <p:cBhvr>
                                        <p:cTn id="7" dur="500"/>
                                        <p:tgtEl>
                                          <p:spTgt spid="1914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1491">
                                            <p:txEl>
                                              <p:pRg st="2" end="2"/>
                                            </p:txEl>
                                          </p:spTgt>
                                        </p:tgtEl>
                                        <p:attrNameLst>
                                          <p:attrName>style.visibility</p:attrName>
                                        </p:attrNameLst>
                                      </p:cBhvr>
                                      <p:to>
                                        <p:strVal val="visible"/>
                                      </p:to>
                                    </p:set>
                                    <p:animEffect transition="in" filter="wipe(left)">
                                      <p:cBhvr>
                                        <p:cTn id="12" dur="500"/>
                                        <p:tgtEl>
                                          <p:spTgt spid="1914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1491">
                                            <p:txEl>
                                              <p:pRg st="3" end="3"/>
                                            </p:txEl>
                                          </p:spTgt>
                                        </p:tgtEl>
                                        <p:attrNameLst>
                                          <p:attrName>style.visibility</p:attrName>
                                        </p:attrNameLst>
                                      </p:cBhvr>
                                      <p:to>
                                        <p:strVal val="visible"/>
                                      </p:to>
                                    </p:set>
                                    <p:animEffect transition="in" filter="wipe(left)">
                                      <p:cBhvr>
                                        <p:cTn id="17" dur="500"/>
                                        <p:tgtEl>
                                          <p:spTgt spid="1914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1491">
                                            <p:txEl>
                                              <p:pRg st="4" end="4"/>
                                            </p:txEl>
                                          </p:spTgt>
                                        </p:tgtEl>
                                        <p:attrNameLst>
                                          <p:attrName>style.visibility</p:attrName>
                                        </p:attrNameLst>
                                      </p:cBhvr>
                                      <p:to>
                                        <p:strVal val="visible"/>
                                      </p:to>
                                    </p:set>
                                    <p:animEffect transition="in" filter="wipe(left)">
                                      <p:cBhvr>
                                        <p:cTn id="22" dur="500"/>
                                        <p:tgtEl>
                                          <p:spTgt spid="19149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1491">
                                            <p:txEl>
                                              <p:pRg st="5" end="5"/>
                                            </p:txEl>
                                          </p:spTgt>
                                        </p:tgtEl>
                                        <p:attrNameLst>
                                          <p:attrName>style.visibility</p:attrName>
                                        </p:attrNameLst>
                                      </p:cBhvr>
                                      <p:to>
                                        <p:strVal val="visible"/>
                                      </p:to>
                                    </p:set>
                                    <p:animEffect transition="in" filter="wipe(left)">
                                      <p:cBhvr>
                                        <p:cTn id="27" dur="500"/>
                                        <p:tgtEl>
                                          <p:spTgt spid="19149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1491">
                                            <p:txEl>
                                              <p:pRg st="10" end="10"/>
                                            </p:txEl>
                                          </p:spTgt>
                                        </p:tgtEl>
                                        <p:attrNameLst>
                                          <p:attrName>style.visibility</p:attrName>
                                        </p:attrNameLst>
                                      </p:cBhvr>
                                      <p:to>
                                        <p:strVal val="visible"/>
                                      </p:to>
                                    </p:set>
                                    <p:animEffect transition="in" filter="wipe(left)">
                                      <p:cBhvr>
                                        <p:cTn id="32" dur="500"/>
                                        <p:tgtEl>
                                          <p:spTgt spid="191491">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1491">
                                            <p:txEl>
                                              <p:pRg st="11" end="11"/>
                                            </p:txEl>
                                          </p:spTgt>
                                        </p:tgtEl>
                                        <p:attrNameLst>
                                          <p:attrName>style.visibility</p:attrName>
                                        </p:attrNameLst>
                                      </p:cBhvr>
                                      <p:to>
                                        <p:strVal val="visible"/>
                                      </p:to>
                                    </p:set>
                                    <p:animEffect transition="in" filter="wipe(left)">
                                      <p:cBhvr>
                                        <p:cTn id="37" dur="500"/>
                                        <p:tgtEl>
                                          <p:spTgt spid="19149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bldLvl="5"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pt-PT"/>
              <a:t>Hipsómetro Laser</a:t>
            </a:r>
            <a:endParaRPr lang="en-GB"/>
          </a:p>
        </p:txBody>
      </p:sp>
      <p:sp>
        <p:nvSpPr>
          <p:cNvPr id="194563" name="Rectangle 3"/>
          <p:cNvSpPr>
            <a:spLocks noGrp="1" noChangeArrowheads="1"/>
          </p:cNvSpPr>
          <p:nvPr>
            <p:ph type="body" idx="1"/>
          </p:nvPr>
        </p:nvSpPr>
        <p:spPr/>
        <p:txBody>
          <a:bodyPr/>
          <a:lstStyle/>
          <a:p>
            <a:endParaRPr lang="pt-PT" sz="700"/>
          </a:p>
          <a:p>
            <a:r>
              <a:rPr lang="pt-PT">
                <a:cs typeface="Arial" charset="0"/>
              </a:rPr>
              <a:t>O hipsómetro laser é um sistema de avaliação de alturas que emite ondas infravermelhas e tem um sensor de ângulos verticais com resolução de 1 grau</a:t>
            </a:r>
          </a:p>
          <a:p>
            <a:r>
              <a:rPr lang="pt-PT">
                <a:cs typeface="Arial" charset="0"/>
              </a:rPr>
              <a:t>Permite avaliar indirectamente alturas de objectos</a:t>
            </a:r>
          </a:p>
          <a:p>
            <a:r>
              <a:rPr lang="pt-PT">
                <a:cs typeface="Arial" charset="0"/>
              </a:rPr>
              <a:t>Este instrumento mede distâncias, até 365 metros, de alvos não cooperantes, dependendo do tamanho do alvo e da sua reflectividade. </a:t>
            </a:r>
            <a:endParaRPr lang="en-GB">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63">
                                            <p:txEl>
                                              <p:pRg st="1" end="1"/>
                                            </p:txEl>
                                          </p:spTgt>
                                        </p:tgtEl>
                                        <p:attrNameLst>
                                          <p:attrName>style.visibility</p:attrName>
                                        </p:attrNameLst>
                                      </p:cBhvr>
                                      <p:to>
                                        <p:strVal val="visible"/>
                                      </p:to>
                                    </p:set>
                                    <p:animEffect transition="in" filter="wipe(left)">
                                      <p:cBhvr>
                                        <p:cTn id="7" dur="500"/>
                                        <p:tgtEl>
                                          <p:spTgt spid="194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63">
                                            <p:txEl>
                                              <p:pRg st="2" end="2"/>
                                            </p:txEl>
                                          </p:spTgt>
                                        </p:tgtEl>
                                        <p:attrNameLst>
                                          <p:attrName>style.visibility</p:attrName>
                                        </p:attrNameLst>
                                      </p:cBhvr>
                                      <p:to>
                                        <p:strVal val="visible"/>
                                      </p:to>
                                    </p:set>
                                    <p:animEffect transition="in" filter="wipe(left)">
                                      <p:cBhvr>
                                        <p:cTn id="12" dur="500"/>
                                        <p:tgtEl>
                                          <p:spTgt spid="1945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63">
                                            <p:txEl>
                                              <p:pRg st="3" end="3"/>
                                            </p:txEl>
                                          </p:spTgt>
                                        </p:tgtEl>
                                        <p:attrNameLst>
                                          <p:attrName>style.visibility</p:attrName>
                                        </p:attrNameLst>
                                      </p:cBhvr>
                                      <p:to>
                                        <p:strVal val="visible"/>
                                      </p:to>
                                    </p:set>
                                    <p:animEffect transition="in" filter="wipe(left)">
                                      <p:cBhvr>
                                        <p:cTn id="17" dur="500"/>
                                        <p:tgtEl>
                                          <p:spTgt spid="194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bldLvl="5"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pt-PT"/>
              <a:t>Hipsómetro Laser</a:t>
            </a:r>
            <a:endParaRPr lang="en-GB"/>
          </a:p>
        </p:txBody>
      </p:sp>
      <p:sp>
        <p:nvSpPr>
          <p:cNvPr id="196611" name="Rectangle 3"/>
          <p:cNvSpPr>
            <a:spLocks noGrp="1" noChangeArrowheads="1"/>
          </p:cNvSpPr>
          <p:nvPr>
            <p:ph type="body" idx="1"/>
          </p:nvPr>
        </p:nvSpPr>
        <p:spPr/>
        <p:txBody>
          <a:bodyPr/>
          <a:lstStyle/>
          <a:p>
            <a:endParaRPr lang="pt-PT" sz="700"/>
          </a:p>
          <a:p>
            <a:r>
              <a:rPr lang="pt-PT">
                <a:cs typeface="Arial" charset="0"/>
              </a:rPr>
              <a:t>Para avaliar uma altura o laser requer três medições</a:t>
            </a:r>
          </a:p>
          <a:p>
            <a:pPr lvl="1"/>
            <a:r>
              <a:rPr lang="pt-PT">
                <a:cs typeface="Arial" charset="0"/>
              </a:rPr>
              <a:t>A distância não horizontal à árvore (DB), onde B corresponderá a cerca de metade da altura que se pretende medir</a:t>
            </a:r>
          </a:p>
          <a:p>
            <a:pPr lvl="1"/>
            <a:r>
              <a:rPr lang="pt-PT">
                <a:cs typeface="Arial" charset="0"/>
              </a:rPr>
              <a:t>O declive da linha DB (ângulo </a:t>
            </a:r>
            <a:r>
              <a:rPr lang="pt-PT">
                <a:cs typeface="Arial" charset="0"/>
                <a:sym typeface="Symbol" pitchFamily="18" charset="2"/>
              </a:rPr>
              <a:t>)</a:t>
            </a:r>
            <a:endParaRPr lang="pt-PT">
              <a:cs typeface="Arial" charset="0"/>
            </a:endParaRPr>
          </a:p>
          <a:p>
            <a:pPr lvl="1"/>
            <a:r>
              <a:rPr lang="pt-PT">
                <a:cs typeface="Arial" charset="0"/>
              </a:rPr>
              <a:t>A partir do valor de DB e do ângulo </a:t>
            </a:r>
            <a:r>
              <a:rPr lang="pt-PT">
                <a:cs typeface="Arial" charset="0"/>
                <a:sym typeface="Symbol" pitchFamily="18" charset="2"/>
              </a:rPr>
              <a:t></a:t>
            </a:r>
            <a:r>
              <a:rPr lang="pt-PT">
                <a:cs typeface="Arial" charset="0"/>
              </a:rPr>
              <a:t> o aparelho calculará a distância horizontal DH</a:t>
            </a:r>
          </a:p>
          <a:p>
            <a:pPr lvl="1"/>
            <a:r>
              <a:rPr lang="pt-PT">
                <a:cs typeface="Arial" charset="0"/>
              </a:rPr>
              <a:t>Dois ângulos, os que os eixos das miradas fazem para a base (DC), ângulo </a:t>
            </a:r>
            <a:r>
              <a:rPr lang="pt-PT">
                <a:cs typeface="Arial" charset="0"/>
                <a:sym typeface="Symbol" pitchFamily="18" charset="2"/>
              </a:rPr>
              <a:t></a:t>
            </a:r>
            <a:r>
              <a:rPr lang="pt-PT">
                <a:cs typeface="Arial" charset="0"/>
              </a:rPr>
              <a:t>, e para o local a medir (no caso de se pretender a altura total será com o topo, DA), ângulo </a:t>
            </a:r>
            <a:r>
              <a:rPr lang="pt-PT">
                <a:cs typeface="Arial" charset="0"/>
                <a:sym typeface="Symbol" pitchFamily="18" charset="2"/>
              </a:rPr>
              <a:t></a:t>
            </a:r>
            <a:endParaRPr lang="en-GB">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6611">
                                            <p:txEl>
                                              <p:pRg st="1" end="1"/>
                                            </p:txEl>
                                          </p:spTgt>
                                        </p:tgtEl>
                                        <p:attrNameLst>
                                          <p:attrName>style.visibility</p:attrName>
                                        </p:attrNameLst>
                                      </p:cBhvr>
                                      <p:to>
                                        <p:strVal val="visible"/>
                                      </p:to>
                                    </p:set>
                                    <p:animEffect transition="in" filter="wipe(left)">
                                      <p:cBhvr>
                                        <p:cTn id="7" dur="500"/>
                                        <p:tgtEl>
                                          <p:spTgt spid="1966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6611">
                                            <p:txEl>
                                              <p:pRg st="2" end="2"/>
                                            </p:txEl>
                                          </p:spTgt>
                                        </p:tgtEl>
                                        <p:attrNameLst>
                                          <p:attrName>style.visibility</p:attrName>
                                        </p:attrNameLst>
                                      </p:cBhvr>
                                      <p:to>
                                        <p:strVal val="visible"/>
                                      </p:to>
                                    </p:set>
                                    <p:animEffect transition="in" filter="wipe(left)">
                                      <p:cBhvr>
                                        <p:cTn id="12" dur="500"/>
                                        <p:tgtEl>
                                          <p:spTgt spid="1966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6611">
                                            <p:txEl>
                                              <p:pRg st="3" end="3"/>
                                            </p:txEl>
                                          </p:spTgt>
                                        </p:tgtEl>
                                        <p:attrNameLst>
                                          <p:attrName>style.visibility</p:attrName>
                                        </p:attrNameLst>
                                      </p:cBhvr>
                                      <p:to>
                                        <p:strVal val="visible"/>
                                      </p:to>
                                    </p:set>
                                    <p:animEffect transition="in" filter="wipe(left)">
                                      <p:cBhvr>
                                        <p:cTn id="17" dur="500"/>
                                        <p:tgtEl>
                                          <p:spTgt spid="1966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6611">
                                            <p:txEl>
                                              <p:pRg st="4" end="4"/>
                                            </p:txEl>
                                          </p:spTgt>
                                        </p:tgtEl>
                                        <p:attrNameLst>
                                          <p:attrName>style.visibility</p:attrName>
                                        </p:attrNameLst>
                                      </p:cBhvr>
                                      <p:to>
                                        <p:strVal val="visible"/>
                                      </p:to>
                                    </p:set>
                                    <p:animEffect transition="in" filter="wipe(left)">
                                      <p:cBhvr>
                                        <p:cTn id="22" dur="500"/>
                                        <p:tgtEl>
                                          <p:spTgt spid="1966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6611">
                                            <p:txEl>
                                              <p:pRg st="5" end="5"/>
                                            </p:txEl>
                                          </p:spTgt>
                                        </p:tgtEl>
                                        <p:attrNameLst>
                                          <p:attrName>style.visibility</p:attrName>
                                        </p:attrNameLst>
                                      </p:cBhvr>
                                      <p:to>
                                        <p:strVal val="visible"/>
                                      </p:to>
                                    </p:set>
                                    <p:animEffect transition="in" filter="wipe(left)">
                                      <p:cBhvr>
                                        <p:cTn id="27" dur="500"/>
                                        <p:tgtEl>
                                          <p:spTgt spid="196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bldLvl="5"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pt-PT"/>
              <a:t>Hipsómetros Vertex III</a:t>
            </a:r>
            <a:endParaRPr lang="en-GB"/>
          </a:p>
        </p:txBody>
      </p:sp>
      <p:sp>
        <p:nvSpPr>
          <p:cNvPr id="195587" name="Rectangle 3"/>
          <p:cNvSpPr>
            <a:spLocks noGrp="1" noChangeArrowheads="1"/>
          </p:cNvSpPr>
          <p:nvPr>
            <p:ph type="body" idx="1"/>
          </p:nvPr>
        </p:nvSpPr>
        <p:spPr/>
        <p:txBody>
          <a:bodyPr/>
          <a:lstStyle/>
          <a:p>
            <a:endParaRPr lang="pt-PT" sz="700"/>
          </a:p>
          <a:p>
            <a:endParaRPr lang="pt-PT" sz="2000">
              <a:latin typeface="Arial" charset="0"/>
              <a:cs typeface="Arial" charset="0"/>
            </a:endParaRPr>
          </a:p>
          <a:p>
            <a:r>
              <a:rPr lang="pt-PT" sz="2000">
                <a:latin typeface="Arial" charset="0"/>
                <a:cs typeface="Arial" charset="0"/>
              </a:rPr>
              <a:t>AC =  AH + HC</a:t>
            </a:r>
            <a:endParaRPr lang="pt-PT" sz="2000">
              <a:latin typeface="Arial" charset="0"/>
              <a:cs typeface="Times New Roman" pitchFamily="18" charset="0"/>
            </a:endParaRPr>
          </a:p>
          <a:p>
            <a:r>
              <a:rPr lang="pt-PT" sz="2000">
                <a:latin typeface="Arial" charset="0"/>
                <a:cs typeface="Arial" charset="0"/>
              </a:rPr>
              <a:t>AH = tg </a:t>
            </a:r>
            <a:r>
              <a:rPr lang="pt-PT" sz="2000">
                <a:latin typeface="Arial" charset="0"/>
                <a:cs typeface="Arial" charset="0"/>
                <a:sym typeface="Symbol" pitchFamily="18" charset="2"/>
              </a:rPr>
              <a:t></a:t>
            </a:r>
            <a:r>
              <a:rPr lang="pt-PT" sz="2000">
                <a:latin typeface="Arial" charset="0"/>
                <a:cs typeface="Arial" charset="0"/>
              </a:rPr>
              <a:t> DH</a:t>
            </a:r>
            <a:endParaRPr lang="pt-PT" sz="2000">
              <a:latin typeface="Arial" charset="0"/>
              <a:cs typeface="Times New Roman" pitchFamily="18" charset="0"/>
            </a:endParaRPr>
          </a:p>
          <a:p>
            <a:r>
              <a:rPr lang="pt-PT" sz="2000">
                <a:latin typeface="Arial" charset="0"/>
                <a:cs typeface="Arial" charset="0"/>
              </a:rPr>
              <a:t>HC = tg </a:t>
            </a:r>
            <a:r>
              <a:rPr lang="pt-PT" sz="2000">
                <a:latin typeface="Arial" charset="0"/>
                <a:cs typeface="Arial" charset="0"/>
                <a:sym typeface="Symbol" pitchFamily="18" charset="2"/>
              </a:rPr>
              <a:t></a:t>
            </a:r>
            <a:r>
              <a:rPr lang="pt-PT" sz="2000">
                <a:latin typeface="Arial" charset="0"/>
                <a:cs typeface="Arial" charset="0"/>
              </a:rPr>
              <a:t> DH </a:t>
            </a:r>
            <a:endParaRPr lang="pt-PT" sz="2000">
              <a:latin typeface="Arial" charset="0"/>
              <a:cs typeface="Times New Roman" pitchFamily="18" charset="0"/>
            </a:endParaRPr>
          </a:p>
          <a:p>
            <a:r>
              <a:rPr lang="pt-PT" sz="2000">
                <a:latin typeface="Arial" charset="0"/>
                <a:cs typeface="Times New Roman" pitchFamily="18" charset="0"/>
              </a:rPr>
              <a:t>AC = DH (tg </a:t>
            </a:r>
            <a:r>
              <a:rPr lang="pt-PT" sz="2000">
                <a:latin typeface="Arial" charset="0"/>
                <a:cs typeface="Arial" charset="0"/>
                <a:sym typeface="Symbol" pitchFamily="18" charset="2"/>
              </a:rPr>
              <a:t></a:t>
            </a:r>
            <a:r>
              <a:rPr lang="pt-PT" sz="2000">
                <a:latin typeface="Arial" charset="0"/>
                <a:cs typeface="Times New Roman" pitchFamily="18" charset="0"/>
              </a:rPr>
              <a:t> + tg </a:t>
            </a:r>
            <a:r>
              <a:rPr lang="pt-PT" sz="2000">
                <a:latin typeface="Arial" charset="0"/>
                <a:cs typeface="Arial" charset="0"/>
                <a:sym typeface="Symbol" pitchFamily="18" charset="2"/>
              </a:rPr>
              <a:t></a:t>
            </a:r>
            <a:r>
              <a:rPr lang="pt-PT" sz="2000">
                <a:latin typeface="Arial" charset="0"/>
                <a:cs typeface="Times New Roman" pitchFamily="18" charset="0"/>
              </a:rPr>
              <a:t>)</a:t>
            </a:r>
            <a:r>
              <a:rPr lang="en-GB" sz="2000">
                <a:latin typeface="Arial" charset="0"/>
                <a:cs typeface="Times New Roman" pitchFamily="18" charset="0"/>
              </a:rPr>
              <a:t> </a:t>
            </a:r>
            <a:endParaRPr lang="pt-PT" sz="2000">
              <a:latin typeface="Arial" charset="0"/>
              <a:cs typeface="Arial" charset="0"/>
            </a:endParaRPr>
          </a:p>
          <a:p>
            <a:endParaRPr lang="pt-PT" sz="2000">
              <a:latin typeface="Arial" charset="0"/>
              <a:cs typeface="Arial" charset="0"/>
            </a:endParaRPr>
          </a:p>
          <a:p>
            <a:endParaRPr lang="pt-PT" sz="2000">
              <a:latin typeface="Arial" charset="0"/>
              <a:cs typeface="Arial" charset="0"/>
            </a:endParaRPr>
          </a:p>
          <a:p>
            <a:endParaRPr lang="pt-PT" sz="2000">
              <a:latin typeface="Arial" charset="0"/>
              <a:cs typeface="Arial" charset="0"/>
            </a:endParaRPr>
          </a:p>
          <a:p>
            <a:r>
              <a:rPr lang="pt-PT" sz="2000">
                <a:latin typeface="Arial" charset="0"/>
                <a:cs typeface="Arial" charset="0"/>
              </a:rPr>
              <a:t>O aparelho fornece directamente a altura</a:t>
            </a:r>
          </a:p>
          <a:p>
            <a:pPr>
              <a:buFont typeface="Marlett" pitchFamily="2" charset="2"/>
              <a:buNone/>
            </a:pPr>
            <a:r>
              <a:rPr lang="en-GB"/>
              <a:t> </a:t>
            </a:r>
            <a:endParaRPr lang="pt-PT"/>
          </a:p>
          <a:p>
            <a:endParaRPr lang="en-GB"/>
          </a:p>
        </p:txBody>
      </p:sp>
      <p:graphicFrame>
        <p:nvGraphicFramePr>
          <p:cNvPr id="195589" name="Object 5"/>
          <p:cNvGraphicFramePr>
            <a:graphicFrameLocks noChangeAspect="1"/>
          </p:cNvGraphicFramePr>
          <p:nvPr/>
        </p:nvGraphicFramePr>
        <p:xfrm>
          <a:off x="3446463" y="1905000"/>
          <a:ext cx="5392737" cy="4057650"/>
        </p:xfrm>
        <a:graphic>
          <a:graphicData uri="http://schemas.openxmlformats.org/presentationml/2006/ole">
            <mc:AlternateContent xmlns:mc="http://schemas.openxmlformats.org/markup-compatibility/2006">
              <mc:Choice xmlns:v="urn:schemas-microsoft-com:vml" Requires="v">
                <p:oleObj spid="_x0000_s195590" r:id="rId3" imgW="4495238" imgH="3381847" progId="Paint.Picture">
                  <p:embed/>
                </p:oleObj>
              </mc:Choice>
              <mc:Fallback>
                <p:oleObj r:id="rId3" imgW="4495238" imgH="3381847" progId="Paint.Picture">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6463" y="1905000"/>
                        <a:ext cx="5392737" cy="405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5589"/>
                                        </p:tgtEl>
                                        <p:attrNameLst>
                                          <p:attrName>style.visibility</p:attrName>
                                        </p:attrNameLst>
                                      </p:cBhvr>
                                      <p:to>
                                        <p:strVal val="visible"/>
                                      </p:to>
                                    </p:set>
                                    <p:animEffect transition="in" filter="dissolve">
                                      <p:cBhvr>
                                        <p:cTn id="7" dur="500"/>
                                        <p:tgtEl>
                                          <p:spTgt spid="19558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5587">
                                            <p:txEl>
                                              <p:pRg st="2" end="2"/>
                                            </p:txEl>
                                          </p:spTgt>
                                        </p:tgtEl>
                                        <p:attrNameLst>
                                          <p:attrName>style.visibility</p:attrName>
                                        </p:attrNameLst>
                                      </p:cBhvr>
                                      <p:to>
                                        <p:strVal val="visible"/>
                                      </p:to>
                                    </p:set>
                                    <p:animEffect transition="in" filter="wipe(left)">
                                      <p:cBhvr>
                                        <p:cTn id="12" dur="500"/>
                                        <p:tgtEl>
                                          <p:spTgt spid="1955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5587">
                                            <p:txEl>
                                              <p:pRg st="3" end="3"/>
                                            </p:txEl>
                                          </p:spTgt>
                                        </p:tgtEl>
                                        <p:attrNameLst>
                                          <p:attrName>style.visibility</p:attrName>
                                        </p:attrNameLst>
                                      </p:cBhvr>
                                      <p:to>
                                        <p:strVal val="visible"/>
                                      </p:to>
                                    </p:set>
                                    <p:animEffect transition="in" filter="wipe(left)">
                                      <p:cBhvr>
                                        <p:cTn id="17" dur="500"/>
                                        <p:tgtEl>
                                          <p:spTgt spid="1955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5587">
                                            <p:txEl>
                                              <p:pRg st="4" end="4"/>
                                            </p:txEl>
                                          </p:spTgt>
                                        </p:tgtEl>
                                        <p:attrNameLst>
                                          <p:attrName>style.visibility</p:attrName>
                                        </p:attrNameLst>
                                      </p:cBhvr>
                                      <p:to>
                                        <p:strVal val="visible"/>
                                      </p:to>
                                    </p:set>
                                    <p:animEffect transition="in" filter="wipe(left)">
                                      <p:cBhvr>
                                        <p:cTn id="22" dur="500"/>
                                        <p:tgtEl>
                                          <p:spTgt spid="1955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5587">
                                            <p:txEl>
                                              <p:pRg st="5" end="5"/>
                                            </p:txEl>
                                          </p:spTgt>
                                        </p:tgtEl>
                                        <p:attrNameLst>
                                          <p:attrName>style.visibility</p:attrName>
                                        </p:attrNameLst>
                                      </p:cBhvr>
                                      <p:to>
                                        <p:strVal val="visible"/>
                                      </p:to>
                                    </p:set>
                                    <p:animEffect transition="in" filter="wipe(left)">
                                      <p:cBhvr>
                                        <p:cTn id="27" dur="500"/>
                                        <p:tgtEl>
                                          <p:spTgt spid="1955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5587">
                                            <p:txEl>
                                              <p:pRg st="9" end="9"/>
                                            </p:txEl>
                                          </p:spTgt>
                                        </p:tgtEl>
                                        <p:attrNameLst>
                                          <p:attrName>style.visibility</p:attrName>
                                        </p:attrNameLst>
                                      </p:cBhvr>
                                      <p:to>
                                        <p:strVal val="visible"/>
                                      </p:to>
                                    </p:set>
                                    <p:animEffect transition="in" filter="wipe(left)">
                                      <p:cBhvr>
                                        <p:cTn id="32" dur="500"/>
                                        <p:tgtEl>
                                          <p:spTgt spid="195587">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5587">
                                            <p:txEl>
                                              <p:pRg st="10" end="10"/>
                                            </p:txEl>
                                          </p:spTgt>
                                        </p:tgtEl>
                                        <p:attrNameLst>
                                          <p:attrName>style.visibility</p:attrName>
                                        </p:attrNameLst>
                                      </p:cBhvr>
                                      <p:to>
                                        <p:strVal val="visible"/>
                                      </p:to>
                                    </p:set>
                                    <p:animEffect transition="in" filter="wipe(left)">
                                      <p:cBhvr>
                                        <p:cTn id="37" dur="500"/>
                                        <p:tgtEl>
                                          <p:spTgt spid="1955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bldLvl="5"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pt-PT"/>
              <a:t>Regras para a medição de alturas</a:t>
            </a:r>
            <a:endParaRPr lang="en-GB"/>
          </a:p>
        </p:txBody>
      </p:sp>
      <p:sp>
        <p:nvSpPr>
          <p:cNvPr id="201731" name="Rectangle 3"/>
          <p:cNvSpPr>
            <a:spLocks noGrp="1" noChangeArrowheads="1"/>
          </p:cNvSpPr>
          <p:nvPr>
            <p:ph type="body" idx="1"/>
          </p:nvPr>
        </p:nvSpPr>
        <p:spPr/>
        <p:txBody>
          <a:bodyPr/>
          <a:lstStyle/>
          <a:p>
            <a:endParaRPr lang="pt-PT" sz="700"/>
          </a:p>
          <a:p>
            <a:r>
              <a:rPr lang="pt-PT">
                <a:latin typeface="Arial" charset="0"/>
                <a:cs typeface="Arial" charset="0"/>
              </a:rPr>
              <a:t>A escolha do ponto de observação, a partir do qual se vai proceder às medições, deve ser o mais conveniente de modo a que:</a:t>
            </a:r>
          </a:p>
          <a:p>
            <a:pPr lvl="1"/>
            <a:r>
              <a:rPr lang="pt-PT">
                <a:latin typeface="Arial" charset="0"/>
                <a:cs typeface="Arial" charset="0"/>
              </a:rPr>
              <a:t>a base e a flecha da árvore estejam bem visíveis, permitindo realizar as respectivas miradas com precisão. Caso a base da copa não seja bem visível em consequência do mato, pode optar-se por definir todas as leituras ao nível do d somando-se no fim, 1.30 m a todas as alturas</a:t>
            </a:r>
          </a:p>
          <a:p>
            <a:pPr lvl="1"/>
            <a:r>
              <a:rPr lang="pt-PT">
                <a:latin typeface="Arial" charset="0"/>
                <a:cs typeface="Arial" charset="0"/>
              </a:rPr>
              <a:t>se evite a forma desfavorável do tronco</a:t>
            </a:r>
          </a:p>
          <a:p>
            <a:pPr lvl="1"/>
            <a:r>
              <a:rPr lang="pt-PT">
                <a:latin typeface="Arial" charset="0"/>
                <a:cs typeface="Arial" charset="0"/>
              </a:rPr>
              <a:t>se evite que os ramos ou a densidade do povoamento ou do sub-bosque impeçam uma boa visão do conjunto</a:t>
            </a:r>
          </a:p>
          <a:p>
            <a:pPr lvl="1"/>
            <a:r>
              <a:rPr lang="pt-PT">
                <a:latin typeface="Arial" charset="0"/>
                <a:cs typeface="Arial" charset="0"/>
              </a:rPr>
              <a:t>se evite o efeito da inclinação do tronco</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1731">
                                            <p:txEl>
                                              <p:pRg st="1" end="1"/>
                                            </p:txEl>
                                          </p:spTgt>
                                        </p:tgtEl>
                                        <p:attrNameLst>
                                          <p:attrName>style.visibility</p:attrName>
                                        </p:attrNameLst>
                                      </p:cBhvr>
                                      <p:to>
                                        <p:strVal val="visible"/>
                                      </p:to>
                                    </p:set>
                                    <p:animEffect transition="in" filter="wipe(left)">
                                      <p:cBhvr>
                                        <p:cTn id="7" dur="500"/>
                                        <p:tgtEl>
                                          <p:spTgt spid="2017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1731">
                                            <p:txEl>
                                              <p:pRg st="2" end="2"/>
                                            </p:txEl>
                                          </p:spTgt>
                                        </p:tgtEl>
                                        <p:attrNameLst>
                                          <p:attrName>style.visibility</p:attrName>
                                        </p:attrNameLst>
                                      </p:cBhvr>
                                      <p:to>
                                        <p:strVal val="visible"/>
                                      </p:to>
                                    </p:set>
                                    <p:animEffect transition="in" filter="wipe(left)">
                                      <p:cBhvr>
                                        <p:cTn id="12" dur="500"/>
                                        <p:tgtEl>
                                          <p:spTgt spid="2017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1731">
                                            <p:txEl>
                                              <p:pRg st="3" end="3"/>
                                            </p:txEl>
                                          </p:spTgt>
                                        </p:tgtEl>
                                        <p:attrNameLst>
                                          <p:attrName>style.visibility</p:attrName>
                                        </p:attrNameLst>
                                      </p:cBhvr>
                                      <p:to>
                                        <p:strVal val="visible"/>
                                      </p:to>
                                    </p:set>
                                    <p:animEffect transition="in" filter="wipe(left)">
                                      <p:cBhvr>
                                        <p:cTn id="17" dur="500"/>
                                        <p:tgtEl>
                                          <p:spTgt spid="2017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1731">
                                            <p:txEl>
                                              <p:pRg st="4" end="4"/>
                                            </p:txEl>
                                          </p:spTgt>
                                        </p:tgtEl>
                                        <p:attrNameLst>
                                          <p:attrName>style.visibility</p:attrName>
                                        </p:attrNameLst>
                                      </p:cBhvr>
                                      <p:to>
                                        <p:strVal val="visible"/>
                                      </p:to>
                                    </p:set>
                                    <p:animEffect transition="in" filter="wipe(left)">
                                      <p:cBhvr>
                                        <p:cTn id="22" dur="500"/>
                                        <p:tgtEl>
                                          <p:spTgt spid="20173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1731">
                                            <p:txEl>
                                              <p:pRg st="5" end="5"/>
                                            </p:txEl>
                                          </p:spTgt>
                                        </p:tgtEl>
                                        <p:attrNameLst>
                                          <p:attrName>style.visibility</p:attrName>
                                        </p:attrNameLst>
                                      </p:cBhvr>
                                      <p:to>
                                        <p:strVal val="visible"/>
                                      </p:to>
                                    </p:set>
                                    <p:animEffect transition="in" filter="wipe(left)">
                                      <p:cBhvr>
                                        <p:cTn id="27" dur="500"/>
                                        <p:tgtEl>
                                          <p:spTgt spid="2017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pt-PT"/>
              <a:t>Diâmetro à altura do peito</a:t>
            </a:r>
            <a:endParaRPr lang="en-GB"/>
          </a:p>
        </p:txBody>
      </p:sp>
      <p:sp>
        <p:nvSpPr>
          <p:cNvPr id="147459" name="Rectangle 3"/>
          <p:cNvSpPr>
            <a:spLocks noGrp="1" noChangeArrowheads="1"/>
          </p:cNvSpPr>
          <p:nvPr>
            <p:ph type="body" idx="1"/>
          </p:nvPr>
        </p:nvSpPr>
        <p:spPr/>
        <p:txBody>
          <a:bodyPr/>
          <a:lstStyle/>
          <a:p>
            <a:endParaRPr lang="pt-PT" sz="700"/>
          </a:p>
          <a:p>
            <a:r>
              <a:rPr lang="pt-PT">
                <a:latin typeface="Arial" charset="0"/>
                <a:cs typeface="Arial" charset="0"/>
              </a:rPr>
              <a:t>As razões da importância do diâmetro à altura do peito (d) são as seguintes:</a:t>
            </a:r>
          </a:p>
          <a:p>
            <a:pPr lvl="1"/>
            <a:r>
              <a:rPr lang="pt-PT">
                <a:latin typeface="Arial" charset="0"/>
                <a:cs typeface="Arial" charset="0"/>
              </a:rPr>
              <a:t>É uma variável a que facilmente se tem acesso, podendo assim ser medida em todas as árvores das parcelas de inventário</a:t>
            </a:r>
          </a:p>
          <a:p>
            <a:pPr lvl="1"/>
            <a:r>
              <a:rPr lang="pt-PT">
                <a:latin typeface="Arial" charset="0"/>
                <a:cs typeface="Arial" charset="0"/>
              </a:rPr>
              <a:t>Em comparação com outras variáveis da árvore, as medições de diâmetro são as mais fiáveis</a:t>
            </a:r>
          </a:p>
          <a:p>
            <a:pPr lvl="1"/>
            <a:r>
              <a:rPr lang="pt-PT">
                <a:latin typeface="Arial" charset="0"/>
                <a:cs typeface="Arial" charset="0"/>
              </a:rPr>
              <a:t>Os erros de medição e as suas causas são reconhecíveis e podem ser limitadas a um valor mínimo através de instrumentos e métodos de medição adequados e através de uma execução cuidada das operações de medição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wipe(left)">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wipe(left)">
                                      <p:cBhvr>
                                        <p:cTn id="12" dur="500"/>
                                        <p:tgtEl>
                                          <p:spTgt spid="147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7459">
                                            <p:txEl>
                                              <p:pRg st="3" end="3"/>
                                            </p:txEl>
                                          </p:spTgt>
                                        </p:tgtEl>
                                        <p:attrNameLst>
                                          <p:attrName>style.visibility</p:attrName>
                                        </p:attrNameLst>
                                      </p:cBhvr>
                                      <p:to>
                                        <p:strVal val="visible"/>
                                      </p:to>
                                    </p:set>
                                    <p:animEffect transition="in" filter="wipe(left)">
                                      <p:cBhvr>
                                        <p:cTn id="17" dur="500"/>
                                        <p:tgtEl>
                                          <p:spTgt spid="1474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7459">
                                            <p:txEl>
                                              <p:pRg st="4" end="4"/>
                                            </p:txEl>
                                          </p:spTgt>
                                        </p:tgtEl>
                                        <p:attrNameLst>
                                          <p:attrName>style.visibility</p:attrName>
                                        </p:attrNameLst>
                                      </p:cBhvr>
                                      <p:to>
                                        <p:strVal val="visible"/>
                                      </p:to>
                                    </p:set>
                                    <p:animEffect transition="in" filter="wipe(left)">
                                      <p:cBhvr>
                                        <p:cTn id="22" dur="500"/>
                                        <p:tgtEl>
                                          <p:spTgt spid="147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5"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pt-PT"/>
              <a:t>Regras para a medição de alturas</a:t>
            </a:r>
            <a:endParaRPr lang="en-GB"/>
          </a:p>
        </p:txBody>
      </p:sp>
      <p:sp>
        <p:nvSpPr>
          <p:cNvPr id="200707" name="Rectangle 3"/>
          <p:cNvSpPr>
            <a:spLocks noGrp="1" noChangeArrowheads="1"/>
          </p:cNvSpPr>
          <p:nvPr>
            <p:ph type="body" idx="1"/>
          </p:nvPr>
        </p:nvSpPr>
        <p:spPr/>
        <p:txBody>
          <a:bodyPr/>
          <a:lstStyle/>
          <a:p>
            <a:endParaRPr lang="pt-PT" sz="700"/>
          </a:p>
          <a:p>
            <a:r>
              <a:rPr lang="pt-PT">
                <a:latin typeface="Arial" charset="0"/>
                <a:cs typeface="Arial" charset="0"/>
              </a:rPr>
              <a:t>A medição da altura deve ser sempre realizada no plano vertical, ainda que as árvores se apresentem inclinadas</a:t>
            </a:r>
            <a:r>
              <a:rPr lang="en-GB"/>
              <a:t> </a:t>
            </a:r>
            <a:endParaRPr lang="pt-PT"/>
          </a:p>
          <a:p>
            <a:r>
              <a:rPr lang="pt-PT">
                <a:latin typeface="Arial" charset="0"/>
                <a:cs typeface="Arial" charset="0"/>
              </a:rPr>
              <a:t>a medição da altura das árvores inclinadas deve-se realizar a partir de um ponto de observação que esteja localizado perpendicularmente ao plano da sua inclinação, isto é, a árvore não deve estar inclinada na direcção do observador ou afastar-se dele</a:t>
            </a:r>
          </a:p>
          <a:p>
            <a:r>
              <a:rPr lang="pt-PT">
                <a:latin typeface="Arial" charset="0"/>
                <a:cs typeface="Arial" charset="0"/>
              </a:rPr>
              <a:t>No caso de se proceder à medição em árvores inclinadas, estar-se-á a cometer um erro na determinação da altura</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0707">
                                            <p:txEl>
                                              <p:pRg st="1" end="1"/>
                                            </p:txEl>
                                          </p:spTgt>
                                        </p:tgtEl>
                                        <p:attrNameLst>
                                          <p:attrName>style.visibility</p:attrName>
                                        </p:attrNameLst>
                                      </p:cBhvr>
                                      <p:to>
                                        <p:strVal val="visible"/>
                                      </p:to>
                                    </p:set>
                                    <p:animEffect transition="in" filter="wipe(left)">
                                      <p:cBhvr>
                                        <p:cTn id="7" dur="500"/>
                                        <p:tgtEl>
                                          <p:spTgt spid="2007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0707">
                                            <p:txEl>
                                              <p:pRg st="2" end="2"/>
                                            </p:txEl>
                                          </p:spTgt>
                                        </p:tgtEl>
                                        <p:attrNameLst>
                                          <p:attrName>style.visibility</p:attrName>
                                        </p:attrNameLst>
                                      </p:cBhvr>
                                      <p:to>
                                        <p:strVal val="visible"/>
                                      </p:to>
                                    </p:set>
                                    <p:animEffect transition="in" filter="wipe(left)">
                                      <p:cBhvr>
                                        <p:cTn id="12" dur="500"/>
                                        <p:tgtEl>
                                          <p:spTgt spid="2007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0707">
                                            <p:txEl>
                                              <p:pRg st="3" end="3"/>
                                            </p:txEl>
                                          </p:spTgt>
                                        </p:tgtEl>
                                        <p:attrNameLst>
                                          <p:attrName>style.visibility</p:attrName>
                                        </p:attrNameLst>
                                      </p:cBhvr>
                                      <p:to>
                                        <p:strVal val="visible"/>
                                      </p:to>
                                    </p:set>
                                    <p:animEffect transition="in" filter="wipe(left)">
                                      <p:cBhvr>
                                        <p:cTn id="17" dur="500"/>
                                        <p:tgtEl>
                                          <p:spTgt spid="200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bldLvl="5"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pt-PT"/>
              <a:t>Regras para a medição de alturas</a:t>
            </a:r>
            <a:endParaRPr lang="en-GB"/>
          </a:p>
        </p:txBody>
      </p:sp>
      <p:sp>
        <p:nvSpPr>
          <p:cNvPr id="199683" name="Rectangle 3"/>
          <p:cNvSpPr>
            <a:spLocks noGrp="1" noChangeArrowheads="1"/>
          </p:cNvSpPr>
          <p:nvPr>
            <p:ph type="body" idx="1"/>
          </p:nvPr>
        </p:nvSpPr>
        <p:spPr/>
        <p:txBody>
          <a:bodyPr/>
          <a:lstStyle/>
          <a:p>
            <a:endParaRPr lang="pt-PT" sz="700"/>
          </a:p>
          <a:p>
            <a:endParaRPr lang="pt-PT"/>
          </a:p>
          <a:p>
            <a:endParaRPr lang="en-GB"/>
          </a:p>
        </p:txBody>
      </p:sp>
      <p:graphicFrame>
        <p:nvGraphicFramePr>
          <p:cNvPr id="257024" name="Object 1024"/>
          <p:cNvGraphicFramePr>
            <a:graphicFrameLocks noChangeAspect="1"/>
          </p:cNvGraphicFramePr>
          <p:nvPr/>
        </p:nvGraphicFramePr>
        <p:xfrm>
          <a:off x="2286000" y="1905000"/>
          <a:ext cx="4854575" cy="4225925"/>
        </p:xfrm>
        <a:graphic>
          <a:graphicData uri="http://schemas.openxmlformats.org/presentationml/2006/ole">
            <mc:AlternateContent xmlns:mc="http://schemas.openxmlformats.org/markup-compatibility/2006">
              <mc:Choice xmlns:v="urn:schemas-microsoft-com:vml" Requires="v">
                <p:oleObj spid="_x0000_s257025" r:id="rId3" imgW="2695951" imgH="2343477" progId="Paint.Picture">
                  <p:embed/>
                </p:oleObj>
              </mc:Choice>
              <mc:Fallback>
                <p:oleObj r:id="rId3" imgW="2695951" imgH="2343477" progId="Paint.Picture">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905000"/>
                        <a:ext cx="4854575" cy="422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99683">
                                            <p:txEl>
                                              <p:pRg st="0" end="0"/>
                                            </p:txEl>
                                          </p:spTgt>
                                        </p:tgtEl>
                                        <p:attrNameLst>
                                          <p:attrName>style.visibility</p:attrName>
                                        </p:attrNameLst>
                                      </p:cBhvr>
                                      <p:to>
                                        <p:strVal val="visible"/>
                                      </p:to>
                                    </p:set>
                                    <p:animEffect transition="in" filter="wipe(left)">
                                      <p:cBhvr>
                                        <p:cTn id="7" dur="500"/>
                                        <p:tgtEl>
                                          <p:spTgt spid="199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57024"/>
                                        </p:tgtEl>
                                        <p:attrNameLst>
                                          <p:attrName>style.visibility</p:attrName>
                                        </p:attrNameLst>
                                      </p:cBhvr>
                                      <p:to>
                                        <p:strVal val="visible"/>
                                      </p:to>
                                    </p:set>
                                    <p:animEffect transition="in" filter="dissolve">
                                      <p:cBhvr>
                                        <p:cTn id="12" dur="500"/>
                                        <p:tgtEl>
                                          <p:spTgt spid="257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bldLvl="5"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pt-PT"/>
              <a:t>Regras para a medição de alturas</a:t>
            </a:r>
            <a:endParaRPr lang="en-GB"/>
          </a:p>
        </p:txBody>
      </p:sp>
      <p:sp>
        <p:nvSpPr>
          <p:cNvPr id="198659" name="Rectangle 3"/>
          <p:cNvSpPr>
            <a:spLocks noGrp="1" noChangeArrowheads="1"/>
          </p:cNvSpPr>
          <p:nvPr>
            <p:ph type="body" idx="1"/>
          </p:nvPr>
        </p:nvSpPr>
        <p:spPr/>
        <p:txBody>
          <a:bodyPr rIns="4572000"/>
          <a:lstStyle/>
          <a:p>
            <a:endParaRPr lang="pt-PT" sz="700"/>
          </a:p>
          <a:p>
            <a:r>
              <a:rPr lang="pt-PT">
                <a:latin typeface="Arial" charset="0"/>
                <a:cs typeface="Arial" charset="0"/>
              </a:rPr>
              <a:t>A mirada para o topo da árvore, no caso das árvores que não tenham uma flecha bem distinta, deve ser efectuada tangente ao ponto mais alto da copa. Exigem assim, um maior cuidado na medição da altura, as árvores de copa redonda do que as de copa cónica</a:t>
            </a:r>
          </a:p>
        </p:txBody>
      </p:sp>
      <p:graphicFrame>
        <p:nvGraphicFramePr>
          <p:cNvPr id="198660" name="Object 4"/>
          <p:cNvGraphicFramePr>
            <a:graphicFrameLocks noChangeAspect="1"/>
          </p:cNvGraphicFramePr>
          <p:nvPr/>
        </p:nvGraphicFramePr>
        <p:xfrm>
          <a:off x="4953000" y="2819400"/>
          <a:ext cx="3875088" cy="1868488"/>
        </p:xfrm>
        <a:graphic>
          <a:graphicData uri="http://schemas.openxmlformats.org/presentationml/2006/ole">
            <mc:AlternateContent xmlns:mc="http://schemas.openxmlformats.org/markup-compatibility/2006">
              <mc:Choice xmlns:v="urn:schemas-microsoft-com:vml" Requires="v">
                <p:oleObj spid="_x0000_s198661" r:id="rId3" imgW="2591162" imgH="1247619" progId="Paint.Picture">
                  <p:embed/>
                </p:oleObj>
              </mc:Choice>
              <mc:Fallback>
                <p:oleObj r:id="rId3" imgW="2591162" imgH="1247619" progId="Paint.Picture">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819400"/>
                        <a:ext cx="3875088" cy="1868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8659">
                                            <p:txEl>
                                              <p:pRg st="1" end="1"/>
                                            </p:txEl>
                                          </p:spTgt>
                                        </p:tgtEl>
                                        <p:attrNameLst>
                                          <p:attrName>style.visibility</p:attrName>
                                        </p:attrNameLst>
                                      </p:cBhvr>
                                      <p:to>
                                        <p:strVal val="visible"/>
                                      </p:to>
                                    </p:set>
                                    <p:animEffect transition="in" filter="wipe(left)">
                                      <p:cBhvr>
                                        <p:cTn id="7" dur="500"/>
                                        <p:tgtEl>
                                          <p:spTgt spid="1986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8660"/>
                                        </p:tgtEl>
                                        <p:attrNameLst>
                                          <p:attrName>style.visibility</p:attrName>
                                        </p:attrNameLst>
                                      </p:cBhvr>
                                      <p:to>
                                        <p:strVal val="visible"/>
                                      </p:to>
                                    </p:set>
                                    <p:animEffect transition="in" filter="dissolve">
                                      <p:cBhvr>
                                        <p:cTn id="12" dur="500"/>
                                        <p:tgtEl>
                                          <p:spTgt spid="198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bldLvl="5"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pt-PT"/>
              <a:t>Regras para a medição de alturas</a:t>
            </a:r>
            <a:endParaRPr lang="en-GB"/>
          </a:p>
        </p:txBody>
      </p:sp>
      <p:sp>
        <p:nvSpPr>
          <p:cNvPr id="202755" name="Rectangle 3"/>
          <p:cNvSpPr>
            <a:spLocks noGrp="1" noChangeArrowheads="1"/>
          </p:cNvSpPr>
          <p:nvPr>
            <p:ph type="body" idx="1"/>
          </p:nvPr>
        </p:nvSpPr>
        <p:spPr/>
        <p:txBody>
          <a:bodyPr/>
          <a:lstStyle/>
          <a:p>
            <a:endParaRPr lang="pt-PT" sz="700"/>
          </a:p>
          <a:p>
            <a:r>
              <a:rPr lang="pt-PT">
                <a:latin typeface="Arial" charset="0"/>
                <a:cs typeface="Arial" charset="0"/>
              </a:rPr>
              <a:t>A distância que o operador deve escolher para a localização do ponto de observação, deve ser maior ou igual à altura que a árvore apresenta, de modo a evitar ângulos de mirada muito grandes que implicam erros elevados em termos de altura</a:t>
            </a:r>
            <a:endParaRPr lang="en-GB"/>
          </a:p>
        </p:txBody>
      </p:sp>
      <p:graphicFrame>
        <p:nvGraphicFramePr>
          <p:cNvPr id="202756" name="Object 4"/>
          <p:cNvGraphicFramePr>
            <a:graphicFrameLocks noChangeAspect="1"/>
          </p:cNvGraphicFramePr>
          <p:nvPr/>
        </p:nvGraphicFramePr>
        <p:xfrm>
          <a:off x="762000" y="3579813"/>
          <a:ext cx="7888288" cy="2897187"/>
        </p:xfrm>
        <a:graphic>
          <a:graphicData uri="http://schemas.openxmlformats.org/presentationml/2006/ole">
            <mc:AlternateContent xmlns:mc="http://schemas.openxmlformats.org/markup-compatibility/2006">
              <mc:Choice xmlns:v="urn:schemas-microsoft-com:vml" Requires="v">
                <p:oleObj spid="_x0000_s202757" r:id="rId3" imgW="7849696" imgH="2886478" progId="Paint.Picture">
                  <p:embed/>
                </p:oleObj>
              </mc:Choice>
              <mc:Fallback>
                <p:oleObj r:id="rId3" imgW="7849696" imgH="2886478" progId="Paint.Picture">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579813"/>
                        <a:ext cx="7888288" cy="2897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2755">
                                            <p:txEl>
                                              <p:pRg st="1" end="1"/>
                                            </p:txEl>
                                          </p:spTgt>
                                        </p:tgtEl>
                                        <p:attrNameLst>
                                          <p:attrName>style.visibility</p:attrName>
                                        </p:attrNameLst>
                                      </p:cBhvr>
                                      <p:to>
                                        <p:strVal val="visible"/>
                                      </p:to>
                                    </p:set>
                                    <p:animEffect transition="in" filter="wipe(left)">
                                      <p:cBhvr>
                                        <p:cTn id="7" dur="500"/>
                                        <p:tgtEl>
                                          <p:spTgt spid="2027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2756"/>
                                        </p:tgtEl>
                                        <p:attrNameLst>
                                          <p:attrName>style.visibility</p:attrName>
                                        </p:attrNameLst>
                                      </p:cBhvr>
                                      <p:to>
                                        <p:strVal val="visible"/>
                                      </p:to>
                                    </p:set>
                                    <p:animEffect transition="in" filter="dissolve">
                                      <p:cBhvr>
                                        <p:cTn id="12" dur="500"/>
                                        <p:tgtEl>
                                          <p:spTgt spid="202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bldLvl="5"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pt-PT"/>
              <a:t>Regras para a medição de alturas</a:t>
            </a:r>
            <a:endParaRPr lang="en-GB"/>
          </a:p>
        </p:txBody>
      </p:sp>
      <p:sp>
        <p:nvSpPr>
          <p:cNvPr id="188419" name="Rectangle 3"/>
          <p:cNvSpPr>
            <a:spLocks noGrp="1" noChangeArrowheads="1"/>
          </p:cNvSpPr>
          <p:nvPr>
            <p:ph type="body" idx="1"/>
          </p:nvPr>
        </p:nvSpPr>
        <p:spPr/>
        <p:txBody>
          <a:bodyPr/>
          <a:lstStyle/>
          <a:p>
            <a:endParaRPr lang="pt-PT" sz="700"/>
          </a:p>
          <a:p>
            <a:r>
              <a:rPr lang="pt-PT">
                <a:latin typeface="Arial" charset="0"/>
                <a:cs typeface="Arial" charset="0"/>
              </a:rPr>
              <a:t>As árvores que bifurcam abaixo de 1.30 m do solo são consideradas duas árvores distintas medindo-se portanto as alturas de cada uma separadamente</a:t>
            </a:r>
          </a:p>
          <a:p>
            <a:r>
              <a:rPr lang="pt-PT">
                <a:latin typeface="Arial" charset="0"/>
                <a:cs typeface="Arial" charset="0"/>
              </a:rPr>
              <a:t>Nas árvores que bifurcam acima de 1.30 m medem-se as alturas fazendo a pontaria para a pernada/tronco mais alta.</a:t>
            </a:r>
          </a:p>
          <a:p>
            <a:r>
              <a:rPr lang="pt-PT">
                <a:latin typeface="Arial" charset="0"/>
                <a:cs typeface="Arial" charset="0"/>
              </a:rPr>
              <a:t>Os métodos e instrumentos de medição a empregar devem estar de acordo com a exactidão requerida</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8419">
                                            <p:txEl>
                                              <p:pRg st="1" end="1"/>
                                            </p:txEl>
                                          </p:spTgt>
                                        </p:tgtEl>
                                        <p:attrNameLst>
                                          <p:attrName>style.visibility</p:attrName>
                                        </p:attrNameLst>
                                      </p:cBhvr>
                                      <p:to>
                                        <p:strVal val="visible"/>
                                      </p:to>
                                    </p:set>
                                    <p:animEffect transition="in" filter="wipe(left)">
                                      <p:cBhvr>
                                        <p:cTn id="7" dur="500"/>
                                        <p:tgtEl>
                                          <p:spTgt spid="1884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8419">
                                            <p:txEl>
                                              <p:pRg st="2" end="2"/>
                                            </p:txEl>
                                          </p:spTgt>
                                        </p:tgtEl>
                                        <p:attrNameLst>
                                          <p:attrName>style.visibility</p:attrName>
                                        </p:attrNameLst>
                                      </p:cBhvr>
                                      <p:to>
                                        <p:strVal val="visible"/>
                                      </p:to>
                                    </p:set>
                                    <p:animEffect transition="in" filter="wipe(left)">
                                      <p:cBhvr>
                                        <p:cTn id="12" dur="500"/>
                                        <p:tgtEl>
                                          <p:spTgt spid="1884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8419">
                                            <p:txEl>
                                              <p:pRg st="3" end="3"/>
                                            </p:txEl>
                                          </p:spTgt>
                                        </p:tgtEl>
                                        <p:attrNameLst>
                                          <p:attrName>style.visibility</p:attrName>
                                        </p:attrNameLst>
                                      </p:cBhvr>
                                      <p:to>
                                        <p:strVal val="visible"/>
                                      </p:to>
                                    </p:set>
                                    <p:animEffect transition="in" filter="wipe(left)">
                                      <p:cBhvr>
                                        <p:cTn id="17" dur="500"/>
                                        <p:tgtEl>
                                          <p:spTgt spid="188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bldLvl="5"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pt-PT"/>
              <a:t>Erros na medição de alturas</a:t>
            </a:r>
            <a:endParaRPr lang="en-GB"/>
          </a:p>
        </p:txBody>
      </p:sp>
      <p:sp>
        <p:nvSpPr>
          <p:cNvPr id="203779" name="Rectangle 3"/>
          <p:cNvSpPr>
            <a:spLocks noGrp="1" noChangeArrowheads="1"/>
          </p:cNvSpPr>
          <p:nvPr>
            <p:ph type="body" idx="1"/>
          </p:nvPr>
        </p:nvSpPr>
        <p:spPr/>
        <p:txBody>
          <a:bodyPr/>
          <a:lstStyle/>
          <a:p>
            <a:endParaRPr lang="pt-PT" sz="700"/>
          </a:p>
          <a:p>
            <a:r>
              <a:rPr lang="pt-PT">
                <a:latin typeface="Arial" charset="0"/>
                <a:cs typeface="Arial" charset="0"/>
              </a:rPr>
              <a:t>Tal como já foi feito em relação à determinação do diâmetro, na determinação das alturas, para uma abordagem sistemática do tipo de erros que podem ocorrer, vamos classificá-los do seguinte modo:</a:t>
            </a:r>
          </a:p>
          <a:p>
            <a:pPr lvl="1"/>
            <a:r>
              <a:rPr lang="pt-PT">
                <a:latin typeface="Arial" charset="0"/>
                <a:cs typeface="Arial" charset="0"/>
              </a:rPr>
              <a:t>Erros decorrentes das características do objecto a medir</a:t>
            </a:r>
          </a:p>
          <a:p>
            <a:pPr lvl="1"/>
            <a:r>
              <a:rPr lang="pt-PT">
                <a:latin typeface="Arial" charset="0"/>
                <a:cs typeface="Arial" charset="0"/>
              </a:rPr>
              <a:t>Erros dos instrumentos</a:t>
            </a:r>
          </a:p>
          <a:p>
            <a:pPr lvl="1"/>
            <a:r>
              <a:rPr lang="pt-PT">
                <a:latin typeface="Arial" charset="0"/>
                <a:cs typeface="Arial" charset="0"/>
              </a:rPr>
              <a:t>Erros de medição</a:t>
            </a:r>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Effect transition="in" filter="wipe(left)">
                                      <p:cBhvr>
                                        <p:cTn id="7" dur="500"/>
                                        <p:tgtEl>
                                          <p:spTgt spid="2037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Effect transition="in" filter="wipe(left)">
                                      <p:cBhvr>
                                        <p:cTn id="12" dur="500"/>
                                        <p:tgtEl>
                                          <p:spTgt spid="2037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Effect transition="in" filter="wipe(left)">
                                      <p:cBhvr>
                                        <p:cTn id="17" dur="500"/>
                                        <p:tgtEl>
                                          <p:spTgt spid="2037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Effect transition="in" filter="wipe(left)">
                                      <p:cBhvr>
                                        <p:cTn id="22" dur="500"/>
                                        <p:tgtEl>
                                          <p:spTgt spid="203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bldLvl="5"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pt-PT"/>
              <a:t>Erros na medição de alturas</a:t>
            </a:r>
            <a:endParaRPr lang="en-GB"/>
          </a:p>
        </p:txBody>
      </p:sp>
      <p:sp>
        <p:nvSpPr>
          <p:cNvPr id="204803" name="Rectangle 3"/>
          <p:cNvSpPr>
            <a:spLocks noGrp="1" noChangeArrowheads="1"/>
          </p:cNvSpPr>
          <p:nvPr>
            <p:ph type="body" idx="1"/>
          </p:nvPr>
        </p:nvSpPr>
        <p:spPr/>
        <p:txBody>
          <a:bodyPr/>
          <a:lstStyle/>
          <a:p>
            <a:endParaRPr lang="pt-PT" sz="700"/>
          </a:p>
          <a:p>
            <a:r>
              <a:rPr lang="pt-PT"/>
              <a:t>Erros relativos ao objecto</a:t>
            </a:r>
          </a:p>
          <a:p>
            <a:pPr lvl="1"/>
            <a:r>
              <a:rPr lang="pt-PT"/>
              <a:t>Características do povoamento</a:t>
            </a:r>
          </a:p>
          <a:p>
            <a:pPr lvl="1"/>
            <a:r>
              <a:rPr lang="pt-PT"/>
              <a:t>Medição de árvores sem flecha definida</a:t>
            </a:r>
          </a:p>
          <a:p>
            <a:pPr lvl="1"/>
            <a:r>
              <a:rPr lang="pt-PT"/>
              <a:t>Medição de árvores inclinadas</a:t>
            </a:r>
            <a:endParaRPr lang="en-GB"/>
          </a:p>
        </p:txBody>
      </p:sp>
      <p:graphicFrame>
        <p:nvGraphicFramePr>
          <p:cNvPr id="258048" name="Object 1024"/>
          <p:cNvGraphicFramePr>
            <a:graphicFrameLocks noChangeAspect="1"/>
          </p:cNvGraphicFramePr>
          <p:nvPr/>
        </p:nvGraphicFramePr>
        <p:xfrm>
          <a:off x="2209800" y="3733800"/>
          <a:ext cx="5037138" cy="2587625"/>
        </p:xfrm>
        <a:graphic>
          <a:graphicData uri="http://schemas.openxmlformats.org/presentationml/2006/ole">
            <mc:AlternateContent xmlns:mc="http://schemas.openxmlformats.org/markup-compatibility/2006">
              <mc:Choice xmlns:v="urn:schemas-microsoft-com:vml" Requires="v">
                <p:oleObj spid="_x0000_s258049" r:id="rId3" imgW="3352381" imgH="1724266" progId="Paint.Picture">
                  <p:embed/>
                </p:oleObj>
              </mc:Choice>
              <mc:Fallback>
                <p:oleObj r:id="rId3" imgW="3352381" imgH="1724266" progId="Paint.Picture">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733800"/>
                        <a:ext cx="5037138" cy="2587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03">
                                            <p:txEl>
                                              <p:pRg st="1" end="1"/>
                                            </p:txEl>
                                          </p:spTgt>
                                        </p:tgtEl>
                                        <p:attrNameLst>
                                          <p:attrName>style.visibility</p:attrName>
                                        </p:attrNameLst>
                                      </p:cBhvr>
                                      <p:to>
                                        <p:strVal val="visible"/>
                                      </p:to>
                                    </p:set>
                                    <p:animEffect transition="in" filter="wipe(left)">
                                      <p:cBhvr>
                                        <p:cTn id="7" dur="500"/>
                                        <p:tgtEl>
                                          <p:spTgt spid="2048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03">
                                            <p:txEl>
                                              <p:pRg st="2" end="2"/>
                                            </p:txEl>
                                          </p:spTgt>
                                        </p:tgtEl>
                                        <p:attrNameLst>
                                          <p:attrName>style.visibility</p:attrName>
                                        </p:attrNameLst>
                                      </p:cBhvr>
                                      <p:to>
                                        <p:strVal val="visible"/>
                                      </p:to>
                                    </p:set>
                                    <p:animEffect transition="in" filter="wipe(left)">
                                      <p:cBhvr>
                                        <p:cTn id="12" dur="500"/>
                                        <p:tgtEl>
                                          <p:spTgt spid="2048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03">
                                            <p:txEl>
                                              <p:pRg st="3" end="3"/>
                                            </p:txEl>
                                          </p:spTgt>
                                        </p:tgtEl>
                                        <p:attrNameLst>
                                          <p:attrName>style.visibility</p:attrName>
                                        </p:attrNameLst>
                                      </p:cBhvr>
                                      <p:to>
                                        <p:strVal val="visible"/>
                                      </p:to>
                                    </p:set>
                                    <p:animEffect transition="in" filter="wipe(left)">
                                      <p:cBhvr>
                                        <p:cTn id="17" dur="500"/>
                                        <p:tgtEl>
                                          <p:spTgt spid="2048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03">
                                            <p:txEl>
                                              <p:pRg st="4" end="4"/>
                                            </p:txEl>
                                          </p:spTgt>
                                        </p:tgtEl>
                                        <p:attrNameLst>
                                          <p:attrName>style.visibility</p:attrName>
                                        </p:attrNameLst>
                                      </p:cBhvr>
                                      <p:to>
                                        <p:strVal val="visible"/>
                                      </p:to>
                                    </p:set>
                                    <p:animEffect transition="in" filter="wipe(left)">
                                      <p:cBhvr>
                                        <p:cTn id="22" dur="500"/>
                                        <p:tgtEl>
                                          <p:spTgt spid="2048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58048"/>
                                        </p:tgtEl>
                                        <p:attrNameLst>
                                          <p:attrName>style.visibility</p:attrName>
                                        </p:attrNameLst>
                                      </p:cBhvr>
                                      <p:to>
                                        <p:strVal val="visible"/>
                                      </p:to>
                                    </p:set>
                                    <p:animEffect transition="in" filter="dissolve">
                                      <p:cBhvr>
                                        <p:cTn id="27" dur="500"/>
                                        <p:tgtEl>
                                          <p:spTgt spid="258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bldLvl="5"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pt-PT"/>
              <a:t>Erros na medição de alturas</a:t>
            </a:r>
            <a:endParaRPr lang="en-GB"/>
          </a:p>
        </p:txBody>
      </p:sp>
      <p:sp>
        <p:nvSpPr>
          <p:cNvPr id="206851" name="Rectangle 3"/>
          <p:cNvSpPr>
            <a:spLocks noGrp="1" noChangeArrowheads="1"/>
          </p:cNvSpPr>
          <p:nvPr>
            <p:ph type="body" idx="1"/>
          </p:nvPr>
        </p:nvSpPr>
        <p:spPr/>
        <p:txBody>
          <a:bodyPr/>
          <a:lstStyle/>
          <a:p>
            <a:endParaRPr lang="pt-PT" sz="700"/>
          </a:p>
          <a:p>
            <a:r>
              <a:rPr lang="pt-PT"/>
              <a:t>Erros dos instrumentos</a:t>
            </a:r>
          </a:p>
          <a:p>
            <a:pPr lvl="1"/>
            <a:r>
              <a:rPr lang="pt-PT">
                <a:latin typeface="Arial" charset="0"/>
                <a:cs typeface="Arial" charset="0"/>
              </a:rPr>
              <a:t>Com a utilização do </a:t>
            </a:r>
            <a:r>
              <a:rPr lang="pt-PT" i="1">
                <a:latin typeface="Arial" charset="0"/>
                <a:cs typeface="Arial" charset="0"/>
              </a:rPr>
              <a:t>Vertex</a:t>
            </a:r>
            <a:r>
              <a:rPr lang="pt-PT">
                <a:latin typeface="Arial" charset="0"/>
                <a:cs typeface="Arial" charset="0"/>
              </a:rPr>
              <a:t> e do Laser, muitos dos erros foram minorados. Estes são instrumentos bastante fiáveis quando usados sob as condições ideais. Por fazerem as medições das distâncias recorrendo a ondas ultra-sónicas e de luz infravermelha, são contudo muito sensíveis às condições atmosféricas</a:t>
            </a:r>
            <a:r>
              <a:rPr lang="en-GB"/>
              <a:t> </a:t>
            </a:r>
            <a:endParaRPr lang="pt-PT"/>
          </a:p>
          <a:p>
            <a:pPr lvl="1"/>
            <a:r>
              <a:rPr lang="pt-PT">
                <a:latin typeface="Arial" charset="0"/>
                <a:cs typeface="Arial" charset="0"/>
              </a:rPr>
              <a:t>É assim importante que:</a:t>
            </a:r>
          </a:p>
          <a:p>
            <a:pPr lvl="2"/>
            <a:r>
              <a:rPr lang="pt-PT">
                <a:latin typeface="Arial" charset="0"/>
                <a:cs typeface="Arial" charset="0"/>
              </a:rPr>
              <a:t>verifique o aparelho diariamente e o calibre se necessário;</a:t>
            </a:r>
          </a:p>
          <a:p>
            <a:pPr lvl="2"/>
            <a:r>
              <a:rPr lang="pt-PT">
                <a:latin typeface="Arial" charset="0"/>
                <a:cs typeface="Arial" charset="0"/>
              </a:rPr>
              <a:t>não toque no sensor de temperatura na parte frontal do instrumento;</a:t>
            </a:r>
          </a:p>
          <a:p>
            <a:pPr lvl="2"/>
            <a:r>
              <a:rPr lang="pt-PT">
                <a:latin typeface="Arial" charset="0"/>
                <a:cs typeface="Arial" charset="0"/>
              </a:rPr>
              <a:t>nunca calibre o instrumento antes deste ter atingido a temperatura ambiente</a:t>
            </a:r>
            <a:r>
              <a:rPr lang="en-GB"/>
              <a:t> </a:t>
            </a:r>
            <a:endParaRPr lang="pt-PT"/>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6851">
                                            <p:txEl>
                                              <p:pRg st="1" end="1"/>
                                            </p:txEl>
                                          </p:spTgt>
                                        </p:tgtEl>
                                        <p:attrNameLst>
                                          <p:attrName>style.visibility</p:attrName>
                                        </p:attrNameLst>
                                      </p:cBhvr>
                                      <p:to>
                                        <p:strVal val="visible"/>
                                      </p:to>
                                    </p:set>
                                    <p:animEffect transition="in" filter="wipe(left)">
                                      <p:cBhvr>
                                        <p:cTn id="7" dur="500"/>
                                        <p:tgtEl>
                                          <p:spTgt spid="2068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6851">
                                            <p:txEl>
                                              <p:pRg st="2" end="2"/>
                                            </p:txEl>
                                          </p:spTgt>
                                        </p:tgtEl>
                                        <p:attrNameLst>
                                          <p:attrName>style.visibility</p:attrName>
                                        </p:attrNameLst>
                                      </p:cBhvr>
                                      <p:to>
                                        <p:strVal val="visible"/>
                                      </p:to>
                                    </p:set>
                                    <p:animEffect transition="in" filter="wipe(left)">
                                      <p:cBhvr>
                                        <p:cTn id="12" dur="500"/>
                                        <p:tgtEl>
                                          <p:spTgt spid="2068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6851">
                                            <p:txEl>
                                              <p:pRg st="3" end="3"/>
                                            </p:txEl>
                                          </p:spTgt>
                                        </p:tgtEl>
                                        <p:attrNameLst>
                                          <p:attrName>style.visibility</p:attrName>
                                        </p:attrNameLst>
                                      </p:cBhvr>
                                      <p:to>
                                        <p:strVal val="visible"/>
                                      </p:to>
                                    </p:set>
                                    <p:animEffect transition="in" filter="wipe(left)">
                                      <p:cBhvr>
                                        <p:cTn id="17" dur="500"/>
                                        <p:tgtEl>
                                          <p:spTgt spid="2068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6851">
                                            <p:txEl>
                                              <p:pRg st="4" end="4"/>
                                            </p:txEl>
                                          </p:spTgt>
                                        </p:tgtEl>
                                        <p:attrNameLst>
                                          <p:attrName>style.visibility</p:attrName>
                                        </p:attrNameLst>
                                      </p:cBhvr>
                                      <p:to>
                                        <p:strVal val="visible"/>
                                      </p:to>
                                    </p:set>
                                    <p:animEffect transition="in" filter="wipe(left)">
                                      <p:cBhvr>
                                        <p:cTn id="22" dur="500"/>
                                        <p:tgtEl>
                                          <p:spTgt spid="2068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6851">
                                            <p:txEl>
                                              <p:pRg st="5" end="5"/>
                                            </p:txEl>
                                          </p:spTgt>
                                        </p:tgtEl>
                                        <p:attrNameLst>
                                          <p:attrName>style.visibility</p:attrName>
                                        </p:attrNameLst>
                                      </p:cBhvr>
                                      <p:to>
                                        <p:strVal val="visible"/>
                                      </p:to>
                                    </p:set>
                                    <p:animEffect transition="in" filter="wipe(left)">
                                      <p:cBhvr>
                                        <p:cTn id="27" dur="500"/>
                                        <p:tgtEl>
                                          <p:spTgt spid="20685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6851">
                                            <p:txEl>
                                              <p:pRg st="6" end="6"/>
                                            </p:txEl>
                                          </p:spTgt>
                                        </p:tgtEl>
                                        <p:attrNameLst>
                                          <p:attrName>style.visibility</p:attrName>
                                        </p:attrNameLst>
                                      </p:cBhvr>
                                      <p:to>
                                        <p:strVal val="visible"/>
                                      </p:to>
                                    </p:set>
                                    <p:animEffect transition="in" filter="wipe(left)">
                                      <p:cBhvr>
                                        <p:cTn id="32" dur="500"/>
                                        <p:tgtEl>
                                          <p:spTgt spid="2068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bldLvl="5"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pt-PT"/>
              <a:t>Erros na medição de alturas</a:t>
            </a:r>
            <a:endParaRPr lang="en-GB"/>
          </a:p>
        </p:txBody>
      </p:sp>
      <p:sp>
        <p:nvSpPr>
          <p:cNvPr id="205827" name="Rectangle 3"/>
          <p:cNvSpPr>
            <a:spLocks noGrp="1" noChangeArrowheads="1"/>
          </p:cNvSpPr>
          <p:nvPr>
            <p:ph type="body" idx="1"/>
          </p:nvPr>
        </p:nvSpPr>
        <p:spPr/>
        <p:txBody>
          <a:bodyPr/>
          <a:lstStyle/>
          <a:p>
            <a:endParaRPr lang="pt-PT" sz="700"/>
          </a:p>
          <a:p>
            <a:r>
              <a:rPr lang="pt-PT"/>
              <a:t>Erros de medição</a:t>
            </a:r>
          </a:p>
          <a:p>
            <a:r>
              <a:rPr lang="pt-PT">
                <a:latin typeface="Arial" charset="0"/>
                <a:cs typeface="Arial" charset="0"/>
              </a:rPr>
              <a:t>A medição da altura das árvores requer prática, habilidade e boa visão. A maior parte dos erros ocasionados podem ser minimizados com o treino e aferição de resultados.</a:t>
            </a:r>
          </a:p>
          <a:p>
            <a:r>
              <a:rPr lang="pt-PT">
                <a:latin typeface="Arial" charset="0"/>
                <a:cs typeface="Arial" charset="0"/>
              </a:rPr>
              <a:t>As causas principais de erros são:</a:t>
            </a:r>
          </a:p>
          <a:p>
            <a:pPr lvl="1"/>
            <a:r>
              <a:rPr lang="pt-PT">
                <a:latin typeface="Arial" charset="0"/>
                <a:cs typeface="Arial" charset="0"/>
              </a:rPr>
              <a:t>má técnica de recolha das leituras: não verificar as regras elementares da medição de alturas</a:t>
            </a:r>
          </a:p>
          <a:p>
            <a:pPr lvl="1"/>
            <a:r>
              <a:rPr lang="pt-PT">
                <a:latin typeface="Arial" charset="0"/>
                <a:cs typeface="Arial" charset="0"/>
              </a:rPr>
              <a:t>manuseamento incorrecto do aparelho</a:t>
            </a:r>
          </a:p>
          <a:p>
            <a:pPr lvl="1"/>
            <a:r>
              <a:rPr lang="pt-PT">
                <a:latin typeface="Arial" charset="0"/>
                <a:cs typeface="Arial" charset="0"/>
              </a:rPr>
              <a:t>má visão</a:t>
            </a:r>
          </a:p>
          <a:p>
            <a:pPr lvl="1"/>
            <a:r>
              <a:rPr lang="pt-PT">
                <a:latin typeface="Arial" charset="0"/>
                <a:cs typeface="Arial" charset="0"/>
              </a:rPr>
              <a:t>esquecimento de proceder à calibração frequente dos aparelhos</a:t>
            </a:r>
            <a:r>
              <a:rPr lang="en-GB"/>
              <a:t> </a:t>
            </a:r>
            <a:endParaRPr lang="pt-PT"/>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27">
                                            <p:txEl>
                                              <p:pRg st="1" end="1"/>
                                            </p:txEl>
                                          </p:spTgt>
                                        </p:tgtEl>
                                        <p:attrNameLst>
                                          <p:attrName>style.visibility</p:attrName>
                                        </p:attrNameLst>
                                      </p:cBhvr>
                                      <p:to>
                                        <p:strVal val="visible"/>
                                      </p:to>
                                    </p:set>
                                    <p:animEffect transition="in" filter="wipe(left)">
                                      <p:cBhvr>
                                        <p:cTn id="7" dur="500"/>
                                        <p:tgtEl>
                                          <p:spTgt spid="2058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27">
                                            <p:txEl>
                                              <p:pRg st="2" end="2"/>
                                            </p:txEl>
                                          </p:spTgt>
                                        </p:tgtEl>
                                        <p:attrNameLst>
                                          <p:attrName>style.visibility</p:attrName>
                                        </p:attrNameLst>
                                      </p:cBhvr>
                                      <p:to>
                                        <p:strVal val="visible"/>
                                      </p:to>
                                    </p:set>
                                    <p:animEffect transition="in" filter="wipe(left)">
                                      <p:cBhvr>
                                        <p:cTn id="12" dur="500"/>
                                        <p:tgtEl>
                                          <p:spTgt spid="2058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27">
                                            <p:txEl>
                                              <p:pRg st="3" end="3"/>
                                            </p:txEl>
                                          </p:spTgt>
                                        </p:tgtEl>
                                        <p:attrNameLst>
                                          <p:attrName>style.visibility</p:attrName>
                                        </p:attrNameLst>
                                      </p:cBhvr>
                                      <p:to>
                                        <p:strVal val="visible"/>
                                      </p:to>
                                    </p:set>
                                    <p:animEffect transition="in" filter="wipe(left)">
                                      <p:cBhvr>
                                        <p:cTn id="17" dur="500"/>
                                        <p:tgtEl>
                                          <p:spTgt spid="2058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27">
                                            <p:txEl>
                                              <p:pRg st="4" end="4"/>
                                            </p:txEl>
                                          </p:spTgt>
                                        </p:tgtEl>
                                        <p:attrNameLst>
                                          <p:attrName>style.visibility</p:attrName>
                                        </p:attrNameLst>
                                      </p:cBhvr>
                                      <p:to>
                                        <p:strVal val="visible"/>
                                      </p:to>
                                    </p:set>
                                    <p:animEffect transition="in" filter="wipe(left)">
                                      <p:cBhvr>
                                        <p:cTn id="22" dur="500"/>
                                        <p:tgtEl>
                                          <p:spTgt spid="2058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27">
                                            <p:txEl>
                                              <p:pRg st="5" end="5"/>
                                            </p:txEl>
                                          </p:spTgt>
                                        </p:tgtEl>
                                        <p:attrNameLst>
                                          <p:attrName>style.visibility</p:attrName>
                                        </p:attrNameLst>
                                      </p:cBhvr>
                                      <p:to>
                                        <p:strVal val="visible"/>
                                      </p:to>
                                    </p:set>
                                    <p:animEffect transition="in" filter="wipe(left)">
                                      <p:cBhvr>
                                        <p:cTn id="27" dur="500"/>
                                        <p:tgtEl>
                                          <p:spTgt spid="20582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27">
                                            <p:txEl>
                                              <p:pRg st="6" end="6"/>
                                            </p:txEl>
                                          </p:spTgt>
                                        </p:tgtEl>
                                        <p:attrNameLst>
                                          <p:attrName>style.visibility</p:attrName>
                                        </p:attrNameLst>
                                      </p:cBhvr>
                                      <p:to>
                                        <p:strVal val="visible"/>
                                      </p:to>
                                    </p:set>
                                    <p:animEffect transition="in" filter="wipe(left)">
                                      <p:cBhvr>
                                        <p:cTn id="32" dur="500"/>
                                        <p:tgtEl>
                                          <p:spTgt spid="20582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5827">
                                            <p:txEl>
                                              <p:pRg st="7" end="7"/>
                                            </p:txEl>
                                          </p:spTgt>
                                        </p:tgtEl>
                                        <p:attrNameLst>
                                          <p:attrName>style.visibility</p:attrName>
                                        </p:attrNameLst>
                                      </p:cBhvr>
                                      <p:to>
                                        <p:strVal val="visible"/>
                                      </p:to>
                                    </p:set>
                                    <p:animEffect transition="in" filter="wipe(left)">
                                      <p:cBhvr>
                                        <p:cTn id="37" dur="500"/>
                                        <p:tgtEl>
                                          <p:spTgt spid="2058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bldLvl="5"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pt-PT"/>
              <a:t>Relações hipsométricas</a:t>
            </a:r>
            <a:endParaRPr lang="en-GB"/>
          </a:p>
        </p:txBody>
      </p:sp>
      <p:sp>
        <p:nvSpPr>
          <p:cNvPr id="189443" name="Rectangle 3"/>
          <p:cNvSpPr>
            <a:spLocks noGrp="1" noChangeArrowheads="1"/>
          </p:cNvSpPr>
          <p:nvPr>
            <p:ph type="body" idx="1"/>
          </p:nvPr>
        </p:nvSpPr>
        <p:spPr/>
        <p:txBody>
          <a:bodyPr/>
          <a:lstStyle/>
          <a:p>
            <a:endParaRPr lang="pt-PT" sz="700"/>
          </a:p>
          <a:p>
            <a:r>
              <a:rPr lang="pt-PT">
                <a:latin typeface="Arial" charset="0"/>
                <a:cs typeface="Arial" charset="0"/>
              </a:rPr>
              <a:t>Normalmente não é possível medir todas as árvores dum povoamento, utilizando-se para tal relações hipsométricas, equações que permitem estimar as alturas das árvores a partir do diâmetro e de outras variáveis do povoamento: </a:t>
            </a:r>
          </a:p>
          <a:p>
            <a:pPr lvl="1"/>
            <a:r>
              <a:rPr lang="pt-PT">
                <a:latin typeface="Arial" charset="0"/>
                <a:cs typeface="Arial" charset="0"/>
              </a:rPr>
              <a:t>relações hipsométricas locais</a:t>
            </a:r>
          </a:p>
          <a:p>
            <a:pPr lvl="2">
              <a:buFont typeface="Marlett" pitchFamily="2" charset="2"/>
              <a:buNone/>
            </a:pPr>
            <a:r>
              <a:rPr lang="pt-PT">
                <a:latin typeface="Arial" charset="0"/>
                <a:cs typeface="Arial" charset="0"/>
              </a:rPr>
              <a:t>	geralmente função apenas do diâmetro a 1.30 m, ajustadas para aplicação no povoamento onde se procedeu à colheita dos dados, eventualmente em povoamentos semelhantes</a:t>
            </a:r>
          </a:p>
          <a:p>
            <a:pPr lvl="1"/>
            <a:r>
              <a:rPr lang="pt-PT">
                <a:latin typeface="Arial" charset="0"/>
                <a:cs typeface="Arial" charset="0"/>
              </a:rPr>
              <a:t>relações hipsométricas gerais</a:t>
            </a:r>
          </a:p>
          <a:p>
            <a:pPr lvl="2">
              <a:buFont typeface="Marlett" pitchFamily="2" charset="2"/>
              <a:buNone/>
            </a:pPr>
            <a:r>
              <a:rPr lang="pt-PT">
                <a:latin typeface="Arial" charset="0"/>
                <a:cs typeface="Arial" charset="0"/>
              </a:rPr>
              <a:t>	função do diâmetro a 1.30 m e de variáveis do povoamento tais como altura dominante, idade e densidade, desenvolvidas para aplicação generalizada a uma espécie numa determinada região</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9443">
                                            <p:txEl>
                                              <p:pRg st="1" end="1"/>
                                            </p:txEl>
                                          </p:spTgt>
                                        </p:tgtEl>
                                        <p:attrNameLst>
                                          <p:attrName>style.visibility</p:attrName>
                                        </p:attrNameLst>
                                      </p:cBhvr>
                                      <p:to>
                                        <p:strVal val="visible"/>
                                      </p:to>
                                    </p:set>
                                    <p:animEffect transition="in" filter="wipe(left)">
                                      <p:cBhvr>
                                        <p:cTn id="7" dur="500"/>
                                        <p:tgtEl>
                                          <p:spTgt spid="1894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9443">
                                            <p:txEl>
                                              <p:pRg st="2" end="2"/>
                                            </p:txEl>
                                          </p:spTgt>
                                        </p:tgtEl>
                                        <p:attrNameLst>
                                          <p:attrName>style.visibility</p:attrName>
                                        </p:attrNameLst>
                                      </p:cBhvr>
                                      <p:to>
                                        <p:strVal val="visible"/>
                                      </p:to>
                                    </p:set>
                                    <p:animEffect transition="in" filter="wipe(left)">
                                      <p:cBhvr>
                                        <p:cTn id="12" dur="500"/>
                                        <p:tgtEl>
                                          <p:spTgt spid="1894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9443">
                                            <p:txEl>
                                              <p:pRg st="3" end="3"/>
                                            </p:txEl>
                                          </p:spTgt>
                                        </p:tgtEl>
                                        <p:attrNameLst>
                                          <p:attrName>style.visibility</p:attrName>
                                        </p:attrNameLst>
                                      </p:cBhvr>
                                      <p:to>
                                        <p:strVal val="visible"/>
                                      </p:to>
                                    </p:set>
                                    <p:animEffect transition="in" filter="wipe(left)">
                                      <p:cBhvr>
                                        <p:cTn id="17" dur="500"/>
                                        <p:tgtEl>
                                          <p:spTgt spid="1894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9443">
                                            <p:txEl>
                                              <p:pRg st="4" end="4"/>
                                            </p:txEl>
                                          </p:spTgt>
                                        </p:tgtEl>
                                        <p:attrNameLst>
                                          <p:attrName>style.visibility</p:attrName>
                                        </p:attrNameLst>
                                      </p:cBhvr>
                                      <p:to>
                                        <p:strVal val="visible"/>
                                      </p:to>
                                    </p:set>
                                    <p:animEffect transition="in" filter="wipe(left)">
                                      <p:cBhvr>
                                        <p:cTn id="22" dur="500"/>
                                        <p:tgtEl>
                                          <p:spTgt spid="1894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9443">
                                            <p:txEl>
                                              <p:pRg st="5" end="5"/>
                                            </p:txEl>
                                          </p:spTgt>
                                        </p:tgtEl>
                                        <p:attrNameLst>
                                          <p:attrName>style.visibility</p:attrName>
                                        </p:attrNameLst>
                                      </p:cBhvr>
                                      <p:to>
                                        <p:strVal val="visible"/>
                                      </p:to>
                                    </p:set>
                                    <p:animEffect transition="in" filter="wipe(left)">
                                      <p:cBhvr>
                                        <p:cTn id="27" dur="500"/>
                                        <p:tgtEl>
                                          <p:spTgt spid="1894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pt-PT"/>
              <a:t>Diâmetro à altura do peito</a:t>
            </a:r>
            <a:endParaRPr lang="en-GB"/>
          </a:p>
        </p:txBody>
      </p:sp>
      <p:sp>
        <p:nvSpPr>
          <p:cNvPr id="155651" name="Rectangle 3"/>
          <p:cNvSpPr>
            <a:spLocks noGrp="1" noChangeArrowheads="1"/>
          </p:cNvSpPr>
          <p:nvPr>
            <p:ph type="body" idx="1"/>
          </p:nvPr>
        </p:nvSpPr>
        <p:spPr/>
        <p:txBody>
          <a:bodyPr/>
          <a:lstStyle/>
          <a:p>
            <a:endParaRPr lang="pt-PT" sz="700"/>
          </a:p>
          <a:p>
            <a:r>
              <a:rPr lang="pt-PT">
                <a:latin typeface="Arial" charset="0"/>
                <a:cs typeface="Arial" charset="0"/>
              </a:rPr>
              <a:t>As razões da importância do diâmetro à altura do peito (d) são as seguintes (cont.):</a:t>
            </a:r>
          </a:p>
          <a:p>
            <a:pPr lvl="1"/>
            <a:r>
              <a:rPr lang="pt-PT">
                <a:latin typeface="Arial" charset="0"/>
                <a:cs typeface="Arial" charset="0"/>
              </a:rPr>
              <a:t>É a base para o cálculo de outras variáveis como a área seccional à altura do peito, a chamada área basal da árvore (g), que é obtida através da fórmula g = πd</a:t>
            </a:r>
            <a:r>
              <a:rPr lang="pt-PT" baseline="30000">
                <a:latin typeface="Arial" charset="0"/>
                <a:cs typeface="Arial" charset="0"/>
              </a:rPr>
              <a:t>2</a:t>
            </a:r>
            <a:r>
              <a:rPr lang="pt-PT">
                <a:latin typeface="Arial" charset="0"/>
                <a:cs typeface="Arial" charset="0"/>
              </a:rPr>
              <a:t>/4</a:t>
            </a:r>
          </a:p>
          <a:p>
            <a:pPr lvl="1"/>
            <a:r>
              <a:rPr lang="pt-PT">
                <a:latin typeface="Arial" charset="0"/>
                <a:cs typeface="Arial" charset="0"/>
              </a:rPr>
              <a:t>O diâmetro à altura do peito afecta o volume quadráticamente uma vez que o volume da árvore é o produto da área basal, altura (h) e factor forma (f) :</a:t>
            </a:r>
          </a:p>
          <a:p>
            <a:pPr lvl="2">
              <a:buFont typeface="Marlett" pitchFamily="2" charset="2"/>
              <a:buNone/>
            </a:pPr>
            <a:r>
              <a:rPr lang="pt-PT">
                <a:latin typeface="Arial" charset="0"/>
                <a:cs typeface="Arial" charset="0"/>
              </a:rPr>
              <a:t>v = g h f</a:t>
            </a:r>
          </a:p>
          <a:p>
            <a:pPr lvl="1"/>
            <a:r>
              <a:rPr lang="pt-PT">
                <a:latin typeface="Arial" charset="0"/>
                <a:cs typeface="Arial" charset="0"/>
              </a:rPr>
              <a:t>Pelo contrário, a altura e o factor forma entram apenas linearmente na expressão do volume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651">
                                            <p:txEl>
                                              <p:pRg st="1" end="1"/>
                                            </p:txEl>
                                          </p:spTgt>
                                        </p:tgtEl>
                                        <p:attrNameLst>
                                          <p:attrName>style.visibility</p:attrName>
                                        </p:attrNameLst>
                                      </p:cBhvr>
                                      <p:to>
                                        <p:strVal val="visible"/>
                                      </p:to>
                                    </p:set>
                                    <p:animEffect transition="in" filter="wipe(left)">
                                      <p:cBhvr>
                                        <p:cTn id="7" dur="500"/>
                                        <p:tgtEl>
                                          <p:spTgt spid="1556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651">
                                            <p:txEl>
                                              <p:pRg st="2" end="2"/>
                                            </p:txEl>
                                          </p:spTgt>
                                        </p:tgtEl>
                                        <p:attrNameLst>
                                          <p:attrName>style.visibility</p:attrName>
                                        </p:attrNameLst>
                                      </p:cBhvr>
                                      <p:to>
                                        <p:strVal val="visible"/>
                                      </p:to>
                                    </p:set>
                                    <p:animEffect transition="in" filter="wipe(left)">
                                      <p:cBhvr>
                                        <p:cTn id="12" dur="500"/>
                                        <p:tgtEl>
                                          <p:spTgt spid="1556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5651">
                                            <p:txEl>
                                              <p:pRg st="3" end="3"/>
                                            </p:txEl>
                                          </p:spTgt>
                                        </p:tgtEl>
                                        <p:attrNameLst>
                                          <p:attrName>style.visibility</p:attrName>
                                        </p:attrNameLst>
                                      </p:cBhvr>
                                      <p:to>
                                        <p:strVal val="visible"/>
                                      </p:to>
                                    </p:set>
                                    <p:animEffect transition="in" filter="wipe(left)">
                                      <p:cBhvr>
                                        <p:cTn id="17" dur="500"/>
                                        <p:tgtEl>
                                          <p:spTgt spid="1556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5651">
                                            <p:txEl>
                                              <p:pRg st="4" end="4"/>
                                            </p:txEl>
                                          </p:spTgt>
                                        </p:tgtEl>
                                        <p:attrNameLst>
                                          <p:attrName>style.visibility</p:attrName>
                                        </p:attrNameLst>
                                      </p:cBhvr>
                                      <p:to>
                                        <p:strVal val="visible"/>
                                      </p:to>
                                    </p:set>
                                    <p:animEffect transition="in" filter="wipe(left)">
                                      <p:cBhvr>
                                        <p:cTn id="22" dur="500"/>
                                        <p:tgtEl>
                                          <p:spTgt spid="1556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5651">
                                            <p:txEl>
                                              <p:pRg st="5" end="5"/>
                                            </p:txEl>
                                          </p:spTgt>
                                        </p:tgtEl>
                                        <p:attrNameLst>
                                          <p:attrName>style.visibility</p:attrName>
                                        </p:attrNameLst>
                                      </p:cBhvr>
                                      <p:to>
                                        <p:strVal val="visible"/>
                                      </p:to>
                                    </p:set>
                                    <p:animEffect transition="in" filter="wipe(left)">
                                      <p:cBhvr>
                                        <p:cTn id="27" dur="500"/>
                                        <p:tgtEl>
                                          <p:spTgt spid="155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5"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6516" y="2060848"/>
            <a:ext cx="6110967" cy="2308324"/>
          </a:xfrm>
          <a:prstGeom prst="rect">
            <a:avLst/>
          </a:prstGeom>
        </p:spPr>
        <p:txBody>
          <a:bodyPr wrap="none">
            <a:spAutoFit/>
          </a:bodyPr>
          <a:lstStyle/>
          <a:p>
            <a:r>
              <a:rPr lang="pt-PT" dirty="0" smtClean="0">
                <a:latin typeface="Verdana" pitchFamily="34" charset="0"/>
              </a:rPr>
              <a:t>IDADE</a:t>
            </a:r>
          </a:p>
          <a:p>
            <a:r>
              <a:rPr lang="pt-PT" dirty="0" smtClean="0">
                <a:effectLst>
                  <a:outerShdw blurRad="38100" dist="38100" dir="2700000" algn="tl">
                    <a:srgbClr val="C0C0C0"/>
                  </a:outerShdw>
                </a:effectLst>
                <a:latin typeface="Verdana" pitchFamily="34" charset="0"/>
              </a:rPr>
              <a:t>DIÂMETRO (suta e fitas de diâmetros)</a:t>
            </a:r>
          </a:p>
          <a:p>
            <a:r>
              <a:rPr lang="pt-PT" dirty="0" smtClean="0">
                <a:effectLst>
                  <a:outerShdw blurRad="38100" dist="38100" dir="2700000" algn="tl">
                    <a:srgbClr val="C0C0C0"/>
                  </a:outerShdw>
                </a:effectLst>
                <a:latin typeface="Verdana" pitchFamily="34" charset="0"/>
              </a:rPr>
              <a:t>CASCA</a:t>
            </a:r>
          </a:p>
          <a:p>
            <a:r>
              <a:rPr lang="pt-PT" dirty="0" smtClean="0">
                <a:effectLst>
                  <a:outerShdw blurRad="38100" dist="38100" dir="2700000" algn="tl">
                    <a:srgbClr val="C0C0C0"/>
                  </a:outerShdw>
                </a:effectLst>
                <a:latin typeface="Verdana" pitchFamily="34" charset="0"/>
              </a:rPr>
              <a:t>ALTURA</a:t>
            </a:r>
          </a:p>
          <a:p>
            <a:r>
              <a:rPr lang="pt-PT" dirty="0" smtClean="0">
                <a:latin typeface="Verdana" pitchFamily="34" charset="0"/>
              </a:rPr>
              <a:t>COPA DA ÁRVORE</a:t>
            </a:r>
          </a:p>
          <a:p>
            <a:endParaRPr lang="en-GB" dirty="0">
              <a:solidFill>
                <a:schemeClr val="bg1">
                  <a:lumMod val="75000"/>
                </a:schemeClr>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4241848990"/>
      </p:ext>
    </p:extLst>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304800" y="2438400"/>
            <a:ext cx="8610600" cy="1143000"/>
          </a:xfrm>
          <a:prstGeom prst="rect">
            <a:avLst/>
          </a:prstGeom>
          <a:solidFill>
            <a:schemeClr val="bg1"/>
          </a:solidFill>
          <a:ln w="9525">
            <a:noFill/>
            <a:miter lim="800000"/>
            <a:headEnd/>
            <a:tailEnd/>
          </a:ln>
          <a:effectLst/>
        </p:spPr>
        <p:txBody>
          <a:bodyPr anchor="ctr"/>
          <a:lstStyle/>
          <a:p>
            <a:r>
              <a:rPr lang="pt-PT" sz="4600" dirty="0">
                <a:latin typeface="Verdana" pitchFamily="34" charset="0"/>
              </a:rPr>
              <a:t>COPA DA ÁRVORE</a:t>
            </a:r>
            <a:endParaRPr lang="en-GB" sz="4600" dirty="0">
              <a:effectLst>
                <a:outerShdw blurRad="38100" dist="38100" dir="2700000" algn="tl">
                  <a:srgbClr val="C0C0C0"/>
                </a:outerShdw>
              </a:effectLst>
              <a:latin typeface="Verdana"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0162"/>
                                        </p:tgtEl>
                                        <p:attrNameLst>
                                          <p:attrName>style.visibility</p:attrName>
                                        </p:attrNameLst>
                                      </p:cBhvr>
                                      <p:to>
                                        <p:strVal val="visible"/>
                                      </p:to>
                                    </p:set>
                                    <p:animEffect transition="in" filter="box(out)">
                                      <p:cBhvr>
                                        <p:cTn id="7" dur="500"/>
                                        <p:tgtEl>
                                          <p:spTgt spid="220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pt-PT"/>
              <a:t>Copa da árvore</a:t>
            </a:r>
            <a:endParaRPr lang="en-GB"/>
          </a:p>
        </p:txBody>
      </p:sp>
      <p:sp>
        <p:nvSpPr>
          <p:cNvPr id="221187" name="Rectangle 3"/>
          <p:cNvSpPr>
            <a:spLocks noGrp="1" noChangeArrowheads="1"/>
          </p:cNvSpPr>
          <p:nvPr>
            <p:ph type="body" idx="1"/>
          </p:nvPr>
        </p:nvSpPr>
        <p:spPr>
          <a:xfrm>
            <a:off x="304800" y="1557338"/>
            <a:ext cx="8610600" cy="5029200"/>
          </a:xfrm>
        </p:spPr>
        <p:txBody>
          <a:bodyPr/>
          <a:lstStyle/>
          <a:p>
            <a:pPr>
              <a:lnSpc>
                <a:spcPct val="90000"/>
              </a:lnSpc>
            </a:pPr>
            <a:endParaRPr lang="pt-PT" sz="700"/>
          </a:p>
          <a:p>
            <a:pPr>
              <a:lnSpc>
                <a:spcPct val="90000"/>
              </a:lnSpc>
            </a:pPr>
            <a:r>
              <a:rPr lang="pt-PT"/>
              <a:t>O conhecimento das características da copa da árvore é essencial para a correcta avaliação da sua capacidade de crescimento</a:t>
            </a:r>
            <a:r>
              <a:rPr lang="en-US"/>
              <a:t> </a:t>
            </a:r>
          </a:p>
          <a:p>
            <a:pPr>
              <a:lnSpc>
                <a:spcPct val="90000"/>
              </a:lnSpc>
            </a:pPr>
            <a:r>
              <a:rPr lang="pt-PT"/>
              <a:t>As variáveis da copa não são, contudo, registadas frequentemente nos inventários florestais em consequência da dificuldade de que se reveste a medição destas variáveis</a:t>
            </a:r>
            <a:r>
              <a:rPr lang="en-US"/>
              <a:t> </a:t>
            </a:r>
            <a:endParaRPr lang="pt-PT"/>
          </a:p>
          <a:p>
            <a:pPr>
              <a:lnSpc>
                <a:spcPct val="90000"/>
              </a:lnSpc>
            </a:pPr>
            <a:r>
              <a:rPr lang="pt-PT"/>
              <a:t>As variáveis da copa que são medidas com maior frequência são:</a:t>
            </a:r>
          </a:p>
          <a:p>
            <a:pPr lvl="1">
              <a:lnSpc>
                <a:spcPct val="90000"/>
              </a:lnSpc>
            </a:pPr>
            <a:r>
              <a:rPr lang="pt-PT"/>
              <a:t>Altura da base da copa e profundidade da copa</a:t>
            </a:r>
          </a:p>
          <a:p>
            <a:pPr lvl="1">
              <a:lnSpc>
                <a:spcPct val="90000"/>
              </a:lnSpc>
            </a:pPr>
            <a:r>
              <a:rPr lang="pt-PT"/>
              <a:t>Raios ou diâmetros da copa e área da copa</a:t>
            </a:r>
          </a:p>
          <a:p>
            <a:pPr lvl="1">
              <a:lnSpc>
                <a:spcPct val="90000"/>
              </a:lnSpc>
            </a:pPr>
            <a:r>
              <a:rPr lang="pt-PT"/>
              <a:t>Área foliar</a:t>
            </a:r>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1187">
                                            <p:txEl>
                                              <p:pRg st="1" end="1"/>
                                            </p:txEl>
                                          </p:spTgt>
                                        </p:tgtEl>
                                        <p:attrNameLst>
                                          <p:attrName>style.visibility</p:attrName>
                                        </p:attrNameLst>
                                      </p:cBhvr>
                                      <p:to>
                                        <p:strVal val="visible"/>
                                      </p:to>
                                    </p:set>
                                    <p:animEffect transition="in" filter="wipe(left)">
                                      <p:cBhvr>
                                        <p:cTn id="7" dur="500"/>
                                        <p:tgtEl>
                                          <p:spTgt spid="2211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1187">
                                            <p:txEl>
                                              <p:pRg st="2" end="2"/>
                                            </p:txEl>
                                          </p:spTgt>
                                        </p:tgtEl>
                                        <p:attrNameLst>
                                          <p:attrName>style.visibility</p:attrName>
                                        </p:attrNameLst>
                                      </p:cBhvr>
                                      <p:to>
                                        <p:strVal val="visible"/>
                                      </p:to>
                                    </p:set>
                                    <p:animEffect transition="in" filter="wipe(left)">
                                      <p:cBhvr>
                                        <p:cTn id="12" dur="500"/>
                                        <p:tgtEl>
                                          <p:spTgt spid="2211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1187">
                                            <p:txEl>
                                              <p:pRg st="3" end="3"/>
                                            </p:txEl>
                                          </p:spTgt>
                                        </p:tgtEl>
                                        <p:attrNameLst>
                                          <p:attrName>style.visibility</p:attrName>
                                        </p:attrNameLst>
                                      </p:cBhvr>
                                      <p:to>
                                        <p:strVal val="visible"/>
                                      </p:to>
                                    </p:set>
                                    <p:animEffect transition="in" filter="wipe(left)">
                                      <p:cBhvr>
                                        <p:cTn id="17" dur="500"/>
                                        <p:tgtEl>
                                          <p:spTgt spid="2211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1187">
                                            <p:txEl>
                                              <p:pRg st="4" end="4"/>
                                            </p:txEl>
                                          </p:spTgt>
                                        </p:tgtEl>
                                        <p:attrNameLst>
                                          <p:attrName>style.visibility</p:attrName>
                                        </p:attrNameLst>
                                      </p:cBhvr>
                                      <p:to>
                                        <p:strVal val="visible"/>
                                      </p:to>
                                    </p:set>
                                    <p:animEffect transition="in" filter="wipe(left)">
                                      <p:cBhvr>
                                        <p:cTn id="22" dur="500"/>
                                        <p:tgtEl>
                                          <p:spTgt spid="2211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1187">
                                            <p:txEl>
                                              <p:pRg st="5" end="5"/>
                                            </p:txEl>
                                          </p:spTgt>
                                        </p:tgtEl>
                                        <p:attrNameLst>
                                          <p:attrName>style.visibility</p:attrName>
                                        </p:attrNameLst>
                                      </p:cBhvr>
                                      <p:to>
                                        <p:strVal val="visible"/>
                                      </p:to>
                                    </p:set>
                                    <p:animEffect transition="in" filter="wipe(left)">
                                      <p:cBhvr>
                                        <p:cTn id="27" dur="500"/>
                                        <p:tgtEl>
                                          <p:spTgt spid="2211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21187">
                                            <p:txEl>
                                              <p:pRg st="6" end="6"/>
                                            </p:txEl>
                                          </p:spTgt>
                                        </p:tgtEl>
                                        <p:attrNameLst>
                                          <p:attrName>style.visibility</p:attrName>
                                        </p:attrNameLst>
                                      </p:cBhvr>
                                      <p:to>
                                        <p:strVal val="visible"/>
                                      </p:to>
                                    </p:set>
                                    <p:animEffect transition="in" filter="wipe(left)">
                                      <p:cBhvr>
                                        <p:cTn id="32" dur="500"/>
                                        <p:tgtEl>
                                          <p:spTgt spid="2211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PT"/>
              <a:t>Altura da base da copa, profundidade da copa e proporção de copa</a:t>
            </a:r>
            <a:endParaRPr lang="en-GB"/>
          </a:p>
        </p:txBody>
      </p:sp>
      <p:sp>
        <p:nvSpPr>
          <p:cNvPr id="222211" name="Rectangle 3"/>
          <p:cNvSpPr>
            <a:spLocks noGrp="1" noChangeArrowheads="1"/>
          </p:cNvSpPr>
          <p:nvPr>
            <p:ph type="body" idx="1"/>
          </p:nvPr>
        </p:nvSpPr>
        <p:spPr/>
        <p:txBody>
          <a:bodyPr/>
          <a:lstStyle/>
          <a:p>
            <a:endParaRPr lang="pt-PT" sz="700"/>
          </a:p>
          <a:p>
            <a:r>
              <a:rPr lang="pt-PT"/>
              <a:t>A altura da base da copa (hbc) é medida desde a base da árvore até à zona dos primeiros ramos vivos. Geralmente considera-se o início da copa quando existem ramos vivos em pelo menos 3 dos quadrantes da copa. </a:t>
            </a:r>
          </a:p>
          <a:p>
            <a:r>
              <a:rPr lang="pt-PT"/>
              <a:t>O complemento da altura da base da copa em relação à altura total é designado por profundidade da copa (pfc = h - hbc) variável muito utilizada em estudos de crescimento.</a:t>
            </a:r>
          </a:p>
          <a:p>
            <a:r>
              <a:rPr lang="pt-PT"/>
              <a:t>A proporção de copa (pc) calcula-se exprimindo a profundidade da copa como proporção da altura total</a:t>
            </a:r>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2211">
                                            <p:txEl>
                                              <p:pRg st="1" end="1"/>
                                            </p:txEl>
                                          </p:spTgt>
                                        </p:tgtEl>
                                        <p:attrNameLst>
                                          <p:attrName>style.visibility</p:attrName>
                                        </p:attrNameLst>
                                      </p:cBhvr>
                                      <p:to>
                                        <p:strVal val="visible"/>
                                      </p:to>
                                    </p:set>
                                    <p:animEffect transition="in" filter="wipe(left)">
                                      <p:cBhvr>
                                        <p:cTn id="7" dur="500"/>
                                        <p:tgtEl>
                                          <p:spTgt spid="2222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2211">
                                            <p:txEl>
                                              <p:pRg st="2" end="2"/>
                                            </p:txEl>
                                          </p:spTgt>
                                        </p:tgtEl>
                                        <p:attrNameLst>
                                          <p:attrName>style.visibility</p:attrName>
                                        </p:attrNameLst>
                                      </p:cBhvr>
                                      <p:to>
                                        <p:strVal val="visible"/>
                                      </p:to>
                                    </p:set>
                                    <p:animEffect transition="in" filter="wipe(left)">
                                      <p:cBhvr>
                                        <p:cTn id="12" dur="500"/>
                                        <p:tgtEl>
                                          <p:spTgt spid="2222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2211">
                                            <p:txEl>
                                              <p:pRg st="3" end="3"/>
                                            </p:txEl>
                                          </p:spTgt>
                                        </p:tgtEl>
                                        <p:attrNameLst>
                                          <p:attrName>style.visibility</p:attrName>
                                        </p:attrNameLst>
                                      </p:cBhvr>
                                      <p:to>
                                        <p:strVal val="visible"/>
                                      </p:to>
                                    </p:set>
                                    <p:animEffect transition="in" filter="wipe(left)">
                                      <p:cBhvr>
                                        <p:cTn id="17" dur="500"/>
                                        <p:tgtEl>
                                          <p:spTgt spid="2222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bldLvl="5"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pt-PT"/>
              <a:t>Altura da base da copa, profundidade da copa e proporção de copa</a:t>
            </a:r>
            <a:endParaRPr lang="en-GB"/>
          </a:p>
        </p:txBody>
      </p:sp>
      <p:sp>
        <p:nvSpPr>
          <p:cNvPr id="223235" name="Rectangle 3"/>
          <p:cNvSpPr>
            <a:spLocks noGrp="1" noChangeArrowheads="1"/>
          </p:cNvSpPr>
          <p:nvPr>
            <p:ph type="body" idx="1"/>
          </p:nvPr>
        </p:nvSpPr>
        <p:spPr/>
        <p:txBody>
          <a:bodyPr/>
          <a:lstStyle/>
          <a:p>
            <a:endParaRPr lang="pt-PT" sz="700"/>
          </a:p>
          <a:p>
            <a:r>
              <a:rPr lang="pt-PT"/>
              <a:t>Métodos para avaliar a altura da base da copa</a:t>
            </a:r>
          </a:p>
          <a:p>
            <a:pPr lvl="1"/>
            <a:r>
              <a:rPr lang="pt-PT"/>
              <a:t>A medição directa e indirecta da altura da base da copa faz-se, como é óbvio, com os aparelhos já descritos para a altura total: vara telescópica e hipsómetros</a:t>
            </a:r>
            <a:r>
              <a:rPr lang="en-US"/>
              <a:t> </a:t>
            </a:r>
          </a:p>
          <a:p>
            <a:pPr lvl="1"/>
            <a:r>
              <a:rPr lang="pt-PT"/>
              <a:t>É muito usual fazer a avaliação da base da copa com estimação</a:t>
            </a:r>
          </a:p>
          <a:p>
            <a:pPr lvl="2"/>
            <a:r>
              <a:rPr lang="pt-PT"/>
              <a:t>Da altura da base da copa</a:t>
            </a:r>
          </a:p>
          <a:p>
            <a:pPr lvl="2"/>
            <a:r>
              <a:rPr lang="pt-PT"/>
              <a:t>Da proporção de copa</a:t>
            </a:r>
            <a:endParaRPr lang="en-US"/>
          </a:p>
          <a:p>
            <a:pPr lvl="1"/>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3235">
                                            <p:txEl>
                                              <p:pRg st="1" end="1"/>
                                            </p:txEl>
                                          </p:spTgt>
                                        </p:tgtEl>
                                        <p:attrNameLst>
                                          <p:attrName>style.visibility</p:attrName>
                                        </p:attrNameLst>
                                      </p:cBhvr>
                                      <p:to>
                                        <p:strVal val="visible"/>
                                      </p:to>
                                    </p:set>
                                    <p:animEffect transition="in" filter="wipe(left)">
                                      <p:cBhvr>
                                        <p:cTn id="7" dur="500"/>
                                        <p:tgtEl>
                                          <p:spTgt spid="2232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3235">
                                            <p:txEl>
                                              <p:pRg st="2" end="2"/>
                                            </p:txEl>
                                          </p:spTgt>
                                        </p:tgtEl>
                                        <p:attrNameLst>
                                          <p:attrName>style.visibility</p:attrName>
                                        </p:attrNameLst>
                                      </p:cBhvr>
                                      <p:to>
                                        <p:strVal val="visible"/>
                                      </p:to>
                                    </p:set>
                                    <p:animEffect transition="in" filter="wipe(left)">
                                      <p:cBhvr>
                                        <p:cTn id="12" dur="500"/>
                                        <p:tgtEl>
                                          <p:spTgt spid="2232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3235">
                                            <p:txEl>
                                              <p:pRg st="3" end="3"/>
                                            </p:txEl>
                                          </p:spTgt>
                                        </p:tgtEl>
                                        <p:attrNameLst>
                                          <p:attrName>style.visibility</p:attrName>
                                        </p:attrNameLst>
                                      </p:cBhvr>
                                      <p:to>
                                        <p:strVal val="visible"/>
                                      </p:to>
                                    </p:set>
                                    <p:animEffect transition="in" filter="wipe(left)">
                                      <p:cBhvr>
                                        <p:cTn id="17" dur="500"/>
                                        <p:tgtEl>
                                          <p:spTgt spid="2232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3235">
                                            <p:txEl>
                                              <p:pRg st="4" end="4"/>
                                            </p:txEl>
                                          </p:spTgt>
                                        </p:tgtEl>
                                        <p:attrNameLst>
                                          <p:attrName>style.visibility</p:attrName>
                                        </p:attrNameLst>
                                      </p:cBhvr>
                                      <p:to>
                                        <p:strVal val="visible"/>
                                      </p:to>
                                    </p:set>
                                    <p:animEffect transition="in" filter="wipe(left)">
                                      <p:cBhvr>
                                        <p:cTn id="22" dur="500"/>
                                        <p:tgtEl>
                                          <p:spTgt spid="2232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3235">
                                            <p:txEl>
                                              <p:pRg st="5" end="5"/>
                                            </p:txEl>
                                          </p:spTgt>
                                        </p:tgtEl>
                                        <p:attrNameLst>
                                          <p:attrName>style.visibility</p:attrName>
                                        </p:attrNameLst>
                                      </p:cBhvr>
                                      <p:to>
                                        <p:strVal val="visible"/>
                                      </p:to>
                                    </p:set>
                                    <p:animEffect transition="in" filter="wipe(left)">
                                      <p:cBhvr>
                                        <p:cTn id="27" dur="500"/>
                                        <p:tgtEl>
                                          <p:spTgt spid="2232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pt-PT"/>
              <a:t>Raios da copa e área de copa</a:t>
            </a:r>
            <a:endParaRPr lang="en-GB"/>
          </a:p>
        </p:txBody>
      </p:sp>
      <p:sp>
        <p:nvSpPr>
          <p:cNvPr id="224259" name="Rectangle 3"/>
          <p:cNvSpPr>
            <a:spLocks noGrp="1" noChangeArrowheads="1"/>
          </p:cNvSpPr>
          <p:nvPr>
            <p:ph type="body" idx="1"/>
          </p:nvPr>
        </p:nvSpPr>
        <p:spPr/>
        <p:txBody>
          <a:bodyPr/>
          <a:lstStyle/>
          <a:p>
            <a:endParaRPr lang="pt-PT" sz="700"/>
          </a:p>
          <a:p>
            <a:r>
              <a:rPr lang="pt-PT"/>
              <a:t>A copa das árvores pode ser de contorno bastante irregular, pelo que a correcta medição da sua projecção horizontal inplica a medição do raio em mais do que uma direcção</a:t>
            </a:r>
            <a:r>
              <a:rPr lang="en-US"/>
              <a:t> </a:t>
            </a:r>
          </a:p>
          <a:p>
            <a:r>
              <a:rPr lang="pt-PT"/>
              <a:t>Devem medir-se pelo menos 4 raios, segundo os pontos cardeias ou, no caso de copas bastante irregulares, 8 raios, também segundo os pontos cardeais e colaterais </a:t>
            </a:r>
            <a:endParaRPr lang="en-US"/>
          </a:p>
          <a:p>
            <a:pPr lvl="1"/>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4259">
                                            <p:txEl>
                                              <p:pRg st="1" end="1"/>
                                            </p:txEl>
                                          </p:spTgt>
                                        </p:tgtEl>
                                        <p:attrNameLst>
                                          <p:attrName>style.visibility</p:attrName>
                                        </p:attrNameLst>
                                      </p:cBhvr>
                                      <p:to>
                                        <p:strVal val="visible"/>
                                      </p:to>
                                    </p:set>
                                    <p:animEffect transition="in" filter="wipe(left)">
                                      <p:cBhvr>
                                        <p:cTn id="7" dur="500"/>
                                        <p:tgtEl>
                                          <p:spTgt spid="2242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4259">
                                            <p:txEl>
                                              <p:pRg st="2" end="2"/>
                                            </p:txEl>
                                          </p:spTgt>
                                        </p:tgtEl>
                                        <p:attrNameLst>
                                          <p:attrName>style.visibility</p:attrName>
                                        </p:attrNameLst>
                                      </p:cBhvr>
                                      <p:to>
                                        <p:strVal val="visible"/>
                                      </p:to>
                                    </p:set>
                                    <p:animEffect transition="in" filter="wipe(left)">
                                      <p:cBhvr>
                                        <p:cTn id="12" dur="500"/>
                                        <p:tgtEl>
                                          <p:spTgt spid="2242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pt-PT"/>
              <a:t>Raios da copa e área de copa</a:t>
            </a:r>
            <a:endParaRPr lang="en-GB"/>
          </a:p>
        </p:txBody>
      </p:sp>
      <p:sp>
        <p:nvSpPr>
          <p:cNvPr id="225283" name="Rectangle 3"/>
          <p:cNvSpPr>
            <a:spLocks noGrp="1" noChangeArrowheads="1"/>
          </p:cNvSpPr>
          <p:nvPr>
            <p:ph type="body" idx="1"/>
          </p:nvPr>
        </p:nvSpPr>
        <p:spPr/>
        <p:txBody>
          <a:bodyPr/>
          <a:lstStyle/>
          <a:p>
            <a:endParaRPr lang="pt-PT" sz="700"/>
          </a:p>
          <a:p>
            <a:endParaRPr lang="pt-PT" sz="700"/>
          </a:p>
        </p:txBody>
      </p:sp>
      <p:grpSp>
        <p:nvGrpSpPr>
          <p:cNvPr id="225289" name="Group 9"/>
          <p:cNvGrpSpPr>
            <a:grpSpLocks/>
          </p:cNvGrpSpPr>
          <p:nvPr/>
        </p:nvGrpSpPr>
        <p:grpSpPr bwMode="auto">
          <a:xfrm>
            <a:off x="2124075" y="2636838"/>
            <a:ext cx="4876800" cy="2314575"/>
            <a:chOff x="2109" y="1787"/>
            <a:chExt cx="1536" cy="729"/>
          </a:xfrm>
        </p:grpSpPr>
        <p:pic>
          <p:nvPicPr>
            <p:cNvPr id="225288" name="Picture 8"/>
            <p:cNvPicPr>
              <a:picLocks noChangeAspect="1" noChangeArrowheads="1"/>
            </p:cNvPicPr>
            <p:nvPr/>
          </p:nvPicPr>
          <p:blipFill>
            <a:blip r:embed="rId2"/>
            <a:srcRect/>
            <a:stretch>
              <a:fillRect/>
            </a:stretch>
          </p:blipFill>
          <p:spPr bwMode="auto">
            <a:xfrm>
              <a:off x="2109" y="1787"/>
              <a:ext cx="1536" cy="710"/>
            </a:xfrm>
            <a:prstGeom prst="rect">
              <a:avLst/>
            </a:prstGeom>
            <a:noFill/>
          </p:spPr>
        </p:pic>
        <p:pic>
          <p:nvPicPr>
            <p:cNvPr id="225287" name="Picture 7"/>
            <p:cNvPicPr>
              <a:picLocks noChangeAspect="1" noChangeArrowheads="1"/>
            </p:cNvPicPr>
            <p:nvPr/>
          </p:nvPicPr>
          <p:blipFill>
            <a:blip r:embed="rId3"/>
            <a:srcRect/>
            <a:stretch>
              <a:fillRect/>
            </a:stretch>
          </p:blipFill>
          <p:spPr bwMode="auto">
            <a:xfrm>
              <a:off x="2109" y="1842"/>
              <a:ext cx="1507" cy="674"/>
            </a:xfrm>
            <a:prstGeom prst="rect">
              <a:avLst/>
            </a:prstGeom>
            <a:noFill/>
          </p:spPr>
        </p:pic>
      </p:grpSp>
      <p:sp>
        <p:nvSpPr>
          <p:cNvPr id="225290" name="Text Box 10"/>
          <p:cNvSpPr txBox="1">
            <a:spLocks noChangeArrowheads="1"/>
          </p:cNvSpPr>
          <p:nvPr/>
        </p:nvSpPr>
        <p:spPr bwMode="auto">
          <a:xfrm>
            <a:off x="3708400" y="2565400"/>
            <a:ext cx="576263" cy="457200"/>
          </a:xfrm>
          <a:prstGeom prst="rect">
            <a:avLst/>
          </a:prstGeom>
          <a:noFill/>
          <a:ln w="9525">
            <a:noFill/>
            <a:miter lim="800000"/>
            <a:headEnd/>
            <a:tailEnd/>
          </a:ln>
          <a:effectLst/>
        </p:spPr>
        <p:txBody>
          <a:bodyPr>
            <a:spAutoFit/>
          </a:bodyPr>
          <a:lstStyle/>
          <a:p>
            <a:pPr>
              <a:spcBef>
                <a:spcPct val="50000"/>
              </a:spcBef>
            </a:pPr>
            <a:r>
              <a:rPr lang="pt-PT" b="1">
                <a:latin typeface="Verdana" pitchFamily="34" charset="0"/>
              </a:rPr>
              <a:t>N</a:t>
            </a:r>
            <a:endParaRPr lang="en-US" b="1">
              <a:latin typeface="Verdana" pitchFamily="34" charset="0"/>
            </a:endParaRPr>
          </a:p>
        </p:txBody>
      </p:sp>
      <p:sp>
        <p:nvSpPr>
          <p:cNvPr id="225291" name="Text Box 11"/>
          <p:cNvSpPr txBox="1">
            <a:spLocks noChangeArrowheads="1"/>
          </p:cNvSpPr>
          <p:nvPr/>
        </p:nvSpPr>
        <p:spPr bwMode="auto">
          <a:xfrm>
            <a:off x="6948488" y="2565400"/>
            <a:ext cx="576262" cy="457200"/>
          </a:xfrm>
          <a:prstGeom prst="rect">
            <a:avLst/>
          </a:prstGeom>
          <a:noFill/>
          <a:ln w="9525">
            <a:noFill/>
            <a:miter lim="800000"/>
            <a:headEnd/>
            <a:tailEnd/>
          </a:ln>
          <a:effectLst/>
        </p:spPr>
        <p:txBody>
          <a:bodyPr>
            <a:spAutoFit/>
          </a:bodyPr>
          <a:lstStyle/>
          <a:p>
            <a:pPr>
              <a:spcBef>
                <a:spcPct val="50000"/>
              </a:spcBef>
            </a:pPr>
            <a:r>
              <a:rPr lang="pt-PT" b="1">
                <a:latin typeface="Verdana" pitchFamily="34" charset="0"/>
              </a:rPr>
              <a:t>W</a:t>
            </a:r>
            <a:endParaRPr lang="en-US" b="1">
              <a:latin typeface="Verdana" pitchFamily="34" charset="0"/>
            </a:endParaRPr>
          </a:p>
        </p:txBody>
      </p:sp>
      <p:sp>
        <p:nvSpPr>
          <p:cNvPr id="225292" name="Text Box 12"/>
          <p:cNvSpPr txBox="1">
            <a:spLocks noChangeArrowheads="1"/>
          </p:cNvSpPr>
          <p:nvPr/>
        </p:nvSpPr>
        <p:spPr bwMode="auto">
          <a:xfrm>
            <a:off x="1619250" y="4437063"/>
            <a:ext cx="576263" cy="457200"/>
          </a:xfrm>
          <a:prstGeom prst="rect">
            <a:avLst/>
          </a:prstGeom>
          <a:noFill/>
          <a:ln w="9525">
            <a:noFill/>
            <a:miter lim="800000"/>
            <a:headEnd/>
            <a:tailEnd/>
          </a:ln>
          <a:effectLst/>
        </p:spPr>
        <p:txBody>
          <a:bodyPr>
            <a:spAutoFit/>
          </a:bodyPr>
          <a:lstStyle/>
          <a:p>
            <a:pPr>
              <a:spcBef>
                <a:spcPct val="50000"/>
              </a:spcBef>
            </a:pPr>
            <a:r>
              <a:rPr lang="pt-PT" b="1">
                <a:latin typeface="Verdana" pitchFamily="34" charset="0"/>
              </a:rPr>
              <a:t>E</a:t>
            </a:r>
            <a:endParaRPr lang="en-US" b="1">
              <a:latin typeface="Verdana" pitchFamily="34" charset="0"/>
            </a:endParaRPr>
          </a:p>
        </p:txBody>
      </p:sp>
      <p:sp>
        <p:nvSpPr>
          <p:cNvPr id="225293" name="Text Box 13"/>
          <p:cNvSpPr txBox="1">
            <a:spLocks noChangeArrowheads="1"/>
          </p:cNvSpPr>
          <p:nvPr/>
        </p:nvSpPr>
        <p:spPr bwMode="auto">
          <a:xfrm>
            <a:off x="4500563" y="4484688"/>
            <a:ext cx="576262" cy="457200"/>
          </a:xfrm>
          <a:prstGeom prst="rect">
            <a:avLst/>
          </a:prstGeom>
          <a:noFill/>
          <a:ln w="9525">
            <a:noFill/>
            <a:miter lim="800000"/>
            <a:headEnd/>
            <a:tailEnd/>
          </a:ln>
          <a:effectLst/>
        </p:spPr>
        <p:txBody>
          <a:bodyPr>
            <a:spAutoFit/>
          </a:bodyPr>
          <a:lstStyle/>
          <a:p>
            <a:pPr>
              <a:spcBef>
                <a:spcPct val="50000"/>
              </a:spcBef>
            </a:pPr>
            <a:r>
              <a:rPr lang="pt-PT" b="1">
                <a:latin typeface="Verdana" pitchFamily="34" charset="0"/>
              </a:rPr>
              <a:t>s</a:t>
            </a:r>
            <a:endParaRPr lang="en-US" b="1">
              <a:latin typeface="Verdana"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25289"/>
                                        </p:tgtEl>
                                        <p:attrNameLst>
                                          <p:attrName>style.visibility</p:attrName>
                                        </p:attrNameLst>
                                      </p:cBhvr>
                                      <p:to>
                                        <p:strVal val="visible"/>
                                      </p:to>
                                    </p:set>
                                    <p:animEffect transition="in" filter="box(out)">
                                      <p:cBhvr>
                                        <p:cTn id="7" dur="500"/>
                                        <p:tgtEl>
                                          <p:spTgt spid="225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pt-PT"/>
              <a:t>Raios da copa e área de copa</a:t>
            </a:r>
            <a:endParaRPr lang="en-GB"/>
          </a:p>
        </p:txBody>
      </p:sp>
      <p:sp>
        <p:nvSpPr>
          <p:cNvPr id="227331" name="Rectangle 3"/>
          <p:cNvSpPr>
            <a:spLocks noGrp="1" noChangeArrowheads="1"/>
          </p:cNvSpPr>
          <p:nvPr>
            <p:ph type="body" idx="1"/>
          </p:nvPr>
        </p:nvSpPr>
        <p:spPr/>
        <p:txBody>
          <a:bodyPr/>
          <a:lstStyle/>
          <a:p>
            <a:endParaRPr lang="pt-PT" sz="700"/>
          </a:p>
          <a:p>
            <a:r>
              <a:rPr lang="pt-PT"/>
              <a:t>No caso das árvores bastante tortas, nas quais a copa se encontra de tal modo deslocada que não “cobre” o diâmetro à altura do peito, há que encontrar um centro “fictício” localizado aproximadamente no centro da copa na direcção que une o centro da árvore (a 1.30 m) a um dos pontos cardeais</a:t>
            </a:r>
          </a:p>
          <a:p>
            <a:r>
              <a:rPr lang="pt-PT"/>
              <a:t>Mede-se a distância entre o verdadeiro centro e o centro fictício, toma-se nota da direcção segundo a qual se procedeu ao deslocamento do centro da copa e medem-se os raios a partir do centro “fictício”</a:t>
            </a:r>
            <a:r>
              <a:rPr lang="en-US"/>
              <a:t> </a:t>
            </a:r>
          </a:p>
          <a:p>
            <a:pPr lvl="1"/>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7331">
                                            <p:txEl>
                                              <p:pRg st="1" end="1"/>
                                            </p:txEl>
                                          </p:spTgt>
                                        </p:tgtEl>
                                        <p:attrNameLst>
                                          <p:attrName>style.visibility</p:attrName>
                                        </p:attrNameLst>
                                      </p:cBhvr>
                                      <p:to>
                                        <p:strVal val="visible"/>
                                      </p:to>
                                    </p:set>
                                    <p:animEffect transition="in" filter="wipe(left)">
                                      <p:cBhvr>
                                        <p:cTn id="7" dur="500"/>
                                        <p:tgtEl>
                                          <p:spTgt spid="2273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7331">
                                            <p:txEl>
                                              <p:pRg st="2" end="2"/>
                                            </p:txEl>
                                          </p:spTgt>
                                        </p:tgtEl>
                                        <p:attrNameLst>
                                          <p:attrName>style.visibility</p:attrName>
                                        </p:attrNameLst>
                                      </p:cBhvr>
                                      <p:to>
                                        <p:strVal val="visible"/>
                                      </p:to>
                                    </p:set>
                                    <p:animEffect transition="in" filter="wipe(left)">
                                      <p:cBhvr>
                                        <p:cTn id="12" dur="500"/>
                                        <p:tgtEl>
                                          <p:spTgt spid="2273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pt-PT"/>
              <a:t>Raios da copa e área de copa</a:t>
            </a:r>
            <a:endParaRPr lang="en-GB"/>
          </a:p>
        </p:txBody>
      </p:sp>
      <p:sp>
        <p:nvSpPr>
          <p:cNvPr id="226307" name="Rectangle 3"/>
          <p:cNvSpPr>
            <a:spLocks noGrp="1" noChangeArrowheads="1"/>
          </p:cNvSpPr>
          <p:nvPr>
            <p:ph type="body" idx="1"/>
          </p:nvPr>
        </p:nvSpPr>
        <p:spPr/>
        <p:txBody>
          <a:bodyPr/>
          <a:lstStyle/>
          <a:p>
            <a:endParaRPr lang="pt-PT" sz="700"/>
          </a:p>
          <a:p>
            <a:r>
              <a:rPr lang="pt-PT"/>
              <a:t>A partir dos raios da copa (ri), podem calcular-se diversas variáveis:</a:t>
            </a:r>
          </a:p>
          <a:p>
            <a:pPr lvl="1"/>
            <a:r>
              <a:rPr lang="pt-PT"/>
              <a:t>Diâmetro da copa (2 x raio médio):</a:t>
            </a:r>
          </a:p>
          <a:p>
            <a:pPr lvl="1"/>
            <a:endParaRPr lang="en-GB"/>
          </a:p>
        </p:txBody>
      </p:sp>
      <p:sp>
        <p:nvSpPr>
          <p:cNvPr id="226308" name="Rectangle 4"/>
          <p:cNvSpPr>
            <a:spLocks noChangeArrowheads="1"/>
          </p:cNvSpPr>
          <p:nvPr/>
        </p:nvSpPr>
        <p:spPr bwMode="auto">
          <a:xfrm>
            <a:off x="323850" y="4294188"/>
            <a:ext cx="8610600" cy="2087562"/>
          </a:xfrm>
          <a:prstGeom prst="rect">
            <a:avLst/>
          </a:prstGeom>
          <a:solidFill>
            <a:schemeClr val="bg1"/>
          </a:solidFill>
          <a:ln w="9525">
            <a:noFill/>
            <a:miter lim="800000"/>
            <a:headEnd/>
            <a:tailEnd/>
          </a:ln>
          <a:effectLst/>
        </p:spPr>
        <p:txBody>
          <a:bodyPr lIns="274320" rIns="457200"/>
          <a:lstStyle/>
          <a:p>
            <a:pPr marL="342900" indent="-342900" algn="just">
              <a:spcBef>
                <a:spcPct val="50000"/>
              </a:spcBef>
              <a:buClr>
                <a:srgbClr val="009900"/>
              </a:buClr>
              <a:buFont typeface="Marlett" pitchFamily="2" charset="2"/>
              <a:buChar char="r"/>
            </a:pPr>
            <a:endParaRPr lang="pt-PT" sz="700">
              <a:solidFill>
                <a:srgbClr val="333333"/>
              </a:solidFill>
              <a:latin typeface="Verdana" pitchFamily="34" charset="0"/>
            </a:endParaRPr>
          </a:p>
          <a:p>
            <a:pPr marL="342900" indent="-342900" algn="just">
              <a:spcBef>
                <a:spcPct val="50000"/>
              </a:spcBef>
              <a:buClr>
                <a:srgbClr val="009900"/>
              </a:buClr>
              <a:buFont typeface="Marlett" pitchFamily="2" charset="2"/>
              <a:buNone/>
            </a:pPr>
            <a:r>
              <a:rPr lang="pt-PT" sz="2200">
                <a:solidFill>
                  <a:srgbClr val="333333"/>
                </a:solidFill>
                <a:latin typeface="Verdana" pitchFamily="34" charset="0"/>
              </a:rPr>
              <a:t>			</a:t>
            </a:r>
            <a:r>
              <a:rPr lang="pt-PT" sz="1800">
                <a:solidFill>
                  <a:srgbClr val="333333"/>
                </a:solidFill>
                <a:latin typeface="Verdana" pitchFamily="34" charset="0"/>
              </a:rPr>
              <a:t>(nr é o número de raios medidos)</a:t>
            </a:r>
          </a:p>
          <a:p>
            <a:pPr marL="742950" lvl="1" indent="-285750" algn="just">
              <a:spcBef>
                <a:spcPct val="50000"/>
              </a:spcBef>
              <a:buClr>
                <a:srgbClr val="009900"/>
              </a:buClr>
              <a:buFont typeface="Marlett" pitchFamily="2" charset="2"/>
              <a:buChar char="b"/>
            </a:pPr>
            <a:r>
              <a:rPr lang="pt-PT" sz="2000">
                <a:solidFill>
                  <a:srgbClr val="333333"/>
                </a:solidFill>
                <a:latin typeface="Verdana" pitchFamily="34" charset="0"/>
              </a:rPr>
              <a:t>Área da copa:</a:t>
            </a:r>
            <a:endParaRPr lang="en-US" sz="2000">
              <a:solidFill>
                <a:srgbClr val="333333"/>
              </a:solidFill>
              <a:latin typeface="Verdana" pitchFamily="34" charset="0"/>
            </a:endParaRPr>
          </a:p>
          <a:p>
            <a:pPr marL="742950" lvl="1" indent="-285750" algn="just">
              <a:spcBef>
                <a:spcPct val="50000"/>
              </a:spcBef>
              <a:buClr>
                <a:srgbClr val="009900"/>
              </a:buClr>
              <a:buFont typeface="Marlett" pitchFamily="2" charset="2"/>
              <a:buChar char="b"/>
            </a:pPr>
            <a:endParaRPr lang="en-GB" sz="2000">
              <a:solidFill>
                <a:srgbClr val="333333"/>
              </a:solidFill>
              <a:latin typeface="Verdana" pitchFamily="34" charset="0"/>
            </a:endParaRPr>
          </a:p>
        </p:txBody>
      </p:sp>
      <p:sp>
        <p:nvSpPr>
          <p:cNvPr id="226310" name="Rectangle 6"/>
          <p:cNvSpPr>
            <a:spLocks noChangeArrowheads="1"/>
          </p:cNvSpPr>
          <p:nvPr/>
        </p:nvSpPr>
        <p:spPr bwMode="auto">
          <a:xfrm>
            <a:off x="0" y="31130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26309" name="Object 5"/>
          <p:cNvGraphicFramePr>
            <a:graphicFrameLocks noChangeAspect="1"/>
          </p:cNvGraphicFramePr>
          <p:nvPr/>
        </p:nvGraphicFramePr>
        <p:xfrm>
          <a:off x="3059113" y="3141663"/>
          <a:ext cx="1936750" cy="1263650"/>
        </p:xfrm>
        <a:graphic>
          <a:graphicData uri="http://schemas.openxmlformats.org/presentationml/2006/ole">
            <mc:AlternateContent xmlns:mc="http://schemas.openxmlformats.org/markup-compatibility/2006">
              <mc:Choice xmlns:v="urn:schemas-microsoft-com:vml" Requires="v">
                <p:oleObj spid="_x0000_s226312" name="Equation" r:id="rId3" imgW="964781" imgH="634725" progId="Equation.3">
                  <p:embed/>
                </p:oleObj>
              </mc:Choice>
              <mc:Fallback>
                <p:oleObj name="Equation" r:id="rId3" imgW="964781" imgH="634725"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3141663"/>
                        <a:ext cx="1936750"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6312" name="Rectangle 8"/>
          <p:cNvSpPr>
            <a:spLocks noChangeArrowheads="1"/>
          </p:cNvSpPr>
          <p:nvPr/>
        </p:nvSpPr>
        <p:spPr bwMode="auto">
          <a:xfrm>
            <a:off x="0" y="32083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26311" name="Object 7"/>
          <p:cNvGraphicFramePr>
            <a:graphicFrameLocks noChangeAspect="1"/>
          </p:cNvGraphicFramePr>
          <p:nvPr/>
        </p:nvGraphicFramePr>
        <p:xfrm>
          <a:off x="3132138" y="5373688"/>
          <a:ext cx="2159000" cy="892175"/>
        </p:xfrm>
        <a:graphic>
          <a:graphicData uri="http://schemas.openxmlformats.org/presentationml/2006/ole">
            <mc:AlternateContent xmlns:mc="http://schemas.openxmlformats.org/markup-compatibility/2006">
              <mc:Choice xmlns:v="urn:schemas-microsoft-com:vml" Requires="v">
                <p:oleObj spid="_x0000_s226313" name="Equation" r:id="rId5" imgW="1066337" imgH="444307" progId="Equation.3">
                  <p:embed/>
                </p:oleObj>
              </mc:Choice>
              <mc:Fallback>
                <p:oleObj name="Equation" r:id="rId5" imgW="1066337" imgH="444307"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2138" y="5373688"/>
                        <a:ext cx="2159000" cy="892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6307">
                                            <p:txEl>
                                              <p:pRg st="1" end="1"/>
                                            </p:txEl>
                                          </p:spTgt>
                                        </p:tgtEl>
                                        <p:attrNameLst>
                                          <p:attrName>style.visibility</p:attrName>
                                        </p:attrNameLst>
                                      </p:cBhvr>
                                      <p:to>
                                        <p:strVal val="visible"/>
                                      </p:to>
                                    </p:set>
                                    <p:animEffect transition="in" filter="wipe(left)">
                                      <p:cBhvr>
                                        <p:cTn id="7" dur="500"/>
                                        <p:tgtEl>
                                          <p:spTgt spid="2263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6307">
                                            <p:txEl>
                                              <p:pRg st="2" end="2"/>
                                            </p:txEl>
                                          </p:spTgt>
                                        </p:tgtEl>
                                        <p:attrNameLst>
                                          <p:attrName>style.visibility</p:attrName>
                                        </p:attrNameLst>
                                      </p:cBhvr>
                                      <p:to>
                                        <p:strVal val="visible"/>
                                      </p:to>
                                    </p:set>
                                    <p:animEffect transition="in" filter="wipe(left)">
                                      <p:cBhvr>
                                        <p:cTn id="12" dur="500"/>
                                        <p:tgtEl>
                                          <p:spTgt spid="2263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226309"/>
                                        </p:tgtEl>
                                        <p:attrNameLst>
                                          <p:attrName>style.visibility</p:attrName>
                                        </p:attrNameLst>
                                      </p:cBhvr>
                                      <p:to>
                                        <p:strVal val="visible"/>
                                      </p:to>
                                    </p:set>
                                    <p:animEffect transition="in" filter="box(out)">
                                      <p:cBhvr>
                                        <p:cTn id="17" dur="500"/>
                                        <p:tgtEl>
                                          <p:spTgt spid="22630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6308">
                                            <p:txEl>
                                              <p:pRg st="1" end="1"/>
                                            </p:txEl>
                                          </p:spTgt>
                                        </p:tgtEl>
                                        <p:attrNameLst>
                                          <p:attrName>style.visibility</p:attrName>
                                        </p:attrNameLst>
                                      </p:cBhvr>
                                      <p:to>
                                        <p:strVal val="visible"/>
                                      </p:to>
                                    </p:set>
                                    <p:animEffect transition="in" filter="wipe(left)">
                                      <p:cBhvr>
                                        <p:cTn id="22" dur="500"/>
                                        <p:tgtEl>
                                          <p:spTgt spid="22630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6308">
                                            <p:txEl>
                                              <p:pRg st="2" end="2"/>
                                            </p:txEl>
                                          </p:spTgt>
                                        </p:tgtEl>
                                        <p:attrNameLst>
                                          <p:attrName>style.visibility</p:attrName>
                                        </p:attrNameLst>
                                      </p:cBhvr>
                                      <p:to>
                                        <p:strVal val="visible"/>
                                      </p:to>
                                    </p:set>
                                    <p:animEffect transition="in" filter="wipe(left)">
                                      <p:cBhvr>
                                        <p:cTn id="27" dur="500"/>
                                        <p:tgtEl>
                                          <p:spTgt spid="22630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226311"/>
                                        </p:tgtEl>
                                        <p:attrNameLst>
                                          <p:attrName>style.visibility</p:attrName>
                                        </p:attrNameLst>
                                      </p:cBhvr>
                                      <p:to>
                                        <p:strVal val="visible"/>
                                      </p:to>
                                    </p:set>
                                    <p:animEffect transition="in" filter="box(out)">
                                      <p:cBhvr>
                                        <p:cTn id="32" dur="500"/>
                                        <p:tgtEl>
                                          <p:spTgt spid="226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pt-PT"/>
              <a:t>Diâmetro à altura do peito</a:t>
            </a:r>
            <a:endParaRPr lang="en-GB"/>
          </a:p>
        </p:txBody>
      </p:sp>
      <p:sp>
        <p:nvSpPr>
          <p:cNvPr id="156675" name="Rectangle 3"/>
          <p:cNvSpPr>
            <a:spLocks noGrp="1" noChangeArrowheads="1"/>
          </p:cNvSpPr>
          <p:nvPr>
            <p:ph type="body" idx="1"/>
          </p:nvPr>
        </p:nvSpPr>
        <p:spPr/>
        <p:txBody>
          <a:bodyPr/>
          <a:lstStyle/>
          <a:p>
            <a:endParaRPr lang="pt-PT" sz="700"/>
          </a:p>
          <a:p>
            <a:r>
              <a:rPr lang="pt-PT">
                <a:latin typeface="Arial" charset="0"/>
                <a:cs typeface="Arial" charset="0"/>
              </a:rPr>
              <a:t>As razões da importância do diâmetro à altura do peito são as seguintes (cont.):</a:t>
            </a:r>
          </a:p>
          <a:p>
            <a:pPr lvl="1"/>
            <a:r>
              <a:rPr lang="pt-PT">
                <a:latin typeface="Arial" charset="0"/>
                <a:cs typeface="Arial" charset="0"/>
              </a:rPr>
              <a:t>A distribuição de diâmetros (nº de árvores em cada classe de diâmetros) de um determinado povoamento ou floresta é um importante resultado de um inventário, pois fornece uma valiosa informação sobre a sua estrutura, constituindo uma base importante para decisões económicas e de planeamento.</a:t>
            </a:r>
          </a:p>
          <a:p>
            <a:pPr lvl="1"/>
            <a:r>
              <a:rPr lang="pt-PT">
                <a:latin typeface="Arial" charset="0"/>
                <a:cs typeface="Arial" charset="0"/>
              </a:rPr>
              <a:t>A partir dos diâmetros à altura do peito procede-se ao cálculo da área basal do povoamento e à estimação do volume do povoamento</a:t>
            </a:r>
          </a:p>
          <a:p>
            <a:pPr lvl="1"/>
            <a:r>
              <a:rPr lang="pt-PT">
                <a:latin typeface="Arial" charset="0"/>
                <a:cs typeface="Arial" charset="0"/>
              </a:rPr>
              <a:t>A área basal é, além de tudo, um importante parâmetro para a caracterização da densidade de um povoamento.</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675">
                                            <p:txEl>
                                              <p:pRg st="1" end="1"/>
                                            </p:txEl>
                                          </p:spTgt>
                                        </p:tgtEl>
                                        <p:attrNameLst>
                                          <p:attrName>style.visibility</p:attrName>
                                        </p:attrNameLst>
                                      </p:cBhvr>
                                      <p:to>
                                        <p:strVal val="visible"/>
                                      </p:to>
                                    </p:set>
                                    <p:animEffect transition="in" filter="wipe(left)">
                                      <p:cBhvr>
                                        <p:cTn id="7" dur="500"/>
                                        <p:tgtEl>
                                          <p:spTgt spid="1566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675">
                                            <p:txEl>
                                              <p:pRg st="2" end="2"/>
                                            </p:txEl>
                                          </p:spTgt>
                                        </p:tgtEl>
                                        <p:attrNameLst>
                                          <p:attrName>style.visibility</p:attrName>
                                        </p:attrNameLst>
                                      </p:cBhvr>
                                      <p:to>
                                        <p:strVal val="visible"/>
                                      </p:to>
                                    </p:set>
                                    <p:animEffect transition="in" filter="wipe(left)">
                                      <p:cBhvr>
                                        <p:cTn id="12" dur="500"/>
                                        <p:tgtEl>
                                          <p:spTgt spid="1566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675">
                                            <p:txEl>
                                              <p:pRg st="3" end="3"/>
                                            </p:txEl>
                                          </p:spTgt>
                                        </p:tgtEl>
                                        <p:attrNameLst>
                                          <p:attrName>style.visibility</p:attrName>
                                        </p:attrNameLst>
                                      </p:cBhvr>
                                      <p:to>
                                        <p:strVal val="visible"/>
                                      </p:to>
                                    </p:set>
                                    <p:animEffect transition="in" filter="wipe(left)">
                                      <p:cBhvr>
                                        <p:cTn id="17" dur="500"/>
                                        <p:tgtEl>
                                          <p:spTgt spid="1566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6675">
                                            <p:txEl>
                                              <p:pRg st="4" end="4"/>
                                            </p:txEl>
                                          </p:spTgt>
                                        </p:tgtEl>
                                        <p:attrNameLst>
                                          <p:attrName>style.visibility</p:attrName>
                                        </p:attrNameLst>
                                      </p:cBhvr>
                                      <p:to>
                                        <p:strVal val="visible"/>
                                      </p:to>
                                    </p:set>
                                    <p:animEffect transition="in" filter="wipe(left)">
                                      <p:cBhvr>
                                        <p:cTn id="22" dur="500"/>
                                        <p:tgtEl>
                                          <p:spTgt spid="156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pt-PT"/>
              <a:t>Regras para a medição de diâmetros</a:t>
            </a:r>
            <a:endParaRPr lang="en-GB"/>
          </a:p>
        </p:txBody>
      </p:sp>
      <p:sp>
        <p:nvSpPr>
          <p:cNvPr id="149507" name="Rectangle 3"/>
          <p:cNvSpPr>
            <a:spLocks noGrp="1" noChangeArrowheads="1"/>
          </p:cNvSpPr>
          <p:nvPr>
            <p:ph type="body" idx="1"/>
          </p:nvPr>
        </p:nvSpPr>
        <p:spPr/>
        <p:txBody>
          <a:bodyPr/>
          <a:lstStyle/>
          <a:p>
            <a:endParaRPr lang="pt-PT" sz="700"/>
          </a:p>
          <a:p>
            <a:r>
              <a:rPr lang="pt-PT">
                <a:latin typeface="Arial" charset="0"/>
                <a:cs typeface="Times New Roman" pitchFamily="18" charset="0"/>
              </a:rPr>
              <a:t>Qualquer que seja o aparelho utilizado para esta medição, há que haver uma especial atenção para que a medição seja feita exactamente a 1.30 ou a uma distância racional deste ponto sempre que surjam irregularidades no fuste</a:t>
            </a:r>
          </a:p>
          <a:p>
            <a:r>
              <a:rPr lang="pt-PT">
                <a:latin typeface="Arial" charset="0"/>
                <a:cs typeface="Times New Roman" pitchFamily="18" charset="0"/>
              </a:rPr>
              <a:t>Em qualquer caso, antes da medição, deverá ser retirada a casca solta, líquenes ou fetos que estejam presentes no tronco no local de medição escolhido</a:t>
            </a:r>
          </a:p>
          <a:p>
            <a:r>
              <a:rPr lang="pt-PT">
                <a:latin typeface="Arial" charset="0"/>
                <a:cs typeface="Times New Roman" pitchFamily="18" charset="0"/>
              </a:rPr>
              <a:t>Os casos em que a altura de medição não seja 1.30 m do solo deverão ser devidamente assinalados na ficha de campo ou noutro instrumento de registo que esteja a utilizar</a:t>
            </a:r>
            <a:r>
              <a:rPr lang="en-GB"/>
              <a:t> </a:t>
            </a:r>
            <a:endParaRPr lang="pt-PT"/>
          </a:p>
          <a:p>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9507">
                                            <p:txEl>
                                              <p:pRg st="1" end="1"/>
                                            </p:txEl>
                                          </p:spTgt>
                                        </p:tgtEl>
                                        <p:attrNameLst>
                                          <p:attrName>style.visibility</p:attrName>
                                        </p:attrNameLst>
                                      </p:cBhvr>
                                      <p:to>
                                        <p:strVal val="visible"/>
                                      </p:to>
                                    </p:set>
                                    <p:animEffect transition="in" filter="wipe(left)">
                                      <p:cBhvr>
                                        <p:cTn id="7" dur="500"/>
                                        <p:tgtEl>
                                          <p:spTgt spid="1495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9507">
                                            <p:txEl>
                                              <p:pRg st="2" end="2"/>
                                            </p:txEl>
                                          </p:spTgt>
                                        </p:tgtEl>
                                        <p:attrNameLst>
                                          <p:attrName>style.visibility</p:attrName>
                                        </p:attrNameLst>
                                      </p:cBhvr>
                                      <p:to>
                                        <p:strVal val="visible"/>
                                      </p:to>
                                    </p:set>
                                    <p:animEffect transition="in" filter="wipe(left)">
                                      <p:cBhvr>
                                        <p:cTn id="12" dur="500"/>
                                        <p:tgtEl>
                                          <p:spTgt spid="1495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9507">
                                            <p:txEl>
                                              <p:pRg st="3" end="3"/>
                                            </p:txEl>
                                          </p:spTgt>
                                        </p:tgtEl>
                                        <p:attrNameLst>
                                          <p:attrName>style.visibility</p:attrName>
                                        </p:attrNameLst>
                                      </p:cBhvr>
                                      <p:to>
                                        <p:strVal val="visible"/>
                                      </p:to>
                                    </p:set>
                                    <p:animEffect transition="in" filter="wipe(left)">
                                      <p:cBhvr>
                                        <p:cTn id="17" dur="500"/>
                                        <p:tgtEl>
                                          <p:spTgt spid="149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bldLvl="5" autoUpdateAnimBg="0"/>
    </p:bld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5F5F5F"/>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C:\Programas\Microsoft Office\Templates\Blank Presentation.pot</Template>
  <TotalTime>2751</TotalTime>
  <Words>4477</Words>
  <Application>Microsoft Office PowerPoint</Application>
  <PresentationFormat>On-screen Show (4:3)</PresentationFormat>
  <Paragraphs>439</Paragraphs>
  <Slides>78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78</vt:i4>
      </vt:variant>
    </vt:vector>
  </HeadingPairs>
  <TitlesOfParts>
    <vt:vector size="87" baseType="lpstr">
      <vt:lpstr>Arial</vt:lpstr>
      <vt:lpstr>Marlett</vt:lpstr>
      <vt:lpstr>Symbol</vt:lpstr>
      <vt:lpstr>Tahoma</vt:lpstr>
      <vt:lpstr>Times New Roman</vt:lpstr>
      <vt:lpstr>Verdana</vt:lpstr>
      <vt:lpstr>Blank Presentation</vt:lpstr>
      <vt:lpstr>Bitmap Image</vt:lpstr>
      <vt:lpstr>Equation</vt:lpstr>
      <vt:lpstr>PowerPoint Presentation</vt:lpstr>
      <vt:lpstr>PowerPoint Presentation</vt:lpstr>
      <vt:lpstr>Idade</vt:lpstr>
      <vt:lpstr>PowerPoint Presentation</vt:lpstr>
      <vt:lpstr>Diâmetro à altura do peito</vt:lpstr>
      <vt:lpstr>Diâmetro à altura do peito</vt:lpstr>
      <vt:lpstr>Diâmetro à altura do peito</vt:lpstr>
      <vt:lpstr>Diâmetro à altura do peito</vt:lpstr>
      <vt:lpstr>Regras para a medição de diâmetros</vt:lpstr>
      <vt:lpstr>Regras para a medição de diâmetros</vt:lpstr>
      <vt:lpstr>Regras para a medição de diâmetros</vt:lpstr>
      <vt:lpstr>Regras para a medição de diâmetros</vt:lpstr>
      <vt:lpstr>Regras para a medição de diâmetros</vt:lpstr>
      <vt:lpstr>Regras para a medição de diâmetros</vt:lpstr>
      <vt:lpstr>Instrumentos de medição de diâmetros</vt:lpstr>
      <vt:lpstr>Sutas</vt:lpstr>
      <vt:lpstr>Sutas</vt:lpstr>
      <vt:lpstr>Fitas de diâmetros </vt:lpstr>
      <vt:lpstr>Erros associados à determinação do d</vt:lpstr>
      <vt:lpstr>Erros relativos ao objecto</vt:lpstr>
      <vt:lpstr>Erros relativos ao objecto</vt:lpstr>
      <vt:lpstr>Erros relativos ao objecto</vt:lpstr>
      <vt:lpstr>Erros dos instrumentos - suta</vt:lpstr>
      <vt:lpstr>Erros dos instrumentos - suta</vt:lpstr>
      <vt:lpstr>Erros dos instrumentos - suta</vt:lpstr>
      <vt:lpstr>Erros de medição - suta</vt:lpstr>
      <vt:lpstr>Erros de medição - suta</vt:lpstr>
      <vt:lpstr>Erros de medição - suta</vt:lpstr>
      <vt:lpstr>Erros de medição - suta</vt:lpstr>
      <vt:lpstr>Erros de medição - suta</vt:lpstr>
      <vt:lpstr>Erros de medição - suta</vt:lpstr>
      <vt:lpstr>Erros de medição – fita de diâmetros</vt:lpstr>
      <vt:lpstr>Erros de medição – fita de diâmetros</vt:lpstr>
      <vt:lpstr>Erros de medição – fita de diâmetros</vt:lpstr>
      <vt:lpstr>Erros de medição – fita de diâmetros</vt:lpstr>
      <vt:lpstr>A fita de diâmetros versus a suta</vt:lpstr>
      <vt:lpstr>A fita de diâmetros versus a suta</vt:lpstr>
      <vt:lpstr>Variáveis relacionadas com o d</vt:lpstr>
      <vt:lpstr>PowerPoint Presentation</vt:lpstr>
      <vt:lpstr>PowerPoint Presentation</vt:lpstr>
      <vt:lpstr>Casca</vt:lpstr>
      <vt:lpstr>Casca</vt:lpstr>
      <vt:lpstr>Causas de erro na medição da ec</vt:lpstr>
      <vt:lpstr>Regras para a medição da ec</vt:lpstr>
      <vt:lpstr>PowerPoint Presentation</vt:lpstr>
      <vt:lpstr>PowerPoint Presentation</vt:lpstr>
      <vt:lpstr>Altura da árvore</vt:lpstr>
      <vt:lpstr>Altura da árvore</vt:lpstr>
      <vt:lpstr>Métodos para a medição da altura</vt:lpstr>
      <vt:lpstr>Medição directa – a vara telescópica </vt:lpstr>
      <vt:lpstr>Métodos indirectos - hipsómetros</vt:lpstr>
      <vt:lpstr>Hipsómetros Blum-Leiss e Haga</vt:lpstr>
      <vt:lpstr>Hipsómetros Blum-Leiss e Haga</vt:lpstr>
      <vt:lpstr>Hipsómetro Vertex III</vt:lpstr>
      <vt:lpstr>Hipsómetro Vertex III</vt:lpstr>
      <vt:lpstr>Hipsómetro Laser</vt:lpstr>
      <vt:lpstr>Hipsómetro Laser</vt:lpstr>
      <vt:lpstr>Hipsómetros Vertex III</vt:lpstr>
      <vt:lpstr>Regras para a medição de alturas</vt:lpstr>
      <vt:lpstr>Regras para a medição de alturas</vt:lpstr>
      <vt:lpstr>Regras para a medição de alturas</vt:lpstr>
      <vt:lpstr>Regras para a medição de alturas</vt:lpstr>
      <vt:lpstr>Regras para a medição de alturas</vt:lpstr>
      <vt:lpstr>Regras para a medição de alturas</vt:lpstr>
      <vt:lpstr>Erros na medição de alturas</vt:lpstr>
      <vt:lpstr>Erros na medição de alturas</vt:lpstr>
      <vt:lpstr>Erros na medição de alturas</vt:lpstr>
      <vt:lpstr>Erros na medição de alturas</vt:lpstr>
      <vt:lpstr>Relações hipsométricas</vt:lpstr>
      <vt:lpstr>PowerPoint Presentation</vt:lpstr>
      <vt:lpstr>PowerPoint Presentation</vt:lpstr>
      <vt:lpstr>Copa da árvore</vt:lpstr>
      <vt:lpstr>Altura da base da copa, profundidade da copa e proporção de copa</vt:lpstr>
      <vt:lpstr>Altura da base da copa, profundidade da copa e proporção de copa</vt:lpstr>
      <vt:lpstr>Raios da copa e área de copa</vt:lpstr>
      <vt:lpstr>Raios da copa e área de copa</vt:lpstr>
      <vt:lpstr>Raios da copa e área de copa</vt:lpstr>
      <vt:lpstr>Raios da copa e área de copa</vt:lpstr>
    </vt:vector>
  </TitlesOfParts>
  <Company>D.E.F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RESULTS OF AN ON-GOING PROJECT TO PARAMETERISE THE MAESTRO MODEL FOR EUCALYPTUS PLANTATIONS IN PORTUGAL</dc:title>
  <dc:creator>Biometria</dc:creator>
  <cp:lastModifiedBy>smb</cp:lastModifiedBy>
  <cp:revision>106</cp:revision>
  <cp:lastPrinted>2000-09-04T18:23:39Z</cp:lastPrinted>
  <dcterms:created xsi:type="dcterms:W3CDTF">1998-08-06T15:47:34Z</dcterms:created>
  <dcterms:modified xsi:type="dcterms:W3CDTF">2023-10-15T21:10:00Z</dcterms:modified>
</cp:coreProperties>
</file>