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416" r:id="rId2"/>
    <p:sldId id="754" r:id="rId3"/>
    <p:sldId id="756" r:id="rId4"/>
    <p:sldId id="757" r:id="rId5"/>
    <p:sldId id="758" r:id="rId6"/>
    <p:sldId id="782" r:id="rId7"/>
    <p:sldId id="783" r:id="rId8"/>
    <p:sldId id="759" r:id="rId9"/>
    <p:sldId id="784" r:id="rId10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042"/>
    <a:srgbClr val="008000"/>
    <a:srgbClr val="FF3300"/>
    <a:srgbClr val="FFE299"/>
    <a:srgbClr val="009900"/>
    <a:srgbClr val="33CC33"/>
    <a:srgbClr val="336600"/>
    <a:srgbClr val="663300"/>
    <a:srgbClr val="FF66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660"/>
  </p:normalViewPr>
  <p:slideViewPr>
    <p:cSldViewPr showGuides="1">
      <p:cViewPr varScale="1">
        <p:scale>
          <a:sx n="80" d="100"/>
          <a:sy n="80" d="100"/>
        </p:scale>
        <p:origin x="931" y="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15/10/2023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Planeamento</a:t>
            </a:r>
            <a:r>
              <a:rPr lang="en-US" dirty="0" smtClean="0"/>
              <a:t> de </a:t>
            </a:r>
            <a:r>
              <a:rPr lang="en-US" dirty="0" err="1" smtClean="0"/>
              <a:t>inventários</a:t>
            </a:r>
            <a:r>
              <a:rPr lang="en-US" dirty="0" smtClean="0"/>
              <a:t> </a:t>
            </a:r>
            <a:r>
              <a:rPr lang="en-US" dirty="0" err="1" smtClean="0"/>
              <a:t>florestais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Aplicação</a:t>
            </a:r>
            <a:r>
              <a:rPr lang="en-US" dirty="0" smtClean="0"/>
              <a:t> </a:t>
            </a:r>
            <a:r>
              <a:rPr lang="en-US" dirty="0" err="1" smtClean="0"/>
              <a:t>prática</a:t>
            </a:r>
            <a:r>
              <a:rPr lang="en-US" dirty="0" smtClean="0"/>
              <a:t> de Q-GIS</a:t>
            </a:r>
            <a:endParaRPr lang="pt-PT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</a:t>
            </a:r>
            <a:r>
              <a:rPr lang="en-US" sz="2800" b="1" dirty="0" smtClean="0">
                <a:solidFill>
                  <a:srgbClr val="663300"/>
                </a:solidFill>
              </a:rPr>
              <a:t>Tomé, Susana Barreiro, Jean </a:t>
            </a:r>
            <a:r>
              <a:rPr lang="en-US" sz="2800" b="1" dirty="0" err="1" smtClean="0">
                <a:solidFill>
                  <a:srgbClr val="663300"/>
                </a:solidFill>
              </a:rPr>
              <a:t>Magalhães</a:t>
            </a:r>
            <a:endParaRPr lang="en-US" sz="28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839416" y="2717800"/>
            <a:ext cx="10513168" cy="711200"/>
          </a:xfrm>
        </p:spPr>
        <p:txBody>
          <a:bodyPr>
            <a:normAutofit/>
          </a:bodyPr>
          <a:lstStyle/>
          <a:p>
            <a:r>
              <a:rPr lang="pt-PT" sz="3400" dirty="0" smtClean="0"/>
              <a:t>Planeamento de um inventário florestal</a:t>
            </a:r>
            <a:endParaRPr lang="pt-PT" sz="34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423592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Independentemente da escala espacial, o planeamento de um inventário florestal inclui diversas fases </a:t>
            </a:r>
            <a:endParaRPr lang="pt-P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Planeamento de um inventário florestal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Um inventário é uma tarefa complexa cujo planeamento implica um conjunto de decisões extremamente importantes para a qualidade do resultado final em termos de:</a:t>
            </a:r>
          </a:p>
          <a:p>
            <a:pPr lvl="1"/>
            <a:r>
              <a:rPr lang="pt-PT" dirty="0" smtClean="0"/>
              <a:t>exatidão</a:t>
            </a:r>
            <a:endParaRPr lang="pt-PT" dirty="0"/>
          </a:p>
          <a:p>
            <a:pPr lvl="1"/>
            <a:r>
              <a:rPr lang="pt-PT" dirty="0"/>
              <a:t>custos</a:t>
            </a:r>
          </a:p>
          <a:p>
            <a:pPr lvl="1"/>
            <a:r>
              <a:rPr lang="pt-PT" dirty="0"/>
              <a:t>tempo de </a:t>
            </a:r>
            <a:r>
              <a:rPr lang="pt-PT" dirty="0" smtClean="0"/>
              <a:t>realização (duração)</a:t>
            </a:r>
            <a:endParaRPr lang="pt-PT" dirty="0"/>
          </a:p>
          <a:p>
            <a:endParaRPr lang="pt-PT" dirty="0"/>
          </a:p>
          <a:p>
            <a:r>
              <a:rPr lang="pt-PT" dirty="0"/>
              <a:t>O sucesso de um inventário depende definitivamente de um planeamento cuidado dos trabalhos a </a:t>
            </a:r>
            <a:r>
              <a:rPr lang="pt-PT" dirty="0" smtClean="0"/>
              <a:t>efetuar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64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Planeamento </a:t>
            </a:r>
            <a:r>
              <a:rPr lang="pt-PT" dirty="0" smtClean="0"/>
              <a:t>de um inventário florestal</a:t>
            </a:r>
            <a:endParaRPr lang="en-GB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z="700" dirty="0"/>
          </a:p>
          <a:p>
            <a:endParaRPr lang="pt-PT" sz="800" dirty="0"/>
          </a:p>
          <a:p>
            <a:r>
              <a:rPr lang="pt-PT" dirty="0"/>
              <a:t>Pontos a considerar na fase inicial do planeamento de um inventário florestal</a:t>
            </a:r>
            <a:endParaRPr lang="en-GB" dirty="0"/>
          </a:p>
          <a:p>
            <a:pPr lvl="1"/>
            <a:r>
              <a:rPr lang="pt-PT" dirty="0"/>
              <a:t>Definição de </a:t>
            </a:r>
            <a:r>
              <a:rPr lang="pt-PT" dirty="0" smtClean="0"/>
              <a:t>objetivos </a:t>
            </a:r>
            <a:r>
              <a:rPr lang="pt-PT" dirty="0"/>
              <a:t>e avaliação das necessidades de informação</a:t>
            </a:r>
          </a:p>
          <a:p>
            <a:pPr lvl="1"/>
            <a:r>
              <a:rPr lang="pt-PT" dirty="0"/>
              <a:t>Compilação e análise de dados sobre a área a inventariar</a:t>
            </a:r>
          </a:p>
          <a:p>
            <a:pPr lvl="1"/>
            <a:r>
              <a:rPr lang="pt-PT" dirty="0"/>
              <a:t>Tempo </a:t>
            </a:r>
            <a:r>
              <a:rPr lang="pt-PT" dirty="0" smtClean="0"/>
              <a:t>necessário para a realização do inventário</a:t>
            </a:r>
          </a:p>
          <a:p>
            <a:pPr lvl="1"/>
            <a:r>
              <a:rPr lang="pt-PT" dirty="0" smtClean="0"/>
              <a:t>Orçamento existente para a realização do inventário</a:t>
            </a:r>
          </a:p>
          <a:p>
            <a:pPr lvl="1"/>
            <a:r>
              <a:rPr lang="en-US" dirty="0" err="1" smtClean="0"/>
              <a:t>Calendarização</a:t>
            </a:r>
            <a:r>
              <a:rPr lang="en-US" dirty="0" smtClean="0"/>
              <a:t> das </a:t>
            </a:r>
            <a:r>
              <a:rPr lang="en-US" dirty="0" err="1" smtClean="0"/>
              <a:t>medições</a:t>
            </a:r>
            <a:r>
              <a:rPr lang="en-US" dirty="0" smtClean="0"/>
              <a:t> de campo (</a:t>
            </a:r>
            <a:r>
              <a:rPr lang="en-US" dirty="0" err="1" smtClean="0"/>
              <a:t>repartir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)</a:t>
            </a:r>
            <a:endParaRPr lang="pt-PT" dirty="0" smtClean="0"/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905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Planeamento de um inventário florestal</a:t>
            </a:r>
            <a:endParaRPr lang="en-GB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700" dirty="0"/>
          </a:p>
          <a:p>
            <a:r>
              <a:rPr lang="en-GB" dirty="0" err="1" smtClean="0"/>
              <a:t>Definição</a:t>
            </a:r>
            <a:r>
              <a:rPr lang="en-GB" dirty="0" smtClean="0"/>
              <a:t> de </a:t>
            </a:r>
            <a:r>
              <a:rPr lang="en-GB" dirty="0" err="1" smtClean="0"/>
              <a:t>objetivos</a:t>
            </a:r>
            <a:r>
              <a:rPr lang="en-GB" dirty="0" smtClean="0"/>
              <a:t> e </a:t>
            </a:r>
            <a:r>
              <a:rPr lang="en-GB" dirty="0" err="1" smtClean="0"/>
              <a:t>avaliação</a:t>
            </a:r>
            <a:r>
              <a:rPr lang="en-GB" dirty="0" smtClean="0"/>
              <a:t> </a:t>
            </a:r>
            <a:r>
              <a:rPr lang="en-GB" dirty="0"/>
              <a:t>das </a:t>
            </a:r>
            <a:r>
              <a:rPr lang="en-GB" dirty="0" err="1"/>
              <a:t>necessidades</a:t>
            </a:r>
            <a:r>
              <a:rPr lang="en-GB" dirty="0"/>
              <a:t> de </a:t>
            </a:r>
            <a:r>
              <a:rPr lang="en-GB" dirty="0" err="1"/>
              <a:t>informação</a:t>
            </a:r>
            <a:endParaRPr lang="en-GB" dirty="0"/>
          </a:p>
          <a:p>
            <a:pPr lvl="1"/>
            <a:r>
              <a:rPr lang="en-GB" dirty="0" smtClean="0"/>
              <a:t>A </a:t>
            </a:r>
            <a:r>
              <a:rPr lang="en-GB" dirty="0" err="1"/>
              <a:t>questão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 a </a:t>
            </a:r>
            <a:r>
              <a:rPr lang="en-GB" dirty="0" err="1"/>
              <a:t>colocar</a:t>
            </a:r>
            <a:r>
              <a:rPr lang="en-GB" dirty="0"/>
              <a:t> antes de </a:t>
            </a:r>
            <a:r>
              <a:rPr lang="en-GB" dirty="0" err="1"/>
              <a:t>tudo</a:t>
            </a:r>
            <a:r>
              <a:rPr lang="en-GB" dirty="0"/>
              <a:t> é:</a:t>
            </a:r>
          </a:p>
          <a:p>
            <a:pPr lvl="2"/>
            <a:r>
              <a:rPr lang="en-GB" dirty="0"/>
              <a:t>Para </a:t>
            </a:r>
            <a:r>
              <a:rPr lang="en-GB" dirty="0" err="1"/>
              <a:t>quê</a:t>
            </a:r>
            <a:r>
              <a:rPr lang="en-GB" dirty="0"/>
              <a:t>?</a:t>
            </a:r>
          </a:p>
          <a:p>
            <a:pPr lvl="2"/>
            <a:r>
              <a:rPr lang="en-GB" dirty="0" err="1"/>
              <a:t>Qual</a:t>
            </a:r>
            <a:r>
              <a:rPr lang="en-GB" dirty="0"/>
              <a:t> é a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necessária</a:t>
            </a:r>
            <a:r>
              <a:rPr lang="en-GB" dirty="0"/>
              <a:t>?</a:t>
            </a:r>
          </a:p>
          <a:p>
            <a:pPr lvl="2"/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utilizar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resultados</a:t>
            </a:r>
            <a:r>
              <a:rPr lang="en-GB" dirty="0" smtClean="0"/>
              <a:t>? </a:t>
            </a:r>
            <a:endParaRPr lang="en-GB" dirty="0"/>
          </a:p>
          <a:p>
            <a:pPr lvl="1"/>
            <a:r>
              <a:rPr lang="en-GB" dirty="0"/>
              <a:t>A </a:t>
            </a:r>
            <a:r>
              <a:rPr lang="pt-PT" dirty="0"/>
              <a:t>avaliação das necessidades de informação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desenvolvida</a:t>
            </a:r>
            <a:r>
              <a:rPr lang="en-GB" dirty="0"/>
              <a:t> com o </a:t>
            </a:r>
            <a:r>
              <a:rPr lang="en-GB" b="1" dirty="0" err="1">
                <a:solidFill>
                  <a:srgbClr val="008000"/>
                </a:solidFill>
              </a:rPr>
              <a:t>envolvimento</a:t>
            </a:r>
            <a:r>
              <a:rPr lang="en-GB" b="1" dirty="0">
                <a:solidFill>
                  <a:srgbClr val="008000"/>
                </a:solidFill>
              </a:rPr>
              <a:t> de </a:t>
            </a:r>
            <a:r>
              <a:rPr lang="en-GB" b="1" dirty="0" err="1">
                <a:solidFill>
                  <a:srgbClr val="008000"/>
                </a:solidFill>
              </a:rPr>
              <a:t>todos</a:t>
            </a:r>
            <a:r>
              <a:rPr lang="en-GB" b="1" dirty="0">
                <a:solidFill>
                  <a:srgbClr val="008000"/>
                </a:solidFill>
              </a:rPr>
              <a:t> </a:t>
            </a:r>
            <a:r>
              <a:rPr lang="en-GB" b="1" dirty="0" err="1">
                <a:solidFill>
                  <a:srgbClr val="008000"/>
                </a:solidFill>
              </a:rPr>
              <a:t>os</a:t>
            </a:r>
            <a:r>
              <a:rPr lang="en-GB" b="1" dirty="0">
                <a:solidFill>
                  <a:srgbClr val="008000"/>
                </a:solidFill>
              </a:rPr>
              <a:t> </a:t>
            </a:r>
            <a:r>
              <a:rPr lang="en-GB" b="1" dirty="0" err="1">
                <a:solidFill>
                  <a:srgbClr val="008000"/>
                </a:solidFill>
              </a:rPr>
              <a:t>interessados</a:t>
            </a:r>
            <a:r>
              <a:rPr lang="en-GB" dirty="0"/>
              <a:t>, </a:t>
            </a:r>
            <a:r>
              <a:rPr lang="en-GB" dirty="0" err="1"/>
              <a:t>especialmente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utilizadores</a:t>
            </a:r>
            <a:r>
              <a:rPr lang="en-GB" dirty="0"/>
              <a:t> </a:t>
            </a:r>
            <a:r>
              <a:rPr lang="en-GB" dirty="0" err="1"/>
              <a:t>potenciais</a:t>
            </a:r>
            <a:r>
              <a:rPr lang="en-GB" dirty="0"/>
              <a:t> dos </a:t>
            </a:r>
            <a:r>
              <a:rPr lang="en-GB" dirty="0" err="1"/>
              <a:t>resultados</a:t>
            </a:r>
            <a:r>
              <a:rPr lang="en-GB" dirty="0"/>
              <a:t>: </a:t>
            </a:r>
            <a:r>
              <a:rPr lang="en-GB" dirty="0" err="1" smtClean="0"/>
              <a:t>proprietários</a:t>
            </a:r>
            <a:r>
              <a:rPr lang="en-GB" dirty="0" smtClean="0"/>
              <a:t>, </a:t>
            </a:r>
            <a:r>
              <a:rPr lang="en-GB" dirty="0" err="1" smtClean="0"/>
              <a:t>investigadores</a:t>
            </a:r>
            <a:r>
              <a:rPr lang="en-GB" dirty="0"/>
              <a:t>, </a:t>
            </a:r>
            <a:r>
              <a:rPr lang="en-GB" dirty="0" err="1"/>
              <a:t>engenheiros</a:t>
            </a:r>
            <a:r>
              <a:rPr lang="en-GB" dirty="0"/>
              <a:t> e </a:t>
            </a:r>
            <a:r>
              <a:rPr lang="en-GB" dirty="0" err="1"/>
              <a:t>técnicos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, </a:t>
            </a:r>
            <a:r>
              <a:rPr lang="en-GB" dirty="0" err="1"/>
              <a:t>políticos</a:t>
            </a:r>
            <a:r>
              <a:rPr lang="en-GB" dirty="0"/>
              <a:t> e </a:t>
            </a:r>
            <a:r>
              <a:rPr lang="en-GB" dirty="0" err="1"/>
              <a:t>público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geral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64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Planeamento de um inventário </a:t>
            </a:r>
            <a:r>
              <a:rPr lang="pt-PT" dirty="0" smtClean="0"/>
              <a:t>florestal - IFN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700" dirty="0"/>
          </a:p>
          <a:p>
            <a:r>
              <a:rPr lang="pt-PT" dirty="0"/>
              <a:t>Decisões </a:t>
            </a:r>
            <a:r>
              <a:rPr lang="pt-PT" dirty="0" smtClean="0"/>
              <a:t>na </a:t>
            </a:r>
            <a:r>
              <a:rPr lang="pt-PT" dirty="0"/>
              <a:t>fase de planeamento de um inventário florestal</a:t>
            </a:r>
            <a:endParaRPr lang="en-GB" dirty="0"/>
          </a:p>
          <a:p>
            <a:pPr lvl="1"/>
            <a:r>
              <a:rPr lang="pt-PT" b="1" dirty="0" smtClean="0">
                <a:solidFill>
                  <a:srgbClr val="008000"/>
                </a:solidFill>
              </a:rPr>
              <a:t>Cartografia</a:t>
            </a:r>
            <a:r>
              <a:rPr lang="pt-PT" dirty="0" smtClean="0"/>
              <a:t>? Sim ou não? Métodos? </a:t>
            </a:r>
          </a:p>
          <a:p>
            <a:pPr lvl="1"/>
            <a:r>
              <a:rPr lang="pt-PT" dirty="0" smtClean="0"/>
              <a:t>Aquisição </a:t>
            </a:r>
            <a:r>
              <a:rPr lang="pt-PT" dirty="0"/>
              <a:t>de </a:t>
            </a:r>
            <a:r>
              <a:rPr lang="pt-PT" b="1" dirty="0">
                <a:solidFill>
                  <a:srgbClr val="008000"/>
                </a:solidFill>
              </a:rPr>
              <a:t>fotografia e/ou imagem de satélite</a:t>
            </a:r>
          </a:p>
          <a:p>
            <a:pPr lvl="1"/>
            <a:r>
              <a:rPr lang="pt-PT" dirty="0" smtClean="0"/>
              <a:t>Definição da </a:t>
            </a:r>
            <a:r>
              <a:rPr lang="pt-PT" dirty="0" smtClean="0">
                <a:solidFill>
                  <a:srgbClr val="008000"/>
                </a:solidFill>
              </a:rPr>
              <a:t>tipologia</a:t>
            </a:r>
            <a:r>
              <a:rPr lang="pt-PT" dirty="0" smtClean="0"/>
              <a:t> </a:t>
            </a:r>
            <a:r>
              <a:rPr lang="pt-PT" b="1" dirty="0" smtClean="0">
                <a:solidFill>
                  <a:srgbClr val="008000"/>
                </a:solidFill>
              </a:rPr>
              <a:t>dos </a:t>
            </a:r>
            <a:r>
              <a:rPr lang="pt-PT" b="1" dirty="0">
                <a:solidFill>
                  <a:srgbClr val="008000"/>
                </a:solidFill>
              </a:rPr>
              <a:t>povoamentos </a:t>
            </a:r>
            <a:r>
              <a:rPr lang="pt-PT" b="1" dirty="0" smtClean="0">
                <a:solidFill>
                  <a:srgbClr val="008000"/>
                </a:solidFill>
              </a:rPr>
              <a:t>florestais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smtClean="0"/>
              <a:t>(classificação povoamentos chave Fotointerpretação)</a:t>
            </a:r>
            <a:endParaRPr lang="pt-PT" dirty="0"/>
          </a:p>
          <a:p>
            <a:pPr lvl="1"/>
            <a:r>
              <a:rPr lang="pt-PT" dirty="0"/>
              <a:t>Metodologia para a </a:t>
            </a:r>
            <a:r>
              <a:rPr lang="pt-PT" b="1" dirty="0">
                <a:solidFill>
                  <a:srgbClr val="008000"/>
                </a:solidFill>
              </a:rPr>
              <a:t>avaliação de </a:t>
            </a:r>
            <a:r>
              <a:rPr lang="pt-PT" b="1" dirty="0" smtClean="0">
                <a:solidFill>
                  <a:srgbClr val="008000"/>
                </a:solidFill>
              </a:rPr>
              <a:t>áreas </a:t>
            </a:r>
            <a:r>
              <a:rPr lang="pt-PT" dirty="0" smtClean="0"/>
              <a:t>(se pontos ou manchas)</a:t>
            </a:r>
            <a:endParaRPr lang="pt-PT" dirty="0"/>
          </a:p>
          <a:p>
            <a:pPr lvl="1"/>
            <a:r>
              <a:rPr lang="pt-PT" dirty="0" smtClean="0"/>
              <a:t>Fotointerpretação </a:t>
            </a:r>
            <a:r>
              <a:rPr lang="pt-PT" dirty="0"/>
              <a:t>e/ou classificação com base em imagem de satélite</a:t>
            </a:r>
          </a:p>
          <a:p>
            <a:pPr lvl="1"/>
            <a:r>
              <a:rPr lang="pt-PT" dirty="0" smtClean="0"/>
              <a:t>Metodologias </a:t>
            </a:r>
            <a:r>
              <a:rPr lang="pt-PT" dirty="0"/>
              <a:t>para a </a:t>
            </a:r>
            <a:r>
              <a:rPr lang="pt-PT" b="1" dirty="0" smtClean="0">
                <a:solidFill>
                  <a:srgbClr val="008000"/>
                </a:solidFill>
              </a:rPr>
              <a:t>medição das parcelas de campo</a:t>
            </a:r>
            <a:endParaRPr lang="pt-PT" b="1" dirty="0">
              <a:solidFill>
                <a:srgbClr val="008000"/>
              </a:solidFill>
            </a:endParaRPr>
          </a:p>
          <a:p>
            <a:pPr lvl="1"/>
            <a:r>
              <a:rPr lang="pt-PT" dirty="0" smtClean="0"/>
              <a:t>Metodologias </a:t>
            </a:r>
            <a:r>
              <a:rPr lang="pt-PT" dirty="0"/>
              <a:t>para a avaliação de </a:t>
            </a:r>
            <a:r>
              <a:rPr lang="pt-PT" b="1" dirty="0">
                <a:solidFill>
                  <a:srgbClr val="008000"/>
                </a:solidFill>
              </a:rPr>
              <a:t>outros recursos </a:t>
            </a:r>
            <a:r>
              <a:rPr lang="pt-PT" dirty="0"/>
              <a:t>e características florestais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590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Planeamento de um inventário </a:t>
            </a:r>
            <a:r>
              <a:rPr lang="pt-PT" dirty="0" smtClean="0"/>
              <a:t>florestal - IFN</a:t>
            </a: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700" dirty="0"/>
          </a:p>
          <a:p>
            <a:r>
              <a:rPr lang="pt-PT" dirty="0"/>
              <a:t>Decisões </a:t>
            </a:r>
            <a:r>
              <a:rPr lang="pt-PT" dirty="0" smtClean="0"/>
              <a:t>na </a:t>
            </a:r>
            <a:r>
              <a:rPr lang="pt-PT" dirty="0"/>
              <a:t>fase de planeamento de um inventário florestal (</a:t>
            </a:r>
            <a:r>
              <a:rPr lang="pt-PT" dirty="0" err="1"/>
              <a:t>cont</a:t>
            </a:r>
            <a:r>
              <a:rPr lang="pt-PT" dirty="0"/>
              <a:t>.)</a:t>
            </a:r>
            <a:endParaRPr lang="en-GB" dirty="0"/>
          </a:p>
          <a:p>
            <a:pPr lvl="1"/>
            <a:r>
              <a:rPr lang="pt-PT" dirty="0"/>
              <a:t>Delineamento das amostragens</a:t>
            </a:r>
          </a:p>
          <a:p>
            <a:pPr lvl="2"/>
            <a:r>
              <a:rPr lang="pt-PT" dirty="0"/>
              <a:t>para a avaliação de áreas</a:t>
            </a:r>
          </a:p>
          <a:p>
            <a:pPr lvl="2"/>
            <a:r>
              <a:rPr lang="pt-PT" dirty="0"/>
              <a:t>para a avaliação </a:t>
            </a:r>
            <a:r>
              <a:rPr lang="pt-PT" dirty="0" smtClean="0"/>
              <a:t>do volume em pé e dos acréscimos</a:t>
            </a:r>
            <a:endParaRPr lang="pt-PT" dirty="0"/>
          </a:p>
          <a:p>
            <a:pPr lvl="2"/>
            <a:r>
              <a:rPr lang="pt-PT" dirty="0"/>
              <a:t>para a avaliação de outros recursos e características florestais</a:t>
            </a:r>
          </a:p>
          <a:p>
            <a:pPr lvl="1"/>
            <a:r>
              <a:rPr lang="pt-PT" dirty="0"/>
              <a:t>Preparação do protocolo para as medições de campo e treino das equipas de campo</a:t>
            </a:r>
          </a:p>
          <a:p>
            <a:pPr lvl="1"/>
            <a:r>
              <a:rPr lang="pt-PT" dirty="0"/>
              <a:t>Planeamento do apoio logístico</a:t>
            </a:r>
          </a:p>
          <a:p>
            <a:pPr lvl="1"/>
            <a:r>
              <a:rPr lang="pt-PT" dirty="0"/>
              <a:t>Definição da organização dos dados em computador e dos procedimentos de </a:t>
            </a:r>
            <a:r>
              <a:rPr lang="pt-PT" dirty="0" smtClean="0"/>
              <a:t>cálculo</a:t>
            </a:r>
          </a:p>
          <a:p>
            <a:pPr lvl="1"/>
            <a:endParaRPr lang="en-US" dirty="0"/>
          </a:p>
          <a:p>
            <a:pPr lvl="1"/>
            <a:endParaRPr lang="pt-PT" dirty="0" smtClean="0"/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055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Planeamento de um inventário </a:t>
            </a:r>
            <a:r>
              <a:rPr lang="pt-PT" dirty="0" smtClean="0"/>
              <a:t>florestal - gestão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700" dirty="0"/>
          </a:p>
          <a:p>
            <a:r>
              <a:rPr lang="pt-PT" dirty="0"/>
              <a:t>Decisões </a:t>
            </a:r>
            <a:r>
              <a:rPr lang="pt-PT" dirty="0" smtClean="0"/>
              <a:t>na </a:t>
            </a:r>
            <a:r>
              <a:rPr lang="pt-PT" dirty="0"/>
              <a:t>fase de planeamento de um inventário florestal</a:t>
            </a:r>
            <a:endParaRPr lang="en-GB" dirty="0"/>
          </a:p>
          <a:p>
            <a:pPr lvl="1"/>
            <a:r>
              <a:rPr lang="pt-PT" b="1" dirty="0" smtClean="0">
                <a:solidFill>
                  <a:srgbClr val="008000"/>
                </a:solidFill>
              </a:rPr>
              <a:t>Cartografia é essencial. Há que decidir como a obter</a:t>
            </a:r>
            <a:r>
              <a:rPr lang="pt-PT" dirty="0" smtClean="0"/>
              <a:t> Métodos? (se for PGF </a:t>
            </a:r>
            <a:r>
              <a:rPr lang="en-GB" dirty="0" smtClean="0"/>
              <a:t>tem </a:t>
            </a:r>
            <a:r>
              <a:rPr lang="en-GB" dirty="0"/>
              <a:t>de </a:t>
            </a:r>
            <a:r>
              <a:rPr lang="en-GB" dirty="0" smtClean="0"/>
              <a:t>haver </a:t>
            </a:r>
            <a:r>
              <a:rPr lang="en-GB" dirty="0" err="1" smtClean="0"/>
              <a:t>cartografia</a:t>
            </a:r>
            <a:r>
              <a:rPr lang="en-GB" dirty="0" smtClean="0"/>
              <a:t> e </a:t>
            </a:r>
            <a:r>
              <a:rPr lang="en-GB" dirty="0" err="1" smtClean="0"/>
              <a:t>geralmente</a:t>
            </a:r>
            <a:r>
              <a:rPr lang="en-GB" dirty="0" smtClean="0"/>
              <a:t> </a:t>
            </a:r>
            <a:r>
              <a:rPr lang="en-GB" dirty="0" err="1" smtClean="0"/>
              <a:t>existe</a:t>
            </a:r>
            <a:r>
              <a:rPr lang="en-GB" dirty="0" smtClean="0"/>
              <a:t> </a:t>
            </a:r>
            <a:r>
              <a:rPr lang="en-GB" dirty="0" err="1" smtClean="0"/>
              <a:t>parcelário</a:t>
            </a:r>
            <a:r>
              <a:rPr lang="en-GB" dirty="0" smtClean="0"/>
              <a:t>: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parcela</a:t>
            </a:r>
            <a:r>
              <a:rPr lang="en-GB" dirty="0" smtClean="0"/>
              <a:t> </a:t>
            </a:r>
            <a:r>
              <a:rPr lang="en-GB" dirty="0" err="1" smtClean="0"/>
              <a:t>ter</a:t>
            </a:r>
            <a:r>
              <a:rPr lang="en-GB" dirty="0" smtClean="0"/>
              <a:t> </a:t>
            </a:r>
            <a:r>
              <a:rPr lang="en-GB" dirty="0" err="1" smtClean="0"/>
              <a:t>cartografia</a:t>
            </a:r>
            <a:r>
              <a:rPr lang="en-GB" dirty="0" smtClean="0"/>
              <a:t> e sig e </a:t>
            </a:r>
            <a:r>
              <a:rPr lang="en-GB" dirty="0" err="1" smtClean="0"/>
              <a:t>descrição</a:t>
            </a:r>
            <a:r>
              <a:rPr lang="en-GB" dirty="0" smtClean="0"/>
              <a:t>; se </a:t>
            </a:r>
            <a:r>
              <a:rPr lang="en-GB" dirty="0" err="1" smtClean="0"/>
              <a:t>houver</a:t>
            </a:r>
            <a:r>
              <a:rPr lang="en-GB" dirty="0" smtClean="0"/>
              <a:t> </a:t>
            </a:r>
            <a:r>
              <a:rPr lang="en-GB" dirty="0" err="1" smtClean="0"/>
              <a:t>cadrastro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haver </a:t>
            </a:r>
            <a:r>
              <a:rPr lang="en-GB" dirty="0" err="1" smtClean="0"/>
              <a:t>cartografia</a:t>
            </a:r>
            <a:r>
              <a:rPr lang="en-GB" dirty="0" smtClean="0"/>
              <a:t>)</a:t>
            </a:r>
            <a:endParaRPr lang="pt-PT" dirty="0"/>
          </a:p>
          <a:p>
            <a:pPr lvl="1"/>
            <a:r>
              <a:rPr lang="pt-PT" dirty="0" smtClean="0"/>
              <a:t>Definição </a:t>
            </a:r>
            <a:r>
              <a:rPr lang="pt-PT" b="1" dirty="0" smtClean="0">
                <a:solidFill>
                  <a:srgbClr val="008000"/>
                </a:solidFill>
              </a:rPr>
              <a:t>dos </a:t>
            </a:r>
            <a:r>
              <a:rPr lang="pt-PT" b="1" dirty="0">
                <a:solidFill>
                  <a:srgbClr val="008000"/>
                </a:solidFill>
              </a:rPr>
              <a:t>povoamentos </a:t>
            </a:r>
            <a:r>
              <a:rPr lang="pt-PT" i="1" dirty="0" smtClean="0">
                <a:solidFill>
                  <a:schemeClr val="bg1">
                    <a:lumMod val="65000"/>
                  </a:schemeClr>
                </a:solidFill>
              </a:rPr>
              <a:t>(fotointerpretação e/ou visita ao campo)</a:t>
            </a:r>
            <a:endParaRPr lang="pt-PT" i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pt-PT" dirty="0" smtClean="0"/>
              <a:t>Decidir sobre a necessidade de avaliar </a:t>
            </a:r>
            <a:r>
              <a:rPr lang="pt-PT" b="1" dirty="0" smtClean="0">
                <a:solidFill>
                  <a:srgbClr val="008000"/>
                </a:solidFill>
              </a:rPr>
              <a:t>o crescimento (monitorizar parcelas permanentes)</a:t>
            </a:r>
          </a:p>
          <a:p>
            <a:pPr lvl="1"/>
            <a:r>
              <a:rPr lang="pt-PT" dirty="0" smtClean="0"/>
              <a:t>Metodologias </a:t>
            </a:r>
            <a:r>
              <a:rPr lang="pt-PT" dirty="0"/>
              <a:t>para a </a:t>
            </a:r>
            <a:r>
              <a:rPr lang="pt-PT" b="1" dirty="0">
                <a:solidFill>
                  <a:srgbClr val="008000"/>
                </a:solidFill>
              </a:rPr>
              <a:t>medição das parcelas de campo</a:t>
            </a:r>
          </a:p>
          <a:p>
            <a:pPr lvl="1"/>
            <a:r>
              <a:rPr lang="pt-PT" dirty="0" smtClean="0"/>
              <a:t>Metodologias </a:t>
            </a:r>
            <a:r>
              <a:rPr lang="pt-PT" dirty="0"/>
              <a:t>para a avaliação de </a:t>
            </a:r>
            <a:r>
              <a:rPr lang="pt-PT" b="1" dirty="0">
                <a:solidFill>
                  <a:srgbClr val="008000"/>
                </a:solidFill>
              </a:rPr>
              <a:t>outros recursos </a:t>
            </a:r>
            <a:r>
              <a:rPr lang="pt-PT" dirty="0"/>
              <a:t>e características florestais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63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Planeamento de um inventário </a:t>
            </a:r>
            <a:r>
              <a:rPr lang="pt-PT" dirty="0" smtClean="0"/>
              <a:t>florestal - gestão</a:t>
            </a: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700" dirty="0"/>
          </a:p>
          <a:p>
            <a:r>
              <a:rPr lang="pt-PT" dirty="0"/>
              <a:t>Decisões </a:t>
            </a:r>
            <a:r>
              <a:rPr lang="pt-PT" dirty="0" smtClean="0"/>
              <a:t>na </a:t>
            </a:r>
            <a:r>
              <a:rPr lang="pt-PT" dirty="0"/>
              <a:t>fase de planeamento de um inventário florestal (</a:t>
            </a:r>
            <a:r>
              <a:rPr lang="pt-PT" dirty="0" err="1"/>
              <a:t>cont</a:t>
            </a:r>
            <a:r>
              <a:rPr lang="pt-PT" dirty="0"/>
              <a:t>.)</a:t>
            </a:r>
            <a:endParaRPr lang="en-GB" dirty="0"/>
          </a:p>
          <a:p>
            <a:pPr lvl="1"/>
            <a:r>
              <a:rPr lang="pt-PT" dirty="0"/>
              <a:t>Delineamento das amostragens</a:t>
            </a:r>
          </a:p>
          <a:p>
            <a:pPr lvl="2"/>
            <a:r>
              <a:rPr lang="pt-PT" dirty="0" smtClean="0"/>
              <a:t>para as parcelas de campo</a:t>
            </a:r>
            <a:endParaRPr lang="pt-PT" dirty="0"/>
          </a:p>
          <a:p>
            <a:pPr lvl="2"/>
            <a:r>
              <a:rPr lang="pt-PT" dirty="0"/>
              <a:t>para a </a:t>
            </a:r>
            <a:r>
              <a:rPr lang="pt-PT" dirty="0" smtClean="0"/>
              <a:t>avaliação </a:t>
            </a:r>
            <a:r>
              <a:rPr lang="pt-PT" dirty="0"/>
              <a:t>de outros recursos e características florestais</a:t>
            </a:r>
          </a:p>
          <a:p>
            <a:pPr lvl="1"/>
            <a:r>
              <a:rPr lang="pt-PT" dirty="0"/>
              <a:t>Preparação do protocolo para as medições de campo e treino das equipas de campo</a:t>
            </a:r>
          </a:p>
          <a:p>
            <a:pPr lvl="1"/>
            <a:r>
              <a:rPr lang="pt-PT" dirty="0"/>
              <a:t>Planeamento do apoio logístico</a:t>
            </a:r>
          </a:p>
          <a:p>
            <a:pPr lvl="1"/>
            <a:r>
              <a:rPr lang="pt-PT" dirty="0"/>
              <a:t>Definição da organização dos dados em computador e dos procedimentos de </a:t>
            </a:r>
            <a:r>
              <a:rPr lang="pt-PT" dirty="0" smtClean="0"/>
              <a:t>cálculo</a:t>
            </a:r>
          </a:p>
          <a:p>
            <a:pPr lvl="1"/>
            <a:endParaRPr lang="en-US" dirty="0"/>
          </a:p>
          <a:p>
            <a:pPr lvl="1"/>
            <a:endParaRPr lang="pt-PT" dirty="0" smtClean="0"/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971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5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9702</TotalTime>
  <Words>555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Custom Design</vt:lpstr>
      <vt:lpstr>Planeamento de inventários florestais Aplicação prática de Q-GIS</vt:lpstr>
      <vt:lpstr>Planeamento de um inventário florestal</vt:lpstr>
      <vt:lpstr>Planeamento de um inventário florestal</vt:lpstr>
      <vt:lpstr>Planeamento de um inventário florestal</vt:lpstr>
      <vt:lpstr>Planeamento de um inventário florestal</vt:lpstr>
      <vt:lpstr>Planeamento de um inventário florestal - IFN</vt:lpstr>
      <vt:lpstr>Planeamento de um inventário florestal - IFN</vt:lpstr>
      <vt:lpstr>Planeamento de um inventário florestal - gestão</vt:lpstr>
      <vt:lpstr>Planeamento de um inventário florestal - gestão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596</cp:revision>
  <cp:lastPrinted>2017-06-15T21:47:55Z</cp:lastPrinted>
  <dcterms:created xsi:type="dcterms:W3CDTF">2010-02-14T14:45:25Z</dcterms:created>
  <dcterms:modified xsi:type="dcterms:W3CDTF">2023-10-15T21:19:04Z</dcterms:modified>
</cp:coreProperties>
</file>