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66" r:id="rId4"/>
    <p:sldId id="256" r:id="rId5"/>
    <p:sldId id="258" r:id="rId6"/>
    <p:sldId id="257" r:id="rId7"/>
    <p:sldId id="267" r:id="rId8"/>
    <p:sldId id="259" r:id="rId9"/>
    <p:sldId id="260" r:id="rId10"/>
    <p:sldId id="261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4CA"/>
    <a:srgbClr val="4D21C9"/>
    <a:srgbClr val="9F1BB5"/>
    <a:srgbClr val="AC9C00"/>
    <a:srgbClr val="928400"/>
    <a:srgbClr val="3399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 showGuides="1">
      <p:cViewPr>
        <p:scale>
          <a:sx n="58" d="100"/>
          <a:sy n="58" d="100"/>
        </p:scale>
        <p:origin x="1344" y="63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4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6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8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7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4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3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5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1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D0AD-8D0F-4ABC-8BB2-DA6B16C9930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BA6A8-82AC-4404-BFB4-24609524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4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2664" y="1456345"/>
            <a:ext cx="6921036" cy="4351338"/>
          </a:xfrm>
        </p:spPr>
        <p:txBody>
          <a:bodyPr/>
          <a:lstStyle/>
          <a:p>
            <a:r>
              <a:rPr lang="en-US" dirty="0" smtClean="0"/>
              <a:t>Com base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informação</a:t>
            </a:r>
            <a:r>
              <a:rPr lang="en-US" dirty="0" smtClean="0"/>
              <a:t> do </a:t>
            </a:r>
            <a:r>
              <a:rPr lang="en-US" dirty="0" err="1" smtClean="0"/>
              <a:t>plano</a:t>
            </a:r>
            <a:r>
              <a:rPr lang="en-US" dirty="0" smtClean="0"/>
              <a:t> de </a:t>
            </a:r>
            <a:r>
              <a:rPr lang="en-US" dirty="0" err="1" smtClean="0"/>
              <a:t>gestão</a:t>
            </a:r>
            <a:r>
              <a:rPr lang="en-US" dirty="0" smtClean="0"/>
              <a:t> que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fornecida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formato</a:t>
            </a:r>
            <a:r>
              <a:rPr lang="en-US" dirty="0" smtClean="0"/>
              <a:t> .</a:t>
            </a:r>
            <a:r>
              <a:rPr lang="en-US" dirty="0" err="1" smtClean="0"/>
              <a:t>shp</a:t>
            </a:r>
            <a:r>
              <a:rPr lang="en-US" dirty="0" smtClean="0"/>
              <a:t> </a:t>
            </a:r>
            <a:r>
              <a:rPr lang="en-US" dirty="0" err="1" smtClean="0"/>
              <a:t>conseguimos</a:t>
            </a:r>
            <a:r>
              <a:rPr lang="en-US" dirty="0" smtClean="0"/>
              <a:t> saber a </a:t>
            </a:r>
            <a:r>
              <a:rPr lang="en-US" dirty="0" err="1" smtClean="0"/>
              <a:t>área</a:t>
            </a:r>
            <a:r>
              <a:rPr lang="en-US" dirty="0" smtClean="0"/>
              <a:t> da </a:t>
            </a:r>
            <a:r>
              <a:rPr lang="en-US" dirty="0" err="1" smtClean="0"/>
              <a:t>Herdade</a:t>
            </a:r>
            <a:r>
              <a:rPr lang="en-US" dirty="0" smtClean="0"/>
              <a:t> da Quinta da Casa </a:t>
            </a:r>
            <a:r>
              <a:rPr lang="en-US" dirty="0" err="1" smtClean="0"/>
              <a:t>Velha</a:t>
            </a:r>
            <a:r>
              <a:rPr lang="en-US" dirty="0" smtClean="0"/>
              <a:t> e a </a:t>
            </a:r>
            <a:r>
              <a:rPr lang="en-US" dirty="0" err="1" smtClean="0"/>
              <a:t>respetiva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 de </a:t>
            </a:r>
            <a:r>
              <a:rPr lang="en-US" dirty="0" err="1" smtClean="0"/>
              <a:t>floresta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21" t="18199" r="11695" b="51915"/>
          <a:stretch/>
        </p:blipFill>
        <p:spPr>
          <a:xfrm>
            <a:off x="5156664" y="3709380"/>
            <a:ext cx="12067547" cy="2822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807" t="29075" r="46905" b="22064"/>
          <a:stretch/>
        </p:blipFill>
        <p:spPr>
          <a:xfrm>
            <a:off x="173428" y="793564"/>
            <a:ext cx="4729236" cy="5831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459" y="130782"/>
            <a:ext cx="10110241" cy="1325563"/>
          </a:xfrm>
        </p:spPr>
        <p:txBody>
          <a:bodyPr/>
          <a:lstStyle/>
          <a:p>
            <a:r>
              <a:rPr lang="en-US" dirty="0" err="1" smtClean="0"/>
              <a:t>Definir</a:t>
            </a:r>
            <a:r>
              <a:rPr lang="en-US" dirty="0" smtClean="0"/>
              <a:t> a </a:t>
            </a:r>
            <a:r>
              <a:rPr lang="en-US" dirty="0" err="1" smtClean="0"/>
              <a:t>intensidade</a:t>
            </a:r>
            <a:r>
              <a:rPr lang="en-US" dirty="0" smtClean="0"/>
              <a:t> de </a:t>
            </a:r>
            <a:r>
              <a:rPr lang="en-US" dirty="0" err="1" smtClean="0"/>
              <a:t>amostragem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209" t="30431" r="46240" b="21731"/>
          <a:stretch/>
        </p:blipFill>
        <p:spPr>
          <a:xfrm>
            <a:off x="205503" y="1190090"/>
            <a:ext cx="4920701" cy="5622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99455" y="553132"/>
            <a:ext cx="173736" cy="1737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73191" y="471020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bravo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99455" y="964777"/>
            <a:ext cx="173736" cy="1737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73191" y="864193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99455" y="1403480"/>
            <a:ext cx="173736" cy="173736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3191" y="1302896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Carvalho</a:t>
            </a:r>
            <a:r>
              <a:rPr lang="en-US" dirty="0" smtClean="0"/>
              <a:t> 0.6 ha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99455" y="2068852"/>
            <a:ext cx="173736" cy="1737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73191" y="2611296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99455" y="1800706"/>
            <a:ext cx="173736" cy="17373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73191" y="1702908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199455" y="2709094"/>
            <a:ext cx="173736" cy="173736"/>
          </a:xfrm>
          <a:prstGeom prst="rect">
            <a:avLst/>
          </a:prstGeom>
          <a:solidFill>
            <a:srgbClr val="AC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99455" y="2323491"/>
            <a:ext cx="173736" cy="173736"/>
          </a:xfrm>
          <a:prstGeom prst="rect">
            <a:avLst/>
          </a:prstGeom>
          <a:solidFill>
            <a:srgbClr val="9F1BB5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73191" y="1955159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99455" y="3028695"/>
            <a:ext cx="173736" cy="173736"/>
          </a:xfrm>
          <a:prstGeom prst="rect">
            <a:avLst/>
          </a:prstGeom>
          <a:solidFill>
            <a:srgbClr val="2024CA">
              <a:alpha val="8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73191" y="2927753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373191" y="2236623"/>
            <a:ext cx="422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</a:t>
            </a:r>
            <a:r>
              <a:rPr lang="en-US" dirty="0" smtClean="0"/>
              <a:t> + </a:t>
            </a:r>
            <a:r>
              <a:rPr lang="en-US" dirty="0" err="1" smtClean="0"/>
              <a:t>eucalipto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734" t="29414" r="46905" b="22064"/>
          <a:stretch/>
        </p:blipFill>
        <p:spPr>
          <a:xfrm>
            <a:off x="7661189" y="1066800"/>
            <a:ext cx="4744768" cy="57912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210939" y="677326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</a:t>
            </a:r>
            <a:r>
              <a:rPr lang="en-US" b="1" dirty="0" smtClean="0"/>
              <a:t>110</a:t>
            </a:r>
            <a:r>
              <a:rPr lang="en-US" b="1" dirty="0" smtClean="0"/>
              <a:t> </a:t>
            </a:r>
            <a:r>
              <a:rPr lang="en-US" b="1" dirty="0" smtClean="0"/>
              <a:t>x </a:t>
            </a:r>
            <a:r>
              <a:rPr lang="en-US" b="1" dirty="0" smtClean="0"/>
              <a:t>110</a:t>
            </a:r>
            <a:r>
              <a:rPr lang="en-US" b="1" dirty="0" smtClean="0"/>
              <a:t> </a:t>
            </a:r>
            <a:r>
              <a:rPr lang="en-US" b="1" dirty="0" smtClean="0"/>
              <a:t>m</a:t>
            </a:r>
          </a:p>
          <a:p>
            <a:r>
              <a:rPr lang="en-US" b="1" dirty="0"/>
              <a:t>3</a:t>
            </a:r>
            <a:r>
              <a:rPr lang="en-US" b="1" dirty="0" smtClean="0"/>
              <a:t>0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609563" y="80913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</a:t>
            </a:r>
            <a:r>
              <a:rPr lang="en-US" b="1" dirty="0" smtClean="0"/>
              <a:t>55 </a:t>
            </a:r>
            <a:r>
              <a:rPr lang="en-US" b="1" dirty="0" smtClean="0"/>
              <a:t>x </a:t>
            </a:r>
            <a:r>
              <a:rPr lang="en-US" b="1" dirty="0" smtClean="0"/>
              <a:t>55 </a:t>
            </a:r>
            <a:r>
              <a:rPr lang="en-US" b="1" dirty="0" smtClean="0"/>
              <a:t>m</a:t>
            </a:r>
          </a:p>
          <a:p>
            <a:r>
              <a:rPr lang="en-US" b="1" dirty="0" smtClean="0"/>
              <a:t>117</a:t>
            </a:r>
            <a:r>
              <a:rPr lang="en-US" b="1" dirty="0" smtClean="0"/>
              <a:t>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546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0765" t="3094" r="20634" b="16487"/>
          <a:stretch/>
        </p:blipFill>
        <p:spPr bwMode="auto">
          <a:xfrm>
            <a:off x="91757" y="0"/>
            <a:ext cx="891508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20548" t="4061" r="20635" b="16490"/>
          <a:stretch/>
        </p:blipFill>
        <p:spPr bwMode="auto">
          <a:xfrm>
            <a:off x="0" y="0"/>
            <a:ext cx="9006840" cy="6938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49820" y="498257"/>
            <a:ext cx="4603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</a:t>
            </a:r>
            <a:r>
              <a:rPr lang="en-US" b="1" dirty="0" smtClean="0"/>
              <a:t>55 </a:t>
            </a:r>
            <a:r>
              <a:rPr lang="en-US" b="1" dirty="0" smtClean="0"/>
              <a:t>x </a:t>
            </a:r>
            <a:r>
              <a:rPr lang="en-US" b="1" dirty="0" smtClean="0"/>
              <a:t>55 </a:t>
            </a:r>
            <a:r>
              <a:rPr lang="en-US" b="1" dirty="0" smtClean="0"/>
              <a:t>m</a:t>
            </a:r>
          </a:p>
          <a:p>
            <a:r>
              <a:rPr lang="en-US" b="1" dirty="0" smtClean="0"/>
              <a:t>117</a:t>
            </a:r>
            <a:r>
              <a:rPr lang="en-US" b="1" dirty="0" smtClean="0"/>
              <a:t> </a:t>
            </a:r>
            <a:r>
              <a:rPr lang="en-US" b="1" dirty="0" err="1" smtClean="0"/>
              <a:t>parcelas</a:t>
            </a:r>
            <a:r>
              <a:rPr lang="en-US" b="1" dirty="0" smtClean="0"/>
              <a:t>, </a:t>
            </a:r>
          </a:p>
          <a:p>
            <a:endParaRPr lang="en-US" b="1" dirty="0"/>
          </a:p>
          <a:p>
            <a:r>
              <a:rPr lang="en-US" b="1" dirty="0" smtClean="0"/>
              <a:t>mas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mancha</a:t>
            </a:r>
            <a:r>
              <a:rPr lang="en-US" b="1" dirty="0" smtClean="0"/>
              <a:t> de </a:t>
            </a:r>
            <a:r>
              <a:rPr lang="en-US" b="1" dirty="0" err="1" smtClean="0"/>
              <a:t>pinheiro</a:t>
            </a:r>
            <a:r>
              <a:rPr lang="en-US" b="1" dirty="0" smtClean="0"/>
              <a:t> –bravo (</a:t>
            </a:r>
            <a:r>
              <a:rPr lang="en-US" b="1" dirty="0" err="1" smtClean="0"/>
              <a:t>azul</a:t>
            </a:r>
            <a:r>
              <a:rPr lang="en-US" b="1" dirty="0" smtClean="0"/>
              <a:t>) </a:t>
            </a:r>
            <a:r>
              <a:rPr lang="en-US" b="1" dirty="0" err="1" smtClean="0"/>
              <a:t>optou</a:t>
            </a:r>
            <a:r>
              <a:rPr lang="en-US" b="1" dirty="0" smtClean="0"/>
              <a:t>-se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fazer</a:t>
            </a:r>
            <a:r>
              <a:rPr lang="en-US" b="1" dirty="0" smtClean="0"/>
              <a:t> as </a:t>
            </a:r>
            <a:r>
              <a:rPr lang="en-US" b="1" dirty="0" err="1" smtClean="0"/>
              <a:t>parcelas</a:t>
            </a:r>
            <a:r>
              <a:rPr lang="en-US" b="1" dirty="0" smtClean="0"/>
              <a:t> </a:t>
            </a:r>
            <a:r>
              <a:rPr lang="en-US" b="1" dirty="0" err="1" smtClean="0"/>
              <a:t>alternadas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zig-zag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02664" y="1456345"/>
            <a:ext cx="6921036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 base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informação</a:t>
            </a:r>
            <a:r>
              <a:rPr lang="en-US" dirty="0" smtClean="0"/>
              <a:t> do </a:t>
            </a:r>
            <a:r>
              <a:rPr lang="en-US" dirty="0" err="1" smtClean="0"/>
              <a:t>plano</a:t>
            </a:r>
            <a:r>
              <a:rPr lang="en-US" dirty="0" smtClean="0"/>
              <a:t> de </a:t>
            </a:r>
            <a:r>
              <a:rPr lang="en-US" dirty="0" err="1" smtClean="0"/>
              <a:t>gestão</a:t>
            </a:r>
            <a:r>
              <a:rPr lang="en-US" dirty="0" smtClean="0"/>
              <a:t> que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fornecida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formato</a:t>
            </a:r>
            <a:r>
              <a:rPr lang="en-US" dirty="0" smtClean="0"/>
              <a:t> .</a:t>
            </a:r>
            <a:r>
              <a:rPr lang="en-US" dirty="0" err="1" smtClean="0"/>
              <a:t>shp</a:t>
            </a:r>
            <a:r>
              <a:rPr lang="en-US" dirty="0" smtClean="0"/>
              <a:t> </a:t>
            </a:r>
            <a:r>
              <a:rPr lang="en-US" dirty="0" err="1" smtClean="0"/>
              <a:t>conseguimos</a:t>
            </a:r>
            <a:r>
              <a:rPr lang="en-US" dirty="0" smtClean="0"/>
              <a:t> saber a </a:t>
            </a:r>
            <a:r>
              <a:rPr lang="en-US" dirty="0" err="1" smtClean="0"/>
              <a:t>área</a:t>
            </a:r>
            <a:r>
              <a:rPr lang="en-US" dirty="0" smtClean="0"/>
              <a:t> da </a:t>
            </a:r>
            <a:r>
              <a:rPr lang="en-US" dirty="0" err="1" smtClean="0"/>
              <a:t>Herdade</a:t>
            </a:r>
            <a:r>
              <a:rPr lang="en-US" dirty="0" smtClean="0"/>
              <a:t> da Quinta da Casa </a:t>
            </a:r>
            <a:r>
              <a:rPr lang="en-US" dirty="0" err="1" smtClean="0"/>
              <a:t>Velha</a:t>
            </a:r>
            <a:r>
              <a:rPr lang="en-US" dirty="0" smtClean="0"/>
              <a:t> e a </a:t>
            </a:r>
            <a:r>
              <a:rPr lang="en-US" dirty="0" err="1" smtClean="0"/>
              <a:t>respetiva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 de </a:t>
            </a:r>
            <a:r>
              <a:rPr lang="en-US" dirty="0" err="1" smtClean="0"/>
              <a:t>floresta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havendo</a:t>
            </a:r>
            <a:r>
              <a:rPr lang="en-US" dirty="0" smtClean="0"/>
              <a:t> </a:t>
            </a:r>
            <a:r>
              <a:rPr lang="en-US" dirty="0" err="1" smtClean="0"/>
              <a:t>inventário</a:t>
            </a:r>
            <a:r>
              <a:rPr lang="en-US" dirty="0" smtClean="0"/>
              <a:t> </a:t>
            </a:r>
            <a:r>
              <a:rPr lang="en-US" dirty="0" err="1" smtClean="0"/>
              <a:t>prévio</a:t>
            </a:r>
            <a:r>
              <a:rPr lang="en-US" dirty="0" smtClean="0"/>
              <a:t> para se </a:t>
            </a:r>
            <a:r>
              <a:rPr lang="en-US" dirty="0" err="1" smtClean="0"/>
              <a:t>poder</a:t>
            </a:r>
            <a:r>
              <a:rPr lang="en-US" dirty="0" smtClean="0"/>
              <a:t> </a:t>
            </a:r>
            <a:r>
              <a:rPr lang="en-US" dirty="0" err="1" smtClean="0"/>
              <a:t>determinar</a:t>
            </a:r>
            <a:r>
              <a:rPr lang="en-US" dirty="0" smtClean="0"/>
              <a:t> a </a:t>
            </a:r>
            <a:r>
              <a:rPr lang="en-US" dirty="0" err="1" smtClean="0"/>
              <a:t>intensidade</a:t>
            </a:r>
            <a:r>
              <a:rPr lang="en-US" dirty="0" smtClean="0"/>
              <a:t> de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optar</a:t>
            </a:r>
            <a:r>
              <a:rPr lang="en-US" dirty="0" smtClean="0"/>
              <a:t>-se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medir</a:t>
            </a:r>
            <a:r>
              <a:rPr lang="en-US" dirty="0" smtClean="0"/>
              <a:t> </a:t>
            </a:r>
            <a:r>
              <a:rPr lang="en-US" dirty="0" smtClean="0"/>
              <a:t>um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parcelas</a:t>
            </a:r>
            <a:r>
              <a:rPr lang="en-US" dirty="0" smtClean="0"/>
              <a:t> que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faça</a:t>
            </a:r>
            <a:r>
              <a:rPr lang="en-US" dirty="0" smtClean="0"/>
              <a:t> </a:t>
            </a:r>
            <a:r>
              <a:rPr lang="en-US" dirty="0" err="1" smtClean="0"/>
              <a:t>cair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b="1" dirty="0" err="1" smtClean="0"/>
              <a:t>amostras</a:t>
            </a:r>
            <a:r>
              <a:rPr lang="en-US" b="1" dirty="0" smtClean="0"/>
              <a:t> </a:t>
            </a:r>
            <a:r>
              <a:rPr lang="en-US" b="1" dirty="0" err="1" smtClean="0"/>
              <a:t>grandes</a:t>
            </a:r>
            <a:r>
              <a:rPr lang="en-US" b="1" dirty="0" smtClean="0"/>
              <a:t> (&gt;=30)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807" t="29075" r="46905" b="22064"/>
          <a:stretch/>
        </p:blipFill>
        <p:spPr>
          <a:xfrm>
            <a:off x="173428" y="793564"/>
            <a:ext cx="4729236" cy="58316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3459" y="130782"/>
            <a:ext cx="10110241" cy="1325563"/>
          </a:xfrm>
        </p:spPr>
        <p:txBody>
          <a:bodyPr/>
          <a:lstStyle/>
          <a:p>
            <a:r>
              <a:rPr lang="en-US" dirty="0" err="1" smtClean="0"/>
              <a:t>Definir</a:t>
            </a:r>
            <a:r>
              <a:rPr lang="en-US" dirty="0" smtClean="0"/>
              <a:t> a </a:t>
            </a:r>
            <a:r>
              <a:rPr lang="en-US" dirty="0" err="1" smtClean="0"/>
              <a:t>int</a:t>
            </a:r>
            <a:r>
              <a:rPr lang="en-US" dirty="0" err="1" smtClean="0"/>
              <a:t>ensidade</a:t>
            </a:r>
            <a:r>
              <a:rPr lang="en-US" dirty="0" smtClean="0"/>
              <a:t> de </a:t>
            </a:r>
            <a:r>
              <a:rPr lang="en-US" dirty="0" err="1" smtClean="0"/>
              <a:t>amostragem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0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807" t="29075" r="46905" b="22064"/>
          <a:stretch/>
        </p:blipFill>
        <p:spPr>
          <a:xfrm>
            <a:off x="173428" y="793564"/>
            <a:ext cx="4729236" cy="58316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3459" y="130782"/>
            <a:ext cx="10110241" cy="1325563"/>
          </a:xfrm>
        </p:spPr>
        <p:txBody>
          <a:bodyPr/>
          <a:lstStyle/>
          <a:p>
            <a:r>
              <a:rPr lang="en-US" dirty="0" err="1" smtClean="0"/>
              <a:t>Definir</a:t>
            </a:r>
            <a:r>
              <a:rPr lang="en-US" dirty="0" smtClean="0"/>
              <a:t> a </a:t>
            </a:r>
            <a:r>
              <a:rPr lang="en-US" dirty="0" err="1" smtClean="0"/>
              <a:t>int</a:t>
            </a:r>
            <a:r>
              <a:rPr lang="en-US" dirty="0" err="1" smtClean="0"/>
              <a:t>ensidade</a:t>
            </a:r>
            <a:r>
              <a:rPr lang="en-US" dirty="0" smtClean="0"/>
              <a:t> de </a:t>
            </a:r>
            <a:r>
              <a:rPr lang="en-US" dirty="0" err="1" smtClean="0"/>
              <a:t>amostragem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378" y="1694180"/>
            <a:ext cx="7283609" cy="1201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6703" y="546448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</a:t>
            </a:r>
            <a:r>
              <a:rPr lang="en-US" b="1" dirty="0" smtClean="0"/>
              <a:t>108 </a:t>
            </a:r>
            <a:r>
              <a:rPr lang="en-US" b="1" dirty="0" smtClean="0"/>
              <a:t>x </a:t>
            </a:r>
            <a:r>
              <a:rPr lang="en-US" b="1" dirty="0" smtClean="0"/>
              <a:t>108 </a:t>
            </a:r>
            <a:r>
              <a:rPr lang="en-US" b="1" dirty="0" smtClean="0"/>
              <a:t>m</a:t>
            </a:r>
          </a:p>
          <a:p>
            <a:r>
              <a:rPr lang="en-US" b="1" dirty="0" smtClean="0"/>
              <a:t>30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297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702" t="28413" r="46548" b="20159"/>
          <a:stretch/>
        </p:blipFill>
        <p:spPr>
          <a:xfrm>
            <a:off x="359227" y="1567543"/>
            <a:ext cx="4343401" cy="5290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096" t="20159" r="46905" b="21429"/>
          <a:stretch/>
        </p:blipFill>
        <p:spPr>
          <a:xfrm>
            <a:off x="0" y="1"/>
            <a:ext cx="730526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63840" y="568898"/>
            <a:ext cx="173736" cy="1737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37576" y="486786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bravo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863840" y="980543"/>
            <a:ext cx="173736" cy="1737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37576" y="879959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63840" y="1419246"/>
            <a:ext cx="173736" cy="173736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37576" y="13186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Carvalho</a:t>
            </a:r>
            <a:r>
              <a:rPr lang="en-US" dirty="0" smtClean="0"/>
              <a:t> 0.6 ha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63840" y="2084618"/>
            <a:ext cx="173736" cy="1737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37576" y="26270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63840" y="1816472"/>
            <a:ext cx="173736" cy="17373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037576" y="1718674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63840" y="2724860"/>
            <a:ext cx="173736" cy="173736"/>
          </a:xfrm>
          <a:prstGeom prst="rect">
            <a:avLst/>
          </a:prstGeom>
          <a:solidFill>
            <a:srgbClr val="AC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63840" y="2339257"/>
            <a:ext cx="173736" cy="173736"/>
          </a:xfrm>
          <a:prstGeom prst="rect">
            <a:avLst/>
          </a:prstGeom>
          <a:solidFill>
            <a:srgbClr val="9F1BB5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37576" y="1970925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863840" y="3044461"/>
            <a:ext cx="173736" cy="173736"/>
          </a:xfrm>
          <a:prstGeom prst="rect">
            <a:avLst/>
          </a:prstGeom>
          <a:solidFill>
            <a:srgbClr val="2024CA">
              <a:alpha val="8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37576" y="2943519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037576" y="2252389"/>
            <a:ext cx="422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</a:t>
            </a:r>
            <a:r>
              <a:rPr lang="en-US" dirty="0" smtClean="0"/>
              <a:t> + </a:t>
            </a:r>
            <a:r>
              <a:rPr lang="en-US" dirty="0" err="1" smtClean="0"/>
              <a:t>eucalipto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92366" y="5464483"/>
            <a:ext cx="134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Sementeira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56154" y="3736890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Reg</a:t>
            </a:r>
            <a:r>
              <a:rPr lang="en-US" dirty="0" smtClean="0"/>
              <a:t> </a:t>
            </a:r>
            <a:r>
              <a:rPr lang="en-US" dirty="0" err="1" smtClean="0"/>
              <a:t>nat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408372" y="4909265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76960" y="1271016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22012" y="295701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059788" y="159543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rot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064000" y="3600596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074260" y="4106222"/>
            <a:ext cx="0" cy="236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1"/>
          </p:cNvCxnSpPr>
          <p:nvPr/>
        </p:nvCxnSpPr>
        <p:spPr>
          <a:xfrm flipH="1">
            <a:off x="4348164" y="5649149"/>
            <a:ext cx="244202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1"/>
          </p:cNvCxnSpPr>
          <p:nvPr/>
        </p:nvCxnSpPr>
        <p:spPr>
          <a:xfrm flipH="1" flipV="1">
            <a:off x="4470265" y="5464482"/>
            <a:ext cx="122101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80528" y="4100565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2007, n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r>
              <a:rPr lang="en-US" dirty="0" smtClean="0"/>
              <a:t> e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3" name="Straight Arrow Connector 32"/>
          <p:cNvCxnSpPr>
            <a:endCxn id="32" idx="1"/>
          </p:cNvCxnSpPr>
          <p:nvPr/>
        </p:nvCxnSpPr>
        <p:spPr>
          <a:xfrm flipV="1">
            <a:off x="7040118" y="4423731"/>
            <a:ext cx="240410" cy="11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94414" y="6290026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2010,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pinhas</a:t>
            </a:r>
            <a:r>
              <a:rPr lang="en-US" dirty="0" smtClean="0"/>
              <a:t> 2019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265674" y="6197692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096703" y="546448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108 x 108 m</a:t>
            </a:r>
          </a:p>
          <a:p>
            <a:r>
              <a:rPr lang="en-US" b="1" dirty="0" smtClean="0"/>
              <a:t>32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62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913" t="20476" r="46905" b="22064"/>
          <a:stretch/>
        </p:blipFill>
        <p:spPr>
          <a:xfrm>
            <a:off x="173420" y="0"/>
            <a:ext cx="725292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63840" y="568898"/>
            <a:ext cx="173736" cy="1737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37576" y="486786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bravo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63840" y="980543"/>
            <a:ext cx="173736" cy="1737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37576" y="879959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863840" y="1419246"/>
            <a:ext cx="173736" cy="173736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37576" y="13186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Carvalho</a:t>
            </a:r>
            <a:r>
              <a:rPr lang="en-US" dirty="0" smtClean="0"/>
              <a:t> 0.6 ha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63840" y="2084618"/>
            <a:ext cx="173736" cy="1737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37576" y="26270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63840" y="1816472"/>
            <a:ext cx="173736" cy="17373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37576" y="1718674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63840" y="2724860"/>
            <a:ext cx="173736" cy="173736"/>
          </a:xfrm>
          <a:prstGeom prst="rect">
            <a:avLst/>
          </a:prstGeom>
          <a:solidFill>
            <a:srgbClr val="AC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63840" y="2339257"/>
            <a:ext cx="173736" cy="173736"/>
          </a:xfrm>
          <a:prstGeom prst="rect">
            <a:avLst/>
          </a:prstGeom>
          <a:solidFill>
            <a:srgbClr val="9F1BB5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037576" y="1970925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863840" y="3044461"/>
            <a:ext cx="173736" cy="173736"/>
          </a:xfrm>
          <a:prstGeom prst="rect">
            <a:avLst/>
          </a:prstGeom>
          <a:solidFill>
            <a:srgbClr val="2024CA">
              <a:alpha val="8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037576" y="2943519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037576" y="2252389"/>
            <a:ext cx="422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</a:t>
            </a:r>
            <a:r>
              <a:rPr lang="en-US" dirty="0" smtClean="0"/>
              <a:t> + </a:t>
            </a:r>
            <a:r>
              <a:rPr lang="en-US" dirty="0" err="1" smtClean="0"/>
              <a:t>eucalipto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92366" y="5464483"/>
            <a:ext cx="134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Sementeira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56154" y="3736890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Reg</a:t>
            </a:r>
            <a:r>
              <a:rPr lang="en-US" dirty="0" smtClean="0"/>
              <a:t> </a:t>
            </a:r>
            <a:r>
              <a:rPr lang="en-US" dirty="0" err="1" smtClean="0"/>
              <a:t>nat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08372" y="4909265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76960" y="1271016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522012" y="295701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59788" y="159543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rot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064000" y="3600596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074260" y="4106222"/>
            <a:ext cx="0" cy="236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1"/>
          </p:cNvCxnSpPr>
          <p:nvPr/>
        </p:nvCxnSpPr>
        <p:spPr>
          <a:xfrm flipH="1">
            <a:off x="4348164" y="5649149"/>
            <a:ext cx="244202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" idx="1"/>
          </p:cNvCxnSpPr>
          <p:nvPr/>
        </p:nvCxnSpPr>
        <p:spPr>
          <a:xfrm flipH="1" flipV="1">
            <a:off x="4470265" y="5464482"/>
            <a:ext cx="122101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280528" y="4100565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2007, n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r>
              <a:rPr lang="en-US" dirty="0" smtClean="0"/>
              <a:t> e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8" name="Straight Arrow Connector 37"/>
          <p:cNvCxnSpPr>
            <a:endCxn id="36" idx="1"/>
          </p:cNvCxnSpPr>
          <p:nvPr/>
        </p:nvCxnSpPr>
        <p:spPr>
          <a:xfrm flipV="1">
            <a:off x="7040118" y="4423731"/>
            <a:ext cx="240410" cy="11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994414" y="6290026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2010,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pinhas</a:t>
            </a:r>
            <a:r>
              <a:rPr lang="en-US" dirty="0" smtClean="0"/>
              <a:t> 2019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5265674" y="6197692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096703" y="546448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110 x 110 m</a:t>
            </a:r>
          </a:p>
          <a:p>
            <a:r>
              <a:rPr lang="en-US" b="1" dirty="0" smtClean="0"/>
              <a:t>30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54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60" t="19841" r="46547" b="20794"/>
          <a:stretch/>
        </p:blipFill>
        <p:spPr>
          <a:xfrm>
            <a:off x="0" y="-8451"/>
            <a:ext cx="7380514" cy="6866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3840" y="568898"/>
            <a:ext cx="173736" cy="1737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37576" y="486786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bravo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63840" y="980543"/>
            <a:ext cx="173736" cy="1737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37576" y="879959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863840" y="1419246"/>
            <a:ext cx="173736" cy="173736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37576" y="13186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Carvalho</a:t>
            </a:r>
            <a:r>
              <a:rPr lang="en-US" dirty="0" smtClean="0"/>
              <a:t> 0.6 ha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63840" y="2084618"/>
            <a:ext cx="173736" cy="1737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37576" y="26270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63840" y="1816472"/>
            <a:ext cx="173736" cy="17373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37576" y="1718674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63840" y="2724860"/>
            <a:ext cx="173736" cy="173736"/>
          </a:xfrm>
          <a:prstGeom prst="rect">
            <a:avLst/>
          </a:prstGeom>
          <a:solidFill>
            <a:srgbClr val="AC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63840" y="2339257"/>
            <a:ext cx="173736" cy="173736"/>
          </a:xfrm>
          <a:prstGeom prst="rect">
            <a:avLst/>
          </a:prstGeom>
          <a:solidFill>
            <a:srgbClr val="9F1BB5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37576" y="1970925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63840" y="3044461"/>
            <a:ext cx="173736" cy="173736"/>
          </a:xfrm>
          <a:prstGeom prst="rect">
            <a:avLst/>
          </a:prstGeom>
          <a:solidFill>
            <a:srgbClr val="2024CA">
              <a:alpha val="8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37576" y="2943519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037576" y="2252389"/>
            <a:ext cx="422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</a:t>
            </a:r>
            <a:r>
              <a:rPr lang="en-US" dirty="0" smtClean="0"/>
              <a:t> + </a:t>
            </a:r>
            <a:r>
              <a:rPr lang="en-US" dirty="0" err="1" smtClean="0"/>
              <a:t>eucalipto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92366" y="5464483"/>
            <a:ext cx="134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Sementeira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56154" y="3736890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Reg</a:t>
            </a:r>
            <a:r>
              <a:rPr lang="en-US" dirty="0" smtClean="0"/>
              <a:t> </a:t>
            </a:r>
            <a:r>
              <a:rPr lang="en-US" dirty="0" err="1" smtClean="0"/>
              <a:t>nat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08372" y="4909265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76960" y="1271016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22012" y="295701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59788" y="159543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rot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064000" y="3600596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74260" y="4106222"/>
            <a:ext cx="0" cy="236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1"/>
          </p:cNvCxnSpPr>
          <p:nvPr/>
        </p:nvCxnSpPr>
        <p:spPr>
          <a:xfrm flipH="1">
            <a:off x="4348164" y="5649149"/>
            <a:ext cx="244202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1"/>
          </p:cNvCxnSpPr>
          <p:nvPr/>
        </p:nvCxnSpPr>
        <p:spPr>
          <a:xfrm flipH="1" flipV="1">
            <a:off x="4470265" y="5464482"/>
            <a:ext cx="122101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80528" y="4100565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2007, n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r>
              <a:rPr lang="en-US" dirty="0" smtClean="0"/>
              <a:t> e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1" name="Straight Arrow Connector 30"/>
          <p:cNvCxnSpPr>
            <a:endCxn id="30" idx="1"/>
          </p:cNvCxnSpPr>
          <p:nvPr/>
        </p:nvCxnSpPr>
        <p:spPr>
          <a:xfrm flipV="1">
            <a:off x="7040118" y="4423731"/>
            <a:ext cx="240410" cy="11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94414" y="6290026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2010,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pinhas</a:t>
            </a:r>
            <a:r>
              <a:rPr lang="en-US" dirty="0" smtClean="0"/>
              <a:t> 2019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265674" y="6197692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096703" y="546448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100 x 100 m</a:t>
            </a:r>
          </a:p>
          <a:p>
            <a:r>
              <a:rPr lang="en-US" b="1" dirty="0" smtClean="0"/>
              <a:t>38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07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807" t="29075" r="46905" b="22064"/>
          <a:stretch/>
        </p:blipFill>
        <p:spPr>
          <a:xfrm>
            <a:off x="173428" y="793564"/>
            <a:ext cx="4729236" cy="58316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3459" y="130782"/>
            <a:ext cx="10110241" cy="1325563"/>
          </a:xfrm>
        </p:spPr>
        <p:txBody>
          <a:bodyPr/>
          <a:lstStyle/>
          <a:p>
            <a:r>
              <a:rPr lang="en-US" dirty="0" err="1" smtClean="0"/>
              <a:t>Definir</a:t>
            </a:r>
            <a:r>
              <a:rPr lang="en-US" dirty="0" smtClean="0"/>
              <a:t> a </a:t>
            </a:r>
            <a:r>
              <a:rPr lang="en-US" dirty="0" err="1" smtClean="0"/>
              <a:t>int</a:t>
            </a:r>
            <a:r>
              <a:rPr lang="en-US" dirty="0" err="1" smtClean="0"/>
              <a:t>ensidade</a:t>
            </a:r>
            <a:r>
              <a:rPr lang="en-US" dirty="0" smtClean="0"/>
              <a:t> de </a:t>
            </a:r>
            <a:r>
              <a:rPr lang="en-US" dirty="0" err="1" smtClean="0"/>
              <a:t>amostragem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378" y="1694180"/>
            <a:ext cx="7283609" cy="1201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6703" y="546448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</a:t>
            </a:r>
            <a:r>
              <a:rPr lang="en-US" b="1" dirty="0" smtClean="0"/>
              <a:t>80</a:t>
            </a:r>
            <a:r>
              <a:rPr lang="en-US" b="1" dirty="0" smtClean="0"/>
              <a:t> </a:t>
            </a:r>
            <a:r>
              <a:rPr lang="en-US" b="1" dirty="0" smtClean="0"/>
              <a:t>x </a:t>
            </a:r>
            <a:r>
              <a:rPr lang="en-US" b="1" dirty="0" smtClean="0"/>
              <a:t>80</a:t>
            </a:r>
            <a:r>
              <a:rPr lang="en-US" b="1" dirty="0" smtClean="0"/>
              <a:t> </a:t>
            </a:r>
            <a:r>
              <a:rPr lang="en-US" b="1" dirty="0" smtClean="0"/>
              <a:t>m</a:t>
            </a:r>
          </a:p>
          <a:p>
            <a:r>
              <a:rPr lang="en-US" b="1" dirty="0" smtClean="0"/>
              <a:t>54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096" y="3392488"/>
            <a:ext cx="7256891" cy="119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70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91" t="16297" r="47083" b="23850"/>
          <a:stretch/>
        </p:blipFill>
        <p:spPr>
          <a:xfrm>
            <a:off x="0" y="0"/>
            <a:ext cx="7064566" cy="6676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3840" y="568898"/>
            <a:ext cx="173736" cy="1737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37576" y="486786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bravo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63840" y="980543"/>
            <a:ext cx="173736" cy="1737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37576" y="879959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863840" y="1419246"/>
            <a:ext cx="173736" cy="173736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37576" y="13186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Carvalho</a:t>
            </a:r>
            <a:r>
              <a:rPr lang="en-US" dirty="0" smtClean="0"/>
              <a:t> 0.6 ha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63840" y="2084618"/>
            <a:ext cx="173736" cy="1737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37576" y="26270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63840" y="1816472"/>
            <a:ext cx="173736" cy="17373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37576" y="1718674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63840" y="2724860"/>
            <a:ext cx="173736" cy="173736"/>
          </a:xfrm>
          <a:prstGeom prst="rect">
            <a:avLst/>
          </a:prstGeom>
          <a:solidFill>
            <a:srgbClr val="AC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63840" y="2339257"/>
            <a:ext cx="173736" cy="173736"/>
          </a:xfrm>
          <a:prstGeom prst="rect">
            <a:avLst/>
          </a:prstGeom>
          <a:solidFill>
            <a:srgbClr val="9F1BB5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37576" y="1970925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63840" y="3044461"/>
            <a:ext cx="173736" cy="173736"/>
          </a:xfrm>
          <a:prstGeom prst="rect">
            <a:avLst/>
          </a:prstGeom>
          <a:solidFill>
            <a:srgbClr val="2024CA">
              <a:alpha val="8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37576" y="2943519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037576" y="2252389"/>
            <a:ext cx="422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</a:t>
            </a:r>
            <a:r>
              <a:rPr lang="en-US" dirty="0" smtClean="0"/>
              <a:t> + </a:t>
            </a:r>
            <a:r>
              <a:rPr lang="en-US" dirty="0" err="1" smtClean="0"/>
              <a:t>eucalipto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92366" y="5464483"/>
            <a:ext cx="134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Sementeira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56154" y="3736890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Reg</a:t>
            </a:r>
            <a:r>
              <a:rPr lang="en-US" dirty="0" smtClean="0"/>
              <a:t> </a:t>
            </a:r>
            <a:r>
              <a:rPr lang="en-US" dirty="0" err="1" smtClean="0"/>
              <a:t>nat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08372" y="4909265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76960" y="1271016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22012" y="295701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59788" y="159543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rot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064000" y="3600596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74260" y="4106222"/>
            <a:ext cx="0" cy="236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1"/>
          </p:cNvCxnSpPr>
          <p:nvPr/>
        </p:nvCxnSpPr>
        <p:spPr>
          <a:xfrm flipH="1">
            <a:off x="4348164" y="5649149"/>
            <a:ext cx="244202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1"/>
          </p:cNvCxnSpPr>
          <p:nvPr/>
        </p:nvCxnSpPr>
        <p:spPr>
          <a:xfrm flipH="1" flipV="1">
            <a:off x="4470265" y="5464482"/>
            <a:ext cx="122101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80528" y="4100565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2007, n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r>
              <a:rPr lang="en-US" dirty="0" smtClean="0"/>
              <a:t> e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1" name="Straight Arrow Connector 30"/>
          <p:cNvCxnSpPr>
            <a:endCxn id="30" idx="1"/>
          </p:cNvCxnSpPr>
          <p:nvPr/>
        </p:nvCxnSpPr>
        <p:spPr>
          <a:xfrm flipV="1">
            <a:off x="7040118" y="4423731"/>
            <a:ext cx="240410" cy="11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94414" y="6290026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2010,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pinhas</a:t>
            </a:r>
            <a:r>
              <a:rPr lang="en-US" dirty="0" smtClean="0"/>
              <a:t> 2019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265674" y="6197692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096703" y="546448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80 x 80 m</a:t>
            </a:r>
          </a:p>
          <a:p>
            <a:r>
              <a:rPr lang="en-US" b="1" dirty="0" smtClean="0"/>
              <a:t>54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91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979" t="16297" r="46979" b="17222"/>
          <a:stretch/>
        </p:blipFill>
        <p:spPr>
          <a:xfrm>
            <a:off x="0" y="0"/>
            <a:ext cx="6591300" cy="6838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3840" y="568898"/>
            <a:ext cx="173736" cy="1737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37576" y="486786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bravo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63840" y="980543"/>
            <a:ext cx="173736" cy="1737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37576" y="879959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Eucalipto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863840" y="1419246"/>
            <a:ext cx="173736" cy="173736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37576" y="13186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Carvalho</a:t>
            </a:r>
            <a:r>
              <a:rPr lang="en-US" dirty="0" smtClean="0"/>
              <a:t> 0.6 ha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63840" y="2084618"/>
            <a:ext cx="173736" cy="173736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37576" y="2627062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63840" y="1816472"/>
            <a:ext cx="173736" cy="17373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37576" y="1718674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63840" y="2724860"/>
            <a:ext cx="173736" cy="173736"/>
          </a:xfrm>
          <a:prstGeom prst="rect">
            <a:avLst/>
          </a:prstGeom>
          <a:solidFill>
            <a:srgbClr val="AC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63840" y="2339257"/>
            <a:ext cx="173736" cy="173736"/>
          </a:xfrm>
          <a:prstGeom prst="rect">
            <a:avLst/>
          </a:prstGeom>
          <a:solidFill>
            <a:srgbClr val="9F1BB5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37576" y="1970925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63840" y="3044461"/>
            <a:ext cx="173736" cy="173736"/>
          </a:xfrm>
          <a:prstGeom prst="rect">
            <a:avLst/>
          </a:prstGeom>
          <a:solidFill>
            <a:srgbClr val="2024CA">
              <a:alpha val="8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37576" y="2943519"/>
            <a:ext cx="405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Pinheiro</a:t>
            </a:r>
            <a:r>
              <a:rPr lang="en-US" dirty="0" smtClean="0"/>
              <a:t> </a:t>
            </a:r>
            <a:r>
              <a:rPr lang="en-US" dirty="0" err="1" smtClean="0"/>
              <a:t>manso</a:t>
            </a:r>
            <a:r>
              <a:rPr lang="en-US" dirty="0" smtClean="0"/>
              <a:t> + </a:t>
            </a:r>
            <a:r>
              <a:rPr lang="en-US" dirty="0" err="1" smtClean="0"/>
              <a:t>Carvalhos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037576" y="2252389"/>
            <a:ext cx="422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Sobreiro</a:t>
            </a:r>
            <a:r>
              <a:rPr lang="en-US" dirty="0" smtClean="0"/>
              <a:t> + </a:t>
            </a:r>
            <a:r>
              <a:rPr lang="en-US" dirty="0" err="1" smtClean="0"/>
              <a:t>Carvalho</a:t>
            </a:r>
            <a:r>
              <a:rPr lang="en-US" dirty="0" smtClean="0"/>
              <a:t> + </a:t>
            </a:r>
            <a:r>
              <a:rPr lang="en-US" dirty="0" err="1" smtClean="0"/>
              <a:t>eucalipto</a:t>
            </a:r>
            <a:r>
              <a:rPr lang="en-US" dirty="0" smtClean="0"/>
              <a:t> (</a:t>
            </a:r>
            <a:r>
              <a:rPr lang="en-US" dirty="0" err="1" smtClean="0"/>
              <a:t>mto</a:t>
            </a:r>
            <a:r>
              <a:rPr lang="en-US" dirty="0" smtClean="0"/>
              <a:t> </a:t>
            </a:r>
            <a:r>
              <a:rPr lang="en-US" dirty="0" err="1" smtClean="0"/>
              <a:t>mato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44700" y="4549256"/>
            <a:ext cx="134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Sementeira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56154" y="3736890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Reg</a:t>
            </a:r>
            <a:r>
              <a:rPr lang="en-US" dirty="0" smtClean="0"/>
              <a:t> </a:t>
            </a:r>
            <a:r>
              <a:rPr lang="en-US" dirty="0" err="1" smtClean="0"/>
              <a:t>nat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44700" y="4918588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76960" y="1271016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847137" y="2775681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5º rot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59788" y="1595434"/>
            <a:ext cx="103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rot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064000" y="3600596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74260" y="4106222"/>
            <a:ext cx="0" cy="236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695710" y="4842943"/>
            <a:ext cx="17462" cy="444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31204" y="4746897"/>
            <a:ext cx="160112" cy="192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80528" y="4100565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2007, n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r>
              <a:rPr lang="en-US" dirty="0" smtClean="0"/>
              <a:t> e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1" name="Straight Arrow Connector 30"/>
          <p:cNvCxnSpPr>
            <a:endCxn id="30" idx="1"/>
          </p:cNvCxnSpPr>
          <p:nvPr/>
        </p:nvCxnSpPr>
        <p:spPr>
          <a:xfrm flipV="1">
            <a:off x="7040118" y="4423731"/>
            <a:ext cx="240410" cy="11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94414" y="6290026"/>
            <a:ext cx="307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Plantacao</a:t>
            </a:r>
            <a:r>
              <a:rPr lang="en-US" dirty="0" smtClean="0"/>
              <a:t> 2010, </a:t>
            </a:r>
            <a:r>
              <a:rPr lang="en-US" dirty="0" err="1" smtClean="0"/>
              <a:t>enxertado</a:t>
            </a:r>
            <a:r>
              <a:rPr lang="en-US" dirty="0" smtClean="0"/>
              <a:t>, </a:t>
            </a:r>
            <a:r>
              <a:rPr lang="en-US" dirty="0" err="1" smtClean="0"/>
              <a:t>pinhas</a:t>
            </a:r>
            <a:r>
              <a:rPr lang="en-US" dirty="0" smtClean="0"/>
              <a:t> 2019 </a:t>
            </a:r>
            <a:r>
              <a:rPr lang="en-US" dirty="0" err="1" smtClean="0"/>
              <a:t>precisa</a:t>
            </a:r>
            <a:r>
              <a:rPr lang="en-US" dirty="0" smtClean="0"/>
              <a:t> de </a:t>
            </a:r>
            <a:r>
              <a:rPr lang="en-US" dirty="0" err="1" smtClean="0"/>
              <a:t>poda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265674" y="6197692"/>
            <a:ext cx="221673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096703" y="546448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Grelha</a:t>
            </a:r>
            <a:r>
              <a:rPr lang="en-US" b="1" dirty="0" smtClean="0"/>
              <a:t>: 50 x 50 m</a:t>
            </a:r>
          </a:p>
          <a:p>
            <a:r>
              <a:rPr lang="en-US" b="1" dirty="0" smtClean="0"/>
              <a:t>130 </a:t>
            </a:r>
            <a:r>
              <a:rPr lang="en-US" b="1" dirty="0" err="1" smtClean="0"/>
              <a:t>parcelas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54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550</Words>
  <Application>Microsoft Office PowerPoint</Application>
  <PresentationFormat>Widescreen</PresentationFormat>
  <Paragraphs>118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Definir a intensidade de amostragem</vt:lpstr>
      <vt:lpstr>Definir a intensidade de amostragem</vt:lpstr>
      <vt:lpstr>Definir a intensidade de amostragem</vt:lpstr>
      <vt:lpstr>PowerPoint Presentation</vt:lpstr>
      <vt:lpstr>PowerPoint Presentation</vt:lpstr>
      <vt:lpstr>PowerPoint Presentation</vt:lpstr>
      <vt:lpstr>Definir a intensidade de amostragem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smb</cp:lastModifiedBy>
  <cp:revision>28</cp:revision>
  <dcterms:created xsi:type="dcterms:W3CDTF">2022-05-26T09:07:57Z</dcterms:created>
  <dcterms:modified xsi:type="dcterms:W3CDTF">2023-10-15T21:56:33Z</dcterms:modified>
</cp:coreProperties>
</file>