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77"/>
  </p:notesMasterIdLst>
  <p:handoutMasterIdLst>
    <p:handoutMasterId r:id="rId78"/>
  </p:handoutMasterIdLst>
  <p:sldIdLst>
    <p:sldId id="416" r:id="rId2"/>
    <p:sldId id="785" r:id="rId3"/>
    <p:sldId id="787" r:id="rId4"/>
    <p:sldId id="843" r:id="rId5"/>
    <p:sldId id="819" r:id="rId6"/>
    <p:sldId id="820" r:id="rId7"/>
    <p:sldId id="821" r:id="rId8"/>
    <p:sldId id="822" r:id="rId9"/>
    <p:sldId id="823" r:id="rId10"/>
    <p:sldId id="824" r:id="rId11"/>
    <p:sldId id="825" r:id="rId12"/>
    <p:sldId id="844" r:id="rId13"/>
    <p:sldId id="845" r:id="rId14"/>
    <p:sldId id="826" r:id="rId15"/>
    <p:sldId id="829" r:id="rId16"/>
    <p:sldId id="830" r:id="rId17"/>
    <p:sldId id="831" r:id="rId18"/>
    <p:sldId id="832" r:id="rId19"/>
    <p:sldId id="833" r:id="rId20"/>
    <p:sldId id="834" r:id="rId21"/>
    <p:sldId id="835" r:id="rId22"/>
    <p:sldId id="836" r:id="rId23"/>
    <p:sldId id="837" r:id="rId24"/>
    <p:sldId id="838" r:id="rId25"/>
    <p:sldId id="839" r:id="rId26"/>
    <p:sldId id="840" r:id="rId27"/>
    <p:sldId id="841" r:id="rId28"/>
    <p:sldId id="842" r:id="rId29"/>
    <p:sldId id="846" r:id="rId30"/>
    <p:sldId id="847" r:id="rId31"/>
    <p:sldId id="848" r:id="rId32"/>
    <p:sldId id="849" r:id="rId33"/>
    <p:sldId id="850" r:id="rId34"/>
    <p:sldId id="851" r:id="rId35"/>
    <p:sldId id="852" r:id="rId36"/>
    <p:sldId id="853" r:id="rId37"/>
    <p:sldId id="854" r:id="rId38"/>
    <p:sldId id="855" r:id="rId39"/>
    <p:sldId id="863" r:id="rId40"/>
    <p:sldId id="864" r:id="rId41"/>
    <p:sldId id="865" r:id="rId42"/>
    <p:sldId id="856" r:id="rId43"/>
    <p:sldId id="857" r:id="rId44"/>
    <p:sldId id="858" r:id="rId45"/>
    <p:sldId id="859" r:id="rId46"/>
    <p:sldId id="860" r:id="rId47"/>
    <p:sldId id="866" r:id="rId48"/>
    <p:sldId id="867" r:id="rId49"/>
    <p:sldId id="868" r:id="rId50"/>
    <p:sldId id="869" r:id="rId51"/>
    <p:sldId id="873" r:id="rId52"/>
    <p:sldId id="870" r:id="rId53"/>
    <p:sldId id="872" r:id="rId54"/>
    <p:sldId id="877" r:id="rId55"/>
    <p:sldId id="876" r:id="rId56"/>
    <p:sldId id="875" r:id="rId57"/>
    <p:sldId id="874" r:id="rId58"/>
    <p:sldId id="881" r:id="rId59"/>
    <p:sldId id="880" r:id="rId60"/>
    <p:sldId id="879" r:id="rId61"/>
    <p:sldId id="878" r:id="rId62"/>
    <p:sldId id="882" r:id="rId63"/>
    <p:sldId id="886" r:id="rId64"/>
    <p:sldId id="885" r:id="rId65"/>
    <p:sldId id="884" r:id="rId66"/>
    <p:sldId id="883" r:id="rId67"/>
    <p:sldId id="888" r:id="rId68"/>
    <p:sldId id="887" r:id="rId69"/>
    <p:sldId id="889" r:id="rId70"/>
    <p:sldId id="890" r:id="rId71"/>
    <p:sldId id="892" r:id="rId72"/>
    <p:sldId id="891" r:id="rId73"/>
    <p:sldId id="893" r:id="rId74"/>
    <p:sldId id="894" r:id="rId75"/>
    <p:sldId id="895" r:id="rId76"/>
  </p:sldIdLst>
  <p:sldSz cx="12192000" cy="6858000"/>
  <p:notesSz cx="6858000" cy="9686925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B042"/>
    <a:srgbClr val="008000"/>
    <a:srgbClr val="FF3300"/>
    <a:srgbClr val="FFE299"/>
    <a:srgbClr val="009900"/>
    <a:srgbClr val="33CC33"/>
    <a:srgbClr val="336600"/>
    <a:srgbClr val="663300"/>
    <a:srgbClr val="FF6600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47" autoAdjust="0"/>
    <p:restoredTop sz="94660"/>
  </p:normalViewPr>
  <p:slideViewPr>
    <p:cSldViewPr showGuides="1">
      <p:cViewPr varScale="1">
        <p:scale>
          <a:sx n="80" d="100"/>
          <a:sy n="80" d="100"/>
        </p:scale>
        <p:origin x="931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1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CDC44-C371-4756-9304-BE4C36871894}" type="datetimeFigureOut">
              <a:rPr lang="pt-PT" smtClean="0"/>
              <a:pPr/>
              <a:t>15/10/2023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65DA9-B115-4C7E-861C-52C674264457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6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3A52-C44F-40CD-BAE3-D946F76592F8}" type="datetimeFigureOut">
              <a:rPr lang="pt-PT" smtClean="0"/>
              <a:pPr/>
              <a:t>15/10/2023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0025" y="725488"/>
            <a:ext cx="6457950" cy="3633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01290"/>
            <a:ext cx="5486400" cy="4359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0A1FD-781B-41A6-B23B-C7DC6AD05C16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215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0F88C-91AE-4128-BB09-224B2C58185B}" type="slidenum">
              <a:rPr lang="en-GB"/>
              <a:pPr/>
              <a:t>1</a:t>
            </a:fld>
            <a:endParaRPr lang="en-GB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4073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1FD-781B-41A6-B23B-C7DC6AD05C16}" type="slidenum">
              <a:rPr lang="pt-PT" smtClean="0"/>
              <a:pPr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36508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15/10/2023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15/10/2023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15/10/2023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15/10/2023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15/10/2023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15/10/2023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15/10/2023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15/10/2023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15/10/2023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15/10/2023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8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15/10/2023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15/10/2023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15/10/2023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51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15/10/2023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15/10/2023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15/10/2023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15/10/2023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15/10/2023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91" r:id="rId4"/>
    <p:sldLayoutId id="2147483727" r:id="rId5"/>
    <p:sldLayoutId id="2147483692" r:id="rId6"/>
    <p:sldLayoutId id="2147483694" r:id="rId7"/>
    <p:sldLayoutId id="214748369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8" r:id="rId18"/>
    <p:sldLayoutId id="2147483679" r:id="rId19"/>
    <p:sldLayoutId id="2147483680" r:id="rId20"/>
    <p:sldLayoutId id="2147483681" r:id="rId21"/>
    <p:sldLayoutId id="2147483684" r:id="rId22"/>
    <p:sldLayoutId id="2147483685" r:id="rId23"/>
    <p:sldLayoutId id="2147483686" r:id="rId24"/>
    <p:sldLayoutId id="2147483662" r:id="rId25"/>
    <p:sldLayoutId id="2147483661" r:id="rId26"/>
    <p:sldLayoutId id="2147483651" r:id="rId27"/>
    <p:sldLayoutId id="2147483652" r:id="rId28"/>
    <p:sldLayoutId id="2147483726" r:id="rId2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50011" cy="9263911"/>
          </a:xfrm>
          <a:prstGeom prst="rect">
            <a:avLst/>
          </a:prstGeom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47656" y="980728"/>
            <a:ext cx="8296688" cy="3384376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err="1" smtClean="0"/>
              <a:t>Planeamento</a:t>
            </a:r>
            <a:r>
              <a:rPr lang="en-US" dirty="0" smtClean="0"/>
              <a:t> de </a:t>
            </a:r>
            <a:r>
              <a:rPr lang="en-US" dirty="0" err="1" smtClean="0"/>
              <a:t>inventários</a:t>
            </a:r>
            <a:r>
              <a:rPr lang="en-US" dirty="0" smtClean="0"/>
              <a:t> </a:t>
            </a:r>
            <a:r>
              <a:rPr lang="en-US" dirty="0" err="1" smtClean="0"/>
              <a:t>florestais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Aplicação</a:t>
            </a:r>
            <a:r>
              <a:rPr lang="en-US" dirty="0" smtClean="0"/>
              <a:t> </a:t>
            </a:r>
            <a:r>
              <a:rPr lang="en-US" dirty="0" err="1" smtClean="0"/>
              <a:t>prática</a:t>
            </a:r>
            <a:r>
              <a:rPr lang="en-US" dirty="0" smtClean="0"/>
              <a:t> de Q-GIS</a:t>
            </a:r>
            <a:endParaRPr lang="pt-PT" dirty="0"/>
          </a:p>
        </p:txBody>
      </p:sp>
      <p:sp>
        <p:nvSpPr>
          <p:cNvPr id="4" name="Subtitle 1"/>
          <p:cNvSpPr>
            <a:spLocks noGrp="1"/>
          </p:cNvSpPr>
          <p:nvPr>
            <p:ph type="subTitle" idx="1"/>
          </p:nvPr>
        </p:nvSpPr>
        <p:spPr>
          <a:xfrm>
            <a:off x="3271664" y="4810446"/>
            <a:ext cx="5648672" cy="1775048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en-US" sz="900" b="1" dirty="0">
              <a:solidFill>
                <a:srgbClr val="663300"/>
              </a:solidFill>
            </a:endParaRPr>
          </a:p>
          <a:p>
            <a:r>
              <a:rPr lang="en-US" sz="2800" b="1" dirty="0">
                <a:solidFill>
                  <a:srgbClr val="663300"/>
                </a:solidFill>
              </a:rPr>
              <a:t>Margarida </a:t>
            </a:r>
            <a:r>
              <a:rPr lang="en-US" sz="2800" b="1" dirty="0" smtClean="0">
                <a:solidFill>
                  <a:srgbClr val="663300"/>
                </a:solidFill>
              </a:rPr>
              <a:t>Tomé, Susana Barreiro, Jean </a:t>
            </a:r>
            <a:r>
              <a:rPr lang="en-US" sz="2800" b="1" dirty="0" err="1" smtClean="0">
                <a:solidFill>
                  <a:srgbClr val="663300"/>
                </a:solidFill>
              </a:rPr>
              <a:t>Magalhães</a:t>
            </a:r>
            <a:endParaRPr lang="en-US" sz="2800" b="1" dirty="0">
              <a:solidFill>
                <a:srgbClr val="663300"/>
              </a:solidFill>
            </a:endParaRPr>
          </a:p>
          <a:p>
            <a:r>
              <a:rPr lang="en-US" sz="2200" b="1" dirty="0" err="1">
                <a:solidFill>
                  <a:srgbClr val="663300"/>
                </a:solidFill>
              </a:rPr>
              <a:t>Instituto</a:t>
            </a:r>
            <a:r>
              <a:rPr lang="en-US" sz="2200" b="1" dirty="0">
                <a:solidFill>
                  <a:srgbClr val="663300"/>
                </a:solidFill>
              </a:rPr>
              <a:t> Superior de </a:t>
            </a:r>
            <a:r>
              <a:rPr lang="en-US" sz="2200" b="1" dirty="0" err="1">
                <a:solidFill>
                  <a:srgbClr val="663300"/>
                </a:solidFill>
              </a:rPr>
              <a:t>Agronomia</a:t>
            </a:r>
            <a:endParaRPr lang="en-US" sz="2200" b="1" dirty="0">
              <a:solidFill>
                <a:srgbClr val="663300"/>
              </a:solidFill>
            </a:endParaRPr>
          </a:p>
          <a:p>
            <a:r>
              <a:rPr lang="en-US" sz="2200" b="1" dirty="0" err="1">
                <a:solidFill>
                  <a:srgbClr val="663300"/>
                </a:solidFill>
              </a:rPr>
              <a:t>Universidade</a:t>
            </a:r>
            <a:r>
              <a:rPr lang="en-US" sz="2200" b="1" dirty="0">
                <a:solidFill>
                  <a:srgbClr val="663300"/>
                </a:solidFill>
              </a:rPr>
              <a:t> de </a:t>
            </a:r>
            <a:r>
              <a:rPr lang="en-US" sz="2200" b="1" dirty="0" err="1">
                <a:solidFill>
                  <a:srgbClr val="663300"/>
                </a:solidFill>
              </a:rPr>
              <a:t>Lisboa</a:t>
            </a:r>
            <a:endParaRPr lang="en-US" sz="22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50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9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6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593709" y="1626708"/>
            <a:ext cx="5384800" cy="4525963"/>
          </a:xfrm>
        </p:spPr>
        <p:txBody>
          <a:bodyPr>
            <a:normAutofit/>
          </a:bodyPr>
          <a:lstStyle/>
          <a:p>
            <a:r>
              <a:rPr lang="pt-PT" dirty="0"/>
              <a:t>Em seguida, abra o QGIS e adicione o ficheiro </a:t>
            </a:r>
            <a:r>
              <a:rPr lang="pt-PT" dirty="0" err="1"/>
              <a:t>shapefile</a:t>
            </a:r>
            <a:r>
              <a:rPr lang="pt-PT" dirty="0"/>
              <a:t> com a ocupação da herdade Calha do Grou. </a:t>
            </a:r>
            <a:endParaRPr lang="pt-PT" dirty="0" smtClean="0"/>
          </a:p>
          <a:p>
            <a:r>
              <a:rPr lang="pt-PT" dirty="0" smtClean="0"/>
              <a:t>Dê um </a:t>
            </a:r>
            <a:r>
              <a:rPr lang="pt-PT" dirty="0"/>
              <a:t>nome </a:t>
            </a:r>
            <a:r>
              <a:rPr lang="pt-PT" dirty="0" smtClean="0"/>
              <a:t>ao projeto </a:t>
            </a:r>
            <a:r>
              <a:rPr lang="pt-PT" dirty="0"/>
              <a:t>no QGIS e </a:t>
            </a:r>
            <a:r>
              <a:rPr lang="pt-PT" dirty="0" smtClean="0"/>
              <a:t>guarde-o na </a:t>
            </a:r>
            <a:r>
              <a:rPr lang="pt-PT" dirty="0"/>
              <a:t>pasta de trabalho.</a:t>
            </a:r>
          </a:p>
          <a:p>
            <a:endParaRPr lang="pt-P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44" r="54981" b="25391"/>
          <a:stretch/>
        </p:blipFill>
        <p:spPr>
          <a:xfrm>
            <a:off x="5850911" y="846138"/>
            <a:ext cx="5760640" cy="54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9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PT" dirty="0" smtClean="0"/>
              <a:t>Separar </a:t>
            </a:r>
            <a:r>
              <a:rPr lang="pt-PT" dirty="0"/>
              <a:t>os polígonos de acordo com a espécie. Ao separar os polígonos, notar que é necessário </a:t>
            </a:r>
            <a:r>
              <a:rPr lang="pt-PT" dirty="0" smtClean="0"/>
              <a:t>guardar </a:t>
            </a:r>
            <a:r>
              <a:rPr lang="pt-PT" dirty="0"/>
              <a:t>cada </a:t>
            </a:r>
            <a:r>
              <a:rPr lang="pt-PT" dirty="0" err="1"/>
              <a:t>layer</a:t>
            </a:r>
            <a:r>
              <a:rPr lang="pt-PT" dirty="0"/>
              <a:t> dentro da pasta de trabalho </a:t>
            </a:r>
            <a:r>
              <a:rPr lang="pt-PT" dirty="0" smtClean="0"/>
              <a:t>criada. </a:t>
            </a:r>
          </a:p>
          <a:p>
            <a:r>
              <a:rPr lang="pt-PT" dirty="0" smtClean="0"/>
              <a:t>Nomeie as </a:t>
            </a:r>
            <a:r>
              <a:rPr lang="pt-PT" dirty="0" err="1"/>
              <a:t>layers</a:t>
            </a:r>
            <a:r>
              <a:rPr lang="pt-PT" dirty="0"/>
              <a:t> exportadas de acordo com cada </a:t>
            </a:r>
            <a:r>
              <a:rPr lang="pt-PT" dirty="0" smtClean="0"/>
              <a:t>espécie:</a:t>
            </a:r>
          </a:p>
          <a:p>
            <a:pPr marL="400050" lvl="1" indent="0">
              <a:buNone/>
            </a:pPr>
            <a:r>
              <a:rPr lang="pt-PT" dirty="0">
                <a:solidFill>
                  <a:srgbClr val="C00000"/>
                </a:solidFill>
              </a:rPr>
              <a:t>Eucalipto = </a:t>
            </a:r>
            <a:r>
              <a:rPr lang="pt-PT" dirty="0" err="1">
                <a:solidFill>
                  <a:srgbClr val="C00000"/>
                </a:solidFill>
              </a:rPr>
              <a:t>Eg</a:t>
            </a:r>
            <a:endParaRPr lang="pt-PT" dirty="0">
              <a:solidFill>
                <a:srgbClr val="C00000"/>
              </a:solidFill>
            </a:endParaRPr>
          </a:p>
          <a:p>
            <a:pPr marL="400050" lvl="1" indent="0">
              <a:buNone/>
            </a:pPr>
            <a:r>
              <a:rPr lang="pt-PT" dirty="0">
                <a:solidFill>
                  <a:srgbClr val="7CB042"/>
                </a:solidFill>
              </a:rPr>
              <a:t>Eucalipto = </a:t>
            </a:r>
            <a:r>
              <a:rPr lang="pt-PT" dirty="0" err="1">
                <a:solidFill>
                  <a:srgbClr val="7CB042"/>
                </a:solidFill>
              </a:rPr>
              <a:t>EcxEg</a:t>
            </a:r>
            <a:r>
              <a:rPr lang="pt-PT" dirty="0">
                <a:solidFill>
                  <a:srgbClr val="7CB042"/>
                </a:solidFill>
              </a:rPr>
              <a:t> </a:t>
            </a:r>
          </a:p>
          <a:p>
            <a:pPr marL="400050" lvl="1" indent="0">
              <a:buNone/>
            </a:pPr>
            <a:r>
              <a:rPr lang="pt-PT" dirty="0" smtClean="0">
                <a:solidFill>
                  <a:srgbClr val="C00000"/>
                </a:solidFill>
              </a:rPr>
              <a:t>Sobreiro = </a:t>
            </a:r>
            <a:r>
              <a:rPr lang="pt-PT" dirty="0" err="1" smtClean="0">
                <a:solidFill>
                  <a:srgbClr val="C00000"/>
                </a:solidFill>
              </a:rPr>
              <a:t>Sb</a:t>
            </a:r>
            <a:r>
              <a:rPr lang="pt-PT" dirty="0" smtClean="0">
                <a:solidFill>
                  <a:srgbClr val="C00000"/>
                </a:solidFill>
              </a:rPr>
              <a:t> </a:t>
            </a:r>
            <a:endParaRPr lang="pt-PT" dirty="0">
              <a:solidFill>
                <a:srgbClr val="C00000"/>
              </a:solidFill>
            </a:endParaRPr>
          </a:p>
          <a:p>
            <a:pPr marL="400050" lvl="1" indent="0">
              <a:buNone/>
            </a:pPr>
            <a:r>
              <a:rPr lang="pt-PT" dirty="0" smtClean="0">
                <a:solidFill>
                  <a:srgbClr val="7CB042"/>
                </a:solidFill>
              </a:rPr>
              <a:t>Pinheiro Bravo = Pb</a:t>
            </a:r>
          </a:p>
          <a:p>
            <a:pPr marL="400050" lvl="1" indent="0">
              <a:buNone/>
            </a:pPr>
            <a:r>
              <a:rPr lang="pt-PT" dirty="0" smtClean="0">
                <a:solidFill>
                  <a:srgbClr val="7CB042"/>
                </a:solidFill>
              </a:rPr>
              <a:t>Pinheiro Manso = </a:t>
            </a:r>
            <a:r>
              <a:rPr lang="pt-PT" dirty="0" err="1" smtClean="0">
                <a:solidFill>
                  <a:srgbClr val="7CB042"/>
                </a:solidFill>
              </a:rPr>
              <a:t>Pm</a:t>
            </a:r>
            <a:endParaRPr lang="pt-PT" dirty="0">
              <a:solidFill>
                <a:srgbClr val="7CB042"/>
              </a:solidFill>
            </a:endParaRPr>
          </a:p>
          <a:p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1602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1584" t="59061" r="935" b="9440"/>
          <a:stretch/>
        </p:blipFill>
        <p:spPr>
          <a:xfrm>
            <a:off x="2351584" y="4083987"/>
            <a:ext cx="10081121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8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5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5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1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2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5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839416" y="2717800"/>
            <a:ext cx="10513168" cy="711200"/>
          </a:xfrm>
        </p:spPr>
        <p:txBody>
          <a:bodyPr>
            <a:normAutofit/>
          </a:bodyPr>
          <a:lstStyle/>
          <a:p>
            <a:r>
              <a:rPr lang="pt-PT" sz="3400" dirty="0" smtClean="0"/>
              <a:t>Caracterização </a:t>
            </a:r>
            <a:r>
              <a:rPr lang="pt-PT" sz="3400" dirty="0" smtClean="0"/>
              <a:t>de duas </a:t>
            </a:r>
            <a:r>
              <a:rPr lang="pt-PT" sz="3400" dirty="0" smtClean="0"/>
              <a:t>áreas estudo</a:t>
            </a:r>
            <a:endParaRPr lang="pt-PT" sz="3400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423592" y="3509888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Calha do Grou e Perna Seca</a:t>
            </a:r>
            <a:endParaRPr lang="pt-P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81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2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9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2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1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9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0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1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PT" dirty="0"/>
              <a:t>Faça um dissolve nos polígonos criados e calcule a área correspondente a cada um deles. </a:t>
            </a:r>
            <a:endParaRPr lang="pt-PT" dirty="0" smtClean="0"/>
          </a:p>
          <a:p>
            <a:r>
              <a:rPr lang="pt-PT" dirty="0" smtClean="0"/>
              <a:t>Nomeie as </a:t>
            </a:r>
            <a:r>
              <a:rPr lang="pt-PT" dirty="0" err="1" smtClean="0"/>
              <a:t>layers</a:t>
            </a:r>
            <a:r>
              <a:rPr lang="pt-PT" dirty="0" smtClean="0"/>
              <a:t> resultantes do dissolve de acordo com a espécie e a operação realizada:</a:t>
            </a:r>
          </a:p>
          <a:p>
            <a:pPr marL="400050" lvl="1" indent="0">
              <a:buNone/>
            </a:pPr>
            <a:r>
              <a:rPr lang="pt-PT" dirty="0" smtClean="0">
                <a:solidFill>
                  <a:srgbClr val="7CB042"/>
                </a:solidFill>
              </a:rPr>
              <a:t>Sobreiro = </a:t>
            </a:r>
            <a:r>
              <a:rPr lang="pt-PT" dirty="0" err="1" smtClean="0">
                <a:solidFill>
                  <a:srgbClr val="7CB042"/>
                </a:solidFill>
              </a:rPr>
              <a:t>Sb_dissolve</a:t>
            </a:r>
            <a:endParaRPr lang="pt-PT" dirty="0" smtClean="0">
              <a:solidFill>
                <a:srgbClr val="7CB042"/>
              </a:solidFill>
            </a:endParaRPr>
          </a:p>
          <a:p>
            <a:pPr marL="400050" lvl="1" indent="0">
              <a:buNone/>
            </a:pPr>
            <a:r>
              <a:rPr lang="pt-PT" dirty="0" smtClean="0">
                <a:solidFill>
                  <a:srgbClr val="7CB042"/>
                </a:solidFill>
              </a:rPr>
              <a:t>Eucalipto = </a:t>
            </a:r>
            <a:r>
              <a:rPr lang="pt-PT" dirty="0" err="1">
                <a:solidFill>
                  <a:srgbClr val="7CB042"/>
                </a:solidFill>
              </a:rPr>
              <a:t>Eg_dissolve</a:t>
            </a:r>
            <a:endParaRPr lang="pt-PT" dirty="0">
              <a:solidFill>
                <a:srgbClr val="7CB042"/>
              </a:solidFill>
            </a:endParaRPr>
          </a:p>
          <a:p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5529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1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Área Estudo 1</a:t>
            </a:r>
            <a:r>
              <a:rPr lang="pt-PT" b="0" dirty="0" smtClean="0"/>
              <a:t>: Herdade </a:t>
            </a:r>
            <a:r>
              <a:rPr lang="pt-PT" b="0" dirty="0"/>
              <a:t>da Calha do Grou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5019" y="1320711"/>
            <a:ext cx="6671942" cy="4952999"/>
          </a:xfrm>
        </p:spPr>
        <p:txBody>
          <a:bodyPr>
            <a:noAutofit/>
          </a:bodyPr>
          <a:lstStyle/>
          <a:p>
            <a:r>
              <a:rPr lang="pt-PT" sz="2000" b="1" dirty="0"/>
              <a:t>Propriedade: </a:t>
            </a:r>
            <a:r>
              <a:rPr lang="pt-PT" sz="2000" dirty="0"/>
              <a:t>ALTRI Florestal</a:t>
            </a:r>
          </a:p>
          <a:p>
            <a:r>
              <a:rPr lang="pt-PT" sz="2000" b="1" dirty="0"/>
              <a:t>Localização:  </a:t>
            </a:r>
            <a:r>
              <a:rPr lang="pt-PT" sz="2000" dirty="0"/>
              <a:t>Chamusca</a:t>
            </a:r>
          </a:p>
          <a:p>
            <a:r>
              <a:rPr lang="pt-PT" sz="2000" b="1" dirty="0"/>
              <a:t>Área:</a:t>
            </a:r>
            <a:r>
              <a:rPr lang="pt-PT" sz="2000" dirty="0"/>
              <a:t>1359,1 </a:t>
            </a:r>
            <a:r>
              <a:rPr lang="pt-PT" sz="2000" dirty="0" err="1"/>
              <a:t>ha</a:t>
            </a:r>
            <a:r>
              <a:rPr lang="pt-PT" sz="2000" dirty="0"/>
              <a:t> </a:t>
            </a:r>
          </a:p>
          <a:p>
            <a:r>
              <a:rPr lang="pt-PT" sz="2000" b="1" dirty="0"/>
              <a:t>Ocupação florestal: </a:t>
            </a:r>
          </a:p>
          <a:p>
            <a:pPr lvl="1"/>
            <a:r>
              <a:rPr lang="pt-PT" sz="2000" b="1" dirty="0"/>
              <a:t>montados de sobro</a:t>
            </a:r>
          </a:p>
          <a:p>
            <a:pPr lvl="2"/>
            <a:r>
              <a:rPr lang="pt-PT" sz="1800" dirty="0"/>
              <a:t>estrutura regular, </a:t>
            </a:r>
          </a:p>
          <a:p>
            <a:pPr lvl="2"/>
            <a:r>
              <a:rPr lang="pt-PT" sz="1800" dirty="0"/>
              <a:t>andar principal idade ~40 anos </a:t>
            </a:r>
          </a:p>
          <a:p>
            <a:pPr lvl="2"/>
            <a:r>
              <a:rPr lang="pt-PT" sz="1800" dirty="0"/>
              <a:t>alguns núcleos de árvores velhas</a:t>
            </a:r>
          </a:p>
          <a:p>
            <a:pPr lvl="2"/>
            <a:r>
              <a:rPr lang="pt-PT" sz="1800" dirty="0"/>
              <a:t>algumas árvores nas fases de regeneração e juvenil</a:t>
            </a:r>
          </a:p>
          <a:p>
            <a:pPr lvl="2"/>
            <a:r>
              <a:rPr lang="pt-PT" sz="1800" dirty="0"/>
              <a:t>maioritariamente puros (embora possam surgir outras espécies) </a:t>
            </a:r>
          </a:p>
          <a:p>
            <a:pPr lvl="1"/>
            <a:r>
              <a:rPr lang="pt-PT" sz="2000" b="1" dirty="0"/>
              <a:t>eucaliptal </a:t>
            </a:r>
          </a:p>
          <a:p>
            <a:pPr lvl="2"/>
            <a:r>
              <a:rPr lang="pt-PT" sz="1800" dirty="0"/>
              <a:t>Rotação 1</a:t>
            </a:r>
          </a:p>
          <a:p>
            <a:pPr lvl="2"/>
            <a:r>
              <a:rPr lang="pt-PT" sz="1800" dirty="0"/>
              <a:t>Rotação 2</a:t>
            </a:r>
          </a:p>
          <a:p>
            <a:pPr lvl="1"/>
            <a:r>
              <a:rPr lang="pt-PT" sz="2000" b="1" dirty="0"/>
              <a:t>pinhal bravo e manso (pequena área)</a:t>
            </a:r>
          </a:p>
          <a:p>
            <a:endParaRPr lang="pt-PT" sz="2000" dirty="0"/>
          </a:p>
        </p:txBody>
      </p:sp>
      <p:sp>
        <p:nvSpPr>
          <p:cNvPr id="9" name="Rectangle 8"/>
          <p:cNvSpPr/>
          <p:nvPr/>
        </p:nvSpPr>
        <p:spPr bwMode="auto">
          <a:xfrm>
            <a:off x="7132061" y="5210364"/>
            <a:ext cx="4220523" cy="135691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41243" y="5421611"/>
            <a:ext cx="1029683" cy="10844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25544" y="5456540"/>
            <a:ext cx="432049" cy="11107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8947248" y="5456539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52768" y="5664328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5180" y="6139163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Sb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55180" y="5911769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Pm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2061" y="1411353"/>
            <a:ext cx="4652571" cy="396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3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9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6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6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1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7175" y="-762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9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2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6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2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pt-PT" dirty="0"/>
              <a:t>Faça a importação dos ficheiros .CSV </a:t>
            </a:r>
            <a:r>
              <a:rPr lang="pt-PT" dirty="0" smtClean="0"/>
              <a:t>para o </a:t>
            </a:r>
            <a:r>
              <a:rPr lang="pt-PT" dirty="0"/>
              <a:t>QGIS</a:t>
            </a:r>
            <a:r>
              <a:rPr lang="pt-PT" dirty="0" smtClean="0"/>
              <a:t>.</a:t>
            </a:r>
          </a:p>
          <a:p>
            <a:r>
              <a:rPr lang="pt-PT" dirty="0" smtClean="0"/>
              <a:t>Estes </a:t>
            </a:r>
            <a:r>
              <a:rPr lang="pt-PT" dirty="0"/>
              <a:t>ficheiros representam as parcelas de inventário de sobreiro e eucalipto distribuídas pela ALTRI na Calha do Grou. </a:t>
            </a:r>
            <a:endParaRPr lang="pt-PT" dirty="0" smtClean="0"/>
          </a:p>
          <a:p>
            <a:r>
              <a:rPr lang="pt-PT" dirty="0" smtClean="0"/>
              <a:t>Depois </a:t>
            </a:r>
            <a:r>
              <a:rPr lang="pt-PT" dirty="0"/>
              <a:t>sobreponha os ficheiros de pontos </a:t>
            </a:r>
            <a:r>
              <a:rPr lang="pt-PT" dirty="0" smtClean="0"/>
              <a:t>aos polígonos da respetiva espécie;</a:t>
            </a:r>
            <a:endParaRPr lang="pt-PT" dirty="0"/>
          </a:p>
          <a:p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7719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3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pt-PT" dirty="0"/>
              <a:t>Após descarregar o ficheiro </a:t>
            </a:r>
            <a:r>
              <a:rPr lang="pt-PT" dirty="0" err="1"/>
              <a:t>shapefile</a:t>
            </a:r>
            <a:r>
              <a:rPr lang="pt-PT" dirty="0"/>
              <a:t> “CalhaGrou_20200309.shp” é necessário que salve este ficheiro </a:t>
            </a:r>
            <a:r>
              <a:rPr lang="pt-PT" dirty="0" smtClean="0"/>
              <a:t>numa pasta </a:t>
            </a:r>
            <a:r>
              <a:rPr lang="pt-PT" dirty="0"/>
              <a:t>de trabalho </a:t>
            </a:r>
            <a:r>
              <a:rPr lang="pt-PT" dirty="0" smtClean="0"/>
              <a:t>nos </a:t>
            </a:r>
            <a:r>
              <a:rPr lang="pt-PT" dirty="0"/>
              <a:t>“Meus Documentos”. Você pode nomeá-la como “</a:t>
            </a:r>
            <a:r>
              <a:rPr lang="pt-PT" dirty="0" err="1"/>
              <a:t>IF_AmostragemQGIS</a:t>
            </a:r>
            <a:r>
              <a:rPr lang="pt-PT" dirty="0"/>
              <a:t>” e salvar todos os ficheiros que serão produzidos posteriormente.</a:t>
            </a:r>
          </a:p>
          <a:p>
            <a:endParaRPr lang="pt-PT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3220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6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0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8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PT" b="1" dirty="0" smtClean="0"/>
              <a:t>Eucalipto</a:t>
            </a:r>
          </a:p>
          <a:p>
            <a:endParaRPr lang="pt-PT" sz="800" b="1" dirty="0" smtClean="0"/>
          </a:p>
          <a:p>
            <a:pPr lvl="0"/>
            <a:r>
              <a:rPr lang="pt-PT" dirty="0" smtClean="0"/>
              <a:t>Lance </a:t>
            </a:r>
            <a:r>
              <a:rPr lang="pt-PT" dirty="0"/>
              <a:t>uma grelha aleatória com </a:t>
            </a:r>
            <a:r>
              <a:rPr lang="pt-PT" dirty="0" smtClean="0"/>
              <a:t>162 </a:t>
            </a:r>
            <a:r>
              <a:rPr lang="pt-PT" dirty="0"/>
              <a:t>parcelas para a área de </a:t>
            </a:r>
            <a:r>
              <a:rPr lang="pt-PT" dirty="0" smtClean="0"/>
              <a:t>eucalipto </a:t>
            </a:r>
          </a:p>
          <a:p>
            <a:pPr lvl="0"/>
            <a:r>
              <a:rPr lang="pt-PT" dirty="0" smtClean="0"/>
              <a:t>Garanta que adiciona a tabela de atributos uma coluna </a:t>
            </a:r>
            <a:r>
              <a:rPr lang="pt-PT" dirty="0"/>
              <a:t>denominada “</a:t>
            </a:r>
            <a:r>
              <a:rPr lang="pt-PT" dirty="0" err="1"/>
              <a:t>id_par</a:t>
            </a:r>
            <a:r>
              <a:rPr lang="pt-PT" dirty="0"/>
              <a:t>” </a:t>
            </a:r>
            <a:r>
              <a:rPr lang="pt-PT" dirty="0" smtClean="0"/>
              <a:t>e insira </a:t>
            </a:r>
            <a:r>
              <a:rPr lang="pt-PT" dirty="0"/>
              <a:t>as coordenadas geográficas (</a:t>
            </a:r>
            <a:r>
              <a:rPr lang="pt-PT" dirty="0" err="1"/>
              <a:t>x,y</a:t>
            </a:r>
            <a:r>
              <a:rPr lang="pt-PT" dirty="0"/>
              <a:t>) na tabela de atributos destes </a:t>
            </a:r>
            <a:r>
              <a:rPr lang="pt-PT" dirty="0" smtClean="0"/>
              <a:t>ficheiros</a:t>
            </a:r>
            <a:endParaRPr lang="pt-PT" dirty="0"/>
          </a:p>
          <a:p>
            <a:pPr lvl="0"/>
            <a:r>
              <a:rPr lang="pt-PT" dirty="0" smtClean="0"/>
              <a:t>Exporte </a:t>
            </a:r>
            <a:r>
              <a:rPr lang="pt-PT" dirty="0"/>
              <a:t>os </a:t>
            </a:r>
            <a:r>
              <a:rPr lang="pt-PT" dirty="0" err="1"/>
              <a:t>shapefiles</a:t>
            </a:r>
            <a:r>
              <a:rPr lang="pt-PT" dirty="0"/>
              <a:t> de pontos em formato MS </a:t>
            </a:r>
            <a:r>
              <a:rPr lang="pt-PT" dirty="0" smtClean="0"/>
              <a:t>Excel guardando os </a:t>
            </a:r>
            <a:r>
              <a:rPr lang="pt-PT" dirty="0"/>
              <a:t>ficheiros na pasta de </a:t>
            </a:r>
            <a:r>
              <a:rPr lang="pt-PT" dirty="0" smtClean="0"/>
              <a:t>trabalho</a:t>
            </a:r>
            <a:endParaRPr lang="pt-PT" dirty="0"/>
          </a:p>
          <a:p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8830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1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8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4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9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9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0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4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6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0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588938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3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6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9525" y="846138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4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 err="1" smtClean="0"/>
              <a:t>Sobreiro</a:t>
            </a:r>
            <a:endParaRPr lang="pt-PT" b="1" dirty="0" smtClean="0"/>
          </a:p>
          <a:p>
            <a:r>
              <a:rPr lang="pt-PT" dirty="0" smtClean="0"/>
              <a:t>Lançar </a:t>
            </a:r>
            <a:r>
              <a:rPr lang="pt-PT" dirty="0"/>
              <a:t>uma grelha sistemática na área de montado </a:t>
            </a:r>
            <a:r>
              <a:rPr lang="pt-PT" dirty="0" smtClean="0"/>
              <a:t>garantindo um número de pontos próximo de 82 </a:t>
            </a:r>
          </a:p>
          <a:p>
            <a:r>
              <a:rPr lang="pt-PT" dirty="0" smtClean="0"/>
              <a:t>Garanta </a:t>
            </a:r>
            <a:r>
              <a:rPr lang="pt-PT" dirty="0"/>
              <a:t>que adiciona a tabela de atributos uma coluna denominada “</a:t>
            </a:r>
            <a:r>
              <a:rPr lang="pt-PT" dirty="0" err="1"/>
              <a:t>id_par</a:t>
            </a:r>
            <a:r>
              <a:rPr lang="pt-PT" dirty="0"/>
              <a:t>” e insira as coordenadas geográficas (</a:t>
            </a:r>
            <a:r>
              <a:rPr lang="pt-PT" dirty="0" err="1"/>
              <a:t>x,y</a:t>
            </a:r>
            <a:r>
              <a:rPr lang="pt-PT" dirty="0"/>
              <a:t>) na tabela de atributos destes ficheiros</a:t>
            </a:r>
          </a:p>
          <a:p>
            <a:pPr lvl="0"/>
            <a:r>
              <a:rPr lang="pt-PT" dirty="0"/>
              <a:t>Exporte os </a:t>
            </a:r>
            <a:r>
              <a:rPr lang="pt-PT" dirty="0" err="1"/>
              <a:t>shapefiles</a:t>
            </a:r>
            <a:r>
              <a:rPr lang="pt-PT" dirty="0"/>
              <a:t> de pontos em formato MS Excel guardando os ficheiros na pasta de trabalho</a:t>
            </a:r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8841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3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7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2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0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315416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0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914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375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566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926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575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761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7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6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945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744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8938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799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067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47900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8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6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9703</TotalTime>
  <Words>434</Words>
  <Application>Microsoft Office PowerPoint</Application>
  <PresentationFormat>Widescreen</PresentationFormat>
  <Paragraphs>54</Paragraphs>
  <Slides>75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2" baseType="lpstr">
      <vt:lpstr>Arial</vt:lpstr>
      <vt:lpstr>Calibri</vt:lpstr>
      <vt:lpstr>Tahoma</vt:lpstr>
      <vt:lpstr>Times New Roman</vt:lpstr>
      <vt:lpstr>Trebuchet MS</vt:lpstr>
      <vt:lpstr>Wingdings</vt:lpstr>
      <vt:lpstr>Custom Design</vt:lpstr>
      <vt:lpstr>Planeamento de inventários florestais Aplicação prática de Q-GIS</vt:lpstr>
      <vt:lpstr>Caracterização de duas áreas estudo</vt:lpstr>
      <vt:lpstr>Área Estudo 1: Herdade da Calha do Grou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SMB</dc:creator>
  <cp:lastModifiedBy>smb</cp:lastModifiedBy>
  <cp:revision>596</cp:revision>
  <cp:lastPrinted>2017-06-15T21:47:55Z</cp:lastPrinted>
  <dcterms:created xsi:type="dcterms:W3CDTF">2010-02-14T14:45:25Z</dcterms:created>
  <dcterms:modified xsi:type="dcterms:W3CDTF">2023-10-15T21:00:05Z</dcterms:modified>
</cp:coreProperties>
</file>