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28" r:id="rId2"/>
  </p:sldMasterIdLst>
  <p:notesMasterIdLst>
    <p:notesMasterId r:id="rId35"/>
  </p:notesMasterIdLst>
  <p:handoutMasterIdLst>
    <p:handoutMasterId r:id="rId36"/>
  </p:handoutMasterIdLst>
  <p:sldIdLst>
    <p:sldId id="416" r:id="rId3"/>
    <p:sldId id="791" r:id="rId4"/>
    <p:sldId id="613" r:id="rId5"/>
    <p:sldId id="779" r:id="rId6"/>
    <p:sldId id="780" r:id="rId7"/>
    <p:sldId id="781" r:id="rId8"/>
    <p:sldId id="796" r:id="rId9"/>
    <p:sldId id="336" r:id="rId10"/>
    <p:sldId id="338" r:id="rId11"/>
    <p:sldId id="337" r:id="rId12"/>
    <p:sldId id="347" r:id="rId13"/>
    <p:sldId id="348" r:id="rId14"/>
    <p:sldId id="349" r:id="rId15"/>
    <p:sldId id="797" r:id="rId16"/>
    <p:sldId id="352" r:id="rId17"/>
    <p:sldId id="351" r:id="rId18"/>
    <p:sldId id="798" r:id="rId19"/>
    <p:sldId id="355" r:id="rId20"/>
    <p:sldId id="799" r:id="rId21"/>
    <p:sldId id="357" r:id="rId22"/>
    <p:sldId id="369" r:id="rId23"/>
    <p:sldId id="358" r:id="rId24"/>
    <p:sldId id="365" r:id="rId25"/>
    <p:sldId id="354" r:id="rId26"/>
    <p:sldId id="359" r:id="rId27"/>
    <p:sldId id="360" r:id="rId28"/>
    <p:sldId id="361" r:id="rId29"/>
    <p:sldId id="362" r:id="rId30"/>
    <p:sldId id="380" r:id="rId31"/>
    <p:sldId id="381" r:id="rId32"/>
    <p:sldId id="382" r:id="rId33"/>
    <p:sldId id="800" r:id="rId34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33"/>
    <a:srgbClr val="009900"/>
    <a:srgbClr val="9BBB59"/>
    <a:srgbClr val="336600"/>
    <a:srgbClr val="FF3300"/>
    <a:srgbClr val="CC3300"/>
    <a:srgbClr val="7CB042"/>
    <a:srgbClr val="33CC33"/>
    <a:srgbClr val="FF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1" autoAdjust="0"/>
    <p:restoredTop sz="95332" autoAdjust="0"/>
  </p:normalViewPr>
  <p:slideViewPr>
    <p:cSldViewPr showGuides="1">
      <p:cViewPr varScale="1">
        <p:scale>
          <a:sx n="86" d="100"/>
          <a:sy n="86" d="100"/>
        </p:scale>
        <p:origin x="20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1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157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11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93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32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16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45ECF-C402-444F-8131-8C1B79946EBB}"/>
              </a:ext>
            </a:extLst>
          </p:cNvPr>
          <p:cNvSpPr txBox="1">
            <a:spLocks/>
          </p:cNvSpPr>
          <p:nvPr userDrawn="1"/>
        </p:nvSpPr>
        <p:spPr>
          <a:xfrm>
            <a:off x="6405890" y="6322388"/>
            <a:ext cx="5568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/>
              <a:t>Margarida Tomé and Susana Barreiro – last update: 2023</a:t>
            </a:r>
            <a:endParaRPr lang="pt-PT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E3C49-85F2-4164-9412-EE2DE4D4F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84032" y="6322388"/>
            <a:ext cx="5568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Margarida Tomé and Susana Barreiro – last update: 2023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6478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2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24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75F4A9-F561-407D-A787-D1D393126AEF}"/>
              </a:ext>
            </a:extLst>
          </p:cNvPr>
          <p:cNvSpPr txBox="1">
            <a:spLocks/>
          </p:cNvSpPr>
          <p:nvPr userDrawn="1"/>
        </p:nvSpPr>
        <p:spPr>
          <a:xfrm>
            <a:off x="6456040" y="6347341"/>
            <a:ext cx="5568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/>
              <a:t>Margarida Tomé and Susana Barreiro – last update: 2023</a:t>
            </a:r>
            <a:endParaRPr lang="pt-P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396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74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26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01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97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0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72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06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8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C11A13-D864-4FC9-9F93-28443A206632}"/>
              </a:ext>
            </a:extLst>
          </p:cNvPr>
          <p:cNvSpPr txBox="1">
            <a:spLocks/>
          </p:cNvSpPr>
          <p:nvPr userDrawn="1"/>
        </p:nvSpPr>
        <p:spPr>
          <a:xfrm>
            <a:off x="6456040" y="6356351"/>
            <a:ext cx="5568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/>
              <a:t>Margarida Tomé and Susana Barreiro – last update: 2023</a:t>
            </a:r>
            <a:endParaRPr lang="pt-PT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2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01/11/2023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4032" y="6322388"/>
            <a:ext cx="5568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Margarida Tomé and Susana Barreiro – last update: 2023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91" r:id="rId3"/>
    <p:sldLayoutId id="2147483727" r:id="rId4"/>
    <p:sldLayoutId id="2147483692" r:id="rId5"/>
    <p:sldLayoutId id="2147483694" r:id="rId6"/>
    <p:sldLayoutId id="214748369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726" r:id="rId1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8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Allometric equations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Tomé, Susana Barreiro </a:t>
            </a: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biomass</a:t>
            </a:r>
            <a:r>
              <a:rPr lang="pt-PT" dirty="0"/>
              <a:t> –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evaluation</a:t>
            </a:r>
            <a:r>
              <a:rPr lang="pt-PT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Assessment of tree biomass involves felling the tree, including extracting the root, and separating all components of the tree</a:t>
            </a:r>
          </a:p>
          <a:p>
            <a:r>
              <a:rPr lang="en-GB" dirty="0"/>
              <a:t>In the field just fresh weight can be obtained; therefore, direct assessment is not possible…</a:t>
            </a:r>
          </a:p>
          <a:p>
            <a:r>
              <a:rPr lang="en-GB" dirty="0"/>
              <a:t>The tree biomass estimate is made by separating and weighting (fresh weight) each tree component:</a:t>
            </a:r>
          </a:p>
          <a:p>
            <a:pPr lvl="1"/>
            <a:r>
              <a:rPr lang="en-GB" dirty="0"/>
              <a:t>Determination of moisture content in a sample (by drying the sample in an oven until constant weight)</a:t>
            </a:r>
          </a:p>
          <a:p>
            <a:pPr lvl="1"/>
            <a:r>
              <a:rPr lang="en-GB" dirty="0"/>
              <a:t>Wood and bark biomass can be obtained from an estimate (based on samples) of the volume and density of wood and/or bark</a:t>
            </a:r>
          </a:p>
          <a:p>
            <a:pPr lvl="1"/>
            <a:r>
              <a:rPr lang="en-GB" dirty="0"/>
              <a:t>Among other possible methods…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57886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2266"/>
          <a:stretch/>
        </p:blipFill>
        <p:spPr>
          <a:xfrm>
            <a:off x="0" y="-20212"/>
            <a:ext cx="12192000" cy="68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3912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5045"/>
          <a:stretch/>
        </p:blipFill>
        <p:spPr>
          <a:xfrm>
            <a:off x="-26632" y="0"/>
            <a:ext cx="1221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6663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5948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FFD50-7786-4C67-A799-DAC695709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18500"/>
          <a:stretch/>
        </p:blipFill>
        <p:spPr>
          <a:xfrm>
            <a:off x="-7560" y="-26257"/>
            <a:ext cx="12199560" cy="71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016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8" b="12284"/>
          <a:stretch/>
        </p:blipFill>
        <p:spPr>
          <a:xfrm>
            <a:off x="31264" y="0"/>
            <a:ext cx="1209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316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3767"/>
          <a:stretch/>
        </p:blipFill>
        <p:spPr>
          <a:xfrm>
            <a:off x="0" y="0"/>
            <a:ext cx="12192000" cy="74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471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870D3B-33DD-4737-BA7F-ABFEF74B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6951"/>
          <a:stretch/>
        </p:blipFill>
        <p:spPr>
          <a:xfrm>
            <a:off x="-1" y="26296"/>
            <a:ext cx="12218733" cy="68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4372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-1" y="0"/>
            <a:ext cx="1228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15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8A59C-8C57-45C0-AA13-0828E6FBB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19551"/>
          <a:stretch/>
        </p:blipFill>
        <p:spPr>
          <a:xfrm>
            <a:off x="-32712" y="0"/>
            <a:ext cx="12265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8731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/>
              <a:t>Allometric</a:t>
            </a:r>
            <a:r>
              <a:rPr lang="en-GB" dirty="0"/>
              <a:t> relationships/equations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639144"/>
          </a:xfrm>
        </p:spPr>
        <p:txBody>
          <a:bodyPr>
            <a:normAutofit/>
          </a:bodyPr>
          <a:lstStyle/>
          <a:p>
            <a:r>
              <a:rPr lang="en-US" dirty="0"/>
              <a:t>Allometric equations describe proportional relative growth rates in different parts of an “organism”</a:t>
            </a:r>
          </a:p>
        </p:txBody>
      </p:sp>
    </p:spTree>
    <p:extLst>
      <p:ext uri="{BB962C8B-B14F-4D97-AF65-F5344CB8AC3E}">
        <p14:creationId xmlns:p14="http://schemas.microsoft.com/office/powerpoint/2010/main" val="5782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18500"/>
          <a:stretch/>
        </p:blipFill>
        <p:spPr>
          <a:xfrm>
            <a:off x="0" y="-314256"/>
            <a:ext cx="12192000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57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7"/>
          <a:stretch/>
        </p:blipFill>
        <p:spPr>
          <a:xfrm>
            <a:off x="-1" y="-33128"/>
            <a:ext cx="12853687" cy="689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4403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1150"/>
          <a:stretch/>
        </p:blipFill>
        <p:spPr>
          <a:xfrm>
            <a:off x="0" y="0"/>
            <a:ext cx="1209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213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0" y="0"/>
            <a:ext cx="1233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5567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2201"/>
          <a:stretch/>
        </p:blipFill>
        <p:spPr>
          <a:xfrm>
            <a:off x="0" y="-1"/>
            <a:ext cx="12192000" cy="71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45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b="8608"/>
          <a:stretch/>
        </p:blipFill>
        <p:spPr>
          <a:xfrm>
            <a:off x="-11840" y="0"/>
            <a:ext cx="12203839" cy="73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8894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4300"/>
          <a:stretch/>
        </p:blipFill>
        <p:spPr>
          <a:xfrm>
            <a:off x="0" y="3206"/>
            <a:ext cx="12192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6421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2201"/>
          <a:stretch/>
        </p:blipFill>
        <p:spPr>
          <a:xfrm>
            <a:off x="-1" y="15038"/>
            <a:ext cx="12413707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885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0" y="0"/>
            <a:ext cx="12291906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20191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Example of data for tree biomass determination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0" y="1196753"/>
            <a:ext cx="11663999" cy="4929411"/>
          </a:xfrm>
        </p:spPr>
        <p:txBody>
          <a:bodyPr/>
          <a:lstStyle/>
          <a:p>
            <a:r>
              <a:rPr lang="pt-PT" dirty="0"/>
              <a:t>These data refere to an eucalyptus tree harvested in a plot with spacing 4X4 m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0" y="2456892"/>
            <a:ext cx="5040560" cy="407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50620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88640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GB" dirty="0"/>
              <a:t>Forest growth model / s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tand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simulator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Initialization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693D43-603B-43BB-AD3B-FDBA5EFECBA7}"/>
              </a:ext>
            </a:extLst>
          </p:cNvPr>
          <p:cNvSpPr txBox="1"/>
          <p:nvPr/>
        </p:nvSpPr>
        <p:spPr>
          <a:xfrm>
            <a:off x="9696400" y="2876743"/>
            <a:ext cx="1663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Allometric equations</a:t>
            </a:r>
          </a:p>
          <a:p>
            <a:pPr algn="ctr"/>
            <a:r>
              <a:rPr lang="en-US" sz="2400" b="1" dirty="0"/>
              <a:t>(static)</a:t>
            </a:r>
          </a:p>
        </p:txBody>
      </p:sp>
      <p:sp>
        <p:nvSpPr>
          <p:cNvPr id="53" name="Curved Left Arrow 50">
            <a:extLst>
              <a:ext uri="{FF2B5EF4-FFF2-40B4-BE49-F238E27FC236}">
                <a16:creationId xmlns:a16="http://schemas.microsoft.com/office/drawing/2014/main" id="{25EBE663-0257-4B9A-B5D1-02CE73D94E4A}"/>
              </a:ext>
            </a:extLst>
          </p:cNvPr>
          <p:cNvSpPr/>
          <p:nvPr/>
        </p:nvSpPr>
        <p:spPr>
          <a:xfrm rot="16542278" flipV="1">
            <a:off x="8303859" y="-371918"/>
            <a:ext cx="1307508" cy="4683167"/>
          </a:xfrm>
          <a:prstGeom prst="curvedLeftArrow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Exemplo de dados para a determinação da biomassa da árvore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5"/>
          <a:stretch/>
        </p:blipFill>
        <p:spPr bwMode="auto">
          <a:xfrm>
            <a:off x="3467708" y="1556792"/>
            <a:ext cx="5508612" cy="496855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554933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0" y="6649"/>
            <a:ext cx="4883319" cy="665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22" y="327630"/>
            <a:ext cx="4883319" cy="600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862282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9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Allometric relationships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59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31371" y="1196753"/>
                <a:ext cx="11328000" cy="5661247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The allometric equation describes the relationship between two variables that represent different parts of one organism</a:t>
                </a:r>
                <a:r>
                  <a:rPr lang="en-GB" b="1" dirty="0">
                    <a:solidFill>
                      <a:srgbClr val="008000"/>
                    </a:solidFill>
                  </a:rPr>
                  <a:t> </a:t>
                </a:r>
                <a:r>
                  <a:rPr lang="en-GB" dirty="0"/>
                  <a:t>following the model:</a:t>
                </a:r>
                <a:endParaRPr lang="en-GB" sz="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  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/>
                            </m:s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GB" sz="800" dirty="0"/>
              </a:p>
              <a:p>
                <a:pPr marL="1053900" lvl="2" indent="-342900">
                  <a:buFont typeface="Wingdings" panose="05000000000000000000" pitchFamily="2" charset="2"/>
                  <a:buChar char="§"/>
                </a:pPr>
                <a:r>
                  <a:rPr lang="en-GB" sz="2200" i="1" dirty="0"/>
                  <a:t>a</a:t>
                </a:r>
                <a:r>
                  <a:rPr lang="en-GB" sz="2200" dirty="0"/>
                  <a:t> – </a:t>
                </a:r>
                <a:r>
                  <a:rPr lang="en-GB" sz="2200" b="1" dirty="0" err="1">
                    <a:solidFill>
                      <a:srgbClr val="008000"/>
                    </a:solidFill>
                  </a:rPr>
                  <a:t>allometric</a:t>
                </a:r>
                <a:r>
                  <a:rPr lang="en-GB" sz="2200" b="1" dirty="0">
                    <a:solidFill>
                      <a:srgbClr val="008000"/>
                    </a:solidFill>
                  </a:rPr>
                  <a:t> constant</a:t>
                </a:r>
                <a:r>
                  <a:rPr lang="en-GB" sz="2200" dirty="0"/>
                  <a:t>, characterizes the individual in a certain environment </a:t>
                </a:r>
              </a:p>
              <a:p>
                <a:pPr marL="1053900" lvl="2" indent="-342900">
                  <a:buFont typeface="Wingdings" panose="05000000000000000000" pitchFamily="2" charset="2"/>
                  <a:buChar char="§"/>
                </a:pPr>
                <a:r>
                  <a:rPr lang="en-GB" sz="2200" i="1" dirty="0"/>
                  <a:t>k</a:t>
                </a:r>
                <a:r>
                  <a:rPr lang="en-GB" sz="2200" dirty="0"/>
                  <a:t> – depends on the initial conditions and units of </a:t>
                </a:r>
                <a:r>
                  <a:rPr lang="en-GB" sz="2200" i="1" dirty="0"/>
                  <a:t>Y</a:t>
                </a:r>
                <a:r>
                  <a:rPr lang="en-GB" sz="2200" dirty="0"/>
                  <a:t> and </a:t>
                </a:r>
                <a:r>
                  <a:rPr lang="en-GB" sz="2200" i="1" dirty="0"/>
                  <a:t>X</a:t>
                </a:r>
                <a:endParaRPr lang="en-GB" sz="800" i="1" dirty="0"/>
              </a:p>
              <a:p>
                <a:r>
                  <a:rPr lang="en-GB" dirty="0"/>
                  <a:t>Taking logarithms and then differentiating, it can be shown that the allometric equation assumes that </a:t>
                </a:r>
                <a:r>
                  <a:rPr lang="en-GB" b="1" dirty="0">
                    <a:solidFill>
                      <a:srgbClr val="008000"/>
                    </a:solidFill>
                  </a:rPr>
                  <a:t>the relative growth rate of one plant component is proportional to that of another plant component</a:t>
                </a:r>
              </a:p>
              <a:p>
                <a:r>
                  <a:rPr lang="pt-PT" b="1" dirty="0" err="1">
                    <a:solidFill>
                      <a:srgbClr val="008000"/>
                    </a:solidFill>
                  </a:rPr>
                  <a:t>Allometric</a:t>
                </a:r>
                <a:r>
                  <a:rPr lang="pt-PT" b="1" dirty="0">
                    <a:solidFill>
                      <a:srgbClr val="008000"/>
                    </a:solidFill>
                  </a:rPr>
                  <a:t> </a:t>
                </a:r>
                <a:r>
                  <a:rPr lang="pt-PT" b="1" dirty="0" err="1">
                    <a:solidFill>
                      <a:srgbClr val="008000"/>
                    </a:solidFill>
                  </a:rPr>
                  <a:t>relatinships</a:t>
                </a:r>
                <a:r>
                  <a:rPr lang="pt-PT" b="1" dirty="0">
                    <a:solidFill>
                      <a:srgbClr val="008000"/>
                    </a:solidFill>
                  </a:rPr>
                  <a:t> </a:t>
                </a:r>
                <a:r>
                  <a:rPr lang="pt-PT" dirty="0" err="1"/>
                  <a:t>apply</a:t>
                </a:r>
                <a:r>
                  <a:rPr lang="pt-PT" dirty="0"/>
                  <a:t> </a:t>
                </a:r>
                <a:r>
                  <a:rPr lang="pt-PT" dirty="0" err="1"/>
                  <a:t>tree</a:t>
                </a:r>
                <a:r>
                  <a:rPr lang="pt-PT" dirty="0"/>
                  <a:t> as </a:t>
                </a:r>
                <a:r>
                  <a:rPr lang="pt-PT" dirty="0" err="1"/>
                  <a:t>well</a:t>
                </a:r>
                <a:r>
                  <a:rPr lang="pt-PT" dirty="0"/>
                  <a:t> as stand </a:t>
                </a:r>
                <a:r>
                  <a:rPr lang="pt-PT" dirty="0" err="1"/>
                  <a:t>variables</a:t>
                </a: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1259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1371" y="1196753"/>
                <a:ext cx="11328000" cy="5661247"/>
              </a:xfrm>
              <a:blipFill>
                <a:blip r:embed="rId3"/>
                <a:stretch>
                  <a:fillRect l="-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1524001" y="311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326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Allometric relationships </a:t>
            </a:r>
            <a:endParaRPr lang="en-US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The parameter </a:t>
            </a:r>
            <a:r>
              <a:rPr lang="pt-PT" i="1" dirty="0"/>
              <a:t>a</a:t>
            </a:r>
            <a:r>
              <a:rPr lang="pt-PT" dirty="0"/>
              <a:t> – allometric constant - is the </a:t>
            </a:r>
            <a:r>
              <a:rPr lang="en-GB" b="1" dirty="0">
                <a:solidFill>
                  <a:srgbClr val="008000"/>
                </a:solidFill>
              </a:rPr>
              <a:t>coefficient of proportionality </a:t>
            </a:r>
            <a:r>
              <a:rPr lang="en-GB" dirty="0"/>
              <a:t>between the relative growth rates of the two variables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US" dirty="0"/>
              <a:t>When applying to tree or stand variables </a:t>
            </a:r>
            <a:r>
              <a:rPr lang="en-US" i="1" dirty="0"/>
              <a:t>a</a:t>
            </a:r>
            <a:r>
              <a:rPr lang="en-US" dirty="0"/>
              <a:t> can, therefore, </a:t>
            </a:r>
            <a:r>
              <a:rPr lang="en-US" b="1" dirty="0">
                <a:solidFill>
                  <a:srgbClr val="008000"/>
                </a:solidFill>
              </a:rPr>
              <a:t>provide</a:t>
            </a:r>
            <a:r>
              <a:rPr lang="en-US" b="1" dirty="0"/>
              <a:t> </a:t>
            </a:r>
            <a:r>
              <a:rPr lang="en-US" b="1" dirty="0">
                <a:solidFill>
                  <a:srgbClr val="008000"/>
                </a:solidFill>
              </a:rPr>
              <a:t>information on the partitioning of assimilates between plant/stand parts </a:t>
            </a:r>
          </a:p>
          <a:p>
            <a:endParaRPr lang="en-US" dirty="0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1524001" y="311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1524001" y="3058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6983" name="Object 7"/>
          <p:cNvGraphicFramePr>
            <a:graphicFrameLocks noChangeAspect="1"/>
          </p:cNvGraphicFramePr>
          <p:nvPr>
            <p:extLst/>
          </p:nvPr>
        </p:nvGraphicFramePr>
        <p:xfrm>
          <a:off x="3791744" y="2593832"/>
          <a:ext cx="2419635" cy="867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Equation" r:id="rId4" imgW="1104840" imgH="393480" progId="Equation.3">
                  <p:embed/>
                </p:oleObj>
              </mc:Choice>
              <mc:Fallback>
                <p:oleObj name="Equation" r:id="rId4" imgW="1104840" imgH="393480" progId="Equation.3">
                  <p:embed/>
                  <p:pic>
                    <p:nvPicPr>
                      <p:cNvPr id="1269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744" y="2593832"/>
                        <a:ext cx="2419635" cy="8673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6" name="Rectangle 10"/>
          <p:cNvSpPr>
            <a:spLocks noChangeArrowheads="1"/>
          </p:cNvSpPr>
          <p:nvPr/>
        </p:nvSpPr>
        <p:spPr bwMode="auto">
          <a:xfrm>
            <a:off x="1524001" y="3058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6985" name="Object 9"/>
          <p:cNvGraphicFramePr>
            <a:graphicFrameLocks noChangeAspect="1"/>
          </p:cNvGraphicFramePr>
          <p:nvPr>
            <p:extLst/>
          </p:nvPr>
        </p:nvGraphicFramePr>
        <p:xfrm>
          <a:off x="3587553" y="3930768"/>
          <a:ext cx="6612904" cy="872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3" name="Equation" r:id="rId6" imgW="3009600" imgH="393480" progId="Equation.3">
                  <p:embed/>
                </p:oleObj>
              </mc:Choice>
              <mc:Fallback>
                <p:oleObj name="Equation" r:id="rId6" imgW="3009600" imgH="393480" progId="Equation.3">
                  <p:embed/>
                  <p:pic>
                    <p:nvPicPr>
                      <p:cNvPr id="1269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553" y="3930768"/>
                        <a:ext cx="6612904" cy="8724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25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Allometric relationships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9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31371" y="1196753"/>
                <a:ext cx="11328000" cy="5328591"/>
              </a:xfrm>
            </p:spPr>
            <p:txBody>
              <a:bodyPr>
                <a:normAutofit/>
              </a:bodyPr>
              <a:lstStyle/>
              <a:p>
                <a:r>
                  <a:rPr lang="pt-PT" dirty="0"/>
                  <a:t>The multiple allometric relationship is established between one </a:t>
                </a:r>
                <a:r>
                  <a:rPr lang="pt-PT" dirty="0" err="1"/>
                  <a:t>variable</a:t>
                </a:r>
                <a:r>
                  <a:rPr lang="pt-PT" dirty="0"/>
                  <a:t> </a:t>
                </a:r>
                <a:r>
                  <a:rPr lang="en-GB" b="1" dirty="0">
                    <a:solidFill>
                      <a:srgbClr val="008000"/>
                    </a:solidFill>
                  </a:rPr>
                  <a:t>(Y)</a:t>
                </a:r>
                <a:r>
                  <a:rPr lang="en-GB" b="1" dirty="0">
                    <a:solidFill>
                      <a:srgbClr val="009900"/>
                    </a:solidFill>
                  </a:rPr>
                  <a:t> </a:t>
                </a:r>
                <a:r>
                  <a:rPr lang="pt-PT" dirty="0" err="1"/>
                  <a:t>and</a:t>
                </a:r>
                <a:r>
                  <a:rPr lang="pt-PT" dirty="0"/>
                  <a:t> other </a:t>
                </a:r>
                <a:r>
                  <a:rPr lang="pt-PT" dirty="0" err="1"/>
                  <a:t>variables</a:t>
                </a:r>
                <a:r>
                  <a:rPr lang="pt-PT" dirty="0"/>
                  <a:t> </a:t>
                </a:r>
                <a:r>
                  <a:rPr lang="en-GB" b="1" dirty="0">
                    <a:solidFill>
                      <a:srgbClr val="009900"/>
                    </a:solidFill>
                  </a:rPr>
                  <a:t>(X,Z) </a:t>
                </a:r>
                <a:r>
                  <a:rPr lang="pt-PT" dirty="0"/>
                  <a:t>(more </a:t>
                </a:r>
                <a:r>
                  <a:rPr lang="pt-PT" dirty="0" err="1"/>
                  <a:t>than</a:t>
                </a:r>
                <a:r>
                  <a:rPr lang="pt-PT" dirty="0"/>
                  <a:t> </a:t>
                </a:r>
                <a:r>
                  <a:rPr lang="pt-PT" dirty="0" err="1"/>
                  <a:t>one</a:t>
                </a:r>
                <a:r>
                  <a:rPr lang="pt-PT" dirty="0"/>
                  <a:t>):</a:t>
                </a:r>
              </a:p>
              <a:p>
                <a:endParaRPr lang="pt-PT" sz="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pt-P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pt-PT" i="1" baseline="30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6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1371" y="1196753"/>
                <a:ext cx="11328000" cy="5328591"/>
              </a:xfrm>
              <a:blipFill>
                <a:blip r:embed="rId3"/>
                <a:stretch>
                  <a:fillRect l="-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1524001" y="311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1524001" y="3058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986" name="Rectangle 10"/>
          <p:cNvSpPr>
            <a:spLocks noChangeArrowheads="1"/>
          </p:cNvSpPr>
          <p:nvPr/>
        </p:nvSpPr>
        <p:spPr bwMode="auto">
          <a:xfrm>
            <a:off x="1524001" y="3058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39" y="2708920"/>
            <a:ext cx="6228412" cy="52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627"/>
          <a:stretch/>
        </p:blipFill>
        <p:spPr>
          <a:xfrm>
            <a:off x="6744072" y="3784204"/>
            <a:ext cx="7234700" cy="54822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590937" y="2852936"/>
            <a:ext cx="56278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200" dirty="0" err="1">
                <a:latin typeface="Trebuchet MS" panose="020B0603020202020204" pitchFamily="34" charset="0"/>
              </a:rPr>
              <a:t>The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existence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of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allometric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relationships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between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tree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variables</a:t>
            </a:r>
            <a:r>
              <a:rPr lang="pt-PT" sz="2200" dirty="0">
                <a:latin typeface="Trebuchet MS" panose="020B0603020202020204" pitchFamily="34" charset="0"/>
              </a:rPr>
              <a:t> (</a:t>
            </a:r>
            <a:r>
              <a:rPr lang="pt-PT" sz="2200" dirty="0" err="1">
                <a:latin typeface="Trebuchet MS" panose="020B0603020202020204" pitchFamily="34" charset="0"/>
              </a:rPr>
              <a:t>or</a:t>
            </a:r>
            <a:r>
              <a:rPr lang="pt-PT" sz="2200" dirty="0">
                <a:latin typeface="Trebuchet MS" panose="020B0603020202020204" pitchFamily="34" charset="0"/>
              </a:rPr>
              <a:t> stand </a:t>
            </a:r>
            <a:r>
              <a:rPr lang="pt-PT" sz="2200" dirty="0" err="1">
                <a:latin typeface="Trebuchet MS" panose="020B0603020202020204" pitchFamily="34" charset="0"/>
              </a:rPr>
              <a:t>variables</a:t>
            </a:r>
            <a:r>
              <a:rPr lang="pt-PT" sz="2200" dirty="0">
                <a:latin typeface="Trebuchet MS" panose="020B0603020202020204" pitchFamily="34" charset="0"/>
              </a:rPr>
              <a:t>) </a:t>
            </a:r>
            <a:r>
              <a:rPr lang="pt-PT" sz="2200" dirty="0" err="1">
                <a:latin typeface="Trebuchet MS" panose="020B0603020202020204" pitchFamily="34" charset="0"/>
              </a:rPr>
              <a:t>is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very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important</a:t>
            </a:r>
            <a:r>
              <a:rPr lang="pt-PT" sz="2200" dirty="0">
                <a:latin typeface="Trebuchet MS" panose="020B0603020202020204" pitchFamily="34" charset="0"/>
              </a:rPr>
              <a:t> for </a:t>
            </a:r>
            <a:r>
              <a:rPr lang="pt-PT" sz="2200" dirty="0" err="1">
                <a:latin typeface="Trebuchet MS" panose="020B0603020202020204" pitchFamily="34" charset="0"/>
              </a:rPr>
              <a:t>growth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and</a:t>
            </a:r>
            <a:r>
              <a:rPr lang="pt-PT" sz="2200" dirty="0">
                <a:latin typeface="Trebuchet MS" panose="020B0603020202020204" pitchFamily="34" charset="0"/>
              </a:rPr>
              <a:t> yield </a:t>
            </a:r>
            <a:r>
              <a:rPr lang="pt-PT" sz="2200" dirty="0" err="1">
                <a:latin typeface="Trebuchet MS" panose="020B0603020202020204" pitchFamily="34" charset="0"/>
              </a:rPr>
              <a:t>modelling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of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trees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and</a:t>
            </a:r>
            <a:r>
              <a:rPr lang="pt-PT" sz="2200" dirty="0">
                <a:latin typeface="Trebuchet MS" panose="020B0603020202020204" pitchFamily="34" charset="0"/>
              </a:rPr>
              <a:t> stands</a:t>
            </a:r>
          </a:p>
          <a:p>
            <a:pPr marL="342900" indent="-342900">
              <a:spcBef>
                <a:spcPts val="1200"/>
              </a:spcBef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200" dirty="0" err="1">
                <a:latin typeface="Trebuchet MS" panose="020B0603020202020204" pitchFamily="34" charset="0"/>
              </a:rPr>
              <a:t>It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is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one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of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the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biologic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hypothesis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that</a:t>
            </a:r>
            <a:r>
              <a:rPr lang="pt-PT" sz="2200" dirty="0">
                <a:latin typeface="Trebuchet MS" panose="020B0603020202020204" pitchFamily="34" charset="0"/>
              </a:rPr>
              <a:t> can </a:t>
            </a:r>
            <a:r>
              <a:rPr lang="pt-PT" sz="2200" dirty="0" err="1">
                <a:latin typeface="Trebuchet MS" panose="020B0603020202020204" pitchFamily="34" charset="0"/>
              </a:rPr>
              <a:t>be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used</a:t>
            </a:r>
            <a:r>
              <a:rPr lang="pt-PT" sz="2200" dirty="0">
                <a:latin typeface="Trebuchet MS" panose="020B0603020202020204" pitchFamily="34" charset="0"/>
              </a:rPr>
              <a:t> in </a:t>
            </a:r>
            <a:r>
              <a:rPr lang="pt-PT" sz="2200" dirty="0" err="1">
                <a:latin typeface="Trebuchet MS" panose="020B0603020202020204" pitchFamily="34" charset="0"/>
              </a:rPr>
              <a:t>the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formulation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of</a:t>
            </a:r>
            <a:r>
              <a:rPr lang="pt-PT" sz="2200" dirty="0">
                <a:latin typeface="Trebuchet MS" panose="020B0603020202020204" pitchFamily="34" charset="0"/>
              </a:rPr>
              <a:t> </a:t>
            </a:r>
            <a:r>
              <a:rPr lang="pt-PT" sz="2200" dirty="0" err="1">
                <a:latin typeface="Trebuchet MS" panose="020B0603020202020204" pitchFamily="34" charset="0"/>
              </a:rPr>
              <a:t>models</a:t>
            </a:r>
            <a:endParaRPr lang="en-US" sz="2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841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en-GB" dirty="0"/>
              <a:t>Allometric relationships to estimate tree biomass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639144"/>
          </a:xfrm>
        </p:spPr>
        <p:txBody>
          <a:bodyPr>
            <a:normAutofit/>
          </a:bodyPr>
          <a:lstStyle/>
          <a:p>
            <a:r>
              <a:rPr lang="en-US" dirty="0"/>
              <a:t>some details about data from destructive sampling for tree biomass determination</a:t>
            </a:r>
          </a:p>
        </p:txBody>
      </p:sp>
    </p:spTree>
    <p:extLst>
      <p:ext uri="{BB962C8B-B14F-4D97-AF65-F5344CB8AC3E}">
        <p14:creationId xmlns:p14="http://schemas.microsoft.com/office/powerpoint/2010/main" val="26733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Total </a:t>
            </a:r>
            <a:r>
              <a:rPr lang="pt-PT" sz="2800" dirty="0" err="1"/>
              <a:t>biomass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biomass</a:t>
            </a:r>
            <a:r>
              <a:rPr lang="pt-PT" sz="2800" dirty="0"/>
              <a:t> per </a:t>
            </a:r>
            <a:r>
              <a:rPr lang="pt-PT" sz="2800" dirty="0" err="1"/>
              <a:t>tree</a:t>
            </a:r>
            <a:r>
              <a:rPr lang="pt-PT" sz="2800" dirty="0"/>
              <a:t> </a:t>
            </a:r>
            <a:r>
              <a:rPr lang="pt-PT" sz="2800" dirty="0" err="1"/>
              <a:t>component</a:t>
            </a:r>
            <a:endParaRPr lang="pt-PT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5256583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solidFill>
                  <a:srgbClr val="008000"/>
                </a:solidFill>
              </a:rPr>
              <a:t>Biomass</a:t>
            </a:r>
            <a:r>
              <a:rPr lang="en-GB" dirty="0"/>
              <a:t> is defined as “dry weight” (after drying in an oven until it reaches constant weight)</a:t>
            </a:r>
          </a:p>
          <a:p>
            <a:r>
              <a:rPr lang="en-GB" dirty="0"/>
              <a:t>It is important to take into account the </a:t>
            </a:r>
            <a:r>
              <a:rPr lang="en-GB" b="1" dirty="0">
                <a:solidFill>
                  <a:srgbClr val="008000"/>
                </a:solidFill>
              </a:rPr>
              <a:t>biomass of the different components </a:t>
            </a:r>
            <a:r>
              <a:rPr lang="en-GB" dirty="0"/>
              <a:t>of the tree:</a:t>
            </a:r>
          </a:p>
          <a:p>
            <a:pPr lvl="1"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Stem</a:t>
            </a:r>
            <a:r>
              <a:rPr lang="en-GB" dirty="0"/>
              <a:t>, separated into wood and bark (</a:t>
            </a:r>
            <a:r>
              <a:rPr lang="en-GB" dirty="0" err="1"/>
              <a:t>ww</a:t>
            </a:r>
            <a:r>
              <a:rPr lang="en-GB" dirty="0"/>
              <a:t> and </a:t>
            </a:r>
            <a:r>
              <a:rPr lang="en-GB" dirty="0" err="1"/>
              <a:t>wb</a:t>
            </a:r>
            <a:r>
              <a:rPr lang="en-GB" dirty="0"/>
              <a:t>)</a:t>
            </a:r>
          </a:p>
          <a:p>
            <a:pPr lvl="1"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Crown</a:t>
            </a:r>
            <a:r>
              <a:rPr lang="en-GB" dirty="0"/>
              <a:t>, separated into branches, leaves, flowers and fruits (</a:t>
            </a:r>
            <a:r>
              <a:rPr lang="en-GB" dirty="0" err="1"/>
              <a:t>wbr</a:t>
            </a:r>
            <a:r>
              <a:rPr lang="en-GB" dirty="0"/>
              <a:t>, </a:t>
            </a:r>
            <a:r>
              <a:rPr lang="en-GB" dirty="0" err="1"/>
              <a:t>wl</a:t>
            </a:r>
            <a:r>
              <a:rPr lang="en-GB" dirty="0"/>
              <a:t>, </a:t>
            </a:r>
            <a:r>
              <a:rPr lang="en-GB" dirty="0" err="1"/>
              <a:t>wfl</a:t>
            </a:r>
            <a:r>
              <a:rPr lang="en-GB" dirty="0"/>
              <a:t> and </a:t>
            </a:r>
            <a:r>
              <a:rPr lang="en-GB" dirty="0" err="1"/>
              <a:t>wfr</a:t>
            </a:r>
            <a:r>
              <a:rPr lang="en-GB" dirty="0"/>
              <a:t>)</a:t>
            </a:r>
          </a:p>
          <a:p>
            <a:pPr lvl="1"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Roots</a:t>
            </a:r>
            <a:r>
              <a:rPr lang="en-GB" dirty="0"/>
              <a:t>, separated into main root, thick roots and thin roots (</a:t>
            </a:r>
            <a:r>
              <a:rPr lang="en-GB" dirty="0" err="1"/>
              <a:t>wr</a:t>
            </a:r>
            <a:r>
              <a:rPr lang="en-GB" dirty="0"/>
              <a:t>)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The total biomass of the tree is the sum of all components of the tree </a:t>
            </a:r>
          </a:p>
          <a:p>
            <a:pPr lvl="2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dirty="0"/>
              <a:t>For most purposes, some components are not taken into account (e.g. flowers and fruits for the Kyoto protocol)</a:t>
            </a:r>
          </a:p>
          <a:p>
            <a:pPr lvl="2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dirty="0" err="1"/>
              <a:t>wa</a:t>
            </a:r>
            <a:r>
              <a:rPr lang="en-GB" dirty="0"/>
              <a:t> = </a:t>
            </a:r>
            <a:r>
              <a:rPr lang="en-GB" dirty="0" err="1"/>
              <a:t>ww+wb+wbr+wl+wr</a:t>
            </a:r>
            <a:endParaRPr lang="en-GB" dirty="0"/>
          </a:p>
          <a:p>
            <a:pPr lvl="1"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Total tree aboveground biomass </a:t>
            </a:r>
            <a:r>
              <a:rPr lang="en-GB" dirty="0"/>
              <a:t>does not include roots (</a:t>
            </a:r>
            <a:r>
              <a:rPr lang="en-GB" dirty="0" err="1"/>
              <a:t>wa</a:t>
            </a:r>
            <a:r>
              <a:rPr lang="en-GB" dirty="0"/>
              <a:t>=</a:t>
            </a:r>
            <a:r>
              <a:rPr lang="en-GB" dirty="0" err="1"/>
              <a:t>ww+wb+wbr+wl</a:t>
            </a:r>
            <a:r>
              <a:rPr lang="en-GB" dirty="0"/>
              <a:t>)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39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err="1"/>
              <a:t>Why</a:t>
            </a:r>
            <a:r>
              <a:rPr lang="pt-PT" sz="2800" dirty="0"/>
              <a:t> </a:t>
            </a:r>
            <a:r>
              <a:rPr lang="pt-PT" sz="2800" dirty="0" err="1"/>
              <a:t>is</a:t>
            </a:r>
            <a:r>
              <a:rPr lang="pt-PT" sz="2800" dirty="0"/>
              <a:t> </a:t>
            </a:r>
            <a:r>
              <a:rPr lang="pt-PT" sz="2800" dirty="0" err="1"/>
              <a:t>biomass</a:t>
            </a:r>
            <a:r>
              <a:rPr lang="pt-PT" sz="2800" dirty="0"/>
              <a:t> </a:t>
            </a:r>
            <a:r>
              <a:rPr lang="pt-PT" sz="2800" dirty="0" err="1"/>
              <a:t>estimation</a:t>
            </a:r>
            <a:r>
              <a:rPr lang="pt-PT" sz="2800" dirty="0"/>
              <a:t> </a:t>
            </a:r>
            <a:r>
              <a:rPr lang="pt-PT" sz="2800" dirty="0" err="1"/>
              <a:t>so</a:t>
            </a:r>
            <a:r>
              <a:rPr lang="pt-PT" sz="2800" dirty="0"/>
              <a:t> </a:t>
            </a:r>
            <a:r>
              <a:rPr lang="pt-PT" sz="2800" dirty="0" err="1"/>
              <a:t>important</a:t>
            </a:r>
            <a:r>
              <a:rPr lang="pt-PT" sz="2800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Sustainable forest management </a:t>
            </a:r>
            <a:r>
              <a:rPr lang="en-US" dirty="0"/>
              <a:t>has increased the need for reliable allometric equations to estimate tree and shrub biomass</a:t>
            </a:r>
            <a:endParaRPr lang="pt-PT" dirty="0"/>
          </a:p>
          <a:p>
            <a:pPr lvl="1"/>
            <a:r>
              <a:rPr lang="pt-PT" dirty="0" err="1"/>
              <a:t>Biomass</a:t>
            </a:r>
            <a:r>
              <a:rPr lang="pt-PT" dirty="0"/>
              <a:t> </a:t>
            </a:r>
            <a:r>
              <a:rPr lang="pt-PT" dirty="0" err="1"/>
              <a:t>evaluation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basis</a:t>
            </a:r>
            <a:r>
              <a:rPr lang="pt-PT" dirty="0"/>
              <a:t> to </a:t>
            </a:r>
            <a:r>
              <a:rPr lang="pt-PT" b="1" dirty="0" err="1">
                <a:solidFill>
                  <a:srgbClr val="008000"/>
                </a:solidFill>
              </a:rPr>
              <a:t>estimate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carbon</a:t>
            </a:r>
            <a:r>
              <a:rPr lang="pt-PT" b="1" dirty="0">
                <a:solidFill>
                  <a:srgbClr val="008000"/>
                </a:solidFill>
              </a:rPr>
              <a:t> stocks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carbon</a:t>
            </a:r>
            <a:r>
              <a:rPr lang="pt-PT" dirty="0"/>
              <a:t> </a:t>
            </a:r>
            <a:r>
              <a:rPr lang="pt-PT" dirty="0" err="1"/>
              <a:t>sequestration</a:t>
            </a:r>
            <a:r>
              <a:rPr lang="pt-PT" dirty="0"/>
              <a:t> as </a:t>
            </a:r>
            <a:r>
              <a:rPr lang="pt-PT" dirty="0" err="1"/>
              <a:t>well</a:t>
            </a:r>
            <a:r>
              <a:rPr lang="pt-PT" dirty="0"/>
              <a:t> as nutrientes </a:t>
            </a:r>
            <a:r>
              <a:rPr lang="pt-PT" dirty="0" err="1"/>
              <a:t>cycles</a:t>
            </a:r>
            <a:endParaRPr lang="pt-PT" dirty="0"/>
          </a:p>
          <a:p>
            <a:pPr lvl="1"/>
            <a:r>
              <a:rPr lang="pt-PT" b="1" dirty="0">
                <a:solidFill>
                  <a:srgbClr val="008000"/>
                </a:solidFill>
              </a:rPr>
              <a:t>Non-</a:t>
            </a:r>
            <a:r>
              <a:rPr lang="pt-PT" b="1" dirty="0" err="1">
                <a:solidFill>
                  <a:srgbClr val="008000"/>
                </a:solidFill>
              </a:rPr>
              <a:t>wood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forest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products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/>
              <a:t>(Woody </a:t>
            </a:r>
            <a:r>
              <a:rPr lang="pt-PT" dirty="0" err="1"/>
              <a:t>and</a:t>
            </a:r>
            <a:r>
              <a:rPr lang="pt-PT" dirty="0"/>
              <a:t> non-Woody) are </a:t>
            </a:r>
            <a:r>
              <a:rPr lang="pt-PT" dirty="0" err="1"/>
              <a:t>mostly</a:t>
            </a:r>
            <a:r>
              <a:rPr lang="pt-PT" dirty="0"/>
              <a:t> </a:t>
            </a:r>
            <a:r>
              <a:rPr lang="pt-PT" dirty="0" err="1"/>
              <a:t>comercialized</a:t>
            </a:r>
            <a:r>
              <a:rPr lang="pt-PT" dirty="0"/>
              <a:t> as </a:t>
            </a:r>
            <a:r>
              <a:rPr lang="pt-PT" dirty="0" err="1"/>
              <a:t>weight</a:t>
            </a:r>
            <a:r>
              <a:rPr lang="pt-PT" dirty="0"/>
              <a:t>:</a:t>
            </a:r>
          </a:p>
          <a:p>
            <a:pPr lvl="2"/>
            <a:r>
              <a:rPr lang="pt-PT" b="1" dirty="0" err="1">
                <a:solidFill>
                  <a:srgbClr val="008000"/>
                </a:solidFill>
              </a:rPr>
              <a:t>Wood</a:t>
            </a:r>
            <a:r>
              <a:rPr lang="pt-PT" b="1" dirty="0">
                <a:solidFill>
                  <a:srgbClr val="008000"/>
                </a:solidFill>
              </a:rPr>
              <a:t> for </a:t>
            </a:r>
            <a:r>
              <a:rPr lang="pt-PT" b="1" dirty="0" err="1">
                <a:solidFill>
                  <a:srgbClr val="008000"/>
                </a:solidFill>
              </a:rPr>
              <a:t>energy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/>
              <a:t>(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even</a:t>
            </a:r>
            <a:r>
              <a:rPr lang="pt-PT" dirty="0"/>
              <a:t> for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pruposes</a:t>
            </a:r>
            <a:r>
              <a:rPr lang="pt-PT" dirty="0"/>
              <a:t>)</a:t>
            </a:r>
          </a:p>
          <a:p>
            <a:pPr lvl="2"/>
            <a:r>
              <a:rPr lang="pt-PT" b="1" dirty="0">
                <a:solidFill>
                  <a:srgbClr val="008000"/>
                </a:solidFill>
              </a:rPr>
              <a:t>Cork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most</a:t>
            </a:r>
            <a:r>
              <a:rPr lang="pt-PT" dirty="0"/>
              <a:t> </a:t>
            </a:r>
            <a:r>
              <a:rPr lang="pt-PT" dirty="0" err="1"/>
              <a:t>important</a:t>
            </a:r>
            <a:r>
              <a:rPr lang="pt-PT" dirty="0"/>
              <a:t> NWFP for </a:t>
            </a:r>
            <a:r>
              <a:rPr lang="pt-PT" dirty="0" err="1"/>
              <a:t>mediterranean</a:t>
            </a:r>
            <a:r>
              <a:rPr lang="pt-PT" dirty="0"/>
              <a:t> </a:t>
            </a:r>
            <a:r>
              <a:rPr lang="pt-PT" dirty="0" err="1"/>
              <a:t>regions</a:t>
            </a:r>
            <a:r>
              <a:rPr lang="pt-PT" dirty="0"/>
              <a:t>,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comercialized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weight</a:t>
            </a:r>
            <a:endParaRPr lang="pt-PT" dirty="0"/>
          </a:p>
          <a:p>
            <a:pPr lvl="2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true</a:t>
            </a:r>
            <a:r>
              <a:rPr lang="pt-PT" dirty="0"/>
              <a:t> for </a:t>
            </a:r>
            <a:r>
              <a:rPr lang="pt-PT" b="1" dirty="0" err="1">
                <a:solidFill>
                  <a:srgbClr val="008000"/>
                </a:solidFill>
              </a:rPr>
              <a:t>stone</a:t>
            </a:r>
            <a:r>
              <a:rPr lang="pt-PT" b="1" dirty="0">
                <a:solidFill>
                  <a:srgbClr val="008000"/>
                </a:solidFill>
              </a:rPr>
              <a:t> pine </a:t>
            </a:r>
            <a:r>
              <a:rPr lang="pt-PT" b="1" dirty="0" err="1">
                <a:solidFill>
                  <a:srgbClr val="008000"/>
                </a:solidFill>
              </a:rPr>
              <a:t>nuts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en-GB" dirty="0"/>
              <a:t>Predicting </a:t>
            </a:r>
            <a:r>
              <a:rPr lang="en-GB" b="1" dirty="0">
                <a:solidFill>
                  <a:srgbClr val="008000"/>
                </a:solidFill>
              </a:rPr>
              <a:t>fuel loads </a:t>
            </a:r>
            <a:r>
              <a:rPr lang="en-GB" dirty="0"/>
              <a:t>is important to anticipate potential fire </a:t>
            </a:r>
            <a:r>
              <a:rPr lang="en-GB" dirty="0" err="1"/>
              <a:t>behavior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7404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15935</TotalTime>
  <Words>705</Words>
  <Application>Microsoft Office PowerPoint</Application>
  <PresentationFormat>Widescreen</PresentationFormat>
  <Paragraphs>84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Symbol</vt:lpstr>
      <vt:lpstr>Trebuchet MS</vt:lpstr>
      <vt:lpstr>Wingdings</vt:lpstr>
      <vt:lpstr>Custom Design</vt:lpstr>
      <vt:lpstr>Office Theme</vt:lpstr>
      <vt:lpstr>Equation</vt:lpstr>
      <vt:lpstr>Allometric equations</vt:lpstr>
      <vt:lpstr>Allometric relationships/equations </vt:lpstr>
      <vt:lpstr>PowerPoint Presentation</vt:lpstr>
      <vt:lpstr>Allometric relationships </vt:lpstr>
      <vt:lpstr>Allometric relationships </vt:lpstr>
      <vt:lpstr>Allometric relationships </vt:lpstr>
      <vt:lpstr>Allometric relationships to estimate tree biomass </vt:lpstr>
      <vt:lpstr>Total biomass and biomass per tree component</vt:lpstr>
      <vt:lpstr>Why is biomass estimation so important?</vt:lpstr>
      <vt:lpstr>Tree biomass – direct evaluation?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data for tree biomass determination</vt:lpstr>
      <vt:lpstr>Exemplo de dados para a determinação da biomassa da árvore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Maria Margarida Branco De Brito Tavares Tomé</cp:lastModifiedBy>
  <cp:revision>750</cp:revision>
  <cp:lastPrinted>2017-06-15T21:47:55Z</cp:lastPrinted>
  <dcterms:created xsi:type="dcterms:W3CDTF">2010-02-14T14:45:25Z</dcterms:created>
  <dcterms:modified xsi:type="dcterms:W3CDTF">2023-11-01T15:05:20Z</dcterms:modified>
</cp:coreProperties>
</file>