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6" r:id="rId17"/>
    <p:sldId id="277" r:id="rId18"/>
    <p:sldId id="278" r:id="rId19"/>
    <p:sldId id="272" r:id="rId20"/>
    <p:sldId id="273" r:id="rId21"/>
    <p:sldId id="274" r:id="rId22"/>
    <p:sldId id="275" r:id="rId23"/>
    <p:sldId id="279" r:id="rId24"/>
    <p:sldId id="282" r:id="rId25"/>
    <p:sldId id="284" r:id="rId26"/>
    <p:sldId id="283" r:id="rId27"/>
    <p:sldId id="281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>
        <p:scale>
          <a:sx n="72" d="100"/>
          <a:sy n="72" d="100"/>
        </p:scale>
        <p:origin x="1027" y="23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78BE-CA60-43D6-85B7-BE531FA25F5E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292D-BE67-41A1-86CC-2B036F93D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7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78BE-CA60-43D6-85B7-BE531FA25F5E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292D-BE67-41A1-86CC-2B036F93D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1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78BE-CA60-43D6-85B7-BE531FA25F5E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292D-BE67-41A1-86CC-2B036F93D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3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78BE-CA60-43D6-85B7-BE531FA25F5E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292D-BE67-41A1-86CC-2B036F93D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4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78BE-CA60-43D6-85B7-BE531FA25F5E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292D-BE67-41A1-86CC-2B036F93D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9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78BE-CA60-43D6-85B7-BE531FA25F5E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292D-BE67-41A1-86CC-2B036F93D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0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78BE-CA60-43D6-85B7-BE531FA25F5E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292D-BE67-41A1-86CC-2B036F93D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7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78BE-CA60-43D6-85B7-BE531FA25F5E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292D-BE67-41A1-86CC-2B036F93D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78BE-CA60-43D6-85B7-BE531FA25F5E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292D-BE67-41A1-86CC-2B036F93D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7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78BE-CA60-43D6-85B7-BE531FA25F5E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292D-BE67-41A1-86CC-2B036F93D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9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78BE-CA60-43D6-85B7-BE531FA25F5E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A292D-BE67-41A1-86CC-2B036F93D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0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378BE-CA60-43D6-85B7-BE531FA25F5E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A292D-BE67-41A1-86CC-2B036F93D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5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6.jpeg"/><Relationship Id="rId9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60.e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9.wmf"/><Relationship Id="rId4" Type="http://schemas.openxmlformats.org/officeDocument/2006/relationships/image" Target="../media/image61.emf"/><Relationship Id="rId9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emf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10" Type="http://schemas.openxmlformats.org/officeDocument/2006/relationships/image" Target="../media/image79.emf"/><Relationship Id="rId4" Type="http://schemas.openxmlformats.org/officeDocument/2006/relationships/image" Target="../media/image73.emf"/><Relationship Id="rId9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2.png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6.jpeg"/><Relationship Id="rId5" Type="http://schemas.openxmlformats.org/officeDocument/2006/relationships/image" Target="../media/image80.wmf"/><Relationship Id="rId10" Type="http://schemas.openxmlformats.org/officeDocument/2006/relationships/image" Target="../media/image84.png"/><Relationship Id="rId4" Type="http://schemas.openxmlformats.org/officeDocument/2006/relationships/oleObject" Target="../embeddings/oleObject4.bin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ieira_200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" b="18920"/>
          <a:stretch/>
        </p:blipFill>
        <p:spPr bwMode="auto">
          <a:xfrm>
            <a:off x="0" y="170039"/>
            <a:ext cx="6096000" cy="651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611" y="3502984"/>
            <a:ext cx="5889248" cy="28448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55235" y="6347790"/>
            <a:ext cx="3273287" cy="510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3521" y="892722"/>
            <a:ext cx="5573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dirty="0" smtClean="0">
                <a:solidFill>
                  <a:schemeClr val="accent6">
                    <a:lumMod val="75000"/>
                  </a:schemeClr>
                </a:solidFill>
              </a:rPr>
              <a:t>MATA DA AMIEIRA</a:t>
            </a:r>
          </a:p>
          <a:p>
            <a:r>
              <a:rPr lang="pt-PT" sz="3200" dirty="0" smtClean="0">
                <a:solidFill>
                  <a:schemeClr val="accent6">
                    <a:lumMod val="75000"/>
                  </a:schemeClr>
                </a:solidFill>
              </a:rPr>
              <a:t>Circunscrição Florestal do Sul</a:t>
            </a:r>
            <a:endParaRPr lang="pt-PT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8522" y="2579654"/>
            <a:ext cx="3511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 Mata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abrange uma área </a:t>
            </a:r>
            <a:r>
              <a:rPr lang="pt-PT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com cerca de 79 </a:t>
            </a:r>
            <a:r>
              <a:rPr lang="pt-PT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ha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, com </a:t>
            </a:r>
            <a:r>
              <a:rPr lang="pt-PT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uma área </a:t>
            </a: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florestal </a:t>
            </a:r>
            <a:r>
              <a:rPr lang="pt-PT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 60 </a:t>
            </a:r>
            <a:r>
              <a:rPr lang="pt-PT" b="1" dirty="0" err="1" smtClean="0">
                <a:latin typeface="Arial" panose="020B0604020202020204" pitchFamily="34" charset="0"/>
                <a:ea typeface="Times New Roman" panose="02020603050405020304" pitchFamily="18" charset="0"/>
              </a:rPr>
              <a:t>ha</a:t>
            </a:r>
            <a:r>
              <a:rPr lang="pt-PT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e a seguinte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308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026" y="826001"/>
            <a:ext cx="1046921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solidFill>
                  <a:schemeClr val="accent6"/>
                </a:solidFill>
              </a:rPr>
              <a:t>################################################################################</a:t>
            </a:r>
          </a:p>
          <a:p>
            <a:r>
              <a:rPr lang="pt-PT" dirty="0" smtClean="0">
                <a:solidFill>
                  <a:schemeClr val="accent6"/>
                </a:solidFill>
              </a:rPr>
              <a:t># Este script usa os dados do ficheiro de dados R Pb</a:t>
            </a:r>
          </a:p>
          <a:p>
            <a:r>
              <a:rPr lang="pt-PT" dirty="0" smtClean="0">
                <a:solidFill>
                  <a:schemeClr val="accent6"/>
                </a:solidFill>
              </a:rPr>
              <a:t># Faz o cálculo das variáveis do povoamento para cada </a:t>
            </a:r>
            <a:r>
              <a:rPr lang="pt-PT" dirty="0" err="1" smtClean="0">
                <a:solidFill>
                  <a:schemeClr val="accent6"/>
                </a:solidFill>
              </a:rPr>
              <a:t>parc</a:t>
            </a:r>
            <a:endParaRPr lang="pt-PT" dirty="0" smtClean="0">
              <a:solidFill>
                <a:schemeClr val="accent6"/>
              </a:solidFill>
            </a:endParaRPr>
          </a:p>
          <a:p>
            <a:endParaRPr lang="pt-PT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Muda</a:t>
            </a:r>
            <a:r>
              <a:rPr lang="en-US" dirty="0" smtClean="0">
                <a:solidFill>
                  <a:schemeClr val="accent6"/>
                </a:solidFill>
              </a:rPr>
              <a:t> o workspace</a:t>
            </a:r>
          </a:p>
          <a:p>
            <a:r>
              <a:rPr lang="en-US" dirty="0" err="1" smtClean="0"/>
              <a:t>getwd</a:t>
            </a:r>
            <a:r>
              <a:rPr lang="en-US" dirty="0" smtClean="0"/>
              <a:t>()  </a:t>
            </a:r>
            <a:r>
              <a:rPr lang="en-US" dirty="0" smtClean="0">
                <a:solidFill>
                  <a:schemeClr val="accent6"/>
                </a:solidFill>
              </a:rPr>
              <a:t># show the current workspace</a:t>
            </a:r>
          </a:p>
          <a:p>
            <a:r>
              <a:rPr lang="en-US" dirty="0" err="1" smtClean="0"/>
              <a:t>setwd</a:t>
            </a:r>
            <a:r>
              <a:rPr lang="en-US" dirty="0" smtClean="0"/>
              <a:t>("C:/LG_Backup/Susana/Aulas/1_InventarioFlorestal/R/Dados")</a:t>
            </a:r>
          </a:p>
          <a:p>
            <a:r>
              <a:rPr lang="en-US" dirty="0" err="1" smtClean="0"/>
              <a:t>setwd</a:t>
            </a:r>
            <a:r>
              <a:rPr lang="en-US" dirty="0" smtClean="0"/>
              <a:t>("./</a:t>
            </a:r>
            <a:r>
              <a:rPr lang="en-US" dirty="0" err="1" smtClean="0"/>
              <a:t>Amieira</a:t>
            </a:r>
            <a:r>
              <a:rPr lang="en-US" dirty="0" smtClean="0"/>
              <a:t>")  </a:t>
            </a:r>
          </a:p>
          <a:p>
            <a:r>
              <a:rPr lang="en-US" dirty="0" smtClean="0"/>
              <a:t>    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#</a:t>
            </a:r>
            <a:r>
              <a:rPr lang="en-US" dirty="0" err="1" smtClean="0">
                <a:solidFill>
                  <a:schemeClr val="accent6"/>
                </a:solidFill>
              </a:rPr>
              <a:t>Instala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os</a:t>
            </a:r>
            <a:r>
              <a:rPr lang="en-US" dirty="0" smtClean="0">
                <a:solidFill>
                  <a:schemeClr val="accent6"/>
                </a:solidFill>
              </a:rPr>
              <a:t> packages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#</a:t>
            </a:r>
            <a:r>
              <a:rPr lang="en-US" dirty="0" err="1" smtClean="0">
                <a:solidFill>
                  <a:schemeClr val="accent6"/>
                </a:solidFill>
              </a:rPr>
              <a:t>install.packages</a:t>
            </a:r>
            <a:r>
              <a:rPr lang="en-US" dirty="0" smtClean="0">
                <a:solidFill>
                  <a:schemeClr val="accent6"/>
                </a:solidFill>
              </a:rPr>
              <a:t>("</a:t>
            </a:r>
            <a:r>
              <a:rPr lang="en-US" dirty="0" err="1" smtClean="0">
                <a:solidFill>
                  <a:schemeClr val="accent6"/>
                </a:solidFill>
              </a:rPr>
              <a:t>readxl</a:t>
            </a:r>
            <a:r>
              <a:rPr lang="en-US" dirty="0" smtClean="0">
                <a:solidFill>
                  <a:schemeClr val="accent6"/>
                </a:solidFill>
              </a:rPr>
              <a:t>")   # </a:t>
            </a:r>
            <a:r>
              <a:rPr lang="en-US" dirty="0" err="1" smtClean="0">
                <a:solidFill>
                  <a:schemeClr val="accent6"/>
                </a:solidFill>
              </a:rPr>
              <a:t>instala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ficheiros</a:t>
            </a:r>
            <a:r>
              <a:rPr lang="en-US" dirty="0" smtClean="0">
                <a:solidFill>
                  <a:schemeClr val="accent6"/>
                </a:solidFill>
              </a:rPr>
              <a:t> EXCEL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#</a:t>
            </a:r>
            <a:r>
              <a:rPr lang="en-US" dirty="0" err="1" smtClean="0">
                <a:solidFill>
                  <a:schemeClr val="accent6"/>
                </a:solidFill>
              </a:rPr>
              <a:t>install.packages</a:t>
            </a:r>
            <a:r>
              <a:rPr lang="en-US" dirty="0" smtClean="0">
                <a:solidFill>
                  <a:schemeClr val="accent6"/>
                </a:solidFill>
              </a:rPr>
              <a:t>("</a:t>
            </a:r>
            <a:r>
              <a:rPr lang="en-US" dirty="0" err="1" smtClean="0">
                <a:solidFill>
                  <a:schemeClr val="accent6"/>
                </a:solidFill>
              </a:rPr>
              <a:t>xlsx</a:t>
            </a:r>
            <a:r>
              <a:rPr lang="en-US" dirty="0" smtClean="0">
                <a:solidFill>
                  <a:schemeClr val="accent6"/>
                </a:solidFill>
              </a:rPr>
              <a:t>")     # </a:t>
            </a:r>
            <a:r>
              <a:rPr lang="en-US" dirty="0" err="1" smtClean="0">
                <a:solidFill>
                  <a:schemeClr val="accent6"/>
                </a:solidFill>
              </a:rPr>
              <a:t>escreve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em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ficheiros</a:t>
            </a:r>
            <a:r>
              <a:rPr lang="en-US" dirty="0" smtClean="0">
                <a:solidFill>
                  <a:schemeClr val="accent6"/>
                </a:solidFill>
              </a:rPr>
              <a:t> EXCEL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#</a:t>
            </a:r>
            <a:r>
              <a:rPr lang="en-US" dirty="0" err="1" smtClean="0">
                <a:solidFill>
                  <a:schemeClr val="accent6"/>
                </a:solidFill>
              </a:rPr>
              <a:t>install.packages</a:t>
            </a:r>
            <a:r>
              <a:rPr lang="en-US" dirty="0" smtClean="0">
                <a:solidFill>
                  <a:schemeClr val="accent6"/>
                </a:solidFill>
              </a:rPr>
              <a:t>("</a:t>
            </a:r>
            <a:r>
              <a:rPr lang="en-US" dirty="0" err="1" smtClean="0">
                <a:solidFill>
                  <a:schemeClr val="accent6"/>
                </a:solidFill>
              </a:rPr>
              <a:t>dplyr</a:t>
            </a:r>
            <a:r>
              <a:rPr lang="en-US" dirty="0" smtClean="0">
                <a:solidFill>
                  <a:schemeClr val="accent6"/>
                </a:solidFill>
              </a:rPr>
              <a:t>")    # </a:t>
            </a:r>
            <a:r>
              <a:rPr lang="en-US" dirty="0" err="1" smtClean="0">
                <a:solidFill>
                  <a:schemeClr val="accent6"/>
                </a:solidFill>
              </a:rPr>
              <a:t>funções</a:t>
            </a:r>
            <a:r>
              <a:rPr lang="en-US" dirty="0" smtClean="0">
                <a:solidFill>
                  <a:schemeClr val="accent6"/>
                </a:solidFill>
              </a:rPr>
              <a:t> para </a:t>
            </a:r>
            <a:r>
              <a:rPr lang="en-US" dirty="0" err="1" smtClean="0">
                <a:solidFill>
                  <a:schemeClr val="accent6"/>
                </a:solidFill>
              </a:rPr>
              <a:t>manipulação</a:t>
            </a:r>
            <a:r>
              <a:rPr lang="en-US" dirty="0" smtClean="0">
                <a:solidFill>
                  <a:schemeClr val="accent6"/>
                </a:solidFill>
              </a:rPr>
              <a:t> de dados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Carrega</a:t>
            </a:r>
            <a:r>
              <a:rPr lang="en-US" dirty="0" smtClean="0">
                <a:solidFill>
                  <a:schemeClr val="accent6"/>
                </a:solidFill>
              </a:rPr>
              <a:t> as libraries de que </a:t>
            </a:r>
            <a:r>
              <a:rPr lang="en-US" dirty="0" err="1" smtClean="0">
                <a:solidFill>
                  <a:schemeClr val="accent6"/>
                </a:solidFill>
              </a:rPr>
              <a:t>necessita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library</a:t>
            </a:r>
            <a:r>
              <a:rPr lang="en-US" dirty="0" smtClean="0"/>
              <a:t>("</a:t>
            </a:r>
            <a:r>
              <a:rPr lang="en-US" dirty="0" err="1" smtClean="0"/>
              <a:t>readxl</a:t>
            </a:r>
            <a:r>
              <a:rPr lang="en-US" dirty="0" smtClean="0"/>
              <a:t>")   </a:t>
            </a:r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lê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ficheiros</a:t>
            </a:r>
            <a:r>
              <a:rPr lang="en-US" dirty="0" smtClean="0">
                <a:solidFill>
                  <a:schemeClr val="accent6"/>
                </a:solidFill>
              </a:rPr>
              <a:t> EXCEL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library</a:t>
            </a:r>
            <a:r>
              <a:rPr lang="en-US" dirty="0" smtClean="0"/>
              <a:t>("</a:t>
            </a:r>
            <a:r>
              <a:rPr lang="en-US" dirty="0" err="1" smtClean="0"/>
              <a:t>dplyr</a:t>
            </a:r>
            <a:r>
              <a:rPr lang="en-US" dirty="0" smtClean="0"/>
              <a:t>")    </a:t>
            </a:r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funções</a:t>
            </a:r>
            <a:r>
              <a:rPr lang="en-US" dirty="0" smtClean="0">
                <a:solidFill>
                  <a:schemeClr val="accent6"/>
                </a:solidFill>
              </a:rPr>
              <a:t> para </a:t>
            </a:r>
            <a:r>
              <a:rPr lang="en-US" dirty="0" err="1" smtClean="0">
                <a:solidFill>
                  <a:schemeClr val="accent6"/>
                </a:solidFill>
              </a:rPr>
              <a:t>manipulação</a:t>
            </a:r>
            <a:r>
              <a:rPr lang="en-US" dirty="0" smtClean="0">
                <a:solidFill>
                  <a:schemeClr val="accent6"/>
                </a:solidFill>
              </a:rPr>
              <a:t> de dados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library</a:t>
            </a:r>
            <a:r>
              <a:rPr lang="en-US" dirty="0" smtClean="0"/>
              <a:t>("</a:t>
            </a:r>
            <a:r>
              <a:rPr lang="en-US" dirty="0" err="1" smtClean="0"/>
              <a:t>xlsx</a:t>
            </a:r>
            <a:r>
              <a:rPr lang="en-US" dirty="0" smtClean="0"/>
              <a:t>")     </a:t>
            </a:r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escreve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em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ficheiros</a:t>
            </a:r>
            <a:r>
              <a:rPr lang="en-US" dirty="0" smtClean="0">
                <a:solidFill>
                  <a:schemeClr val="accent6"/>
                </a:solidFill>
              </a:rPr>
              <a:t> EXCEL</a:t>
            </a:r>
          </a:p>
          <a:p>
            <a:endParaRPr lang="pt-PT" dirty="0" smtClean="0">
              <a:solidFill>
                <a:schemeClr val="accent6"/>
              </a:solidFill>
            </a:endParaRPr>
          </a:p>
          <a:p>
            <a:r>
              <a:rPr lang="pt-PT" dirty="0" smtClean="0">
                <a:solidFill>
                  <a:schemeClr val="accent6"/>
                </a:solidFill>
              </a:rPr>
              <a:t># limpar o </a:t>
            </a:r>
            <a:r>
              <a:rPr lang="pt-PT" dirty="0" err="1" smtClean="0">
                <a:solidFill>
                  <a:schemeClr val="accent6"/>
                </a:solidFill>
              </a:rPr>
              <a:t>workspace</a:t>
            </a:r>
            <a:endParaRPr lang="pt-PT" dirty="0" smtClean="0">
              <a:solidFill>
                <a:schemeClr val="accent6"/>
              </a:solidFill>
            </a:endParaRPr>
          </a:p>
          <a:p>
            <a:r>
              <a:rPr lang="pt-PT" dirty="0" err="1" smtClean="0">
                <a:solidFill>
                  <a:schemeClr val="accent1"/>
                </a:solidFill>
              </a:rPr>
              <a:t>rm</a:t>
            </a:r>
            <a:r>
              <a:rPr lang="pt-PT" dirty="0" smtClean="0"/>
              <a:t>(</a:t>
            </a:r>
            <a:r>
              <a:rPr lang="pt-PT" dirty="0" err="1" smtClean="0">
                <a:solidFill>
                  <a:schemeClr val="accent1"/>
                </a:solidFill>
              </a:rPr>
              <a:t>list</a:t>
            </a:r>
            <a:r>
              <a:rPr lang="pt-PT" dirty="0" smtClean="0">
                <a:solidFill>
                  <a:schemeClr val="accent1"/>
                </a:solidFill>
              </a:rPr>
              <a:t> </a:t>
            </a:r>
            <a:r>
              <a:rPr lang="pt-PT" dirty="0" smtClean="0"/>
              <a:t>= </a:t>
            </a:r>
            <a:r>
              <a:rPr lang="pt-PT" dirty="0" err="1" smtClean="0">
                <a:solidFill>
                  <a:schemeClr val="accent6"/>
                </a:solidFill>
              </a:rPr>
              <a:t>ls</a:t>
            </a:r>
            <a:r>
              <a:rPr lang="pt-PT" dirty="0" smtClean="0"/>
              <a:t>())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026" y="12626"/>
            <a:ext cx="454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Amieira_Pb.R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7" name="Picture 6" descr="pb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1390622" y="6481"/>
            <a:ext cx="801378" cy="10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026" y="903811"/>
            <a:ext cx="4438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faz</a:t>
            </a:r>
            <a:r>
              <a:rPr lang="en-US" dirty="0" smtClean="0">
                <a:solidFill>
                  <a:schemeClr val="accent6"/>
                </a:solidFill>
              </a:rPr>
              <a:t> o load dos dados </a:t>
            </a:r>
            <a:r>
              <a:rPr lang="en-US" dirty="0" err="1" smtClean="0">
                <a:solidFill>
                  <a:schemeClr val="accent6"/>
                </a:solidFill>
              </a:rPr>
              <a:t>guardados</a:t>
            </a:r>
            <a:r>
              <a:rPr lang="en-US" dirty="0" smtClean="0">
                <a:solidFill>
                  <a:schemeClr val="accent6"/>
                </a:solidFill>
              </a:rPr>
              <a:t> ( </a:t>
            </a:r>
            <a:r>
              <a:rPr lang="en-US" dirty="0" err="1" smtClean="0">
                <a:solidFill>
                  <a:schemeClr val="accent6"/>
                </a:solidFill>
              </a:rPr>
              <a:t>Pb</a:t>
            </a:r>
            <a:r>
              <a:rPr lang="en-US" dirty="0" smtClean="0">
                <a:solidFill>
                  <a:schemeClr val="accent6"/>
                </a:solidFill>
              </a:rPr>
              <a:t> e Pm)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load</a:t>
            </a:r>
            <a:r>
              <a:rPr lang="en-US" dirty="0" smtClean="0"/>
              <a:t>("</a:t>
            </a:r>
            <a:r>
              <a:rPr lang="en-US" dirty="0" err="1" smtClean="0">
                <a:solidFill>
                  <a:schemeClr val="accent6"/>
                </a:solidFill>
              </a:rPr>
              <a:t>Amieira.Rdata</a:t>
            </a:r>
            <a:r>
              <a:rPr lang="en-US" dirty="0" smtClean="0"/>
              <a:t>")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48" y="1651040"/>
            <a:ext cx="10801852" cy="3147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Elbow Connector 7"/>
          <p:cNvCxnSpPr>
            <a:stCxn id="5" idx="3"/>
            <a:endCxn id="9" idx="7"/>
          </p:cNvCxnSpPr>
          <p:nvPr/>
        </p:nvCxnSpPr>
        <p:spPr>
          <a:xfrm>
            <a:off x="4597400" y="1226977"/>
            <a:ext cx="5182748" cy="86071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6348" y="4799225"/>
            <a:ext cx="11995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Calcula</a:t>
            </a:r>
            <a:r>
              <a:rPr lang="en-US" dirty="0" smtClean="0">
                <a:solidFill>
                  <a:schemeClr val="accent6"/>
                </a:solidFill>
              </a:rPr>
              <a:t> a </a:t>
            </a:r>
            <a:r>
              <a:rPr lang="en-US" dirty="0" err="1" smtClean="0">
                <a:solidFill>
                  <a:schemeClr val="accent6"/>
                </a:solidFill>
              </a:rPr>
              <a:t>altura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dominante</a:t>
            </a:r>
            <a:r>
              <a:rPr lang="en-US" dirty="0" smtClean="0">
                <a:solidFill>
                  <a:schemeClr val="accent6"/>
                </a:solidFill>
              </a:rPr>
              <a:t> (</a:t>
            </a:r>
            <a:r>
              <a:rPr lang="en-US" dirty="0" err="1" smtClean="0">
                <a:solidFill>
                  <a:schemeClr val="accent6"/>
                </a:solidFill>
              </a:rPr>
              <a:t>hdom</a:t>
            </a:r>
            <a:r>
              <a:rPr lang="en-US" dirty="0" smtClean="0">
                <a:solidFill>
                  <a:schemeClr val="accent6"/>
                </a:solidFill>
              </a:rPr>
              <a:t>) e o </a:t>
            </a:r>
            <a:r>
              <a:rPr lang="en-US" dirty="0" err="1" smtClean="0">
                <a:solidFill>
                  <a:schemeClr val="accent6"/>
                </a:solidFill>
              </a:rPr>
              <a:t>diâmetro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médio</a:t>
            </a:r>
            <a:r>
              <a:rPr lang="en-US" dirty="0" smtClean="0">
                <a:solidFill>
                  <a:schemeClr val="accent6"/>
                </a:solidFill>
              </a:rPr>
              <a:t> das </a:t>
            </a:r>
            <a:r>
              <a:rPr lang="en-US" dirty="0" err="1" smtClean="0">
                <a:solidFill>
                  <a:schemeClr val="accent6"/>
                </a:solidFill>
              </a:rPr>
              <a:t>dominantes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Pb_arvdom</a:t>
            </a:r>
            <a:r>
              <a:rPr lang="en-US" dirty="0" smtClean="0">
                <a:solidFill>
                  <a:srgbClr val="FF0000"/>
                </a:solidFill>
              </a:rPr>
              <a:t>&lt;-</a:t>
            </a:r>
            <a:r>
              <a:rPr lang="en-US" dirty="0" smtClean="0">
                <a:solidFill>
                  <a:schemeClr val="accent1"/>
                </a:solidFill>
              </a:rPr>
              <a:t>filter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cod_dom</a:t>
            </a:r>
            <a:r>
              <a:rPr lang="en-US" dirty="0" smtClean="0"/>
              <a:t>==1)      </a:t>
            </a:r>
            <a:r>
              <a:rPr lang="en-US" dirty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Filtra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os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Pbs</a:t>
            </a:r>
            <a:r>
              <a:rPr lang="en-US" dirty="0" smtClean="0">
                <a:solidFill>
                  <a:schemeClr val="accent6"/>
                </a:solidFill>
              </a:rPr>
              <a:t> com </a:t>
            </a:r>
            <a:r>
              <a:rPr lang="en-US" dirty="0" err="1" smtClean="0">
                <a:solidFill>
                  <a:schemeClr val="accent6"/>
                </a:solidFill>
              </a:rPr>
              <a:t>cod_dom</a:t>
            </a:r>
            <a:r>
              <a:rPr lang="en-US" dirty="0" smtClean="0">
                <a:solidFill>
                  <a:schemeClr val="accent6"/>
                </a:solidFill>
              </a:rPr>
              <a:t> =1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0961165" flipH="1" flipV="1">
            <a:off x="9706919" y="2071984"/>
            <a:ext cx="83939" cy="9750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702" y="5118693"/>
            <a:ext cx="2721954" cy="60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32" y="5471040"/>
            <a:ext cx="8215072" cy="138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59026" y="12626"/>
            <a:ext cx="454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Amieira_Pb.R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11" name="Picture 10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1390622" y="6481"/>
            <a:ext cx="801378" cy="10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469" y="446346"/>
            <a:ext cx="2250138" cy="2616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59026" y="826001"/>
            <a:ext cx="829917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Calcula</a:t>
            </a:r>
            <a:r>
              <a:rPr lang="en-US" dirty="0" smtClean="0">
                <a:solidFill>
                  <a:schemeClr val="accent6"/>
                </a:solidFill>
              </a:rPr>
              <a:t> a </a:t>
            </a:r>
            <a:r>
              <a:rPr lang="en-US" dirty="0" err="1" smtClean="0">
                <a:solidFill>
                  <a:schemeClr val="accent6"/>
                </a:solidFill>
              </a:rPr>
              <a:t>altura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dominante</a:t>
            </a:r>
            <a:r>
              <a:rPr lang="en-US" dirty="0" smtClean="0">
                <a:solidFill>
                  <a:schemeClr val="accent6"/>
                </a:solidFill>
              </a:rPr>
              <a:t> (</a:t>
            </a:r>
            <a:r>
              <a:rPr lang="en-US" dirty="0" err="1" smtClean="0">
                <a:solidFill>
                  <a:schemeClr val="accent6"/>
                </a:solidFill>
              </a:rPr>
              <a:t>hdom</a:t>
            </a:r>
            <a:r>
              <a:rPr lang="en-US" dirty="0" smtClean="0">
                <a:solidFill>
                  <a:schemeClr val="accent6"/>
                </a:solidFill>
              </a:rPr>
              <a:t>) e o </a:t>
            </a:r>
            <a:r>
              <a:rPr lang="en-US" dirty="0" err="1" smtClean="0">
                <a:solidFill>
                  <a:schemeClr val="accent6"/>
                </a:solidFill>
              </a:rPr>
              <a:t>diâmetro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médio</a:t>
            </a:r>
            <a:r>
              <a:rPr lang="en-US" dirty="0" smtClean="0">
                <a:solidFill>
                  <a:schemeClr val="accent6"/>
                </a:solidFill>
              </a:rPr>
              <a:t> das </a:t>
            </a:r>
            <a:r>
              <a:rPr lang="en-US" dirty="0" err="1" smtClean="0">
                <a:solidFill>
                  <a:schemeClr val="accent6"/>
                </a:solidFill>
              </a:rPr>
              <a:t>dominantes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Pb_arvdom</a:t>
            </a:r>
            <a:r>
              <a:rPr lang="en-US" dirty="0" smtClean="0">
                <a:solidFill>
                  <a:srgbClr val="FF0000"/>
                </a:solidFill>
              </a:rPr>
              <a:t>&lt;-</a:t>
            </a:r>
            <a:r>
              <a:rPr lang="en-US" dirty="0" smtClean="0">
                <a:solidFill>
                  <a:schemeClr val="accent1"/>
                </a:solidFill>
              </a:rPr>
              <a:t>filter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cod_dom</a:t>
            </a:r>
            <a:r>
              <a:rPr lang="en-US" dirty="0" smtClean="0"/>
              <a:t>==1) </a:t>
            </a:r>
            <a:r>
              <a:rPr lang="en-US" dirty="0">
                <a:solidFill>
                  <a:schemeClr val="accent6"/>
                </a:solidFill>
              </a:rPr>
              <a:t># </a:t>
            </a:r>
            <a:r>
              <a:rPr lang="en-US" dirty="0" err="1">
                <a:solidFill>
                  <a:schemeClr val="accent6"/>
                </a:solidFill>
              </a:rPr>
              <a:t>Filtra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os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Pbs</a:t>
            </a:r>
            <a:r>
              <a:rPr lang="en-US" dirty="0">
                <a:solidFill>
                  <a:schemeClr val="accent6"/>
                </a:solidFill>
              </a:rPr>
              <a:t> com </a:t>
            </a:r>
            <a:r>
              <a:rPr lang="en-US" dirty="0" err="1">
                <a:solidFill>
                  <a:schemeClr val="accent6"/>
                </a:solidFill>
              </a:rPr>
              <a:t>cod_dom</a:t>
            </a:r>
            <a:r>
              <a:rPr lang="en-US" dirty="0">
                <a:solidFill>
                  <a:schemeClr val="accent6"/>
                </a:solidFill>
              </a:rPr>
              <a:t> =1 </a:t>
            </a:r>
            <a:endParaRPr lang="en-US" dirty="0" smtClean="0"/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Pb_arvdom</a:t>
            </a:r>
            <a:r>
              <a:rPr lang="en-US" dirty="0" smtClean="0"/>
              <a:t>$</a:t>
            </a:r>
            <a:r>
              <a:rPr lang="en-US" dirty="0" smtClean="0">
                <a:solidFill>
                  <a:schemeClr val="accent4"/>
                </a:solidFill>
              </a:rPr>
              <a:t>d2</a:t>
            </a:r>
            <a:r>
              <a:rPr lang="en-US" dirty="0" smtClean="0"/>
              <a:t>&lt;-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Pb_arvdom</a:t>
            </a:r>
            <a:r>
              <a:rPr lang="en-US" dirty="0" err="1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d</a:t>
            </a:r>
            <a:r>
              <a:rPr lang="en-US" dirty="0" smtClean="0"/>
              <a:t>**2         </a:t>
            </a:r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calcula</a:t>
            </a:r>
            <a:r>
              <a:rPr lang="en-US" dirty="0" smtClean="0">
                <a:solidFill>
                  <a:schemeClr val="accent6"/>
                </a:solidFill>
              </a:rPr>
              <a:t> do d </a:t>
            </a:r>
            <a:r>
              <a:rPr lang="en-US" dirty="0" err="1" smtClean="0">
                <a:solidFill>
                  <a:schemeClr val="accent6"/>
                </a:solidFill>
              </a:rPr>
              <a:t>ao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quadrado</a:t>
            </a:r>
            <a:r>
              <a:rPr lang="en-US" dirty="0" smtClean="0">
                <a:solidFill>
                  <a:schemeClr val="accent6"/>
                </a:solidFill>
              </a:rPr>
              <a:t> (d2)</a:t>
            </a: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Pb_dom</a:t>
            </a:r>
            <a:r>
              <a:rPr lang="en-US" dirty="0" smtClean="0">
                <a:solidFill>
                  <a:srgbClr val="FF0000"/>
                </a:solidFill>
              </a:rPr>
              <a:t>&lt;-</a:t>
            </a:r>
            <a:r>
              <a:rPr lang="en-US" dirty="0" smtClean="0">
                <a:solidFill>
                  <a:schemeClr val="accent1"/>
                </a:solidFill>
              </a:rPr>
              <a:t>aggregate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cbind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/>
                </a:solidFill>
              </a:rPr>
              <a:t>hdom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h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4"/>
                </a:solidFill>
              </a:rPr>
              <a:t>ddom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d2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4"/>
                </a:solidFill>
              </a:rPr>
              <a:t>tdom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t</a:t>
            </a:r>
            <a:r>
              <a:rPr lang="en-US" dirty="0" smtClean="0"/>
              <a:t>) </a:t>
            </a:r>
            <a:r>
              <a:rPr lang="en-US" dirty="0" smtClean="0">
                <a:solidFill>
                  <a:schemeClr val="accent1"/>
                </a:solidFill>
              </a:rPr>
              <a:t>~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ID_parc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data</a:t>
            </a:r>
            <a:r>
              <a:rPr lang="en-US" dirty="0" smtClean="0"/>
              <a:t>=</a:t>
            </a:r>
            <a:r>
              <a:rPr lang="en-US" dirty="0" err="1" smtClean="0">
                <a:solidFill>
                  <a:schemeClr val="accent4"/>
                </a:solidFill>
              </a:rPr>
              <a:t>Pb_arvdom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FUN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6"/>
                </a:solidFill>
              </a:rPr>
              <a:t>mean</a:t>
            </a:r>
            <a:r>
              <a:rPr lang="en-US" dirty="0" smtClean="0"/>
              <a:t>)                 </a:t>
            </a:r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faz</a:t>
            </a:r>
            <a:r>
              <a:rPr lang="en-US" dirty="0" smtClean="0">
                <a:solidFill>
                  <a:schemeClr val="accent6"/>
                </a:solidFill>
              </a:rPr>
              <a:t> a media de: h d2 e t </a:t>
            </a:r>
            <a:r>
              <a:rPr lang="en-US" dirty="0" err="1" smtClean="0">
                <a:solidFill>
                  <a:schemeClr val="accent6"/>
                </a:solidFill>
              </a:rPr>
              <a:t>por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parcela</a:t>
            </a:r>
            <a:r>
              <a:rPr lang="en-US" dirty="0" smtClean="0">
                <a:solidFill>
                  <a:schemeClr val="accent6"/>
                </a:solidFill>
              </a:rPr>
              <a:t> para as </a:t>
            </a:r>
            <a:r>
              <a:rPr lang="en-US" dirty="0" err="1" smtClean="0">
                <a:solidFill>
                  <a:schemeClr val="accent6"/>
                </a:solidFill>
              </a:rPr>
              <a:t>arv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dominantes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Pb_dom</a:t>
            </a:r>
            <a:r>
              <a:rPr lang="en-US" dirty="0" err="1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ddom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&lt;-</a:t>
            </a:r>
            <a:r>
              <a:rPr lang="en-US" dirty="0" smtClean="0"/>
              <a:t> 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Pb_dom</a:t>
            </a:r>
            <a:r>
              <a:rPr lang="en-US" dirty="0" err="1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ddom</a:t>
            </a:r>
            <a:r>
              <a:rPr lang="en-US" dirty="0" smtClean="0"/>
              <a:t>) </a:t>
            </a:r>
            <a:r>
              <a:rPr lang="en-US" dirty="0">
                <a:solidFill>
                  <a:schemeClr val="accent6"/>
                </a:solidFill>
              </a:rPr>
              <a:t># </a:t>
            </a:r>
            <a:r>
              <a:rPr lang="en-US" dirty="0" err="1">
                <a:solidFill>
                  <a:schemeClr val="accent6"/>
                </a:solidFill>
              </a:rPr>
              <a:t>calcula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a </a:t>
            </a:r>
            <a:r>
              <a:rPr lang="en-US" dirty="0" err="1" smtClean="0">
                <a:solidFill>
                  <a:schemeClr val="accent6"/>
                </a:solidFill>
              </a:rPr>
              <a:t>raiz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quadrada</a:t>
            </a:r>
            <a:r>
              <a:rPr lang="en-US" dirty="0" smtClean="0">
                <a:solidFill>
                  <a:schemeClr val="accent6"/>
                </a:solidFill>
              </a:rPr>
              <a:t> do </a:t>
            </a:r>
            <a:r>
              <a:rPr lang="en-US" dirty="0" err="1" smtClean="0">
                <a:solidFill>
                  <a:schemeClr val="accent6"/>
                </a:solidFill>
              </a:rPr>
              <a:t>ddom</a:t>
            </a:r>
            <a:endParaRPr lang="en-US" dirty="0">
              <a:solidFill>
                <a:schemeClr val="accent6"/>
              </a:solidFill>
            </a:endParaRPr>
          </a:p>
          <a:p>
            <a:endParaRPr lang="en-US" sz="800" dirty="0"/>
          </a:p>
          <a:p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Calcula</a:t>
            </a:r>
            <a:r>
              <a:rPr lang="en-US" dirty="0" smtClean="0">
                <a:solidFill>
                  <a:schemeClr val="accent6"/>
                </a:solidFill>
              </a:rPr>
              <a:t> a </a:t>
            </a:r>
            <a:r>
              <a:rPr lang="en-US" dirty="0" err="1" smtClean="0">
                <a:solidFill>
                  <a:schemeClr val="accent6"/>
                </a:solidFill>
              </a:rPr>
              <a:t>área</a:t>
            </a:r>
            <a:r>
              <a:rPr lang="en-US" dirty="0" smtClean="0">
                <a:solidFill>
                  <a:schemeClr val="accent6"/>
                </a:solidFill>
              </a:rPr>
              <a:t> basal </a:t>
            </a:r>
            <a:r>
              <a:rPr lang="en-US" dirty="0" err="1" smtClean="0">
                <a:solidFill>
                  <a:schemeClr val="accent6"/>
                </a:solidFill>
              </a:rPr>
              <a:t>por</a:t>
            </a:r>
            <a:r>
              <a:rPr lang="en-US" dirty="0" smtClean="0">
                <a:solidFill>
                  <a:schemeClr val="accent6"/>
                </a:solidFill>
              </a:rPr>
              <a:t> ha (G) e o </a:t>
            </a:r>
            <a:r>
              <a:rPr lang="en-US" dirty="0" err="1" smtClean="0">
                <a:solidFill>
                  <a:schemeClr val="accent6"/>
                </a:solidFill>
              </a:rPr>
              <a:t>número</a:t>
            </a:r>
            <a:r>
              <a:rPr lang="en-US" dirty="0" smtClean="0">
                <a:solidFill>
                  <a:schemeClr val="accent6"/>
                </a:solidFill>
              </a:rPr>
              <a:t> de </a:t>
            </a:r>
            <a:r>
              <a:rPr lang="en-US" dirty="0" err="1" smtClean="0">
                <a:solidFill>
                  <a:schemeClr val="accent6"/>
                </a:solidFill>
              </a:rPr>
              <a:t>árvores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por</a:t>
            </a:r>
            <a:r>
              <a:rPr lang="en-US" dirty="0" smtClean="0">
                <a:solidFill>
                  <a:schemeClr val="accent6"/>
                </a:solidFill>
              </a:rPr>
              <a:t> ha (N)</a:t>
            </a: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Pb_pov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&lt;-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aggregate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cbind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4"/>
                </a:solidFill>
              </a:rPr>
              <a:t>N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n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4"/>
                </a:solidFill>
              </a:rPr>
              <a:t>G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g</a:t>
            </a:r>
            <a:r>
              <a:rPr lang="en-US" dirty="0" smtClean="0"/>
              <a:t>) </a:t>
            </a:r>
            <a:r>
              <a:rPr lang="en-US" dirty="0" smtClean="0">
                <a:solidFill>
                  <a:schemeClr val="accent1"/>
                </a:solidFill>
              </a:rPr>
              <a:t>~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ID_parc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data</a:t>
            </a:r>
            <a:r>
              <a:rPr lang="en-US" dirty="0" smtClean="0"/>
              <a:t>=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FUN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6"/>
                </a:solidFill>
              </a:rPr>
              <a:t>sum</a:t>
            </a:r>
            <a:r>
              <a:rPr lang="en-US" dirty="0" smtClean="0"/>
              <a:t>)</a:t>
            </a:r>
          </a:p>
          <a:p>
            <a:endParaRPr lang="en-US" sz="800" dirty="0" smtClean="0"/>
          </a:p>
          <a:p>
            <a:r>
              <a:rPr lang="en-US" dirty="0">
                <a:solidFill>
                  <a:schemeClr val="accent6"/>
                </a:solidFill>
              </a:rPr>
              <a:t># </a:t>
            </a:r>
            <a:r>
              <a:rPr lang="en-US" dirty="0" err="1">
                <a:solidFill>
                  <a:schemeClr val="accent6"/>
                </a:solidFill>
              </a:rPr>
              <a:t>Calcula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o dg – </a:t>
            </a:r>
            <a:r>
              <a:rPr lang="en-US" dirty="0" err="1" smtClean="0">
                <a:solidFill>
                  <a:schemeClr val="accent6"/>
                </a:solidFill>
              </a:rPr>
              <a:t>diametro</a:t>
            </a:r>
            <a:r>
              <a:rPr lang="en-US" dirty="0" smtClean="0">
                <a:solidFill>
                  <a:schemeClr val="accent6"/>
                </a:solidFill>
              </a:rPr>
              <a:t> da </a:t>
            </a:r>
            <a:r>
              <a:rPr lang="en-US" dirty="0" err="1" smtClean="0">
                <a:solidFill>
                  <a:schemeClr val="accent6"/>
                </a:solidFill>
              </a:rPr>
              <a:t>arvore</a:t>
            </a:r>
            <a:r>
              <a:rPr lang="en-US" dirty="0" smtClean="0">
                <a:solidFill>
                  <a:schemeClr val="accent6"/>
                </a:solidFill>
              </a:rPr>
              <a:t> media do </a:t>
            </a:r>
            <a:r>
              <a:rPr lang="en-US" dirty="0" err="1" smtClean="0">
                <a:solidFill>
                  <a:schemeClr val="accent6"/>
                </a:solidFill>
              </a:rPr>
              <a:t>povoamento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Pb_pov</a:t>
            </a:r>
            <a:r>
              <a:rPr lang="en-US" dirty="0" err="1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dg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&lt;-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sqrt</a:t>
            </a:r>
            <a:r>
              <a:rPr lang="en-US" dirty="0" smtClean="0"/>
              <a:t>(4*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Pb_pov</a:t>
            </a:r>
            <a:r>
              <a:rPr lang="en-US" dirty="0" err="1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G</a:t>
            </a:r>
            <a:r>
              <a:rPr lang="en-US" dirty="0" smtClean="0"/>
              <a:t>/(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Pb_pov</a:t>
            </a:r>
            <a:r>
              <a:rPr lang="en-US" dirty="0" err="1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N</a:t>
            </a:r>
            <a:r>
              <a:rPr lang="en-US" dirty="0" smtClean="0"/>
              <a:t>*pi))*100</a:t>
            </a:r>
          </a:p>
          <a:p>
            <a:endParaRPr lang="en-US" sz="800" dirty="0" smtClean="0"/>
          </a:p>
          <a:p>
            <a:r>
              <a:rPr lang="en-US" dirty="0">
                <a:solidFill>
                  <a:schemeClr val="accent6"/>
                </a:solidFill>
              </a:rPr>
              <a:t># </a:t>
            </a:r>
            <a:r>
              <a:rPr lang="en-US" dirty="0" smtClean="0">
                <a:solidFill>
                  <a:schemeClr val="accent6"/>
                </a:solidFill>
              </a:rPr>
              <a:t>junta as </a:t>
            </a:r>
            <a:r>
              <a:rPr lang="en-US" dirty="0" err="1" smtClean="0">
                <a:solidFill>
                  <a:schemeClr val="accent6"/>
                </a:solidFill>
              </a:rPr>
              <a:t>variaveis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ao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nivel</a:t>
            </a:r>
            <a:r>
              <a:rPr lang="en-US" dirty="0" smtClean="0">
                <a:solidFill>
                  <a:schemeClr val="accent6"/>
                </a:solidFill>
              </a:rPr>
              <a:t> do </a:t>
            </a:r>
            <a:r>
              <a:rPr lang="en-US" dirty="0" err="1" smtClean="0">
                <a:solidFill>
                  <a:schemeClr val="accent6"/>
                </a:solidFill>
              </a:rPr>
              <a:t>povoamento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Pb_pov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&lt;-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merge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Pb_pov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Pb_dom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1"/>
                </a:solidFill>
              </a:rPr>
              <a:t>by</a:t>
            </a:r>
            <a:r>
              <a:rPr lang="en-US" dirty="0" smtClean="0"/>
              <a:t>="</a:t>
            </a:r>
            <a:r>
              <a:rPr lang="en-US" dirty="0" err="1" smtClean="0">
                <a:solidFill>
                  <a:schemeClr val="accent4"/>
                </a:solidFill>
              </a:rPr>
              <a:t>ID_parc</a:t>
            </a:r>
            <a:r>
              <a:rPr lang="en-US" dirty="0" smtClean="0"/>
              <a:t>")</a:t>
            </a:r>
          </a:p>
          <a:p>
            <a:endParaRPr lang="en-US" sz="800" dirty="0"/>
          </a:p>
          <a:p>
            <a:r>
              <a:rPr lang="pt-PT" dirty="0" smtClean="0">
                <a:solidFill>
                  <a:schemeClr val="accent6"/>
                </a:solidFill>
              </a:rPr>
              <a:t># Acrescenta ao ficheiro Pb as variáveis do povoamento já calculadas</a:t>
            </a:r>
          </a:p>
          <a:p>
            <a:r>
              <a:rPr lang="pt-PT" dirty="0" smtClean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pt-PT" dirty="0" smtClean="0">
                <a:solidFill>
                  <a:srgbClr val="FF0000"/>
                </a:solidFill>
              </a:rPr>
              <a:t> &lt;- </a:t>
            </a:r>
            <a:r>
              <a:rPr lang="pt-PT" dirty="0" err="1" smtClean="0">
                <a:solidFill>
                  <a:schemeClr val="accent1"/>
                </a:solidFill>
              </a:rPr>
              <a:t>merge</a:t>
            </a:r>
            <a:r>
              <a:rPr lang="pt-PT" dirty="0" smtClean="0"/>
              <a:t>(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pt-PT" dirty="0" err="1" smtClean="0"/>
              <a:t>,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Pb_pov</a:t>
            </a:r>
            <a:r>
              <a:rPr lang="pt-PT" dirty="0" err="1" smtClean="0"/>
              <a:t>,</a:t>
            </a:r>
            <a:r>
              <a:rPr lang="pt-PT" dirty="0" err="1" smtClean="0">
                <a:solidFill>
                  <a:schemeClr val="accent1"/>
                </a:solidFill>
              </a:rPr>
              <a:t>by</a:t>
            </a:r>
            <a:r>
              <a:rPr lang="pt-PT" dirty="0" smtClean="0"/>
              <a:t>="</a:t>
            </a:r>
            <a:r>
              <a:rPr lang="pt-PT" dirty="0" err="1" smtClean="0">
                <a:solidFill>
                  <a:schemeClr val="accent4"/>
                </a:solidFill>
              </a:rPr>
              <a:t>ID_parc</a:t>
            </a:r>
            <a:r>
              <a:rPr lang="pt-PT" dirty="0" smtClean="0"/>
              <a:t>")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124" y="1011354"/>
            <a:ext cx="2301439" cy="2728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Elbow Connector 4"/>
          <p:cNvCxnSpPr>
            <a:stCxn id="7" idx="0"/>
            <a:endCxn id="2" idx="0"/>
          </p:cNvCxnSpPr>
          <p:nvPr/>
        </p:nvCxnSpPr>
        <p:spPr>
          <a:xfrm rot="16200000" flipH="1">
            <a:off x="9812187" y="-33303"/>
            <a:ext cx="565008" cy="1524306"/>
          </a:xfrm>
          <a:prstGeom prst="bentConnector3">
            <a:avLst>
              <a:gd name="adj1" fmla="val -4046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584" y="2913787"/>
            <a:ext cx="3756986" cy="2781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26" y="5300553"/>
            <a:ext cx="9784928" cy="2606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59026" y="12626"/>
            <a:ext cx="454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Amieira_Pb.R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15" name="Picture 14" descr="pb_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1390622" y="6481"/>
            <a:ext cx="801378" cy="10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026" y="924199"/>
            <a:ext cx="1203297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# </a:t>
            </a:r>
            <a:r>
              <a:rPr lang="en-US" dirty="0" err="1">
                <a:solidFill>
                  <a:schemeClr val="accent6"/>
                </a:solidFill>
              </a:rPr>
              <a:t>Estima</a:t>
            </a:r>
            <a:r>
              <a:rPr lang="en-US" dirty="0">
                <a:solidFill>
                  <a:schemeClr val="accent6"/>
                </a:solidFill>
              </a:rPr>
              <a:t> a </a:t>
            </a:r>
            <a:r>
              <a:rPr lang="en-US" dirty="0" err="1">
                <a:solidFill>
                  <a:schemeClr val="accent6"/>
                </a:solidFill>
              </a:rPr>
              <a:t>altura</a:t>
            </a:r>
            <a:r>
              <a:rPr lang="en-US" dirty="0">
                <a:solidFill>
                  <a:schemeClr val="accent6"/>
                </a:solidFill>
              </a:rPr>
              <a:t> das </a:t>
            </a:r>
            <a:r>
              <a:rPr lang="en-US" dirty="0" err="1">
                <a:solidFill>
                  <a:schemeClr val="accent6"/>
                </a:solidFill>
              </a:rPr>
              <a:t>árvores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não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modelo</a:t>
            </a:r>
            <a:r>
              <a:rPr lang="en-US" dirty="0">
                <a:solidFill>
                  <a:schemeClr val="accent6"/>
                </a:solidFill>
              </a:rPr>
              <a:t> com a </a:t>
            </a:r>
            <a:r>
              <a:rPr lang="en-US" dirty="0" err="1">
                <a:solidFill>
                  <a:schemeClr val="accent6"/>
                </a:solidFill>
              </a:rPr>
              <a:t>equação</a:t>
            </a:r>
            <a:r>
              <a:rPr lang="en-US" dirty="0">
                <a:solidFill>
                  <a:schemeClr val="accent6"/>
                </a:solidFill>
              </a:rPr>
              <a:t> do IFN5</a:t>
            </a:r>
          </a:p>
          <a:p>
            <a:r>
              <a:rPr lang="en-US" dirty="0">
                <a:solidFill>
                  <a:schemeClr val="accent6"/>
                </a:solidFill>
              </a:rPr>
              <a:t># </a:t>
            </a:r>
            <a:r>
              <a:rPr lang="en-US" dirty="0" err="1">
                <a:solidFill>
                  <a:schemeClr val="accent6"/>
                </a:solidFill>
              </a:rPr>
              <a:t>Estima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os</a:t>
            </a:r>
            <a:r>
              <a:rPr lang="en-US" dirty="0">
                <a:solidFill>
                  <a:schemeClr val="accent6"/>
                </a:solidFill>
              </a:rPr>
              <a:t> volumes da </a:t>
            </a:r>
            <a:r>
              <a:rPr lang="en-US" dirty="0" err="1">
                <a:solidFill>
                  <a:schemeClr val="accent6"/>
                </a:solidFill>
              </a:rPr>
              <a:t>árvore</a:t>
            </a:r>
            <a:r>
              <a:rPr lang="en-US" dirty="0">
                <a:solidFill>
                  <a:schemeClr val="accent6"/>
                </a:solidFill>
              </a:rPr>
              <a:t> com as </a:t>
            </a:r>
            <a:r>
              <a:rPr lang="en-US" dirty="0" err="1">
                <a:solidFill>
                  <a:schemeClr val="accent6"/>
                </a:solidFill>
              </a:rPr>
              <a:t>equações</a:t>
            </a:r>
            <a:r>
              <a:rPr lang="en-US" dirty="0">
                <a:solidFill>
                  <a:schemeClr val="accent6"/>
                </a:solidFill>
              </a:rPr>
              <a:t> do IFN5</a:t>
            </a:r>
          </a:p>
          <a:p>
            <a:r>
              <a:rPr lang="en-US" dirty="0">
                <a:solidFill>
                  <a:schemeClr val="accent6"/>
                </a:solidFill>
              </a:rPr>
              <a:t># </a:t>
            </a:r>
            <a:r>
              <a:rPr lang="en-US" dirty="0" err="1">
                <a:solidFill>
                  <a:schemeClr val="accent6"/>
                </a:solidFill>
              </a:rPr>
              <a:t>considera</a:t>
            </a:r>
            <a:r>
              <a:rPr lang="en-US" dirty="0">
                <a:solidFill>
                  <a:schemeClr val="accent6"/>
                </a:solidFill>
              </a:rPr>
              <a:t> 3 </a:t>
            </a:r>
            <a:r>
              <a:rPr lang="en-US" dirty="0" err="1">
                <a:solidFill>
                  <a:schemeClr val="accent6"/>
                </a:solidFill>
              </a:rPr>
              <a:t>categorias</a:t>
            </a:r>
            <a:r>
              <a:rPr lang="en-US" dirty="0">
                <a:solidFill>
                  <a:schemeClr val="accent6"/>
                </a:solidFill>
              </a:rPr>
              <a:t> de </a:t>
            </a:r>
            <a:r>
              <a:rPr lang="en-US" dirty="0" err="1">
                <a:solidFill>
                  <a:schemeClr val="accent6"/>
                </a:solidFill>
              </a:rPr>
              <a:t>aproveitamento</a:t>
            </a:r>
            <a:r>
              <a:rPr lang="en-US" dirty="0">
                <a:solidFill>
                  <a:schemeClr val="accent6"/>
                </a:solidFill>
              </a:rPr>
              <a:t>:</a:t>
            </a:r>
          </a:p>
          <a:p>
            <a:r>
              <a:rPr lang="en-US" dirty="0">
                <a:solidFill>
                  <a:schemeClr val="accent6"/>
                </a:solidFill>
              </a:rPr>
              <a:t>#    A: di&gt;=20 e comp </a:t>
            </a:r>
            <a:r>
              <a:rPr lang="en-US" dirty="0" err="1">
                <a:solidFill>
                  <a:schemeClr val="accent6"/>
                </a:solidFill>
              </a:rPr>
              <a:t>toro</a:t>
            </a:r>
            <a:r>
              <a:rPr lang="en-US" dirty="0">
                <a:solidFill>
                  <a:schemeClr val="accent6"/>
                </a:solidFill>
              </a:rPr>
              <a:t> &gt;2</a:t>
            </a:r>
          </a:p>
          <a:p>
            <a:r>
              <a:rPr lang="en-US" dirty="0">
                <a:solidFill>
                  <a:schemeClr val="accent6"/>
                </a:solidFill>
              </a:rPr>
              <a:t>#    B: di&gt;=12 e </a:t>
            </a:r>
            <a:r>
              <a:rPr lang="en-US" dirty="0" err="1">
                <a:solidFill>
                  <a:schemeClr val="accent6"/>
                </a:solidFill>
              </a:rPr>
              <a:t>não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usado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como</a:t>
            </a:r>
            <a:r>
              <a:rPr lang="en-US" dirty="0">
                <a:solidFill>
                  <a:schemeClr val="accent6"/>
                </a:solidFill>
              </a:rPr>
              <a:t> cat A</a:t>
            </a:r>
          </a:p>
          <a:p>
            <a:r>
              <a:rPr lang="en-US" dirty="0">
                <a:solidFill>
                  <a:schemeClr val="accent6"/>
                </a:solidFill>
              </a:rPr>
              <a:t>#    C: di&gt;=6 e </a:t>
            </a:r>
            <a:r>
              <a:rPr lang="en-US" dirty="0" err="1">
                <a:solidFill>
                  <a:schemeClr val="accent6"/>
                </a:solidFill>
              </a:rPr>
              <a:t>não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usado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como</a:t>
            </a:r>
            <a:r>
              <a:rPr lang="en-US" dirty="0">
                <a:solidFill>
                  <a:schemeClr val="accent6"/>
                </a:solidFill>
              </a:rPr>
              <a:t> cats A </a:t>
            </a:r>
            <a:r>
              <a:rPr lang="en-US" dirty="0" err="1">
                <a:solidFill>
                  <a:schemeClr val="accent6"/>
                </a:solidFill>
              </a:rPr>
              <a:t>ou</a:t>
            </a:r>
            <a:r>
              <a:rPr lang="en-US" dirty="0">
                <a:solidFill>
                  <a:schemeClr val="accent6"/>
                </a:solidFill>
              </a:rPr>
              <a:t> B</a:t>
            </a:r>
          </a:p>
          <a:p>
            <a:r>
              <a:rPr lang="en-US" b="1" dirty="0" err="1">
                <a:solidFill>
                  <a:schemeClr val="accent4"/>
                </a:solidFill>
              </a:rPr>
              <a:t>hest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>
                <a:solidFill>
                  <a:schemeClr val="accent1"/>
                </a:solidFill>
              </a:rPr>
              <a:t>with</a:t>
            </a:r>
            <a:r>
              <a:rPr lang="en-US" dirty="0"/>
              <a:t>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4"/>
                </a:solidFill>
              </a:rPr>
              <a:t>hdom</a:t>
            </a:r>
            <a:r>
              <a:rPr lang="en-US" dirty="0"/>
              <a:t>*(1+(0.0795+0.0211*</a:t>
            </a:r>
            <a:r>
              <a:rPr lang="en-US" dirty="0">
                <a:solidFill>
                  <a:schemeClr val="accent4"/>
                </a:solidFill>
              </a:rPr>
              <a:t>N</a:t>
            </a:r>
            <a:r>
              <a:rPr lang="en-US" dirty="0"/>
              <a:t>/1000)*</a:t>
            </a:r>
            <a:r>
              <a:rPr lang="en-US" dirty="0" err="1"/>
              <a:t>exp</a:t>
            </a:r>
            <a:r>
              <a:rPr lang="en-US" dirty="0"/>
              <a:t>(0.0254*</a:t>
            </a:r>
            <a:r>
              <a:rPr lang="en-US" dirty="0" err="1">
                <a:solidFill>
                  <a:schemeClr val="accent4"/>
                </a:solidFill>
              </a:rPr>
              <a:t>hdom</a:t>
            </a:r>
            <a:r>
              <a:rPr lang="en-US" dirty="0" smtClean="0"/>
              <a:t>))*(</a:t>
            </a:r>
            <a:r>
              <a:rPr lang="en-US" dirty="0"/>
              <a:t>1-exp(-1.1658*</a:t>
            </a:r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dirty="0"/>
              <a:t>/</a:t>
            </a:r>
            <a:r>
              <a:rPr lang="en-US" dirty="0" err="1">
                <a:solidFill>
                  <a:schemeClr val="accent4"/>
                </a:solidFill>
              </a:rPr>
              <a:t>hdom</a:t>
            </a:r>
            <a:r>
              <a:rPr lang="en-US" dirty="0"/>
              <a:t>)))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/>
              <a:t>$</a:t>
            </a:r>
            <a:r>
              <a:rPr lang="en-US" dirty="0" err="1">
                <a:solidFill>
                  <a:schemeClr val="accent4"/>
                </a:solidFill>
              </a:rPr>
              <a:t>h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with</a:t>
            </a:r>
            <a:r>
              <a:rPr lang="en-US" dirty="0"/>
              <a:t>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1"/>
                </a:solidFill>
              </a:rPr>
              <a:t>ifelse</a:t>
            </a:r>
            <a:r>
              <a:rPr lang="en-US" dirty="0"/>
              <a:t>(is.na(</a:t>
            </a:r>
            <a:r>
              <a:rPr lang="en-US" dirty="0">
                <a:solidFill>
                  <a:schemeClr val="accent4"/>
                </a:solidFill>
              </a:rPr>
              <a:t>h</a:t>
            </a:r>
            <a:r>
              <a:rPr lang="en-US" dirty="0"/>
              <a:t>),</a:t>
            </a:r>
            <a:r>
              <a:rPr lang="en-US" dirty="0" err="1">
                <a:solidFill>
                  <a:schemeClr val="accent4"/>
                </a:solidFill>
              </a:rPr>
              <a:t>hest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4"/>
                </a:solidFill>
              </a:rPr>
              <a:t>h</a:t>
            </a:r>
            <a:r>
              <a:rPr lang="en-US" dirty="0" smtClean="0"/>
              <a:t>))</a:t>
            </a:r>
          </a:p>
          <a:p>
            <a:endParaRPr lang="en-US" sz="800" dirty="0"/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/>
              <a:t>$</a:t>
            </a:r>
            <a:r>
              <a:rPr lang="en-US" dirty="0" err="1">
                <a:solidFill>
                  <a:schemeClr val="accent4"/>
                </a:solidFill>
              </a:rPr>
              <a:t>v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with</a:t>
            </a:r>
            <a:r>
              <a:rPr lang="en-US" dirty="0"/>
              <a:t>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/>
              <a:t>,0.7250*(</a:t>
            </a:r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dirty="0"/>
              <a:t>/100)**2.0706*</a:t>
            </a:r>
            <a:r>
              <a:rPr lang="en-US" dirty="0">
                <a:solidFill>
                  <a:schemeClr val="accent4"/>
                </a:solidFill>
              </a:rPr>
              <a:t>h</a:t>
            </a:r>
            <a:r>
              <a:rPr lang="en-US" dirty="0"/>
              <a:t>**0.8031*</a:t>
            </a:r>
            <a:r>
              <a:rPr lang="en-US" dirty="0" err="1">
                <a:solidFill>
                  <a:schemeClr val="accent4"/>
                </a:solidFill>
              </a:rPr>
              <a:t>Fexp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vu_st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&lt;- </a:t>
            </a:r>
            <a:r>
              <a:rPr lang="en-US" dirty="0">
                <a:solidFill>
                  <a:schemeClr val="accent1"/>
                </a:solidFill>
              </a:rPr>
              <a:t>with</a:t>
            </a:r>
            <a:r>
              <a:rPr lang="en-US" dirty="0"/>
              <a:t>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/>
              <a:t>,0.0000247*</a:t>
            </a:r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dirty="0"/>
              <a:t>**2.1119*</a:t>
            </a:r>
            <a:r>
              <a:rPr lang="en-US" dirty="0">
                <a:solidFill>
                  <a:schemeClr val="accent4"/>
                </a:solidFill>
              </a:rPr>
              <a:t>h</a:t>
            </a:r>
            <a:r>
              <a:rPr lang="en-US" dirty="0"/>
              <a:t>**0.9261*</a:t>
            </a:r>
            <a:r>
              <a:rPr lang="en-US" dirty="0" err="1">
                <a:solidFill>
                  <a:schemeClr val="accent4"/>
                </a:solidFill>
              </a:rPr>
              <a:t>Fexp</a:t>
            </a:r>
            <a:r>
              <a:rPr lang="en-US" dirty="0" smtClean="0"/>
              <a:t>)</a:t>
            </a:r>
          </a:p>
          <a:p>
            <a:endParaRPr lang="en-US" sz="800" dirty="0"/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/>
              <a:t>$</a:t>
            </a:r>
            <a:r>
              <a:rPr lang="en-US" dirty="0" smtClean="0">
                <a:solidFill>
                  <a:schemeClr val="accent4"/>
                </a:solidFill>
              </a:rPr>
              <a:t>vu6_st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with</a:t>
            </a:r>
            <a:r>
              <a:rPr lang="en-US" dirty="0"/>
              <a:t>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4"/>
                </a:solidFill>
              </a:rPr>
              <a:t>vu_st</a:t>
            </a:r>
            <a:r>
              <a:rPr lang="en-US" dirty="0"/>
              <a:t>*</a:t>
            </a:r>
            <a:r>
              <a:rPr lang="en-US" dirty="0" err="1"/>
              <a:t>exp</a:t>
            </a:r>
            <a:r>
              <a:rPr lang="en-US" dirty="0"/>
              <a:t>(-1.41300*</a:t>
            </a:r>
            <a:r>
              <a:rPr lang="en-US" dirty="0">
                <a:solidFill>
                  <a:schemeClr val="accent2"/>
                </a:solidFill>
              </a:rPr>
              <a:t>6</a:t>
            </a:r>
            <a:r>
              <a:rPr lang="en-US" dirty="0"/>
              <a:t>**4.3488/</a:t>
            </a:r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dirty="0"/>
              <a:t>**4.3188))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/>
              <a:t>$</a:t>
            </a:r>
            <a:r>
              <a:rPr lang="en-US" dirty="0" smtClean="0">
                <a:solidFill>
                  <a:schemeClr val="accent4"/>
                </a:solidFill>
              </a:rPr>
              <a:t>vu12_st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with</a:t>
            </a:r>
            <a:r>
              <a:rPr lang="en-US" dirty="0"/>
              <a:t>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4"/>
                </a:solidFill>
              </a:rPr>
              <a:t>vu_st</a:t>
            </a:r>
            <a:r>
              <a:rPr lang="en-US" dirty="0"/>
              <a:t>*</a:t>
            </a:r>
            <a:r>
              <a:rPr lang="en-US" dirty="0" err="1"/>
              <a:t>exp</a:t>
            </a:r>
            <a:r>
              <a:rPr lang="en-US" dirty="0"/>
              <a:t>(-1.41300*</a:t>
            </a:r>
            <a:r>
              <a:rPr lang="en-US" dirty="0">
                <a:solidFill>
                  <a:schemeClr val="accent2"/>
                </a:solidFill>
              </a:rPr>
              <a:t>12</a:t>
            </a:r>
            <a:r>
              <a:rPr lang="en-US" dirty="0"/>
              <a:t>**4.3488/</a:t>
            </a:r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dirty="0"/>
              <a:t>**4.3188))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/>
              <a:t>$</a:t>
            </a:r>
            <a:r>
              <a:rPr lang="en-US" dirty="0" smtClean="0">
                <a:solidFill>
                  <a:schemeClr val="accent4"/>
                </a:solidFill>
              </a:rPr>
              <a:t>vu20_st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with</a:t>
            </a:r>
            <a:r>
              <a:rPr lang="en-US" dirty="0"/>
              <a:t>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4"/>
                </a:solidFill>
              </a:rPr>
              <a:t>vu_st</a:t>
            </a:r>
            <a:r>
              <a:rPr lang="en-US" dirty="0"/>
              <a:t>*</a:t>
            </a:r>
            <a:r>
              <a:rPr lang="en-US" dirty="0" err="1"/>
              <a:t>exp</a:t>
            </a:r>
            <a:r>
              <a:rPr lang="en-US" dirty="0"/>
              <a:t>(-1.41300*</a:t>
            </a:r>
            <a:r>
              <a:rPr lang="en-US" dirty="0">
                <a:solidFill>
                  <a:schemeClr val="accent2"/>
                </a:solidFill>
              </a:rPr>
              <a:t>20</a:t>
            </a:r>
            <a:r>
              <a:rPr lang="en-US" dirty="0"/>
              <a:t>**4.3488/</a:t>
            </a:r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dirty="0"/>
              <a:t>**4.3188</a:t>
            </a:r>
            <a:r>
              <a:rPr lang="en-US" dirty="0" smtClean="0"/>
              <a:t>))</a:t>
            </a:r>
          </a:p>
          <a:p>
            <a:endParaRPr lang="en-US" sz="800" dirty="0"/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/>
              <a:t>$</a:t>
            </a:r>
            <a:r>
              <a:rPr lang="en-US" dirty="0" smtClean="0">
                <a:solidFill>
                  <a:schemeClr val="accent4"/>
                </a:solidFill>
              </a:rPr>
              <a:t>di_2.15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with</a:t>
            </a:r>
            <a:r>
              <a:rPr lang="en-US" dirty="0"/>
              <a:t>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4"/>
                </a:solidFill>
              </a:rPr>
              <a:t>d</a:t>
            </a:r>
            <a:r>
              <a:rPr lang="en-US" dirty="0"/>
              <a:t>*(-2.1823*(</a:t>
            </a:r>
            <a:r>
              <a:rPr lang="en-US" dirty="0">
                <a:solidFill>
                  <a:schemeClr val="accent2"/>
                </a:solidFill>
              </a:rPr>
              <a:t>2.15</a:t>
            </a:r>
            <a:r>
              <a:rPr lang="en-US" dirty="0"/>
              <a:t>/</a:t>
            </a:r>
            <a:r>
              <a:rPr lang="en-US" dirty="0">
                <a:solidFill>
                  <a:schemeClr val="accent4"/>
                </a:solidFill>
              </a:rPr>
              <a:t>h</a:t>
            </a:r>
            <a:r>
              <a:rPr lang="en-US" dirty="0"/>
              <a:t>-1)+0.8591*(</a:t>
            </a:r>
            <a:r>
              <a:rPr lang="en-US" dirty="0">
                <a:solidFill>
                  <a:schemeClr val="accent2"/>
                </a:solidFill>
              </a:rPr>
              <a:t>2.15</a:t>
            </a:r>
            <a:r>
              <a:rPr lang="en-US" dirty="0"/>
              <a:t>**2/</a:t>
            </a:r>
            <a:r>
              <a:rPr lang="en-US" dirty="0">
                <a:solidFill>
                  <a:schemeClr val="accent4"/>
                </a:solidFill>
              </a:rPr>
              <a:t>h</a:t>
            </a:r>
            <a:r>
              <a:rPr lang="en-US" dirty="0"/>
              <a:t>**2-1))**0.5)</a:t>
            </a:r>
          </a:p>
          <a:p>
            <a:endParaRPr lang="en-US" sz="800" dirty="0" smtClean="0">
              <a:solidFill>
                <a:schemeClr val="accent4"/>
              </a:solidFill>
            </a:endParaRP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vA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 smtClean="0"/>
              <a:t> </a:t>
            </a:r>
            <a:r>
              <a:rPr lang="en-US" dirty="0" err="1">
                <a:solidFill>
                  <a:schemeClr val="accent1"/>
                </a:solidFill>
              </a:rPr>
              <a:t>ifelse</a:t>
            </a:r>
            <a:r>
              <a:rPr lang="en-US" dirty="0"/>
              <a:t>(</a:t>
            </a:r>
            <a:r>
              <a:rPr lang="en-US" dirty="0">
                <a:solidFill>
                  <a:schemeClr val="accent4"/>
                </a:solidFill>
              </a:rPr>
              <a:t>di_2.15</a:t>
            </a:r>
            <a:r>
              <a:rPr lang="en-US" dirty="0"/>
              <a:t>&gt;=20,</a:t>
            </a:r>
            <a:r>
              <a:rPr lang="en-US" dirty="0">
                <a:solidFill>
                  <a:schemeClr val="accent4"/>
                </a:solidFill>
              </a:rPr>
              <a:t>vu20_st</a:t>
            </a:r>
            <a:r>
              <a:rPr lang="en-US" dirty="0"/>
              <a:t>,0)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vB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4"/>
                </a:solidFill>
              </a:rPr>
              <a:t>vu12_st</a:t>
            </a:r>
            <a:r>
              <a:rPr lang="en-US" dirty="0"/>
              <a:t>-</a:t>
            </a:r>
            <a:r>
              <a:rPr lang="en-US" dirty="0">
                <a:solidFill>
                  <a:schemeClr val="accent4"/>
                </a:solidFill>
              </a:rPr>
              <a:t>vA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vC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4"/>
                </a:solidFill>
              </a:rPr>
              <a:t>vu6_st</a:t>
            </a:r>
            <a:r>
              <a:rPr lang="en-US" dirty="0"/>
              <a:t>-</a:t>
            </a:r>
            <a:r>
              <a:rPr lang="en-US" dirty="0">
                <a:solidFill>
                  <a:schemeClr val="accent4"/>
                </a:solidFill>
              </a:rPr>
              <a:t>vu12_st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vbicada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&lt;-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/>
              <a:t>$</a:t>
            </a:r>
            <a:r>
              <a:rPr lang="en-US" dirty="0">
                <a:solidFill>
                  <a:schemeClr val="accent4"/>
                </a:solidFill>
              </a:rPr>
              <a:t>v</a:t>
            </a:r>
            <a:r>
              <a:rPr lang="en-US" dirty="0"/>
              <a:t>-</a:t>
            </a:r>
            <a:r>
              <a:rPr lang="en-US" dirty="0">
                <a:solidFill>
                  <a:schemeClr val="accent4"/>
                </a:solidFill>
              </a:rPr>
              <a:t>vu12_st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159" y="1477080"/>
            <a:ext cx="4648603" cy="92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341" y="3158790"/>
            <a:ext cx="1653683" cy="739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638" y="3156247"/>
            <a:ext cx="1760373" cy="472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22583" b="47030"/>
          <a:stretch/>
        </p:blipFill>
        <p:spPr>
          <a:xfrm>
            <a:off x="8353638" y="3897994"/>
            <a:ext cx="2348086" cy="835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52346"/>
          <a:stretch/>
        </p:blipFill>
        <p:spPr>
          <a:xfrm>
            <a:off x="8353638" y="5002845"/>
            <a:ext cx="3033023" cy="751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903226" y="3897994"/>
            <a:ext cx="1043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di= 6,12,20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03226" y="4645969"/>
            <a:ext cx="1043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h</a:t>
            </a:r>
            <a:r>
              <a:rPr lang="en-US" sz="1400" dirty="0" smtClean="0">
                <a:solidFill>
                  <a:schemeClr val="accent2"/>
                </a:solidFill>
              </a:rPr>
              <a:t>i= 2.15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026" y="12626"/>
            <a:ext cx="454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Amieira_Pb.R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12" name="Picture 11" descr="pb_4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1390622" y="6481"/>
            <a:ext cx="801378" cy="10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026" y="924199"/>
            <a:ext cx="120329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# </a:t>
            </a:r>
            <a:r>
              <a:rPr lang="en-US" dirty="0" err="1">
                <a:solidFill>
                  <a:schemeClr val="accent6"/>
                </a:solidFill>
              </a:rPr>
              <a:t>Estima</a:t>
            </a:r>
            <a:r>
              <a:rPr lang="en-US" dirty="0">
                <a:solidFill>
                  <a:schemeClr val="accent6"/>
                </a:solidFill>
              </a:rPr>
              <a:t> a </a:t>
            </a:r>
            <a:r>
              <a:rPr lang="en-US" dirty="0" err="1" smtClean="0">
                <a:solidFill>
                  <a:schemeClr val="accent6"/>
                </a:solidFill>
              </a:rPr>
              <a:t>biomassa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por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componentes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com a </a:t>
            </a:r>
            <a:r>
              <a:rPr lang="en-US" dirty="0" err="1">
                <a:solidFill>
                  <a:schemeClr val="accent6"/>
                </a:solidFill>
              </a:rPr>
              <a:t>equação</a:t>
            </a:r>
            <a:r>
              <a:rPr lang="en-US" dirty="0">
                <a:solidFill>
                  <a:schemeClr val="accent6"/>
                </a:solidFill>
              </a:rPr>
              <a:t> do IFN5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ws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with</a:t>
            </a:r>
            <a:r>
              <a:rPr lang="en-US" dirty="0"/>
              <a:t>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/>
              <a:t>,0.0146*</a:t>
            </a:r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dirty="0"/>
              <a:t>**1.94687*</a:t>
            </a:r>
            <a:r>
              <a:rPr lang="en-US" dirty="0">
                <a:solidFill>
                  <a:schemeClr val="accent4"/>
                </a:solidFill>
              </a:rPr>
              <a:t>h</a:t>
            </a:r>
            <a:r>
              <a:rPr lang="en-US" dirty="0"/>
              <a:t>**1.06577*</a:t>
            </a:r>
            <a:r>
              <a:rPr lang="en-US" dirty="0">
                <a:solidFill>
                  <a:schemeClr val="accent4"/>
                </a:solidFill>
              </a:rPr>
              <a:t>Fexp1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wb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with(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/>
              <a:t>,0.0114*</a:t>
            </a:r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dirty="0"/>
              <a:t>**1.8728*</a:t>
            </a:r>
            <a:r>
              <a:rPr lang="en-US" dirty="0">
                <a:solidFill>
                  <a:schemeClr val="accent4"/>
                </a:solidFill>
              </a:rPr>
              <a:t>h</a:t>
            </a:r>
            <a:r>
              <a:rPr lang="en-US" dirty="0"/>
              <a:t>**0.6694*</a:t>
            </a:r>
            <a:r>
              <a:rPr lang="en-US" dirty="0">
                <a:solidFill>
                  <a:schemeClr val="accent4"/>
                </a:solidFill>
              </a:rPr>
              <a:t>Fexp1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wbr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with</a:t>
            </a:r>
            <a:r>
              <a:rPr lang="en-US" dirty="0"/>
              <a:t>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/>
              <a:t>,0.00308*</a:t>
            </a:r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dirty="0"/>
              <a:t>**2.75761*(</a:t>
            </a:r>
            <a:r>
              <a:rPr lang="en-US" dirty="0">
                <a:solidFill>
                  <a:schemeClr val="accent4"/>
                </a:solidFill>
              </a:rPr>
              <a:t>h</a:t>
            </a:r>
            <a:r>
              <a:rPr lang="en-US" dirty="0"/>
              <a:t>/</a:t>
            </a:r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dirty="0"/>
              <a:t>)**-0.39381*</a:t>
            </a:r>
            <a:r>
              <a:rPr lang="en-US" dirty="0">
                <a:solidFill>
                  <a:schemeClr val="accent4"/>
                </a:solidFill>
              </a:rPr>
              <a:t>Fexp1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wl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with</a:t>
            </a:r>
            <a:r>
              <a:rPr lang="en-US" dirty="0"/>
              <a:t>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/>
              <a:t>,0.09980*</a:t>
            </a:r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dirty="0"/>
              <a:t>**1.39252*(</a:t>
            </a:r>
            <a:r>
              <a:rPr lang="en-US" dirty="0">
                <a:solidFill>
                  <a:schemeClr val="accent4"/>
                </a:solidFill>
              </a:rPr>
              <a:t>h</a:t>
            </a:r>
            <a:r>
              <a:rPr lang="en-US" dirty="0"/>
              <a:t>/</a:t>
            </a:r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dirty="0"/>
              <a:t>)**-0.71962*</a:t>
            </a:r>
            <a:r>
              <a:rPr lang="en-US" dirty="0">
                <a:solidFill>
                  <a:schemeClr val="accent4"/>
                </a:solidFill>
              </a:rPr>
              <a:t>Fexp1</a:t>
            </a:r>
            <a:r>
              <a:rPr lang="en-US" dirty="0"/>
              <a:t>)  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wa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1"/>
                </a:solidFill>
              </a:rPr>
              <a:t>with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ws</a:t>
            </a:r>
            <a:r>
              <a:rPr lang="en-US" dirty="0" err="1" smtClean="0"/>
              <a:t>+</a:t>
            </a:r>
            <a:r>
              <a:rPr lang="en-US" dirty="0" err="1" smtClean="0">
                <a:solidFill>
                  <a:schemeClr val="accent4"/>
                </a:solidFill>
              </a:rPr>
              <a:t>wbr</a:t>
            </a:r>
            <a:r>
              <a:rPr lang="en-US" dirty="0" err="1" smtClean="0"/>
              <a:t>+</a:t>
            </a:r>
            <a:r>
              <a:rPr lang="en-US" dirty="0" err="1" smtClean="0">
                <a:solidFill>
                  <a:schemeClr val="accent4"/>
                </a:solidFill>
              </a:rPr>
              <a:t>wl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wr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with</a:t>
            </a:r>
            <a:r>
              <a:rPr lang="en-US" dirty="0"/>
              <a:t>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/>
              <a:t>,0.2756*</a:t>
            </a:r>
            <a:r>
              <a:rPr lang="en-US" dirty="0" err="1">
                <a:solidFill>
                  <a:schemeClr val="accent4"/>
                </a:solidFill>
              </a:rPr>
              <a:t>wa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w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with</a:t>
            </a:r>
            <a:r>
              <a:rPr lang="en-US" dirty="0"/>
              <a:t>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4"/>
                </a:solidFill>
              </a:rPr>
              <a:t>wa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wr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View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>
                <a:solidFill>
                  <a:schemeClr val="accent1"/>
                </a:solidFill>
              </a:rPr>
              <a:t>str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/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393" y="1204169"/>
            <a:ext cx="2591025" cy="1569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61" y="3523597"/>
            <a:ext cx="10104996" cy="195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59026" y="12626"/>
            <a:ext cx="454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Amieira_Pb.R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15" name="Picture 14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1390622" y="6481"/>
            <a:ext cx="801378" cy="10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7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897" y="826001"/>
            <a:ext cx="119942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Pb_pov</a:t>
            </a:r>
            <a:r>
              <a:rPr lang="en-US" dirty="0" smtClean="0">
                <a:solidFill>
                  <a:srgbClr val="FF0000"/>
                </a:solidFill>
              </a:rPr>
              <a:t>&lt;-</a:t>
            </a:r>
            <a:r>
              <a:rPr lang="en-US" dirty="0" smtClean="0">
                <a:solidFill>
                  <a:srgbClr val="0070C0"/>
                </a:solidFill>
              </a:rPr>
              <a:t>aggregate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0070C0"/>
                </a:solidFill>
              </a:rPr>
              <a:t>cbind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4"/>
                </a:solidFill>
              </a:rPr>
              <a:t>V</a:t>
            </a:r>
            <a:r>
              <a:rPr lang="en-US" dirty="0" smtClean="0"/>
              <a:t>=</a:t>
            </a:r>
            <a:r>
              <a:rPr lang="en-US" dirty="0" err="1" smtClean="0">
                <a:solidFill>
                  <a:schemeClr val="accent4"/>
                </a:solidFill>
              </a:rPr>
              <a:t>v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VcatA</a:t>
            </a:r>
            <a:r>
              <a:rPr lang="en-US" dirty="0" smtClean="0"/>
              <a:t>=</a:t>
            </a:r>
            <a:r>
              <a:rPr lang="en-US" dirty="0" err="1" smtClean="0">
                <a:solidFill>
                  <a:schemeClr val="accent4"/>
                </a:solidFill>
              </a:rPr>
              <a:t>vA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VcatB</a:t>
            </a:r>
            <a:r>
              <a:rPr lang="en-US" dirty="0" smtClean="0"/>
              <a:t>=</a:t>
            </a:r>
            <a:r>
              <a:rPr lang="en-US" dirty="0" err="1" smtClean="0">
                <a:solidFill>
                  <a:schemeClr val="accent4"/>
                </a:solidFill>
              </a:rPr>
              <a:t>vB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VcatC</a:t>
            </a:r>
            <a:r>
              <a:rPr lang="en-US" dirty="0" smtClean="0"/>
              <a:t>=</a:t>
            </a:r>
            <a:r>
              <a:rPr lang="en-US" dirty="0" err="1" smtClean="0">
                <a:solidFill>
                  <a:schemeClr val="accent4"/>
                </a:solidFill>
              </a:rPr>
              <a:t>vC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Vbicada</a:t>
            </a:r>
            <a:r>
              <a:rPr lang="en-US" dirty="0" smtClean="0"/>
              <a:t>=</a:t>
            </a:r>
            <a:r>
              <a:rPr lang="en-US" dirty="0" err="1" smtClean="0">
                <a:solidFill>
                  <a:schemeClr val="accent4"/>
                </a:solidFill>
              </a:rPr>
              <a:t>vbicada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Ws</a:t>
            </a:r>
            <a:r>
              <a:rPr lang="en-US" dirty="0" smtClean="0"/>
              <a:t>=</a:t>
            </a:r>
            <a:r>
              <a:rPr lang="en-US" dirty="0" err="1" smtClean="0">
                <a:solidFill>
                  <a:schemeClr val="accent4"/>
                </a:solidFill>
              </a:rPr>
              <a:t>ws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Wb</a:t>
            </a:r>
            <a:r>
              <a:rPr lang="en-US" dirty="0" smtClean="0"/>
              <a:t>=</a:t>
            </a:r>
            <a:r>
              <a:rPr lang="en-US" dirty="0" err="1" smtClean="0">
                <a:solidFill>
                  <a:schemeClr val="accent4"/>
                </a:solidFill>
              </a:rPr>
              <a:t>wb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Wbr</a:t>
            </a:r>
            <a:r>
              <a:rPr lang="en-US" dirty="0" smtClean="0">
                <a:solidFill>
                  <a:schemeClr val="accent4"/>
                </a:solidFill>
              </a:rPr>
              <a:t>=</a:t>
            </a:r>
            <a:r>
              <a:rPr lang="en-US" dirty="0" err="1" smtClean="0">
                <a:solidFill>
                  <a:schemeClr val="accent4"/>
                </a:solidFill>
              </a:rPr>
              <a:t>wbr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Wl</a:t>
            </a:r>
            <a:r>
              <a:rPr lang="en-US" dirty="0" smtClean="0"/>
              <a:t>=</a:t>
            </a:r>
            <a:r>
              <a:rPr lang="en-US" dirty="0" err="1" smtClean="0">
                <a:solidFill>
                  <a:schemeClr val="accent4"/>
                </a:solidFill>
              </a:rPr>
              <a:t>wl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Wa</a:t>
            </a:r>
            <a:r>
              <a:rPr lang="en-US" dirty="0" smtClean="0"/>
              <a:t>=</a:t>
            </a:r>
            <a:r>
              <a:rPr lang="en-US" dirty="0" err="1" smtClean="0">
                <a:solidFill>
                  <a:schemeClr val="accent4"/>
                </a:solidFill>
              </a:rPr>
              <a:t>wa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Wr</a:t>
            </a:r>
            <a:r>
              <a:rPr lang="en-US" dirty="0" smtClean="0"/>
              <a:t>=</a:t>
            </a:r>
            <a:r>
              <a:rPr lang="en-US" dirty="0" err="1" smtClean="0">
                <a:solidFill>
                  <a:schemeClr val="accent4"/>
                </a:solidFill>
              </a:rPr>
              <a:t>wr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W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w</a:t>
            </a:r>
            <a:r>
              <a:rPr lang="en-US" dirty="0"/>
              <a:t>) </a:t>
            </a:r>
          </a:p>
          <a:p>
            <a:r>
              <a:rPr lang="en-US" dirty="0"/>
              <a:t>                 </a:t>
            </a:r>
            <a:r>
              <a:rPr lang="en-US" dirty="0">
                <a:solidFill>
                  <a:srgbClr val="0070C0"/>
                </a:solidFill>
              </a:rPr>
              <a:t> ~ </a:t>
            </a:r>
            <a:r>
              <a:rPr lang="en-US" dirty="0" err="1">
                <a:solidFill>
                  <a:schemeClr val="accent4"/>
                </a:solidFill>
              </a:rPr>
              <a:t>ID_pov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Area_ha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areap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ID_parc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tdom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ddom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hdom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N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G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data</a:t>
            </a:r>
            <a:r>
              <a:rPr lang="en-US" dirty="0" smtClean="0"/>
              <a:t>=</a:t>
            </a:r>
            <a:r>
              <a:rPr lang="en-US" dirty="0" err="1" smtClean="0"/>
              <a:t>Pb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FUN</a:t>
            </a:r>
            <a:r>
              <a:rPr lang="en-US" dirty="0"/>
              <a:t>=</a:t>
            </a:r>
            <a:r>
              <a:rPr lang="en-US" dirty="0">
                <a:solidFill>
                  <a:schemeClr val="accent6"/>
                </a:solidFill>
              </a:rPr>
              <a:t>sum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calcula</a:t>
            </a:r>
            <a:r>
              <a:rPr lang="en-US" dirty="0" smtClean="0">
                <a:solidFill>
                  <a:schemeClr val="accent6"/>
                </a:solidFill>
              </a:rPr>
              <a:t> o stock de </a:t>
            </a:r>
            <a:r>
              <a:rPr lang="en-US" dirty="0" err="1" smtClean="0">
                <a:solidFill>
                  <a:schemeClr val="accent6"/>
                </a:solidFill>
              </a:rPr>
              <a:t>carbono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Pb_pov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/>
              <a:t>$</a:t>
            </a:r>
            <a:r>
              <a:rPr lang="en-US" dirty="0" err="1">
                <a:solidFill>
                  <a:schemeClr val="accent4"/>
                </a:solidFill>
              </a:rPr>
              <a:t>Stock_C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0.5</a:t>
            </a:r>
            <a:r>
              <a:rPr lang="en-US" dirty="0" smtClean="0"/>
              <a:t>*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Pb_pov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/>
              <a:t>$</a:t>
            </a:r>
            <a:r>
              <a:rPr lang="en-US" dirty="0">
                <a:solidFill>
                  <a:schemeClr val="accent4"/>
                </a:solidFill>
              </a:rPr>
              <a:t>W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str</a:t>
            </a:r>
            <a:r>
              <a:rPr lang="en-US" dirty="0" smtClean="0"/>
              <a:t>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Pb_pov</a:t>
            </a:r>
            <a:r>
              <a:rPr lang="en-US" dirty="0" smtClean="0"/>
              <a:t>)</a:t>
            </a:r>
            <a:endParaRPr lang="en-US" dirty="0"/>
          </a:p>
          <a:p>
            <a:endParaRPr lang="en-US" sz="800" dirty="0"/>
          </a:p>
          <a:p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>
                <a:solidFill>
                  <a:schemeClr val="accent6"/>
                </a:solidFill>
              </a:rPr>
              <a:t>Ordena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os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resultados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por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Id_pov</a:t>
            </a:r>
            <a:r>
              <a:rPr lang="en-US" dirty="0">
                <a:solidFill>
                  <a:schemeClr val="accent6"/>
                </a:solidFill>
              </a:rPr>
              <a:t> e </a:t>
            </a:r>
            <a:r>
              <a:rPr lang="en-US" dirty="0" err="1">
                <a:solidFill>
                  <a:schemeClr val="accent6"/>
                </a:solidFill>
              </a:rPr>
              <a:t>ID_parc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Pb_pov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Pb_pov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order</a:t>
            </a:r>
            <a:r>
              <a:rPr lang="en-US" dirty="0" smtClean="0"/>
              <a:t>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Pb_pov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ID_pov</a:t>
            </a:r>
            <a:r>
              <a:rPr lang="en-US" dirty="0" smtClean="0"/>
              <a:t>,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Pb_pov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ID_parc</a:t>
            </a:r>
            <a:r>
              <a:rPr lang="en-US" dirty="0"/>
              <a:t>),]</a:t>
            </a:r>
          </a:p>
          <a:p>
            <a:endParaRPr lang="en-US" sz="800" dirty="0"/>
          </a:p>
          <a:p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>
                <a:solidFill>
                  <a:schemeClr val="accent6"/>
                </a:solidFill>
              </a:rPr>
              <a:t>Escreve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os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resultados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num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ficheiro</a:t>
            </a:r>
            <a:r>
              <a:rPr lang="en-US" dirty="0">
                <a:solidFill>
                  <a:schemeClr val="accent6"/>
                </a:solidFill>
              </a:rPr>
              <a:t> EXCEL Ec_pov.xlsx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write_xlsx</a:t>
            </a:r>
            <a:r>
              <a:rPr lang="en-US" dirty="0" smtClean="0"/>
              <a:t>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Pb_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pov</a:t>
            </a:r>
            <a:r>
              <a:rPr lang="en-US" dirty="0" smtClean="0"/>
              <a:t>,"</a:t>
            </a:r>
            <a:r>
              <a:rPr lang="en-US" dirty="0">
                <a:solidFill>
                  <a:schemeClr val="accent6"/>
                </a:solidFill>
              </a:rPr>
              <a:t>Pb_Amieira_pov.xlsx</a:t>
            </a:r>
            <a:r>
              <a:rPr lang="en-US" dirty="0"/>
              <a:t>") </a:t>
            </a:r>
            <a:r>
              <a:rPr lang="en-US" dirty="0">
                <a:solidFill>
                  <a:schemeClr val="accent6"/>
                </a:solidFill>
              </a:rPr>
              <a:t># </a:t>
            </a:r>
            <a:r>
              <a:rPr lang="en-US" dirty="0" err="1">
                <a:solidFill>
                  <a:schemeClr val="accent6"/>
                </a:solidFill>
              </a:rPr>
              <a:t>escreve</a:t>
            </a:r>
            <a:r>
              <a:rPr lang="en-US" dirty="0">
                <a:solidFill>
                  <a:schemeClr val="accent6"/>
                </a:solidFill>
              </a:rPr>
              <a:t> no workspace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85" y="3848100"/>
            <a:ext cx="11721628" cy="3292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9026" y="12626"/>
            <a:ext cx="454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Amieira_Pb.R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8" name="Picture 7" descr="pb_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1390622" y="6481"/>
            <a:ext cx="801378" cy="10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826001"/>
            <a:ext cx="120015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Pb_medias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&lt;- </a:t>
            </a:r>
            <a:r>
              <a:rPr lang="en-US" dirty="0" smtClean="0">
                <a:solidFill>
                  <a:schemeClr val="accent1"/>
                </a:solidFill>
              </a:rPr>
              <a:t>aggregate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cbind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4"/>
                </a:solidFill>
              </a:rPr>
              <a:t>areap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4"/>
                </a:solidFill>
              </a:rPr>
              <a:t>hdom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4"/>
                </a:solidFill>
              </a:rPr>
              <a:t>tdom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4"/>
                </a:solidFill>
              </a:rPr>
              <a:t>N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4"/>
                </a:solidFill>
              </a:rPr>
              <a:t>G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4"/>
                </a:solidFill>
              </a:rPr>
              <a:t>V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4"/>
                </a:solidFill>
              </a:rPr>
              <a:t>VcatA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4"/>
                </a:solidFill>
              </a:rPr>
              <a:t>VcatB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4"/>
                </a:solidFill>
              </a:rPr>
              <a:t>VcatC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4"/>
                </a:solidFill>
              </a:rPr>
              <a:t>Vbicada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4"/>
                </a:solidFill>
              </a:rPr>
              <a:t>Ws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4"/>
                </a:solidFill>
              </a:rPr>
              <a:t>Wb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4"/>
                </a:solidFill>
              </a:rPr>
              <a:t>Wbr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4"/>
                </a:solidFill>
              </a:rPr>
              <a:t>Wl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4"/>
                </a:solidFill>
              </a:rPr>
              <a:t>Wa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4"/>
                </a:solidFill>
              </a:rPr>
              <a:t>Wr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4"/>
                </a:solidFill>
              </a:rPr>
              <a:t>W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4"/>
                </a:solidFill>
              </a:rPr>
              <a:t>Stock_C</a:t>
            </a:r>
            <a:r>
              <a:rPr lang="en-US" dirty="0"/>
              <a:t>) </a:t>
            </a:r>
          </a:p>
          <a:p>
            <a:r>
              <a:rPr lang="en-US" dirty="0"/>
              <a:t>                       </a:t>
            </a:r>
            <a:r>
              <a:rPr lang="en-US" dirty="0">
                <a:solidFill>
                  <a:schemeClr val="accent1"/>
                </a:solidFill>
              </a:rPr>
              <a:t>~</a:t>
            </a:r>
            <a:r>
              <a:rPr lang="en-US" dirty="0" err="1">
                <a:solidFill>
                  <a:schemeClr val="accent4"/>
                </a:solidFill>
              </a:rPr>
              <a:t>ID_pov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Area_ha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data</a:t>
            </a:r>
            <a:r>
              <a:rPr lang="en-US" dirty="0" smtClean="0"/>
              <a:t>=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Pb_pov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FUN</a:t>
            </a:r>
            <a:r>
              <a:rPr lang="en-US" dirty="0"/>
              <a:t>=</a:t>
            </a:r>
            <a:r>
              <a:rPr lang="en-US" dirty="0">
                <a:solidFill>
                  <a:schemeClr val="accent6"/>
                </a:solidFill>
              </a:rPr>
              <a:t>mean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Pb_medias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dirty="0"/>
              <a:t>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Pb_medias</a:t>
            </a:r>
            <a:r>
              <a:rPr lang="en-US" dirty="0"/>
              <a:t>)</a:t>
            </a:r>
          </a:p>
          <a:p>
            <a:endParaRPr lang="en-US" sz="800" dirty="0"/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Pb_dpadrao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1"/>
                </a:solidFill>
              </a:rPr>
              <a:t>aggregate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cbind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chemeClr val="accent4"/>
                </a:solidFill>
              </a:rPr>
              <a:t>areap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hdom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tdom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N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G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V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VcatA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VcatB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VcatC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Vbicada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Ws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Wb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Wbr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Wl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Wa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Wr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W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Stock_C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                        </a:t>
            </a:r>
            <a:r>
              <a:rPr lang="en-US" dirty="0" smtClean="0">
                <a:solidFill>
                  <a:schemeClr val="accent1"/>
                </a:solidFill>
              </a:rPr>
              <a:t>~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ID_pov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Area_ha</a:t>
            </a:r>
            <a:r>
              <a:rPr lang="en-US" dirty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data</a:t>
            </a:r>
            <a:r>
              <a:rPr lang="en-US" dirty="0" smtClean="0"/>
              <a:t>=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Pb_pov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FUN</a:t>
            </a:r>
            <a:r>
              <a:rPr lang="en-US" dirty="0"/>
              <a:t>=</a:t>
            </a:r>
            <a:r>
              <a:rPr lang="en-US" dirty="0" err="1">
                <a:solidFill>
                  <a:schemeClr val="accent6"/>
                </a:solidFill>
              </a:rPr>
              <a:t>sd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Pb_dpadrao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</a:t>
            </a:r>
            <a:r>
              <a:rPr lang="en-US" dirty="0"/>
              <a:t>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Pb_dpadrao</a:t>
            </a:r>
            <a:r>
              <a:rPr lang="en-US" dirty="0"/>
              <a:t>)</a:t>
            </a:r>
          </a:p>
          <a:p>
            <a:endParaRPr lang="en-US" sz="800" dirty="0"/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Pb_n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1"/>
                </a:solidFill>
              </a:rPr>
              <a:t>aggregate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chemeClr val="accent1"/>
                </a:solidFill>
              </a:rPr>
              <a:t>cbind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solidFill>
                  <a:schemeClr val="accent4"/>
                </a:solidFill>
              </a:rPr>
              <a:t>areap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hdom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tdom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N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G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V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VcatA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VcatB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VcatC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Vbicada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Ws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Wb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Wbr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Wl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Wa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Wr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W</a:t>
            </a:r>
            <a:r>
              <a:rPr lang="en-US" dirty="0"/>
              <a:t>,</a:t>
            </a:r>
            <a:r>
              <a:rPr lang="en-US" dirty="0">
                <a:solidFill>
                  <a:schemeClr val="accent4"/>
                </a:solidFill>
              </a:rPr>
              <a:t>Stock_C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                  </a:t>
            </a:r>
            <a:r>
              <a:rPr lang="en-US" dirty="0" smtClean="0">
                <a:solidFill>
                  <a:schemeClr val="accent1"/>
                </a:solidFill>
              </a:rPr>
              <a:t>~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ID_pov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Area_ha</a:t>
            </a:r>
            <a:r>
              <a:rPr lang="en-US" dirty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data</a:t>
            </a:r>
            <a:r>
              <a:rPr lang="en-US" dirty="0" smtClean="0"/>
              <a:t>=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Pb_pov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FUN</a:t>
            </a:r>
            <a:r>
              <a:rPr lang="en-US" dirty="0"/>
              <a:t>=</a:t>
            </a:r>
            <a:r>
              <a:rPr lang="en-US" dirty="0">
                <a:solidFill>
                  <a:schemeClr val="accent6"/>
                </a:solidFill>
              </a:rPr>
              <a:t>length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Pb_n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en-US" dirty="0"/>
              <a:t>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Pb_n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412" y="3171660"/>
            <a:ext cx="2720576" cy="381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7780"/>
          <a:stretch/>
        </p:blipFill>
        <p:spPr>
          <a:xfrm>
            <a:off x="8164712" y="3590925"/>
            <a:ext cx="2720576" cy="3682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5852"/>
          <a:stretch/>
        </p:blipFill>
        <p:spPr>
          <a:xfrm>
            <a:off x="9069550" y="3857625"/>
            <a:ext cx="2469094" cy="3616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9026" y="12626"/>
            <a:ext cx="454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Amieira_Pb.R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10" name="Picture 9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1390622" y="6481"/>
            <a:ext cx="801378" cy="10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4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826001"/>
            <a:ext cx="12001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Pb_MedDesv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data.frame</a:t>
            </a:r>
            <a:r>
              <a:rPr lang="en-US" dirty="0"/>
              <a:t>(</a:t>
            </a:r>
            <a:r>
              <a:rPr lang="en-US" dirty="0" err="1">
                <a:solidFill>
                  <a:schemeClr val="accent1"/>
                </a:solidFill>
              </a:rPr>
              <a:t>cbind</a:t>
            </a:r>
            <a:r>
              <a:rPr lang="en-US" dirty="0"/>
              <a:t>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Pb_n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Pb_medias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Pb_dpadrao</a:t>
            </a:r>
            <a:r>
              <a:rPr lang="en-US" dirty="0"/>
              <a:t>))</a:t>
            </a:r>
          </a:p>
          <a:p>
            <a:r>
              <a:rPr lang="en-US" dirty="0">
                <a:solidFill>
                  <a:schemeClr val="accent1"/>
                </a:solidFill>
              </a:rPr>
              <a:t>View(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Pb_MedDesv</a:t>
            </a:r>
            <a:r>
              <a:rPr lang="en-US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28" y="1588598"/>
            <a:ext cx="11832272" cy="639782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23925" y="1841664"/>
            <a:ext cx="3448050" cy="5502111"/>
            <a:chOff x="990600" y="1841664"/>
            <a:chExt cx="3448050" cy="5502111"/>
          </a:xfrm>
        </p:grpSpPr>
        <p:sp>
          <p:nvSpPr>
            <p:cNvPr id="3" name="Rectangle 2"/>
            <p:cNvSpPr/>
            <p:nvPr/>
          </p:nvSpPr>
          <p:spPr>
            <a:xfrm>
              <a:off x="990600" y="2190750"/>
              <a:ext cx="3448050" cy="5153025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24250" y="1841664"/>
              <a:ext cx="790575" cy="3681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4">
                      <a:lumMod val="75000"/>
                    </a:schemeClr>
                  </a:solidFill>
                </a:rPr>
                <a:t>Pb_n</a:t>
              </a:r>
              <a:endParaRPr lang="en-US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67225" y="1841664"/>
            <a:ext cx="3657600" cy="5502111"/>
            <a:chOff x="990600" y="1841664"/>
            <a:chExt cx="3448050" cy="5502111"/>
          </a:xfrm>
        </p:grpSpPr>
        <p:sp>
          <p:nvSpPr>
            <p:cNvPr id="13" name="Rectangle 12"/>
            <p:cNvSpPr/>
            <p:nvPr/>
          </p:nvSpPr>
          <p:spPr>
            <a:xfrm>
              <a:off x="990600" y="2190750"/>
              <a:ext cx="3448050" cy="5153025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73798" y="1841664"/>
              <a:ext cx="12410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4">
                      <a:lumMod val="75000"/>
                    </a:schemeClr>
                  </a:solidFill>
                </a:rPr>
                <a:t>Pb_medias</a:t>
              </a:r>
              <a:endParaRPr lang="en-US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206788" y="1841664"/>
            <a:ext cx="3657600" cy="5502111"/>
            <a:chOff x="990600" y="1841664"/>
            <a:chExt cx="3448050" cy="5502111"/>
          </a:xfrm>
        </p:grpSpPr>
        <p:sp>
          <p:nvSpPr>
            <p:cNvPr id="16" name="Rectangle 15"/>
            <p:cNvSpPr/>
            <p:nvPr/>
          </p:nvSpPr>
          <p:spPr>
            <a:xfrm>
              <a:off x="990600" y="2190750"/>
              <a:ext cx="3448050" cy="5153025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73798" y="1841664"/>
              <a:ext cx="12410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accent4">
                      <a:lumMod val="75000"/>
                    </a:schemeClr>
                  </a:solidFill>
                </a:rPr>
                <a:t>Pb_dpadao</a:t>
              </a:r>
              <a:endParaRPr lang="en-US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247774" y="3429000"/>
            <a:ext cx="10315575" cy="424731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Pb_MedDesv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rename</a:t>
            </a:r>
            <a:r>
              <a:rPr lang="en-US" dirty="0"/>
              <a:t>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Pb_MedDesv</a:t>
            </a:r>
            <a:r>
              <a:rPr lang="en-US" dirty="0"/>
              <a:t> </a:t>
            </a:r>
            <a:r>
              <a:rPr lang="en-US" dirty="0" smtClean="0"/>
              <a:t>,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</a:t>
            </a:r>
            <a:r>
              <a:rPr lang="en-US" dirty="0" smtClean="0">
                <a:solidFill>
                  <a:schemeClr val="accent4"/>
                </a:solidFill>
              </a:rPr>
              <a:t>n_Pb90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X1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4"/>
                </a:solidFill>
              </a:rPr>
              <a:t>n_Pb30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X2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4"/>
                </a:solidFill>
              </a:rPr>
              <a:t>n_PbJv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X3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4"/>
                </a:solidFill>
              </a:rPr>
              <a:t>n_Pm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X4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4"/>
                </a:solidFill>
              </a:rPr>
              <a:t>n_Pb50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X5</a:t>
            </a:r>
            <a:r>
              <a:rPr lang="en-US" dirty="0" smtClean="0"/>
              <a:t>,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</a:t>
            </a:r>
            <a:r>
              <a:rPr lang="en-US" dirty="0" smtClean="0">
                <a:solidFill>
                  <a:schemeClr val="accent4"/>
                </a:solidFill>
              </a:rPr>
              <a:t>med_Pb90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X6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4"/>
                </a:solidFill>
              </a:rPr>
              <a:t>med_Pb30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X7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4"/>
                </a:solidFill>
              </a:rPr>
              <a:t>med_PbJv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X8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4"/>
                </a:solidFill>
              </a:rPr>
              <a:t>med_Pm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X9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4"/>
                </a:solidFill>
              </a:rPr>
              <a:t>med_Pb50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X10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                                              </a:t>
            </a:r>
            <a:r>
              <a:rPr lang="en-US" dirty="0" smtClean="0">
                <a:solidFill>
                  <a:schemeClr val="accent4"/>
                </a:solidFill>
              </a:rPr>
              <a:t>dp_Pb90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X11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4"/>
                </a:solidFill>
              </a:rPr>
              <a:t>dp_Pb30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X12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4"/>
                </a:solidFill>
              </a:rPr>
              <a:t>dp_PbJv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X13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accent4"/>
                </a:solidFill>
              </a:rPr>
              <a:t>dp_Pm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X14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4"/>
                </a:solidFill>
              </a:rPr>
              <a:t>dp_Pb50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X15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05" y="5010550"/>
            <a:ext cx="10046595" cy="3981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59026" y="12626"/>
            <a:ext cx="454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Amieira_Pb.R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21" name="Picture 20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1390622" y="6481"/>
            <a:ext cx="801378" cy="10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0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826001"/>
            <a:ext cx="1200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write.xlsx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Pb_MedDesv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file</a:t>
            </a:r>
            <a:r>
              <a:rPr lang="en-US" dirty="0"/>
              <a:t>="</a:t>
            </a:r>
            <a:r>
              <a:rPr lang="en-US" dirty="0">
                <a:solidFill>
                  <a:schemeClr val="accent6"/>
                </a:solidFill>
              </a:rPr>
              <a:t>Pb_PovMedDesv.xlsx</a:t>
            </a:r>
            <a:r>
              <a:rPr lang="en-US" dirty="0"/>
              <a:t>",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row.names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/>
              <a:t>=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TRUE</a:t>
            </a:r>
            <a:r>
              <a:rPr lang="en-US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27" y="1195333"/>
            <a:ext cx="8481795" cy="230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159026" y="12626"/>
            <a:ext cx="454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Amieira_Pb.R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21" name="Picture 20" descr="pb_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1390622" y="6481"/>
            <a:ext cx="801378" cy="10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026" y="826001"/>
            <a:ext cx="11883816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################################################################################</a:t>
            </a:r>
          </a:p>
          <a:p>
            <a:r>
              <a:rPr lang="en-US" dirty="0">
                <a:solidFill>
                  <a:schemeClr val="accent6"/>
                </a:solidFill>
              </a:rPr>
              <a:t># Este script </a:t>
            </a:r>
            <a:r>
              <a:rPr lang="en-US" dirty="0" err="1">
                <a:solidFill>
                  <a:schemeClr val="accent6"/>
                </a:solidFill>
              </a:rPr>
              <a:t>usa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os</a:t>
            </a:r>
            <a:r>
              <a:rPr lang="en-US" dirty="0">
                <a:solidFill>
                  <a:schemeClr val="accent6"/>
                </a:solidFill>
              </a:rPr>
              <a:t> dados do </a:t>
            </a:r>
            <a:r>
              <a:rPr lang="en-US" dirty="0" err="1">
                <a:solidFill>
                  <a:schemeClr val="accent6"/>
                </a:solidFill>
              </a:rPr>
              <a:t>ficheiro</a:t>
            </a:r>
            <a:r>
              <a:rPr lang="en-US" dirty="0">
                <a:solidFill>
                  <a:schemeClr val="accent6"/>
                </a:solidFill>
              </a:rPr>
              <a:t> de dados R Pm</a:t>
            </a:r>
          </a:p>
          <a:p>
            <a:r>
              <a:rPr lang="en-US" dirty="0">
                <a:solidFill>
                  <a:schemeClr val="accent6"/>
                </a:solidFill>
              </a:rPr>
              <a:t># </a:t>
            </a:r>
            <a:r>
              <a:rPr lang="en-US" dirty="0" err="1">
                <a:solidFill>
                  <a:schemeClr val="accent6"/>
                </a:solidFill>
              </a:rPr>
              <a:t>Faz</a:t>
            </a:r>
            <a:r>
              <a:rPr lang="en-US" dirty="0">
                <a:solidFill>
                  <a:schemeClr val="accent6"/>
                </a:solidFill>
              </a:rPr>
              <a:t> o </a:t>
            </a:r>
            <a:r>
              <a:rPr lang="en-US" dirty="0" err="1" smtClean="0">
                <a:solidFill>
                  <a:schemeClr val="accent6"/>
                </a:solidFill>
              </a:rPr>
              <a:t>cálculo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das </a:t>
            </a:r>
            <a:r>
              <a:rPr lang="en-US" dirty="0" err="1" smtClean="0">
                <a:solidFill>
                  <a:schemeClr val="accent6"/>
                </a:solidFill>
              </a:rPr>
              <a:t>variáveis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do </a:t>
            </a:r>
            <a:r>
              <a:rPr lang="en-US" dirty="0" err="1">
                <a:solidFill>
                  <a:schemeClr val="accent6"/>
                </a:solidFill>
              </a:rPr>
              <a:t>povoamento</a:t>
            </a:r>
            <a:r>
              <a:rPr lang="en-US" dirty="0">
                <a:solidFill>
                  <a:schemeClr val="accent6"/>
                </a:solidFill>
              </a:rPr>
              <a:t> para </a:t>
            </a:r>
            <a:r>
              <a:rPr lang="en-US" dirty="0" err="1">
                <a:solidFill>
                  <a:schemeClr val="accent6"/>
                </a:solidFill>
              </a:rPr>
              <a:t>cada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parc</a:t>
            </a:r>
            <a:endParaRPr lang="en-US" dirty="0">
              <a:solidFill>
                <a:schemeClr val="accent6"/>
              </a:solidFill>
            </a:endParaRPr>
          </a:p>
          <a:p>
            <a:endParaRPr lang="en-US" sz="800" dirty="0"/>
          </a:p>
          <a:p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>
                <a:solidFill>
                  <a:schemeClr val="accent6"/>
                </a:solidFill>
              </a:rPr>
              <a:t>Muda</a:t>
            </a:r>
            <a:r>
              <a:rPr lang="en-US" dirty="0">
                <a:solidFill>
                  <a:schemeClr val="accent6"/>
                </a:solidFill>
              </a:rPr>
              <a:t> o workspace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getwd</a:t>
            </a:r>
            <a:r>
              <a:rPr lang="en-US" dirty="0"/>
              <a:t>()  </a:t>
            </a:r>
            <a:r>
              <a:rPr lang="en-US" dirty="0">
                <a:solidFill>
                  <a:schemeClr val="accent6"/>
                </a:solidFill>
              </a:rPr>
              <a:t># show the current workspace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setwd</a:t>
            </a:r>
            <a:r>
              <a:rPr lang="en-US" dirty="0"/>
              <a:t>("C:/LG_Backup/Susana/Aulas/1_InventarioFlorestal/R/Dados/Amieira")</a:t>
            </a:r>
          </a:p>
          <a:p>
            <a:endParaRPr lang="en-US" sz="800" dirty="0"/>
          </a:p>
          <a:p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>
                <a:solidFill>
                  <a:schemeClr val="accent6"/>
                </a:solidFill>
              </a:rPr>
              <a:t>Carrega</a:t>
            </a:r>
            <a:r>
              <a:rPr lang="en-US" dirty="0">
                <a:solidFill>
                  <a:schemeClr val="accent6"/>
                </a:solidFill>
              </a:rPr>
              <a:t> as libraries de que </a:t>
            </a:r>
            <a:r>
              <a:rPr lang="en-US" dirty="0" err="1">
                <a:solidFill>
                  <a:schemeClr val="accent6"/>
                </a:solidFill>
              </a:rPr>
              <a:t>necessita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library</a:t>
            </a:r>
            <a:r>
              <a:rPr lang="en-US" dirty="0"/>
              <a:t>("</a:t>
            </a:r>
            <a:r>
              <a:rPr lang="en-US" dirty="0" err="1"/>
              <a:t>dplyr</a:t>
            </a:r>
            <a:r>
              <a:rPr lang="en-US" dirty="0"/>
              <a:t>")    </a:t>
            </a:r>
            <a:r>
              <a:rPr lang="en-US" dirty="0">
                <a:solidFill>
                  <a:schemeClr val="accent6"/>
                </a:solidFill>
              </a:rPr>
              <a:t># fun??</a:t>
            </a:r>
            <a:r>
              <a:rPr lang="en-US" dirty="0" err="1">
                <a:solidFill>
                  <a:schemeClr val="accent6"/>
                </a:solidFill>
              </a:rPr>
              <a:t>es</a:t>
            </a:r>
            <a:r>
              <a:rPr lang="en-US" dirty="0">
                <a:solidFill>
                  <a:schemeClr val="accent6"/>
                </a:solidFill>
              </a:rPr>
              <a:t> para </a:t>
            </a:r>
            <a:r>
              <a:rPr lang="en-US" dirty="0" err="1">
                <a:solidFill>
                  <a:schemeClr val="accent6"/>
                </a:solidFill>
              </a:rPr>
              <a:t>manipula</a:t>
            </a:r>
            <a:r>
              <a:rPr lang="en-US" dirty="0">
                <a:solidFill>
                  <a:schemeClr val="accent6"/>
                </a:solidFill>
              </a:rPr>
              <a:t>??o de dados</a:t>
            </a:r>
          </a:p>
          <a:p>
            <a:r>
              <a:rPr lang="en-US" dirty="0">
                <a:solidFill>
                  <a:schemeClr val="accent1"/>
                </a:solidFill>
              </a:rPr>
              <a:t>library</a:t>
            </a:r>
            <a:r>
              <a:rPr lang="en-US" dirty="0"/>
              <a:t>("</a:t>
            </a:r>
            <a:r>
              <a:rPr lang="en-US" dirty="0" err="1"/>
              <a:t>writexl</a:t>
            </a:r>
            <a:r>
              <a:rPr lang="en-US" dirty="0"/>
              <a:t>")</a:t>
            </a:r>
          </a:p>
          <a:p>
            <a:endParaRPr lang="en-US" sz="800" dirty="0"/>
          </a:p>
          <a:p>
            <a:r>
              <a:rPr lang="en-US" dirty="0">
                <a:solidFill>
                  <a:schemeClr val="accent6"/>
                </a:solidFill>
              </a:rPr>
              <a:t># </a:t>
            </a:r>
            <a:r>
              <a:rPr lang="en-US" dirty="0" err="1">
                <a:solidFill>
                  <a:schemeClr val="accent6"/>
                </a:solidFill>
              </a:rPr>
              <a:t>limpar</a:t>
            </a:r>
            <a:r>
              <a:rPr lang="en-US" dirty="0">
                <a:solidFill>
                  <a:schemeClr val="accent6"/>
                </a:solidFill>
              </a:rPr>
              <a:t> o workspace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rm</a:t>
            </a:r>
            <a:r>
              <a:rPr lang="en-US" dirty="0"/>
              <a:t>(list = ls</a:t>
            </a:r>
            <a:r>
              <a:rPr lang="en-US" dirty="0" smtClean="0"/>
              <a:t>())</a:t>
            </a:r>
          </a:p>
          <a:p>
            <a:endParaRPr lang="en-US" sz="800" dirty="0"/>
          </a:p>
          <a:p>
            <a:r>
              <a:rPr lang="pt-PT" dirty="0">
                <a:solidFill>
                  <a:schemeClr val="accent6"/>
                </a:solidFill>
              </a:rPr>
              <a:t># faz o </a:t>
            </a:r>
            <a:r>
              <a:rPr lang="pt-PT" dirty="0" err="1">
                <a:solidFill>
                  <a:schemeClr val="accent6"/>
                </a:solidFill>
              </a:rPr>
              <a:t>load</a:t>
            </a:r>
            <a:r>
              <a:rPr lang="pt-PT" dirty="0">
                <a:solidFill>
                  <a:schemeClr val="accent6"/>
                </a:solidFill>
              </a:rPr>
              <a:t> dos dados do </a:t>
            </a:r>
            <a:r>
              <a:rPr lang="pt-PT" dirty="0" err="1">
                <a:solidFill>
                  <a:schemeClr val="accent6"/>
                </a:solidFill>
              </a:rPr>
              <a:t>Pm</a:t>
            </a:r>
            <a:endParaRPr lang="pt-PT" dirty="0">
              <a:solidFill>
                <a:schemeClr val="accent6"/>
              </a:solidFill>
            </a:endParaRPr>
          </a:p>
          <a:p>
            <a:r>
              <a:rPr lang="pt-PT" dirty="0">
                <a:solidFill>
                  <a:schemeClr val="accent4">
                    <a:lumMod val="75000"/>
                  </a:schemeClr>
                </a:solidFill>
              </a:rPr>
              <a:t>dados</a:t>
            </a:r>
            <a:r>
              <a:rPr lang="pt-PT" dirty="0"/>
              <a:t> </a:t>
            </a:r>
            <a:r>
              <a:rPr lang="pt-PT" dirty="0">
                <a:solidFill>
                  <a:srgbClr val="FF0000"/>
                </a:solidFill>
              </a:rPr>
              <a:t>&lt;-</a:t>
            </a:r>
            <a:r>
              <a:rPr lang="pt-PT" dirty="0"/>
              <a:t> </a:t>
            </a:r>
            <a:r>
              <a:rPr lang="pt-PT" dirty="0" err="1">
                <a:solidFill>
                  <a:schemeClr val="accent1"/>
                </a:solidFill>
              </a:rPr>
              <a:t>load</a:t>
            </a:r>
            <a:r>
              <a:rPr lang="pt-PT" dirty="0"/>
              <a:t>("</a:t>
            </a:r>
            <a:r>
              <a:rPr lang="pt-PT" dirty="0" err="1">
                <a:solidFill>
                  <a:schemeClr val="accent6"/>
                </a:solidFill>
              </a:rPr>
              <a:t>Amieira.Rdata</a:t>
            </a:r>
            <a:r>
              <a:rPr lang="pt-PT" dirty="0" smtClean="0"/>
              <a:t>")</a:t>
            </a:r>
          </a:p>
          <a:p>
            <a:endParaRPr lang="pt-PT" sz="800" dirty="0" smtClean="0"/>
          </a:p>
          <a:p>
            <a:r>
              <a:rPr lang="pt-PT" dirty="0">
                <a:solidFill>
                  <a:schemeClr val="accent6"/>
                </a:solidFill>
              </a:rPr>
              <a:t># </a:t>
            </a:r>
            <a:r>
              <a:rPr lang="pt-PT" dirty="0" smtClean="0">
                <a:solidFill>
                  <a:schemeClr val="accent6"/>
                </a:solidFill>
              </a:rPr>
              <a:t>Elimina a parcela classificada como bosquete</a:t>
            </a:r>
            <a:endParaRPr lang="pt-PT" dirty="0">
              <a:solidFill>
                <a:schemeClr val="accent6"/>
              </a:solidFill>
            </a:endParaRPr>
          </a:p>
          <a:p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pt-PT" dirty="0" smtClean="0"/>
              <a:t> </a:t>
            </a:r>
            <a:r>
              <a:rPr lang="pt-PT" dirty="0">
                <a:solidFill>
                  <a:srgbClr val="FF0000"/>
                </a:solidFill>
              </a:rPr>
              <a:t>&lt;-</a:t>
            </a:r>
            <a:r>
              <a:rPr lang="pt-PT" dirty="0"/>
              <a:t> </a:t>
            </a:r>
            <a:r>
              <a:rPr lang="pt-PT" dirty="0" err="1">
                <a:solidFill>
                  <a:schemeClr val="accent1"/>
                </a:solidFill>
              </a:rPr>
              <a:t>filter</a:t>
            </a:r>
            <a:r>
              <a:rPr lang="pt-PT" dirty="0"/>
              <a:t>(</a:t>
            </a:r>
            <a:r>
              <a:rPr lang="pt-PT" dirty="0" err="1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pt-PT" dirty="0" err="1"/>
              <a:t>,</a:t>
            </a:r>
            <a:r>
              <a:rPr lang="pt-PT" dirty="0" err="1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pt-PT" dirty="0" err="1"/>
              <a:t>$</a:t>
            </a:r>
            <a:r>
              <a:rPr lang="pt-PT" dirty="0" err="1">
                <a:solidFill>
                  <a:schemeClr val="accent4"/>
                </a:solidFill>
              </a:rPr>
              <a:t>TP_parc</a:t>
            </a:r>
            <a:r>
              <a:rPr lang="pt-PT" dirty="0"/>
              <a:t>=="Florestal</a:t>
            </a:r>
            <a:r>
              <a:rPr lang="pt-PT" dirty="0" smtClean="0"/>
              <a:t>")</a:t>
            </a:r>
          </a:p>
          <a:p>
            <a:endParaRPr lang="pt-PT" sz="800" dirty="0"/>
          </a:p>
          <a:p>
            <a:r>
              <a:rPr lang="pt-PT" b="1" dirty="0" smtClean="0">
                <a:solidFill>
                  <a:schemeClr val="accent6"/>
                </a:solidFill>
              </a:rPr>
              <a:t>#0 </a:t>
            </a:r>
            <a:r>
              <a:rPr lang="pt-PT" dirty="0">
                <a:solidFill>
                  <a:schemeClr val="accent6"/>
                </a:solidFill>
              </a:rPr>
              <a:t>calcula as </a:t>
            </a:r>
            <a:r>
              <a:rPr lang="pt-PT" dirty="0" smtClean="0">
                <a:solidFill>
                  <a:schemeClr val="accent6"/>
                </a:solidFill>
              </a:rPr>
              <a:t>variáveis </a:t>
            </a:r>
            <a:r>
              <a:rPr lang="pt-PT" dirty="0">
                <a:solidFill>
                  <a:schemeClr val="accent6"/>
                </a:solidFill>
              </a:rPr>
              <a:t>da </a:t>
            </a:r>
            <a:r>
              <a:rPr lang="pt-PT" dirty="0" smtClean="0">
                <a:solidFill>
                  <a:schemeClr val="accent6"/>
                </a:solidFill>
              </a:rPr>
              <a:t>árvore </a:t>
            </a:r>
            <a:r>
              <a:rPr lang="pt-PT" dirty="0">
                <a:solidFill>
                  <a:schemeClr val="accent6"/>
                </a:solidFill>
              </a:rPr>
              <a:t>que </a:t>
            </a:r>
            <a:r>
              <a:rPr lang="pt-PT" dirty="0" smtClean="0">
                <a:solidFill>
                  <a:schemeClr val="accent6"/>
                </a:solidFill>
              </a:rPr>
              <a:t>não </a:t>
            </a:r>
            <a:r>
              <a:rPr lang="pt-PT" dirty="0">
                <a:solidFill>
                  <a:schemeClr val="accent6"/>
                </a:solidFill>
              </a:rPr>
              <a:t>usam </a:t>
            </a:r>
            <a:r>
              <a:rPr lang="pt-PT" dirty="0" smtClean="0">
                <a:solidFill>
                  <a:schemeClr val="accent6"/>
                </a:solidFill>
              </a:rPr>
              <a:t>variáveis </a:t>
            </a:r>
            <a:r>
              <a:rPr lang="pt-PT" dirty="0">
                <a:solidFill>
                  <a:schemeClr val="accent6"/>
                </a:solidFill>
              </a:rPr>
              <a:t>do </a:t>
            </a:r>
            <a:r>
              <a:rPr lang="pt-PT" dirty="0" smtClean="0">
                <a:solidFill>
                  <a:schemeClr val="accent6"/>
                </a:solidFill>
              </a:rPr>
              <a:t>povoamento (já </a:t>
            </a:r>
            <a:r>
              <a:rPr lang="pt-PT" dirty="0">
                <a:solidFill>
                  <a:schemeClr val="accent6"/>
                </a:solidFill>
              </a:rPr>
              <a:t>"extrapoladas" para o </a:t>
            </a:r>
            <a:r>
              <a:rPr lang="pt-PT" dirty="0" err="1">
                <a:solidFill>
                  <a:schemeClr val="accent6"/>
                </a:solidFill>
              </a:rPr>
              <a:t>ha</a:t>
            </a:r>
            <a:r>
              <a:rPr lang="pt-PT" dirty="0">
                <a:solidFill>
                  <a:schemeClr val="accent6"/>
                </a:solidFill>
              </a:rPr>
              <a:t>)</a:t>
            </a:r>
          </a:p>
          <a:p>
            <a:r>
              <a:rPr lang="pt-PT" dirty="0">
                <a:solidFill>
                  <a:schemeClr val="accent4"/>
                </a:solidFill>
              </a:rPr>
              <a:t>g</a:t>
            </a:r>
            <a:r>
              <a:rPr lang="pt-PT" dirty="0"/>
              <a:t> &lt;- </a:t>
            </a:r>
            <a:r>
              <a:rPr lang="pt-PT" dirty="0">
                <a:solidFill>
                  <a:schemeClr val="accent1"/>
                </a:solidFill>
              </a:rPr>
              <a:t>pi</a:t>
            </a:r>
            <a:r>
              <a:rPr lang="pt-PT" dirty="0"/>
              <a:t>*(</a:t>
            </a:r>
            <a:r>
              <a:rPr lang="pt-PT" dirty="0" err="1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pt-PT" dirty="0" err="1"/>
              <a:t>$</a:t>
            </a:r>
            <a:r>
              <a:rPr lang="pt-PT" dirty="0" err="1">
                <a:solidFill>
                  <a:schemeClr val="accent4"/>
                </a:solidFill>
              </a:rPr>
              <a:t>d</a:t>
            </a:r>
            <a:r>
              <a:rPr lang="pt-PT" dirty="0"/>
              <a:t>/100)**2/4*</a:t>
            </a:r>
            <a:r>
              <a:rPr lang="pt-PT" dirty="0" err="1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pt-PT" dirty="0" err="1"/>
              <a:t>$</a:t>
            </a:r>
            <a:r>
              <a:rPr lang="pt-PT" dirty="0" err="1">
                <a:solidFill>
                  <a:schemeClr val="accent4"/>
                </a:solidFill>
              </a:rPr>
              <a:t>Fexp</a:t>
            </a:r>
            <a:endParaRPr lang="pt-PT" dirty="0">
              <a:solidFill>
                <a:schemeClr val="accent4"/>
              </a:solidFill>
            </a:endParaRPr>
          </a:p>
          <a:p>
            <a:r>
              <a:rPr lang="pt-PT" dirty="0">
                <a:solidFill>
                  <a:schemeClr val="accent4"/>
                </a:solidFill>
              </a:rPr>
              <a:t>n</a:t>
            </a:r>
            <a:r>
              <a:rPr lang="pt-PT" dirty="0"/>
              <a:t> &lt;- 1*</a:t>
            </a:r>
            <a:r>
              <a:rPr lang="pt-PT" dirty="0" err="1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pt-PT" dirty="0" err="1"/>
              <a:t>$</a:t>
            </a:r>
            <a:r>
              <a:rPr lang="pt-PT" dirty="0" err="1">
                <a:solidFill>
                  <a:schemeClr val="accent4"/>
                </a:solidFill>
              </a:rPr>
              <a:t>Fexp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38942" y="2338025"/>
            <a:ext cx="63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61067" y="3360153"/>
            <a:ext cx="154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Pm_arvdom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88746" y="4229389"/>
            <a:ext cx="133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Pm_dom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94158" y="4229389"/>
            <a:ext cx="103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Pm_pov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2"/>
          </p:cNvCxnSpPr>
          <p:nvPr/>
        </p:nvCxnSpPr>
        <p:spPr>
          <a:xfrm flipH="1">
            <a:off x="10353466" y="2707357"/>
            <a:ext cx="1625" cy="671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0"/>
          </p:cNvCxnSpPr>
          <p:nvPr/>
        </p:nvCxnSpPr>
        <p:spPr>
          <a:xfrm>
            <a:off x="10353465" y="3748217"/>
            <a:ext cx="0" cy="481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4" idx="1"/>
            <a:endCxn id="7" idx="0"/>
          </p:cNvCxnSpPr>
          <p:nvPr/>
        </p:nvCxnSpPr>
        <p:spPr>
          <a:xfrm rot="10800000" flipV="1">
            <a:off x="8913778" y="2522691"/>
            <a:ext cx="1125165" cy="17066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1"/>
            <a:endCxn id="7" idx="3"/>
          </p:cNvCxnSpPr>
          <p:nvPr/>
        </p:nvCxnSpPr>
        <p:spPr>
          <a:xfrm flipH="1">
            <a:off x="9433396" y="4414055"/>
            <a:ext cx="255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295744" y="3017868"/>
            <a:ext cx="317125" cy="31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1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82774" y="3880386"/>
            <a:ext cx="317125" cy="31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2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09311" y="3853135"/>
            <a:ext cx="317125" cy="31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3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478789" y="4125698"/>
            <a:ext cx="317125" cy="31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4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27" name="Elbow Connector 26"/>
          <p:cNvCxnSpPr>
            <a:stCxn id="7" idx="1"/>
            <a:endCxn id="4" idx="0"/>
          </p:cNvCxnSpPr>
          <p:nvPr/>
        </p:nvCxnSpPr>
        <p:spPr>
          <a:xfrm rot="10800000" flipH="1">
            <a:off x="8394157" y="2338025"/>
            <a:ext cx="1960933" cy="2076030"/>
          </a:xfrm>
          <a:prstGeom prst="bentConnector4">
            <a:avLst>
              <a:gd name="adj1" fmla="val -11658"/>
              <a:gd name="adj2" fmla="val 1110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134665" y="1855802"/>
            <a:ext cx="317125" cy="31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5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9026" y="12626"/>
            <a:ext cx="454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Amieira_Pm.R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10845312" y="457023"/>
            <a:ext cx="751742" cy="87531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flipH="1">
            <a:off x="11444077" y="751763"/>
            <a:ext cx="751742" cy="41954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26761" y="151795"/>
            <a:ext cx="865239" cy="8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773" y="154506"/>
            <a:ext cx="1204622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Os dados do inventário de campo encontram-se no ficheiro</a:t>
            </a:r>
            <a:r>
              <a:rPr lang="pt-PT" sz="2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EXCEL</a:t>
            </a:r>
          </a:p>
          <a:p>
            <a:r>
              <a:rPr lang="pt-PT" sz="2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Pb_Pm_Amieira.xlsx</a:t>
            </a:r>
          </a:p>
          <a:p>
            <a:endParaRPr lang="pt-PT" sz="16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PT" sz="2200" dirty="0" smtClean="0">
                <a:latin typeface="Arial" panose="020B0604020202020204" pitchFamily="34" charset="0"/>
              </a:rPr>
              <a:t>Constituído pelas seguintes folhas:</a:t>
            </a:r>
          </a:p>
          <a:p>
            <a:endParaRPr lang="pt-PT" sz="2200" dirty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PT" sz="2200" dirty="0" err="1" smtClean="0">
                <a:latin typeface="Arial" panose="020B0604020202020204" pitchFamily="34" charset="0"/>
              </a:rPr>
              <a:t>TD_Legenda</a:t>
            </a:r>
            <a:endParaRPr lang="pt-PT" sz="2200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PT" sz="2200" b="1" dirty="0" err="1" smtClean="0">
                <a:latin typeface="Arial" panose="020B0604020202020204" pitchFamily="34" charset="0"/>
              </a:rPr>
              <a:t>TD_Estratos</a:t>
            </a:r>
            <a:endParaRPr lang="pt-PT" sz="2200" b="1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PT" sz="2200" b="1" dirty="0" err="1" smtClean="0">
                <a:latin typeface="Arial" panose="020B0604020202020204" pitchFamily="34" charset="0"/>
              </a:rPr>
              <a:t>TD_Parcelas</a:t>
            </a:r>
            <a:endParaRPr lang="pt-PT" sz="2200" b="1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PT" sz="2200" b="1" dirty="0" err="1" smtClean="0">
                <a:latin typeface="Arial" panose="020B0604020202020204" pitchFamily="34" charset="0"/>
              </a:rPr>
              <a:t>TM_Arvores</a:t>
            </a:r>
            <a:endParaRPr lang="pt-PT" sz="2200" b="1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PT" sz="2200" dirty="0" err="1" smtClean="0">
                <a:latin typeface="Arial" panose="020B0604020202020204" pitchFamily="34" charset="0"/>
              </a:rPr>
              <a:t>TM_Povoamento</a:t>
            </a:r>
            <a:endParaRPr lang="pt-PT" sz="2200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PT" sz="2200" dirty="0" err="1" smtClean="0">
                <a:latin typeface="Arial" panose="020B0604020202020204" pitchFamily="34" charset="0"/>
              </a:rPr>
              <a:t>TM_EstruturaVertical</a:t>
            </a:r>
            <a:endParaRPr lang="pt-PT" sz="2200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PT" sz="2200" dirty="0" err="1" smtClean="0">
                <a:latin typeface="Arial" panose="020B0604020202020204" pitchFamily="34" charset="0"/>
              </a:rPr>
              <a:t>TM_RegenercaoNatural</a:t>
            </a:r>
            <a:endParaRPr lang="pt-PT" sz="2200" dirty="0" smtClean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PT" sz="2200" dirty="0" err="1" smtClean="0">
                <a:latin typeface="Arial" panose="020B0604020202020204" pitchFamily="34" charset="0"/>
              </a:rPr>
              <a:t>TM_Sub</a:t>
            </a:r>
            <a:r>
              <a:rPr lang="pt-PT" sz="2200" dirty="0" smtClean="0">
                <a:latin typeface="Arial" panose="020B0604020202020204" pitchFamily="34" charset="0"/>
              </a:rPr>
              <a:t>-coberto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410" y="1691489"/>
            <a:ext cx="2141406" cy="3475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8399"/>
          <a:stretch/>
        </p:blipFill>
        <p:spPr>
          <a:xfrm>
            <a:off x="4628450" y="2104564"/>
            <a:ext cx="6105812" cy="4419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085" y="2474026"/>
            <a:ext cx="12170195" cy="4229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6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026" y="752734"/>
            <a:ext cx="938380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#1 </a:t>
            </a:r>
            <a:r>
              <a:rPr lang="en-US" dirty="0" err="1" smtClean="0">
                <a:solidFill>
                  <a:schemeClr val="accent6"/>
                </a:solidFill>
              </a:rPr>
              <a:t>filtra</a:t>
            </a:r>
            <a:r>
              <a:rPr lang="en-US" dirty="0" smtClean="0">
                <a:solidFill>
                  <a:schemeClr val="accent6"/>
                </a:solidFill>
              </a:rPr>
              <a:t> as </a:t>
            </a:r>
            <a:r>
              <a:rPr lang="en-US" dirty="0" err="1" smtClean="0">
                <a:solidFill>
                  <a:schemeClr val="accent6"/>
                </a:solidFill>
              </a:rPr>
              <a:t>árvores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dominantes</a:t>
            </a:r>
            <a:r>
              <a:rPr lang="en-US" dirty="0" smtClean="0">
                <a:solidFill>
                  <a:schemeClr val="accent6"/>
                </a:solidFill>
              </a:rPr>
              <a:t> e </a:t>
            </a:r>
            <a:r>
              <a:rPr lang="en-US" dirty="0" err="1" smtClean="0">
                <a:solidFill>
                  <a:schemeClr val="accent6"/>
                </a:solidFill>
              </a:rPr>
              <a:t>calcula</a:t>
            </a:r>
            <a:r>
              <a:rPr lang="en-US" dirty="0" smtClean="0">
                <a:solidFill>
                  <a:schemeClr val="accent6"/>
                </a:solidFill>
              </a:rPr>
              <a:t> o d2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Pm_arvdom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>
                <a:solidFill>
                  <a:schemeClr val="accent1"/>
                </a:solidFill>
              </a:rPr>
              <a:t>filter</a:t>
            </a:r>
            <a:r>
              <a:rPr lang="en-US" dirty="0"/>
              <a:t>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en-US" dirty="0" err="1"/>
              <a:t>$</a:t>
            </a:r>
            <a:r>
              <a:rPr lang="en-US" dirty="0" err="1">
                <a:solidFill>
                  <a:schemeClr val="accent4"/>
                </a:solidFill>
              </a:rPr>
              <a:t>cod_dom</a:t>
            </a:r>
            <a:r>
              <a:rPr lang="en-US" dirty="0"/>
              <a:t>==1)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Pm_arvdom</a:t>
            </a:r>
            <a:r>
              <a:rPr lang="en-US" dirty="0" smtClean="0"/>
              <a:t>$</a:t>
            </a:r>
            <a:r>
              <a:rPr lang="en-US" dirty="0" smtClean="0">
                <a:solidFill>
                  <a:schemeClr val="accent4"/>
                </a:solidFill>
              </a:rPr>
              <a:t>d2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&lt;-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Pm_arvdom</a:t>
            </a:r>
            <a:r>
              <a:rPr lang="en-US" dirty="0" err="1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d</a:t>
            </a:r>
            <a:r>
              <a:rPr lang="en-US" dirty="0"/>
              <a:t>**</a:t>
            </a:r>
            <a:r>
              <a:rPr lang="en-US" dirty="0" smtClean="0"/>
              <a:t>2</a:t>
            </a:r>
          </a:p>
          <a:p>
            <a:endParaRPr lang="en-US" sz="800" dirty="0" smtClean="0"/>
          </a:p>
          <a:p>
            <a:r>
              <a:rPr lang="en-US" b="1" dirty="0" smtClean="0">
                <a:solidFill>
                  <a:schemeClr val="accent6"/>
                </a:solidFill>
              </a:rPr>
              <a:t>#2 </a:t>
            </a:r>
            <a:r>
              <a:rPr lang="en-US" dirty="0" err="1">
                <a:solidFill>
                  <a:schemeClr val="accent6"/>
                </a:solidFill>
              </a:rPr>
              <a:t>Calcula</a:t>
            </a:r>
            <a:r>
              <a:rPr lang="en-US" dirty="0">
                <a:solidFill>
                  <a:schemeClr val="accent6"/>
                </a:solidFill>
              </a:rPr>
              <a:t> a </a:t>
            </a:r>
            <a:r>
              <a:rPr lang="en-US" dirty="0" smtClean="0">
                <a:solidFill>
                  <a:schemeClr val="accent6"/>
                </a:solidFill>
              </a:rPr>
              <a:t>media as </a:t>
            </a:r>
            <a:r>
              <a:rPr lang="en-US" dirty="0" err="1" smtClean="0">
                <a:solidFill>
                  <a:schemeClr val="accent6"/>
                </a:solidFill>
              </a:rPr>
              <a:t>dominantes</a:t>
            </a:r>
            <a:r>
              <a:rPr lang="en-US" dirty="0" smtClean="0">
                <a:solidFill>
                  <a:schemeClr val="accent6"/>
                </a:solidFill>
              </a:rPr>
              <a:t> (</a:t>
            </a:r>
            <a:r>
              <a:rPr lang="en-US" dirty="0" err="1" smtClean="0">
                <a:solidFill>
                  <a:schemeClr val="accent6"/>
                </a:solidFill>
              </a:rPr>
              <a:t>hdom</a:t>
            </a:r>
            <a:r>
              <a:rPr lang="en-US" dirty="0">
                <a:solidFill>
                  <a:schemeClr val="accent6"/>
                </a:solidFill>
              </a:rPr>
              <a:t>) e o </a:t>
            </a:r>
            <a:r>
              <a:rPr lang="en-US" dirty="0" err="1">
                <a:solidFill>
                  <a:schemeClr val="accent6"/>
                </a:solidFill>
              </a:rPr>
              <a:t>diâmetro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médio</a:t>
            </a:r>
            <a:r>
              <a:rPr lang="en-US" dirty="0">
                <a:solidFill>
                  <a:schemeClr val="accent6"/>
                </a:solidFill>
              </a:rPr>
              <a:t> das </a:t>
            </a:r>
            <a:r>
              <a:rPr lang="en-US" dirty="0" err="1">
                <a:solidFill>
                  <a:schemeClr val="accent6"/>
                </a:solidFill>
              </a:rPr>
              <a:t>dominantes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Pm_dom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&lt;- </a:t>
            </a:r>
            <a:r>
              <a:rPr lang="en-US" dirty="0" smtClean="0">
                <a:solidFill>
                  <a:schemeClr val="accent1"/>
                </a:solidFill>
              </a:rPr>
              <a:t>aggregate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cbind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/>
                </a:solidFill>
              </a:rPr>
              <a:t>hdom</a:t>
            </a:r>
            <a:r>
              <a:rPr lang="en-US" dirty="0" smtClean="0"/>
              <a:t>=</a:t>
            </a:r>
            <a:r>
              <a:rPr lang="en-US" dirty="0" err="1" smtClean="0">
                <a:solidFill>
                  <a:schemeClr val="accent4"/>
                </a:solidFill>
              </a:rPr>
              <a:t>h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ddom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d2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4"/>
                </a:solidFill>
              </a:rPr>
              <a:t>tdom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t</a:t>
            </a:r>
            <a:r>
              <a:rPr lang="en-US" dirty="0"/>
              <a:t>) </a:t>
            </a:r>
            <a:r>
              <a:rPr lang="en-US" dirty="0">
                <a:solidFill>
                  <a:schemeClr val="accent1"/>
                </a:solidFill>
              </a:rPr>
              <a:t>~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ID_parc</a:t>
            </a:r>
            <a:r>
              <a:rPr lang="en-US" dirty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data</a:t>
            </a:r>
            <a:r>
              <a:rPr lang="en-US" dirty="0" smtClean="0"/>
              <a:t>=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Pm_arvdom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FUN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6"/>
                </a:solidFill>
              </a:rPr>
              <a:t>mean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Pm_dom</a:t>
            </a:r>
            <a:r>
              <a:rPr lang="en-US" dirty="0" err="1"/>
              <a:t>$</a:t>
            </a:r>
            <a:r>
              <a:rPr lang="en-US" dirty="0" err="1">
                <a:solidFill>
                  <a:schemeClr val="accent4"/>
                </a:solidFill>
              </a:rPr>
              <a:t>ddom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 smtClean="0"/>
              <a:t> </a:t>
            </a:r>
            <a:r>
              <a:rPr lang="en-US" dirty="0" err="1">
                <a:solidFill>
                  <a:schemeClr val="accent1"/>
                </a:solidFill>
              </a:rPr>
              <a:t>sqrt</a:t>
            </a:r>
            <a:r>
              <a:rPr lang="en-US" dirty="0"/>
              <a:t>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Pm_dom</a:t>
            </a:r>
            <a:r>
              <a:rPr lang="en-US" dirty="0" err="1"/>
              <a:t>$</a:t>
            </a:r>
            <a:r>
              <a:rPr lang="en-US" dirty="0" err="1">
                <a:solidFill>
                  <a:schemeClr val="accent4"/>
                </a:solidFill>
              </a:rPr>
              <a:t>ddom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chemeClr val="accent1"/>
                </a:solidFill>
              </a:rPr>
              <a:t>head</a:t>
            </a:r>
            <a:r>
              <a:rPr lang="en-US" dirty="0"/>
              <a:t>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Pm_dom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str</a:t>
            </a:r>
            <a:r>
              <a:rPr lang="en-US" dirty="0"/>
              <a:t>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Pm_dom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str</a:t>
            </a:r>
            <a:r>
              <a:rPr lang="en-US" dirty="0"/>
              <a:t>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en-US" dirty="0" smtClean="0"/>
              <a:t>)</a:t>
            </a:r>
          </a:p>
          <a:p>
            <a:endParaRPr lang="en-US" sz="800" dirty="0"/>
          </a:p>
          <a:p>
            <a:r>
              <a:rPr lang="en-US" b="1" dirty="0" smtClean="0">
                <a:solidFill>
                  <a:schemeClr val="accent6"/>
                </a:solidFill>
              </a:rPr>
              <a:t>#3 </a:t>
            </a:r>
            <a:r>
              <a:rPr lang="en-US" dirty="0" err="1">
                <a:solidFill>
                  <a:schemeClr val="accent6"/>
                </a:solidFill>
              </a:rPr>
              <a:t>Calcula</a:t>
            </a:r>
            <a:r>
              <a:rPr lang="en-US" dirty="0">
                <a:solidFill>
                  <a:schemeClr val="accent6"/>
                </a:solidFill>
              </a:rPr>
              <a:t> a </a:t>
            </a:r>
            <a:r>
              <a:rPr lang="en-US" dirty="0" err="1" smtClean="0">
                <a:solidFill>
                  <a:schemeClr val="accent6"/>
                </a:solidFill>
              </a:rPr>
              <a:t>área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basal </a:t>
            </a:r>
            <a:r>
              <a:rPr lang="en-US" dirty="0" err="1">
                <a:solidFill>
                  <a:schemeClr val="accent6"/>
                </a:solidFill>
              </a:rPr>
              <a:t>por</a:t>
            </a:r>
            <a:r>
              <a:rPr lang="en-US" dirty="0">
                <a:solidFill>
                  <a:schemeClr val="accent6"/>
                </a:solidFill>
              </a:rPr>
              <a:t> ha (G) e o </a:t>
            </a:r>
            <a:r>
              <a:rPr lang="en-US" dirty="0" err="1" smtClean="0">
                <a:solidFill>
                  <a:schemeClr val="accent6"/>
                </a:solidFill>
              </a:rPr>
              <a:t>número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de </a:t>
            </a:r>
            <a:r>
              <a:rPr lang="en-US" dirty="0" err="1" smtClean="0">
                <a:solidFill>
                  <a:schemeClr val="accent6"/>
                </a:solidFill>
              </a:rPr>
              <a:t>árvores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por</a:t>
            </a:r>
            <a:r>
              <a:rPr lang="en-US" dirty="0">
                <a:solidFill>
                  <a:schemeClr val="accent6"/>
                </a:solidFill>
              </a:rPr>
              <a:t> ha (N)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Pm_pov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1"/>
                </a:solidFill>
              </a:rPr>
              <a:t>aggregate</a:t>
            </a:r>
            <a:r>
              <a:rPr lang="en-US" dirty="0"/>
              <a:t>(</a:t>
            </a:r>
            <a:r>
              <a:rPr lang="en-US" dirty="0" err="1">
                <a:solidFill>
                  <a:schemeClr val="accent1"/>
                </a:solidFill>
              </a:rPr>
              <a:t>cbind</a:t>
            </a:r>
            <a:r>
              <a:rPr lang="en-US" dirty="0"/>
              <a:t>(</a:t>
            </a:r>
            <a:r>
              <a:rPr lang="en-US" dirty="0">
                <a:solidFill>
                  <a:schemeClr val="accent4"/>
                </a:solidFill>
              </a:rPr>
              <a:t>N</a:t>
            </a:r>
            <a:r>
              <a:rPr lang="en-US" dirty="0"/>
              <a:t>=</a:t>
            </a:r>
            <a:r>
              <a:rPr lang="en-US" dirty="0">
                <a:solidFill>
                  <a:schemeClr val="accent4"/>
                </a:solidFill>
              </a:rPr>
              <a:t>n</a:t>
            </a:r>
            <a:r>
              <a:rPr lang="en-US" dirty="0"/>
              <a:t>, </a:t>
            </a:r>
            <a:r>
              <a:rPr lang="en-US" dirty="0">
                <a:solidFill>
                  <a:schemeClr val="accent4"/>
                </a:solidFill>
              </a:rPr>
              <a:t>G</a:t>
            </a:r>
            <a:r>
              <a:rPr lang="en-US" dirty="0"/>
              <a:t>=</a:t>
            </a:r>
            <a:r>
              <a:rPr lang="en-US" dirty="0">
                <a:solidFill>
                  <a:schemeClr val="accent4"/>
                </a:solidFill>
              </a:rPr>
              <a:t>g</a:t>
            </a:r>
            <a:r>
              <a:rPr lang="en-US" dirty="0"/>
              <a:t>) </a:t>
            </a:r>
            <a:r>
              <a:rPr lang="en-US" dirty="0">
                <a:solidFill>
                  <a:schemeClr val="accent1"/>
                </a:solidFill>
              </a:rPr>
              <a:t>~</a:t>
            </a:r>
            <a:r>
              <a:rPr lang="en-US" dirty="0"/>
              <a:t> </a:t>
            </a:r>
            <a:r>
              <a:rPr lang="en-US" dirty="0" err="1">
                <a:solidFill>
                  <a:schemeClr val="accent4"/>
                </a:solidFill>
              </a:rPr>
              <a:t>ID_parc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data</a:t>
            </a:r>
            <a:r>
              <a:rPr lang="en-US" dirty="0"/>
              <a:t>=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FUN</a:t>
            </a:r>
            <a:r>
              <a:rPr lang="en-US" dirty="0"/>
              <a:t>=</a:t>
            </a:r>
            <a:r>
              <a:rPr lang="en-US" dirty="0">
                <a:solidFill>
                  <a:schemeClr val="accent6"/>
                </a:solidFill>
              </a:rPr>
              <a:t>sum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Pm_pov</a:t>
            </a:r>
            <a:r>
              <a:rPr lang="en-US" dirty="0" err="1"/>
              <a:t>$</a:t>
            </a:r>
            <a:r>
              <a:rPr lang="en-US" dirty="0" err="1">
                <a:solidFill>
                  <a:schemeClr val="accent4"/>
                </a:solidFill>
              </a:rPr>
              <a:t>dg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 smtClean="0"/>
              <a:t> </a:t>
            </a:r>
            <a:r>
              <a:rPr lang="en-US" dirty="0" err="1">
                <a:solidFill>
                  <a:schemeClr val="accent1"/>
                </a:solidFill>
              </a:rPr>
              <a:t>sqrt</a:t>
            </a:r>
            <a:r>
              <a:rPr lang="en-US" dirty="0"/>
              <a:t>(4*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Pm_pov</a:t>
            </a:r>
            <a:r>
              <a:rPr lang="en-US" dirty="0" err="1"/>
              <a:t>$</a:t>
            </a:r>
            <a:r>
              <a:rPr lang="en-US" dirty="0" err="1">
                <a:solidFill>
                  <a:schemeClr val="accent4"/>
                </a:solidFill>
              </a:rPr>
              <a:t>G</a:t>
            </a:r>
            <a:r>
              <a:rPr lang="en-US" dirty="0"/>
              <a:t>/(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Pm_pov</a:t>
            </a:r>
            <a:r>
              <a:rPr lang="en-US" dirty="0" err="1"/>
              <a:t>$</a:t>
            </a:r>
            <a:r>
              <a:rPr lang="en-US" dirty="0" err="1">
                <a:solidFill>
                  <a:schemeClr val="accent4"/>
                </a:solidFill>
              </a:rPr>
              <a:t>N</a:t>
            </a:r>
            <a:r>
              <a:rPr lang="en-US" dirty="0"/>
              <a:t>*pi))*100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str</a:t>
            </a:r>
            <a:r>
              <a:rPr lang="en-US" dirty="0"/>
              <a:t>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Pm_pov</a:t>
            </a:r>
            <a:r>
              <a:rPr lang="en-US" dirty="0" smtClean="0"/>
              <a:t>)</a:t>
            </a:r>
          </a:p>
          <a:p>
            <a:endParaRPr lang="en-US" sz="800" dirty="0" smtClean="0"/>
          </a:p>
          <a:p>
            <a:r>
              <a:rPr lang="pt-PT" b="1" dirty="0" smtClean="0">
                <a:solidFill>
                  <a:schemeClr val="accent6"/>
                </a:solidFill>
              </a:rPr>
              <a:t>#4 </a:t>
            </a:r>
            <a:r>
              <a:rPr lang="pt-PT" dirty="0">
                <a:solidFill>
                  <a:schemeClr val="accent6"/>
                </a:solidFill>
              </a:rPr>
              <a:t>Acrescenta ao ficheiro </a:t>
            </a:r>
            <a:r>
              <a:rPr lang="pt-PT" dirty="0" err="1" smtClean="0">
                <a:solidFill>
                  <a:schemeClr val="accent6"/>
                </a:solidFill>
              </a:rPr>
              <a:t>Pm_pov</a:t>
            </a:r>
            <a:r>
              <a:rPr lang="pt-PT" dirty="0" smtClean="0">
                <a:solidFill>
                  <a:schemeClr val="accent6"/>
                </a:solidFill>
              </a:rPr>
              <a:t> </a:t>
            </a:r>
            <a:r>
              <a:rPr lang="pt-PT" dirty="0">
                <a:solidFill>
                  <a:schemeClr val="accent6"/>
                </a:solidFill>
              </a:rPr>
              <a:t>as variáveis do povoamento </a:t>
            </a:r>
            <a:r>
              <a:rPr lang="pt-PT" dirty="0" smtClean="0">
                <a:solidFill>
                  <a:schemeClr val="accent6"/>
                </a:solidFill>
              </a:rPr>
              <a:t>para </a:t>
            </a:r>
            <a:r>
              <a:rPr lang="pt-PT" dirty="0" err="1" smtClean="0">
                <a:solidFill>
                  <a:schemeClr val="accent6"/>
                </a:solidFill>
              </a:rPr>
              <a:t>arv</a:t>
            </a:r>
            <a:r>
              <a:rPr lang="pt-PT" dirty="0" smtClean="0">
                <a:solidFill>
                  <a:schemeClr val="accent6"/>
                </a:solidFill>
              </a:rPr>
              <a:t> dominantes</a:t>
            </a:r>
            <a:endParaRPr lang="pt-PT" dirty="0">
              <a:solidFill>
                <a:schemeClr val="accent6"/>
              </a:solidFill>
            </a:endParaRP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Pm_pov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&lt;- </a:t>
            </a:r>
            <a:r>
              <a:rPr lang="en-US" dirty="0" smtClean="0">
                <a:solidFill>
                  <a:schemeClr val="accent1"/>
                </a:solidFill>
              </a:rPr>
              <a:t>merge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Pm_pov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Pm_dom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1"/>
                </a:solidFill>
              </a:rPr>
              <a:t>by</a:t>
            </a:r>
            <a:r>
              <a:rPr lang="en-US" dirty="0"/>
              <a:t>="</a:t>
            </a:r>
            <a:r>
              <a:rPr lang="en-US" dirty="0" err="1">
                <a:solidFill>
                  <a:schemeClr val="accent4"/>
                </a:solidFill>
              </a:rPr>
              <a:t>ID_parc</a:t>
            </a:r>
            <a:r>
              <a:rPr lang="en-US" dirty="0" smtClean="0"/>
              <a:t>")</a:t>
            </a:r>
          </a:p>
          <a:p>
            <a:endParaRPr lang="en-US" sz="800" dirty="0"/>
          </a:p>
          <a:p>
            <a:r>
              <a:rPr lang="pt-PT" b="1" dirty="0" smtClean="0">
                <a:solidFill>
                  <a:schemeClr val="accent6"/>
                </a:solidFill>
              </a:rPr>
              <a:t>#5 </a:t>
            </a:r>
            <a:r>
              <a:rPr lang="pt-PT" dirty="0">
                <a:solidFill>
                  <a:schemeClr val="accent6"/>
                </a:solidFill>
              </a:rPr>
              <a:t>Acrescenta ao ficheiro </a:t>
            </a:r>
            <a:r>
              <a:rPr lang="pt-PT" dirty="0" err="1">
                <a:solidFill>
                  <a:schemeClr val="accent6"/>
                </a:solidFill>
              </a:rPr>
              <a:t>Pm</a:t>
            </a:r>
            <a:r>
              <a:rPr lang="pt-PT" dirty="0">
                <a:solidFill>
                  <a:schemeClr val="accent6"/>
                </a:solidFill>
              </a:rPr>
              <a:t> as </a:t>
            </a:r>
            <a:r>
              <a:rPr lang="pt-PT" dirty="0" smtClean="0">
                <a:solidFill>
                  <a:schemeClr val="accent6"/>
                </a:solidFill>
              </a:rPr>
              <a:t>variáveis </a:t>
            </a:r>
            <a:r>
              <a:rPr lang="pt-PT" dirty="0">
                <a:solidFill>
                  <a:schemeClr val="accent6"/>
                </a:solidFill>
              </a:rPr>
              <a:t>do povoamento </a:t>
            </a:r>
            <a:r>
              <a:rPr lang="pt-PT" dirty="0" smtClean="0">
                <a:solidFill>
                  <a:schemeClr val="accent6"/>
                </a:solidFill>
              </a:rPr>
              <a:t>já </a:t>
            </a:r>
            <a:r>
              <a:rPr lang="pt-PT" dirty="0">
                <a:solidFill>
                  <a:schemeClr val="accent6"/>
                </a:solidFill>
              </a:rPr>
              <a:t>calculadas</a:t>
            </a:r>
          </a:p>
          <a:p>
            <a:r>
              <a:rPr lang="pt-PT" dirty="0" err="1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pt-PT" dirty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pt-PT" dirty="0" smtClean="0"/>
              <a:t> </a:t>
            </a:r>
            <a:r>
              <a:rPr lang="pt-PT" dirty="0" err="1">
                <a:solidFill>
                  <a:schemeClr val="accent1"/>
                </a:solidFill>
              </a:rPr>
              <a:t>merge</a:t>
            </a:r>
            <a:r>
              <a:rPr lang="pt-PT" dirty="0"/>
              <a:t>(</a:t>
            </a:r>
            <a:r>
              <a:rPr lang="pt-PT" dirty="0" err="1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pt-PT" dirty="0" err="1"/>
              <a:t>,</a:t>
            </a:r>
            <a:r>
              <a:rPr lang="pt-PT" dirty="0" err="1">
                <a:solidFill>
                  <a:schemeClr val="accent4">
                    <a:lumMod val="75000"/>
                  </a:schemeClr>
                </a:solidFill>
              </a:rPr>
              <a:t>Pm_pov</a:t>
            </a:r>
            <a:r>
              <a:rPr lang="pt-PT" dirty="0" err="1"/>
              <a:t>,</a:t>
            </a:r>
            <a:r>
              <a:rPr lang="pt-PT" dirty="0" err="1">
                <a:solidFill>
                  <a:schemeClr val="accent1"/>
                </a:solidFill>
              </a:rPr>
              <a:t>by</a:t>
            </a:r>
            <a:r>
              <a:rPr lang="pt-PT" dirty="0"/>
              <a:t>="</a:t>
            </a:r>
            <a:r>
              <a:rPr lang="pt-PT" dirty="0" err="1">
                <a:solidFill>
                  <a:schemeClr val="accent4"/>
                </a:solidFill>
              </a:rPr>
              <a:t>ID_parc</a:t>
            </a:r>
            <a:r>
              <a:rPr lang="pt-PT" dirty="0"/>
              <a:t>")</a:t>
            </a:r>
          </a:p>
          <a:p>
            <a:endParaRPr lang="pt-PT" sz="800" dirty="0"/>
          </a:p>
          <a:p>
            <a:r>
              <a:rPr lang="pt-PT" b="1" dirty="0" smtClean="0">
                <a:solidFill>
                  <a:schemeClr val="accent6"/>
                </a:solidFill>
              </a:rPr>
              <a:t>#5.1 </a:t>
            </a:r>
            <a:r>
              <a:rPr lang="pt-PT" dirty="0">
                <a:solidFill>
                  <a:schemeClr val="accent6"/>
                </a:solidFill>
              </a:rPr>
              <a:t>Estima a altura das </a:t>
            </a:r>
            <a:r>
              <a:rPr lang="pt-PT" dirty="0" smtClean="0">
                <a:solidFill>
                  <a:schemeClr val="accent6"/>
                </a:solidFill>
              </a:rPr>
              <a:t>árvores não </a:t>
            </a:r>
            <a:r>
              <a:rPr lang="pt-PT" dirty="0">
                <a:solidFill>
                  <a:schemeClr val="accent6"/>
                </a:solidFill>
              </a:rPr>
              <a:t>modelo com a </a:t>
            </a:r>
            <a:r>
              <a:rPr lang="pt-PT" dirty="0" smtClean="0">
                <a:solidFill>
                  <a:schemeClr val="accent6"/>
                </a:solidFill>
              </a:rPr>
              <a:t>equação </a:t>
            </a:r>
            <a:r>
              <a:rPr lang="pt-PT" dirty="0">
                <a:solidFill>
                  <a:schemeClr val="accent6"/>
                </a:solidFill>
              </a:rPr>
              <a:t>do </a:t>
            </a:r>
            <a:r>
              <a:rPr lang="pt-PT" dirty="0" smtClean="0">
                <a:solidFill>
                  <a:schemeClr val="accent6"/>
                </a:solidFill>
              </a:rPr>
              <a:t>IFN5</a:t>
            </a:r>
          </a:p>
          <a:p>
            <a:r>
              <a:rPr lang="pt-PT" dirty="0" err="1">
                <a:solidFill>
                  <a:schemeClr val="accent4"/>
                </a:solidFill>
              </a:rPr>
              <a:t>hest</a:t>
            </a:r>
            <a:r>
              <a:rPr lang="pt-PT" dirty="0"/>
              <a:t> </a:t>
            </a:r>
            <a:r>
              <a:rPr lang="en-US" dirty="0">
                <a:solidFill>
                  <a:srgbClr val="FF0000"/>
                </a:solidFill>
              </a:rPr>
              <a:t>&lt;- </a:t>
            </a:r>
            <a:r>
              <a:rPr lang="pt-PT" dirty="0" err="1" smtClean="0">
                <a:solidFill>
                  <a:schemeClr val="accent1"/>
                </a:solidFill>
              </a:rPr>
              <a:t>with</a:t>
            </a:r>
            <a:r>
              <a:rPr lang="pt-PT" dirty="0" smtClean="0"/>
              <a:t>(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pt-PT" dirty="0" err="1" smtClean="0"/>
              <a:t>,</a:t>
            </a:r>
            <a:r>
              <a:rPr lang="pt-PT" dirty="0" err="1" smtClean="0">
                <a:solidFill>
                  <a:schemeClr val="accent4"/>
                </a:solidFill>
              </a:rPr>
              <a:t>hdom</a:t>
            </a:r>
            <a:r>
              <a:rPr lang="pt-PT" dirty="0"/>
              <a:t>*(1+0.004056*</a:t>
            </a:r>
            <a:r>
              <a:rPr lang="pt-PT" dirty="0" err="1">
                <a:solidFill>
                  <a:schemeClr val="accent4"/>
                </a:solidFill>
              </a:rPr>
              <a:t>hdom</a:t>
            </a:r>
            <a:r>
              <a:rPr lang="pt-PT" dirty="0"/>
              <a:t>*</a:t>
            </a:r>
            <a:r>
              <a:rPr lang="pt-PT" dirty="0" err="1"/>
              <a:t>exp</a:t>
            </a:r>
            <a:r>
              <a:rPr lang="pt-PT" dirty="0"/>
              <a:t>(-0.00884*</a:t>
            </a:r>
            <a:r>
              <a:rPr lang="pt-PT" dirty="0" err="1">
                <a:solidFill>
                  <a:schemeClr val="accent4"/>
                </a:solidFill>
              </a:rPr>
              <a:t>hdom</a:t>
            </a:r>
            <a:r>
              <a:rPr lang="pt-PT" dirty="0"/>
              <a:t>))*(1-exp(-2.05189*</a:t>
            </a:r>
            <a:r>
              <a:rPr lang="pt-PT" dirty="0">
                <a:solidFill>
                  <a:schemeClr val="accent4"/>
                </a:solidFill>
              </a:rPr>
              <a:t>d</a:t>
            </a:r>
            <a:r>
              <a:rPr lang="pt-PT" dirty="0"/>
              <a:t>/</a:t>
            </a:r>
            <a:r>
              <a:rPr lang="pt-PT" dirty="0" err="1">
                <a:solidFill>
                  <a:schemeClr val="accent4"/>
                </a:solidFill>
              </a:rPr>
              <a:t>ddom</a:t>
            </a:r>
            <a:r>
              <a:rPr lang="pt-PT" dirty="0" smtClean="0"/>
              <a:t>)))</a:t>
            </a:r>
          </a:p>
          <a:p>
            <a:r>
              <a:rPr lang="pt-PT" dirty="0" err="1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pt-PT" dirty="0" err="1"/>
              <a:t>$</a:t>
            </a:r>
            <a:r>
              <a:rPr lang="pt-PT" dirty="0" err="1">
                <a:solidFill>
                  <a:schemeClr val="accent4"/>
                </a:solidFill>
              </a:rPr>
              <a:t>h</a:t>
            </a:r>
            <a:r>
              <a:rPr lang="pt-PT" dirty="0"/>
              <a:t> </a:t>
            </a:r>
            <a:r>
              <a:rPr lang="pt-PT" dirty="0">
                <a:solidFill>
                  <a:srgbClr val="FF0000"/>
                </a:solidFill>
              </a:rPr>
              <a:t>&lt;-</a:t>
            </a:r>
            <a:r>
              <a:rPr lang="pt-PT" dirty="0"/>
              <a:t> </a:t>
            </a:r>
            <a:r>
              <a:rPr lang="pt-PT" dirty="0" err="1">
                <a:solidFill>
                  <a:schemeClr val="accent1"/>
                </a:solidFill>
              </a:rPr>
              <a:t>with</a:t>
            </a:r>
            <a:r>
              <a:rPr lang="pt-PT" dirty="0"/>
              <a:t>(</a:t>
            </a:r>
            <a:r>
              <a:rPr lang="pt-PT" dirty="0" err="1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pt-PT" dirty="0" err="1"/>
              <a:t>,</a:t>
            </a:r>
            <a:r>
              <a:rPr lang="pt-PT" dirty="0" err="1">
                <a:solidFill>
                  <a:schemeClr val="accent1"/>
                </a:solidFill>
              </a:rPr>
              <a:t>ifelse</a:t>
            </a:r>
            <a:r>
              <a:rPr lang="pt-PT" dirty="0"/>
              <a:t>(</a:t>
            </a:r>
            <a:r>
              <a:rPr lang="pt-PT" dirty="0">
                <a:solidFill>
                  <a:schemeClr val="accent1"/>
                </a:solidFill>
              </a:rPr>
              <a:t>is.na</a:t>
            </a:r>
            <a:r>
              <a:rPr lang="pt-PT" dirty="0"/>
              <a:t>(</a:t>
            </a:r>
            <a:r>
              <a:rPr lang="pt-PT" dirty="0">
                <a:solidFill>
                  <a:schemeClr val="accent4"/>
                </a:solidFill>
              </a:rPr>
              <a:t>h</a:t>
            </a:r>
            <a:r>
              <a:rPr lang="pt-PT" dirty="0"/>
              <a:t>),</a:t>
            </a:r>
            <a:r>
              <a:rPr lang="pt-PT" dirty="0" err="1">
                <a:solidFill>
                  <a:schemeClr val="accent4"/>
                </a:solidFill>
              </a:rPr>
              <a:t>hest</a:t>
            </a:r>
            <a:r>
              <a:rPr lang="pt-PT" dirty="0" err="1"/>
              <a:t>,</a:t>
            </a:r>
            <a:r>
              <a:rPr lang="pt-PT" dirty="0" err="1">
                <a:solidFill>
                  <a:schemeClr val="accent4"/>
                </a:solidFill>
              </a:rPr>
              <a:t>h</a:t>
            </a:r>
            <a:r>
              <a:rPr lang="pt-PT" dirty="0"/>
              <a:t>))</a:t>
            </a:r>
          </a:p>
          <a:p>
            <a:endParaRPr lang="pt-PT" dirty="0"/>
          </a:p>
          <a:p>
            <a:endParaRPr lang="pt-PT" sz="800" dirty="0" smtClean="0">
              <a:solidFill>
                <a:schemeClr val="accent6"/>
              </a:solidFill>
            </a:endParaRPr>
          </a:p>
          <a:p>
            <a:endParaRPr lang="pt-PT" sz="800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670" y="5255903"/>
            <a:ext cx="4633362" cy="92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136222" y="1832184"/>
            <a:ext cx="63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58347" y="2854312"/>
            <a:ext cx="154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Pm_arvdom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86026" y="3723548"/>
            <a:ext cx="133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Pm_dom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91438" y="3723548"/>
            <a:ext cx="103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Pm_pov</a:t>
            </a:r>
            <a:endParaRPr lang="en-US" dirty="0"/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>
            <a:off x="10450746" y="2201516"/>
            <a:ext cx="1625" cy="671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0"/>
          </p:cNvCxnSpPr>
          <p:nvPr/>
        </p:nvCxnSpPr>
        <p:spPr>
          <a:xfrm>
            <a:off x="10450745" y="3242376"/>
            <a:ext cx="0" cy="481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5" idx="1"/>
            <a:endCxn id="8" idx="0"/>
          </p:cNvCxnSpPr>
          <p:nvPr/>
        </p:nvCxnSpPr>
        <p:spPr>
          <a:xfrm rot="10800000" flipV="1">
            <a:off x="9011058" y="2016850"/>
            <a:ext cx="1125165" cy="17066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1"/>
            <a:endCxn id="8" idx="3"/>
          </p:cNvCxnSpPr>
          <p:nvPr/>
        </p:nvCxnSpPr>
        <p:spPr>
          <a:xfrm flipH="1">
            <a:off x="9530676" y="3908214"/>
            <a:ext cx="255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93024" y="2512027"/>
            <a:ext cx="317125" cy="31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1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80054" y="3374545"/>
            <a:ext cx="317125" cy="31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2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06591" y="3347294"/>
            <a:ext cx="317125" cy="31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3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76069" y="3619857"/>
            <a:ext cx="317125" cy="31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4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17" name="Elbow Connector 16"/>
          <p:cNvCxnSpPr>
            <a:stCxn id="8" idx="1"/>
            <a:endCxn id="5" idx="0"/>
          </p:cNvCxnSpPr>
          <p:nvPr/>
        </p:nvCxnSpPr>
        <p:spPr>
          <a:xfrm rot="10800000" flipH="1">
            <a:off x="8491437" y="1832184"/>
            <a:ext cx="1960933" cy="2076030"/>
          </a:xfrm>
          <a:prstGeom prst="bentConnector4">
            <a:avLst>
              <a:gd name="adj1" fmla="val -11658"/>
              <a:gd name="adj2" fmla="val 1110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231945" y="1349961"/>
            <a:ext cx="317125" cy="31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5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9026" y="12626"/>
            <a:ext cx="454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Amieira_Pm.R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26761" y="151795"/>
            <a:ext cx="865239" cy="8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025" y="826001"/>
            <a:ext cx="993828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 smtClean="0">
                <a:solidFill>
                  <a:schemeClr val="accent6"/>
                </a:solidFill>
              </a:rPr>
              <a:t>#5.2 </a:t>
            </a:r>
            <a:r>
              <a:rPr lang="pt-PT" dirty="0">
                <a:solidFill>
                  <a:schemeClr val="accent6"/>
                </a:solidFill>
              </a:rPr>
              <a:t>Estima os volumes da árvore com as equações do IFN5, não considera categorias de aproveitamento</a:t>
            </a:r>
          </a:p>
          <a:p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pt-PT" dirty="0" err="1" smtClean="0"/>
              <a:t>$</a:t>
            </a:r>
            <a:r>
              <a:rPr lang="pt-PT" dirty="0" err="1" smtClean="0">
                <a:solidFill>
                  <a:schemeClr val="accent4"/>
                </a:solidFill>
              </a:rPr>
              <a:t>v</a:t>
            </a:r>
            <a:r>
              <a:rPr lang="pt-PT" dirty="0" smtClean="0"/>
              <a:t> </a:t>
            </a:r>
            <a:r>
              <a:rPr lang="pt-PT" dirty="0">
                <a:solidFill>
                  <a:srgbClr val="FF0000"/>
                </a:solidFill>
              </a:rPr>
              <a:t>&lt;-</a:t>
            </a:r>
            <a:r>
              <a:rPr lang="pt-PT" dirty="0"/>
              <a:t> </a:t>
            </a:r>
            <a:r>
              <a:rPr lang="pt-PT" dirty="0" err="1">
                <a:solidFill>
                  <a:schemeClr val="accent1"/>
                </a:solidFill>
              </a:rPr>
              <a:t>with</a:t>
            </a:r>
            <a:r>
              <a:rPr lang="pt-PT" dirty="0"/>
              <a:t>(</a:t>
            </a:r>
            <a:r>
              <a:rPr lang="pt-PT" dirty="0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pt-PT" dirty="0"/>
              <a:t>,0.000094*</a:t>
            </a:r>
            <a:r>
              <a:rPr lang="pt-PT" dirty="0">
                <a:solidFill>
                  <a:schemeClr val="accent4"/>
                </a:solidFill>
              </a:rPr>
              <a:t>d</a:t>
            </a:r>
            <a:r>
              <a:rPr lang="pt-PT" dirty="0"/>
              <a:t>**1.9693*</a:t>
            </a:r>
            <a:r>
              <a:rPr lang="pt-PT" dirty="0">
                <a:solidFill>
                  <a:schemeClr val="accent4"/>
                </a:solidFill>
              </a:rPr>
              <a:t>h</a:t>
            </a:r>
            <a:r>
              <a:rPr lang="pt-PT" dirty="0"/>
              <a:t>**0.6530*</a:t>
            </a:r>
            <a:r>
              <a:rPr lang="pt-PT" dirty="0" err="1">
                <a:solidFill>
                  <a:schemeClr val="accent4"/>
                </a:solidFill>
              </a:rPr>
              <a:t>Fexp</a:t>
            </a:r>
            <a:r>
              <a:rPr lang="pt-PT" dirty="0" smtClean="0"/>
              <a:t>)</a:t>
            </a:r>
          </a:p>
          <a:p>
            <a:endParaRPr lang="pt-PT" sz="800" dirty="0"/>
          </a:p>
          <a:p>
            <a:r>
              <a:rPr lang="en-US" b="1" dirty="0" smtClean="0">
                <a:solidFill>
                  <a:schemeClr val="accent6"/>
                </a:solidFill>
              </a:rPr>
              <a:t>#5.3 </a:t>
            </a:r>
            <a:r>
              <a:rPr lang="en-US" dirty="0">
                <a:solidFill>
                  <a:schemeClr val="accent6"/>
                </a:solidFill>
              </a:rPr>
              <a:t>c </a:t>
            </a:r>
            <a:r>
              <a:rPr lang="en-US" dirty="0" smtClean="0">
                <a:solidFill>
                  <a:schemeClr val="accent6"/>
                </a:solidFill>
              </a:rPr>
              <a:t>é </a:t>
            </a:r>
            <a:r>
              <a:rPr lang="en-US" dirty="0">
                <a:solidFill>
                  <a:schemeClr val="accent6"/>
                </a:solidFill>
              </a:rPr>
              <a:t>a </a:t>
            </a:r>
            <a:r>
              <a:rPr lang="en-US" dirty="0" err="1" smtClean="0">
                <a:solidFill>
                  <a:schemeClr val="accent6"/>
                </a:solidFill>
              </a:rPr>
              <a:t>circunferência</a:t>
            </a:r>
            <a:r>
              <a:rPr lang="en-US" dirty="0" smtClean="0">
                <a:solidFill>
                  <a:schemeClr val="accent6"/>
                </a:solidFill>
              </a:rPr>
              <a:t>/</a:t>
            </a:r>
            <a:r>
              <a:rPr lang="en-US" dirty="0" err="1" smtClean="0">
                <a:solidFill>
                  <a:schemeClr val="accent6"/>
                </a:solidFill>
              </a:rPr>
              <a:t>perímetro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c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with</a:t>
            </a:r>
            <a:r>
              <a:rPr lang="en-US" dirty="0"/>
              <a:t>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en-US" dirty="0"/>
              <a:t>,2*pi*</a:t>
            </a:r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dirty="0"/>
              <a:t>/200) </a:t>
            </a:r>
            <a:endParaRPr lang="en-US" dirty="0" smtClean="0"/>
          </a:p>
          <a:p>
            <a:endParaRPr lang="en-US" sz="800" dirty="0"/>
          </a:p>
          <a:p>
            <a:r>
              <a:rPr lang="en-US" b="1" dirty="0" smtClean="0">
                <a:solidFill>
                  <a:schemeClr val="accent6"/>
                </a:solidFill>
              </a:rPr>
              <a:t>#5.4 </a:t>
            </a:r>
            <a:r>
              <a:rPr lang="en-US" dirty="0" err="1" smtClean="0">
                <a:solidFill>
                  <a:schemeClr val="accent6"/>
                </a:solidFill>
              </a:rPr>
              <a:t>calculo</a:t>
            </a:r>
            <a:r>
              <a:rPr lang="en-US" dirty="0" smtClean="0">
                <a:solidFill>
                  <a:schemeClr val="accent6"/>
                </a:solidFill>
              </a:rPr>
              <a:t> das </a:t>
            </a:r>
            <a:r>
              <a:rPr lang="en-US" dirty="0" err="1" smtClean="0">
                <a:solidFill>
                  <a:schemeClr val="accent6"/>
                </a:solidFill>
              </a:rPr>
              <a:t>biomassas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por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componente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err="1" smtClean="0">
                <a:solidFill>
                  <a:schemeClr val="accent4"/>
                </a:solidFill>
              </a:rPr>
              <a:t>ww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1"/>
                </a:solidFill>
              </a:rPr>
              <a:t>with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en-US" dirty="0" smtClean="0"/>
              <a:t>,18.8544*</a:t>
            </a: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/>
              <a:t>**1.6755*</a:t>
            </a:r>
            <a:r>
              <a:rPr lang="en-US" dirty="0">
                <a:solidFill>
                  <a:schemeClr val="accent4"/>
                </a:solidFill>
              </a:rPr>
              <a:t>h</a:t>
            </a:r>
            <a:r>
              <a:rPr lang="en-US" dirty="0"/>
              <a:t>**0.9485*</a:t>
            </a:r>
            <a:r>
              <a:rPr lang="en-US" dirty="0">
                <a:solidFill>
                  <a:schemeClr val="accent4"/>
                </a:solidFill>
              </a:rPr>
              <a:t>Fexp1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wb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with</a:t>
            </a:r>
            <a:r>
              <a:rPr lang="en-US" dirty="0"/>
              <a:t>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en-US" dirty="0"/>
              <a:t>,8.0810*</a:t>
            </a:r>
            <a:r>
              <a:rPr lang="en-US" dirty="0">
                <a:solidFill>
                  <a:schemeClr val="accent4"/>
                </a:solidFill>
              </a:rPr>
              <a:t>c</a:t>
            </a:r>
            <a:r>
              <a:rPr lang="en-US" dirty="0"/>
              <a:t>**1.5549*</a:t>
            </a:r>
            <a:r>
              <a:rPr lang="en-US" dirty="0">
                <a:solidFill>
                  <a:schemeClr val="accent4"/>
                </a:solidFill>
              </a:rPr>
              <a:t>h</a:t>
            </a:r>
            <a:r>
              <a:rPr lang="en-US" dirty="0"/>
              <a:t>**0.4702*</a:t>
            </a:r>
            <a:r>
              <a:rPr lang="en-US" dirty="0">
                <a:solidFill>
                  <a:schemeClr val="accent4"/>
                </a:solidFill>
              </a:rPr>
              <a:t>Fexp1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wbr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with</a:t>
            </a:r>
            <a:r>
              <a:rPr lang="en-US" dirty="0"/>
              <a:t>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en-US" dirty="0"/>
              <a:t>,184.9365*</a:t>
            </a:r>
            <a:r>
              <a:rPr lang="en-US" dirty="0">
                <a:solidFill>
                  <a:schemeClr val="accent4"/>
                </a:solidFill>
              </a:rPr>
              <a:t>c</a:t>
            </a:r>
            <a:r>
              <a:rPr lang="en-US" dirty="0"/>
              <a:t>**3.0344*</a:t>
            </a:r>
            <a:r>
              <a:rPr lang="en-US" dirty="0">
                <a:solidFill>
                  <a:schemeClr val="accent4"/>
                </a:solidFill>
              </a:rPr>
              <a:t>Fexp1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wl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with</a:t>
            </a:r>
            <a:r>
              <a:rPr lang="en-US" dirty="0"/>
              <a:t>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en-US" dirty="0"/>
              <a:t>,22.2677*</a:t>
            </a:r>
            <a:r>
              <a:rPr lang="en-US" dirty="0">
                <a:solidFill>
                  <a:schemeClr val="accent4"/>
                </a:solidFill>
              </a:rPr>
              <a:t>c</a:t>
            </a:r>
            <a:r>
              <a:rPr lang="en-US" dirty="0"/>
              <a:t>**1.7607*(</a:t>
            </a:r>
            <a:r>
              <a:rPr lang="en-US" dirty="0">
                <a:solidFill>
                  <a:schemeClr val="accent4"/>
                </a:solidFill>
              </a:rPr>
              <a:t>h</a:t>
            </a:r>
            <a:r>
              <a:rPr lang="en-US" dirty="0"/>
              <a:t>/</a:t>
            </a:r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dirty="0"/>
              <a:t>)**-0.5003*</a:t>
            </a:r>
            <a:r>
              <a:rPr lang="en-US" dirty="0">
                <a:solidFill>
                  <a:schemeClr val="accent4"/>
                </a:solidFill>
              </a:rPr>
              <a:t>Fexp1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wr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with</a:t>
            </a:r>
            <a:r>
              <a:rPr lang="en-US" dirty="0"/>
              <a:t>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en-US" dirty="0"/>
              <a:t>,0.4522*</a:t>
            </a:r>
            <a:r>
              <a:rPr lang="en-US" dirty="0">
                <a:solidFill>
                  <a:schemeClr val="accent4"/>
                </a:solidFill>
              </a:rPr>
              <a:t>d</a:t>
            </a:r>
            <a:r>
              <a:rPr lang="en-US" dirty="0"/>
              <a:t>**1.1294*</a:t>
            </a:r>
            <a:r>
              <a:rPr lang="en-US" dirty="0">
                <a:solidFill>
                  <a:schemeClr val="accent4"/>
                </a:solidFill>
              </a:rPr>
              <a:t>Fexp1</a:t>
            </a:r>
            <a:r>
              <a:rPr lang="en-US" dirty="0"/>
              <a:t>)</a:t>
            </a:r>
          </a:p>
          <a:p>
            <a:r>
              <a:rPr lang="en-US" dirty="0" err="1">
                <a:solidFill>
                  <a:schemeClr val="accent4"/>
                </a:solidFill>
              </a:rPr>
              <a:t>wa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with</a:t>
            </a:r>
            <a:r>
              <a:rPr lang="en-US" dirty="0"/>
              <a:t>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4"/>
                </a:solidFill>
              </a:rPr>
              <a:t>ww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wb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wbr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wl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chemeClr val="accent4"/>
                </a:solidFill>
              </a:rPr>
              <a:t>w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with</a:t>
            </a:r>
            <a:r>
              <a:rPr lang="en-US" dirty="0"/>
              <a:t>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4"/>
                </a:solidFill>
              </a:rPr>
              <a:t>wa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wr</a:t>
            </a:r>
            <a:r>
              <a:rPr lang="en-US" dirty="0" smtClean="0"/>
              <a:t>)</a:t>
            </a:r>
          </a:p>
          <a:p>
            <a:endParaRPr lang="en-US" sz="800" dirty="0"/>
          </a:p>
          <a:p>
            <a:r>
              <a:rPr lang="en-US" b="1" dirty="0" smtClean="0">
                <a:solidFill>
                  <a:schemeClr val="accent6"/>
                </a:solidFill>
              </a:rPr>
              <a:t>#6 </a:t>
            </a:r>
            <a:r>
              <a:rPr lang="en-US" dirty="0">
                <a:solidFill>
                  <a:schemeClr val="accent6"/>
                </a:solidFill>
              </a:rPr>
              <a:t>soma o volume e a </a:t>
            </a:r>
            <a:r>
              <a:rPr lang="en-US" dirty="0" err="1">
                <a:solidFill>
                  <a:schemeClr val="accent6"/>
                </a:solidFill>
              </a:rPr>
              <a:t>biomassa</a:t>
            </a:r>
            <a:r>
              <a:rPr lang="en-US" dirty="0">
                <a:solidFill>
                  <a:schemeClr val="accent6"/>
                </a:solidFill>
              </a:rPr>
              <a:t> das </a:t>
            </a:r>
            <a:r>
              <a:rPr lang="en-US" dirty="0" err="1" smtClean="0">
                <a:solidFill>
                  <a:schemeClr val="accent6"/>
                </a:solidFill>
              </a:rPr>
              <a:t>árvores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de </a:t>
            </a:r>
            <a:r>
              <a:rPr lang="en-US" dirty="0" err="1">
                <a:solidFill>
                  <a:schemeClr val="accent6"/>
                </a:solidFill>
              </a:rPr>
              <a:t>cada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parcela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Pm_pov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>
                <a:solidFill>
                  <a:schemeClr val="accent1"/>
                </a:solidFill>
              </a:rPr>
              <a:t>aggregate</a:t>
            </a:r>
            <a:r>
              <a:rPr lang="en-US" dirty="0"/>
              <a:t>(</a:t>
            </a:r>
            <a:r>
              <a:rPr lang="en-US" dirty="0" err="1">
                <a:solidFill>
                  <a:schemeClr val="accent1"/>
                </a:solidFill>
              </a:rPr>
              <a:t>cbind</a:t>
            </a:r>
            <a:r>
              <a:rPr lang="en-US" dirty="0"/>
              <a:t>(</a:t>
            </a:r>
            <a:r>
              <a:rPr lang="en-US" dirty="0">
                <a:solidFill>
                  <a:schemeClr val="accent4"/>
                </a:solidFill>
              </a:rPr>
              <a:t>V</a:t>
            </a:r>
            <a:r>
              <a:rPr lang="en-US" dirty="0"/>
              <a:t>=</a:t>
            </a:r>
            <a:r>
              <a:rPr lang="en-US" dirty="0" err="1">
                <a:solidFill>
                  <a:schemeClr val="accent4"/>
                </a:solidFill>
              </a:rPr>
              <a:t>v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4"/>
                </a:solidFill>
              </a:rPr>
              <a:t>Ww</a:t>
            </a:r>
            <a:r>
              <a:rPr lang="en-US" dirty="0"/>
              <a:t>=</a:t>
            </a:r>
            <a:r>
              <a:rPr lang="en-US" dirty="0" err="1">
                <a:solidFill>
                  <a:schemeClr val="accent4"/>
                </a:solidFill>
              </a:rPr>
              <a:t>ww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4"/>
                </a:solidFill>
              </a:rPr>
              <a:t>Wb</a:t>
            </a:r>
            <a:r>
              <a:rPr lang="en-US" dirty="0"/>
              <a:t>=</a:t>
            </a:r>
            <a:r>
              <a:rPr lang="en-US" dirty="0" err="1">
                <a:solidFill>
                  <a:schemeClr val="accent4"/>
                </a:solidFill>
              </a:rPr>
              <a:t>wb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4"/>
                </a:solidFill>
              </a:rPr>
              <a:t>Wbr</a:t>
            </a:r>
            <a:r>
              <a:rPr lang="en-US" dirty="0"/>
              <a:t>=</a:t>
            </a:r>
            <a:r>
              <a:rPr lang="en-US" dirty="0" err="1">
                <a:solidFill>
                  <a:schemeClr val="accent4"/>
                </a:solidFill>
              </a:rPr>
              <a:t>wbr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4"/>
                </a:solidFill>
              </a:rPr>
              <a:t>Wl</a:t>
            </a:r>
            <a:r>
              <a:rPr lang="en-US" dirty="0"/>
              <a:t>=</a:t>
            </a:r>
            <a:r>
              <a:rPr lang="en-US" dirty="0" err="1">
                <a:solidFill>
                  <a:schemeClr val="accent4"/>
                </a:solidFill>
              </a:rPr>
              <a:t>wl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4"/>
                </a:solidFill>
              </a:rPr>
              <a:t>Wa</a:t>
            </a:r>
            <a:r>
              <a:rPr lang="en-US" dirty="0"/>
              <a:t>=</a:t>
            </a:r>
            <a:r>
              <a:rPr lang="en-US" dirty="0" err="1">
                <a:solidFill>
                  <a:schemeClr val="accent4"/>
                </a:solidFill>
              </a:rPr>
              <a:t>wa,Wr</a:t>
            </a:r>
            <a:r>
              <a:rPr lang="en-US" dirty="0"/>
              <a:t>=</a:t>
            </a:r>
            <a:r>
              <a:rPr lang="en-US" dirty="0" err="1">
                <a:solidFill>
                  <a:schemeClr val="accent4"/>
                </a:solidFill>
              </a:rPr>
              <a:t>wr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4"/>
                </a:solidFill>
              </a:rPr>
              <a:t>W</a:t>
            </a:r>
            <a:r>
              <a:rPr lang="en-US" dirty="0"/>
              <a:t>=</a:t>
            </a:r>
            <a:r>
              <a:rPr lang="en-US" dirty="0">
                <a:solidFill>
                  <a:schemeClr val="accent4"/>
                </a:solidFill>
              </a:rPr>
              <a:t>w</a:t>
            </a:r>
            <a:r>
              <a:rPr lang="en-US" dirty="0"/>
              <a:t>) </a:t>
            </a:r>
          </a:p>
          <a:p>
            <a:r>
              <a:rPr lang="en-US" dirty="0"/>
              <a:t>                     </a:t>
            </a:r>
            <a:r>
              <a:rPr lang="en-US" dirty="0">
                <a:solidFill>
                  <a:schemeClr val="accent1"/>
                </a:solidFill>
              </a:rPr>
              <a:t>~</a:t>
            </a:r>
            <a:r>
              <a:rPr lang="en-US" dirty="0"/>
              <a:t> </a:t>
            </a:r>
            <a:r>
              <a:rPr lang="en-US" dirty="0" err="1">
                <a:solidFill>
                  <a:schemeClr val="accent4"/>
                </a:solidFill>
              </a:rPr>
              <a:t>ID_pov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Area_ha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areap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ID_parc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tdom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ddom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hdom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N</a:t>
            </a:r>
            <a:r>
              <a:rPr lang="en-US" dirty="0" err="1"/>
              <a:t>+</a:t>
            </a:r>
            <a:r>
              <a:rPr lang="en-US" dirty="0" err="1">
                <a:solidFill>
                  <a:schemeClr val="accent4"/>
                </a:solidFill>
              </a:rPr>
              <a:t>G</a:t>
            </a:r>
            <a:r>
              <a:rPr lang="en-US" dirty="0"/>
              <a:t>,</a:t>
            </a:r>
          </a:p>
          <a:p>
            <a:r>
              <a:rPr lang="en-US" dirty="0"/>
              <a:t>                     </a:t>
            </a:r>
            <a:r>
              <a:rPr lang="en-US" dirty="0">
                <a:solidFill>
                  <a:schemeClr val="accent1"/>
                </a:solidFill>
              </a:rPr>
              <a:t>data</a:t>
            </a:r>
            <a:r>
              <a:rPr lang="en-US" dirty="0"/>
              <a:t>=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FUN</a:t>
            </a:r>
            <a:r>
              <a:rPr lang="en-US" dirty="0"/>
              <a:t>=</a:t>
            </a:r>
            <a:r>
              <a:rPr lang="en-US" dirty="0">
                <a:solidFill>
                  <a:schemeClr val="accent6"/>
                </a:solidFill>
              </a:rPr>
              <a:t>sum</a:t>
            </a:r>
            <a:r>
              <a:rPr lang="en-US" dirty="0" smtClean="0"/>
              <a:t>)</a:t>
            </a:r>
          </a:p>
          <a:p>
            <a:endParaRPr lang="en-US" sz="800" dirty="0"/>
          </a:p>
          <a:p>
            <a:r>
              <a:rPr lang="en-US" b="1" dirty="0" smtClean="0">
                <a:solidFill>
                  <a:schemeClr val="accent6"/>
                </a:solidFill>
              </a:rPr>
              <a:t>#6.1 </a:t>
            </a:r>
            <a:r>
              <a:rPr lang="en-US" dirty="0" err="1">
                <a:solidFill>
                  <a:schemeClr val="accent6"/>
                </a:solidFill>
              </a:rPr>
              <a:t>calculo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do stock de </a:t>
            </a:r>
            <a:r>
              <a:rPr lang="en-US" dirty="0" err="1" smtClean="0">
                <a:solidFill>
                  <a:schemeClr val="accent6"/>
                </a:solidFill>
              </a:rPr>
              <a:t>carbono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Pm_pov</a:t>
            </a:r>
            <a:r>
              <a:rPr lang="en-US" dirty="0" err="1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Stock_C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&lt;-</a:t>
            </a:r>
            <a:r>
              <a:rPr lang="en-US" dirty="0"/>
              <a:t> </a:t>
            </a:r>
            <a:r>
              <a:rPr lang="en-US" dirty="0" smtClean="0"/>
              <a:t>0.5*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Pm_pov</a:t>
            </a:r>
            <a:r>
              <a:rPr lang="en-US" dirty="0" err="1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W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7310" y="826001"/>
            <a:ext cx="1204064" cy="502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765" y="2599470"/>
            <a:ext cx="2248095" cy="195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038942" y="2269929"/>
            <a:ext cx="63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61067" y="3292057"/>
            <a:ext cx="1549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Pm_arvdom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688746" y="4161293"/>
            <a:ext cx="1332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Pm_dom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94158" y="4161293"/>
            <a:ext cx="103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Pm_pov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2"/>
          </p:cNvCxnSpPr>
          <p:nvPr/>
        </p:nvCxnSpPr>
        <p:spPr>
          <a:xfrm flipH="1">
            <a:off x="10353466" y="2639261"/>
            <a:ext cx="1625" cy="671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8" idx="0"/>
          </p:cNvCxnSpPr>
          <p:nvPr/>
        </p:nvCxnSpPr>
        <p:spPr>
          <a:xfrm>
            <a:off x="10353465" y="3680121"/>
            <a:ext cx="0" cy="481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6" idx="1"/>
            <a:endCxn id="9" idx="0"/>
          </p:cNvCxnSpPr>
          <p:nvPr/>
        </p:nvCxnSpPr>
        <p:spPr>
          <a:xfrm rot="10800000" flipV="1">
            <a:off x="8913778" y="2454595"/>
            <a:ext cx="1125165" cy="170669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1"/>
            <a:endCxn id="9" idx="3"/>
          </p:cNvCxnSpPr>
          <p:nvPr/>
        </p:nvCxnSpPr>
        <p:spPr>
          <a:xfrm flipH="1">
            <a:off x="9433396" y="4345959"/>
            <a:ext cx="2553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295744" y="2949772"/>
            <a:ext cx="317125" cy="31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1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2774" y="3812290"/>
            <a:ext cx="317125" cy="31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2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09311" y="3785039"/>
            <a:ext cx="317125" cy="31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3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78789" y="4057602"/>
            <a:ext cx="317125" cy="31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4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18" name="Elbow Connector 17"/>
          <p:cNvCxnSpPr>
            <a:stCxn id="9" idx="1"/>
            <a:endCxn id="6" idx="0"/>
          </p:cNvCxnSpPr>
          <p:nvPr/>
        </p:nvCxnSpPr>
        <p:spPr>
          <a:xfrm rot="10800000" flipH="1">
            <a:off x="8394157" y="2269929"/>
            <a:ext cx="1960933" cy="2076030"/>
          </a:xfrm>
          <a:prstGeom prst="bentConnector4">
            <a:avLst>
              <a:gd name="adj1" fmla="val -11658"/>
              <a:gd name="adj2" fmla="val 1110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134665" y="1787706"/>
            <a:ext cx="317125" cy="31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5</a:t>
            </a:r>
            <a:endParaRPr lang="en-US" sz="1400" dirty="0">
              <a:solidFill>
                <a:schemeClr val="accent1"/>
              </a:solidFill>
            </a:endParaRPr>
          </a:p>
        </p:txBody>
      </p:sp>
      <p:cxnSp>
        <p:nvCxnSpPr>
          <p:cNvPr id="21" name="Elbow Connector 20"/>
          <p:cNvCxnSpPr>
            <a:stCxn id="6" idx="3"/>
            <a:endCxn id="9" idx="2"/>
          </p:cNvCxnSpPr>
          <p:nvPr/>
        </p:nvCxnSpPr>
        <p:spPr>
          <a:xfrm flipH="1">
            <a:off x="8913777" y="2454595"/>
            <a:ext cx="1757462" cy="2076030"/>
          </a:xfrm>
          <a:prstGeom prst="bentConnector4">
            <a:avLst>
              <a:gd name="adj1" fmla="val -13007"/>
              <a:gd name="adj2" fmla="val 11101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905136" y="4731032"/>
            <a:ext cx="317125" cy="31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6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9026" y="12626"/>
            <a:ext cx="454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Amieira_Pm.R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26761" y="151795"/>
            <a:ext cx="865239" cy="8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0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026" y="826001"/>
            <a:ext cx="9189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#6.2 </a:t>
            </a:r>
            <a:r>
              <a:rPr lang="en-US" dirty="0" err="1">
                <a:solidFill>
                  <a:schemeClr val="accent6"/>
                </a:solidFill>
              </a:rPr>
              <a:t>Ordena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os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resultados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por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Id_pov</a:t>
            </a:r>
            <a:r>
              <a:rPr lang="en-US" dirty="0">
                <a:solidFill>
                  <a:schemeClr val="accent6"/>
                </a:solidFill>
              </a:rPr>
              <a:t> e </a:t>
            </a:r>
            <a:r>
              <a:rPr lang="en-US" dirty="0" err="1">
                <a:solidFill>
                  <a:schemeClr val="accent6"/>
                </a:solidFill>
              </a:rPr>
              <a:t>ID_parc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Pm_pov</a:t>
            </a:r>
            <a:r>
              <a:rPr lang="en-US" dirty="0">
                <a:solidFill>
                  <a:srgbClr val="FF0000"/>
                </a:solidFill>
              </a:rPr>
              <a:t> &lt;-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Pm_pov</a:t>
            </a:r>
            <a:r>
              <a:rPr lang="en-US" dirty="0"/>
              <a:t>[</a:t>
            </a:r>
            <a:r>
              <a:rPr lang="en-US" dirty="0">
                <a:solidFill>
                  <a:schemeClr val="accent1"/>
                </a:solidFill>
              </a:rPr>
              <a:t>order</a:t>
            </a:r>
            <a:r>
              <a:rPr lang="en-US" dirty="0"/>
              <a:t>(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Pm_pov</a:t>
            </a:r>
            <a:r>
              <a:rPr lang="en-US" dirty="0" err="1"/>
              <a:t>$</a:t>
            </a:r>
            <a:r>
              <a:rPr lang="en-US" dirty="0" err="1">
                <a:solidFill>
                  <a:schemeClr val="accent4"/>
                </a:solidFill>
              </a:rPr>
              <a:t>ID_pov</a:t>
            </a:r>
            <a:r>
              <a:rPr lang="en-US" dirty="0" err="1"/>
              <a:t>,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Pm_pov</a:t>
            </a:r>
            <a:r>
              <a:rPr lang="en-US" dirty="0" err="1"/>
              <a:t>$</a:t>
            </a:r>
            <a:r>
              <a:rPr lang="en-US" dirty="0" err="1">
                <a:solidFill>
                  <a:schemeClr val="accent4"/>
                </a:solidFill>
              </a:rPr>
              <a:t>ID_parc</a:t>
            </a:r>
            <a:r>
              <a:rPr lang="en-US" dirty="0" smtClean="0"/>
              <a:t>),]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6"/>
                </a:solidFill>
              </a:rPr>
              <a:t>#6.3 </a:t>
            </a:r>
            <a:r>
              <a:rPr lang="en-US" dirty="0" err="1" smtClean="0">
                <a:solidFill>
                  <a:schemeClr val="accent6"/>
                </a:solidFill>
              </a:rPr>
              <a:t>Escreve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os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resultados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num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ficheiro</a:t>
            </a:r>
            <a:r>
              <a:rPr lang="en-US" dirty="0" smtClean="0">
                <a:solidFill>
                  <a:schemeClr val="accent6"/>
                </a:solidFill>
              </a:rPr>
              <a:t> EXCEL Pm_Amieira_pov.xlsx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write_xlsx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Pm_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</a:rPr>
              <a:t>pov</a:t>
            </a:r>
            <a:r>
              <a:rPr lang="en-US" dirty="0" smtClean="0"/>
              <a:t>,"</a:t>
            </a:r>
            <a:r>
              <a:rPr lang="en-US" dirty="0" smtClean="0">
                <a:solidFill>
                  <a:schemeClr val="accent6"/>
                </a:solidFill>
              </a:rPr>
              <a:t>Pm_Amieira_pov.xlsx</a:t>
            </a:r>
            <a:r>
              <a:rPr lang="en-US" dirty="0" smtClean="0"/>
              <a:t>") </a:t>
            </a:r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escreve</a:t>
            </a:r>
            <a:r>
              <a:rPr lang="en-US" dirty="0" smtClean="0">
                <a:solidFill>
                  <a:schemeClr val="accent6"/>
                </a:solidFill>
              </a:rPr>
              <a:t> no workspace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026" y="12626"/>
            <a:ext cx="454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Amieira_Pm.R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26761" y="151795"/>
            <a:ext cx="865239" cy="81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62" y="2531929"/>
            <a:ext cx="8535140" cy="3093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46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2559" y="229831"/>
            <a:ext cx="848752" cy="799050"/>
          </a:xfrm>
          <a:prstGeom prst="rect">
            <a:avLst/>
          </a:prstGeom>
        </p:spPr>
      </p:pic>
      <p:pic>
        <p:nvPicPr>
          <p:cNvPr id="7" name="Picture 6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1390622" y="6481"/>
            <a:ext cx="801378" cy="1004186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 flipH="1">
            <a:off x="1506212" y="1171741"/>
            <a:ext cx="285876" cy="180302"/>
          </a:xfrm>
          <a:prstGeom prst="triangle">
            <a:avLst>
              <a:gd name="adj" fmla="val 200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9494698">
            <a:off x="1229868" y="1254761"/>
            <a:ext cx="148007" cy="1135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979" y="1208202"/>
            <a:ext cx="376890" cy="422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6353" y="1222537"/>
            <a:ext cx="391105" cy="438364"/>
          </a:xfrm>
          <a:prstGeom prst="rect">
            <a:avLst/>
          </a:prstGeom>
        </p:spPr>
      </p:pic>
      <p:pic>
        <p:nvPicPr>
          <p:cNvPr id="17" name="Picture 16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3778849" y="1032301"/>
            <a:ext cx="517835" cy="648886"/>
          </a:xfrm>
          <a:prstGeom prst="rect">
            <a:avLst/>
          </a:prstGeom>
        </p:spPr>
      </p:pic>
      <p:pic>
        <p:nvPicPr>
          <p:cNvPr id="18" name="Picture 17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3979193" y="1042575"/>
            <a:ext cx="517835" cy="648886"/>
          </a:xfrm>
          <a:prstGeom prst="rect">
            <a:avLst/>
          </a:prstGeom>
        </p:spPr>
      </p:pic>
      <p:pic>
        <p:nvPicPr>
          <p:cNvPr id="19" name="Picture 18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6261603" y="631663"/>
            <a:ext cx="796624" cy="998229"/>
          </a:xfrm>
          <a:prstGeom prst="rect">
            <a:avLst/>
          </a:prstGeom>
        </p:spPr>
      </p:pic>
      <p:pic>
        <p:nvPicPr>
          <p:cNvPr id="20" name="Picture 19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6542201" y="642678"/>
            <a:ext cx="796624" cy="9982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5552" y="768196"/>
            <a:ext cx="948232" cy="8927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6250" y="842876"/>
            <a:ext cx="948232" cy="89270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19807" y="1711697"/>
            <a:ext cx="882146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PbPbJv</a:t>
            </a:r>
            <a:endParaRPr lang="en-US" b="1" dirty="0" smtClean="0"/>
          </a:p>
          <a:p>
            <a:pPr algn="ctr"/>
            <a:r>
              <a:rPr lang="en-US" b="1" dirty="0" smtClean="0"/>
              <a:t>(11)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685562" y="1756396"/>
            <a:ext cx="100742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PbPb30</a:t>
            </a:r>
          </a:p>
          <a:p>
            <a:pPr algn="ctr"/>
            <a:r>
              <a:rPr lang="en-US" b="1" dirty="0" smtClean="0"/>
              <a:t>(5)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358911" y="1745855"/>
            <a:ext cx="100742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PbPb50</a:t>
            </a:r>
          </a:p>
          <a:p>
            <a:pPr algn="ctr"/>
            <a:r>
              <a:rPr lang="en-US" b="1" dirty="0" smtClean="0"/>
              <a:t>(12)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907978" y="1711697"/>
            <a:ext cx="1096504" cy="646331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PmPm</a:t>
            </a:r>
            <a:endParaRPr lang="en-US" b="1" dirty="0" smtClean="0"/>
          </a:p>
          <a:p>
            <a:pPr algn="ctr"/>
            <a:r>
              <a:rPr lang="en-US" b="1" dirty="0" smtClean="0"/>
              <a:t>(22-1)</a:t>
            </a:r>
            <a:endParaRPr lang="en-US" b="1" dirty="0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787256"/>
              </p:ext>
            </p:extLst>
          </p:nvPr>
        </p:nvGraphicFramePr>
        <p:xfrm>
          <a:off x="8313293" y="2436749"/>
          <a:ext cx="2367046" cy="4351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990">
                  <a:extLst>
                    <a:ext uri="{9D8B030D-6E8A-4147-A177-3AD203B41FA5}">
                      <a16:colId xmlns:a16="http://schemas.microsoft.com/office/drawing/2014/main" val="2920101405"/>
                    </a:ext>
                  </a:extLst>
                </a:gridCol>
                <a:gridCol w="604352">
                  <a:extLst>
                    <a:ext uri="{9D8B030D-6E8A-4147-A177-3AD203B41FA5}">
                      <a16:colId xmlns:a16="http://schemas.microsoft.com/office/drawing/2014/main" val="3440045530"/>
                    </a:ext>
                  </a:extLst>
                </a:gridCol>
                <a:gridCol w="604352">
                  <a:extLst>
                    <a:ext uri="{9D8B030D-6E8A-4147-A177-3AD203B41FA5}">
                      <a16:colId xmlns:a16="http://schemas.microsoft.com/office/drawing/2014/main" val="1311295870"/>
                    </a:ext>
                  </a:extLst>
                </a:gridCol>
                <a:gridCol w="604352">
                  <a:extLst>
                    <a:ext uri="{9D8B030D-6E8A-4147-A177-3AD203B41FA5}">
                      <a16:colId xmlns:a16="http://schemas.microsoft.com/office/drawing/2014/main" val="3763747587"/>
                    </a:ext>
                  </a:extLst>
                </a:gridCol>
              </a:tblGrid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ID_PARC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TP_PARC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n_Pb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n_Pm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24798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Florestal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35765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338212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82031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37234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24906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96982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28447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Florestal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65957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83147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Florestal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66401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Florestal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24076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17912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Florestal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103654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82568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3844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Florestal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59362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Florestal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47975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225941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56982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Florestal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89413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Bosquete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9767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66445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54" marR="7554" marT="755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021218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090130"/>
              </p:ext>
            </p:extLst>
          </p:nvPr>
        </p:nvGraphicFramePr>
        <p:xfrm>
          <a:off x="5645912" y="2443507"/>
          <a:ext cx="2387600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5284376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848414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278881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5320034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ID_PARC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TP_PARC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n_Pb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n_Pm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9053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51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5226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9940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5647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99718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2622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5150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714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0116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Florestal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8724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5886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Florestal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493472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571503"/>
              </p:ext>
            </p:extLst>
          </p:nvPr>
        </p:nvGraphicFramePr>
        <p:xfrm>
          <a:off x="2978531" y="2467662"/>
          <a:ext cx="23876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72645109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9564802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931275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9448073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ID_PARC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TP_PARC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n_Pb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n_Pm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6871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1802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50370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369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5779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0075674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928880"/>
              </p:ext>
            </p:extLst>
          </p:nvPr>
        </p:nvGraphicFramePr>
        <p:xfrm>
          <a:off x="311150" y="2471507"/>
          <a:ext cx="2387600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138782292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8453616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007941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9463521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ID_PARC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TP_PARC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n_Pb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n_Pm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28507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699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1950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001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7106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5613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456609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2471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4397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1015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85289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Florestal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0376427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59026" y="12626"/>
            <a:ext cx="6997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Cálculo</a:t>
            </a:r>
            <a:r>
              <a:rPr lang="en-US" sz="3200" b="1" dirty="0" smtClean="0">
                <a:solidFill>
                  <a:schemeClr val="accent1"/>
                </a:solidFill>
              </a:rPr>
              <a:t> do </a:t>
            </a:r>
            <a:r>
              <a:rPr lang="en-US" sz="3200" b="1" dirty="0" err="1" smtClean="0">
                <a:solidFill>
                  <a:schemeClr val="accent1"/>
                </a:solidFill>
              </a:rPr>
              <a:t>erro</a:t>
            </a:r>
            <a:r>
              <a:rPr lang="en-US" sz="3200" b="1" dirty="0" smtClean="0">
                <a:solidFill>
                  <a:schemeClr val="accent1"/>
                </a:solidFill>
              </a:rPr>
              <a:t> de </a:t>
            </a:r>
            <a:r>
              <a:rPr lang="en-US" sz="3200" b="1" dirty="0" err="1" smtClean="0">
                <a:solidFill>
                  <a:schemeClr val="accent1"/>
                </a:solidFill>
              </a:rPr>
              <a:t>Amostragem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Para </a:t>
            </a:r>
            <a:r>
              <a:rPr lang="en-US" sz="2800" dirty="0" err="1" smtClean="0">
                <a:solidFill>
                  <a:schemeClr val="accent1"/>
                </a:solidFill>
              </a:rPr>
              <a:t>efeitos</a:t>
            </a:r>
            <a:r>
              <a:rPr lang="en-US" sz="2800" dirty="0" smtClean="0">
                <a:solidFill>
                  <a:schemeClr val="accent1"/>
                </a:solidFill>
              </a:rPr>
              <a:t> de </a:t>
            </a:r>
            <a:r>
              <a:rPr lang="en-US" sz="2800" dirty="0" err="1" smtClean="0">
                <a:solidFill>
                  <a:schemeClr val="accent1"/>
                </a:solidFill>
              </a:rPr>
              <a:t>gestão</a:t>
            </a:r>
            <a:r>
              <a:rPr lang="en-US" sz="2800" dirty="0" smtClean="0">
                <a:solidFill>
                  <a:schemeClr val="accent1"/>
                </a:solidFill>
              </a:rPr>
              <a:t> dos </a:t>
            </a:r>
            <a:r>
              <a:rPr lang="en-US" sz="2800" dirty="0" err="1" smtClean="0">
                <a:solidFill>
                  <a:schemeClr val="accent1"/>
                </a:solidFill>
              </a:rPr>
              <a:t>povoamentos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34" name="Picture 2" descr="amieira_200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4" t="5361" r="8045" b="18920"/>
          <a:stretch/>
        </p:blipFill>
        <p:spPr bwMode="auto">
          <a:xfrm>
            <a:off x="2978531" y="3564941"/>
            <a:ext cx="2387600" cy="347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34"/>
          <p:cNvSpPr/>
          <p:nvPr/>
        </p:nvSpPr>
        <p:spPr>
          <a:xfrm>
            <a:off x="4174764" y="5415280"/>
            <a:ext cx="243840" cy="27432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endCxn id="35" idx="6"/>
          </p:cNvCxnSpPr>
          <p:nvPr/>
        </p:nvCxnSpPr>
        <p:spPr>
          <a:xfrm flipH="1" flipV="1">
            <a:off x="4418604" y="5552440"/>
            <a:ext cx="3894689" cy="7874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464068" y="5311396"/>
            <a:ext cx="268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accent6"/>
                </a:solidFill>
              </a:rPr>
              <a:t>Não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600" dirty="0" err="1" smtClean="0">
                <a:solidFill>
                  <a:schemeClr val="accent6"/>
                </a:solidFill>
              </a:rPr>
              <a:t>deve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600" dirty="0" err="1" smtClean="0">
                <a:solidFill>
                  <a:schemeClr val="accent6"/>
                </a:solidFill>
              </a:rPr>
              <a:t>ser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600" dirty="0" err="1" smtClean="0">
                <a:solidFill>
                  <a:schemeClr val="accent6"/>
                </a:solidFill>
              </a:rPr>
              <a:t>considerada</a:t>
            </a:r>
            <a:r>
              <a:rPr lang="en-US" sz="1600" dirty="0" smtClean="0">
                <a:solidFill>
                  <a:schemeClr val="accent6"/>
                </a:solidFill>
              </a:rPr>
              <a:t> no </a:t>
            </a:r>
            <a:r>
              <a:rPr lang="en-US" sz="1600" dirty="0" err="1" smtClean="0">
                <a:solidFill>
                  <a:schemeClr val="accent6"/>
                </a:solidFill>
              </a:rPr>
              <a:t>estrato</a:t>
            </a:r>
            <a:r>
              <a:rPr lang="en-US" sz="1600" dirty="0" smtClean="0">
                <a:solidFill>
                  <a:schemeClr val="accent6"/>
                </a:solidFill>
              </a:rPr>
              <a:t> </a:t>
            </a:r>
            <a:r>
              <a:rPr lang="en-US" sz="1600" dirty="0" err="1" smtClean="0">
                <a:solidFill>
                  <a:schemeClr val="accent6"/>
                </a:solidFill>
              </a:rPr>
              <a:t>PmPm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22319" y="5296006"/>
            <a:ext cx="2878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AMOSTRAGEM SIMPLES</a:t>
            </a:r>
          </a:p>
          <a:p>
            <a:pPr algn="ctr"/>
            <a:r>
              <a:rPr lang="en-US" dirty="0" smtClean="0"/>
              <a:t>N&lt;=30 para </a:t>
            </a:r>
            <a:r>
              <a:rPr lang="en-US" dirty="0" err="1"/>
              <a:t>t</a:t>
            </a:r>
            <a:r>
              <a:rPr lang="en-US" dirty="0" err="1" smtClean="0"/>
              <a:t>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povoamentos</a:t>
            </a:r>
            <a:endParaRPr lang="en-US" dirty="0" smtClean="0"/>
          </a:p>
          <a:p>
            <a:pPr algn="ctr"/>
            <a:r>
              <a:rPr lang="en-US" dirty="0"/>
              <a:t>(</a:t>
            </a:r>
            <a:r>
              <a:rPr lang="en-US" sz="1600" b="1" i="1" dirty="0" err="1" smtClean="0"/>
              <a:t>Pequenas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amostras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9026" y="12626"/>
            <a:ext cx="6997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Cálculo</a:t>
            </a:r>
            <a:r>
              <a:rPr lang="en-US" sz="3200" b="1" dirty="0" smtClean="0">
                <a:solidFill>
                  <a:schemeClr val="accent1"/>
                </a:solidFill>
              </a:rPr>
              <a:t> do </a:t>
            </a:r>
            <a:r>
              <a:rPr lang="en-US" sz="3200" b="1" dirty="0" err="1" smtClean="0">
                <a:solidFill>
                  <a:schemeClr val="accent1"/>
                </a:solidFill>
              </a:rPr>
              <a:t>erro</a:t>
            </a:r>
            <a:r>
              <a:rPr lang="en-US" sz="3200" b="1" dirty="0" smtClean="0">
                <a:solidFill>
                  <a:schemeClr val="accent1"/>
                </a:solidFill>
              </a:rPr>
              <a:t> de </a:t>
            </a:r>
            <a:r>
              <a:rPr lang="en-US" sz="3200" b="1" dirty="0" err="1" smtClean="0">
                <a:solidFill>
                  <a:schemeClr val="accent1"/>
                </a:solidFill>
              </a:rPr>
              <a:t>Amostragem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Para </a:t>
            </a:r>
            <a:r>
              <a:rPr lang="en-US" sz="2800" dirty="0" err="1" smtClean="0">
                <a:solidFill>
                  <a:schemeClr val="accent1"/>
                </a:solidFill>
              </a:rPr>
              <a:t>efeitos</a:t>
            </a:r>
            <a:r>
              <a:rPr lang="en-US" sz="2800" dirty="0" smtClean="0">
                <a:solidFill>
                  <a:schemeClr val="accent1"/>
                </a:solidFill>
              </a:rPr>
              <a:t> de </a:t>
            </a:r>
            <a:r>
              <a:rPr lang="en-US" sz="2800" dirty="0" err="1" smtClean="0">
                <a:solidFill>
                  <a:schemeClr val="accent1"/>
                </a:solidFill>
              </a:rPr>
              <a:t>gestão</a:t>
            </a:r>
            <a:r>
              <a:rPr lang="en-US" sz="2800" dirty="0" smtClean="0">
                <a:solidFill>
                  <a:schemeClr val="accent1"/>
                </a:solidFill>
              </a:rPr>
              <a:t> dos </a:t>
            </a:r>
            <a:r>
              <a:rPr lang="en-US" sz="2800" dirty="0" err="1" smtClean="0">
                <a:solidFill>
                  <a:schemeClr val="accent1"/>
                </a:solidFill>
              </a:rPr>
              <a:t>povoamentos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6704" y="12626"/>
            <a:ext cx="2878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AMOSTRAGEM SIMPLES</a:t>
            </a:r>
          </a:p>
          <a:p>
            <a:pPr algn="ctr"/>
            <a:r>
              <a:rPr lang="en-US" dirty="0" smtClean="0"/>
              <a:t>N&lt;=30 para </a:t>
            </a:r>
            <a:r>
              <a:rPr lang="en-US" dirty="0" err="1"/>
              <a:t>t</a:t>
            </a:r>
            <a:r>
              <a:rPr lang="en-US" dirty="0" err="1" smtClean="0"/>
              <a:t>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povoamentos</a:t>
            </a:r>
            <a:endParaRPr lang="en-US" dirty="0" smtClean="0"/>
          </a:p>
          <a:p>
            <a:pPr algn="ctr"/>
            <a:r>
              <a:rPr lang="en-US" dirty="0"/>
              <a:t>(</a:t>
            </a:r>
            <a:r>
              <a:rPr lang="en-US" sz="1600" b="1" i="1" dirty="0" err="1" smtClean="0"/>
              <a:t>Pequenas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amostras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1990" y="102614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Pb_PovMedDesv.xlsx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" y="1395478"/>
            <a:ext cx="9768840" cy="385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1990" y="5838825"/>
            <a:ext cx="6861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planear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desbastes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Preciso</a:t>
            </a:r>
            <a:r>
              <a:rPr lang="en-US" dirty="0" smtClean="0"/>
              <a:t> </a:t>
            </a:r>
            <a:r>
              <a:rPr lang="en-US" dirty="0" err="1" smtClean="0"/>
              <a:t>desbastar</a:t>
            </a:r>
            <a:r>
              <a:rPr lang="en-US" dirty="0" smtClean="0"/>
              <a:t> se </a:t>
            </a:r>
            <a:r>
              <a:rPr lang="en-US" dirty="0" err="1" smtClean="0"/>
              <a:t>quiser</a:t>
            </a:r>
            <a:r>
              <a:rPr lang="en-US" dirty="0" smtClean="0"/>
              <a:t> </a:t>
            </a:r>
            <a:r>
              <a:rPr lang="en-US" dirty="0" err="1" smtClean="0"/>
              <a:t>gerir</a:t>
            </a:r>
            <a:r>
              <a:rPr lang="en-US" dirty="0" smtClean="0"/>
              <a:t> para um FW=0.25?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650" y="5508373"/>
            <a:ext cx="3726180" cy="1112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97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9026" y="12626"/>
            <a:ext cx="6997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Cálculo</a:t>
            </a:r>
            <a:r>
              <a:rPr lang="en-US" sz="3200" b="1" dirty="0" smtClean="0">
                <a:solidFill>
                  <a:schemeClr val="accent1"/>
                </a:solidFill>
              </a:rPr>
              <a:t> do </a:t>
            </a:r>
            <a:r>
              <a:rPr lang="en-US" sz="3200" b="1" dirty="0" err="1" smtClean="0">
                <a:solidFill>
                  <a:schemeClr val="accent1"/>
                </a:solidFill>
              </a:rPr>
              <a:t>erro</a:t>
            </a:r>
            <a:r>
              <a:rPr lang="en-US" sz="3200" b="1" dirty="0" smtClean="0">
                <a:solidFill>
                  <a:schemeClr val="accent1"/>
                </a:solidFill>
              </a:rPr>
              <a:t> de </a:t>
            </a:r>
            <a:r>
              <a:rPr lang="en-US" sz="3200" b="1" dirty="0" err="1" smtClean="0">
                <a:solidFill>
                  <a:schemeClr val="accent1"/>
                </a:solidFill>
              </a:rPr>
              <a:t>Amostragem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Para </a:t>
            </a:r>
            <a:r>
              <a:rPr lang="en-US" sz="2800" dirty="0" err="1" smtClean="0">
                <a:solidFill>
                  <a:schemeClr val="accent1"/>
                </a:solidFill>
              </a:rPr>
              <a:t>efeitos</a:t>
            </a:r>
            <a:r>
              <a:rPr lang="en-US" sz="2800" dirty="0" smtClean="0">
                <a:solidFill>
                  <a:schemeClr val="accent1"/>
                </a:solidFill>
              </a:rPr>
              <a:t> de </a:t>
            </a:r>
            <a:r>
              <a:rPr lang="en-US" sz="2800" dirty="0" err="1" smtClean="0">
                <a:solidFill>
                  <a:schemeClr val="accent1"/>
                </a:solidFill>
              </a:rPr>
              <a:t>gestão</a:t>
            </a:r>
            <a:r>
              <a:rPr lang="en-US" sz="2800" dirty="0" smtClean="0">
                <a:solidFill>
                  <a:schemeClr val="accent1"/>
                </a:solidFill>
              </a:rPr>
              <a:t> dos </a:t>
            </a:r>
            <a:r>
              <a:rPr lang="en-US" sz="2800" dirty="0" err="1" smtClean="0">
                <a:solidFill>
                  <a:schemeClr val="accent1"/>
                </a:solidFill>
              </a:rPr>
              <a:t>povoamentos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6704" y="12626"/>
            <a:ext cx="2878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AMOSTRAGEM SIMPLES</a:t>
            </a:r>
          </a:p>
          <a:p>
            <a:pPr algn="ctr"/>
            <a:r>
              <a:rPr lang="en-US" dirty="0" smtClean="0"/>
              <a:t>N&lt;=30 para </a:t>
            </a:r>
            <a:r>
              <a:rPr lang="en-US" dirty="0" err="1"/>
              <a:t>t</a:t>
            </a:r>
            <a:r>
              <a:rPr lang="en-US" dirty="0" err="1" smtClean="0"/>
              <a:t>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povoamentos</a:t>
            </a:r>
            <a:endParaRPr lang="en-US" dirty="0" smtClean="0"/>
          </a:p>
          <a:p>
            <a:pPr algn="ctr"/>
            <a:r>
              <a:rPr lang="en-US" dirty="0"/>
              <a:t>(</a:t>
            </a:r>
            <a:r>
              <a:rPr lang="en-US" sz="1600" b="1" i="1" dirty="0" err="1" smtClean="0"/>
              <a:t>Pequenas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amostras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85535" y="139762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Pm_PovMedDesv.xlsx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895" y="1951619"/>
            <a:ext cx="245364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780" y="3164205"/>
            <a:ext cx="3063240" cy="929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21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" y="1791653"/>
            <a:ext cx="10828020" cy="4617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026" y="12626"/>
            <a:ext cx="6997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Cálculo</a:t>
            </a:r>
            <a:r>
              <a:rPr lang="en-US" sz="3200" b="1" dirty="0" smtClean="0">
                <a:solidFill>
                  <a:schemeClr val="accent1"/>
                </a:solidFill>
              </a:rPr>
              <a:t> do </a:t>
            </a:r>
            <a:r>
              <a:rPr lang="en-US" sz="3200" b="1" dirty="0" err="1" smtClean="0">
                <a:solidFill>
                  <a:schemeClr val="accent1"/>
                </a:solidFill>
              </a:rPr>
              <a:t>erro</a:t>
            </a:r>
            <a:r>
              <a:rPr lang="en-US" sz="3200" b="1" dirty="0" smtClean="0">
                <a:solidFill>
                  <a:schemeClr val="accent1"/>
                </a:solidFill>
              </a:rPr>
              <a:t> de </a:t>
            </a:r>
            <a:r>
              <a:rPr lang="en-US" sz="3200" b="1" dirty="0" err="1" smtClean="0">
                <a:solidFill>
                  <a:schemeClr val="accent1"/>
                </a:solidFill>
              </a:rPr>
              <a:t>Amostragem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Para </a:t>
            </a:r>
            <a:r>
              <a:rPr lang="en-US" sz="2800" dirty="0" err="1" smtClean="0">
                <a:solidFill>
                  <a:schemeClr val="accent1"/>
                </a:solidFill>
              </a:rPr>
              <a:t>efeitos</a:t>
            </a:r>
            <a:r>
              <a:rPr lang="en-US" sz="2800" dirty="0" smtClean="0">
                <a:solidFill>
                  <a:schemeClr val="accent1"/>
                </a:solidFill>
              </a:rPr>
              <a:t> de </a:t>
            </a:r>
            <a:r>
              <a:rPr lang="en-US" sz="2800" dirty="0" err="1" smtClean="0">
                <a:solidFill>
                  <a:schemeClr val="accent1"/>
                </a:solidFill>
              </a:rPr>
              <a:t>gestão</a:t>
            </a:r>
            <a:r>
              <a:rPr lang="en-US" sz="2800" dirty="0" smtClean="0">
                <a:solidFill>
                  <a:schemeClr val="accent1"/>
                </a:solidFill>
              </a:rPr>
              <a:t> dos </a:t>
            </a:r>
            <a:r>
              <a:rPr lang="en-US" sz="2800" dirty="0" err="1" smtClean="0">
                <a:solidFill>
                  <a:schemeClr val="accent1"/>
                </a:solidFill>
              </a:rPr>
              <a:t>povoamentos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6704" y="12626"/>
            <a:ext cx="2878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AMOSTRAGEM SIMPLES</a:t>
            </a:r>
          </a:p>
          <a:p>
            <a:pPr algn="ctr"/>
            <a:r>
              <a:rPr lang="en-US" dirty="0" smtClean="0"/>
              <a:t>N&lt;=30 para </a:t>
            </a:r>
            <a:r>
              <a:rPr lang="en-US" dirty="0" err="1"/>
              <a:t>t</a:t>
            </a:r>
            <a:r>
              <a:rPr lang="en-US" dirty="0" err="1" smtClean="0"/>
              <a:t>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povoamentos</a:t>
            </a:r>
            <a:endParaRPr lang="en-US" dirty="0" smtClean="0"/>
          </a:p>
          <a:p>
            <a:pPr algn="ctr"/>
            <a:r>
              <a:rPr lang="en-US" dirty="0"/>
              <a:t>(</a:t>
            </a:r>
            <a:r>
              <a:rPr lang="en-US" sz="1600" b="1" i="1" dirty="0" err="1" smtClean="0"/>
              <a:t>Pequenas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amostras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1990" y="139762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Pb_PovMedDesv.xlsx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5535" y="139762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Pm_PovMedDesv.xlsx</a:t>
            </a:r>
            <a:endParaRPr lang="en-US" b="1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58434" y="3789338"/>
                <a:ext cx="4833566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acc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rad>
                            </m:den>
                          </m:f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acc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rad>
                            </m:den>
                          </m:f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8434" y="3789338"/>
                <a:ext cx="4833566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085535" y="4582014"/>
                <a:ext cx="1389098" cy="664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535" y="4582014"/>
                <a:ext cx="1389098" cy="6646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597080" y="5349002"/>
                <a:ext cx="1440138" cy="519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acc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080" y="5349002"/>
                <a:ext cx="1440138" cy="519886"/>
              </a:xfrm>
              <a:prstGeom prst="rect">
                <a:avLst/>
              </a:prstGeom>
              <a:blipFill>
                <a:blip r:embed="rId5"/>
                <a:stretch>
                  <a:fillRect l="-3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5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9026" y="12626"/>
            <a:ext cx="6997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Cálculo</a:t>
            </a:r>
            <a:r>
              <a:rPr lang="en-US" sz="3200" b="1" dirty="0" smtClean="0">
                <a:solidFill>
                  <a:schemeClr val="accent1"/>
                </a:solidFill>
              </a:rPr>
              <a:t> do </a:t>
            </a:r>
            <a:r>
              <a:rPr lang="en-US" sz="3200" b="1" dirty="0" err="1" smtClean="0">
                <a:solidFill>
                  <a:schemeClr val="accent1"/>
                </a:solidFill>
              </a:rPr>
              <a:t>erro</a:t>
            </a:r>
            <a:r>
              <a:rPr lang="en-US" sz="3200" b="1" dirty="0" smtClean="0">
                <a:solidFill>
                  <a:schemeClr val="accent1"/>
                </a:solidFill>
              </a:rPr>
              <a:t> de </a:t>
            </a:r>
            <a:r>
              <a:rPr lang="en-US" sz="3200" b="1" dirty="0" err="1" smtClean="0">
                <a:solidFill>
                  <a:schemeClr val="accent1"/>
                </a:solidFill>
              </a:rPr>
              <a:t>Amostragem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Para </a:t>
            </a:r>
            <a:r>
              <a:rPr lang="en-US" sz="2800" dirty="0" err="1" smtClean="0">
                <a:solidFill>
                  <a:schemeClr val="accent1"/>
                </a:solidFill>
              </a:rPr>
              <a:t>comercialização</a:t>
            </a:r>
            <a:r>
              <a:rPr lang="en-US" sz="2800" dirty="0" smtClean="0">
                <a:solidFill>
                  <a:schemeClr val="accent1"/>
                </a:solidFill>
              </a:rPr>
              <a:t> do </a:t>
            </a:r>
            <a:r>
              <a:rPr lang="en-US" sz="2800" dirty="0" err="1" smtClean="0">
                <a:solidFill>
                  <a:schemeClr val="accent1"/>
                </a:solidFill>
              </a:rPr>
              <a:t>carbono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1080" y="312624"/>
            <a:ext cx="2878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AMOSTRAGEM </a:t>
            </a:r>
            <a:r>
              <a:rPr lang="en-US" b="1" dirty="0" err="1" smtClean="0"/>
              <a:t>estratificada</a:t>
            </a:r>
            <a:endParaRPr lang="en-US" b="1" dirty="0" smtClean="0"/>
          </a:p>
          <a:p>
            <a:pPr algn="ctr"/>
            <a:r>
              <a:rPr lang="en-US" dirty="0" smtClean="0"/>
              <a:t>N&lt;=30 para </a:t>
            </a:r>
            <a:r>
              <a:rPr lang="en-US" dirty="0" err="1"/>
              <a:t>t</a:t>
            </a:r>
            <a:r>
              <a:rPr lang="en-US" dirty="0" err="1" smtClean="0"/>
              <a:t>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povoamentos</a:t>
            </a:r>
            <a:endParaRPr lang="en-US" dirty="0" smtClean="0"/>
          </a:p>
          <a:p>
            <a:pPr algn="ctr"/>
            <a:r>
              <a:rPr lang="en-US" dirty="0"/>
              <a:t>(</a:t>
            </a:r>
            <a:r>
              <a:rPr lang="en-US" sz="1600" b="1" i="1" dirty="0" err="1" smtClean="0"/>
              <a:t>Pequenas</a:t>
            </a:r>
            <a:r>
              <a:rPr lang="en-US" sz="1600" b="1" i="1" dirty="0" smtClean="0"/>
              <a:t> </a:t>
            </a:r>
            <a:r>
              <a:rPr lang="en-US" sz="1600" b="1" i="1" dirty="0" err="1" smtClean="0"/>
              <a:t>amostras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" y="1741025"/>
            <a:ext cx="11597640" cy="2941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" y="128901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Pb_Amieira_Pov.xlsx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37" y="2498720"/>
            <a:ext cx="11537438" cy="2896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97255" y="5412081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Pm_Amieira_Pov.xlsx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" y="5781413"/>
            <a:ext cx="7370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lista</a:t>
            </a:r>
            <a:r>
              <a:rPr lang="en-US" dirty="0" smtClean="0"/>
              <a:t> de </a:t>
            </a: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parcelas</a:t>
            </a:r>
            <a:endParaRPr lang="en-US" dirty="0" smtClean="0"/>
          </a:p>
          <a:p>
            <a:r>
              <a:rPr lang="en-US" dirty="0" err="1" smtClean="0"/>
              <a:t>Juntar</a:t>
            </a:r>
            <a:r>
              <a:rPr lang="en-US" dirty="0" smtClean="0"/>
              <a:t> o </a:t>
            </a:r>
            <a:r>
              <a:rPr lang="en-US" dirty="0" err="1" smtClean="0"/>
              <a:t>carbono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ambas</a:t>
            </a:r>
            <a:r>
              <a:rPr lang="en-US" dirty="0" smtClean="0"/>
              <a:t> as </a:t>
            </a:r>
            <a:r>
              <a:rPr lang="en-US" dirty="0" err="1" smtClean="0"/>
              <a:t>especies</a:t>
            </a:r>
            <a:r>
              <a:rPr lang="en-US" dirty="0" smtClean="0"/>
              <a:t> </a:t>
            </a:r>
            <a:r>
              <a:rPr lang="en-US" dirty="0" err="1" smtClean="0"/>
              <a:t>presente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parcela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Calcular</a:t>
            </a:r>
            <a:r>
              <a:rPr lang="en-US" dirty="0" smtClean="0"/>
              <a:t> o </a:t>
            </a:r>
            <a:r>
              <a:rPr lang="en-US" dirty="0" err="1" smtClean="0"/>
              <a:t>erro</a:t>
            </a:r>
            <a:r>
              <a:rPr lang="en-US" dirty="0" smtClean="0"/>
              <a:t> de </a:t>
            </a:r>
            <a:r>
              <a:rPr lang="en-US" dirty="0" err="1" smtClean="0"/>
              <a:t>amostragem</a:t>
            </a:r>
            <a:endParaRPr lang="en-US" dirty="0" smtClean="0"/>
          </a:p>
          <a:p>
            <a:r>
              <a:rPr lang="en-US" sz="1600" dirty="0" smtClean="0">
                <a:solidFill>
                  <a:srgbClr val="FF0000"/>
                </a:solidFill>
              </a:rPr>
              <a:t>* </a:t>
            </a:r>
            <a:r>
              <a:rPr lang="en-US" sz="1600" i="1" dirty="0" err="1" smtClean="0">
                <a:solidFill>
                  <a:srgbClr val="FF0000"/>
                </a:solidFill>
              </a:rPr>
              <a:t>Ver</a:t>
            </a:r>
            <a:r>
              <a:rPr lang="en-US" sz="1600" i="1" dirty="0" smtClean="0">
                <a:solidFill>
                  <a:srgbClr val="FF0000"/>
                </a:solidFill>
              </a:rPr>
              <a:t> slide31!</a:t>
            </a:r>
            <a:endParaRPr lang="en-US" sz="1600" i="1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652462"/>
              </p:ext>
            </p:extLst>
          </p:nvPr>
        </p:nvGraphicFramePr>
        <p:xfrm>
          <a:off x="6635422" y="5551033"/>
          <a:ext cx="1956237" cy="690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5" imgW="1651000" imgH="584200" progId="Equation.3">
                  <p:embed/>
                </p:oleObj>
              </mc:Choice>
              <mc:Fallback>
                <p:oleObj name="Equation" r:id="rId5" imgW="1651000" imgH="584200" progId="Equation.3">
                  <p:embed/>
                  <p:pic>
                    <p:nvPicPr>
                      <p:cNvPr id="389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422" y="5551033"/>
                        <a:ext cx="1956237" cy="69014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668286"/>
              </p:ext>
            </p:extLst>
          </p:nvPr>
        </p:nvGraphicFramePr>
        <p:xfrm>
          <a:off x="8973518" y="6152776"/>
          <a:ext cx="1189657" cy="379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7" imgW="837836" imgH="266584" progId="Equation.3">
                  <p:embed/>
                </p:oleObj>
              </mc:Choice>
              <mc:Fallback>
                <p:oleObj name="Equation" r:id="rId7" imgW="837836" imgH="266584" progId="Equation.3">
                  <p:embed/>
                  <p:pic>
                    <p:nvPicPr>
                      <p:cNvPr id="389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3518" y="6152776"/>
                        <a:ext cx="1189657" cy="379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60884"/>
              </p:ext>
            </p:extLst>
          </p:nvPr>
        </p:nvGraphicFramePr>
        <p:xfrm>
          <a:off x="10885339" y="6328308"/>
          <a:ext cx="1167458" cy="529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9" imgW="927100" imgH="419100" progId="Equation.3">
                  <p:embed/>
                </p:oleObj>
              </mc:Choice>
              <mc:Fallback>
                <p:oleObj name="Equation" r:id="rId9" imgW="927100" imgH="419100" progId="Equation.3">
                  <p:embed/>
                  <p:pic>
                    <p:nvPicPr>
                      <p:cNvPr id="389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5339" y="6328308"/>
                        <a:ext cx="1167458" cy="52969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215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026" y="12626"/>
            <a:ext cx="5850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Cálculo</a:t>
            </a:r>
            <a:r>
              <a:rPr lang="en-US" sz="3200" b="1" dirty="0" smtClean="0">
                <a:solidFill>
                  <a:schemeClr val="accent1"/>
                </a:solidFill>
              </a:rPr>
              <a:t> do </a:t>
            </a:r>
            <a:r>
              <a:rPr lang="en-US" sz="3200" b="1" dirty="0" err="1" smtClean="0">
                <a:solidFill>
                  <a:schemeClr val="accent1"/>
                </a:solidFill>
              </a:rPr>
              <a:t>erro</a:t>
            </a:r>
            <a:r>
              <a:rPr lang="en-US" sz="3200" b="1" dirty="0" smtClean="0">
                <a:solidFill>
                  <a:schemeClr val="accent1"/>
                </a:solidFill>
              </a:rPr>
              <a:t> de </a:t>
            </a:r>
            <a:r>
              <a:rPr lang="en-US" sz="3200" b="1" dirty="0" err="1" smtClean="0">
                <a:solidFill>
                  <a:schemeClr val="accent1"/>
                </a:solidFill>
              </a:rPr>
              <a:t>Amostragem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Para </a:t>
            </a:r>
            <a:r>
              <a:rPr lang="en-US" sz="2800" dirty="0" err="1" smtClean="0">
                <a:solidFill>
                  <a:schemeClr val="accent1"/>
                </a:solidFill>
              </a:rPr>
              <a:t>comercialização</a:t>
            </a:r>
            <a:r>
              <a:rPr lang="en-US" sz="2800" dirty="0" smtClean="0">
                <a:solidFill>
                  <a:schemeClr val="accent1"/>
                </a:solidFill>
              </a:rPr>
              <a:t> do </a:t>
            </a:r>
            <a:r>
              <a:rPr lang="en-US" sz="2800" dirty="0" err="1" smtClean="0">
                <a:solidFill>
                  <a:schemeClr val="accent1"/>
                </a:solidFill>
              </a:rPr>
              <a:t>carbono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991" y="1040546"/>
            <a:ext cx="667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Cálculo</a:t>
            </a:r>
            <a:r>
              <a:rPr lang="en-US" dirty="0" smtClean="0"/>
              <a:t> do </a:t>
            </a:r>
            <a:r>
              <a:rPr lang="en-US" dirty="0" err="1" smtClean="0"/>
              <a:t>Erro</a:t>
            </a:r>
            <a:r>
              <a:rPr lang="en-US" dirty="0" smtClean="0"/>
              <a:t> de </a:t>
            </a:r>
            <a:r>
              <a:rPr lang="en-US" dirty="0" err="1" smtClean="0"/>
              <a:t>Amostragem</a:t>
            </a:r>
            <a:r>
              <a:rPr lang="en-US" dirty="0" smtClean="0"/>
              <a:t> </a:t>
            </a:r>
            <a:r>
              <a:rPr lang="en-US" dirty="0" err="1" smtClean="0"/>
              <a:t>considerando</a:t>
            </a:r>
            <a:r>
              <a:rPr lang="en-US" dirty="0" smtClean="0"/>
              <a:t> </a:t>
            </a:r>
            <a:r>
              <a:rPr lang="en-US" dirty="0" err="1" smtClean="0"/>
              <a:t>Amostragem</a:t>
            </a:r>
            <a:r>
              <a:rPr lang="en-US" dirty="0" smtClean="0"/>
              <a:t> Simples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7" y="1493383"/>
            <a:ext cx="4488569" cy="57307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118497" y="1523794"/>
                <a:ext cx="6702028" cy="9081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acc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rad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den>
                              </m:f>
                            </m:e>
                          </m:rad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acc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α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sub>
                              </m:sSub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rad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den>
                              </m:f>
                            </m:e>
                          </m:ra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497" y="1523794"/>
                <a:ext cx="6702028" cy="9081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5410200" y="1714500"/>
            <a:ext cx="447675" cy="5143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91275" y="1523794"/>
            <a:ext cx="447675" cy="51435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09638" y="1814131"/>
            <a:ext cx="447675" cy="5143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25179" y="2052461"/>
            <a:ext cx="307736" cy="2760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422355" y="1676121"/>
            <a:ext cx="307736" cy="2760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12326" r="21600"/>
          <a:stretch/>
        </p:blipFill>
        <p:spPr>
          <a:xfrm>
            <a:off x="4951110" y="3090686"/>
            <a:ext cx="4572000" cy="2876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Oval 19"/>
          <p:cNvSpPr/>
          <p:nvPr/>
        </p:nvSpPr>
        <p:spPr>
          <a:xfrm>
            <a:off x="7002836" y="1642958"/>
            <a:ext cx="307736" cy="39518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211050" y="1985716"/>
            <a:ext cx="307736" cy="39518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9454662" y="2518301"/>
                <a:ext cx="2488374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num>
                            <m:den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rad>
                        </m:den>
                      </m:f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</m:d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i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4662" y="2518301"/>
                <a:ext cx="2488374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10477500" y="2562019"/>
            <a:ext cx="447675" cy="51435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095863" y="2852356"/>
            <a:ext cx="447675" cy="5143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611404" y="3090686"/>
            <a:ext cx="307736" cy="2760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1508580" y="2714346"/>
            <a:ext cx="307736" cy="2760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089061" y="2681183"/>
            <a:ext cx="307736" cy="39518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1297275" y="3023941"/>
            <a:ext cx="307736" cy="395185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10095863" y="4067830"/>
                <a:ext cx="1840704" cy="572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sub>
                            </m:sSub>
                          </m:e>
                        </m:acc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863" y="4067830"/>
                <a:ext cx="1840704" cy="572208"/>
              </a:xfrm>
              <a:prstGeom prst="rect">
                <a:avLst/>
              </a:prstGeom>
              <a:blipFill>
                <a:blip r:embed="rId6"/>
                <a:stretch>
                  <a:fillRect l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10695302" y="4239765"/>
            <a:ext cx="447675" cy="5143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9639013" y="5163779"/>
            <a:ext cx="256607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66FF"/>
                </a:solidFill>
              </a:rPr>
              <a:t>Stock_medio</a:t>
            </a:r>
            <a:r>
              <a:rPr lang="en-US" dirty="0" smtClean="0">
                <a:solidFill>
                  <a:srgbClr val="0066FF"/>
                </a:solidFill>
              </a:rPr>
              <a:t> de carbon de 37.4 ton ha</a:t>
            </a:r>
            <a:r>
              <a:rPr lang="en-US" baseline="30000" dirty="0" smtClean="0">
                <a:solidFill>
                  <a:srgbClr val="0066FF"/>
                </a:solidFill>
              </a:rPr>
              <a:t>-1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</a:p>
          <a:p>
            <a:endParaRPr lang="en-US" sz="800" dirty="0" smtClean="0">
              <a:solidFill>
                <a:srgbClr val="0066FF"/>
              </a:solidFill>
            </a:endParaRPr>
          </a:p>
          <a:p>
            <a:r>
              <a:rPr lang="en-US" dirty="0" err="1" smtClean="0">
                <a:solidFill>
                  <a:srgbClr val="0066FF"/>
                </a:solidFill>
              </a:rPr>
              <a:t>Erro</a:t>
            </a:r>
            <a:r>
              <a:rPr lang="en-US" dirty="0" smtClean="0">
                <a:solidFill>
                  <a:srgbClr val="0066FF"/>
                </a:solidFill>
              </a:rPr>
              <a:t>% de 17%</a:t>
            </a:r>
          </a:p>
          <a:p>
            <a:r>
              <a:rPr lang="en-US" dirty="0" err="1" smtClean="0">
                <a:solidFill>
                  <a:srgbClr val="0066FF"/>
                </a:solidFill>
              </a:rPr>
              <a:t>Podendo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err="1" smtClean="0">
                <a:solidFill>
                  <a:srgbClr val="0066FF"/>
                </a:solidFill>
              </a:rPr>
              <a:t>variar</a:t>
            </a:r>
            <a:r>
              <a:rPr lang="en-US" dirty="0" smtClean="0">
                <a:solidFill>
                  <a:srgbClr val="0066FF"/>
                </a:solidFill>
              </a:rPr>
              <a:t> entre 31 e 44 </a:t>
            </a:r>
            <a:r>
              <a:rPr lang="en-US" dirty="0">
                <a:solidFill>
                  <a:srgbClr val="0066FF"/>
                </a:solidFill>
              </a:rPr>
              <a:t>ton ha</a:t>
            </a:r>
            <a:r>
              <a:rPr lang="en-US" baseline="30000" dirty="0">
                <a:solidFill>
                  <a:srgbClr val="0066FF"/>
                </a:solidFill>
              </a:rPr>
              <a:t>-1</a:t>
            </a:r>
            <a:r>
              <a:rPr lang="en-US" dirty="0">
                <a:solidFill>
                  <a:srgbClr val="0066FF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637485" y="83697"/>
            <a:ext cx="5806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prints dos slides 28- 30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apresentam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valores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diferentes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dos do </a:t>
            </a:r>
            <a:r>
              <a:rPr lang="en-US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ficheiro</a:t>
            </a: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EXCEL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porque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foram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feitos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de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detetado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aqu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biomassa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casca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tinha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sido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contabilizada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2x.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corretos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estão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600" b="1" i="1" dirty="0" smtClean="0">
                <a:solidFill>
                  <a:schemeClr val="accent6"/>
                </a:solidFill>
              </a:rPr>
              <a:t>Amieira_AmostSimples_Estrat.xlsx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026" y="12626"/>
            <a:ext cx="5850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Cálculo</a:t>
            </a:r>
            <a:r>
              <a:rPr lang="en-US" sz="3200" b="1" dirty="0" smtClean="0">
                <a:solidFill>
                  <a:schemeClr val="accent1"/>
                </a:solidFill>
              </a:rPr>
              <a:t> do </a:t>
            </a:r>
            <a:r>
              <a:rPr lang="en-US" sz="3200" b="1" dirty="0" err="1" smtClean="0">
                <a:solidFill>
                  <a:schemeClr val="accent1"/>
                </a:solidFill>
              </a:rPr>
              <a:t>erro</a:t>
            </a:r>
            <a:r>
              <a:rPr lang="en-US" sz="3200" b="1" dirty="0" smtClean="0">
                <a:solidFill>
                  <a:schemeClr val="accent1"/>
                </a:solidFill>
              </a:rPr>
              <a:t> de </a:t>
            </a:r>
            <a:r>
              <a:rPr lang="en-US" sz="3200" b="1" dirty="0" err="1" smtClean="0">
                <a:solidFill>
                  <a:schemeClr val="accent1"/>
                </a:solidFill>
              </a:rPr>
              <a:t>Amostragem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Para </a:t>
            </a:r>
            <a:r>
              <a:rPr lang="en-US" sz="2800" dirty="0" err="1" smtClean="0">
                <a:solidFill>
                  <a:schemeClr val="accent1"/>
                </a:solidFill>
              </a:rPr>
              <a:t>comercialização</a:t>
            </a:r>
            <a:r>
              <a:rPr lang="en-US" sz="2800" dirty="0" smtClean="0">
                <a:solidFill>
                  <a:schemeClr val="accent1"/>
                </a:solidFill>
              </a:rPr>
              <a:t> do </a:t>
            </a:r>
            <a:r>
              <a:rPr lang="en-US" sz="2800" dirty="0" err="1" smtClean="0">
                <a:solidFill>
                  <a:schemeClr val="accent1"/>
                </a:solidFill>
              </a:rPr>
              <a:t>carbono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991" y="1040546"/>
            <a:ext cx="757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Cálculo</a:t>
            </a:r>
            <a:r>
              <a:rPr lang="en-US" dirty="0" smtClean="0"/>
              <a:t> do </a:t>
            </a:r>
            <a:r>
              <a:rPr lang="en-US" dirty="0" err="1" smtClean="0"/>
              <a:t>Erro</a:t>
            </a:r>
            <a:r>
              <a:rPr lang="en-US" dirty="0" smtClean="0"/>
              <a:t> de </a:t>
            </a:r>
            <a:r>
              <a:rPr lang="en-US" dirty="0" err="1" smtClean="0"/>
              <a:t>Amostragem</a:t>
            </a:r>
            <a:r>
              <a:rPr lang="en-US" dirty="0" smtClean="0"/>
              <a:t> </a:t>
            </a:r>
            <a:r>
              <a:rPr lang="en-US" dirty="0" err="1" smtClean="0"/>
              <a:t>considerando</a:t>
            </a:r>
            <a:r>
              <a:rPr lang="en-US" dirty="0" smtClean="0"/>
              <a:t> </a:t>
            </a:r>
            <a:r>
              <a:rPr lang="en-US" dirty="0" err="1" smtClean="0"/>
              <a:t>Amostragem</a:t>
            </a:r>
            <a:r>
              <a:rPr lang="en-US" dirty="0" smtClean="0"/>
              <a:t> </a:t>
            </a:r>
            <a:r>
              <a:rPr lang="en-US" dirty="0" err="1" smtClean="0"/>
              <a:t>Estratificada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7" y="1493383"/>
            <a:ext cx="4488569" cy="573073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093017" y="5811560"/>
            <a:ext cx="66043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66FF"/>
                </a:solidFill>
              </a:rPr>
              <a:t>Stock_medio</a:t>
            </a:r>
            <a:r>
              <a:rPr lang="en-US" dirty="0" smtClean="0">
                <a:solidFill>
                  <a:srgbClr val="0066FF"/>
                </a:solidFill>
              </a:rPr>
              <a:t> de carbon de 37.4 ton ha</a:t>
            </a:r>
            <a:r>
              <a:rPr lang="en-US" baseline="30000" dirty="0" smtClean="0">
                <a:solidFill>
                  <a:srgbClr val="0066FF"/>
                </a:solidFill>
              </a:rPr>
              <a:t>-1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</a:p>
          <a:p>
            <a:endParaRPr lang="en-US" sz="800" dirty="0" smtClean="0">
              <a:solidFill>
                <a:srgbClr val="0066FF"/>
              </a:solidFill>
            </a:endParaRPr>
          </a:p>
          <a:p>
            <a:r>
              <a:rPr lang="en-US" dirty="0" err="1" smtClean="0">
                <a:solidFill>
                  <a:srgbClr val="0066FF"/>
                </a:solidFill>
              </a:rPr>
              <a:t>Erro</a:t>
            </a:r>
            <a:r>
              <a:rPr lang="en-US" dirty="0" smtClean="0">
                <a:solidFill>
                  <a:srgbClr val="0066FF"/>
                </a:solidFill>
              </a:rPr>
              <a:t>% de 15%</a:t>
            </a:r>
          </a:p>
          <a:p>
            <a:r>
              <a:rPr lang="en-US" dirty="0" err="1" smtClean="0">
                <a:solidFill>
                  <a:srgbClr val="0066FF"/>
                </a:solidFill>
              </a:rPr>
              <a:t>Podendo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err="1" smtClean="0">
                <a:solidFill>
                  <a:srgbClr val="0066FF"/>
                </a:solidFill>
              </a:rPr>
              <a:t>variar</a:t>
            </a:r>
            <a:r>
              <a:rPr lang="en-US" dirty="0" smtClean="0">
                <a:solidFill>
                  <a:srgbClr val="0066FF"/>
                </a:solidFill>
              </a:rPr>
              <a:t> entre 32 e 43 </a:t>
            </a:r>
            <a:r>
              <a:rPr lang="en-US" dirty="0">
                <a:solidFill>
                  <a:srgbClr val="0066FF"/>
                </a:solidFill>
              </a:rPr>
              <a:t>ton ha</a:t>
            </a:r>
            <a:r>
              <a:rPr lang="en-US" baseline="30000" dirty="0">
                <a:solidFill>
                  <a:srgbClr val="0066FF"/>
                </a:solidFill>
              </a:rPr>
              <a:t>-1</a:t>
            </a:r>
            <a:r>
              <a:rPr lang="en-US" dirty="0">
                <a:solidFill>
                  <a:srgbClr val="0066FF"/>
                </a:solidFill>
              </a:rPr>
              <a:t> </a:t>
            </a:r>
          </a:p>
        </p:txBody>
      </p:sp>
      <p:pic>
        <p:nvPicPr>
          <p:cNvPr id="32" name="Objec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493383"/>
            <a:ext cx="6819900" cy="86106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326380" y="1615303"/>
            <a:ext cx="609600" cy="51816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34" name="Oval 33"/>
          <p:cNvSpPr/>
          <p:nvPr/>
        </p:nvSpPr>
        <p:spPr>
          <a:xfrm>
            <a:off x="6111240" y="1661023"/>
            <a:ext cx="784860" cy="69342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35" name="Rectangle 34"/>
          <p:cNvSpPr/>
          <p:nvPr/>
        </p:nvSpPr>
        <p:spPr>
          <a:xfrm>
            <a:off x="6888480" y="1752463"/>
            <a:ext cx="609600" cy="5181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pic>
        <p:nvPicPr>
          <p:cNvPr id="36" name="Objec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0" y="258806"/>
            <a:ext cx="2781300" cy="982980"/>
          </a:xfrm>
          <a:prstGeom prst="rect">
            <a:avLst/>
          </a:prstGeom>
          <a:ln w="28575">
            <a:noFill/>
          </a:ln>
        </p:spPr>
      </p:pic>
      <p:sp>
        <p:nvSpPr>
          <p:cNvPr id="37" name="Rectangle 36"/>
          <p:cNvSpPr/>
          <p:nvPr/>
        </p:nvSpPr>
        <p:spPr>
          <a:xfrm>
            <a:off x="9913620" y="335006"/>
            <a:ext cx="350520" cy="71628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38" name="Rectangle 37"/>
          <p:cNvSpPr/>
          <p:nvPr/>
        </p:nvSpPr>
        <p:spPr>
          <a:xfrm>
            <a:off x="10370820" y="281666"/>
            <a:ext cx="350520" cy="4267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7318" r="5194"/>
          <a:stretch/>
        </p:blipFill>
        <p:spPr>
          <a:xfrm>
            <a:off x="4876800" y="2692301"/>
            <a:ext cx="6953250" cy="2621280"/>
          </a:xfrm>
          <a:prstGeom prst="rect">
            <a:avLst/>
          </a:prstGeom>
        </p:spPr>
      </p:pic>
      <p:pic>
        <p:nvPicPr>
          <p:cNvPr id="39" name="Object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785" y="4803041"/>
            <a:ext cx="2095500" cy="670560"/>
          </a:xfrm>
          <a:prstGeom prst="rect">
            <a:avLst/>
          </a:prstGeom>
        </p:spPr>
      </p:pic>
      <p:pic>
        <p:nvPicPr>
          <p:cNvPr id="40" name="Object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619" y="4681121"/>
            <a:ext cx="2080260" cy="9144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8159236" y="5076608"/>
            <a:ext cx="609600" cy="51816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45" name="Oval 44"/>
          <p:cNvSpPr/>
          <p:nvPr/>
        </p:nvSpPr>
        <p:spPr>
          <a:xfrm>
            <a:off x="6521092" y="4780181"/>
            <a:ext cx="784860" cy="69342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46" name="Rectangle 45"/>
          <p:cNvSpPr/>
          <p:nvPr/>
        </p:nvSpPr>
        <p:spPr>
          <a:xfrm>
            <a:off x="5755957" y="4817527"/>
            <a:ext cx="692468" cy="65607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3" name="TextBox 2"/>
          <p:cNvSpPr txBox="1"/>
          <p:nvPr/>
        </p:nvSpPr>
        <p:spPr>
          <a:xfrm>
            <a:off x="9734550" y="6011614"/>
            <a:ext cx="231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 se </a:t>
            </a:r>
            <a:r>
              <a:rPr lang="en-US" b="1" dirty="0" err="1" smtClean="0">
                <a:solidFill>
                  <a:srgbClr val="FF0000"/>
                </a:solidFill>
              </a:rPr>
              <a:t>quiser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baixar</a:t>
            </a:r>
            <a:r>
              <a:rPr lang="en-US" b="1" dirty="0" smtClean="0">
                <a:solidFill>
                  <a:srgbClr val="FF0000"/>
                </a:solidFill>
              </a:rPr>
              <a:t> o </a:t>
            </a:r>
            <a:r>
              <a:rPr lang="en-US" b="1" dirty="0" err="1" smtClean="0">
                <a:solidFill>
                  <a:srgbClr val="FF0000"/>
                </a:solidFill>
              </a:rPr>
              <a:t>erro</a:t>
            </a:r>
            <a:r>
              <a:rPr lang="en-US" b="1" dirty="0" smtClean="0">
                <a:solidFill>
                  <a:srgbClr val="FF0000"/>
                </a:solidFill>
              </a:rPr>
              <a:t> para 10% 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9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773" y="154506"/>
            <a:ext cx="12046227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Para o tratamento dos dados em </a:t>
            </a:r>
            <a:r>
              <a:rPr lang="pt-PT" sz="22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</a:t>
            </a:r>
          </a:p>
          <a:p>
            <a:r>
              <a:rPr lang="pt-PT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vamos importar do </a:t>
            </a:r>
            <a:r>
              <a:rPr lang="pt-PT" sz="2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Pb_Pm_Amieira.xlsx </a:t>
            </a:r>
            <a:r>
              <a:rPr lang="pt-PT" sz="2200" dirty="0" smtClean="0">
                <a:latin typeface="Arial" panose="020B0604020202020204" pitchFamily="34" charset="0"/>
              </a:rPr>
              <a:t>as seguintes </a:t>
            </a:r>
            <a:r>
              <a:rPr lang="pt-PT" sz="2200" dirty="0" smtClean="0">
                <a:solidFill>
                  <a:schemeClr val="accent6"/>
                </a:solidFill>
                <a:latin typeface="Arial" panose="020B0604020202020204" pitchFamily="34" charset="0"/>
              </a:rPr>
              <a:t>folhas</a:t>
            </a:r>
            <a:r>
              <a:rPr lang="pt-PT" sz="2200" dirty="0" smtClean="0">
                <a:latin typeface="Arial" panose="020B0604020202020204" pitchFamily="34" charset="0"/>
              </a:rPr>
              <a:t> e guardá-las nas </a:t>
            </a:r>
            <a:r>
              <a:rPr lang="pt-PT" sz="22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dataframes</a:t>
            </a:r>
            <a:r>
              <a:rPr lang="pt-PT" sz="2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endParaRPr lang="pt-PT" sz="2200" dirty="0"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PT" sz="2200" b="1" dirty="0" smtClean="0">
                <a:solidFill>
                  <a:schemeClr val="accent6"/>
                </a:solidFill>
                <a:latin typeface="Arial" panose="020B0604020202020204" pitchFamily="34" charset="0"/>
              </a:rPr>
              <a:t>  </a:t>
            </a:r>
            <a:r>
              <a:rPr lang="pt-PT" sz="2200" b="1" dirty="0" err="1" smtClean="0">
                <a:solidFill>
                  <a:schemeClr val="accent6"/>
                </a:solidFill>
                <a:latin typeface="Arial" panose="020B0604020202020204" pitchFamily="34" charset="0"/>
              </a:rPr>
              <a:t>TD_Estratos</a:t>
            </a:r>
            <a:r>
              <a:rPr lang="pt-PT" sz="2200" b="1" dirty="0" smtClean="0">
                <a:solidFill>
                  <a:schemeClr val="accent6"/>
                </a:solidFill>
                <a:latin typeface="Arial" panose="020B0604020202020204" pitchFamily="34" charset="0"/>
              </a:rPr>
              <a:t>          </a:t>
            </a:r>
            <a:r>
              <a:rPr lang="pt-PT" sz="2200" b="1" dirty="0" err="1" smtClean="0">
                <a:solidFill>
                  <a:schemeClr val="accent6"/>
                </a:solidFill>
                <a:latin typeface="Arial" panose="020B0604020202020204" pitchFamily="34" charset="0"/>
              </a:rPr>
              <a:t>TD_Parcelas</a:t>
            </a:r>
            <a:r>
              <a:rPr lang="pt-PT" sz="2200" b="1" dirty="0" smtClean="0">
                <a:solidFill>
                  <a:schemeClr val="accent6"/>
                </a:solidFill>
                <a:latin typeface="Arial" panose="020B0604020202020204" pitchFamily="34" charset="0"/>
              </a:rPr>
              <a:t>        </a:t>
            </a:r>
            <a:r>
              <a:rPr lang="pt-PT" sz="2200" b="1" dirty="0" err="1" smtClean="0">
                <a:solidFill>
                  <a:schemeClr val="accent6"/>
                </a:solidFill>
                <a:latin typeface="Arial" panose="020B0604020202020204" pitchFamily="34" charset="0"/>
              </a:rPr>
              <a:t>TM_Arvores</a:t>
            </a:r>
            <a:r>
              <a:rPr lang="pt-PT" sz="2200" b="1" dirty="0" smtClean="0">
                <a:solidFill>
                  <a:schemeClr val="accent6"/>
                </a:solidFill>
                <a:latin typeface="Arial" panose="020B0604020202020204" pitchFamily="34" charset="0"/>
              </a:rPr>
              <a:t>                                                                     </a:t>
            </a:r>
          </a:p>
          <a:p>
            <a:pPr lvl="1">
              <a:lnSpc>
                <a:spcPct val="150000"/>
              </a:lnSpc>
            </a:pPr>
            <a:endParaRPr lang="pt-PT" sz="2200" b="1" dirty="0">
              <a:solidFill>
                <a:schemeClr val="accent6"/>
              </a:solidFill>
              <a:latin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PT" sz="2200" b="1" dirty="0" smtClean="0">
                <a:solidFill>
                  <a:schemeClr val="accent6"/>
                </a:solidFill>
                <a:latin typeface="Arial" panose="020B0604020202020204" pitchFamily="34" charset="0"/>
              </a:rPr>
              <a:t>        </a:t>
            </a:r>
            <a:r>
              <a:rPr lang="pt-PT" sz="22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Amieria</a:t>
            </a:r>
            <a:r>
              <a:rPr lang="pt-PT" sz="2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                     par                      </a:t>
            </a:r>
            <a:r>
              <a:rPr lang="pt-PT" sz="22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arv</a:t>
            </a:r>
            <a:endParaRPr lang="pt-PT" sz="22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4767" y="3548378"/>
            <a:ext cx="64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</a:rPr>
              <a:t>Pb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6348" y="1020417"/>
            <a:ext cx="6785113" cy="1765579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0" y="3548378"/>
            <a:ext cx="901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Pm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15029" y="1086726"/>
            <a:ext cx="43434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Selecionar</a:t>
            </a:r>
            <a:r>
              <a:rPr lang="en-US" sz="2200" dirty="0" smtClean="0"/>
              <a:t> </a:t>
            </a:r>
            <a:r>
              <a:rPr lang="en-US" sz="2200" dirty="0" err="1" smtClean="0"/>
              <a:t>algumas</a:t>
            </a:r>
            <a:r>
              <a:rPr lang="en-US" sz="2200" dirty="0" smtClean="0"/>
              <a:t> das </a:t>
            </a:r>
            <a:r>
              <a:rPr lang="en-US" sz="2200" dirty="0" err="1" smtClean="0"/>
              <a:t>var</a:t>
            </a:r>
            <a:r>
              <a:rPr lang="en-US" sz="2200" dirty="0" smtClean="0"/>
              <a:t> do excel </a:t>
            </a:r>
          </a:p>
          <a:p>
            <a:r>
              <a:rPr lang="en-US" sz="2200" dirty="0" smtClean="0"/>
              <a:t>Fazer </a:t>
            </a:r>
            <a:r>
              <a:rPr lang="en-US" sz="2200" dirty="0" err="1" smtClean="0"/>
              <a:t>alguns</a:t>
            </a:r>
            <a:r>
              <a:rPr lang="en-US" sz="2200" dirty="0" smtClean="0"/>
              <a:t> </a:t>
            </a:r>
            <a:r>
              <a:rPr lang="en-US" sz="2200" dirty="0" err="1" smtClean="0"/>
              <a:t>calculos</a:t>
            </a:r>
            <a:endParaRPr lang="en-US" sz="2200" dirty="0" smtClean="0"/>
          </a:p>
          <a:p>
            <a:r>
              <a:rPr lang="en-US" sz="2200" dirty="0" err="1" smtClean="0"/>
              <a:t>Filtrar</a:t>
            </a:r>
            <a:r>
              <a:rPr lang="en-US" sz="2200" dirty="0" smtClean="0"/>
              <a:t> </a:t>
            </a:r>
            <a:r>
              <a:rPr lang="en-US" sz="2200" dirty="0" err="1" smtClean="0"/>
              <a:t>apenas</a:t>
            </a:r>
            <a:r>
              <a:rPr lang="en-US" sz="2200" dirty="0" smtClean="0"/>
              <a:t> as </a:t>
            </a:r>
            <a:r>
              <a:rPr lang="en-US" sz="2200" dirty="0" err="1" smtClean="0"/>
              <a:t>arvores</a:t>
            </a:r>
            <a:r>
              <a:rPr lang="en-US" sz="2200" dirty="0" smtClean="0"/>
              <a:t> </a:t>
            </a:r>
            <a:r>
              <a:rPr lang="en-US" sz="2200" dirty="0" err="1" smtClean="0"/>
              <a:t>vivas</a:t>
            </a:r>
            <a:endParaRPr lang="en-US" sz="2200" dirty="0" smtClean="0"/>
          </a:p>
          <a:p>
            <a:endParaRPr lang="en-US" sz="800" dirty="0" smtClean="0"/>
          </a:p>
          <a:p>
            <a:r>
              <a:rPr lang="en-US" sz="2200" dirty="0" err="1" smtClean="0"/>
              <a:t>Separar</a:t>
            </a:r>
            <a:r>
              <a:rPr lang="en-US" sz="2200" dirty="0" smtClean="0"/>
              <a:t> as </a:t>
            </a:r>
            <a:r>
              <a:rPr lang="en-US" sz="2200" dirty="0" err="1" smtClean="0"/>
              <a:t>duas</a:t>
            </a:r>
            <a:r>
              <a:rPr lang="en-US" sz="2200" dirty="0" smtClean="0"/>
              <a:t> </a:t>
            </a:r>
            <a:r>
              <a:rPr lang="en-US" sz="2200" dirty="0" err="1" smtClean="0"/>
              <a:t>espécies</a:t>
            </a:r>
            <a:endParaRPr lang="en-US" sz="2200" dirty="0" smtClean="0"/>
          </a:p>
          <a:p>
            <a:r>
              <a:rPr lang="en-US" sz="2200" b="1" dirty="0" err="1" smtClean="0"/>
              <a:t>Guardar</a:t>
            </a:r>
            <a:r>
              <a:rPr lang="en-US" sz="2200" dirty="0" smtClean="0"/>
              <a:t> as 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df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no workspace</a:t>
            </a:r>
          </a:p>
          <a:p>
            <a:endParaRPr lang="en-US" sz="22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15548" y="1789043"/>
            <a:ext cx="0" cy="503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20818" y="1789043"/>
            <a:ext cx="0" cy="503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387548" y="1789043"/>
            <a:ext cx="0" cy="503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8" idx="2"/>
            <a:endCxn id="9" idx="0"/>
          </p:cNvCxnSpPr>
          <p:nvPr/>
        </p:nvCxnSpPr>
        <p:spPr>
          <a:xfrm rot="16200000" flipH="1">
            <a:off x="4886549" y="1888352"/>
            <a:ext cx="762382" cy="255767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8" idx="2"/>
            <a:endCxn id="3" idx="0"/>
          </p:cNvCxnSpPr>
          <p:nvPr/>
        </p:nvCxnSpPr>
        <p:spPr>
          <a:xfrm rot="16200000" flipH="1">
            <a:off x="4107984" y="2666917"/>
            <a:ext cx="762382" cy="10005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011564" y="3166056"/>
            <a:ext cx="3550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Save </a:t>
            </a:r>
            <a:r>
              <a:rPr lang="en-US" dirty="0" smtClean="0"/>
              <a:t>(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en-US" dirty="0" smtClean="0"/>
              <a:t>, file="</a:t>
            </a:r>
            <a:r>
              <a:rPr lang="en-US" dirty="0" err="1" smtClean="0">
                <a:solidFill>
                  <a:schemeClr val="accent1"/>
                </a:solidFill>
              </a:rPr>
              <a:t>Amieira.Rdata</a:t>
            </a:r>
            <a:r>
              <a:rPr lang="en-US" dirty="0" smtClean="0"/>
              <a:t>")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96349" y="4832694"/>
            <a:ext cx="4598504" cy="865741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13515" y="4832694"/>
            <a:ext cx="4598504" cy="865741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615029" y="3686455"/>
            <a:ext cx="4921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Ir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buscar</a:t>
            </a:r>
            <a:r>
              <a:rPr lang="en-US" sz="2200" b="1" dirty="0" smtClean="0"/>
              <a:t> </a:t>
            </a:r>
            <a:r>
              <a:rPr lang="en-US" sz="2200" dirty="0" smtClean="0"/>
              <a:t>as 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df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4">
                    <a:lumMod val="75000"/>
                  </a:schemeClr>
                </a:solidFill>
              </a:rPr>
              <a:t>guardadas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dirty="0" smtClean="0"/>
              <a:t>no workspace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011564" y="4327684"/>
            <a:ext cx="2291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load</a:t>
            </a:r>
            <a:r>
              <a:rPr lang="en-US" dirty="0" smtClean="0"/>
              <a:t>("</a:t>
            </a:r>
            <a:r>
              <a:rPr lang="en-US" dirty="0" err="1" smtClean="0">
                <a:solidFill>
                  <a:schemeClr val="accent1"/>
                </a:solidFill>
              </a:rPr>
              <a:t>Amieira.Rdata</a:t>
            </a:r>
            <a:r>
              <a:rPr lang="en-US" dirty="0" smtClean="0"/>
              <a:t>")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96348" y="986756"/>
            <a:ext cx="253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Amieira_PrepData.R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6348" y="4832694"/>
            <a:ext cx="253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Amieira_Pb.R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13515" y="4798239"/>
            <a:ext cx="2531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Amieira_Pm.R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" name="Picture 19" descr="pb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4012665" y="3429000"/>
            <a:ext cx="801378" cy="1004186"/>
          </a:xfrm>
          <a:prstGeom prst="rect">
            <a:avLst/>
          </a:prstGeom>
        </p:spPr>
      </p:pic>
      <p:pic>
        <p:nvPicPr>
          <p:cNvPr id="21" name="Picture 20" descr="pb_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4862897" y="4849599"/>
            <a:ext cx="331956" cy="4159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0079" y="3528634"/>
            <a:ext cx="848752" cy="79905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1628" y="4873905"/>
            <a:ext cx="390201" cy="367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0205" y="916896"/>
            <a:ext cx="414466" cy="33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026" y="12626"/>
            <a:ext cx="5850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Cálculo</a:t>
            </a:r>
            <a:r>
              <a:rPr lang="en-US" sz="3200" b="1" dirty="0" smtClean="0">
                <a:solidFill>
                  <a:schemeClr val="accent1"/>
                </a:solidFill>
              </a:rPr>
              <a:t> do </a:t>
            </a:r>
            <a:r>
              <a:rPr lang="en-US" sz="3200" b="1" dirty="0" err="1" smtClean="0">
                <a:solidFill>
                  <a:schemeClr val="accent1"/>
                </a:solidFill>
              </a:rPr>
              <a:t>erro</a:t>
            </a:r>
            <a:r>
              <a:rPr lang="en-US" sz="3200" b="1" dirty="0" smtClean="0">
                <a:solidFill>
                  <a:schemeClr val="accent1"/>
                </a:solidFill>
              </a:rPr>
              <a:t> de </a:t>
            </a:r>
            <a:r>
              <a:rPr lang="en-US" sz="3200" b="1" dirty="0" err="1" smtClean="0">
                <a:solidFill>
                  <a:schemeClr val="accent1"/>
                </a:solidFill>
              </a:rPr>
              <a:t>Amostragem</a:t>
            </a:r>
            <a:endParaRPr lang="en-US" sz="3200" b="1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Para </a:t>
            </a:r>
            <a:r>
              <a:rPr lang="en-US" sz="2800" dirty="0" err="1" smtClean="0">
                <a:solidFill>
                  <a:schemeClr val="accent1"/>
                </a:solidFill>
              </a:rPr>
              <a:t>comercialização</a:t>
            </a:r>
            <a:r>
              <a:rPr lang="en-US" sz="2800" dirty="0" smtClean="0">
                <a:solidFill>
                  <a:schemeClr val="accent1"/>
                </a:solidFill>
              </a:rPr>
              <a:t> do </a:t>
            </a:r>
            <a:r>
              <a:rPr lang="en-US" sz="2800" dirty="0" err="1" smtClean="0">
                <a:solidFill>
                  <a:schemeClr val="accent1"/>
                </a:solidFill>
              </a:rPr>
              <a:t>carbono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990" y="1040546"/>
            <a:ext cx="1189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Cálculo</a:t>
            </a:r>
            <a:r>
              <a:rPr lang="en-US" dirty="0" smtClean="0"/>
              <a:t> da </a:t>
            </a:r>
            <a:r>
              <a:rPr lang="en-US" dirty="0" err="1" smtClean="0"/>
              <a:t>dimensão</a:t>
            </a:r>
            <a:r>
              <a:rPr lang="en-US" dirty="0" smtClean="0"/>
              <a:t> da </a:t>
            </a:r>
            <a:r>
              <a:rPr lang="en-US" dirty="0" err="1" smtClean="0"/>
              <a:t>amostra</a:t>
            </a:r>
            <a:r>
              <a:rPr lang="en-US" dirty="0" smtClean="0"/>
              <a:t>  para um </a:t>
            </a:r>
            <a:r>
              <a:rPr lang="en-US" b="1" dirty="0" err="1" smtClean="0"/>
              <a:t>erro</a:t>
            </a:r>
            <a:r>
              <a:rPr lang="en-US" b="1" dirty="0" smtClean="0"/>
              <a:t> de 10%</a:t>
            </a:r>
            <a:r>
              <a:rPr lang="en-US" dirty="0" smtClean="0"/>
              <a:t> - </a:t>
            </a:r>
            <a:r>
              <a:rPr lang="en-US" dirty="0" err="1" smtClean="0"/>
              <a:t>Amostragem</a:t>
            </a:r>
            <a:r>
              <a:rPr lang="en-US" dirty="0" smtClean="0"/>
              <a:t> </a:t>
            </a:r>
            <a:r>
              <a:rPr lang="en-US" dirty="0" err="1" smtClean="0"/>
              <a:t>estratificada</a:t>
            </a:r>
            <a:r>
              <a:rPr lang="en-US" dirty="0" smtClean="0"/>
              <a:t> </a:t>
            </a:r>
            <a:r>
              <a:rPr lang="en-US" u="sng" dirty="0" err="1" smtClean="0"/>
              <a:t>proporcional</a:t>
            </a:r>
            <a:r>
              <a:rPr lang="en-US" u="sng" dirty="0" smtClean="0"/>
              <a:t> à </a:t>
            </a:r>
            <a:r>
              <a:rPr lang="en-US" u="sng" dirty="0" err="1" smtClean="0"/>
              <a:t>dimensão</a:t>
            </a:r>
            <a:r>
              <a:rPr lang="en-US" u="sng" dirty="0" smtClean="0"/>
              <a:t> dos </a:t>
            </a:r>
            <a:r>
              <a:rPr lang="en-US" u="sng" dirty="0" err="1" smtClean="0"/>
              <a:t>estratos</a:t>
            </a:r>
            <a:endParaRPr lang="en-US" u="sn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7" y="1493383"/>
            <a:ext cx="4488569" cy="5730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7097" t="2517" r="1148" b="4013"/>
          <a:stretch/>
        </p:blipFill>
        <p:spPr>
          <a:xfrm>
            <a:off x="5724524" y="1828800"/>
            <a:ext cx="3076576" cy="1962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5900" y="2440518"/>
            <a:ext cx="59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=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410450" y="1929490"/>
            <a:ext cx="226695" cy="42672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24" name="Rectangle 23"/>
          <p:cNvSpPr/>
          <p:nvPr/>
        </p:nvSpPr>
        <p:spPr>
          <a:xfrm>
            <a:off x="7637145" y="1929491"/>
            <a:ext cx="350520" cy="4267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2563" y="1929490"/>
            <a:ext cx="624840" cy="13411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7026" y="1929490"/>
            <a:ext cx="617220" cy="11353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9083" y="1930960"/>
            <a:ext cx="624840" cy="11353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5446" y="1927443"/>
            <a:ext cx="624840" cy="113538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7058727" y="1493383"/>
            <a:ext cx="1304223" cy="124029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0992553" y="3062823"/>
            <a:ext cx="894648" cy="202101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4551" y="3163873"/>
            <a:ext cx="1217998" cy="424044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6590097" y="1950029"/>
            <a:ext cx="563178" cy="52564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79" y="3538645"/>
            <a:ext cx="2503648" cy="2986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4819650" y="1372236"/>
            <a:ext cx="1276350" cy="16672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1073" y="4040375"/>
            <a:ext cx="4060860" cy="22457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819650" y="5811560"/>
            <a:ext cx="418242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66FF"/>
                </a:solidFill>
              </a:rPr>
              <a:t>Stock_medio</a:t>
            </a:r>
            <a:r>
              <a:rPr lang="en-US" dirty="0" smtClean="0">
                <a:solidFill>
                  <a:srgbClr val="0066FF"/>
                </a:solidFill>
              </a:rPr>
              <a:t> de carbon de 37.4 ton ha</a:t>
            </a:r>
            <a:r>
              <a:rPr lang="en-US" baseline="30000" dirty="0" smtClean="0">
                <a:solidFill>
                  <a:srgbClr val="0066FF"/>
                </a:solidFill>
              </a:rPr>
              <a:t>-1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</a:p>
          <a:p>
            <a:endParaRPr lang="en-US" sz="800" dirty="0" smtClean="0">
              <a:solidFill>
                <a:srgbClr val="0066FF"/>
              </a:solidFill>
            </a:endParaRPr>
          </a:p>
          <a:p>
            <a:r>
              <a:rPr lang="en-US" dirty="0" err="1" smtClean="0">
                <a:solidFill>
                  <a:srgbClr val="0066FF"/>
                </a:solidFill>
              </a:rPr>
              <a:t>Erro</a:t>
            </a:r>
            <a:r>
              <a:rPr lang="en-US" dirty="0" smtClean="0">
                <a:solidFill>
                  <a:srgbClr val="0066FF"/>
                </a:solidFill>
              </a:rPr>
              <a:t>% de 15%</a:t>
            </a:r>
          </a:p>
          <a:p>
            <a:r>
              <a:rPr lang="en-US" dirty="0" err="1" smtClean="0">
                <a:solidFill>
                  <a:srgbClr val="0066FF"/>
                </a:solidFill>
              </a:rPr>
              <a:t>Podendo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err="1" smtClean="0">
                <a:solidFill>
                  <a:srgbClr val="0066FF"/>
                </a:solidFill>
              </a:rPr>
              <a:t>variar</a:t>
            </a:r>
            <a:r>
              <a:rPr lang="en-US" dirty="0" smtClean="0">
                <a:solidFill>
                  <a:srgbClr val="0066FF"/>
                </a:solidFill>
              </a:rPr>
              <a:t> entre 32 e 43 </a:t>
            </a:r>
            <a:r>
              <a:rPr lang="en-US" dirty="0">
                <a:solidFill>
                  <a:srgbClr val="0066FF"/>
                </a:solidFill>
              </a:rPr>
              <a:t>ton ha</a:t>
            </a:r>
            <a:r>
              <a:rPr lang="en-US" baseline="30000" dirty="0">
                <a:solidFill>
                  <a:srgbClr val="0066FF"/>
                </a:solidFill>
              </a:rPr>
              <a:t>-1</a:t>
            </a:r>
            <a:r>
              <a:rPr lang="en-US" dirty="0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37485" y="83697"/>
            <a:ext cx="5806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prints dos slides 28- 30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apresentam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valores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diferentes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dos do </a:t>
            </a:r>
            <a:r>
              <a:rPr lang="en-US" sz="16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ficheiro</a:t>
            </a:r>
            <a:r>
              <a:rPr lang="en-US" sz="16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EXCEL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porque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foram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feitos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de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detetado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aqu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biomassa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casca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tinha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sido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contabilizada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2x.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Os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corretos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estão</a:t>
            </a:r>
            <a:r>
              <a:rPr lang="en-U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</a:t>
            </a:r>
            <a:r>
              <a:rPr lang="en-U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n-US" sz="1600" b="1" i="1" dirty="0" smtClean="0">
                <a:solidFill>
                  <a:schemeClr val="accent6"/>
                </a:solidFill>
              </a:rPr>
              <a:t>Amieira_AmostSimples_Estrat.xlsx</a:t>
            </a:r>
            <a:endParaRPr lang="en-US" sz="16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-41622" y="2499360"/>
            <a:ext cx="44137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sz="1600" i="1" dirty="0" smtClean="0"/>
          </a:p>
          <a:p>
            <a:pPr algn="ctr"/>
            <a:r>
              <a:rPr lang="en-US" b="1" dirty="0" err="1" smtClean="0"/>
              <a:t>Povoamento</a:t>
            </a:r>
            <a:r>
              <a:rPr lang="en-US" b="1" dirty="0" smtClean="0"/>
              <a:t> </a:t>
            </a:r>
            <a:r>
              <a:rPr lang="en-US" b="1" dirty="0" err="1" smtClean="0"/>
              <a:t>misto</a:t>
            </a:r>
            <a:endParaRPr lang="en-US" b="1" dirty="0" smtClean="0"/>
          </a:p>
          <a:p>
            <a:pPr algn="ctr"/>
            <a:endParaRPr lang="pt-PT" sz="800" i="1" dirty="0" smtClean="0"/>
          </a:p>
          <a:p>
            <a:r>
              <a:rPr lang="pt-PT" dirty="0"/>
              <a:t>Povoamento em que estão presentes </a:t>
            </a:r>
            <a:r>
              <a:rPr lang="pt-PT" b="1" dirty="0" smtClean="0"/>
              <a:t>2 </a:t>
            </a:r>
            <a:r>
              <a:rPr lang="pt-PT" b="1" dirty="0"/>
              <a:t>ou </a:t>
            </a:r>
            <a:r>
              <a:rPr lang="pt-PT" b="1" dirty="0" smtClean="0"/>
              <a:t>+ </a:t>
            </a:r>
            <a:r>
              <a:rPr lang="pt-PT" dirty="0"/>
              <a:t>espécies de árvores florestais, </a:t>
            </a:r>
            <a:r>
              <a:rPr lang="pt-PT" u="sng" dirty="0"/>
              <a:t>nenhuma </a:t>
            </a:r>
            <a:r>
              <a:rPr lang="pt-PT" u="sng" dirty="0" smtClean="0"/>
              <a:t>delas ocupando </a:t>
            </a:r>
            <a:r>
              <a:rPr lang="pt-PT" u="sng" dirty="0"/>
              <a:t>mais do que 75% do coberto </a:t>
            </a:r>
            <a:r>
              <a:rPr lang="pt-PT" u="sng" dirty="0" smtClean="0"/>
              <a:t>total</a:t>
            </a:r>
            <a:endParaRPr lang="pt-PT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29" y="304400"/>
            <a:ext cx="4402032" cy="2307272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45569" y="867507"/>
            <a:ext cx="1048682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044407"/>
              </p:ext>
            </p:extLst>
          </p:nvPr>
        </p:nvGraphicFramePr>
        <p:xfrm>
          <a:off x="3896451" y="5745541"/>
          <a:ext cx="5756032" cy="1046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4" imgW="3352800" imgH="596900" progId="Equation.3">
                  <p:embed/>
                </p:oleObj>
              </mc:Choice>
              <mc:Fallback>
                <p:oleObj r:id="rId4" imgW="3352800" imgH="596900" progId="Equation.3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6451" y="5745541"/>
                        <a:ext cx="5756032" cy="10465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530198" y="5333321"/>
            <a:ext cx="261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Hipsométrica</a:t>
            </a:r>
            <a:r>
              <a:rPr lang="en-US" b="1" dirty="0" smtClean="0"/>
              <a:t> global </a:t>
            </a:r>
            <a:r>
              <a:rPr lang="en-US" b="1" dirty="0" err="1" smtClean="0"/>
              <a:t>Pb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9929446" y="5294631"/>
            <a:ext cx="226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Hipsométrica</a:t>
            </a:r>
            <a:r>
              <a:rPr lang="en-US" b="1" dirty="0" smtClean="0"/>
              <a:t> local </a:t>
            </a:r>
            <a:r>
              <a:rPr lang="en-US" b="1" dirty="0" err="1" smtClean="0"/>
              <a:t>Pb</a:t>
            </a:r>
            <a:endParaRPr lang="en-US" b="1" dirty="0"/>
          </a:p>
        </p:txBody>
      </p: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8147538" y="5559895"/>
            <a:ext cx="148179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33182"/>
              </p:ext>
            </p:extLst>
          </p:nvPr>
        </p:nvGraphicFramePr>
        <p:xfrm>
          <a:off x="10384232" y="5930200"/>
          <a:ext cx="1354468" cy="677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6" imgW="761669" imgH="380835" progId="Equation.3">
                  <p:embed/>
                </p:oleObj>
              </mc:Choice>
              <mc:Fallback>
                <p:oleObj r:id="rId6" imgW="761669" imgH="380835" progId="Equation.3">
                  <p:embed/>
                  <p:pic>
                    <p:nvPicPr>
                      <p:cNvPr id="58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4232" y="5930200"/>
                        <a:ext cx="1354468" cy="677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9140692" y="1164613"/>
            <a:ext cx="3047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accent1"/>
                </a:solidFill>
              </a:rPr>
              <a:t>N = </a:t>
            </a:r>
            <a:r>
              <a:rPr lang="el-GR" b="1" dirty="0" smtClean="0">
                <a:solidFill>
                  <a:schemeClr val="accent1"/>
                </a:solidFill>
              </a:rPr>
              <a:t>Σ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pt-PT" dirty="0" smtClean="0">
                <a:solidFill>
                  <a:schemeClr val="accent1"/>
                </a:solidFill>
              </a:rPr>
              <a:t>(</a:t>
            </a:r>
            <a:r>
              <a:rPr lang="pt-PT" dirty="0" err="1" smtClean="0">
                <a:solidFill>
                  <a:schemeClr val="accent1"/>
                </a:solidFill>
              </a:rPr>
              <a:t>N_Pb</a:t>
            </a:r>
            <a:r>
              <a:rPr lang="pt-PT" dirty="0" smtClean="0">
                <a:solidFill>
                  <a:schemeClr val="accent1"/>
                </a:solidFill>
              </a:rPr>
              <a:t>, </a:t>
            </a:r>
            <a:r>
              <a:rPr lang="pt-PT" dirty="0" err="1" smtClean="0">
                <a:solidFill>
                  <a:schemeClr val="accent1"/>
                </a:solidFill>
              </a:rPr>
              <a:t>N_Ec</a:t>
            </a:r>
            <a:r>
              <a:rPr lang="pt-PT" dirty="0" smtClean="0">
                <a:solidFill>
                  <a:schemeClr val="accent1"/>
                </a:solidFill>
              </a:rPr>
              <a:t>, </a:t>
            </a:r>
            <a:r>
              <a:rPr lang="pt-PT" dirty="0" err="1" smtClean="0">
                <a:solidFill>
                  <a:schemeClr val="accent1"/>
                </a:solidFill>
              </a:rPr>
              <a:t>N_Sb</a:t>
            </a:r>
            <a:r>
              <a:rPr lang="pt-PT" dirty="0" smtClean="0">
                <a:solidFill>
                  <a:schemeClr val="accent1"/>
                </a:solidFill>
              </a:rPr>
              <a:t>)</a:t>
            </a:r>
          </a:p>
          <a:p>
            <a:pPr algn="ctr"/>
            <a:r>
              <a:rPr lang="pt-PT" dirty="0" smtClean="0">
                <a:solidFill>
                  <a:schemeClr val="accent6"/>
                </a:solidFill>
              </a:rPr>
              <a:t>G = </a:t>
            </a:r>
            <a:r>
              <a:rPr lang="el-GR" b="1" dirty="0" smtClean="0">
                <a:solidFill>
                  <a:schemeClr val="accent6"/>
                </a:solidFill>
              </a:rPr>
              <a:t>Σ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pt-PT" dirty="0" smtClean="0">
                <a:solidFill>
                  <a:schemeClr val="accent6"/>
                </a:solidFill>
              </a:rPr>
              <a:t>(</a:t>
            </a:r>
            <a:r>
              <a:rPr lang="pt-PT" dirty="0" err="1" smtClean="0">
                <a:solidFill>
                  <a:schemeClr val="accent6"/>
                </a:solidFill>
              </a:rPr>
              <a:t>G_Pb</a:t>
            </a:r>
            <a:r>
              <a:rPr lang="pt-PT" dirty="0" smtClean="0">
                <a:solidFill>
                  <a:schemeClr val="accent6"/>
                </a:solidFill>
              </a:rPr>
              <a:t>, </a:t>
            </a:r>
            <a:r>
              <a:rPr lang="pt-PT" dirty="0" err="1" smtClean="0">
                <a:solidFill>
                  <a:schemeClr val="accent6"/>
                </a:solidFill>
              </a:rPr>
              <a:t>G_Ec</a:t>
            </a:r>
            <a:r>
              <a:rPr lang="pt-PT" dirty="0" smtClean="0">
                <a:solidFill>
                  <a:schemeClr val="accent6"/>
                </a:solidFill>
              </a:rPr>
              <a:t>, </a:t>
            </a:r>
            <a:r>
              <a:rPr lang="pt-PT" dirty="0" err="1" smtClean="0">
                <a:solidFill>
                  <a:schemeClr val="accent6"/>
                </a:solidFill>
              </a:rPr>
              <a:t>G_Sb</a:t>
            </a:r>
            <a:r>
              <a:rPr lang="pt-PT" dirty="0" smtClean="0">
                <a:solidFill>
                  <a:schemeClr val="accent6"/>
                </a:solidFill>
              </a:rPr>
              <a:t>)</a:t>
            </a:r>
          </a:p>
          <a:p>
            <a:pPr algn="ctr"/>
            <a:r>
              <a:rPr lang="pt-PT" dirty="0" smtClean="0">
                <a:solidFill>
                  <a:schemeClr val="accent4">
                    <a:lumMod val="75000"/>
                  </a:schemeClr>
                </a:solidFill>
              </a:rPr>
              <a:t>V = </a:t>
            </a:r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Σ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V_Pb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V_Ec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V_Sb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pt-PT" dirty="0" smtClean="0">
                <a:solidFill>
                  <a:srgbClr val="C00000"/>
                </a:solidFill>
              </a:rPr>
              <a:t>W = </a:t>
            </a:r>
            <a:r>
              <a:rPr lang="el-GR" b="1" dirty="0" smtClean="0">
                <a:solidFill>
                  <a:srgbClr val="C00000"/>
                </a:solidFill>
              </a:rPr>
              <a:t>Σ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pt-PT" dirty="0" smtClean="0">
                <a:solidFill>
                  <a:srgbClr val="C00000"/>
                </a:solidFill>
              </a:rPr>
              <a:t>(</a:t>
            </a:r>
            <a:r>
              <a:rPr lang="pt-PT" dirty="0" err="1" smtClean="0">
                <a:solidFill>
                  <a:srgbClr val="C00000"/>
                </a:solidFill>
              </a:rPr>
              <a:t>W_Pb</a:t>
            </a:r>
            <a:r>
              <a:rPr lang="pt-PT" dirty="0">
                <a:solidFill>
                  <a:srgbClr val="C00000"/>
                </a:solidFill>
              </a:rPr>
              <a:t>,</a:t>
            </a:r>
            <a:r>
              <a:rPr lang="pt-PT" dirty="0" smtClean="0">
                <a:solidFill>
                  <a:srgbClr val="C00000"/>
                </a:solidFill>
              </a:rPr>
              <a:t> </a:t>
            </a:r>
            <a:r>
              <a:rPr lang="pt-PT" dirty="0" err="1" smtClean="0">
                <a:solidFill>
                  <a:srgbClr val="C00000"/>
                </a:solidFill>
              </a:rPr>
              <a:t>W_Ec</a:t>
            </a:r>
            <a:r>
              <a:rPr lang="pt-PT" dirty="0" smtClean="0">
                <a:solidFill>
                  <a:srgbClr val="C00000"/>
                </a:solidFill>
              </a:rPr>
              <a:t>, </a:t>
            </a:r>
            <a:r>
              <a:rPr lang="pt-PT" dirty="0" err="1" smtClean="0">
                <a:solidFill>
                  <a:srgbClr val="C00000"/>
                </a:solidFill>
              </a:rPr>
              <a:t>W_Sb</a:t>
            </a:r>
            <a:r>
              <a:rPr lang="pt-PT" dirty="0" smtClean="0">
                <a:solidFill>
                  <a:srgbClr val="C00000"/>
                </a:solidFill>
              </a:rPr>
              <a:t>)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5347677" y="1055514"/>
            <a:ext cx="1690849" cy="1290536"/>
            <a:chOff x="7950586" y="164123"/>
            <a:chExt cx="1690849" cy="1290536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2687" y="164123"/>
              <a:ext cx="724665" cy="1236103"/>
            </a:xfrm>
            <a:prstGeom prst="rect">
              <a:avLst/>
            </a:prstGeom>
          </p:spPr>
        </p:pic>
        <p:sp>
          <p:nvSpPr>
            <p:cNvPr id="63" name="Oval 62"/>
            <p:cNvSpPr/>
            <p:nvPr/>
          </p:nvSpPr>
          <p:spPr>
            <a:xfrm>
              <a:off x="8048711" y="1094592"/>
              <a:ext cx="1583683" cy="360067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586" y="630233"/>
              <a:ext cx="889966" cy="700509"/>
            </a:xfrm>
            <a:prstGeom prst="rect">
              <a:avLst/>
            </a:prstGeom>
          </p:spPr>
        </p:pic>
        <p:pic>
          <p:nvPicPr>
            <p:cNvPr id="64" name="Picture 63" descr="pb_4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</a:blip>
            <a:srcRect b="5651"/>
            <a:stretch>
              <a:fillRect/>
            </a:stretch>
          </p:blipFill>
          <p:spPr>
            <a:xfrm>
              <a:off x="8711830" y="500281"/>
              <a:ext cx="929605" cy="895724"/>
            </a:xfrm>
            <a:prstGeom prst="rect">
              <a:avLst/>
            </a:prstGeom>
          </p:spPr>
        </p:pic>
      </p:grpSp>
      <p:sp>
        <p:nvSpPr>
          <p:cNvPr id="66" name="TextBox 65"/>
          <p:cNvSpPr txBox="1"/>
          <p:nvPr/>
        </p:nvSpPr>
        <p:spPr>
          <a:xfrm>
            <a:off x="6920382" y="1166526"/>
            <a:ext cx="1508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b="1" dirty="0"/>
          </a:p>
          <a:p>
            <a:pPr algn="ctr"/>
            <a:r>
              <a:rPr lang="pt-PT" dirty="0" err="1" smtClean="0"/>
              <a:t>hdom_Pb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chemeClr val="accent1"/>
                </a:solidFill>
              </a:rPr>
              <a:t>N_Pb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chemeClr val="accent6"/>
                </a:solidFill>
              </a:rPr>
              <a:t>G_Pb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V_Pb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rgbClr val="C00000"/>
                </a:solidFill>
              </a:rPr>
              <a:t>W_Pb</a:t>
            </a:r>
            <a:r>
              <a:rPr lang="pt-PT" dirty="0" smtClean="0"/>
              <a:t>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96946" y="114052"/>
            <a:ext cx="1574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b="1" dirty="0"/>
          </a:p>
          <a:p>
            <a:pPr algn="ctr"/>
            <a:r>
              <a:rPr lang="pt-PT" dirty="0" err="1" smtClean="0"/>
              <a:t>hdom_Ec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chemeClr val="accent1"/>
                </a:solidFill>
              </a:rPr>
              <a:t>N_Ec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chemeClr val="accent6"/>
                </a:solidFill>
              </a:rPr>
              <a:t>G_Ec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V_Ec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rgbClr val="C00000"/>
                </a:solidFill>
              </a:rPr>
              <a:t>W_Ec</a:t>
            </a:r>
            <a:r>
              <a:rPr lang="pt-PT" dirty="0" smtClean="0"/>
              <a:t> </a:t>
            </a:r>
            <a:r>
              <a:rPr lang="pt-PT" sz="800" dirty="0" smtClean="0"/>
              <a:t> </a:t>
            </a:r>
            <a:endParaRPr lang="pt-PT" sz="800" dirty="0"/>
          </a:p>
        </p:txBody>
      </p:sp>
      <p:sp>
        <p:nvSpPr>
          <p:cNvPr id="68" name="TextBox 67"/>
          <p:cNvSpPr txBox="1"/>
          <p:nvPr/>
        </p:nvSpPr>
        <p:spPr>
          <a:xfrm>
            <a:off x="4464798" y="1968619"/>
            <a:ext cx="1433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PT" b="1" dirty="0"/>
          </a:p>
          <a:p>
            <a:pPr algn="ctr"/>
            <a:r>
              <a:rPr lang="pt-PT" dirty="0" err="1" smtClean="0"/>
              <a:t>hdom_Sb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chemeClr val="accent1"/>
                </a:solidFill>
              </a:rPr>
              <a:t>N_Sb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chemeClr val="accent6"/>
                </a:solidFill>
              </a:rPr>
              <a:t>G_Sb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V_Sb</a:t>
            </a:r>
            <a:r>
              <a:rPr lang="pt-PT" dirty="0" smtClean="0"/>
              <a:t>, </a:t>
            </a:r>
            <a:r>
              <a:rPr lang="pt-PT" dirty="0" err="1" smtClean="0">
                <a:solidFill>
                  <a:srgbClr val="C00000"/>
                </a:solidFill>
              </a:rPr>
              <a:t>W_Sb</a:t>
            </a:r>
            <a:r>
              <a:rPr lang="pt-PT" dirty="0" smtClean="0"/>
              <a:t> </a:t>
            </a:r>
            <a:r>
              <a:rPr lang="pt-PT" sz="800" dirty="0" smtClean="0"/>
              <a:t> </a:t>
            </a:r>
            <a:endParaRPr lang="pt-PT" sz="800" dirty="0"/>
          </a:p>
        </p:txBody>
      </p:sp>
      <p:cxnSp>
        <p:nvCxnSpPr>
          <p:cNvPr id="70" name="Elbow Connector 69"/>
          <p:cNvCxnSpPr>
            <a:endCxn id="68" idx="3"/>
          </p:cNvCxnSpPr>
          <p:nvPr/>
        </p:nvCxnSpPr>
        <p:spPr>
          <a:xfrm flipH="1">
            <a:off x="5898247" y="937508"/>
            <a:ext cx="172836" cy="1631276"/>
          </a:xfrm>
          <a:prstGeom prst="bentConnector3">
            <a:avLst>
              <a:gd name="adj1" fmla="val -157699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6" idx="3"/>
            <a:endCxn id="59" idx="1"/>
          </p:cNvCxnSpPr>
          <p:nvPr/>
        </p:nvCxnSpPr>
        <p:spPr>
          <a:xfrm flipV="1">
            <a:off x="8428947" y="1764778"/>
            <a:ext cx="711745" cy="19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762724" y="3327898"/>
            <a:ext cx="59521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Ausência</a:t>
            </a:r>
            <a:r>
              <a:rPr lang="en-US" b="1" dirty="0" smtClean="0"/>
              <a:t> de </a:t>
            </a:r>
            <a:r>
              <a:rPr lang="en-US" b="1" dirty="0" err="1" smtClean="0"/>
              <a:t>cod_dom</a:t>
            </a:r>
            <a:r>
              <a:rPr lang="en-US" b="1" dirty="0" smtClean="0"/>
              <a:t> </a:t>
            </a:r>
            <a:r>
              <a:rPr lang="en-US" b="1" dirty="0" err="1" smtClean="0"/>
              <a:t>numa</a:t>
            </a:r>
            <a:r>
              <a:rPr lang="en-US" b="1" dirty="0" smtClean="0"/>
              <a:t> </a:t>
            </a:r>
            <a:r>
              <a:rPr lang="en-US" b="1" dirty="0" err="1" smtClean="0"/>
              <a:t>especie</a:t>
            </a:r>
            <a:r>
              <a:rPr lang="en-US" b="1" dirty="0" smtClean="0"/>
              <a:t> impede o calc. da </a:t>
            </a:r>
            <a:r>
              <a:rPr lang="en-US" b="1" dirty="0" err="1" smtClean="0"/>
              <a:t>hdom</a:t>
            </a:r>
            <a:endParaRPr lang="en-US" b="1" dirty="0" smtClean="0"/>
          </a:p>
          <a:p>
            <a:endParaRPr lang="en-US" sz="800" b="1" dirty="0" smtClean="0"/>
          </a:p>
          <a:p>
            <a:pPr algn="ctr"/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Todas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as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espécies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presentes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na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parcela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têm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á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rvores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codificadas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como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dominantes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(exº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Pb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)? </a:t>
            </a:r>
          </a:p>
          <a:p>
            <a:endParaRPr lang="en-US" sz="800" b="1" dirty="0" smtClean="0"/>
          </a:p>
        </p:txBody>
      </p:sp>
      <p:cxnSp>
        <p:nvCxnSpPr>
          <p:cNvPr id="81" name="Elbow Connector 80"/>
          <p:cNvCxnSpPr>
            <a:stCxn id="78" idx="3"/>
            <a:endCxn id="56" idx="0"/>
          </p:cNvCxnSpPr>
          <p:nvPr/>
        </p:nvCxnSpPr>
        <p:spPr>
          <a:xfrm>
            <a:off x="10714892" y="3912674"/>
            <a:ext cx="345831" cy="1381957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0792852" y="4225036"/>
            <a:ext cx="625254" cy="3751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Não</a:t>
            </a:r>
            <a:endParaRPr lang="en-US" dirty="0" smtClean="0"/>
          </a:p>
        </p:txBody>
      </p:sp>
      <p:cxnSp>
        <p:nvCxnSpPr>
          <p:cNvPr id="86" name="Elbow Connector 85"/>
          <p:cNvCxnSpPr>
            <a:stCxn id="78" idx="1"/>
            <a:endCxn id="44" idx="1"/>
          </p:cNvCxnSpPr>
          <p:nvPr/>
        </p:nvCxnSpPr>
        <p:spPr>
          <a:xfrm rot="10800000" flipH="1" flipV="1">
            <a:off x="4762724" y="3912673"/>
            <a:ext cx="767474" cy="1605313"/>
          </a:xfrm>
          <a:prstGeom prst="bentConnector3">
            <a:avLst>
              <a:gd name="adj1" fmla="val -29786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39234" y="4503047"/>
            <a:ext cx="625254" cy="3751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Sim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324807" y="5909513"/>
            <a:ext cx="41030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solidFill>
                  <a:schemeClr val="accent1"/>
                </a:solidFill>
              </a:rPr>
              <a:t>N</a:t>
            </a:r>
            <a:endParaRPr lang="en-US" sz="1900" b="1" dirty="0">
              <a:solidFill>
                <a:schemeClr val="accent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096728" y="1441831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 err="1" smtClean="0">
                <a:solidFill>
                  <a:schemeClr val="accent2"/>
                </a:solidFill>
              </a:rPr>
              <a:t>hdom_Pb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101210" y="5995421"/>
            <a:ext cx="74839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PT" sz="1600" b="1" dirty="0" err="1" smtClean="0">
                <a:solidFill>
                  <a:schemeClr val="accent2"/>
                </a:solidFill>
              </a:rPr>
              <a:t>hdomPb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8799093" y="6083784"/>
            <a:ext cx="74839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PT" sz="1600" b="1" dirty="0" err="1" smtClean="0">
                <a:solidFill>
                  <a:schemeClr val="accent2"/>
                </a:solidFill>
              </a:rPr>
              <a:t>hdomPb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105668" y="6067265"/>
            <a:ext cx="71826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PT" sz="1600" b="1" dirty="0" err="1" smtClean="0">
                <a:solidFill>
                  <a:schemeClr val="accent2"/>
                </a:solidFill>
              </a:rPr>
              <a:t>hdom</a:t>
            </a:r>
            <a:endParaRPr lang="pt-PT" sz="1600" b="1" dirty="0" smtClean="0">
              <a:solidFill>
                <a:schemeClr val="accent2"/>
              </a:solidFill>
            </a:endParaRPr>
          </a:p>
          <a:p>
            <a:pPr algn="ctr"/>
            <a:r>
              <a:rPr lang="pt-PT" sz="1600" b="1" dirty="0" smtClean="0">
                <a:solidFill>
                  <a:schemeClr val="accent2"/>
                </a:solidFill>
              </a:rPr>
              <a:t>Pb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69291" y="4786653"/>
            <a:ext cx="311819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o dg? E o S? e a </a:t>
            </a:r>
            <a:r>
              <a:rPr lang="en-US" dirty="0" err="1" smtClean="0"/>
              <a:t>hdom</a:t>
            </a:r>
            <a:r>
              <a:rPr lang="en-US" dirty="0" smtClean="0"/>
              <a:t> ?</a:t>
            </a:r>
          </a:p>
          <a:p>
            <a:endParaRPr lang="en-US" sz="800" dirty="0" smtClean="0"/>
          </a:p>
          <a:p>
            <a:endParaRPr lang="en-US" dirty="0"/>
          </a:p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espécie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não</a:t>
            </a:r>
            <a:r>
              <a:rPr lang="en-US" dirty="0" smtClean="0"/>
              <a:t> se </a:t>
            </a:r>
            <a:r>
              <a:rPr lang="en-US" dirty="0" err="1" smtClean="0"/>
              <a:t>multiplica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fexp</a:t>
            </a:r>
            <a:r>
              <a:rPr lang="en-US" dirty="0"/>
              <a:t>;</a:t>
            </a:r>
            <a:endParaRPr lang="en-US" dirty="0" smtClean="0"/>
          </a:p>
          <a:p>
            <a:r>
              <a:rPr lang="en-US" dirty="0" err="1" smtClean="0"/>
              <a:t>não</a:t>
            </a:r>
            <a:r>
              <a:rPr lang="en-US" dirty="0" smtClean="0"/>
              <a:t> se soma!!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534443" y="1391672"/>
            <a:ext cx="2936128" cy="4538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0" y="0"/>
            <a:ext cx="895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Notas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como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proceder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na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presença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de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parcelas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</a:rPr>
              <a:t>mistas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6" grpId="0"/>
      <p:bldP spid="59" grpId="0"/>
      <p:bldP spid="66" grpId="0"/>
      <p:bldP spid="67" grpId="0"/>
      <p:bldP spid="68" grpId="0"/>
      <p:bldP spid="78" grpId="0"/>
      <p:bldP spid="79" grpId="0" animBg="1"/>
      <p:bldP spid="82" grpId="0" animBg="1"/>
      <p:bldP spid="90" grpId="0"/>
      <p:bldP spid="91" grpId="0"/>
      <p:bldP spid="92" grpId="0" animBg="1"/>
      <p:bldP spid="93" grpId="0" animBg="1"/>
      <p:bldP spid="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026" y="12626"/>
            <a:ext cx="454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Amieira_PrepData.R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026" y="826001"/>
            <a:ext cx="1046921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################################################################################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# Este script </a:t>
            </a:r>
            <a:r>
              <a:rPr lang="en-US" dirty="0" err="1" smtClean="0">
                <a:solidFill>
                  <a:schemeClr val="accent6"/>
                </a:solidFill>
              </a:rPr>
              <a:t>lê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os</a:t>
            </a:r>
            <a:r>
              <a:rPr lang="en-US" dirty="0" smtClean="0">
                <a:solidFill>
                  <a:schemeClr val="accent6"/>
                </a:solidFill>
              </a:rPr>
              <a:t> dados do </a:t>
            </a:r>
            <a:r>
              <a:rPr lang="en-US" dirty="0" err="1" smtClean="0">
                <a:solidFill>
                  <a:schemeClr val="accent6"/>
                </a:solidFill>
              </a:rPr>
              <a:t>ficheiro</a:t>
            </a:r>
            <a:r>
              <a:rPr lang="en-US" dirty="0" smtClean="0">
                <a:solidFill>
                  <a:schemeClr val="accent6"/>
                </a:solidFill>
              </a:rPr>
              <a:t> de dados EXCEL Pb_Pm_Amieira.xlsx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Combina</a:t>
            </a:r>
            <a:r>
              <a:rPr lang="en-US" dirty="0" smtClean="0">
                <a:solidFill>
                  <a:schemeClr val="accent6"/>
                </a:solidFill>
              </a:rPr>
              <a:t> a </a:t>
            </a:r>
            <a:r>
              <a:rPr lang="en-US" dirty="0" err="1" smtClean="0">
                <a:solidFill>
                  <a:schemeClr val="accent6"/>
                </a:solidFill>
              </a:rPr>
              <a:t>informação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relevante</a:t>
            </a:r>
            <a:r>
              <a:rPr lang="en-US" dirty="0" smtClean="0">
                <a:solidFill>
                  <a:schemeClr val="accent6"/>
                </a:solidFill>
              </a:rPr>
              <a:t> dos </a:t>
            </a:r>
            <a:r>
              <a:rPr lang="en-US" dirty="0" err="1" smtClean="0">
                <a:solidFill>
                  <a:schemeClr val="accent6"/>
                </a:solidFill>
              </a:rPr>
              <a:t>estratos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parcelas</a:t>
            </a:r>
            <a:r>
              <a:rPr lang="en-US" dirty="0" smtClean="0">
                <a:solidFill>
                  <a:schemeClr val="accent6"/>
                </a:solidFill>
              </a:rPr>
              <a:t> e </a:t>
            </a:r>
            <a:r>
              <a:rPr lang="en-US" dirty="0" err="1" smtClean="0">
                <a:solidFill>
                  <a:schemeClr val="accent6"/>
                </a:solidFill>
              </a:rPr>
              <a:t>árvores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# e </a:t>
            </a:r>
            <a:r>
              <a:rPr lang="en-US" dirty="0" err="1" smtClean="0">
                <a:solidFill>
                  <a:schemeClr val="accent6"/>
                </a:solidFill>
              </a:rPr>
              <a:t>separa</a:t>
            </a:r>
            <a:r>
              <a:rPr lang="en-US" dirty="0" smtClean="0">
                <a:solidFill>
                  <a:schemeClr val="accent6"/>
                </a:solidFill>
              </a:rPr>
              <a:t>-a </a:t>
            </a:r>
            <a:r>
              <a:rPr lang="en-US" dirty="0" err="1" smtClean="0">
                <a:solidFill>
                  <a:schemeClr val="accent6"/>
                </a:solidFill>
              </a:rPr>
              <a:t>em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ficheiros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por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espécie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  <a:p>
            <a:endParaRPr lang="en-US" sz="800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Muda</a:t>
            </a:r>
            <a:r>
              <a:rPr lang="en-US" dirty="0" smtClean="0">
                <a:solidFill>
                  <a:schemeClr val="accent6"/>
                </a:solidFill>
              </a:rPr>
              <a:t> o workspace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getwd</a:t>
            </a:r>
            <a:r>
              <a:rPr lang="en-US" dirty="0" smtClean="0"/>
              <a:t>()  </a:t>
            </a:r>
            <a:r>
              <a:rPr lang="en-US" dirty="0" smtClean="0">
                <a:solidFill>
                  <a:schemeClr val="accent6"/>
                </a:solidFill>
              </a:rPr>
              <a:t># show the current workspace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setwd</a:t>
            </a:r>
            <a:r>
              <a:rPr lang="en-US" dirty="0" smtClean="0"/>
              <a:t>("C:/LG_Backup/Susana/Aulas/1_InventarioFlorestal/R/Dados")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setwd</a:t>
            </a:r>
            <a:r>
              <a:rPr lang="en-US" dirty="0" smtClean="0"/>
              <a:t>("./</a:t>
            </a:r>
            <a:r>
              <a:rPr lang="en-US" dirty="0" err="1" smtClean="0"/>
              <a:t>Amieira</a:t>
            </a:r>
            <a:r>
              <a:rPr lang="en-US" dirty="0" smtClean="0"/>
              <a:t>")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ou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simplesmente</a:t>
            </a:r>
            <a:r>
              <a:rPr lang="en-US" dirty="0" smtClean="0">
                <a:solidFill>
                  <a:schemeClr val="accent6"/>
                </a:solidFill>
              </a:rPr>
              <a:t>      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setwd</a:t>
            </a:r>
            <a:r>
              <a:rPr lang="en-US" dirty="0"/>
              <a:t>("C:/LG_Backup/Susana/Aulas/1_InventarioFlorestal/R/Dados/Amieira")</a:t>
            </a:r>
          </a:p>
          <a:p>
            <a:endParaRPr lang="en-US" sz="800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#</a:t>
            </a:r>
            <a:r>
              <a:rPr lang="en-US" dirty="0" err="1" smtClean="0">
                <a:solidFill>
                  <a:schemeClr val="accent6"/>
                </a:solidFill>
              </a:rPr>
              <a:t>Instala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os</a:t>
            </a:r>
            <a:r>
              <a:rPr lang="en-US" dirty="0" smtClean="0">
                <a:solidFill>
                  <a:schemeClr val="accent6"/>
                </a:solidFill>
              </a:rPr>
              <a:t> packages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#</a:t>
            </a:r>
            <a:r>
              <a:rPr lang="en-US" dirty="0" err="1" smtClean="0">
                <a:solidFill>
                  <a:schemeClr val="accent6"/>
                </a:solidFill>
              </a:rPr>
              <a:t>install.packages</a:t>
            </a:r>
            <a:r>
              <a:rPr lang="en-US" dirty="0" smtClean="0">
                <a:solidFill>
                  <a:schemeClr val="accent6"/>
                </a:solidFill>
              </a:rPr>
              <a:t>("</a:t>
            </a:r>
            <a:r>
              <a:rPr lang="en-US" dirty="0" err="1" smtClean="0">
                <a:solidFill>
                  <a:schemeClr val="accent6"/>
                </a:solidFill>
              </a:rPr>
              <a:t>readxl</a:t>
            </a:r>
            <a:r>
              <a:rPr lang="en-US" dirty="0" smtClean="0">
                <a:solidFill>
                  <a:schemeClr val="accent6"/>
                </a:solidFill>
              </a:rPr>
              <a:t>")   # </a:t>
            </a:r>
            <a:r>
              <a:rPr lang="en-US" dirty="0" err="1" smtClean="0">
                <a:solidFill>
                  <a:schemeClr val="accent6"/>
                </a:solidFill>
              </a:rPr>
              <a:t>instala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ficheiros</a:t>
            </a:r>
            <a:r>
              <a:rPr lang="en-US" dirty="0" smtClean="0">
                <a:solidFill>
                  <a:schemeClr val="accent6"/>
                </a:solidFill>
              </a:rPr>
              <a:t> EXCEL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#</a:t>
            </a:r>
            <a:r>
              <a:rPr lang="en-US" dirty="0" err="1" smtClean="0">
                <a:solidFill>
                  <a:schemeClr val="accent6"/>
                </a:solidFill>
              </a:rPr>
              <a:t>install.packages</a:t>
            </a:r>
            <a:r>
              <a:rPr lang="en-US" dirty="0" smtClean="0">
                <a:solidFill>
                  <a:schemeClr val="accent6"/>
                </a:solidFill>
              </a:rPr>
              <a:t>("</a:t>
            </a:r>
            <a:r>
              <a:rPr lang="en-US" dirty="0" err="1" smtClean="0">
                <a:solidFill>
                  <a:schemeClr val="accent6"/>
                </a:solidFill>
              </a:rPr>
              <a:t>xlsx</a:t>
            </a:r>
            <a:r>
              <a:rPr lang="en-US" dirty="0" smtClean="0">
                <a:solidFill>
                  <a:schemeClr val="accent6"/>
                </a:solidFill>
              </a:rPr>
              <a:t>")     # </a:t>
            </a:r>
            <a:r>
              <a:rPr lang="en-US" dirty="0" err="1" smtClean="0">
                <a:solidFill>
                  <a:schemeClr val="accent6"/>
                </a:solidFill>
              </a:rPr>
              <a:t>escreve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em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ficheiros</a:t>
            </a:r>
            <a:r>
              <a:rPr lang="en-US" dirty="0" smtClean="0">
                <a:solidFill>
                  <a:schemeClr val="accent6"/>
                </a:solidFill>
              </a:rPr>
              <a:t> EXCEL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#</a:t>
            </a:r>
            <a:r>
              <a:rPr lang="en-US" dirty="0" err="1" smtClean="0">
                <a:solidFill>
                  <a:schemeClr val="accent6"/>
                </a:solidFill>
              </a:rPr>
              <a:t>install.packages</a:t>
            </a:r>
            <a:r>
              <a:rPr lang="en-US" dirty="0" smtClean="0">
                <a:solidFill>
                  <a:schemeClr val="accent6"/>
                </a:solidFill>
              </a:rPr>
              <a:t>("</a:t>
            </a:r>
            <a:r>
              <a:rPr lang="en-US" dirty="0" err="1" smtClean="0">
                <a:solidFill>
                  <a:schemeClr val="accent6"/>
                </a:solidFill>
              </a:rPr>
              <a:t>dplyr</a:t>
            </a:r>
            <a:r>
              <a:rPr lang="en-US" dirty="0" smtClean="0">
                <a:solidFill>
                  <a:schemeClr val="accent6"/>
                </a:solidFill>
              </a:rPr>
              <a:t>")    # </a:t>
            </a:r>
            <a:r>
              <a:rPr lang="en-US" dirty="0" err="1" smtClean="0">
                <a:solidFill>
                  <a:schemeClr val="accent6"/>
                </a:solidFill>
              </a:rPr>
              <a:t>funções</a:t>
            </a:r>
            <a:r>
              <a:rPr lang="en-US" dirty="0" smtClean="0">
                <a:solidFill>
                  <a:schemeClr val="accent6"/>
                </a:solidFill>
              </a:rPr>
              <a:t> para </a:t>
            </a:r>
            <a:r>
              <a:rPr lang="en-US" dirty="0" err="1" smtClean="0">
                <a:solidFill>
                  <a:schemeClr val="accent6"/>
                </a:solidFill>
              </a:rPr>
              <a:t>manipulação</a:t>
            </a:r>
            <a:r>
              <a:rPr lang="en-US" dirty="0" smtClean="0">
                <a:solidFill>
                  <a:schemeClr val="accent6"/>
                </a:solidFill>
              </a:rPr>
              <a:t> de dados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#</a:t>
            </a:r>
            <a:r>
              <a:rPr lang="en-US" dirty="0" err="1" smtClean="0">
                <a:solidFill>
                  <a:schemeClr val="accent6"/>
                </a:solidFill>
              </a:rPr>
              <a:t>install.packages</a:t>
            </a:r>
            <a:r>
              <a:rPr lang="en-US" dirty="0" smtClean="0">
                <a:solidFill>
                  <a:schemeClr val="accent6"/>
                </a:solidFill>
              </a:rPr>
              <a:t>("</a:t>
            </a:r>
            <a:r>
              <a:rPr lang="en-US" dirty="0" err="1">
                <a:solidFill>
                  <a:schemeClr val="accent6"/>
                </a:solidFill>
              </a:rPr>
              <a:t>gmodels</a:t>
            </a:r>
            <a:r>
              <a:rPr lang="en-US" dirty="0">
                <a:solidFill>
                  <a:schemeClr val="accent6"/>
                </a:solidFill>
              </a:rPr>
              <a:t>")   </a:t>
            </a:r>
            <a:r>
              <a:rPr lang="en-US" dirty="0" smtClean="0">
                <a:solidFill>
                  <a:schemeClr val="accent6"/>
                </a:solidFill>
              </a:rPr>
              <a:t>#</a:t>
            </a:r>
            <a:r>
              <a:rPr lang="en-US" dirty="0" err="1" smtClean="0">
                <a:solidFill>
                  <a:schemeClr val="accent6"/>
                </a:solidFill>
              </a:rPr>
              <a:t>permite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usar</a:t>
            </a:r>
            <a:r>
              <a:rPr lang="en-US" dirty="0" smtClean="0">
                <a:solidFill>
                  <a:schemeClr val="accent6"/>
                </a:solidFill>
              </a:rPr>
              <a:t> o SAVE e o LOAD</a:t>
            </a:r>
          </a:p>
          <a:p>
            <a:endParaRPr lang="en-US" sz="800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Carrega</a:t>
            </a:r>
            <a:r>
              <a:rPr lang="en-US" dirty="0" smtClean="0">
                <a:solidFill>
                  <a:schemeClr val="accent6"/>
                </a:solidFill>
              </a:rPr>
              <a:t> as libraries de que </a:t>
            </a:r>
            <a:r>
              <a:rPr lang="en-US" dirty="0" err="1" smtClean="0">
                <a:solidFill>
                  <a:schemeClr val="accent6"/>
                </a:solidFill>
              </a:rPr>
              <a:t>necessita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library</a:t>
            </a:r>
            <a:r>
              <a:rPr lang="en-US" dirty="0" smtClean="0"/>
              <a:t>("</a:t>
            </a:r>
            <a:r>
              <a:rPr lang="en-US" dirty="0" err="1" smtClean="0"/>
              <a:t>readxl</a:t>
            </a:r>
            <a:r>
              <a:rPr lang="en-US" dirty="0" smtClean="0"/>
              <a:t>")   </a:t>
            </a:r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lê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ficheiros</a:t>
            </a:r>
            <a:r>
              <a:rPr lang="en-US" dirty="0" smtClean="0">
                <a:solidFill>
                  <a:schemeClr val="accent6"/>
                </a:solidFill>
              </a:rPr>
              <a:t> EXCEL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library</a:t>
            </a:r>
            <a:r>
              <a:rPr lang="en-US" dirty="0" smtClean="0"/>
              <a:t>("</a:t>
            </a:r>
            <a:r>
              <a:rPr lang="en-US" dirty="0" err="1" smtClean="0"/>
              <a:t>dplyr</a:t>
            </a:r>
            <a:r>
              <a:rPr lang="en-US" dirty="0" smtClean="0"/>
              <a:t>")    </a:t>
            </a:r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funções</a:t>
            </a:r>
            <a:r>
              <a:rPr lang="en-US" dirty="0" smtClean="0">
                <a:solidFill>
                  <a:schemeClr val="accent6"/>
                </a:solidFill>
              </a:rPr>
              <a:t> para </a:t>
            </a:r>
            <a:r>
              <a:rPr lang="en-US" dirty="0" err="1" smtClean="0">
                <a:solidFill>
                  <a:schemeClr val="accent6"/>
                </a:solidFill>
              </a:rPr>
              <a:t>manipulação</a:t>
            </a:r>
            <a:r>
              <a:rPr lang="en-US" dirty="0" smtClean="0">
                <a:solidFill>
                  <a:schemeClr val="accent6"/>
                </a:solidFill>
              </a:rPr>
              <a:t> de dados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library</a:t>
            </a:r>
            <a:r>
              <a:rPr lang="en-US" dirty="0" smtClean="0"/>
              <a:t>("</a:t>
            </a:r>
            <a:r>
              <a:rPr lang="en-US" dirty="0" err="1" smtClean="0"/>
              <a:t>xlsx</a:t>
            </a:r>
            <a:r>
              <a:rPr lang="en-US" dirty="0" smtClean="0"/>
              <a:t>")     </a:t>
            </a:r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escreve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em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ficheiros</a:t>
            </a:r>
            <a:r>
              <a:rPr lang="en-US" dirty="0" smtClean="0">
                <a:solidFill>
                  <a:schemeClr val="accent6"/>
                </a:solidFill>
              </a:rPr>
              <a:t> EXCEL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2559" y="229831"/>
            <a:ext cx="848752" cy="799050"/>
          </a:xfrm>
          <a:prstGeom prst="rect">
            <a:avLst/>
          </a:prstGeom>
        </p:spPr>
      </p:pic>
      <p:pic>
        <p:nvPicPr>
          <p:cNvPr id="9" name="Picture 8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1390622" y="6481"/>
            <a:ext cx="801378" cy="10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026" y="826001"/>
            <a:ext cx="1150754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limpar</a:t>
            </a:r>
            <a:r>
              <a:rPr lang="en-US" dirty="0" smtClean="0">
                <a:solidFill>
                  <a:schemeClr val="accent6"/>
                </a:solidFill>
              </a:rPr>
              <a:t> o workspace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rm</a:t>
            </a:r>
            <a:r>
              <a:rPr lang="en-US" dirty="0" smtClean="0"/>
              <a:t>(list = ls())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lê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os</a:t>
            </a:r>
            <a:r>
              <a:rPr lang="en-US" dirty="0" smtClean="0">
                <a:solidFill>
                  <a:schemeClr val="accent6"/>
                </a:solidFill>
              </a:rPr>
              <a:t> dados do </a:t>
            </a:r>
            <a:r>
              <a:rPr lang="en-US" dirty="0" err="1" smtClean="0">
                <a:solidFill>
                  <a:schemeClr val="accent6"/>
                </a:solidFill>
              </a:rPr>
              <a:t>povoamento</a:t>
            </a:r>
            <a:r>
              <a:rPr lang="en-US" dirty="0" smtClean="0">
                <a:solidFill>
                  <a:schemeClr val="accent6"/>
                </a:solidFill>
              </a:rPr>
              <a:t> para a </a:t>
            </a:r>
            <a:r>
              <a:rPr lang="en-US" dirty="0" err="1" smtClean="0">
                <a:solidFill>
                  <a:schemeClr val="accent6"/>
                </a:solidFill>
              </a:rPr>
              <a:t>dataframe</a:t>
            </a:r>
            <a:r>
              <a:rPr lang="en-US" dirty="0" smtClean="0">
                <a:solidFill>
                  <a:schemeClr val="accent6"/>
                </a:solidFill>
              </a:rPr>
              <a:t> ("</a:t>
            </a:r>
            <a:r>
              <a:rPr lang="en-US" dirty="0" err="1" smtClean="0">
                <a:solidFill>
                  <a:schemeClr val="accent6"/>
                </a:solidFill>
              </a:rPr>
              <a:t>Amieira</a:t>
            </a:r>
            <a:r>
              <a:rPr lang="en-US" dirty="0" smtClean="0">
                <a:solidFill>
                  <a:schemeClr val="accent6"/>
                </a:solidFill>
              </a:rPr>
              <a:t>")</a:t>
            </a: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Amieira</a:t>
            </a:r>
            <a:r>
              <a:rPr lang="en-US" dirty="0" smtClean="0">
                <a:solidFill>
                  <a:srgbClr val="C00000"/>
                </a:solidFill>
              </a:rPr>
              <a:t> &lt;- </a:t>
            </a:r>
            <a:r>
              <a:rPr lang="en-US" dirty="0" err="1" smtClean="0">
                <a:solidFill>
                  <a:schemeClr val="accent1"/>
                </a:solidFill>
              </a:rPr>
              <a:t>read_excel</a:t>
            </a:r>
            <a:r>
              <a:rPr lang="en-US" dirty="0" smtClean="0"/>
              <a:t>("</a:t>
            </a:r>
            <a:r>
              <a:rPr lang="en-US" dirty="0" smtClean="0">
                <a:solidFill>
                  <a:schemeClr val="accent6"/>
                </a:solidFill>
              </a:rPr>
              <a:t>Pb_Pm_Amieira.xlsx</a:t>
            </a:r>
            <a:r>
              <a:rPr lang="en-US" dirty="0" smtClean="0"/>
              <a:t>", </a:t>
            </a:r>
            <a:r>
              <a:rPr lang="en-US" dirty="0" smtClean="0">
                <a:solidFill>
                  <a:schemeClr val="accent1"/>
                </a:solidFill>
              </a:rPr>
              <a:t>sheet =</a:t>
            </a:r>
            <a:r>
              <a:rPr lang="en-US" dirty="0" smtClean="0"/>
              <a:t> "</a:t>
            </a:r>
            <a:r>
              <a:rPr lang="en-US" dirty="0" err="1" smtClean="0">
                <a:solidFill>
                  <a:schemeClr val="accent6"/>
                </a:solidFill>
              </a:rPr>
              <a:t>TD_Estratos</a:t>
            </a:r>
            <a:r>
              <a:rPr lang="en-US" dirty="0" smtClean="0"/>
              <a:t>")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View</a:t>
            </a:r>
            <a:r>
              <a:rPr lang="en-US" dirty="0" smtClean="0"/>
              <a:t> 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Amieira</a:t>
            </a:r>
            <a:r>
              <a:rPr lang="en-US" dirty="0" smtClean="0"/>
              <a:t>)</a:t>
            </a:r>
          </a:p>
          <a:p>
            <a:r>
              <a:rPr lang="pt-PT" b="1" dirty="0" smtClean="0">
                <a:solidFill>
                  <a:schemeClr val="accent4">
                    <a:lumMod val="75000"/>
                  </a:schemeClr>
                </a:solidFill>
              </a:rPr>
              <a:t>Amieira</a:t>
            </a:r>
            <a:r>
              <a:rPr lang="pt-PT" dirty="0" smtClean="0"/>
              <a:t> </a:t>
            </a:r>
            <a:r>
              <a:rPr lang="pt-PT" dirty="0" smtClean="0">
                <a:solidFill>
                  <a:srgbClr val="C00000"/>
                </a:solidFill>
              </a:rPr>
              <a:t>&lt;-</a:t>
            </a:r>
            <a:r>
              <a:rPr lang="pt-PT" dirty="0" smtClean="0"/>
              <a:t> </a:t>
            </a:r>
            <a:r>
              <a:rPr lang="pt-PT" dirty="0" err="1" smtClean="0">
                <a:solidFill>
                  <a:schemeClr val="accent1"/>
                </a:solidFill>
              </a:rPr>
              <a:t>rename</a:t>
            </a:r>
            <a:r>
              <a:rPr lang="pt-PT" dirty="0" smtClean="0"/>
              <a:t>(</a:t>
            </a:r>
            <a:r>
              <a:rPr lang="pt-PT" b="1" dirty="0" err="1" smtClean="0">
                <a:solidFill>
                  <a:schemeClr val="accent4">
                    <a:lumMod val="75000"/>
                  </a:schemeClr>
                </a:solidFill>
              </a:rPr>
              <a:t>Amieira</a:t>
            </a:r>
            <a:r>
              <a:rPr lang="pt-PT" dirty="0" err="1" smtClean="0"/>
              <a:t>,</a:t>
            </a:r>
            <a:r>
              <a:rPr lang="pt-PT" b="1" dirty="0" err="1" smtClean="0">
                <a:solidFill>
                  <a:schemeClr val="accent4"/>
                </a:solidFill>
              </a:rPr>
              <a:t>ID_pov</a:t>
            </a:r>
            <a:r>
              <a:rPr lang="pt-PT" dirty="0" smtClean="0"/>
              <a:t>=</a:t>
            </a:r>
            <a:r>
              <a:rPr lang="pt-PT" b="1" dirty="0" smtClean="0">
                <a:solidFill>
                  <a:schemeClr val="accent4"/>
                </a:solidFill>
              </a:rPr>
              <a:t>Estrato</a:t>
            </a:r>
            <a:r>
              <a:rPr lang="pt-PT" dirty="0" smtClean="0"/>
              <a:t>) </a:t>
            </a:r>
            <a:r>
              <a:rPr lang="pt-PT" dirty="0" smtClean="0">
                <a:solidFill>
                  <a:schemeClr val="accent6"/>
                </a:solidFill>
              </a:rPr>
              <a:t># e muda o nome da coluna estrato para </a:t>
            </a:r>
            <a:r>
              <a:rPr lang="pt-PT" dirty="0" err="1" smtClean="0">
                <a:solidFill>
                  <a:schemeClr val="accent6"/>
                </a:solidFill>
              </a:rPr>
              <a:t>ID_pov</a:t>
            </a:r>
            <a:endParaRPr lang="pt-PT" dirty="0" smtClean="0">
              <a:solidFill>
                <a:schemeClr val="accent6"/>
              </a:solidFill>
            </a:endParaRPr>
          </a:p>
          <a:p>
            <a:endParaRPr lang="pt-PT" dirty="0">
              <a:solidFill>
                <a:schemeClr val="accent6"/>
              </a:solidFill>
            </a:endParaRPr>
          </a:p>
          <a:p>
            <a:r>
              <a:rPr lang="pt-PT" dirty="0" smtClean="0">
                <a:solidFill>
                  <a:schemeClr val="accent6"/>
                </a:solidFill>
              </a:rPr>
              <a:t># lê os dados da parcela para a </a:t>
            </a:r>
            <a:r>
              <a:rPr lang="pt-PT" dirty="0" err="1" smtClean="0">
                <a:solidFill>
                  <a:schemeClr val="accent6"/>
                </a:solidFill>
              </a:rPr>
              <a:t>dataframe</a:t>
            </a:r>
            <a:r>
              <a:rPr lang="pt-PT" dirty="0" smtClean="0">
                <a:solidFill>
                  <a:schemeClr val="accent6"/>
                </a:solidFill>
              </a:rPr>
              <a:t> ("par")</a:t>
            </a:r>
          </a:p>
          <a:p>
            <a:r>
              <a:rPr lang="pt-PT" dirty="0" smtClean="0">
                <a:solidFill>
                  <a:schemeClr val="accent4">
                    <a:lumMod val="75000"/>
                  </a:schemeClr>
                </a:solidFill>
              </a:rPr>
              <a:t>par </a:t>
            </a:r>
            <a:r>
              <a:rPr lang="pt-PT" dirty="0" smtClean="0">
                <a:solidFill>
                  <a:srgbClr val="FF0000"/>
                </a:solidFill>
              </a:rPr>
              <a:t>&lt;-</a:t>
            </a:r>
            <a:r>
              <a:rPr lang="pt-PT" dirty="0" smtClean="0">
                <a:solidFill>
                  <a:schemeClr val="accent6"/>
                </a:solidFill>
              </a:rPr>
              <a:t> </a:t>
            </a:r>
            <a:r>
              <a:rPr lang="pt-PT" dirty="0" err="1" smtClean="0">
                <a:solidFill>
                  <a:schemeClr val="accent1"/>
                </a:solidFill>
              </a:rPr>
              <a:t>read_excel</a:t>
            </a:r>
            <a:r>
              <a:rPr lang="pt-PT" dirty="0" smtClean="0"/>
              <a:t>("</a:t>
            </a:r>
            <a:r>
              <a:rPr lang="pt-PT" dirty="0" smtClean="0">
                <a:solidFill>
                  <a:schemeClr val="accent6"/>
                </a:solidFill>
              </a:rPr>
              <a:t>Pb_Pm_Amieira.xlsx</a:t>
            </a:r>
            <a:r>
              <a:rPr lang="pt-PT" dirty="0" smtClean="0"/>
              <a:t>",</a:t>
            </a:r>
            <a:r>
              <a:rPr lang="pt-PT" dirty="0" smtClean="0">
                <a:solidFill>
                  <a:schemeClr val="accent6"/>
                </a:solidFill>
              </a:rPr>
              <a:t> </a:t>
            </a:r>
            <a:r>
              <a:rPr lang="pt-PT" dirty="0" err="1" smtClean="0">
                <a:solidFill>
                  <a:schemeClr val="accent1"/>
                </a:solidFill>
              </a:rPr>
              <a:t>sheet</a:t>
            </a:r>
            <a:r>
              <a:rPr lang="pt-PT" dirty="0" smtClean="0">
                <a:solidFill>
                  <a:schemeClr val="accent6"/>
                </a:solidFill>
              </a:rPr>
              <a:t> </a:t>
            </a:r>
            <a:r>
              <a:rPr lang="pt-PT" dirty="0" smtClean="0"/>
              <a:t>= "</a:t>
            </a:r>
            <a:r>
              <a:rPr lang="pt-PT" dirty="0" err="1" smtClean="0">
                <a:solidFill>
                  <a:schemeClr val="accent6"/>
                </a:solidFill>
              </a:rPr>
              <a:t>TD_Parcelas</a:t>
            </a:r>
            <a:r>
              <a:rPr lang="pt-PT" dirty="0" smtClean="0"/>
              <a:t>")</a:t>
            </a:r>
          </a:p>
          <a:p>
            <a:r>
              <a:rPr lang="pt-PT" dirty="0" smtClean="0">
                <a:solidFill>
                  <a:schemeClr val="accent4">
                    <a:lumMod val="75000"/>
                  </a:schemeClr>
                </a:solidFill>
              </a:rPr>
              <a:t>par</a:t>
            </a:r>
            <a:r>
              <a:rPr lang="pt-PT" dirty="0" smtClean="0">
                <a:solidFill>
                  <a:schemeClr val="accent6"/>
                </a:solidFill>
              </a:rPr>
              <a:t> </a:t>
            </a:r>
            <a:r>
              <a:rPr lang="pt-PT" dirty="0" smtClean="0">
                <a:solidFill>
                  <a:srgbClr val="FF0000"/>
                </a:solidFill>
              </a:rPr>
              <a:t>&lt;-</a:t>
            </a:r>
            <a:r>
              <a:rPr lang="pt-PT" dirty="0" smtClean="0">
                <a:solidFill>
                  <a:schemeClr val="accent6"/>
                </a:solidFill>
              </a:rPr>
              <a:t> </a:t>
            </a:r>
            <a:r>
              <a:rPr lang="pt-PT" dirty="0" err="1" smtClean="0">
                <a:solidFill>
                  <a:schemeClr val="accent1"/>
                </a:solidFill>
              </a:rPr>
              <a:t>select</a:t>
            </a:r>
            <a:r>
              <a:rPr lang="pt-PT" dirty="0" smtClean="0"/>
              <a:t>(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par</a:t>
            </a:r>
            <a:r>
              <a:rPr lang="pt-PT" dirty="0" err="1" smtClean="0"/>
              <a:t>,</a:t>
            </a:r>
            <a:r>
              <a:rPr lang="pt-PT" dirty="0" err="1" smtClean="0">
                <a:solidFill>
                  <a:schemeClr val="accent1"/>
                </a:solidFill>
              </a:rPr>
              <a:t>c</a:t>
            </a:r>
            <a:r>
              <a:rPr lang="pt-PT" dirty="0" smtClean="0"/>
              <a:t>(</a:t>
            </a:r>
            <a:r>
              <a:rPr lang="pt-PT" b="1" dirty="0" err="1" smtClean="0">
                <a:solidFill>
                  <a:schemeClr val="accent4"/>
                </a:solidFill>
              </a:rPr>
              <a:t>ID_PARC</a:t>
            </a:r>
            <a:r>
              <a:rPr lang="pt-PT" b="1" dirty="0" err="1" smtClean="0"/>
              <a:t>,</a:t>
            </a:r>
            <a:r>
              <a:rPr lang="pt-PT" b="1" dirty="0" err="1" smtClean="0">
                <a:solidFill>
                  <a:schemeClr val="accent4"/>
                </a:solidFill>
              </a:rPr>
              <a:t>Area</a:t>
            </a:r>
            <a:r>
              <a:rPr lang="pt-PT" b="1" dirty="0" err="1" smtClean="0"/>
              <a:t>,</a:t>
            </a:r>
            <a:r>
              <a:rPr lang="pt-PT" b="1" dirty="0" err="1" smtClean="0">
                <a:solidFill>
                  <a:schemeClr val="accent4"/>
                </a:solidFill>
              </a:rPr>
              <a:t>TP_PARC</a:t>
            </a:r>
            <a:r>
              <a:rPr lang="pt-PT" b="1" dirty="0" err="1" smtClean="0"/>
              <a:t>,</a:t>
            </a:r>
            <a:r>
              <a:rPr lang="pt-PT" b="1" dirty="0" err="1" smtClean="0">
                <a:solidFill>
                  <a:schemeClr val="accent4"/>
                </a:solidFill>
              </a:rPr>
              <a:t>Estrato</a:t>
            </a:r>
            <a:r>
              <a:rPr lang="pt-PT" dirty="0" smtClean="0"/>
              <a:t>))</a:t>
            </a:r>
            <a:r>
              <a:rPr lang="pt-PT" dirty="0" smtClean="0">
                <a:solidFill>
                  <a:schemeClr val="accent6"/>
                </a:solidFill>
              </a:rPr>
              <a:t>                         # seleciona apenas as 4 colunas de interesse</a:t>
            </a:r>
          </a:p>
          <a:p>
            <a:r>
              <a:rPr lang="pt-PT" dirty="0" smtClean="0">
                <a:solidFill>
                  <a:schemeClr val="accent4">
                    <a:lumMod val="75000"/>
                  </a:schemeClr>
                </a:solidFill>
              </a:rPr>
              <a:t>par</a:t>
            </a:r>
            <a:r>
              <a:rPr lang="pt-PT" dirty="0" smtClean="0">
                <a:solidFill>
                  <a:schemeClr val="accent6"/>
                </a:solidFill>
              </a:rPr>
              <a:t> </a:t>
            </a:r>
            <a:r>
              <a:rPr lang="pt-PT" dirty="0" smtClean="0">
                <a:solidFill>
                  <a:srgbClr val="FF0000"/>
                </a:solidFill>
              </a:rPr>
              <a:t>&lt;-</a:t>
            </a:r>
            <a:r>
              <a:rPr lang="pt-PT" dirty="0" smtClean="0">
                <a:solidFill>
                  <a:schemeClr val="accent6"/>
                </a:solidFill>
              </a:rPr>
              <a:t> </a:t>
            </a:r>
            <a:r>
              <a:rPr lang="pt-PT" dirty="0" err="1" smtClean="0">
                <a:solidFill>
                  <a:schemeClr val="accent1"/>
                </a:solidFill>
              </a:rPr>
              <a:t>rename</a:t>
            </a:r>
            <a:r>
              <a:rPr lang="pt-PT" dirty="0" smtClean="0"/>
              <a:t>(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par</a:t>
            </a:r>
            <a:r>
              <a:rPr lang="pt-PT" dirty="0" err="1" smtClean="0"/>
              <a:t>,</a:t>
            </a:r>
            <a:r>
              <a:rPr lang="pt-PT" b="1" dirty="0" err="1" smtClean="0">
                <a:solidFill>
                  <a:schemeClr val="accent4"/>
                </a:solidFill>
              </a:rPr>
              <a:t>areap</a:t>
            </a:r>
            <a:r>
              <a:rPr lang="pt-PT" b="1" dirty="0" smtClean="0"/>
              <a:t>=</a:t>
            </a:r>
            <a:r>
              <a:rPr lang="pt-PT" b="1" dirty="0" err="1" smtClean="0">
                <a:solidFill>
                  <a:schemeClr val="accent4"/>
                </a:solidFill>
              </a:rPr>
              <a:t>Area</a:t>
            </a:r>
            <a:r>
              <a:rPr lang="pt-PT" b="1" dirty="0" err="1" smtClean="0"/>
              <a:t>,</a:t>
            </a:r>
            <a:r>
              <a:rPr lang="pt-PT" b="1" dirty="0" err="1" smtClean="0">
                <a:solidFill>
                  <a:schemeClr val="accent4"/>
                </a:solidFill>
              </a:rPr>
              <a:t>ID_pov</a:t>
            </a:r>
            <a:r>
              <a:rPr lang="pt-PT" b="1" dirty="0" smtClean="0"/>
              <a:t>=</a:t>
            </a:r>
            <a:r>
              <a:rPr lang="pt-PT" b="1" dirty="0" err="1" smtClean="0">
                <a:solidFill>
                  <a:schemeClr val="accent4"/>
                </a:solidFill>
              </a:rPr>
              <a:t>Estrato</a:t>
            </a:r>
            <a:r>
              <a:rPr lang="pt-PT" b="1" dirty="0" err="1" smtClean="0"/>
              <a:t>,</a:t>
            </a:r>
            <a:r>
              <a:rPr lang="pt-PT" b="1" dirty="0" err="1" smtClean="0">
                <a:solidFill>
                  <a:schemeClr val="accent4"/>
                </a:solidFill>
              </a:rPr>
              <a:t>ID_parc</a:t>
            </a:r>
            <a:r>
              <a:rPr lang="pt-PT" b="1" dirty="0" smtClean="0"/>
              <a:t>=</a:t>
            </a:r>
            <a:r>
              <a:rPr lang="pt-PT" b="1" dirty="0" err="1" smtClean="0">
                <a:solidFill>
                  <a:schemeClr val="accent4"/>
                </a:solidFill>
              </a:rPr>
              <a:t>ID_PARC</a:t>
            </a:r>
            <a:r>
              <a:rPr lang="pt-PT" b="1" dirty="0" err="1" smtClean="0"/>
              <a:t>,</a:t>
            </a:r>
            <a:r>
              <a:rPr lang="pt-PT" b="1" dirty="0" err="1" smtClean="0">
                <a:solidFill>
                  <a:schemeClr val="accent4"/>
                </a:solidFill>
              </a:rPr>
              <a:t>TP_parc</a:t>
            </a:r>
            <a:r>
              <a:rPr lang="pt-PT" b="1" dirty="0" smtClean="0"/>
              <a:t>=</a:t>
            </a:r>
            <a:r>
              <a:rPr lang="pt-PT" b="1" dirty="0" smtClean="0">
                <a:solidFill>
                  <a:schemeClr val="accent4"/>
                </a:solidFill>
              </a:rPr>
              <a:t>TP_PARC</a:t>
            </a:r>
            <a:r>
              <a:rPr lang="pt-PT" dirty="0" smtClean="0"/>
              <a:t>)</a:t>
            </a:r>
            <a:r>
              <a:rPr lang="pt-PT" dirty="0" smtClean="0">
                <a:solidFill>
                  <a:schemeClr val="accent6"/>
                </a:solidFill>
              </a:rPr>
              <a:t>        # e muda-lhes o nome</a:t>
            </a:r>
          </a:p>
          <a:p>
            <a:endParaRPr lang="pt-PT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pt-PT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pt-PT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pt-PT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pt-PT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par</a:t>
            </a:r>
            <a:r>
              <a:rPr lang="pt-PT" dirty="0" err="1" smtClean="0"/>
              <a:t>$</a:t>
            </a:r>
            <a:r>
              <a:rPr lang="pt-PT" dirty="0" err="1" smtClean="0">
                <a:solidFill>
                  <a:schemeClr val="accent6"/>
                </a:solidFill>
              </a:rPr>
              <a:t>Fexp</a:t>
            </a:r>
            <a:r>
              <a:rPr lang="pt-PT" dirty="0" smtClean="0">
                <a:solidFill>
                  <a:schemeClr val="accent6"/>
                </a:solidFill>
              </a:rPr>
              <a:t> </a:t>
            </a:r>
            <a:r>
              <a:rPr lang="pt-PT" dirty="0" smtClean="0">
                <a:solidFill>
                  <a:srgbClr val="FF0000"/>
                </a:solidFill>
              </a:rPr>
              <a:t>&lt;-</a:t>
            </a:r>
            <a:r>
              <a:rPr lang="pt-PT" dirty="0" smtClean="0">
                <a:solidFill>
                  <a:schemeClr val="accent6"/>
                </a:solidFill>
              </a:rPr>
              <a:t> 10000</a:t>
            </a:r>
            <a:r>
              <a:rPr lang="pt-PT" dirty="0" smtClean="0"/>
              <a:t>/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par</a:t>
            </a:r>
            <a:r>
              <a:rPr lang="pt-PT" dirty="0" err="1" smtClean="0"/>
              <a:t>$</a:t>
            </a:r>
            <a:r>
              <a:rPr lang="pt-PT" b="1" dirty="0" err="1" smtClean="0">
                <a:solidFill>
                  <a:schemeClr val="accent4"/>
                </a:solidFill>
              </a:rPr>
              <a:t>areap</a:t>
            </a:r>
            <a:r>
              <a:rPr lang="pt-PT" dirty="0" smtClean="0">
                <a:solidFill>
                  <a:schemeClr val="accent4"/>
                </a:solidFill>
              </a:rPr>
              <a:t> </a:t>
            </a:r>
            <a:r>
              <a:rPr lang="pt-PT" dirty="0" smtClean="0">
                <a:solidFill>
                  <a:schemeClr val="accent6"/>
                </a:solidFill>
              </a:rPr>
              <a:t>  #</a:t>
            </a:r>
            <a:r>
              <a:rPr lang="pt-PT" dirty="0" err="1" smtClean="0">
                <a:solidFill>
                  <a:schemeClr val="accent6"/>
                </a:solidFill>
              </a:rPr>
              <a:t>calc</a:t>
            </a:r>
            <a:r>
              <a:rPr lang="pt-PT" dirty="0" smtClean="0">
                <a:solidFill>
                  <a:schemeClr val="accent6"/>
                </a:solidFill>
              </a:rPr>
              <a:t> o fator de </a:t>
            </a:r>
            <a:r>
              <a:rPr lang="pt-PT" dirty="0" err="1" smtClean="0">
                <a:solidFill>
                  <a:schemeClr val="accent6"/>
                </a:solidFill>
              </a:rPr>
              <a:t>expansao</a:t>
            </a:r>
            <a:r>
              <a:rPr lang="pt-PT" dirty="0" smtClean="0">
                <a:solidFill>
                  <a:schemeClr val="accent6"/>
                </a:solidFill>
              </a:rPr>
              <a:t> da </a:t>
            </a:r>
            <a:r>
              <a:rPr lang="pt-PT" dirty="0" err="1" smtClean="0">
                <a:solidFill>
                  <a:schemeClr val="accent6"/>
                </a:solidFill>
              </a:rPr>
              <a:t>area</a:t>
            </a:r>
            <a:endParaRPr lang="pt-PT" dirty="0" smtClean="0">
              <a:solidFill>
                <a:schemeClr val="accent6"/>
              </a:solidFill>
            </a:endParaRPr>
          </a:p>
          <a:p>
            <a:r>
              <a:rPr lang="pt-PT" dirty="0" smtClean="0">
                <a:solidFill>
                  <a:schemeClr val="accent4">
                    <a:lumMod val="75000"/>
                  </a:schemeClr>
                </a:solidFill>
              </a:rPr>
              <a:t>par</a:t>
            </a:r>
            <a:r>
              <a:rPr lang="pt-PT" dirty="0" smtClean="0"/>
              <a:t>$</a:t>
            </a:r>
            <a:r>
              <a:rPr lang="pt-PT" dirty="0" smtClean="0">
                <a:solidFill>
                  <a:schemeClr val="accent6"/>
                </a:solidFill>
              </a:rPr>
              <a:t>Fexp1 </a:t>
            </a:r>
            <a:r>
              <a:rPr lang="pt-PT" dirty="0" smtClean="0">
                <a:solidFill>
                  <a:srgbClr val="FF0000"/>
                </a:solidFill>
              </a:rPr>
              <a:t>&lt;-</a:t>
            </a:r>
            <a:r>
              <a:rPr lang="pt-PT" dirty="0" smtClean="0">
                <a:solidFill>
                  <a:schemeClr val="accent6"/>
                </a:solidFill>
              </a:rPr>
              <a:t> 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par</a:t>
            </a:r>
            <a:r>
              <a:rPr lang="pt-PT" dirty="0" err="1" smtClean="0"/>
              <a:t>$</a:t>
            </a:r>
            <a:r>
              <a:rPr lang="pt-PT" b="1" dirty="0" err="1" smtClean="0">
                <a:solidFill>
                  <a:schemeClr val="accent4"/>
                </a:solidFill>
              </a:rPr>
              <a:t>Fexp</a:t>
            </a:r>
            <a:r>
              <a:rPr lang="pt-PT" dirty="0" smtClean="0"/>
              <a:t>/1000</a:t>
            </a:r>
          </a:p>
          <a:p>
            <a:endParaRPr lang="pt-PT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796" y="611323"/>
            <a:ext cx="1478408" cy="166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011" y="588461"/>
            <a:ext cx="1531753" cy="1691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38124"/>
          <a:stretch/>
        </p:blipFill>
        <p:spPr>
          <a:xfrm>
            <a:off x="547530" y="4294820"/>
            <a:ext cx="10470787" cy="1060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51909"/>
          <a:stretch/>
        </p:blipFill>
        <p:spPr>
          <a:xfrm>
            <a:off x="6501761" y="4669911"/>
            <a:ext cx="4778949" cy="1371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b="13179"/>
          <a:stretch/>
        </p:blipFill>
        <p:spPr>
          <a:xfrm>
            <a:off x="7620000" y="5373985"/>
            <a:ext cx="4046571" cy="134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59026" y="12626"/>
            <a:ext cx="454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Amieira_PrepData.R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2559" y="229831"/>
            <a:ext cx="848752" cy="799050"/>
          </a:xfrm>
          <a:prstGeom prst="rect">
            <a:avLst/>
          </a:prstGeom>
        </p:spPr>
      </p:pic>
      <p:pic>
        <p:nvPicPr>
          <p:cNvPr id="11" name="Picture 10" descr="pb_4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1390622" y="6481"/>
            <a:ext cx="801378" cy="10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3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2559" y="229831"/>
            <a:ext cx="848752" cy="799050"/>
          </a:xfrm>
          <a:prstGeom prst="rect">
            <a:avLst/>
          </a:prstGeom>
        </p:spPr>
      </p:pic>
      <p:pic>
        <p:nvPicPr>
          <p:cNvPr id="15" name="Picture 14" descr="pb_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1390622" y="6481"/>
            <a:ext cx="801378" cy="10041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026" y="826001"/>
            <a:ext cx="1046921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>
                <a:solidFill>
                  <a:schemeClr val="accent4">
                    <a:lumMod val="75000"/>
                  </a:schemeClr>
                </a:solidFill>
              </a:rPr>
              <a:t>par</a:t>
            </a:r>
            <a:r>
              <a:rPr lang="pt-PT" dirty="0" smtClean="0">
                <a:solidFill>
                  <a:schemeClr val="accent6"/>
                </a:solidFill>
              </a:rPr>
              <a:t> </a:t>
            </a:r>
            <a:r>
              <a:rPr lang="pt-PT" dirty="0" smtClean="0">
                <a:solidFill>
                  <a:srgbClr val="FF0000"/>
                </a:solidFill>
              </a:rPr>
              <a:t>&lt;-</a:t>
            </a:r>
            <a:r>
              <a:rPr lang="pt-PT" dirty="0" smtClean="0">
                <a:solidFill>
                  <a:schemeClr val="accent6"/>
                </a:solidFill>
              </a:rPr>
              <a:t> </a:t>
            </a:r>
            <a:r>
              <a:rPr lang="pt-PT" dirty="0" err="1" smtClean="0">
                <a:solidFill>
                  <a:schemeClr val="accent1"/>
                </a:solidFill>
              </a:rPr>
              <a:t>merge</a:t>
            </a:r>
            <a:r>
              <a:rPr lang="pt-PT" dirty="0" smtClean="0"/>
              <a:t>(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par</a:t>
            </a:r>
            <a:r>
              <a:rPr lang="pt-PT" dirty="0" err="1" smtClean="0"/>
              <a:t>,</a:t>
            </a:r>
            <a:r>
              <a:rPr lang="pt-PT" dirty="0" err="1" smtClean="0">
                <a:solidFill>
                  <a:schemeClr val="accent4">
                    <a:lumMod val="75000"/>
                  </a:schemeClr>
                </a:solidFill>
              </a:rPr>
              <a:t>Amieira</a:t>
            </a:r>
            <a:r>
              <a:rPr lang="pt-PT" dirty="0" err="1" smtClean="0"/>
              <a:t>,</a:t>
            </a:r>
            <a:r>
              <a:rPr lang="pt-PT" dirty="0" err="1" smtClean="0">
                <a:solidFill>
                  <a:schemeClr val="accent1"/>
                </a:solidFill>
              </a:rPr>
              <a:t>by</a:t>
            </a:r>
            <a:r>
              <a:rPr lang="pt-PT" dirty="0" smtClean="0"/>
              <a:t>="</a:t>
            </a:r>
            <a:r>
              <a:rPr lang="pt-PT" b="1" dirty="0" err="1" smtClean="0">
                <a:solidFill>
                  <a:schemeClr val="accent4"/>
                </a:solidFill>
              </a:rPr>
              <a:t>ID_pov</a:t>
            </a:r>
            <a:r>
              <a:rPr lang="pt-PT" dirty="0" smtClean="0"/>
              <a:t>")</a:t>
            </a:r>
          </a:p>
          <a:p>
            <a:r>
              <a:rPr lang="pt-PT" dirty="0" err="1" smtClean="0">
                <a:solidFill>
                  <a:schemeClr val="accent1"/>
                </a:solidFill>
              </a:rPr>
              <a:t>str</a:t>
            </a:r>
            <a:r>
              <a:rPr lang="pt-PT" dirty="0" smtClean="0"/>
              <a:t>(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</a:rPr>
              <a:t>par</a:t>
            </a:r>
            <a:r>
              <a:rPr lang="pt-PT" dirty="0" smtClean="0"/>
              <a:t>) </a:t>
            </a:r>
            <a:r>
              <a:rPr lang="pt-PT" dirty="0" smtClean="0">
                <a:solidFill>
                  <a:schemeClr val="accent6"/>
                </a:solidFill>
              </a:rPr>
              <a:t># resume a estrutura da </a:t>
            </a:r>
            <a:r>
              <a:rPr lang="pt-PT" dirty="0" err="1" smtClean="0">
                <a:solidFill>
                  <a:schemeClr val="accent6"/>
                </a:solidFill>
              </a:rPr>
              <a:t>dataframe</a:t>
            </a:r>
            <a:r>
              <a:rPr lang="pt-PT" dirty="0" smtClean="0">
                <a:solidFill>
                  <a:schemeClr val="accent6"/>
                </a:solidFill>
              </a:rPr>
              <a:t> </a:t>
            </a:r>
          </a:p>
          <a:p>
            <a:endParaRPr lang="pt-PT" sz="800" dirty="0" smtClean="0"/>
          </a:p>
          <a:p>
            <a:r>
              <a:rPr lang="pt-PT" dirty="0" err="1" smtClean="0"/>
              <a:t>data.frame</a:t>
            </a:r>
            <a:r>
              <a:rPr lang="pt-PT" dirty="0" smtClean="0"/>
              <a:t>  ':	53 obs. </a:t>
            </a:r>
            <a:r>
              <a:rPr lang="pt-PT" dirty="0" err="1" smtClean="0"/>
              <a:t>of</a:t>
            </a:r>
            <a:r>
              <a:rPr lang="pt-PT" dirty="0" smtClean="0"/>
              <a:t>  7 </a:t>
            </a:r>
            <a:r>
              <a:rPr lang="pt-PT" dirty="0" err="1" smtClean="0"/>
              <a:t>variables</a:t>
            </a:r>
            <a:r>
              <a:rPr lang="pt-PT" dirty="0" smtClean="0"/>
              <a:t>:</a:t>
            </a:r>
          </a:p>
          <a:p>
            <a:r>
              <a:rPr lang="pt-PT" dirty="0" smtClean="0"/>
              <a:t> $ </a:t>
            </a:r>
            <a:r>
              <a:rPr lang="pt-PT" dirty="0" err="1" smtClean="0"/>
              <a:t>ID_pov</a:t>
            </a:r>
            <a:r>
              <a:rPr lang="pt-PT" dirty="0" smtClean="0"/>
              <a:t>     : </a:t>
            </a:r>
            <a:r>
              <a:rPr lang="pt-PT" dirty="0" err="1" smtClean="0"/>
              <a:t>chr</a:t>
            </a:r>
            <a:r>
              <a:rPr lang="pt-PT" dirty="0" smtClean="0"/>
              <a:t>  "PbPb30" "PbPb30" "PbPb30" "PbPb30" ...</a:t>
            </a:r>
          </a:p>
          <a:p>
            <a:r>
              <a:rPr lang="pt-PT" dirty="0" smtClean="0"/>
              <a:t> $ </a:t>
            </a:r>
            <a:r>
              <a:rPr lang="pt-PT" dirty="0" err="1" smtClean="0"/>
              <a:t>ID_parc</a:t>
            </a:r>
            <a:r>
              <a:rPr lang="pt-PT" dirty="0" smtClean="0"/>
              <a:t>    : num  85 114 86 103 104 60 48 38 118 119 ...</a:t>
            </a:r>
          </a:p>
          <a:p>
            <a:r>
              <a:rPr lang="pt-PT" dirty="0" smtClean="0"/>
              <a:t> $ </a:t>
            </a:r>
            <a:r>
              <a:rPr lang="pt-PT" dirty="0" err="1" smtClean="0"/>
              <a:t>areap</a:t>
            </a:r>
            <a:r>
              <a:rPr lang="pt-PT" dirty="0" smtClean="0"/>
              <a:t>        : num  500 500 500 500 500 500 500 500 500 500 ...</a:t>
            </a:r>
          </a:p>
          <a:p>
            <a:r>
              <a:rPr lang="pt-PT" dirty="0" smtClean="0"/>
              <a:t> $ </a:t>
            </a:r>
            <a:r>
              <a:rPr lang="pt-PT" dirty="0" err="1" smtClean="0"/>
              <a:t>TP_parc</a:t>
            </a:r>
            <a:r>
              <a:rPr lang="pt-PT" dirty="0" smtClean="0"/>
              <a:t>    : </a:t>
            </a:r>
            <a:r>
              <a:rPr lang="pt-PT" dirty="0" err="1" smtClean="0"/>
              <a:t>chr</a:t>
            </a:r>
            <a:r>
              <a:rPr lang="pt-PT" dirty="0" smtClean="0"/>
              <a:t>  "Florestal" "Florestal" "Florestal" "Florestal" ...</a:t>
            </a:r>
          </a:p>
          <a:p>
            <a:r>
              <a:rPr lang="pt-PT" dirty="0" smtClean="0"/>
              <a:t> $ </a:t>
            </a:r>
            <a:r>
              <a:rPr lang="pt-PT" dirty="0" err="1" smtClean="0"/>
              <a:t>Fexp</a:t>
            </a:r>
            <a:r>
              <a:rPr lang="pt-PT" dirty="0" smtClean="0"/>
              <a:t>          : num  20 20 20 20 20 20 20 20 20 20 ...</a:t>
            </a:r>
          </a:p>
          <a:p>
            <a:r>
              <a:rPr lang="pt-PT" dirty="0" smtClean="0"/>
              <a:t> $ Fexp1        : num  0.02 0.02 0.02 0.02 0.02 0.02 0.02 0.02 0.02 0.02 ...</a:t>
            </a:r>
          </a:p>
          <a:p>
            <a:r>
              <a:rPr lang="pt-PT" dirty="0" smtClean="0"/>
              <a:t> $ </a:t>
            </a:r>
            <a:r>
              <a:rPr lang="pt-PT" dirty="0" err="1" smtClean="0"/>
              <a:t>Area_ha</a:t>
            </a:r>
            <a:r>
              <a:rPr lang="pt-PT" dirty="0" smtClean="0"/>
              <a:t>    : num  7.2 7.2 7.2 7.2 7.2 21.1 21.1 21.1 21.1 21.1 ...</a:t>
            </a:r>
            <a:endParaRPr lang="pt-PT" dirty="0"/>
          </a:p>
          <a:p>
            <a:endParaRPr lang="pt-PT" sz="800" dirty="0" smtClean="0">
              <a:solidFill>
                <a:schemeClr val="accent1"/>
              </a:solidFill>
            </a:endParaRPr>
          </a:p>
          <a:p>
            <a:r>
              <a:rPr lang="pt-PT" dirty="0" err="1" smtClean="0">
                <a:solidFill>
                  <a:schemeClr val="accent1"/>
                </a:solidFill>
              </a:rPr>
              <a:t>summary</a:t>
            </a:r>
            <a:r>
              <a:rPr lang="pt-PT" dirty="0" smtClean="0"/>
              <a:t>(</a:t>
            </a:r>
            <a:r>
              <a:rPr lang="pt-PT" dirty="0" smtClean="0">
                <a:solidFill>
                  <a:schemeClr val="accent4">
                    <a:lumMod val="75000"/>
                  </a:schemeClr>
                </a:solidFill>
              </a:rPr>
              <a:t>par</a:t>
            </a:r>
            <a:r>
              <a:rPr lang="pt-PT" dirty="0" smtClean="0"/>
              <a:t>)</a:t>
            </a:r>
          </a:p>
          <a:p>
            <a:endParaRPr lang="pt-PT" sz="800" dirty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 # </a:t>
            </a:r>
            <a:r>
              <a:rPr lang="en-US" dirty="0" err="1" smtClean="0">
                <a:solidFill>
                  <a:schemeClr val="accent6"/>
                </a:solidFill>
              </a:rPr>
              <a:t>lê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os</a:t>
            </a:r>
            <a:r>
              <a:rPr lang="en-US" dirty="0" smtClean="0">
                <a:solidFill>
                  <a:schemeClr val="accent6"/>
                </a:solidFill>
              </a:rPr>
              <a:t> dados das </a:t>
            </a:r>
            <a:r>
              <a:rPr lang="en-US" dirty="0" err="1" smtClean="0">
                <a:solidFill>
                  <a:schemeClr val="accent6"/>
                </a:solidFill>
              </a:rPr>
              <a:t>árvores</a:t>
            </a:r>
            <a:r>
              <a:rPr lang="en-US" dirty="0" smtClean="0">
                <a:solidFill>
                  <a:schemeClr val="accent6"/>
                </a:solidFill>
              </a:rPr>
              <a:t> para a </a:t>
            </a:r>
            <a:r>
              <a:rPr lang="en-US" dirty="0" err="1" smtClean="0">
                <a:solidFill>
                  <a:schemeClr val="accent6"/>
                </a:solidFill>
              </a:rPr>
              <a:t>dataframe</a:t>
            </a:r>
            <a:r>
              <a:rPr lang="en-US" dirty="0" smtClean="0">
                <a:solidFill>
                  <a:schemeClr val="accent6"/>
                </a:solidFill>
              </a:rPr>
              <a:t> ("</a:t>
            </a:r>
            <a:r>
              <a:rPr lang="en-US" dirty="0" err="1" smtClean="0">
                <a:solidFill>
                  <a:schemeClr val="accent6"/>
                </a:solidFill>
              </a:rPr>
              <a:t>arv</a:t>
            </a:r>
            <a:r>
              <a:rPr lang="en-US" dirty="0" smtClean="0">
                <a:solidFill>
                  <a:schemeClr val="accent6"/>
                </a:solidFill>
              </a:rPr>
              <a:t>")</a:t>
            </a: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&lt;-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read_excel</a:t>
            </a:r>
            <a:r>
              <a:rPr lang="en-US" dirty="0" smtClean="0"/>
              <a:t>("</a:t>
            </a:r>
            <a:r>
              <a:rPr lang="en-US" dirty="0" smtClean="0">
                <a:solidFill>
                  <a:schemeClr val="accent6"/>
                </a:solidFill>
              </a:rPr>
              <a:t>Pb_Pm_Amieira.xlsx</a:t>
            </a:r>
            <a:r>
              <a:rPr lang="en-US" dirty="0" smtClean="0"/>
              <a:t>", </a:t>
            </a:r>
            <a:r>
              <a:rPr lang="en-US" dirty="0" smtClean="0">
                <a:solidFill>
                  <a:schemeClr val="accent1"/>
                </a:solidFill>
              </a:rPr>
              <a:t>sheet</a:t>
            </a:r>
            <a:r>
              <a:rPr lang="en-US" dirty="0" smtClean="0"/>
              <a:t> = "</a:t>
            </a:r>
            <a:r>
              <a:rPr lang="en-US" dirty="0" err="1" smtClean="0">
                <a:solidFill>
                  <a:schemeClr val="accent6"/>
                </a:solidFill>
              </a:rPr>
              <a:t>TM_Arvores</a:t>
            </a:r>
            <a:r>
              <a:rPr lang="en-US" dirty="0" smtClean="0"/>
              <a:t>")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b="21422"/>
          <a:stretch/>
        </p:blipFill>
        <p:spPr>
          <a:xfrm>
            <a:off x="5665260" y="641334"/>
            <a:ext cx="1531753" cy="132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13179"/>
          <a:stretch/>
        </p:blipFill>
        <p:spPr>
          <a:xfrm>
            <a:off x="7664263" y="641334"/>
            <a:ext cx="4046571" cy="134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1200" y="1321448"/>
            <a:ext cx="4534293" cy="1325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108" y="4888652"/>
            <a:ext cx="10882303" cy="1516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9026" y="12626"/>
            <a:ext cx="454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Amieira_PrepData.R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7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026" y="826001"/>
            <a:ext cx="10469217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800" dirty="0">
              <a:solidFill>
                <a:schemeClr val="accent6"/>
              </a:solidFill>
            </a:endParaRP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&lt;-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filter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err="1" smtClean="0"/>
              <a:t>$</a:t>
            </a:r>
            <a:r>
              <a:rPr lang="en-US" b="1" dirty="0" err="1" smtClean="0">
                <a:solidFill>
                  <a:schemeClr val="accent4"/>
                </a:solidFill>
              </a:rPr>
              <a:t>COD_ESTADO</a:t>
            </a:r>
            <a:r>
              <a:rPr lang="en-US" dirty="0" smtClean="0"/>
              <a:t>==0)    </a:t>
            </a:r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exclui</a:t>
            </a:r>
            <a:r>
              <a:rPr lang="en-US" dirty="0" smtClean="0">
                <a:solidFill>
                  <a:schemeClr val="accent6"/>
                </a:solidFill>
              </a:rPr>
              <a:t> as </a:t>
            </a:r>
            <a:r>
              <a:rPr lang="en-US" dirty="0" err="1" smtClean="0">
                <a:solidFill>
                  <a:schemeClr val="accent6"/>
                </a:solidFill>
              </a:rPr>
              <a:t>árvores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mortas</a:t>
            </a:r>
            <a:endParaRPr lang="en-US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faz</a:t>
            </a:r>
            <a:r>
              <a:rPr lang="en-US" dirty="0" smtClean="0">
                <a:solidFill>
                  <a:schemeClr val="accent6"/>
                </a:solidFill>
              </a:rPr>
              <a:t>  </a:t>
            </a:r>
            <a:r>
              <a:rPr lang="en-US" dirty="0" err="1" smtClean="0">
                <a:solidFill>
                  <a:schemeClr val="accent6"/>
                </a:solidFill>
              </a:rPr>
              <a:t>alguns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calculos</a:t>
            </a:r>
            <a:r>
              <a:rPr lang="en-US" dirty="0" smtClean="0">
                <a:solidFill>
                  <a:schemeClr val="accent6"/>
                </a:solidFill>
              </a:rPr>
              <a:t> que </a:t>
            </a:r>
            <a:r>
              <a:rPr lang="en-US" dirty="0" err="1" smtClean="0">
                <a:solidFill>
                  <a:schemeClr val="accent6"/>
                </a:solidFill>
              </a:rPr>
              <a:t>são</a:t>
            </a:r>
            <a:r>
              <a:rPr lang="en-US" dirty="0" smtClean="0">
                <a:solidFill>
                  <a:schemeClr val="accent6"/>
                </a:solidFill>
              </a:rPr>
              <a:t> independents da </a:t>
            </a:r>
            <a:r>
              <a:rPr lang="en-US" dirty="0" err="1" smtClean="0">
                <a:solidFill>
                  <a:schemeClr val="accent6"/>
                </a:solidFill>
              </a:rPr>
              <a:t>espécie</a:t>
            </a:r>
            <a:endParaRPr lang="en-US" dirty="0" smtClean="0"/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err="1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&lt;-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with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smtClean="0"/>
              <a:t>,(</a:t>
            </a:r>
            <a:r>
              <a:rPr lang="en-US" b="1" dirty="0" smtClean="0">
                <a:solidFill>
                  <a:schemeClr val="accent4"/>
                </a:solidFill>
              </a:rPr>
              <a:t>d1</a:t>
            </a:r>
            <a:r>
              <a:rPr lang="en-US" dirty="0" smtClean="0"/>
              <a:t>+</a:t>
            </a:r>
            <a:r>
              <a:rPr lang="en-US" b="1" dirty="0" smtClean="0">
                <a:solidFill>
                  <a:schemeClr val="accent4"/>
                </a:solidFill>
              </a:rPr>
              <a:t>d2</a:t>
            </a:r>
            <a:r>
              <a:rPr lang="en-US" dirty="0" smtClean="0"/>
              <a:t>)/2)</a:t>
            </a: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&lt;-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select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arv,</a:t>
            </a:r>
            <a:r>
              <a:rPr lang="en-US" dirty="0" err="1" smtClean="0">
                <a:solidFill>
                  <a:schemeClr val="accent1"/>
                </a:solidFill>
              </a:rPr>
              <a:t>c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/>
                </a:solidFill>
              </a:rPr>
              <a:t>ID_PARC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ID_ARV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ESPECIE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IDADE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d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h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hbc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COD_DOM</a:t>
            </a:r>
            <a:r>
              <a:rPr lang="en-US" dirty="0" smtClean="0"/>
              <a:t>))</a:t>
            </a: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&lt;-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rename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ID_parc</a:t>
            </a:r>
            <a:r>
              <a:rPr lang="en-US" dirty="0" smtClean="0"/>
              <a:t>=</a:t>
            </a:r>
            <a:r>
              <a:rPr lang="en-US" dirty="0" err="1" smtClean="0">
                <a:solidFill>
                  <a:schemeClr val="accent4"/>
                </a:solidFill>
              </a:rPr>
              <a:t>ID_PARC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ID_arv</a:t>
            </a:r>
            <a:r>
              <a:rPr lang="en-US" dirty="0" smtClean="0"/>
              <a:t>=</a:t>
            </a:r>
            <a:r>
              <a:rPr lang="en-US" dirty="0" err="1" smtClean="0">
                <a:solidFill>
                  <a:schemeClr val="accent4"/>
                </a:solidFill>
              </a:rPr>
              <a:t>ID_ARV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especie</a:t>
            </a:r>
            <a:r>
              <a:rPr lang="en-US" dirty="0" smtClean="0"/>
              <a:t>=</a:t>
            </a:r>
            <a:r>
              <a:rPr lang="en-US" dirty="0" err="1" smtClean="0">
                <a:solidFill>
                  <a:schemeClr val="accent4"/>
                </a:solidFill>
              </a:rPr>
              <a:t>ESPECIE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t</a:t>
            </a:r>
            <a:r>
              <a:rPr lang="en-US" dirty="0" smtClean="0"/>
              <a:t>=</a:t>
            </a:r>
            <a:r>
              <a:rPr lang="en-US" dirty="0" err="1" smtClean="0">
                <a:solidFill>
                  <a:schemeClr val="accent4"/>
                </a:solidFill>
              </a:rPr>
              <a:t>IDADE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/>
                </a:solidFill>
              </a:rPr>
              <a:t>cod_dom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4"/>
                </a:solidFill>
              </a:rPr>
              <a:t>COD_DOM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&lt;- </a:t>
            </a:r>
            <a:r>
              <a:rPr lang="en-US" dirty="0" smtClean="0">
                <a:solidFill>
                  <a:schemeClr val="accent1"/>
                </a:solidFill>
              </a:rPr>
              <a:t>merge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par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by</a:t>
            </a:r>
            <a:r>
              <a:rPr lang="en-US" dirty="0" smtClean="0"/>
              <a:t>="</a:t>
            </a:r>
            <a:r>
              <a:rPr lang="en-US" dirty="0" err="1" smtClean="0">
                <a:solidFill>
                  <a:schemeClr val="accent4"/>
                </a:solidFill>
              </a:rPr>
              <a:t>ID_parc</a:t>
            </a:r>
            <a:r>
              <a:rPr lang="en-US" dirty="0" smtClean="0"/>
              <a:t>")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800" dirty="0" smtClean="0"/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err="1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&lt;-</a:t>
            </a:r>
            <a:r>
              <a:rPr lang="en-US" dirty="0" smtClean="0"/>
              <a:t> pi*(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err="1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d</a:t>
            </a:r>
            <a:r>
              <a:rPr lang="en-US" dirty="0" smtClean="0"/>
              <a:t>/100)**2/4*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err="1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Fexp</a:t>
            </a:r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err="1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&lt;-</a:t>
            </a:r>
            <a:r>
              <a:rPr lang="en-US" dirty="0" smtClean="0"/>
              <a:t> 1*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err="1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Fexp</a:t>
            </a:r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dirty="0" err="1" smtClean="0">
                <a:solidFill>
                  <a:schemeClr val="accent1"/>
                </a:solidFill>
              </a:rPr>
              <a:t>str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7" y="2495415"/>
            <a:ext cx="4701947" cy="1325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885" y="2495415"/>
            <a:ext cx="4785775" cy="1333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21107"/>
          <a:stretch/>
        </p:blipFill>
        <p:spPr>
          <a:xfrm>
            <a:off x="691687" y="4395736"/>
            <a:ext cx="7392041" cy="1286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606" y="5392488"/>
            <a:ext cx="8352244" cy="1318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59026" y="12626"/>
            <a:ext cx="454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Amieira_PrepData.R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2559" y="229831"/>
            <a:ext cx="848752" cy="799050"/>
          </a:xfrm>
          <a:prstGeom prst="rect">
            <a:avLst/>
          </a:prstGeom>
        </p:spPr>
      </p:pic>
      <p:pic>
        <p:nvPicPr>
          <p:cNvPr id="12" name="Picture 11" descr="pb_4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1390622" y="6481"/>
            <a:ext cx="801378" cy="10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026" y="826001"/>
            <a:ext cx="1092574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800" dirty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library</a:t>
            </a:r>
            <a:r>
              <a:rPr lang="en-US" dirty="0" smtClean="0"/>
              <a:t>("</a:t>
            </a:r>
            <a:r>
              <a:rPr lang="en-US" dirty="0" err="1" smtClean="0">
                <a:solidFill>
                  <a:schemeClr val="accent6"/>
                </a:solidFill>
              </a:rPr>
              <a:t>gmodels</a:t>
            </a:r>
            <a:r>
              <a:rPr lang="en-US" dirty="0" smtClean="0"/>
              <a:t>")</a:t>
            </a:r>
          </a:p>
          <a:p>
            <a:r>
              <a:rPr lang="en-US" dirty="0" err="1" smtClean="0">
                <a:solidFill>
                  <a:schemeClr val="accent1"/>
                </a:solidFill>
              </a:rPr>
              <a:t>CrossTable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err="1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ID_parc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err="1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especie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 smtClean="0">
                <a:solidFill>
                  <a:schemeClr val="accent1"/>
                </a:solidFill>
              </a:rPr>
              <a:t>CrossTable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err="1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ID_parc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err="1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especie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    </a:t>
            </a:r>
            <a:r>
              <a:rPr lang="en-US" dirty="0" err="1" smtClean="0">
                <a:solidFill>
                  <a:schemeClr val="accent1"/>
                </a:solidFill>
              </a:rPr>
              <a:t>prop.r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6"/>
                </a:solidFill>
              </a:rPr>
              <a:t>FALSE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    </a:t>
            </a:r>
            <a:r>
              <a:rPr lang="en-US" dirty="0" err="1" smtClean="0">
                <a:solidFill>
                  <a:schemeClr val="accent1"/>
                </a:solidFill>
              </a:rPr>
              <a:t>prop.c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6"/>
                </a:solidFill>
              </a:rPr>
              <a:t>FALSE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    </a:t>
            </a:r>
            <a:r>
              <a:rPr lang="en-US" dirty="0" smtClean="0">
                <a:solidFill>
                  <a:schemeClr val="accent1"/>
                </a:solidFill>
              </a:rPr>
              <a:t>prop.t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6"/>
                </a:solidFill>
              </a:rPr>
              <a:t>FALSE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   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prop.chisq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accent6"/>
                </a:solidFill>
              </a:rPr>
              <a:t>FALSE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cria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ficheiros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por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espécie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&lt;-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filter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err="1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especie</a:t>
            </a:r>
            <a:r>
              <a:rPr lang="en-US" dirty="0" smtClean="0"/>
              <a:t>=="</a:t>
            </a:r>
            <a:r>
              <a:rPr lang="en-US" dirty="0" err="1" smtClean="0"/>
              <a:t>Pb</a:t>
            </a:r>
            <a:r>
              <a:rPr lang="en-US" dirty="0" smtClean="0"/>
              <a:t>")</a:t>
            </a:r>
          </a:p>
          <a:p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&lt;-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select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1"/>
                </a:solidFill>
              </a:rPr>
              <a:t>c</a:t>
            </a:r>
            <a:r>
              <a:rPr lang="en-US" dirty="0" smtClean="0"/>
              <a:t>("</a:t>
            </a:r>
            <a:r>
              <a:rPr lang="en-US" dirty="0" smtClean="0">
                <a:solidFill>
                  <a:schemeClr val="accent4"/>
                </a:solidFill>
              </a:rPr>
              <a:t>ID_pov</a:t>
            </a:r>
            <a:r>
              <a:rPr lang="en-US" dirty="0" smtClean="0"/>
              <a:t>","</a:t>
            </a:r>
            <a:r>
              <a:rPr lang="en-US" dirty="0" smtClean="0">
                <a:solidFill>
                  <a:schemeClr val="accent4"/>
                </a:solidFill>
              </a:rPr>
              <a:t>Area_ha</a:t>
            </a:r>
            <a:r>
              <a:rPr lang="en-US" dirty="0" smtClean="0"/>
              <a:t>","</a:t>
            </a:r>
            <a:r>
              <a:rPr lang="en-US" dirty="0" smtClean="0">
                <a:solidFill>
                  <a:schemeClr val="accent4"/>
                </a:solidFill>
              </a:rPr>
              <a:t>ID_parc</a:t>
            </a:r>
            <a:r>
              <a:rPr lang="en-US" dirty="0" smtClean="0"/>
              <a:t>","</a:t>
            </a:r>
            <a:r>
              <a:rPr lang="en-US" dirty="0" smtClean="0">
                <a:solidFill>
                  <a:schemeClr val="accent4"/>
                </a:solidFill>
              </a:rPr>
              <a:t>areap</a:t>
            </a:r>
            <a:r>
              <a:rPr lang="en-US" dirty="0" smtClean="0"/>
              <a:t>","</a:t>
            </a:r>
            <a:r>
              <a:rPr lang="en-US" dirty="0" smtClean="0">
                <a:solidFill>
                  <a:schemeClr val="accent4"/>
                </a:solidFill>
              </a:rPr>
              <a:t>TP_parc</a:t>
            </a:r>
            <a:r>
              <a:rPr lang="en-US" dirty="0" smtClean="0"/>
              <a:t>“,”</a:t>
            </a:r>
            <a:r>
              <a:rPr lang="en-US" dirty="0" smtClean="0">
                <a:solidFill>
                  <a:schemeClr val="accent4"/>
                </a:solidFill>
              </a:rPr>
              <a:t>ID_arv</a:t>
            </a:r>
            <a:r>
              <a:rPr lang="en-US" dirty="0" smtClean="0"/>
              <a:t>","</a:t>
            </a:r>
            <a:r>
              <a:rPr lang="en-US" dirty="0" smtClean="0">
                <a:solidFill>
                  <a:schemeClr val="accent4"/>
                </a:solidFill>
              </a:rPr>
              <a:t>especie</a:t>
            </a:r>
            <a:r>
              <a:rPr lang="en-US" dirty="0" smtClean="0"/>
              <a:t>","</a:t>
            </a:r>
            <a:r>
              <a:rPr lang="en-US" dirty="0" smtClean="0">
                <a:solidFill>
                  <a:schemeClr val="accent4"/>
                </a:solidFill>
              </a:rPr>
              <a:t>t</a:t>
            </a:r>
            <a:r>
              <a:rPr lang="en-US" dirty="0" smtClean="0"/>
              <a:t>","</a:t>
            </a:r>
            <a:r>
              <a:rPr lang="en-US" dirty="0" smtClean="0">
                <a:solidFill>
                  <a:schemeClr val="accent4"/>
                </a:solidFill>
              </a:rPr>
              <a:t>d</a:t>
            </a:r>
            <a:r>
              <a:rPr lang="en-US" dirty="0" smtClean="0"/>
              <a:t>","</a:t>
            </a:r>
            <a:r>
              <a:rPr lang="en-US" dirty="0" smtClean="0">
                <a:solidFill>
                  <a:schemeClr val="accent4"/>
                </a:solidFill>
              </a:rPr>
              <a:t>h</a:t>
            </a:r>
            <a:r>
              <a:rPr lang="en-US" dirty="0" smtClean="0"/>
              <a:t>","</a:t>
            </a:r>
            <a:r>
              <a:rPr lang="en-US" dirty="0" smtClean="0">
                <a:solidFill>
                  <a:schemeClr val="accent4"/>
                </a:solidFill>
              </a:rPr>
              <a:t>hbc</a:t>
            </a:r>
            <a:r>
              <a:rPr lang="en-US" dirty="0" smtClean="0"/>
              <a:t>","</a:t>
            </a:r>
            <a:r>
              <a:rPr lang="en-US" dirty="0" smtClean="0">
                <a:solidFill>
                  <a:schemeClr val="accent4"/>
                </a:solidFill>
              </a:rPr>
              <a:t>cod_dom</a:t>
            </a:r>
            <a:r>
              <a:rPr lang="en-US" dirty="0" smtClean="0"/>
              <a:t>", "</a:t>
            </a:r>
            <a:r>
              <a:rPr lang="en-US" dirty="0" smtClean="0">
                <a:solidFill>
                  <a:schemeClr val="accent4"/>
                </a:solidFill>
              </a:rPr>
              <a:t>Fexp</a:t>
            </a:r>
            <a:r>
              <a:rPr lang="en-US" dirty="0" smtClean="0"/>
              <a:t>","</a:t>
            </a:r>
            <a:r>
              <a:rPr lang="en-US" dirty="0" smtClean="0">
                <a:solidFill>
                  <a:schemeClr val="accent4"/>
                </a:solidFill>
              </a:rPr>
              <a:t>Fexp1</a:t>
            </a:r>
            <a:r>
              <a:rPr lang="en-US" dirty="0" smtClean="0"/>
              <a:t>","</a:t>
            </a:r>
            <a:r>
              <a:rPr lang="en-US" dirty="0" smtClean="0">
                <a:solidFill>
                  <a:schemeClr val="accent4"/>
                </a:solidFill>
              </a:rPr>
              <a:t>g</a:t>
            </a:r>
            <a:r>
              <a:rPr lang="en-US" dirty="0" smtClean="0"/>
              <a:t>", "</a:t>
            </a:r>
            <a:r>
              <a:rPr lang="en-US" dirty="0" smtClean="0">
                <a:solidFill>
                  <a:schemeClr val="accent4"/>
                </a:solidFill>
              </a:rPr>
              <a:t>n</a:t>
            </a:r>
            <a:r>
              <a:rPr lang="en-US" dirty="0" smtClean="0"/>
              <a:t>" ))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865" y="456669"/>
            <a:ext cx="3114724" cy="2826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226" y="456669"/>
            <a:ext cx="3175896" cy="1941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00" y="4642430"/>
            <a:ext cx="8116003" cy="1836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9026" y="12626"/>
            <a:ext cx="454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Amieira_PrepData.R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2559" y="229831"/>
            <a:ext cx="848752" cy="799050"/>
          </a:xfrm>
          <a:prstGeom prst="rect">
            <a:avLst/>
          </a:prstGeom>
        </p:spPr>
      </p:pic>
      <p:pic>
        <p:nvPicPr>
          <p:cNvPr id="12" name="Picture 11" descr="pb_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1390622" y="6481"/>
            <a:ext cx="801378" cy="10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1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026" y="826001"/>
            <a:ext cx="1092574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800" dirty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# </a:t>
            </a:r>
            <a:r>
              <a:rPr lang="en-US" dirty="0" err="1" smtClean="0">
                <a:solidFill>
                  <a:schemeClr val="accent6"/>
                </a:solidFill>
              </a:rPr>
              <a:t>cria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ficheiros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por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espécie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&lt;-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filter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arv</a:t>
            </a:r>
            <a:r>
              <a:rPr lang="en-US" dirty="0" err="1" smtClean="0"/>
              <a:t>$</a:t>
            </a:r>
            <a:r>
              <a:rPr lang="en-US" dirty="0" err="1" smtClean="0">
                <a:solidFill>
                  <a:schemeClr val="accent4"/>
                </a:solidFill>
              </a:rPr>
              <a:t>especie</a:t>
            </a:r>
            <a:r>
              <a:rPr lang="en-US" dirty="0" smtClean="0"/>
              <a:t>=="Pm")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&lt;- </a:t>
            </a:r>
            <a:r>
              <a:rPr lang="en-US" dirty="0" smtClean="0">
                <a:solidFill>
                  <a:schemeClr val="accent1"/>
                </a:solidFill>
              </a:rPr>
              <a:t>select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1"/>
                </a:solidFill>
              </a:rPr>
              <a:t>c</a:t>
            </a:r>
            <a:r>
              <a:rPr lang="en-US" dirty="0" smtClean="0"/>
              <a:t>("</a:t>
            </a:r>
            <a:r>
              <a:rPr lang="en-US" dirty="0" smtClean="0">
                <a:solidFill>
                  <a:schemeClr val="accent4"/>
                </a:solidFill>
              </a:rPr>
              <a:t>ID_pov</a:t>
            </a:r>
            <a:r>
              <a:rPr lang="en-US" dirty="0" smtClean="0"/>
              <a:t>","</a:t>
            </a:r>
            <a:r>
              <a:rPr lang="en-US" dirty="0" smtClean="0">
                <a:solidFill>
                  <a:schemeClr val="accent4"/>
                </a:solidFill>
              </a:rPr>
              <a:t>Area_ha</a:t>
            </a:r>
            <a:r>
              <a:rPr lang="en-US" dirty="0" smtClean="0"/>
              <a:t>","</a:t>
            </a:r>
            <a:r>
              <a:rPr lang="en-US" dirty="0" smtClean="0">
                <a:solidFill>
                  <a:schemeClr val="accent4"/>
                </a:solidFill>
              </a:rPr>
              <a:t>ID_parc</a:t>
            </a:r>
            <a:r>
              <a:rPr lang="en-US" dirty="0" smtClean="0"/>
              <a:t>","</a:t>
            </a:r>
            <a:r>
              <a:rPr lang="en-US" dirty="0" smtClean="0">
                <a:solidFill>
                  <a:schemeClr val="accent4"/>
                </a:solidFill>
              </a:rPr>
              <a:t>areap</a:t>
            </a:r>
            <a:r>
              <a:rPr lang="en-US" dirty="0" smtClean="0"/>
              <a:t>","</a:t>
            </a:r>
            <a:r>
              <a:rPr lang="en-US" dirty="0" smtClean="0">
                <a:solidFill>
                  <a:schemeClr val="accent4"/>
                </a:solidFill>
              </a:rPr>
              <a:t>TP_parc</a:t>
            </a:r>
            <a:r>
              <a:rPr lang="en-US" dirty="0" smtClean="0"/>
              <a:t>“,”</a:t>
            </a:r>
            <a:r>
              <a:rPr lang="en-US" dirty="0" smtClean="0">
                <a:solidFill>
                  <a:schemeClr val="accent4"/>
                </a:solidFill>
              </a:rPr>
              <a:t>ID_arv</a:t>
            </a:r>
            <a:r>
              <a:rPr lang="en-US" dirty="0" smtClean="0"/>
              <a:t>","</a:t>
            </a:r>
            <a:r>
              <a:rPr lang="en-US" dirty="0" smtClean="0">
                <a:solidFill>
                  <a:schemeClr val="accent4"/>
                </a:solidFill>
              </a:rPr>
              <a:t>especie</a:t>
            </a:r>
            <a:r>
              <a:rPr lang="en-US" dirty="0" smtClean="0"/>
              <a:t>","</a:t>
            </a:r>
            <a:r>
              <a:rPr lang="en-US" dirty="0" smtClean="0">
                <a:solidFill>
                  <a:schemeClr val="accent4"/>
                </a:solidFill>
              </a:rPr>
              <a:t>t</a:t>
            </a:r>
            <a:r>
              <a:rPr lang="en-US" dirty="0" smtClean="0"/>
              <a:t>","</a:t>
            </a:r>
            <a:r>
              <a:rPr lang="en-US" dirty="0" smtClean="0">
                <a:solidFill>
                  <a:schemeClr val="accent4"/>
                </a:solidFill>
              </a:rPr>
              <a:t>d</a:t>
            </a:r>
            <a:r>
              <a:rPr lang="en-US" dirty="0" smtClean="0"/>
              <a:t>","</a:t>
            </a:r>
            <a:r>
              <a:rPr lang="en-US" dirty="0" smtClean="0">
                <a:solidFill>
                  <a:schemeClr val="accent4"/>
                </a:solidFill>
              </a:rPr>
              <a:t>h</a:t>
            </a:r>
            <a:r>
              <a:rPr lang="en-US" dirty="0" smtClean="0"/>
              <a:t>","</a:t>
            </a:r>
            <a:r>
              <a:rPr lang="en-US" dirty="0" smtClean="0">
                <a:solidFill>
                  <a:schemeClr val="accent4"/>
                </a:solidFill>
              </a:rPr>
              <a:t>hbc</a:t>
            </a:r>
            <a:r>
              <a:rPr lang="en-US" dirty="0" smtClean="0"/>
              <a:t>", "</a:t>
            </a:r>
            <a:r>
              <a:rPr lang="en-US" dirty="0" smtClean="0">
                <a:solidFill>
                  <a:schemeClr val="accent4"/>
                </a:solidFill>
              </a:rPr>
              <a:t>cod_dom</a:t>
            </a:r>
            <a:r>
              <a:rPr lang="en-US" dirty="0" smtClean="0"/>
              <a:t>", "</a:t>
            </a:r>
            <a:r>
              <a:rPr lang="en-US" dirty="0" smtClean="0">
                <a:solidFill>
                  <a:schemeClr val="accent4"/>
                </a:solidFill>
              </a:rPr>
              <a:t>Fexp</a:t>
            </a:r>
            <a:r>
              <a:rPr lang="en-US" dirty="0" smtClean="0"/>
              <a:t>","</a:t>
            </a:r>
            <a:r>
              <a:rPr lang="en-US" dirty="0" smtClean="0">
                <a:solidFill>
                  <a:schemeClr val="accent4"/>
                </a:solidFill>
              </a:rPr>
              <a:t>Fexp1</a:t>
            </a:r>
            <a:r>
              <a:rPr lang="en-US" dirty="0" smtClean="0"/>
              <a:t>","</a:t>
            </a:r>
            <a:r>
              <a:rPr lang="en-US" dirty="0" smtClean="0">
                <a:solidFill>
                  <a:schemeClr val="accent4"/>
                </a:solidFill>
              </a:rPr>
              <a:t>g</a:t>
            </a:r>
            <a:r>
              <a:rPr lang="en-US" dirty="0" smtClean="0"/>
              <a:t>", "</a:t>
            </a:r>
            <a:r>
              <a:rPr lang="en-US" dirty="0" smtClean="0">
                <a:solidFill>
                  <a:schemeClr val="accent4"/>
                </a:solidFill>
              </a:rPr>
              <a:t>n</a:t>
            </a:r>
            <a:r>
              <a:rPr lang="en-US" dirty="0" smtClean="0"/>
              <a:t>" ))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save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Pb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Pm</a:t>
            </a:r>
            <a:r>
              <a:rPr lang="en-US" dirty="0" err="1" smtClean="0"/>
              <a:t>,file</a:t>
            </a:r>
            <a:r>
              <a:rPr lang="en-US" dirty="0" smtClean="0"/>
              <a:t>="</a:t>
            </a:r>
            <a:r>
              <a:rPr lang="en-US" dirty="0" err="1" smtClean="0">
                <a:solidFill>
                  <a:schemeClr val="accent6"/>
                </a:solidFill>
              </a:rPr>
              <a:t>Amieira.Rdata</a:t>
            </a:r>
            <a:r>
              <a:rPr lang="en-US" dirty="0" smtClean="0"/>
              <a:t>")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02" y="2149440"/>
            <a:ext cx="8337002" cy="1836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9026" y="12626"/>
            <a:ext cx="454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Amieira_PrepData.R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2559" y="229831"/>
            <a:ext cx="848752" cy="799050"/>
          </a:xfrm>
          <a:prstGeom prst="rect">
            <a:avLst/>
          </a:prstGeom>
        </p:spPr>
      </p:pic>
      <p:pic>
        <p:nvPicPr>
          <p:cNvPr id="9" name="Picture 8" descr="pb_4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5651"/>
          <a:stretch>
            <a:fillRect/>
          </a:stretch>
        </p:blipFill>
        <p:spPr>
          <a:xfrm>
            <a:off x="11390622" y="6481"/>
            <a:ext cx="801378" cy="10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16953</TotalTime>
  <Words>3026</Words>
  <Application>Microsoft Office PowerPoint</Application>
  <PresentationFormat>Widescreen</PresentationFormat>
  <Paragraphs>722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smb</dc:creator>
  <cp:lastModifiedBy>smb</cp:lastModifiedBy>
  <cp:revision>89</cp:revision>
  <dcterms:created xsi:type="dcterms:W3CDTF">2023-12-10T16:35:25Z</dcterms:created>
  <dcterms:modified xsi:type="dcterms:W3CDTF">2023-12-27T17:38:40Z</dcterms:modified>
</cp:coreProperties>
</file>