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24"/>
  </p:notesMasterIdLst>
  <p:handoutMasterIdLst>
    <p:handoutMasterId r:id="rId25"/>
  </p:handoutMasterIdLst>
  <p:sldIdLst>
    <p:sldId id="416" r:id="rId2"/>
    <p:sldId id="418" r:id="rId3"/>
    <p:sldId id="419" r:id="rId4"/>
    <p:sldId id="420" r:id="rId5"/>
    <p:sldId id="421" r:id="rId6"/>
    <p:sldId id="422" r:id="rId7"/>
    <p:sldId id="423" r:id="rId8"/>
    <p:sldId id="424" r:id="rId9"/>
    <p:sldId id="425" r:id="rId10"/>
    <p:sldId id="426" r:id="rId11"/>
    <p:sldId id="427" r:id="rId12"/>
    <p:sldId id="428" r:id="rId13"/>
    <p:sldId id="429" r:id="rId14"/>
    <p:sldId id="430" r:id="rId15"/>
    <p:sldId id="431" r:id="rId16"/>
    <p:sldId id="432" r:id="rId17"/>
    <p:sldId id="441" r:id="rId18"/>
    <p:sldId id="433" r:id="rId19"/>
    <p:sldId id="435" r:id="rId20"/>
    <p:sldId id="436" r:id="rId21"/>
    <p:sldId id="437" r:id="rId22"/>
    <p:sldId id="442" r:id="rId23"/>
  </p:sldIdLst>
  <p:sldSz cx="12192000" cy="6858000"/>
  <p:notesSz cx="6858000" cy="9686925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CC9900"/>
    <a:srgbClr val="339966"/>
    <a:srgbClr val="6F9F3B"/>
    <a:srgbClr val="7CB042"/>
    <a:srgbClr val="FFE299"/>
    <a:srgbClr val="009900"/>
    <a:srgbClr val="008080"/>
    <a:srgbClr val="FF99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03" autoAdjust="0"/>
    <p:restoredTop sz="94660"/>
  </p:normalViewPr>
  <p:slideViewPr>
    <p:cSldViewPr showGuides="1">
      <p:cViewPr varScale="1">
        <p:scale>
          <a:sx n="84" d="100"/>
          <a:sy n="84" d="100"/>
        </p:scale>
        <p:origin x="758" y="72"/>
      </p:cViewPr>
      <p:guideLst>
        <p:guide orient="horz" pos="2205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380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39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839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2CDC44-C371-4756-9304-BE4C36871894}" type="datetimeFigureOut">
              <a:rPr lang="pt-PT" smtClean="0"/>
              <a:pPr/>
              <a:t>28/09/2023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201393"/>
            <a:ext cx="2971800" cy="4839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201393"/>
            <a:ext cx="2971800" cy="4839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665DA9-B115-4C7E-861C-52C674264457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36331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43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43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B23A52-C44F-40CD-BAE3-D946F76592F8}" type="datetimeFigureOut">
              <a:rPr lang="pt-PT" smtClean="0"/>
              <a:pPr/>
              <a:t>28/09/2023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0025" y="725488"/>
            <a:ext cx="6457950" cy="36337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601290"/>
            <a:ext cx="5486400" cy="43591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00897"/>
            <a:ext cx="2971800" cy="4843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200897"/>
            <a:ext cx="2971800" cy="4843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50A1FD-781B-41A6-B23B-C7DC6AD05C16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62153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80F88C-91AE-4128-BB09-224B2C58185B}" type="slidenum">
              <a:rPr lang="en-GB"/>
              <a:pPr/>
              <a:t>1</a:t>
            </a:fld>
            <a:endParaRPr lang="en-GB"/>
          </a:p>
        </p:txBody>
      </p:sp>
      <p:sp>
        <p:nvSpPr>
          <p:cNvPr id="29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0025" y="725488"/>
            <a:ext cx="6457950" cy="3633787"/>
          </a:xfrm>
          <a:ln/>
        </p:spPr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14073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6.jpeg"/><Relationship Id="rId18" Type="http://schemas.openxmlformats.org/officeDocument/2006/relationships/image" Target="../media/image21.jpeg"/><Relationship Id="rId3" Type="http://schemas.openxmlformats.org/officeDocument/2006/relationships/image" Target="../media/image4.jpeg"/><Relationship Id="rId21" Type="http://schemas.openxmlformats.org/officeDocument/2006/relationships/image" Target="../media/image14.png"/><Relationship Id="rId7" Type="http://schemas.openxmlformats.org/officeDocument/2006/relationships/image" Target="../media/image8.png"/><Relationship Id="rId12" Type="http://schemas.openxmlformats.org/officeDocument/2006/relationships/image" Target="../media/image15.jpeg"/><Relationship Id="rId17" Type="http://schemas.openxmlformats.org/officeDocument/2006/relationships/image" Target="../media/image20.jpeg"/><Relationship Id="rId2" Type="http://schemas.openxmlformats.org/officeDocument/2006/relationships/image" Target="../media/image3.jpeg"/><Relationship Id="rId16" Type="http://schemas.openxmlformats.org/officeDocument/2006/relationships/image" Target="../media/image19.jpeg"/><Relationship Id="rId20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5" Type="http://schemas.openxmlformats.org/officeDocument/2006/relationships/image" Target="../media/image18.jpeg"/><Relationship Id="rId10" Type="http://schemas.openxmlformats.org/officeDocument/2006/relationships/image" Target="../media/image11.png"/><Relationship Id="rId19" Type="http://schemas.openxmlformats.org/officeDocument/2006/relationships/image" Target="../media/image22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7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6.jpeg"/><Relationship Id="rId18" Type="http://schemas.openxmlformats.org/officeDocument/2006/relationships/image" Target="../media/image21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5.jpeg"/><Relationship Id="rId17" Type="http://schemas.openxmlformats.org/officeDocument/2006/relationships/image" Target="../media/image23.png"/><Relationship Id="rId2" Type="http://schemas.openxmlformats.org/officeDocument/2006/relationships/image" Target="../media/image3.jpeg"/><Relationship Id="rId16" Type="http://schemas.openxmlformats.org/officeDocument/2006/relationships/image" Target="../media/image19.jpeg"/><Relationship Id="rId20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5" Type="http://schemas.openxmlformats.org/officeDocument/2006/relationships/image" Target="../media/image18.jpeg"/><Relationship Id="rId10" Type="http://schemas.openxmlformats.org/officeDocument/2006/relationships/image" Target="../media/image11.png"/><Relationship Id="rId19" Type="http://schemas.openxmlformats.org/officeDocument/2006/relationships/image" Target="../media/image22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7.jpe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jpeg"/><Relationship Id="rId5" Type="http://schemas.openxmlformats.org/officeDocument/2006/relationships/image" Target="../media/image2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jpeg"/><Relationship Id="rId5" Type="http://schemas.openxmlformats.org/officeDocument/2006/relationships/image" Target="../media/image2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sp>
        <p:nvSpPr>
          <p:cNvPr id="8" name="Round Diagonal Corner Rectangle 7"/>
          <p:cNvSpPr/>
          <p:nvPr userDrawn="1"/>
        </p:nvSpPr>
        <p:spPr>
          <a:xfrm>
            <a:off x="190459" y="139859"/>
            <a:ext cx="11811083" cy="6572296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583499" y="6525344"/>
            <a:ext cx="9025003" cy="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FORCHANGE_RODAPE_COR_transp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0307" y="5229201"/>
            <a:ext cx="11372851" cy="15835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28/09/2023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28/09/2023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28/09/2023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28/09/2023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28/09/2023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28/09/2023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28/09/2023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28/09/2023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 userDrawn="1"/>
        </p:nvGrpSpPr>
        <p:grpSpPr>
          <a:xfrm>
            <a:off x="0" y="-24"/>
            <a:ext cx="12192000" cy="6858000"/>
            <a:chOff x="0" y="24"/>
            <a:chExt cx="9144000" cy="6858000"/>
          </a:xfrm>
        </p:grpSpPr>
        <p:sp>
          <p:nvSpPr>
            <p:cNvPr id="19" name="Rectangle 18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20" name="Picture 19" descr="ec_8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21" name="Picture 20" descr="ec_12.jpg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71406" y="5357471"/>
              <a:ext cx="1135357" cy="643345"/>
            </a:xfrm>
            <a:prstGeom prst="rect">
              <a:avLst/>
            </a:prstGeom>
          </p:spPr>
        </p:pic>
        <p:pic>
          <p:nvPicPr>
            <p:cNvPr id="22" name="Picture 21" descr="ec_8.jpg"/>
            <p:cNvPicPr>
              <a:picLocks noChangeAspect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71406" y="4642688"/>
              <a:ext cx="1135357" cy="643345"/>
            </a:xfrm>
            <a:prstGeom prst="rect">
              <a:avLst/>
            </a:prstGeom>
          </p:spPr>
        </p:pic>
        <p:pic>
          <p:nvPicPr>
            <p:cNvPr id="23" name="Picture 22" descr="ec_14.jpg"/>
            <p:cNvPicPr>
              <a:picLocks noChangeAspect="1"/>
            </p:cNvPicPr>
            <p:nvPr userDrawn="1"/>
          </p:nvPicPr>
          <p:blipFill>
            <a:blip r:embed="rId5" cstate="screen"/>
            <a:srcRect r="-461"/>
            <a:stretch>
              <a:fillRect/>
            </a:stretch>
          </p:blipFill>
          <p:spPr>
            <a:xfrm>
              <a:off x="71406" y="3928711"/>
              <a:ext cx="1134925" cy="643345"/>
            </a:xfrm>
            <a:prstGeom prst="rect">
              <a:avLst/>
            </a:prstGeom>
          </p:spPr>
        </p:pic>
        <p:pic>
          <p:nvPicPr>
            <p:cNvPr id="24" name="Picture 23" descr="casa_campo 044.jpg"/>
            <p:cNvPicPr>
              <a:picLocks noChangeAspect="1"/>
            </p:cNvPicPr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71406" y="3214331"/>
              <a:ext cx="1135358" cy="643345"/>
            </a:xfrm>
            <a:prstGeom prst="rect">
              <a:avLst/>
            </a:prstGeom>
          </p:spPr>
        </p:pic>
        <p:pic>
          <p:nvPicPr>
            <p:cNvPr id="25" name="Picture 2"/>
            <p:cNvPicPr>
              <a:picLocks noChangeAspect="1" noChangeArrowheads="1"/>
            </p:cNvPicPr>
            <p:nvPr userDrawn="1"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6" name="Picture 25" descr="AN_Talh246_2.jpg"/>
            <p:cNvPicPr>
              <a:picLocks noChangeAspect="1"/>
            </p:cNvPicPr>
            <p:nvPr userDrawn="1"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71406" y="1047796"/>
              <a:ext cx="1143197" cy="647879"/>
            </a:xfrm>
            <a:prstGeom prst="rect">
              <a:avLst/>
            </a:prstGeom>
          </p:spPr>
        </p:pic>
        <p:pic>
          <p:nvPicPr>
            <p:cNvPr id="27" name="Picture 26" descr="AN_Talh289_2.jpg"/>
            <p:cNvPicPr>
              <a:picLocks noChangeAspect="1"/>
            </p:cNvPicPr>
            <p:nvPr userDrawn="1"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71406" y="1785974"/>
              <a:ext cx="1138033" cy="647787"/>
            </a:xfrm>
            <a:prstGeom prst="rect">
              <a:avLst/>
            </a:prstGeom>
          </p:spPr>
        </p:pic>
      </p:grpSp>
      <p:sp>
        <p:nvSpPr>
          <p:cNvPr id="28" name="Rectangle 27"/>
          <p:cNvSpPr/>
          <p:nvPr userDrawn="1"/>
        </p:nvSpPr>
        <p:spPr>
          <a:xfrm>
            <a:off x="95208" y="2495248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pic>
        <p:nvPicPr>
          <p:cNvPr id="29" name="Picture 3"/>
          <p:cNvPicPr>
            <a:picLocks noChangeAspect="1" noChangeArrowheads="1"/>
          </p:cNvPicPr>
          <p:nvPr userDrawn="1"/>
        </p:nvPicPr>
        <p:blipFill>
          <a:blip r:embed="rId10" cstate="screen"/>
          <a:srcRect b="7609"/>
          <a:stretch>
            <a:fillRect/>
          </a:stretch>
        </p:blipFill>
        <p:spPr bwMode="auto">
          <a:xfrm>
            <a:off x="1874291" y="357166"/>
            <a:ext cx="10032000" cy="630306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0" name="Picture 2"/>
          <p:cNvPicPr>
            <a:picLocks noChangeAspect="1" noChangeArrowheads="1"/>
          </p:cNvPicPr>
          <p:nvPr userDrawn="1"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2255491" y="500042"/>
            <a:ext cx="2857519" cy="795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Rectangle 37"/>
          <p:cNvSpPr/>
          <p:nvPr userDrawn="1"/>
        </p:nvSpPr>
        <p:spPr>
          <a:xfrm>
            <a:off x="95208" y="2490804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pic>
        <p:nvPicPr>
          <p:cNvPr id="39" name="Picture 3"/>
          <p:cNvPicPr>
            <a:picLocks noChangeAspect="1" noChangeArrowheads="1"/>
          </p:cNvPicPr>
          <p:nvPr userDrawn="1"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1874291" y="357166"/>
            <a:ext cx="10032000" cy="630306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0" name="Picture 2"/>
          <p:cNvPicPr>
            <a:picLocks noChangeAspect="1" noChangeArrowheads="1"/>
          </p:cNvPicPr>
          <p:nvPr userDrawn="1"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2351584" y="476673"/>
            <a:ext cx="4494341" cy="1071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 userDrawn="1"/>
        </p:nvGrpSpPr>
        <p:grpSpPr>
          <a:xfrm>
            <a:off x="0" y="-24"/>
            <a:ext cx="12192000" cy="6858000"/>
            <a:chOff x="0" y="24"/>
            <a:chExt cx="9144000" cy="6858000"/>
          </a:xfrm>
        </p:grpSpPr>
        <p:sp>
          <p:nvSpPr>
            <p:cNvPr id="19" name="Rectangle 18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20" name="Picture 19" descr="ec_8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21" name="Picture 20" descr="ec_12.jpg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71406" y="5357471"/>
              <a:ext cx="1135357" cy="643345"/>
            </a:xfrm>
            <a:prstGeom prst="rect">
              <a:avLst/>
            </a:prstGeom>
          </p:spPr>
        </p:pic>
        <p:pic>
          <p:nvPicPr>
            <p:cNvPr id="22" name="Picture 21" descr="ec_8.jpg"/>
            <p:cNvPicPr>
              <a:picLocks noChangeAspect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71406" y="4642688"/>
              <a:ext cx="1135357" cy="643345"/>
            </a:xfrm>
            <a:prstGeom prst="rect">
              <a:avLst/>
            </a:prstGeom>
          </p:spPr>
        </p:pic>
        <p:pic>
          <p:nvPicPr>
            <p:cNvPr id="23" name="Picture 22" descr="ec_14.jpg"/>
            <p:cNvPicPr>
              <a:picLocks noChangeAspect="1"/>
            </p:cNvPicPr>
            <p:nvPr userDrawn="1"/>
          </p:nvPicPr>
          <p:blipFill>
            <a:blip r:embed="rId5" cstate="screen"/>
            <a:srcRect r="-461"/>
            <a:stretch>
              <a:fillRect/>
            </a:stretch>
          </p:blipFill>
          <p:spPr>
            <a:xfrm>
              <a:off x="71406" y="3928711"/>
              <a:ext cx="1134925" cy="643345"/>
            </a:xfrm>
            <a:prstGeom prst="rect">
              <a:avLst/>
            </a:prstGeom>
          </p:spPr>
        </p:pic>
        <p:pic>
          <p:nvPicPr>
            <p:cNvPr id="24" name="Picture 23" descr="casa_campo 044.jpg"/>
            <p:cNvPicPr>
              <a:picLocks noChangeAspect="1"/>
            </p:cNvPicPr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71406" y="3214331"/>
              <a:ext cx="1135358" cy="643345"/>
            </a:xfrm>
            <a:prstGeom prst="rect">
              <a:avLst/>
            </a:prstGeom>
          </p:spPr>
        </p:pic>
        <p:pic>
          <p:nvPicPr>
            <p:cNvPr id="25" name="Picture 2"/>
            <p:cNvPicPr>
              <a:picLocks noChangeAspect="1" noChangeArrowheads="1"/>
            </p:cNvPicPr>
            <p:nvPr userDrawn="1"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6" name="Picture 25" descr="AN_Talh246_2.jpg"/>
            <p:cNvPicPr>
              <a:picLocks noChangeAspect="1"/>
            </p:cNvPicPr>
            <p:nvPr userDrawn="1"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71406" y="1047796"/>
              <a:ext cx="1143197" cy="647879"/>
            </a:xfrm>
            <a:prstGeom prst="rect">
              <a:avLst/>
            </a:prstGeom>
          </p:spPr>
        </p:pic>
        <p:pic>
          <p:nvPicPr>
            <p:cNvPr id="27" name="Picture 26" descr="AN_Talh289_2.jpg"/>
            <p:cNvPicPr>
              <a:picLocks noChangeAspect="1"/>
            </p:cNvPicPr>
            <p:nvPr userDrawn="1"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71406" y="1785974"/>
              <a:ext cx="1138033" cy="647787"/>
            </a:xfrm>
            <a:prstGeom prst="rect">
              <a:avLst/>
            </a:prstGeom>
          </p:spPr>
        </p:pic>
      </p:grpSp>
      <p:sp>
        <p:nvSpPr>
          <p:cNvPr id="28" name="Rectangle 27"/>
          <p:cNvSpPr/>
          <p:nvPr userDrawn="1"/>
        </p:nvSpPr>
        <p:spPr>
          <a:xfrm>
            <a:off x="95208" y="2495248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pic>
        <p:nvPicPr>
          <p:cNvPr id="29" name="Picture 3"/>
          <p:cNvPicPr>
            <a:picLocks noChangeAspect="1" noChangeArrowheads="1"/>
          </p:cNvPicPr>
          <p:nvPr userDrawn="1"/>
        </p:nvPicPr>
        <p:blipFill>
          <a:blip r:embed="rId10" cstate="screen"/>
          <a:srcRect b="7609"/>
          <a:stretch>
            <a:fillRect/>
          </a:stretch>
        </p:blipFill>
        <p:spPr bwMode="auto">
          <a:xfrm>
            <a:off x="1874291" y="357166"/>
            <a:ext cx="10032000" cy="630306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0" name="Picture 2"/>
          <p:cNvPicPr>
            <a:picLocks noChangeAspect="1" noChangeArrowheads="1"/>
          </p:cNvPicPr>
          <p:nvPr userDrawn="1"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2255491" y="500042"/>
            <a:ext cx="2857519" cy="795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6"/>
          <p:cNvGrpSpPr/>
          <p:nvPr userDrawn="1"/>
        </p:nvGrpSpPr>
        <p:grpSpPr>
          <a:xfrm>
            <a:off x="0" y="-24"/>
            <a:ext cx="12192000" cy="6858000"/>
            <a:chOff x="0" y="24"/>
            <a:chExt cx="9144000" cy="6858000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17" name="Picture 16" descr="ec_8.jpg"/>
            <p:cNvPicPr>
              <a:picLocks noChangeAspect="1"/>
            </p:cNvPicPr>
            <p:nvPr userDrawn="1"/>
          </p:nvPicPr>
          <p:blipFill>
            <a:blip r:embed="rId1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31" name="Picture 30" descr="ec_12.jpg"/>
            <p:cNvPicPr>
              <a:picLocks noChangeAspect="1"/>
            </p:cNvPicPr>
            <p:nvPr userDrawn="1"/>
          </p:nvPicPr>
          <p:blipFill>
            <a:blip r:embed="rId13" cstate="screen"/>
            <a:srcRect/>
            <a:stretch>
              <a:fillRect/>
            </a:stretch>
          </p:blipFill>
          <p:spPr>
            <a:xfrm>
              <a:off x="71406" y="5357471"/>
              <a:ext cx="1135357" cy="643345"/>
            </a:xfrm>
            <a:prstGeom prst="rect">
              <a:avLst/>
            </a:prstGeom>
          </p:spPr>
        </p:pic>
        <p:pic>
          <p:nvPicPr>
            <p:cNvPr id="32" name="Picture 31" descr="ec_8.jpg"/>
            <p:cNvPicPr>
              <a:picLocks noChangeAspect="1"/>
            </p:cNvPicPr>
            <p:nvPr userDrawn="1"/>
          </p:nvPicPr>
          <p:blipFill>
            <a:blip r:embed="rId14" cstate="screen"/>
            <a:srcRect/>
            <a:stretch>
              <a:fillRect/>
            </a:stretch>
          </p:blipFill>
          <p:spPr>
            <a:xfrm>
              <a:off x="71406" y="4642688"/>
              <a:ext cx="1135357" cy="643345"/>
            </a:xfrm>
            <a:prstGeom prst="rect">
              <a:avLst/>
            </a:prstGeom>
          </p:spPr>
        </p:pic>
        <p:pic>
          <p:nvPicPr>
            <p:cNvPr id="33" name="Picture 32" descr="ec_14.jpg"/>
            <p:cNvPicPr>
              <a:picLocks noChangeAspect="1"/>
            </p:cNvPicPr>
            <p:nvPr userDrawn="1"/>
          </p:nvPicPr>
          <p:blipFill>
            <a:blip r:embed="rId15" cstate="screen"/>
            <a:srcRect r="-461"/>
            <a:stretch>
              <a:fillRect/>
            </a:stretch>
          </p:blipFill>
          <p:spPr>
            <a:xfrm>
              <a:off x="71406" y="3928711"/>
              <a:ext cx="1134925" cy="643345"/>
            </a:xfrm>
            <a:prstGeom prst="rect">
              <a:avLst/>
            </a:prstGeom>
          </p:spPr>
        </p:pic>
        <p:pic>
          <p:nvPicPr>
            <p:cNvPr id="34" name="Picture 33" descr="casa_campo 044.jpg"/>
            <p:cNvPicPr>
              <a:picLocks noChangeAspect="1"/>
            </p:cNvPicPr>
            <p:nvPr userDrawn="1"/>
          </p:nvPicPr>
          <p:blipFill>
            <a:blip r:embed="rId16" cstate="screen"/>
            <a:srcRect/>
            <a:stretch>
              <a:fillRect/>
            </a:stretch>
          </p:blipFill>
          <p:spPr>
            <a:xfrm>
              <a:off x="71406" y="3214331"/>
              <a:ext cx="1135358" cy="643345"/>
            </a:xfrm>
            <a:prstGeom prst="rect">
              <a:avLst/>
            </a:prstGeom>
          </p:spPr>
        </p:pic>
        <p:pic>
          <p:nvPicPr>
            <p:cNvPr id="35" name="Picture 2"/>
            <p:cNvPicPr>
              <a:picLocks noChangeAspect="1" noChangeArrowheads="1"/>
            </p:cNvPicPr>
            <p:nvPr userDrawn="1"/>
          </p:nvPicPr>
          <p:blipFill>
            <a:blip r:embed="rId1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6" name="Picture 35" descr="AN_Talh246_2.jpg"/>
            <p:cNvPicPr>
              <a:picLocks noChangeAspect="1"/>
            </p:cNvPicPr>
            <p:nvPr userDrawn="1"/>
          </p:nvPicPr>
          <p:blipFill>
            <a:blip r:embed="rId18" cstate="screen"/>
            <a:srcRect/>
            <a:stretch>
              <a:fillRect/>
            </a:stretch>
          </p:blipFill>
          <p:spPr>
            <a:xfrm>
              <a:off x="71406" y="1047796"/>
              <a:ext cx="1143197" cy="647879"/>
            </a:xfrm>
            <a:prstGeom prst="rect">
              <a:avLst/>
            </a:prstGeom>
          </p:spPr>
        </p:pic>
        <p:pic>
          <p:nvPicPr>
            <p:cNvPr id="37" name="Picture 36" descr="AN_Talh289_2.jpg"/>
            <p:cNvPicPr>
              <a:picLocks noChangeAspect="1"/>
            </p:cNvPicPr>
            <p:nvPr userDrawn="1"/>
          </p:nvPicPr>
          <p:blipFill>
            <a:blip r:embed="rId19" cstate="screen"/>
            <a:srcRect/>
            <a:stretch>
              <a:fillRect/>
            </a:stretch>
          </p:blipFill>
          <p:spPr>
            <a:xfrm>
              <a:off x="71406" y="1765277"/>
              <a:ext cx="1138033" cy="647787"/>
            </a:xfrm>
            <a:prstGeom prst="rect">
              <a:avLst/>
            </a:prstGeom>
          </p:spPr>
        </p:pic>
      </p:grpSp>
      <p:sp>
        <p:nvSpPr>
          <p:cNvPr id="38" name="Rectangle 37"/>
          <p:cNvSpPr/>
          <p:nvPr userDrawn="1"/>
        </p:nvSpPr>
        <p:spPr>
          <a:xfrm>
            <a:off x="95208" y="2490804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pic>
        <p:nvPicPr>
          <p:cNvPr id="39" name="Picture 3"/>
          <p:cNvPicPr>
            <a:picLocks noChangeAspect="1" noChangeArrowheads="1"/>
          </p:cNvPicPr>
          <p:nvPr userDrawn="1"/>
        </p:nvPicPr>
        <p:blipFill>
          <a:blip r:embed="rId20" cstate="screen"/>
          <a:srcRect/>
          <a:stretch>
            <a:fillRect/>
          </a:stretch>
        </p:blipFill>
        <p:spPr bwMode="auto">
          <a:xfrm>
            <a:off x="1874291" y="357166"/>
            <a:ext cx="10032000" cy="630306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0" name="Picture 2"/>
          <p:cNvPicPr>
            <a:picLocks noChangeAspect="1" noChangeArrowheads="1"/>
          </p:cNvPicPr>
          <p:nvPr userDrawn="1"/>
        </p:nvPicPr>
        <p:blipFill>
          <a:blip r:embed="rId21" cstate="screen"/>
          <a:srcRect/>
          <a:stretch>
            <a:fillRect/>
          </a:stretch>
        </p:blipFill>
        <p:spPr bwMode="auto">
          <a:xfrm>
            <a:off x="2342520" y="499411"/>
            <a:ext cx="4494341" cy="1071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28/09/2023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F80DD-8107-44A7-A249-9BE2BF10D10F}" type="datetimeFigureOut">
              <a:rPr lang="pt-PT" smtClean="0"/>
              <a:pPr/>
              <a:t>28/09/2023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891E2-A8D3-42D9-87A6-D91B6A7BBED7}" type="slidenum">
              <a:rPr lang="pt-PT" smtClean="0"/>
              <a:pPr/>
              <a:t>‹#›</a:t>
            </a:fld>
            <a:endParaRPr lang="pt-PT"/>
          </a:p>
        </p:txBody>
      </p:sp>
      <p:grpSp>
        <p:nvGrpSpPr>
          <p:cNvPr id="6" name="Group 6"/>
          <p:cNvGrpSpPr/>
          <p:nvPr userDrawn="1"/>
        </p:nvGrpSpPr>
        <p:grpSpPr>
          <a:xfrm>
            <a:off x="0" y="-24"/>
            <a:ext cx="12192000" cy="6858000"/>
            <a:chOff x="0" y="24"/>
            <a:chExt cx="9144000" cy="6858000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8" name="Picture 7" descr="ec_8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9" name="Picture 8" descr="ec_12.jpg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71406" y="5357471"/>
              <a:ext cx="1135357" cy="643345"/>
            </a:xfrm>
            <a:prstGeom prst="rect">
              <a:avLst/>
            </a:prstGeom>
          </p:spPr>
        </p:pic>
        <p:pic>
          <p:nvPicPr>
            <p:cNvPr id="10" name="Picture 9" descr="ec_8.jpg"/>
            <p:cNvPicPr>
              <a:picLocks noChangeAspect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71406" y="4642688"/>
              <a:ext cx="1135357" cy="643345"/>
            </a:xfrm>
            <a:prstGeom prst="rect">
              <a:avLst/>
            </a:prstGeom>
          </p:spPr>
        </p:pic>
        <p:pic>
          <p:nvPicPr>
            <p:cNvPr id="11" name="Picture 10" descr="ec_14.jpg"/>
            <p:cNvPicPr>
              <a:picLocks noChangeAspect="1"/>
            </p:cNvPicPr>
            <p:nvPr userDrawn="1"/>
          </p:nvPicPr>
          <p:blipFill>
            <a:blip r:embed="rId5" cstate="screen"/>
            <a:srcRect r="-461"/>
            <a:stretch>
              <a:fillRect/>
            </a:stretch>
          </p:blipFill>
          <p:spPr>
            <a:xfrm>
              <a:off x="71406" y="3928711"/>
              <a:ext cx="1134925" cy="643345"/>
            </a:xfrm>
            <a:prstGeom prst="rect">
              <a:avLst/>
            </a:prstGeom>
          </p:spPr>
        </p:pic>
        <p:pic>
          <p:nvPicPr>
            <p:cNvPr id="12" name="Picture 11" descr="casa_campo 044.jpg"/>
            <p:cNvPicPr>
              <a:picLocks noChangeAspect="1"/>
            </p:cNvPicPr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71406" y="3214331"/>
              <a:ext cx="1135358" cy="643345"/>
            </a:xfrm>
            <a:prstGeom prst="rect">
              <a:avLst/>
            </a:prstGeom>
          </p:spPr>
        </p:pic>
        <p:pic>
          <p:nvPicPr>
            <p:cNvPr id="13" name="Picture 2"/>
            <p:cNvPicPr>
              <a:picLocks noChangeAspect="1" noChangeArrowheads="1"/>
            </p:cNvPicPr>
            <p:nvPr userDrawn="1"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" name="Picture 13" descr="AN_Talh246_2.jpg"/>
            <p:cNvPicPr>
              <a:picLocks noChangeAspect="1"/>
            </p:cNvPicPr>
            <p:nvPr userDrawn="1"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71406" y="1047796"/>
              <a:ext cx="1143197" cy="647879"/>
            </a:xfrm>
            <a:prstGeom prst="rect">
              <a:avLst/>
            </a:prstGeom>
          </p:spPr>
        </p:pic>
        <p:pic>
          <p:nvPicPr>
            <p:cNvPr id="15" name="Picture 14" descr="AN_Talh289_2.jpg"/>
            <p:cNvPicPr>
              <a:picLocks noChangeAspect="1"/>
            </p:cNvPicPr>
            <p:nvPr userDrawn="1"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71406" y="1785974"/>
              <a:ext cx="1138033" cy="647787"/>
            </a:xfrm>
            <a:prstGeom prst="rect">
              <a:avLst/>
            </a:prstGeom>
          </p:spPr>
        </p:pic>
      </p:grpSp>
      <p:sp>
        <p:nvSpPr>
          <p:cNvPr id="16" name="Rectangle 15"/>
          <p:cNvSpPr/>
          <p:nvPr userDrawn="1"/>
        </p:nvSpPr>
        <p:spPr>
          <a:xfrm>
            <a:off x="95208" y="2495248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pic>
        <p:nvPicPr>
          <p:cNvPr id="17" name="Picture 3"/>
          <p:cNvPicPr>
            <a:picLocks noChangeAspect="1" noChangeArrowheads="1"/>
          </p:cNvPicPr>
          <p:nvPr userDrawn="1"/>
        </p:nvPicPr>
        <p:blipFill>
          <a:blip r:embed="rId10" cstate="screen"/>
          <a:srcRect b="7609"/>
          <a:stretch>
            <a:fillRect/>
          </a:stretch>
        </p:blipFill>
        <p:spPr bwMode="auto">
          <a:xfrm>
            <a:off x="1874291" y="357166"/>
            <a:ext cx="10032000" cy="630306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2255491" y="500042"/>
            <a:ext cx="2857519" cy="795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" name="Group 6"/>
          <p:cNvGrpSpPr/>
          <p:nvPr userDrawn="1"/>
        </p:nvGrpSpPr>
        <p:grpSpPr>
          <a:xfrm>
            <a:off x="0" y="-24"/>
            <a:ext cx="12192000" cy="6858000"/>
            <a:chOff x="0" y="24"/>
            <a:chExt cx="9144000" cy="6858000"/>
          </a:xfrm>
        </p:grpSpPr>
        <p:sp>
          <p:nvSpPr>
            <p:cNvPr id="20" name="Rectangle 19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21" name="Picture 20" descr="ec_8.jpg"/>
            <p:cNvPicPr>
              <a:picLocks noChangeAspect="1"/>
            </p:cNvPicPr>
            <p:nvPr userDrawn="1"/>
          </p:nvPicPr>
          <p:blipFill>
            <a:blip r:embed="rId1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22" name="Picture 21" descr="ec_12.jpg"/>
            <p:cNvPicPr>
              <a:picLocks noChangeAspect="1"/>
            </p:cNvPicPr>
            <p:nvPr userDrawn="1"/>
          </p:nvPicPr>
          <p:blipFill>
            <a:blip r:embed="rId13" cstate="screen"/>
            <a:srcRect/>
            <a:stretch>
              <a:fillRect/>
            </a:stretch>
          </p:blipFill>
          <p:spPr>
            <a:xfrm>
              <a:off x="71406" y="5357471"/>
              <a:ext cx="1135357" cy="643345"/>
            </a:xfrm>
            <a:prstGeom prst="rect">
              <a:avLst/>
            </a:prstGeom>
          </p:spPr>
        </p:pic>
        <p:pic>
          <p:nvPicPr>
            <p:cNvPr id="23" name="Picture 22" descr="ec_8.jpg"/>
            <p:cNvPicPr>
              <a:picLocks noChangeAspect="1"/>
            </p:cNvPicPr>
            <p:nvPr userDrawn="1"/>
          </p:nvPicPr>
          <p:blipFill>
            <a:blip r:embed="rId14" cstate="screen"/>
            <a:srcRect/>
            <a:stretch>
              <a:fillRect/>
            </a:stretch>
          </p:blipFill>
          <p:spPr>
            <a:xfrm>
              <a:off x="71406" y="4642688"/>
              <a:ext cx="1135357" cy="643345"/>
            </a:xfrm>
            <a:prstGeom prst="rect">
              <a:avLst/>
            </a:prstGeom>
          </p:spPr>
        </p:pic>
        <p:pic>
          <p:nvPicPr>
            <p:cNvPr id="24" name="Picture 23" descr="ec_14.jpg"/>
            <p:cNvPicPr>
              <a:picLocks noChangeAspect="1"/>
            </p:cNvPicPr>
            <p:nvPr userDrawn="1"/>
          </p:nvPicPr>
          <p:blipFill>
            <a:blip r:embed="rId15" cstate="screen"/>
            <a:srcRect r="-461"/>
            <a:stretch>
              <a:fillRect/>
            </a:stretch>
          </p:blipFill>
          <p:spPr>
            <a:xfrm>
              <a:off x="71406" y="3928711"/>
              <a:ext cx="1134925" cy="643345"/>
            </a:xfrm>
            <a:prstGeom prst="rect">
              <a:avLst/>
            </a:prstGeom>
          </p:spPr>
        </p:pic>
        <p:pic>
          <p:nvPicPr>
            <p:cNvPr id="25" name="Picture 24" descr="casa_campo 044.jpg"/>
            <p:cNvPicPr>
              <a:picLocks noChangeAspect="1"/>
            </p:cNvPicPr>
            <p:nvPr userDrawn="1"/>
          </p:nvPicPr>
          <p:blipFill>
            <a:blip r:embed="rId16" cstate="screen"/>
            <a:srcRect/>
            <a:stretch>
              <a:fillRect/>
            </a:stretch>
          </p:blipFill>
          <p:spPr>
            <a:xfrm>
              <a:off x="71406" y="3214331"/>
              <a:ext cx="1135358" cy="643345"/>
            </a:xfrm>
            <a:prstGeom prst="rect">
              <a:avLst/>
            </a:prstGeom>
          </p:spPr>
        </p:pic>
        <p:pic>
          <p:nvPicPr>
            <p:cNvPr id="26" name="Picture 2"/>
            <p:cNvPicPr>
              <a:picLocks noChangeAspect="1" noChangeArrowheads="1"/>
            </p:cNvPicPr>
            <p:nvPr userDrawn="1"/>
          </p:nvPicPr>
          <p:blipFill>
            <a:blip r:embed="rId1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7" name="Picture 26" descr="AN_Talh246_2.jpg"/>
            <p:cNvPicPr>
              <a:picLocks noChangeAspect="1"/>
            </p:cNvPicPr>
            <p:nvPr userDrawn="1"/>
          </p:nvPicPr>
          <p:blipFill>
            <a:blip r:embed="rId18" cstate="screen"/>
            <a:srcRect/>
            <a:stretch>
              <a:fillRect/>
            </a:stretch>
          </p:blipFill>
          <p:spPr>
            <a:xfrm>
              <a:off x="71406" y="1047796"/>
              <a:ext cx="1143197" cy="647879"/>
            </a:xfrm>
            <a:prstGeom prst="rect">
              <a:avLst/>
            </a:prstGeom>
          </p:spPr>
        </p:pic>
        <p:pic>
          <p:nvPicPr>
            <p:cNvPr id="28" name="Picture 27" descr="AN_Talh289_2.jpg"/>
            <p:cNvPicPr>
              <a:picLocks noChangeAspect="1"/>
            </p:cNvPicPr>
            <p:nvPr userDrawn="1"/>
          </p:nvPicPr>
          <p:blipFill>
            <a:blip r:embed="rId19" cstate="screen"/>
            <a:srcRect/>
            <a:stretch>
              <a:fillRect/>
            </a:stretch>
          </p:blipFill>
          <p:spPr>
            <a:xfrm>
              <a:off x="71406" y="1765277"/>
              <a:ext cx="1138033" cy="647787"/>
            </a:xfrm>
            <a:prstGeom prst="rect">
              <a:avLst/>
            </a:prstGeom>
          </p:spPr>
        </p:pic>
      </p:grpSp>
      <p:sp>
        <p:nvSpPr>
          <p:cNvPr id="29" name="Rectangle 28"/>
          <p:cNvSpPr/>
          <p:nvPr userDrawn="1"/>
        </p:nvSpPr>
        <p:spPr>
          <a:xfrm>
            <a:off x="95208" y="2490804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pic>
        <p:nvPicPr>
          <p:cNvPr id="30" name="Picture 3"/>
          <p:cNvPicPr>
            <a:picLocks noChangeAspect="1" noChangeArrowheads="1"/>
          </p:cNvPicPr>
          <p:nvPr userDrawn="1"/>
        </p:nvPicPr>
        <p:blipFill>
          <a:blip r:embed="rId10" cstate="screen"/>
          <a:srcRect b="7609"/>
          <a:stretch>
            <a:fillRect/>
          </a:stretch>
        </p:blipFill>
        <p:spPr bwMode="auto">
          <a:xfrm>
            <a:off x="1874291" y="357166"/>
            <a:ext cx="10032000" cy="630306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2" name="Picture 2"/>
          <p:cNvPicPr>
            <a:picLocks noChangeAspect="1" noChangeArrowheads="1"/>
          </p:cNvPicPr>
          <p:nvPr userDrawn="1"/>
        </p:nvPicPr>
        <p:blipFill>
          <a:blip r:embed="rId20" cstate="screen"/>
          <a:srcRect/>
          <a:stretch>
            <a:fillRect/>
          </a:stretch>
        </p:blipFill>
        <p:spPr bwMode="auto">
          <a:xfrm>
            <a:off x="2285973" y="493411"/>
            <a:ext cx="3114280" cy="88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 userDrawn="1"/>
        </p:nvGrpSpPr>
        <p:grpSpPr>
          <a:xfrm>
            <a:off x="0" y="-24"/>
            <a:ext cx="12192000" cy="6858000"/>
            <a:chOff x="0" y="24"/>
            <a:chExt cx="9144000" cy="68580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10" name="Picture 9" descr="ec_8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11" name="Picture 10" descr="ec_12.jpg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71406" y="5357802"/>
              <a:ext cx="1135357" cy="643345"/>
            </a:xfrm>
            <a:prstGeom prst="rect">
              <a:avLst/>
            </a:prstGeom>
          </p:spPr>
        </p:pic>
        <p:pic>
          <p:nvPicPr>
            <p:cNvPr id="12" name="Picture 11" descr="ec_8.jpg"/>
            <p:cNvPicPr>
              <a:picLocks noChangeAspect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71406" y="4643422"/>
              <a:ext cx="1135357" cy="643345"/>
            </a:xfrm>
            <a:prstGeom prst="rect">
              <a:avLst/>
            </a:prstGeom>
          </p:spPr>
        </p:pic>
        <p:pic>
          <p:nvPicPr>
            <p:cNvPr id="13" name="Picture 12" descr="ec_14.jpg"/>
            <p:cNvPicPr>
              <a:picLocks noChangeAspect="1"/>
            </p:cNvPicPr>
            <p:nvPr userDrawn="1"/>
          </p:nvPicPr>
          <p:blipFill>
            <a:blip r:embed="rId5" cstate="screen"/>
            <a:srcRect r="-461"/>
            <a:stretch>
              <a:fillRect/>
            </a:stretch>
          </p:blipFill>
          <p:spPr>
            <a:xfrm>
              <a:off x="71406" y="3214734"/>
              <a:ext cx="1134925" cy="643345"/>
            </a:xfrm>
            <a:prstGeom prst="rect">
              <a:avLst/>
            </a:prstGeom>
          </p:spPr>
        </p:pic>
        <p:pic>
          <p:nvPicPr>
            <p:cNvPr id="14" name="Picture 13" descr="casa_campo 044.jpg"/>
            <p:cNvPicPr>
              <a:picLocks noChangeAspect="1"/>
            </p:cNvPicPr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71406" y="2500354"/>
              <a:ext cx="1135358" cy="643345"/>
            </a:xfrm>
            <a:prstGeom prst="rect">
              <a:avLst/>
            </a:prstGeom>
          </p:spPr>
        </p:pic>
        <p:pic>
          <p:nvPicPr>
            <p:cNvPr id="15" name="Picture 2"/>
            <p:cNvPicPr>
              <a:picLocks noChangeAspect="1" noChangeArrowheads="1"/>
            </p:cNvPicPr>
            <p:nvPr userDrawn="1"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" name="Picture 15" descr="AN_Talh246_2.jpg"/>
            <p:cNvPicPr>
              <a:picLocks noChangeAspect="1"/>
            </p:cNvPicPr>
            <p:nvPr userDrawn="1"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71406" y="1047796"/>
              <a:ext cx="1143197" cy="647879"/>
            </a:xfrm>
            <a:prstGeom prst="rect">
              <a:avLst/>
            </a:prstGeom>
          </p:spPr>
        </p:pic>
        <p:pic>
          <p:nvPicPr>
            <p:cNvPr id="17" name="Picture 16" descr="AN_Talh289_2.jpg"/>
            <p:cNvPicPr>
              <a:picLocks noChangeAspect="1"/>
            </p:cNvPicPr>
            <p:nvPr userDrawn="1"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71406" y="1785974"/>
              <a:ext cx="1138033" cy="647787"/>
            </a:xfrm>
            <a:prstGeom prst="rect">
              <a:avLst/>
            </a:prstGeom>
          </p:spPr>
        </p:pic>
        <p:sp>
          <p:nvSpPr>
            <p:cNvPr id="18" name="Round Diagonal Corner Rectangle 17"/>
            <p:cNvSpPr/>
            <p:nvPr userDrawn="1"/>
          </p:nvSpPr>
          <p:spPr>
            <a:xfrm>
              <a:off x="1285852" y="142852"/>
              <a:ext cx="7715304" cy="6624000"/>
            </a:xfrm>
            <a:prstGeom prst="round2Diag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</p:grpSp>
      <p:sp>
        <p:nvSpPr>
          <p:cNvPr id="19" name="Rectangle 18"/>
          <p:cNvSpPr/>
          <p:nvPr userDrawn="1"/>
        </p:nvSpPr>
        <p:spPr>
          <a:xfrm>
            <a:off x="95208" y="3924008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 userDrawn="1"/>
        </p:nvGrpSpPr>
        <p:grpSpPr>
          <a:xfrm>
            <a:off x="0" y="-24"/>
            <a:ext cx="12192000" cy="6858000"/>
            <a:chOff x="0" y="24"/>
            <a:chExt cx="9144000" cy="68580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10" name="Picture 9" descr="ec_8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11" name="Picture 10" descr="ec_12.jpg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71406" y="5357802"/>
              <a:ext cx="1135357" cy="643345"/>
            </a:xfrm>
            <a:prstGeom prst="rect">
              <a:avLst/>
            </a:prstGeom>
          </p:spPr>
        </p:pic>
        <p:pic>
          <p:nvPicPr>
            <p:cNvPr id="12" name="Picture 11" descr="ec_8.jpg"/>
            <p:cNvPicPr>
              <a:picLocks noChangeAspect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71406" y="3928711"/>
              <a:ext cx="1135357" cy="643345"/>
            </a:xfrm>
            <a:prstGeom prst="rect">
              <a:avLst/>
            </a:prstGeom>
          </p:spPr>
        </p:pic>
        <p:pic>
          <p:nvPicPr>
            <p:cNvPr id="13" name="Picture 12" descr="ec_14.jpg"/>
            <p:cNvPicPr>
              <a:picLocks noChangeAspect="1"/>
            </p:cNvPicPr>
            <p:nvPr userDrawn="1"/>
          </p:nvPicPr>
          <p:blipFill>
            <a:blip r:embed="rId5" cstate="screen"/>
            <a:srcRect r="-461"/>
            <a:stretch>
              <a:fillRect/>
            </a:stretch>
          </p:blipFill>
          <p:spPr>
            <a:xfrm>
              <a:off x="71406" y="3214734"/>
              <a:ext cx="1134925" cy="643345"/>
            </a:xfrm>
            <a:prstGeom prst="rect">
              <a:avLst/>
            </a:prstGeom>
          </p:spPr>
        </p:pic>
        <p:pic>
          <p:nvPicPr>
            <p:cNvPr id="14" name="Picture 13" descr="casa_campo 044.jpg"/>
            <p:cNvPicPr>
              <a:picLocks noChangeAspect="1"/>
            </p:cNvPicPr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71406" y="2500354"/>
              <a:ext cx="1135358" cy="643345"/>
            </a:xfrm>
            <a:prstGeom prst="rect">
              <a:avLst/>
            </a:prstGeom>
          </p:spPr>
        </p:pic>
        <p:pic>
          <p:nvPicPr>
            <p:cNvPr id="15" name="Picture 2"/>
            <p:cNvPicPr>
              <a:picLocks noChangeAspect="1" noChangeArrowheads="1"/>
            </p:cNvPicPr>
            <p:nvPr userDrawn="1"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" name="Picture 15" descr="AN_Talh246_2.jpg"/>
            <p:cNvPicPr>
              <a:picLocks noChangeAspect="1"/>
            </p:cNvPicPr>
            <p:nvPr userDrawn="1"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71406" y="1047796"/>
              <a:ext cx="1143197" cy="647879"/>
            </a:xfrm>
            <a:prstGeom prst="rect">
              <a:avLst/>
            </a:prstGeom>
          </p:spPr>
        </p:pic>
        <p:pic>
          <p:nvPicPr>
            <p:cNvPr id="17" name="Picture 16" descr="AN_Talh289_2.jpg"/>
            <p:cNvPicPr>
              <a:picLocks noChangeAspect="1"/>
            </p:cNvPicPr>
            <p:nvPr userDrawn="1"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71406" y="1785974"/>
              <a:ext cx="1138033" cy="647787"/>
            </a:xfrm>
            <a:prstGeom prst="rect">
              <a:avLst/>
            </a:prstGeom>
          </p:spPr>
        </p:pic>
        <p:sp>
          <p:nvSpPr>
            <p:cNvPr id="18" name="Round Diagonal Corner Rectangle 17"/>
            <p:cNvSpPr/>
            <p:nvPr userDrawn="1"/>
          </p:nvSpPr>
          <p:spPr>
            <a:xfrm>
              <a:off x="1285852" y="142852"/>
              <a:ext cx="7715304" cy="6624000"/>
            </a:xfrm>
            <a:prstGeom prst="round2Diag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</p:grpSp>
      <p:sp>
        <p:nvSpPr>
          <p:cNvPr id="19" name="Rectangle 18"/>
          <p:cNvSpPr/>
          <p:nvPr userDrawn="1"/>
        </p:nvSpPr>
        <p:spPr>
          <a:xfrm>
            <a:off x="95208" y="4638388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 userDrawn="1"/>
        </p:nvGrpSpPr>
        <p:grpSpPr>
          <a:xfrm>
            <a:off x="0" y="-24"/>
            <a:ext cx="12192000" cy="6858000"/>
            <a:chOff x="0" y="24"/>
            <a:chExt cx="9144000" cy="68580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10" name="Picture 9" descr="ec_8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11" name="Picture 10" descr="ec_12.jpg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71406" y="5357802"/>
              <a:ext cx="1135357" cy="643345"/>
            </a:xfrm>
            <a:prstGeom prst="rect">
              <a:avLst/>
            </a:prstGeom>
          </p:spPr>
        </p:pic>
        <p:pic>
          <p:nvPicPr>
            <p:cNvPr id="12" name="Picture 11" descr="ec_8.jpg"/>
            <p:cNvPicPr>
              <a:picLocks noChangeAspect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71406" y="3928711"/>
              <a:ext cx="1135357" cy="643345"/>
            </a:xfrm>
            <a:prstGeom prst="rect">
              <a:avLst/>
            </a:prstGeom>
          </p:spPr>
        </p:pic>
        <p:pic>
          <p:nvPicPr>
            <p:cNvPr id="13" name="Picture 12" descr="ec_14.jpg"/>
            <p:cNvPicPr>
              <a:picLocks noChangeAspect="1"/>
            </p:cNvPicPr>
            <p:nvPr userDrawn="1"/>
          </p:nvPicPr>
          <p:blipFill>
            <a:blip r:embed="rId5" cstate="screen"/>
            <a:srcRect r="-461"/>
            <a:stretch>
              <a:fillRect/>
            </a:stretch>
          </p:blipFill>
          <p:spPr>
            <a:xfrm>
              <a:off x="71406" y="3214734"/>
              <a:ext cx="1134925" cy="643345"/>
            </a:xfrm>
            <a:prstGeom prst="rect">
              <a:avLst/>
            </a:prstGeom>
          </p:spPr>
        </p:pic>
        <p:pic>
          <p:nvPicPr>
            <p:cNvPr id="14" name="Picture 13" descr="casa_campo 044.jpg"/>
            <p:cNvPicPr>
              <a:picLocks noChangeAspect="1"/>
            </p:cNvPicPr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71406" y="2500354"/>
              <a:ext cx="1135358" cy="643345"/>
            </a:xfrm>
            <a:prstGeom prst="rect">
              <a:avLst/>
            </a:prstGeom>
          </p:spPr>
        </p:pic>
        <p:pic>
          <p:nvPicPr>
            <p:cNvPr id="15" name="Picture 2"/>
            <p:cNvPicPr>
              <a:picLocks noChangeAspect="1" noChangeArrowheads="1"/>
            </p:cNvPicPr>
            <p:nvPr userDrawn="1"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" name="Picture 15" descr="AN_Talh246_2.jpg"/>
            <p:cNvPicPr>
              <a:picLocks noChangeAspect="1"/>
            </p:cNvPicPr>
            <p:nvPr userDrawn="1"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71406" y="1047796"/>
              <a:ext cx="1143197" cy="647879"/>
            </a:xfrm>
            <a:prstGeom prst="rect">
              <a:avLst/>
            </a:prstGeom>
          </p:spPr>
        </p:pic>
        <p:pic>
          <p:nvPicPr>
            <p:cNvPr id="17" name="Picture 16" descr="AN_Talh289_2.jpg"/>
            <p:cNvPicPr>
              <a:picLocks noChangeAspect="1"/>
            </p:cNvPicPr>
            <p:nvPr userDrawn="1"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71406" y="1785974"/>
              <a:ext cx="1138033" cy="647787"/>
            </a:xfrm>
            <a:prstGeom prst="rect">
              <a:avLst/>
            </a:prstGeom>
          </p:spPr>
        </p:pic>
        <p:sp>
          <p:nvSpPr>
            <p:cNvPr id="18" name="Round Diagonal Corner Rectangle 17"/>
            <p:cNvSpPr/>
            <p:nvPr userDrawn="1"/>
          </p:nvSpPr>
          <p:spPr>
            <a:xfrm>
              <a:off x="1285852" y="142852"/>
              <a:ext cx="7715304" cy="6624000"/>
            </a:xfrm>
            <a:prstGeom prst="round2Diag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</p:grpSp>
      <p:sp>
        <p:nvSpPr>
          <p:cNvPr id="19" name="Rectangle 18"/>
          <p:cNvSpPr/>
          <p:nvPr userDrawn="1"/>
        </p:nvSpPr>
        <p:spPr>
          <a:xfrm>
            <a:off x="95208" y="4638388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 userDrawn="1"/>
        </p:nvGrpSpPr>
        <p:grpSpPr>
          <a:xfrm>
            <a:off x="0" y="-24"/>
            <a:ext cx="12192000" cy="6858000"/>
            <a:chOff x="0" y="24"/>
            <a:chExt cx="9144000" cy="68580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10" name="Picture 9" descr="ec_8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11" name="Picture 10" descr="ec_12.jpg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71406" y="5357802"/>
              <a:ext cx="1135357" cy="643345"/>
            </a:xfrm>
            <a:prstGeom prst="rect">
              <a:avLst/>
            </a:prstGeom>
          </p:spPr>
        </p:pic>
        <p:pic>
          <p:nvPicPr>
            <p:cNvPr id="12" name="Picture 11" descr="ec_8.jpg"/>
            <p:cNvPicPr>
              <a:picLocks noChangeAspect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71406" y="3928711"/>
              <a:ext cx="1135357" cy="643345"/>
            </a:xfrm>
            <a:prstGeom prst="rect">
              <a:avLst/>
            </a:prstGeom>
          </p:spPr>
        </p:pic>
        <p:pic>
          <p:nvPicPr>
            <p:cNvPr id="13" name="Picture 12" descr="ec_14.jpg"/>
            <p:cNvPicPr>
              <a:picLocks noChangeAspect="1"/>
            </p:cNvPicPr>
            <p:nvPr userDrawn="1"/>
          </p:nvPicPr>
          <p:blipFill>
            <a:blip r:embed="rId5" cstate="screen"/>
            <a:srcRect r="-461"/>
            <a:stretch>
              <a:fillRect/>
            </a:stretch>
          </p:blipFill>
          <p:spPr>
            <a:xfrm>
              <a:off x="71406" y="3214734"/>
              <a:ext cx="1134925" cy="643345"/>
            </a:xfrm>
            <a:prstGeom prst="rect">
              <a:avLst/>
            </a:prstGeom>
          </p:spPr>
        </p:pic>
        <p:pic>
          <p:nvPicPr>
            <p:cNvPr id="14" name="Picture 13" descr="casa_campo 044.jpg"/>
            <p:cNvPicPr>
              <a:picLocks noChangeAspect="1"/>
            </p:cNvPicPr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71406" y="2500354"/>
              <a:ext cx="1135358" cy="643345"/>
            </a:xfrm>
            <a:prstGeom prst="rect">
              <a:avLst/>
            </a:prstGeom>
          </p:spPr>
        </p:pic>
        <p:pic>
          <p:nvPicPr>
            <p:cNvPr id="15" name="Picture 2"/>
            <p:cNvPicPr>
              <a:picLocks noChangeAspect="1" noChangeArrowheads="1"/>
            </p:cNvPicPr>
            <p:nvPr userDrawn="1"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" name="Picture 15" descr="AN_Talh246_2.jpg"/>
            <p:cNvPicPr>
              <a:picLocks noChangeAspect="1"/>
            </p:cNvPicPr>
            <p:nvPr userDrawn="1"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71406" y="1047796"/>
              <a:ext cx="1143197" cy="647879"/>
            </a:xfrm>
            <a:prstGeom prst="rect">
              <a:avLst/>
            </a:prstGeom>
          </p:spPr>
        </p:pic>
        <p:pic>
          <p:nvPicPr>
            <p:cNvPr id="17" name="Picture 16" descr="AN_Talh289_2.jpg"/>
            <p:cNvPicPr>
              <a:picLocks noChangeAspect="1"/>
            </p:cNvPicPr>
            <p:nvPr userDrawn="1"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71406" y="1785974"/>
              <a:ext cx="1138033" cy="647787"/>
            </a:xfrm>
            <a:prstGeom prst="rect">
              <a:avLst/>
            </a:prstGeom>
          </p:spPr>
        </p:pic>
        <p:sp>
          <p:nvSpPr>
            <p:cNvPr id="18" name="Round Diagonal Corner Rectangle 17"/>
            <p:cNvSpPr/>
            <p:nvPr userDrawn="1"/>
          </p:nvSpPr>
          <p:spPr>
            <a:xfrm>
              <a:off x="1285852" y="142852"/>
              <a:ext cx="7715304" cy="6624000"/>
            </a:xfrm>
            <a:prstGeom prst="round2Diag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</p:grpSp>
      <p:sp>
        <p:nvSpPr>
          <p:cNvPr id="19" name="Rectangle 18"/>
          <p:cNvSpPr/>
          <p:nvPr userDrawn="1"/>
        </p:nvSpPr>
        <p:spPr>
          <a:xfrm>
            <a:off x="95208" y="4638388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4"/>
            <a:ext cx="12192000" cy="6858000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sp>
        <p:nvSpPr>
          <p:cNvPr id="8" name="Round Diagonal Corner Rectangle 7"/>
          <p:cNvSpPr/>
          <p:nvPr userDrawn="1"/>
        </p:nvSpPr>
        <p:spPr>
          <a:xfrm>
            <a:off x="190459" y="139859"/>
            <a:ext cx="11811083" cy="6572296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4"/>
            <a:ext cx="12192000" cy="6858000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sp>
        <p:nvSpPr>
          <p:cNvPr id="8" name="Round Diagonal Corner Rectangle 7"/>
          <p:cNvSpPr/>
          <p:nvPr userDrawn="1"/>
        </p:nvSpPr>
        <p:spPr>
          <a:xfrm>
            <a:off x="190459" y="139859"/>
            <a:ext cx="11811083" cy="6572296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24"/>
            <a:ext cx="12192000" cy="6858000"/>
            <a:chOff x="0" y="24"/>
            <a:chExt cx="9144000" cy="6858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9" name="Picture 8" descr="ec_8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10" name="Picture 9" descr="ec_12.jpg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71406" y="5357802"/>
              <a:ext cx="1135357" cy="643345"/>
            </a:xfrm>
            <a:prstGeom prst="rect">
              <a:avLst/>
            </a:prstGeom>
          </p:spPr>
        </p:pic>
        <p:pic>
          <p:nvPicPr>
            <p:cNvPr id="11" name="Picture 10" descr="ec_8.jpg"/>
            <p:cNvPicPr>
              <a:picLocks noChangeAspect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71406" y="4643422"/>
              <a:ext cx="1135357" cy="643345"/>
            </a:xfrm>
            <a:prstGeom prst="rect">
              <a:avLst/>
            </a:prstGeom>
          </p:spPr>
        </p:pic>
        <p:pic>
          <p:nvPicPr>
            <p:cNvPr id="12" name="Picture 11" descr="ec_14.jpg"/>
            <p:cNvPicPr>
              <a:picLocks noChangeAspect="1"/>
            </p:cNvPicPr>
            <p:nvPr userDrawn="1"/>
          </p:nvPicPr>
          <p:blipFill>
            <a:blip r:embed="rId5" cstate="screen"/>
            <a:srcRect r="-461"/>
            <a:stretch>
              <a:fillRect/>
            </a:stretch>
          </p:blipFill>
          <p:spPr>
            <a:xfrm>
              <a:off x="71406" y="3929042"/>
              <a:ext cx="1134925" cy="643345"/>
            </a:xfrm>
            <a:prstGeom prst="rect">
              <a:avLst/>
            </a:prstGeom>
          </p:spPr>
        </p:pic>
        <p:pic>
          <p:nvPicPr>
            <p:cNvPr id="13" name="Picture 12" descr="casa_campo 044.jpg"/>
            <p:cNvPicPr>
              <a:picLocks noChangeAspect="1"/>
            </p:cNvPicPr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71406" y="3214686"/>
              <a:ext cx="1135358" cy="643345"/>
            </a:xfrm>
            <a:prstGeom prst="rect">
              <a:avLst/>
            </a:prstGeom>
          </p:spPr>
        </p:pic>
        <p:pic>
          <p:nvPicPr>
            <p:cNvPr id="14" name="Picture 2"/>
            <p:cNvPicPr>
              <a:picLocks noChangeAspect="1" noChangeArrowheads="1"/>
            </p:cNvPicPr>
            <p:nvPr userDrawn="1"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1406" y="1066701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" name="Picture 14" descr="AN_Talh246_2.jpg"/>
            <p:cNvPicPr>
              <a:picLocks noChangeAspect="1"/>
            </p:cNvPicPr>
            <p:nvPr userDrawn="1"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71406" y="1785902"/>
              <a:ext cx="1143197" cy="647879"/>
            </a:xfrm>
            <a:prstGeom prst="rect">
              <a:avLst/>
            </a:prstGeom>
          </p:spPr>
        </p:pic>
        <p:pic>
          <p:nvPicPr>
            <p:cNvPr id="16" name="Picture 15" descr="AN_Talh289_2.jpg"/>
            <p:cNvPicPr>
              <a:picLocks noChangeAspect="1"/>
            </p:cNvPicPr>
            <p:nvPr userDrawn="1"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71406" y="2500282"/>
              <a:ext cx="1138033" cy="647787"/>
            </a:xfrm>
            <a:prstGeom prst="rect">
              <a:avLst/>
            </a:prstGeom>
          </p:spPr>
        </p:pic>
        <p:sp>
          <p:nvSpPr>
            <p:cNvPr id="18" name="Round Diagonal Corner Rectangle 17"/>
            <p:cNvSpPr/>
            <p:nvPr userDrawn="1"/>
          </p:nvSpPr>
          <p:spPr>
            <a:xfrm>
              <a:off x="1285852" y="142852"/>
              <a:ext cx="7715304" cy="6624000"/>
            </a:xfrm>
            <a:prstGeom prst="round2Diag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</p:grpSp>
      <p:sp>
        <p:nvSpPr>
          <p:cNvPr id="22" name="Rectangle 21"/>
          <p:cNvSpPr/>
          <p:nvPr userDrawn="1"/>
        </p:nvSpPr>
        <p:spPr>
          <a:xfrm>
            <a:off x="95208" y="333040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24"/>
            <a:ext cx="12192000" cy="6858000"/>
            <a:chOff x="0" y="24"/>
            <a:chExt cx="9144000" cy="68580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10" name="Picture 9" descr="ec_8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11" name="Picture 10" descr="ec_12.jpg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71406" y="5357802"/>
              <a:ext cx="1135357" cy="643345"/>
            </a:xfrm>
            <a:prstGeom prst="rect">
              <a:avLst/>
            </a:prstGeom>
          </p:spPr>
        </p:pic>
        <p:pic>
          <p:nvPicPr>
            <p:cNvPr id="12" name="Picture 11" descr="ec_8.jpg"/>
            <p:cNvPicPr>
              <a:picLocks noChangeAspect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71406" y="4643422"/>
              <a:ext cx="1135357" cy="643345"/>
            </a:xfrm>
            <a:prstGeom prst="rect">
              <a:avLst/>
            </a:prstGeom>
          </p:spPr>
        </p:pic>
        <p:pic>
          <p:nvPicPr>
            <p:cNvPr id="13" name="Picture 12" descr="ec_14.jpg"/>
            <p:cNvPicPr>
              <a:picLocks noChangeAspect="1"/>
            </p:cNvPicPr>
            <p:nvPr userDrawn="1"/>
          </p:nvPicPr>
          <p:blipFill>
            <a:blip r:embed="rId5" cstate="screen"/>
            <a:srcRect r="-461"/>
            <a:stretch>
              <a:fillRect/>
            </a:stretch>
          </p:blipFill>
          <p:spPr>
            <a:xfrm>
              <a:off x="71406" y="3929042"/>
              <a:ext cx="1134925" cy="643345"/>
            </a:xfrm>
            <a:prstGeom prst="rect">
              <a:avLst/>
            </a:prstGeom>
          </p:spPr>
        </p:pic>
        <p:pic>
          <p:nvPicPr>
            <p:cNvPr id="14" name="Picture 13" descr="casa_campo 044.jpg"/>
            <p:cNvPicPr>
              <a:picLocks noChangeAspect="1"/>
            </p:cNvPicPr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71406" y="3214686"/>
              <a:ext cx="1135358" cy="643345"/>
            </a:xfrm>
            <a:prstGeom prst="rect">
              <a:avLst/>
            </a:prstGeom>
          </p:spPr>
        </p:pic>
        <p:pic>
          <p:nvPicPr>
            <p:cNvPr id="15" name="Picture 2"/>
            <p:cNvPicPr>
              <a:picLocks noChangeAspect="1" noChangeArrowheads="1"/>
            </p:cNvPicPr>
            <p:nvPr userDrawn="1"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" name="Picture 15" descr="AN_Talh246_2.jpg"/>
            <p:cNvPicPr>
              <a:picLocks noChangeAspect="1"/>
            </p:cNvPicPr>
            <p:nvPr userDrawn="1"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71406" y="1785902"/>
              <a:ext cx="1143197" cy="647879"/>
            </a:xfrm>
            <a:prstGeom prst="rect">
              <a:avLst/>
            </a:prstGeom>
          </p:spPr>
        </p:pic>
        <p:pic>
          <p:nvPicPr>
            <p:cNvPr id="17" name="Picture 16" descr="AN_Talh289_2.jpg"/>
            <p:cNvPicPr>
              <a:picLocks noChangeAspect="1"/>
            </p:cNvPicPr>
            <p:nvPr userDrawn="1"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71406" y="2500282"/>
              <a:ext cx="1138033" cy="647787"/>
            </a:xfrm>
            <a:prstGeom prst="rect">
              <a:avLst/>
            </a:prstGeom>
          </p:spPr>
        </p:pic>
        <p:sp>
          <p:nvSpPr>
            <p:cNvPr id="18" name="Round Diagonal Corner Rectangle 17"/>
            <p:cNvSpPr/>
            <p:nvPr userDrawn="1"/>
          </p:nvSpPr>
          <p:spPr>
            <a:xfrm>
              <a:off x="1285852" y="142852"/>
              <a:ext cx="7715304" cy="6624000"/>
            </a:xfrm>
            <a:prstGeom prst="round2Diag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</p:grpSp>
      <p:sp>
        <p:nvSpPr>
          <p:cNvPr id="19" name="Rectangle 18"/>
          <p:cNvSpPr/>
          <p:nvPr userDrawn="1"/>
        </p:nvSpPr>
        <p:spPr>
          <a:xfrm>
            <a:off x="95208" y="1059671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441325"/>
            <a:ext cx="10703983" cy="755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68351" y="1196975"/>
            <a:ext cx="5249333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0885" y="1196975"/>
            <a:ext cx="5251449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683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9349" y="274638"/>
            <a:ext cx="11664000" cy="706090"/>
          </a:xfrm>
        </p:spPr>
        <p:txBody>
          <a:bodyPr>
            <a:normAutofit/>
          </a:bodyPr>
          <a:lstStyle>
            <a:lvl1pPr algn="ctr">
              <a:buNone/>
              <a:defRPr sz="3600"/>
            </a:lvl1pPr>
          </a:lstStyle>
          <a:p>
            <a:r>
              <a:rPr lang="en-US" dirty="0" smtClean="0"/>
              <a:t> Click to edit Master title style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371" y="1196753"/>
            <a:ext cx="11328000" cy="4929411"/>
          </a:xfrm>
        </p:spPr>
        <p:txBody>
          <a:bodyPr tIns="144000" rIns="360000">
            <a:normAutofit/>
          </a:bodyPr>
          <a:lstStyle>
            <a:lvl1pPr marL="342900" indent="-342900" algn="just">
              <a:spcBef>
                <a:spcPts val="1800"/>
              </a:spcBef>
              <a:buFont typeface="Wingdings" panose="05000000000000000000" pitchFamily="2" charset="2"/>
              <a:buChar char=""/>
              <a:defRPr sz="2400"/>
            </a:lvl1pPr>
            <a:lvl2pPr marL="742950" indent="-285750" algn="just">
              <a:spcBef>
                <a:spcPts val="1800"/>
              </a:spcBef>
              <a:buFont typeface="Wingdings" panose="05000000000000000000" pitchFamily="2" charset="2"/>
              <a:buChar char=""/>
              <a:defRPr sz="2000"/>
            </a:lvl2pPr>
            <a:lvl3pPr>
              <a:spcBef>
                <a:spcPts val="1800"/>
              </a:spcBef>
              <a:defRPr sz="1800"/>
            </a:lvl3pPr>
            <a:lvl4pPr>
              <a:spcBef>
                <a:spcPts val="1800"/>
              </a:spcBef>
              <a:defRPr sz="1600"/>
            </a:lvl4pPr>
            <a:lvl5pPr>
              <a:spcBef>
                <a:spcPts val="1800"/>
              </a:spcBef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28/09/2023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184" y="304800"/>
            <a:ext cx="11419416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06401" y="1600200"/>
            <a:ext cx="11419417" cy="4953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942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371" y="404664"/>
            <a:ext cx="11329259" cy="720080"/>
          </a:xfrm>
        </p:spPr>
        <p:txBody>
          <a:bodyPr>
            <a:normAutofit/>
          </a:bodyPr>
          <a:lstStyle>
            <a:lvl1pPr algn="l">
              <a:buClr>
                <a:srgbClr val="008000"/>
              </a:buClr>
              <a:buFont typeface="Wingdings" pitchFamily="2" charset="2"/>
              <a:buChar char="§"/>
              <a:defRPr sz="3600" b="1">
                <a:solidFill>
                  <a:srgbClr val="008000"/>
                </a:solidFill>
              </a:defRPr>
            </a:lvl1pPr>
          </a:lstStyle>
          <a:p>
            <a:r>
              <a:rPr lang="en-US" dirty="0" smtClean="0"/>
              <a:t> Click to edit Master title style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371" y="1338454"/>
            <a:ext cx="11329259" cy="5001419"/>
          </a:xfrm>
        </p:spPr>
        <p:txBody>
          <a:bodyPr>
            <a:normAutofit/>
          </a:bodyPr>
          <a:lstStyle>
            <a:lvl1pPr algn="just">
              <a:spcBef>
                <a:spcPts val="1800"/>
              </a:spcBef>
              <a:buFont typeface="Wingdings" pitchFamily="2" charset="2"/>
              <a:buChar char="ü"/>
              <a:defRPr sz="2800"/>
            </a:lvl1pPr>
            <a:lvl2pPr algn="just">
              <a:spcBef>
                <a:spcPts val="1800"/>
              </a:spcBef>
              <a:defRPr sz="2400"/>
            </a:lvl2pPr>
            <a:lvl3pPr algn="just">
              <a:spcBef>
                <a:spcPts val="1200"/>
              </a:spcBef>
              <a:defRPr sz="2000"/>
            </a:lvl3pPr>
            <a:lvl4pPr algn="just">
              <a:spcBef>
                <a:spcPts val="1200"/>
              </a:spcBef>
              <a:defRPr sz="1800"/>
            </a:lvl4pPr>
            <a:lvl5pPr algn="just">
              <a:spcBef>
                <a:spcPts val="1200"/>
              </a:spcBef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28/09/2023</a:t>
            </a:fld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90686" y="6356351"/>
            <a:ext cx="2844800" cy="365125"/>
          </a:xfrm>
        </p:spPr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371" y="116632"/>
            <a:ext cx="11329259" cy="720080"/>
          </a:xfrm>
        </p:spPr>
        <p:txBody>
          <a:bodyPr>
            <a:normAutofit/>
          </a:bodyPr>
          <a:lstStyle>
            <a:lvl1pPr algn="l">
              <a:buClr>
                <a:srgbClr val="008000"/>
              </a:buClr>
              <a:buFont typeface="Wingdings" pitchFamily="2" charset="2"/>
              <a:buChar char="§"/>
              <a:defRPr sz="3600" b="1">
                <a:solidFill>
                  <a:srgbClr val="008000"/>
                </a:solidFill>
              </a:defRPr>
            </a:lvl1pPr>
          </a:lstStyle>
          <a:p>
            <a:r>
              <a:rPr lang="en-US" dirty="0" smtClean="0"/>
              <a:t> Click to edit Master title style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371" y="1338454"/>
            <a:ext cx="11329259" cy="5001419"/>
          </a:xfrm>
        </p:spPr>
        <p:txBody>
          <a:bodyPr>
            <a:normAutofit/>
          </a:bodyPr>
          <a:lstStyle>
            <a:lvl1pPr algn="just">
              <a:spcBef>
                <a:spcPts val="1200"/>
              </a:spcBef>
              <a:buFont typeface="Wingdings" pitchFamily="2" charset="2"/>
              <a:buChar char="ü"/>
              <a:defRPr sz="2800"/>
            </a:lvl1pPr>
            <a:lvl2pPr algn="just">
              <a:spcBef>
                <a:spcPts val="1200"/>
              </a:spcBef>
              <a:defRPr sz="2400"/>
            </a:lvl2pPr>
            <a:lvl3pPr algn="just">
              <a:spcBef>
                <a:spcPts val="1200"/>
              </a:spcBef>
              <a:defRPr sz="2000"/>
            </a:lvl3pPr>
            <a:lvl4pPr algn="just">
              <a:spcBef>
                <a:spcPts val="1200"/>
              </a:spcBef>
              <a:defRPr sz="1800"/>
            </a:lvl4pPr>
            <a:lvl5pPr algn="just">
              <a:spcBef>
                <a:spcPts val="1200"/>
              </a:spcBef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28/09/2023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28511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371" y="404664"/>
            <a:ext cx="11329259" cy="720080"/>
          </a:xfrm>
        </p:spPr>
        <p:txBody>
          <a:bodyPr>
            <a:normAutofit/>
          </a:bodyPr>
          <a:lstStyle>
            <a:lvl1pPr algn="l">
              <a:buClr>
                <a:srgbClr val="008000"/>
              </a:buClr>
              <a:buFont typeface="Wingdings" pitchFamily="2" charset="2"/>
              <a:buChar char="§"/>
              <a:defRPr sz="3600" b="1">
                <a:solidFill>
                  <a:srgbClr val="008000"/>
                </a:solidFill>
              </a:defRPr>
            </a:lvl1pPr>
          </a:lstStyle>
          <a:p>
            <a:r>
              <a:rPr lang="en-US" dirty="0" smtClean="0"/>
              <a:t> Click to edit Master title style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28/09/2023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371" y="404664"/>
            <a:ext cx="11329259" cy="720080"/>
          </a:xfrm>
        </p:spPr>
        <p:txBody>
          <a:bodyPr>
            <a:normAutofit/>
          </a:bodyPr>
          <a:lstStyle>
            <a:lvl1pPr algn="l">
              <a:buClr>
                <a:srgbClr val="008000"/>
              </a:buClr>
              <a:buFont typeface="Wingdings" pitchFamily="2" charset="2"/>
              <a:buChar char="§"/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 Click to edit Master title style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28/09/2023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"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28/09/2023</a:t>
            </a:fld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0040"/>
            <a:ext cx="12192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28/09/2023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4"/>
            <a:ext cx="12192000" cy="6858000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sp>
        <p:nvSpPr>
          <p:cNvPr id="9" name="Rectangle 8"/>
          <p:cNvSpPr/>
          <p:nvPr/>
        </p:nvSpPr>
        <p:spPr>
          <a:xfrm>
            <a:off x="239350" y="188640"/>
            <a:ext cx="11713301" cy="652534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 Click to edit Master title style</a:t>
            </a:r>
            <a:endParaRPr lang="pt-P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7B8B8-6764-4DB0-A962-41300A23605B}" type="datetimeFigureOut">
              <a:rPr lang="pt-PT" smtClean="0"/>
              <a:pPr/>
              <a:t>28/09/2023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8091851" y="6417133"/>
            <a:ext cx="3860800" cy="365125"/>
          </a:xfrm>
          <a:prstGeom prst="rect">
            <a:avLst/>
          </a:prstGeom>
        </p:spPr>
        <p:txBody>
          <a:bodyPr/>
          <a:lstStyle>
            <a:defPPr>
              <a:defRPr lang="pt-PT"/>
            </a:defPPr>
            <a:lvl1pPr marL="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PT" sz="1400" dirty="0" smtClean="0"/>
              <a:t>Margarida Tomé e Susana Barreiro - 2023</a:t>
            </a:r>
            <a:endParaRPr lang="pt-PT" sz="14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4" r:id="rId2"/>
    <p:sldLayoutId id="2147483665" r:id="rId3"/>
    <p:sldLayoutId id="2147483691" r:id="rId4"/>
    <p:sldLayoutId id="2147483727" r:id="rId5"/>
    <p:sldLayoutId id="2147483692" r:id="rId6"/>
    <p:sldLayoutId id="2147483694" r:id="rId7"/>
    <p:sldLayoutId id="2147483693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73" r:id="rId16"/>
    <p:sldLayoutId id="2147483674" r:id="rId17"/>
    <p:sldLayoutId id="2147483678" r:id="rId18"/>
    <p:sldLayoutId id="2147483679" r:id="rId19"/>
    <p:sldLayoutId id="2147483680" r:id="rId20"/>
    <p:sldLayoutId id="2147483681" r:id="rId21"/>
    <p:sldLayoutId id="2147483684" r:id="rId22"/>
    <p:sldLayoutId id="2147483685" r:id="rId23"/>
    <p:sldLayoutId id="2147483686" r:id="rId24"/>
    <p:sldLayoutId id="2147483662" r:id="rId25"/>
    <p:sldLayoutId id="2147483661" r:id="rId26"/>
    <p:sldLayoutId id="2147483651" r:id="rId27"/>
    <p:sldLayoutId id="2147483652" r:id="rId28"/>
    <p:sldLayoutId id="2147483726" r:id="rId29"/>
    <p:sldLayoutId id="2147483728" r:id="rId30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Clr>
          <a:srgbClr val="008000"/>
        </a:buClr>
        <a:buFont typeface="Wingdings" pitchFamily="2" charset="2"/>
        <a:buChar char="§"/>
        <a:defRPr sz="3600" b="1" kern="1200">
          <a:solidFill>
            <a:srgbClr val="008000"/>
          </a:solidFill>
          <a:latin typeface="Trebuchet MS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8000"/>
        </a:buClr>
        <a:buSzPct val="90000"/>
        <a:buFont typeface="Wingdings" pitchFamily="2" charset="2"/>
        <a:buChar char="ü"/>
        <a:defRPr sz="32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8000"/>
        </a:buClr>
        <a:buFont typeface="Arial" pitchFamily="34" charset="0"/>
        <a:buChar char="–"/>
        <a:defRPr sz="28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8000"/>
        </a:buClr>
        <a:buFont typeface="Arial" pitchFamily="34" charset="0"/>
        <a:buChar char="•"/>
        <a:defRPr sz="24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97504" y="2908928"/>
            <a:ext cx="8296688" cy="1872208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>
              <a:buNone/>
            </a:pPr>
            <a:r>
              <a:rPr lang="en-US" sz="4400" dirty="0" err="1" smtClean="0"/>
              <a:t>Inventário</a:t>
            </a:r>
            <a:r>
              <a:rPr lang="en-US" sz="4400" dirty="0" smtClean="0"/>
              <a:t> </a:t>
            </a:r>
            <a:r>
              <a:rPr lang="en-US" sz="4400" dirty="0" err="1" smtClean="0"/>
              <a:t>Florestal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err="1" smtClean="0"/>
              <a:t>Variáveis</a:t>
            </a:r>
            <a:r>
              <a:rPr lang="en-US" sz="2800" dirty="0" smtClean="0"/>
              <a:t> da </a:t>
            </a:r>
            <a:r>
              <a:rPr lang="en-US" sz="2800" dirty="0" err="1" smtClean="0"/>
              <a:t>árvore</a:t>
            </a:r>
            <a:r>
              <a:rPr lang="en-US" sz="2800" dirty="0" smtClean="0"/>
              <a:t> e do </a:t>
            </a:r>
            <a:r>
              <a:rPr lang="en-US" sz="2800" dirty="0" err="1" smtClean="0"/>
              <a:t>povoamento</a:t>
            </a:r>
            <a:endParaRPr lang="pt-PT" sz="2800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97504" y="4797152"/>
            <a:ext cx="5648672" cy="1775048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endParaRPr lang="en-US" sz="900" b="1" dirty="0">
              <a:solidFill>
                <a:schemeClr val="tx1"/>
              </a:solidFill>
            </a:endParaRPr>
          </a:p>
          <a:p>
            <a:pPr algn="l"/>
            <a:r>
              <a:rPr lang="en-US" sz="1600" b="1" dirty="0">
                <a:solidFill>
                  <a:schemeClr val="tx1"/>
                </a:solidFill>
              </a:rPr>
              <a:t>Margarida </a:t>
            </a:r>
            <a:r>
              <a:rPr lang="en-US" sz="1600" b="1" dirty="0" smtClean="0">
                <a:solidFill>
                  <a:schemeClr val="tx1"/>
                </a:solidFill>
              </a:rPr>
              <a:t>Tomé e Susana Barreiro</a:t>
            </a:r>
            <a:endParaRPr lang="en-US" sz="1600" b="1" dirty="0">
              <a:solidFill>
                <a:schemeClr val="tx1"/>
              </a:solidFill>
            </a:endParaRPr>
          </a:p>
          <a:p>
            <a:pPr algn="l"/>
            <a:r>
              <a:rPr lang="en-US" sz="1600" b="1" dirty="0" err="1">
                <a:solidFill>
                  <a:schemeClr val="tx1"/>
                </a:solidFill>
              </a:rPr>
              <a:t>Instituto</a:t>
            </a:r>
            <a:r>
              <a:rPr lang="en-US" sz="1600" b="1" dirty="0">
                <a:solidFill>
                  <a:schemeClr val="tx1"/>
                </a:solidFill>
              </a:rPr>
              <a:t> Superior de </a:t>
            </a:r>
            <a:r>
              <a:rPr lang="en-US" sz="1600" b="1" dirty="0" err="1">
                <a:solidFill>
                  <a:schemeClr val="tx1"/>
                </a:solidFill>
              </a:rPr>
              <a:t>Agronomia</a:t>
            </a:r>
            <a:endParaRPr lang="en-US" sz="1600" b="1" dirty="0">
              <a:solidFill>
                <a:schemeClr val="tx1"/>
              </a:solidFill>
            </a:endParaRPr>
          </a:p>
          <a:p>
            <a:pPr algn="l"/>
            <a:r>
              <a:rPr lang="en-US" sz="1600" b="1" dirty="0" err="1">
                <a:solidFill>
                  <a:schemeClr val="tx1"/>
                </a:solidFill>
              </a:rPr>
              <a:t>Universidade</a:t>
            </a:r>
            <a:r>
              <a:rPr lang="en-US" sz="1600" b="1" dirty="0">
                <a:solidFill>
                  <a:schemeClr val="tx1"/>
                </a:solidFill>
              </a:rPr>
              <a:t> de </a:t>
            </a:r>
            <a:r>
              <a:rPr lang="en-US" sz="1600" b="1" dirty="0" err="1">
                <a:solidFill>
                  <a:schemeClr val="tx1"/>
                </a:solidFill>
              </a:rPr>
              <a:t>Lisboa</a:t>
            </a:r>
            <a:endParaRPr lang="en-US" sz="1600" b="1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51" b="20286"/>
          <a:stretch/>
        </p:blipFill>
        <p:spPr>
          <a:xfrm>
            <a:off x="245064" y="188640"/>
            <a:ext cx="11723234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50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9443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31371" y="2132856"/>
                <a:ext cx="11329259" cy="4207017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pt-PT" altLang="en-US" dirty="0" smtClean="0"/>
                  <a:t>Funções de crescimento formuladas como equações às diferenças (modelo GLOBULUS 2.1):</a:t>
                </a:r>
                <a:r>
                  <a:rPr lang="en-US" altLang="en-US" dirty="0" smtClean="0"/>
                  <a:t> </a:t>
                </a:r>
              </a:p>
              <a:p>
                <a:pPr marL="457200" lvl="1" indent="0">
                  <a:buNone/>
                </a:pPr>
                <a:r>
                  <a:rPr lang="pt-PT" altLang="en-US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alt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altLang="en-US" b="0" i="1" smtClean="0">
                            <a:latin typeface="Cambria Math" panose="02040503050406030204" pitchFamily="18" charset="0"/>
                          </a:rPr>
                          <m:t>h𝑑𝑜𝑚</m:t>
                        </m:r>
                      </m:e>
                      <m:sub>
                        <m:r>
                          <a:rPr lang="en-GB" alt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altLang="en-US" b="0" i="1" smtClean="0">
                        <a:latin typeface="Cambria Math" panose="02040503050406030204" pitchFamily="18" charset="0"/>
                      </a:rPr>
                      <m:t>=61.1371</m:t>
                    </m:r>
                    <m:sSup>
                      <m:sSupPr>
                        <m:ctrlPr>
                          <a:rPr lang="en-GB" alt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alt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alt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GB" alt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altLang="en-US" b="0" i="1" smtClean="0">
                                        <a:latin typeface="Cambria Math" panose="02040503050406030204" pitchFamily="18" charset="0"/>
                                      </a:rPr>
                                      <m:t>h𝑑𝑜𝑚</m:t>
                                    </m:r>
                                  </m:e>
                                  <m:sub>
                                    <m:r>
                                      <a:rPr lang="en-GB" alt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GB" altLang="en-US" b="0" i="1" smtClean="0">
                                    <a:latin typeface="Cambria Math" panose="02040503050406030204" pitchFamily="18" charset="0"/>
                                  </a:rPr>
                                  <m:t>61.1371</m:t>
                                </m:r>
                              </m:den>
                            </m:f>
                          </m:e>
                        </m:d>
                      </m:e>
                      <m:sup>
                        <m:sSup>
                          <m:sSupPr>
                            <m:ctrlPr>
                              <a:rPr lang="en-GB" alt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alt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GB" alt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GB" alt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altLang="en-US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GB" altLang="en-U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GB" alt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altLang="en-US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GB" alt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GB" altLang="en-US" b="0" i="1" smtClean="0">
                                <a:latin typeface="Cambria Math" panose="02040503050406030204" pitchFamily="18" charset="0"/>
                              </a:rPr>
                              <m:t>0.4805</m:t>
                            </m:r>
                          </m:sup>
                        </m:sSup>
                      </m:sup>
                    </m:sSup>
                  </m:oMath>
                </a14:m>
                <a:endParaRPr lang="pt-PT" altLang="en-US" i="1" dirty="0" smtClean="0"/>
              </a:p>
              <a:p>
                <a:pPr marL="457200" lvl="1" indent="0">
                  <a:buNone/>
                </a:pPr>
                <a:endParaRPr lang="pt-PT" altLang="en-US" sz="900" dirty="0" smtClean="0"/>
              </a:p>
              <a:p>
                <a:pPr marL="457200" lvl="1" indent="0">
                  <a:buNone/>
                </a:pPr>
                <a:r>
                  <a:rPr lang="pt-PT" altLang="en-US" dirty="0" smtClean="0"/>
                  <a:t>Em </a:t>
                </a:r>
                <a:r>
                  <a:rPr lang="pt-PT" altLang="en-US" dirty="0"/>
                  <a:t>princípio as equações às diferenças, </a:t>
                </a:r>
                <a:r>
                  <a:rPr lang="pt-PT" altLang="en-US" u="sng" dirty="0"/>
                  <a:t>se bem construídas, devem ser invertíveis</a:t>
                </a:r>
                <a:r>
                  <a:rPr lang="en-US" altLang="en-US" dirty="0"/>
                  <a:t>:</a:t>
                </a:r>
                <a:endParaRPr lang="pt-PT" altLang="en-US" dirty="0"/>
              </a:p>
              <a:p>
                <a:pPr marL="457200" lvl="1" indent="0">
                  <a:buNone/>
                </a:pPr>
                <a:r>
                  <a:rPr lang="pt-PT" altLang="en-US" i="1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altLang="en-US" i="1">
                            <a:latin typeface="Cambria Math" panose="02040503050406030204" pitchFamily="18" charset="0"/>
                          </a:rPr>
                          <m:t>h𝑑𝑜𝑚</m:t>
                        </m:r>
                      </m:e>
                      <m:sub>
                        <m:r>
                          <a:rPr lang="en-GB" alt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altLang="en-US" i="1">
                        <a:latin typeface="Cambria Math" panose="02040503050406030204" pitchFamily="18" charset="0"/>
                      </a:rPr>
                      <m:t>=61.1371</m:t>
                    </m:r>
                    <m:sSup>
                      <m:sSupPr>
                        <m:ctrlPr>
                          <a:rPr lang="en-GB" alt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alt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alt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GB" alt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altLang="en-US" i="1">
                                        <a:latin typeface="Cambria Math" panose="02040503050406030204" pitchFamily="18" charset="0"/>
                                      </a:rPr>
                                      <m:t>h𝑑𝑜𝑚</m:t>
                                    </m:r>
                                  </m:e>
                                  <m:sub>
                                    <m:r>
                                      <a:rPr lang="en-GB" alt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GB" altLang="en-US" i="1">
                                    <a:latin typeface="Cambria Math" panose="02040503050406030204" pitchFamily="18" charset="0"/>
                                  </a:rPr>
                                  <m:t>61.1371</m:t>
                                </m:r>
                              </m:den>
                            </m:f>
                          </m:e>
                        </m:d>
                      </m:e>
                      <m:sup>
                        <m:sSup>
                          <m:sSupPr>
                            <m:ctrlPr>
                              <a:rPr lang="en-GB" alt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alt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GB" alt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GB" alt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altLang="en-US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GB" alt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GB" alt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altLang="en-US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GB" altLang="en-U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GB" altLang="en-US" i="1">
                                <a:latin typeface="Cambria Math" panose="02040503050406030204" pitchFamily="18" charset="0"/>
                              </a:rPr>
                              <m:t>0.4805</m:t>
                            </m:r>
                          </m:sup>
                        </m:sSup>
                      </m:sup>
                    </m:sSup>
                  </m:oMath>
                </a14:m>
                <a:endParaRPr lang="pt-PT" altLang="en-US" i="1" dirty="0" smtClean="0"/>
              </a:p>
              <a:p>
                <a:endParaRPr lang="pt-PT" altLang="en-US" sz="1000" i="1" dirty="0"/>
              </a:p>
              <a:p>
                <a:endParaRPr lang="pt-PT" altLang="en-US" dirty="0" smtClean="0"/>
              </a:p>
            </p:txBody>
          </p:sp>
        </mc:Choice>
        <mc:Fallback xmlns="">
          <p:sp>
            <p:nvSpPr>
              <p:cNvPr id="18944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1371" y="2132856"/>
                <a:ext cx="11329259" cy="4207017"/>
              </a:xfrm>
              <a:blipFill>
                <a:blip r:embed="rId2"/>
                <a:stretch>
                  <a:fillRect l="-807" t="-2464" r="-10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31370" y="1097344"/>
            <a:ext cx="11329259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Clr>
                <a:srgbClr val="008000"/>
              </a:buClr>
              <a:buFont typeface="Wingdings" pitchFamily="2" charset="2"/>
              <a:buChar char="§"/>
              <a:defRPr sz="3600" b="1" kern="1200">
                <a:solidFill>
                  <a:srgbClr val="008000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pPr>
              <a:buNone/>
            </a:pPr>
            <a:r>
              <a:rPr lang="pt-PT" altLang="en-US" sz="2800" dirty="0" smtClean="0"/>
              <a:t>Funções de crescimento em </a:t>
            </a:r>
            <a:r>
              <a:rPr lang="pt-PT" altLang="en-US" sz="2800" dirty="0" err="1" smtClean="0"/>
              <a:t>hdom</a:t>
            </a:r>
            <a:r>
              <a:rPr lang="pt-PT" altLang="en-US" sz="2800" dirty="0" smtClean="0"/>
              <a:t> - </a:t>
            </a:r>
            <a:r>
              <a:rPr lang="pt-PT" altLang="en-US" sz="2800" dirty="0">
                <a:solidFill>
                  <a:schemeClr val="accent5"/>
                </a:solidFill>
              </a:rPr>
              <a:t>Equações às diferenças</a:t>
            </a:r>
            <a:endParaRPr lang="en-US" altLang="en-US" sz="2800" dirty="0" smtClean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31371" y="404664"/>
            <a:ext cx="11329259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Clr>
                <a:srgbClr val="008000"/>
              </a:buClr>
              <a:buFont typeface="Wingdings" pitchFamily="2" charset="2"/>
              <a:buChar char="§"/>
              <a:defRPr sz="3600" b="1" kern="1200">
                <a:solidFill>
                  <a:srgbClr val="008000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pPr>
              <a:buNone/>
            </a:pPr>
            <a:r>
              <a:rPr lang="pt-PT" altLang="en-US" sz="3200" dirty="0" smtClean="0"/>
              <a:t>Qualidade da estação – </a:t>
            </a:r>
            <a:r>
              <a:rPr lang="pt-PT" altLang="en-US" sz="3200" dirty="0" smtClean="0">
                <a:solidFill>
                  <a:schemeClr val="accent5"/>
                </a:solidFill>
              </a:rPr>
              <a:t>avaliação indireta</a:t>
            </a:r>
            <a:endParaRPr lang="en-US" altLang="en-US" sz="32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284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9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9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0467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31371" y="1988840"/>
                <a:ext cx="11329259" cy="4351033"/>
              </a:xfrm>
            </p:spPr>
            <p:txBody>
              <a:bodyPr>
                <a:normAutofit lnSpcReduction="10000"/>
              </a:bodyPr>
              <a:lstStyle/>
              <a:p>
                <a:pPr>
                  <a:spcAft>
                    <a:spcPts val="1800"/>
                  </a:spcAft>
                </a:pPr>
                <a:r>
                  <a:rPr lang="pt-PT" altLang="en-US" dirty="0" smtClean="0"/>
                  <a:t>A estimação do índice de qualidade da estação com equações às diferenças faz-se simplesmente tomando </a:t>
                </a:r>
                <a:r>
                  <a:rPr lang="pt-PT" altLang="en-US" u="sng" dirty="0" smtClean="0"/>
                  <a:t>t</a:t>
                </a:r>
                <a:r>
                  <a:rPr lang="pt-PT" altLang="en-US" u="sng" baseline="-25000" dirty="0" smtClean="0"/>
                  <a:t>2</a:t>
                </a:r>
                <a:r>
                  <a:rPr lang="pt-PT" altLang="en-US" u="sng" dirty="0" smtClean="0"/>
                  <a:t> igual à idade padrão </a:t>
                </a:r>
                <a:r>
                  <a:rPr lang="pt-PT" altLang="en-US" dirty="0" smtClean="0"/>
                  <a:t>e t igual à idade do povoamento na altura da medição:</a:t>
                </a:r>
              </a:p>
              <a:p>
                <a:pPr>
                  <a:spcAft>
                    <a:spcPts val="1800"/>
                  </a:spcAft>
                </a:pPr>
                <a:endParaRPr lang="pt-PT" altLang="en-US" dirty="0"/>
              </a:p>
              <a:p>
                <a:pPr>
                  <a:spcAft>
                    <a:spcPts val="1800"/>
                  </a:spcAft>
                </a:pPr>
                <a:endParaRPr lang="pt-PT" altLang="en-US" dirty="0" smtClean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alt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GB" altLang="en-US" i="1">
                          <a:latin typeface="Cambria Math" panose="02040503050406030204" pitchFamily="18" charset="0"/>
                        </a:rPr>
                        <m:t>=61.1371</m:t>
                      </m:r>
                      <m:sSup>
                        <m:sSupPr>
                          <m:ctrlPr>
                            <a:rPr lang="en-GB" alt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altLang="en-US" b="0" i="1" smtClean="0">
                                      <a:latin typeface="Cambria Math" panose="02040503050406030204" pitchFamily="18" charset="0"/>
                                    </a:rPr>
                                    <m:t>h𝑑𝑜𝑚</m:t>
                                  </m:r>
                                </m:num>
                                <m:den>
                                  <m:r>
                                    <a:rPr lang="en-GB" altLang="en-US" i="1">
                                      <a:latin typeface="Cambria Math" panose="02040503050406030204" pitchFamily="18" charset="0"/>
                                    </a:rPr>
                                    <m:t>61.1371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sSup>
                            <m:sSupPr>
                              <m:ctrlPr>
                                <a:rPr lang="en-GB" alt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GB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altLang="en-US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num>
                                    <m:den>
                                      <m:r>
                                        <a:rPr lang="en-GB" altLang="en-US" b="0" i="1" smtClean="0">
                                          <a:latin typeface="Cambria Math" panose="02040503050406030204" pitchFamily="18" charset="0"/>
                                        </a:rPr>
                                        <m:t>10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GB" altLang="en-US" i="1">
                                  <a:latin typeface="Cambria Math" panose="02040503050406030204" pitchFamily="18" charset="0"/>
                                </a:rPr>
                                <m:t>0.4805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pt-PT" altLang="en-US" i="1" dirty="0" smtClean="0"/>
              </a:p>
            </p:txBody>
          </p:sp>
        </mc:Choice>
        <mc:Fallback xmlns="">
          <p:sp>
            <p:nvSpPr>
              <p:cNvPr id="1904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1371" y="1988840"/>
                <a:ext cx="11329259" cy="4351033"/>
              </a:xfrm>
              <a:blipFill>
                <a:blip r:embed="rId2"/>
                <a:stretch>
                  <a:fillRect l="-807" t="-2241" r="-10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767408" y="3499286"/>
                <a:ext cx="4769704" cy="10964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alt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altLang="en-US" sz="2200" i="1">
                              <a:latin typeface="Cambria Math" panose="02040503050406030204" pitchFamily="18" charset="0"/>
                            </a:rPr>
                            <m:t>h𝑑𝑜𝑚</m:t>
                          </m:r>
                        </m:e>
                        <m:sub>
                          <m:r>
                            <a:rPr lang="en-GB" altLang="en-US" sz="22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altLang="en-US" sz="2200" i="1">
                          <a:latin typeface="Cambria Math" panose="02040503050406030204" pitchFamily="18" charset="0"/>
                        </a:rPr>
                        <m:t>=61.1371</m:t>
                      </m:r>
                      <m:sSup>
                        <m:sSupPr>
                          <m:ctrlPr>
                            <a:rPr lang="en-GB" altLang="en-US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alt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alt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GB" altLang="en-US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altLang="en-US" sz="2200" i="1">
                                          <a:latin typeface="Cambria Math" panose="02040503050406030204" pitchFamily="18" charset="0"/>
                                        </a:rPr>
                                        <m:t>h𝑑𝑜𝑚</m:t>
                                      </m:r>
                                    </m:e>
                                    <m:sub>
                                      <m:r>
                                        <a:rPr lang="en-GB" altLang="en-US" sz="22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GB" altLang="en-US" sz="2200" i="1">
                                      <a:latin typeface="Cambria Math" panose="02040503050406030204" pitchFamily="18" charset="0"/>
                                    </a:rPr>
                                    <m:t>61.1371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sSup>
                            <m:sSupPr>
                              <m:ctrlPr>
                                <a:rPr lang="en-GB" altLang="en-US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alt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GB" altLang="en-US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GB" altLang="en-US"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altLang="en-US" sz="220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GB" altLang="en-US" sz="22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GB" altLang="en-US"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altLang="en-US" sz="220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GB" altLang="en-US" sz="22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GB" altLang="en-US" sz="2200" i="1">
                                  <a:latin typeface="Cambria Math" panose="02040503050406030204" pitchFamily="18" charset="0"/>
                                </a:rPr>
                                <m:t>0.4805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408" y="3499286"/>
                <a:ext cx="4769704" cy="10964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31370" y="1097344"/>
            <a:ext cx="11329259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Clr>
                <a:srgbClr val="008000"/>
              </a:buClr>
              <a:buFont typeface="Wingdings" pitchFamily="2" charset="2"/>
              <a:buChar char="§"/>
              <a:defRPr sz="3600" b="1" kern="1200">
                <a:solidFill>
                  <a:srgbClr val="008000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pPr>
              <a:buNone/>
            </a:pPr>
            <a:r>
              <a:rPr lang="pt-PT" altLang="en-US" sz="2800" dirty="0" smtClean="0"/>
              <a:t>Funções de crescimento em </a:t>
            </a:r>
            <a:r>
              <a:rPr lang="pt-PT" altLang="en-US" sz="2800" dirty="0" err="1" smtClean="0"/>
              <a:t>hdom</a:t>
            </a:r>
            <a:r>
              <a:rPr lang="pt-PT" altLang="en-US" sz="2800" dirty="0" smtClean="0"/>
              <a:t> - </a:t>
            </a:r>
            <a:r>
              <a:rPr lang="pt-PT" altLang="en-US" sz="2800" dirty="0">
                <a:solidFill>
                  <a:schemeClr val="accent5"/>
                </a:solidFill>
              </a:rPr>
              <a:t>Equações às diferenças</a:t>
            </a:r>
            <a:endParaRPr lang="en-US" altLang="en-US" sz="2800" dirty="0" smtClean="0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431371" y="404664"/>
            <a:ext cx="11329259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Clr>
                <a:srgbClr val="008000"/>
              </a:buClr>
              <a:buFont typeface="Wingdings" pitchFamily="2" charset="2"/>
              <a:buChar char="§"/>
              <a:defRPr sz="3600" b="1" kern="1200">
                <a:solidFill>
                  <a:srgbClr val="008000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pPr>
              <a:buNone/>
            </a:pPr>
            <a:r>
              <a:rPr lang="pt-PT" altLang="en-US" sz="3200" dirty="0" smtClean="0"/>
              <a:t>Qualidade da estação – </a:t>
            </a:r>
            <a:r>
              <a:rPr lang="pt-PT" altLang="en-US" sz="3200" dirty="0" smtClean="0">
                <a:solidFill>
                  <a:schemeClr val="accent5"/>
                </a:solidFill>
              </a:rPr>
              <a:t>avaliação indireta</a:t>
            </a:r>
            <a:endParaRPr lang="en-US" altLang="en-US" sz="32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825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0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90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54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744" y="1700808"/>
            <a:ext cx="657542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31370" y="1097344"/>
            <a:ext cx="11329259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Clr>
                <a:srgbClr val="008000"/>
              </a:buClr>
              <a:buFont typeface="Wingdings" pitchFamily="2" charset="2"/>
              <a:buChar char="§"/>
              <a:defRPr sz="3600" b="1" kern="1200">
                <a:solidFill>
                  <a:srgbClr val="008000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pPr>
              <a:buNone/>
            </a:pPr>
            <a:r>
              <a:rPr lang="pt-PT" altLang="en-US" sz="2800" dirty="0" smtClean="0"/>
              <a:t>Curvas de classe de qualidade - </a:t>
            </a:r>
            <a:r>
              <a:rPr lang="pt-PT" altLang="en-US" sz="2800" dirty="0" smtClean="0">
                <a:solidFill>
                  <a:schemeClr val="accent5"/>
                </a:solidFill>
              </a:rPr>
              <a:t>Eucalipto</a:t>
            </a:r>
            <a:endParaRPr lang="en-US" altLang="en-US" sz="2800" dirty="0" smtClean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31371" y="404664"/>
            <a:ext cx="11329259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Clr>
                <a:srgbClr val="008000"/>
              </a:buClr>
              <a:buFont typeface="Wingdings" pitchFamily="2" charset="2"/>
              <a:buChar char="§"/>
              <a:defRPr sz="3600" b="1" kern="1200">
                <a:solidFill>
                  <a:srgbClr val="008000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pPr>
              <a:buNone/>
            </a:pPr>
            <a:r>
              <a:rPr lang="pt-PT" altLang="en-US" sz="3200" dirty="0" smtClean="0"/>
              <a:t>Qualidade da estação – </a:t>
            </a:r>
            <a:r>
              <a:rPr lang="pt-PT" altLang="en-US" sz="3200" dirty="0" smtClean="0">
                <a:solidFill>
                  <a:schemeClr val="accent5"/>
                </a:solidFill>
              </a:rPr>
              <a:t>avaliação indireta</a:t>
            </a:r>
            <a:endParaRPr lang="en-US" altLang="en-US" sz="32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174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3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551384" y="2510104"/>
            <a:ext cx="5074430" cy="520700"/>
          </a:xfrm>
        </p:spPr>
        <p:txBody>
          <a:bodyPr>
            <a:normAutofit fontScale="90000"/>
          </a:bodyPr>
          <a:lstStyle/>
          <a:p>
            <a:r>
              <a:rPr lang="en-US" altLang="en-US" sz="2800" dirty="0" err="1" smtClean="0"/>
              <a:t>estimação</a:t>
            </a:r>
            <a:r>
              <a:rPr lang="en-US" altLang="en-US" sz="2800" dirty="0" smtClean="0"/>
              <a:t> </a:t>
            </a:r>
            <a:r>
              <a:rPr lang="en-US" altLang="en-US" sz="2800" dirty="0"/>
              <a:t>da </a:t>
            </a:r>
            <a:r>
              <a:rPr lang="en-US" altLang="en-US" sz="2800" dirty="0" err="1"/>
              <a:t>produtividade</a:t>
            </a:r>
            <a:r>
              <a:rPr lang="en-US" altLang="en-US" sz="2800" dirty="0"/>
              <a:t> da </a:t>
            </a:r>
            <a:r>
              <a:rPr lang="en-US" altLang="en-US" sz="2800" dirty="0" err="1"/>
              <a:t>estação</a:t>
            </a:r>
            <a:endParaRPr lang="pt-PT" altLang="en-US" sz="2800" dirty="0"/>
          </a:p>
        </p:txBody>
      </p:sp>
      <p:pic>
        <p:nvPicPr>
          <p:cNvPr id="4198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096" y="1596760"/>
            <a:ext cx="4542483" cy="4794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31370" y="1097344"/>
            <a:ext cx="11329259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Clr>
                <a:srgbClr val="008000"/>
              </a:buClr>
              <a:buFont typeface="Wingdings" pitchFamily="2" charset="2"/>
              <a:buChar char="§"/>
              <a:defRPr sz="3600" b="1" kern="1200">
                <a:solidFill>
                  <a:srgbClr val="008000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pPr>
              <a:buNone/>
            </a:pPr>
            <a:r>
              <a:rPr lang="pt-PT" altLang="en-US" sz="2800" dirty="0" smtClean="0"/>
              <a:t>Curvas de classe de qualidade </a:t>
            </a:r>
            <a:r>
              <a:rPr lang="pt-PT" altLang="en-US" sz="2800" smtClean="0"/>
              <a:t>- </a:t>
            </a:r>
            <a:r>
              <a:rPr lang="pt-PT" altLang="en-US" sz="2800" smtClean="0">
                <a:solidFill>
                  <a:schemeClr val="accent5"/>
                </a:solidFill>
              </a:rPr>
              <a:t>Sobreiro</a:t>
            </a:r>
            <a:endParaRPr lang="en-US" altLang="en-US" sz="2800" dirty="0" smtClean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31371" y="404664"/>
            <a:ext cx="11329259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Clr>
                <a:srgbClr val="008000"/>
              </a:buClr>
              <a:buFont typeface="Wingdings" pitchFamily="2" charset="2"/>
              <a:buChar char="§"/>
              <a:defRPr sz="3600" b="1" kern="1200">
                <a:solidFill>
                  <a:srgbClr val="008000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pPr>
              <a:buNone/>
            </a:pPr>
            <a:r>
              <a:rPr lang="pt-PT" altLang="en-US" sz="3200" dirty="0" smtClean="0"/>
              <a:t>Qualidade da estação – </a:t>
            </a:r>
            <a:r>
              <a:rPr lang="pt-PT" altLang="en-US" sz="3200" dirty="0" smtClean="0">
                <a:solidFill>
                  <a:schemeClr val="accent5"/>
                </a:solidFill>
              </a:rPr>
              <a:t>avaliação indireta</a:t>
            </a:r>
            <a:endParaRPr lang="en-US" altLang="en-US" sz="32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08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31370" y="1097344"/>
            <a:ext cx="11329259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Clr>
                <a:srgbClr val="008000"/>
              </a:buClr>
              <a:buFont typeface="Wingdings" pitchFamily="2" charset="2"/>
              <a:buChar char="§"/>
              <a:defRPr sz="3600" b="1" kern="1200">
                <a:solidFill>
                  <a:srgbClr val="008000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pPr>
              <a:buNone/>
            </a:pPr>
            <a:r>
              <a:rPr lang="pt-PT" altLang="en-US" sz="2800" dirty="0" smtClean="0"/>
              <a:t>Curvas de classe de qualidade - </a:t>
            </a:r>
            <a:r>
              <a:rPr lang="pt-PT" altLang="en-US" sz="2800" dirty="0" smtClean="0">
                <a:solidFill>
                  <a:schemeClr val="accent5"/>
                </a:solidFill>
              </a:rPr>
              <a:t>IFN</a:t>
            </a:r>
            <a:endParaRPr lang="en-US" altLang="en-US" sz="2800" dirty="0" smtClean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31371" y="404664"/>
            <a:ext cx="11329259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Clr>
                <a:srgbClr val="008000"/>
              </a:buClr>
              <a:buFont typeface="Wingdings" pitchFamily="2" charset="2"/>
              <a:buChar char="§"/>
              <a:defRPr sz="3600" b="1" kern="1200">
                <a:solidFill>
                  <a:srgbClr val="008000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pPr>
              <a:buNone/>
            </a:pPr>
            <a:r>
              <a:rPr lang="pt-PT" altLang="en-US" sz="3200" dirty="0" smtClean="0"/>
              <a:t>Qualidade da estação – </a:t>
            </a:r>
            <a:r>
              <a:rPr lang="pt-PT" altLang="en-US" sz="3200" dirty="0" smtClean="0">
                <a:solidFill>
                  <a:schemeClr val="accent5"/>
                </a:solidFill>
              </a:rPr>
              <a:t>avaliação indireta</a:t>
            </a:r>
            <a:endParaRPr lang="en-US" altLang="en-US" sz="3200" dirty="0">
              <a:solidFill>
                <a:schemeClr val="accent5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>
          <a:xfrm>
            <a:off x="983432" y="1988840"/>
            <a:ext cx="4656517" cy="3990993"/>
          </a:xfrm>
        </p:spPr>
        <p:txBody>
          <a:bodyPr/>
          <a:lstStyle/>
          <a:p>
            <a:pPr marL="0" indent="0" algn="l">
              <a:buNone/>
            </a:pPr>
            <a:r>
              <a:rPr lang="pt-PT" altLang="en-US" dirty="0" smtClean="0"/>
              <a:t>Modelos para estimar o </a:t>
            </a:r>
            <a:r>
              <a:rPr lang="pt-PT" altLang="en-US" i="1" dirty="0" smtClean="0"/>
              <a:t>S</a:t>
            </a:r>
          </a:p>
          <a:p>
            <a:pPr marL="457200" lvl="1" indent="0">
              <a:spcBef>
                <a:spcPts val="0"/>
              </a:spcBef>
              <a:buNone/>
            </a:pPr>
            <a:endParaRPr lang="pt-PT" altLang="en-US" sz="1600" dirty="0" smtClean="0"/>
          </a:p>
          <a:p>
            <a:pPr marL="457200" lvl="1" indent="0">
              <a:spcBef>
                <a:spcPts val="0"/>
              </a:spcBef>
              <a:buNone/>
            </a:pPr>
            <a:r>
              <a:rPr lang="pt-PT" altLang="en-US" sz="1600" dirty="0" smtClean="0"/>
              <a:t>S: índice de qualidade da estação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pt-PT" altLang="en-US" sz="1600" dirty="0" err="1"/>
              <a:t>h</a:t>
            </a:r>
            <a:r>
              <a:rPr lang="pt-PT" altLang="en-US" sz="1600" dirty="0" err="1" smtClean="0"/>
              <a:t>dom</a:t>
            </a:r>
            <a:r>
              <a:rPr lang="pt-PT" altLang="en-US" sz="1600" dirty="0" smtClean="0"/>
              <a:t>: altura dominante (m)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pt-PT" altLang="en-US" sz="1600" dirty="0" err="1" smtClean="0"/>
              <a:t>hdom</a:t>
            </a:r>
            <a:r>
              <a:rPr lang="pt-PT" altLang="en-US" sz="1600" baseline="-25000" dirty="0" err="1" smtClean="0"/>
              <a:t>d</a:t>
            </a:r>
            <a:r>
              <a:rPr lang="pt-PT" altLang="en-US" sz="1600" dirty="0" smtClean="0"/>
              <a:t>: </a:t>
            </a:r>
            <a:r>
              <a:rPr lang="pt-PT" altLang="en-US" sz="1600" dirty="0"/>
              <a:t>altura dominante </a:t>
            </a:r>
            <a:r>
              <a:rPr lang="pt-PT" altLang="en-US" sz="1600" dirty="0" smtClean="0"/>
              <a:t>acima do d (m)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pt-PT" altLang="en-US" sz="1600" dirty="0" smtClean="0"/>
              <a:t>t</a:t>
            </a:r>
            <a:r>
              <a:rPr lang="pt-PT" altLang="en-US" sz="1600" baseline="-25000" dirty="0" smtClean="0"/>
              <a:t> </a:t>
            </a:r>
            <a:r>
              <a:rPr lang="pt-PT" altLang="en-US" sz="1600" dirty="0" smtClean="0"/>
              <a:t>: idade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pt-PT" altLang="en-US" sz="1600" dirty="0" err="1" smtClean="0"/>
              <a:t>t</a:t>
            </a:r>
            <a:r>
              <a:rPr lang="pt-PT" altLang="en-US" sz="1600" baseline="-25000" dirty="0" err="1" smtClean="0"/>
              <a:t>d</a:t>
            </a:r>
            <a:r>
              <a:rPr lang="pt-PT" altLang="en-US" sz="1600" dirty="0" smtClean="0"/>
              <a:t>: </a:t>
            </a:r>
            <a:r>
              <a:rPr lang="pt-PT" altLang="en-US" sz="1600" dirty="0"/>
              <a:t>idade </a:t>
            </a:r>
            <a:r>
              <a:rPr lang="pt-PT" altLang="en-US" sz="1600" dirty="0" smtClean="0"/>
              <a:t>acima do d </a:t>
            </a:r>
            <a:r>
              <a:rPr lang="pt-PT" altLang="en-US" sz="1600" dirty="0"/>
              <a:t>(anos</a:t>
            </a:r>
            <a:r>
              <a:rPr lang="pt-PT" altLang="en-US" sz="1600" dirty="0" smtClean="0"/>
              <a:t>)</a:t>
            </a:r>
            <a:r>
              <a:rPr lang="pt-PT" altLang="en-US" sz="1600" dirty="0"/>
              <a:t> </a:t>
            </a:r>
            <a:endParaRPr lang="pt-PT" altLang="en-US" sz="1600" dirty="0" smtClean="0"/>
          </a:p>
          <a:p>
            <a:pPr marL="457200" lvl="1" indent="0">
              <a:spcBef>
                <a:spcPts val="0"/>
              </a:spcBef>
              <a:buNone/>
            </a:pPr>
            <a:r>
              <a:rPr lang="pt-PT" altLang="en-US" sz="1600" dirty="0" err="1" smtClean="0"/>
              <a:t>t</a:t>
            </a:r>
            <a:r>
              <a:rPr lang="pt-PT" altLang="en-US" sz="1600" baseline="-25000" dirty="0" err="1" smtClean="0"/>
              <a:t>p</a:t>
            </a:r>
            <a:r>
              <a:rPr lang="pt-PT" altLang="en-US" sz="1600" dirty="0"/>
              <a:t>: idade padrão (anos)</a:t>
            </a:r>
          </a:p>
          <a:p>
            <a:pPr marL="457200" lvl="1" indent="0">
              <a:spcBef>
                <a:spcPts val="0"/>
              </a:spcBef>
              <a:buNone/>
            </a:pPr>
            <a:endParaRPr lang="pt-PT" altLang="en-US" sz="1600" dirty="0"/>
          </a:p>
          <a:p>
            <a:pPr marL="457200" lvl="1" indent="0">
              <a:spcBef>
                <a:spcPts val="0"/>
              </a:spcBef>
              <a:buNone/>
            </a:pPr>
            <a:endParaRPr lang="pt-PT" altLang="en-US" sz="1600" dirty="0"/>
          </a:p>
          <a:p>
            <a:pPr marL="457200" lvl="1" indent="0">
              <a:spcBef>
                <a:spcPts val="0"/>
              </a:spcBef>
              <a:buNone/>
            </a:pPr>
            <a:r>
              <a:rPr lang="pt-PT" altLang="en-US" sz="1600" dirty="0"/>
              <a:t>(coeficientes no slide seguinte</a:t>
            </a:r>
            <a:r>
              <a:rPr lang="pt-PT" altLang="en-US" sz="1600" dirty="0" smtClean="0"/>
              <a:t>)</a:t>
            </a:r>
            <a:endParaRPr lang="en-US" altLang="en-US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549" t="4254" r="58798" b="64612"/>
          <a:stretch/>
        </p:blipFill>
        <p:spPr>
          <a:xfrm>
            <a:off x="6672064" y="1988840"/>
            <a:ext cx="4380766" cy="392443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9908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31370" y="1097344"/>
            <a:ext cx="11329259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Clr>
                <a:srgbClr val="008000"/>
              </a:buClr>
              <a:buFont typeface="Wingdings" pitchFamily="2" charset="2"/>
              <a:buChar char="§"/>
              <a:defRPr sz="3600" b="1" kern="1200">
                <a:solidFill>
                  <a:srgbClr val="008000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pPr>
              <a:buNone/>
            </a:pPr>
            <a:r>
              <a:rPr lang="pt-PT" altLang="en-US" sz="2800" dirty="0" smtClean="0"/>
              <a:t>Curvas de classe de qualidade - </a:t>
            </a:r>
            <a:r>
              <a:rPr lang="pt-PT" altLang="en-US" sz="2800" dirty="0" smtClean="0">
                <a:solidFill>
                  <a:schemeClr val="accent5"/>
                </a:solidFill>
              </a:rPr>
              <a:t>IFN</a:t>
            </a:r>
            <a:endParaRPr lang="en-US" altLang="en-US" sz="2800" dirty="0" smtClean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31371" y="404664"/>
            <a:ext cx="11329259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Clr>
                <a:srgbClr val="008000"/>
              </a:buClr>
              <a:buFont typeface="Wingdings" pitchFamily="2" charset="2"/>
              <a:buChar char="§"/>
              <a:defRPr sz="3600" b="1" kern="1200">
                <a:solidFill>
                  <a:srgbClr val="008000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pPr>
              <a:buNone/>
            </a:pPr>
            <a:r>
              <a:rPr lang="pt-PT" altLang="en-US" sz="3200" dirty="0" smtClean="0"/>
              <a:t>Qualidade da estação – </a:t>
            </a:r>
            <a:r>
              <a:rPr lang="pt-PT" altLang="en-US" sz="3200" dirty="0" smtClean="0">
                <a:solidFill>
                  <a:schemeClr val="accent5"/>
                </a:solidFill>
              </a:rPr>
              <a:t>avaliação indireta</a:t>
            </a:r>
            <a:endParaRPr lang="en-US" altLang="en-US" sz="3200" dirty="0">
              <a:solidFill>
                <a:schemeClr val="accent5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727848" y="1877358"/>
            <a:ext cx="7128024" cy="3999913"/>
            <a:chOff x="4943872" y="1485232"/>
            <a:chExt cx="6912000" cy="4094605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/>
            <a:srcRect t="37176" r="879" b="12145"/>
            <a:stretch/>
          </p:blipFill>
          <p:spPr>
            <a:xfrm>
              <a:off x="4943872" y="1485232"/>
              <a:ext cx="6912000" cy="4032000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5015880" y="4581128"/>
              <a:ext cx="6744750" cy="998709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015880" y="1494187"/>
              <a:ext cx="6744750" cy="308694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15" name="Rectangle 3"/>
          <p:cNvSpPr>
            <a:spLocks noGrp="1" noChangeArrowheads="1"/>
          </p:cNvSpPr>
          <p:nvPr>
            <p:ph idx="1"/>
          </p:nvPr>
        </p:nvSpPr>
        <p:spPr>
          <a:xfrm>
            <a:off x="983433" y="1988840"/>
            <a:ext cx="3937206" cy="3990993"/>
          </a:xfrm>
        </p:spPr>
        <p:txBody>
          <a:bodyPr/>
          <a:lstStyle/>
          <a:p>
            <a:pPr marL="0" indent="0" algn="l">
              <a:buNone/>
            </a:pPr>
            <a:r>
              <a:rPr lang="pt-PT" altLang="en-US" dirty="0" smtClean="0"/>
              <a:t>Modelos para estimar o </a:t>
            </a:r>
            <a:r>
              <a:rPr lang="pt-PT" altLang="en-US" i="1" dirty="0" smtClean="0"/>
              <a:t>S</a:t>
            </a:r>
          </a:p>
          <a:p>
            <a:pPr marL="457200" lvl="1" indent="0">
              <a:spcBef>
                <a:spcPts val="0"/>
              </a:spcBef>
              <a:buNone/>
            </a:pPr>
            <a:endParaRPr lang="pt-PT" altLang="en-US" sz="1600" dirty="0" smtClean="0"/>
          </a:p>
          <a:p>
            <a:pPr marL="457200" lvl="1" indent="0">
              <a:spcBef>
                <a:spcPts val="0"/>
              </a:spcBef>
              <a:buNone/>
            </a:pPr>
            <a:r>
              <a:rPr lang="pt-PT" altLang="en-US" sz="1600" dirty="0" smtClean="0"/>
              <a:t>coeficientes para as principais espécies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82723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4323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31371" y="1268760"/>
                <a:ext cx="11329259" cy="507111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pt-PT" altLang="en-US" dirty="0" smtClean="0"/>
                  <a:t>Utilizam-se geralmente equações que expressam o S em função de características de solo e clima. Exemplos para Portugal:</a:t>
                </a:r>
                <a:endParaRPr lang="pt-PT" altLang="en-US" sz="800" dirty="0" smtClean="0"/>
              </a:p>
              <a:p>
                <a:r>
                  <a:rPr lang="pt-PT" altLang="en-US" dirty="0" smtClean="0"/>
                  <a:t>Pinheiro bravo (Marques, 1991), várias equações, e.g.:</a:t>
                </a:r>
              </a:p>
              <a:p>
                <a:pPr marL="857250" lvl="1" indent="-342900">
                  <a:spcAft>
                    <a:spcPts val="1800"/>
                  </a:spcAft>
                </a:pPr>
                <a:r>
                  <a:rPr lang="pt-PT" altLang="en-US" dirty="0" smtClean="0"/>
                  <a:t>Modelo com variáveis edáficas e de clima (R</a:t>
                </a:r>
                <a:r>
                  <a:rPr lang="pt-PT" altLang="en-US" baseline="30000" dirty="0" smtClean="0"/>
                  <a:t>2</a:t>
                </a:r>
                <a:r>
                  <a:rPr lang="pt-PT" altLang="en-US" dirty="0" smtClean="0"/>
                  <a:t>=0.544)</a:t>
                </a:r>
              </a:p>
              <a:p>
                <a:pPr marL="914400" lvl="2" indent="0" algn="l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altLang="en-US" sz="16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pt-PT" altLang="en-US" sz="1600" b="0" i="1" smtClean="0">
                          <a:latin typeface="Cambria Math" panose="02040503050406030204" pitchFamily="18" charset="0"/>
                        </a:rPr>
                        <m:t>=10.7214+0.780177 </m:t>
                      </m:r>
                      <m:acc>
                        <m:accPr>
                          <m:chr m:val="̅"/>
                          <m:ctrlPr>
                            <a:rPr lang="pt-PT" altLang="en-US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PT" altLang="en-US" sz="1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acc>
                      <m:func>
                        <m:funcPr>
                          <m:ctrlPr>
                            <a:rPr lang="pt-PT" altLang="en-US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PT" altLang="en-US" sz="1600" b="0" i="0" smtClean="0"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d>
                            <m:dPr>
                              <m:ctrlPr>
                                <a:rPr lang="pt-PT" alt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altLang="en-US" sz="1600" b="0" i="1" smtClean="0">
                                  <a:latin typeface="Cambria Math" panose="02040503050406030204" pitchFamily="18" charset="0"/>
                                </a:rPr>
                                <m:t>𝑎𝑢𝑡𝑢𝑚𝑛</m:t>
                              </m:r>
                            </m:e>
                          </m:d>
                        </m:e>
                      </m:func>
                      <m:r>
                        <a:rPr lang="pt-PT" altLang="en-US" sz="1600" b="0" i="1" smtClean="0">
                          <a:latin typeface="Cambria Math" panose="02040503050406030204" pitchFamily="18" charset="0"/>
                        </a:rPr>
                        <m:t>+0.0246574 </m:t>
                      </m:r>
                      <m:r>
                        <a:rPr lang="pt-PT" altLang="en-US" sz="16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pt-PT" altLang="en-US" sz="1600" b="0" i="1" smtClean="0">
                          <a:latin typeface="Cambria Math" panose="02040503050406030204" pitchFamily="18" charset="0"/>
                        </a:rPr>
                        <m:t>+0.00672025 </m:t>
                      </m:r>
                      <m:r>
                        <a:rPr lang="pt-PT" altLang="en-US" sz="1600" b="0" i="1" smtClean="0">
                          <a:latin typeface="Cambria Math" panose="02040503050406030204" pitchFamily="18" charset="0"/>
                        </a:rPr>
                        <m:t>𝑃𝑜𝑟𝑜𝑠𝑖𝑑𝑎𝑑𝑒</m:t>
                      </m:r>
                      <m:r>
                        <a:rPr lang="pt-PT" altLang="en-US" sz="1600" b="0" i="1" smtClean="0">
                          <a:latin typeface="Cambria Math" panose="02040503050406030204" pitchFamily="18" charset="0"/>
                        </a:rPr>
                        <m:t>−0.00441198 </m:t>
                      </m:r>
                      <m:r>
                        <a:rPr lang="pt-PT" altLang="en-US" sz="1600" b="0" i="1" smtClean="0">
                          <a:latin typeface="Cambria Math" panose="02040503050406030204" pitchFamily="18" charset="0"/>
                        </a:rPr>
                        <m:t>𝐴𝑟𝑒𝑖𝑎</m:t>
                      </m:r>
                    </m:oMath>
                  </m:oMathPara>
                </a14:m>
                <a:endParaRPr lang="pt-PT" altLang="en-US" dirty="0" smtClean="0"/>
              </a:p>
              <a:p>
                <a:pPr marL="914400" lvl="2" indent="0" algn="l">
                  <a:buNone/>
                </a:pPr>
                <a:endParaRPr lang="pt-PT" altLang="en-US" sz="800" dirty="0" smtClean="0"/>
              </a:p>
              <a:p>
                <a:r>
                  <a:rPr lang="pt-PT" altLang="en-US" i="1" dirty="0" err="1" smtClean="0"/>
                  <a:t>Pseudotsuga</a:t>
                </a:r>
                <a:r>
                  <a:rPr lang="pt-PT" altLang="en-US" i="1" dirty="0" smtClean="0"/>
                  <a:t> </a:t>
                </a:r>
                <a:r>
                  <a:rPr lang="pt-PT" altLang="en-US" i="1" dirty="0" err="1" smtClean="0"/>
                  <a:t>menziesii</a:t>
                </a:r>
                <a:r>
                  <a:rPr lang="pt-PT" altLang="en-US" i="1" dirty="0" smtClean="0"/>
                  <a:t> </a:t>
                </a:r>
                <a:r>
                  <a:rPr lang="pt-PT" altLang="en-US" dirty="0" smtClean="0"/>
                  <a:t>(Fontes </a:t>
                </a:r>
                <a:r>
                  <a:rPr lang="pt-PT" altLang="en-US" dirty="0" err="1" smtClean="0"/>
                  <a:t>et</a:t>
                </a:r>
                <a:r>
                  <a:rPr lang="pt-PT" altLang="en-US" dirty="0" smtClean="0"/>
                  <a:t> al., 2003), várias equações, e.g.:</a:t>
                </a:r>
              </a:p>
              <a:p>
                <a:pPr lvl="1"/>
                <a:r>
                  <a:rPr lang="pt-PT" altLang="en-US" dirty="0"/>
                  <a:t>Modelo com variáveis topográficas, </a:t>
                </a:r>
                <a:r>
                  <a:rPr lang="pt-PT" altLang="en-US" dirty="0" smtClean="0"/>
                  <a:t>ecológicas, edáficas </a:t>
                </a:r>
                <a:r>
                  <a:rPr lang="pt-PT" altLang="en-US" dirty="0"/>
                  <a:t>e de clima</a:t>
                </a:r>
                <a:endParaRPr lang="pt-PT" altLang="en-US" dirty="0" smtClean="0"/>
              </a:p>
              <a:p>
                <a:pPr lvl="1"/>
                <a:endParaRPr lang="pt-PT" altLang="en-US" sz="200" dirty="0" smtClean="0"/>
              </a:p>
              <a:p>
                <a:pPr marL="51435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altLang="en-US" sz="16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pt-PT" altLang="en-US" sz="1600" b="0" i="1" smtClean="0">
                          <a:latin typeface="Cambria Math" panose="02040503050406030204" pitchFamily="18" charset="0"/>
                        </a:rPr>
                        <m:t>=16.805+0.000008 </m:t>
                      </m:r>
                      <m:r>
                        <a:rPr lang="pt-PT" altLang="en-US" sz="1600" b="0" i="1" smtClean="0">
                          <a:latin typeface="Cambria Math" panose="02040503050406030204" pitchFamily="18" charset="0"/>
                        </a:rPr>
                        <m:t>𝐷𝑒𝑓h𝑖𝑑</m:t>
                      </m:r>
                      <m:r>
                        <a:rPr lang="pt-PT" alt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PT" altLang="en-US" sz="1600" b="0" i="1" smtClean="0">
                          <a:latin typeface="Cambria Math" panose="02040503050406030204" pitchFamily="18" charset="0"/>
                        </a:rPr>
                        <m:t>𝑅𝑎𝑑</m:t>
                      </m:r>
                      <m:r>
                        <a:rPr lang="pt-PT" altLang="en-US" sz="1600" b="0" i="1" smtClean="0">
                          <a:latin typeface="Cambria Math" panose="02040503050406030204" pitchFamily="18" charset="0"/>
                        </a:rPr>
                        <m:t>+4.375 </m:t>
                      </m:r>
                      <m:r>
                        <a:rPr lang="pt-PT" altLang="en-US" sz="1600" b="0" i="1" smtClean="0">
                          <a:latin typeface="Cambria Math" panose="02040503050406030204" pitchFamily="18" charset="0"/>
                        </a:rPr>
                        <m:t>𝑁𝑜𝑟𝑡𝑒</m:t>
                      </m:r>
                      <m:r>
                        <a:rPr lang="pt-PT" altLang="en-US" sz="1600" b="0" i="1" smtClean="0">
                          <a:latin typeface="Cambria Math" panose="02040503050406030204" pitchFamily="18" charset="0"/>
                        </a:rPr>
                        <m:t> −0.000006 </m:t>
                      </m:r>
                      <m:sSup>
                        <m:sSupPr>
                          <m:ctrlPr>
                            <a:rPr lang="pt-PT" alt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altLang="en-US" sz="1600" b="0" i="1" smtClean="0">
                              <a:latin typeface="Cambria Math" panose="02040503050406030204" pitchFamily="18" charset="0"/>
                            </a:rPr>
                            <m:t>𝑎𝑙𝑡</m:t>
                          </m:r>
                        </m:e>
                        <m:sup>
                          <m:r>
                            <a:rPr lang="pt-PT" alt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PT" altLang="en-US" sz="1600" b="0" i="0" smtClean="0">
                          <a:latin typeface="Cambria Math" panose="02040503050406030204" pitchFamily="18" charset="0"/>
                        </a:rPr>
                        <m:t>−3.103 </m:t>
                      </m:r>
                      <m:r>
                        <m:rPr>
                          <m:sty m:val="p"/>
                        </m:rPr>
                        <a:rPr lang="pt-PT" altLang="en-US" sz="1600" b="0" i="0" smtClean="0">
                          <a:latin typeface="Cambria Math" panose="02040503050406030204" pitchFamily="18" charset="0"/>
                        </a:rPr>
                        <m:t>SAxMAxAm</m:t>
                      </m:r>
                      <m:r>
                        <a:rPr lang="pt-PT" altLang="en-US" sz="1600" b="0" i="0" smtClean="0">
                          <a:latin typeface="Cambria Math" panose="02040503050406030204" pitchFamily="18" charset="0"/>
                        </a:rPr>
                        <m:t>+2.319 </m:t>
                      </m:r>
                      <m:r>
                        <m:rPr>
                          <m:sty m:val="p"/>
                        </m:rPr>
                        <a:rPr lang="pt-PT" altLang="en-US" sz="1600" b="0" i="0" smtClean="0">
                          <a:latin typeface="Cambria Math" panose="02040503050406030204" pitchFamily="18" charset="0"/>
                        </a:rPr>
                        <m:t>MinhoLitoral</m:t>
                      </m:r>
                    </m:oMath>
                  </m:oMathPara>
                </a14:m>
                <a:endParaRPr lang="pt-PT" altLang="en-US" sz="1600" dirty="0" smtClean="0"/>
              </a:p>
              <a:p>
                <a:pPr marL="514350" lvl="1" indent="0">
                  <a:buNone/>
                </a:pPr>
                <a:endParaRPr lang="pt-PT" altLang="en-US" sz="900" dirty="0" smtClean="0"/>
              </a:p>
            </p:txBody>
          </p:sp>
        </mc:Choice>
        <mc:Fallback xmlns="">
          <p:sp>
            <p:nvSpPr>
              <p:cNvPr id="1843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1371" y="1268760"/>
                <a:ext cx="11329259" cy="5071113"/>
              </a:xfrm>
              <a:blipFill>
                <a:blip r:embed="rId2"/>
                <a:stretch>
                  <a:fillRect l="-1130" t="-1082" r="-10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31371" y="404664"/>
            <a:ext cx="11329259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Clr>
                <a:srgbClr val="008000"/>
              </a:buClr>
              <a:buFont typeface="Wingdings" pitchFamily="2" charset="2"/>
              <a:buChar char="§"/>
              <a:defRPr sz="3600" b="1" kern="1200">
                <a:solidFill>
                  <a:srgbClr val="008000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pPr>
              <a:buNone/>
            </a:pPr>
            <a:r>
              <a:rPr lang="pt-PT" altLang="en-US" sz="3200" dirty="0" smtClean="0"/>
              <a:t>Qualidade da estação – </a:t>
            </a:r>
            <a:r>
              <a:rPr lang="pt-PT" altLang="en-US" sz="3200" dirty="0" smtClean="0">
                <a:solidFill>
                  <a:schemeClr val="accent5"/>
                </a:solidFill>
              </a:rPr>
              <a:t>avaliação </a:t>
            </a:r>
            <a:r>
              <a:rPr lang="pt-PT" altLang="en-US" sz="3200" dirty="0" err="1" smtClean="0">
                <a:solidFill>
                  <a:schemeClr val="accent5"/>
                </a:solidFill>
              </a:rPr>
              <a:t>semi-indireta</a:t>
            </a:r>
            <a:endParaRPr lang="en-US" altLang="en-US" sz="3200" dirty="0">
              <a:solidFill>
                <a:schemeClr val="accent5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7798314" y="5949280"/>
            <a:ext cx="1080120" cy="0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4737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Carta </a:t>
            </a:r>
            <a:r>
              <a:rPr lang="en-US" dirty="0" err="1" smtClean="0"/>
              <a:t>Ecológica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371" y="1338454"/>
            <a:ext cx="6862887" cy="5001419"/>
          </a:xfrm>
        </p:spPr>
        <p:txBody>
          <a:bodyPr>
            <a:normAutofit fontScale="92500" lnSpcReduction="10000"/>
          </a:bodyPr>
          <a:lstStyle/>
          <a:p>
            <a:r>
              <a:rPr lang="pt-PT" sz="2000" dirty="0" smtClean="0"/>
              <a:t>Estão definidas </a:t>
            </a:r>
            <a:r>
              <a:rPr lang="pt-PT" sz="2000" dirty="0"/>
              <a:t>Zonas </a:t>
            </a:r>
            <a:r>
              <a:rPr lang="pt-PT" sz="2000" dirty="0" smtClean="0"/>
              <a:t>Ecológicas </a:t>
            </a:r>
            <a:r>
              <a:rPr lang="pt-PT" sz="2000" dirty="0"/>
              <a:t>através da classificação de Andares, Zonas </a:t>
            </a:r>
            <a:r>
              <a:rPr lang="pt-PT" sz="2000" dirty="0" err="1"/>
              <a:t>Fitoclimáticas</a:t>
            </a:r>
            <a:r>
              <a:rPr lang="pt-PT" sz="2000" dirty="0"/>
              <a:t> e Zonas </a:t>
            </a:r>
            <a:r>
              <a:rPr lang="pt-PT" sz="2000" dirty="0" err="1" smtClean="0"/>
              <a:t>Edafo</a:t>
            </a:r>
            <a:r>
              <a:rPr lang="pt-PT" sz="2000" dirty="0" smtClean="0"/>
              <a:t>-Climáticas: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</a:rPr>
              <a:t>ALTIMONTANO (100 – 1300 m)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800" dirty="0">
              <a:solidFill>
                <a:schemeClr val="accent3">
                  <a:lumMod val="75000"/>
                </a:schemeClr>
              </a:solidFill>
            </a:endParaRPr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200" b="1" dirty="0" err="1" smtClean="0"/>
              <a:t>AxSAxOA</a:t>
            </a:r>
            <a:r>
              <a:rPr lang="en-US" sz="1200" b="1" dirty="0" smtClean="0"/>
              <a:t> </a:t>
            </a:r>
            <a:r>
              <a:rPr lang="en-US" sz="1200" dirty="0" smtClean="0"/>
              <a:t>– </a:t>
            </a:r>
            <a:r>
              <a:rPr lang="en-US" sz="1200" dirty="0" err="1" smtClean="0">
                <a:solidFill>
                  <a:schemeClr val="accent3">
                    <a:lumMod val="50000"/>
                  </a:schemeClr>
                </a:solidFill>
              </a:rPr>
              <a:t>Atlântico</a:t>
            </a:r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</a:rPr>
              <a:t> x Sub-</a:t>
            </a:r>
            <a:r>
              <a:rPr lang="en-US" sz="1200" dirty="0" err="1" smtClean="0">
                <a:solidFill>
                  <a:schemeClr val="accent3">
                    <a:lumMod val="50000"/>
                  </a:schemeClr>
                </a:solidFill>
              </a:rPr>
              <a:t>Atlântico</a:t>
            </a:r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</a:rPr>
              <a:t> x Oro-</a:t>
            </a:r>
            <a:r>
              <a:rPr lang="en-US" sz="1200" dirty="0" err="1" smtClean="0">
                <a:solidFill>
                  <a:schemeClr val="accent3">
                    <a:lumMod val="50000"/>
                  </a:schemeClr>
                </a:solidFill>
              </a:rPr>
              <a:t>Atlântico</a:t>
            </a:r>
            <a:endParaRPr lang="en-US" sz="12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</a:rPr>
              <a:t>…</a:t>
            </a:r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1200" dirty="0" smtClean="0"/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</a:rPr>
              <a:t>MONTANO (700 - 1000 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m</a:t>
            </a:r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</a:rPr>
              <a:t>) 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8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200" b="1" dirty="0" err="1" smtClean="0"/>
              <a:t>AxSA</a:t>
            </a:r>
            <a:r>
              <a:rPr lang="en-US" sz="1200" b="1" dirty="0" smtClean="0"/>
              <a:t> </a:t>
            </a:r>
            <a:r>
              <a:rPr lang="en-US" sz="1200" dirty="0" smtClean="0"/>
              <a:t>- </a:t>
            </a:r>
            <a:r>
              <a:rPr lang="en-US" sz="1200" dirty="0" err="1" smtClean="0">
                <a:solidFill>
                  <a:schemeClr val="accent3">
                    <a:lumMod val="50000"/>
                  </a:schemeClr>
                </a:solidFill>
              </a:rPr>
              <a:t>Atlântica</a:t>
            </a:r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3">
                    <a:lumMod val="50000"/>
                  </a:schemeClr>
                </a:solidFill>
              </a:rPr>
              <a:t>x </a:t>
            </a:r>
            <a:r>
              <a:rPr lang="en-US" sz="1200" dirty="0" err="1" smtClean="0">
                <a:solidFill>
                  <a:schemeClr val="accent3">
                    <a:lumMod val="50000"/>
                  </a:schemeClr>
                </a:solidFill>
              </a:rPr>
              <a:t>Subatlântica</a:t>
            </a:r>
            <a:endParaRPr lang="en-US" sz="12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200" b="1" dirty="0" smtClean="0"/>
              <a:t>SA</a:t>
            </a:r>
            <a:r>
              <a:rPr lang="en-US" sz="1200" dirty="0" smtClean="0"/>
              <a:t> - </a:t>
            </a:r>
            <a:r>
              <a:rPr lang="en-US" sz="1200" dirty="0" err="1" smtClean="0">
                <a:solidFill>
                  <a:schemeClr val="accent3">
                    <a:lumMod val="50000"/>
                  </a:schemeClr>
                </a:solidFill>
              </a:rPr>
              <a:t>Subatlântica</a:t>
            </a:r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</a:rPr>
              <a:t>…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800" dirty="0" smtClean="0"/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</a:rPr>
              <a:t>SUBMONTANOS (400 – 700 m)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8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200" b="1" dirty="0" err="1" smtClean="0"/>
              <a:t>SAxAxMA</a:t>
            </a:r>
            <a:r>
              <a:rPr lang="en-US" sz="1200" b="1" dirty="0" smtClean="0"/>
              <a:t> </a:t>
            </a:r>
            <a:r>
              <a:rPr lang="en-US" sz="1200" dirty="0" smtClean="0"/>
              <a:t>- </a:t>
            </a:r>
            <a:r>
              <a:rPr lang="en-US" sz="1200" dirty="0" err="1" smtClean="0">
                <a:solidFill>
                  <a:schemeClr val="accent3">
                    <a:lumMod val="50000"/>
                  </a:schemeClr>
                </a:solidFill>
              </a:rPr>
              <a:t>Subatlântica</a:t>
            </a:r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</a:rPr>
              <a:t> x </a:t>
            </a:r>
            <a:r>
              <a:rPr lang="en-US" sz="1200" dirty="0" err="1" smtClean="0">
                <a:solidFill>
                  <a:schemeClr val="accent3">
                    <a:lumMod val="50000"/>
                  </a:schemeClr>
                </a:solidFill>
              </a:rPr>
              <a:t>Atlântica</a:t>
            </a:r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</a:rPr>
              <a:t> x </a:t>
            </a:r>
            <a:r>
              <a:rPr lang="en-US" sz="1200" dirty="0" err="1" smtClean="0">
                <a:solidFill>
                  <a:schemeClr val="accent3">
                    <a:lumMod val="50000"/>
                  </a:schemeClr>
                </a:solidFill>
              </a:rPr>
              <a:t>Mediterrâneo-Atlântica</a:t>
            </a:r>
            <a:r>
              <a:rPr lang="en-US" sz="1200" dirty="0" smtClean="0"/>
              <a:t> </a:t>
            </a:r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200" b="1" dirty="0" err="1" smtClean="0"/>
              <a:t>SAxMA</a:t>
            </a:r>
            <a:r>
              <a:rPr lang="en-US" sz="1200" b="1" dirty="0" smtClean="0"/>
              <a:t> </a:t>
            </a:r>
            <a:r>
              <a:rPr lang="en-US" sz="1200" dirty="0" smtClean="0"/>
              <a:t>- </a:t>
            </a:r>
            <a:r>
              <a:rPr lang="en-US" sz="1200" dirty="0" err="1" smtClean="0">
                <a:solidFill>
                  <a:schemeClr val="accent3">
                    <a:lumMod val="50000"/>
                  </a:schemeClr>
                </a:solidFill>
              </a:rPr>
              <a:t>Subatlântica</a:t>
            </a:r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</a:rPr>
              <a:t> x </a:t>
            </a:r>
            <a:r>
              <a:rPr lang="en-US" sz="1200" dirty="0" err="1" smtClean="0">
                <a:solidFill>
                  <a:schemeClr val="accent3">
                    <a:lumMod val="50000"/>
                  </a:schemeClr>
                </a:solidFill>
              </a:rPr>
              <a:t>Mediterrâneo-Atlântica</a:t>
            </a:r>
            <a:endParaRPr lang="en-US" sz="1200" dirty="0" smtClean="0"/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200" b="1" dirty="0" err="1" smtClean="0"/>
              <a:t>SAxMAxAM</a:t>
            </a:r>
            <a:r>
              <a:rPr lang="en-US" sz="1200" b="1" dirty="0" smtClean="0"/>
              <a:t> </a:t>
            </a:r>
            <a:r>
              <a:rPr lang="en-US" sz="1200" dirty="0" smtClean="0"/>
              <a:t>– </a:t>
            </a:r>
            <a:r>
              <a:rPr lang="en-US" sz="1200" dirty="0" err="1" smtClean="0">
                <a:solidFill>
                  <a:schemeClr val="accent3">
                    <a:lumMod val="50000"/>
                  </a:schemeClr>
                </a:solidFill>
              </a:rPr>
              <a:t>Subatlântica</a:t>
            </a:r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</a:rPr>
              <a:t> x </a:t>
            </a:r>
            <a:r>
              <a:rPr lang="en-US" sz="1200" dirty="0" err="1" smtClean="0">
                <a:solidFill>
                  <a:schemeClr val="accent3">
                    <a:lumMod val="50000"/>
                  </a:schemeClr>
                </a:solidFill>
              </a:rPr>
              <a:t>Mediterrâneo-Atlântica</a:t>
            </a:r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</a:rPr>
              <a:t> x </a:t>
            </a:r>
            <a:r>
              <a:rPr lang="en-US" sz="1200" dirty="0" err="1" smtClean="0">
                <a:solidFill>
                  <a:schemeClr val="accent3">
                    <a:lumMod val="50000"/>
                  </a:schemeClr>
                </a:solidFill>
              </a:rPr>
              <a:t>Altimontana</a:t>
            </a:r>
            <a:endParaRPr lang="en-US" sz="12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</a:rPr>
              <a:t>…</a:t>
            </a:r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1200" dirty="0" smtClean="0"/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</a:rPr>
              <a:t>BASAL (&lt; 400 m)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9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200" dirty="0" smtClean="0"/>
              <a:t>A x MA -</a:t>
            </a:r>
            <a:r>
              <a:rPr lang="en-US" sz="1200" dirty="0"/>
              <a:t> </a:t>
            </a:r>
            <a:r>
              <a:rPr lang="en-US" sz="1200" dirty="0" err="1" smtClean="0"/>
              <a:t>Atlântica</a:t>
            </a:r>
            <a:r>
              <a:rPr lang="en-US" sz="1200" dirty="0" smtClean="0"/>
              <a:t> </a:t>
            </a:r>
            <a:r>
              <a:rPr lang="en-US" sz="1200" dirty="0"/>
              <a:t>x </a:t>
            </a:r>
            <a:r>
              <a:rPr lang="en-US" sz="1200" dirty="0" err="1" smtClean="0"/>
              <a:t>Mediterrâneo-Atlântica</a:t>
            </a:r>
            <a:r>
              <a:rPr lang="en-US" sz="1200" dirty="0" smtClean="0"/>
              <a:t> </a:t>
            </a:r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200" dirty="0" smtClean="0"/>
              <a:t>MA - </a:t>
            </a:r>
            <a:r>
              <a:rPr lang="en-US" sz="1200" dirty="0" err="1" smtClean="0"/>
              <a:t>Mediterrâneo-Atlântica</a:t>
            </a:r>
            <a:endParaRPr lang="en-US" sz="1200" dirty="0" smtClean="0"/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200" dirty="0" smtClean="0"/>
              <a:t>MA x AM - </a:t>
            </a:r>
            <a:r>
              <a:rPr lang="en-US" sz="1200" dirty="0" err="1" smtClean="0"/>
              <a:t>Mediterraneo-Atlântica</a:t>
            </a:r>
            <a:r>
              <a:rPr lang="en-US" sz="1200" dirty="0" smtClean="0"/>
              <a:t> x </a:t>
            </a:r>
            <a:r>
              <a:rPr lang="en-US" sz="1200" dirty="0" err="1" smtClean="0"/>
              <a:t>Atlante-mediterrânea</a:t>
            </a:r>
            <a:endParaRPr lang="en-US" sz="1200" dirty="0" smtClean="0"/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200" dirty="0" smtClean="0"/>
              <a:t>…</a:t>
            </a:r>
            <a:endParaRPr lang="en-US" sz="1200" dirty="0"/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1600" dirty="0"/>
          </a:p>
        </p:txBody>
      </p:sp>
      <p:pic>
        <p:nvPicPr>
          <p:cNvPr id="13314" name="Picture 2" descr="Carta ecológica : Fito-edafo-climática - Alma Ma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258" y="231770"/>
            <a:ext cx="4629042" cy="6457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6244" y="6339873"/>
            <a:ext cx="72674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/>
              <a:t>Albuquerque, </a:t>
            </a:r>
            <a:r>
              <a:rPr lang="pt-PT" sz="1400" dirty="0" smtClean="0"/>
              <a:t>JPM, 1982. Carta </a:t>
            </a:r>
            <a:r>
              <a:rPr lang="pt-PT" sz="1400" dirty="0"/>
              <a:t>ecológica de Portugal – Fito-</a:t>
            </a:r>
            <a:r>
              <a:rPr lang="pt-PT" sz="1400" dirty="0" err="1"/>
              <a:t>edafo</a:t>
            </a:r>
            <a:r>
              <a:rPr lang="pt-PT" sz="1400" dirty="0"/>
              <a:t>-climática; Atlas do Ambiente.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0923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5" name="Rectangle 3"/>
          <p:cNvSpPr>
            <a:spLocks noGrp="1" noChangeArrowheads="1"/>
          </p:cNvSpPr>
          <p:nvPr>
            <p:ph idx="1"/>
          </p:nvPr>
        </p:nvSpPr>
        <p:spPr>
          <a:xfrm>
            <a:off x="431371" y="2420888"/>
            <a:ext cx="11329259" cy="4454216"/>
          </a:xfrm>
        </p:spPr>
        <p:txBody>
          <a:bodyPr vert="horz" lIns="91440" tIns="144000" rIns="414000" bIns="45720" rtlCol="0">
            <a:noAutofit/>
          </a:bodyPr>
          <a:lstStyle/>
          <a:p>
            <a:r>
              <a:rPr lang="pt-PT" altLang="en-US" dirty="0"/>
              <a:t>Sobreiro (Paulo </a:t>
            </a:r>
            <a:r>
              <a:rPr lang="pt-PT" altLang="en-US" dirty="0" err="1"/>
              <a:t>et</a:t>
            </a:r>
            <a:r>
              <a:rPr lang="pt-PT" altLang="en-US" dirty="0"/>
              <a:t> al., 2015), várias equações, e.g.:</a:t>
            </a:r>
          </a:p>
          <a:p>
            <a:pPr lvl="1">
              <a:lnSpc>
                <a:spcPct val="90000"/>
              </a:lnSpc>
            </a:pPr>
            <a:r>
              <a:rPr lang="pt-PT" altLang="en-US" sz="1800" dirty="0" smtClean="0"/>
              <a:t>Estudo baseado em várias </a:t>
            </a:r>
            <a:r>
              <a:rPr lang="pt-PT" altLang="en-US" sz="1800" b="1" dirty="0" smtClean="0">
                <a:solidFill>
                  <a:srgbClr val="008000"/>
                </a:solidFill>
              </a:rPr>
              <a:t>parcelas estabelecidas em povoamentos juvenis </a:t>
            </a:r>
            <a:r>
              <a:rPr lang="pt-PT" altLang="en-US" sz="1800" dirty="0" smtClean="0"/>
              <a:t>(de idade conhecida) representativos dos montados em Portugal (situações contrastantes de solo e clima)</a:t>
            </a:r>
          </a:p>
          <a:p>
            <a:pPr lvl="1">
              <a:lnSpc>
                <a:spcPct val="90000"/>
              </a:lnSpc>
            </a:pPr>
            <a:r>
              <a:rPr lang="pt-PT" altLang="en-US" sz="1800" dirty="0" smtClean="0"/>
              <a:t>Cada parcela foi objeto de uma </a:t>
            </a:r>
            <a:r>
              <a:rPr lang="pt-PT" altLang="en-US" sz="1800" b="1" dirty="0" smtClean="0">
                <a:solidFill>
                  <a:srgbClr val="008000"/>
                </a:solidFill>
              </a:rPr>
              <a:t>caracterização detalhada do solo</a:t>
            </a:r>
            <a:r>
              <a:rPr lang="pt-PT" altLang="en-US" sz="1800" dirty="0" smtClean="0"/>
              <a:t>, incluindo o estudo de todo o perfil do solo</a:t>
            </a:r>
          </a:p>
          <a:p>
            <a:pPr lvl="1">
              <a:lnSpc>
                <a:spcPct val="90000"/>
              </a:lnSpc>
            </a:pPr>
            <a:r>
              <a:rPr lang="pt-PT" altLang="en-US" sz="1800" dirty="0" smtClean="0"/>
              <a:t>O </a:t>
            </a:r>
            <a:r>
              <a:rPr lang="pt-PT" altLang="en-US" sz="1800" b="1" dirty="0" smtClean="0">
                <a:solidFill>
                  <a:srgbClr val="008000"/>
                </a:solidFill>
              </a:rPr>
              <a:t>clima</a:t>
            </a:r>
            <a:r>
              <a:rPr lang="pt-PT" altLang="en-US" sz="1800" dirty="0" smtClean="0"/>
              <a:t> foi caraterizado pela média do concelho no qual se localiza cada parcela</a:t>
            </a:r>
          </a:p>
          <a:p>
            <a:pPr lvl="1">
              <a:lnSpc>
                <a:spcPct val="90000"/>
              </a:lnSpc>
            </a:pPr>
            <a:r>
              <a:rPr lang="pt-PT" altLang="en-US" sz="1800" dirty="0"/>
              <a:t>Utilizaram-se as curvas de classe de qualidade desenvolvidas para Espanha – Mariola </a:t>
            </a:r>
            <a:r>
              <a:rPr lang="pt-PT" altLang="en-US" sz="1800" dirty="0" err="1"/>
              <a:t>Gonzaléz</a:t>
            </a:r>
            <a:r>
              <a:rPr lang="pt-PT" altLang="en-US" sz="1800" dirty="0"/>
              <a:t> – para estimar o </a:t>
            </a:r>
            <a:r>
              <a:rPr lang="pt-PT" altLang="en-US" sz="1800" b="1" dirty="0">
                <a:solidFill>
                  <a:srgbClr val="008000"/>
                </a:solidFill>
              </a:rPr>
              <a:t>índice de qualidade da estação (S) </a:t>
            </a:r>
            <a:r>
              <a:rPr lang="pt-PT" altLang="en-US" sz="1800" dirty="0"/>
              <a:t>de cada parcela</a:t>
            </a:r>
          </a:p>
          <a:p>
            <a:pPr lvl="1">
              <a:lnSpc>
                <a:spcPct val="90000"/>
              </a:lnSpc>
            </a:pPr>
            <a:r>
              <a:rPr lang="pt-PT" altLang="en-US" sz="1800" b="1" dirty="0">
                <a:solidFill>
                  <a:srgbClr val="008000"/>
                </a:solidFill>
              </a:rPr>
              <a:t>Modelou-se</a:t>
            </a:r>
            <a:r>
              <a:rPr lang="pt-PT" altLang="en-US" sz="1800" dirty="0"/>
              <a:t> então a relação entre o índice de qualidade da estação e as características de solo e clima</a:t>
            </a:r>
          </a:p>
          <a:p>
            <a:pPr lvl="1">
              <a:lnSpc>
                <a:spcPct val="90000"/>
              </a:lnSpc>
            </a:pPr>
            <a:endParaRPr lang="en-US" altLang="en-US" sz="2800" dirty="0" smtClean="0"/>
          </a:p>
          <a:p>
            <a:pPr lvl="1">
              <a:lnSpc>
                <a:spcPct val="90000"/>
              </a:lnSpc>
            </a:pPr>
            <a:endParaRPr lang="en-US" altLang="en-US" sz="2800" dirty="0" smtClean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31371" y="404664"/>
            <a:ext cx="11329259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Clr>
                <a:srgbClr val="008000"/>
              </a:buClr>
              <a:buFont typeface="Wingdings" pitchFamily="2" charset="2"/>
              <a:buChar char="§"/>
              <a:defRPr sz="3600" b="1" kern="1200">
                <a:solidFill>
                  <a:srgbClr val="008000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pPr>
              <a:buNone/>
            </a:pPr>
            <a:r>
              <a:rPr lang="pt-PT" altLang="en-US" sz="3200" dirty="0" smtClean="0"/>
              <a:t>Qualidade da estação – </a:t>
            </a:r>
            <a:r>
              <a:rPr lang="pt-PT" altLang="en-US" sz="3200" dirty="0" smtClean="0">
                <a:solidFill>
                  <a:schemeClr val="accent5"/>
                </a:solidFill>
              </a:rPr>
              <a:t>avaliação </a:t>
            </a:r>
            <a:r>
              <a:rPr lang="pt-PT" altLang="en-US" sz="3200" dirty="0" err="1" smtClean="0">
                <a:solidFill>
                  <a:schemeClr val="accent5"/>
                </a:solidFill>
              </a:rPr>
              <a:t>semi-indireta</a:t>
            </a:r>
            <a:endParaRPr lang="en-US" altLang="en-US" sz="3200" dirty="0">
              <a:solidFill>
                <a:schemeClr val="accent5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31371" y="1268761"/>
            <a:ext cx="11329259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spcBef>
                <a:spcPts val="1800"/>
              </a:spcBef>
              <a:buClr>
                <a:srgbClr val="008000"/>
              </a:buClr>
              <a:buSzPct val="90000"/>
              <a:buFont typeface="Wingdings" pitchFamily="2" charset="2"/>
              <a:buChar char="ü"/>
              <a:defRPr sz="2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spcBef>
                <a:spcPts val="1800"/>
              </a:spcBef>
              <a:buClr>
                <a:srgbClr val="008000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spcBef>
                <a:spcPts val="1200"/>
              </a:spcBef>
              <a:buClr>
                <a:srgbClr val="008000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spcBef>
                <a:spcPts val="12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pt-PT" altLang="en-US" dirty="0" smtClean="0"/>
              <a:t>Utilizam-se geralmente equações que expressam o S em função de características de solo e clima. Exemplos para Portugal:</a:t>
            </a:r>
          </a:p>
        </p:txBody>
      </p:sp>
    </p:spTree>
    <p:extLst>
      <p:ext uri="{BB962C8B-B14F-4D97-AF65-F5344CB8AC3E}">
        <p14:creationId xmlns:p14="http://schemas.microsoft.com/office/powerpoint/2010/main" val="3063630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5" name="Rectangle 3"/>
          <p:cNvSpPr>
            <a:spLocks noGrp="1" noChangeArrowheads="1"/>
          </p:cNvSpPr>
          <p:nvPr>
            <p:ph idx="1"/>
          </p:nvPr>
        </p:nvSpPr>
        <p:spPr>
          <a:xfrm>
            <a:off x="431371" y="2420888"/>
            <a:ext cx="11329259" cy="4454216"/>
          </a:xfrm>
        </p:spPr>
        <p:txBody>
          <a:bodyPr vert="horz" lIns="91440" tIns="144000" rIns="414000" bIns="45720" rtlCol="0">
            <a:noAutofit/>
          </a:bodyPr>
          <a:lstStyle/>
          <a:p>
            <a:r>
              <a:rPr lang="pt-PT" altLang="en-US" dirty="0"/>
              <a:t>Sobreiro (Paulo </a:t>
            </a:r>
            <a:r>
              <a:rPr lang="pt-PT" altLang="en-US" dirty="0" err="1"/>
              <a:t>et</a:t>
            </a:r>
            <a:r>
              <a:rPr lang="pt-PT" altLang="en-US" dirty="0"/>
              <a:t> al., 2015</a:t>
            </a:r>
            <a:r>
              <a:rPr lang="pt-PT" altLang="en-US" dirty="0" smtClean="0"/>
              <a:t>), </a:t>
            </a:r>
            <a:r>
              <a:rPr lang="pt-PT" altLang="en-US" dirty="0">
                <a:solidFill>
                  <a:schemeClr val="accent5"/>
                </a:solidFill>
              </a:rPr>
              <a:t>Modelo </a:t>
            </a:r>
            <a:r>
              <a:rPr lang="pt-PT" altLang="en-US" dirty="0" smtClean="0">
                <a:solidFill>
                  <a:schemeClr val="accent5"/>
                </a:solidFill>
              </a:rPr>
              <a:t>detalhado:</a:t>
            </a:r>
            <a:endParaRPr lang="pt-PT" altLang="en-US" dirty="0">
              <a:solidFill>
                <a:schemeClr val="accent5"/>
              </a:solidFill>
            </a:endParaRPr>
          </a:p>
          <a:p>
            <a:endParaRPr lang="pt-PT" altLang="en-US" dirty="0"/>
          </a:p>
          <a:p>
            <a:pPr lvl="1">
              <a:lnSpc>
                <a:spcPct val="90000"/>
              </a:lnSpc>
            </a:pPr>
            <a:endParaRPr lang="en-US" altLang="en-US" sz="2800" dirty="0" smtClean="0"/>
          </a:p>
          <a:p>
            <a:pPr lvl="1">
              <a:lnSpc>
                <a:spcPct val="90000"/>
              </a:lnSpc>
            </a:pPr>
            <a:endParaRPr lang="en-US" altLang="en-US" sz="2800" dirty="0" smtClean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31371" y="404664"/>
            <a:ext cx="11329259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Clr>
                <a:srgbClr val="008000"/>
              </a:buClr>
              <a:buFont typeface="Wingdings" pitchFamily="2" charset="2"/>
              <a:buChar char="§"/>
              <a:defRPr sz="3600" b="1" kern="1200">
                <a:solidFill>
                  <a:srgbClr val="008000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pPr>
              <a:buNone/>
            </a:pPr>
            <a:r>
              <a:rPr lang="pt-PT" altLang="en-US" sz="3200" dirty="0" smtClean="0"/>
              <a:t>Qualidade da estação – </a:t>
            </a:r>
            <a:r>
              <a:rPr lang="pt-PT" altLang="en-US" sz="3200" dirty="0" smtClean="0">
                <a:solidFill>
                  <a:schemeClr val="accent5"/>
                </a:solidFill>
              </a:rPr>
              <a:t>avaliação </a:t>
            </a:r>
            <a:r>
              <a:rPr lang="pt-PT" altLang="en-US" sz="3200" dirty="0" err="1" smtClean="0">
                <a:solidFill>
                  <a:schemeClr val="accent5"/>
                </a:solidFill>
              </a:rPr>
              <a:t>semi-indireta</a:t>
            </a:r>
            <a:endParaRPr lang="en-US" altLang="en-US" sz="3200" dirty="0">
              <a:solidFill>
                <a:schemeClr val="accent5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31371" y="1268761"/>
            <a:ext cx="11329259" cy="93610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just" defTabSz="914400" rtl="0" eaLnBrk="1" latinLnBrk="0" hangingPunct="1">
              <a:spcBef>
                <a:spcPts val="1800"/>
              </a:spcBef>
              <a:buClr>
                <a:srgbClr val="008000"/>
              </a:buClr>
              <a:buSzPct val="90000"/>
              <a:buFont typeface="Wingdings" pitchFamily="2" charset="2"/>
              <a:buChar char="ü"/>
              <a:defRPr sz="2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spcBef>
                <a:spcPts val="1800"/>
              </a:spcBef>
              <a:buClr>
                <a:srgbClr val="008000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spcBef>
                <a:spcPts val="1200"/>
              </a:spcBef>
              <a:buClr>
                <a:srgbClr val="008000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spcBef>
                <a:spcPts val="12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pt-PT" altLang="en-US" dirty="0" smtClean="0"/>
              <a:t>Utilizam-se geralmente equações que expressam o S em função de características de solo e clima. Exemplos para Portugal:</a:t>
            </a:r>
          </a:p>
          <a:p>
            <a:pPr marL="0" indent="0">
              <a:buFont typeface="Wingdings" pitchFamily="2" charset="2"/>
              <a:buNone/>
            </a:pPr>
            <a:endParaRPr lang="pt-PT" altLang="en-US" sz="900" dirty="0"/>
          </a:p>
          <a:p>
            <a:pPr marL="0" indent="0">
              <a:buFont typeface="Wingdings" pitchFamily="2" charset="2"/>
              <a:buNone/>
            </a:pPr>
            <a:endParaRPr lang="pt-PT" altLang="en-US" sz="900" dirty="0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82688" y="3559055"/>
            <a:ext cx="11809312" cy="29177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spcBef>
                <a:spcPts val="1800"/>
              </a:spcBef>
              <a:buClr>
                <a:srgbClr val="008000"/>
              </a:buClr>
              <a:buSzPct val="90000"/>
              <a:buFont typeface="Wingdings" pitchFamily="2" charset="2"/>
              <a:buChar char="ü"/>
              <a:defRPr sz="2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spcBef>
                <a:spcPts val="1800"/>
              </a:spcBef>
              <a:buClr>
                <a:srgbClr val="008000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spcBef>
                <a:spcPts val="1200"/>
              </a:spcBef>
              <a:buClr>
                <a:srgbClr val="008000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spcBef>
                <a:spcPts val="12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altLang="en-US" sz="2000" dirty="0" smtClean="0"/>
              <a:t>S=14.420</a:t>
            </a:r>
          </a:p>
          <a:p>
            <a:pPr marL="457200" lvl="1" indent="0">
              <a:spcBef>
                <a:spcPts val="600"/>
              </a:spcBef>
              <a:buFont typeface="Arial" pitchFamily="34" charset="0"/>
              <a:buNone/>
            </a:pPr>
            <a:r>
              <a:rPr lang="pt-PT" altLang="en-US" sz="1800" dirty="0" smtClean="0"/>
              <a:t>+ 0.468 </a:t>
            </a:r>
            <a:r>
              <a:rPr lang="pt-PT" altLang="en-US" sz="1800" dirty="0" err="1" smtClean="0">
                <a:solidFill>
                  <a:schemeClr val="accent5"/>
                </a:solidFill>
              </a:rPr>
              <a:t>Arenosolos</a:t>
            </a:r>
            <a:r>
              <a:rPr lang="pt-PT" altLang="en-US" sz="1800" dirty="0" smtClean="0"/>
              <a:t> + 0.150 </a:t>
            </a:r>
            <a:r>
              <a:rPr lang="pt-PT" altLang="en-US" sz="1800" dirty="0" err="1" smtClean="0">
                <a:solidFill>
                  <a:schemeClr val="accent5"/>
                </a:solidFill>
              </a:rPr>
              <a:t>Cambisolos</a:t>
            </a:r>
            <a:r>
              <a:rPr lang="pt-PT" altLang="en-US" sz="1800" dirty="0" smtClean="0"/>
              <a:t> - 0.492 </a:t>
            </a:r>
            <a:r>
              <a:rPr lang="pt-PT" altLang="en-US" sz="1800" dirty="0" err="1" smtClean="0">
                <a:solidFill>
                  <a:schemeClr val="accent5"/>
                </a:solidFill>
              </a:rPr>
              <a:t>Leptosolos</a:t>
            </a:r>
            <a:r>
              <a:rPr lang="pt-PT" altLang="en-US" sz="1800" dirty="0" smtClean="0"/>
              <a:t> + 0.233 </a:t>
            </a:r>
            <a:r>
              <a:rPr lang="pt-PT" altLang="en-US" sz="1800" dirty="0" err="1" smtClean="0">
                <a:solidFill>
                  <a:schemeClr val="accent5"/>
                </a:solidFill>
              </a:rPr>
              <a:t>Luvisolos</a:t>
            </a:r>
            <a:r>
              <a:rPr lang="pt-PT" altLang="en-US" sz="1800" dirty="0" smtClean="0"/>
              <a:t> - 0.596 </a:t>
            </a:r>
            <a:r>
              <a:rPr lang="pt-PT" altLang="en-US" sz="1800" dirty="0" err="1" smtClean="0">
                <a:solidFill>
                  <a:schemeClr val="accent5"/>
                </a:solidFill>
              </a:rPr>
              <a:t>Podzois</a:t>
            </a:r>
            <a:endParaRPr lang="pt-PT" altLang="en-US" sz="1800" dirty="0" smtClean="0">
              <a:solidFill>
                <a:schemeClr val="accent5"/>
              </a:solidFill>
            </a:endParaRPr>
          </a:p>
          <a:p>
            <a:pPr marL="457200" lvl="1" indent="0">
              <a:spcBef>
                <a:spcPts val="600"/>
              </a:spcBef>
              <a:buFont typeface="Arial" pitchFamily="34" charset="0"/>
              <a:buNone/>
            </a:pPr>
            <a:r>
              <a:rPr lang="pt-PT" altLang="en-US" sz="1800" dirty="0" smtClean="0"/>
              <a:t>- 0.602 </a:t>
            </a:r>
            <a:r>
              <a:rPr lang="pt-PT" altLang="en-US" sz="1800" dirty="0" smtClean="0">
                <a:solidFill>
                  <a:schemeClr val="accent3"/>
                </a:solidFill>
              </a:rPr>
              <a:t>Areias</a:t>
            </a:r>
            <a:r>
              <a:rPr lang="pt-PT" altLang="en-US" sz="1800" dirty="0" smtClean="0"/>
              <a:t> + 0.256 </a:t>
            </a:r>
            <a:r>
              <a:rPr lang="pt-PT" altLang="en-US" sz="1800" dirty="0" smtClean="0">
                <a:solidFill>
                  <a:schemeClr val="accent3"/>
                </a:solidFill>
              </a:rPr>
              <a:t>Arenitos</a:t>
            </a:r>
            <a:r>
              <a:rPr lang="pt-PT" altLang="en-US" sz="1800" dirty="0" smtClean="0"/>
              <a:t> + 0.817 </a:t>
            </a:r>
            <a:r>
              <a:rPr lang="pt-PT" altLang="en-US" sz="1800" dirty="0" err="1" smtClean="0">
                <a:solidFill>
                  <a:schemeClr val="accent3"/>
                </a:solidFill>
              </a:rPr>
              <a:t>Form.det.xisto</a:t>
            </a:r>
            <a:r>
              <a:rPr lang="pt-PT" altLang="en-US" sz="1800" dirty="0" smtClean="0"/>
              <a:t> – 1.965 </a:t>
            </a:r>
            <a:r>
              <a:rPr lang="pt-PT" altLang="en-US" sz="1800" dirty="0" err="1" smtClean="0">
                <a:solidFill>
                  <a:schemeClr val="accent3"/>
                </a:solidFill>
              </a:rPr>
              <a:t>Argilasxistosas</a:t>
            </a:r>
            <a:r>
              <a:rPr lang="pt-PT" altLang="en-US" sz="1800" dirty="0" smtClean="0"/>
              <a:t> + 0.074 </a:t>
            </a:r>
            <a:r>
              <a:rPr lang="pt-PT" altLang="en-US" sz="1800" dirty="0" smtClean="0">
                <a:solidFill>
                  <a:schemeClr val="accent3"/>
                </a:solidFill>
              </a:rPr>
              <a:t>Xistos</a:t>
            </a:r>
            <a:r>
              <a:rPr lang="pt-PT" altLang="en-US" sz="1800" dirty="0" smtClean="0"/>
              <a:t> + 0.406 </a:t>
            </a:r>
            <a:r>
              <a:rPr lang="pt-PT" altLang="en-US" sz="1800" dirty="0" smtClean="0">
                <a:solidFill>
                  <a:schemeClr val="accent3"/>
                </a:solidFill>
              </a:rPr>
              <a:t>Granitos</a:t>
            </a:r>
          </a:p>
          <a:p>
            <a:pPr marL="457200" lvl="1" indent="0">
              <a:spcBef>
                <a:spcPts val="600"/>
              </a:spcBef>
              <a:buFont typeface="Arial" pitchFamily="34" charset="0"/>
              <a:buNone/>
            </a:pPr>
            <a:r>
              <a:rPr lang="pt-PT" altLang="en-US" sz="1800" dirty="0" smtClean="0"/>
              <a:t>+ 0.013 Profundidade do solo</a:t>
            </a:r>
          </a:p>
          <a:p>
            <a:pPr marL="457200" lvl="1" indent="0">
              <a:spcBef>
                <a:spcPts val="600"/>
              </a:spcBef>
              <a:buFont typeface="Arial" pitchFamily="34" charset="0"/>
              <a:buNone/>
            </a:pPr>
            <a:r>
              <a:rPr lang="pt-PT" altLang="en-US" sz="1800" dirty="0" smtClean="0"/>
              <a:t>- 0.518 Textura fina – 0.028 Textura média + 0.495 Textura grosseira</a:t>
            </a:r>
          </a:p>
          <a:p>
            <a:pPr marL="457200" lvl="1" indent="0">
              <a:spcBef>
                <a:spcPts val="600"/>
              </a:spcBef>
              <a:buFont typeface="Arial" pitchFamily="34" charset="0"/>
              <a:buNone/>
            </a:pPr>
            <a:r>
              <a:rPr lang="pt-PT" altLang="en-US" sz="1800" dirty="0" smtClean="0"/>
              <a:t>+ 0.037 Espessura do horizonte A</a:t>
            </a:r>
          </a:p>
          <a:p>
            <a:pPr marL="457200" lvl="1" indent="0">
              <a:spcBef>
                <a:spcPts val="600"/>
              </a:spcBef>
              <a:buFont typeface="Arial" pitchFamily="34" charset="0"/>
              <a:buNone/>
            </a:pPr>
            <a:r>
              <a:rPr lang="pt-PT" altLang="en-US" sz="1800" dirty="0" smtClean="0"/>
              <a:t>- 0.012 Evaporação média mensal (mm)</a:t>
            </a:r>
          </a:p>
          <a:p>
            <a:pPr marL="457200" lvl="1" indent="0">
              <a:spcBef>
                <a:spcPts val="600"/>
              </a:spcBef>
              <a:buFont typeface="Arial" pitchFamily="34" charset="0"/>
              <a:buNone/>
            </a:pPr>
            <a:r>
              <a:rPr lang="pt-PT" altLang="en-US" sz="1800" dirty="0" smtClean="0"/>
              <a:t>- 0.284 Número médio mensal de dias com geada</a:t>
            </a:r>
          </a:p>
          <a:p>
            <a:pPr marL="457200" lvl="1" indent="0">
              <a:spcBef>
                <a:spcPts val="0"/>
              </a:spcBef>
              <a:buFont typeface="Arial" pitchFamily="34" charset="0"/>
              <a:buNone/>
            </a:pPr>
            <a:endParaRPr lang="pt-PT" alt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6960096" y="3038773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accent5"/>
                </a:solidFill>
              </a:rPr>
              <a:t>Solos</a:t>
            </a:r>
            <a:endParaRPr lang="pt-PT" sz="2400" b="1" dirty="0">
              <a:solidFill>
                <a:schemeClr val="accent5"/>
              </a:solidFill>
            </a:endParaRPr>
          </a:p>
        </p:txBody>
      </p:sp>
      <p:cxnSp>
        <p:nvCxnSpPr>
          <p:cNvPr id="9" name="Straight Arrow Connector 8"/>
          <p:cNvCxnSpPr>
            <a:stCxn id="8" idx="2"/>
          </p:cNvCxnSpPr>
          <p:nvPr/>
        </p:nvCxnSpPr>
        <p:spPr>
          <a:xfrm flipH="1">
            <a:off x="6672064" y="3500438"/>
            <a:ext cx="900100" cy="50462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371687" y="3074777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 smtClean="0">
                <a:solidFill>
                  <a:schemeClr val="accent3"/>
                </a:solidFill>
              </a:rPr>
              <a:t>Litologia</a:t>
            </a:r>
            <a:endParaRPr lang="pt-PT" sz="2400" b="1" dirty="0">
              <a:solidFill>
                <a:schemeClr val="accent3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10803735" y="3500438"/>
            <a:ext cx="204840" cy="75608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630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6" name="Rectangle 4"/>
          <p:cNvSpPr>
            <a:spLocks noGrp="1" noChangeArrowheads="1"/>
          </p:cNvSpPr>
          <p:nvPr>
            <p:ph type="title"/>
          </p:nvPr>
        </p:nvSpPr>
        <p:spPr>
          <a:xfrm>
            <a:off x="317428" y="2657840"/>
            <a:ext cx="10801200" cy="792088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pt-PT" dirty="0" smtClean="0"/>
              <a:t> Qualidade da estação</a:t>
            </a:r>
            <a:endParaRPr lang="pt-PT" dirty="0"/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551384" y="3509888"/>
            <a:ext cx="7776864" cy="71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Clr>
                <a:srgbClr val="008000"/>
              </a:buClr>
              <a:buFont typeface="Wingdings" pitchFamily="2" charset="2"/>
              <a:buChar char="§"/>
              <a:defRPr sz="3600" b="1" kern="1200">
                <a:solidFill>
                  <a:srgbClr val="008000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pt-PT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rPr>
              <a:t>Métodos diretos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000"/>
              </a:buClr>
              <a:buSzTx/>
              <a:buFont typeface="Wingdings" pitchFamily="2" charset="2"/>
              <a:buNone/>
              <a:tabLst/>
              <a:defRPr/>
            </a:pPr>
            <a:r>
              <a:rPr lang="pt-PT" sz="2000" dirty="0" smtClean="0">
                <a:solidFill>
                  <a:prstClr val="black"/>
                </a:solidFill>
              </a:rPr>
              <a:t>Métodos indiretos – Curvas de Classe de Qualidade (CCQ)</a:t>
            </a:r>
            <a:endParaRPr kumimoji="0" lang="pt-PT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760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5" name="Rectangle 3"/>
          <p:cNvSpPr>
            <a:spLocks noGrp="1" noChangeArrowheads="1"/>
          </p:cNvSpPr>
          <p:nvPr>
            <p:ph idx="1"/>
          </p:nvPr>
        </p:nvSpPr>
        <p:spPr>
          <a:xfrm>
            <a:off x="431371" y="2420888"/>
            <a:ext cx="11329259" cy="4454216"/>
          </a:xfrm>
        </p:spPr>
        <p:txBody>
          <a:bodyPr vert="horz" lIns="91440" tIns="144000" rIns="414000" bIns="45720" rtlCol="0">
            <a:noAutofit/>
          </a:bodyPr>
          <a:lstStyle/>
          <a:p>
            <a:r>
              <a:rPr lang="pt-PT" altLang="en-US" dirty="0"/>
              <a:t>Sobreiro (Paulo </a:t>
            </a:r>
            <a:r>
              <a:rPr lang="pt-PT" altLang="en-US" dirty="0" err="1"/>
              <a:t>et</a:t>
            </a:r>
            <a:r>
              <a:rPr lang="pt-PT" altLang="en-US" dirty="0"/>
              <a:t> al., 2015</a:t>
            </a:r>
            <a:r>
              <a:rPr lang="pt-PT" altLang="en-US" dirty="0" smtClean="0"/>
              <a:t>) </a:t>
            </a:r>
            <a:r>
              <a:rPr lang="pt-PT" altLang="en-US" dirty="0">
                <a:solidFill>
                  <a:schemeClr val="accent5"/>
                </a:solidFill>
              </a:rPr>
              <a:t>Modelo </a:t>
            </a:r>
            <a:r>
              <a:rPr lang="pt-PT" altLang="en-US" dirty="0" smtClean="0">
                <a:solidFill>
                  <a:schemeClr val="accent5"/>
                </a:solidFill>
              </a:rPr>
              <a:t>simplificado:</a:t>
            </a:r>
            <a:endParaRPr lang="pt-PT" altLang="en-US" dirty="0">
              <a:solidFill>
                <a:schemeClr val="accent5"/>
              </a:solidFill>
            </a:endParaRPr>
          </a:p>
          <a:p>
            <a:endParaRPr lang="pt-PT" altLang="en-US" dirty="0"/>
          </a:p>
          <a:p>
            <a:pPr lvl="1">
              <a:lnSpc>
                <a:spcPct val="90000"/>
              </a:lnSpc>
            </a:pPr>
            <a:endParaRPr lang="en-US" altLang="en-US" sz="2800" dirty="0" smtClean="0"/>
          </a:p>
          <a:p>
            <a:pPr lvl="1">
              <a:lnSpc>
                <a:spcPct val="90000"/>
              </a:lnSpc>
            </a:pPr>
            <a:endParaRPr lang="en-US" altLang="en-US" sz="2800" dirty="0" smtClean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31371" y="404664"/>
            <a:ext cx="11329259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Clr>
                <a:srgbClr val="008000"/>
              </a:buClr>
              <a:buFont typeface="Wingdings" pitchFamily="2" charset="2"/>
              <a:buChar char="§"/>
              <a:defRPr sz="3600" b="1" kern="1200">
                <a:solidFill>
                  <a:srgbClr val="008000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pPr>
              <a:buNone/>
            </a:pPr>
            <a:r>
              <a:rPr lang="pt-PT" altLang="en-US" sz="3200" dirty="0" smtClean="0"/>
              <a:t>Qualidade da estação – </a:t>
            </a:r>
            <a:r>
              <a:rPr lang="pt-PT" altLang="en-US" sz="3200" dirty="0" smtClean="0">
                <a:solidFill>
                  <a:schemeClr val="accent5"/>
                </a:solidFill>
              </a:rPr>
              <a:t>avaliação </a:t>
            </a:r>
            <a:r>
              <a:rPr lang="pt-PT" altLang="en-US" sz="3200" dirty="0" err="1" smtClean="0">
                <a:solidFill>
                  <a:schemeClr val="accent5"/>
                </a:solidFill>
              </a:rPr>
              <a:t>semi-indireta</a:t>
            </a:r>
            <a:endParaRPr lang="en-US" altLang="en-US" sz="3200" dirty="0">
              <a:solidFill>
                <a:schemeClr val="accent5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31371" y="1268760"/>
            <a:ext cx="11329259" cy="11521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spcBef>
                <a:spcPts val="1800"/>
              </a:spcBef>
              <a:buClr>
                <a:srgbClr val="008000"/>
              </a:buClr>
              <a:buSzPct val="90000"/>
              <a:buFont typeface="Wingdings" pitchFamily="2" charset="2"/>
              <a:buChar char="ü"/>
              <a:defRPr sz="2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spcBef>
                <a:spcPts val="1800"/>
              </a:spcBef>
              <a:buClr>
                <a:srgbClr val="008000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spcBef>
                <a:spcPts val="1200"/>
              </a:spcBef>
              <a:buClr>
                <a:srgbClr val="008000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spcBef>
                <a:spcPts val="12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pt-PT" altLang="en-US" dirty="0" smtClean="0"/>
              <a:t>Utilizam-se geralmente equações que expressam o S em função de características de solo e clima. Exemplos para Portugal:</a:t>
            </a:r>
          </a:p>
          <a:p>
            <a:pPr marL="0" indent="0">
              <a:buFont typeface="Wingdings" pitchFamily="2" charset="2"/>
              <a:buNone/>
            </a:pPr>
            <a:endParaRPr lang="pt-PT" altLang="en-US" sz="900" dirty="0"/>
          </a:p>
          <a:p>
            <a:pPr marL="0" indent="0">
              <a:buFont typeface="Wingdings" pitchFamily="2" charset="2"/>
              <a:buNone/>
            </a:pPr>
            <a:endParaRPr lang="pt-PT" altLang="en-US" sz="900" dirty="0" smtClean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425307" y="3164776"/>
            <a:ext cx="11329259" cy="133929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just" defTabSz="914400" rtl="0" eaLnBrk="1" latinLnBrk="0" hangingPunct="1">
              <a:spcBef>
                <a:spcPts val="1800"/>
              </a:spcBef>
              <a:buClr>
                <a:srgbClr val="008000"/>
              </a:buClr>
              <a:buSzPct val="90000"/>
              <a:buFont typeface="Wingdings" pitchFamily="2" charset="2"/>
              <a:buChar char="ü"/>
              <a:defRPr sz="2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spcBef>
                <a:spcPts val="1800"/>
              </a:spcBef>
              <a:buClr>
                <a:srgbClr val="008000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spcBef>
                <a:spcPts val="1200"/>
              </a:spcBef>
              <a:buClr>
                <a:srgbClr val="008000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spcBef>
                <a:spcPts val="12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altLang="en-US" sz="2000" dirty="0" smtClean="0"/>
              <a:t>S=16.446</a:t>
            </a:r>
          </a:p>
          <a:p>
            <a:pPr marL="457200" lvl="1" indent="0">
              <a:spcBef>
                <a:spcPts val="600"/>
              </a:spcBef>
              <a:buFont typeface="Arial" pitchFamily="34" charset="0"/>
              <a:buNone/>
            </a:pPr>
            <a:r>
              <a:rPr lang="pt-PT" altLang="en-US" sz="1800" dirty="0" smtClean="0"/>
              <a:t>+ 0.574 (</a:t>
            </a:r>
            <a:r>
              <a:rPr lang="pt-PT" altLang="en-US" sz="1800" dirty="0" smtClean="0">
                <a:solidFill>
                  <a:schemeClr val="accent3"/>
                </a:solidFill>
              </a:rPr>
              <a:t>7</a:t>
            </a:r>
            <a:r>
              <a:rPr lang="pt-PT" altLang="en-US" sz="1800" dirty="0" smtClean="0"/>
              <a:t>) + 1.073 (</a:t>
            </a:r>
            <a:r>
              <a:rPr lang="pt-PT" altLang="en-US" sz="1800" dirty="0" smtClean="0">
                <a:solidFill>
                  <a:schemeClr val="accent3"/>
                </a:solidFill>
              </a:rPr>
              <a:t>8</a:t>
            </a:r>
            <a:r>
              <a:rPr lang="pt-PT" altLang="en-US" sz="1800" dirty="0" smtClean="0"/>
              <a:t>) – 4.303 (</a:t>
            </a:r>
            <a:r>
              <a:rPr lang="pt-PT" altLang="en-US" sz="1800" dirty="0" smtClean="0">
                <a:solidFill>
                  <a:schemeClr val="accent3"/>
                </a:solidFill>
              </a:rPr>
              <a:t>17</a:t>
            </a:r>
            <a:r>
              <a:rPr lang="pt-PT" altLang="en-US" sz="1800" dirty="0" smtClean="0"/>
              <a:t>) – 3.364 (</a:t>
            </a:r>
            <a:r>
              <a:rPr lang="pt-PT" altLang="en-US" sz="1800" dirty="0" smtClean="0">
                <a:solidFill>
                  <a:schemeClr val="accent3"/>
                </a:solidFill>
              </a:rPr>
              <a:t>20</a:t>
            </a:r>
            <a:r>
              <a:rPr lang="pt-PT" altLang="en-US" sz="1800" dirty="0" smtClean="0"/>
              <a:t>) – 1.237 (</a:t>
            </a:r>
            <a:r>
              <a:rPr lang="pt-PT" altLang="en-US" sz="1800" dirty="0" smtClean="0">
                <a:solidFill>
                  <a:schemeClr val="accent3"/>
                </a:solidFill>
              </a:rPr>
              <a:t>22</a:t>
            </a:r>
            <a:r>
              <a:rPr lang="pt-PT" altLang="en-US" sz="1800" dirty="0" smtClean="0"/>
              <a:t>) – 0.951 (</a:t>
            </a:r>
            <a:r>
              <a:rPr lang="pt-PT" altLang="en-US" sz="1800" dirty="0" smtClean="0">
                <a:solidFill>
                  <a:schemeClr val="accent3"/>
                </a:solidFill>
              </a:rPr>
              <a:t>26</a:t>
            </a:r>
            <a:r>
              <a:rPr lang="pt-PT" altLang="en-US" sz="1800" dirty="0" smtClean="0"/>
              <a:t>) + 2.125 (</a:t>
            </a:r>
            <a:r>
              <a:rPr lang="pt-PT" altLang="en-US" sz="1800" dirty="0" smtClean="0">
                <a:solidFill>
                  <a:schemeClr val="accent3"/>
                </a:solidFill>
              </a:rPr>
              <a:t>311</a:t>
            </a:r>
            <a:r>
              <a:rPr lang="pt-PT" altLang="en-US" sz="1800" dirty="0" smtClean="0"/>
              <a:t>) + 0.115 (</a:t>
            </a:r>
            <a:r>
              <a:rPr lang="pt-PT" altLang="en-US" sz="1800" dirty="0" smtClean="0">
                <a:solidFill>
                  <a:schemeClr val="accent3"/>
                </a:solidFill>
              </a:rPr>
              <a:t>310</a:t>
            </a:r>
            <a:r>
              <a:rPr lang="pt-PT" altLang="en-US" sz="1800" dirty="0" smtClean="0"/>
              <a:t>)</a:t>
            </a:r>
          </a:p>
          <a:p>
            <a:pPr marL="457200" lvl="1" indent="0">
              <a:spcBef>
                <a:spcPts val="600"/>
              </a:spcBef>
              <a:buFont typeface="Arial" pitchFamily="34" charset="0"/>
              <a:buNone/>
            </a:pPr>
            <a:r>
              <a:rPr lang="pt-PT" altLang="en-US" sz="1800" dirty="0" smtClean="0"/>
              <a:t>- 0.006 Evaporação média mensal (mm)</a:t>
            </a:r>
          </a:p>
          <a:p>
            <a:pPr marL="457200" lvl="1" indent="0">
              <a:spcBef>
                <a:spcPts val="600"/>
              </a:spcBef>
              <a:buFont typeface="Arial" pitchFamily="34" charset="0"/>
              <a:buNone/>
            </a:pPr>
            <a:r>
              <a:rPr lang="pt-PT" altLang="en-US" sz="1800" dirty="0" smtClean="0"/>
              <a:t>- 0.291 Número médio mensal de dias com geada</a:t>
            </a:r>
          </a:p>
          <a:p>
            <a:pPr marL="457200" lvl="1" indent="0">
              <a:spcBef>
                <a:spcPts val="600"/>
              </a:spcBef>
              <a:buFont typeface="Arial" pitchFamily="34" charset="0"/>
              <a:buNone/>
            </a:pPr>
            <a:endParaRPr lang="pt-PT" altLang="en-US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5993926" y="4941168"/>
            <a:ext cx="5760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err="1" smtClean="0">
                <a:solidFill>
                  <a:schemeClr val="accent3"/>
                </a:solidFill>
              </a:rPr>
              <a:t>Litologia</a:t>
            </a:r>
            <a:endParaRPr lang="en-GB" sz="2400" b="1" dirty="0" smtClean="0">
              <a:solidFill>
                <a:schemeClr val="accent3"/>
              </a:solidFill>
            </a:endParaRPr>
          </a:p>
          <a:p>
            <a:pPr algn="ctr"/>
            <a:r>
              <a:rPr lang="en-GB" sz="2400" dirty="0" smtClean="0">
                <a:solidFill>
                  <a:schemeClr val="accent3"/>
                </a:solidFill>
              </a:rPr>
              <a:t>(</a:t>
            </a:r>
            <a:r>
              <a:rPr lang="en-GB" sz="2400" dirty="0" err="1" smtClean="0">
                <a:solidFill>
                  <a:schemeClr val="accent3"/>
                </a:solidFill>
              </a:rPr>
              <a:t>os</a:t>
            </a:r>
            <a:r>
              <a:rPr lang="en-GB" sz="2400" dirty="0" smtClean="0">
                <a:solidFill>
                  <a:schemeClr val="accent3"/>
                </a:solidFill>
              </a:rPr>
              <a:t> </a:t>
            </a:r>
            <a:r>
              <a:rPr lang="en-GB" sz="2400" dirty="0" err="1" smtClean="0">
                <a:solidFill>
                  <a:schemeClr val="accent3"/>
                </a:solidFill>
              </a:rPr>
              <a:t>números</a:t>
            </a:r>
            <a:r>
              <a:rPr lang="en-GB" sz="2400" dirty="0" smtClean="0">
                <a:solidFill>
                  <a:schemeClr val="accent3"/>
                </a:solidFill>
              </a:rPr>
              <a:t> </a:t>
            </a:r>
            <a:r>
              <a:rPr lang="en-GB" sz="2400" dirty="0" err="1" smtClean="0">
                <a:solidFill>
                  <a:schemeClr val="accent3"/>
                </a:solidFill>
              </a:rPr>
              <a:t>representam</a:t>
            </a:r>
            <a:r>
              <a:rPr lang="en-GB" sz="2400" dirty="0" smtClean="0">
                <a:solidFill>
                  <a:schemeClr val="accent3"/>
                </a:solidFill>
              </a:rPr>
              <a:t> </a:t>
            </a:r>
            <a:r>
              <a:rPr lang="en-GB" sz="2400" dirty="0" err="1" smtClean="0">
                <a:solidFill>
                  <a:schemeClr val="accent3"/>
                </a:solidFill>
              </a:rPr>
              <a:t>os</a:t>
            </a:r>
            <a:r>
              <a:rPr lang="en-GB" sz="2400" dirty="0" smtClean="0">
                <a:solidFill>
                  <a:schemeClr val="accent3"/>
                </a:solidFill>
              </a:rPr>
              <a:t> </a:t>
            </a:r>
            <a:r>
              <a:rPr lang="en-GB" sz="2400" dirty="0" err="1" smtClean="0">
                <a:solidFill>
                  <a:schemeClr val="accent3"/>
                </a:solidFill>
              </a:rPr>
              <a:t>códigos</a:t>
            </a:r>
            <a:r>
              <a:rPr lang="en-GB" sz="2400" dirty="0" smtClean="0">
                <a:solidFill>
                  <a:schemeClr val="accent3"/>
                </a:solidFill>
              </a:rPr>
              <a:t> das </a:t>
            </a:r>
            <a:r>
              <a:rPr lang="en-GB" sz="2400" dirty="0" err="1" smtClean="0">
                <a:solidFill>
                  <a:schemeClr val="accent3"/>
                </a:solidFill>
              </a:rPr>
              <a:t>unidades</a:t>
            </a:r>
            <a:r>
              <a:rPr lang="en-GB" sz="2400" dirty="0" smtClean="0">
                <a:solidFill>
                  <a:schemeClr val="accent3"/>
                </a:solidFill>
              </a:rPr>
              <a:t> </a:t>
            </a:r>
            <a:r>
              <a:rPr lang="en-GB" sz="2400" dirty="0" err="1" smtClean="0">
                <a:solidFill>
                  <a:schemeClr val="accent3"/>
                </a:solidFill>
              </a:rPr>
              <a:t>litológicas</a:t>
            </a:r>
            <a:r>
              <a:rPr lang="en-GB" sz="2400" dirty="0" smtClean="0">
                <a:solidFill>
                  <a:schemeClr val="accent3"/>
                </a:solidFill>
              </a:rPr>
              <a:t> do Atlas do </a:t>
            </a:r>
            <a:r>
              <a:rPr lang="en-GB" sz="2400" dirty="0" err="1" smtClean="0">
                <a:solidFill>
                  <a:schemeClr val="accent3"/>
                </a:solidFill>
              </a:rPr>
              <a:t>Ambiente</a:t>
            </a:r>
            <a:r>
              <a:rPr lang="en-GB" sz="2400" dirty="0" smtClean="0">
                <a:solidFill>
                  <a:schemeClr val="accent3"/>
                </a:solidFill>
              </a:rPr>
              <a:t>)</a:t>
            </a:r>
            <a:endParaRPr lang="pt-PT" sz="2400" dirty="0">
              <a:solidFill>
                <a:schemeClr val="accent3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8904312" y="4365104"/>
            <a:ext cx="0" cy="57606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652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5" name="Rectangle 3"/>
          <p:cNvSpPr>
            <a:spLocks noGrp="1" noChangeArrowheads="1"/>
          </p:cNvSpPr>
          <p:nvPr>
            <p:ph idx="1"/>
          </p:nvPr>
        </p:nvSpPr>
        <p:spPr>
          <a:xfrm>
            <a:off x="431371" y="2420888"/>
            <a:ext cx="11329259" cy="4454216"/>
          </a:xfrm>
        </p:spPr>
        <p:txBody>
          <a:bodyPr vert="horz" lIns="91440" tIns="144000" rIns="414000" bIns="45720" rtlCol="0">
            <a:noAutofit/>
          </a:bodyPr>
          <a:lstStyle/>
          <a:p>
            <a:r>
              <a:rPr lang="pt-PT" altLang="en-US" dirty="0"/>
              <a:t>Sobreiro (Paulo </a:t>
            </a:r>
            <a:r>
              <a:rPr lang="pt-PT" altLang="en-US" dirty="0" err="1"/>
              <a:t>et</a:t>
            </a:r>
            <a:r>
              <a:rPr lang="pt-PT" altLang="en-US" dirty="0"/>
              <a:t> al., 2015</a:t>
            </a:r>
            <a:r>
              <a:rPr lang="pt-PT" altLang="en-US" dirty="0" smtClean="0"/>
              <a:t>), </a:t>
            </a:r>
            <a:r>
              <a:rPr lang="pt-PT" altLang="en-US" dirty="0">
                <a:solidFill>
                  <a:schemeClr val="accent5"/>
                </a:solidFill>
              </a:rPr>
              <a:t>Modelo </a:t>
            </a:r>
            <a:r>
              <a:rPr lang="pt-PT" altLang="en-US" dirty="0" smtClean="0">
                <a:solidFill>
                  <a:schemeClr val="accent5"/>
                </a:solidFill>
              </a:rPr>
              <a:t>simplificado:</a:t>
            </a:r>
            <a:endParaRPr lang="pt-PT" altLang="en-US" dirty="0">
              <a:solidFill>
                <a:schemeClr val="accent5"/>
              </a:solidFill>
            </a:endParaRPr>
          </a:p>
          <a:p>
            <a:endParaRPr lang="en-US" altLang="en-US" sz="2800" dirty="0" smtClean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31371" y="404664"/>
            <a:ext cx="11329259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Clr>
                <a:srgbClr val="008000"/>
              </a:buClr>
              <a:buFont typeface="Wingdings" pitchFamily="2" charset="2"/>
              <a:buChar char="§"/>
              <a:defRPr sz="3600" b="1" kern="1200">
                <a:solidFill>
                  <a:srgbClr val="008000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pPr>
              <a:buNone/>
            </a:pPr>
            <a:r>
              <a:rPr lang="pt-PT" altLang="en-US" sz="3200" dirty="0" smtClean="0"/>
              <a:t>Qualidade da estação – </a:t>
            </a:r>
            <a:r>
              <a:rPr lang="pt-PT" altLang="en-US" sz="3200" dirty="0" smtClean="0">
                <a:solidFill>
                  <a:schemeClr val="accent5"/>
                </a:solidFill>
              </a:rPr>
              <a:t>avaliação </a:t>
            </a:r>
            <a:r>
              <a:rPr lang="pt-PT" altLang="en-US" sz="3200" dirty="0" err="1" smtClean="0">
                <a:solidFill>
                  <a:schemeClr val="accent5"/>
                </a:solidFill>
              </a:rPr>
              <a:t>semi-indireta</a:t>
            </a:r>
            <a:endParaRPr lang="en-US" altLang="en-US" sz="3200" dirty="0">
              <a:solidFill>
                <a:schemeClr val="accent5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31371" y="1268760"/>
            <a:ext cx="11329259" cy="10081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spcBef>
                <a:spcPts val="1800"/>
              </a:spcBef>
              <a:buClr>
                <a:srgbClr val="008000"/>
              </a:buClr>
              <a:buSzPct val="90000"/>
              <a:buFont typeface="Wingdings" pitchFamily="2" charset="2"/>
              <a:buChar char="ü"/>
              <a:defRPr sz="2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spcBef>
                <a:spcPts val="1800"/>
              </a:spcBef>
              <a:buClr>
                <a:srgbClr val="008000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spcBef>
                <a:spcPts val="1200"/>
              </a:spcBef>
              <a:buClr>
                <a:srgbClr val="008000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spcBef>
                <a:spcPts val="12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pt-PT" altLang="en-US" dirty="0" smtClean="0"/>
              <a:t>Utilizam-se geralmente equações que expressam o S em função de características de solo e clima. Exemplos para Portugal: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1055440" y="3478439"/>
            <a:ext cx="4236597" cy="14112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spcBef>
                <a:spcPts val="1800"/>
              </a:spcBef>
              <a:buClr>
                <a:srgbClr val="008000"/>
              </a:buClr>
              <a:buSzPct val="90000"/>
              <a:buFont typeface="Wingdings" pitchFamily="2" charset="2"/>
              <a:buChar char="ü"/>
              <a:defRPr sz="2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spcBef>
                <a:spcPts val="1800"/>
              </a:spcBef>
              <a:buClr>
                <a:srgbClr val="008000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spcBef>
                <a:spcPts val="1200"/>
              </a:spcBef>
              <a:buClr>
                <a:srgbClr val="008000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spcBef>
                <a:spcPts val="12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altLang="en-US" sz="2200" dirty="0" smtClean="0"/>
              <a:t>Permitiu </a:t>
            </a:r>
            <a:r>
              <a:rPr lang="pt-PT" altLang="en-US" sz="2200" dirty="0"/>
              <a:t>elaborar a cartografia da produtividade do sobreiro</a:t>
            </a:r>
          </a:p>
          <a:p>
            <a:pPr marL="0" indent="0">
              <a:buNone/>
            </a:pPr>
            <a:endParaRPr lang="pt-PT" altLang="en-US" dirty="0" smtClean="0">
              <a:solidFill>
                <a:schemeClr val="accent5"/>
              </a:solidFill>
            </a:endParaRPr>
          </a:p>
          <a:p>
            <a:pPr marL="457200" lvl="1" indent="0">
              <a:spcBef>
                <a:spcPts val="600"/>
              </a:spcBef>
              <a:buFont typeface="Arial" pitchFamily="34" charset="0"/>
              <a:buNone/>
            </a:pPr>
            <a:endParaRPr lang="pt-PT" altLang="en-US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6320" y="2291809"/>
            <a:ext cx="2508196" cy="395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99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US" dirty="0" err="1" smtClean="0"/>
              <a:t>Exercicios</a:t>
            </a:r>
            <a:r>
              <a:rPr lang="en-US" dirty="0" smtClean="0"/>
              <a:t> </a:t>
            </a:r>
            <a:r>
              <a:rPr lang="en-US" dirty="0" err="1" smtClean="0"/>
              <a:t>Práticos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371" y="1338454"/>
            <a:ext cx="5664629" cy="5519546"/>
          </a:xfrm>
        </p:spPr>
        <p:txBody>
          <a:bodyPr>
            <a:normAutofit fontScale="70000" lnSpcReduction="20000"/>
          </a:bodyPr>
          <a:lstStyle/>
          <a:p>
            <a:pPr marL="90488" lvl="2" indent="0"/>
            <a:r>
              <a:rPr lang="en-US" sz="2600" dirty="0"/>
              <a:t> </a:t>
            </a:r>
            <a:r>
              <a:rPr lang="pt-PT" sz="1800" dirty="0" smtClean="0"/>
              <a:t>1</a:t>
            </a:r>
            <a:r>
              <a:rPr lang="pt-PT" sz="1800" dirty="0" smtClean="0"/>
              <a:t>.2.3</a:t>
            </a:r>
            <a:r>
              <a:rPr lang="pt-PT" sz="1800" dirty="0"/>
              <a:t>	</a:t>
            </a:r>
            <a:r>
              <a:rPr lang="pt-PT" dirty="0"/>
              <a:t>Processamento dos dados de uma parcela – </a:t>
            </a:r>
            <a:r>
              <a:rPr lang="pt-PT" i="1" dirty="0">
                <a:solidFill>
                  <a:schemeClr val="accent3"/>
                </a:solidFill>
              </a:rPr>
              <a:t>enumeração completa de diâmetros e medição de altura em árvores modelo</a:t>
            </a:r>
            <a:endParaRPr lang="en-US" i="1" dirty="0">
              <a:solidFill>
                <a:schemeClr val="accent3"/>
              </a:solidFill>
            </a:endParaRPr>
          </a:p>
          <a:p>
            <a:pPr marL="0" indent="0">
              <a:buNone/>
            </a:pPr>
            <a:r>
              <a:rPr lang="pt-PT" sz="1800" dirty="0"/>
              <a:t>Comece por verificar a seleção das árvores modelo pelo </a:t>
            </a:r>
            <a:r>
              <a:rPr lang="pt-PT" sz="1800" b="1" dirty="0">
                <a:solidFill>
                  <a:schemeClr val="accent5"/>
                </a:solidFill>
              </a:rPr>
              <a:t>método de </a:t>
            </a:r>
            <a:r>
              <a:rPr lang="pt-PT" sz="1800" b="1" dirty="0" err="1">
                <a:solidFill>
                  <a:schemeClr val="accent5"/>
                </a:solidFill>
              </a:rPr>
              <a:t>Draudt</a:t>
            </a:r>
            <a:r>
              <a:rPr lang="pt-PT" sz="1800" b="1" dirty="0">
                <a:solidFill>
                  <a:schemeClr val="accent5"/>
                </a:solidFill>
              </a:rPr>
              <a:t> modificado</a:t>
            </a:r>
            <a:r>
              <a:rPr lang="pt-PT" sz="1800" dirty="0"/>
              <a:t>, partindo do princípio que a numeração das árvores corresponde à ordem pela qual elas foram medidas no </a:t>
            </a:r>
            <a:r>
              <a:rPr lang="pt-PT" sz="1800" dirty="0" smtClean="0"/>
              <a:t>campo (Figura 6)</a:t>
            </a:r>
            <a:endParaRPr lang="pt-PT" sz="1800" dirty="0" smtClean="0"/>
          </a:p>
          <a:p>
            <a:pPr marL="0" indent="0">
              <a:buNone/>
            </a:pPr>
            <a:r>
              <a:rPr lang="pt-PT" sz="1800" dirty="0"/>
              <a:t>Utilizando as equações do Inventário Florestal Nacional (no ANEXO I), faça os seguintes </a:t>
            </a:r>
            <a:r>
              <a:rPr lang="pt-PT" sz="1800" dirty="0" smtClean="0"/>
              <a:t>cálculos para a parcela da Figura 10:</a:t>
            </a:r>
            <a:endParaRPr lang="pt-PT" sz="1800" dirty="0"/>
          </a:p>
          <a:p>
            <a:pPr lvl="1"/>
            <a:r>
              <a:rPr lang="pt-PT" sz="2000" dirty="0"/>
              <a:t>O número de árvores vivas por </a:t>
            </a:r>
            <a:r>
              <a:rPr lang="pt-PT" sz="2000" dirty="0" err="1"/>
              <a:t>ha</a:t>
            </a:r>
            <a:endParaRPr lang="en-US" sz="2000" dirty="0"/>
          </a:p>
          <a:p>
            <a:pPr lvl="1"/>
            <a:r>
              <a:rPr lang="pt-PT" sz="2000" dirty="0"/>
              <a:t>O número de árvores mortas por </a:t>
            </a:r>
            <a:r>
              <a:rPr lang="pt-PT" sz="2000" dirty="0" err="1"/>
              <a:t>ha</a:t>
            </a:r>
            <a:endParaRPr lang="en-US" sz="2000" dirty="0"/>
          </a:p>
          <a:p>
            <a:pPr lvl="1"/>
            <a:r>
              <a:rPr lang="es-ES" sz="2000" dirty="0"/>
              <a:t>A área basal por </a:t>
            </a:r>
            <a:r>
              <a:rPr lang="es-ES" sz="2000" smtClean="0"/>
              <a:t>hectare</a:t>
            </a:r>
            <a:r>
              <a:rPr lang="es-ES" sz="2000" dirty="0" smtClean="0"/>
              <a:t> </a:t>
            </a:r>
            <a:r>
              <a:rPr lang="es-ES" sz="2000" dirty="0"/>
              <a:t>(m</a:t>
            </a:r>
            <a:r>
              <a:rPr lang="es-ES" sz="2000" baseline="30000" dirty="0"/>
              <a:t>2</a:t>
            </a:r>
            <a:r>
              <a:rPr lang="es-ES" sz="2000" dirty="0"/>
              <a:t> ha</a:t>
            </a:r>
            <a:r>
              <a:rPr lang="es-ES" sz="2000" baseline="30000" dirty="0"/>
              <a:t>-1</a:t>
            </a:r>
            <a:r>
              <a:rPr lang="es-ES" sz="2000" dirty="0"/>
              <a:t>)</a:t>
            </a:r>
            <a:endParaRPr lang="en-US" sz="2000" dirty="0"/>
          </a:p>
          <a:p>
            <a:pPr lvl="1"/>
            <a:r>
              <a:rPr lang="pt-PT" sz="2000" dirty="0"/>
              <a:t>O diâmetro quadrático médio (cm)</a:t>
            </a:r>
            <a:endParaRPr lang="en-US" sz="2000" dirty="0"/>
          </a:p>
          <a:p>
            <a:pPr lvl="1"/>
            <a:r>
              <a:rPr lang="pt-PT" sz="2000" dirty="0"/>
              <a:t>O diâmetro dominante do povoamento (cm)</a:t>
            </a:r>
            <a:endParaRPr lang="en-US" sz="2000" dirty="0"/>
          </a:p>
          <a:p>
            <a:pPr lvl="1"/>
            <a:r>
              <a:rPr lang="pt-PT" sz="2000" dirty="0"/>
              <a:t>A altura dominante do povoamento (m)</a:t>
            </a:r>
            <a:endParaRPr lang="en-US" sz="2000" dirty="0"/>
          </a:p>
          <a:p>
            <a:pPr lvl="1"/>
            <a:r>
              <a:rPr lang="pt-PT" sz="2000" dirty="0"/>
              <a:t>Estime a altura das árvores cuja altura não foi medida com as relações hipsométricas gerais do Inventário Florestal Nacional (no ANEXO I) ou com uma relação hipsométrica local</a:t>
            </a:r>
            <a:endParaRPr lang="en-US" sz="2000" dirty="0"/>
          </a:p>
          <a:p>
            <a:pPr marL="0" indent="0">
              <a:buNone/>
            </a:pPr>
            <a:endParaRPr lang="pt-PT" sz="1800" dirty="0" smtClean="0"/>
          </a:p>
          <a:p>
            <a:pPr marL="514350" indent="-514350">
              <a:buAutoNum type="alphaLcParenR" startAt="2"/>
            </a:pPr>
            <a:endParaRPr lang="pt-PT" sz="2600" dirty="0"/>
          </a:p>
          <a:p>
            <a:pPr marL="514350" indent="-514350">
              <a:buAutoNum type="alphaLcParenR" startAt="2"/>
            </a:pPr>
            <a:endParaRPr lang="pt-PT" sz="2600" dirty="0" smtClean="0"/>
          </a:p>
          <a:p>
            <a:pPr marL="514350" indent="-514350">
              <a:buAutoNum type="alphaLcParenR" startAt="2"/>
            </a:pPr>
            <a:endParaRPr lang="pt-PT" sz="2600" dirty="0"/>
          </a:p>
          <a:p>
            <a:endParaRPr lang="en-US" dirty="0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0016" y="411513"/>
            <a:ext cx="6644640" cy="59283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0016" y="411513"/>
            <a:ext cx="6644640" cy="592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72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pt-PT" altLang="en-US" dirty="0" smtClean="0"/>
              <a:t>Qualidade da estação</a:t>
            </a:r>
            <a:endParaRPr lang="en-US" altLang="en-US" dirty="0" smtClean="0"/>
          </a:p>
        </p:txBody>
      </p:sp>
      <p:sp>
        <p:nvSpPr>
          <p:cNvPr id="1822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t-PT" altLang="en-US" dirty="0" smtClean="0"/>
              <a:t>A qualidade de uma estação relativamente a uma determinada espécie florestal refere-se à </a:t>
            </a:r>
            <a:r>
              <a:rPr lang="pt-PT" altLang="en-US" b="1" dirty="0" smtClean="0">
                <a:solidFill>
                  <a:schemeClr val="accent5"/>
                </a:solidFill>
              </a:rPr>
              <a:t>produtividade potencial</a:t>
            </a:r>
            <a:r>
              <a:rPr lang="pt-PT" altLang="en-US" dirty="0" smtClean="0"/>
              <a:t>, tanto presente como futura, de um povoamento da espécie em causa vegetando nessa estação</a:t>
            </a:r>
            <a:r>
              <a:rPr lang="en-US" altLang="en-US" dirty="0" smtClean="0"/>
              <a:t> </a:t>
            </a:r>
          </a:p>
          <a:p>
            <a:endParaRPr lang="en-US" altLang="en-US" sz="800" dirty="0" smtClean="0"/>
          </a:p>
          <a:p>
            <a:r>
              <a:rPr lang="pt-PT" altLang="en-US" dirty="0" smtClean="0"/>
              <a:t>O termo </a:t>
            </a:r>
            <a:r>
              <a:rPr lang="pt-PT" altLang="en-US" b="1" dirty="0" smtClean="0">
                <a:solidFill>
                  <a:schemeClr val="accent5"/>
                </a:solidFill>
              </a:rPr>
              <a:t>estação</a:t>
            </a:r>
            <a:r>
              <a:rPr lang="pt-PT" altLang="en-US" dirty="0" smtClean="0"/>
              <a:t> (</a:t>
            </a:r>
            <a:r>
              <a:rPr lang="pt-PT" altLang="en-US" i="1" dirty="0" smtClean="0"/>
              <a:t>site</a:t>
            </a:r>
            <a:r>
              <a:rPr lang="pt-PT" altLang="en-US" dirty="0" smtClean="0"/>
              <a:t>) refere-se a uma área considerada em termos do seu ambiente, na medida em que este determina o tipo e qualidade da vegetação que a área pode suportar </a:t>
            </a:r>
          </a:p>
          <a:p>
            <a:endParaRPr lang="pt-PT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07001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PT" altLang="en-US" sz="3200" dirty="0"/>
              <a:t>Qualidade da estação – métodos de avaliação</a:t>
            </a:r>
            <a:endParaRPr lang="en-US" altLang="en-US" sz="3200" dirty="0"/>
          </a:p>
        </p:txBody>
      </p:sp>
      <p:sp>
        <p:nvSpPr>
          <p:cNvPr id="183299" name="Rectangle 3"/>
          <p:cNvSpPr>
            <a:spLocks noGrp="1" noChangeArrowheads="1"/>
          </p:cNvSpPr>
          <p:nvPr>
            <p:ph idx="1"/>
          </p:nvPr>
        </p:nvSpPr>
        <p:spPr>
          <a:xfrm>
            <a:off x="431371" y="1338454"/>
            <a:ext cx="11329259" cy="5114882"/>
          </a:xfrm>
        </p:spPr>
        <p:txBody>
          <a:bodyPr>
            <a:normAutofit fontScale="92500" lnSpcReduction="10000"/>
          </a:bodyPr>
          <a:lstStyle/>
          <a:p>
            <a:r>
              <a:rPr lang="pt-PT" altLang="en-US" dirty="0" smtClean="0"/>
              <a:t>Os métodos de avaliação da qualidade da estação podem classificar-se em três grupos:</a:t>
            </a:r>
          </a:p>
          <a:p>
            <a:pPr lvl="1"/>
            <a:r>
              <a:rPr lang="pt-PT" altLang="en-US" b="1" dirty="0" smtClean="0">
                <a:solidFill>
                  <a:schemeClr val="accent5"/>
                </a:solidFill>
              </a:rPr>
              <a:t>Avaliação direta </a:t>
            </a:r>
            <a:r>
              <a:rPr lang="pt-PT" altLang="en-US" dirty="0" smtClean="0"/>
              <a:t>através da determinação e medição direta dos fatores ambientais mais associados com o crescimento das árvores</a:t>
            </a:r>
          </a:p>
          <a:p>
            <a:pPr lvl="1"/>
            <a:r>
              <a:rPr lang="pt-PT" altLang="en-US" b="1" dirty="0" smtClean="0">
                <a:solidFill>
                  <a:schemeClr val="accent5"/>
                </a:solidFill>
              </a:rPr>
              <a:t>Avaliação indireta </a:t>
            </a:r>
            <a:r>
              <a:rPr lang="pt-PT" altLang="en-US" dirty="0" smtClean="0"/>
              <a:t>através da medição de características da própria vegetação que expressem os resultados desses fatores ambientais</a:t>
            </a:r>
          </a:p>
          <a:p>
            <a:pPr lvl="1"/>
            <a:r>
              <a:rPr lang="pt-PT" altLang="en-US" b="1" dirty="0" smtClean="0">
                <a:solidFill>
                  <a:schemeClr val="accent5"/>
                </a:solidFill>
              </a:rPr>
              <a:t>Avaliação </a:t>
            </a:r>
            <a:r>
              <a:rPr lang="pt-PT" altLang="en-US" b="1" dirty="0" err="1" smtClean="0">
                <a:solidFill>
                  <a:schemeClr val="accent5"/>
                </a:solidFill>
              </a:rPr>
              <a:t>semi-indireta</a:t>
            </a:r>
            <a:r>
              <a:rPr lang="pt-PT" altLang="en-US" b="1" dirty="0" smtClean="0">
                <a:solidFill>
                  <a:schemeClr val="accent5"/>
                </a:solidFill>
              </a:rPr>
              <a:t>  </a:t>
            </a:r>
            <a:r>
              <a:rPr lang="pt-PT" altLang="en-US" dirty="0" smtClean="0"/>
              <a:t>com base no estimativa do </a:t>
            </a:r>
            <a:r>
              <a:rPr lang="pt-PT" altLang="en-US" u="sng" dirty="0" smtClean="0"/>
              <a:t>índice de qualidade da</a:t>
            </a:r>
            <a:r>
              <a:rPr lang="pt-PT" altLang="en-US" dirty="0" smtClean="0"/>
              <a:t> </a:t>
            </a:r>
            <a:r>
              <a:rPr lang="pt-PT" altLang="en-US" u="sng" dirty="0" smtClean="0"/>
              <a:t>estação</a:t>
            </a:r>
            <a:r>
              <a:rPr lang="pt-PT" altLang="en-US" dirty="0" smtClean="0"/>
              <a:t> a partir de fatores ambientais</a:t>
            </a:r>
          </a:p>
          <a:p>
            <a:r>
              <a:rPr lang="pt-PT" altLang="en-US" dirty="0" smtClean="0"/>
              <a:t>O </a:t>
            </a:r>
            <a:r>
              <a:rPr lang="pt-PT" altLang="en-US" b="1" dirty="0" smtClean="0">
                <a:solidFill>
                  <a:schemeClr val="accent5"/>
                </a:solidFill>
              </a:rPr>
              <a:t>método indireto</a:t>
            </a:r>
            <a:r>
              <a:rPr lang="pt-PT" altLang="en-US" b="1" dirty="0" smtClean="0"/>
              <a:t>,</a:t>
            </a:r>
            <a:r>
              <a:rPr lang="pt-PT" altLang="en-US" b="1" dirty="0" smtClean="0">
                <a:solidFill>
                  <a:schemeClr val="accent5"/>
                </a:solidFill>
              </a:rPr>
              <a:t> </a:t>
            </a:r>
            <a:r>
              <a:rPr lang="pt-PT" altLang="en-US" dirty="0" smtClean="0"/>
              <a:t>tradicionalmente utilizado para definir a qualidade da estação, é sem dúvida a determinação do </a:t>
            </a:r>
            <a:r>
              <a:rPr lang="pt-PT" altLang="en-US" b="1" dirty="0" smtClean="0">
                <a:solidFill>
                  <a:schemeClr val="accent5"/>
                </a:solidFill>
              </a:rPr>
              <a:t>índice de qualidade da estação</a:t>
            </a:r>
            <a:r>
              <a:rPr lang="pt-PT" altLang="en-US" dirty="0" smtClean="0"/>
              <a:t> ou da </a:t>
            </a:r>
            <a:r>
              <a:rPr lang="pt-PT" altLang="en-US" dirty="0" smtClean="0">
                <a:solidFill>
                  <a:schemeClr val="accent5"/>
                </a:solidFill>
              </a:rPr>
              <a:t>classe de qualidade </a:t>
            </a:r>
            <a:r>
              <a:rPr lang="pt-PT" altLang="en-US" dirty="0" smtClean="0"/>
              <a:t>a partir do </a:t>
            </a:r>
            <a:r>
              <a:rPr lang="pt-PT" altLang="en-US" u="sng" dirty="0" smtClean="0"/>
              <a:t>crescimento em altura das árvores dominantes.</a:t>
            </a:r>
          </a:p>
          <a:p>
            <a:endParaRPr lang="pt-PT" altLang="en-US" dirty="0" smtClean="0"/>
          </a:p>
        </p:txBody>
      </p:sp>
      <p:sp>
        <p:nvSpPr>
          <p:cNvPr id="2" name="Right Arrow 1"/>
          <p:cNvSpPr/>
          <p:nvPr/>
        </p:nvSpPr>
        <p:spPr>
          <a:xfrm>
            <a:off x="407368" y="3284984"/>
            <a:ext cx="432048" cy="143446"/>
          </a:xfrm>
          <a:prstGeom prst="rightArrow">
            <a:avLst>
              <a:gd name="adj1" fmla="val 33706"/>
              <a:gd name="adj2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407368" y="4077072"/>
            <a:ext cx="432048" cy="143446"/>
          </a:xfrm>
          <a:prstGeom prst="rightArrow">
            <a:avLst>
              <a:gd name="adj1" fmla="val 33706"/>
              <a:gd name="adj2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074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PT" altLang="en-US" sz="3200" dirty="0"/>
              <a:t>Qualidade da estação – </a:t>
            </a:r>
            <a:r>
              <a:rPr lang="pt-PT" altLang="en-US" sz="3200" dirty="0">
                <a:solidFill>
                  <a:schemeClr val="accent5"/>
                </a:solidFill>
              </a:rPr>
              <a:t>avaliação </a:t>
            </a:r>
            <a:r>
              <a:rPr lang="pt-PT" altLang="en-US" sz="3200" dirty="0" smtClean="0">
                <a:solidFill>
                  <a:schemeClr val="accent5"/>
                </a:solidFill>
              </a:rPr>
              <a:t>indireta</a:t>
            </a:r>
            <a:endParaRPr lang="en-US" altLang="en-US" sz="3200" dirty="0">
              <a:solidFill>
                <a:schemeClr val="accent5"/>
              </a:solidFill>
            </a:endParaRPr>
          </a:p>
        </p:txBody>
      </p:sp>
      <p:sp>
        <p:nvSpPr>
          <p:cNvPr id="1843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altLang="en-US" dirty="0" smtClean="0"/>
              <a:t>A altura das árvores maiores não é geralmente afetada pela competição entre árvores, pelo que é um bom indicador da produtividade da estação</a:t>
            </a:r>
          </a:p>
          <a:p>
            <a:pPr marL="0" indent="0">
              <a:buNone/>
            </a:pPr>
            <a:endParaRPr lang="pt-PT" altLang="en-US" sz="800" dirty="0" smtClean="0"/>
          </a:p>
          <a:p>
            <a:r>
              <a:rPr lang="pt-PT" altLang="en-US" dirty="0" smtClean="0"/>
              <a:t>O </a:t>
            </a:r>
            <a:r>
              <a:rPr lang="pt-PT" altLang="en-US" b="1" dirty="0" smtClean="0">
                <a:solidFill>
                  <a:schemeClr val="accent5"/>
                </a:solidFill>
              </a:rPr>
              <a:t>índice de qualidade da estação </a:t>
            </a:r>
            <a:r>
              <a:rPr lang="pt-PT" altLang="en-US" dirty="0" smtClean="0"/>
              <a:t>(</a:t>
            </a:r>
            <a:r>
              <a:rPr lang="pt-PT" altLang="en-US" i="1" dirty="0" smtClean="0"/>
              <a:t>site </a:t>
            </a:r>
            <a:r>
              <a:rPr lang="pt-PT" altLang="en-US" i="1" dirty="0" err="1" smtClean="0"/>
              <a:t>index</a:t>
            </a:r>
            <a:r>
              <a:rPr lang="pt-PT" altLang="en-US" dirty="0" smtClean="0"/>
              <a:t>, </a:t>
            </a:r>
            <a:r>
              <a:rPr lang="pt-PT" altLang="en-US" i="1" dirty="0" smtClean="0"/>
              <a:t>S</a:t>
            </a:r>
            <a:r>
              <a:rPr lang="pt-PT" altLang="en-US" dirty="0" smtClean="0"/>
              <a:t>) pode ser definido como a </a:t>
            </a:r>
            <a:r>
              <a:rPr lang="pt-PT" altLang="en-US" b="1" dirty="0" smtClean="0">
                <a:solidFill>
                  <a:schemeClr val="accent5"/>
                </a:solidFill>
              </a:rPr>
              <a:t>altura dominante </a:t>
            </a:r>
            <a:r>
              <a:rPr lang="pt-PT" altLang="en-US" dirty="0" smtClean="0"/>
              <a:t>que um povoamento tem, teve ou terá a uma determinada </a:t>
            </a:r>
            <a:r>
              <a:rPr lang="pt-PT" altLang="en-US" b="1" u="sng" dirty="0" smtClean="0">
                <a:solidFill>
                  <a:schemeClr val="accent5"/>
                </a:solidFill>
              </a:rPr>
              <a:t>idade padrão</a:t>
            </a:r>
          </a:p>
          <a:p>
            <a:endParaRPr lang="pt-PT" alt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6240016" y="4581128"/>
            <a:ext cx="547260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altLang="en-US" sz="2600" dirty="0" smtClean="0"/>
              <a:t>Seleciona-se </a:t>
            </a:r>
            <a:r>
              <a:rPr lang="pt-PT" altLang="en-US" sz="2600" dirty="0"/>
              <a:t>geralmente uma idade próxima da idade de </a:t>
            </a:r>
            <a:r>
              <a:rPr lang="pt-PT" altLang="en-US" sz="2600" b="1" dirty="0">
                <a:solidFill>
                  <a:srgbClr val="008000"/>
                </a:solidFill>
              </a:rPr>
              <a:t>revolução da espécie</a:t>
            </a:r>
          </a:p>
        </p:txBody>
      </p:sp>
      <p:cxnSp>
        <p:nvCxnSpPr>
          <p:cNvPr id="4" name="Elbow Connector 3"/>
          <p:cNvCxnSpPr/>
          <p:nvPr/>
        </p:nvCxnSpPr>
        <p:spPr>
          <a:xfrm>
            <a:off x="4727848" y="4725144"/>
            <a:ext cx="1521704" cy="502315"/>
          </a:xfrm>
          <a:prstGeom prst="bentConnector3">
            <a:avLst>
              <a:gd name="adj1" fmla="val -476"/>
            </a:avLst>
          </a:prstGeom>
          <a:ln w="1905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6307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95400" y="1268760"/>
            <a:ext cx="11329259" cy="7200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PT" altLang="en-US" sz="2800" dirty="0" smtClean="0"/>
              <a:t>Curvas de classe de qualidade:</a:t>
            </a:r>
            <a:endParaRPr lang="en-US" altLang="en-US" sz="2800" dirty="0" smtClean="0"/>
          </a:p>
        </p:txBody>
      </p:sp>
      <p:sp>
        <p:nvSpPr>
          <p:cNvPr id="185347" name="Rectangle 3"/>
          <p:cNvSpPr>
            <a:spLocks noGrp="1" noChangeArrowheads="1"/>
          </p:cNvSpPr>
          <p:nvPr>
            <p:ph idx="1"/>
          </p:nvPr>
        </p:nvSpPr>
        <p:spPr>
          <a:xfrm>
            <a:off x="431371" y="2132856"/>
            <a:ext cx="11329259" cy="4207017"/>
          </a:xfrm>
        </p:spPr>
        <p:txBody>
          <a:bodyPr/>
          <a:lstStyle/>
          <a:p>
            <a:r>
              <a:rPr lang="pt-PT" altLang="en-US" dirty="0"/>
              <a:t>É vulgar </a:t>
            </a:r>
            <a:r>
              <a:rPr lang="pt-PT" altLang="en-US" u="sng" dirty="0"/>
              <a:t>agrupar</a:t>
            </a:r>
            <a:r>
              <a:rPr lang="pt-PT" altLang="en-US" dirty="0"/>
              <a:t> os valores que o </a:t>
            </a:r>
            <a:r>
              <a:rPr lang="pt-PT" altLang="en-US" u="sng" dirty="0"/>
              <a:t>índice de qualidade da estação </a:t>
            </a:r>
            <a:r>
              <a:rPr lang="pt-PT" altLang="en-US" dirty="0"/>
              <a:t>pode tomar numa determinada região em classes, designadas por </a:t>
            </a:r>
            <a:r>
              <a:rPr lang="pt-PT" altLang="en-US" b="1" dirty="0">
                <a:solidFill>
                  <a:schemeClr val="accent5"/>
                </a:solidFill>
              </a:rPr>
              <a:t>classes de </a:t>
            </a:r>
            <a:r>
              <a:rPr lang="pt-PT" altLang="en-US" b="1" dirty="0" smtClean="0">
                <a:solidFill>
                  <a:schemeClr val="accent5"/>
                </a:solidFill>
              </a:rPr>
              <a:t>qualidade</a:t>
            </a:r>
          </a:p>
          <a:p>
            <a:r>
              <a:rPr lang="pt-PT" altLang="en-US" dirty="0" smtClean="0"/>
              <a:t>As curvas de classe de qualidade são a </a:t>
            </a:r>
            <a:r>
              <a:rPr lang="pt-PT" altLang="en-US" u="sng" dirty="0" smtClean="0"/>
              <a:t>representação gráfica </a:t>
            </a:r>
            <a:r>
              <a:rPr lang="pt-PT" altLang="en-US" dirty="0" smtClean="0"/>
              <a:t>da evolução da </a:t>
            </a:r>
            <a:r>
              <a:rPr lang="pt-PT" altLang="en-US" u="sng" dirty="0" smtClean="0"/>
              <a:t>altura dominante </a:t>
            </a:r>
            <a:r>
              <a:rPr lang="pt-PT" altLang="en-US" dirty="0" smtClean="0"/>
              <a:t>com a </a:t>
            </a:r>
            <a:r>
              <a:rPr lang="pt-PT" altLang="en-US" u="sng" dirty="0" smtClean="0"/>
              <a:t>idade</a:t>
            </a:r>
          </a:p>
          <a:p>
            <a:r>
              <a:rPr lang="pt-PT" altLang="en-US" dirty="0" smtClean="0"/>
              <a:t>Representam-se </a:t>
            </a:r>
            <a:r>
              <a:rPr lang="pt-PT" altLang="en-US" dirty="0" err="1" smtClean="0"/>
              <a:t>simultâneamente</a:t>
            </a:r>
            <a:r>
              <a:rPr lang="pt-PT" altLang="en-US" dirty="0" smtClean="0"/>
              <a:t> </a:t>
            </a:r>
            <a:r>
              <a:rPr lang="pt-PT" altLang="en-US" b="1" dirty="0" smtClean="0">
                <a:solidFill>
                  <a:schemeClr val="accent5"/>
                </a:solidFill>
              </a:rPr>
              <a:t>no mesmo gráfico várias curvas </a:t>
            </a:r>
            <a:r>
              <a:rPr lang="pt-PT" altLang="en-US" dirty="0" smtClean="0"/>
              <a:t>correspondentes à gama de </a:t>
            </a:r>
            <a:r>
              <a:rPr lang="pt-PT" altLang="en-US" b="1" dirty="0" smtClean="0">
                <a:solidFill>
                  <a:schemeClr val="accent5"/>
                </a:solidFill>
              </a:rPr>
              <a:t>valores de índice de qualidade da estação presentes na região</a:t>
            </a:r>
            <a:r>
              <a:rPr lang="pt-PT" altLang="en-US" dirty="0" smtClean="0">
                <a:solidFill>
                  <a:schemeClr val="accent5"/>
                </a:solidFill>
              </a:rPr>
              <a:t> </a:t>
            </a:r>
            <a:r>
              <a:rPr lang="pt-PT" altLang="en-US" dirty="0" smtClean="0"/>
              <a:t>que pretendem representar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31371" y="404664"/>
            <a:ext cx="11329259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Clr>
                <a:srgbClr val="008000"/>
              </a:buClr>
              <a:buFont typeface="Wingdings" pitchFamily="2" charset="2"/>
              <a:buChar char="§"/>
              <a:defRPr sz="3600" b="1" kern="1200">
                <a:solidFill>
                  <a:srgbClr val="008000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pPr>
              <a:buNone/>
            </a:pPr>
            <a:r>
              <a:rPr lang="pt-PT" altLang="en-US" sz="3200" dirty="0" smtClean="0"/>
              <a:t>Qualidade da estação – </a:t>
            </a:r>
            <a:r>
              <a:rPr lang="pt-PT" altLang="en-US" sz="3200" dirty="0" smtClean="0">
                <a:solidFill>
                  <a:schemeClr val="accent5"/>
                </a:solidFill>
              </a:rPr>
              <a:t>avaliação indireta</a:t>
            </a:r>
            <a:endParaRPr lang="en-US" altLang="en-US" sz="32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75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5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5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pt-PT" altLang="en-US" sz="1000" dirty="0"/>
          </a:p>
          <a:p>
            <a:endParaRPr lang="pt-PT" altLang="en-US" dirty="0" smtClean="0"/>
          </a:p>
        </p:txBody>
      </p:sp>
      <p:pic>
        <p:nvPicPr>
          <p:cNvPr id="18637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888" y="1761523"/>
            <a:ext cx="6319838" cy="457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95401" y="1268760"/>
            <a:ext cx="5400600" cy="1368152"/>
          </a:xfrm>
        </p:spPr>
        <p:txBody>
          <a:bodyPr>
            <a:normAutofit fontScale="90000"/>
          </a:bodyPr>
          <a:lstStyle/>
          <a:p>
            <a:pPr>
              <a:buNone/>
            </a:pPr>
            <a:r>
              <a:rPr lang="pt-PT" altLang="en-US" sz="2800" dirty="0" smtClean="0"/>
              <a:t>Curvas de classe de qualidade:</a:t>
            </a:r>
            <a:br>
              <a:rPr lang="pt-PT" altLang="en-US" sz="2800" dirty="0" smtClean="0"/>
            </a:br>
            <a:r>
              <a:rPr lang="pt-PT" altLang="en-US" sz="2800" dirty="0"/>
              <a:t/>
            </a:r>
            <a:br>
              <a:rPr lang="pt-PT" altLang="en-US" sz="2800" dirty="0"/>
            </a:br>
            <a:r>
              <a:rPr lang="pt-PT" altLang="en-US" sz="2800" dirty="0" smtClean="0"/>
              <a:t>Pinheiro bravo</a:t>
            </a:r>
            <a:endParaRPr lang="en-US" altLang="en-US" sz="2800" dirty="0" smtClean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31371" y="404664"/>
            <a:ext cx="11329259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Clr>
                <a:srgbClr val="008000"/>
              </a:buClr>
              <a:buFont typeface="Wingdings" pitchFamily="2" charset="2"/>
              <a:buChar char="§"/>
              <a:defRPr sz="3600" b="1" kern="1200">
                <a:solidFill>
                  <a:srgbClr val="008000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pPr>
              <a:buNone/>
            </a:pPr>
            <a:r>
              <a:rPr lang="pt-PT" altLang="en-US" sz="3200" dirty="0" smtClean="0"/>
              <a:t>Qualidade da estação – </a:t>
            </a:r>
            <a:r>
              <a:rPr lang="pt-PT" altLang="en-US" sz="3200" dirty="0" smtClean="0">
                <a:solidFill>
                  <a:schemeClr val="accent5"/>
                </a:solidFill>
              </a:rPr>
              <a:t>avaliação indireta</a:t>
            </a:r>
            <a:endParaRPr lang="en-US" altLang="en-US" sz="3200" dirty="0">
              <a:solidFill>
                <a:schemeClr val="accent5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5951984" y="3717032"/>
            <a:ext cx="313200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773084" y="3722257"/>
            <a:ext cx="0" cy="198000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5799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6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31370" y="1097344"/>
            <a:ext cx="11329259" cy="7200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PT" altLang="en-US" sz="2800" dirty="0" smtClean="0"/>
              <a:t>Funções de crescimento em altura dominante (</a:t>
            </a:r>
            <a:r>
              <a:rPr lang="pt-PT" altLang="en-US" sz="2800" dirty="0" err="1" smtClean="0"/>
              <a:t>hdom</a:t>
            </a:r>
            <a:r>
              <a:rPr lang="pt-PT" altLang="en-US" sz="2800" dirty="0" smtClean="0"/>
              <a:t>)</a:t>
            </a:r>
            <a:endParaRPr lang="en-US" altLang="en-US" sz="2800" dirty="0" smtClean="0"/>
          </a:p>
        </p:txBody>
      </p:sp>
      <p:sp>
        <p:nvSpPr>
          <p:cNvPr id="187395" name="Rectangle 3"/>
          <p:cNvSpPr>
            <a:spLocks noGrp="1" noChangeArrowheads="1"/>
          </p:cNvSpPr>
          <p:nvPr>
            <p:ph idx="1"/>
          </p:nvPr>
        </p:nvSpPr>
        <p:spPr>
          <a:xfrm>
            <a:off x="439747" y="1844824"/>
            <a:ext cx="11329259" cy="4394802"/>
          </a:xfrm>
        </p:spPr>
        <p:txBody>
          <a:bodyPr>
            <a:normAutofit/>
          </a:bodyPr>
          <a:lstStyle/>
          <a:p>
            <a:r>
              <a:rPr lang="pt-PT" altLang="en-US" dirty="0" smtClean="0"/>
              <a:t>As </a:t>
            </a:r>
            <a:r>
              <a:rPr lang="pt-PT" altLang="en-US" b="1" dirty="0" smtClean="0">
                <a:solidFill>
                  <a:schemeClr val="accent5"/>
                </a:solidFill>
              </a:rPr>
              <a:t>funções de crescimento em </a:t>
            </a:r>
            <a:r>
              <a:rPr lang="pt-PT" altLang="en-US" b="1" dirty="0" err="1" smtClean="0">
                <a:solidFill>
                  <a:schemeClr val="accent5"/>
                </a:solidFill>
              </a:rPr>
              <a:t>hdom</a:t>
            </a:r>
            <a:r>
              <a:rPr lang="pt-PT" altLang="en-US" b="1" dirty="0" smtClean="0">
                <a:solidFill>
                  <a:schemeClr val="accent5"/>
                </a:solidFill>
              </a:rPr>
              <a:t> </a:t>
            </a:r>
            <a:r>
              <a:rPr lang="pt-PT" altLang="en-US" dirty="0" smtClean="0"/>
              <a:t>podem ser utilizadas para estimar a altura dominante a uma idade padrão, logo o í</a:t>
            </a:r>
            <a:r>
              <a:rPr lang="pt-PT" altLang="en-US" u="sng" dirty="0" smtClean="0"/>
              <a:t>ndice de qualidade da estação</a:t>
            </a:r>
            <a:endParaRPr lang="pt-PT" altLang="en-US" sz="1000" u="sng" dirty="0"/>
          </a:p>
          <a:p>
            <a:r>
              <a:rPr lang="pt-PT" altLang="en-US" dirty="0" smtClean="0"/>
              <a:t>Há </a:t>
            </a:r>
            <a:r>
              <a:rPr lang="pt-PT" altLang="en-US" b="1" u="sng" dirty="0" smtClean="0"/>
              <a:t>dois tipos</a:t>
            </a:r>
            <a:r>
              <a:rPr lang="pt-PT" altLang="en-US" u="sng" dirty="0" smtClean="0"/>
              <a:t> </a:t>
            </a:r>
            <a:r>
              <a:rPr lang="pt-PT" altLang="en-US" dirty="0" smtClean="0"/>
              <a:t>de </a:t>
            </a:r>
            <a:r>
              <a:rPr lang="pt-PT" altLang="en-US" b="1" dirty="0" smtClean="0">
                <a:solidFill>
                  <a:schemeClr val="accent5"/>
                </a:solidFill>
              </a:rPr>
              <a:t>funções de crescimento em </a:t>
            </a:r>
            <a:r>
              <a:rPr lang="pt-PT" altLang="en-US" b="1" dirty="0" err="1" smtClean="0">
                <a:solidFill>
                  <a:schemeClr val="accent5"/>
                </a:solidFill>
              </a:rPr>
              <a:t>hdom</a:t>
            </a:r>
            <a:endParaRPr lang="en-US" altLang="en-US" b="1" dirty="0" smtClean="0">
              <a:solidFill>
                <a:schemeClr val="accent5"/>
              </a:solidFill>
            </a:endParaRPr>
          </a:p>
          <a:p>
            <a:pPr lvl="1"/>
            <a:r>
              <a:rPr lang="pt-PT" altLang="en-US" dirty="0" smtClean="0"/>
              <a:t>Função de crescimento em que o </a:t>
            </a:r>
            <a:r>
              <a:rPr lang="pt-PT" altLang="en-US" b="1" dirty="0" smtClean="0">
                <a:solidFill>
                  <a:schemeClr val="accent5"/>
                </a:solidFill>
              </a:rPr>
              <a:t>índice de qualidade da estação (S) </a:t>
            </a:r>
            <a:r>
              <a:rPr lang="pt-PT" altLang="en-US" dirty="0" smtClean="0"/>
              <a:t>é utilizado como </a:t>
            </a:r>
            <a:r>
              <a:rPr lang="pt-PT" altLang="en-US" b="1" dirty="0" smtClean="0">
                <a:solidFill>
                  <a:schemeClr val="accent5"/>
                </a:solidFill>
              </a:rPr>
              <a:t>variável independente</a:t>
            </a:r>
            <a:endParaRPr lang="en-US" altLang="en-US" b="1" dirty="0" smtClean="0">
              <a:solidFill>
                <a:schemeClr val="accent5"/>
              </a:solidFill>
            </a:endParaRPr>
          </a:p>
          <a:p>
            <a:pPr lvl="1"/>
            <a:r>
              <a:rPr lang="pt-PT" altLang="en-US" dirty="0" smtClean="0"/>
              <a:t>Função de crescimento formulada como uma </a:t>
            </a:r>
            <a:r>
              <a:rPr lang="pt-PT" altLang="en-US" b="1" dirty="0" smtClean="0">
                <a:solidFill>
                  <a:schemeClr val="accent5"/>
                </a:solidFill>
              </a:rPr>
              <a:t>equação às diferenças</a:t>
            </a:r>
            <a:r>
              <a:rPr lang="pt-PT" altLang="en-US" dirty="0" smtClean="0"/>
              <a:t>, nas quais a altura dominante no instante </a:t>
            </a:r>
            <a:r>
              <a:rPr lang="pt-PT" altLang="en-US" i="1" dirty="0" smtClean="0"/>
              <a:t>t</a:t>
            </a:r>
            <a:r>
              <a:rPr lang="pt-PT" altLang="en-US" i="1" baseline="-25000" dirty="0" smtClean="0"/>
              <a:t>2</a:t>
            </a:r>
            <a:r>
              <a:rPr lang="pt-PT" altLang="en-US" dirty="0" smtClean="0"/>
              <a:t> (</a:t>
            </a:r>
            <a:r>
              <a:rPr lang="pt-PT" altLang="en-US" i="1" dirty="0" smtClean="0"/>
              <a:t>hdom</a:t>
            </a:r>
            <a:r>
              <a:rPr lang="pt-PT" altLang="en-US" i="1" baseline="-25000" dirty="0" smtClean="0"/>
              <a:t>2</a:t>
            </a:r>
            <a:r>
              <a:rPr lang="pt-PT" altLang="en-US" dirty="0" smtClean="0"/>
              <a:t>) é estimada a partir da altura dominante no instante </a:t>
            </a:r>
            <a:r>
              <a:rPr lang="pt-PT" altLang="en-US" i="1" dirty="0" smtClean="0"/>
              <a:t>t</a:t>
            </a:r>
            <a:r>
              <a:rPr lang="pt-PT" altLang="en-US" i="1" baseline="-25000" dirty="0" smtClean="0"/>
              <a:t>1</a:t>
            </a:r>
            <a:r>
              <a:rPr lang="pt-PT" altLang="en-US" dirty="0" smtClean="0"/>
              <a:t> (</a:t>
            </a:r>
            <a:r>
              <a:rPr lang="pt-PT" altLang="en-US" i="1" dirty="0" smtClean="0"/>
              <a:t>hdom</a:t>
            </a:r>
            <a:r>
              <a:rPr lang="pt-PT" altLang="en-US" i="1" baseline="-25000" dirty="0" smtClean="0"/>
              <a:t>1</a:t>
            </a:r>
            <a:r>
              <a:rPr lang="pt-PT" altLang="en-US" dirty="0" smtClean="0"/>
              <a:t>) e dos dois instantes </a:t>
            </a:r>
            <a:r>
              <a:rPr lang="pt-PT" altLang="en-US" i="1" dirty="0" smtClean="0"/>
              <a:t>t</a:t>
            </a:r>
            <a:r>
              <a:rPr lang="pt-PT" altLang="en-US" i="1" baseline="-25000" dirty="0" smtClean="0"/>
              <a:t>1</a:t>
            </a:r>
            <a:r>
              <a:rPr lang="pt-PT" altLang="en-US" dirty="0" smtClean="0"/>
              <a:t> e </a:t>
            </a:r>
            <a:r>
              <a:rPr lang="pt-PT" altLang="en-US" i="1" dirty="0" smtClean="0"/>
              <a:t>t</a:t>
            </a:r>
            <a:r>
              <a:rPr lang="pt-PT" altLang="en-US" i="1" baseline="-25000" dirty="0" smtClean="0"/>
              <a:t>2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31371" y="404664"/>
            <a:ext cx="11329259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Clr>
                <a:srgbClr val="008000"/>
              </a:buClr>
              <a:buFont typeface="Wingdings" pitchFamily="2" charset="2"/>
              <a:buChar char="§"/>
              <a:defRPr sz="3600" b="1" kern="1200">
                <a:solidFill>
                  <a:srgbClr val="008000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pPr>
              <a:buNone/>
            </a:pPr>
            <a:r>
              <a:rPr lang="pt-PT" altLang="en-US" sz="3200" dirty="0" smtClean="0"/>
              <a:t>Qualidade da estação – </a:t>
            </a:r>
            <a:r>
              <a:rPr lang="pt-PT" altLang="en-US" sz="3200" dirty="0" smtClean="0">
                <a:solidFill>
                  <a:schemeClr val="accent5"/>
                </a:solidFill>
              </a:rPr>
              <a:t>avaliação indireta</a:t>
            </a:r>
            <a:endParaRPr lang="en-US" altLang="en-US" sz="32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813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7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7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7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7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841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31371" y="1988840"/>
                <a:ext cx="11329259" cy="4351033"/>
              </a:xfrm>
            </p:spPr>
            <p:txBody>
              <a:bodyPr>
                <a:normAutofit/>
              </a:bodyPr>
              <a:lstStyle/>
              <a:p>
                <a:pPr>
                  <a:spcAft>
                    <a:spcPts val="1800"/>
                  </a:spcAft>
                </a:pPr>
                <a:r>
                  <a:rPr lang="pt-PT" altLang="en-US" dirty="0" smtClean="0"/>
                  <a:t>A função de crescimento que está na base das curvas de classe de qualidade de Oliveira (1985) para as regiões montanas e </a:t>
                </a:r>
                <a:r>
                  <a:rPr lang="pt-PT" altLang="en-US" dirty="0" err="1" smtClean="0"/>
                  <a:t>sub-montanas</a:t>
                </a:r>
                <a:r>
                  <a:rPr lang="pt-PT" altLang="en-US" dirty="0" smtClean="0"/>
                  <a:t> de Portugal é do primeiro tipo:</a:t>
                </a:r>
              </a:p>
              <a:p>
                <a:pPr marL="457200" lvl="1" indent="0" algn="l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        </m:t>
                      </m:r>
                      <m:r>
                        <a:rPr lang="en-GB" altLang="en-US" b="0" i="1" smtClean="0">
                          <a:latin typeface="Cambria Math" panose="02040503050406030204" pitchFamily="18" charset="0"/>
                        </a:rPr>
                        <m:t>h𝑑𝑜𝑚</m:t>
                      </m:r>
                      <m:r>
                        <a:rPr lang="en-GB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alt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GB" alt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alt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alt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altLang="en-US" b="0" i="1" smtClean="0">
                              <a:latin typeface="Cambria Math" panose="02040503050406030204" pitchFamily="18" charset="0"/>
                            </a:rPr>
                            <m:t>−14.2234</m:t>
                          </m:r>
                          <m:d>
                            <m:dPr>
                              <m:ctrlPr>
                                <a:rPr lang="en-GB" alt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alt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alt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alt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den>
                              </m:f>
                              <m:r>
                                <a:rPr lang="en-GB" alt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alt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alt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altLang="en-US" b="0" i="1" smtClean="0">
                                      <a:latin typeface="Cambria Math" panose="02040503050406030204" pitchFamily="18" charset="0"/>
                                    </a:rPr>
                                    <m:t>40</m:t>
                                  </m:r>
                                </m:den>
                              </m:f>
                            </m:e>
                          </m:d>
                        </m:sup>
                      </m:sSup>
                      <m:r>
                        <a:rPr lang="en-GB" altLang="en-US" b="0" i="1" smtClean="0">
                          <a:latin typeface="Cambria Math" panose="02040503050406030204" pitchFamily="18" charset="0"/>
                        </a:rPr>
                        <m:t>   (</m:t>
                      </m:r>
                      <m:r>
                        <a:rPr lang="en-GB" altLang="en-US" b="0" i="1" smtClean="0">
                          <a:latin typeface="Cambria Math" panose="02040503050406030204" pitchFamily="18" charset="0"/>
                        </a:rPr>
                        <m:t>𝑖𝑑𝑎𝑑𝑒</m:t>
                      </m:r>
                      <m:r>
                        <a:rPr lang="en-GB" alt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altLang="en-US" b="0" i="1" smtClean="0">
                          <a:latin typeface="Cambria Math" panose="02040503050406030204" pitchFamily="18" charset="0"/>
                        </a:rPr>
                        <m:t>𝑝𝑎𝑑𝑟</m:t>
                      </m:r>
                      <m:r>
                        <a:rPr lang="en-GB" altLang="en-US" b="0" i="1" smtClean="0">
                          <a:latin typeface="Cambria Math" panose="02040503050406030204" pitchFamily="18" charset="0"/>
                        </a:rPr>
                        <m:t>ã</m:t>
                      </m:r>
                      <m:r>
                        <a:rPr lang="en-GB" altLang="en-US" b="0" i="1" smtClean="0">
                          <a:latin typeface="Cambria Math" panose="02040503050406030204" pitchFamily="18" charset="0"/>
                        </a:rPr>
                        <m:t>𝑜</m:t>
                      </m:r>
                      <m:r>
                        <a:rPr lang="en-GB" altLang="en-US" b="0" i="1" smtClean="0">
                          <a:latin typeface="Cambria Math" panose="02040503050406030204" pitchFamily="18" charset="0"/>
                        </a:rPr>
                        <m:t>=40 </m:t>
                      </m:r>
                      <m:r>
                        <a:rPr lang="en-GB" altLang="en-US" b="0" i="1" smtClean="0">
                          <a:latin typeface="Cambria Math" panose="02040503050406030204" pitchFamily="18" charset="0"/>
                        </a:rPr>
                        <m:t>𝑎𝑛𝑜𝑠</m:t>
                      </m:r>
                      <m:r>
                        <a:rPr lang="en-GB" alt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PT" altLang="en-US" i="1" dirty="0" smtClean="0"/>
              </a:p>
              <a:p>
                <a:pPr marL="457200" lvl="1" indent="0" algn="l">
                  <a:spcBef>
                    <a:spcPts val="30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        </m:t>
                      </m:r>
                      <m:r>
                        <a:rPr lang="en-GB" altLang="en-US" i="1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GB" alt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altLang="en-US" b="0" i="1" smtClean="0">
                          <a:latin typeface="Cambria Math" panose="02040503050406030204" pitchFamily="18" charset="0"/>
                        </a:rPr>
                        <m:t>h𝑑𝑜𝑚</m:t>
                      </m:r>
                      <m:r>
                        <a:rPr lang="en-GB" altLang="en-US" i="1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alt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alt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altLang="en-US" i="1">
                              <a:latin typeface="Cambria Math" panose="02040503050406030204" pitchFamily="18" charset="0"/>
                            </a:rPr>
                            <m:t>14.2234</m:t>
                          </m:r>
                          <m:d>
                            <m:dPr>
                              <m:ctrlPr>
                                <a:rPr lang="en-GB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alt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alt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den>
                              </m:f>
                              <m:r>
                                <a:rPr lang="en-GB" alt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alt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altLang="en-US" i="1">
                                      <a:latin typeface="Cambria Math" panose="02040503050406030204" pitchFamily="18" charset="0"/>
                                    </a:rPr>
                                    <m:t>40</m:t>
                                  </m:r>
                                </m:den>
                              </m:f>
                            </m:e>
                          </m:d>
                        </m:sup>
                      </m:sSup>
                    </m:oMath>
                  </m:oMathPara>
                </a14:m>
                <a:endParaRPr lang="pt-PT" altLang="en-US" i="1" dirty="0" smtClean="0"/>
              </a:p>
              <a:p>
                <a:pPr>
                  <a:spcBef>
                    <a:spcPts val="3000"/>
                  </a:spcBef>
                  <a:spcAft>
                    <a:spcPts val="1800"/>
                  </a:spcAft>
                </a:pPr>
                <a:r>
                  <a:rPr lang="pt-PT" altLang="en-US" dirty="0" smtClean="0"/>
                  <a:t>Um povoamento com </a:t>
                </a:r>
                <a:r>
                  <a:rPr lang="pt-PT" altLang="en-US" i="1" dirty="0" smtClean="0"/>
                  <a:t>t</a:t>
                </a:r>
                <a:r>
                  <a:rPr lang="pt-PT" altLang="en-US" dirty="0" smtClean="0"/>
                  <a:t>=37 anos e </a:t>
                </a:r>
                <a:r>
                  <a:rPr lang="pt-PT" altLang="en-US" i="1" dirty="0" err="1" smtClean="0"/>
                  <a:t>hdom</a:t>
                </a:r>
                <a:r>
                  <a:rPr lang="pt-PT" altLang="en-US" dirty="0" smtClean="0"/>
                  <a:t>=15 m terá um valor de </a:t>
                </a:r>
              </a:p>
              <a:p>
                <a:pPr marL="457200" lvl="1" indent="0">
                  <a:spcBef>
                    <a:spcPts val="24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alt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GB" altLang="en-US" b="0" i="1" smtClean="0">
                          <a:latin typeface="Cambria Math" panose="02040503050406030204" pitchFamily="18" charset="0"/>
                        </a:rPr>
                        <m:t>=15 </m:t>
                      </m:r>
                      <m:sSup>
                        <m:sSupPr>
                          <m:ctrlPr>
                            <a:rPr lang="en-GB" alt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alt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altLang="en-US" b="0" i="1" smtClean="0">
                              <a:latin typeface="Cambria Math" panose="02040503050406030204" pitchFamily="18" charset="0"/>
                            </a:rPr>
                            <m:t>14.2234</m:t>
                          </m:r>
                          <m:d>
                            <m:dPr>
                              <m:ctrlPr>
                                <a:rPr lang="en-GB" alt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alt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alt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altLang="en-US" b="0" i="1" smtClean="0">
                                      <a:latin typeface="Cambria Math" panose="02040503050406030204" pitchFamily="18" charset="0"/>
                                    </a:rPr>
                                    <m:t>37</m:t>
                                  </m:r>
                                </m:den>
                              </m:f>
                              <m:r>
                                <a:rPr lang="en-GB" alt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alt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alt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altLang="en-US" b="0" i="1" smtClean="0">
                                      <a:latin typeface="Cambria Math" panose="02040503050406030204" pitchFamily="18" charset="0"/>
                                    </a:rPr>
                                    <m:t>40</m:t>
                                  </m:r>
                                </m:den>
                              </m:f>
                            </m:e>
                          </m:d>
                        </m:sup>
                      </m:sSup>
                    </m:oMath>
                  </m:oMathPara>
                </a14:m>
                <a:endParaRPr lang="pt-PT" altLang="en-US" i="1" dirty="0" smtClean="0"/>
              </a:p>
              <a:p>
                <a:endParaRPr lang="pt-PT" altLang="en-US" sz="1000" dirty="0"/>
              </a:p>
              <a:p>
                <a:endParaRPr lang="pt-PT" altLang="en-US" dirty="0" smtClean="0"/>
              </a:p>
            </p:txBody>
          </p:sp>
        </mc:Choice>
        <mc:Fallback xmlns="">
          <p:sp>
            <p:nvSpPr>
              <p:cNvPr id="18841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1371" y="1988840"/>
                <a:ext cx="11329259" cy="4351033"/>
              </a:xfrm>
              <a:blipFill>
                <a:blip r:embed="rId2"/>
                <a:stretch>
                  <a:fillRect l="-807" t="-1261" r="-10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31370" y="1097344"/>
            <a:ext cx="11329259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Clr>
                <a:srgbClr val="008000"/>
              </a:buClr>
              <a:buFont typeface="Wingdings" pitchFamily="2" charset="2"/>
              <a:buChar char="§"/>
              <a:defRPr sz="3600" b="1" kern="1200">
                <a:solidFill>
                  <a:srgbClr val="008000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pPr>
              <a:buNone/>
            </a:pPr>
            <a:r>
              <a:rPr lang="pt-PT" altLang="en-US" sz="2800" dirty="0" smtClean="0"/>
              <a:t>Funções de crescimento em </a:t>
            </a:r>
            <a:r>
              <a:rPr lang="pt-PT" altLang="en-US" sz="2800" dirty="0" err="1" smtClean="0"/>
              <a:t>hdom</a:t>
            </a:r>
            <a:r>
              <a:rPr lang="pt-PT" altLang="en-US" sz="2800" dirty="0" smtClean="0"/>
              <a:t> - </a:t>
            </a:r>
            <a:r>
              <a:rPr lang="pt-PT" altLang="en-US" sz="2800" dirty="0">
                <a:solidFill>
                  <a:schemeClr val="accent5"/>
                </a:solidFill>
              </a:rPr>
              <a:t>S variável independente</a:t>
            </a:r>
            <a:endParaRPr lang="en-US" altLang="en-US" sz="2800" dirty="0" smtClean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31371" y="404664"/>
            <a:ext cx="11329259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Clr>
                <a:srgbClr val="008000"/>
              </a:buClr>
              <a:buFont typeface="Wingdings" pitchFamily="2" charset="2"/>
              <a:buChar char="§"/>
              <a:defRPr sz="3600" b="1" kern="1200">
                <a:solidFill>
                  <a:srgbClr val="008000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pPr>
              <a:buNone/>
            </a:pPr>
            <a:r>
              <a:rPr lang="pt-PT" altLang="en-US" sz="3200" dirty="0" smtClean="0"/>
              <a:t>Qualidade da estação – </a:t>
            </a:r>
            <a:r>
              <a:rPr lang="pt-PT" altLang="en-US" sz="3200" dirty="0" smtClean="0">
                <a:solidFill>
                  <a:schemeClr val="accent5"/>
                </a:solidFill>
              </a:rPr>
              <a:t>avaliação indireta</a:t>
            </a:r>
            <a:endParaRPr lang="en-US" altLang="en-US" sz="32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799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8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8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8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8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8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13781</TotalTime>
  <Words>1806</Words>
  <Application>Microsoft Office PowerPoint</Application>
  <PresentationFormat>Widescreen</PresentationFormat>
  <Paragraphs>168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Cambria Math</vt:lpstr>
      <vt:lpstr>Trebuchet MS</vt:lpstr>
      <vt:lpstr>Wingdings</vt:lpstr>
      <vt:lpstr>Custom Design</vt:lpstr>
      <vt:lpstr>Inventário Florestal Variáveis da árvore e do povoamento</vt:lpstr>
      <vt:lpstr> Qualidade da estação</vt:lpstr>
      <vt:lpstr>Qualidade da estação</vt:lpstr>
      <vt:lpstr>Qualidade da estação – métodos de avaliação</vt:lpstr>
      <vt:lpstr>Qualidade da estação – avaliação indireta</vt:lpstr>
      <vt:lpstr>Curvas de classe de qualidade:</vt:lpstr>
      <vt:lpstr>Curvas de classe de qualidade:  Pinheiro bravo</vt:lpstr>
      <vt:lpstr>Funções de crescimento em altura dominante (hdom)</vt:lpstr>
      <vt:lpstr>PowerPoint Presentation</vt:lpstr>
      <vt:lpstr>PowerPoint Presentation</vt:lpstr>
      <vt:lpstr>PowerPoint Presentation</vt:lpstr>
      <vt:lpstr>PowerPoint Presentation</vt:lpstr>
      <vt:lpstr>estimação da produtividade da estação</vt:lpstr>
      <vt:lpstr>PowerPoint Presentation</vt:lpstr>
      <vt:lpstr>PowerPoint Presentation</vt:lpstr>
      <vt:lpstr>PowerPoint Presentation</vt:lpstr>
      <vt:lpstr> Carta Ecológica</vt:lpstr>
      <vt:lpstr>PowerPoint Presentation</vt:lpstr>
      <vt:lpstr>PowerPoint Presentation</vt:lpstr>
      <vt:lpstr>PowerPoint Presentation</vt:lpstr>
      <vt:lpstr>PowerPoint Presentation</vt:lpstr>
      <vt:lpstr>Exercicios Práticos: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SMB</dc:creator>
  <cp:lastModifiedBy>smb</cp:lastModifiedBy>
  <cp:revision>767</cp:revision>
  <cp:lastPrinted>2017-06-15T21:47:55Z</cp:lastPrinted>
  <dcterms:created xsi:type="dcterms:W3CDTF">2010-02-14T14:45:25Z</dcterms:created>
  <dcterms:modified xsi:type="dcterms:W3CDTF">2023-09-28T20:47:15Z</dcterms:modified>
</cp:coreProperties>
</file>