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615" r:id="rId3"/>
    <p:sldId id="616" r:id="rId4"/>
    <p:sldId id="642" r:id="rId5"/>
    <p:sldId id="659" r:id="rId6"/>
    <p:sldId id="660" r:id="rId7"/>
    <p:sldId id="662" r:id="rId8"/>
    <p:sldId id="663" r:id="rId9"/>
    <p:sldId id="665" r:id="rId10"/>
    <p:sldId id="666" r:id="rId11"/>
    <p:sldId id="667" r:id="rId12"/>
    <p:sldId id="668" r:id="rId13"/>
    <p:sldId id="669" r:id="rId14"/>
    <p:sldId id="670" r:id="rId15"/>
    <p:sldId id="671" r:id="rId16"/>
    <p:sldId id="672" r:id="rId17"/>
    <p:sldId id="673" r:id="rId18"/>
    <p:sldId id="658" r:id="rId19"/>
    <p:sldId id="675" r:id="rId20"/>
    <p:sldId id="674" r:id="rId21"/>
    <p:sldId id="676" r:id="rId22"/>
    <p:sldId id="6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DA6208"/>
    <a:srgbClr val="F9F9F9"/>
    <a:srgbClr val="00A9BE"/>
    <a:srgbClr val="00B4CC"/>
    <a:srgbClr val="CCCC00"/>
    <a:srgbClr val="CAD936"/>
    <a:srgbClr val="5D8431"/>
    <a:srgbClr val="15A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>
        <p:guide orient="horz" pos="2160"/>
        <p:guide pos="2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MODELOS E SIMULADORES PARA APOIO À GESTÃO DA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FLORESTA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Portugal</a:t>
            </a: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Simflor.online\StandsSIM.md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Povoamento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Existente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eucalipto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947656" y="4810446"/>
            <a:ext cx="8296688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Susana Barreiro,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Nuno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Leitão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Instituto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Superior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Agronomia</a:t>
            </a:r>
            <a:endParaRPr lang="en-US" sz="2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Universidade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Lisboa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92965"/>
            <a:ext cx="11715782" cy="5261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7" y="1364117"/>
            <a:ext cx="11715782" cy="51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7" y="1364117"/>
            <a:ext cx="11715782" cy="5210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" y="1364117"/>
            <a:ext cx="11715782" cy="52241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114478" y="3819319"/>
            <a:ext cx="468351" cy="469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67" y="1364117"/>
            <a:ext cx="11849346" cy="53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64118"/>
            <a:ext cx="11715783" cy="527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8"/>
            <a:ext cx="11681916" cy="52763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47930" y="3791414"/>
            <a:ext cx="446049" cy="4356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6"/>
            <a:ext cx="11681916" cy="500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6"/>
            <a:ext cx="11681916" cy="502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091" y="2116667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seleçionar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interesse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tabelas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resultantes</a:t>
            </a:r>
            <a:r>
              <a:rPr lang="en-US" sz="1600" dirty="0" smtClean="0">
                <a:solidFill>
                  <a:srgbClr val="0000FF"/>
                </a:solidFill>
              </a:rPr>
              <a:t> das </a:t>
            </a:r>
            <a:r>
              <a:rPr lang="en-US" sz="1600" dirty="0" err="1" smtClean="0">
                <a:solidFill>
                  <a:srgbClr val="0000FF"/>
                </a:solidFill>
              </a:rPr>
              <a:t>diferentes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simulações</a:t>
            </a:r>
            <a:r>
              <a:rPr lang="en-US" sz="1600" dirty="0" smtClean="0">
                <a:solidFill>
                  <a:srgbClr val="0000FF"/>
                </a:solidFill>
              </a:rPr>
              <a:t>,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ficam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identificadas</a:t>
            </a:r>
            <a:r>
              <a:rPr lang="en-US" sz="1600" dirty="0" smtClean="0">
                <a:solidFill>
                  <a:srgbClr val="0000FF"/>
                </a:solidFill>
              </a:rPr>
              <a:t> com cor.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5" y="1364115"/>
            <a:ext cx="11681916" cy="5261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5" y="1364115"/>
            <a:ext cx="11681916" cy="5304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6" y="1364115"/>
            <a:ext cx="11681916" cy="5248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5"/>
            <a:ext cx="11681917" cy="5156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633" y="4119783"/>
            <a:ext cx="2141035" cy="120032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Simulação</a:t>
            </a:r>
            <a:r>
              <a:rPr lang="en-US" dirty="0" smtClean="0"/>
              <a:t> </a:t>
            </a:r>
            <a:r>
              <a:rPr lang="en-US" dirty="0" err="1" smtClean="0"/>
              <a:t>considerando</a:t>
            </a:r>
            <a:r>
              <a:rPr lang="en-US" dirty="0" smtClean="0"/>
              <a:t> que o 4º </a:t>
            </a:r>
            <a:r>
              <a:rPr lang="en-US" dirty="0" err="1" smtClean="0"/>
              <a:t>ciclo</a:t>
            </a:r>
            <a:r>
              <a:rPr lang="en-US" dirty="0" smtClean="0"/>
              <a:t> é </a:t>
            </a:r>
            <a:r>
              <a:rPr lang="en-US" dirty="0" err="1" smtClean="0"/>
              <a:t>uma</a:t>
            </a:r>
            <a:r>
              <a:rPr lang="en-US" dirty="0" smtClean="0"/>
              <a:t> nova </a:t>
            </a:r>
            <a:r>
              <a:rPr lang="en-US" dirty="0" err="1" smtClean="0"/>
              <a:t>plantação</a:t>
            </a:r>
            <a:r>
              <a:rPr lang="en-US" dirty="0" smtClean="0"/>
              <a:t> (rot=1)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4898" y="5320112"/>
            <a:ext cx="2141035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Simulação</a:t>
            </a:r>
            <a:r>
              <a:rPr lang="en-US" dirty="0" smtClean="0"/>
              <a:t> </a:t>
            </a:r>
            <a:r>
              <a:rPr lang="en-US" dirty="0" err="1" smtClean="0"/>
              <a:t>considerando</a:t>
            </a:r>
            <a:r>
              <a:rPr lang="en-US" dirty="0" smtClean="0"/>
              <a:t> que o 4º </a:t>
            </a:r>
            <a:r>
              <a:rPr lang="en-US" dirty="0" err="1" smtClean="0"/>
              <a:t>ciclo</a:t>
            </a:r>
            <a:r>
              <a:rPr lang="en-US" dirty="0" smtClean="0"/>
              <a:t> é </a:t>
            </a:r>
            <a:r>
              <a:rPr lang="en-US" dirty="0" err="1" smtClean="0"/>
              <a:t>uma</a:t>
            </a:r>
            <a:r>
              <a:rPr lang="en-US" dirty="0" smtClean="0"/>
              <a:t> 3ª </a:t>
            </a:r>
            <a:r>
              <a:rPr lang="en-US" dirty="0" err="1" smtClean="0"/>
              <a:t>talhadia</a:t>
            </a:r>
            <a:r>
              <a:rPr lang="en-US" dirty="0" smtClean="0"/>
              <a:t> (rot=4)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4677" y="5141692"/>
            <a:ext cx="2702314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Vejam</a:t>
            </a:r>
            <a:r>
              <a:rPr lang="en-US" dirty="0" smtClean="0"/>
              <a:t> o </a:t>
            </a:r>
            <a:r>
              <a:rPr lang="en-US" dirty="0" err="1" smtClean="0"/>
              <a:t>impacto</a:t>
            </a:r>
            <a:r>
              <a:rPr lang="en-US" dirty="0" smtClean="0"/>
              <a:t> que tem </a:t>
            </a:r>
            <a:r>
              <a:rPr lang="en-US" dirty="0" err="1" smtClean="0"/>
              <a:t>replantar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termos</a:t>
            </a:r>
            <a:r>
              <a:rPr lang="en-US" dirty="0" smtClean="0"/>
              <a:t> de </a:t>
            </a:r>
            <a:r>
              <a:rPr lang="en-US" dirty="0" err="1" smtClean="0"/>
              <a:t>balanço</a:t>
            </a:r>
            <a:r>
              <a:rPr lang="en-US" dirty="0" smtClean="0"/>
              <a:t> de </a:t>
            </a:r>
            <a:r>
              <a:rPr lang="en-US" dirty="0" err="1" smtClean="0"/>
              <a:t>despesas</a:t>
            </a:r>
            <a:r>
              <a:rPr lang="en-US" dirty="0" smtClean="0"/>
              <a:t> e </a:t>
            </a:r>
            <a:r>
              <a:rPr lang="en-US" dirty="0" err="1" smtClean="0"/>
              <a:t>receitas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6"/>
            <a:ext cx="11681916" cy="500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6"/>
            <a:ext cx="11681916" cy="502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091" y="2116667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seleçionar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interesse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tabelas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resultantes</a:t>
            </a:r>
            <a:r>
              <a:rPr lang="en-US" sz="1600" dirty="0" smtClean="0">
                <a:solidFill>
                  <a:srgbClr val="0000FF"/>
                </a:solidFill>
              </a:rPr>
              <a:t> das </a:t>
            </a:r>
            <a:r>
              <a:rPr lang="en-US" sz="1600" dirty="0" err="1" smtClean="0">
                <a:solidFill>
                  <a:srgbClr val="0000FF"/>
                </a:solidFill>
              </a:rPr>
              <a:t>diferentes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simulações</a:t>
            </a:r>
            <a:r>
              <a:rPr lang="en-US" sz="1600" dirty="0" smtClean="0">
                <a:solidFill>
                  <a:srgbClr val="0000FF"/>
                </a:solidFill>
              </a:rPr>
              <a:t>,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ficam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identificadas</a:t>
            </a:r>
            <a:r>
              <a:rPr lang="en-US" sz="1600" dirty="0" smtClean="0">
                <a:solidFill>
                  <a:srgbClr val="0000FF"/>
                </a:solidFill>
              </a:rPr>
              <a:t> com cor.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b="6802"/>
          <a:stretch/>
        </p:blipFill>
        <p:spPr>
          <a:xfrm>
            <a:off x="3048000" y="0"/>
            <a:ext cx="9144000" cy="477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29899" r="4747"/>
          <a:stretch/>
        </p:blipFill>
        <p:spPr>
          <a:xfrm>
            <a:off x="0" y="2918691"/>
            <a:ext cx="7721601" cy="4807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034" y="1027673"/>
            <a:ext cx="206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Cepos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arrancados</a:t>
            </a:r>
            <a:r>
              <a:rPr lang="en-US" dirty="0" smtClean="0">
                <a:solidFill>
                  <a:srgbClr val="0000FF"/>
                </a:solidFill>
              </a:rPr>
              <a:t> para nova </a:t>
            </a:r>
            <a:r>
              <a:rPr lang="en-US" dirty="0" err="1" smtClean="0">
                <a:solidFill>
                  <a:srgbClr val="0000FF"/>
                </a:solidFill>
              </a:rPr>
              <a:t>plantação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061" b="4950"/>
          <a:stretch/>
        </p:blipFill>
        <p:spPr>
          <a:xfrm>
            <a:off x="78939" y="1461107"/>
            <a:ext cx="13408461" cy="59576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7843034" flipH="1" flipV="1">
            <a:off x="7890195" y="4300588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32966" y="3713615"/>
            <a:ext cx="2163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Para </a:t>
            </a:r>
            <a:r>
              <a:rPr lang="en-US" dirty="0" err="1" smtClean="0">
                <a:solidFill>
                  <a:srgbClr val="0000FF"/>
                </a:solidFill>
              </a:rPr>
              <a:t>avançar</a:t>
            </a:r>
            <a:r>
              <a:rPr lang="en-US" dirty="0" smtClean="0">
                <a:solidFill>
                  <a:srgbClr val="0000FF"/>
                </a:solidFill>
              </a:rPr>
              <a:t> para </a:t>
            </a:r>
            <a:r>
              <a:rPr lang="en-US" dirty="0" err="1" smtClean="0">
                <a:solidFill>
                  <a:srgbClr val="0000FF"/>
                </a:solidFill>
              </a:rPr>
              <a:t>os</a:t>
            </a:r>
            <a:r>
              <a:rPr lang="en-US" dirty="0" smtClean="0">
                <a:solidFill>
                  <a:srgbClr val="0000FF"/>
                </a:solidFill>
              </a:rPr>
              <a:t> dados </a:t>
            </a:r>
            <a:r>
              <a:rPr lang="en-US" dirty="0" err="1" smtClean="0">
                <a:solidFill>
                  <a:srgbClr val="0000FF"/>
                </a:solidFill>
              </a:rPr>
              <a:t>económicos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voltar</a:t>
            </a:r>
            <a:r>
              <a:rPr lang="en-US" b="1" dirty="0" smtClean="0">
                <a:solidFill>
                  <a:srgbClr val="0000FF"/>
                </a:solidFill>
              </a:rPr>
              <a:t> à FMA!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1461107"/>
            <a:ext cx="13408461" cy="599041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 flipH="1" flipV="1">
            <a:off x="565097" y="4476915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3" y="1461107"/>
            <a:ext cx="13414557" cy="597525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5400000" flipH="1" flipV="1">
            <a:off x="410162" y="4628721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3" y="1315447"/>
            <a:ext cx="14425910" cy="6248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3" y="1364117"/>
            <a:ext cx="12119157" cy="5424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" y="1367682"/>
            <a:ext cx="14369039" cy="64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490851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rot="5400000" flipH="1" flipV="1">
            <a:off x="5231206" y="440938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39" y="1109444"/>
            <a:ext cx="10058400" cy="548811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H="1" flipV="1">
            <a:off x="11233802" y="2380754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358"/>
            <a:ext cx="14608806" cy="654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 rot="5400000" flipH="1" flipV="1">
            <a:off x="115194" y="313403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358"/>
            <a:ext cx="14624047" cy="65385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7543" y="4272455"/>
            <a:ext cx="203301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Ir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adicionar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uma</a:t>
            </a:r>
            <a:r>
              <a:rPr lang="en-US" b="1" dirty="0" smtClean="0">
                <a:solidFill>
                  <a:srgbClr val="0000FF"/>
                </a:solidFill>
              </a:rPr>
              <a:t> FMA para </a:t>
            </a:r>
            <a:r>
              <a:rPr lang="en-US" b="1" dirty="0" err="1" smtClean="0">
                <a:solidFill>
                  <a:srgbClr val="0000FF"/>
                </a:solidFill>
              </a:rPr>
              <a:t>regulares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1" y="1360650"/>
            <a:ext cx="14624047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05" y="1364118"/>
            <a:ext cx="12913479" cy="5885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5" y="1364117"/>
            <a:ext cx="14616427" cy="6530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25" y="1364115"/>
            <a:ext cx="14660127" cy="6530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7040" y="4500880"/>
            <a:ext cx="154432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FMA para </a:t>
            </a:r>
            <a:r>
              <a:rPr lang="en-US" dirty="0" err="1" smtClean="0">
                <a:solidFill>
                  <a:srgbClr val="0000FF"/>
                </a:solidFill>
              </a:rPr>
              <a:t>irregulares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5600" y="3515360"/>
            <a:ext cx="154432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FMA para </a:t>
            </a:r>
            <a:r>
              <a:rPr lang="en-US" dirty="0" err="1" smtClean="0">
                <a:solidFill>
                  <a:srgbClr val="0000FF"/>
                </a:solidFill>
              </a:rPr>
              <a:t>regulares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25" y="1364115"/>
            <a:ext cx="12299837" cy="5512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05" y="1364114"/>
            <a:ext cx="12351157" cy="5520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85" y="1364113"/>
            <a:ext cx="12285625" cy="5473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26327" y="1408370"/>
            <a:ext cx="9211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Correr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35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anos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: 35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como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irregular (GYMMA) 480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árvores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Correr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35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anos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: 5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como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irregular (GYMMA) e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replantar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com 1250 para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fazer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rotações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(GLOBULUS) S=8.5</a:t>
            </a:r>
          </a:p>
          <a:p>
            <a:r>
              <a:rPr lang="en-US" sz="1600" dirty="0" err="1" smtClean="0">
                <a:solidFill>
                  <a:schemeClr val="accent1"/>
                </a:solidFill>
              </a:rPr>
              <a:t>Correr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35 </a:t>
            </a:r>
            <a:r>
              <a:rPr lang="en-US" sz="1600" dirty="0" err="1">
                <a:solidFill>
                  <a:schemeClr val="accent1"/>
                </a:solidFill>
              </a:rPr>
              <a:t>anos</a:t>
            </a:r>
            <a:r>
              <a:rPr lang="en-US" sz="1600" dirty="0">
                <a:solidFill>
                  <a:schemeClr val="accent1"/>
                </a:solidFill>
              </a:rPr>
              <a:t>: 5 </a:t>
            </a:r>
            <a:r>
              <a:rPr lang="en-US" sz="1600" dirty="0" err="1">
                <a:solidFill>
                  <a:schemeClr val="accent1"/>
                </a:solidFill>
              </a:rPr>
              <a:t>como</a:t>
            </a:r>
            <a:r>
              <a:rPr lang="en-US" sz="1600" dirty="0">
                <a:solidFill>
                  <a:schemeClr val="accent1"/>
                </a:solidFill>
              </a:rPr>
              <a:t> irregular (GYMMA) e </a:t>
            </a:r>
            <a:r>
              <a:rPr lang="en-US" sz="1600" dirty="0" err="1">
                <a:solidFill>
                  <a:schemeClr val="accent1"/>
                </a:solidFill>
              </a:rPr>
              <a:t>replantar</a:t>
            </a:r>
            <a:r>
              <a:rPr lang="en-US" sz="1600" dirty="0">
                <a:solidFill>
                  <a:schemeClr val="accent1"/>
                </a:solidFill>
              </a:rPr>
              <a:t> com 1250 para </a:t>
            </a:r>
            <a:r>
              <a:rPr lang="en-US" sz="1600" dirty="0" err="1">
                <a:solidFill>
                  <a:schemeClr val="accent1"/>
                </a:solidFill>
              </a:rPr>
              <a:t>fazer</a:t>
            </a:r>
            <a:r>
              <a:rPr lang="en-US" sz="1600" dirty="0">
                <a:solidFill>
                  <a:schemeClr val="accent1"/>
                </a:solidFill>
              </a:rPr>
              <a:t> 3 </a:t>
            </a:r>
            <a:r>
              <a:rPr lang="en-US" sz="1600" dirty="0" err="1">
                <a:solidFill>
                  <a:schemeClr val="accent1"/>
                </a:solidFill>
              </a:rPr>
              <a:t>rotações</a:t>
            </a:r>
            <a:r>
              <a:rPr lang="en-US" sz="1600" dirty="0">
                <a:solidFill>
                  <a:schemeClr val="accent1"/>
                </a:solidFill>
              </a:rPr>
              <a:t> (GLOBULUS) </a:t>
            </a:r>
            <a:r>
              <a:rPr lang="en-US" sz="1600" dirty="0" smtClean="0">
                <a:solidFill>
                  <a:schemeClr val="accent1"/>
                </a:solidFill>
              </a:rPr>
              <a:t>S=18.5</a:t>
            </a:r>
            <a:endParaRPr lang="en-US" sz="1600" dirty="0">
              <a:solidFill>
                <a:schemeClr val="accent1"/>
              </a:solidFill>
            </a:endParaRPr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138692" y="4824045"/>
            <a:ext cx="9899591" cy="20313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 </a:t>
            </a:r>
            <a:r>
              <a:rPr lang="en-US" dirty="0" err="1" smtClean="0"/>
              <a:t>modelo</a:t>
            </a:r>
            <a:r>
              <a:rPr lang="en-US" dirty="0" smtClean="0"/>
              <a:t> GYMMA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originalmente</a:t>
            </a:r>
            <a:r>
              <a:rPr lang="en-US" dirty="0" smtClean="0"/>
              <a:t> </a:t>
            </a:r>
            <a:r>
              <a:rPr lang="en-US" dirty="0" err="1" smtClean="0"/>
              <a:t>desenvolvido</a:t>
            </a:r>
            <a:r>
              <a:rPr lang="en-US" dirty="0" smtClean="0"/>
              <a:t> para </a:t>
            </a:r>
            <a:r>
              <a:rPr lang="en-US" dirty="0" err="1" smtClean="0"/>
              <a:t>aplicar</a:t>
            </a:r>
            <a:r>
              <a:rPr lang="en-US" dirty="0" smtClean="0"/>
              <a:t> a </a:t>
            </a:r>
            <a:r>
              <a:rPr lang="en-US" dirty="0" err="1" smtClean="0"/>
              <a:t>povoamentos</a:t>
            </a:r>
            <a:r>
              <a:rPr lang="en-US" dirty="0" smtClean="0"/>
              <a:t> </a:t>
            </a:r>
            <a:r>
              <a:rPr lang="en-US" dirty="0" err="1" smtClean="0"/>
              <a:t>regulares</a:t>
            </a:r>
            <a:r>
              <a:rPr lang="en-US" dirty="0" smtClean="0"/>
              <a:t> de </a:t>
            </a:r>
            <a:r>
              <a:rPr lang="en-US" dirty="0" err="1" smtClean="0"/>
              <a:t>idade</a:t>
            </a:r>
            <a:r>
              <a:rPr lang="en-US" dirty="0" smtClean="0"/>
              <a:t> </a:t>
            </a:r>
            <a:r>
              <a:rPr lang="en-US" dirty="0" err="1" smtClean="0"/>
              <a:t>desconhecida</a:t>
            </a:r>
            <a:r>
              <a:rPr lang="en-US" dirty="0" smtClean="0"/>
              <a:t> para </a:t>
            </a:r>
            <a:r>
              <a:rPr lang="en-US" dirty="0" err="1" smtClean="0"/>
              <a:t>colmatar</a:t>
            </a:r>
            <a:r>
              <a:rPr lang="en-US" dirty="0" smtClean="0"/>
              <a:t> a </a:t>
            </a:r>
            <a:r>
              <a:rPr lang="en-US" dirty="0" err="1" smtClean="0"/>
              <a:t>falha</a:t>
            </a:r>
            <a:r>
              <a:rPr lang="en-US" dirty="0" smtClean="0"/>
              <a:t> das </a:t>
            </a:r>
            <a:r>
              <a:rPr lang="en-US" dirty="0" err="1" smtClean="0"/>
              <a:t>equipas</a:t>
            </a:r>
            <a:r>
              <a:rPr lang="en-US" dirty="0" smtClean="0"/>
              <a:t> de campo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conseguirem</a:t>
            </a:r>
            <a:r>
              <a:rPr lang="en-US" dirty="0" smtClean="0"/>
              <a:t> </a:t>
            </a:r>
            <a:r>
              <a:rPr lang="en-US" dirty="0" err="1" smtClean="0"/>
              <a:t>atribuir</a:t>
            </a:r>
            <a:r>
              <a:rPr lang="en-US" dirty="0" smtClean="0"/>
              <a:t> a </a:t>
            </a:r>
            <a:r>
              <a:rPr lang="en-US" dirty="0" err="1" smtClean="0"/>
              <a:t>idade</a:t>
            </a:r>
            <a:r>
              <a:rPr lang="en-US" dirty="0" smtClean="0"/>
              <a:t> </a:t>
            </a:r>
            <a:r>
              <a:rPr lang="en-US" dirty="0" err="1" smtClean="0"/>
              <a:t>correta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povoamentos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Os</a:t>
            </a:r>
            <a:r>
              <a:rPr lang="en-US" dirty="0" smtClean="0"/>
              <a:t> dados com que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desenvolvido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eram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de </a:t>
            </a:r>
            <a:r>
              <a:rPr lang="en-US" dirty="0" err="1" smtClean="0"/>
              <a:t>povoamentos</a:t>
            </a:r>
            <a:r>
              <a:rPr lang="en-US" dirty="0" smtClean="0"/>
              <a:t> </a:t>
            </a:r>
            <a:r>
              <a:rPr lang="en-US" dirty="0" err="1" smtClean="0"/>
              <a:t>regulares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de </a:t>
            </a:r>
            <a:r>
              <a:rPr lang="en-US" dirty="0" err="1" smtClean="0"/>
              <a:t>povoamentos</a:t>
            </a:r>
            <a:r>
              <a:rPr lang="en-US" dirty="0" smtClean="0"/>
              <a:t> com </a:t>
            </a:r>
            <a:r>
              <a:rPr lang="en-US" dirty="0" err="1" smtClean="0"/>
              <a:t>idades</a:t>
            </a:r>
            <a:r>
              <a:rPr lang="en-US" dirty="0" smtClean="0"/>
              <a:t> </a:t>
            </a:r>
            <a:r>
              <a:rPr lang="en-US" dirty="0" err="1" smtClean="0"/>
              <a:t>relativamente</a:t>
            </a:r>
            <a:r>
              <a:rPr lang="en-US" dirty="0" smtClean="0"/>
              <a:t> </a:t>
            </a:r>
            <a:r>
              <a:rPr lang="en-US" dirty="0" err="1" smtClean="0"/>
              <a:t>jovens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utilização</a:t>
            </a:r>
            <a:r>
              <a:rPr lang="en-US" dirty="0" smtClean="0"/>
              <a:t> para </a:t>
            </a:r>
            <a:r>
              <a:rPr lang="en-US" dirty="0" err="1" smtClean="0"/>
              <a:t>povoamentos</a:t>
            </a:r>
            <a:r>
              <a:rPr lang="en-US" dirty="0" smtClean="0"/>
              <a:t> </a:t>
            </a:r>
            <a:r>
              <a:rPr lang="en-US" dirty="0" err="1" smtClean="0"/>
              <a:t>irregulares</a:t>
            </a:r>
            <a:r>
              <a:rPr lang="en-US" dirty="0" smtClean="0"/>
              <a:t> </a:t>
            </a:r>
            <a:r>
              <a:rPr lang="en-US" dirty="0" err="1" smtClean="0"/>
              <a:t>representa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extrapolação</a:t>
            </a:r>
            <a:r>
              <a:rPr lang="en-US" dirty="0"/>
              <a:t> </a:t>
            </a:r>
            <a:r>
              <a:rPr lang="en-US" dirty="0" err="1" smtClean="0"/>
              <a:t>tanto</a:t>
            </a:r>
            <a:r>
              <a:rPr lang="en-US" dirty="0" smtClean="0"/>
              <a:t> </a:t>
            </a: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afastarmos</a:t>
            </a:r>
            <a:r>
              <a:rPr lang="en-US" dirty="0" smtClean="0"/>
              <a:t> da </a:t>
            </a:r>
            <a:r>
              <a:rPr lang="en-US" dirty="0" err="1" smtClean="0"/>
              <a:t>situação</a:t>
            </a:r>
            <a:r>
              <a:rPr lang="en-US" dirty="0" smtClean="0"/>
              <a:t> </a:t>
            </a:r>
            <a:r>
              <a:rPr lang="en-US" dirty="0" err="1" smtClean="0"/>
              <a:t>refletida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dados </a:t>
            </a:r>
            <a:r>
              <a:rPr lang="en-US" dirty="0" err="1" smtClean="0"/>
              <a:t>usados</a:t>
            </a:r>
            <a:r>
              <a:rPr lang="en-US" dirty="0" smtClean="0"/>
              <a:t> para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desenvolvimento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3068" y="2390087"/>
            <a:ext cx="4336655" cy="1200329"/>
          </a:xfrm>
          <a:prstGeom prst="rect">
            <a:avLst/>
          </a:prstGeom>
          <a:solidFill>
            <a:srgbClr val="FFFFFF">
              <a:alpha val="63137"/>
            </a:srgb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Usar</a:t>
            </a:r>
            <a:r>
              <a:rPr lang="en-US" b="1" dirty="0" smtClean="0">
                <a:solidFill>
                  <a:srgbClr val="0000FF"/>
                </a:solidFill>
              </a:rPr>
              <a:t> o </a:t>
            </a:r>
            <a:r>
              <a:rPr lang="en-US" b="1" dirty="0" err="1" smtClean="0">
                <a:solidFill>
                  <a:srgbClr val="0000FF"/>
                </a:solidFill>
              </a:rPr>
              <a:t>modelo</a:t>
            </a:r>
            <a:r>
              <a:rPr lang="en-US" b="1" dirty="0" smtClean="0">
                <a:solidFill>
                  <a:srgbClr val="0000FF"/>
                </a:solidFill>
              </a:rPr>
              <a:t> com </a:t>
            </a:r>
            <a:r>
              <a:rPr lang="en-US" b="1" dirty="0" err="1" smtClean="0">
                <a:solidFill>
                  <a:srgbClr val="0000FF"/>
                </a:solidFill>
              </a:rPr>
              <a:t>moderação</a:t>
            </a:r>
            <a:r>
              <a:rPr lang="en-US" b="1" dirty="0" smtClean="0">
                <a:solidFill>
                  <a:srgbClr val="0000FF"/>
                </a:solidFill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</a:rPr>
              <a:t>analisar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os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resultados</a:t>
            </a:r>
            <a:r>
              <a:rPr lang="en-US" b="1" dirty="0" smtClean="0">
                <a:solidFill>
                  <a:srgbClr val="0000FF"/>
                </a:solidFill>
              </a:rPr>
              <a:t> com </a:t>
            </a:r>
            <a:r>
              <a:rPr lang="en-US" b="1" dirty="0" err="1" smtClean="0">
                <a:solidFill>
                  <a:srgbClr val="0000FF"/>
                </a:solidFill>
              </a:rPr>
              <a:t>espirito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critico</a:t>
            </a:r>
            <a:r>
              <a:rPr lang="en-US" b="1" dirty="0">
                <a:solidFill>
                  <a:srgbClr val="0000FF"/>
                </a:solidFill>
              </a:rPr>
              <a:t>!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4717"/>
            <a:ext cx="12688478" cy="5653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2060" y="1964551"/>
            <a:ext cx="9211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Correr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35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anos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: 35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como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irregular (GYMMA) 480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</a:rPr>
              <a:t>árvores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Correr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35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anos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: 5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como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irregular (GYMMA) e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replantar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com 1250 para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fazer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rotações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(GLOBULUS) S=8.5</a:t>
            </a:r>
          </a:p>
          <a:p>
            <a:r>
              <a:rPr lang="en-US" sz="1600" dirty="0" err="1" smtClean="0">
                <a:solidFill>
                  <a:schemeClr val="accent1"/>
                </a:solidFill>
              </a:rPr>
              <a:t>Correr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35 </a:t>
            </a:r>
            <a:r>
              <a:rPr lang="en-US" sz="1600" dirty="0" err="1">
                <a:solidFill>
                  <a:schemeClr val="accent1"/>
                </a:solidFill>
              </a:rPr>
              <a:t>anos</a:t>
            </a:r>
            <a:r>
              <a:rPr lang="en-US" sz="1600" dirty="0">
                <a:solidFill>
                  <a:schemeClr val="accent1"/>
                </a:solidFill>
              </a:rPr>
              <a:t>: 5 </a:t>
            </a:r>
            <a:r>
              <a:rPr lang="en-US" sz="1600" dirty="0" err="1">
                <a:solidFill>
                  <a:schemeClr val="accent1"/>
                </a:solidFill>
              </a:rPr>
              <a:t>como</a:t>
            </a:r>
            <a:r>
              <a:rPr lang="en-US" sz="1600" dirty="0">
                <a:solidFill>
                  <a:schemeClr val="accent1"/>
                </a:solidFill>
              </a:rPr>
              <a:t> irregular (GYMMA) e </a:t>
            </a:r>
            <a:r>
              <a:rPr lang="en-US" sz="1600" dirty="0" err="1">
                <a:solidFill>
                  <a:schemeClr val="accent1"/>
                </a:solidFill>
              </a:rPr>
              <a:t>replantar</a:t>
            </a:r>
            <a:r>
              <a:rPr lang="en-US" sz="1600" dirty="0">
                <a:solidFill>
                  <a:schemeClr val="accent1"/>
                </a:solidFill>
              </a:rPr>
              <a:t> com 1250 para </a:t>
            </a:r>
            <a:r>
              <a:rPr lang="en-US" sz="1600" dirty="0" err="1">
                <a:solidFill>
                  <a:schemeClr val="accent1"/>
                </a:solidFill>
              </a:rPr>
              <a:t>fazer</a:t>
            </a:r>
            <a:r>
              <a:rPr lang="en-US" sz="1600" dirty="0">
                <a:solidFill>
                  <a:schemeClr val="accent1"/>
                </a:solidFill>
              </a:rPr>
              <a:t> 3 </a:t>
            </a:r>
            <a:r>
              <a:rPr lang="en-US" sz="1600" dirty="0" err="1">
                <a:solidFill>
                  <a:schemeClr val="accent1"/>
                </a:solidFill>
              </a:rPr>
              <a:t>rotações</a:t>
            </a:r>
            <a:r>
              <a:rPr lang="en-US" sz="1600" dirty="0">
                <a:solidFill>
                  <a:schemeClr val="accent1"/>
                </a:solidFill>
              </a:rPr>
              <a:t> (GLOBULUS) </a:t>
            </a:r>
            <a:r>
              <a:rPr lang="en-US" sz="1600" dirty="0" smtClean="0">
                <a:solidFill>
                  <a:schemeClr val="accent1"/>
                </a:solidFill>
              </a:rPr>
              <a:t>S=18.5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Correr</a:t>
            </a:r>
            <a:r>
              <a:rPr lang="en-US" sz="1600" dirty="0">
                <a:solidFill>
                  <a:srgbClr val="C00000"/>
                </a:solidFill>
              </a:rPr>
              <a:t> 35 </a:t>
            </a:r>
            <a:r>
              <a:rPr lang="en-US" sz="1600" dirty="0" err="1">
                <a:solidFill>
                  <a:srgbClr val="C00000"/>
                </a:solidFill>
              </a:rPr>
              <a:t>anos</a:t>
            </a:r>
            <a:r>
              <a:rPr lang="en-US" sz="1600" dirty="0">
                <a:solidFill>
                  <a:srgbClr val="C00000"/>
                </a:solidFill>
              </a:rPr>
              <a:t>: 5 </a:t>
            </a:r>
            <a:r>
              <a:rPr lang="en-US" sz="1600" dirty="0" err="1">
                <a:solidFill>
                  <a:srgbClr val="C00000"/>
                </a:solidFill>
              </a:rPr>
              <a:t>como</a:t>
            </a:r>
            <a:r>
              <a:rPr lang="en-US" sz="1600" dirty="0">
                <a:solidFill>
                  <a:srgbClr val="C00000"/>
                </a:solidFill>
              </a:rPr>
              <a:t> irregular (GYMMA) e </a:t>
            </a:r>
            <a:r>
              <a:rPr lang="en-US" sz="1600" dirty="0" err="1">
                <a:solidFill>
                  <a:srgbClr val="C00000"/>
                </a:solidFill>
              </a:rPr>
              <a:t>replantar</a:t>
            </a:r>
            <a:r>
              <a:rPr lang="en-US" sz="1600" dirty="0">
                <a:solidFill>
                  <a:srgbClr val="C00000"/>
                </a:solidFill>
              </a:rPr>
              <a:t> com 1250 para </a:t>
            </a:r>
            <a:r>
              <a:rPr lang="en-US" sz="1600" dirty="0" err="1">
                <a:solidFill>
                  <a:srgbClr val="C00000"/>
                </a:solidFill>
              </a:rPr>
              <a:t>fazer</a:t>
            </a:r>
            <a:r>
              <a:rPr lang="en-US" sz="1600" dirty="0">
                <a:solidFill>
                  <a:srgbClr val="C00000"/>
                </a:solidFill>
              </a:rPr>
              <a:t> 3 </a:t>
            </a:r>
            <a:r>
              <a:rPr lang="en-US" sz="1600" dirty="0" err="1">
                <a:solidFill>
                  <a:srgbClr val="C00000"/>
                </a:solidFill>
              </a:rPr>
              <a:t>rotações</a:t>
            </a:r>
            <a:r>
              <a:rPr lang="en-US" sz="1600" dirty="0">
                <a:solidFill>
                  <a:srgbClr val="C00000"/>
                </a:solidFill>
              </a:rPr>
              <a:t> (GLOBULUS) </a:t>
            </a:r>
            <a:r>
              <a:rPr lang="en-US" sz="1600" dirty="0" smtClean="0">
                <a:solidFill>
                  <a:srgbClr val="C00000"/>
                </a:solidFill>
              </a:rPr>
              <a:t>S=25.5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>
              <a:solidFill>
                <a:schemeClr val="accent1"/>
              </a:solidFill>
            </a:endParaRP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5585"/>
            <a:ext cx="10058400" cy="549021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rot="19655618" flipH="1" flipV="1">
            <a:off x="10841212" y="3074460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50484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2244897" flipH="1" flipV="1">
            <a:off x="5369561" y="255302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7" y="1332092"/>
            <a:ext cx="11543612" cy="51492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29051" y="4027798"/>
            <a:ext cx="1607324" cy="1933601"/>
            <a:chOff x="4829051" y="4027798"/>
            <a:chExt cx="1607324" cy="1933601"/>
          </a:xfrm>
        </p:grpSpPr>
        <p:grpSp>
          <p:nvGrpSpPr>
            <p:cNvPr id="8" name="Group 7"/>
            <p:cNvGrpSpPr/>
            <p:nvPr/>
          </p:nvGrpSpPr>
          <p:grpSpPr>
            <a:xfrm>
              <a:off x="4852797" y="4968548"/>
              <a:ext cx="1582397" cy="992851"/>
              <a:chOff x="640199" y="968806"/>
              <a:chExt cx="1562041" cy="99285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40199" y="968806"/>
                <a:ext cx="1562041" cy="992851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911" y="1038018"/>
                <a:ext cx="681137" cy="87992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5871" y="1036261"/>
                <a:ext cx="681137" cy="879924"/>
              </a:xfrm>
              <a:prstGeom prst="rect">
                <a:avLst/>
              </a:prstGeom>
            </p:spPr>
          </p:pic>
        </p:grpSp>
        <p:sp>
          <p:nvSpPr>
            <p:cNvPr id="9" name="Right Arrow 8"/>
            <p:cNvSpPr/>
            <p:nvPr/>
          </p:nvSpPr>
          <p:spPr>
            <a:xfrm rot="2770200" flipH="1" flipV="1">
              <a:off x="4709947" y="4159483"/>
              <a:ext cx="828144" cy="589935"/>
            </a:xfrm>
            <a:prstGeom prst="rightArrow">
              <a:avLst/>
            </a:prstGeom>
            <a:noFill/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7956446" flipH="1" flipV="1">
              <a:off x="5727336" y="4146902"/>
              <a:ext cx="828144" cy="589935"/>
            </a:xfrm>
            <a:prstGeom prst="rightArrow">
              <a:avLst/>
            </a:prstGeom>
            <a:solidFill>
              <a:srgbClr val="DA6208"/>
            </a:solidFill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90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3" y="1326095"/>
            <a:ext cx="11715782" cy="523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3" y="1364117"/>
            <a:ext cx="11715782" cy="52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3" y="1364117"/>
            <a:ext cx="11715782" cy="5256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3" y="1392964"/>
            <a:ext cx="11715782" cy="5265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015" y="4937438"/>
            <a:ext cx="2775134" cy="162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37" y="4937438"/>
            <a:ext cx="2775134" cy="98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5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4" y="1392964"/>
            <a:ext cx="11715782" cy="5279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42" y="4894655"/>
            <a:ext cx="2545468" cy="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92965"/>
            <a:ext cx="11715782" cy="5261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43948</TotalTime>
  <Words>595</Words>
  <Application>Microsoft Office PowerPoint</Application>
  <PresentationFormat>Widescreen</PresentationFormat>
  <Paragraphs>57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739</cp:revision>
  <dcterms:created xsi:type="dcterms:W3CDTF">2015-03-18T21:46:04Z</dcterms:created>
  <dcterms:modified xsi:type="dcterms:W3CDTF">2024-10-15T09:36:19Z</dcterms:modified>
</cp:coreProperties>
</file>