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416" r:id="rId2"/>
    <p:sldId id="418" r:id="rId3"/>
    <p:sldId id="419" r:id="rId4"/>
    <p:sldId id="420" r:id="rId5"/>
    <p:sldId id="421" r:id="rId6"/>
    <p:sldId id="422" r:id="rId7"/>
    <p:sldId id="423" r:id="rId8"/>
    <p:sldId id="424" r:id="rId9"/>
    <p:sldId id="425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41" r:id="rId18"/>
    <p:sldId id="433" r:id="rId19"/>
    <p:sldId id="435" r:id="rId20"/>
    <p:sldId id="436" r:id="rId21"/>
    <p:sldId id="437" r:id="rId22"/>
    <p:sldId id="442" r:id="rId23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339966"/>
    <a:srgbClr val="6F9F3B"/>
    <a:srgbClr val="7CB042"/>
    <a:srgbClr val="FFE299"/>
    <a:srgbClr val="009900"/>
    <a:srgbClr val="00808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660"/>
  </p:normalViewPr>
  <p:slideViewPr>
    <p:cSldViewPr showGuides="1">
      <p:cViewPr>
        <p:scale>
          <a:sx n="85" d="100"/>
          <a:sy n="85" d="100"/>
        </p:scale>
        <p:origin x="53" y="-101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8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304800"/>
            <a:ext cx="114194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6401" y="1600200"/>
            <a:ext cx="11419417" cy="495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13/10/2025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091851" y="6417133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1400" dirty="0" smtClean="0"/>
              <a:t>Margarida Tomé e Susana Barreiro - 2023</a:t>
            </a:r>
            <a:endParaRPr lang="pt-PT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  <p:sldLayoutId id="2147483728" r:id="rId3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7504" y="2908928"/>
            <a:ext cx="8296688" cy="1872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400" dirty="0" err="1" smtClean="0"/>
              <a:t>Inventário</a:t>
            </a:r>
            <a:r>
              <a:rPr lang="en-US" sz="4400" dirty="0" smtClean="0"/>
              <a:t> </a:t>
            </a:r>
            <a:r>
              <a:rPr lang="en-US" sz="4400" dirty="0" err="1" smtClean="0"/>
              <a:t>Florestal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err="1" smtClean="0"/>
              <a:t>Variáveis</a:t>
            </a:r>
            <a:r>
              <a:rPr lang="en-US" sz="2800" dirty="0" smtClean="0"/>
              <a:t> da </a:t>
            </a:r>
            <a:r>
              <a:rPr lang="en-US" sz="2800" dirty="0" err="1" smtClean="0"/>
              <a:t>árvore</a:t>
            </a:r>
            <a:r>
              <a:rPr lang="en-US" sz="2800" dirty="0" smtClean="0"/>
              <a:t> e do </a:t>
            </a:r>
            <a:r>
              <a:rPr lang="en-US" sz="2800" dirty="0" err="1" smtClean="0"/>
              <a:t>povoamento</a:t>
            </a:r>
            <a:endParaRPr lang="pt-PT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97504" y="4797152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>
                <a:solidFill>
                  <a:schemeClr val="tx1"/>
                </a:solidFill>
              </a:rPr>
              <a:t>Margarida </a:t>
            </a:r>
            <a:r>
              <a:rPr lang="en-US" sz="1600" b="1" dirty="0" smtClean="0">
                <a:solidFill>
                  <a:schemeClr val="tx1"/>
                </a:solidFill>
              </a:rPr>
              <a:t>Tomé e Susana Barreiro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Instituto</a:t>
            </a:r>
            <a:r>
              <a:rPr lang="en-US" sz="1600" b="1" dirty="0">
                <a:solidFill>
                  <a:schemeClr val="tx1"/>
                </a:solidFill>
              </a:rPr>
              <a:t> Superior de </a:t>
            </a:r>
            <a:r>
              <a:rPr lang="en-US" sz="1600" b="1" dirty="0" err="1">
                <a:solidFill>
                  <a:schemeClr val="tx1"/>
                </a:solidFill>
              </a:rPr>
              <a:t>Agronomia</a:t>
            </a:r>
            <a:endParaRPr lang="en-US" sz="1600" b="1" dirty="0">
              <a:solidFill>
                <a:schemeClr val="tx1"/>
              </a:solidFill>
            </a:endParaRPr>
          </a:p>
          <a:p>
            <a:pPr algn="l"/>
            <a:r>
              <a:rPr lang="en-US" sz="1600" b="1" dirty="0" err="1">
                <a:solidFill>
                  <a:schemeClr val="tx1"/>
                </a:solidFill>
              </a:rPr>
              <a:t>Universidade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Lisboa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9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2132856"/>
                <a:ext cx="11329259" cy="420701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PT" altLang="en-US" dirty="0" smtClean="0"/>
                  <a:t>Funções de crescimento formuladas como equações às diferenças (modelo GLOBULUS 2.1):</a:t>
                </a:r>
                <a:r>
                  <a:rPr lang="en-US" alt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pt-PT" alt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altLang="en-US" b="0" i="1" smtClean="0">
                        <a:latin typeface="Cambria Math" panose="02040503050406030204" pitchFamily="18" charset="0"/>
                      </a:rPr>
                      <m:t>=61.1371</m:t>
                    </m:r>
                    <m:sSup>
                      <m:sSupPr>
                        <m:ctrlPr>
                          <a:rPr lang="en-GB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h𝑑𝑜𝑚</m:t>
                                    </m:r>
                                  </m:e>
                                  <m:sub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  <m:t>61.1371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altLang="en-US" b="0" i="1" smtClean="0">
                                <a:latin typeface="Cambria Math" panose="02040503050406030204" pitchFamily="18" charset="0"/>
                              </a:rPr>
                              <m:t>0.4805</m:t>
                            </m:r>
                          </m:sup>
                        </m:sSup>
                      </m:sup>
                    </m:sSup>
                  </m:oMath>
                </a14:m>
                <a:endParaRPr lang="pt-PT" altLang="en-US" i="1" dirty="0" smtClean="0"/>
              </a:p>
              <a:p>
                <a:pPr marL="457200" lvl="1" indent="0">
                  <a:buNone/>
                </a:pPr>
                <a:endParaRPr lang="pt-PT" altLang="en-US" sz="900" dirty="0" smtClean="0"/>
              </a:p>
              <a:p>
                <a:pPr marL="457200" lvl="1" indent="0">
                  <a:buNone/>
                </a:pPr>
                <a:r>
                  <a:rPr lang="pt-PT" altLang="en-US" dirty="0" smtClean="0"/>
                  <a:t>Em </a:t>
                </a:r>
                <a:r>
                  <a:rPr lang="pt-PT" altLang="en-US" dirty="0"/>
                  <a:t>princípio as equações às diferenças, </a:t>
                </a:r>
                <a:r>
                  <a:rPr lang="pt-PT" altLang="en-US" u="sng" dirty="0"/>
                  <a:t>se bem construídas, devem ser invertíveis</a:t>
                </a:r>
                <a:r>
                  <a:rPr lang="en-US" altLang="en-US" dirty="0"/>
                  <a:t>:</a:t>
                </a:r>
                <a:endParaRPr lang="pt-PT" altLang="en-US" dirty="0"/>
              </a:p>
              <a:p>
                <a:pPr marL="457200" lvl="1" indent="0">
                  <a:buNone/>
                </a:pPr>
                <a:r>
                  <a:rPr lang="pt-PT" altLang="en-US" i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en-US" i="1">
                            <a:latin typeface="Cambria Math" panose="02040503050406030204" pitchFamily="18" charset="0"/>
                          </a:rPr>
                          <m:t>h𝑑𝑜𝑚</m:t>
                        </m:r>
                      </m:e>
                      <m:sub>
                        <m:r>
                          <a:rPr lang="en-GB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altLang="en-US" i="1">
                        <a:latin typeface="Cambria Math" panose="02040503050406030204" pitchFamily="18" charset="0"/>
                      </a:rPr>
                      <m:t>=61.1371</m:t>
                    </m:r>
                    <m:sSup>
                      <m:sSupPr>
                        <m:ctrlPr>
                          <a:rPr lang="en-GB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  <m:t>h𝑑𝑜𝑚</m:t>
                                    </m:r>
                                  </m:e>
                                  <m:sub>
                                    <m:r>
                                      <a:rPr lang="en-GB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  <m:t>61.1371</m:t>
                                </m:r>
                              </m:den>
                            </m:f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GB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alt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GB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altLang="en-US" i="1">
                                <a:latin typeface="Cambria Math" panose="02040503050406030204" pitchFamily="18" charset="0"/>
                              </a:rPr>
                              <m:t>0.4805</m:t>
                            </m:r>
                          </m:sup>
                        </m:sSup>
                      </m:sup>
                    </m:sSup>
                  </m:oMath>
                </a14:m>
                <a:endParaRPr lang="pt-PT" altLang="en-US" i="1" dirty="0" smtClean="0"/>
              </a:p>
              <a:p>
                <a:endParaRPr lang="pt-PT" altLang="en-US" sz="1000" i="1" dirty="0"/>
              </a:p>
              <a:p>
                <a:endParaRPr lang="pt-PT" altLang="en-US" dirty="0" smtClean="0"/>
              </a:p>
            </p:txBody>
          </p:sp>
        </mc:Choice>
        <mc:Fallback xmlns="">
          <p:sp>
            <p:nvSpPr>
              <p:cNvPr id="18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2132856"/>
                <a:ext cx="11329259" cy="4207017"/>
              </a:xfrm>
              <a:blipFill>
                <a:blip r:embed="rId2"/>
                <a:stretch>
                  <a:fillRect l="-807" t="-2464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Equações às diferenças</a:t>
            </a: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8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46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</p:spPr>
            <p:txBody>
              <a:bodyPr>
                <a:normAutofit lnSpcReduction="10000"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A estimação do índice de qualidade da estação com equações às diferenças faz-se simplesmente tomando </a:t>
                </a:r>
                <a:r>
                  <a:rPr lang="pt-PT" altLang="en-US" u="sng" dirty="0" smtClean="0"/>
                  <a:t>t</a:t>
                </a:r>
                <a:r>
                  <a:rPr lang="pt-PT" altLang="en-US" u="sng" baseline="-25000" dirty="0" smtClean="0"/>
                  <a:t>2</a:t>
                </a:r>
                <a:r>
                  <a:rPr lang="pt-PT" altLang="en-US" u="sng" dirty="0" smtClean="0"/>
                  <a:t> igual à idade padrão </a:t>
                </a:r>
                <a:r>
                  <a:rPr lang="pt-PT" altLang="en-US" dirty="0" smtClean="0"/>
                  <a:t>e t igual à idade do povoamento na altura da medição:</a:t>
                </a:r>
              </a:p>
              <a:p>
                <a:pPr>
                  <a:spcAft>
                    <a:spcPts val="1800"/>
                  </a:spcAft>
                </a:pPr>
                <a:endParaRPr lang="pt-PT" altLang="en-US" dirty="0"/>
              </a:p>
              <a:p>
                <a:pPr>
                  <a:spcAft>
                    <a:spcPts val="1800"/>
                  </a:spcAft>
                </a:pPr>
                <a:endParaRPr lang="pt-PT" alt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=61.1371</m:t>
                      </m:r>
                      <m:sSup>
                        <m:sSupPr>
                          <m:ctrlPr>
                            <a:rPr lang="en-GB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h𝑑𝑜𝑚</m:t>
                                  </m:r>
                                </m:num>
                                <m:den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61.1371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alt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altLang="en-US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i="1">
                                  <a:latin typeface="Cambria Math" panose="02040503050406030204" pitchFamily="18" charset="0"/>
                                </a:rPr>
                                <m:t>0.4805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pt-PT" altLang="en-US" i="1" dirty="0" smtClean="0"/>
              </a:p>
            </p:txBody>
          </p:sp>
        </mc:Choice>
        <mc:Fallback xmlns="">
          <p:sp>
            <p:nvSpPr>
              <p:cNvPr id="1904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  <a:blipFill>
                <a:blip r:embed="rId2"/>
                <a:stretch>
                  <a:fillRect l="-807" t="-2241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67408" y="3499286"/>
                <a:ext cx="4769704" cy="1096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alt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en-US" sz="2200" i="1">
                              <a:latin typeface="Cambria Math" panose="02040503050406030204" pitchFamily="18" charset="0"/>
                            </a:rPr>
                            <m:t>h𝑑𝑜𝑚</m:t>
                          </m:r>
                        </m:e>
                        <m:sub>
                          <m:r>
                            <a:rPr lang="en-GB" alt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altLang="en-US" sz="2200" i="1">
                          <a:latin typeface="Cambria Math" panose="02040503050406030204" pitchFamily="18" charset="0"/>
                        </a:rPr>
                        <m:t>=61.1371</m:t>
                      </m:r>
                      <m:sSup>
                        <m:sSupPr>
                          <m:ctrlPr>
                            <a:rPr lang="en-GB" alt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  <m:t>h𝑑𝑜𝑚</m:t>
                                      </m:r>
                                    </m:e>
                                    <m:sub>
                                      <m: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  <m:t>61.1371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alt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GB" altLang="en-US" sz="22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altLang="en-US" sz="2200" i="1">
                                  <a:latin typeface="Cambria Math" panose="02040503050406030204" pitchFamily="18" charset="0"/>
                                </a:rPr>
                                <m:t>0.4805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8" y="3499286"/>
                <a:ext cx="4769704" cy="1096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Equações às diferenças</a:t>
            </a:r>
            <a:endParaRPr lang="en-US" altLang="en-US" sz="2800" dirty="0" smtClean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1700808"/>
            <a:ext cx="6575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Eucalipto</a:t>
            </a:r>
            <a:endParaRPr lang="en-US" altLang="en-US" sz="28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2510104"/>
            <a:ext cx="5074430" cy="520700"/>
          </a:xfrm>
        </p:spPr>
        <p:txBody>
          <a:bodyPr>
            <a:normAutofit fontScale="90000"/>
          </a:bodyPr>
          <a:lstStyle/>
          <a:p>
            <a:r>
              <a:rPr lang="en-US" altLang="en-US" sz="2800" dirty="0" err="1" smtClean="0"/>
              <a:t>estimação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da </a:t>
            </a:r>
            <a:r>
              <a:rPr lang="en-US" altLang="en-US" sz="2800" dirty="0" err="1"/>
              <a:t>produtividade</a:t>
            </a:r>
            <a:r>
              <a:rPr lang="en-US" altLang="en-US" sz="2800" dirty="0"/>
              <a:t> da </a:t>
            </a:r>
            <a:r>
              <a:rPr lang="en-US" altLang="en-US" sz="2800" dirty="0" err="1"/>
              <a:t>estação</a:t>
            </a:r>
            <a:endParaRPr lang="pt-PT" altLang="en-US" sz="2800" dirty="0"/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596760"/>
            <a:ext cx="4542483" cy="47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</a:t>
            </a:r>
            <a:r>
              <a:rPr lang="pt-PT" altLang="en-US" sz="2800" smtClean="0"/>
              <a:t>- </a:t>
            </a:r>
            <a:r>
              <a:rPr lang="pt-PT" altLang="en-US" sz="2800" smtClean="0">
                <a:solidFill>
                  <a:schemeClr val="accent5"/>
                </a:solidFill>
              </a:rPr>
              <a:t>Sobreiro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IFN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83432" y="1988840"/>
            <a:ext cx="4656517" cy="3990993"/>
          </a:xfrm>
        </p:spPr>
        <p:txBody>
          <a:bodyPr/>
          <a:lstStyle/>
          <a:p>
            <a:pPr marL="0" indent="0" algn="l">
              <a:buNone/>
            </a:pPr>
            <a:r>
              <a:rPr lang="pt-PT" altLang="en-US" dirty="0" smtClean="0"/>
              <a:t>Modelos para estimar o </a:t>
            </a:r>
            <a:r>
              <a:rPr lang="pt-PT" altLang="en-US" i="1" dirty="0" smtClean="0"/>
              <a:t>S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S: índice de qualidade da estação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/>
              <a:t>h</a:t>
            </a:r>
            <a:r>
              <a:rPr lang="pt-PT" altLang="en-US" sz="1600" dirty="0" err="1" smtClean="0"/>
              <a:t>dom</a:t>
            </a:r>
            <a:r>
              <a:rPr lang="pt-PT" altLang="en-US" sz="1600" dirty="0" smtClean="0"/>
              <a:t>: altura dominante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hdom</a:t>
            </a:r>
            <a:r>
              <a:rPr lang="pt-PT" altLang="en-US" sz="1600" baseline="-25000" dirty="0" err="1" smtClean="0"/>
              <a:t>d</a:t>
            </a:r>
            <a:r>
              <a:rPr lang="pt-PT" altLang="en-US" sz="1600" dirty="0" smtClean="0"/>
              <a:t>: </a:t>
            </a:r>
            <a:r>
              <a:rPr lang="pt-PT" altLang="en-US" sz="1600" dirty="0"/>
              <a:t>altura dominante </a:t>
            </a:r>
            <a:r>
              <a:rPr lang="pt-PT" altLang="en-US" sz="1600" dirty="0" smtClean="0"/>
              <a:t>acima do d (m)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t</a:t>
            </a:r>
            <a:r>
              <a:rPr lang="pt-PT" altLang="en-US" sz="1600" baseline="-25000" dirty="0" smtClean="0"/>
              <a:t> </a:t>
            </a:r>
            <a:r>
              <a:rPr lang="pt-PT" altLang="en-US" sz="1600" dirty="0" smtClean="0"/>
              <a:t>: idade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t</a:t>
            </a:r>
            <a:r>
              <a:rPr lang="pt-PT" altLang="en-US" sz="1600" baseline="-25000" dirty="0" err="1" smtClean="0"/>
              <a:t>d</a:t>
            </a:r>
            <a:r>
              <a:rPr lang="pt-PT" altLang="en-US" sz="1600" dirty="0" smtClean="0"/>
              <a:t>: </a:t>
            </a:r>
            <a:r>
              <a:rPr lang="pt-PT" altLang="en-US" sz="1600" dirty="0"/>
              <a:t>idade </a:t>
            </a:r>
            <a:r>
              <a:rPr lang="pt-PT" altLang="en-US" sz="1600" dirty="0" smtClean="0"/>
              <a:t>acima do d </a:t>
            </a:r>
            <a:r>
              <a:rPr lang="pt-PT" altLang="en-US" sz="1600" dirty="0"/>
              <a:t>(anos</a:t>
            </a:r>
            <a:r>
              <a:rPr lang="pt-PT" altLang="en-US" sz="1600" dirty="0" smtClean="0"/>
              <a:t>)</a:t>
            </a:r>
            <a:r>
              <a:rPr lang="pt-PT" altLang="en-US" sz="1600" dirty="0"/>
              <a:t> </a:t>
            </a: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err="1" smtClean="0"/>
              <a:t>t</a:t>
            </a:r>
            <a:r>
              <a:rPr lang="pt-PT" altLang="en-US" sz="1600" baseline="-25000" dirty="0" err="1" smtClean="0"/>
              <a:t>p</a:t>
            </a:r>
            <a:r>
              <a:rPr lang="pt-PT" altLang="en-US" sz="1600" dirty="0"/>
              <a:t>: idade padrão (anos)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/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/>
              <a:t>(coeficientes no slide seguinte</a:t>
            </a:r>
            <a:r>
              <a:rPr lang="pt-PT" altLang="en-US" sz="1600" dirty="0" smtClean="0"/>
              <a:t>)</a:t>
            </a:r>
            <a:endParaRPr lang="en-US" alt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49" t="4254" r="58798" b="64612"/>
          <a:stretch/>
        </p:blipFill>
        <p:spPr>
          <a:xfrm>
            <a:off x="6672064" y="1988840"/>
            <a:ext cx="4380766" cy="3924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90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Curvas de classe de qualidade - </a:t>
            </a:r>
            <a:r>
              <a:rPr lang="pt-PT" altLang="en-US" sz="2800" dirty="0" smtClean="0">
                <a:solidFill>
                  <a:schemeClr val="accent5"/>
                </a:solidFill>
              </a:rPr>
              <a:t>IFN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7848" y="1877358"/>
            <a:ext cx="7128024" cy="3999913"/>
            <a:chOff x="4943872" y="1485232"/>
            <a:chExt cx="6912000" cy="409460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37176" r="879" b="12145"/>
            <a:stretch/>
          </p:blipFill>
          <p:spPr>
            <a:xfrm>
              <a:off x="4943872" y="1485232"/>
              <a:ext cx="6912000" cy="4032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015880" y="4581128"/>
              <a:ext cx="6744750" cy="9987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15880" y="1494187"/>
              <a:ext cx="6744750" cy="3086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983433" y="1988840"/>
            <a:ext cx="3937206" cy="3990993"/>
          </a:xfrm>
        </p:spPr>
        <p:txBody>
          <a:bodyPr/>
          <a:lstStyle/>
          <a:p>
            <a:pPr marL="0" indent="0" algn="l">
              <a:buNone/>
            </a:pPr>
            <a:r>
              <a:rPr lang="pt-PT" altLang="en-US" dirty="0" smtClean="0"/>
              <a:t>Modelos para estimar o </a:t>
            </a:r>
            <a:r>
              <a:rPr lang="pt-PT" altLang="en-US" i="1" dirty="0" smtClean="0"/>
              <a:t>S</a:t>
            </a:r>
          </a:p>
          <a:p>
            <a:pPr marL="457200" lvl="1" indent="0">
              <a:spcBef>
                <a:spcPts val="0"/>
              </a:spcBef>
              <a:buNone/>
            </a:pPr>
            <a:endParaRPr lang="pt-PT" altLang="en-US" sz="16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pt-PT" altLang="en-US" sz="1600" dirty="0" smtClean="0"/>
              <a:t>coeficientes para as principais espécies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268760"/>
                <a:ext cx="11329259" cy="50711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altLang="en-US" dirty="0" smtClean="0"/>
                  <a:t>Utilizam-se geralmente equações que expressam o S em função de características de solo e clima. Exemplos para Portugal:</a:t>
                </a:r>
                <a:endParaRPr lang="pt-PT" altLang="en-US" sz="800" dirty="0" smtClean="0"/>
              </a:p>
              <a:p>
                <a:r>
                  <a:rPr lang="pt-PT" altLang="en-US" dirty="0" smtClean="0"/>
                  <a:t>Pinheiro bravo (Marques, 1991), várias equações, e.g.:</a:t>
                </a:r>
              </a:p>
              <a:p>
                <a:pPr marL="857250" lvl="1" indent="-342900">
                  <a:spcAft>
                    <a:spcPts val="1800"/>
                  </a:spcAft>
                </a:pPr>
                <a:r>
                  <a:rPr lang="pt-PT" altLang="en-US" dirty="0" smtClean="0"/>
                  <a:t>Modelo com variáveis edáficas e de clima (R</a:t>
                </a:r>
                <a:r>
                  <a:rPr lang="pt-PT" altLang="en-US" baseline="30000" dirty="0" smtClean="0"/>
                  <a:t>2</a:t>
                </a:r>
                <a:r>
                  <a:rPr lang="pt-PT" altLang="en-US" dirty="0" smtClean="0"/>
                  <a:t>=0.544)</a:t>
                </a:r>
              </a:p>
              <a:p>
                <a:pPr marL="914400" lvl="2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=10.7214+0.780177 </m:t>
                      </m:r>
                      <m:acc>
                        <m:accPr>
                          <m:chr m:val="̅"/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  <m:func>
                        <m:func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altLang="en-US" sz="16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pt-PT" alt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altLang="en-US" sz="1600" b="0" i="1" smtClean="0">
                                  <a:latin typeface="Cambria Math" panose="02040503050406030204" pitchFamily="18" charset="0"/>
                                </a:rPr>
                                <m:t>𝑎𝑢𝑡𝑢𝑚𝑛</m:t>
                              </m:r>
                            </m:e>
                          </m:d>
                        </m:e>
                      </m:func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+0.0246574 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+0.00672025 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𝑃𝑜𝑟𝑜𝑠𝑖𝑑𝑎𝑑𝑒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−0.00441198 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𝐴𝑟𝑒𝑖𝑎</m:t>
                      </m:r>
                    </m:oMath>
                  </m:oMathPara>
                </a14:m>
                <a:endParaRPr lang="pt-PT" altLang="en-US" dirty="0" smtClean="0"/>
              </a:p>
              <a:p>
                <a:pPr marL="914400" lvl="2" indent="0" algn="l">
                  <a:buNone/>
                </a:pPr>
                <a:endParaRPr lang="pt-PT" altLang="en-US" sz="800" dirty="0" smtClean="0"/>
              </a:p>
              <a:p>
                <a:r>
                  <a:rPr lang="pt-PT" altLang="en-US" i="1" dirty="0" err="1" smtClean="0"/>
                  <a:t>Pseudotsuga</a:t>
                </a:r>
                <a:r>
                  <a:rPr lang="pt-PT" altLang="en-US" i="1" dirty="0" smtClean="0"/>
                  <a:t> </a:t>
                </a:r>
                <a:r>
                  <a:rPr lang="pt-PT" altLang="en-US" i="1" dirty="0" err="1" smtClean="0"/>
                  <a:t>menziesii</a:t>
                </a:r>
                <a:r>
                  <a:rPr lang="pt-PT" altLang="en-US" i="1" dirty="0" smtClean="0"/>
                  <a:t> </a:t>
                </a:r>
                <a:r>
                  <a:rPr lang="pt-PT" altLang="en-US" dirty="0" smtClean="0"/>
                  <a:t>(Fontes </a:t>
                </a:r>
                <a:r>
                  <a:rPr lang="pt-PT" altLang="en-US" dirty="0" err="1" smtClean="0"/>
                  <a:t>et</a:t>
                </a:r>
                <a:r>
                  <a:rPr lang="pt-PT" altLang="en-US" dirty="0" smtClean="0"/>
                  <a:t> al., 2003), várias equações, e.g.:</a:t>
                </a:r>
              </a:p>
              <a:p>
                <a:pPr lvl="1"/>
                <a:r>
                  <a:rPr lang="pt-PT" altLang="en-US" dirty="0"/>
                  <a:t>Modelo com variáveis topográficas, </a:t>
                </a:r>
                <a:r>
                  <a:rPr lang="pt-PT" altLang="en-US" dirty="0" smtClean="0"/>
                  <a:t>ecológicas, edáficas </a:t>
                </a:r>
                <a:r>
                  <a:rPr lang="pt-PT" altLang="en-US" dirty="0"/>
                  <a:t>e de clima</a:t>
                </a:r>
                <a:endParaRPr lang="pt-PT" altLang="en-US" dirty="0" smtClean="0"/>
              </a:p>
              <a:p>
                <a:pPr lvl="1"/>
                <a:endParaRPr lang="pt-PT" altLang="en-US" sz="200" dirty="0" smtClean="0"/>
              </a:p>
              <a:p>
                <a:pPr marL="5143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=16.805+0.000008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𝐷𝑒𝑓h𝑖𝑑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𝑅𝑎𝑑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+4.375 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𝑁𝑜𝑟𝑡𝑒</m:t>
                      </m:r>
                      <m:r>
                        <a:rPr lang="pt-PT" altLang="en-US" sz="1600" b="0" i="1" smtClean="0">
                          <a:latin typeface="Cambria Math" panose="02040503050406030204" pitchFamily="18" charset="0"/>
                        </a:rPr>
                        <m:t> −0.000006 </m:t>
                      </m:r>
                      <m:sSup>
                        <m:sSupPr>
                          <m:ctrlP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𝑎𝑙𝑡</m:t>
                          </m:r>
                        </m:e>
                        <m:sup>
                          <m:r>
                            <a:rPr lang="pt-PT" alt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−3.103 </m:t>
                      </m:r>
                      <m:r>
                        <m:rPr>
                          <m:sty m:val="p"/>
                        </m:rP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SAxMAxAm</m:t>
                      </m:r>
                      <m: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+2.319 </m:t>
                      </m:r>
                      <m:r>
                        <m:rPr>
                          <m:sty m:val="p"/>
                        </m:rPr>
                        <a:rPr lang="pt-PT" altLang="en-US" sz="1600" b="0" i="0" smtClean="0">
                          <a:latin typeface="Cambria Math" panose="02040503050406030204" pitchFamily="18" charset="0"/>
                        </a:rPr>
                        <m:t>MinhoLitoral</m:t>
                      </m:r>
                    </m:oMath>
                  </m:oMathPara>
                </a14:m>
                <a:endParaRPr lang="pt-PT" altLang="en-US" sz="1600" dirty="0" smtClean="0"/>
              </a:p>
              <a:p>
                <a:pPr marL="514350" lvl="1" indent="0">
                  <a:buNone/>
                </a:pPr>
                <a:endParaRPr lang="pt-PT" altLang="en-US" sz="900" dirty="0" smtClean="0"/>
              </a:p>
            </p:txBody>
          </p:sp>
        </mc:Choice>
        <mc:Fallback xmlns="">
          <p:sp>
            <p:nvSpPr>
              <p:cNvPr id="184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268760"/>
                <a:ext cx="11329259" cy="5071113"/>
              </a:xfrm>
              <a:blipFill>
                <a:blip r:embed="rId2"/>
                <a:stretch>
                  <a:fillRect l="-1130" t="-1082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798314" y="5949280"/>
            <a:ext cx="108012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3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Carta </a:t>
            </a:r>
            <a:r>
              <a:rPr lang="en-US" dirty="0" err="1" smtClean="0"/>
              <a:t>Ecológica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6862887" cy="5001419"/>
          </a:xfrm>
        </p:spPr>
        <p:txBody>
          <a:bodyPr>
            <a:normAutofit fontScale="92500" lnSpcReduction="10000"/>
          </a:bodyPr>
          <a:lstStyle/>
          <a:p>
            <a:r>
              <a:rPr lang="pt-PT" sz="2000" dirty="0" smtClean="0"/>
              <a:t>Estão definidas </a:t>
            </a:r>
            <a:r>
              <a:rPr lang="pt-PT" sz="2000" dirty="0"/>
              <a:t>Zonas </a:t>
            </a:r>
            <a:r>
              <a:rPr lang="pt-PT" sz="2000" dirty="0" smtClean="0"/>
              <a:t>Ecológicas </a:t>
            </a:r>
            <a:r>
              <a:rPr lang="pt-PT" sz="2000" dirty="0"/>
              <a:t>através da classificação de Andares, Zonas </a:t>
            </a:r>
            <a:r>
              <a:rPr lang="pt-PT" sz="2000" dirty="0" err="1"/>
              <a:t>Fitoclimáticas</a:t>
            </a:r>
            <a:r>
              <a:rPr lang="pt-PT" sz="2000" dirty="0"/>
              <a:t> e Zonas </a:t>
            </a:r>
            <a:r>
              <a:rPr lang="pt-PT" sz="2000" dirty="0" err="1" smtClean="0"/>
              <a:t>Edafo</a:t>
            </a:r>
            <a:r>
              <a:rPr lang="pt-PT" sz="2000" dirty="0" smtClean="0"/>
              <a:t>-Climáticas: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ALTIMONTANO (100 – 1300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AxSAxOA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Sub-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Oro-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Atlântico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MONTANO (700 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- 1000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AxSA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</a:rPr>
              <a:t>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smtClean="0"/>
              <a:t>SA</a:t>
            </a:r>
            <a:r>
              <a:rPr lang="en-US" sz="1200" dirty="0" smtClean="0"/>
              <a:t> 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SUBMONTANOS (400 – 700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SAxAxMA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r>
              <a:rPr lang="en-US" sz="1200" dirty="0" smtClean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SAxMA</a:t>
            </a:r>
            <a:r>
              <a:rPr lang="en-US" sz="1200" b="1" dirty="0" smtClean="0"/>
              <a:t> </a:t>
            </a:r>
            <a:r>
              <a:rPr lang="en-US" sz="1200" dirty="0" smtClean="0"/>
              <a:t>-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b="1" dirty="0" err="1" smtClean="0"/>
              <a:t>SAxMAxAM</a:t>
            </a:r>
            <a:r>
              <a:rPr lang="en-US" sz="1200" b="1" dirty="0" smtClean="0"/>
              <a:t> </a:t>
            </a:r>
            <a:r>
              <a:rPr lang="en-US" sz="1200" dirty="0" smtClean="0"/>
              <a:t>–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Subatlântica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Mediterrâneo-Atlântica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 x </a:t>
            </a:r>
            <a:r>
              <a:rPr lang="en-US" sz="1200" dirty="0" err="1" smtClean="0">
                <a:solidFill>
                  <a:schemeClr val="accent3">
                    <a:lumMod val="50000"/>
                  </a:schemeClr>
                </a:solidFill>
              </a:rPr>
              <a:t>Altimontana</a:t>
            </a:r>
            <a:endParaRPr lang="en-US" sz="1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BASAL (&lt; 400 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9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A x MA -</a:t>
            </a:r>
            <a:r>
              <a:rPr lang="en-US" sz="1200" dirty="0"/>
              <a:t> </a:t>
            </a:r>
            <a:r>
              <a:rPr lang="en-US" sz="1200" dirty="0" err="1" smtClean="0"/>
              <a:t>Atlântica</a:t>
            </a:r>
            <a:r>
              <a:rPr lang="en-US" sz="1200" dirty="0" smtClean="0"/>
              <a:t> </a:t>
            </a:r>
            <a:r>
              <a:rPr lang="en-US" sz="1200" dirty="0"/>
              <a:t>x </a:t>
            </a:r>
            <a:r>
              <a:rPr lang="en-US" sz="1200" dirty="0" err="1" smtClean="0"/>
              <a:t>Mediterrâneo-Atlântica</a:t>
            </a:r>
            <a:r>
              <a:rPr lang="en-US" sz="1200" dirty="0" smtClean="0"/>
              <a:t> 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MA - </a:t>
            </a:r>
            <a:r>
              <a:rPr lang="en-US" sz="1200" dirty="0" err="1" smtClean="0"/>
              <a:t>Mediterrâneo-Atlântica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MA x AM - </a:t>
            </a:r>
            <a:r>
              <a:rPr lang="en-US" sz="1200" dirty="0" err="1" smtClean="0"/>
              <a:t>Mediterraneo-Atlântica</a:t>
            </a:r>
            <a:r>
              <a:rPr lang="en-US" sz="1200" dirty="0" smtClean="0"/>
              <a:t> x </a:t>
            </a:r>
            <a:r>
              <a:rPr lang="en-US" sz="1200" dirty="0" err="1" smtClean="0"/>
              <a:t>Atlante-mediterrânea</a:t>
            </a:r>
            <a:endParaRPr lang="en-US" sz="1200" dirty="0" smtClean="0"/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…</a:t>
            </a:r>
            <a:endParaRPr lang="en-US" sz="12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13314" name="Picture 2" descr="Carta ecológica : Fito-edafo-climática - Alma M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58" y="231770"/>
            <a:ext cx="4629042" cy="6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244" y="6339873"/>
            <a:ext cx="726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Albuquerque, </a:t>
            </a:r>
            <a:r>
              <a:rPr lang="pt-PT" sz="1400" dirty="0" smtClean="0"/>
              <a:t>JPM, 1982. Carta </a:t>
            </a:r>
            <a:r>
              <a:rPr lang="pt-PT" sz="1400" dirty="0"/>
              <a:t>ecológica de Portugal – Fito-</a:t>
            </a:r>
            <a:r>
              <a:rPr lang="pt-PT" sz="1400" dirty="0" err="1"/>
              <a:t>edafo</a:t>
            </a:r>
            <a:r>
              <a:rPr lang="pt-PT" sz="1400" dirty="0"/>
              <a:t>-climática; Atlas do Ambiente.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92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2015), várias equações, e.g.: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Estudo baseado em várias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parcelas estabelecidas em povoamentos juvenis </a:t>
            </a:r>
            <a:r>
              <a:rPr lang="pt-PT" altLang="en-US" sz="1800" dirty="0" smtClean="0"/>
              <a:t>(de idade conhecida) representativos dos montados em Portugal (situações contrastantes de solo e clima)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Cada parcela foi objeto de uma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caracterização detalhada do solo</a:t>
            </a:r>
            <a:r>
              <a:rPr lang="pt-PT" altLang="en-US" sz="1800" dirty="0" smtClean="0"/>
              <a:t>, incluindo o estudo de todo o perfil do solo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 smtClean="0"/>
              <a:t>O </a:t>
            </a:r>
            <a:r>
              <a:rPr lang="pt-PT" altLang="en-US" sz="1800" b="1" dirty="0" smtClean="0">
                <a:solidFill>
                  <a:srgbClr val="008000"/>
                </a:solidFill>
              </a:rPr>
              <a:t>clima</a:t>
            </a:r>
            <a:r>
              <a:rPr lang="pt-PT" altLang="en-US" sz="1800" dirty="0" smtClean="0"/>
              <a:t> foi caraterizado pela média do concelho no qual se localiza cada parcela</a:t>
            </a:r>
          </a:p>
          <a:p>
            <a:pPr lvl="1">
              <a:lnSpc>
                <a:spcPct val="90000"/>
              </a:lnSpc>
            </a:pPr>
            <a:r>
              <a:rPr lang="pt-PT" altLang="en-US" sz="1800" dirty="0"/>
              <a:t>Utilizaram-se as curvas de classe de qualidade desenvolvidas para Espanha – Mariola </a:t>
            </a:r>
            <a:r>
              <a:rPr lang="pt-PT" altLang="en-US" sz="1800" dirty="0" err="1"/>
              <a:t>Gonzaléz</a:t>
            </a:r>
            <a:r>
              <a:rPr lang="pt-PT" altLang="en-US" sz="1800" dirty="0"/>
              <a:t> – para estimar o </a:t>
            </a:r>
            <a:r>
              <a:rPr lang="pt-PT" altLang="en-US" sz="1800" b="1" dirty="0">
                <a:solidFill>
                  <a:srgbClr val="008000"/>
                </a:solidFill>
              </a:rPr>
              <a:t>índice de qualidade da estação (S) </a:t>
            </a:r>
            <a:r>
              <a:rPr lang="pt-PT" altLang="en-US" sz="1800" dirty="0"/>
              <a:t>de cada parcela</a:t>
            </a:r>
          </a:p>
          <a:p>
            <a:pPr lvl="1">
              <a:lnSpc>
                <a:spcPct val="90000"/>
              </a:lnSpc>
            </a:pPr>
            <a:r>
              <a:rPr lang="pt-PT" altLang="en-US" sz="1800" b="1" dirty="0">
                <a:solidFill>
                  <a:srgbClr val="008000"/>
                </a:solidFill>
              </a:rPr>
              <a:t>Modelou-se</a:t>
            </a:r>
            <a:r>
              <a:rPr lang="pt-PT" altLang="en-US" sz="1800" dirty="0"/>
              <a:t> então a relação entre o índice de qualidade da estação e as características de solo e clima</a:t>
            </a:r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1"/>
            <a:ext cx="1132925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</p:txBody>
      </p:sp>
    </p:spTree>
    <p:extLst>
      <p:ext uri="{BB962C8B-B14F-4D97-AF65-F5344CB8AC3E}">
        <p14:creationId xmlns:p14="http://schemas.microsoft.com/office/powerpoint/2010/main" val="30636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),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detalhado: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pt-PT" altLang="en-US" dirty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1"/>
            <a:ext cx="11329259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  <a:p>
            <a:pPr marL="0" indent="0">
              <a:buFont typeface="Wingdings" pitchFamily="2" charset="2"/>
              <a:buNone/>
            </a:pPr>
            <a:endParaRPr lang="pt-PT" altLang="en-US" sz="900" dirty="0"/>
          </a:p>
          <a:p>
            <a:pPr marL="0" indent="0">
              <a:buFont typeface="Wingdings" pitchFamily="2" charset="2"/>
              <a:buNone/>
            </a:pPr>
            <a:endParaRPr lang="pt-PT" altLang="en-US" sz="9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2688" y="3559055"/>
            <a:ext cx="11809312" cy="291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000" dirty="0" smtClean="0"/>
              <a:t>S=14.420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+ 0.468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Arenosolos</a:t>
            </a:r>
            <a:r>
              <a:rPr lang="pt-PT" altLang="en-US" sz="1800" dirty="0" smtClean="0"/>
              <a:t> + 0.150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Cambisolos</a:t>
            </a:r>
            <a:r>
              <a:rPr lang="pt-PT" altLang="en-US" sz="1800" dirty="0" smtClean="0"/>
              <a:t> - 0.492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Leptosolos</a:t>
            </a:r>
            <a:r>
              <a:rPr lang="pt-PT" altLang="en-US" sz="1800" dirty="0" smtClean="0"/>
              <a:t> + 0.233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Luvisolos</a:t>
            </a:r>
            <a:r>
              <a:rPr lang="pt-PT" altLang="en-US" sz="1800" dirty="0" smtClean="0"/>
              <a:t> - 0.596 </a:t>
            </a:r>
            <a:r>
              <a:rPr lang="pt-PT" altLang="en-US" sz="1800" dirty="0" err="1" smtClean="0">
                <a:solidFill>
                  <a:schemeClr val="accent5"/>
                </a:solidFill>
              </a:rPr>
              <a:t>Podzois</a:t>
            </a:r>
            <a:endParaRPr lang="pt-PT" altLang="en-US" sz="1800" dirty="0" smtClean="0">
              <a:solidFill>
                <a:schemeClr val="accent5"/>
              </a:solidFill>
            </a:endParaRP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- 0.602 </a:t>
            </a:r>
            <a:r>
              <a:rPr lang="pt-PT" altLang="en-US" sz="1800" dirty="0" smtClean="0">
                <a:solidFill>
                  <a:schemeClr val="accent3"/>
                </a:solidFill>
              </a:rPr>
              <a:t>Areias</a:t>
            </a:r>
            <a:r>
              <a:rPr lang="pt-PT" altLang="en-US" sz="1800" dirty="0" smtClean="0"/>
              <a:t> + 0.256 </a:t>
            </a:r>
            <a:r>
              <a:rPr lang="pt-PT" altLang="en-US" sz="1800" dirty="0" smtClean="0">
                <a:solidFill>
                  <a:schemeClr val="accent3"/>
                </a:solidFill>
              </a:rPr>
              <a:t>Arenitos</a:t>
            </a:r>
            <a:r>
              <a:rPr lang="pt-PT" altLang="en-US" sz="1800" dirty="0" smtClean="0"/>
              <a:t> + 0.817 </a:t>
            </a:r>
            <a:r>
              <a:rPr lang="pt-PT" altLang="en-US" sz="1800" dirty="0" err="1" smtClean="0">
                <a:solidFill>
                  <a:schemeClr val="accent3"/>
                </a:solidFill>
              </a:rPr>
              <a:t>Form.det.xisto</a:t>
            </a:r>
            <a:r>
              <a:rPr lang="pt-PT" altLang="en-US" sz="1800" dirty="0" smtClean="0"/>
              <a:t> – 1.965 </a:t>
            </a:r>
            <a:r>
              <a:rPr lang="pt-PT" altLang="en-US" sz="1800" dirty="0" err="1" smtClean="0">
                <a:solidFill>
                  <a:schemeClr val="accent3"/>
                </a:solidFill>
              </a:rPr>
              <a:t>Argilasxistosas</a:t>
            </a:r>
            <a:r>
              <a:rPr lang="pt-PT" altLang="en-US" sz="1800" dirty="0" smtClean="0"/>
              <a:t> + 0.074 </a:t>
            </a:r>
            <a:r>
              <a:rPr lang="pt-PT" altLang="en-US" sz="1800" dirty="0" smtClean="0">
                <a:solidFill>
                  <a:schemeClr val="accent3"/>
                </a:solidFill>
              </a:rPr>
              <a:t>Xistos</a:t>
            </a:r>
            <a:r>
              <a:rPr lang="pt-PT" altLang="en-US" sz="1800" dirty="0" smtClean="0"/>
              <a:t> + 0.406 </a:t>
            </a:r>
            <a:r>
              <a:rPr lang="pt-PT" altLang="en-US" sz="1800" dirty="0" smtClean="0">
                <a:solidFill>
                  <a:schemeClr val="accent3"/>
                </a:solidFill>
              </a:rPr>
              <a:t>Granitos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+ 0.013 Profundidade do solo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- 0.518 Textura fina – 0.028 Textura média + 0.495 Textura grosseira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+ 0.037 Espessura do horizonte 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- 0.012 Evaporação média mensal (mm)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- 0.284 Número médio mensal de dias com geada</a:t>
            </a:r>
          </a:p>
          <a:p>
            <a:pPr marL="457200" lvl="1" indent="0">
              <a:spcBef>
                <a:spcPts val="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60096" y="303877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accent5"/>
                </a:solidFill>
              </a:rPr>
              <a:t>Solos</a:t>
            </a:r>
            <a:endParaRPr lang="pt-PT" sz="2400" b="1" dirty="0">
              <a:solidFill>
                <a:schemeClr val="accent5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6672064" y="3500438"/>
            <a:ext cx="900100" cy="504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371687" y="307477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accent3"/>
                </a:solidFill>
              </a:rPr>
              <a:t>Litologia</a:t>
            </a:r>
            <a:endParaRPr lang="pt-PT" sz="2400" b="1" dirty="0">
              <a:solidFill>
                <a:schemeClr val="accent3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803735" y="3500438"/>
            <a:ext cx="204840" cy="7560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3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17428" y="2657840"/>
            <a:ext cx="10801200" cy="7920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pt-PT" dirty="0" smtClean="0"/>
              <a:t> Qualidade da estação</a:t>
            </a:r>
            <a:endParaRPr lang="pt-PT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51384" y="3509888"/>
            <a:ext cx="777686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Métodos diretos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8000"/>
              </a:buClr>
              <a:buSzTx/>
              <a:buFont typeface="Wingdings" pitchFamily="2" charset="2"/>
              <a:buNone/>
              <a:tabLst/>
              <a:defRPr/>
            </a:pPr>
            <a:r>
              <a:rPr lang="pt-PT" sz="2000" dirty="0" smtClean="0">
                <a:solidFill>
                  <a:prstClr val="black"/>
                </a:solidFill>
              </a:rPr>
              <a:t>Métodos indiretos – Curvas de Classe de Qualidade (CCQ)</a:t>
            </a:r>
            <a:endParaRPr kumimoji="0" lang="pt-P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6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simplificado: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pt-PT" altLang="en-US" dirty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  <a:p>
            <a:pPr lvl="1">
              <a:lnSpc>
                <a:spcPct val="90000"/>
              </a:lnSpc>
            </a:pP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0"/>
            <a:ext cx="11329259" cy="115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  <a:p>
            <a:pPr marL="0" indent="0">
              <a:buFont typeface="Wingdings" pitchFamily="2" charset="2"/>
              <a:buNone/>
            </a:pPr>
            <a:endParaRPr lang="pt-PT" altLang="en-US" sz="900" dirty="0"/>
          </a:p>
          <a:p>
            <a:pPr marL="0" indent="0">
              <a:buFont typeface="Wingdings" pitchFamily="2" charset="2"/>
              <a:buNone/>
            </a:pPr>
            <a:endParaRPr lang="pt-PT" altLang="en-US" sz="9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5307" y="3164776"/>
            <a:ext cx="11329259" cy="13392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en-US" sz="2000" dirty="0" smtClean="0"/>
              <a:t>S=16.446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+ 0.574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7</a:t>
            </a:r>
            <a:r>
              <a:rPr lang="pt-PT" altLang="en-US" sz="1800" dirty="0" smtClean="0"/>
              <a:t>) + 1.073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8</a:t>
            </a:r>
            <a:r>
              <a:rPr lang="pt-PT" altLang="en-US" sz="1800" dirty="0" smtClean="0"/>
              <a:t>) – 4.303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17</a:t>
            </a:r>
            <a:r>
              <a:rPr lang="pt-PT" altLang="en-US" sz="1800" dirty="0" smtClean="0"/>
              <a:t>) – 3.364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20</a:t>
            </a:r>
            <a:r>
              <a:rPr lang="pt-PT" altLang="en-US" sz="1800" dirty="0" smtClean="0"/>
              <a:t>) – 1.237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22</a:t>
            </a:r>
            <a:r>
              <a:rPr lang="pt-PT" altLang="en-US" sz="1800" dirty="0" smtClean="0"/>
              <a:t>) – 0.951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26</a:t>
            </a:r>
            <a:r>
              <a:rPr lang="pt-PT" altLang="en-US" sz="1800" dirty="0" smtClean="0"/>
              <a:t>) + 2.125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311</a:t>
            </a:r>
            <a:r>
              <a:rPr lang="pt-PT" altLang="en-US" sz="1800" dirty="0" smtClean="0"/>
              <a:t>) + 0.115 (</a:t>
            </a:r>
            <a:r>
              <a:rPr lang="pt-PT" altLang="en-US" sz="1800" dirty="0" smtClean="0">
                <a:solidFill>
                  <a:schemeClr val="accent3"/>
                </a:solidFill>
              </a:rPr>
              <a:t>310</a:t>
            </a:r>
            <a:r>
              <a:rPr lang="pt-PT" altLang="en-US" sz="1800" dirty="0" smtClean="0"/>
              <a:t>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- 0.006 Evaporação média mensal (mm)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r>
              <a:rPr lang="pt-PT" altLang="en-US" sz="1800" dirty="0" smtClean="0"/>
              <a:t>- 0.291 Número médio mensal de dias com geada</a:t>
            </a: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93926" y="494116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chemeClr val="accent3"/>
                </a:solidFill>
              </a:rPr>
              <a:t>Litologia</a:t>
            </a:r>
            <a:endParaRPr lang="en-GB" sz="2400" b="1" dirty="0" smtClean="0">
              <a:solidFill>
                <a:schemeClr val="accent3"/>
              </a:solidFill>
            </a:endParaRPr>
          </a:p>
          <a:p>
            <a:pPr algn="ctr"/>
            <a:r>
              <a:rPr lang="en-GB" sz="2400" dirty="0" smtClean="0">
                <a:solidFill>
                  <a:schemeClr val="accent3"/>
                </a:solidFill>
              </a:rPr>
              <a:t>(</a:t>
            </a:r>
            <a:r>
              <a:rPr lang="en-GB" sz="2400" dirty="0" err="1" smtClean="0">
                <a:solidFill>
                  <a:schemeClr val="accent3"/>
                </a:solidFill>
              </a:rPr>
              <a:t>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números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representam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os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códigos</a:t>
            </a:r>
            <a:r>
              <a:rPr lang="en-GB" sz="2400" dirty="0" smtClean="0">
                <a:solidFill>
                  <a:schemeClr val="accent3"/>
                </a:solidFill>
              </a:rPr>
              <a:t> das </a:t>
            </a:r>
            <a:r>
              <a:rPr lang="en-GB" sz="2400" dirty="0" err="1" smtClean="0">
                <a:solidFill>
                  <a:schemeClr val="accent3"/>
                </a:solidFill>
              </a:rPr>
              <a:t>unidades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err="1" smtClean="0">
                <a:solidFill>
                  <a:schemeClr val="accent3"/>
                </a:solidFill>
              </a:rPr>
              <a:t>litológicas</a:t>
            </a:r>
            <a:r>
              <a:rPr lang="en-GB" sz="2400" dirty="0" smtClean="0">
                <a:solidFill>
                  <a:schemeClr val="accent3"/>
                </a:solidFill>
              </a:rPr>
              <a:t> do Atlas do </a:t>
            </a:r>
            <a:r>
              <a:rPr lang="en-GB" sz="2400" dirty="0" err="1" smtClean="0">
                <a:solidFill>
                  <a:schemeClr val="accent3"/>
                </a:solidFill>
              </a:rPr>
              <a:t>Ambiente</a:t>
            </a:r>
            <a:r>
              <a:rPr lang="en-GB" sz="2400" dirty="0" smtClean="0">
                <a:solidFill>
                  <a:schemeClr val="accent3"/>
                </a:solidFill>
              </a:rPr>
              <a:t>)</a:t>
            </a:r>
            <a:endParaRPr lang="pt-PT" sz="2400" dirty="0">
              <a:solidFill>
                <a:schemeClr val="accent3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8904312" y="4365104"/>
            <a:ext cx="0" cy="576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5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420888"/>
            <a:ext cx="11329259" cy="4454216"/>
          </a:xfrm>
        </p:spPr>
        <p:txBody>
          <a:bodyPr vert="horz" lIns="91440" tIns="144000" rIns="414000" bIns="45720" rtlCol="0">
            <a:noAutofit/>
          </a:bodyPr>
          <a:lstStyle/>
          <a:p>
            <a:r>
              <a:rPr lang="pt-PT" altLang="en-US" dirty="0"/>
              <a:t>Sobreiro (Paulo </a:t>
            </a:r>
            <a:r>
              <a:rPr lang="pt-PT" altLang="en-US" dirty="0" err="1"/>
              <a:t>et</a:t>
            </a:r>
            <a:r>
              <a:rPr lang="pt-PT" altLang="en-US" dirty="0"/>
              <a:t> al., 2015</a:t>
            </a:r>
            <a:r>
              <a:rPr lang="pt-PT" altLang="en-US" dirty="0" smtClean="0"/>
              <a:t>), </a:t>
            </a:r>
            <a:r>
              <a:rPr lang="pt-PT" altLang="en-US" dirty="0">
                <a:solidFill>
                  <a:schemeClr val="accent5"/>
                </a:solidFill>
              </a:rPr>
              <a:t>Modelo </a:t>
            </a:r>
            <a:r>
              <a:rPr lang="pt-PT" altLang="en-US" dirty="0" smtClean="0">
                <a:solidFill>
                  <a:schemeClr val="accent5"/>
                </a:solidFill>
              </a:rPr>
              <a:t>simplificado:</a:t>
            </a:r>
            <a:endParaRPr lang="pt-PT" altLang="en-US" dirty="0">
              <a:solidFill>
                <a:schemeClr val="accent5"/>
              </a:solidFill>
            </a:endParaRPr>
          </a:p>
          <a:p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err="1" smtClean="0">
                <a:solidFill>
                  <a:schemeClr val="accent5"/>
                </a:solidFill>
              </a:rPr>
              <a:t>semi-indireta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1371" y="1268760"/>
            <a:ext cx="11329259" cy="100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altLang="en-US" dirty="0" smtClean="0"/>
              <a:t>Utilizam-se geralmente equações que expressam o S em função de características de solo e clima. Exemplos para Portugal: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55440" y="3478439"/>
            <a:ext cx="4236597" cy="141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1200"/>
              </a:spcBef>
              <a:buClr>
                <a:srgbClr val="008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altLang="en-US" sz="2200" dirty="0" smtClean="0"/>
              <a:t>Permitiu </a:t>
            </a:r>
            <a:r>
              <a:rPr lang="pt-PT" altLang="en-US" sz="2200" dirty="0"/>
              <a:t>elaborar a cartografia da produtividade do sobreiro</a:t>
            </a:r>
          </a:p>
          <a:p>
            <a:pPr marL="0" indent="0">
              <a:buNone/>
            </a:pPr>
            <a:endParaRPr lang="pt-PT" altLang="en-US" dirty="0" smtClean="0">
              <a:solidFill>
                <a:schemeClr val="accent5"/>
              </a:solidFill>
            </a:endParaRPr>
          </a:p>
          <a:p>
            <a:pPr marL="457200" lvl="1" indent="0">
              <a:spcBef>
                <a:spcPts val="600"/>
              </a:spcBef>
              <a:buFont typeface="Arial" pitchFamily="34" charset="0"/>
              <a:buNone/>
            </a:pPr>
            <a:endParaRPr lang="pt-PT" alt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0" y="2291809"/>
            <a:ext cx="2508196" cy="39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Exercicios</a:t>
            </a:r>
            <a:r>
              <a:rPr lang="en-US" dirty="0" smtClean="0"/>
              <a:t> </a:t>
            </a:r>
            <a:r>
              <a:rPr lang="en-US" dirty="0" err="1" smtClean="0"/>
              <a:t>Práticos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5664629" cy="5519546"/>
          </a:xfrm>
        </p:spPr>
        <p:txBody>
          <a:bodyPr>
            <a:normAutofit fontScale="70000" lnSpcReduction="20000"/>
          </a:bodyPr>
          <a:lstStyle/>
          <a:p>
            <a:pPr marL="90488" lvl="2" indent="0"/>
            <a:r>
              <a:rPr lang="en-US" sz="2600" dirty="0"/>
              <a:t> </a:t>
            </a:r>
            <a:r>
              <a:rPr lang="pt-PT" sz="1800" dirty="0" smtClean="0"/>
              <a:t>1.2.3</a:t>
            </a:r>
            <a:r>
              <a:rPr lang="pt-PT" sz="1800" dirty="0"/>
              <a:t>	</a:t>
            </a:r>
            <a:r>
              <a:rPr lang="pt-PT" dirty="0"/>
              <a:t>Processamento dos dados de uma parcela – </a:t>
            </a:r>
            <a:r>
              <a:rPr lang="pt-PT" i="1" dirty="0">
                <a:solidFill>
                  <a:schemeClr val="accent3"/>
                </a:solidFill>
              </a:rPr>
              <a:t>enumeração completa de diâmetros e medição de altura em árvores modelo</a:t>
            </a:r>
            <a:endParaRPr lang="en-US" i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pt-PT" sz="1800" dirty="0"/>
              <a:t>Comece por verificar a seleção das árvores modelo pelo </a:t>
            </a:r>
            <a:r>
              <a:rPr lang="pt-PT" sz="1800" b="1" dirty="0">
                <a:solidFill>
                  <a:schemeClr val="accent5"/>
                </a:solidFill>
              </a:rPr>
              <a:t>método de </a:t>
            </a:r>
            <a:r>
              <a:rPr lang="pt-PT" sz="1800" b="1" dirty="0" err="1">
                <a:solidFill>
                  <a:schemeClr val="accent5"/>
                </a:solidFill>
              </a:rPr>
              <a:t>Draudt</a:t>
            </a:r>
            <a:r>
              <a:rPr lang="pt-PT" sz="1800" b="1" dirty="0">
                <a:solidFill>
                  <a:schemeClr val="accent5"/>
                </a:solidFill>
              </a:rPr>
              <a:t> modificado</a:t>
            </a:r>
            <a:r>
              <a:rPr lang="pt-PT" sz="1800" dirty="0"/>
              <a:t>, partindo do princípio que a numeração das árvores corresponde à ordem pela qual elas foram medidas no </a:t>
            </a:r>
            <a:r>
              <a:rPr lang="pt-PT" sz="1800" dirty="0" smtClean="0"/>
              <a:t>campo (Figura 6)</a:t>
            </a:r>
          </a:p>
          <a:p>
            <a:pPr marL="0" indent="0">
              <a:buNone/>
            </a:pPr>
            <a:r>
              <a:rPr lang="pt-PT" sz="1800" dirty="0"/>
              <a:t>Utilizando as equações do Inventário Florestal Nacional (no ANEXO I), faça os seguintes </a:t>
            </a:r>
            <a:r>
              <a:rPr lang="pt-PT" sz="1800" dirty="0" smtClean="0"/>
              <a:t>cálculos para a parcela da Figura 10:</a:t>
            </a:r>
            <a:endParaRPr lang="pt-PT" sz="1800" dirty="0"/>
          </a:p>
          <a:p>
            <a:pPr lvl="1"/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O número de árvores vivas por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há e o número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de árvores mortas por </a:t>
            </a:r>
            <a:r>
              <a:rPr lang="pt-PT" sz="2000" dirty="0" err="1">
                <a:solidFill>
                  <a:schemeClr val="bg1">
                    <a:lumMod val="50000"/>
                  </a:schemeClr>
                </a:solidFill>
              </a:rPr>
              <a:t>ha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A área basal por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</a:rPr>
              <a:t>hectare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(m</a:t>
            </a:r>
            <a:r>
              <a:rPr lang="es-ES" sz="2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ha</a:t>
            </a:r>
            <a:r>
              <a:rPr lang="es-ES" sz="2000" baseline="30000" dirty="0">
                <a:solidFill>
                  <a:schemeClr val="bg1">
                    <a:lumMod val="50000"/>
                  </a:schemeClr>
                </a:solidFill>
              </a:rPr>
              <a:t>-1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</a:rPr>
              <a:t>) e o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diâmetro quadrático médio (cm)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O diâmetro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a altura </a:t>
            </a:r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dominante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do povoamento (cm)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PT" sz="2000" dirty="0" smtClean="0">
                <a:solidFill>
                  <a:schemeClr val="bg1">
                    <a:lumMod val="50000"/>
                  </a:schemeClr>
                </a:solidFill>
              </a:rPr>
              <a:t>Estimativa da </a:t>
            </a:r>
            <a:r>
              <a:rPr lang="pt-PT" sz="2000" dirty="0">
                <a:solidFill>
                  <a:schemeClr val="bg1">
                    <a:lumMod val="50000"/>
                  </a:schemeClr>
                </a:solidFill>
              </a:rPr>
              <a:t>altura das árvores cuja altura não foi medida com as relações hipsométricas gerais do Inventário Florestal Nacional (no ANEXO I) </a:t>
            </a:r>
            <a:endParaRPr lang="pt-P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t-PT" b="1" dirty="0" smtClean="0"/>
              <a:t>O </a:t>
            </a:r>
            <a:r>
              <a:rPr lang="pt-PT" b="1" dirty="0"/>
              <a:t>índice de qualidade da estação (idade padrão de 10, 40 e 80 anos, respetivamente para </a:t>
            </a:r>
            <a:r>
              <a:rPr lang="pt-PT" b="1" dirty="0" err="1"/>
              <a:t>Ec</a:t>
            </a:r>
            <a:r>
              <a:rPr lang="pt-PT" b="1" dirty="0"/>
              <a:t>, Pb e </a:t>
            </a:r>
            <a:r>
              <a:rPr lang="pt-PT" b="1" dirty="0" err="1"/>
              <a:t>Sb</a:t>
            </a:r>
            <a:r>
              <a:rPr lang="pt-PT" b="1" dirty="0"/>
              <a:t>)</a:t>
            </a:r>
            <a:endParaRPr lang="en-US" b="1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pt-PT" sz="18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pPr marL="514350" indent="-514350">
              <a:buAutoNum type="alphaLcParenR" startAt="2"/>
            </a:pPr>
            <a:endParaRPr lang="pt-PT" sz="2600" dirty="0" smtClean="0"/>
          </a:p>
          <a:p>
            <a:pPr marL="514350" indent="-514350">
              <a:buAutoNum type="alphaLcParenR" startAt="2"/>
            </a:pPr>
            <a:endParaRPr lang="pt-PT" sz="2600" dirty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16" y="411513"/>
            <a:ext cx="6644640" cy="5928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411513"/>
            <a:ext cx="6644640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/>
              <a:t>Qualidade da </a:t>
            </a:r>
            <a:r>
              <a:rPr lang="pt-PT" altLang="en-US" dirty="0" smtClean="0"/>
              <a:t>estação </a:t>
            </a:r>
            <a:r>
              <a:rPr lang="pt-PT" alt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altLang="en-US" sz="2000" b="0" i="1" dirty="0" err="1" smtClean="0">
                <a:solidFill>
                  <a:schemeClr val="bg1">
                    <a:lumMod val="50000"/>
                  </a:schemeClr>
                </a:solidFill>
              </a:rPr>
              <a:t>pag</a:t>
            </a:r>
            <a:r>
              <a:rPr lang="pt-PT" altLang="en-US" sz="2000" b="0" i="1" dirty="0" smtClean="0">
                <a:solidFill>
                  <a:schemeClr val="bg1">
                    <a:lumMod val="50000"/>
                  </a:schemeClr>
                </a:solidFill>
              </a:rPr>
              <a:t> 220)</a:t>
            </a:r>
            <a:endParaRPr lang="en-US" altLang="en-US" sz="2000" b="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altLang="en-US" dirty="0" smtClean="0"/>
              <a:t>A qualidade de uma estação relativamente a uma determinada espécie florestal refere-se à </a:t>
            </a:r>
            <a:r>
              <a:rPr lang="pt-PT" altLang="en-US" b="1" dirty="0" smtClean="0">
                <a:solidFill>
                  <a:schemeClr val="accent5"/>
                </a:solidFill>
              </a:rPr>
              <a:t>produtividade potencial</a:t>
            </a:r>
            <a:r>
              <a:rPr lang="pt-PT" altLang="en-US" dirty="0" smtClean="0"/>
              <a:t>, tanto presente como futura, de um povoamento da espécie em causa vegetando nessa estação</a:t>
            </a:r>
            <a:r>
              <a:rPr lang="en-US" altLang="en-US" dirty="0" smtClean="0"/>
              <a:t> </a:t>
            </a:r>
          </a:p>
          <a:p>
            <a:endParaRPr lang="en-US" altLang="en-US" sz="800" dirty="0" smtClean="0"/>
          </a:p>
          <a:p>
            <a:r>
              <a:rPr lang="pt-PT" altLang="en-US" dirty="0" smtClean="0"/>
              <a:t>O termo </a:t>
            </a:r>
            <a:r>
              <a:rPr lang="pt-PT" altLang="en-US" b="1" dirty="0" smtClean="0">
                <a:solidFill>
                  <a:schemeClr val="accent5"/>
                </a:solidFill>
              </a:rPr>
              <a:t>estação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site</a:t>
            </a:r>
            <a:r>
              <a:rPr lang="pt-PT" altLang="en-US" dirty="0" smtClean="0"/>
              <a:t>) refere-se a uma área considerada em termos do seu ambiente, na medida em que este determina o tipo e qualidade da vegetação que a área pode suportar </a:t>
            </a:r>
          </a:p>
          <a:p>
            <a:endParaRPr lang="pt-PT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00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Qualidade da estação – métodos de avaliação</a:t>
            </a:r>
            <a:endParaRPr lang="en-US" altLang="en-US" sz="320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338454"/>
            <a:ext cx="11329259" cy="5114882"/>
          </a:xfrm>
        </p:spPr>
        <p:txBody>
          <a:bodyPr>
            <a:normAutofit fontScale="92500" lnSpcReduction="20000"/>
          </a:bodyPr>
          <a:lstStyle/>
          <a:p>
            <a:r>
              <a:rPr lang="pt-PT" altLang="en-US" dirty="0" smtClean="0"/>
              <a:t>Os métodos de avaliação da qualidade da estação podem classificar-se em três grupos:</a:t>
            </a:r>
          </a:p>
          <a:p>
            <a:pPr lvl="1"/>
            <a:r>
              <a:rPr lang="pt-PT" altLang="en-US" b="1" dirty="0" smtClean="0">
                <a:solidFill>
                  <a:schemeClr val="accent5"/>
                </a:solidFill>
              </a:rPr>
              <a:t>Avaliação direta </a:t>
            </a:r>
            <a:r>
              <a:rPr lang="pt-PT" altLang="en-US" dirty="0" smtClean="0"/>
              <a:t>através da determinação e medição direta dos fatores ambientais mais associados com o crescimento das árvores</a:t>
            </a:r>
          </a:p>
          <a:p>
            <a:pPr lvl="1"/>
            <a:r>
              <a:rPr lang="pt-PT" altLang="en-US" b="1" dirty="0">
                <a:solidFill>
                  <a:schemeClr val="accent5"/>
                </a:solidFill>
              </a:rPr>
              <a:t>Avaliação </a:t>
            </a:r>
            <a:r>
              <a:rPr lang="pt-PT" altLang="en-US" b="1" dirty="0" err="1">
                <a:solidFill>
                  <a:schemeClr val="accent5"/>
                </a:solidFill>
              </a:rPr>
              <a:t>semi-indireta</a:t>
            </a:r>
            <a:r>
              <a:rPr lang="pt-PT" altLang="en-US" b="1" dirty="0">
                <a:solidFill>
                  <a:schemeClr val="accent5"/>
                </a:solidFill>
              </a:rPr>
              <a:t>  </a:t>
            </a:r>
            <a:r>
              <a:rPr lang="pt-PT" altLang="en-US" dirty="0"/>
              <a:t>com base na estimativa do </a:t>
            </a:r>
            <a:r>
              <a:rPr lang="pt-PT" altLang="en-US" u="sng" dirty="0"/>
              <a:t>índice de qualidade da</a:t>
            </a:r>
            <a:r>
              <a:rPr lang="pt-PT" altLang="en-US" dirty="0"/>
              <a:t> </a:t>
            </a:r>
            <a:r>
              <a:rPr lang="pt-PT" altLang="en-US" u="sng" dirty="0"/>
              <a:t>estação</a:t>
            </a:r>
            <a:r>
              <a:rPr lang="pt-PT" altLang="en-US" dirty="0"/>
              <a:t> a partir de fatores ambientais</a:t>
            </a:r>
          </a:p>
          <a:p>
            <a:pPr lvl="1"/>
            <a:r>
              <a:rPr lang="pt-PT" altLang="en-US" b="1" dirty="0" smtClean="0">
                <a:solidFill>
                  <a:schemeClr val="accent5"/>
                </a:solidFill>
              </a:rPr>
              <a:t>Avaliação </a:t>
            </a:r>
            <a:r>
              <a:rPr lang="pt-PT" altLang="en-US" b="1" dirty="0" smtClean="0">
                <a:solidFill>
                  <a:schemeClr val="accent5"/>
                </a:solidFill>
              </a:rPr>
              <a:t>indireta </a:t>
            </a:r>
            <a:r>
              <a:rPr lang="pt-PT" altLang="en-US" dirty="0" smtClean="0"/>
              <a:t>através da medição de características da própria vegetação que expressem os resultados desses fatores </a:t>
            </a:r>
            <a:r>
              <a:rPr lang="pt-PT" altLang="en-US" dirty="0" smtClean="0"/>
              <a:t>ambientais, (ou através do volume presente no povoamento, ou da presença de plantas indicadoras)</a:t>
            </a:r>
            <a:endParaRPr lang="pt-PT" altLang="en-US" dirty="0" smtClean="0"/>
          </a:p>
          <a:p>
            <a:r>
              <a:rPr lang="pt-PT" altLang="en-US" dirty="0" smtClean="0"/>
              <a:t>O </a:t>
            </a:r>
            <a:r>
              <a:rPr lang="pt-PT" altLang="en-US" b="1" dirty="0" smtClean="0">
                <a:solidFill>
                  <a:schemeClr val="accent5"/>
                </a:solidFill>
              </a:rPr>
              <a:t>método indireto</a:t>
            </a:r>
            <a:r>
              <a:rPr lang="pt-PT" altLang="en-US" b="1" dirty="0" smtClean="0"/>
              <a:t>,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tradicionalmente utilizado para definir a qualidade da estação, é sem dúvida a determinação do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</a:t>
            </a:r>
            <a:r>
              <a:rPr lang="pt-PT" altLang="en-US" dirty="0" smtClean="0"/>
              <a:t> ou da </a:t>
            </a:r>
            <a:r>
              <a:rPr lang="pt-PT" altLang="en-US" dirty="0" smtClean="0">
                <a:solidFill>
                  <a:schemeClr val="accent5"/>
                </a:solidFill>
              </a:rPr>
              <a:t>classe de qualidade </a:t>
            </a:r>
            <a:r>
              <a:rPr lang="pt-PT" altLang="en-US" dirty="0" smtClean="0"/>
              <a:t>a partir do </a:t>
            </a:r>
            <a:r>
              <a:rPr lang="pt-PT" altLang="en-US" u="sng" dirty="0" smtClean="0"/>
              <a:t>crescimento em altura das árvores dominantes.</a:t>
            </a:r>
          </a:p>
          <a:p>
            <a:endParaRPr lang="pt-PT" altLang="en-US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407368" y="3088002"/>
            <a:ext cx="432048" cy="143446"/>
          </a:xfrm>
          <a:prstGeom prst="rightArrow">
            <a:avLst>
              <a:gd name="adj1" fmla="val 3370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7368" y="3880090"/>
            <a:ext cx="432048" cy="143446"/>
          </a:xfrm>
          <a:prstGeom prst="rightArrow">
            <a:avLst>
              <a:gd name="adj1" fmla="val 33706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altLang="en-US" sz="3200" dirty="0"/>
              <a:t>Qualidade da estação – </a:t>
            </a:r>
            <a:r>
              <a:rPr lang="pt-PT" altLang="en-US" sz="3200" dirty="0">
                <a:solidFill>
                  <a:schemeClr val="accent5"/>
                </a:solidFill>
              </a:rPr>
              <a:t>avaliação </a:t>
            </a:r>
            <a:r>
              <a:rPr lang="pt-PT" altLang="en-US" sz="3200" dirty="0" smtClean="0">
                <a:solidFill>
                  <a:schemeClr val="accent5"/>
                </a:solidFill>
              </a:rPr>
              <a:t>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altLang="en-US" dirty="0" smtClean="0"/>
              <a:t>A altura das árvores maiores não é geralmente afetada pela competição entre árvores, pelo que é um bom indicador da produtividade da estação</a:t>
            </a:r>
          </a:p>
          <a:p>
            <a:pPr marL="0" indent="0">
              <a:buNone/>
            </a:pPr>
            <a:endParaRPr lang="pt-PT" altLang="en-US" sz="800" dirty="0" smtClean="0"/>
          </a:p>
          <a:p>
            <a:r>
              <a:rPr lang="pt-PT" altLang="en-US" dirty="0" smtClean="0"/>
              <a:t>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 </a:t>
            </a:r>
            <a:r>
              <a:rPr lang="pt-PT" altLang="en-US" dirty="0" smtClean="0"/>
              <a:t>(</a:t>
            </a:r>
            <a:r>
              <a:rPr lang="pt-PT" altLang="en-US" i="1" dirty="0" smtClean="0"/>
              <a:t>site </a:t>
            </a:r>
            <a:r>
              <a:rPr lang="pt-PT" altLang="en-US" i="1" dirty="0" err="1" smtClean="0"/>
              <a:t>index</a:t>
            </a:r>
            <a:r>
              <a:rPr lang="pt-PT" altLang="en-US" dirty="0" smtClean="0"/>
              <a:t>, </a:t>
            </a:r>
            <a:r>
              <a:rPr lang="pt-PT" altLang="en-US" i="1" dirty="0" smtClean="0"/>
              <a:t>S</a:t>
            </a:r>
            <a:r>
              <a:rPr lang="pt-PT" altLang="en-US" dirty="0" smtClean="0"/>
              <a:t>) pode ser definido como a </a:t>
            </a:r>
            <a:r>
              <a:rPr lang="pt-PT" altLang="en-US" b="1" dirty="0" smtClean="0">
                <a:solidFill>
                  <a:schemeClr val="accent5"/>
                </a:solidFill>
              </a:rPr>
              <a:t>altura dominante </a:t>
            </a:r>
            <a:r>
              <a:rPr lang="pt-PT" altLang="en-US" dirty="0" smtClean="0"/>
              <a:t>que um povoamento tem, teve ou terá a uma determinada </a:t>
            </a:r>
            <a:r>
              <a:rPr lang="pt-PT" altLang="en-US" b="1" u="sng" dirty="0" smtClean="0">
                <a:solidFill>
                  <a:schemeClr val="accent5"/>
                </a:solidFill>
              </a:rPr>
              <a:t>idade padrão</a:t>
            </a:r>
          </a:p>
          <a:p>
            <a:endParaRPr lang="pt-PT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240016" y="4581128"/>
            <a:ext cx="5472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en-US" sz="2600" dirty="0" smtClean="0"/>
              <a:t>Seleciona-se </a:t>
            </a:r>
            <a:r>
              <a:rPr lang="pt-PT" altLang="en-US" sz="2600" dirty="0"/>
              <a:t>geralmente uma idade próxima da idade de </a:t>
            </a:r>
            <a:r>
              <a:rPr lang="pt-PT" altLang="en-US" sz="2600" b="1" dirty="0">
                <a:solidFill>
                  <a:srgbClr val="008000"/>
                </a:solidFill>
              </a:rPr>
              <a:t>revolução da espécie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4727848" y="4725144"/>
            <a:ext cx="1521704" cy="502315"/>
          </a:xfrm>
          <a:prstGeom prst="bentConnector3">
            <a:avLst>
              <a:gd name="adj1" fmla="val -476"/>
            </a:avLst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0" y="1268760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 smtClean="0"/>
              <a:t>Curvas de classe de qualidade:</a:t>
            </a:r>
            <a:endParaRPr lang="en-US" altLang="en-US" sz="2800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2132856"/>
            <a:ext cx="11329259" cy="4207017"/>
          </a:xfrm>
        </p:spPr>
        <p:txBody>
          <a:bodyPr/>
          <a:lstStyle/>
          <a:p>
            <a:r>
              <a:rPr lang="pt-PT" altLang="en-US" dirty="0"/>
              <a:t>É vulgar </a:t>
            </a:r>
            <a:r>
              <a:rPr lang="pt-PT" altLang="en-US" u="sng" dirty="0"/>
              <a:t>agrupar</a:t>
            </a:r>
            <a:r>
              <a:rPr lang="pt-PT" altLang="en-US" dirty="0"/>
              <a:t> os valores que o </a:t>
            </a:r>
            <a:r>
              <a:rPr lang="pt-PT" altLang="en-US" u="sng" dirty="0"/>
              <a:t>índice de qualidade da estação </a:t>
            </a:r>
            <a:r>
              <a:rPr lang="pt-PT" altLang="en-US" dirty="0"/>
              <a:t>pode tomar numa determinada região em classes, designadas por </a:t>
            </a:r>
            <a:r>
              <a:rPr lang="pt-PT" altLang="en-US" b="1" dirty="0">
                <a:solidFill>
                  <a:schemeClr val="accent5"/>
                </a:solidFill>
              </a:rPr>
              <a:t>classes de </a:t>
            </a:r>
            <a:r>
              <a:rPr lang="pt-PT" altLang="en-US" b="1" dirty="0" smtClean="0">
                <a:solidFill>
                  <a:schemeClr val="accent5"/>
                </a:solidFill>
              </a:rPr>
              <a:t>qualidade</a:t>
            </a:r>
          </a:p>
          <a:p>
            <a:r>
              <a:rPr lang="pt-PT" altLang="en-US" dirty="0" smtClean="0"/>
              <a:t>As curvas de classe de qualidade são a </a:t>
            </a:r>
            <a:r>
              <a:rPr lang="pt-PT" altLang="en-US" u="sng" dirty="0" smtClean="0"/>
              <a:t>representação gráfica </a:t>
            </a:r>
            <a:r>
              <a:rPr lang="pt-PT" altLang="en-US" dirty="0" smtClean="0"/>
              <a:t>da evolução da </a:t>
            </a:r>
            <a:r>
              <a:rPr lang="pt-PT" altLang="en-US" u="sng" dirty="0" smtClean="0"/>
              <a:t>altura dominante </a:t>
            </a:r>
            <a:r>
              <a:rPr lang="pt-PT" altLang="en-US" dirty="0" smtClean="0"/>
              <a:t>com a </a:t>
            </a:r>
            <a:r>
              <a:rPr lang="pt-PT" altLang="en-US" u="sng" dirty="0" smtClean="0"/>
              <a:t>idade</a:t>
            </a:r>
          </a:p>
          <a:p>
            <a:r>
              <a:rPr lang="pt-PT" altLang="en-US" dirty="0" smtClean="0"/>
              <a:t>Representam-se </a:t>
            </a:r>
            <a:r>
              <a:rPr lang="pt-PT" altLang="en-US" dirty="0" err="1" smtClean="0"/>
              <a:t>simultâneamente</a:t>
            </a:r>
            <a:r>
              <a:rPr lang="pt-PT" altLang="en-US" dirty="0" smtClean="0"/>
              <a:t> </a:t>
            </a:r>
            <a:r>
              <a:rPr lang="pt-PT" altLang="en-US" b="1" dirty="0" smtClean="0">
                <a:solidFill>
                  <a:schemeClr val="accent5"/>
                </a:solidFill>
              </a:rPr>
              <a:t>no mesmo gráfico várias curvas </a:t>
            </a:r>
            <a:r>
              <a:rPr lang="pt-PT" altLang="en-US" dirty="0" smtClean="0"/>
              <a:t>correspondentes à gama de </a:t>
            </a:r>
            <a:r>
              <a:rPr lang="pt-PT" altLang="en-US" b="1" dirty="0" smtClean="0">
                <a:solidFill>
                  <a:schemeClr val="accent5"/>
                </a:solidFill>
              </a:rPr>
              <a:t>valores de índice de qualidade da estação presentes na região</a:t>
            </a:r>
            <a:r>
              <a:rPr lang="pt-PT" altLang="en-US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que pretendem representar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pt-PT" altLang="en-US" sz="1000" dirty="0"/>
          </a:p>
          <a:p>
            <a:endParaRPr lang="pt-PT" altLang="en-US" dirty="0" smtClean="0"/>
          </a:p>
        </p:txBody>
      </p:sp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1761523"/>
            <a:ext cx="6319838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401" y="1268760"/>
            <a:ext cx="5400600" cy="1368152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pt-PT" altLang="en-US" sz="2800" dirty="0" smtClean="0"/>
              <a:t>Curvas de classe de qualidade:</a:t>
            </a:r>
            <a:br>
              <a:rPr lang="pt-PT" altLang="en-US" sz="2800" dirty="0" smtClean="0"/>
            </a:br>
            <a:r>
              <a:rPr lang="pt-PT" altLang="en-US" sz="2800" dirty="0"/>
              <a:t/>
            </a:r>
            <a:br>
              <a:rPr lang="pt-PT" altLang="en-US" sz="2800" dirty="0"/>
            </a:br>
            <a:r>
              <a:rPr lang="pt-PT" altLang="en-US" sz="2800" dirty="0" smtClean="0"/>
              <a:t>Pinheiro bravo</a:t>
            </a:r>
            <a:endParaRPr lang="en-US" altLang="en-US" sz="28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1984" y="3717032"/>
            <a:ext cx="1836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773084" y="3722257"/>
            <a:ext cx="0" cy="19800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6471" y="2807640"/>
            <a:ext cx="4195393" cy="1200329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Como saber a que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qualidade</a:t>
            </a:r>
            <a:r>
              <a:rPr lang="en-US" dirty="0" smtClean="0"/>
              <a:t> </a:t>
            </a:r>
            <a:r>
              <a:rPr lang="en-US" dirty="0" err="1" smtClean="0"/>
              <a:t>pertence</a:t>
            </a:r>
            <a:r>
              <a:rPr lang="en-US" dirty="0" smtClean="0"/>
              <a:t> um </a:t>
            </a:r>
            <a:r>
              <a:rPr lang="en-US" dirty="0" err="1" smtClean="0"/>
              <a:t>povoamento</a:t>
            </a:r>
            <a:r>
              <a:rPr lang="en-US" dirty="0" smtClean="0"/>
              <a:t> de 32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cuja</a:t>
            </a:r>
            <a:r>
              <a:rPr lang="en-US" dirty="0" smtClean="0"/>
              <a:t> </a:t>
            </a:r>
            <a:r>
              <a:rPr lang="en-US" dirty="0" err="1" smtClean="0"/>
              <a:t>altura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 é 16 m?</a:t>
            </a:r>
          </a:p>
          <a:p>
            <a:pPr algn="ctr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79776" y="36181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Alta!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401" y="4365104"/>
            <a:ext cx="4195393" cy="12003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medirá</a:t>
            </a:r>
            <a:r>
              <a:rPr lang="en-US" dirty="0" smtClean="0"/>
              <a:t> um </a:t>
            </a:r>
            <a:r>
              <a:rPr lang="en-US" dirty="0" err="1" smtClean="0"/>
              <a:t>povoamento</a:t>
            </a:r>
            <a:r>
              <a:rPr lang="en-US" dirty="0" smtClean="0"/>
              <a:t> com 39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sabendo</a:t>
            </a:r>
            <a:r>
              <a:rPr lang="en-US" dirty="0" smtClean="0"/>
              <a:t> que tem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de  </a:t>
            </a:r>
            <a:r>
              <a:rPr lang="en-US" dirty="0" err="1" smtClean="0"/>
              <a:t>qualidade</a:t>
            </a:r>
            <a:r>
              <a:rPr lang="en-US" dirty="0" smtClean="0"/>
              <a:t> superior ?</a:t>
            </a:r>
          </a:p>
          <a:p>
            <a:pPr algn="ctr"/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915832" y="3212976"/>
            <a:ext cx="22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84232" y="3212976"/>
            <a:ext cx="0" cy="248400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79776" y="51961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20 m!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9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0" y="1097344"/>
            <a:ext cx="11329259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altLang="en-US" sz="2800" dirty="0" smtClean="0"/>
              <a:t>Funções de crescimento em altura dominante (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)</a:t>
            </a:r>
            <a:endParaRPr lang="en-US" altLang="en-US" sz="2800" dirty="0" smtClean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>
          <a:xfrm>
            <a:off x="439747" y="1844824"/>
            <a:ext cx="11329259" cy="4394802"/>
          </a:xfrm>
        </p:spPr>
        <p:txBody>
          <a:bodyPr>
            <a:normAutofit/>
          </a:bodyPr>
          <a:lstStyle/>
          <a:p>
            <a:r>
              <a:rPr lang="pt-PT" altLang="en-US" dirty="0" smtClean="0"/>
              <a:t>As </a:t>
            </a:r>
            <a:r>
              <a:rPr lang="pt-PT" altLang="en-US" b="1" dirty="0" smtClean="0">
                <a:solidFill>
                  <a:schemeClr val="accent5"/>
                </a:solidFill>
              </a:rPr>
              <a:t>funções de crescimento em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hdom</a:t>
            </a:r>
            <a:r>
              <a:rPr lang="pt-PT" altLang="en-US" b="1" dirty="0" smtClean="0">
                <a:solidFill>
                  <a:schemeClr val="accent5"/>
                </a:solidFill>
              </a:rPr>
              <a:t> </a:t>
            </a:r>
            <a:r>
              <a:rPr lang="pt-PT" altLang="en-US" dirty="0" smtClean="0"/>
              <a:t>podem ser utilizadas para estimar a altura dominante a uma idade padrão, logo o í</a:t>
            </a:r>
            <a:r>
              <a:rPr lang="pt-PT" altLang="en-US" u="sng" dirty="0" smtClean="0"/>
              <a:t>ndice de qualidade da estação</a:t>
            </a:r>
            <a:endParaRPr lang="pt-PT" altLang="en-US" sz="1000" u="sng" dirty="0"/>
          </a:p>
          <a:p>
            <a:r>
              <a:rPr lang="pt-PT" altLang="en-US" dirty="0" smtClean="0"/>
              <a:t>Há </a:t>
            </a:r>
            <a:r>
              <a:rPr lang="pt-PT" altLang="en-US" b="1" u="sng" dirty="0" smtClean="0"/>
              <a:t>dois tipos</a:t>
            </a:r>
            <a:r>
              <a:rPr lang="pt-PT" altLang="en-US" u="sng" dirty="0" smtClean="0"/>
              <a:t> </a:t>
            </a:r>
            <a:r>
              <a:rPr lang="pt-PT" altLang="en-US" dirty="0" smtClean="0"/>
              <a:t>de </a:t>
            </a:r>
            <a:r>
              <a:rPr lang="pt-PT" altLang="en-US" b="1" dirty="0" smtClean="0">
                <a:solidFill>
                  <a:schemeClr val="accent5"/>
                </a:solidFill>
              </a:rPr>
              <a:t>funções de crescimento em </a:t>
            </a:r>
            <a:r>
              <a:rPr lang="pt-PT" altLang="en-US" b="1" dirty="0" err="1" smtClean="0">
                <a:solidFill>
                  <a:schemeClr val="accent5"/>
                </a:solidFill>
              </a:rPr>
              <a:t>hdom</a:t>
            </a:r>
            <a:endParaRPr lang="en-US" altLang="en-US" b="1" dirty="0" smtClean="0">
              <a:solidFill>
                <a:schemeClr val="accent5"/>
              </a:solidFill>
            </a:endParaRPr>
          </a:p>
          <a:p>
            <a:pPr lvl="1"/>
            <a:r>
              <a:rPr lang="pt-PT" altLang="en-US" dirty="0" smtClean="0"/>
              <a:t>Funções de crescimento em que o </a:t>
            </a:r>
            <a:r>
              <a:rPr lang="pt-PT" altLang="en-US" b="1" dirty="0" smtClean="0">
                <a:solidFill>
                  <a:schemeClr val="accent5"/>
                </a:solidFill>
              </a:rPr>
              <a:t>índice de qualidade da estação (S) </a:t>
            </a:r>
            <a:r>
              <a:rPr lang="pt-PT" altLang="en-US" dirty="0" smtClean="0"/>
              <a:t>é utilizado como </a:t>
            </a:r>
            <a:r>
              <a:rPr lang="pt-PT" altLang="en-US" b="1" dirty="0" smtClean="0">
                <a:solidFill>
                  <a:schemeClr val="accent5"/>
                </a:solidFill>
              </a:rPr>
              <a:t>variável independente</a:t>
            </a:r>
            <a:endParaRPr lang="en-US" altLang="en-US" b="1" dirty="0" smtClean="0">
              <a:solidFill>
                <a:schemeClr val="accent5"/>
              </a:solidFill>
            </a:endParaRPr>
          </a:p>
          <a:p>
            <a:pPr lvl="1"/>
            <a:r>
              <a:rPr lang="pt-PT" altLang="en-US" dirty="0" smtClean="0"/>
              <a:t>Funções de crescimento formuladas como </a:t>
            </a:r>
            <a:r>
              <a:rPr lang="pt-PT" altLang="en-US" b="1" dirty="0" smtClean="0">
                <a:solidFill>
                  <a:schemeClr val="accent5"/>
                </a:solidFill>
              </a:rPr>
              <a:t>equações às diferenças</a:t>
            </a:r>
            <a:r>
              <a:rPr lang="pt-PT" altLang="en-US" dirty="0" smtClean="0"/>
              <a:t>, nas quais a altura dominante no instante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2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hdom</a:t>
            </a:r>
            <a:r>
              <a:rPr lang="pt-PT" altLang="en-US" i="1" baseline="-25000" dirty="0" smtClean="0"/>
              <a:t>2</a:t>
            </a:r>
            <a:r>
              <a:rPr lang="pt-PT" altLang="en-US" dirty="0" smtClean="0"/>
              <a:t>) é estimada a partir da altura dominante no instante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 (</a:t>
            </a:r>
            <a:r>
              <a:rPr lang="pt-PT" altLang="en-US" i="1" dirty="0" smtClean="0"/>
              <a:t>hdom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) e dos dois instantes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1</a:t>
            </a:r>
            <a:r>
              <a:rPr lang="pt-PT" altLang="en-US" dirty="0" smtClean="0"/>
              <a:t> e </a:t>
            </a:r>
            <a:r>
              <a:rPr lang="pt-PT" altLang="en-US" i="1" dirty="0" smtClean="0"/>
              <a:t>t</a:t>
            </a:r>
            <a:r>
              <a:rPr lang="pt-PT" altLang="en-US" i="1" baseline="-25000" dirty="0" smtClean="0"/>
              <a:t>2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84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pt-PT" altLang="en-US" dirty="0" smtClean="0"/>
                  <a:t>A função de crescimento que está na base das curvas de classe de qualidade de Oliveira (1985) para as regiões montanas e </a:t>
                </a:r>
                <a:r>
                  <a:rPr lang="pt-PT" altLang="en-US" dirty="0" err="1" smtClean="0"/>
                  <a:t>sub-montanas</a:t>
                </a:r>
                <a:r>
                  <a:rPr lang="pt-PT" altLang="en-US" dirty="0" smtClean="0"/>
                  <a:t> de Portugal é do primeiro tipo:</a:t>
                </a:r>
              </a:p>
              <a:p>
                <a:pPr marL="457200" lvl="1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−14.2234</m:t>
                          </m:r>
                          <m:d>
                            <m:dPr>
                              <m:ctrlP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𝑖𝑑𝑎𝑑𝑒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𝑝𝑎𝑑𝑟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𝑎𝑛𝑜𝑠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altLang="en-US" i="1" dirty="0" smtClean="0"/>
              </a:p>
              <a:p>
                <a:pPr marL="457200" lvl="1" indent="0" algn="l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GB" alt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i="1">
                              <a:latin typeface="Cambria Math" panose="02040503050406030204" pitchFamily="18" charset="0"/>
                            </a:rPr>
                            <m:t>14.2234</m:t>
                          </m:r>
                          <m:d>
                            <m:dPr>
                              <m:ctrlPr>
                                <a:rPr lang="en-GB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GB" alt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i="1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altLang="en-US" i="1" dirty="0" smtClean="0"/>
              </a:p>
              <a:p>
                <a:pPr>
                  <a:spcBef>
                    <a:spcPts val="3000"/>
                  </a:spcBef>
                  <a:spcAft>
                    <a:spcPts val="1800"/>
                  </a:spcAft>
                </a:pPr>
                <a:r>
                  <a:rPr lang="pt-PT" altLang="en-US" dirty="0" smtClean="0"/>
                  <a:t>Um povoamento com </a:t>
                </a:r>
                <a:r>
                  <a:rPr lang="pt-PT" altLang="en-US" i="1" dirty="0" smtClean="0"/>
                  <a:t>t</a:t>
                </a:r>
                <a:r>
                  <a:rPr lang="pt-PT" altLang="en-US" dirty="0" smtClean="0"/>
                  <a:t>=37 anos e </a:t>
                </a:r>
                <a:r>
                  <a:rPr lang="pt-PT" altLang="en-US" i="1" dirty="0" err="1" smtClean="0"/>
                  <a:t>hdom</a:t>
                </a:r>
                <a:r>
                  <a:rPr lang="pt-PT" altLang="en-US" dirty="0" smtClean="0"/>
                  <a:t>=15 m terá um valor de </a:t>
                </a:r>
              </a:p>
              <a:p>
                <a:pPr marL="457200" lvl="1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altLang="en-US" b="0" i="1" smtClean="0">
                          <a:latin typeface="Cambria Math" panose="02040503050406030204" pitchFamily="18" charset="0"/>
                        </a:rPr>
                        <m:t>=15 </m:t>
                      </m:r>
                      <m:sSup>
                        <m:sSupPr>
                          <m:ctrlP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altLang="en-US" b="0" i="1" smtClean="0">
                              <a:latin typeface="Cambria Math" panose="02040503050406030204" pitchFamily="18" charset="0"/>
                            </a:rPr>
                            <m:t>14.2234</m:t>
                          </m:r>
                          <m:d>
                            <m:dPr>
                              <m:ctrlP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37</m:t>
                                  </m:r>
                                </m:den>
                              </m:f>
                              <m:r>
                                <a:rPr lang="en-GB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alt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altLang="en-US" i="1" dirty="0" smtClean="0"/>
              </a:p>
              <a:p>
                <a:endParaRPr lang="pt-PT" altLang="en-US" sz="1000" dirty="0"/>
              </a:p>
              <a:p>
                <a:endParaRPr lang="pt-PT" altLang="en-US" dirty="0" smtClean="0"/>
              </a:p>
            </p:txBody>
          </p:sp>
        </mc:Choice>
        <mc:Fallback xmlns="">
          <p:sp>
            <p:nvSpPr>
              <p:cNvPr id="188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71" y="1988840"/>
                <a:ext cx="11329259" cy="4351033"/>
              </a:xfrm>
              <a:blipFill>
                <a:blip r:embed="rId2"/>
                <a:stretch>
                  <a:fillRect l="-807" t="-1261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370" y="109734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2800" dirty="0" smtClean="0"/>
              <a:t>Funções de crescimento em </a:t>
            </a:r>
            <a:r>
              <a:rPr lang="pt-PT" altLang="en-US" sz="2800" dirty="0" err="1" smtClean="0"/>
              <a:t>hdom</a:t>
            </a:r>
            <a:r>
              <a:rPr lang="pt-PT" altLang="en-US" sz="2800" dirty="0" smtClean="0"/>
              <a:t> - </a:t>
            </a:r>
            <a:r>
              <a:rPr lang="pt-PT" altLang="en-US" sz="2800" dirty="0">
                <a:solidFill>
                  <a:schemeClr val="accent5"/>
                </a:solidFill>
              </a:rPr>
              <a:t>S variável independente</a:t>
            </a:r>
            <a:endParaRPr lang="en-US" altLang="en-US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buNone/>
            </a:pPr>
            <a:r>
              <a:rPr lang="pt-PT" altLang="en-US" sz="3200" dirty="0" smtClean="0"/>
              <a:t>Qualidade da estação – </a:t>
            </a:r>
            <a:r>
              <a:rPr lang="pt-PT" altLang="en-US" sz="3200" dirty="0" smtClean="0">
                <a:solidFill>
                  <a:schemeClr val="accent5"/>
                </a:solidFill>
              </a:rPr>
              <a:t>avaliação indireta</a:t>
            </a:r>
            <a:endParaRPr lang="en-US" alt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14507</TotalTime>
  <Words>1883</Words>
  <Application>Microsoft Office PowerPoint</Application>
  <PresentationFormat>Widescreen</PresentationFormat>
  <Paragraphs>171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Trebuchet MS</vt:lpstr>
      <vt:lpstr>Wingdings</vt:lpstr>
      <vt:lpstr>Custom Design</vt:lpstr>
      <vt:lpstr>Inventário Florestal Variáveis da árvore e do povoamento</vt:lpstr>
      <vt:lpstr> Qualidade da estação</vt:lpstr>
      <vt:lpstr>Qualidade da estação (pag 220)</vt:lpstr>
      <vt:lpstr>Qualidade da estação – métodos de avaliação</vt:lpstr>
      <vt:lpstr>Qualidade da estação – avaliação indireta</vt:lpstr>
      <vt:lpstr>Curvas de classe de qualidade:</vt:lpstr>
      <vt:lpstr>Curvas de classe de qualidade:  Pinheiro bravo</vt:lpstr>
      <vt:lpstr>Funções de crescimento em altura dominante (hdom)</vt:lpstr>
      <vt:lpstr>PowerPoint Presentation</vt:lpstr>
      <vt:lpstr>PowerPoint Presentation</vt:lpstr>
      <vt:lpstr>PowerPoint Presentation</vt:lpstr>
      <vt:lpstr>PowerPoint Presentation</vt:lpstr>
      <vt:lpstr>estimação da produtividade da estação</vt:lpstr>
      <vt:lpstr>PowerPoint Presentation</vt:lpstr>
      <vt:lpstr>PowerPoint Presentation</vt:lpstr>
      <vt:lpstr>PowerPoint Presentation</vt:lpstr>
      <vt:lpstr> Carta Ecológica</vt:lpstr>
      <vt:lpstr>PowerPoint Presentation</vt:lpstr>
      <vt:lpstr>PowerPoint Presentation</vt:lpstr>
      <vt:lpstr>PowerPoint Presentation</vt:lpstr>
      <vt:lpstr>PowerPoint Presentation</vt:lpstr>
      <vt:lpstr>Exercicios Práticos: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 </cp:lastModifiedBy>
  <cp:revision>775</cp:revision>
  <cp:lastPrinted>2017-06-15T21:47:55Z</cp:lastPrinted>
  <dcterms:created xsi:type="dcterms:W3CDTF">2010-02-14T14:45:25Z</dcterms:created>
  <dcterms:modified xsi:type="dcterms:W3CDTF">2025-10-13T18:09:20Z</dcterms:modified>
</cp:coreProperties>
</file>