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63" r:id="rId1"/>
  </p:sldMasterIdLst>
  <p:notesMasterIdLst>
    <p:notesMasterId r:id="rId27"/>
  </p:notesMasterIdLst>
  <p:handoutMasterIdLst>
    <p:handoutMasterId r:id="rId28"/>
  </p:handoutMasterIdLst>
  <p:sldIdLst>
    <p:sldId id="416" r:id="rId2"/>
    <p:sldId id="422" r:id="rId3"/>
    <p:sldId id="465" r:id="rId4"/>
    <p:sldId id="419" r:id="rId5"/>
    <p:sldId id="420" r:id="rId6"/>
    <p:sldId id="421" r:id="rId7"/>
    <p:sldId id="423" r:id="rId8"/>
    <p:sldId id="424" r:id="rId9"/>
    <p:sldId id="456" r:id="rId10"/>
    <p:sldId id="425" r:id="rId11"/>
    <p:sldId id="426" r:id="rId12"/>
    <p:sldId id="427" r:id="rId13"/>
    <p:sldId id="428" r:id="rId14"/>
    <p:sldId id="429" r:id="rId15"/>
    <p:sldId id="430" r:id="rId16"/>
    <p:sldId id="431" r:id="rId17"/>
    <p:sldId id="432" r:id="rId18"/>
    <p:sldId id="433" r:id="rId19"/>
    <p:sldId id="434" r:id="rId20"/>
    <p:sldId id="435" r:id="rId21"/>
    <p:sldId id="436" r:id="rId22"/>
    <p:sldId id="437" r:id="rId23"/>
    <p:sldId id="438" r:id="rId24"/>
    <p:sldId id="463" r:id="rId25"/>
    <p:sldId id="464" r:id="rId26"/>
  </p:sldIdLst>
  <p:sldSz cx="12192000" cy="6858000"/>
  <p:notesSz cx="6858000" cy="9686925"/>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66FF"/>
    <a:srgbClr val="008000"/>
    <a:srgbClr val="9BBB59"/>
    <a:srgbClr val="CC9900"/>
    <a:srgbClr val="339966"/>
    <a:srgbClr val="6F9F3B"/>
    <a:srgbClr val="7CB042"/>
    <a:srgbClr val="FFE299"/>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03" autoAdjust="0"/>
    <p:restoredTop sz="94660"/>
  </p:normalViewPr>
  <p:slideViewPr>
    <p:cSldViewPr showGuides="1">
      <p:cViewPr varScale="1">
        <p:scale>
          <a:sx n="84" d="100"/>
          <a:sy n="84" d="100"/>
        </p:scale>
        <p:origin x="758" y="82"/>
      </p:cViewPr>
      <p:guideLst>
        <p:guide orient="horz" pos="2205"/>
        <p:guide pos="3840"/>
      </p:guideLst>
    </p:cSldViewPr>
  </p:slideViewPr>
  <p:notesTextViewPr>
    <p:cViewPr>
      <p:scale>
        <a:sx n="3" d="2"/>
        <a:sy n="3" d="2"/>
      </p:scale>
      <p:origin x="0" y="0"/>
    </p:cViewPr>
  </p:notesTextViewPr>
  <p:sorterViewPr>
    <p:cViewPr varScale="1">
      <p:scale>
        <a:sx n="1" d="1"/>
        <a:sy n="1" d="1"/>
      </p:scale>
      <p:origin x="0" y="-3807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83951"/>
          </a:xfrm>
          <a:prstGeom prst="rect">
            <a:avLst/>
          </a:prstGeom>
        </p:spPr>
        <p:txBody>
          <a:bodyPr vert="horz" lIns="91440" tIns="45720" rIns="91440" bIns="45720" rtlCol="0"/>
          <a:lstStyle>
            <a:lvl1pPr algn="l">
              <a:defRPr sz="1200"/>
            </a:lvl1pPr>
          </a:lstStyle>
          <a:p>
            <a:endParaRPr lang="pt-PT"/>
          </a:p>
        </p:txBody>
      </p:sp>
      <p:sp>
        <p:nvSpPr>
          <p:cNvPr id="3" name="Date Placeholder 2"/>
          <p:cNvSpPr>
            <a:spLocks noGrp="1"/>
          </p:cNvSpPr>
          <p:nvPr>
            <p:ph type="dt" sz="quarter" idx="1"/>
          </p:nvPr>
        </p:nvSpPr>
        <p:spPr>
          <a:xfrm>
            <a:off x="3884613" y="0"/>
            <a:ext cx="2971800" cy="483951"/>
          </a:xfrm>
          <a:prstGeom prst="rect">
            <a:avLst/>
          </a:prstGeom>
        </p:spPr>
        <p:txBody>
          <a:bodyPr vert="horz" lIns="91440" tIns="45720" rIns="91440" bIns="45720" rtlCol="0"/>
          <a:lstStyle>
            <a:lvl1pPr algn="r">
              <a:defRPr sz="1200"/>
            </a:lvl1pPr>
          </a:lstStyle>
          <a:p>
            <a:fld id="{452CDC44-C371-4756-9304-BE4C36871894}" type="datetimeFigureOut">
              <a:rPr lang="pt-PT" smtClean="0"/>
              <a:pPr/>
              <a:t>14/10/2025</a:t>
            </a:fld>
            <a:endParaRPr lang="pt-PT"/>
          </a:p>
        </p:txBody>
      </p:sp>
      <p:sp>
        <p:nvSpPr>
          <p:cNvPr id="4" name="Footer Placeholder 3"/>
          <p:cNvSpPr>
            <a:spLocks noGrp="1"/>
          </p:cNvSpPr>
          <p:nvPr>
            <p:ph type="ftr" sz="quarter" idx="2"/>
          </p:nvPr>
        </p:nvSpPr>
        <p:spPr>
          <a:xfrm>
            <a:off x="0" y="9201393"/>
            <a:ext cx="2971800" cy="483951"/>
          </a:xfrm>
          <a:prstGeom prst="rect">
            <a:avLst/>
          </a:prstGeom>
        </p:spPr>
        <p:txBody>
          <a:bodyPr vert="horz" lIns="91440" tIns="45720" rIns="91440" bIns="45720" rtlCol="0" anchor="b"/>
          <a:lstStyle>
            <a:lvl1pPr algn="l">
              <a:defRPr sz="1200"/>
            </a:lvl1pPr>
          </a:lstStyle>
          <a:p>
            <a:endParaRPr lang="pt-PT"/>
          </a:p>
        </p:txBody>
      </p:sp>
      <p:sp>
        <p:nvSpPr>
          <p:cNvPr id="5" name="Slide Number Placeholder 4"/>
          <p:cNvSpPr>
            <a:spLocks noGrp="1"/>
          </p:cNvSpPr>
          <p:nvPr>
            <p:ph type="sldNum" sz="quarter" idx="3"/>
          </p:nvPr>
        </p:nvSpPr>
        <p:spPr>
          <a:xfrm>
            <a:off x="3884613" y="9201393"/>
            <a:ext cx="2971800" cy="483951"/>
          </a:xfrm>
          <a:prstGeom prst="rect">
            <a:avLst/>
          </a:prstGeom>
        </p:spPr>
        <p:txBody>
          <a:bodyPr vert="horz" lIns="91440" tIns="45720" rIns="91440" bIns="45720" rtlCol="0" anchor="b"/>
          <a:lstStyle>
            <a:lvl1pPr algn="r">
              <a:defRPr sz="1200"/>
            </a:lvl1pPr>
          </a:lstStyle>
          <a:p>
            <a:fld id="{8D665DA9-B115-4C7E-861C-52C674264457}" type="slidenum">
              <a:rPr lang="pt-PT" smtClean="0"/>
              <a:pPr/>
              <a:t>‹#›</a:t>
            </a:fld>
            <a:endParaRPr lang="pt-PT"/>
          </a:p>
        </p:txBody>
      </p:sp>
    </p:spTree>
    <p:extLst>
      <p:ext uri="{BB962C8B-B14F-4D97-AF65-F5344CB8AC3E}">
        <p14:creationId xmlns:p14="http://schemas.microsoft.com/office/powerpoint/2010/main" val="3236331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84346"/>
          </a:xfrm>
          <a:prstGeom prst="rect">
            <a:avLst/>
          </a:prstGeom>
        </p:spPr>
        <p:txBody>
          <a:bodyPr vert="horz" lIns="91440" tIns="45720" rIns="91440" bIns="45720" rtlCol="0"/>
          <a:lstStyle>
            <a:lvl1pPr algn="l">
              <a:defRPr sz="1200"/>
            </a:lvl1pPr>
          </a:lstStyle>
          <a:p>
            <a:endParaRPr lang="pt-PT"/>
          </a:p>
        </p:txBody>
      </p:sp>
      <p:sp>
        <p:nvSpPr>
          <p:cNvPr id="3" name="Date Placeholder 2"/>
          <p:cNvSpPr>
            <a:spLocks noGrp="1"/>
          </p:cNvSpPr>
          <p:nvPr>
            <p:ph type="dt" idx="1"/>
          </p:nvPr>
        </p:nvSpPr>
        <p:spPr>
          <a:xfrm>
            <a:off x="3884613" y="0"/>
            <a:ext cx="2971800" cy="484346"/>
          </a:xfrm>
          <a:prstGeom prst="rect">
            <a:avLst/>
          </a:prstGeom>
        </p:spPr>
        <p:txBody>
          <a:bodyPr vert="horz" lIns="91440" tIns="45720" rIns="91440" bIns="45720" rtlCol="0"/>
          <a:lstStyle>
            <a:lvl1pPr algn="r">
              <a:defRPr sz="1200"/>
            </a:lvl1pPr>
          </a:lstStyle>
          <a:p>
            <a:fld id="{B9B23A52-C44F-40CD-BAE3-D946F76592F8}" type="datetimeFigureOut">
              <a:rPr lang="pt-PT" smtClean="0"/>
              <a:pPr/>
              <a:t>14/10/2025</a:t>
            </a:fld>
            <a:endParaRPr lang="pt-PT"/>
          </a:p>
        </p:txBody>
      </p:sp>
      <p:sp>
        <p:nvSpPr>
          <p:cNvPr id="4" name="Slide Image Placeholder 3"/>
          <p:cNvSpPr>
            <a:spLocks noGrp="1" noRot="1" noChangeAspect="1"/>
          </p:cNvSpPr>
          <p:nvPr>
            <p:ph type="sldImg" idx="2"/>
          </p:nvPr>
        </p:nvSpPr>
        <p:spPr>
          <a:xfrm>
            <a:off x="200025" y="725488"/>
            <a:ext cx="6457950" cy="3633787"/>
          </a:xfrm>
          <a:prstGeom prst="rect">
            <a:avLst/>
          </a:prstGeom>
          <a:noFill/>
          <a:ln w="12700">
            <a:solidFill>
              <a:prstClr val="black"/>
            </a:solidFill>
          </a:ln>
        </p:spPr>
        <p:txBody>
          <a:bodyPr vert="horz" lIns="91440" tIns="45720" rIns="91440" bIns="45720" rtlCol="0" anchor="ctr"/>
          <a:lstStyle/>
          <a:p>
            <a:endParaRPr lang="pt-PT"/>
          </a:p>
        </p:txBody>
      </p:sp>
      <p:sp>
        <p:nvSpPr>
          <p:cNvPr id="5" name="Notes Placeholder 4"/>
          <p:cNvSpPr>
            <a:spLocks noGrp="1"/>
          </p:cNvSpPr>
          <p:nvPr>
            <p:ph type="body" sz="quarter" idx="3"/>
          </p:nvPr>
        </p:nvSpPr>
        <p:spPr>
          <a:xfrm>
            <a:off x="685800" y="4601290"/>
            <a:ext cx="5486400" cy="435911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6" name="Footer Placeholder 5"/>
          <p:cNvSpPr>
            <a:spLocks noGrp="1"/>
          </p:cNvSpPr>
          <p:nvPr>
            <p:ph type="ftr" sz="quarter" idx="4"/>
          </p:nvPr>
        </p:nvSpPr>
        <p:spPr>
          <a:xfrm>
            <a:off x="0" y="9200897"/>
            <a:ext cx="2971800" cy="484346"/>
          </a:xfrm>
          <a:prstGeom prst="rect">
            <a:avLst/>
          </a:prstGeom>
        </p:spPr>
        <p:txBody>
          <a:bodyPr vert="horz" lIns="91440" tIns="45720" rIns="91440" bIns="45720" rtlCol="0" anchor="b"/>
          <a:lstStyle>
            <a:lvl1pPr algn="l">
              <a:defRPr sz="1200"/>
            </a:lvl1pPr>
          </a:lstStyle>
          <a:p>
            <a:endParaRPr lang="pt-PT"/>
          </a:p>
        </p:txBody>
      </p:sp>
      <p:sp>
        <p:nvSpPr>
          <p:cNvPr id="7" name="Slide Number Placeholder 6"/>
          <p:cNvSpPr>
            <a:spLocks noGrp="1"/>
          </p:cNvSpPr>
          <p:nvPr>
            <p:ph type="sldNum" sz="quarter" idx="5"/>
          </p:nvPr>
        </p:nvSpPr>
        <p:spPr>
          <a:xfrm>
            <a:off x="3884613" y="9200897"/>
            <a:ext cx="2971800" cy="484346"/>
          </a:xfrm>
          <a:prstGeom prst="rect">
            <a:avLst/>
          </a:prstGeom>
        </p:spPr>
        <p:txBody>
          <a:bodyPr vert="horz" lIns="91440" tIns="45720" rIns="91440" bIns="45720" rtlCol="0" anchor="b"/>
          <a:lstStyle>
            <a:lvl1pPr algn="r">
              <a:defRPr sz="1200"/>
            </a:lvl1pPr>
          </a:lstStyle>
          <a:p>
            <a:fld id="{2D50A1FD-781B-41A6-B23B-C7DC6AD05C16}" type="slidenum">
              <a:rPr lang="pt-PT" smtClean="0"/>
              <a:pPr/>
              <a:t>‹#›</a:t>
            </a:fld>
            <a:endParaRPr lang="pt-PT"/>
          </a:p>
        </p:txBody>
      </p:sp>
    </p:spTree>
    <p:extLst>
      <p:ext uri="{BB962C8B-B14F-4D97-AF65-F5344CB8AC3E}">
        <p14:creationId xmlns:p14="http://schemas.microsoft.com/office/powerpoint/2010/main" val="26621539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80F88C-91AE-4128-BB09-224B2C58185B}" type="slidenum">
              <a:rPr lang="en-GB"/>
              <a:pPr/>
              <a:t>1</a:t>
            </a:fld>
            <a:endParaRPr lang="en-GB"/>
          </a:p>
        </p:txBody>
      </p:sp>
      <p:sp>
        <p:nvSpPr>
          <p:cNvPr id="296962" name="Rectangle 2"/>
          <p:cNvSpPr>
            <a:spLocks noGrp="1" noRot="1" noChangeAspect="1" noChangeArrowheads="1" noTextEdit="1"/>
          </p:cNvSpPr>
          <p:nvPr>
            <p:ph type="sldImg"/>
          </p:nvPr>
        </p:nvSpPr>
        <p:spPr>
          <a:xfrm>
            <a:off x="200025" y="725488"/>
            <a:ext cx="6457950" cy="3633787"/>
          </a:xfrm>
          <a:ln/>
        </p:spPr>
      </p:sp>
      <p:sp>
        <p:nvSpPr>
          <p:cNvPr id="296963" name="Rectangle 3"/>
          <p:cNvSpPr>
            <a:spLocks noGrp="1" noChangeArrowheads="1"/>
          </p:cNvSpPr>
          <p:nvPr>
            <p:ph type="body" idx="1"/>
          </p:nvPr>
        </p:nvSpPr>
        <p:spPr/>
        <p:txBody>
          <a:bodyPr/>
          <a:lstStyle/>
          <a:p>
            <a:endParaRPr lang="pt-PT"/>
          </a:p>
        </p:txBody>
      </p:sp>
    </p:spTree>
    <p:extLst>
      <p:ext uri="{BB962C8B-B14F-4D97-AF65-F5344CB8AC3E}">
        <p14:creationId xmlns:p14="http://schemas.microsoft.com/office/powerpoint/2010/main" val="29140735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png"/><Relationship Id="rId3" Type="http://schemas.openxmlformats.org/officeDocument/2006/relationships/image" Target="../media/image4.jpeg"/><Relationship Id="rId7" Type="http://schemas.openxmlformats.org/officeDocument/2006/relationships/image" Target="../media/image8.png"/><Relationship Id="rId12" Type="http://schemas.openxmlformats.org/officeDocument/2006/relationships/image" Target="../media/image13.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jpeg"/><Relationship Id="rId11" Type="http://schemas.openxmlformats.org/officeDocument/2006/relationships/image" Target="../media/image12.png"/><Relationship Id="rId5" Type="http://schemas.openxmlformats.org/officeDocument/2006/relationships/image" Target="../media/image6.jpe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jpeg"/></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6.jpeg"/><Relationship Id="rId18" Type="http://schemas.openxmlformats.org/officeDocument/2006/relationships/image" Target="../media/image21.jpeg"/><Relationship Id="rId3" Type="http://schemas.openxmlformats.org/officeDocument/2006/relationships/image" Target="../media/image4.jpeg"/><Relationship Id="rId21" Type="http://schemas.openxmlformats.org/officeDocument/2006/relationships/image" Target="../media/image14.png"/><Relationship Id="rId7" Type="http://schemas.openxmlformats.org/officeDocument/2006/relationships/image" Target="../media/image8.png"/><Relationship Id="rId12" Type="http://schemas.openxmlformats.org/officeDocument/2006/relationships/image" Target="../media/image15.jpeg"/><Relationship Id="rId17" Type="http://schemas.openxmlformats.org/officeDocument/2006/relationships/image" Target="../media/image20.jpeg"/><Relationship Id="rId2" Type="http://schemas.openxmlformats.org/officeDocument/2006/relationships/image" Target="../media/image3.jpeg"/><Relationship Id="rId16" Type="http://schemas.openxmlformats.org/officeDocument/2006/relationships/image" Target="../media/image19.jpeg"/><Relationship Id="rId20" Type="http://schemas.openxmlformats.org/officeDocument/2006/relationships/image" Target="../media/image13.jpeg"/><Relationship Id="rId1" Type="http://schemas.openxmlformats.org/officeDocument/2006/relationships/slideMaster" Target="../slideMasters/slideMaster1.xml"/><Relationship Id="rId6" Type="http://schemas.openxmlformats.org/officeDocument/2006/relationships/image" Target="../media/image7.jpeg"/><Relationship Id="rId11" Type="http://schemas.openxmlformats.org/officeDocument/2006/relationships/image" Target="../media/image12.png"/><Relationship Id="rId5" Type="http://schemas.openxmlformats.org/officeDocument/2006/relationships/image" Target="../media/image6.jpeg"/><Relationship Id="rId15" Type="http://schemas.openxmlformats.org/officeDocument/2006/relationships/image" Target="../media/image18.jpeg"/><Relationship Id="rId10" Type="http://schemas.openxmlformats.org/officeDocument/2006/relationships/image" Target="../media/image11.png"/><Relationship Id="rId19" Type="http://schemas.openxmlformats.org/officeDocument/2006/relationships/image" Target="../media/image22.jpeg"/><Relationship Id="rId4" Type="http://schemas.openxmlformats.org/officeDocument/2006/relationships/image" Target="../media/image5.jpeg"/><Relationship Id="rId9" Type="http://schemas.openxmlformats.org/officeDocument/2006/relationships/image" Target="../media/image10.jpeg"/><Relationship Id="rId14" Type="http://schemas.openxmlformats.org/officeDocument/2006/relationships/image" Target="../media/image17.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6.jpeg"/><Relationship Id="rId18" Type="http://schemas.openxmlformats.org/officeDocument/2006/relationships/image" Target="../media/image21.jpeg"/><Relationship Id="rId3" Type="http://schemas.openxmlformats.org/officeDocument/2006/relationships/image" Target="../media/image4.jpeg"/><Relationship Id="rId7" Type="http://schemas.openxmlformats.org/officeDocument/2006/relationships/image" Target="../media/image8.png"/><Relationship Id="rId12" Type="http://schemas.openxmlformats.org/officeDocument/2006/relationships/image" Target="../media/image15.jpeg"/><Relationship Id="rId17" Type="http://schemas.openxmlformats.org/officeDocument/2006/relationships/image" Target="../media/image23.png"/><Relationship Id="rId2" Type="http://schemas.openxmlformats.org/officeDocument/2006/relationships/image" Target="../media/image3.jpeg"/><Relationship Id="rId16" Type="http://schemas.openxmlformats.org/officeDocument/2006/relationships/image" Target="../media/image19.jpeg"/><Relationship Id="rId20" Type="http://schemas.openxmlformats.org/officeDocument/2006/relationships/image" Target="../media/image24.png"/><Relationship Id="rId1" Type="http://schemas.openxmlformats.org/officeDocument/2006/relationships/slideMaster" Target="../slideMasters/slideMaster1.xml"/><Relationship Id="rId6" Type="http://schemas.openxmlformats.org/officeDocument/2006/relationships/image" Target="../media/image7.jpeg"/><Relationship Id="rId11" Type="http://schemas.openxmlformats.org/officeDocument/2006/relationships/image" Target="../media/image12.png"/><Relationship Id="rId5" Type="http://schemas.openxmlformats.org/officeDocument/2006/relationships/image" Target="../media/image6.jpeg"/><Relationship Id="rId15" Type="http://schemas.openxmlformats.org/officeDocument/2006/relationships/image" Target="../media/image18.jpeg"/><Relationship Id="rId10" Type="http://schemas.openxmlformats.org/officeDocument/2006/relationships/image" Target="../media/image11.png"/><Relationship Id="rId19" Type="http://schemas.openxmlformats.org/officeDocument/2006/relationships/image" Target="../media/image22.jpeg"/><Relationship Id="rId4" Type="http://schemas.openxmlformats.org/officeDocument/2006/relationships/image" Target="../media/image5.jpeg"/><Relationship Id="rId9" Type="http://schemas.openxmlformats.org/officeDocument/2006/relationships/image" Target="../media/image10.jpeg"/><Relationship Id="rId14" Type="http://schemas.openxmlformats.org/officeDocument/2006/relationships/image" Target="../media/image17.jpeg"/></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25.jpeg"/><Relationship Id="rId1" Type="http://schemas.openxmlformats.org/officeDocument/2006/relationships/slideMaster" Target="../slideMasters/slideMaster1.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 Id="rId9" Type="http://schemas.openxmlformats.org/officeDocument/2006/relationships/image" Target="../media/image22.jpeg"/></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26.jpeg"/><Relationship Id="rId1" Type="http://schemas.openxmlformats.org/officeDocument/2006/relationships/slideMaster" Target="../slideMasters/slideMaster1.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 Id="rId9" Type="http://schemas.openxmlformats.org/officeDocument/2006/relationships/image" Target="../media/image22.jpeg"/></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26.jpeg"/><Relationship Id="rId1" Type="http://schemas.openxmlformats.org/officeDocument/2006/relationships/slideMaster" Target="../slideMasters/slideMaster1.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 Id="rId9" Type="http://schemas.openxmlformats.org/officeDocument/2006/relationships/image" Target="../media/image22.jpeg"/></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26.jpeg"/><Relationship Id="rId1" Type="http://schemas.openxmlformats.org/officeDocument/2006/relationships/slideMaster" Target="../slideMasters/slideMaster1.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 Id="rId9" Type="http://schemas.openxmlformats.org/officeDocument/2006/relationships/image" Target="../media/image22.jpe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27.jpeg"/><Relationship Id="rId1" Type="http://schemas.openxmlformats.org/officeDocument/2006/relationships/slideMaster" Target="../slideMasters/slideMaster1.xml"/><Relationship Id="rId6" Type="http://schemas.openxmlformats.org/officeDocument/2006/relationships/image" Target="../media/image19.jpeg"/><Relationship Id="rId5" Type="http://schemas.openxmlformats.org/officeDocument/2006/relationships/image" Target="../media/image28.jpeg"/><Relationship Id="rId4" Type="http://schemas.openxmlformats.org/officeDocument/2006/relationships/image" Target="../media/image17.jpeg"/><Relationship Id="rId9" Type="http://schemas.openxmlformats.org/officeDocument/2006/relationships/image" Target="../media/image22.jpeg"/></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27.jpeg"/><Relationship Id="rId1" Type="http://schemas.openxmlformats.org/officeDocument/2006/relationships/slideMaster" Target="../slideMasters/slideMaster1.xml"/><Relationship Id="rId6" Type="http://schemas.openxmlformats.org/officeDocument/2006/relationships/image" Target="../media/image19.jpeg"/><Relationship Id="rId5" Type="http://schemas.openxmlformats.org/officeDocument/2006/relationships/image" Target="../media/image28.jpeg"/><Relationship Id="rId4" Type="http://schemas.openxmlformats.org/officeDocument/2006/relationships/image" Target="../media/image17.jpeg"/><Relationship Id="rId9" Type="http://schemas.openxmlformats.org/officeDocument/2006/relationships/image" Target="../media/image22.jpe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rgbClr val="008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PT" sz="1800"/>
          </a:p>
        </p:txBody>
      </p:sp>
      <p:sp>
        <p:nvSpPr>
          <p:cNvPr id="8" name="Round Diagonal Corner Rectangle 7"/>
          <p:cNvSpPr/>
          <p:nvPr userDrawn="1"/>
        </p:nvSpPr>
        <p:spPr>
          <a:xfrm>
            <a:off x="190459" y="139859"/>
            <a:ext cx="11811083" cy="6572296"/>
          </a:xfrm>
          <a:prstGeom prst="round2Diag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800" dirty="0"/>
          </a:p>
        </p:txBody>
      </p:sp>
      <p:cxnSp>
        <p:nvCxnSpPr>
          <p:cNvPr id="12" name="Straight Connector 11"/>
          <p:cNvCxnSpPr/>
          <p:nvPr userDrawn="1"/>
        </p:nvCxnSpPr>
        <p:spPr>
          <a:xfrm>
            <a:off x="1583499" y="6525344"/>
            <a:ext cx="9025003" cy="0"/>
          </a:xfrm>
          <a:prstGeom prst="line">
            <a:avLst/>
          </a:prstGeom>
          <a:ln w="38100">
            <a:solidFill>
              <a:srgbClr val="006600"/>
            </a:solidFill>
          </a:ln>
        </p:spPr>
        <p:style>
          <a:lnRef idx="1">
            <a:schemeClr val="accent1"/>
          </a:lnRef>
          <a:fillRef idx="0">
            <a:schemeClr val="accent1"/>
          </a:fillRef>
          <a:effectRef idx="0">
            <a:schemeClr val="accent1"/>
          </a:effectRef>
          <a:fontRef idx="minor">
            <a:schemeClr val="tx1"/>
          </a:fontRef>
        </p:style>
      </p:cxnSp>
      <p:pic>
        <p:nvPicPr>
          <p:cNvPr id="1026" name="Picture 2" descr="FORCHANGE_RODAPE_COR_transp"/>
          <p:cNvPicPr>
            <a:picLocks noChangeAspect="1" noChangeArrowheads="1"/>
          </p:cNvPicPr>
          <p:nvPr userDrawn="1"/>
        </p:nvPicPr>
        <p:blipFill>
          <a:blip r:embed="rId2" cstate="print"/>
          <a:srcRect/>
          <a:stretch>
            <a:fillRect/>
          </a:stretch>
        </p:blipFill>
        <p:spPr bwMode="auto">
          <a:xfrm>
            <a:off x="-380307" y="5229201"/>
            <a:ext cx="11372851" cy="1583531"/>
          </a:xfrm>
          <a:prstGeom prst="rect">
            <a:avLst/>
          </a:prstGeom>
          <a:noFill/>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PT"/>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5" name="Date Placeholder 4"/>
          <p:cNvSpPr>
            <a:spLocks noGrp="1"/>
          </p:cNvSpPr>
          <p:nvPr>
            <p:ph type="dt" sz="half" idx="10"/>
          </p:nvPr>
        </p:nvSpPr>
        <p:spPr/>
        <p:txBody>
          <a:bodyPr/>
          <a:lstStyle/>
          <a:p>
            <a:fld id="{1CA7B8B8-6764-4DB0-A962-41300A23605B}" type="datetimeFigureOut">
              <a:rPr lang="pt-PT" smtClean="0"/>
              <a:pPr/>
              <a:t>14/10/2025</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4638FECA-F2E4-4E05-92EC-58E99EA0B15D}" type="slidenum">
              <a:rPr lang="pt-PT" smtClean="0"/>
              <a:pPr/>
              <a:t>‹#›</a:t>
            </a:fld>
            <a:endParaRPr lang="pt-PT"/>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pt-PT"/>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7" name="Date Placeholder 6"/>
          <p:cNvSpPr>
            <a:spLocks noGrp="1"/>
          </p:cNvSpPr>
          <p:nvPr>
            <p:ph type="dt" sz="half" idx="10"/>
          </p:nvPr>
        </p:nvSpPr>
        <p:spPr/>
        <p:txBody>
          <a:bodyPr/>
          <a:lstStyle/>
          <a:p>
            <a:fld id="{1CA7B8B8-6764-4DB0-A962-41300A23605B}" type="datetimeFigureOut">
              <a:rPr lang="pt-PT" smtClean="0"/>
              <a:pPr/>
              <a:t>14/10/2025</a:t>
            </a:fld>
            <a:endParaRPr lang="pt-PT"/>
          </a:p>
        </p:txBody>
      </p:sp>
      <p:sp>
        <p:nvSpPr>
          <p:cNvPr id="8" name="Footer Placeholder 7"/>
          <p:cNvSpPr>
            <a:spLocks noGrp="1"/>
          </p:cNvSpPr>
          <p:nvPr>
            <p:ph type="ftr" sz="quarter" idx="11"/>
          </p:nvPr>
        </p:nvSpPr>
        <p:spPr/>
        <p:txBody>
          <a:bodyPr/>
          <a:lstStyle/>
          <a:p>
            <a:endParaRPr lang="pt-PT"/>
          </a:p>
        </p:txBody>
      </p:sp>
      <p:sp>
        <p:nvSpPr>
          <p:cNvPr id="9" name="Slide Number Placeholder 8"/>
          <p:cNvSpPr>
            <a:spLocks noGrp="1"/>
          </p:cNvSpPr>
          <p:nvPr>
            <p:ph type="sldNum" sz="quarter" idx="12"/>
          </p:nvPr>
        </p:nvSpPr>
        <p:spPr/>
        <p:txBody>
          <a:bodyPr/>
          <a:lstStyle/>
          <a:p>
            <a:fld id="{4638FECA-F2E4-4E05-92EC-58E99EA0B15D}" type="slidenum">
              <a:rPr lang="pt-PT" smtClean="0"/>
              <a:pPr/>
              <a:t>‹#›</a:t>
            </a:fld>
            <a:endParaRPr lang="pt-P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PT"/>
          </a:p>
        </p:txBody>
      </p:sp>
      <p:sp>
        <p:nvSpPr>
          <p:cNvPr id="3" name="Date Placeholder 2"/>
          <p:cNvSpPr>
            <a:spLocks noGrp="1"/>
          </p:cNvSpPr>
          <p:nvPr>
            <p:ph type="dt" sz="half" idx="10"/>
          </p:nvPr>
        </p:nvSpPr>
        <p:spPr/>
        <p:txBody>
          <a:bodyPr/>
          <a:lstStyle/>
          <a:p>
            <a:fld id="{1CA7B8B8-6764-4DB0-A962-41300A23605B}" type="datetimeFigureOut">
              <a:rPr lang="pt-PT" smtClean="0"/>
              <a:pPr/>
              <a:t>14/10/2025</a:t>
            </a:fld>
            <a:endParaRPr lang="pt-PT"/>
          </a:p>
        </p:txBody>
      </p:sp>
      <p:sp>
        <p:nvSpPr>
          <p:cNvPr id="4" name="Footer Placeholder 3"/>
          <p:cNvSpPr>
            <a:spLocks noGrp="1"/>
          </p:cNvSpPr>
          <p:nvPr>
            <p:ph type="ftr" sz="quarter" idx="11"/>
          </p:nvPr>
        </p:nvSpPr>
        <p:spPr/>
        <p:txBody>
          <a:bodyPr/>
          <a:lstStyle/>
          <a:p>
            <a:endParaRPr lang="pt-PT"/>
          </a:p>
        </p:txBody>
      </p:sp>
      <p:sp>
        <p:nvSpPr>
          <p:cNvPr id="5" name="Slide Number Placeholder 4"/>
          <p:cNvSpPr>
            <a:spLocks noGrp="1"/>
          </p:cNvSpPr>
          <p:nvPr>
            <p:ph type="sldNum" sz="quarter" idx="12"/>
          </p:nvPr>
        </p:nvSpPr>
        <p:spPr/>
        <p:txBody>
          <a:bodyPr/>
          <a:lstStyle/>
          <a:p>
            <a:fld id="{4638FECA-F2E4-4E05-92EC-58E99EA0B15D}" type="slidenum">
              <a:rPr lang="pt-PT" smtClean="0"/>
              <a:pPr/>
              <a:t>‹#›</a:t>
            </a:fld>
            <a:endParaRPr lang="pt-PT"/>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A7B8B8-6764-4DB0-A962-41300A23605B}" type="datetimeFigureOut">
              <a:rPr lang="pt-PT" smtClean="0"/>
              <a:pPr/>
              <a:t>14/10/2025</a:t>
            </a:fld>
            <a:endParaRPr lang="pt-PT"/>
          </a:p>
        </p:txBody>
      </p:sp>
      <p:sp>
        <p:nvSpPr>
          <p:cNvPr id="3" name="Footer Placeholder 2"/>
          <p:cNvSpPr>
            <a:spLocks noGrp="1"/>
          </p:cNvSpPr>
          <p:nvPr>
            <p:ph type="ftr" sz="quarter" idx="11"/>
          </p:nvPr>
        </p:nvSpPr>
        <p:spPr/>
        <p:txBody>
          <a:bodyPr/>
          <a:lstStyle/>
          <a:p>
            <a:endParaRPr lang="pt-PT"/>
          </a:p>
        </p:txBody>
      </p:sp>
      <p:sp>
        <p:nvSpPr>
          <p:cNvPr id="4" name="Slide Number Placeholder 3"/>
          <p:cNvSpPr>
            <a:spLocks noGrp="1"/>
          </p:cNvSpPr>
          <p:nvPr>
            <p:ph type="sldNum" sz="quarter" idx="12"/>
          </p:nvPr>
        </p:nvSpPr>
        <p:spPr/>
        <p:txBody>
          <a:bodyPr/>
          <a:lstStyle/>
          <a:p>
            <a:fld id="{4638FECA-F2E4-4E05-92EC-58E99EA0B15D}" type="slidenum">
              <a:rPr lang="pt-PT" smtClean="0"/>
              <a:pPr/>
              <a:t>‹#›</a:t>
            </a:fld>
            <a:endParaRPr lang="pt-PT"/>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pt-PT"/>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A7B8B8-6764-4DB0-A962-41300A23605B}" type="datetimeFigureOut">
              <a:rPr lang="pt-PT" smtClean="0"/>
              <a:pPr/>
              <a:t>14/10/2025</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4638FECA-F2E4-4E05-92EC-58E99EA0B15D}" type="slidenum">
              <a:rPr lang="pt-PT" smtClean="0"/>
              <a:pPr/>
              <a:t>‹#›</a:t>
            </a:fld>
            <a:endParaRPr lang="pt-PT"/>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pt-PT"/>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A7B8B8-6764-4DB0-A962-41300A23605B}" type="datetimeFigureOut">
              <a:rPr lang="pt-PT" smtClean="0"/>
              <a:pPr/>
              <a:t>14/10/2025</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4638FECA-F2E4-4E05-92EC-58E99EA0B15D}" type="slidenum">
              <a:rPr lang="pt-PT" smtClean="0"/>
              <a:pPr/>
              <a:t>‹#›</a:t>
            </a:fld>
            <a:endParaRPr lang="pt-PT"/>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PT"/>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Date Placeholder 3"/>
          <p:cNvSpPr>
            <a:spLocks noGrp="1"/>
          </p:cNvSpPr>
          <p:nvPr>
            <p:ph type="dt" sz="half" idx="10"/>
          </p:nvPr>
        </p:nvSpPr>
        <p:spPr/>
        <p:txBody>
          <a:bodyPr/>
          <a:lstStyle/>
          <a:p>
            <a:fld id="{1CA7B8B8-6764-4DB0-A962-41300A23605B}" type="datetimeFigureOut">
              <a:rPr lang="pt-PT" smtClean="0"/>
              <a:pPr/>
              <a:t>14/10/2025</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4638FECA-F2E4-4E05-92EC-58E99EA0B15D}" type="slidenum">
              <a:rPr lang="pt-PT" smtClean="0"/>
              <a:pPr/>
              <a:t>‹#›</a:t>
            </a:fld>
            <a:endParaRPr lang="pt-PT"/>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pt-PT"/>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Date Placeholder 3"/>
          <p:cNvSpPr>
            <a:spLocks noGrp="1"/>
          </p:cNvSpPr>
          <p:nvPr>
            <p:ph type="dt" sz="half" idx="10"/>
          </p:nvPr>
        </p:nvSpPr>
        <p:spPr/>
        <p:txBody>
          <a:bodyPr/>
          <a:lstStyle/>
          <a:p>
            <a:fld id="{1CA7B8B8-6764-4DB0-A962-41300A23605B}" type="datetimeFigureOut">
              <a:rPr lang="pt-PT" smtClean="0"/>
              <a:pPr/>
              <a:t>14/10/2025</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4638FECA-F2E4-4E05-92EC-58E99EA0B15D}" type="slidenum">
              <a:rPr lang="pt-PT" smtClean="0"/>
              <a:pPr/>
              <a:t>‹#›</a:t>
            </a:fld>
            <a:endParaRPr lang="pt-PT"/>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grpSp>
        <p:nvGrpSpPr>
          <p:cNvPr id="2" name="Group 6"/>
          <p:cNvGrpSpPr/>
          <p:nvPr userDrawn="1"/>
        </p:nvGrpSpPr>
        <p:grpSpPr>
          <a:xfrm>
            <a:off x="0" y="-24"/>
            <a:ext cx="12192000" cy="6858000"/>
            <a:chOff x="0" y="24"/>
            <a:chExt cx="9144000" cy="6858000"/>
          </a:xfrm>
        </p:grpSpPr>
        <p:sp>
          <p:nvSpPr>
            <p:cNvPr id="19" name="Rectangle 18"/>
            <p:cNvSpPr/>
            <p:nvPr userDrawn="1"/>
          </p:nvSpPr>
          <p:spPr>
            <a:xfrm>
              <a:off x="0" y="24"/>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PT" sz="1800"/>
            </a:p>
          </p:txBody>
        </p:sp>
        <p:pic>
          <p:nvPicPr>
            <p:cNvPr id="20" name="Picture 19" descr="ec_8.jpg"/>
            <p:cNvPicPr>
              <a:picLocks noChangeAspect="1"/>
            </p:cNvPicPr>
            <p:nvPr userDrawn="1"/>
          </p:nvPicPr>
          <p:blipFill>
            <a:blip r:embed="rId2" cstate="screen"/>
            <a:srcRect/>
            <a:stretch>
              <a:fillRect/>
            </a:stretch>
          </p:blipFill>
          <p:spPr>
            <a:xfrm>
              <a:off x="71406" y="6072182"/>
              <a:ext cx="1132847" cy="643663"/>
            </a:xfrm>
            <a:prstGeom prst="rect">
              <a:avLst/>
            </a:prstGeom>
          </p:spPr>
        </p:pic>
        <p:pic>
          <p:nvPicPr>
            <p:cNvPr id="21" name="Picture 20" descr="ec_12.jpg"/>
            <p:cNvPicPr>
              <a:picLocks noChangeAspect="1"/>
            </p:cNvPicPr>
            <p:nvPr userDrawn="1"/>
          </p:nvPicPr>
          <p:blipFill>
            <a:blip r:embed="rId3" cstate="screen"/>
            <a:srcRect/>
            <a:stretch>
              <a:fillRect/>
            </a:stretch>
          </p:blipFill>
          <p:spPr>
            <a:xfrm>
              <a:off x="71406" y="5357471"/>
              <a:ext cx="1135357" cy="643345"/>
            </a:xfrm>
            <a:prstGeom prst="rect">
              <a:avLst/>
            </a:prstGeom>
          </p:spPr>
        </p:pic>
        <p:pic>
          <p:nvPicPr>
            <p:cNvPr id="22" name="Picture 21" descr="ec_8.jpg"/>
            <p:cNvPicPr>
              <a:picLocks noChangeAspect="1"/>
            </p:cNvPicPr>
            <p:nvPr userDrawn="1"/>
          </p:nvPicPr>
          <p:blipFill>
            <a:blip r:embed="rId4" cstate="screen"/>
            <a:srcRect/>
            <a:stretch>
              <a:fillRect/>
            </a:stretch>
          </p:blipFill>
          <p:spPr>
            <a:xfrm>
              <a:off x="71406" y="4642688"/>
              <a:ext cx="1135357" cy="643345"/>
            </a:xfrm>
            <a:prstGeom prst="rect">
              <a:avLst/>
            </a:prstGeom>
          </p:spPr>
        </p:pic>
        <p:pic>
          <p:nvPicPr>
            <p:cNvPr id="23" name="Picture 22" descr="ec_14.jpg"/>
            <p:cNvPicPr>
              <a:picLocks noChangeAspect="1"/>
            </p:cNvPicPr>
            <p:nvPr userDrawn="1"/>
          </p:nvPicPr>
          <p:blipFill>
            <a:blip r:embed="rId5" cstate="screen"/>
            <a:srcRect r="-461"/>
            <a:stretch>
              <a:fillRect/>
            </a:stretch>
          </p:blipFill>
          <p:spPr>
            <a:xfrm>
              <a:off x="71406" y="3928711"/>
              <a:ext cx="1134925" cy="643345"/>
            </a:xfrm>
            <a:prstGeom prst="rect">
              <a:avLst/>
            </a:prstGeom>
          </p:spPr>
        </p:pic>
        <p:pic>
          <p:nvPicPr>
            <p:cNvPr id="24" name="Picture 23" descr="casa_campo 044.jpg"/>
            <p:cNvPicPr>
              <a:picLocks noChangeAspect="1"/>
            </p:cNvPicPr>
            <p:nvPr userDrawn="1"/>
          </p:nvPicPr>
          <p:blipFill>
            <a:blip r:embed="rId6" cstate="screen"/>
            <a:srcRect/>
            <a:stretch>
              <a:fillRect/>
            </a:stretch>
          </p:blipFill>
          <p:spPr>
            <a:xfrm>
              <a:off x="71406" y="3214331"/>
              <a:ext cx="1135358" cy="643345"/>
            </a:xfrm>
            <a:prstGeom prst="rect">
              <a:avLst/>
            </a:prstGeom>
          </p:spPr>
        </p:pic>
        <p:pic>
          <p:nvPicPr>
            <p:cNvPr id="25" name="Picture 2"/>
            <p:cNvPicPr>
              <a:picLocks noChangeAspect="1" noChangeArrowheads="1"/>
            </p:cNvPicPr>
            <p:nvPr userDrawn="1"/>
          </p:nvPicPr>
          <p:blipFill>
            <a:blip r:embed="rId7" cstate="screen"/>
            <a:srcRect/>
            <a:stretch>
              <a:fillRect/>
            </a:stretch>
          </p:blipFill>
          <p:spPr bwMode="auto">
            <a:xfrm>
              <a:off x="71406" y="333228"/>
              <a:ext cx="1140613" cy="647787"/>
            </a:xfrm>
            <a:prstGeom prst="rect">
              <a:avLst/>
            </a:prstGeom>
            <a:noFill/>
            <a:ln w="9525">
              <a:noFill/>
              <a:miter lim="800000"/>
              <a:headEnd/>
              <a:tailEnd/>
            </a:ln>
            <a:effectLst/>
          </p:spPr>
        </p:pic>
        <p:pic>
          <p:nvPicPr>
            <p:cNvPr id="26" name="Picture 25" descr="AN_Talh246_2.jpg"/>
            <p:cNvPicPr>
              <a:picLocks noChangeAspect="1"/>
            </p:cNvPicPr>
            <p:nvPr userDrawn="1"/>
          </p:nvPicPr>
          <p:blipFill>
            <a:blip r:embed="rId8" cstate="screen"/>
            <a:srcRect/>
            <a:stretch>
              <a:fillRect/>
            </a:stretch>
          </p:blipFill>
          <p:spPr>
            <a:xfrm>
              <a:off x="71406" y="1047796"/>
              <a:ext cx="1143197" cy="647879"/>
            </a:xfrm>
            <a:prstGeom prst="rect">
              <a:avLst/>
            </a:prstGeom>
          </p:spPr>
        </p:pic>
        <p:pic>
          <p:nvPicPr>
            <p:cNvPr id="27" name="Picture 26" descr="AN_Talh289_2.jpg"/>
            <p:cNvPicPr>
              <a:picLocks noChangeAspect="1"/>
            </p:cNvPicPr>
            <p:nvPr userDrawn="1"/>
          </p:nvPicPr>
          <p:blipFill>
            <a:blip r:embed="rId9" cstate="screen"/>
            <a:srcRect/>
            <a:stretch>
              <a:fillRect/>
            </a:stretch>
          </p:blipFill>
          <p:spPr>
            <a:xfrm>
              <a:off x="71406" y="1785974"/>
              <a:ext cx="1138033" cy="647787"/>
            </a:xfrm>
            <a:prstGeom prst="rect">
              <a:avLst/>
            </a:prstGeom>
          </p:spPr>
        </p:pic>
      </p:grpSp>
      <p:sp>
        <p:nvSpPr>
          <p:cNvPr id="28" name="Rectangle 27"/>
          <p:cNvSpPr/>
          <p:nvPr userDrawn="1"/>
        </p:nvSpPr>
        <p:spPr>
          <a:xfrm>
            <a:off x="95208" y="2495248"/>
            <a:ext cx="1521600" cy="64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800"/>
          </a:p>
        </p:txBody>
      </p:sp>
      <p:pic>
        <p:nvPicPr>
          <p:cNvPr id="29" name="Picture 3"/>
          <p:cNvPicPr>
            <a:picLocks noChangeAspect="1" noChangeArrowheads="1"/>
          </p:cNvPicPr>
          <p:nvPr userDrawn="1"/>
        </p:nvPicPr>
        <p:blipFill>
          <a:blip r:embed="rId10" cstate="screen"/>
          <a:srcRect b="7609"/>
          <a:stretch>
            <a:fillRect/>
          </a:stretch>
        </p:blipFill>
        <p:spPr bwMode="auto">
          <a:xfrm>
            <a:off x="1874291" y="357166"/>
            <a:ext cx="10032000" cy="6303066"/>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30" name="Picture 2"/>
          <p:cNvPicPr>
            <a:picLocks noChangeAspect="1" noChangeArrowheads="1"/>
          </p:cNvPicPr>
          <p:nvPr userDrawn="1"/>
        </p:nvPicPr>
        <p:blipFill>
          <a:blip r:embed="rId11" cstate="screen"/>
          <a:srcRect/>
          <a:stretch>
            <a:fillRect/>
          </a:stretch>
        </p:blipFill>
        <p:spPr bwMode="auto">
          <a:xfrm>
            <a:off x="2255491" y="500042"/>
            <a:ext cx="2857519" cy="795616"/>
          </a:xfrm>
          <a:prstGeom prst="rect">
            <a:avLst/>
          </a:prstGeom>
          <a:noFill/>
          <a:ln w="9525">
            <a:noFill/>
            <a:miter lim="800000"/>
            <a:headEnd/>
            <a:tailEnd/>
          </a:ln>
        </p:spPr>
      </p:pic>
      <p:sp>
        <p:nvSpPr>
          <p:cNvPr id="38" name="Rectangle 37"/>
          <p:cNvSpPr/>
          <p:nvPr userDrawn="1"/>
        </p:nvSpPr>
        <p:spPr>
          <a:xfrm>
            <a:off x="95208" y="2490804"/>
            <a:ext cx="1521600" cy="64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800"/>
          </a:p>
        </p:txBody>
      </p:sp>
      <p:pic>
        <p:nvPicPr>
          <p:cNvPr id="39" name="Picture 3"/>
          <p:cNvPicPr>
            <a:picLocks noChangeAspect="1" noChangeArrowheads="1"/>
          </p:cNvPicPr>
          <p:nvPr userDrawn="1"/>
        </p:nvPicPr>
        <p:blipFill>
          <a:blip r:embed="rId12" cstate="screen"/>
          <a:srcRect/>
          <a:stretch>
            <a:fillRect/>
          </a:stretch>
        </p:blipFill>
        <p:spPr bwMode="auto">
          <a:xfrm>
            <a:off x="1874291" y="357166"/>
            <a:ext cx="10032000" cy="6303066"/>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40" name="Picture 2"/>
          <p:cNvPicPr>
            <a:picLocks noChangeAspect="1" noChangeArrowheads="1"/>
          </p:cNvPicPr>
          <p:nvPr userDrawn="1"/>
        </p:nvPicPr>
        <p:blipFill>
          <a:blip r:embed="rId13" cstate="screen"/>
          <a:srcRect/>
          <a:stretch>
            <a:fillRect/>
          </a:stretch>
        </p:blipFill>
        <p:spPr bwMode="auto">
          <a:xfrm>
            <a:off x="2351584" y="476673"/>
            <a:ext cx="4494341" cy="1071569"/>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grpSp>
        <p:nvGrpSpPr>
          <p:cNvPr id="2" name="Group 6"/>
          <p:cNvGrpSpPr/>
          <p:nvPr userDrawn="1"/>
        </p:nvGrpSpPr>
        <p:grpSpPr>
          <a:xfrm>
            <a:off x="0" y="-24"/>
            <a:ext cx="12192000" cy="6858000"/>
            <a:chOff x="0" y="24"/>
            <a:chExt cx="9144000" cy="6858000"/>
          </a:xfrm>
        </p:grpSpPr>
        <p:sp>
          <p:nvSpPr>
            <p:cNvPr id="19" name="Rectangle 18"/>
            <p:cNvSpPr/>
            <p:nvPr userDrawn="1"/>
          </p:nvSpPr>
          <p:spPr>
            <a:xfrm>
              <a:off x="0" y="24"/>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PT" sz="1800"/>
            </a:p>
          </p:txBody>
        </p:sp>
        <p:pic>
          <p:nvPicPr>
            <p:cNvPr id="20" name="Picture 19" descr="ec_8.jpg"/>
            <p:cNvPicPr>
              <a:picLocks noChangeAspect="1"/>
            </p:cNvPicPr>
            <p:nvPr userDrawn="1"/>
          </p:nvPicPr>
          <p:blipFill>
            <a:blip r:embed="rId2" cstate="screen"/>
            <a:srcRect/>
            <a:stretch>
              <a:fillRect/>
            </a:stretch>
          </p:blipFill>
          <p:spPr>
            <a:xfrm>
              <a:off x="71406" y="6072182"/>
              <a:ext cx="1132847" cy="643663"/>
            </a:xfrm>
            <a:prstGeom prst="rect">
              <a:avLst/>
            </a:prstGeom>
          </p:spPr>
        </p:pic>
        <p:pic>
          <p:nvPicPr>
            <p:cNvPr id="21" name="Picture 20" descr="ec_12.jpg"/>
            <p:cNvPicPr>
              <a:picLocks noChangeAspect="1"/>
            </p:cNvPicPr>
            <p:nvPr userDrawn="1"/>
          </p:nvPicPr>
          <p:blipFill>
            <a:blip r:embed="rId3" cstate="screen"/>
            <a:srcRect/>
            <a:stretch>
              <a:fillRect/>
            </a:stretch>
          </p:blipFill>
          <p:spPr>
            <a:xfrm>
              <a:off x="71406" y="5357471"/>
              <a:ext cx="1135357" cy="643345"/>
            </a:xfrm>
            <a:prstGeom prst="rect">
              <a:avLst/>
            </a:prstGeom>
          </p:spPr>
        </p:pic>
        <p:pic>
          <p:nvPicPr>
            <p:cNvPr id="22" name="Picture 21" descr="ec_8.jpg"/>
            <p:cNvPicPr>
              <a:picLocks noChangeAspect="1"/>
            </p:cNvPicPr>
            <p:nvPr userDrawn="1"/>
          </p:nvPicPr>
          <p:blipFill>
            <a:blip r:embed="rId4" cstate="screen"/>
            <a:srcRect/>
            <a:stretch>
              <a:fillRect/>
            </a:stretch>
          </p:blipFill>
          <p:spPr>
            <a:xfrm>
              <a:off x="71406" y="4642688"/>
              <a:ext cx="1135357" cy="643345"/>
            </a:xfrm>
            <a:prstGeom prst="rect">
              <a:avLst/>
            </a:prstGeom>
          </p:spPr>
        </p:pic>
        <p:pic>
          <p:nvPicPr>
            <p:cNvPr id="23" name="Picture 22" descr="ec_14.jpg"/>
            <p:cNvPicPr>
              <a:picLocks noChangeAspect="1"/>
            </p:cNvPicPr>
            <p:nvPr userDrawn="1"/>
          </p:nvPicPr>
          <p:blipFill>
            <a:blip r:embed="rId5" cstate="screen"/>
            <a:srcRect r="-461"/>
            <a:stretch>
              <a:fillRect/>
            </a:stretch>
          </p:blipFill>
          <p:spPr>
            <a:xfrm>
              <a:off x="71406" y="3928711"/>
              <a:ext cx="1134925" cy="643345"/>
            </a:xfrm>
            <a:prstGeom prst="rect">
              <a:avLst/>
            </a:prstGeom>
          </p:spPr>
        </p:pic>
        <p:pic>
          <p:nvPicPr>
            <p:cNvPr id="24" name="Picture 23" descr="casa_campo 044.jpg"/>
            <p:cNvPicPr>
              <a:picLocks noChangeAspect="1"/>
            </p:cNvPicPr>
            <p:nvPr userDrawn="1"/>
          </p:nvPicPr>
          <p:blipFill>
            <a:blip r:embed="rId6" cstate="screen"/>
            <a:srcRect/>
            <a:stretch>
              <a:fillRect/>
            </a:stretch>
          </p:blipFill>
          <p:spPr>
            <a:xfrm>
              <a:off x="71406" y="3214331"/>
              <a:ext cx="1135358" cy="643345"/>
            </a:xfrm>
            <a:prstGeom prst="rect">
              <a:avLst/>
            </a:prstGeom>
          </p:spPr>
        </p:pic>
        <p:pic>
          <p:nvPicPr>
            <p:cNvPr id="25" name="Picture 2"/>
            <p:cNvPicPr>
              <a:picLocks noChangeAspect="1" noChangeArrowheads="1"/>
            </p:cNvPicPr>
            <p:nvPr userDrawn="1"/>
          </p:nvPicPr>
          <p:blipFill>
            <a:blip r:embed="rId7" cstate="screen"/>
            <a:srcRect/>
            <a:stretch>
              <a:fillRect/>
            </a:stretch>
          </p:blipFill>
          <p:spPr bwMode="auto">
            <a:xfrm>
              <a:off x="71406" y="333228"/>
              <a:ext cx="1140613" cy="647787"/>
            </a:xfrm>
            <a:prstGeom prst="rect">
              <a:avLst/>
            </a:prstGeom>
            <a:noFill/>
            <a:ln w="9525">
              <a:noFill/>
              <a:miter lim="800000"/>
              <a:headEnd/>
              <a:tailEnd/>
            </a:ln>
            <a:effectLst/>
          </p:spPr>
        </p:pic>
        <p:pic>
          <p:nvPicPr>
            <p:cNvPr id="26" name="Picture 25" descr="AN_Talh246_2.jpg"/>
            <p:cNvPicPr>
              <a:picLocks noChangeAspect="1"/>
            </p:cNvPicPr>
            <p:nvPr userDrawn="1"/>
          </p:nvPicPr>
          <p:blipFill>
            <a:blip r:embed="rId8" cstate="screen"/>
            <a:srcRect/>
            <a:stretch>
              <a:fillRect/>
            </a:stretch>
          </p:blipFill>
          <p:spPr>
            <a:xfrm>
              <a:off x="71406" y="1047796"/>
              <a:ext cx="1143197" cy="647879"/>
            </a:xfrm>
            <a:prstGeom prst="rect">
              <a:avLst/>
            </a:prstGeom>
          </p:spPr>
        </p:pic>
        <p:pic>
          <p:nvPicPr>
            <p:cNvPr id="27" name="Picture 26" descr="AN_Talh289_2.jpg"/>
            <p:cNvPicPr>
              <a:picLocks noChangeAspect="1"/>
            </p:cNvPicPr>
            <p:nvPr userDrawn="1"/>
          </p:nvPicPr>
          <p:blipFill>
            <a:blip r:embed="rId9" cstate="screen"/>
            <a:srcRect/>
            <a:stretch>
              <a:fillRect/>
            </a:stretch>
          </p:blipFill>
          <p:spPr>
            <a:xfrm>
              <a:off x="71406" y="1785974"/>
              <a:ext cx="1138033" cy="647787"/>
            </a:xfrm>
            <a:prstGeom prst="rect">
              <a:avLst/>
            </a:prstGeom>
          </p:spPr>
        </p:pic>
      </p:grpSp>
      <p:sp>
        <p:nvSpPr>
          <p:cNvPr id="28" name="Rectangle 27"/>
          <p:cNvSpPr/>
          <p:nvPr userDrawn="1"/>
        </p:nvSpPr>
        <p:spPr>
          <a:xfrm>
            <a:off x="95208" y="2495248"/>
            <a:ext cx="1521600" cy="64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800"/>
          </a:p>
        </p:txBody>
      </p:sp>
      <p:pic>
        <p:nvPicPr>
          <p:cNvPr id="29" name="Picture 3"/>
          <p:cNvPicPr>
            <a:picLocks noChangeAspect="1" noChangeArrowheads="1"/>
          </p:cNvPicPr>
          <p:nvPr userDrawn="1"/>
        </p:nvPicPr>
        <p:blipFill>
          <a:blip r:embed="rId10" cstate="screen"/>
          <a:srcRect b="7609"/>
          <a:stretch>
            <a:fillRect/>
          </a:stretch>
        </p:blipFill>
        <p:spPr bwMode="auto">
          <a:xfrm>
            <a:off x="1874291" y="357166"/>
            <a:ext cx="10032000" cy="6303066"/>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30" name="Picture 2"/>
          <p:cNvPicPr>
            <a:picLocks noChangeAspect="1" noChangeArrowheads="1"/>
          </p:cNvPicPr>
          <p:nvPr userDrawn="1"/>
        </p:nvPicPr>
        <p:blipFill>
          <a:blip r:embed="rId11" cstate="screen"/>
          <a:srcRect/>
          <a:stretch>
            <a:fillRect/>
          </a:stretch>
        </p:blipFill>
        <p:spPr bwMode="auto">
          <a:xfrm>
            <a:off x="2255491" y="500042"/>
            <a:ext cx="2857519" cy="795616"/>
          </a:xfrm>
          <a:prstGeom prst="rect">
            <a:avLst/>
          </a:prstGeom>
          <a:noFill/>
          <a:ln w="9525">
            <a:noFill/>
            <a:miter lim="800000"/>
            <a:headEnd/>
            <a:tailEnd/>
          </a:ln>
        </p:spPr>
      </p:pic>
      <p:grpSp>
        <p:nvGrpSpPr>
          <p:cNvPr id="3" name="Group 6"/>
          <p:cNvGrpSpPr/>
          <p:nvPr userDrawn="1"/>
        </p:nvGrpSpPr>
        <p:grpSpPr>
          <a:xfrm>
            <a:off x="0" y="-24"/>
            <a:ext cx="12192000" cy="6858000"/>
            <a:chOff x="0" y="24"/>
            <a:chExt cx="9144000" cy="6858000"/>
          </a:xfrm>
        </p:grpSpPr>
        <p:sp>
          <p:nvSpPr>
            <p:cNvPr id="16" name="Rectangle 15"/>
            <p:cNvSpPr/>
            <p:nvPr userDrawn="1"/>
          </p:nvSpPr>
          <p:spPr>
            <a:xfrm>
              <a:off x="0" y="24"/>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PT" sz="1800"/>
            </a:p>
          </p:txBody>
        </p:sp>
        <p:pic>
          <p:nvPicPr>
            <p:cNvPr id="17" name="Picture 16" descr="ec_8.jpg"/>
            <p:cNvPicPr>
              <a:picLocks noChangeAspect="1"/>
            </p:cNvPicPr>
            <p:nvPr userDrawn="1"/>
          </p:nvPicPr>
          <p:blipFill>
            <a:blip r:embed="rId12" cstate="screen"/>
            <a:srcRect/>
            <a:stretch>
              <a:fillRect/>
            </a:stretch>
          </p:blipFill>
          <p:spPr>
            <a:xfrm>
              <a:off x="71406" y="6072182"/>
              <a:ext cx="1132847" cy="643663"/>
            </a:xfrm>
            <a:prstGeom prst="rect">
              <a:avLst/>
            </a:prstGeom>
          </p:spPr>
        </p:pic>
        <p:pic>
          <p:nvPicPr>
            <p:cNvPr id="31" name="Picture 30" descr="ec_12.jpg"/>
            <p:cNvPicPr>
              <a:picLocks noChangeAspect="1"/>
            </p:cNvPicPr>
            <p:nvPr userDrawn="1"/>
          </p:nvPicPr>
          <p:blipFill>
            <a:blip r:embed="rId13" cstate="screen"/>
            <a:srcRect/>
            <a:stretch>
              <a:fillRect/>
            </a:stretch>
          </p:blipFill>
          <p:spPr>
            <a:xfrm>
              <a:off x="71406" y="5357471"/>
              <a:ext cx="1135357" cy="643345"/>
            </a:xfrm>
            <a:prstGeom prst="rect">
              <a:avLst/>
            </a:prstGeom>
          </p:spPr>
        </p:pic>
        <p:pic>
          <p:nvPicPr>
            <p:cNvPr id="32" name="Picture 31" descr="ec_8.jpg"/>
            <p:cNvPicPr>
              <a:picLocks noChangeAspect="1"/>
            </p:cNvPicPr>
            <p:nvPr userDrawn="1"/>
          </p:nvPicPr>
          <p:blipFill>
            <a:blip r:embed="rId14" cstate="screen"/>
            <a:srcRect/>
            <a:stretch>
              <a:fillRect/>
            </a:stretch>
          </p:blipFill>
          <p:spPr>
            <a:xfrm>
              <a:off x="71406" y="4642688"/>
              <a:ext cx="1135357" cy="643345"/>
            </a:xfrm>
            <a:prstGeom prst="rect">
              <a:avLst/>
            </a:prstGeom>
          </p:spPr>
        </p:pic>
        <p:pic>
          <p:nvPicPr>
            <p:cNvPr id="33" name="Picture 32" descr="ec_14.jpg"/>
            <p:cNvPicPr>
              <a:picLocks noChangeAspect="1"/>
            </p:cNvPicPr>
            <p:nvPr userDrawn="1"/>
          </p:nvPicPr>
          <p:blipFill>
            <a:blip r:embed="rId15" cstate="screen"/>
            <a:srcRect r="-461"/>
            <a:stretch>
              <a:fillRect/>
            </a:stretch>
          </p:blipFill>
          <p:spPr>
            <a:xfrm>
              <a:off x="71406" y="3928711"/>
              <a:ext cx="1134925" cy="643345"/>
            </a:xfrm>
            <a:prstGeom prst="rect">
              <a:avLst/>
            </a:prstGeom>
          </p:spPr>
        </p:pic>
        <p:pic>
          <p:nvPicPr>
            <p:cNvPr id="34" name="Picture 33" descr="casa_campo 044.jpg"/>
            <p:cNvPicPr>
              <a:picLocks noChangeAspect="1"/>
            </p:cNvPicPr>
            <p:nvPr userDrawn="1"/>
          </p:nvPicPr>
          <p:blipFill>
            <a:blip r:embed="rId16" cstate="screen"/>
            <a:srcRect/>
            <a:stretch>
              <a:fillRect/>
            </a:stretch>
          </p:blipFill>
          <p:spPr>
            <a:xfrm>
              <a:off x="71406" y="3214331"/>
              <a:ext cx="1135358" cy="643345"/>
            </a:xfrm>
            <a:prstGeom prst="rect">
              <a:avLst/>
            </a:prstGeom>
          </p:spPr>
        </p:pic>
        <p:pic>
          <p:nvPicPr>
            <p:cNvPr id="35" name="Picture 2"/>
            <p:cNvPicPr>
              <a:picLocks noChangeAspect="1" noChangeArrowheads="1"/>
            </p:cNvPicPr>
            <p:nvPr userDrawn="1"/>
          </p:nvPicPr>
          <p:blipFill>
            <a:blip r:embed="rId17" cstate="screen"/>
            <a:srcRect/>
            <a:stretch>
              <a:fillRect/>
            </a:stretch>
          </p:blipFill>
          <p:spPr bwMode="auto">
            <a:xfrm>
              <a:off x="71406" y="333228"/>
              <a:ext cx="1140613" cy="647787"/>
            </a:xfrm>
            <a:prstGeom prst="rect">
              <a:avLst/>
            </a:prstGeom>
            <a:noFill/>
            <a:ln w="9525">
              <a:noFill/>
              <a:miter lim="800000"/>
              <a:headEnd/>
              <a:tailEnd/>
            </a:ln>
            <a:effectLst/>
          </p:spPr>
        </p:pic>
        <p:pic>
          <p:nvPicPr>
            <p:cNvPr id="36" name="Picture 35" descr="AN_Talh246_2.jpg"/>
            <p:cNvPicPr>
              <a:picLocks noChangeAspect="1"/>
            </p:cNvPicPr>
            <p:nvPr userDrawn="1"/>
          </p:nvPicPr>
          <p:blipFill>
            <a:blip r:embed="rId18" cstate="screen"/>
            <a:srcRect/>
            <a:stretch>
              <a:fillRect/>
            </a:stretch>
          </p:blipFill>
          <p:spPr>
            <a:xfrm>
              <a:off x="71406" y="1047796"/>
              <a:ext cx="1143197" cy="647879"/>
            </a:xfrm>
            <a:prstGeom prst="rect">
              <a:avLst/>
            </a:prstGeom>
          </p:spPr>
        </p:pic>
        <p:pic>
          <p:nvPicPr>
            <p:cNvPr id="37" name="Picture 36" descr="AN_Talh289_2.jpg"/>
            <p:cNvPicPr>
              <a:picLocks noChangeAspect="1"/>
            </p:cNvPicPr>
            <p:nvPr userDrawn="1"/>
          </p:nvPicPr>
          <p:blipFill>
            <a:blip r:embed="rId19" cstate="screen"/>
            <a:srcRect/>
            <a:stretch>
              <a:fillRect/>
            </a:stretch>
          </p:blipFill>
          <p:spPr>
            <a:xfrm>
              <a:off x="71406" y="1765277"/>
              <a:ext cx="1138033" cy="647787"/>
            </a:xfrm>
            <a:prstGeom prst="rect">
              <a:avLst/>
            </a:prstGeom>
          </p:spPr>
        </p:pic>
      </p:grpSp>
      <p:sp>
        <p:nvSpPr>
          <p:cNvPr id="38" name="Rectangle 37"/>
          <p:cNvSpPr/>
          <p:nvPr userDrawn="1"/>
        </p:nvSpPr>
        <p:spPr>
          <a:xfrm>
            <a:off x="95208" y="2490804"/>
            <a:ext cx="1521600" cy="64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800"/>
          </a:p>
        </p:txBody>
      </p:sp>
      <p:pic>
        <p:nvPicPr>
          <p:cNvPr id="39" name="Picture 3"/>
          <p:cNvPicPr>
            <a:picLocks noChangeAspect="1" noChangeArrowheads="1"/>
          </p:cNvPicPr>
          <p:nvPr userDrawn="1"/>
        </p:nvPicPr>
        <p:blipFill>
          <a:blip r:embed="rId20" cstate="screen"/>
          <a:srcRect/>
          <a:stretch>
            <a:fillRect/>
          </a:stretch>
        </p:blipFill>
        <p:spPr bwMode="auto">
          <a:xfrm>
            <a:off x="1874291" y="357166"/>
            <a:ext cx="10032000" cy="6303066"/>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40" name="Picture 2"/>
          <p:cNvPicPr>
            <a:picLocks noChangeAspect="1" noChangeArrowheads="1"/>
          </p:cNvPicPr>
          <p:nvPr userDrawn="1"/>
        </p:nvPicPr>
        <p:blipFill>
          <a:blip r:embed="rId21" cstate="screen"/>
          <a:srcRect/>
          <a:stretch>
            <a:fillRect/>
          </a:stretch>
        </p:blipFill>
        <p:spPr bwMode="auto">
          <a:xfrm>
            <a:off x="2342520" y="499411"/>
            <a:ext cx="4494341" cy="1071569"/>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pt-PT"/>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pt-PT"/>
          </a:p>
        </p:txBody>
      </p:sp>
      <p:sp>
        <p:nvSpPr>
          <p:cNvPr id="4" name="Date Placeholder 3"/>
          <p:cNvSpPr>
            <a:spLocks noGrp="1"/>
          </p:cNvSpPr>
          <p:nvPr>
            <p:ph type="dt" sz="half" idx="10"/>
          </p:nvPr>
        </p:nvSpPr>
        <p:spPr/>
        <p:txBody>
          <a:bodyPr/>
          <a:lstStyle/>
          <a:p>
            <a:fld id="{1CA7B8B8-6764-4DB0-A962-41300A23605B}" type="datetimeFigureOut">
              <a:rPr lang="pt-PT" smtClean="0"/>
              <a:pPr/>
              <a:t>14/10/2025</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4638FECA-F2E4-4E05-92EC-58E99EA0B15D}" type="slidenum">
              <a:rPr lang="pt-PT" smtClean="0"/>
              <a:pPr/>
              <a:t>‹#›</a:t>
            </a:fld>
            <a:endParaRPr lang="pt-PT"/>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PT"/>
          </a:p>
        </p:txBody>
      </p:sp>
      <p:sp>
        <p:nvSpPr>
          <p:cNvPr id="3" name="Date Placeholder 2"/>
          <p:cNvSpPr>
            <a:spLocks noGrp="1"/>
          </p:cNvSpPr>
          <p:nvPr>
            <p:ph type="dt" sz="half" idx="10"/>
          </p:nvPr>
        </p:nvSpPr>
        <p:spPr/>
        <p:txBody>
          <a:bodyPr/>
          <a:lstStyle/>
          <a:p>
            <a:fld id="{37FF80DD-8107-44A7-A249-9BE2BF10D10F}" type="datetimeFigureOut">
              <a:rPr lang="pt-PT" smtClean="0"/>
              <a:pPr/>
              <a:t>14/10/2025</a:t>
            </a:fld>
            <a:endParaRPr lang="pt-PT"/>
          </a:p>
        </p:txBody>
      </p:sp>
      <p:sp>
        <p:nvSpPr>
          <p:cNvPr id="4" name="Footer Placeholder 3"/>
          <p:cNvSpPr>
            <a:spLocks noGrp="1"/>
          </p:cNvSpPr>
          <p:nvPr>
            <p:ph type="ftr" sz="quarter" idx="11"/>
          </p:nvPr>
        </p:nvSpPr>
        <p:spPr/>
        <p:txBody>
          <a:bodyPr/>
          <a:lstStyle/>
          <a:p>
            <a:endParaRPr lang="pt-PT"/>
          </a:p>
        </p:txBody>
      </p:sp>
      <p:sp>
        <p:nvSpPr>
          <p:cNvPr id="5" name="Slide Number Placeholder 4"/>
          <p:cNvSpPr>
            <a:spLocks noGrp="1"/>
          </p:cNvSpPr>
          <p:nvPr>
            <p:ph type="sldNum" sz="quarter" idx="12"/>
          </p:nvPr>
        </p:nvSpPr>
        <p:spPr/>
        <p:txBody>
          <a:bodyPr/>
          <a:lstStyle/>
          <a:p>
            <a:fld id="{E6C891E2-A8D3-42D9-87A6-D91B6A7BBED7}" type="slidenum">
              <a:rPr lang="pt-PT" smtClean="0"/>
              <a:pPr/>
              <a:t>‹#›</a:t>
            </a:fld>
            <a:endParaRPr lang="pt-PT"/>
          </a:p>
        </p:txBody>
      </p:sp>
      <p:grpSp>
        <p:nvGrpSpPr>
          <p:cNvPr id="6" name="Group 6"/>
          <p:cNvGrpSpPr/>
          <p:nvPr userDrawn="1"/>
        </p:nvGrpSpPr>
        <p:grpSpPr>
          <a:xfrm>
            <a:off x="0" y="-24"/>
            <a:ext cx="12192000" cy="6858000"/>
            <a:chOff x="0" y="24"/>
            <a:chExt cx="9144000" cy="6858000"/>
          </a:xfrm>
        </p:grpSpPr>
        <p:sp>
          <p:nvSpPr>
            <p:cNvPr id="7" name="Rectangle 6"/>
            <p:cNvSpPr/>
            <p:nvPr userDrawn="1"/>
          </p:nvSpPr>
          <p:spPr>
            <a:xfrm>
              <a:off x="0" y="24"/>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PT" sz="1800"/>
            </a:p>
          </p:txBody>
        </p:sp>
        <p:pic>
          <p:nvPicPr>
            <p:cNvPr id="8" name="Picture 7" descr="ec_8.jpg"/>
            <p:cNvPicPr>
              <a:picLocks noChangeAspect="1"/>
            </p:cNvPicPr>
            <p:nvPr userDrawn="1"/>
          </p:nvPicPr>
          <p:blipFill>
            <a:blip r:embed="rId2" cstate="screen"/>
            <a:srcRect/>
            <a:stretch>
              <a:fillRect/>
            </a:stretch>
          </p:blipFill>
          <p:spPr>
            <a:xfrm>
              <a:off x="71406" y="6072182"/>
              <a:ext cx="1132847" cy="643663"/>
            </a:xfrm>
            <a:prstGeom prst="rect">
              <a:avLst/>
            </a:prstGeom>
          </p:spPr>
        </p:pic>
        <p:pic>
          <p:nvPicPr>
            <p:cNvPr id="9" name="Picture 8" descr="ec_12.jpg"/>
            <p:cNvPicPr>
              <a:picLocks noChangeAspect="1"/>
            </p:cNvPicPr>
            <p:nvPr userDrawn="1"/>
          </p:nvPicPr>
          <p:blipFill>
            <a:blip r:embed="rId3" cstate="screen"/>
            <a:srcRect/>
            <a:stretch>
              <a:fillRect/>
            </a:stretch>
          </p:blipFill>
          <p:spPr>
            <a:xfrm>
              <a:off x="71406" y="5357471"/>
              <a:ext cx="1135357" cy="643345"/>
            </a:xfrm>
            <a:prstGeom prst="rect">
              <a:avLst/>
            </a:prstGeom>
          </p:spPr>
        </p:pic>
        <p:pic>
          <p:nvPicPr>
            <p:cNvPr id="10" name="Picture 9" descr="ec_8.jpg"/>
            <p:cNvPicPr>
              <a:picLocks noChangeAspect="1"/>
            </p:cNvPicPr>
            <p:nvPr userDrawn="1"/>
          </p:nvPicPr>
          <p:blipFill>
            <a:blip r:embed="rId4" cstate="screen"/>
            <a:srcRect/>
            <a:stretch>
              <a:fillRect/>
            </a:stretch>
          </p:blipFill>
          <p:spPr>
            <a:xfrm>
              <a:off x="71406" y="4642688"/>
              <a:ext cx="1135357" cy="643345"/>
            </a:xfrm>
            <a:prstGeom prst="rect">
              <a:avLst/>
            </a:prstGeom>
          </p:spPr>
        </p:pic>
        <p:pic>
          <p:nvPicPr>
            <p:cNvPr id="11" name="Picture 10" descr="ec_14.jpg"/>
            <p:cNvPicPr>
              <a:picLocks noChangeAspect="1"/>
            </p:cNvPicPr>
            <p:nvPr userDrawn="1"/>
          </p:nvPicPr>
          <p:blipFill>
            <a:blip r:embed="rId5" cstate="screen"/>
            <a:srcRect r="-461"/>
            <a:stretch>
              <a:fillRect/>
            </a:stretch>
          </p:blipFill>
          <p:spPr>
            <a:xfrm>
              <a:off x="71406" y="3928711"/>
              <a:ext cx="1134925" cy="643345"/>
            </a:xfrm>
            <a:prstGeom prst="rect">
              <a:avLst/>
            </a:prstGeom>
          </p:spPr>
        </p:pic>
        <p:pic>
          <p:nvPicPr>
            <p:cNvPr id="12" name="Picture 11" descr="casa_campo 044.jpg"/>
            <p:cNvPicPr>
              <a:picLocks noChangeAspect="1"/>
            </p:cNvPicPr>
            <p:nvPr userDrawn="1"/>
          </p:nvPicPr>
          <p:blipFill>
            <a:blip r:embed="rId6" cstate="screen"/>
            <a:srcRect/>
            <a:stretch>
              <a:fillRect/>
            </a:stretch>
          </p:blipFill>
          <p:spPr>
            <a:xfrm>
              <a:off x="71406" y="3214331"/>
              <a:ext cx="1135358" cy="643345"/>
            </a:xfrm>
            <a:prstGeom prst="rect">
              <a:avLst/>
            </a:prstGeom>
          </p:spPr>
        </p:pic>
        <p:pic>
          <p:nvPicPr>
            <p:cNvPr id="13" name="Picture 2"/>
            <p:cNvPicPr>
              <a:picLocks noChangeAspect="1" noChangeArrowheads="1"/>
            </p:cNvPicPr>
            <p:nvPr userDrawn="1"/>
          </p:nvPicPr>
          <p:blipFill>
            <a:blip r:embed="rId7" cstate="screen"/>
            <a:srcRect/>
            <a:stretch>
              <a:fillRect/>
            </a:stretch>
          </p:blipFill>
          <p:spPr bwMode="auto">
            <a:xfrm>
              <a:off x="71406" y="333228"/>
              <a:ext cx="1140613" cy="647787"/>
            </a:xfrm>
            <a:prstGeom prst="rect">
              <a:avLst/>
            </a:prstGeom>
            <a:noFill/>
            <a:ln w="9525">
              <a:noFill/>
              <a:miter lim="800000"/>
              <a:headEnd/>
              <a:tailEnd/>
            </a:ln>
            <a:effectLst/>
          </p:spPr>
        </p:pic>
        <p:pic>
          <p:nvPicPr>
            <p:cNvPr id="14" name="Picture 13" descr="AN_Talh246_2.jpg"/>
            <p:cNvPicPr>
              <a:picLocks noChangeAspect="1"/>
            </p:cNvPicPr>
            <p:nvPr userDrawn="1"/>
          </p:nvPicPr>
          <p:blipFill>
            <a:blip r:embed="rId8" cstate="screen"/>
            <a:srcRect/>
            <a:stretch>
              <a:fillRect/>
            </a:stretch>
          </p:blipFill>
          <p:spPr>
            <a:xfrm>
              <a:off x="71406" y="1047796"/>
              <a:ext cx="1143197" cy="647879"/>
            </a:xfrm>
            <a:prstGeom prst="rect">
              <a:avLst/>
            </a:prstGeom>
          </p:spPr>
        </p:pic>
        <p:pic>
          <p:nvPicPr>
            <p:cNvPr id="15" name="Picture 14" descr="AN_Talh289_2.jpg"/>
            <p:cNvPicPr>
              <a:picLocks noChangeAspect="1"/>
            </p:cNvPicPr>
            <p:nvPr userDrawn="1"/>
          </p:nvPicPr>
          <p:blipFill>
            <a:blip r:embed="rId9" cstate="screen"/>
            <a:srcRect/>
            <a:stretch>
              <a:fillRect/>
            </a:stretch>
          </p:blipFill>
          <p:spPr>
            <a:xfrm>
              <a:off x="71406" y="1785974"/>
              <a:ext cx="1138033" cy="647787"/>
            </a:xfrm>
            <a:prstGeom prst="rect">
              <a:avLst/>
            </a:prstGeom>
          </p:spPr>
        </p:pic>
      </p:grpSp>
      <p:sp>
        <p:nvSpPr>
          <p:cNvPr id="16" name="Rectangle 15"/>
          <p:cNvSpPr/>
          <p:nvPr userDrawn="1"/>
        </p:nvSpPr>
        <p:spPr>
          <a:xfrm>
            <a:off x="95208" y="2495248"/>
            <a:ext cx="1521600" cy="64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800"/>
          </a:p>
        </p:txBody>
      </p:sp>
      <p:pic>
        <p:nvPicPr>
          <p:cNvPr id="17" name="Picture 3"/>
          <p:cNvPicPr>
            <a:picLocks noChangeAspect="1" noChangeArrowheads="1"/>
          </p:cNvPicPr>
          <p:nvPr userDrawn="1"/>
        </p:nvPicPr>
        <p:blipFill>
          <a:blip r:embed="rId10" cstate="screen"/>
          <a:srcRect b="7609"/>
          <a:stretch>
            <a:fillRect/>
          </a:stretch>
        </p:blipFill>
        <p:spPr bwMode="auto">
          <a:xfrm>
            <a:off x="1874291" y="357166"/>
            <a:ext cx="10032000" cy="6303066"/>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18" name="Picture 2"/>
          <p:cNvPicPr>
            <a:picLocks noChangeAspect="1" noChangeArrowheads="1"/>
          </p:cNvPicPr>
          <p:nvPr userDrawn="1"/>
        </p:nvPicPr>
        <p:blipFill>
          <a:blip r:embed="rId11" cstate="screen"/>
          <a:srcRect/>
          <a:stretch>
            <a:fillRect/>
          </a:stretch>
        </p:blipFill>
        <p:spPr bwMode="auto">
          <a:xfrm>
            <a:off x="2255491" y="500042"/>
            <a:ext cx="2857519" cy="795616"/>
          </a:xfrm>
          <a:prstGeom prst="rect">
            <a:avLst/>
          </a:prstGeom>
          <a:noFill/>
          <a:ln w="9525">
            <a:noFill/>
            <a:miter lim="800000"/>
            <a:headEnd/>
            <a:tailEnd/>
          </a:ln>
        </p:spPr>
      </p:pic>
      <p:grpSp>
        <p:nvGrpSpPr>
          <p:cNvPr id="19" name="Group 6"/>
          <p:cNvGrpSpPr/>
          <p:nvPr userDrawn="1"/>
        </p:nvGrpSpPr>
        <p:grpSpPr>
          <a:xfrm>
            <a:off x="0" y="-24"/>
            <a:ext cx="12192000" cy="6858000"/>
            <a:chOff x="0" y="24"/>
            <a:chExt cx="9144000" cy="6858000"/>
          </a:xfrm>
        </p:grpSpPr>
        <p:sp>
          <p:nvSpPr>
            <p:cNvPr id="20" name="Rectangle 19"/>
            <p:cNvSpPr/>
            <p:nvPr userDrawn="1"/>
          </p:nvSpPr>
          <p:spPr>
            <a:xfrm>
              <a:off x="0" y="24"/>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PT" sz="1800"/>
            </a:p>
          </p:txBody>
        </p:sp>
        <p:pic>
          <p:nvPicPr>
            <p:cNvPr id="21" name="Picture 20" descr="ec_8.jpg"/>
            <p:cNvPicPr>
              <a:picLocks noChangeAspect="1"/>
            </p:cNvPicPr>
            <p:nvPr userDrawn="1"/>
          </p:nvPicPr>
          <p:blipFill>
            <a:blip r:embed="rId12" cstate="screen"/>
            <a:srcRect/>
            <a:stretch>
              <a:fillRect/>
            </a:stretch>
          </p:blipFill>
          <p:spPr>
            <a:xfrm>
              <a:off x="71406" y="6072182"/>
              <a:ext cx="1132847" cy="643663"/>
            </a:xfrm>
            <a:prstGeom prst="rect">
              <a:avLst/>
            </a:prstGeom>
          </p:spPr>
        </p:pic>
        <p:pic>
          <p:nvPicPr>
            <p:cNvPr id="22" name="Picture 21" descr="ec_12.jpg"/>
            <p:cNvPicPr>
              <a:picLocks noChangeAspect="1"/>
            </p:cNvPicPr>
            <p:nvPr userDrawn="1"/>
          </p:nvPicPr>
          <p:blipFill>
            <a:blip r:embed="rId13" cstate="screen"/>
            <a:srcRect/>
            <a:stretch>
              <a:fillRect/>
            </a:stretch>
          </p:blipFill>
          <p:spPr>
            <a:xfrm>
              <a:off x="71406" y="5357471"/>
              <a:ext cx="1135357" cy="643345"/>
            </a:xfrm>
            <a:prstGeom prst="rect">
              <a:avLst/>
            </a:prstGeom>
          </p:spPr>
        </p:pic>
        <p:pic>
          <p:nvPicPr>
            <p:cNvPr id="23" name="Picture 22" descr="ec_8.jpg"/>
            <p:cNvPicPr>
              <a:picLocks noChangeAspect="1"/>
            </p:cNvPicPr>
            <p:nvPr userDrawn="1"/>
          </p:nvPicPr>
          <p:blipFill>
            <a:blip r:embed="rId14" cstate="screen"/>
            <a:srcRect/>
            <a:stretch>
              <a:fillRect/>
            </a:stretch>
          </p:blipFill>
          <p:spPr>
            <a:xfrm>
              <a:off x="71406" y="4642688"/>
              <a:ext cx="1135357" cy="643345"/>
            </a:xfrm>
            <a:prstGeom prst="rect">
              <a:avLst/>
            </a:prstGeom>
          </p:spPr>
        </p:pic>
        <p:pic>
          <p:nvPicPr>
            <p:cNvPr id="24" name="Picture 23" descr="ec_14.jpg"/>
            <p:cNvPicPr>
              <a:picLocks noChangeAspect="1"/>
            </p:cNvPicPr>
            <p:nvPr userDrawn="1"/>
          </p:nvPicPr>
          <p:blipFill>
            <a:blip r:embed="rId15" cstate="screen"/>
            <a:srcRect r="-461"/>
            <a:stretch>
              <a:fillRect/>
            </a:stretch>
          </p:blipFill>
          <p:spPr>
            <a:xfrm>
              <a:off x="71406" y="3928711"/>
              <a:ext cx="1134925" cy="643345"/>
            </a:xfrm>
            <a:prstGeom prst="rect">
              <a:avLst/>
            </a:prstGeom>
          </p:spPr>
        </p:pic>
        <p:pic>
          <p:nvPicPr>
            <p:cNvPr id="25" name="Picture 24" descr="casa_campo 044.jpg"/>
            <p:cNvPicPr>
              <a:picLocks noChangeAspect="1"/>
            </p:cNvPicPr>
            <p:nvPr userDrawn="1"/>
          </p:nvPicPr>
          <p:blipFill>
            <a:blip r:embed="rId16" cstate="screen"/>
            <a:srcRect/>
            <a:stretch>
              <a:fillRect/>
            </a:stretch>
          </p:blipFill>
          <p:spPr>
            <a:xfrm>
              <a:off x="71406" y="3214331"/>
              <a:ext cx="1135358" cy="643345"/>
            </a:xfrm>
            <a:prstGeom prst="rect">
              <a:avLst/>
            </a:prstGeom>
          </p:spPr>
        </p:pic>
        <p:pic>
          <p:nvPicPr>
            <p:cNvPr id="26" name="Picture 2"/>
            <p:cNvPicPr>
              <a:picLocks noChangeAspect="1" noChangeArrowheads="1"/>
            </p:cNvPicPr>
            <p:nvPr userDrawn="1"/>
          </p:nvPicPr>
          <p:blipFill>
            <a:blip r:embed="rId17" cstate="screen"/>
            <a:srcRect/>
            <a:stretch>
              <a:fillRect/>
            </a:stretch>
          </p:blipFill>
          <p:spPr bwMode="auto">
            <a:xfrm>
              <a:off x="71406" y="333228"/>
              <a:ext cx="1140613" cy="647787"/>
            </a:xfrm>
            <a:prstGeom prst="rect">
              <a:avLst/>
            </a:prstGeom>
            <a:noFill/>
            <a:ln w="9525">
              <a:noFill/>
              <a:miter lim="800000"/>
              <a:headEnd/>
              <a:tailEnd/>
            </a:ln>
            <a:effectLst/>
          </p:spPr>
        </p:pic>
        <p:pic>
          <p:nvPicPr>
            <p:cNvPr id="27" name="Picture 26" descr="AN_Talh246_2.jpg"/>
            <p:cNvPicPr>
              <a:picLocks noChangeAspect="1"/>
            </p:cNvPicPr>
            <p:nvPr userDrawn="1"/>
          </p:nvPicPr>
          <p:blipFill>
            <a:blip r:embed="rId18" cstate="screen"/>
            <a:srcRect/>
            <a:stretch>
              <a:fillRect/>
            </a:stretch>
          </p:blipFill>
          <p:spPr>
            <a:xfrm>
              <a:off x="71406" y="1047796"/>
              <a:ext cx="1143197" cy="647879"/>
            </a:xfrm>
            <a:prstGeom prst="rect">
              <a:avLst/>
            </a:prstGeom>
          </p:spPr>
        </p:pic>
        <p:pic>
          <p:nvPicPr>
            <p:cNvPr id="28" name="Picture 27" descr="AN_Talh289_2.jpg"/>
            <p:cNvPicPr>
              <a:picLocks noChangeAspect="1"/>
            </p:cNvPicPr>
            <p:nvPr userDrawn="1"/>
          </p:nvPicPr>
          <p:blipFill>
            <a:blip r:embed="rId19" cstate="screen"/>
            <a:srcRect/>
            <a:stretch>
              <a:fillRect/>
            </a:stretch>
          </p:blipFill>
          <p:spPr>
            <a:xfrm>
              <a:off x="71406" y="1765277"/>
              <a:ext cx="1138033" cy="647787"/>
            </a:xfrm>
            <a:prstGeom prst="rect">
              <a:avLst/>
            </a:prstGeom>
          </p:spPr>
        </p:pic>
      </p:grpSp>
      <p:sp>
        <p:nvSpPr>
          <p:cNvPr id="29" name="Rectangle 28"/>
          <p:cNvSpPr/>
          <p:nvPr userDrawn="1"/>
        </p:nvSpPr>
        <p:spPr>
          <a:xfrm>
            <a:off x="95208" y="2490804"/>
            <a:ext cx="1521600" cy="64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800"/>
          </a:p>
        </p:txBody>
      </p:sp>
      <p:pic>
        <p:nvPicPr>
          <p:cNvPr id="30" name="Picture 3"/>
          <p:cNvPicPr>
            <a:picLocks noChangeAspect="1" noChangeArrowheads="1"/>
          </p:cNvPicPr>
          <p:nvPr userDrawn="1"/>
        </p:nvPicPr>
        <p:blipFill>
          <a:blip r:embed="rId10" cstate="screen"/>
          <a:srcRect b="7609"/>
          <a:stretch>
            <a:fillRect/>
          </a:stretch>
        </p:blipFill>
        <p:spPr bwMode="auto">
          <a:xfrm>
            <a:off x="1874291" y="357166"/>
            <a:ext cx="10032000" cy="6303066"/>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32" name="Picture 2"/>
          <p:cNvPicPr>
            <a:picLocks noChangeAspect="1" noChangeArrowheads="1"/>
          </p:cNvPicPr>
          <p:nvPr userDrawn="1"/>
        </p:nvPicPr>
        <p:blipFill>
          <a:blip r:embed="rId20" cstate="screen"/>
          <a:srcRect/>
          <a:stretch>
            <a:fillRect/>
          </a:stretch>
        </p:blipFill>
        <p:spPr bwMode="auto">
          <a:xfrm>
            <a:off x="2285973" y="493411"/>
            <a:ext cx="3114280" cy="882000"/>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Content with Caption">
    <p:spTree>
      <p:nvGrpSpPr>
        <p:cNvPr id="1" name=""/>
        <p:cNvGrpSpPr/>
        <p:nvPr/>
      </p:nvGrpSpPr>
      <p:grpSpPr>
        <a:xfrm>
          <a:off x="0" y="0"/>
          <a:ext cx="0" cy="0"/>
          <a:chOff x="0" y="0"/>
          <a:chExt cx="0" cy="0"/>
        </a:xfrm>
      </p:grpSpPr>
      <p:grpSp>
        <p:nvGrpSpPr>
          <p:cNvPr id="2" name="Group 7"/>
          <p:cNvGrpSpPr/>
          <p:nvPr userDrawn="1"/>
        </p:nvGrpSpPr>
        <p:grpSpPr>
          <a:xfrm>
            <a:off x="0" y="-24"/>
            <a:ext cx="12192000" cy="6858000"/>
            <a:chOff x="0" y="24"/>
            <a:chExt cx="9144000" cy="6858000"/>
          </a:xfrm>
        </p:grpSpPr>
        <p:sp>
          <p:nvSpPr>
            <p:cNvPr id="9" name="Rectangle 8"/>
            <p:cNvSpPr/>
            <p:nvPr userDrawn="1"/>
          </p:nvSpPr>
          <p:spPr>
            <a:xfrm>
              <a:off x="0" y="24"/>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PT" sz="1800"/>
            </a:p>
          </p:txBody>
        </p:sp>
        <p:pic>
          <p:nvPicPr>
            <p:cNvPr id="10" name="Picture 9" descr="ec_8.jpg"/>
            <p:cNvPicPr>
              <a:picLocks noChangeAspect="1"/>
            </p:cNvPicPr>
            <p:nvPr userDrawn="1"/>
          </p:nvPicPr>
          <p:blipFill>
            <a:blip r:embed="rId2" cstate="screen"/>
            <a:srcRect/>
            <a:stretch>
              <a:fillRect/>
            </a:stretch>
          </p:blipFill>
          <p:spPr>
            <a:xfrm>
              <a:off x="71406" y="6072182"/>
              <a:ext cx="1132847" cy="643663"/>
            </a:xfrm>
            <a:prstGeom prst="rect">
              <a:avLst/>
            </a:prstGeom>
          </p:spPr>
        </p:pic>
        <p:pic>
          <p:nvPicPr>
            <p:cNvPr id="11" name="Picture 10" descr="ec_12.jpg"/>
            <p:cNvPicPr>
              <a:picLocks noChangeAspect="1"/>
            </p:cNvPicPr>
            <p:nvPr userDrawn="1"/>
          </p:nvPicPr>
          <p:blipFill>
            <a:blip r:embed="rId3" cstate="screen"/>
            <a:srcRect/>
            <a:stretch>
              <a:fillRect/>
            </a:stretch>
          </p:blipFill>
          <p:spPr>
            <a:xfrm>
              <a:off x="71406" y="5357802"/>
              <a:ext cx="1135357" cy="643345"/>
            </a:xfrm>
            <a:prstGeom prst="rect">
              <a:avLst/>
            </a:prstGeom>
          </p:spPr>
        </p:pic>
        <p:pic>
          <p:nvPicPr>
            <p:cNvPr id="12" name="Picture 11" descr="ec_8.jpg"/>
            <p:cNvPicPr>
              <a:picLocks noChangeAspect="1"/>
            </p:cNvPicPr>
            <p:nvPr userDrawn="1"/>
          </p:nvPicPr>
          <p:blipFill>
            <a:blip r:embed="rId4" cstate="screen"/>
            <a:srcRect/>
            <a:stretch>
              <a:fillRect/>
            </a:stretch>
          </p:blipFill>
          <p:spPr>
            <a:xfrm>
              <a:off x="71406" y="4643422"/>
              <a:ext cx="1135357" cy="643345"/>
            </a:xfrm>
            <a:prstGeom prst="rect">
              <a:avLst/>
            </a:prstGeom>
          </p:spPr>
        </p:pic>
        <p:pic>
          <p:nvPicPr>
            <p:cNvPr id="13" name="Picture 12" descr="ec_14.jpg"/>
            <p:cNvPicPr>
              <a:picLocks noChangeAspect="1"/>
            </p:cNvPicPr>
            <p:nvPr userDrawn="1"/>
          </p:nvPicPr>
          <p:blipFill>
            <a:blip r:embed="rId5" cstate="screen"/>
            <a:srcRect r="-461"/>
            <a:stretch>
              <a:fillRect/>
            </a:stretch>
          </p:blipFill>
          <p:spPr>
            <a:xfrm>
              <a:off x="71406" y="3214734"/>
              <a:ext cx="1134925" cy="643345"/>
            </a:xfrm>
            <a:prstGeom prst="rect">
              <a:avLst/>
            </a:prstGeom>
          </p:spPr>
        </p:pic>
        <p:pic>
          <p:nvPicPr>
            <p:cNvPr id="14" name="Picture 13" descr="casa_campo 044.jpg"/>
            <p:cNvPicPr>
              <a:picLocks noChangeAspect="1"/>
            </p:cNvPicPr>
            <p:nvPr userDrawn="1"/>
          </p:nvPicPr>
          <p:blipFill>
            <a:blip r:embed="rId6" cstate="screen"/>
            <a:srcRect/>
            <a:stretch>
              <a:fillRect/>
            </a:stretch>
          </p:blipFill>
          <p:spPr>
            <a:xfrm>
              <a:off x="71406" y="2500354"/>
              <a:ext cx="1135358" cy="643345"/>
            </a:xfrm>
            <a:prstGeom prst="rect">
              <a:avLst/>
            </a:prstGeom>
          </p:spPr>
        </p:pic>
        <p:pic>
          <p:nvPicPr>
            <p:cNvPr id="15" name="Picture 2"/>
            <p:cNvPicPr>
              <a:picLocks noChangeAspect="1" noChangeArrowheads="1"/>
            </p:cNvPicPr>
            <p:nvPr userDrawn="1"/>
          </p:nvPicPr>
          <p:blipFill>
            <a:blip r:embed="rId7" cstate="screen"/>
            <a:srcRect/>
            <a:stretch>
              <a:fillRect/>
            </a:stretch>
          </p:blipFill>
          <p:spPr bwMode="auto">
            <a:xfrm>
              <a:off x="71406" y="333228"/>
              <a:ext cx="1140613" cy="647787"/>
            </a:xfrm>
            <a:prstGeom prst="rect">
              <a:avLst/>
            </a:prstGeom>
            <a:noFill/>
            <a:ln w="9525">
              <a:noFill/>
              <a:miter lim="800000"/>
              <a:headEnd/>
              <a:tailEnd/>
            </a:ln>
            <a:effectLst/>
          </p:spPr>
        </p:pic>
        <p:pic>
          <p:nvPicPr>
            <p:cNvPr id="16" name="Picture 15" descr="AN_Talh246_2.jpg"/>
            <p:cNvPicPr>
              <a:picLocks noChangeAspect="1"/>
            </p:cNvPicPr>
            <p:nvPr userDrawn="1"/>
          </p:nvPicPr>
          <p:blipFill>
            <a:blip r:embed="rId8" cstate="screen"/>
            <a:srcRect/>
            <a:stretch>
              <a:fillRect/>
            </a:stretch>
          </p:blipFill>
          <p:spPr>
            <a:xfrm>
              <a:off x="71406" y="1047796"/>
              <a:ext cx="1143197" cy="647879"/>
            </a:xfrm>
            <a:prstGeom prst="rect">
              <a:avLst/>
            </a:prstGeom>
          </p:spPr>
        </p:pic>
        <p:pic>
          <p:nvPicPr>
            <p:cNvPr id="17" name="Picture 16" descr="AN_Talh289_2.jpg"/>
            <p:cNvPicPr>
              <a:picLocks noChangeAspect="1"/>
            </p:cNvPicPr>
            <p:nvPr userDrawn="1"/>
          </p:nvPicPr>
          <p:blipFill>
            <a:blip r:embed="rId9" cstate="screen"/>
            <a:srcRect/>
            <a:stretch>
              <a:fillRect/>
            </a:stretch>
          </p:blipFill>
          <p:spPr>
            <a:xfrm>
              <a:off x="71406" y="1785974"/>
              <a:ext cx="1138033" cy="647787"/>
            </a:xfrm>
            <a:prstGeom prst="rect">
              <a:avLst/>
            </a:prstGeom>
          </p:spPr>
        </p:pic>
        <p:sp>
          <p:nvSpPr>
            <p:cNvPr id="18" name="Round Diagonal Corner Rectangle 17"/>
            <p:cNvSpPr/>
            <p:nvPr userDrawn="1"/>
          </p:nvSpPr>
          <p:spPr>
            <a:xfrm>
              <a:off x="1285852" y="142852"/>
              <a:ext cx="7715304" cy="6624000"/>
            </a:xfrm>
            <a:prstGeom prst="round2Diag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800"/>
            </a:p>
          </p:txBody>
        </p:sp>
      </p:grpSp>
      <p:sp>
        <p:nvSpPr>
          <p:cNvPr id="19" name="Rectangle 18"/>
          <p:cNvSpPr/>
          <p:nvPr userDrawn="1"/>
        </p:nvSpPr>
        <p:spPr>
          <a:xfrm>
            <a:off x="95208" y="3924008"/>
            <a:ext cx="1521600" cy="64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800"/>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Picture with Caption">
    <p:spTree>
      <p:nvGrpSpPr>
        <p:cNvPr id="1" name=""/>
        <p:cNvGrpSpPr/>
        <p:nvPr/>
      </p:nvGrpSpPr>
      <p:grpSpPr>
        <a:xfrm>
          <a:off x="0" y="0"/>
          <a:ext cx="0" cy="0"/>
          <a:chOff x="0" y="0"/>
          <a:chExt cx="0" cy="0"/>
        </a:xfrm>
      </p:grpSpPr>
      <p:grpSp>
        <p:nvGrpSpPr>
          <p:cNvPr id="2" name="Group 7"/>
          <p:cNvGrpSpPr/>
          <p:nvPr userDrawn="1"/>
        </p:nvGrpSpPr>
        <p:grpSpPr>
          <a:xfrm>
            <a:off x="0" y="-24"/>
            <a:ext cx="12192000" cy="6858000"/>
            <a:chOff x="0" y="24"/>
            <a:chExt cx="9144000" cy="6858000"/>
          </a:xfrm>
        </p:grpSpPr>
        <p:sp>
          <p:nvSpPr>
            <p:cNvPr id="9" name="Rectangle 8"/>
            <p:cNvSpPr/>
            <p:nvPr userDrawn="1"/>
          </p:nvSpPr>
          <p:spPr>
            <a:xfrm>
              <a:off x="0" y="24"/>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PT" sz="1800"/>
            </a:p>
          </p:txBody>
        </p:sp>
        <p:pic>
          <p:nvPicPr>
            <p:cNvPr id="10" name="Picture 9" descr="ec_8.jpg"/>
            <p:cNvPicPr>
              <a:picLocks noChangeAspect="1"/>
            </p:cNvPicPr>
            <p:nvPr userDrawn="1"/>
          </p:nvPicPr>
          <p:blipFill>
            <a:blip r:embed="rId2" cstate="screen"/>
            <a:srcRect/>
            <a:stretch>
              <a:fillRect/>
            </a:stretch>
          </p:blipFill>
          <p:spPr>
            <a:xfrm>
              <a:off x="71406" y="6072182"/>
              <a:ext cx="1132847" cy="643663"/>
            </a:xfrm>
            <a:prstGeom prst="rect">
              <a:avLst/>
            </a:prstGeom>
          </p:spPr>
        </p:pic>
        <p:pic>
          <p:nvPicPr>
            <p:cNvPr id="11" name="Picture 10" descr="ec_12.jpg"/>
            <p:cNvPicPr>
              <a:picLocks noChangeAspect="1"/>
            </p:cNvPicPr>
            <p:nvPr userDrawn="1"/>
          </p:nvPicPr>
          <p:blipFill>
            <a:blip r:embed="rId3" cstate="screen"/>
            <a:srcRect/>
            <a:stretch>
              <a:fillRect/>
            </a:stretch>
          </p:blipFill>
          <p:spPr>
            <a:xfrm>
              <a:off x="71406" y="5357802"/>
              <a:ext cx="1135357" cy="643345"/>
            </a:xfrm>
            <a:prstGeom prst="rect">
              <a:avLst/>
            </a:prstGeom>
          </p:spPr>
        </p:pic>
        <p:pic>
          <p:nvPicPr>
            <p:cNvPr id="12" name="Picture 11" descr="ec_8.jpg"/>
            <p:cNvPicPr>
              <a:picLocks noChangeAspect="1"/>
            </p:cNvPicPr>
            <p:nvPr userDrawn="1"/>
          </p:nvPicPr>
          <p:blipFill>
            <a:blip r:embed="rId4" cstate="screen"/>
            <a:srcRect/>
            <a:stretch>
              <a:fillRect/>
            </a:stretch>
          </p:blipFill>
          <p:spPr>
            <a:xfrm>
              <a:off x="71406" y="3928711"/>
              <a:ext cx="1135357" cy="643345"/>
            </a:xfrm>
            <a:prstGeom prst="rect">
              <a:avLst/>
            </a:prstGeom>
          </p:spPr>
        </p:pic>
        <p:pic>
          <p:nvPicPr>
            <p:cNvPr id="13" name="Picture 12" descr="ec_14.jpg"/>
            <p:cNvPicPr>
              <a:picLocks noChangeAspect="1"/>
            </p:cNvPicPr>
            <p:nvPr userDrawn="1"/>
          </p:nvPicPr>
          <p:blipFill>
            <a:blip r:embed="rId5" cstate="screen"/>
            <a:srcRect r="-461"/>
            <a:stretch>
              <a:fillRect/>
            </a:stretch>
          </p:blipFill>
          <p:spPr>
            <a:xfrm>
              <a:off x="71406" y="3214734"/>
              <a:ext cx="1134925" cy="643345"/>
            </a:xfrm>
            <a:prstGeom prst="rect">
              <a:avLst/>
            </a:prstGeom>
          </p:spPr>
        </p:pic>
        <p:pic>
          <p:nvPicPr>
            <p:cNvPr id="14" name="Picture 13" descr="casa_campo 044.jpg"/>
            <p:cNvPicPr>
              <a:picLocks noChangeAspect="1"/>
            </p:cNvPicPr>
            <p:nvPr userDrawn="1"/>
          </p:nvPicPr>
          <p:blipFill>
            <a:blip r:embed="rId6" cstate="screen"/>
            <a:srcRect/>
            <a:stretch>
              <a:fillRect/>
            </a:stretch>
          </p:blipFill>
          <p:spPr>
            <a:xfrm>
              <a:off x="71406" y="2500354"/>
              <a:ext cx="1135358" cy="643345"/>
            </a:xfrm>
            <a:prstGeom prst="rect">
              <a:avLst/>
            </a:prstGeom>
          </p:spPr>
        </p:pic>
        <p:pic>
          <p:nvPicPr>
            <p:cNvPr id="15" name="Picture 2"/>
            <p:cNvPicPr>
              <a:picLocks noChangeAspect="1" noChangeArrowheads="1"/>
            </p:cNvPicPr>
            <p:nvPr userDrawn="1"/>
          </p:nvPicPr>
          <p:blipFill>
            <a:blip r:embed="rId7" cstate="screen"/>
            <a:srcRect/>
            <a:stretch>
              <a:fillRect/>
            </a:stretch>
          </p:blipFill>
          <p:spPr bwMode="auto">
            <a:xfrm>
              <a:off x="71406" y="333228"/>
              <a:ext cx="1140613" cy="647787"/>
            </a:xfrm>
            <a:prstGeom prst="rect">
              <a:avLst/>
            </a:prstGeom>
            <a:noFill/>
            <a:ln w="9525">
              <a:noFill/>
              <a:miter lim="800000"/>
              <a:headEnd/>
              <a:tailEnd/>
            </a:ln>
            <a:effectLst/>
          </p:spPr>
        </p:pic>
        <p:pic>
          <p:nvPicPr>
            <p:cNvPr id="16" name="Picture 15" descr="AN_Talh246_2.jpg"/>
            <p:cNvPicPr>
              <a:picLocks noChangeAspect="1"/>
            </p:cNvPicPr>
            <p:nvPr userDrawn="1"/>
          </p:nvPicPr>
          <p:blipFill>
            <a:blip r:embed="rId8" cstate="screen"/>
            <a:srcRect/>
            <a:stretch>
              <a:fillRect/>
            </a:stretch>
          </p:blipFill>
          <p:spPr>
            <a:xfrm>
              <a:off x="71406" y="1047796"/>
              <a:ext cx="1143197" cy="647879"/>
            </a:xfrm>
            <a:prstGeom prst="rect">
              <a:avLst/>
            </a:prstGeom>
          </p:spPr>
        </p:pic>
        <p:pic>
          <p:nvPicPr>
            <p:cNvPr id="17" name="Picture 16" descr="AN_Talh289_2.jpg"/>
            <p:cNvPicPr>
              <a:picLocks noChangeAspect="1"/>
            </p:cNvPicPr>
            <p:nvPr userDrawn="1"/>
          </p:nvPicPr>
          <p:blipFill>
            <a:blip r:embed="rId9" cstate="screen"/>
            <a:srcRect/>
            <a:stretch>
              <a:fillRect/>
            </a:stretch>
          </p:blipFill>
          <p:spPr>
            <a:xfrm>
              <a:off x="71406" y="1785974"/>
              <a:ext cx="1138033" cy="647787"/>
            </a:xfrm>
            <a:prstGeom prst="rect">
              <a:avLst/>
            </a:prstGeom>
          </p:spPr>
        </p:pic>
        <p:sp>
          <p:nvSpPr>
            <p:cNvPr id="18" name="Round Diagonal Corner Rectangle 17"/>
            <p:cNvSpPr/>
            <p:nvPr userDrawn="1"/>
          </p:nvSpPr>
          <p:spPr>
            <a:xfrm>
              <a:off x="1285852" y="142852"/>
              <a:ext cx="7715304" cy="6624000"/>
            </a:xfrm>
            <a:prstGeom prst="round2Diag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800"/>
            </a:p>
          </p:txBody>
        </p:sp>
      </p:grpSp>
      <p:sp>
        <p:nvSpPr>
          <p:cNvPr id="19" name="Rectangle 18"/>
          <p:cNvSpPr/>
          <p:nvPr userDrawn="1"/>
        </p:nvSpPr>
        <p:spPr>
          <a:xfrm>
            <a:off x="95208" y="4638388"/>
            <a:ext cx="1521600" cy="64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80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Picture with Caption">
    <p:spTree>
      <p:nvGrpSpPr>
        <p:cNvPr id="1" name=""/>
        <p:cNvGrpSpPr/>
        <p:nvPr/>
      </p:nvGrpSpPr>
      <p:grpSpPr>
        <a:xfrm>
          <a:off x="0" y="0"/>
          <a:ext cx="0" cy="0"/>
          <a:chOff x="0" y="0"/>
          <a:chExt cx="0" cy="0"/>
        </a:xfrm>
      </p:grpSpPr>
      <p:grpSp>
        <p:nvGrpSpPr>
          <p:cNvPr id="2" name="Group 7"/>
          <p:cNvGrpSpPr/>
          <p:nvPr userDrawn="1"/>
        </p:nvGrpSpPr>
        <p:grpSpPr>
          <a:xfrm>
            <a:off x="0" y="-24"/>
            <a:ext cx="12192000" cy="6858000"/>
            <a:chOff x="0" y="24"/>
            <a:chExt cx="9144000" cy="6858000"/>
          </a:xfrm>
        </p:grpSpPr>
        <p:sp>
          <p:nvSpPr>
            <p:cNvPr id="9" name="Rectangle 8"/>
            <p:cNvSpPr/>
            <p:nvPr userDrawn="1"/>
          </p:nvSpPr>
          <p:spPr>
            <a:xfrm>
              <a:off x="0" y="24"/>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PT" sz="1800"/>
            </a:p>
          </p:txBody>
        </p:sp>
        <p:pic>
          <p:nvPicPr>
            <p:cNvPr id="10" name="Picture 9" descr="ec_8.jpg"/>
            <p:cNvPicPr>
              <a:picLocks noChangeAspect="1"/>
            </p:cNvPicPr>
            <p:nvPr userDrawn="1"/>
          </p:nvPicPr>
          <p:blipFill>
            <a:blip r:embed="rId2" cstate="screen"/>
            <a:srcRect/>
            <a:stretch>
              <a:fillRect/>
            </a:stretch>
          </p:blipFill>
          <p:spPr>
            <a:xfrm>
              <a:off x="71406" y="6072182"/>
              <a:ext cx="1132847" cy="643663"/>
            </a:xfrm>
            <a:prstGeom prst="rect">
              <a:avLst/>
            </a:prstGeom>
          </p:spPr>
        </p:pic>
        <p:pic>
          <p:nvPicPr>
            <p:cNvPr id="11" name="Picture 10" descr="ec_12.jpg"/>
            <p:cNvPicPr>
              <a:picLocks noChangeAspect="1"/>
            </p:cNvPicPr>
            <p:nvPr userDrawn="1"/>
          </p:nvPicPr>
          <p:blipFill>
            <a:blip r:embed="rId3" cstate="screen"/>
            <a:srcRect/>
            <a:stretch>
              <a:fillRect/>
            </a:stretch>
          </p:blipFill>
          <p:spPr>
            <a:xfrm>
              <a:off x="71406" y="5357802"/>
              <a:ext cx="1135357" cy="643345"/>
            </a:xfrm>
            <a:prstGeom prst="rect">
              <a:avLst/>
            </a:prstGeom>
          </p:spPr>
        </p:pic>
        <p:pic>
          <p:nvPicPr>
            <p:cNvPr id="12" name="Picture 11" descr="ec_8.jpg"/>
            <p:cNvPicPr>
              <a:picLocks noChangeAspect="1"/>
            </p:cNvPicPr>
            <p:nvPr userDrawn="1"/>
          </p:nvPicPr>
          <p:blipFill>
            <a:blip r:embed="rId4" cstate="screen"/>
            <a:srcRect/>
            <a:stretch>
              <a:fillRect/>
            </a:stretch>
          </p:blipFill>
          <p:spPr>
            <a:xfrm>
              <a:off x="71406" y="3928711"/>
              <a:ext cx="1135357" cy="643345"/>
            </a:xfrm>
            <a:prstGeom prst="rect">
              <a:avLst/>
            </a:prstGeom>
          </p:spPr>
        </p:pic>
        <p:pic>
          <p:nvPicPr>
            <p:cNvPr id="13" name="Picture 12" descr="ec_14.jpg"/>
            <p:cNvPicPr>
              <a:picLocks noChangeAspect="1"/>
            </p:cNvPicPr>
            <p:nvPr userDrawn="1"/>
          </p:nvPicPr>
          <p:blipFill>
            <a:blip r:embed="rId5" cstate="screen"/>
            <a:srcRect r="-461"/>
            <a:stretch>
              <a:fillRect/>
            </a:stretch>
          </p:blipFill>
          <p:spPr>
            <a:xfrm>
              <a:off x="71406" y="3214734"/>
              <a:ext cx="1134925" cy="643345"/>
            </a:xfrm>
            <a:prstGeom prst="rect">
              <a:avLst/>
            </a:prstGeom>
          </p:spPr>
        </p:pic>
        <p:pic>
          <p:nvPicPr>
            <p:cNvPr id="14" name="Picture 13" descr="casa_campo 044.jpg"/>
            <p:cNvPicPr>
              <a:picLocks noChangeAspect="1"/>
            </p:cNvPicPr>
            <p:nvPr userDrawn="1"/>
          </p:nvPicPr>
          <p:blipFill>
            <a:blip r:embed="rId6" cstate="screen"/>
            <a:srcRect/>
            <a:stretch>
              <a:fillRect/>
            </a:stretch>
          </p:blipFill>
          <p:spPr>
            <a:xfrm>
              <a:off x="71406" y="2500354"/>
              <a:ext cx="1135358" cy="643345"/>
            </a:xfrm>
            <a:prstGeom prst="rect">
              <a:avLst/>
            </a:prstGeom>
          </p:spPr>
        </p:pic>
        <p:pic>
          <p:nvPicPr>
            <p:cNvPr id="15" name="Picture 2"/>
            <p:cNvPicPr>
              <a:picLocks noChangeAspect="1" noChangeArrowheads="1"/>
            </p:cNvPicPr>
            <p:nvPr userDrawn="1"/>
          </p:nvPicPr>
          <p:blipFill>
            <a:blip r:embed="rId7" cstate="screen"/>
            <a:srcRect/>
            <a:stretch>
              <a:fillRect/>
            </a:stretch>
          </p:blipFill>
          <p:spPr bwMode="auto">
            <a:xfrm>
              <a:off x="71406" y="333228"/>
              <a:ext cx="1140613" cy="647787"/>
            </a:xfrm>
            <a:prstGeom prst="rect">
              <a:avLst/>
            </a:prstGeom>
            <a:noFill/>
            <a:ln w="9525">
              <a:noFill/>
              <a:miter lim="800000"/>
              <a:headEnd/>
              <a:tailEnd/>
            </a:ln>
            <a:effectLst/>
          </p:spPr>
        </p:pic>
        <p:pic>
          <p:nvPicPr>
            <p:cNvPr id="16" name="Picture 15" descr="AN_Talh246_2.jpg"/>
            <p:cNvPicPr>
              <a:picLocks noChangeAspect="1"/>
            </p:cNvPicPr>
            <p:nvPr userDrawn="1"/>
          </p:nvPicPr>
          <p:blipFill>
            <a:blip r:embed="rId8" cstate="screen"/>
            <a:srcRect/>
            <a:stretch>
              <a:fillRect/>
            </a:stretch>
          </p:blipFill>
          <p:spPr>
            <a:xfrm>
              <a:off x="71406" y="1047796"/>
              <a:ext cx="1143197" cy="647879"/>
            </a:xfrm>
            <a:prstGeom prst="rect">
              <a:avLst/>
            </a:prstGeom>
          </p:spPr>
        </p:pic>
        <p:pic>
          <p:nvPicPr>
            <p:cNvPr id="17" name="Picture 16" descr="AN_Talh289_2.jpg"/>
            <p:cNvPicPr>
              <a:picLocks noChangeAspect="1"/>
            </p:cNvPicPr>
            <p:nvPr userDrawn="1"/>
          </p:nvPicPr>
          <p:blipFill>
            <a:blip r:embed="rId9" cstate="screen"/>
            <a:srcRect/>
            <a:stretch>
              <a:fillRect/>
            </a:stretch>
          </p:blipFill>
          <p:spPr>
            <a:xfrm>
              <a:off x="71406" y="1785974"/>
              <a:ext cx="1138033" cy="647787"/>
            </a:xfrm>
            <a:prstGeom prst="rect">
              <a:avLst/>
            </a:prstGeom>
          </p:spPr>
        </p:pic>
        <p:sp>
          <p:nvSpPr>
            <p:cNvPr id="18" name="Round Diagonal Corner Rectangle 17"/>
            <p:cNvSpPr/>
            <p:nvPr userDrawn="1"/>
          </p:nvSpPr>
          <p:spPr>
            <a:xfrm>
              <a:off x="1285852" y="142852"/>
              <a:ext cx="7715304" cy="6624000"/>
            </a:xfrm>
            <a:prstGeom prst="round2Diag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800"/>
            </a:p>
          </p:txBody>
        </p:sp>
      </p:grpSp>
      <p:sp>
        <p:nvSpPr>
          <p:cNvPr id="19" name="Rectangle 18"/>
          <p:cNvSpPr/>
          <p:nvPr userDrawn="1"/>
        </p:nvSpPr>
        <p:spPr>
          <a:xfrm>
            <a:off x="95208" y="4638388"/>
            <a:ext cx="1521600" cy="64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80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Picture with Caption">
    <p:spTree>
      <p:nvGrpSpPr>
        <p:cNvPr id="1" name=""/>
        <p:cNvGrpSpPr/>
        <p:nvPr/>
      </p:nvGrpSpPr>
      <p:grpSpPr>
        <a:xfrm>
          <a:off x="0" y="0"/>
          <a:ext cx="0" cy="0"/>
          <a:chOff x="0" y="0"/>
          <a:chExt cx="0" cy="0"/>
        </a:xfrm>
      </p:grpSpPr>
      <p:grpSp>
        <p:nvGrpSpPr>
          <p:cNvPr id="2" name="Group 7"/>
          <p:cNvGrpSpPr/>
          <p:nvPr userDrawn="1"/>
        </p:nvGrpSpPr>
        <p:grpSpPr>
          <a:xfrm>
            <a:off x="0" y="-24"/>
            <a:ext cx="12192000" cy="6858000"/>
            <a:chOff x="0" y="24"/>
            <a:chExt cx="9144000" cy="6858000"/>
          </a:xfrm>
        </p:grpSpPr>
        <p:sp>
          <p:nvSpPr>
            <p:cNvPr id="9" name="Rectangle 8"/>
            <p:cNvSpPr/>
            <p:nvPr userDrawn="1"/>
          </p:nvSpPr>
          <p:spPr>
            <a:xfrm>
              <a:off x="0" y="24"/>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PT" sz="1800"/>
            </a:p>
          </p:txBody>
        </p:sp>
        <p:pic>
          <p:nvPicPr>
            <p:cNvPr id="10" name="Picture 9" descr="ec_8.jpg"/>
            <p:cNvPicPr>
              <a:picLocks noChangeAspect="1"/>
            </p:cNvPicPr>
            <p:nvPr userDrawn="1"/>
          </p:nvPicPr>
          <p:blipFill>
            <a:blip r:embed="rId2" cstate="screen"/>
            <a:srcRect/>
            <a:stretch>
              <a:fillRect/>
            </a:stretch>
          </p:blipFill>
          <p:spPr>
            <a:xfrm>
              <a:off x="71406" y="6072182"/>
              <a:ext cx="1132847" cy="643663"/>
            </a:xfrm>
            <a:prstGeom prst="rect">
              <a:avLst/>
            </a:prstGeom>
          </p:spPr>
        </p:pic>
        <p:pic>
          <p:nvPicPr>
            <p:cNvPr id="11" name="Picture 10" descr="ec_12.jpg"/>
            <p:cNvPicPr>
              <a:picLocks noChangeAspect="1"/>
            </p:cNvPicPr>
            <p:nvPr userDrawn="1"/>
          </p:nvPicPr>
          <p:blipFill>
            <a:blip r:embed="rId3" cstate="screen"/>
            <a:srcRect/>
            <a:stretch>
              <a:fillRect/>
            </a:stretch>
          </p:blipFill>
          <p:spPr>
            <a:xfrm>
              <a:off x="71406" y="5357802"/>
              <a:ext cx="1135357" cy="643345"/>
            </a:xfrm>
            <a:prstGeom prst="rect">
              <a:avLst/>
            </a:prstGeom>
          </p:spPr>
        </p:pic>
        <p:pic>
          <p:nvPicPr>
            <p:cNvPr id="12" name="Picture 11" descr="ec_8.jpg"/>
            <p:cNvPicPr>
              <a:picLocks noChangeAspect="1"/>
            </p:cNvPicPr>
            <p:nvPr userDrawn="1"/>
          </p:nvPicPr>
          <p:blipFill>
            <a:blip r:embed="rId4" cstate="screen"/>
            <a:srcRect/>
            <a:stretch>
              <a:fillRect/>
            </a:stretch>
          </p:blipFill>
          <p:spPr>
            <a:xfrm>
              <a:off x="71406" y="3928711"/>
              <a:ext cx="1135357" cy="643345"/>
            </a:xfrm>
            <a:prstGeom prst="rect">
              <a:avLst/>
            </a:prstGeom>
          </p:spPr>
        </p:pic>
        <p:pic>
          <p:nvPicPr>
            <p:cNvPr id="13" name="Picture 12" descr="ec_14.jpg"/>
            <p:cNvPicPr>
              <a:picLocks noChangeAspect="1"/>
            </p:cNvPicPr>
            <p:nvPr userDrawn="1"/>
          </p:nvPicPr>
          <p:blipFill>
            <a:blip r:embed="rId5" cstate="screen"/>
            <a:srcRect r="-461"/>
            <a:stretch>
              <a:fillRect/>
            </a:stretch>
          </p:blipFill>
          <p:spPr>
            <a:xfrm>
              <a:off x="71406" y="3214734"/>
              <a:ext cx="1134925" cy="643345"/>
            </a:xfrm>
            <a:prstGeom prst="rect">
              <a:avLst/>
            </a:prstGeom>
          </p:spPr>
        </p:pic>
        <p:pic>
          <p:nvPicPr>
            <p:cNvPr id="14" name="Picture 13" descr="casa_campo 044.jpg"/>
            <p:cNvPicPr>
              <a:picLocks noChangeAspect="1"/>
            </p:cNvPicPr>
            <p:nvPr userDrawn="1"/>
          </p:nvPicPr>
          <p:blipFill>
            <a:blip r:embed="rId6" cstate="screen"/>
            <a:srcRect/>
            <a:stretch>
              <a:fillRect/>
            </a:stretch>
          </p:blipFill>
          <p:spPr>
            <a:xfrm>
              <a:off x="71406" y="2500354"/>
              <a:ext cx="1135358" cy="643345"/>
            </a:xfrm>
            <a:prstGeom prst="rect">
              <a:avLst/>
            </a:prstGeom>
          </p:spPr>
        </p:pic>
        <p:pic>
          <p:nvPicPr>
            <p:cNvPr id="15" name="Picture 2"/>
            <p:cNvPicPr>
              <a:picLocks noChangeAspect="1" noChangeArrowheads="1"/>
            </p:cNvPicPr>
            <p:nvPr userDrawn="1"/>
          </p:nvPicPr>
          <p:blipFill>
            <a:blip r:embed="rId7" cstate="screen"/>
            <a:srcRect/>
            <a:stretch>
              <a:fillRect/>
            </a:stretch>
          </p:blipFill>
          <p:spPr bwMode="auto">
            <a:xfrm>
              <a:off x="71406" y="333228"/>
              <a:ext cx="1140613" cy="647787"/>
            </a:xfrm>
            <a:prstGeom prst="rect">
              <a:avLst/>
            </a:prstGeom>
            <a:noFill/>
            <a:ln w="9525">
              <a:noFill/>
              <a:miter lim="800000"/>
              <a:headEnd/>
              <a:tailEnd/>
            </a:ln>
            <a:effectLst/>
          </p:spPr>
        </p:pic>
        <p:pic>
          <p:nvPicPr>
            <p:cNvPr id="16" name="Picture 15" descr="AN_Talh246_2.jpg"/>
            <p:cNvPicPr>
              <a:picLocks noChangeAspect="1"/>
            </p:cNvPicPr>
            <p:nvPr userDrawn="1"/>
          </p:nvPicPr>
          <p:blipFill>
            <a:blip r:embed="rId8" cstate="screen"/>
            <a:srcRect/>
            <a:stretch>
              <a:fillRect/>
            </a:stretch>
          </p:blipFill>
          <p:spPr>
            <a:xfrm>
              <a:off x="71406" y="1047796"/>
              <a:ext cx="1143197" cy="647879"/>
            </a:xfrm>
            <a:prstGeom prst="rect">
              <a:avLst/>
            </a:prstGeom>
          </p:spPr>
        </p:pic>
        <p:pic>
          <p:nvPicPr>
            <p:cNvPr id="17" name="Picture 16" descr="AN_Talh289_2.jpg"/>
            <p:cNvPicPr>
              <a:picLocks noChangeAspect="1"/>
            </p:cNvPicPr>
            <p:nvPr userDrawn="1"/>
          </p:nvPicPr>
          <p:blipFill>
            <a:blip r:embed="rId9" cstate="screen"/>
            <a:srcRect/>
            <a:stretch>
              <a:fillRect/>
            </a:stretch>
          </p:blipFill>
          <p:spPr>
            <a:xfrm>
              <a:off x="71406" y="1785974"/>
              <a:ext cx="1138033" cy="647787"/>
            </a:xfrm>
            <a:prstGeom prst="rect">
              <a:avLst/>
            </a:prstGeom>
          </p:spPr>
        </p:pic>
        <p:sp>
          <p:nvSpPr>
            <p:cNvPr id="18" name="Round Diagonal Corner Rectangle 17"/>
            <p:cNvSpPr/>
            <p:nvPr userDrawn="1"/>
          </p:nvSpPr>
          <p:spPr>
            <a:xfrm>
              <a:off x="1285852" y="142852"/>
              <a:ext cx="7715304" cy="6624000"/>
            </a:xfrm>
            <a:prstGeom prst="round2Diag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800"/>
            </a:p>
          </p:txBody>
        </p:sp>
      </p:grpSp>
      <p:sp>
        <p:nvSpPr>
          <p:cNvPr id="19" name="Rectangle 18"/>
          <p:cNvSpPr/>
          <p:nvPr userDrawn="1"/>
        </p:nvSpPr>
        <p:spPr>
          <a:xfrm>
            <a:off x="95208" y="4638388"/>
            <a:ext cx="1521600" cy="64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80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7" name="Rectangle 6"/>
          <p:cNvSpPr/>
          <p:nvPr userDrawn="1"/>
        </p:nvSpPr>
        <p:spPr>
          <a:xfrm>
            <a:off x="0" y="24"/>
            <a:ext cx="12192000" cy="6858000"/>
          </a:xfrm>
          <a:prstGeom prst="rect">
            <a:avLst/>
          </a:prstGeom>
          <a:solidFill>
            <a:srgbClr val="0066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PT" sz="1800"/>
          </a:p>
        </p:txBody>
      </p:sp>
      <p:sp>
        <p:nvSpPr>
          <p:cNvPr id="8" name="Round Diagonal Corner Rectangle 7"/>
          <p:cNvSpPr/>
          <p:nvPr userDrawn="1"/>
        </p:nvSpPr>
        <p:spPr>
          <a:xfrm>
            <a:off x="190459" y="139859"/>
            <a:ext cx="11811083" cy="6572296"/>
          </a:xfrm>
          <a:prstGeom prst="round2Diag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800" dirty="0"/>
          </a:p>
        </p:txBody>
      </p:sp>
    </p:spTree>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Rectangle 6"/>
          <p:cNvSpPr/>
          <p:nvPr userDrawn="1"/>
        </p:nvSpPr>
        <p:spPr>
          <a:xfrm>
            <a:off x="0" y="24"/>
            <a:ext cx="12192000" cy="6858000"/>
          </a:xfrm>
          <a:prstGeom prst="rect">
            <a:avLst/>
          </a:prstGeom>
          <a:solidFill>
            <a:srgbClr val="0066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PT" sz="1800"/>
          </a:p>
        </p:txBody>
      </p:sp>
      <p:sp>
        <p:nvSpPr>
          <p:cNvPr id="8" name="Round Diagonal Corner Rectangle 7"/>
          <p:cNvSpPr/>
          <p:nvPr userDrawn="1"/>
        </p:nvSpPr>
        <p:spPr>
          <a:xfrm>
            <a:off x="190459" y="139859"/>
            <a:ext cx="11811083" cy="6572296"/>
          </a:xfrm>
          <a:prstGeom prst="round2Diag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grpSp>
        <p:nvGrpSpPr>
          <p:cNvPr id="7" name="Group 6"/>
          <p:cNvGrpSpPr/>
          <p:nvPr userDrawn="1"/>
        </p:nvGrpSpPr>
        <p:grpSpPr>
          <a:xfrm>
            <a:off x="0" y="24"/>
            <a:ext cx="12192000" cy="6858000"/>
            <a:chOff x="0" y="24"/>
            <a:chExt cx="9144000" cy="6858000"/>
          </a:xfrm>
        </p:grpSpPr>
        <p:sp>
          <p:nvSpPr>
            <p:cNvPr id="8" name="Rectangle 7"/>
            <p:cNvSpPr/>
            <p:nvPr userDrawn="1"/>
          </p:nvSpPr>
          <p:spPr>
            <a:xfrm>
              <a:off x="0" y="24"/>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PT" sz="1800"/>
            </a:p>
          </p:txBody>
        </p:sp>
        <p:pic>
          <p:nvPicPr>
            <p:cNvPr id="9" name="Picture 8" descr="ec_8.jpg"/>
            <p:cNvPicPr>
              <a:picLocks noChangeAspect="1"/>
            </p:cNvPicPr>
            <p:nvPr userDrawn="1"/>
          </p:nvPicPr>
          <p:blipFill>
            <a:blip r:embed="rId2" cstate="screen"/>
            <a:srcRect/>
            <a:stretch>
              <a:fillRect/>
            </a:stretch>
          </p:blipFill>
          <p:spPr>
            <a:xfrm>
              <a:off x="71406" y="6072182"/>
              <a:ext cx="1132847" cy="643663"/>
            </a:xfrm>
            <a:prstGeom prst="rect">
              <a:avLst/>
            </a:prstGeom>
          </p:spPr>
        </p:pic>
        <p:pic>
          <p:nvPicPr>
            <p:cNvPr id="10" name="Picture 9" descr="ec_12.jpg"/>
            <p:cNvPicPr>
              <a:picLocks noChangeAspect="1"/>
            </p:cNvPicPr>
            <p:nvPr userDrawn="1"/>
          </p:nvPicPr>
          <p:blipFill>
            <a:blip r:embed="rId3" cstate="screen"/>
            <a:srcRect/>
            <a:stretch>
              <a:fillRect/>
            </a:stretch>
          </p:blipFill>
          <p:spPr>
            <a:xfrm>
              <a:off x="71406" y="5357802"/>
              <a:ext cx="1135357" cy="643345"/>
            </a:xfrm>
            <a:prstGeom prst="rect">
              <a:avLst/>
            </a:prstGeom>
          </p:spPr>
        </p:pic>
        <p:pic>
          <p:nvPicPr>
            <p:cNvPr id="11" name="Picture 10" descr="ec_8.jpg"/>
            <p:cNvPicPr>
              <a:picLocks noChangeAspect="1"/>
            </p:cNvPicPr>
            <p:nvPr userDrawn="1"/>
          </p:nvPicPr>
          <p:blipFill>
            <a:blip r:embed="rId4" cstate="screen"/>
            <a:srcRect/>
            <a:stretch>
              <a:fillRect/>
            </a:stretch>
          </p:blipFill>
          <p:spPr>
            <a:xfrm>
              <a:off x="71406" y="4643422"/>
              <a:ext cx="1135357" cy="643345"/>
            </a:xfrm>
            <a:prstGeom prst="rect">
              <a:avLst/>
            </a:prstGeom>
          </p:spPr>
        </p:pic>
        <p:pic>
          <p:nvPicPr>
            <p:cNvPr id="12" name="Picture 11" descr="ec_14.jpg"/>
            <p:cNvPicPr>
              <a:picLocks noChangeAspect="1"/>
            </p:cNvPicPr>
            <p:nvPr userDrawn="1"/>
          </p:nvPicPr>
          <p:blipFill>
            <a:blip r:embed="rId5" cstate="screen"/>
            <a:srcRect r="-461"/>
            <a:stretch>
              <a:fillRect/>
            </a:stretch>
          </p:blipFill>
          <p:spPr>
            <a:xfrm>
              <a:off x="71406" y="3929042"/>
              <a:ext cx="1134925" cy="643345"/>
            </a:xfrm>
            <a:prstGeom prst="rect">
              <a:avLst/>
            </a:prstGeom>
          </p:spPr>
        </p:pic>
        <p:pic>
          <p:nvPicPr>
            <p:cNvPr id="13" name="Picture 12" descr="casa_campo 044.jpg"/>
            <p:cNvPicPr>
              <a:picLocks noChangeAspect="1"/>
            </p:cNvPicPr>
            <p:nvPr userDrawn="1"/>
          </p:nvPicPr>
          <p:blipFill>
            <a:blip r:embed="rId6" cstate="screen"/>
            <a:srcRect/>
            <a:stretch>
              <a:fillRect/>
            </a:stretch>
          </p:blipFill>
          <p:spPr>
            <a:xfrm>
              <a:off x="71406" y="3214686"/>
              <a:ext cx="1135358" cy="643345"/>
            </a:xfrm>
            <a:prstGeom prst="rect">
              <a:avLst/>
            </a:prstGeom>
          </p:spPr>
        </p:pic>
        <p:pic>
          <p:nvPicPr>
            <p:cNvPr id="14" name="Picture 2"/>
            <p:cNvPicPr>
              <a:picLocks noChangeAspect="1" noChangeArrowheads="1"/>
            </p:cNvPicPr>
            <p:nvPr userDrawn="1"/>
          </p:nvPicPr>
          <p:blipFill>
            <a:blip r:embed="rId7" cstate="screen"/>
            <a:srcRect/>
            <a:stretch>
              <a:fillRect/>
            </a:stretch>
          </p:blipFill>
          <p:spPr bwMode="auto">
            <a:xfrm>
              <a:off x="71406" y="1066701"/>
              <a:ext cx="1140613" cy="647787"/>
            </a:xfrm>
            <a:prstGeom prst="rect">
              <a:avLst/>
            </a:prstGeom>
            <a:noFill/>
            <a:ln w="9525">
              <a:noFill/>
              <a:miter lim="800000"/>
              <a:headEnd/>
              <a:tailEnd/>
            </a:ln>
            <a:effectLst/>
          </p:spPr>
        </p:pic>
        <p:pic>
          <p:nvPicPr>
            <p:cNvPr id="15" name="Picture 14" descr="AN_Talh246_2.jpg"/>
            <p:cNvPicPr>
              <a:picLocks noChangeAspect="1"/>
            </p:cNvPicPr>
            <p:nvPr userDrawn="1"/>
          </p:nvPicPr>
          <p:blipFill>
            <a:blip r:embed="rId8" cstate="screen"/>
            <a:srcRect/>
            <a:stretch>
              <a:fillRect/>
            </a:stretch>
          </p:blipFill>
          <p:spPr>
            <a:xfrm>
              <a:off x="71406" y="1785902"/>
              <a:ext cx="1143197" cy="647879"/>
            </a:xfrm>
            <a:prstGeom prst="rect">
              <a:avLst/>
            </a:prstGeom>
          </p:spPr>
        </p:pic>
        <p:pic>
          <p:nvPicPr>
            <p:cNvPr id="16" name="Picture 15" descr="AN_Talh289_2.jpg"/>
            <p:cNvPicPr>
              <a:picLocks noChangeAspect="1"/>
            </p:cNvPicPr>
            <p:nvPr userDrawn="1"/>
          </p:nvPicPr>
          <p:blipFill>
            <a:blip r:embed="rId9" cstate="screen"/>
            <a:srcRect/>
            <a:stretch>
              <a:fillRect/>
            </a:stretch>
          </p:blipFill>
          <p:spPr>
            <a:xfrm>
              <a:off x="71406" y="2500282"/>
              <a:ext cx="1138033" cy="647787"/>
            </a:xfrm>
            <a:prstGeom prst="rect">
              <a:avLst/>
            </a:prstGeom>
          </p:spPr>
        </p:pic>
        <p:sp>
          <p:nvSpPr>
            <p:cNvPr id="18" name="Round Diagonal Corner Rectangle 17"/>
            <p:cNvSpPr/>
            <p:nvPr userDrawn="1"/>
          </p:nvSpPr>
          <p:spPr>
            <a:xfrm>
              <a:off x="1285852" y="142852"/>
              <a:ext cx="7715304" cy="6624000"/>
            </a:xfrm>
            <a:prstGeom prst="round2Diag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800"/>
            </a:p>
          </p:txBody>
        </p:sp>
      </p:grpSp>
      <p:sp>
        <p:nvSpPr>
          <p:cNvPr id="22" name="Rectangle 21"/>
          <p:cNvSpPr/>
          <p:nvPr userDrawn="1"/>
        </p:nvSpPr>
        <p:spPr>
          <a:xfrm>
            <a:off x="95208" y="333040"/>
            <a:ext cx="1521600" cy="64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800"/>
          </a:p>
        </p:txBody>
      </p:sp>
    </p:spTree>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grpSp>
        <p:nvGrpSpPr>
          <p:cNvPr id="8" name="Group 7"/>
          <p:cNvGrpSpPr/>
          <p:nvPr userDrawn="1"/>
        </p:nvGrpSpPr>
        <p:grpSpPr>
          <a:xfrm>
            <a:off x="0" y="24"/>
            <a:ext cx="12192000" cy="6858000"/>
            <a:chOff x="0" y="24"/>
            <a:chExt cx="9144000" cy="6858000"/>
          </a:xfrm>
        </p:grpSpPr>
        <p:sp>
          <p:nvSpPr>
            <p:cNvPr id="9" name="Rectangle 8"/>
            <p:cNvSpPr/>
            <p:nvPr userDrawn="1"/>
          </p:nvSpPr>
          <p:spPr>
            <a:xfrm>
              <a:off x="0" y="24"/>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PT" sz="1800"/>
            </a:p>
          </p:txBody>
        </p:sp>
        <p:pic>
          <p:nvPicPr>
            <p:cNvPr id="10" name="Picture 9" descr="ec_8.jpg"/>
            <p:cNvPicPr>
              <a:picLocks noChangeAspect="1"/>
            </p:cNvPicPr>
            <p:nvPr userDrawn="1"/>
          </p:nvPicPr>
          <p:blipFill>
            <a:blip r:embed="rId2" cstate="screen"/>
            <a:srcRect/>
            <a:stretch>
              <a:fillRect/>
            </a:stretch>
          </p:blipFill>
          <p:spPr>
            <a:xfrm>
              <a:off x="71406" y="6072182"/>
              <a:ext cx="1132847" cy="643663"/>
            </a:xfrm>
            <a:prstGeom prst="rect">
              <a:avLst/>
            </a:prstGeom>
          </p:spPr>
        </p:pic>
        <p:pic>
          <p:nvPicPr>
            <p:cNvPr id="11" name="Picture 10" descr="ec_12.jpg"/>
            <p:cNvPicPr>
              <a:picLocks noChangeAspect="1"/>
            </p:cNvPicPr>
            <p:nvPr userDrawn="1"/>
          </p:nvPicPr>
          <p:blipFill>
            <a:blip r:embed="rId3" cstate="screen"/>
            <a:srcRect/>
            <a:stretch>
              <a:fillRect/>
            </a:stretch>
          </p:blipFill>
          <p:spPr>
            <a:xfrm>
              <a:off x="71406" y="5357802"/>
              <a:ext cx="1135357" cy="643345"/>
            </a:xfrm>
            <a:prstGeom prst="rect">
              <a:avLst/>
            </a:prstGeom>
          </p:spPr>
        </p:pic>
        <p:pic>
          <p:nvPicPr>
            <p:cNvPr id="12" name="Picture 11" descr="ec_8.jpg"/>
            <p:cNvPicPr>
              <a:picLocks noChangeAspect="1"/>
            </p:cNvPicPr>
            <p:nvPr userDrawn="1"/>
          </p:nvPicPr>
          <p:blipFill>
            <a:blip r:embed="rId4" cstate="screen"/>
            <a:srcRect/>
            <a:stretch>
              <a:fillRect/>
            </a:stretch>
          </p:blipFill>
          <p:spPr>
            <a:xfrm>
              <a:off x="71406" y="4643422"/>
              <a:ext cx="1135357" cy="643345"/>
            </a:xfrm>
            <a:prstGeom prst="rect">
              <a:avLst/>
            </a:prstGeom>
          </p:spPr>
        </p:pic>
        <p:pic>
          <p:nvPicPr>
            <p:cNvPr id="13" name="Picture 12" descr="ec_14.jpg"/>
            <p:cNvPicPr>
              <a:picLocks noChangeAspect="1"/>
            </p:cNvPicPr>
            <p:nvPr userDrawn="1"/>
          </p:nvPicPr>
          <p:blipFill>
            <a:blip r:embed="rId5" cstate="screen"/>
            <a:srcRect r="-461"/>
            <a:stretch>
              <a:fillRect/>
            </a:stretch>
          </p:blipFill>
          <p:spPr>
            <a:xfrm>
              <a:off x="71406" y="3929042"/>
              <a:ext cx="1134925" cy="643345"/>
            </a:xfrm>
            <a:prstGeom prst="rect">
              <a:avLst/>
            </a:prstGeom>
          </p:spPr>
        </p:pic>
        <p:pic>
          <p:nvPicPr>
            <p:cNvPr id="14" name="Picture 13" descr="casa_campo 044.jpg"/>
            <p:cNvPicPr>
              <a:picLocks noChangeAspect="1"/>
            </p:cNvPicPr>
            <p:nvPr userDrawn="1"/>
          </p:nvPicPr>
          <p:blipFill>
            <a:blip r:embed="rId6" cstate="screen"/>
            <a:srcRect/>
            <a:stretch>
              <a:fillRect/>
            </a:stretch>
          </p:blipFill>
          <p:spPr>
            <a:xfrm>
              <a:off x="71406" y="3214686"/>
              <a:ext cx="1135358" cy="643345"/>
            </a:xfrm>
            <a:prstGeom prst="rect">
              <a:avLst/>
            </a:prstGeom>
          </p:spPr>
        </p:pic>
        <p:pic>
          <p:nvPicPr>
            <p:cNvPr id="15" name="Picture 2"/>
            <p:cNvPicPr>
              <a:picLocks noChangeAspect="1" noChangeArrowheads="1"/>
            </p:cNvPicPr>
            <p:nvPr userDrawn="1"/>
          </p:nvPicPr>
          <p:blipFill>
            <a:blip r:embed="rId7" cstate="screen"/>
            <a:srcRect/>
            <a:stretch>
              <a:fillRect/>
            </a:stretch>
          </p:blipFill>
          <p:spPr bwMode="auto">
            <a:xfrm>
              <a:off x="71406" y="333228"/>
              <a:ext cx="1140613" cy="647787"/>
            </a:xfrm>
            <a:prstGeom prst="rect">
              <a:avLst/>
            </a:prstGeom>
            <a:noFill/>
            <a:ln w="9525">
              <a:noFill/>
              <a:miter lim="800000"/>
              <a:headEnd/>
              <a:tailEnd/>
            </a:ln>
            <a:effectLst/>
          </p:spPr>
        </p:pic>
        <p:pic>
          <p:nvPicPr>
            <p:cNvPr id="16" name="Picture 15" descr="AN_Talh246_2.jpg"/>
            <p:cNvPicPr>
              <a:picLocks noChangeAspect="1"/>
            </p:cNvPicPr>
            <p:nvPr userDrawn="1"/>
          </p:nvPicPr>
          <p:blipFill>
            <a:blip r:embed="rId8" cstate="screen"/>
            <a:srcRect/>
            <a:stretch>
              <a:fillRect/>
            </a:stretch>
          </p:blipFill>
          <p:spPr>
            <a:xfrm>
              <a:off x="71406" y="1785902"/>
              <a:ext cx="1143197" cy="647879"/>
            </a:xfrm>
            <a:prstGeom prst="rect">
              <a:avLst/>
            </a:prstGeom>
          </p:spPr>
        </p:pic>
        <p:pic>
          <p:nvPicPr>
            <p:cNvPr id="17" name="Picture 16" descr="AN_Talh289_2.jpg"/>
            <p:cNvPicPr>
              <a:picLocks noChangeAspect="1"/>
            </p:cNvPicPr>
            <p:nvPr userDrawn="1"/>
          </p:nvPicPr>
          <p:blipFill>
            <a:blip r:embed="rId9" cstate="screen"/>
            <a:srcRect/>
            <a:stretch>
              <a:fillRect/>
            </a:stretch>
          </p:blipFill>
          <p:spPr>
            <a:xfrm>
              <a:off x="71406" y="2500282"/>
              <a:ext cx="1138033" cy="647787"/>
            </a:xfrm>
            <a:prstGeom prst="rect">
              <a:avLst/>
            </a:prstGeom>
          </p:spPr>
        </p:pic>
        <p:sp>
          <p:nvSpPr>
            <p:cNvPr id="18" name="Round Diagonal Corner Rectangle 17"/>
            <p:cNvSpPr/>
            <p:nvPr userDrawn="1"/>
          </p:nvSpPr>
          <p:spPr>
            <a:xfrm>
              <a:off x="1285852" y="142852"/>
              <a:ext cx="7715304" cy="6624000"/>
            </a:xfrm>
            <a:prstGeom prst="round2Diag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800"/>
            </a:p>
          </p:txBody>
        </p:sp>
      </p:grpSp>
      <p:sp>
        <p:nvSpPr>
          <p:cNvPr id="19" name="Rectangle 18"/>
          <p:cNvSpPr/>
          <p:nvPr userDrawn="1"/>
        </p:nvSpPr>
        <p:spPr>
          <a:xfrm>
            <a:off x="95208" y="1059671"/>
            <a:ext cx="1521600" cy="64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800"/>
          </a:p>
        </p:txBody>
      </p:sp>
    </p:spTree>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8351" y="441325"/>
            <a:ext cx="10703983" cy="7556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68351" y="1196975"/>
            <a:ext cx="5249333"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220885" y="1196975"/>
            <a:ext cx="5251449"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41683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9349" y="274638"/>
            <a:ext cx="11664000" cy="706090"/>
          </a:xfrm>
        </p:spPr>
        <p:txBody>
          <a:bodyPr>
            <a:normAutofit/>
          </a:bodyPr>
          <a:lstStyle>
            <a:lvl1pPr algn="ctr">
              <a:buNone/>
              <a:defRPr sz="3600"/>
            </a:lvl1pPr>
          </a:lstStyle>
          <a:p>
            <a:r>
              <a:rPr lang="en-US" dirty="0" smtClean="0"/>
              <a:t> Click to edit Master title style</a:t>
            </a:r>
            <a:endParaRPr lang="pt-PT" dirty="0"/>
          </a:p>
        </p:txBody>
      </p:sp>
      <p:sp>
        <p:nvSpPr>
          <p:cNvPr id="3" name="Content Placeholder 2"/>
          <p:cNvSpPr>
            <a:spLocks noGrp="1"/>
          </p:cNvSpPr>
          <p:nvPr>
            <p:ph idx="1"/>
          </p:nvPr>
        </p:nvSpPr>
        <p:spPr>
          <a:xfrm>
            <a:off x="431371" y="1196753"/>
            <a:ext cx="11328000" cy="4929411"/>
          </a:xfrm>
        </p:spPr>
        <p:txBody>
          <a:bodyPr tIns="144000" rIns="360000">
            <a:normAutofit/>
          </a:bodyPr>
          <a:lstStyle>
            <a:lvl1pPr marL="342900" indent="-342900" algn="just">
              <a:spcBef>
                <a:spcPts val="1800"/>
              </a:spcBef>
              <a:buFont typeface="Wingdings" panose="05000000000000000000" pitchFamily="2" charset="2"/>
              <a:buChar char=""/>
              <a:defRPr sz="2400"/>
            </a:lvl1pPr>
            <a:lvl2pPr marL="742950" indent="-285750" algn="just">
              <a:spcBef>
                <a:spcPts val="1800"/>
              </a:spcBef>
              <a:buFont typeface="Wingdings" panose="05000000000000000000" pitchFamily="2" charset="2"/>
              <a:buChar char=""/>
              <a:defRPr sz="2000"/>
            </a:lvl2pPr>
            <a:lvl3pPr>
              <a:spcBef>
                <a:spcPts val="1800"/>
              </a:spcBef>
              <a:defRPr sz="1800"/>
            </a:lvl3pPr>
            <a:lvl4pPr>
              <a:spcBef>
                <a:spcPts val="1800"/>
              </a:spcBef>
              <a:defRPr sz="1600"/>
            </a:lvl4pPr>
            <a:lvl5pPr>
              <a:spcBef>
                <a:spcPts val="1800"/>
              </a:spcBef>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pt-PT" dirty="0"/>
          </a:p>
        </p:txBody>
      </p:sp>
      <p:sp>
        <p:nvSpPr>
          <p:cNvPr id="4" name="Date Placeholder 3"/>
          <p:cNvSpPr>
            <a:spLocks noGrp="1"/>
          </p:cNvSpPr>
          <p:nvPr>
            <p:ph type="dt" sz="half" idx="10"/>
          </p:nvPr>
        </p:nvSpPr>
        <p:spPr/>
        <p:txBody>
          <a:bodyPr/>
          <a:lstStyle/>
          <a:p>
            <a:fld id="{1CA7B8B8-6764-4DB0-A962-41300A23605B}" type="datetimeFigureOut">
              <a:rPr lang="pt-PT" smtClean="0"/>
              <a:pPr/>
              <a:t>14/10/2025</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4638FECA-F2E4-4E05-92EC-58E99EA0B15D}" type="slidenum">
              <a:rPr lang="pt-PT" smtClean="0"/>
              <a:pPr/>
              <a:t>‹#›</a:t>
            </a:fld>
            <a:endParaRPr lang="pt-PT"/>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66184" y="304800"/>
            <a:ext cx="11419416"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06401" y="1600200"/>
            <a:ext cx="11419417" cy="4953000"/>
          </a:xfrm>
        </p:spPr>
        <p:txBody>
          <a:bodyPr/>
          <a:lstStyle/>
          <a:p>
            <a:endParaRPr lang="en-US"/>
          </a:p>
        </p:txBody>
      </p:sp>
    </p:spTree>
    <p:extLst>
      <p:ext uri="{BB962C8B-B14F-4D97-AF65-F5344CB8AC3E}">
        <p14:creationId xmlns:p14="http://schemas.microsoft.com/office/powerpoint/2010/main" val="538942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1371" y="404664"/>
            <a:ext cx="11329259" cy="720080"/>
          </a:xfrm>
        </p:spPr>
        <p:txBody>
          <a:bodyPr>
            <a:normAutofit/>
          </a:bodyPr>
          <a:lstStyle>
            <a:lvl1pPr algn="l">
              <a:buClr>
                <a:srgbClr val="008000"/>
              </a:buClr>
              <a:buFont typeface="Wingdings" pitchFamily="2" charset="2"/>
              <a:buChar char="§"/>
              <a:defRPr sz="3600" b="1">
                <a:solidFill>
                  <a:srgbClr val="008000"/>
                </a:solidFill>
              </a:defRPr>
            </a:lvl1pPr>
          </a:lstStyle>
          <a:p>
            <a:r>
              <a:rPr lang="en-US" dirty="0" smtClean="0"/>
              <a:t> Click to edit Master title style</a:t>
            </a:r>
            <a:endParaRPr lang="pt-PT" dirty="0"/>
          </a:p>
        </p:txBody>
      </p:sp>
      <p:sp>
        <p:nvSpPr>
          <p:cNvPr id="3" name="Content Placeholder 2"/>
          <p:cNvSpPr>
            <a:spLocks noGrp="1"/>
          </p:cNvSpPr>
          <p:nvPr>
            <p:ph idx="1" hasCustomPrompt="1"/>
          </p:nvPr>
        </p:nvSpPr>
        <p:spPr>
          <a:xfrm>
            <a:off x="431371" y="1338454"/>
            <a:ext cx="11329259" cy="5001419"/>
          </a:xfrm>
        </p:spPr>
        <p:txBody>
          <a:bodyPr>
            <a:normAutofit/>
          </a:bodyPr>
          <a:lstStyle>
            <a:lvl1pPr algn="just">
              <a:spcBef>
                <a:spcPts val="1800"/>
              </a:spcBef>
              <a:buFont typeface="Wingdings" pitchFamily="2" charset="2"/>
              <a:buChar char="ü"/>
              <a:defRPr sz="2800"/>
            </a:lvl1pPr>
            <a:lvl2pPr algn="just">
              <a:spcBef>
                <a:spcPts val="1800"/>
              </a:spcBef>
              <a:defRPr sz="2400"/>
            </a:lvl2pPr>
            <a:lvl3pPr algn="just">
              <a:spcBef>
                <a:spcPts val="1200"/>
              </a:spcBef>
              <a:defRPr sz="2000"/>
            </a:lvl3pPr>
            <a:lvl4pPr algn="just">
              <a:spcBef>
                <a:spcPts val="1200"/>
              </a:spcBef>
              <a:defRPr sz="1800"/>
            </a:lvl4pPr>
            <a:lvl5pPr algn="just">
              <a:spcBef>
                <a:spcPts val="1200"/>
              </a:spcBef>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pt-PT" dirty="0"/>
          </a:p>
        </p:txBody>
      </p:sp>
      <p:sp>
        <p:nvSpPr>
          <p:cNvPr id="4" name="Date Placeholder 3"/>
          <p:cNvSpPr>
            <a:spLocks noGrp="1"/>
          </p:cNvSpPr>
          <p:nvPr>
            <p:ph type="dt" sz="half" idx="10"/>
          </p:nvPr>
        </p:nvSpPr>
        <p:spPr/>
        <p:txBody>
          <a:bodyPr/>
          <a:lstStyle/>
          <a:p>
            <a:fld id="{1CA7B8B8-6764-4DB0-A962-41300A23605B}" type="datetimeFigureOut">
              <a:rPr lang="pt-PT" smtClean="0"/>
              <a:pPr/>
              <a:t>14/10/2025</a:t>
            </a:fld>
            <a:endParaRPr lang="pt-PT"/>
          </a:p>
        </p:txBody>
      </p:sp>
      <p:sp>
        <p:nvSpPr>
          <p:cNvPr id="6" name="Slide Number Placeholder 5"/>
          <p:cNvSpPr>
            <a:spLocks noGrp="1"/>
          </p:cNvSpPr>
          <p:nvPr>
            <p:ph type="sldNum" sz="quarter" idx="12"/>
          </p:nvPr>
        </p:nvSpPr>
        <p:spPr>
          <a:xfrm>
            <a:off x="3490686" y="6356351"/>
            <a:ext cx="2844800" cy="365125"/>
          </a:xfrm>
        </p:spPr>
        <p:txBody>
          <a:bodyPr/>
          <a:lstStyle/>
          <a:p>
            <a:fld id="{4638FECA-F2E4-4E05-92EC-58E99EA0B15D}" type="slidenum">
              <a:rPr lang="pt-PT" smtClean="0"/>
              <a:pPr/>
              <a:t>‹#›</a:t>
            </a:fld>
            <a:endParaRPr lang="pt-PT"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6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1371" y="116632"/>
            <a:ext cx="11329259" cy="720080"/>
          </a:xfrm>
        </p:spPr>
        <p:txBody>
          <a:bodyPr>
            <a:normAutofit/>
          </a:bodyPr>
          <a:lstStyle>
            <a:lvl1pPr algn="l">
              <a:buClr>
                <a:srgbClr val="008000"/>
              </a:buClr>
              <a:buFont typeface="Wingdings" pitchFamily="2" charset="2"/>
              <a:buChar char="§"/>
              <a:defRPr sz="3600" b="1">
                <a:solidFill>
                  <a:srgbClr val="008000"/>
                </a:solidFill>
              </a:defRPr>
            </a:lvl1pPr>
          </a:lstStyle>
          <a:p>
            <a:r>
              <a:rPr lang="en-US" dirty="0" smtClean="0"/>
              <a:t> Click to edit Master title style</a:t>
            </a:r>
            <a:endParaRPr lang="pt-PT" dirty="0"/>
          </a:p>
        </p:txBody>
      </p:sp>
      <p:sp>
        <p:nvSpPr>
          <p:cNvPr id="3" name="Content Placeholder 2"/>
          <p:cNvSpPr>
            <a:spLocks noGrp="1"/>
          </p:cNvSpPr>
          <p:nvPr>
            <p:ph idx="1"/>
          </p:nvPr>
        </p:nvSpPr>
        <p:spPr>
          <a:xfrm>
            <a:off x="431371" y="1338454"/>
            <a:ext cx="11329259" cy="5001419"/>
          </a:xfrm>
        </p:spPr>
        <p:txBody>
          <a:bodyPr>
            <a:normAutofit/>
          </a:bodyPr>
          <a:lstStyle>
            <a:lvl1pPr algn="just">
              <a:spcBef>
                <a:spcPts val="1200"/>
              </a:spcBef>
              <a:buFont typeface="Wingdings" pitchFamily="2" charset="2"/>
              <a:buChar char="ü"/>
              <a:defRPr sz="2800"/>
            </a:lvl1pPr>
            <a:lvl2pPr algn="just">
              <a:spcBef>
                <a:spcPts val="1200"/>
              </a:spcBef>
              <a:defRPr sz="2400"/>
            </a:lvl2pPr>
            <a:lvl3pPr algn="just">
              <a:spcBef>
                <a:spcPts val="1200"/>
              </a:spcBef>
              <a:defRPr sz="2000"/>
            </a:lvl3pPr>
            <a:lvl4pPr algn="just">
              <a:spcBef>
                <a:spcPts val="1200"/>
              </a:spcBef>
              <a:defRPr sz="1800"/>
            </a:lvl4pPr>
            <a:lvl5pPr algn="just">
              <a:spcBef>
                <a:spcPts val="1200"/>
              </a:spcBef>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pt-PT" dirty="0"/>
          </a:p>
        </p:txBody>
      </p:sp>
      <p:sp>
        <p:nvSpPr>
          <p:cNvPr id="4" name="Date Placeholder 3"/>
          <p:cNvSpPr>
            <a:spLocks noGrp="1"/>
          </p:cNvSpPr>
          <p:nvPr>
            <p:ph type="dt" sz="half" idx="10"/>
          </p:nvPr>
        </p:nvSpPr>
        <p:spPr/>
        <p:txBody>
          <a:bodyPr/>
          <a:lstStyle/>
          <a:p>
            <a:fld id="{1CA7B8B8-6764-4DB0-A962-41300A23605B}" type="datetimeFigureOut">
              <a:rPr lang="pt-PT" smtClean="0"/>
              <a:pPr/>
              <a:t>14/10/2025</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4638FECA-F2E4-4E05-92EC-58E99EA0B15D}" type="slidenum">
              <a:rPr lang="pt-PT" smtClean="0"/>
              <a:pPr/>
              <a:t>‹#›</a:t>
            </a:fld>
            <a:endParaRPr lang="pt-PT"/>
          </a:p>
        </p:txBody>
      </p:sp>
    </p:spTree>
    <p:extLst>
      <p:ext uri="{BB962C8B-B14F-4D97-AF65-F5344CB8AC3E}">
        <p14:creationId xmlns:p14="http://schemas.microsoft.com/office/powerpoint/2010/main" val="332851155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1371" y="404664"/>
            <a:ext cx="11329259" cy="720080"/>
          </a:xfrm>
        </p:spPr>
        <p:txBody>
          <a:bodyPr>
            <a:normAutofit/>
          </a:bodyPr>
          <a:lstStyle>
            <a:lvl1pPr algn="l">
              <a:buClr>
                <a:srgbClr val="008000"/>
              </a:buClr>
              <a:buFont typeface="Wingdings" pitchFamily="2" charset="2"/>
              <a:buChar char="§"/>
              <a:defRPr sz="3600" b="1">
                <a:solidFill>
                  <a:srgbClr val="008000"/>
                </a:solidFill>
              </a:defRPr>
            </a:lvl1pPr>
          </a:lstStyle>
          <a:p>
            <a:r>
              <a:rPr lang="en-US" dirty="0" smtClean="0"/>
              <a:t> Click to edit Master title style</a:t>
            </a:r>
            <a:endParaRPr lang="pt-PT" dirty="0"/>
          </a:p>
        </p:txBody>
      </p:sp>
      <p:sp>
        <p:nvSpPr>
          <p:cNvPr id="4" name="Date Placeholder 3"/>
          <p:cNvSpPr>
            <a:spLocks noGrp="1"/>
          </p:cNvSpPr>
          <p:nvPr>
            <p:ph type="dt" sz="half" idx="10"/>
          </p:nvPr>
        </p:nvSpPr>
        <p:spPr/>
        <p:txBody>
          <a:bodyPr/>
          <a:lstStyle/>
          <a:p>
            <a:fld id="{1CA7B8B8-6764-4DB0-A962-41300A23605B}" type="datetimeFigureOut">
              <a:rPr lang="pt-PT" smtClean="0"/>
              <a:pPr/>
              <a:t>14/10/2025</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4638FECA-F2E4-4E05-92EC-58E99EA0B15D}" type="slidenum">
              <a:rPr lang="pt-PT" smtClean="0"/>
              <a:pPr/>
              <a:t>‹#›</a:t>
            </a:fld>
            <a:endParaRPr lang="pt-PT"/>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800"/>
          </a:p>
        </p:txBody>
      </p:sp>
      <p:sp>
        <p:nvSpPr>
          <p:cNvPr id="2" name="Title 1"/>
          <p:cNvSpPr>
            <a:spLocks noGrp="1"/>
          </p:cNvSpPr>
          <p:nvPr>
            <p:ph type="title" hasCustomPrompt="1"/>
          </p:nvPr>
        </p:nvSpPr>
        <p:spPr>
          <a:xfrm>
            <a:off x="431371" y="404664"/>
            <a:ext cx="11329259" cy="720080"/>
          </a:xfrm>
        </p:spPr>
        <p:txBody>
          <a:bodyPr>
            <a:normAutofit/>
          </a:bodyPr>
          <a:lstStyle>
            <a:lvl1pPr algn="l">
              <a:buClr>
                <a:srgbClr val="008000"/>
              </a:buClr>
              <a:buFont typeface="Wingdings" pitchFamily="2" charset="2"/>
              <a:buChar char="§"/>
              <a:defRPr sz="3600" b="1">
                <a:solidFill>
                  <a:schemeClr val="bg1"/>
                </a:solidFill>
              </a:defRPr>
            </a:lvl1pPr>
          </a:lstStyle>
          <a:p>
            <a:r>
              <a:rPr lang="en-US" dirty="0" smtClean="0"/>
              <a:t> Click to edit Master title style</a:t>
            </a:r>
            <a:endParaRPr lang="pt-PT" dirty="0"/>
          </a:p>
        </p:txBody>
      </p:sp>
      <p:sp>
        <p:nvSpPr>
          <p:cNvPr id="4" name="Date Placeholder 3"/>
          <p:cNvSpPr>
            <a:spLocks noGrp="1"/>
          </p:cNvSpPr>
          <p:nvPr>
            <p:ph type="dt" sz="half" idx="10"/>
          </p:nvPr>
        </p:nvSpPr>
        <p:spPr/>
        <p:txBody>
          <a:bodyPr/>
          <a:lstStyle/>
          <a:p>
            <a:fld id="{1CA7B8B8-6764-4DB0-A962-41300A23605B}" type="datetimeFigureOut">
              <a:rPr lang="pt-PT" smtClean="0"/>
              <a:pPr/>
              <a:t>14/10/2025</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4638FECA-F2E4-4E05-92EC-58E99EA0B15D}" type="slidenum">
              <a:rPr lang="pt-PT" smtClean="0"/>
              <a:pPr/>
              <a:t>‹#›</a:t>
            </a:fld>
            <a:endParaRPr lang="pt-PT"/>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3_Title and Content">
    <p:bg>
      <p:bgPr>
        <a:solidFill>
          <a:srgbClr val="008000"/>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CA7B8B8-6764-4DB0-A962-41300A23605B}" type="datetimeFigureOut">
              <a:rPr lang="pt-PT" smtClean="0"/>
              <a:pPr/>
              <a:t>14/10/2025</a:t>
            </a:fld>
            <a:endParaRPr lang="pt-PT"/>
          </a:p>
        </p:txBody>
      </p:sp>
      <p:sp>
        <p:nvSpPr>
          <p:cNvPr id="6" name="Slide Number Placeholder 5"/>
          <p:cNvSpPr>
            <a:spLocks noGrp="1"/>
          </p:cNvSpPr>
          <p:nvPr>
            <p:ph type="sldNum" sz="quarter" idx="12"/>
          </p:nvPr>
        </p:nvSpPr>
        <p:spPr/>
        <p:txBody>
          <a:bodyPr/>
          <a:lstStyle/>
          <a:p>
            <a:fld id="{4638FECA-F2E4-4E05-92EC-58E99EA0B15D}" type="slidenum">
              <a:rPr lang="pt-PT" smtClean="0"/>
              <a:pPr/>
              <a:t>‹#›</a:t>
            </a:fld>
            <a:endParaRPr lang="pt-PT"/>
          </a:p>
        </p:txBody>
      </p:sp>
      <p:pic>
        <p:nvPicPr>
          <p:cNvPr id="409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60040"/>
            <a:ext cx="121920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pt-PT"/>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A7B8B8-6764-4DB0-A962-41300A23605B}" type="datetimeFigureOut">
              <a:rPr lang="pt-PT" smtClean="0"/>
              <a:pPr/>
              <a:t>14/10/2025</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4638FECA-F2E4-4E05-92EC-58E99EA0B15D}" type="slidenum">
              <a:rPr lang="pt-PT" smtClean="0"/>
              <a:pPr/>
              <a:t>‹#›</a:t>
            </a:fld>
            <a:endParaRPr lang="pt-P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24"/>
            <a:ext cx="12192000" cy="6858000"/>
          </a:xfrm>
          <a:prstGeom prst="rect">
            <a:avLst/>
          </a:prstGeom>
          <a:solidFill>
            <a:srgbClr val="008000"/>
          </a:solidFill>
          <a:ln>
            <a:solidFill>
              <a:srgbClr val="008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PT" sz="1800"/>
          </a:p>
        </p:txBody>
      </p:sp>
      <p:sp>
        <p:nvSpPr>
          <p:cNvPr id="9" name="Rectangle 8"/>
          <p:cNvSpPr/>
          <p:nvPr/>
        </p:nvSpPr>
        <p:spPr>
          <a:xfrm>
            <a:off x="239350" y="188640"/>
            <a:ext cx="11713301" cy="652534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800"/>
          </a:p>
        </p:txBody>
      </p:sp>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smtClean="0"/>
              <a:t> Click to edit Master title style</a:t>
            </a:r>
            <a:endParaRPr lang="pt-PT"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pt-PT"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A7B8B8-6764-4DB0-A962-41300A23605B}" type="datetimeFigureOut">
              <a:rPr lang="pt-PT" smtClean="0"/>
              <a:pPr/>
              <a:t>14/10/2025</a:t>
            </a:fld>
            <a:endParaRPr lang="pt-PT"/>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PT"/>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38FECA-F2E4-4E05-92EC-58E99EA0B15D}" type="slidenum">
              <a:rPr lang="pt-PT" smtClean="0"/>
              <a:pPr/>
              <a:t>‹#›</a:t>
            </a:fld>
            <a:endParaRPr lang="pt-PT"/>
          </a:p>
        </p:txBody>
      </p:sp>
      <p:sp>
        <p:nvSpPr>
          <p:cNvPr id="10" name="Footer Placeholder 4"/>
          <p:cNvSpPr txBox="1">
            <a:spLocks/>
          </p:cNvSpPr>
          <p:nvPr userDrawn="1"/>
        </p:nvSpPr>
        <p:spPr>
          <a:xfrm>
            <a:off x="8091851" y="6417133"/>
            <a:ext cx="3860800" cy="365125"/>
          </a:xfrm>
          <a:prstGeom prst="rect">
            <a:avLst/>
          </a:prstGeom>
        </p:spPr>
        <p:txBody>
          <a:bodyPr/>
          <a:lstStyle>
            <a:defPPr>
              <a:defRPr lang="pt-PT"/>
            </a:defPPr>
            <a:lvl1pPr marL="0" algn="l" defTabSz="914400" rtl="0" eaLnBrk="1" latinLnBrk="0" hangingPunct="1">
              <a:defRPr sz="18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pt-PT" sz="1400" dirty="0" smtClean="0"/>
              <a:t>Margarida Tomé e Susana Barreiro - 2023</a:t>
            </a:r>
            <a:endParaRPr lang="pt-PT" sz="1400" dirty="0"/>
          </a:p>
        </p:txBody>
      </p:sp>
    </p:spTree>
  </p:cSld>
  <p:clrMap bg1="lt1" tx1="dk1" bg2="lt2" tx2="dk2" accent1="accent1" accent2="accent2" accent3="accent3" accent4="accent4" accent5="accent5" accent6="accent6" hlink="hlink" folHlink="folHlink"/>
  <p:sldLayoutIdLst>
    <p:sldLayoutId id="2147483675" r:id="rId1"/>
    <p:sldLayoutId id="2147483664" r:id="rId2"/>
    <p:sldLayoutId id="2147483665" r:id="rId3"/>
    <p:sldLayoutId id="2147483691" r:id="rId4"/>
    <p:sldLayoutId id="2147483727" r:id="rId5"/>
    <p:sldLayoutId id="2147483692" r:id="rId6"/>
    <p:sldLayoutId id="2147483694" r:id="rId7"/>
    <p:sldLayoutId id="2147483693"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 id="2147483674" r:id="rId17"/>
    <p:sldLayoutId id="2147483678" r:id="rId18"/>
    <p:sldLayoutId id="2147483679" r:id="rId19"/>
    <p:sldLayoutId id="2147483680" r:id="rId20"/>
    <p:sldLayoutId id="2147483681" r:id="rId21"/>
    <p:sldLayoutId id="2147483684" r:id="rId22"/>
    <p:sldLayoutId id="2147483685" r:id="rId23"/>
    <p:sldLayoutId id="2147483686" r:id="rId24"/>
    <p:sldLayoutId id="2147483662" r:id="rId25"/>
    <p:sldLayoutId id="2147483661" r:id="rId26"/>
    <p:sldLayoutId id="2147483651" r:id="rId27"/>
    <p:sldLayoutId id="2147483652" r:id="rId28"/>
    <p:sldLayoutId id="2147483726" r:id="rId29"/>
    <p:sldLayoutId id="2147483728" r:id="rId30"/>
  </p:sldLayoutIdLst>
  <p:timing>
    <p:tnLst>
      <p:par>
        <p:cTn id="1" dur="indefinite" restart="never" nodeType="tmRoot"/>
      </p:par>
    </p:tnLst>
  </p:timing>
  <p:txStyles>
    <p:titleStyle>
      <a:lvl1pPr algn="ctr" defTabSz="914400" rtl="0" eaLnBrk="1" latinLnBrk="0" hangingPunct="1">
        <a:spcBef>
          <a:spcPct val="0"/>
        </a:spcBef>
        <a:buClr>
          <a:srgbClr val="008000"/>
        </a:buClr>
        <a:buFont typeface="Wingdings" pitchFamily="2" charset="2"/>
        <a:buChar char="§"/>
        <a:defRPr sz="3600" b="1" kern="1200">
          <a:solidFill>
            <a:srgbClr val="008000"/>
          </a:solidFill>
          <a:latin typeface="Trebuchet MS" pitchFamily="34" charset="0"/>
          <a:ea typeface="+mj-ea"/>
          <a:cs typeface="+mj-cs"/>
        </a:defRPr>
      </a:lvl1pPr>
    </p:titleStyle>
    <p:bodyStyle>
      <a:lvl1pPr marL="342900" indent="-342900" algn="l" defTabSz="914400" rtl="0" eaLnBrk="1" latinLnBrk="0" hangingPunct="1">
        <a:spcBef>
          <a:spcPct val="20000"/>
        </a:spcBef>
        <a:buClr>
          <a:srgbClr val="008000"/>
        </a:buClr>
        <a:buSzPct val="90000"/>
        <a:buFont typeface="Wingdings" pitchFamily="2" charset="2"/>
        <a:buChar char="ü"/>
        <a:defRPr sz="3200" kern="1200">
          <a:solidFill>
            <a:schemeClr val="tx1"/>
          </a:solidFill>
          <a:latin typeface="Trebuchet MS" pitchFamily="34" charset="0"/>
          <a:ea typeface="+mn-ea"/>
          <a:cs typeface="+mn-cs"/>
        </a:defRPr>
      </a:lvl1pPr>
      <a:lvl2pPr marL="742950" indent="-285750" algn="l" defTabSz="914400" rtl="0" eaLnBrk="1" latinLnBrk="0" hangingPunct="1">
        <a:spcBef>
          <a:spcPct val="20000"/>
        </a:spcBef>
        <a:buClr>
          <a:srgbClr val="008000"/>
        </a:buClr>
        <a:buFont typeface="Arial" pitchFamily="34" charset="0"/>
        <a:buChar char="–"/>
        <a:defRPr sz="2800" kern="1200">
          <a:solidFill>
            <a:schemeClr val="tx1"/>
          </a:solidFill>
          <a:latin typeface="Trebuchet MS" pitchFamily="34" charset="0"/>
          <a:ea typeface="+mn-ea"/>
          <a:cs typeface="+mn-cs"/>
        </a:defRPr>
      </a:lvl2pPr>
      <a:lvl3pPr marL="1143000" indent="-228600" algn="l" defTabSz="914400" rtl="0" eaLnBrk="1" latinLnBrk="0" hangingPunct="1">
        <a:spcBef>
          <a:spcPct val="20000"/>
        </a:spcBef>
        <a:buClr>
          <a:srgbClr val="008000"/>
        </a:buClr>
        <a:buFont typeface="Arial" pitchFamily="34" charset="0"/>
        <a:buChar char="•"/>
        <a:defRPr sz="2400" kern="1200">
          <a:solidFill>
            <a:schemeClr val="tx1"/>
          </a:solidFill>
          <a:latin typeface="Trebuchet MS"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rebuchet MS"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rebuchet M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340.png"/><Relationship Id="rId3" Type="http://schemas.openxmlformats.org/officeDocument/2006/relationships/image" Target="../media/image600.png"/><Relationship Id="rId7" Type="http://schemas.openxmlformats.org/officeDocument/2006/relationships/image" Target="http://agrobyte.lugo.usc.es/agrobyte/publicaciones/eucalipto/imagenes/foto7.GIF" TargetMode="External"/><Relationship Id="rId2" Type="http://schemas.openxmlformats.org/officeDocument/2006/relationships/image" Target="../media/image31.png"/><Relationship Id="rId1" Type="http://schemas.openxmlformats.org/officeDocument/2006/relationships/slideLayout" Target="../slideLayouts/slideLayout4.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 Id="rId9" Type="http://schemas.openxmlformats.org/officeDocument/2006/relationships/image" Target="../media/image37.png"/></Relationships>
</file>

<file path=ppt/slides/_rels/slide11.xml.rels><?xml version="1.0" encoding="UTF-8" standalone="yes"?>
<Relationships xmlns="http://schemas.openxmlformats.org/package/2006/relationships"><Relationship Id="rId2" Type="http://schemas.openxmlformats.org/officeDocument/2006/relationships/image" Target="../media/image64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66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0.png"/><Relationship Id="rId1" Type="http://schemas.openxmlformats.org/officeDocument/2006/relationships/slideLayout" Target="../slideLayouts/slideLayout4.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9.png"/><Relationship Id="rId1" Type="http://schemas.openxmlformats.org/officeDocument/2006/relationships/slideLayout" Target="../slideLayouts/slideLayout4.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emf"/><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4.xml"/><Relationship Id="rId4" Type="http://schemas.openxmlformats.org/officeDocument/2006/relationships/image" Target="../media/image78.png"/></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79.png"/><Relationship Id="rId1" Type="http://schemas.openxmlformats.org/officeDocument/2006/relationships/slideLayout" Target="../slideLayouts/slideLayout4.xml"/><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image" Target="../media/image81.png"/></Relationships>
</file>

<file path=ppt/slides/_rels/slide22.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43.emf"/><Relationship Id="rId1" Type="http://schemas.openxmlformats.org/officeDocument/2006/relationships/slideLayout" Target="../slideLayouts/slideLayout4.xml"/><Relationship Id="rId6" Type="http://schemas.openxmlformats.org/officeDocument/2006/relationships/image" Target="../media/image47.emf"/><Relationship Id="rId5" Type="http://schemas.openxmlformats.org/officeDocument/2006/relationships/image" Target="../media/image46.png"/><Relationship Id="rId4" Type="http://schemas.openxmlformats.org/officeDocument/2006/relationships/image" Target="../media/image45.emf"/></Relationships>
</file>

<file path=ppt/slides/_rels/slide23.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4.xml"/><Relationship Id="rId6" Type="http://schemas.openxmlformats.org/officeDocument/2006/relationships/image" Target="../media/image490.png"/><Relationship Id="rId5" Type="http://schemas.openxmlformats.org/officeDocument/2006/relationships/image" Target="../media/image50.png"/><Relationship Id="rId4" Type="http://schemas.openxmlformats.org/officeDocument/2006/relationships/image" Target="../media/image93.png"/></Relationships>
</file>

<file path=ppt/slides/_rels/slide25.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49.em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4.xml"/><Relationship Id="rId4" Type="http://schemas.openxmlformats.org/officeDocument/2006/relationships/image" Target="../media/image32.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5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00.png"/><Relationship Id="rId2" Type="http://schemas.openxmlformats.org/officeDocument/2006/relationships/image" Target="../media/image31.png"/><Relationship Id="rId1" Type="http://schemas.openxmlformats.org/officeDocument/2006/relationships/slideLayout" Target="../slideLayouts/slideLayout4.xml"/><Relationship Id="rId6" Type="http://schemas.openxmlformats.org/officeDocument/2006/relationships/image" Target="../media/image340.png"/><Relationship Id="rId5" Type="http://schemas.openxmlformats.org/officeDocument/2006/relationships/image" Target="../media/image35.png"/><Relationship Id="rId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ctrTitle"/>
          </p:nvPr>
        </p:nvSpPr>
        <p:spPr>
          <a:xfrm>
            <a:off x="597504" y="2908928"/>
            <a:ext cx="8296688" cy="1872208"/>
          </a:xfrm>
          <a:solidFill>
            <a:schemeClr val="bg1"/>
          </a:solidFill>
        </p:spPr>
        <p:txBody>
          <a:bodyPr>
            <a:normAutofit/>
          </a:bodyPr>
          <a:lstStyle/>
          <a:p>
            <a:pPr algn="l">
              <a:buNone/>
            </a:pPr>
            <a:r>
              <a:rPr lang="en-US" sz="4400" dirty="0" err="1" smtClean="0"/>
              <a:t>Inventário</a:t>
            </a:r>
            <a:r>
              <a:rPr lang="en-US" sz="4400" dirty="0" smtClean="0"/>
              <a:t> </a:t>
            </a:r>
            <a:r>
              <a:rPr lang="en-US" sz="4400" dirty="0" err="1" smtClean="0"/>
              <a:t>Florestal</a:t>
            </a:r>
            <a:r>
              <a:rPr lang="en-US" dirty="0" smtClean="0"/>
              <a:t/>
            </a:r>
            <a:br>
              <a:rPr lang="en-US" dirty="0" smtClean="0"/>
            </a:br>
            <a:r>
              <a:rPr lang="en-US" sz="2800" dirty="0" err="1" smtClean="0"/>
              <a:t>Variáveis</a:t>
            </a:r>
            <a:r>
              <a:rPr lang="en-US" sz="2800" dirty="0" smtClean="0"/>
              <a:t> do </a:t>
            </a:r>
            <a:r>
              <a:rPr lang="en-US" sz="2800" dirty="0" err="1" smtClean="0"/>
              <a:t>povoamento</a:t>
            </a:r>
            <a:endParaRPr lang="pt-PT" sz="2800" dirty="0"/>
          </a:p>
        </p:txBody>
      </p:sp>
      <p:sp>
        <p:nvSpPr>
          <p:cNvPr id="2" name="Subtitle 1"/>
          <p:cNvSpPr>
            <a:spLocks noGrp="1"/>
          </p:cNvSpPr>
          <p:nvPr>
            <p:ph type="subTitle" idx="1"/>
          </p:nvPr>
        </p:nvSpPr>
        <p:spPr>
          <a:xfrm>
            <a:off x="597504" y="4797152"/>
            <a:ext cx="5648672" cy="1775048"/>
          </a:xfrm>
          <a:solidFill>
            <a:schemeClr val="bg1"/>
          </a:solidFill>
        </p:spPr>
        <p:txBody>
          <a:bodyPr>
            <a:normAutofit/>
          </a:bodyPr>
          <a:lstStyle/>
          <a:p>
            <a:pPr algn="l"/>
            <a:endParaRPr lang="en-US" sz="900" b="1" dirty="0">
              <a:solidFill>
                <a:schemeClr val="tx1"/>
              </a:solidFill>
            </a:endParaRPr>
          </a:p>
          <a:p>
            <a:pPr algn="l"/>
            <a:r>
              <a:rPr lang="en-US" sz="1600" b="1" dirty="0">
                <a:solidFill>
                  <a:schemeClr val="tx1"/>
                </a:solidFill>
              </a:rPr>
              <a:t>Margarida </a:t>
            </a:r>
            <a:r>
              <a:rPr lang="en-US" sz="1600" b="1" dirty="0" smtClean="0">
                <a:solidFill>
                  <a:schemeClr val="tx1"/>
                </a:solidFill>
              </a:rPr>
              <a:t>Tomé e Susana Barreiro</a:t>
            </a:r>
            <a:endParaRPr lang="en-US" sz="1600" b="1" dirty="0">
              <a:solidFill>
                <a:schemeClr val="tx1"/>
              </a:solidFill>
            </a:endParaRPr>
          </a:p>
          <a:p>
            <a:pPr algn="l"/>
            <a:r>
              <a:rPr lang="en-US" sz="1600" b="1" dirty="0" err="1">
                <a:solidFill>
                  <a:schemeClr val="tx1"/>
                </a:solidFill>
              </a:rPr>
              <a:t>Instituto</a:t>
            </a:r>
            <a:r>
              <a:rPr lang="en-US" sz="1600" b="1" dirty="0">
                <a:solidFill>
                  <a:schemeClr val="tx1"/>
                </a:solidFill>
              </a:rPr>
              <a:t> Superior de </a:t>
            </a:r>
            <a:r>
              <a:rPr lang="en-US" sz="1600" b="1" dirty="0" err="1">
                <a:solidFill>
                  <a:schemeClr val="tx1"/>
                </a:solidFill>
              </a:rPr>
              <a:t>Agronomia</a:t>
            </a:r>
            <a:endParaRPr lang="en-US" sz="1600" b="1" dirty="0">
              <a:solidFill>
                <a:schemeClr val="tx1"/>
              </a:solidFill>
            </a:endParaRPr>
          </a:p>
          <a:p>
            <a:pPr algn="l"/>
            <a:r>
              <a:rPr lang="en-US" sz="1600" b="1" dirty="0" err="1">
                <a:solidFill>
                  <a:schemeClr val="tx1"/>
                </a:solidFill>
              </a:rPr>
              <a:t>Universidade</a:t>
            </a:r>
            <a:r>
              <a:rPr lang="en-US" sz="1600" b="1" dirty="0">
                <a:solidFill>
                  <a:schemeClr val="tx1"/>
                </a:solidFill>
              </a:rPr>
              <a:t> de </a:t>
            </a:r>
            <a:r>
              <a:rPr lang="en-US" sz="1600" b="1" dirty="0" err="1">
                <a:solidFill>
                  <a:schemeClr val="tx1"/>
                </a:solidFill>
              </a:rPr>
              <a:t>Lisboa</a:t>
            </a:r>
            <a:endParaRPr lang="en-US" sz="1600" b="1" dirty="0">
              <a:solidFill>
                <a:schemeClr val="tx1"/>
              </a:solidFill>
            </a:endParaRP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t="51051" b="20286"/>
          <a:stretch/>
        </p:blipFill>
        <p:spPr>
          <a:xfrm>
            <a:off x="245064" y="188640"/>
            <a:ext cx="11723234" cy="2520280"/>
          </a:xfrm>
          <a:prstGeom prst="rect">
            <a:avLst/>
          </a:prstGeom>
        </p:spPr>
      </p:pic>
    </p:spTree>
    <p:extLst>
      <p:ext uri="{BB962C8B-B14F-4D97-AF65-F5344CB8AC3E}">
        <p14:creationId xmlns:p14="http://schemas.microsoft.com/office/powerpoint/2010/main" val="28575009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a:buNone/>
            </a:pPr>
            <a:r>
              <a:rPr lang="pt-PT" altLang="en-US" smtClean="0"/>
              <a:t>O Factor de Wilson</a:t>
            </a:r>
            <a:endParaRPr lang="en-US" altLang="en-US" smtClean="0"/>
          </a:p>
        </p:txBody>
      </p:sp>
      <mc:AlternateContent xmlns:mc="http://schemas.openxmlformats.org/markup-compatibility/2006" xmlns:a14="http://schemas.microsoft.com/office/drawing/2010/main">
        <mc:Choice Requires="a14">
          <p:sp>
            <p:nvSpPr>
              <p:cNvPr id="19459" name="Rectangle 3"/>
              <p:cNvSpPr>
                <a:spLocks noGrp="1" noChangeArrowheads="1"/>
              </p:cNvSpPr>
              <p:nvPr>
                <p:ph idx="1"/>
              </p:nvPr>
            </p:nvSpPr>
            <p:spPr/>
            <p:txBody>
              <a:bodyPr/>
              <a:lstStyle/>
              <a:p>
                <a:pPr marL="0" indent="0">
                  <a:buNone/>
                </a:pPr>
                <a:endParaRPr lang="pt-PT" altLang="en-US" sz="1000" dirty="0" smtClean="0"/>
              </a:p>
              <a:p>
                <a:pPr marL="0" indent="0">
                  <a:buNone/>
                </a:pPr>
                <a:r>
                  <a:rPr lang="en-US" altLang="en-US" dirty="0" smtClean="0"/>
                  <a:t> </a:t>
                </a:r>
              </a:p>
              <a:p>
                <a:pPr marL="0" indent="0">
                  <a:buNone/>
                </a:pPr>
                <a:endParaRPr lang="en-US" altLang="en-US" sz="800" dirty="0" smtClean="0"/>
              </a:p>
              <a:p>
                <a:pPr>
                  <a:spcAft>
                    <a:spcPts val="1800"/>
                  </a:spcAft>
                </a:pPr>
                <a:r>
                  <a:rPr lang="pt-PT" altLang="en-US" dirty="0" smtClean="0"/>
                  <a:t>O </a:t>
                </a:r>
                <a:r>
                  <a:rPr lang="pt-PT" altLang="en-US" dirty="0"/>
                  <a:t>índice de espaçamento relativo pode então escrever-se sob a forma geralmente designada por </a:t>
                </a:r>
                <a:r>
                  <a:rPr lang="pt-PT" altLang="en-US" dirty="0" smtClean="0"/>
                  <a:t>fator </a:t>
                </a:r>
                <a:r>
                  <a:rPr lang="pt-PT" altLang="en-US" dirty="0"/>
                  <a:t>de Wilson</a:t>
                </a:r>
                <a:r>
                  <a:rPr lang="pt-PT" altLang="en-US" dirty="0" smtClean="0"/>
                  <a:t>:</a:t>
                </a:r>
              </a:p>
              <a:p>
                <a:pPr marL="400050" lvl="1" indent="0">
                  <a:buNone/>
                </a:pPr>
                <a14:m>
                  <m:oMath xmlns:m="http://schemas.openxmlformats.org/officeDocument/2006/math">
                    <m:r>
                      <m:rPr>
                        <m:sty m:val="p"/>
                      </m:rPr>
                      <a:rPr lang="pt-PT" altLang="en-US" b="0" i="0" smtClean="0">
                        <a:latin typeface="Cambria Math" panose="02040503050406030204" pitchFamily="18" charset="0"/>
                      </a:rPr>
                      <m:t>Fw</m:t>
                    </m:r>
                    <m:r>
                      <a:rPr lang="pt-PT" altLang="en-US" b="0" i="0" smtClean="0">
                        <a:latin typeface="Cambria Math" panose="02040503050406030204" pitchFamily="18" charset="0"/>
                      </a:rPr>
                      <m:t>=</m:t>
                    </m:r>
                    <m:f>
                      <m:fPr>
                        <m:ctrlPr>
                          <a:rPr lang="pt-PT" altLang="en-US" b="0" i="1" smtClean="0">
                            <a:latin typeface="Cambria Math" panose="02040503050406030204" pitchFamily="18" charset="0"/>
                          </a:rPr>
                        </m:ctrlPr>
                      </m:fPr>
                      <m:num>
                        <m:rad>
                          <m:radPr>
                            <m:degHide m:val="on"/>
                            <m:ctrlPr>
                              <a:rPr lang="pt-PT" altLang="en-US" b="0" i="1" smtClean="0">
                                <a:latin typeface="Cambria Math" panose="02040503050406030204" pitchFamily="18" charset="0"/>
                              </a:rPr>
                            </m:ctrlPr>
                          </m:radPr>
                          <m:deg/>
                          <m:e>
                            <m:f>
                              <m:fPr>
                                <m:type m:val="lin"/>
                                <m:ctrlPr>
                                  <a:rPr lang="pt-PT" altLang="en-US" b="0" i="1" smtClean="0">
                                    <a:latin typeface="Cambria Math" panose="02040503050406030204" pitchFamily="18" charset="0"/>
                                  </a:rPr>
                                </m:ctrlPr>
                              </m:fPr>
                              <m:num>
                                <m:r>
                                  <a:rPr lang="pt-PT" altLang="en-US" b="0" i="0" smtClean="0">
                                    <a:latin typeface="Cambria Math" panose="02040503050406030204" pitchFamily="18" charset="0"/>
                                  </a:rPr>
                                  <m:t>10000</m:t>
                                </m:r>
                              </m:num>
                              <m:den>
                                <m:r>
                                  <m:rPr>
                                    <m:sty m:val="p"/>
                                  </m:rPr>
                                  <a:rPr lang="pt-PT" altLang="en-US" b="0" i="0" smtClean="0">
                                    <a:latin typeface="Cambria Math" panose="02040503050406030204" pitchFamily="18" charset="0"/>
                                  </a:rPr>
                                  <m:t>N</m:t>
                                </m:r>
                              </m:den>
                            </m:f>
                          </m:e>
                        </m:rad>
                      </m:num>
                      <m:den>
                        <m:r>
                          <m:rPr>
                            <m:sty m:val="p"/>
                          </m:rPr>
                          <a:rPr lang="pt-PT" altLang="en-US" b="0" i="0" smtClean="0">
                            <a:latin typeface="Cambria Math" panose="02040503050406030204" pitchFamily="18" charset="0"/>
                          </a:rPr>
                          <m:t>hdom</m:t>
                        </m:r>
                      </m:den>
                    </m:f>
                    <m:r>
                      <a:rPr lang="pt-PT" altLang="en-US" b="0" i="0" smtClean="0">
                        <a:latin typeface="Cambria Math" panose="02040503050406030204" pitchFamily="18" charset="0"/>
                      </a:rPr>
                      <m:t>=</m:t>
                    </m:r>
                    <m:f>
                      <m:fPr>
                        <m:ctrlPr>
                          <a:rPr lang="pt-PT" altLang="en-US" b="0" i="1" smtClean="0">
                            <a:latin typeface="Cambria Math" panose="02040503050406030204" pitchFamily="18" charset="0"/>
                          </a:rPr>
                        </m:ctrlPr>
                      </m:fPr>
                      <m:num>
                        <m:r>
                          <a:rPr lang="pt-PT" altLang="en-US" b="0" i="0" smtClean="0">
                            <a:latin typeface="Cambria Math" panose="02040503050406030204" pitchFamily="18" charset="0"/>
                          </a:rPr>
                          <m:t>100</m:t>
                        </m:r>
                      </m:num>
                      <m:den>
                        <m:r>
                          <m:rPr>
                            <m:sty m:val="p"/>
                          </m:rPr>
                          <a:rPr lang="pt-PT" altLang="en-US" b="0" i="0" smtClean="0">
                            <a:latin typeface="Cambria Math" panose="02040503050406030204" pitchFamily="18" charset="0"/>
                          </a:rPr>
                          <m:t>hdom</m:t>
                        </m:r>
                        <m:rad>
                          <m:radPr>
                            <m:degHide m:val="on"/>
                            <m:ctrlPr>
                              <a:rPr lang="pt-PT" altLang="en-US" b="0" i="1" smtClean="0">
                                <a:latin typeface="Cambria Math" panose="02040503050406030204" pitchFamily="18" charset="0"/>
                              </a:rPr>
                            </m:ctrlPr>
                          </m:radPr>
                          <m:deg/>
                          <m:e>
                            <m:r>
                              <m:rPr>
                                <m:sty m:val="p"/>
                              </m:rPr>
                              <a:rPr lang="pt-PT" altLang="en-US" b="0" i="0" smtClean="0">
                                <a:latin typeface="Cambria Math" panose="02040503050406030204" pitchFamily="18" charset="0"/>
                              </a:rPr>
                              <m:t>N</m:t>
                            </m:r>
                          </m:e>
                        </m:rad>
                      </m:den>
                    </m:f>
                  </m:oMath>
                </a14:m>
                <a:r>
                  <a:rPr lang="en-US" altLang="en-US" dirty="0" smtClean="0"/>
                  <a:t> </a:t>
                </a:r>
                <a:endParaRPr lang="pt-PT" altLang="en-US" dirty="0"/>
              </a:p>
              <a:p>
                <a:endParaRPr lang="en-US" altLang="en-US" dirty="0" smtClean="0"/>
              </a:p>
            </p:txBody>
          </p:sp>
        </mc:Choice>
        <mc:Fallback xmlns="">
          <p:sp>
            <p:nvSpPr>
              <p:cNvPr id="19459" name="Rectangle 3"/>
              <p:cNvSpPr>
                <a:spLocks noGrp="1" noRot="1" noChangeAspect="1" noMove="1" noResize="1" noEditPoints="1" noAdjustHandles="1" noChangeArrowheads="1" noChangeShapeType="1" noTextEdit="1"/>
              </p:cNvSpPr>
              <p:nvPr>
                <p:ph idx="1"/>
              </p:nvPr>
            </p:nvSpPr>
            <p:spPr>
              <a:blipFill>
                <a:blip r:embed="rId2"/>
                <a:stretch>
                  <a:fillRect l="-807" r="-1076"/>
                </a:stretch>
              </a:blipFill>
            </p:spPr>
            <p:txBody>
              <a:bodyPr/>
              <a:lstStyle/>
              <a:p>
                <a:r>
                  <a:rPr lang="en-US">
                    <a:noFill/>
                  </a:rPr>
                  <a:t> </a:t>
                </a:r>
              </a:p>
            </p:txBody>
          </p:sp>
        </mc:Fallback>
      </mc:AlternateContent>
      <p:sp>
        <p:nvSpPr>
          <p:cNvPr id="178181" name="AutoShape 5"/>
          <p:cNvSpPr>
            <a:spLocks noChangeArrowheads="1"/>
          </p:cNvSpPr>
          <p:nvPr/>
        </p:nvSpPr>
        <p:spPr bwMode="auto">
          <a:xfrm>
            <a:off x="4007768" y="1700808"/>
            <a:ext cx="649287" cy="431800"/>
          </a:xfrm>
          <a:prstGeom prst="rightArrow">
            <a:avLst>
              <a:gd name="adj1" fmla="val 50000"/>
              <a:gd name="adj2" fmla="val 37592"/>
            </a:avLst>
          </a:prstGeom>
          <a:solidFill>
            <a:srgbClr val="008000"/>
          </a:solidFill>
          <a:ln w="9525">
            <a:solidFill>
              <a:srgbClr val="008000"/>
            </a:solidFill>
            <a:miter lim="800000"/>
            <a:headEnd/>
            <a:tailEnd/>
          </a:ln>
        </p:spPr>
        <p:txBody>
          <a:bodyPr wrap="none" anchor="ctr"/>
          <a:lstStyle>
            <a:lvl1pPr algn="just">
              <a:spcBef>
                <a:spcPct val="5000"/>
              </a:spcBef>
              <a:buSzPct val="80000"/>
              <a:buFont typeface="Wingdings" panose="05000000000000000000" pitchFamily="2" charset="2"/>
              <a:buChar char="è"/>
              <a:defRPr sz="2200" b="1">
                <a:solidFill>
                  <a:srgbClr val="008000"/>
                </a:solidFill>
                <a:latin typeface="Tahoma" panose="020B0604030504040204" pitchFamily="34" charset="0"/>
              </a:defRPr>
            </a:lvl1pPr>
            <a:lvl2pPr marL="742950" indent="-285750" algn="just">
              <a:spcBef>
                <a:spcPct val="45000"/>
              </a:spcBef>
              <a:buClr>
                <a:srgbClr val="008000"/>
              </a:buClr>
              <a:buFont typeface="Wingdings" panose="05000000000000000000" pitchFamily="2" charset="2"/>
              <a:buChar char="ü"/>
              <a:defRPr sz="2000">
                <a:solidFill>
                  <a:schemeClr val="tx1"/>
                </a:solidFill>
                <a:latin typeface="Tahoma" panose="020B0604030504040204" pitchFamily="34" charset="0"/>
              </a:defRPr>
            </a:lvl2pPr>
            <a:lvl3pPr marL="1143000" indent="-228600" algn="just">
              <a:spcBef>
                <a:spcPct val="30000"/>
              </a:spcBef>
              <a:buClr>
                <a:srgbClr val="008000"/>
              </a:buClr>
              <a:buFont typeface="Marlett" pitchFamily="2" charset="2"/>
              <a:buChar char="0"/>
              <a:defRPr>
                <a:solidFill>
                  <a:schemeClr val="tx1"/>
                </a:solidFill>
                <a:latin typeface="Tahoma" panose="020B0604030504040204" pitchFamily="34" charset="0"/>
              </a:defRPr>
            </a:lvl3pPr>
            <a:lvl4pPr marL="1600200" indent="-228600" algn="just">
              <a:spcBef>
                <a:spcPct val="45000"/>
              </a:spcBef>
              <a:buClr>
                <a:srgbClr val="008000"/>
              </a:buClr>
              <a:buFont typeface="Marlett" pitchFamily="2" charset="2"/>
              <a:buChar char="0"/>
              <a:defRPr sz="1600">
                <a:solidFill>
                  <a:schemeClr val="tx1"/>
                </a:solidFill>
                <a:latin typeface="Tahoma" panose="020B0604030504040204" pitchFamily="34" charset="0"/>
              </a:defRPr>
            </a:lvl4pPr>
            <a:lvl5pPr marL="2057400" indent="-228600">
              <a:spcBef>
                <a:spcPct val="45000"/>
              </a:spcBef>
              <a:buClr>
                <a:srgbClr val="008000"/>
              </a:buClr>
              <a:buChar char="»"/>
              <a:defRPr sz="1600">
                <a:solidFill>
                  <a:schemeClr val="tx1"/>
                </a:solidFill>
                <a:latin typeface="Tahoma" panose="020B0604030504040204" pitchFamily="34" charset="0"/>
              </a:defRPr>
            </a:lvl5pPr>
            <a:lvl6pPr marL="2514600" indent="-228600" eaLnBrk="0" fontAlgn="base" hangingPunct="0">
              <a:spcBef>
                <a:spcPct val="45000"/>
              </a:spcBef>
              <a:spcAft>
                <a:spcPct val="0"/>
              </a:spcAft>
              <a:buClr>
                <a:srgbClr val="008000"/>
              </a:buClr>
              <a:buChar char="»"/>
              <a:defRPr sz="1600">
                <a:solidFill>
                  <a:schemeClr val="tx1"/>
                </a:solidFill>
                <a:latin typeface="Tahoma" panose="020B0604030504040204" pitchFamily="34" charset="0"/>
              </a:defRPr>
            </a:lvl6pPr>
            <a:lvl7pPr marL="2971800" indent="-228600" eaLnBrk="0" fontAlgn="base" hangingPunct="0">
              <a:spcBef>
                <a:spcPct val="45000"/>
              </a:spcBef>
              <a:spcAft>
                <a:spcPct val="0"/>
              </a:spcAft>
              <a:buClr>
                <a:srgbClr val="008000"/>
              </a:buClr>
              <a:buChar char="»"/>
              <a:defRPr sz="1600">
                <a:solidFill>
                  <a:schemeClr val="tx1"/>
                </a:solidFill>
                <a:latin typeface="Tahoma" panose="020B0604030504040204" pitchFamily="34" charset="0"/>
              </a:defRPr>
            </a:lvl7pPr>
            <a:lvl8pPr marL="3429000" indent="-228600" eaLnBrk="0" fontAlgn="base" hangingPunct="0">
              <a:spcBef>
                <a:spcPct val="45000"/>
              </a:spcBef>
              <a:spcAft>
                <a:spcPct val="0"/>
              </a:spcAft>
              <a:buClr>
                <a:srgbClr val="008000"/>
              </a:buClr>
              <a:buChar char="»"/>
              <a:defRPr sz="1600">
                <a:solidFill>
                  <a:schemeClr val="tx1"/>
                </a:solidFill>
                <a:latin typeface="Tahoma" panose="020B0604030504040204" pitchFamily="34" charset="0"/>
              </a:defRPr>
            </a:lvl8pPr>
            <a:lvl9pPr marL="3886200" indent="-228600" eaLnBrk="0" fontAlgn="base" hangingPunct="0">
              <a:spcBef>
                <a:spcPct val="45000"/>
              </a:spcBef>
              <a:spcAft>
                <a:spcPct val="0"/>
              </a:spcAft>
              <a:buClr>
                <a:srgbClr val="008000"/>
              </a:buClr>
              <a:buChar char="»"/>
              <a:defRPr sz="1600">
                <a:solidFill>
                  <a:schemeClr val="tx1"/>
                </a:solidFill>
                <a:latin typeface="Tahoma" panose="020B0604030504040204" pitchFamily="34" charset="0"/>
              </a:defRPr>
            </a:lvl9pPr>
          </a:lstStyle>
          <a:p>
            <a:pPr algn="l">
              <a:spcBef>
                <a:spcPct val="0"/>
              </a:spcBef>
              <a:buSzTx/>
              <a:buFontTx/>
              <a:buNone/>
            </a:pPr>
            <a:endParaRPr lang="pt-PT" altLang="en-US" sz="2400" b="0">
              <a:solidFill>
                <a:schemeClr val="tx1"/>
              </a:solidFill>
              <a:latin typeface="Times New Roman" panose="02020603050405020304" pitchFamily="18" charset="0"/>
            </a:endParaRPr>
          </a:p>
        </p:txBody>
      </p:sp>
      <mc:AlternateContent xmlns:mc="http://schemas.openxmlformats.org/markup-compatibility/2006" xmlns:a14="http://schemas.microsoft.com/office/drawing/2010/main">
        <mc:Choice Requires="a14">
          <p:graphicFrame>
            <p:nvGraphicFramePr>
              <p:cNvPr id="2" name="Table 1"/>
              <p:cNvGraphicFramePr>
                <a:graphicFrameLocks noGrp="1"/>
              </p:cNvGraphicFramePr>
              <p:nvPr>
                <p:extLst/>
              </p:nvPr>
            </p:nvGraphicFramePr>
            <p:xfrm>
              <a:off x="623392" y="1386892"/>
              <a:ext cx="9505056" cy="901891"/>
            </p:xfrm>
            <a:graphic>
              <a:graphicData uri="http://schemas.openxmlformats.org/drawingml/2006/table">
                <a:tbl>
                  <a:tblPr firstRow="1" bandRow="1">
                    <a:tableStyleId>{2D5ABB26-0587-4C30-8999-92F81FD0307C}</a:tableStyleId>
                  </a:tblPr>
                  <a:tblGrid>
                    <a:gridCol w="3312368">
                      <a:extLst>
                        <a:ext uri="{9D8B030D-6E8A-4147-A177-3AD203B41FA5}">
                          <a16:colId xmlns:a16="http://schemas.microsoft.com/office/drawing/2014/main" val="289277368"/>
                        </a:ext>
                      </a:extLst>
                    </a:gridCol>
                    <a:gridCol w="6192688">
                      <a:extLst>
                        <a:ext uri="{9D8B030D-6E8A-4147-A177-3AD203B41FA5}">
                          <a16:colId xmlns:a16="http://schemas.microsoft.com/office/drawing/2014/main" val="3680390389"/>
                        </a:ext>
                      </a:extLst>
                    </a:gridCol>
                  </a:tblGrid>
                  <a:tr h="370840">
                    <a:tc>
                      <a:txBody>
                        <a:bodyPr/>
                        <a:lstStyle/>
                        <a:p>
                          <a:pPr algn="ctr"/>
                          <a14:m>
                            <m:oMathPara xmlns:m="http://schemas.openxmlformats.org/officeDocument/2006/math">
                              <m:oMathParaPr>
                                <m:jc m:val="centerGroup"/>
                              </m:oMathParaPr>
                              <m:oMath xmlns:m="http://schemas.openxmlformats.org/officeDocument/2006/math">
                                <m:r>
                                  <a:rPr lang="pt-PT" altLang="en-US" smtClean="0">
                                    <a:latin typeface="Cambria Math" panose="02040503050406030204" pitchFamily="18" charset="0"/>
                                  </a:rPr>
                                  <m:t>Á</m:t>
                                </m:r>
                                <m:r>
                                  <a:rPr lang="pt-PT" altLang="en-US" smtClean="0">
                                    <a:latin typeface="Cambria Math" panose="02040503050406030204" pitchFamily="18" charset="0"/>
                                  </a:rPr>
                                  <m:t>𝑟𝑒𝑎</m:t>
                                </m:r>
                                <m:r>
                                  <a:rPr lang="pt-PT" altLang="en-US" smtClean="0">
                                    <a:latin typeface="Cambria Math" panose="02040503050406030204" pitchFamily="18" charset="0"/>
                                  </a:rPr>
                                  <m:t> </m:t>
                                </m:r>
                                <m:r>
                                  <a:rPr lang="pt-PT" altLang="en-US" smtClean="0">
                                    <a:latin typeface="Cambria Math" panose="02040503050406030204" pitchFamily="18" charset="0"/>
                                  </a:rPr>
                                  <m:t>𝑝𝑜𝑟</m:t>
                                </m:r>
                                <m:r>
                                  <a:rPr lang="pt-PT" altLang="en-US" smtClean="0">
                                    <a:latin typeface="Cambria Math" panose="02040503050406030204" pitchFamily="18" charset="0"/>
                                  </a:rPr>
                                  <m:t> á</m:t>
                                </m:r>
                                <m:r>
                                  <a:rPr lang="pt-PT" altLang="en-US" smtClean="0">
                                    <a:latin typeface="Cambria Math" panose="02040503050406030204" pitchFamily="18" charset="0"/>
                                  </a:rPr>
                                  <m:t>𝑟𝑣𝑜𝑟𝑒</m:t>
                                </m:r>
                                <m:r>
                                  <a:rPr lang="pt-PT" altLang="en-US" smtClean="0">
                                    <a:latin typeface="Cambria Math" panose="02040503050406030204" pitchFamily="18" charset="0"/>
                                  </a:rPr>
                                  <m:t>=</m:t>
                                </m:r>
                                <m:f>
                                  <m:fPr>
                                    <m:ctrlPr>
                                      <a:rPr lang="pt-PT" altLang="en-US" i="1" smtClean="0">
                                        <a:latin typeface="Cambria Math" panose="02040503050406030204" pitchFamily="18" charset="0"/>
                                      </a:rPr>
                                    </m:ctrlPr>
                                  </m:fPr>
                                  <m:num>
                                    <m:r>
                                      <a:rPr lang="pt-PT" altLang="en-US" smtClean="0">
                                        <a:latin typeface="Cambria Math" panose="02040503050406030204" pitchFamily="18" charset="0"/>
                                      </a:rPr>
                                      <m:t>10000</m:t>
                                    </m:r>
                                  </m:num>
                                  <m:den>
                                    <m:r>
                                      <a:rPr lang="pt-PT" altLang="en-US" smtClean="0">
                                        <a:latin typeface="Cambria Math" panose="02040503050406030204" pitchFamily="18" charset="0"/>
                                      </a:rPr>
                                      <m:t>𝑁</m:t>
                                    </m:r>
                                  </m:den>
                                </m:f>
                              </m:oMath>
                            </m:oMathPara>
                          </a14:m>
                          <a:endParaRPr lang="pt-PT" dirty="0"/>
                        </a:p>
                      </a:txBody>
                      <a:tcPr anchor="ctr"/>
                    </a:tc>
                    <a:tc>
                      <a:txBody>
                        <a:bodyPr/>
                        <a:lstStyle/>
                        <a:p>
                          <a:pPr algn="ctr"/>
                          <a14:m>
                            <m:oMathPara xmlns:m="http://schemas.openxmlformats.org/officeDocument/2006/math">
                              <m:oMathParaPr>
                                <m:jc m:val="centerGroup"/>
                              </m:oMathParaPr>
                              <m:oMath xmlns:m="http://schemas.openxmlformats.org/officeDocument/2006/math">
                                <m:r>
                                  <a:rPr lang="pt-PT" b="0" i="1" smtClean="0">
                                    <a:latin typeface="Cambria Math" panose="02040503050406030204" pitchFamily="18" charset="0"/>
                                  </a:rPr>
                                  <m:t>𝑑𝑖𝑠𝑡</m:t>
                                </m:r>
                                <m:r>
                                  <a:rPr lang="pt-PT" b="0" smtClean="0">
                                    <a:latin typeface="Cambria Math" panose="02040503050406030204" pitchFamily="18" charset="0"/>
                                  </a:rPr>
                                  <m:t>â</m:t>
                                </m:r>
                                <m:r>
                                  <a:rPr lang="pt-PT" b="0" i="1" smtClean="0">
                                    <a:latin typeface="Cambria Math" panose="02040503050406030204" pitchFamily="18" charset="0"/>
                                  </a:rPr>
                                  <m:t>𝑛𝑐𝑖𝑎</m:t>
                                </m:r>
                                <m:r>
                                  <a:rPr lang="pt-PT" b="0" smtClean="0">
                                    <a:latin typeface="Cambria Math" panose="02040503050406030204" pitchFamily="18" charset="0"/>
                                  </a:rPr>
                                  <m:t> </m:t>
                                </m:r>
                                <m:r>
                                  <a:rPr lang="pt-PT" b="0" i="1" smtClean="0">
                                    <a:latin typeface="Cambria Math" panose="02040503050406030204" pitchFamily="18" charset="0"/>
                                  </a:rPr>
                                  <m:t>𝑚</m:t>
                                </m:r>
                                <m:r>
                                  <a:rPr lang="pt-PT" b="0" smtClean="0">
                                    <a:latin typeface="Cambria Math" panose="02040503050406030204" pitchFamily="18" charset="0"/>
                                  </a:rPr>
                                  <m:t>é</m:t>
                                </m:r>
                                <m:r>
                                  <a:rPr lang="pt-PT" b="0" i="1" smtClean="0">
                                    <a:latin typeface="Cambria Math" panose="02040503050406030204" pitchFamily="18" charset="0"/>
                                  </a:rPr>
                                  <m:t>𝑑𝑖𝑎</m:t>
                                </m:r>
                                <m:r>
                                  <a:rPr lang="pt-PT" b="0" smtClean="0">
                                    <a:latin typeface="Cambria Math" panose="02040503050406030204" pitchFamily="18" charset="0"/>
                                  </a:rPr>
                                  <m:t> </m:t>
                                </m:r>
                                <m:r>
                                  <a:rPr lang="pt-PT" b="0" i="1" smtClean="0">
                                    <a:latin typeface="Cambria Math" panose="02040503050406030204" pitchFamily="18" charset="0"/>
                                  </a:rPr>
                                  <m:t>𝑒𝑛𝑡𝑟𝑒</m:t>
                                </m:r>
                                <m:r>
                                  <a:rPr lang="pt-PT" b="0" smtClean="0">
                                    <a:latin typeface="Cambria Math" panose="02040503050406030204" pitchFamily="18" charset="0"/>
                                  </a:rPr>
                                  <m:t> á</m:t>
                                </m:r>
                                <m:r>
                                  <a:rPr lang="pt-PT" b="0" i="1" smtClean="0">
                                    <a:latin typeface="Cambria Math" panose="02040503050406030204" pitchFamily="18" charset="0"/>
                                  </a:rPr>
                                  <m:t>𝑟𝑣𝑜𝑟𝑒𝑠</m:t>
                                </m:r>
                                <m:r>
                                  <a:rPr lang="pt-PT" b="0" smtClean="0">
                                    <a:latin typeface="Cambria Math" panose="02040503050406030204" pitchFamily="18" charset="0"/>
                                  </a:rPr>
                                  <m:t>=</m:t>
                                </m:r>
                                <m:rad>
                                  <m:radPr>
                                    <m:degHide m:val="on"/>
                                    <m:ctrlPr>
                                      <a:rPr lang="pt-PT" b="0" i="1" smtClean="0">
                                        <a:latin typeface="Cambria Math" panose="02040503050406030204" pitchFamily="18" charset="0"/>
                                      </a:rPr>
                                    </m:ctrlPr>
                                  </m:radPr>
                                  <m:deg/>
                                  <m:e>
                                    <m:f>
                                      <m:fPr>
                                        <m:ctrlPr>
                                          <a:rPr lang="pt-PT" b="0" i="1" smtClean="0">
                                            <a:latin typeface="Cambria Math" panose="02040503050406030204" pitchFamily="18" charset="0"/>
                                          </a:rPr>
                                        </m:ctrlPr>
                                      </m:fPr>
                                      <m:num>
                                        <m:r>
                                          <a:rPr lang="pt-PT" b="0" i="1" smtClean="0">
                                            <a:latin typeface="Cambria Math" panose="02040503050406030204" pitchFamily="18" charset="0"/>
                                          </a:rPr>
                                          <m:t>10000</m:t>
                                        </m:r>
                                      </m:num>
                                      <m:den>
                                        <m:r>
                                          <a:rPr lang="pt-PT" b="0" i="1" smtClean="0">
                                            <a:latin typeface="Cambria Math" panose="02040503050406030204" pitchFamily="18" charset="0"/>
                                          </a:rPr>
                                          <m:t>𝑁</m:t>
                                        </m:r>
                                      </m:den>
                                    </m:f>
                                  </m:e>
                                </m:rad>
                              </m:oMath>
                            </m:oMathPara>
                          </a14:m>
                          <a:endParaRPr lang="pt-PT" b="0" dirty="0"/>
                        </a:p>
                      </a:txBody>
                      <a:tcPr anchor="ctr"/>
                    </a:tc>
                    <a:extLst>
                      <a:ext uri="{0D108BD9-81ED-4DB2-BD59-A6C34878D82A}">
                        <a16:rowId xmlns:a16="http://schemas.microsoft.com/office/drawing/2014/main" val="2744165259"/>
                      </a:ext>
                    </a:extLst>
                  </a:tr>
                </a:tbl>
              </a:graphicData>
            </a:graphic>
          </p:graphicFrame>
        </mc:Choice>
        <mc:Fallback xmlns="">
          <p:graphicFrame>
            <p:nvGraphicFramePr>
              <p:cNvPr id="2" name="Table 1"/>
              <p:cNvGraphicFramePr>
                <a:graphicFrameLocks noGrp="1"/>
              </p:cNvGraphicFramePr>
              <p:nvPr>
                <p:extLst>
                  <p:ext uri="{D42A27DB-BD31-4B8C-83A1-F6EECF244321}">
                    <p14:modId xmlns:p14="http://schemas.microsoft.com/office/powerpoint/2010/main" val="2227514616"/>
                  </p:ext>
                </p:extLst>
              </p:nvPr>
            </p:nvGraphicFramePr>
            <p:xfrm>
              <a:off x="623392" y="1386892"/>
              <a:ext cx="9505056" cy="901891"/>
            </p:xfrm>
            <a:graphic>
              <a:graphicData uri="http://schemas.openxmlformats.org/drawingml/2006/table">
                <a:tbl>
                  <a:tblPr firstRow="1" bandRow="1">
                    <a:tableStyleId>{2D5ABB26-0587-4C30-8999-92F81FD0307C}</a:tableStyleId>
                  </a:tblPr>
                  <a:tblGrid>
                    <a:gridCol w="3312368">
                      <a:extLst>
                        <a:ext uri="{9D8B030D-6E8A-4147-A177-3AD203B41FA5}">
                          <a16:colId xmlns:a16="http://schemas.microsoft.com/office/drawing/2014/main" val="289277368"/>
                        </a:ext>
                      </a:extLst>
                    </a:gridCol>
                    <a:gridCol w="6192688">
                      <a:extLst>
                        <a:ext uri="{9D8B030D-6E8A-4147-A177-3AD203B41FA5}">
                          <a16:colId xmlns:a16="http://schemas.microsoft.com/office/drawing/2014/main" val="3680390389"/>
                        </a:ext>
                      </a:extLst>
                    </a:gridCol>
                  </a:tblGrid>
                  <a:tr h="901891">
                    <a:tc>
                      <a:txBody>
                        <a:bodyPr/>
                        <a:lstStyle/>
                        <a:p>
                          <a:endParaRPr lang="pt-PT"/>
                        </a:p>
                      </a:txBody>
                      <a:tcPr anchor="ctr">
                        <a:blipFill>
                          <a:blip r:embed="rId3"/>
                          <a:stretch>
                            <a:fillRect r="-186765"/>
                          </a:stretch>
                        </a:blipFill>
                      </a:tcPr>
                    </a:tc>
                    <a:tc>
                      <a:txBody>
                        <a:bodyPr/>
                        <a:lstStyle/>
                        <a:p>
                          <a:endParaRPr lang="pt-PT"/>
                        </a:p>
                      </a:txBody>
                      <a:tcPr anchor="ctr">
                        <a:blipFill>
                          <a:blip r:embed="rId3"/>
                          <a:stretch>
                            <a:fillRect l="-53543"/>
                          </a:stretch>
                        </a:blipFill>
                      </a:tcPr>
                    </a:tc>
                    <a:extLst>
                      <a:ext uri="{0D108BD9-81ED-4DB2-BD59-A6C34878D82A}">
                        <a16:rowId xmlns:a16="http://schemas.microsoft.com/office/drawing/2014/main" val="2744165259"/>
                      </a:ext>
                    </a:extLst>
                  </a:tr>
                </a:tbl>
              </a:graphicData>
            </a:graphic>
          </p:graphicFrame>
        </mc:Fallback>
      </mc:AlternateContent>
      <p:pic>
        <p:nvPicPr>
          <p:cNvPr id="3" name="Picture 2"/>
          <p:cNvPicPr>
            <a:picLocks noChangeAspect="1"/>
          </p:cNvPicPr>
          <p:nvPr/>
        </p:nvPicPr>
        <p:blipFill>
          <a:blip r:embed="rId4"/>
          <a:stretch>
            <a:fillRect/>
          </a:stretch>
        </p:blipFill>
        <p:spPr>
          <a:xfrm>
            <a:off x="4657055" y="3690003"/>
            <a:ext cx="3073283" cy="1597635"/>
          </a:xfrm>
          <a:prstGeom prst="rect">
            <a:avLst/>
          </a:prstGeom>
        </p:spPr>
      </p:pic>
      <p:pic>
        <p:nvPicPr>
          <p:cNvPr id="33" name="Picture 32"/>
          <p:cNvPicPr>
            <a:picLocks noChangeAspect="1"/>
          </p:cNvPicPr>
          <p:nvPr/>
        </p:nvPicPr>
        <p:blipFill>
          <a:blip r:embed="rId5"/>
          <a:stretch>
            <a:fillRect/>
          </a:stretch>
        </p:blipFill>
        <p:spPr>
          <a:xfrm>
            <a:off x="8508282" y="3719705"/>
            <a:ext cx="2664296" cy="1502250"/>
          </a:xfrm>
          <a:prstGeom prst="rect">
            <a:avLst/>
          </a:prstGeom>
        </p:spPr>
      </p:pic>
      <p:grpSp>
        <p:nvGrpSpPr>
          <p:cNvPr id="30" name="Group 29"/>
          <p:cNvGrpSpPr/>
          <p:nvPr/>
        </p:nvGrpSpPr>
        <p:grpSpPr>
          <a:xfrm>
            <a:off x="10560496" y="4531319"/>
            <a:ext cx="1343007" cy="913905"/>
            <a:chOff x="10560496" y="4702364"/>
            <a:chExt cx="1343007" cy="913905"/>
          </a:xfrm>
        </p:grpSpPr>
        <p:pic>
          <p:nvPicPr>
            <p:cNvPr id="36" name="Picture 82" descr="Diversos usos de la madera del eucalipto"/>
            <p:cNvPicPr>
              <a:picLocks noChangeAspect="1" noChangeArrowheads="1"/>
            </p:cNvPicPr>
            <p:nvPr/>
          </p:nvPicPr>
          <p:blipFill>
            <a:blip r:embed="rId6" r:link="rId7" cstate="email">
              <a:extLst>
                <a:ext uri="{28A0092B-C50C-407E-A947-70E740481C1C}">
                  <a14:useLocalDpi xmlns:a14="http://schemas.microsoft.com/office/drawing/2010/main"/>
                </a:ext>
              </a:extLst>
            </a:blip>
            <a:srcRect l="30147" r="34810" b="64000"/>
            <a:stretch>
              <a:fillRect/>
            </a:stretch>
          </p:blipFill>
          <p:spPr bwMode="auto">
            <a:xfrm>
              <a:off x="11058965" y="5020838"/>
              <a:ext cx="844538" cy="44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82" descr="Diversos usos de la madera del eucalipto"/>
            <p:cNvPicPr>
              <a:picLocks noChangeAspect="1" noChangeArrowheads="1"/>
            </p:cNvPicPr>
            <p:nvPr/>
          </p:nvPicPr>
          <p:blipFill>
            <a:blip r:embed="rId6" r:link="rId7" cstate="email">
              <a:extLst>
                <a:ext uri="{28A0092B-C50C-407E-A947-70E740481C1C}">
                  <a14:useLocalDpi xmlns:a14="http://schemas.microsoft.com/office/drawing/2010/main"/>
                </a:ext>
              </a:extLst>
            </a:blip>
            <a:srcRect l="30147" r="34810" b="64000"/>
            <a:stretch>
              <a:fillRect/>
            </a:stretch>
          </p:blipFill>
          <p:spPr bwMode="auto">
            <a:xfrm>
              <a:off x="10560496" y="5029168"/>
              <a:ext cx="844538" cy="44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82" descr="Diversos usos de la madera del eucalipto"/>
            <p:cNvPicPr>
              <a:picLocks noChangeAspect="1" noChangeArrowheads="1"/>
            </p:cNvPicPr>
            <p:nvPr/>
          </p:nvPicPr>
          <p:blipFill>
            <a:blip r:embed="rId6" r:link="rId7" cstate="email">
              <a:extLst>
                <a:ext uri="{28A0092B-C50C-407E-A947-70E740481C1C}">
                  <a14:useLocalDpi xmlns:a14="http://schemas.microsoft.com/office/drawing/2010/main"/>
                </a:ext>
              </a:extLst>
            </a:blip>
            <a:srcRect l="30147" r="34810" b="64000"/>
            <a:stretch>
              <a:fillRect/>
            </a:stretch>
          </p:blipFill>
          <p:spPr bwMode="auto">
            <a:xfrm>
              <a:off x="10806558" y="5169731"/>
              <a:ext cx="844538" cy="44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TextBox 28"/>
            <p:cNvSpPr txBox="1"/>
            <p:nvPr/>
          </p:nvSpPr>
          <p:spPr>
            <a:xfrm>
              <a:off x="11044183" y="4702364"/>
              <a:ext cx="576050" cy="584775"/>
            </a:xfrm>
            <a:prstGeom prst="rect">
              <a:avLst/>
            </a:prstGeom>
            <a:noFill/>
          </p:spPr>
          <p:txBody>
            <a:bodyPr wrap="square" rtlCol="0">
              <a:spAutoFit/>
            </a:bodyPr>
            <a:lstStyle/>
            <a:p>
              <a:r>
                <a:rPr lang="en-US" sz="3200" b="1" dirty="0" smtClean="0">
                  <a:solidFill>
                    <a:schemeClr val="accent5"/>
                  </a:solidFill>
                </a:rPr>
                <a:t>?</a:t>
              </a:r>
              <a:endParaRPr lang="en-US" sz="3200" b="1" dirty="0">
                <a:solidFill>
                  <a:schemeClr val="accent5"/>
                </a:solidFill>
              </a:endParaRPr>
            </a:p>
          </p:txBody>
        </p:sp>
      </p:grpSp>
      <p:sp>
        <p:nvSpPr>
          <p:cNvPr id="40" name="Right Arrow 39"/>
          <p:cNvSpPr/>
          <p:nvPr/>
        </p:nvSpPr>
        <p:spPr>
          <a:xfrm>
            <a:off x="7583223" y="4515199"/>
            <a:ext cx="599423" cy="372629"/>
          </a:xfrm>
          <a:prstGeom prst="right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1" name="TextBox 40"/>
              <p:cNvSpPr txBox="1"/>
              <p:nvPr/>
            </p:nvSpPr>
            <p:spPr>
              <a:xfrm>
                <a:off x="863845" y="5287139"/>
                <a:ext cx="2149691" cy="61760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m:rPr>
                              <m:sty m:val="p"/>
                            </m:rPr>
                            <a:rPr lang="en-US" sz="2000" b="0" i="0" smtClean="0">
                              <a:latin typeface="Cambria Math" panose="02040503050406030204" pitchFamily="18" charset="0"/>
                            </a:rPr>
                            <m:t>N</m:t>
                          </m:r>
                        </m:e>
                        <m:sub>
                          <m:r>
                            <m:rPr>
                              <m:sty m:val="p"/>
                            </m:rPr>
                            <a:rPr lang="en-US" sz="2000" b="0" i="0">
                              <a:latin typeface="Cambria Math" panose="02040503050406030204" pitchFamily="18" charset="0"/>
                            </a:rPr>
                            <m:t>FW</m:t>
                          </m:r>
                        </m:sub>
                      </m:sSub>
                      <m:r>
                        <a:rPr lang="en-US" sz="2000" i="0" smtClean="0">
                          <a:latin typeface="Cambria Math" panose="02040503050406030204" pitchFamily="18" charset="0"/>
                        </a:rPr>
                        <m:t>=</m:t>
                      </m:r>
                      <m:f>
                        <m:fPr>
                          <m:ctrlPr>
                            <a:rPr lang="en-US" sz="2000" i="1" smtClean="0">
                              <a:latin typeface="Cambria Math" panose="02040503050406030204" pitchFamily="18" charset="0"/>
                            </a:rPr>
                          </m:ctrlPr>
                        </m:fPr>
                        <m:num>
                          <m:sSup>
                            <m:sSupPr>
                              <m:ctrlPr>
                                <a:rPr lang="en-US" sz="2000" i="1" smtClean="0">
                                  <a:latin typeface="Cambria Math" panose="02040503050406030204" pitchFamily="18" charset="0"/>
                                </a:rPr>
                              </m:ctrlPr>
                            </m:sSupPr>
                            <m:e>
                              <m:r>
                                <a:rPr lang="en-US" sz="2000" b="0" i="0" smtClean="0">
                                  <a:latin typeface="Cambria Math" panose="02040503050406030204" pitchFamily="18" charset="0"/>
                                </a:rPr>
                                <m:t>100</m:t>
                              </m:r>
                            </m:e>
                            <m:sup>
                              <m:r>
                                <a:rPr lang="en-US" sz="2000" b="0" i="0" smtClean="0">
                                  <a:latin typeface="Cambria Math" panose="02040503050406030204" pitchFamily="18" charset="0"/>
                                </a:rPr>
                                <m:t>2</m:t>
                              </m:r>
                            </m:sup>
                          </m:sSup>
                        </m:num>
                        <m:den>
                          <m:sSup>
                            <m:sSupPr>
                              <m:ctrlPr>
                                <a:rPr lang="en-US" sz="2000" i="1" smtClean="0">
                                  <a:latin typeface="Cambria Math" panose="02040503050406030204" pitchFamily="18" charset="0"/>
                                </a:rPr>
                              </m:ctrlPr>
                            </m:sSupPr>
                            <m:e>
                              <m:r>
                                <m:rPr>
                                  <m:sty m:val="p"/>
                                </m:rPr>
                                <a:rPr lang="en-US" sz="2000" b="0" i="0" smtClean="0">
                                  <a:latin typeface="Cambria Math" panose="02040503050406030204" pitchFamily="18" charset="0"/>
                                </a:rPr>
                                <m:t>hdom</m:t>
                              </m:r>
                            </m:e>
                            <m:sup>
                              <m:r>
                                <a:rPr lang="en-US" sz="2000" b="0" i="0" smtClean="0">
                                  <a:latin typeface="Cambria Math" panose="02040503050406030204" pitchFamily="18" charset="0"/>
                                </a:rPr>
                                <m:t>2</m:t>
                              </m:r>
                            </m:sup>
                          </m:sSup>
                          <m:sSup>
                            <m:sSupPr>
                              <m:ctrlPr>
                                <a:rPr lang="en-US" sz="2000" i="1" smtClean="0">
                                  <a:latin typeface="Cambria Math" panose="02040503050406030204" pitchFamily="18" charset="0"/>
                                </a:rPr>
                              </m:ctrlPr>
                            </m:sSupPr>
                            <m:e>
                              <m:r>
                                <m:rPr>
                                  <m:sty m:val="p"/>
                                </m:rPr>
                                <a:rPr lang="en-US" sz="2000" b="0" i="0" smtClean="0">
                                  <a:latin typeface="Cambria Math" panose="02040503050406030204" pitchFamily="18" charset="0"/>
                                </a:rPr>
                                <m:t>FW</m:t>
                              </m:r>
                            </m:e>
                            <m:sup>
                              <m:r>
                                <a:rPr lang="en-US" sz="2000" b="0" i="0" smtClean="0">
                                  <a:latin typeface="Cambria Math" panose="02040503050406030204" pitchFamily="18" charset="0"/>
                                </a:rPr>
                                <m:t>2</m:t>
                              </m:r>
                            </m:sup>
                          </m:sSup>
                        </m:den>
                      </m:f>
                    </m:oMath>
                  </m:oMathPara>
                </a14:m>
                <a:endParaRPr lang="en-US" sz="2000" dirty="0">
                  <a:latin typeface="Arial" panose="020B0604020202020204" pitchFamily="34" charset="0"/>
                  <a:cs typeface="Arial" panose="020B0604020202020204" pitchFamily="34" charset="0"/>
                </a:endParaRPr>
              </a:p>
            </p:txBody>
          </p:sp>
        </mc:Choice>
        <mc:Fallback xmlns="">
          <p:sp>
            <p:nvSpPr>
              <p:cNvPr id="41" name="TextBox 40"/>
              <p:cNvSpPr txBox="1">
                <a:spLocks noRot="1" noChangeAspect="1" noMove="1" noResize="1" noEditPoints="1" noAdjustHandles="1" noChangeArrowheads="1" noChangeShapeType="1" noTextEdit="1"/>
              </p:cNvSpPr>
              <p:nvPr/>
            </p:nvSpPr>
            <p:spPr>
              <a:xfrm>
                <a:off x="863845" y="5287139"/>
                <a:ext cx="2149691" cy="617605"/>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Rectangle 30"/>
              <p:cNvSpPr/>
              <p:nvPr/>
            </p:nvSpPr>
            <p:spPr>
              <a:xfrm>
                <a:off x="8924208" y="5589240"/>
                <a:ext cx="2408480" cy="400110"/>
              </a:xfrm>
              <a:prstGeom prst="rect">
                <a:avLst/>
              </a:prstGeom>
            </p:spPr>
            <p:txBody>
              <a:bodyPr wrap="none">
                <a:spAutoFit/>
              </a:bodyPr>
              <a:lstStyle/>
              <a:p>
                <a14:m>
                  <m:oMath xmlns:m="http://schemas.openxmlformats.org/officeDocument/2006/math">
                    <m:sSub>
                      <m:sSubPr>
                        <m:ctrlPr>
                          <a:rPr lang="en-US" sz="2000" i="1" smtClean="0">
                            <a:latin typeface="Cambria Math" panose="02040503050406030204" pitchFamily="18" charset="0"/>
                          </a:rPr>
                        </m:ctrlPr>
                      </m:sSubPr>
                      <m:e>
                        <m:r>
                          <m:rPr>
                            <m:sty m:val="p"/>
                          </m:rPr>
                          <a:rPr lang="en-US" sz="2000" b="0" i="0" smtClean="0">
                            <a:latin typeface="Cambria Math" panose="02040503050406030204" pitchFamily="18" charset="0"/>
                          </a:rPr>
                          <m:t>N</m:t>
                        </m:r>
                      </m:e>
                      <m:sub>
                        <m:r>
                          <m:rPr>
                            <m:sty m:val="p"/>
                          </m:rPr>
                          <a:rPr lang="en-US" sz="2000" b="0" i="0" smtClean="0">
                            <a:latin typeface="Cambria Math" panose="02040503050406030204" pitchFamily="18" charset="0"/>
                          </a:rPr>
                          <m:t>desbastadas</m:t>
                        </m:r>
                      </m:sub>
                    </m:sSub>
                  </m:oMath>
                </a14:m>
                <a:r>
                  <a:rPr lang="en-US" sz="2000" dirty="0" smtClean="0">
                    <a:latin typeface="Cambria" panose="02040503050406030204" pitchFamily="18" charset="0"/>
                    <a:ea typeface="Cambria" panose="02040503050406030204" pitchFamily="18" charset="0"/>
                  </a:rPr>
                  <a:t> </a:t>
                </a:r>
                <a:r>
                  <a:rPr lang="en-US" sz="2000" dirty="0">
                    <a:latin typeface="Cambria" panose="02040503050406030204" pitchFamily="18" charset="0"/>
                    <a:ea typeface="Cambria" panose="02040503050406030204" pitchFamily="18" charset="0"/>
                  </a:rPr>
                  <a:t>= N </a:t>
                </a:r>
                <a:r>
                  <a:rPr lang="en-US" sz="2000" dirty="0" smtClean="0">
                    <a:latin typeface="Cambria" panose="02040503050406030204" pitchFamily="18" charset="0"/>
                    <a:ea typeface="Cambria" panose="02040503050406030204" pitchFamily="18" charset="0"/>
                  </a:rPr>
                  <a:t>- </a:t>
                </a:r>
                <a14:m>
                  <m:oMath xmlns:m="http://schemas.openxmlformats.org/officeDocument/2006/math">
                    <m:sSub>
                      <m:sSubPr>
                        <m:ctrlPr>
                          <a:rPr lang="en-US" sz="2000" i="1" smtClean="0">
                            <a:latin typeface="Cambria Math" panose="02040503050406030204" pitchFamily="18" charset="0"/>
                          </a:rPr>
                        </m:ctrlPr>
                      </m:sSubPr>
                      <m:e>
                        <m:r>
                          <m:rPr>
                            <m:sty m:val="p"/>
                          </m:rPr>
                          <a:rPr lang="en-US" sz="2000" b="0" i="0" smtClean="0">
                            <a:latin typeface="Cambria Math" panose="02040503050406030204" pitchFamily="18" charset="0"/>
                          </a:rPr>
                          <m:t>N</m:t>
                        </m:r>
                      </m:e>
                      <m:sub>
                        <m:r>
                          <m:rPr>
                            <m:sty m:val="p"/>
                          </m:rPr>
                          <a:rPr lang="en-US" sz="2000" b="0" i="0" smtClean="0">
                            <a:latin typeface="Cambria Math" panose="02040503050406030204" pitchFamily="18" charset="0"/>
                          </a:rPr>
                          <m:t>Fw</m:t>
                        </m:r>
                      </m:sub>
                    </m:sSub>
                  </m:oMath>
                </a14:m>
                <a:endParaRPr lang="en-US" sz="2000" dirty="0">
                  <a:latin typeface="Cambria" panose="02040503050406030204" pitchFamily="18" charset="0"/>
                  <a:ea typeface="Cambria" panose="02040503050406030204" pitchFamily="18" charset="0"/>
                </a:endParaRPr>
              </a:p>
            </p:txBody>
          </p:sp>
        </mc:Choice>
        <mc:Fallback xmlns="">
          <p:sp>
            <p:nvSpPr>
              <p:cNvPr id="31" name="Rectangle 30"/>
              <p:cNvSpPr>
                <a:spLocks noRot="1" noChangeAspect="1" noMove="1" noResize="1" noEditPoints="1" noAdjustHandles="1" noChangeArrowheads="1" noChangeShapeType="1" noTextEdit="1"/>
              </p:cNvSpPr>
              <p:nvPr/>
            </p:nvSpPr>
            <p:spPr>
              <a:xfrm>
                <a:off x="8924208" y="5589240"/>
                <a:ext cx="2408480" cy="400110"/>
              </a:xfrm>
              <a:prstGeom prst="rect">
                <a:avLst/>
              </a:prstGeom>
              <a:blipFill>
                <a:blip r:embed="rId9"/>
                <a:stretch>
                  <a:fillRect t="-9091" r="-4557" b="-25758"/>
                </a:stretch>
              </a:blipFill>
            </p:spPr>
            <p:txBody>
              <a:bodyPr/>
              <a:lstStyle/>
              <a:p>
                <a:r>
                  <a:rPr lang="en-US">
                    <a:noFill/>
                  </a:rPr>
                  <a:t> </a:t>
                </a:r>
              </a:p>
            </p:txBody>
          </p:sp>
        </mc:Fallback>
      </mc:AlternateContent>
      <p:sp>
        <p:nvSpPr>
          <p:cNvPr id="37" name="TextBox 36"/>
          <p:cNvSpPr txBox="1"/>
          <p:nvPr/>
        </p:nvSpPr>
        <p:spPr>
          <a:xfrm>
            <a:off x="4583832" y="5339449"/>
            <a:ext cx="3672408" cy="1077218"/>
          </a:xfrm>
          <a:prstGeom prst="rect">
            <a:avLst/>
          </a:prstGeom>
          <a:noFill/>
        </p:spPr>
        <p:txBody>
          <a:bodyPr wrap="square" rtlCol="0">
            <a:spAutoFit/>
          </a:bodyPr>
          <a:lstStyle/>
          <a:p>
            <a:pPr algn="ctr"/>
            <a:r>
              <a:rPr lang="en-US" sz="1600" dirty="0" smtClean="0"/>
              <a:t>Se </a:t>
            </a:r>
            <a:r>
              <a:rPr lang="en-US" sz="1600" dirty="0" err="1" smtClean="0"/>
              <a:t>se</a:t>
            </a:r>
            <a:r>
              <a:rPr lang="en-US" sz="1600" dirty="0" smtClean="0"/>
              <a:t> </a:t>
            </a:r>
            <a:r>
              <a:rPr lang="en-US" sz="1600" dirty="0" err="1" smtClean="0"/>
              <a:t>quiser</a:t>
            </a:r>
            <a:r>
              <a:rPr lang="en-US" sz="1600" dirty="0" smtClean="0"/>
              <a:t> </a:t>
            </a:r>
            <a:r>
              <a:rPr lang="en-US" sz="1600" dirty="0" err="1" smtClean="0"/>
              <a:t>gerir</a:t>
            </a:r>
            <a:r>
              <a:rPr lang="en-US" sz="1600" dirty="0" smtClean="0"/>
              <a:t> para um FW = 0.25, </a:t>
            </a:r>
            <a:r>
              <a:rPr lang="en-US" sz="1600" dirty="0" err="1" smtClean="0"/>
              <a:t>calcula</a:t>
            </a:r>
            <a:r>
              <a:rPr lang="en-US" sz="1600" dirty="0" smtClean="0"/>
              <a:t>-se o N</a:t>
            </a:r>
            <a:r>
              <a:rPr lang="en-US" sz="1600" baseline="-25000" dirty="0" smtClean="0"/>
              <a:t>FW</a:t>
            </a:r>
            <a:r>
              <a:rPr lang="en-US" sz="1600" dirty="0" smtClean="0"/>
              <a:t> </a:t>
            </a:r>
            <a:r>
              <a:rPr lang="en-US" sz="1600" dirty="0" err="1" smtClean="0"/>
              <a:t>invertendo</a:t>
            </a:r>
            <a:r>
              <a:rPr lang="en-US" sz="1600" dirty="0" smtClean="0"/>
              <a:t> a formula e </a:t>
            </a:r>
            <a:r>
              <a:rPr lang="en-US" sz="1600" dirty="0" err="1" smtClean="0"/>
              <a:t>compara</a:t>
            </a:r>
            <a:r>
              <a:rPr lang="en-US" sz="1600" dirty="0" smtClean="0"/>
              <a:t>-se </a:t>
            </a:r>
            <a:r>
              <a:rPr lang="en-US" sz="1600" dirty="0" err="1" smtClean="0"/>
              <a:t>esse</a:t>
            </a:r>
            <a:r>
              <a:rPr lang="en-US" sz="1600" dirty="0" smtClean="0"/>
              <a:t> nº de </a:t>
            </a:r>
            <a:r>
              <a:rPr lang="en-US" sz="1600" dirty="0" err="1" smtClean="0"/>
              <a:t>árvores</a:t>
            </a:r>
            <a:r>
              <a:rPr lang="en-US" sz="1600" dirty="0" smtClean="0"/>
              <a:t> com o do </a:t>
            </a:r>
            <a:r>
              <a:rPr lang="en-US" sz="1600" dirty="0" err="1" smtClean="0"/>
              <a:t>nosso</a:t>
            </a:r>
            <a:r>
              <a:rPr lang="en-US" sz="1600" dirty="0" smtClean="0"/>
              <a:t> </a:t>
            </a:r>
            <a:r>
              <a:rPr lang="en-US" sz="1600" dirty="0" err="1" smtClean="0"/>
              <a:t>povoamento</a:t>
            </a:r>
            <a:r>
              <a:rPr lang="en-US" sz="1600" dirty="0"/>
              <a:t> </a:t>
            </a:r>
            <a:r>
              <a:rPr lang="en-US" sz="1600" dirty="0" smtClean="0"/>
              <a:t>(N)</a:t>
            </a:r>
            <a:endParaRPr lang="en-US" sz="1600" baseline="-25000" dirty="0"/>
          </a:p>
        </p:txBody>
      </p:sp>
    </p:spTree>
    <p:extLst>
      <p:ext uri="{BB962C8B-B14F-4D97-AF65-F5344CB8AC3E}">
        <p14:creationId xmlns:p14="http://schemas.microsoft.com/office/powerpoint/2010/main" val="1340494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a:buNone/>
            </a:pPr>
            <a:r>
              <a:rPr lang="pt-PT" altLang="en-US" dirty="0" smtClean="0"/>
              <a:t>Coeficiente de espaçamento (</a:t>
            </a:r>
            <a:r>
              <a:rPr lang="pt-PT" altLang="en-US" dirty="0" err="1" smtClean="0"/>
              <a:t>Cspac</a:t>
            </a:r>
            <a:r>
              <a:rPr lang="pt-PT" altLang="en-US" dirty="0" smtClean="0"/>
              <a:t>)</a:t>
            </a:r>
            <a:endParaRPr lang="en-US" altLang="en-US" dirty="0" smtClean="0"/>
          </a:p>
        </p:txBody>
      </p:sp>
      <mc:AlternateContent xmlns:mc="http://schemas.openxmlformats.org/markup-compatibility/2006" xmlns:a14="http://schemas.microsoft.com/office/drawing/2010/main">
        <mc:Choice Requires="a14">
          <p:sp>
            <p:nvSpPr>
              <p:cNvPr id="179203" name="Rectangle 3"/>
              <p:cNvSpPr>
                <a:spLocks noGrp="1" noChangeArrowheads="1"/>
              </p:cNvSpPr>
              <p:nvPr>
                <p:ph idx="1"/>
              </p:nvPr>
            </p:nvSpPr>
            <p:spPr/>
            <p:txBody>
              <a:bodyPr/>
              <a:lstStyle/>
              <a:p>
                <a:pPr>
                  <a:spcAft>
                    <a:spcPts val="1800"/>
                  </a:spcAft>
                </a:pPr>
                <a:r>
                  <a:rPr lang="pt-PT" altLang="en-US" dirty="0" smtClean="0"/>
                  <a:t>O coeficiente de espaçamento é uma medida que relaciona a </a:t>
                </a:r>
                <a:r>
                  <a:rPr lang="pt-PT" altLang="en-US" b="1" dirty="0">
                    <a:solidFill>
                      <a:schemeClr val="accent5"/>
                    </a:solidFill>
                  </a:rPr>
                  <a:t>distância média entre </a:t>
                </a:r>
                <a:r>
                  <a:rPr lang="pt-PT" altLang="en-US" b="1" dirty="0" smtClean="0">
                    <a:solidFill>
                      <a:schemeClr val="accent5"/>
                    </a:solidFill>
                  </a:rPr>
                  <a:t>árvores </a:t>
                </a:r>
                <a:r>
                  <a:rPr lang="pt-PT" altLang="en-US" dirty="0" smtClean="0"/>
                  <a:t>com o </a:t>
                </a:r>
                <a:r>
                  <a:rPr lang="pt-PT" altLang="en-US" b="1" dirty="0" smtClean="0">
                    <a:solidFill>
                      <a:schemeClr val="accent5"/>
                    </a:solidFill>
                  </a:rPr>
                  <a:t>diâmetro médio das copas</a:t>
                </a:r>
                <a:r>
                  <a:rPr lang="pt-PT" altLang="en-US" dirty="0" smtClean="0"/>
                  <a:t>:</a:t>
                </a:r>
              </a:p>
              <a:p>
                <a:pPr marL="400050" lvl="1" indent="0">
                  <a:buNone/>
                </a:pPr>
                <a14:m>
                  <m:oMathPara xmlns:m="http://schemas.openxmlformats.org/officeDocument/2006/math">
                    <m:oMathParaPr>
                      <m:jc m:val="left"/>
                    </m:oMathParaPr>
                    <m:oMath xmlns:m="http://schemas.openxmlformats.org/officeDocument/2006/math">
                      <m:r>
                        <a:rPr lang="pt-PT" altLang="en-US" b="0" i="1" smtClean="0">
                          <a:latin typeface="Cambria Math" panose="02040503050406030204" pitchFamily="18" charset="0"/>
                        </a:rPr>
                        <m:t>𝐶𝑠𝑝𝑎𝑐</m:t>
                      </m:r>
                      <m:r>
                        <a:rPr lang="pt-PT" altLang="en-US" b="0" i="1" smtClean="0">
                          <a:latin typeface="Cambria Math" panose="02040503050406030204" pitchFamily="18" charset="0"/>
                        </a:rPr>
                        <m:t>=</m:t>
                      </m:r>
                      <m:f>
                        <m:fPr>
                          <m:ctrlPr>
                            <a:rPr lang="pt-PT" altLang="en-US" b="0" i="1" smtClean="0">
                              <a:latin typeface="Cambria Math" panose="02040503050406030204" pitchFamily="18" charset="0"/>
                            </a:rPr>
                          </m:ctrlPr>
                        </m:fPr>
                        <m:num>
                          <m:r>
                            <a:rPr lang="pt-PT" altLang="en-US" i="1">
                              <a:latin typeface="Cambria Math" panose="02040503050406030204" pitchFamily="18" charset="0"/>
                            </a:rPr>
                            <m:t>𝑑𝑖𝑠𝑡</m:t>
                          </m:r>
                          <m:r>
                            <a:rPr lang="pt-PT" altLang="en-US" i="1">
                              <a:latin typeface="Cambria Math" panose="02040503050406030204" pitchFamily="18" charset="0"/>
                            </a:rPr>
                            <m:t>â</m:t>
                          </m:r>
                          <m:r>
                            <a:rPr lang="pt-PT" altLang="en-US" i="1">
                              <a:latin typeface="Cambria Math" panose="02040503050406030204" pitchFamily="18" charset="0"/>
                            </a:rPr>
                            <m:t>𝑛𝑐𝑖𝑎</m:t>
                          </m:r>
                          <m:r>
                            <a:rPr lang="pt-PT" altLang="en-US" i="1">
                              <a:latin typeface="Cambria Math" panose="02040503050406030204" pitchFamily="18" charset="0"/>
                            </a:rPr>
                            <m:t> </m:t>
                          </m:r>
                          <m:r>
                            <a:rPr lang="pt-PT" altLang="en-US" i="1">
                              <a:latin typeface="Cambria Math" panose="02040503050406030204" pitchFamily="18" charset="0"/>
                            </a:rPr>
                            <m:t>𝑚</m:t>
                          </m:r>
                          <m:r>
                            <a:rPr lang="pt-PT" altLang="en-US" i="1">
                              <a:latin typeface="Cambria Math" panose="02040503050406030204" pitchFamily="18" charset="0"/>
                            </a:rPr>
                            <m:t>é</m:t>
                          </m:r>
                          <m:r>
                            <a:rPr lang="pt-PT" altLang="en-US" i="1">
                              <a:latin typeface="Cambria Math" panose="02040503050406030204" pitchFamily="18" charset="0"/>
                            </a:rPr>
                            <m:t>𝑑𝑖𝑎</m:t>
                          </m:r>
                          <m:r>
                            <a:rPr lang="pt-PT" altLang="en-US" i="1">
                              <a:latin typeface="Cambria Math" panose="02040503050406030204" pitchFamily="18" charset="0"/>
                            </a:rPr>
                            <m:t> </m:t>
                          </m:r>
                          <m:r>
                            <a:rPr lang="pt-PT" altLang="en-US" i="1">
                              <a:latin typeface="Cambria Math" panose="02040503050406030204" pitchFamily="18" charset="0"/>
                            </a:rPr>
                            <m:t>𝑒𝑛𝑡𝑟𝑒</m:t>
                          </m:r>
                          <m:r>
                            <a:rPr lang="pt-PT" altLang="en-US" i="1">
                              <a:latin typeface="Cambria Math" panose="02040503050406030204" pitchFamily="18" charset="0"/>
                            </a:rPr>
                            <m:t> á</m:t>
                          </m:r>
                          <m:r>
                            <a:rPr lang="pt-PT" altLang="en-US" i="1">
                              <a:latin typeface="Cambria Math" panose="02040503050406030204" pitchFamily="18" charset="0"/>
                            </a:rPr>
                            <m:t>𝑟𝑣𝑜𝑟𝑒𝑠</m:t>
                          </m:r>
                          <m:r>
                            <m:rPr>
                              <m:nor/>
                            </m:rPr>
                            <a:rPr lang="pt-PT" altLang="en-US" dirty="0"/>
                            <m:t>  </m:t>
                          </m:r>
                        </m:num>
                        <m:den>
                          <m:acc>
                            <m:accPr>
                              <m:chr m:val="̅"/>
                              <m:ctrlPr>
                                <a:rPr lang="pt-PT" altLang="en-US" b="0" i="1" smtClean="0">
                                  <a:latin typeface="Cambria Math" panose="02040503050406030204" pitchFamily="18" charset="0"/>
                                </a:rPr>
                              </m:ctrlPr>
                            </m:accPr>
                            <m:e>
                              <m:r>
                                <a:rPr lang="pt-PT" altLang="en-US" b="0" i="1" smtClean="0">
                                  <a:latin typeface="Cambria Math" panose="02040503050406030204" pitchFamily="18" charset="0"/>
                                </a:rPr>
                                <m:t>𝑐𝑤</m:t>
                              </m:r>
                            </m:e>
                          </m:acc>
                        </m:den>
                      </m:f>
                    </m:oMath>
                  </m:oMathPara>
                </a14:m>
                <a:endParaRPr lang="pt-PT" altLang="en-US" dirty="0" smtClean="0"/>
              </a:p>
              <a:p>
                <a:pPr marL="400050" lvl="1" indent="0">
                  <a:spcBef>
                    <a:spcPts val="3000"/>
                  </a:spcBef>
                  <a:spcAft>
                    <a:spcPts val="1800"/>
                  </a:spcAft>
                  <a:buNone/>
                </a:pPr>
                <a:r>
                  <a:rPr lang="pt-PT" altLang="en-US" dirty="0" smtClean="0"/>
                  <a:t>Se </a:t>
                </a:r>
                <a:r>
                  <a:rPr lang="pt-PT" altLang="en-US" dirty="0"/>
                  <a:t>admitirmos um compasso regular e quadrado, tal como já foi feito para a definição do </a:t>
                </a:r>
                <a:r>
                  <a:rPr lang="pt-PT" altLang="en-US" dirty="0" smtClean="0"/>
                  <a:t>fator </a:t>
                </a:r>
                <a:r>
                  <a:rPr lang="pt-PT" altLang="en-US" dirty="0"/>
                  <a:t>de Wilson</a:t>
                </a:r>
                <a:r>
                  <a:rPr lang="en-US" altLang="en-US" dirty="0" smtClean="0"/>
                  <a:t>:</a:t>
                </a:r>
              </a:p>
              <a:p>
                <a:pPr marL="400050" lvl="1" indent="0">
                  <a:buNone/>
                </a:pPr>
                <a14:m>
                  <m:oMathPara xmlns:m="http://schemas.openxmlformats.org/officeDocument/2006/math">
                    <m:oMathParaPr>
                      <m:jc m:val="left"/>
                    </m:oMathParaPr>
                    <m:oMath xmlns:m="http://schemas.openxmlformats.org/officeDocument/2006/math">
                      <m:r>
                        <a:rPr lang="pt-PT" altLang="en-US" b="0" i="1" smtClean="0">
                          <a:latin typeface="Cambria Math" panose="02040503050406030204" pitchFamily="18" charset="0"/>
                        </a:rPr>
                        <m:t>𝐶𝑠𝑝𝑎𝑐</m:t>
                      </m:r>
                      <m:r>
                        <a:rPr lang="pt-PT" altLang="en-US" b="0" i="1" smtClean="0">
                          <a:latin typeface="Cambria Math" panose="02040503050406030204" pitchFamily="18" charset="0"/>
                        </a:rPr>
                        <m:t>=</m:t>
                      </m:r>
                      <m:f>
                        <m:fPr>
                          <m:ctrlPr>
                            <a:rPr lang="pt-PT" altLang="en-US" b="0" i="1" smtClean="0">
                              <a:latin typeface="Cambria Math" panose="02040503050406030204" pitchFamily="18" charset="0"/>
                            </a:rPr>
                          </m:ctrlPr>
                        </m:fPr>
                        <m:num>
                          <m:r>
                            <a:rPr lang="pt-PT" altLang="en-US" b="0" i="1" smtClean="0">
                              <a:latin typeface="Cambria Math" panose="02040503050406030204" pitchFamily="18" charset="0"/>
                            </a:rPr>
                            <m:t>100</m:t>
                          </m:r>
                        </m:num>
                        <m:den>
                          <m:acc>
                            <m:accPr>
                              <m:chr m:val="̅"/>
                              <m:ctrlPr>
                                <a:rPr lang="pt-PT" altLang="en-US" b="0" i="1" smtClean="0">
                                  <a:latin typeface="Cambria Math" panose="02040503050406030204" pitchFamily="18" charset="0"/>
                                </a:rPr>
                              </m:ctrlPr>
                            </m:accPr>
                            <m:e>
                              <m:r>
                                <a:rPr lang="pt-PT" altLang="en-US" b="0" i="1" smtClean="0">
                                  <a:latin typeface="Cambria Math" panose="02040503050406030204" pitchFamily="18" charset="0"/>
                                </a:rPr>
                                <m:t>𝑐𝑤</m:t>
                              </m:r>
                            </m:e>
                          </m:acc>
                          <m:rad>
                            <m:radPr>
                              <m:degHide m:val="on"/>
                              <m:ctrlPr>
                                <a:rPr lang="pt-PT" altLang="en-US" b="0" i="1" smtClean="0">
                                  <a:latin typeface="Cambria Math" panose="02040503050406030204" pitchFamily="18" charset="0"/>
                                </a:rPr>
                              </m:ctrlPr>
                            </m:radPr>
                            <m:deg/>
                            <m:e>
                              <m:r>
                                <a:rPr lang="pt-PT" altLang="en-US" b="0" i="1" smtClean="0">
                                  <a:latin typeface="Cambria Math" panose="02040503050406030204" pitchFamily="18" charset="0"/>
                                </a:rPr>
                                <m:t>𝑁</m:t>
                              </m:r>
                            </m:e>
                          </m:rad>
                        </m:den>
                      </m:f>
                    </m:oMath>
                  </m:oMathPara>
                </a14:m>
                <a:endParaRPr lang="pt-PT" altLang="en-US" dirty="0"/>
              </a:p>
              <a:p>
                <a:endParaRPr lang="en-US" altLang="en-US" dirty="0" smtClean="0"/>
              </a:p>
            </p:txBody>
          </p:sp>
        </mc:Choice>
        <mc:Fallback xmlns="">
          <p:sp>
            <p:nvSpPr>
              <p:cNvPr id="179203" name="Rectangle 3"/>
              <p:cNvSpPr>
                <a:spLocks noGrp="1" noRot="1" noChangeAspect="1" noMove="1" noResize="1" noEditPoints="1" noAdjustHandles="1" noChangeArrowheads="1" noChangeShapeType="1" noTextEdit="1"/>
              </p:cNvSpPr>
              <p:nvPr>
                <p:ph idx="1"/>
              </p:nvPr>
            </p:nvSpPr>
            <p:spPr>
              <a:blipFill>
                <a:blip r:embed="rId2"/>
                <a:stretch>
                  <a:fillRect l="-807" t="-1220" r="-1076"/>
                </a:stretch>
              </a:blipFill>
            </p:spPr>
            <p:txBody>
              <a:bodyPr/>
              <a:lstStyle/>
              <a:p>
                <a:r>
                  <a:rPr lang="en-US">
                    <a:noFill/>
                  </a:rPr>
                  <a:t> </a:t>
                </a:r>
              </a:p>
            </p:txBody>
          </p:sp>
        </mc:Fallback>
      </mc:AlternateContent>
      <p:sp>
        <p:nvSpPr>
          <p:cNvPr id="4" name="TextBox 3"/>
          <p:cNvSpPr txBox="1"/>
          <p:nvPr/>
        </p:nvSpPr>
        <p:spPr>
          <a:xfrm>
            <a:off x="839416" y="5355256"/>
            <a:ext cx="8640960" cy="1200329"/>
          </a:xfrm>
          <a:prstGeom prst="rect">
            <a:avLst/>
          </a:prstGeom>
          <a:noFill/>
        </p:spPr>
        <p:txBody>
          <a:bodyPr wrap="square" rtlCol="0">
            <a:spAutoFit/>
          </a:bodyPr>
          <a:lstStyle/>
          <a:p>
            <a:r>
              <a:rPr lang="pt-PT" altLang="en-US" dirty="0"/>
              <a:t>Onde</a:t>
            </a:r>
            <a:r>
              <a:rPr lang="pt-PT" altLang="en-US" dirty="0" smtClean="0"/>
              <a:t>:</a:t>
            </a:r>
          </a:p>
          <a:p>
            <a:r>
              <a:rPr lang="pt-PT" altLang="en-US" i="1" dirty="0" err="1" smtClean="0"/>
              <a:t>cw</a:t>
            </a:r>
            <a:r>
              <a:rPr lang="pt-PT" altLang="en-US" dirty="0" smtClean="0"/>
              <a:t> </a:t>
            </a:r>
            <a:r>
              <a:rPr lang="pt-PT" altLang="en-US" dirty="0"/>
              <a:t>é </a:t>
            </a:r>
            <a:r>
              <a:rPr lang="pt-PT" altLang="en-US" dirty="0" smtClean="0"/>
              <a:t>o diâmetro da copa médio (</a:t>
            </a:r>
            <a:r>
              <a:rPr lang="pt-PT" altLang="en-US" i="1" dirty="0" err="1" smtClean="0"/>
              <a:t>crown</a:t>
            </a:r>
            <a:r>
              <a:rPr lang="pt-PT" altLang="en-US" i="1" dirty="0" smtClean="0"/>
              <a:t> </a:t>
            </a:r>
            <a:r>
              <a:rPr lang="pt-PT" altLang="en-US" i="1" dirty="0" err="1" smtClean="0"/>
              <a:t>width</a:t>
            </a:r>
            <a:r>
              <a:rPr lang="pt-PT" altLang="en-US" dirty="0" smtClean="0"/>
              <a:t>) </a:t>
            </a:r>
          </a:p>
          <a:p>
            <a:r>
              <a:rPr lang="pt-PT" altLang="en-US" i="1" dirty="0" smtClean="0"/>
              <a:t>N</a:t>
            </a:r>
            <a:r>
              <a:rPr lang="pt-PT" altLang="en-US" dirty="0" smtClean="0"/>
              <a:t> </a:t>
            </a:r>
            <a:r>
              <a:rPr lang="pt-PT" altLang="en-US" dirty="0"/>
              <a:t>é o número de árvores </a:t>
            </a:r>
            <a:r>
              <a:rPr lang="pt-PT" altLang="en-US" dirty="0" smtClean="0"/>
              <a:t>por </a:t>
            </a:r>
            <a:r>
              <a:rPr lang="pt-PT" altLang="en-US" dirty="0" err="1" smtClean="0"/>
              <a:t>ha</a:t>
            </a:r>
            <a:endParaRPr lang="pt-PT" altLang="en-US" dirty="0"/>
          </a:p>
          <a:p>
            <a:endParaRPr lang="en-US" dirty="0"/>
          </a:p>
        </p:txBody>
      </p:sp>
    </p:spTree>
    <p:extLst>
      <p:ext uri="{BB962C8B-B14F-4D97-AF65-F5344CB8AC3E}">
        <p14:creationId xmlns:p14="http://schemas.microsoft.com/office/powerpoint/2010/main" val="36645762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a:buNone/>
            </a:pPr>
            <a:r>
              <a:rPr lang="pt-PT" altLang="en-US" smtClean="0"/>
              <a:t>Percentagem de coberto (</a:t>
            </a:r>
            <a:r>
              <a:rPr lang="pt-PT" altLang="en-US" i="1" smtClean="0"/>
              <a:t>Cc</a:t>
            </a:r>
            <a:r>
              <a:rPr lang="pt-PT" altLang="en-US" smtClean="0"/>
              <a:t>)</a:t>
            </a:r>
            <a:endParaRPr lang="en-US" altLang="en-US" smtClean="0"/>
          </a:p>
        </p:txBody>
      </p:sp>
      <mc:AlternateContent xmlns:mc="http://schemas.openxmlformats.org/markup-compatibility/2006" xmlns:a14="http://schemas.microsoft.com/office/drawing/2010/main">
        <mc:Choice Requires="a14">
          <p:sp>
            <p:nvSpPr>
              <p:cNvPr id="179203" name="Rectangle 3"/>
              <p:cNvSpPr>
                <a:spLocks noGrp="1" noChangeArrowheads="1"/>
              </p:cNvSpPr>
              <p:nvPr>
                <p:ph idx="1"/>
              </p:nvPr>
            </p:nvSpPr>
            <p:spPr/>
            <p:txBody>
              <a:bodyPr/>
              <a:lstStyle/>
              <a:p>
                <a:pPr>
                  <a:spcAft>
                    <a:spcPts val="1800"/>
                  </a:spcAft>
                </a:pPr>
                <a:r>
                  <a:rPr lang="pt-PT" altLang="en-US" dirty="0" smtClean="0"/>
                  <a:t>Percentagem de coberto (</a:t>
                </a:r>
                <a:r>
                  <a:rPr lang="pt-PT" altLang="en-US" i="1" dirty="0" err="1" smtClean="0"/>
                  <a:t>Cc</a:t>
                </a:r>
                <a:r>
                  <a:rPr lang="pt-PT" altLang="en-US" dirty="0" smtClean="0"/>
                  <a:t>) é uma medida de densidade do povoamento que calcula a </a:t>
                </a:r>
                <a:r>
                  <a:rPr lang="pt-PT" altLang="en-US" b="1" dirty="0" smtClean="0">
                    <a:solidFill>
                      <a:schemeClr val="accent5"/>
                    </a:solidFill>
                  </a:rPr>
                  <a:t>percentagem de área coberta por copas</a:t>
                </a:r>
                <a:r>
                  <a:rPr lang="pt-PT" altLang="en-US" dirty="0" smtClean="0"/>
                  <a:t>:</a:t>
                </a:r>
              </a:p>
              <a:p>
                <a:pPr>
                  <a:spcAft>
                    <a:spcPts val="1800"/>
                  </a:spcAft>
                </a:pPr>
                <a:endParaRPr lang="pt-PT" altLang="en-US" sz="800" dirty="0" smtClean="0"/>
              </a:p>
              <a:p>
                <a:pPr marL="400050" lvl="1" indent="0">
                  <a:buNone/>
                </a:pPr>
                <a14:m>
                  <m:oMathPara xmlns:m="http://schemas.openxmlformats.org/officeDocument/2006/math">
                    <m:oMathParaPr>
                      <m:jc m:val="left"/>
                    </m:oMathParaPr>
                    <m:oMath xmlns:m="http://schemas.openxmlformats.org/officeDocument/2006/math">
                      <m:r>
                        <a:rPr lang="pt-PT" altLang="en-US" b="0" i="1" smtClean="0">
                          <a:latin typeface="Cambria Math" panose="02040503050406030204" pitchFamily="18" charset="0"/>
                        </a:rPr>
                        <m:t>𝐶𝑐</m:t>
                      </m:r>
                      <m:r>
                        <a:rPr lang="pt-PT" altLang="en-US" b="0" i="1" smtClean="0">
                          <a:latin typeface="Cambria Math" panose="02040503050406030204" pitchFamily="18" charset="0"/>
                        </a:rPr>
                        <m:t>=</m:t>
                      </m:r>
                      <m:f>
                        <m:fPr>
                          <m:ctrlPr>
                            <a:rPr lang="pt-PT" altLang="en-US" b="0" i="1" smtClean="0">
                              <a:latin typeface="Cambria Math" panose="02040503050406030204" pitchFamily="18" charset="0"/>
                            </a:rPr>
                          </m:ctrlPr>
                        </m:fPr>
                        <m:num>
                          <m:nary>
                            <m:naryPr>
                              <m:chr m:val="∑"/>
                              <m:ctrlPr>
                                <a:rPr lang="pt-PT" altLang="en-US" b="0" i="1" smtClean="0">
                                  <a:latin typeface="Cambria Math" panose="02040503050406030204" pitchFamily="18" charset="0"/>
                                </a:rPr>
                              </m:ctrlPr>
                            </m:naryPr>
                            <m:sub>
                              <m:r>
                                <m:rPr>
                                  <m:brk m:alnAt="23"/>
                                </m:rPr>
                                <a:rPr lang="pt-PT" altLang="en-US" b="0" i="1" smtClean="0">
                                  <a:latin typeface="Cambria Math" panose="02040503050406030204" pitchFamily="18" charset="0"/>
                                </a:rPr>
                                <m:t>𝑖</m:t>
                              </m:r>
                              <m:r>
                                <a:rPr lang="pt-PT" altLang="en-US" b="0" i="1" smtClean="0">
                                  <a:latin typeface="Cambria Math" panose="02040503050406030204" pitchFamily="18" charset="0"/>
                                </a:rPr>
                                <m:t>=1</m:t>
                              </m:r>
                            </m:sub>
                            <m:sup>
                              <m:r>
                                <a:rPr lang="pt-PT" altLang="en-US" b="0" i="1" smtClean="0">
                                  <a:latin typeface="Cambria Math" panose="02040503050406030204" pitchFamily="18" charset="0"/>
                                </a:rPr>
                                <m:t>𝑛</m:t>
                              </m:r>
                            </m:sup>
                            <m:e>
                              <m:sSub>
                                <m:sSubPr>
                                  <m:ctrlPr>
                                    <a:rPr lang="pt-PT" altLang="en-US" b="0" i="1" smtClean="0">
                                      <a:latin typeface="Cambria Math" panose="02040503050406030204" pitchFamily="18" charset="0"/>
                                    </a:rPr>
                                  </m:ctrlPr>
                                </m:sSubPr>
                                <m:e>
                                  <m:r>
                                    <a:rPr lang="pt-PT" altLang="en-US" b="0" i="1" smtClean="0">
                                      <a:latin typeface="Cambria Math" panose="02040503050406030204" pitchFamily="18" charset="0"/>
                                    </a:rPr>
                                    <m:t>𝑐𝑎</m:t>
                                  </m:r>
                                </m:e>
                                <m:sub>
                                  <m:r>
                                    <a:rPr lang="pt-PT" altLang="en-US" b="0" i="1" smtClean="0">
                                      <a:latin typeface="Cambria Math" panose="02040503050406030204" pitchFamily="18" charset="0"/>
                                    </a:rPr>
                                    <m:t>𝑖</m:t>
                                  </m:r>
                                </m:sub>
                              </m:sSub>
                            </m:e>
                          </m:nary>
                        </m:num>
                        <m:den>
                          <m:r>
                            <a:rPr lang="pt-PT" altLang="en-US" b="0" i="1" smtClean="0">
                              <a:latin typeface="Cambria Math" panose="02040503050406030204" pitchFamily="18" charset="0"/>
                            </a:rPr>
                            <m:t>𝐴</m:t>
                          </m:r>
                        </m:den>
                      </m:f>
                      <m:r>
                        <a:rPr lang="pt-PT" altLang="en-US" b="0" i="1" smtClean="0">
                          <a:latin typeface="Cambria Math" panose="02040503050406030204" pitchFamily="18" charset="0"/>
                        </a:rPr>
                        <m:t> 100</m:t>
                      </m:r>
                    </m:oMath>
                  </m:oMathPara>
                </a14:m>
                <a:endParaRPr lang="pt-PT" altLang="en-US" dirty="0" smtClean="0"/>
              </a:p>
              <a:p>
                <a:endParaRPr lang="pt-PT" altLang="en-US" dirty="0" smtClean="0"/>
              </a:p>
              <a:p>
                <a:endParaRPr lang="pt-PT" altLang="en-US" dirty="0" smtClean="0"/>
              </a:p>
            </p:txBody>
          </p:sp>
        </mc:Choice>
        <mc:Fallback xmlns="">
          <p:sp>
            <p:nvSpPr>
              <p:cNvPr id="179203" name="Rectangle 3"/>
              <p:cNvSpPr>
                <a:spLocks noGrp="1" noRot="1" noChangeAspect="1" noMove="1" noResize="1" noEditPoints="1" noAdjustHandles="1" noChangeArrowheads="1" noChangeShapeType="1" noTextEdit="1"/>
              </p:cNvSpPr>
              <p:nvPr>
                <p:ph idx="1"/>
              </p:nvPr>
            </p:nvSpPr>
            <p:spPr>
              <a:blipFill>
                <a:blip r:embed="rId2"/>
                <a:stretch>
                  <a:fillRect l="-807" t="-1220" r="-1076"/>
                </a:stretch>
              </a:blipFill>
            </p:spPr>
            <p:txBody>
              <a:bodyPr/>
              <a:lstStyle/>
              <a:p>
                <a:r>
                  <a:rPr lang="en-US">
                    <a:noFill/>
                  </a:rPr>
                  <a:t> </a:t>
                </a:r>
              </a:p>
            </p:txBody>
          </p:sp>
        </mc:Fallback>
      </mc:AlternateContent>
      <p:pic>
        <p:nvPicPr>
          <p:cNvPr id="2" name="Picture 1"/>
          <p:cNvPicPr>
            <a:picLocks noChangeAspect="1"/>
          </p:cNvPicPr>
          <p:nvPr/>
        </p:nvPicPr>
        <p:blipFill rotWithShape="1">
          <a:blip r:embed="rId3"/>
          <a:srcRect b="34947"/>
          <a:stretch/>
        </p:blipFill>
        <p:spPr>
          <a:xfrm>
            <a:off x="4295800" y="2348880"/>
            <a:ext cx="7574280" cy="4104456"/>
          </a:xfrm>
          <a:prstGeom prst="rect">
            <a:avLst/>
          </a:prstGeom>
        </p:spPr>
      </p:pic>
      <p:sp>
        <p:nvSpPr>
          <p:cNvPr id="3" name="TextBox 2"/>
          <p:cNvSpPr txBox="1"/>
          <p:nvPr/>
        </p:nvSpPr>
        <p:spPr>
          <a:xfrm>
            <a:off x="767408" y="4862545"/>
            <a:ext cx="3960440" cy="1754326"/>
          </a:xfrm>
          <a:prstGeom prst="rect">
            <a:avLst/>
          </a:prstGeom>
          <a:noFill/>
        </p:spPr>
        <p:txBody>
          <a:bodyPr wrap="square" rtlCol="0">
            <a:spAutoFit/>
          </a:bodyPr>
          <a:lstStyle/>
          <a:p>
            <a:r>
              <a:rPr lang="pt-PT" altLang="en-US" dirty="0"/>
              <a:t>Onde</a:t>
            </a:r>
            <a:r>
              <a:rPr lang="pt-PT" altLang="en-US" dirty="0" smtClean="0"/>
              <a:t>:</a:t>
            </a:r>
          </a:p>
          <a:p>
            <a:r>
              <a:rPr lang="pt-PT" altLang="en-US" i="1" dirty="0" smtClean="0"/>
              <a:t>ca</a:t>
            </a:r>
            <a:r>
              <a:rPr lang="pt-PT" altLang="en-US" dirty="0" smtClean="0"/>
              <a:t> </a:t>
            </a:r>
            <a:r>
              <a:rPr lang="pt-PT" altLang="en-US" dirty="0"/>
              <a:t>é a área de copa; </a:t>
            </a:r>
            <a:endParaRPr lang="pt-PT" altLang="en-US" dirty="0" smtClean="0"/>
          </a:p>
          <a:p>
            <a:r>
              <a:rPr lang="pt-PT" altLang="en-US" i="1" dirty="0" smtClean="0"/>
              <a:t>A</a:t>
            </a:r>
            <a:r>
              <a:rPr lang="pt-PT" altLang="en-US" dirty="0" smtClean="0"/>
              <a:t> </a:t>
            </a:r>
            <a:r>
              <a:rPr lang="pt-PT" altLang="en-US" dirty="0"/>
              <a:t>é a área da parcela; </a:t>
            </a:r>
            <a:endParaRPr lang="pt-PT" altLang="en-US" dirty="0" smtClean="0"/>
          </a:p>
          <a:p>
            <a:r>
              <a:rPr lang="pt-PT" altLang="en-US" i="1" dirty="0" smtClean="0"/>
              <a:t>n</a:t>
            </a:r>
            <a:r>
              <a:rPr lang="pt-PT" altLang="en-US" dirty="0" smtClean="0"/>
              <a:t> </a:t>
            </a:r>
            <a:r>
              <a:rPr lang="pt-PT" altLang="en-US" dirty="0"/>
              <a:t>é o número de árvores na </a:t>
            </a:r>
            <a:r>
              <a:rPr lang="pt-PT" altLang="en-US" dirty="0" smtClean="0"/>
              <a:t>parcela</a:t>
            </a:r>
          </a:p>
          <a:p>
            <a:r>
              <a:rPr lang="pt-PT" altLang="en-US" dirty="0" smtClean="0"/>
              <a:t>i representa cada árvore </a:t>
            </a:r>
            <a:endParaRPr lang="pt-PT" altLang="en-US" dirty="0"/>
          </a:p>
          <a:p>
            <a:endParaRPr lang="en-US" dirty="0"/>
          </a:p>
        </p:txBody>
      </p:sp>
    </p:spTree>
    <p:extLst>
      <p:ext uri="{BB962C8B-B14F-4D97-AF65-F5344CB8AC3E}">
        <p14:creationId xmlns:p14="http://schemas.microsoft.com/office/powerpoint/2010/main" val="15342217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a:buNone/>
            </a:pPr>
            <a:r>
              <a:rPr lang="pt-PT" altLang="en-US" dirty="0" err="1" smtClean="0"/>
              <a:t>Factor</a:t>
            </a:r>
            <a:r>
              <a:rPr lang="pt-PT" altLang="en-US" dirty="0" smtClean="0"/>
              <a:t> de competição de copas (CCF)</a:t>
            </a:r>
            <a:endParaRPr lang="en-US" altLang="en-US" dirty="0" smtClean="0"/>
          </a:p>
        </p:txBody>
      </p:sp>
      <mc:AlternateContent xmlns:mc="http://schemas.openxmlformats.org/markup-compatibility/2006" xmlns:a14="http://schemas.microsoft.com/office/drawing/2010/main">
        <mc:Choice Requires="a14">
          <p:sp>
            <p:nvSpPr>
              <p:cNvPr id="174083" name="Rectangle 3"/>
              <p:cNvSpPr>
                <a:spLocks noGrp="1" noChangeArrowheads="1"/>
              </p:cNvSpPr>
              <p:nvPr>
                <p:ph idx="1"/>
              </p:nvPr>
            </p:nvSpPr>
            <p:spPr/>
            <p:txBody>
              <a:bodyPr/>
              <a:lstStyle/>
              <a:p>
                <a:r>
                  <a:rPr lang="pt-PT" altLang="en-US" dirty="0" smtClean="0"/>
                  <a:t>Este índice reflete a relação entre </a:t>
                </a:r>
                <a:r>
                  <a:rPr lang="pt-PT" altLang="en-US" b="1" dirty="0" smtClean="0">
                    <a:solidFill>
                      <a:schemeClr val="accent5"/>
                    </a:solidFill>
                  </a:rPr>
                  <a:t>a área disponível para a árvore média</a:t>
                </a:r>
                <a:r>
                  <a:rPr lang="pt-PT" altLang="en-US" dirty="0" smtClean="0"/>
                  <a:t> do povoamento e a </a:t>
                </a:r>
                <a:r>
                  <a:rPr lang="pt-PT" altLang="en-US" b="1" dirty="0" smtClean="0">
                    <a:solidFill>
                      <a:schemeClr val="accent5"/>
                    </a:solidFill>
                  </a:rPr>
                  <a:t>área máxima </a:t>
                </a:r>
                <a:r>
                  <a:rPr lang="pt-PT" altLang="en-US" dirty="0" smtClean="0"/>
                  <a:t>que poderia usar se estivesse isolada (livre de competição, portanto)</a:t>
                </a:r>
              </a:p>
              <a:p>
                <a:pPr>
                  <a:spcAft>
                    <a:spcPts val="1800"/>
                  </a:spcAft>
                </a:pPr>
                <a:r>
                  <a:rPr lang="pt-PT" altLang="en-US" dirty="0" smtClean="0"/>
                  <a:t>O seu cálculo exige o conhecimento da relação entre a largura da copa (</a:t>
                </a:r>
                <a:r>
                  <a:rPr lang="pt-PT" altLang="en-US" i="1" dirty="0" err="1" smtClean="0"/>
                  <a:t>cw</a:t>
                </a:r>
                <a:r>
                  <a:rPr lang="pt-PT" altLang="en-US" i="1" baseline="-25000" dirty="0" err="1"/>
                  <a:t>open</a:t>
                </a:r>
                <a:r>
                  <a:rPr lang="pt-PT" altLang="en-US" dirty="0" smtClean="0"/>
                  <a:t>) e o diâmetro à altura do peito (</a:t>
                </a:r>
                <a:r>
                  <a:rPr lang="pt-PT" altLang="en-US" i="1" dirty="0" err="1" smtClean="0"/>
                  <a:t>d</a:t>
                </a:r>
                <a:r>
                  <a:rPr lang="pt-PT" altLang="en-US" i="1" baseline="-25000" dirty="0" err="1" smtClean="0"/>
                  <a:t>open</a:t>
                </a:r>
                <a:r>
                  <a:rPr lang="pt-PT" altLang="en-US" dirty="0" smtClean="0"/>
                  <a:t>) em árvores isoladas, geralmente de forma linear:</a:t>
                </a:r>
              </a:p>
              <a:p>
                <a:pPr marL="0" indent="0">
                  <a:buNone/>
                </a:pPr>
                <a14:m>
                  <m:oMathPara xmlns:m="http://schemas.openxmlformats.org/officeDocument/2006/math">
                    <m:oMathParaPr>
                      <m:jc m:val="left"/>
                    </m:oMathParaPr>
                    <m:oMath xmlns:m="http://schemas.openxmlformats.org/officeDocument/2006/math">
                      <m:r>
                        <a:rPr lang="pt-PT" altLang="en-US" b="0" i="0" smtClean="0">
                          <a:latin typeface="Cambria Math" panose="02040503050406030204" pitchFamily="18" charset="0"/>
                        </a:rPr>
                        <m:t>               </m:t>
                      </m:r>
                      <m:sSub>
                        <m:sSubPr>
                          <m:ctrlPr>
                            <a:rPr lang="pt-PT" altLang="en-US" i="1" smtClean="0">
                              <a:latin typeface="Cambria Math" panose="02040503050406030204" pitchFamily="18" charset="0"/>
                            </a:rPr>
                          </m:ctrlPr>
                        </m:sSubPr>
                        <m:e>
                          <m:r>
                            <a:rPr lang="pt-PT" altLang="en-US" b="0" i="1" smtClean="0">
                              <a:latin typeface="Cambria Math" panose="02040503050406030204" pitchFamily="18" charset="0"/>
                            </a:rPr>
                            <m:t>𝑐𝑤</m:t>
                          </m:r>
                        </m:e>
                        <m:sub>
                          <m:r>
                            <a:rPr lang="pt-PT" altLang="en-US" b="0" i="1" smtClean="0">
                              <a:latin typeface="Cambria Math" panose="02040503050406030204" pitchFamily="18" charset="0"/>
                            </a:rPr>
                            <m:t>𝑜𝑝𝑒𝑛</m:t>
                          </m:r>
                        </m:sub>
                      </m:sSub>
                      <m:r>
                        <a:rPr lang="pt-PT" altLang="en-US" b="0" i="1" smtClean="0">
                          <a:latin typeface="Cambria Math" panose="02040503050406030204" pitchFamily="18" charset="0"/>
                        </a:rPr>
                        <m:t>=</m:t>
                      </m:r>
                      <m:sSub>
                        <m:sSubPr>
                          <m:ctrlPr>
                            <a:rPr lang="pt-PT" altLang="en-US" b="0" i="1" smtClean="0">
                              <a:latin typeface="Cambria Math" panose="02040503050406030204" pitchFamily="18" charset="0"/>
                            </a:rPr>
                          </m:ctrlPr>
                        </m:sSubPr>
                        <m:e>
                          <m:r>
                            <a:rPr lang="pt-PT" altLang="en-US" b="0" i="1" smtClean="0">
                              <a:latin typeface="Cambria Math" panose="02040503050406030204" pitchFamily="18" charset="0"/>
                            </a:rPr>
                            <m:t>𝑏</m:t>
                          </m:r>
                        </m:e>
                        <m:sub>
                          <m:r>
                            <a:rPr lang="pt-PT" altLang="en-US" b="0" i="1" smtClean="0">
                              <a:latin typeface="Cambria Math" panose="02040503050406030204" pitchFamily="18" charset="0"/>
                            </a:rPr>
                            <m:t>0</m:t>
                          </m:r>
                        </m:sub>
                      </m:sSub>
                      <m:r>
                        <a:rPr lang="pt-PT" altLang="en-US" b="0" i="1" smtClean="0">
                          <a:latin typeface="Cambria Math" panose="02040503050406030204" pitchFamily="18" charset="0"/>
                        </a:rPr>
                        <m:t>+</m:t>
                      </m:r>
                      <m:sSub>
                        <m:sSubPr>
                          <m:ctrlPr>
                            <a:rPr lang="pt-PT" altLang="en-US" b="0" i="1" smtClean="0">
                              <a:latin typeface="Cambria Math" panose="02040503050406030204" pitchFamily="18" charset="0"/>
                            </a:rPr>
                          </m:ctrlPr>
                        </m:sSubPr>
                        <m:e>
                          <m:r>
                            <a:rPr lang="pt-PT" altLang="en-US" b="0" i="1" smtClean="0">
                              <a:latin typeface="Cambria Math" panose="02040503050406030204" pitchFamily="18" charset="0"/>
                            </a:rPr>
                            <m:t>𝑏</m:t>
                          </m:r>
                        </m:e>
                        <m:sub>
                          <m:r>
                            <a:rPr lang="pt-PT" altLang="en-US" b="0" i="1" smtClean="0">
                              <a:latin typeface="Cambria Math" panose="02040503050406030204" pitchFamily="18" charset="0"/>
                            </a:rPr>
                            <m:t>1</m:t>
                          </m:r>
                        </m:sub>
                      </m:sSub>
                      <m:sSub>
                        <m:sSubPr>
                          <m:ctrlPr>
                            <a:rPr lang="pt-PT" altLang="en-US" b="0" i="1" smtClean="0">
                              <a:latin typeface="Cambria Math" panose="02040503050406030204" pitchFamily="18" charset="0"/>
                            </a:rPr>
                          </m:ctrlPr>
                        </m:sSubPr>
                        <m:e>
                          <m:r>
                            <a:rPr lang="pt-PT" altLang="en-US" b="0" i="1" smtClean="0">
                              <a:latin typeface="Cambria Math" panose="02040503050406030204" pitchFamily="18" charset="0"/>
                            </a:rPr>
                            <m:t>𝑑</m:t>
                          </m:r>
                        </m:e>
                        <m:sub>
                          <m:r>
                            <a:rPr lang="pt-PT" altLang="en-US" b="0" i="1" smtClean="0">
                              <a:latin typeface="Cambria Math" panose="02040503050406030204" pitchFamily="18" charset="0"/>
                            </a:rPr>
                            <m:t>𝑜𝑝𝑒𝑛</m:t>
                          </m:r>
                        </m:sub>
                      </m:sSub>
                    </m:oMath>
                  </m:oMathPara>
                </a14:m>
                <a:endParaRPr lang="pt-PT" altLang="en-US" i="1" dirty="0"/>
              </a:p>
              <a:p>
                <a:r>
                  <a:rPr lang="pt-PT" altLang="en-US" dirty="0" smtClean="0"/>
                  <a:t>A equação desenvolvida por Alegria (2007) para o pinheiro bravo:</a:t>
                </a:r>
                <a:endParaRPr lang="en-US" altLang="en-US" dirty="0" smtClean="0"/>
              </a:p>
            </p:txBody>
          </p:sp>
        </mc:Choice>
        <mc:Fallback xmlns="">
          <p:sp>
            <p:nvSpPr>
              <p:cNvPr id="174083" name="Rectangle 3"/>
              <p:cNvSpPr>
                <a:spLocks noGrp="1" noRot="1" noChangeAspect="1" noMove="1" noResize="1" noEditPoints="1" noAdjustHandles="1" noChangeArrowheads="1" noChangeShapeType="1" noTextEdit="1"/>
              </p:cNvSpPr>
              <p:nvPr>
                <p:ph idx="1"/>
              </p:nvPr>
            </p:nvSpPr>
            <p:spPr>
              <a:blipFill>
                <a:blip r:embed="rId2"/>
                <a:stretch>
                  <a:fillRect l="-807" t="-1220" r="-1076"/>
                </a:stretch>
              </a:blipFill>
            </p:spPr>
            <p:txBody>
              <a:bodyPr/>
              <a:lstStyle/>
              <a:p>
                <a:r>
                  <a:rPr lang="en-US">
                    <a:noFill/>
                  </a:rPr>
                  <a:t> </a:t>
                </a:r>
              </a:p>
            </p:txBody>
          </p:sp>
        </mc:Fallback>
      </mc:AlternateContent>
      <p:sp>
        <p:nvSpPr>
          <p:cNvPr id="2" name="Rectangle 1"/>
          <p:cNvSpPr/>
          <p:nvPr/>
        </p:nvSpPr>
        <p:spPr>
          <a:xfrm>
            <a:off x="4007768" y="5805264"/>
            <a:ext cx="3820277" cy="461665"/>
          </a:xfrm>
          <a:prstGeom prst="rect">
            <a:avLst/>
          </a:prstGeom>
        </p:spPr>
        <p:txBody>
          <a:bodyPr wrap="none">
            <a:spAutoFit/>
          </a:bodyPr>
          <a:lstStyle/>
          <a:p>
            <a:r>
              <a:rPr lang="en-US" sz="2400" dirty="0" err="1" smtClean="0"/>
              <a:t>cw</a:t>
            </a:r>
            <a:r>
              <a:rPr lang="en-US" sz="2400" dirty="0" smtClean="0"/>
              <a:t> </a:t>
            </a:r>
            <a:r>
              <a:rPr lang="en-US" sz="2400" dirty="0"/>
              <a:t>= 0.335229 + 0.171785 </a:t>
            </a:r>
            <a:r>
              <a:rPr lang="en-US" sz="2400" dirty="0" smtClean="0"/>
              <a:t>d</a:t>
            </a:r>
            <a:endParaRPr lang="en-US" sz="2400" dirty="0"/>
          </a:p>
        </p:txBody>
      </p:sp>
      <p:pic>
        <p:nvPicPr>
          <p:cNvPr id="5" name="Picture 4"/>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l="23502" t="11364" r="26495" b="36360"/>
          <a:stretch/>
        </p:blipFill>
        <p:spPr>
          <a:xfrm>
            <a:off x="10272464" y="3645024"/>
            <a:ext cx="1368152" cy="1430341"/>
          </a:xfrm>
          <a:prstGeom prst="rect">
            <a:avLst/>
          </a:prstGeom>
        </p:spPr>
      </p:pic>
    </p:spTree>
    <p:extLst>
      <p:ext uri="{BB962C8B-B14F-4D97-AF65-F5344CB8AC3E}">
        <p14:creationId xmlns:p14="http://schemas.microsoft.com/office/powerpoint/2010/main" val="29383887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buNone/>
            </a:pPr>
            <a:r>
              <a:rPr lang="pt-PT" altLang="en-US" dirty="0" err="1" smtClean="0"/>
              <a:t>Factor</a:t>
            </a:r>
            <a:r>
              <a:rPr lang="pt-PT" altLang="en-US" dirty="0" smtClean="0"/>
              <a:t> de competição de copas (CCF)</a:t>
            </a:r>
            <a:endParaRPr lang="en-US" altLang="en-US" dirty="0" smtClean="0"/>
          </a:p>
        </p:txBody>
      </p:sp>
      <mc:AlternateContent xmlns:mc="http://schemas.openxmlformats.org/markup-compatibility/2006" xmlns:a14="http://schemas.microsoft.com/office/drawing/2010/main">
        <mc:Choice Requires="a14">
          <p:sp>
            <p:nvSpPr>
              <p:cNvPr id="175107" name="Rectangle 3"/>
              <p:cNvSpPr>
                <a:spLocks noGrp="1" noChangeArrowheads="1"/>
              </p:cNvSpPr>
              <p:nvPr>
                <p:ph idx="1"/>
              </p:nvPr>
            </p:nvSpPr>
            <p:spPr/>
            <p:txBody>
              <a:bodyPr/>
              <a:lstStyle/>
              <a:p>
                <a:pPr>
                  <a:spcAft>
                    <a:spcPts val="1800"/>
                  </a:spcAft>
                </a:pPr>
                <a:r>
                  <a:rPr lang="pt-PT" altLang="en-US" dirty="0" smtClean="0"/>
                  <a:t>A área ocupada pela copa de uma árvore isolada de diâmetro </a:t>
                </a:r>
                <a:r>
                  <a:rPr lang="pt-PT" altLang="en-US" i="1" dirty="0" err="1" smtClean="0"/>
                  <a:t>d</a:t>
                </a:r>
                <a:r>
                  <a:rPr lang="pt-PT" altLang="en-US" i="1" baseline="-25000" dirty="0" err="1" smtClean="0"/>
                  <a:t>open</a:t>
                </a:r>
                <a:r>
                  <a:rPr lang="pt-PT" altLang="en-US" dirty="0" smtClean="0"/>
                  <a:t> é expressa por:</a:t>
                </a:r>
                <a:r>
                  <a:rPr lang="en-US" altLang="en-US" dirty="0" smtClean="0"/>
                  <a:t> </a:t>
                </a:r>
              </a:p>
              <a:p>
                <a:pPr marL="457200" lvl="1" indent="0">
                  <a:buNone/>
                </a:pPr>
                <a14:m>
                  <m:oMath xmlns:m="http://schemas.openxmlformats.org/officeDocument/2006/math">
                    <m:sSub>
                      <m:sSubPr>
                        <m:ctrlPr>
                          <a:rPr lang="en-US" altLang="en-US" i="1" smtClean="0">
                            <a:latin typeface="Cambria Math" panose="02040503050406030204" pitchFamily="18" charset="0"/>
                          </a:rPr>
                        </m:ctrlPr>
                      </m:sSubPr>
                      <m:e>
                        <m:r>
                          <a:rPr lang="pt-PT" altLang="en-US" b="0" i="1" smtClean="0">
                            <a:latin typeface="Cambria Math" panose="02040503050406030204" pitchFamily="18" charset="0"/>
                          </a:rPr>
                          <m:t>𝑐𝑎</m:t>
                        </m:r>
                      </m:e>
                      <m:sub>
                        <m:r>
                          <a:rPr lang="pt-PT" altLang="en-US" b="0" i="1" smtClean="0">
                            <a:latin typeface="Cambria Math" panose="02040503050406030204" pitchFamily="18" charset="0"/>
                          </a:rPr>
                          <m:t>𝑜𝑝𝑒𝑛</m:t>
                        </m:r>
                      </m:sub>
                    </m:sSub>
                    <m:r>
                      <a:rPr lang="pt-PT" altLang="en-US" b="0" i="1" smtClean="0">
                        <a:latin typeface="Cambria Math" panose="02040503050406030204" pitchFamily="18" charset="0"/>
                      </a:rPr>
                      <m:t>=</m:t>
                    </m:r>
                    <m:r>
                      <a:rPr lang="pt-PT" altLang="en-US" b="0" i="1" smtClean="0">
                        <a:latin typeface="Cambria Math" panose="02040503050406030204" pitchFamily="18" charset="0"/>
                        <a:sym typeface="Symbol" panose="05050102010706020507" pitchFamily="18" charset="2"/>
                      </a:rPr>
                      <m:t></m:t>
                    </m:r>
                    <m:f>
                      <m:fPr>
                        <m:ctrlPr>
                          <a:rPr lang="pt-PT" altLang="en-US" b="0" i="1" smtClean="0">
                            <a:latin typeface="Cambria Math" panose="02040503050406030204" pitchFamily="18" charset="0"/>
                            <a:sym typeface="Symbol" panose="05050102010706020507" pitchFamily="18" charset="2"/>
                          </a:rPr>
                        </m:ctrlPr>
                      </m:fPr>
                      <m:num>
                        <m:sSubSup>
                          <m:sSubSupPr>
                            <m:ctrlPr>
                              <a:rPr lang="pt-PT" altLang="en-US" b="0" i="1" smtClean="0">
                                <a:latin typeface="Cambria Math" panose="02040503050406030204" pitchFamily="18" charset="0"/>
                                <a:sym typeface="Symbol" panose="05050102010706020507" pitchFamily="18" charset="2"/>
                              </a:rPr>
                            </m:ctrlPr>
                          </m:sSubSupPr>
                          <m:e>
                            <m:r>
                              <a:rPr lang="pt-PT" altLang="en-US" b="0" i="1" smtClean="0">
                                <a:latin typeface="Cambria Math" panose="02040503050406030204" pitchFamily="18" charset="0"/>
                                <a:sym typeface="Symbol" panose="05050102010706020507" pitchFamily="18" charset="2"/>
                              </a:rPr>
                              <m:t>𝑐𝑤</m:t>
                            </m:r>
                          </m:e>
                          <m:sub>
                            <m:r>
                              <a:rPr lang="pt-PT" altLang="en-US" b="0" i="1" smtClean="0">
                                <a:latin typeface="Cambria Math" panose="02040503050406030204" pitchFamily="18" charset="0"/>
                                <a:sym typeface="Symbol" panose="05050102010706020507" pitchFamily="18" charset="2"/>
                              </a:rPr>
                              <m:t>𝑜𝑝𝑒𝑛</m:t>
                            </m:r>
                          </m:sub>
                          <m:sup>
                            <m:r>
                              <a:rPr lang="pt-PT" altLang="en-US" b="0" i="1" smtClean="0">
                                <a:latin typeface="Cambria Math" panose="02040503050406030204" pitchFamily="18" charset="0"/>
                                <a:sym typeface="Symbol" panose="05050102010706020507" pitchFamily="18" charset="2"/>
                              </a:rPr>
                              <m:t>2</m:t>
                            </m:r>
                          </m:sup>
                        </m:sSubSup>
                      </m:num>
                      <m:den>
                        <m:r>
                          <a:rPr lang="pt-PT" altLang="en-US" b="0" i="1" smtClean="0">
                            <a:latin typeface="Cambria Math" panose="02040503050406030204" pitchFamily="18" charset="0"/>
                            <a:sym typeface="Symbol" panose="05050102010706020507" pitchFamily="18" charset="2"/>
                          </a:rPr>
                          <m:t>4</m:t>
                        </m:r>
                      </m:den>
                    </m:f>
                  </m:oMath>
                </a14:m>
                <a:r>
                  <a:rPr lang="en-US" altLang="en-US" dirty="0" smtClean="0"/>
                  <a:t>=</a:t>
                </a:r>
                <a14:m>
                  <m:oMath xmlns:m="http://schemas.openxmlformats.org/officeDocument/2006/math">
                    <m:r>
                      <a:rPr lang="pt-PT" altLang="en-US" i="1">
                        <a:latin typeface="Cambria Math" panose="02040503050406030204" pitchFamily="18" charset="0"/>
                        <a:sym typeface="Symbol" panose="05050102010706020507" pitchFamily="18" charset="2"/>
                      </a:rPr>
                      <m:t></m:t>
                    </m:r>
                    <m:f>
                      <m:fPr>
                        <m:ctrlPr>
                          <a:rPr lang="pt-PT" altLang="en-US" i="1" smtClean="0">
                            <a:latin typeface="Cambria Math" panose="02040503050406030204" pitchFamily="18" charset="0"/>
                            <a:sym typeface="Symbol" panose="05050102010706020507" pitchFamily="18" charset="2"/>
                          </a:rPr>
                        </m:ctrlPr>
                      </m:fPr>
                      <m:num>
                        <m:sSup>
                          <m:sSupPr>
                            <m:ctrlPr>
                              <a:rPr lang="pt-PT" altLang="en-US" i="1" smtClean="0">
                                <a:latin typeface="Cambria Math" panose="02040503050406030204" pitchFamily="18" charset="0"/>
                                <a:sym typeface="Symbol" panose="05050102010706020507" pitchFamily="18" charset="2"/>
                              </a:rPr>
                            </m:ctrlPr>
                          </m:sSupPr>
                          <m:e>
                            <m:d>
                              <m:dPr>
                                <m:ctrlPr>
                                  <a:rPr lang="pt-PT" altLang="en-US" i="1" smtClean="0">
                                    <a:latin typeface="Cambria Math" panose="02040503050406030204" pitchFamily="18" charset="0"/>
                                    <a:sym typeface="Symbol" panose="05050102010706020507" pitchFamily="18" charset="2"/>
                                  </a:rPr>
                                </m:ctrlPr>
                              </m:dPr>
                              <m:e>
                                <m:sSub>
                                  <m:sSubPr>
                                    <m:ctrlPr>
                                      <a:rPr lang="pt-PT" altLang="en-US" i="1" smtClean="0">
                                        <a:latin typeface="Cambria Math" panose="02040503050406030204" pitchFamily="18" charset="0"/>
                                        <a:sym typeface="Symbol" panose="05050102010706020507" pitchFamily="18" charset="2"/>
                                      </a:rPr>
                                    </m:ctrlPr>
                                  </m:sSubPr>
                                  <m:e>
                                    <m:r>
                                      <a:rPr lang="pt-PT" altLang="en-US" b="0" i="1" smtClean="0">
                                        <a:latin typeface="Cambria Math" panose="02040503050406030204" pitchFamily="18" charset="0"/>
                                        <a:sym typeface="Symbol" panose="05050102010706020507" pitchFamily="18" charset="2"/>
                                      </a:rPr>
                                      <m:t>𝑏</m:t>
                                    </m:r>
                                  </m:e>
                                  <m:sub>
                                    <m:r>
                                      <a:rPr lang="pt-PT" altLang="en-US" b="0" i="1" smtClean="0">
                                        <a:latin typeface="Cambria Math" panose="02040503050406030204" pitchFamily="18" charset="0"/>
                                        <a:sym typeface="Symbol" panose="05050102010706020507" pitchFamily="18" charset="2"/>
                                      </a:rPr>
                                      <m:t>0</m:t>
                                    </m:r>
                                  </m:sub>
                                </m:sSub>
                                <m:r>
                                  <a:rPr lang="pt-PT" altLang="en-US" b="0" i="1" smtClean="0">
                                    <a:latin typeface="Cambria Math" panose="02040503050406030204" pitchFamily="18" charset="0"/>
                                    <a:sym typeface="Symbol" panose="05050102010706020507" pitchFamily="18" charset="2"/>
                                  </a:rPr>
                                  <m:t>+</m:t>
                                </m:r>
                                <m:sSub>
                                  <m:sSubPr>
                                    <m:ctrlPr>
                                      <a:rPr lang="pt-PT" altLang="en-US" b="0" i="1" smtClean="0">
                                        <a:latin typeface="Cambria Math" panose="02040503050406030204" pitchFamily="18" charset="0"/>
                                        <a:sym typeface="Symbol" panose="05050102010706020507" pitchFamily="18" charset="2"/>
                                      </a:rPr>
                                    </m:ctrlPr>
                                  </m:sSubPr>
                                  <m:e>
                                    <m:r>
                                      <a:rPr lang="pt-PT" altLang="en-US" b="0" i="1" smtClean="0">
                                        <a:latin typeface="Cambria Math" panose="02040503050406030204" pitchFamily="18" charset="0"/>
                                        <a:sym typeface="Symbol" panose="05050102010706020507" pitchFamily="18" charset="2"/>
                                      </a:rPr>
                                      <m:t>𝑏</m:t>
                                    </m:r>
                                  </m:e>
                                  <m:sub>
                                    <m:r>
                                      <a:rPr lang="pt-PT" altLang="en-US" b="0" i="1" smtClean="0">
                                        <a:latin typeface="Cambria Math" panose="02040503050406030204" pitchFamily="18" charset="0"/>
                                        <a:sym typeface="Symbol" panose="05050102010706020507" pitchFamily="18" charset="2"/>
                                      </a:rPr>
                                      <m:t>1</m:t>
                                    </m:r>
                                  </m:sub>
                                </m:sSub>
                                <m:sSub>
                                  <m:sSubPr>
                                    <m:ctrlPr>
                                      <a:rPr lang="pt-PT" altLang="en-US" b="0" i="1" smtClean="0">
                                        <a:latin typeface="Cambria Math" panose="02040503050406030204" pitchFamily="18" charset="0"/>
                                        <a:sym typeface="Symbol" panose="05050102010706020507" pitchFamily="18" charset="2"/>
                                      </a:rPr>
                                    </m:ctrlPr>
                                  </m:sSubPr>
                                  <m:e>
                                    <m:r>
                                      <a:rPr lang="pt-PT" altLang="en-US" b="0" i="1" smtClean="0">
                                        <a:latin typeface="Cambria Math" panose="02040503050406030204" pitchFamily="18" charset="0"/>
                                        <a:sym typeface="Symbol" panose="05050102010706020507" pitchFamily="18" charset="2"/>
                                      </a:rPr>
                                      <m:t>𝑑</m:t>
                                    </m:r>
                                  </m:e>
                                  <m:sub>
                                    <m:r>
                                      <a:rPr lang="pt-PT" altLang="en-US" b="0" i="1" smtClean="0">
                                        <a:latin typeface="Cambria Math" panose="02040503050406030204" pitchFamily="18" charset="0"/>
                                        <a:sym typeface="Symbol" panose="05050102010706020507" pitchFamily="18" charset="2"/>
                                      </a:rPr>
                                      <m:t>𝑜𝑝𝑒𝑛</m:t>
                                    </m:r>
                                  </m:sub>
                                </m:sSub>
                              </m:e>
                            </m:d>
                          </m:e>
                          <m:sup>
                            <m:r>
                              <a:rPr lang="pt-PT" altLang="en-US" b="0" i="1" smtClean="0">
                                <a:latin typeface="Cambria Math" panose="02040503050406030204" pitchFamily="18" charset="0"/>
                                <a:sym typeface="Symbol" panose="05050102010706020507" pitchFamily="18" charset="2"/>
                              </a:rPr>
                              <m:t>2</m:t>
                            </m:r>
                          </m:sup>
                        </m:sSup>
                      </m:num>
                      <m:den>
                        <m:r>
                          <a:rPr lang="pt-PT" altLang="en-US" b="0" i="1" smtClean="0">
                            <a:latin typeface="Cambria Math" panose="02040503050406030204" pitchFamily="18" charset="0"/>
                            <a:sym typeface="Symbol" panose="05050102010706020507" pitchFamily="18" charset="2"/>
                          </a:rPr>
                          <m:t>4</m:t>
                        </m:r>
                      </m:den>
                    </m:f>
                  </m:oMath>
                </a14:m>
                <a:endParaRPr lang="en-US" altLang="en-US" dirty="0" smtClean="0"/>
              </a:p>
              <a:p>
                <a:pPr>
                  <a:spcAft>
                    <a:spcPts val="1800"/>
                  </a:spcAft>
                </a:pPr>
                <a:r>
                  <a:rPr lang="pt-PT" altLang="en-US" dirty="0"/>
                  <a:t>O </a:t>
                </a:r>
                <a:r>
                  <a:rPr lang="pt-PT" altLang="en-US" dirty="0" smtClean="0"/>
                  <a:t>fator </a:t>
                </a:r>
                <a:r>
                  <a:rPr lang="pt-PT" altLang="en-US" dirty="0"/>
                  <a:t>de competição das copas num povoamento é a soma dos valores de </a:t>
                </a:r>
                <a:r>
                  <a:rPr lang="pt-PT" altLang="en-US" i="1" dirty="0" err="1" smtClean="0"/>
                  <a:t>ca</a:t>
                </a:r>
                <a:r>
                  <a:rPr lang="pt-PT" altLang="en-US" i="1" baseline="-25000" dirty="0" err="1" smtClean="0"/>
                  <a:t>open</a:t>
                </a:r>
                <a:r>
                  <a:rPr lang="pt-PT" altLang="en-US" dirty="0" smtClean="0"/>
                  <a:t> </a:t>
                </a:r>
                <a:r>
                  <a:rPr lang="pt-PT" altLang="en-US" dirty="0"/>
                  <a:t>para cada árvore, expressa em percentagem da área da parcela</a:t>
                </a:r>
                <a:r>
                  <a:rPr lang="pt-PT" altLang="en-US" dirty="0" smtClean="0"/>
                  <a:t>:</a:t>
                </a:r>
              </a:p>
              <a:p>
                <a:pPr marL="400050" lvl="1" indent="0">
                  <a:buNone/>
                </a:pPr>
                <a14:m>
                  <m:oMath xmlns:m="http://schemas.openxmlformats.org/officeDocument/2006/math">
                    <m:r>
                      <a:rPr lang="pt-PT" altLang="en-US" b="0" i="1" smtClean="0">
                        <a:latin typeface="Cambria Math" panose="02040503050406030204" pitchFamily="18" charset="0"/>
                      </a:rPr>
                      <m:t>𝐶𝐶𝐹</m:t>
                    </m:r>
                    <m:r>
                      <a:rPr lang="pt-PT" altLang="en-US" b="0" i="1" smtClean="0">
                        <a:latin typeface="Cambria Math" panose="02040503050406030204" pitchFamily="18" charset="0"/>
                      </a:rPr>
                      <m:t>=</m:t>
                    </m:r>
                    <m:f>
                      <m:fPr>
                        <m:ctrlPr>
                          <a:rPr lang="pt-PT" altLang="en-US" b="0" i="1" smtClean="0">
                            <a:latin typeface="Cambria Math" panose="02040503050406030204" pitchFamily="18" charset="0"/>
                          </a:rPr>
                        </m:ctrlPr>
                      </m:fPr>
                      <m:num>
                        <m:r>
                          <a:rPr lang="pt-PT" altLang="en-US" b="0" i="1" smtClean="0">
                            <a:latin typeface="Cambria Math" panose="02040503050406030204" pitchFamily="18" charset="0"/>
                          </a:rPr>
                          <m:t>100</m:t>
                        </m:r>
                      </m:num>
                      <m:den>
                        <m:r>
                          <a:rPr lang="pt-PT" altLang="en-US" b="0" i="1" smtClean="0">
                            <a:latin typeface="Cambria Math" panose="02040503050406030204" pitchFamily="18" charset="0"/>
                          </a:rPr>
                          <m:t>𝐴</m:t>
                        </m:r>
                      </m:den>
                    </m:f>
                    <m:nary>
                      <m:naryPr>
                        <m:chr m:val="∑"/>
                        <m:ctrlPr>
                          <a:rPr lang="pt-PT" altLang="en-US" b="0" i="1" smtClean="0">
                            <a:latin typeface="Cambria Math" panose="02040503050406030204" pitchFamily="18" charset="0"/>
                          </a:rPr>
                        </m:ctrlPr>
                      </m:naryPr>
                      <m:sub>
                        <m:r>
                          <m:rPr>
                            <m:brk m:alnAt="23"/>
                          </m:rPr>
                          <a:rPr lang="pt-PT" altLang="en-US" b="0" i="1" smtClean="0">
                            <a:latin typeface="Cambria Math" panose="02040503050406030204" pitchFamily="18" charset="0"/>
                          </a:rPr>
                          <m:t>𝑖</m:t>
                        </m:r>
                        <m:r>
                          <a:rPr lang="pt-PT" altLang="en-US" b="0" i="1" smtClean="0">
                            <a:latin typeface="Cambria Math" panose="02040503050406030204" pitchFamily="18" charset="0"/>
                          </a:rPr>
                          <m:t>=1</m:t>
                        </m:r>
                      </m:sub>
                      <m:sup>
                        <m:r>
                          <a:rPr lang="pt-PT" altLang="en-US" b="0" i="1" smtClean="0">
                            <a:latin typeface="Cambria Math" panose="02040503050406030204" pitchFamily="18" charset="0"/>
                          </a:rPr>
                          <m:t>𝑛</m:t>
                        </m:r>
                      </m:sup>
                      <m:e>
                        <m:sSub>
                          <m:sSubPr>
                            <m:ctrlPr>
                              <a:rPr lang="pt-PT" altLang="en-US" b="0" i="1" smtClean="0">
                                <a:latin typeface="Cambria Math" panose="02040503050406030204" pitchFamily="18" charset="0"/>
                              </a:rPr>
                            </m:ctrlPr>
                          </m:sSubPr>
                          <m:e>
                            <m:r>
                              <a:rPr lang="pt-PT" altLang="en-US" b="0" i="1" smtClean="0">
                                <a:latin typeface="Cambria Math" panose="02040503050406030204" pitchFamily="18" charset="0"/>
                              </a:rPr>
                              <m:t>𝑐𝑎</m:t>
                            </m:r>
                          </m:e>
                          <m:sub>
                            <m:r>
                              <a:rPr lang="pt-PT" altLang="en-US" b="0" i="1" smtClean="0">
                                <a:latin typeface="Cambria Math" panose="02040503050406030204" pitchFamily="18" charset="0"/>
                              </a:rPr>
                              <m:t>𝑜𝑝𝑒𝑛</m:t>
                            </m:r>
                          </m:sub>
                        </m:sSub>
                      </m:e>
                    </m:nary>
                  </m:oMath>
                </a14:m>
                <a:r>
                  <a:rPr lang="pt-PT" altLang="en-US" dirty="0" smtClean="0"/>
                  <a:t>   FCC</a:t>
                </a:r>
                <a14:m>
                  <m:oMath xmlns:m="http://schemas.openxmlformats.org/officeDocument/2006/math">
                    <m:r>
                      <a:rPr lang="pt-PT" altLang="en-US" i="1">
                        <a:latin typeface="Cambria Math" panose="02040503050406030204" pitchFamily="18" charset="0"/>
                      </a:rPr>
                      <m:t>=</m:t>
                    </m:r>
                    <m:f>
                      <m:fPr>
                        <m:ctrlPr>
                          <a:rPr lang="pt-PT" altLang="en-US" i="1">
                            <a:latin typeface="Cambria Math" panose="02040503050406030204" pitchFamily="18" charset="0"/>
                          </a:rPr>
                        </m:ctrlPr>
                      </m:fPr>
                      <m:num>
                        <m:r>
                          <a:rPr lang="pt-PT" altLang="en-US" i="1">
                            <a:latin typeface="Cambria Math" panose="02040503050406030204" pitchFamily="18" charset="0"/>
                          </a:rPr>
                          <m:t>100</m:t>
                        </m:r>
                      </m:num>
                      <m:den>
                        <m:r>
                          <a:rPr lang="pt-PT" altLang="en-US" i="1">
                            <a:latin typeface="Cambria Math" panose="02040503050406030204" pitchFamily="18" charset="0"/>
                          </a:rPr>
                          <m:t>𝐴</m:t>
                        </m:r>
                      </m:den>
                    </m:f>
                    <m:nary>
                      <m:naryPr>
                        <m:chr m:val="∑"/>
                        <m:ctrlPr>
                          <a:rPr lang="pt-PT" altLang="en-US" i="1">
                            <a:latin typeface="Cambria Math" panose="02040503050406030204" pitchFamily="18" charset="0"/>
                          </a:rPr>
                        </m:ctrlPr>
                      </m:naryPr>
                      <m:sub>
                        <m:r>
                          <m:rPr>
                            <m:brk m:alnAt="23"/>
                          </m:rPr>
                          <a:rPr lang="pt-PT" altLang="en-US" i="1">
                            <a:latin typeface="Cambria Math" panose="02040503050406030204" pitchFamily="18" charset="0"/>
                          </a:rPr>
                          <m:t>𝑖</m:t>
                        </m:r>
                        <m:r>
                          <a:rPr lang="pt-PT" altLang="en-US" i="1">
                            <a:latin typeface="Cambria Math" panose="02040503050406030204" pitchFamily="18" charset="0"/>
                          </a:rPr>
                          <m:t>=1</m:t>
                        </m:r>
                      </m:sub>
                      <m:sup>
                        <m:r>
                          <a:rPr lang="pt-PT" altLang="en-US" i="1">
                            <a:latin typeface="Cambria Math" panose="02040503050406030204" pitchFamily="18" charset="0"/>
                          </a:rPr>
                          <m:t>𝑛</m:t>
                        </m:r>
                      </m:sup>
                      <m:e>
                        <m:r>
                          <a:rPr lang="pt-PT" altLang="en-US" i="1">
                            <a:latin typeface="Cambria Math" panose="02040503050406030204" pitchFamily="18" charset="0"/>
                            <a:sym typeface="Symbol" panose="05050102010706020507" pitchFamily="18" charset="2"/>
                          </a:rPr>
                          <m:t></m:t>
                        </m:r>
                        <m:f>
                          <m:fPr>
                            <m:ctrlPr>
                              <a:rPr lang="pt-PT" altLang="en-US" i="1">
                                <a:latin typeface="Cambria Math" panose="02040503050406030204" pitchFamily="18" charset="0"/>
                                <a:sym typeface="Symbol" panose="05050102010706020507" pitchFamily="18" charset="2"/>
                              </a:rPr>
                            </m:ctrlPr>
                          </m:fPr>
                          <m:num>
                            <m:sSup>
                              <m:sSupPr>
                                <m:ctrlPr>
                                  <a:rPr lang="pt-PT" altLang="en-US" i="1">
                                    <a:latin typeface="Cambria Math" panose="02040503050406030204" pitchFamily="18" charset="0"/>
                                    <a:sym typeface="Symbol" panose="05050102010706020507" pitchFamily="18" charset="2"/>
                                  </a:rPr>
                                </m:ctrlPr>
                              </m:sSupPr>
                              <m:e>
                                <m:d>
                                  <m:dPr>
                                    <m:ctrlPr>
                                      <a:rPr lang="pt-PT" altLang="en-US" i="1">
                                        <a:latin typeface="Cambria Math" panose="02040503050406030204" pitchFamily="18" charset="0"/>
                                        <a:sym typeface="Symbol" panose="05050102010706020507" pitchFamily="18" charset="2"/>
                                      </a:rPr>
                                    </m:ctrlPr>
                                  </m:dPr>
                                  <m:e>
                                    <m:sSub>
                                      <m:sSubPr>
                                        <m:ctrlPr>
                                          <a:rPr lang="pt-PT" altLang="en-US" i="1">
                                            <a:latin typeface="Cambria Math" panose="02040503050406030204" pitchFamily="18" charset="0"/>
                                            <a:sym typeface="Symbol" panose="05050102010706020507" pitchFamily="18" charset="2"/>
                                          </a:rPr>
                                        </m:ctrlPr>
                                      </m:sSubPr>
                                      <m:e>
                                        <m:r>
                                          <a:rPr lang="pt-PT" altLang="en-US" i="1">
                                            <a:latin typeface="Cambria Math" panose="02040503050406030204" pitchFamily="18" charset="0"/>
                                            <a:sym typeface="Symbol" panose="05050102010706020507" pitchFamily="18" charset="2"/>
                                          </a:rPr>
                                          <m:t>𝑏</m:t>
                                        </m:r>
                                      </m:e>
                                      <m:sub>
                                        <m:r>
                                          <a:rPr lang="pt-PT" altLang="en-US" i="1">
                                            <a:latin typeface="Cambria Math" panose="02040503050406030204" pitchFamily="18" charset="0"/>
                                            <a:sym typeface="Symbol" panose="05050102010706020507" pitchFamily="18" charset="2"/>
                                          </a:rPr>
                                          <m:t>0</m:t>
                                        </m:r>
                                      </m:sub>
                                    </m:sSub>
                                    <m:r>
                                      <a:rPr lang="pt-PT" altLang="en-US" i="1">
                                        <a:latin typeface="Cambria Math" panose="02040503050406030204" pitchFamily="18" charset="0"/>
                                        <a:sym typeface="Symbol" panose="05050102010706020507" pitchFamily="18" charset="2"/>
                                      </a:rPr>
                                      <m:t>+</m:t>
                                    </m:r>
                                    <m:sSub>
                                      <m:sSubPr>
                                        <m:ctrlPr>
                                          <a:rPr lang="pt-PT" altLang="en-US" i="1">
                                            <a:latin typeface="Cambria Math" panose="02040503050406030204" pitchFamily="18" charset="0"/>
                                            <a:sym typeface="Symbol" panose="05050102010706020507" pitchFamily="18" charset="2"/>
                                          </a:rPr>
                                        </m:ctrlPr>
                                      </m:sSubPr>
                                      <m:e>
                                        <m:r>
                                          <a:rPr lang="pt-PT" altLang="en-US" i="1">
                                            <a:latin typeface="Cambria Math" panose="02040503050406030204" pitchFamily="18" charset="0"/>
                                            <a:sym typeface="Symbol" panose="05050102010706020507" pitchFamily="18" charset="2"/>
                                          </a:rPr>
                                          <m:t>𝑏</m:t>
                                        </m:r>
                                      </m:e>
                                      <m:sub>
                                        <m:r>
                                          <a:rPr lang="pt-PT" altLang="en-US" i="1">
                                            <a:latin typeface="Cambria Math" panose="02040503050406030204" pitchFamily="18" charset="0"/>
                                            <a:sym typeface="Symbol" panose="05050102010706020507" pitchFamily="18" charset="2"/>
                                          </a:rPr>
                                          <m:t>1</m:t>
                                        </m:r>
                                      </m:sub>
                                    </m:sSub>
                                    <m:sSub>
                                      <m:sSubPr>
                                        <m:ctrlPr>
                                          <a:rPr lang="pt-PT" altLang="en-US" i="1">
                                            <a:latin typeface="Cambria Math" panose="02040503050406030204" pitchFamily="18" charset="0"/>
                                            <a:sym typeface="Symbol" panose="05050102010706020507" pitchFamily="18" charset="2"/>
                                          </a:rPr>
                                        </m:ctrlPr>
                                      </m:sSubPr>
                                      <m:e>
                                        <m:r>
                                          <a:rPr lang="pt-PT" altLang="en-US" i="1">
                                            <a:latin typeface="Cambria Math" panose="02040503050406030204" pitchFamily="18" charset="0"/>
                                            <a:sym typeface="Symbol" panose="05050102010706020507" pitchFamily="18" charset="2"/>
                                          </a:rPr>
                                          <m:t>𝑑</m:t>
                                        </m:r>
                                      </m:e>
                                      <m:sub>
                                        <m:r>
                                          <a:rPr lang="pt-PT" altLang="en-US" i="1">
                                            <a:latin typeface="Cambria Math" panose="02040503050406030204" pitchFamily="18" charset="0"/>
                                            <a:sym typeface="Symbol" panose="05050102010706020507" pitchFamily="18" charset="2"/>
                                          </a:rPr>
                                          <m:t>𝑜𝑝𝑒𝑛</m:t>
                                        </m:r>
                                      </m:sub>
                                    </m:sSub>
                                  </m:e>
                                </m:d>
                              </m:e>
                              <m:sup>
                                <m:r>
                                  <a:rPr lang="pt-PT" altLang="en-US" i="1">
                                    <a:latin typeface="Cambria Math" panose="02040503050406030204" pitchFamily="18" charset="0"/>
                                    <a:sym typeface="Symbol" panose="05050102010706020507" pitchFamily="18" charset="2"/>
                                  </a:rPr>
                                  <m:t>2</m:t>
                                </m:r>
                              </m:sup>
                            </m:sSup>
                          </m:num>
                          <m:den>
                            <m:r>
                              <a:rPr lang="pt-PT" altLang="en-US" i="1">
                                <a:latin typeface="Cambria Math" panose="02040503050406030204" pitchFamily="18" charset="0"/>
                                <a:sym typeface="Symbol" panose="05050102010706020507" pitchFamily="18" charset="2"/>
                              </a:rPr>
                              <m:t>4</m:t>
                            </m:r>
                          </m:den>
                        </m:f>
                      </m:e>
                    </m:nary>
                  </m:oMath>
                </a14:m>
                <a:endParaRPr lang="pt-PT" altLang="en-US" dirty="0"/>
              </a:p>
              <a:p>
                <a:endParaRPr lang="en-US" altLang="en-US" dirty="0" smtClean="0"/>
              </a:p>
            </p:txBody>
          </p:sp>
        </mc:Choice>
        <mc:Fallback xmlns="">
          <p:sp>
            <p:nvSpPr>
              <p:cNvPr id="175107" name="Rectangle 3"/>
              <p:cNvSpPr>
                <a:spLocks noGrp="1" noRot="1" noChangeAspect="1" noMove="1" noResize="1" noEditPoints="1" noAdjustHandles="1" noChangeArrowheads="1" noChangeShapeType="1" noTextEdit="1"/>
              </p:cNvSpPr>
              <p:nvPr>
                <p:ph idx="1"/>
              </p:nvPr>
            </p:nvSpPr>
            <p:spPr>
              <a:blipFill>
                <a:blip r:embed="rId2"/>
                <a:stretch>
                  <a:fillRect l="-807" t="-1220" r="-1076"/>
                </a:stretch>
              </a:blipFill>
            </p:spPr>
            <p:txBody>
              <a:bodyPr/>
              <a:lstStyle/>
              <a:p>
                <a:r>
                  <a:rPr lang="en-US">
                    <a:noFill/>
                  </a:rPr>
                  <a:t> </a:t>
                </a:r>
              </a:p>
            </p:txBody>
          </p:sp>
        </mc:Fallback>
      </mc:AlternateContent>
      <p:pic>
        <p:nvPicPr>
          <p:cNvPr id="2" name="Picture 1"/>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b="36360"/>
          <a:stretch/>
        </p:blipFill>
        <p:spPr>
          <a:xfrm>
            <a:off x="8400256" y="1621832"/>
            <a:ext cx="2952328" cy="1878850"/>
          </a:xfrm>
          <a:prstGeom prst="rect">
            <a:avLst/>
          </a:prstGeom>
        </p:spPr>
      </p:pic>
    </p:spTree>
    <p:extLst>
      <p:ext uri="{BB962C8B-B14F-4D97-AF65-F5344CB8AC3E}">
        <p14:creationId xmlns:p14="http://schemas.microsoft.com/office/powerpoint/2010/main" val="18945510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a:buNone/>
            </a:pPr>
            <a:r>
              <a:rPr lang="pt-PT" altLang="en-US" dirty="0" smtClean="0"/>
              <a:t>Índice de densidade do povoamento (SDI)</a:t>
            </a:r>
            <a:endParaRPr lang="en-US" altLang="en-US" dirty="0" smtClean="0"/>
          </a:p>
        </p:txBody>
      </p:sp>
      <p:sp>
        <p:nvSpPr>
          <p:cNvPr id="166915" name="Rectangle 3"/>
          <p:cNvSpPr>
            <a:spLocks noGrp="1" noChangeArrowheads="1"/>
          </p:cNvSpPr>
          <p:nvPr>
            <p:ph idx="1"/>
          </p:nvPr>
        </p:nvSpPr>
        <p:spPr/>
        <p:txBody>
          <a:bodyPr>
            <a:normAutofit/>
          </a:bodyPr>
          <a:lstStyle/>
          <a:p>
            <a:r>
              <a:rPr lang="pt-PT" altLang="en-US" dirty="0" smtClean="0"/>
              <a:t>Este índice avalia a densidade de um povoamento por </a:t>
            </a:r>
            <a:r>
              <a:rPr lang="pt-PT" altLang="en-US" b="1" dirty="0" smtClean="0">
                <a:solidFill>
                  <a:schemeClr val="accent5"/>
                </a:solidFill>
              </a:rPr>
              <a:t>comparação</a:t>
            </a:r>
            <a:r>
              <a:rPr lang="pt-PT" altLang="en-US" dirty="0" smtClean="0"/>
              <a:t> das suas características com as de um povoamento com a densidade máxima (ou seja, em </a:t>
            </a:r>
            <a:r>
              <a:rPr lang="pt-PT" altLang="en-US" b="1" dirty="0" err="1" smtClean="0">
                <a:solidFill>
                  <a:schemeClr val="accent5"/>
                </a:solidFill>
              </a:rPr>
              <a:t>auto-desbaste</a:t>
            </a:r>
            <a:r>
              <a:rPr lang="pt-PT" altLang="en-US" dirty="0" smtClean="0"/>
              <a:t>)</a:t>
            </a:r>
            <a:endParaRPr lang="en-US" altLang="en-US" dirty="0" smtClean="0"/>
          </a:p>
          <a:p>
            <a:r>
              <a:rPr lang="pt-PT" altLang="en-US" dirty="0" err="1" smtClean="0"/>
              <a:t>Reineke</a:t>
            </a:r>
            <a:r>
              <a:rPr lang="pt-PT" altLang="en-US" dirty="0" smtClean="0"/>
              <a:t> (1933) verificou que a </a:t>
            </a:r>
            <a:r>
              <a:rPr lang="pt-PT" altLang="en-US" b="1" dirty="0" smtClean="0">
                <a:solidFill>
                  <a:schemeClr val="accent5"/>
                </a:solidFill>
              </a:rPr>
              <a:t>relação</a:t>
            </a:r>
            <a:r>
              <a:rPr lang="pt-PT" altLang="en-US" dirty="0" smtClean="0"/>
              <a:t> entre o </a:t>
            </a:r>
            <a:r>
              <a:rPr lang="pt-PT" altLang="en-US" b="1" dirty="0" smtClean="0">
                <a:solidFill>
                  <a:schemeClr val="accent5"/>
                </a:solidFill>
              </a:rPr>
              <a:t>logaritmo do número de árvores por </a:t>
            </a:r>
            <a:r>
              <a:rPr lang="pt-PT" altLang="en-US" b="1" dirty="0" err="1" smtClean="0">
                <a:solidFill>
                  <a:schemeClr val="accent5"/>
                </a:solidFill>
              </a:rPr>
              <a:t>ha</a:t>
            </a:r>
            <a:r>
              <a:rPr lang="pt-PT" altLang="en-US" b="1" dirty="0" smtClean="0">
                <a:solidFill>
                  <a:srgbClr val="009900"/>
                </a:solidFill>
              </a:rPr>
              <a:t> </a:t>
            </a:r>
            <a:r>
              <a:rPr lang="pt-PT" altLang="en-US" dirty="0" smtClean="0"/>
              <a:t>e o </a:t>
            </a:r>
            <a:r>
              <a:rPr lang="pt-PT" altLang="en-US" b="1" dirty="0" smtClean="0">
                <a:solidFill>
                  <a:schemeClr val="accent5"/>
                </a:solidFill>
              </a:rPr>
              <a:t>logaritmo do diâmetro quadrático médio </a:t>
            </a:r>
            <a:r>
              <a:rPr lang="pt-PT" altLang="en-US" dirty="0" smtClean="0"/>
              <a:t>em povoamentos “bem lotados” é geralmente linear</a:t>
            </a:r>
          </a:p>
          <a:p>
            <a:r>
              <a:rPr lang="pt-PT" altLang="en-US" dirty="0" smtClean="0"/>
              <a:t>Verificou ainda que em </a:t>
            </a:r>
            <a:r>
              <a:rPr lang="pt-PT" altLang="en-US" b="1" dirty="0" smtClean="0">
                <a:solidFill>
                  <a:schemeClr val="accent5"/>
                </a:solidFill>
              </a:rPr>
              <a:t>povoamentos</a:t>
            </a:r>
            <a:r>
              <a:rPr lang="pt-PT" altLang="en-US" dirty="0" smtClean="0"/>
              <a:t> com a lotação máxima – em </a:t>
            </a:r>
            <a:r>
              <a:rPr lang="pt-PT" altLang="en-US" b="1" dirty="0" err="1" smtClean="0">
                <a:solidFill>
                  <a:schemeClr val="accent3"/>
                </a:solidFill>
              </a:rPr>
              <a:t>auto-desbaste</a:t>
            </a:r>
            <a:r>
              <a:rPr lang="pt-PT" altLang="en-US" dirty="0" smtClean="0"/>
              <a:t> - esta reta tem um </a:t>
            </a:r>
            <a:r>
              <a:rPr lang="pt-PT" altLang="en-US" b="1" dirty="0" smtClean="0">
                <a:solidFill>
                  <a:schemeClr val="accent5"/>
                </a:solidFill>
              </a:rPr>
              <a:t>declive</a:t>
            </a:r>
            <a:r>
              <a:rPr lang="pt-PT" altLang="en-US" dirty="0" smtClean="0"/>
              <a:t> próximo de </a:t>
            </a:r>
            <a:r>
              <a:rPr lang="pt-PT" altLang="en-US" b="1" dirty="0" smtClean="0">
                <a:solidFill>
                  <a:schemeClr val="accent5"/>
                </a:solidFill>
              </a:rPr>
              <a:t>-1.605 (3/2)</a:t>
            </a:r>
            <a:endParaRPr lang="en-US" altLang="en-US" b="1" dirty="0" smtClean="0">
              <a:solidFill>
                <a:schemeClr val="accent5"/>
              </a:solidFill>
            </a:endParaRPr>
          </a:p>
        </p:txBody>
      </p:sp>
    </p:spTree>
    <p:extLst>
      <p:ext uri="{BB962C8B-B14F-4D97-AF65-F5344CB8AC3E}">
        <p14:creationId xmlns:p14="http://schemas.microsoft.com/office/powerpoint/2010/main" val="38741556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a:buNone/>
            </a:pPr>
            <a:r>
              <a:rPr lang="pt-PT" altLang="en-US" dirty="0" smtClean="0"/>
              <a:t>Índice de densidade do </a:t>
            </a:r>
            <a:r>
              <a:rPr lang="pt-PT" altLang="en-US" dirty="0"/>
              <a:t>povoamento (SDI)</a:t>
            </a:r>
            <a:endParaRPr lang="en-US" altLang="en-US" dirty="0" smtClean="0"/>
          </a:p>
        </p:txBody>
      </p:sp>
      <p:sp>
        <p:nvSpPr>
          <p:cNvPr id="2" name="Content Placeholder 1"/>
          <p:cNvSpPr>
            <a:spLocks noGrp="1"/>
          </p:cNvSpPr>
          <p:nvPr>
            <p:ph idx="1"/>
          </p:nvPr>
        </p:nvSpPr>
        <p:spPr>
          <a:xfrm>
            <a:off x="431371" y="1338454"/>
            <a:ext cx="5160573" cy="5001419"/>
          </a:xfrm>
        </p:spPr>
        <p:txBody>
          <a:bodyPr/>
          <a:lstStyle/>
          <a:p>
            <a:r>
              <a:rPr lang="pt-PT" dirty="0" smtClean="0"/>
              <a:t>Dados parcelas permanentes de Pb em Portugal</a:t>
            </a:r>
            <a:endParaRPr lang="pt-PT" dirty="0"/>
          </a:p>
        </p:txBody>
      </p:sp>
      <p:sp>
        <p:nvSpPr>
          <p:cNvPr id="8196" name="Rectangle 5"/>
          <p:cNvSpPr>
            <a:spLocks noChangeArrowheads="1"/>
          </p:cNvSpPr>
          <p:nvPr/>
        </p:nvSpPr>
        <p:spPr bwMode="auto">
          <a:xfrm>
            <a:off x="1524001" y="3083869"/>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just">
              <a:spcBef>
                <a:spcPct val="5000"/>
              </a:spcBef>
              <a:buSzPct val="80000"/>
              <a:buFont typeface="Wingdings" panose="05000000000000000000" pitchFamily="2" charset="2"/>
              <a:buChar char="è"/>
              <a:defRPr sz="2200" b="1">
                <a:solidFill>
                  <a:srgbClr val="008000"/>
                </a:solidFill>
                <a:latin typeface="Tahoma" panose="020B0604030504040204" pitchFamily="34" charset="0"/>
              </a:defRPr>
            </a:lvl1pPr>
            <a:lvl2pPr marL="742950" indent="-285750" algn="just">
              <a:spcBef>
                <a:spcPct val="45000"/>
              </a:spcBef>
              <a:buClr>
                <a:srgbClr val="008000"/>
              </a:buClr>
              <a:buFont typeface="Wingdings" panose="05000000000000000000" pitchFamily="2" charset="2"/>
              <a:buChar char="ü"/>
              <a:defRPr sz="2000">
                <a:solidFill>
                  <a:schemeClr val="tx1"/>
                </a:solidFill>
                <a:latin typeface="Tahoma" panose="020B0604030504040204" pitchFamily="34" charset="0"/>
              </a:defRPr>
            </a:lvl2pPr>
            <a:lvl3pPr marL="1143000" indent="-228600" algn="just">
              <a:spcBef>
                <a:spcPct val="30000"/>
              </a:spcBef>
              <a:buClr>
                <a:srgbClr val="008000"/>
              </a:buClr>
              <a:buFont typeface="Marlett" pitchFamily="2" charset="2"/>
              <a:buChar char="0"/>
              <a:defRPr>
                <a:solidFill>
                  <a:schemeClr val="tx1"/>
                </a:solidFill>
                <a:latin typeface="Tahoma" panose="020B0604030504040204" pitchFamily="34" charset="0"/>
              </a:defRPr>
            </a:lvl3pPr>
            <a:lvl4pPr marL="1600200" indent="-228600" algn="just">
              <a:spcBef>
                <a:spcPct val="45000"/>
              </a:spcBef>
              <a:buClr>
                <a:srgbClr val="008000"/>
              </a:buClr>
              <a:buFont typeface="Marlett" pitchFamily="2" charset="2"/>
              <a:buChar char="0"/>
              <a:defRPr sz="1600">
                <a:solidFill>
                  <a:schemeClr val="tx1"/>
                </a:solidFill>
                <a:latin typeface="Tahoma" panose="020B0604030504040204" pitchFamily="34" charset="0"/>
              </a:defRPr>
            </a:lvl4pPr>
            <a:lvl5pPr marL="2057400" indent="-228600">
              <a:spcBef>
                <a:spcPct val="45000"/>
              </a:spcBef>
              <a:buClr>
                <a:srgbClr val="008000"/>
              </a:buClr>
              <a:buChar char="»"/>
              <a:defRPr sz="1600">
                <a:solidFill>
                  <a:schemeClr val="tx1"/>
                </a:solidFill>
                <a:latin typeface="Tahoma" panose="020B0604030504040204" pitchFamily="34" charset="0"/>
              </a:defRPr>
            </a:lvl5pPr>
            <a:lvl6pPr marL="2514600" indent="-228600" eaLnBrk="0" fontAlgn="base" hangingPunct="0">
              <a:spcBef>
                <a:spcPct val="45000"/>
              </a:spcBef>
              <a:spcAft>
                <a:spcPct val="0"/>
              </a:spcAft>
              <a:buClr>
                <a:srgbClr val="008000"/>
              </a:buClr>
              <a:buChar char="»"/>
              <a:defRPr sz="1600">
                <a:solidFill>
                  <a:schemeClr val="tx1"/>
                </a:solidFill>
                <a:latin typeface="Tahoma" panose="020B0604030504040204" pitchFamily="34" charset="0"/>
              </a:defRPr>
            </a:lvl6pPr>
            <a:lvl7pPr marL="2971800" indent="-228600" eaLnBrk="0" fontAlgn="base" hangingPunct="0">
              <a:spcBef>
                <a:spcPct val="45000"/>
              </a:spcBef>
              <a:spcAft>
                <a:spcPct val="0"/>
              </a:spcAft>
              <a:buClr>
                <a:srgbClr val="008000"/>
              </a:buClr>
              <a:buChar char="»"/>
              <a:defRPr sz="1600">
                <a:solidFill>
                  <a:schemeClr val="tx1"/>
                </a:solidFill>
                <a:latin typeface="Tahoma" panose="020B0604030504040204" pitchFamily="34" charset="0"/>
              </a:defRPr>
            </a:lvl7pPr>
            <a:lvl8pPr marL="3429000" indent="-228600" eaLnBrk="0" fontAlgn="base" hangingPunct="0">
              <a:spcBef>
                <a:spcPct val="45000"/>
              </a:spcBef>
              <a:spcAft>
                <a:spcPct val="0"/>
              </a:spcAft>
              <a:buClr>
                <a:srgbClr val="008000"/>
              </a:buClr>
              <a:buChar char="»"/>
              <a:defRPr sz="1600">
                <a:solidFill>
                  <a:schemeClr val="tx1"/>
                </a:solidFill>
                <a:latin typeface="Tahoma" panose="020B0604030504040204" pitchFamily="34" charset="0"/>
              </a:defRPr>
            </a:lvl8pPr>
            <a:lvl9pPr marL="3886200" indent="-228600" eaLnBrk="0" fontAlgn="base" hangingPunct="0">
              <a:spcBef>
                <a:spcPct val="45000"/>
              </a:spcBef>
              <a:spcAft>
                <a:spcPct val="0"/>
              </a:spcAft>
              <a:buClr>
                <a:srgbClr val="008000"/>
              </a:buClr>
              <a:buChar char="»"/>
              <a:defRPr sz="1600">
                <a:solidFill>
                  <a:schemeClr val="tx1"/>
                </a:solidFill>
                <a:latin typeface="Tahoma" panose="020B0604030504040204" pitchFamily="34" charset="0"/>
              </a:defRPr>
            </a:lvl9pPr>
          </a:lstStyle>
          <a:p>
            <a:pPr algn="l">
              <a:spcBef>
                <a:spcPct val="0"/>
              </a:spcBef>
              <a:buSzTx/>
              <a:buFontTx/>
              <a:buNone/>
            </a:pPr>
            <a:endParaRPr lang="pt-PT" altLang="en-US" sz="2400" b="0">
              <a:solidFill>
                <a:schemeClr val="tx1"/>
              </a:solidFill>
              <a:latin typeface="Times New Roman" panose="02020603050405020304" pitchFamily="18" charset="0"/>
            </a:endParaRPr>
          </a:p>
        </p:txBody>
      </p:sp>
      <p:sp>
        <p:nvSpPr>
          <p:cNvPr id="8197" name="Rectangle 7"/>
          <p:cNvSpPr>
            <a:spLocks noChangeArrowheads="1"/>
          </p:cNvSpPr>
          <p:nvPr/>
        </p:nvSpPr>
        <p:spPr bwMode="auto">
          <a:xfrm>
            <a:off x="1524001" y="3083869"/>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just">
              <a:spcBef>
                <a:spcPct val="5000"/>
              </a:spcBef>
              <a:buSzPct val="80000"/>
              <a:buFont typeface="Wingdings" panose="05000000000000000000" pitchFamily="2" charset="2"/>
              <a:buChar char="è"/>
              <a:defRPr sz="2200" b="1">
                <a:solidFill>
                  <a:srgbClr val="008000"/>
                </a:solidFill>
                <a:latin typeface="Tahoma" panose="020B0604030504040204" pitchFamily="34" charset="0"/>
              </a:defRPr>
            </a:lvl1pPr>
            <a:lvl2pPr marL="742950" indent="-285750" algn="just">
              <a:spcBef>
                <a:spcPct val="45000"/>
              </a:spcBef>
              <a:buClr>
                <a:srgbClr val="008000"/>
              </a:buClr>
              <a:buFont typeface="Wingdings" panose="05000000000000000000" pitchFamily="2" charset="2"/>
              <a:buChar char="ü"/>
              <a:defRPr sz="2000">
                <a:solidFill>
                  <a:schemeClr val="tx1"/>
                </a:solidFill>
                <a:latin typeface="Tahoma" panose="020B0604030504040204" pitchFamily="34" charset="0"/>
              </a:defRPr>
            </a:lvl2pPr>
            <a:lvl3pPr marL="1143000" indent="-228600" algn="just">
              <a:spcBef>
                <a:spcPct val="30000"/>
              </a:spcBef>
              <a:buClr>
                <a:srgbClr val="008000"/>
              </a:buClr>
              <a:buFont typeface="Marlett" pitchFamily="2" charset="2"/>
              <a:buChar char="0"/>
              <a:defRPr>
                <a:solidFill>
                  <a:schemeClr val="tx1"/>
                </a:solidFill>
                <a:latin typeface="Tahoma" panose="020B0604030504040204" pitchFamily="34" charset="0"/>
              </a:defRPr>
            </a:lvl3pPr>
            <a:lvl4pPr marL="1600200" indent="-228600" algn="just">
              <a:spcBef>
                <a:spcPct val="45000"/>
              </a:spcBef>
              <a:buClr>
                <a:srgbClr val="008000"/>
              </a:buClr>
              <a:buFont typeface="Marlett" pitchFamily="2" charset="2"/>
              <a:buChar char="0"/>
              <a:defRPr sz="1600">
                <a:solidFill>
                  <a:schemeClr val="tx1"/>
                </a:solidFill>
                <a:latin typeface="Tahoma" panose="020B0604030504040204" pitchFamily="34" charset="0"/>
              </a:defRPr>
            </a:lvl4pPr>
            <a:lvl5pPr marL="2057400" indent="-228600">
              <a:spcBef>
                <a:spcPct val="45000"/>
              </a:spcBef>
              <a:buClr>
                <a:srgbClr val="008000"/>
              </a:buClr>
              <a:buChar char="»"/>
              <a:defRPr sz="1600">
                <a:solidFill>
                  <a:schemeClr val="tx1"/>
                </a:solidFill>
                <a:latin typeface="Tahoma" panose="020B0604030504040204" pitchFamily="34" charset="0"/>
              </a:defRPr>
            </a:lvl5pPr>
            <a:lvl6pPr marL="2514600" indent="-228600" eaLnBrk="0" fontAlgn="base" hangingPunct="0">
              <a:spcBef>
                <a:spcPct val="45000"/>
              </a:spcBef>
              <a:spcAft>
                <a:spcPct val="0"/>
              </a:spcAft>
              <a:buClr>
                <a:srgbClr val="008000"/>
              </a:buClr>
              <a:buChar char="»"/>
              <a:defRPr sz="1600">
                <a:solidFill>
                  <a:schemeClr val="tx1"/>
                </a:solidFill>
                <a:latin typeface="Tahoma" panose="020B0604030504040204" pitchFamily="34" charset="0"/>
              </a:defRPr>
            </a:lvl6pPr>
            <a:lvl7pPr marL="2971800" indent="-228600" eaLnBrk="0" fontAlgn="base" hangingPunct="0">
              <a:spcBef>
                <a:spcPct val="45000"/>
              </a:spcBef>
              <a:spcAft>
                <a:spcPct val="0"/>
              </a:spcAft>
              <a:buClr>
                <a:srgbClr val="008000"/>
              </a:buClr>
              <a:buChar char="»"/>
              <a:defRPr sz="1600">
                <a:solidFill>
                  <a:schemeClr val="tx1"/>
                </a:solidFill>
                <a:latin typeface="Tahoma" panose="020B0604030504040204" pitchFamily="34" charset="0"/>
              </a:defRPr>
            </a:lvl7pPr>
            <a:lvl8pPr marL="3429000" indent="-228600" eaLnBrk="0" fontAlgn="base" hangingPunct="0">
              <a:spcBef>
                <a:spcPct val="45000"/>
              </a:spcBef>
              <a:spcAft>
                <a:spcPct val="0"/>
              </a:spcAft>
              <a:buClr>
                <a:srgbClr val="008000"/>
              </a:buClr>
              <a:buChar char="»"/>
              <a:defRPr sz="1600">
                <a:solidFill>
                  <a:schemeClr val="tx1"/>
                </a:solidFill>
                <a:latin typeface="Tahoma" panose="020B0604030504040204" pitchFamily="34" charset="0"/>
              </a:defRPr>
            </a:lvl8pPr>
            <a:lvl9pPr marL="3886200" indent="-228600" eaLnBrk="0" fontAlgn="base" hangingPunct="0">
              <a:spcBef>
                <a:spcPct val="45000"/>
              </a:spcBef>
              <a:spcAft>
                <a:spcPct val="0"/>
              </a:spcAft>
              <a:buClr>
                <a:srgbClr val="008000"/>
              </a:buClr>
              <a:buChar char="»"/>
              <a:defRPr sz="1600">
                <a:solidFill>
                  <a:schemeClr val="tx1"/>
                </a:solidFill>
                <a:latin typeface="Tahoma" panose="020B0604030504040204" pitchFamily="34" charset="0"/>
              </a:defRPr>
            </a:lvl9pPr>
          </a:lstStyle>
          <a:p>
            <a:pPr algn="l">
              <a:spcBef>
                <a:spcPct val="0"/>
              </a:spcBef>
              <a:buSzTx/>
              <a:buFontTx/>
              <a:buNone/>
            </a:pPr>
            <a:endParaRPr lang="pt-PT" altLang="en-US" sz="2400" b="0">
              <a:solidFill>
                <a:schemeClr val="tx1"/>
              </a:solidFill>
              <a:latin typeface="Times New Roman" panose="02020603050405020304" pitchFamily="18" charset="0"/>
            </a:endParaRPr>
          </a:p>
        </p:txBody>
      </p:sp>
      <p:pic>
        <p:nvPicPr>
          <p:cNvPr id="176137" name="Picture 9"/>
          <p:cNvPicPr>
            <a:picLocks noChangeAspect="1" noChangeArrowheads="1"/>
          </p:cNvPicPr>
          <p:nvPr/>
        </p:nvPicPr>
        <p:blipFill>
          <a:blip r:embed="rId2">
            <a:extLst>
              <a:ext uri="{28A0092B-C50C-407E-A947-70E740481C1C}">
                <a14:useLocalDpi xmlns:a14="http://schemas.microsoft.com/office/drawing/2010/main" val="0"/>
              </a:ext>
            </a:extLst>
          </a:blip>
          <a:srcRect t="4755"/>
          <a:stretch>
            <a:fillRect/>
          </a:stretch>
        </p:blipFill>
        <p:spPr bwMode="auto">
          <a:xfrm>
            <a:off x="6240016" y="1486890"/>
            <a:ext cx="5280025" cy="489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p:cNvSpPr/>
          <p:nvPr/>
        </p:nvSpPr>
        <p:spPr>
          <a:xfrm rot="20240328">
            <a:off x="9533052" y="1448776"/>
            <a:ext cx="1058040" cy="3223787"/>
          </a:xfrm>
          <a:prstGeom prst="ellipse">
            <a:avLst/>
          </a:prstGeom>
          <a:noFill/>
          <a:ln>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grpSp>
        <p:nvGrpSpPr>
          <p:cNvPr id="10" name="Group 9"/>
          <p:cNvGrpSpPr/>
          <p:nvPr/>
        </p:nvGrpSpPr>
        <p:grpSpPr>
          <a:xfrm>
            <a:off x="2419692" y="2564904"/>
            <a:ext cx="7492732" cy="3267655"/>
            <a:chOff x="2419692" y="2564904"/>
            <a:chExt cx="7492732" cy="3267655"/>
          </a:xfrm>
        </p:grpSpPr>
        <p:sp>
          <p:nvSpPr>
            <p:cNvPr id="4" name="Rounded Rectangle 3"/>
            <p:cNvSpPr/>
            <p:nvPr/>
          </p:nvSpPr>
          <p:spPr>
            <a:xfrm>
              <a:off x="7320136" y="2564904"/>
              <a:ext cx="2592288" cy="1440160"/>
            </a:xfrm>
            <a:prstGeom prst="roundRect">
              <a:avLst>
                <a:gd name="adj" fmla="val 50000"/>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419692" y="4509120"/>
              <a:ext cx="3235140" cy="1323439"/>
            </a:xfrm>
            <a:prstGeom prst="rect">
              <a:avLst/>
            </a:prstGeom>
            <a:noFill/>
          </p:spPr>
          <p:txBody>
            <a:bodyPr wrap="square" rtlCol="0">
              <a:spAutoFit/>
            </a:bodyPr>
            <a:lstStyle/>
            <a:p>
              <a:pPr algn="ctr"/>
              <a:r>
                <a:rPr lang="en-US" dirty="0" err="1" smtClean="0"/>
                <a:t>Parcelas</a:t>
              </a:r>
              <a:r>
                <a:rPr lang="en-US" dirty="0" smtClean="0"/>
                <a:t> </a:t>
              </a:r>
              <a:r>
                <a:rPr lang="en-US" dirty="0" err="1" smtClean="0"/>
                <a:t>longe</a:t>
              </a:r>
              <a:r>
                <a:rPr lang="en-US" dirty="0" smtClean="0"/>
                <a:t> de </a:t>
              </a:r>
              <a:r>
                <a:rPr lang="en-US" dirty="0" err="1" smtClean="0"/>
                <a:t>atingir</a:t>
              </a:r>
              <a:r>
                <a:rPr lang="en-US" dirty="0" smtClean="0"/>
                <a:t> a </a:t>
              </a:r>
              <a:r>
                <a:rPr lang="en-US" dirty="0" err="1" smtClean="0"/>
                <a:t>linha</a:t>
              </a:r>
              <a:r>
                <a:rPr lang="en-US" dirty="0" smtClean="0"/>
                <a:t> de </a:t>
              </a:r>
              <a:r>
                <a:rPr lang="en-US" dirty="0" err="1" smtClean="0"/>
                <a:t>autodesbaste</a:t>
              </a:r>
              <a:r>
                <a:rPr lang="en-US" dirty="0" smtClean="0"/>
                <a:t> </a:t>
              </a:r>
            </a:p>
            <a:p>
              <a:pPr algn="ctr"/>
              <a:endParaRPr lang="en-US" sz="800" dirty="0" smtClean="0"/>
            </a:p>
            <a:p>
              <a:pPr algn="ctr"/>
              <a:r>
                <a:rPr lang="en-US" dirty="0" smtClean="0"/>
                <a:t>(</a:t>
              </a:r>
              <a:r>
                <a:rPr lang="en-US" dirty="0" err="1" smtClean="0"/>
                <a:t>ie</a:t>
              </a:r>
              <a:r>
                <a:rPr lang="en-US" dirty="0" smtClean="0"/>
                <a:t> </a:t>
              </a:r>
              <a:r>
                <a:rPr lang="en-US" dirty="0" err="1" smtClean="0"/>
                <a:t>não</a:t>
              </a:r>
              <a:r>
                <a:rPr lang="en-US" dirty="0" smtClean="0"/>
                <a:t> </a:t>
              </a:r>
              <a:r>
                <a:rPr lang="en-US" dirty="0" err="1" smtClean="0"/>
                <a:t>estão</a:t>
              </a:r>
              <a:r>
                <a:rPr lang="en-US" dirty="0" smtClean="0"/>
                <a:t> </a:t>
              </a:r>
              <a:r>
                <a:rPr lang="en-US" dirty="0" err="1" smtClean="0"/>
                <a:t>em</a:t>
              </a:r>
              <a:r>
                <a:rPr lang="en-US" dirty="0" smtClean="0"/>
                <a:t> </a:t>
              </a:r>
              <a:r>
                <a:rPr lang="en-US" dirty="0" err="1" smtClean="0"/>
                <a:t>situação</a:t>
              </a:r>
              <a:r>
                <a:rPr lang="en-US" dirty="0" smtClean="0"/>
                <a:t> de </a:t>
              </a:r>
              <a:r>
                <a:rPr lang="en-US" dirty="0" err="1" smtClean="0"/>
                <a:t>competição</a:t>
              </a:r>
              <a:r>
                <a:rPr lang="en-US" dirty="0" smtClean="0"/>
                <a:t>)</a:t>
              </a:r>
              <a:endParaRPr lang="en-US" dirty="0"/>
            </a:p>
          </p:txBody>
        </p:sp>
        <p:cxnSp>
          <p:nvCxnSpPr>
            <p:cNvPr id="7" name="Straight Arrow Connector 6"/>
            <p:cNvCxnSpPr>
              <a:stCxn id="5" idx="3"/>
              <a:endCxn id="4" idx="1"/>
            </p:cNvCxnSpPr>
            <p:nvPr/>
          </p:nvCxnSpPr>
          <p:spPr>
            <a:xfrm flipV="1">
              <a:off x="5654832" y="3284984"/>
              <a:ext cx="1665304" cy="1885856"/>
            </a:xfrm>
            <a:prstGeom prst="straightConnector1">
              <a:avLst/>
            </a:prstGeom>
            <a:ln w="28575">
              <a:tailEnd type="triangle"/>
            </a:ln>
          </p:spPr>
          <p:style>
            <a:lnRef idx="1">
              <a:schemeClr val="accent3"/>
            </a:lnRef>
            <a:fillRef idx="0">
              <a:schemeClr val="accent3"/>
            </a:fillRef>
            <a:effectRef idx="0">
              <a:schemeClr val="accent3"/>
            </a:effectRef>
            <a:fontRef idx="minor">
              <a:schemeClr val="tx1"/>
            </a:fontRef>
          </p:style>
        </p:cxnSp>
      </p:grpSp>
      <p:sp>
        <p:nvSpPr>
          <p:cNvPr id="12" name="TextBox 11"/>
          <p:cNvSpPr txBox="1"/>
          <p:nvPr/>
        </p:nvSpPr>
        <p:spPr>
          <a:xfrm>
            <a:off x="2531183" y="2652981"/>
            <a:ext cx="3235140" cy="1323439"/>
          </a:xfrm>
          <a:prstGeom prst="rect">
            <a:avLst/>
          </a:prstGeom>
          <a:noFill/>
        </p:spPr>
        <p:txBody>
          <a:bodyPr wrap="square" rtlCol="0">
            <a:spAutoFit/>
          </a:bodyPr>
          <a:lstStyle/>
          <a:p>
            <a:pPr algn="ctr"/>
            <a:r>
              <a:rPr lang="en-US" dirty="0" err="1" smtClean="0"/>
              <a:t>Parcelas</a:t>
            </a:r>
            <a:r>
              <a:rPr lang="en-US" dirty="0" smtClean="0"/>
              <a:t> </a:t>
            </a:r>
            <a:r>
              <a:rPr lang="en-US" dirty="0" err="1" smtClean="0"/>
              <a:t>perto</a:t>
            </a:r>
            <a:r>
              <a:rPr lang="en-US" dirty="0" smtClean="0"/>
              <a:t> de </a:t>
            </a:r>
            <a:r>
              <a:rPr lang="en-US" dirty="0" err="1" smtClean="0"/>
              <a:t>atingir</a:t>
            </a:r>
            <a:r>
              <a:rPr lang="en-US" dirty="0" smtClean="0"/>
              <a:t> a </a:t>
            </a:r>
            <a:r>
              <a:rPr lang="en-US" dirty="0" err="1" smtClean="0"/>
              <a:t>linha</a:t>
            </a:r>
            <a:r>
              <a:rPr lang="en-US" dirty="0" smtClean="0"/>
              <a:t> de </a:t>
            </a:r>
            <a:r>
              <a:rPr lang="en-US" dirty="0" err="1" smtClean="0"/>
              <a:t>autodesbaste</a:t>
            </a:r>
            <a:r>
              <a:rPr lang="en-US" dirty="0" smtClean="0"/>
              <a:t> </a:t>
            </a:r>
            <a:r>
              <a:rPr lang="en-US" dirty="0" err="1" smtClean="0"/>
              <a:t>ou</a:t>
            </a:r>
            <a:r>
              <a:rPr lang="en-US" dirty="0" smtClean="0"/>
              <a:t> </a:t>
            </a:r>
            <a:r>
              <a:rPr lang="en-US" dirty="0" err="1" smtClean="0"/>
              <a:t>em</a:t>
            </a:r>
            <a:r>
              <a:rPr lang="en-US" dirty="0" smtClean="0"/>
              <a:t> </a:t>
            </a:r>
            <a:r>
              <a:rPr lang="en-US" dirty="0" err="1" smtClean="0"/>
              <a:t>autodesbaste</a:t>
            </a:r>
            <a:endParaRPr lang="en-US" dirty="0" smtClean="0"/>
          </a:p>
          <a:p>
            <a:pPr algn="ctr"/>
            <a:endParaRPr lang="en-US" sz="800" dirty="0" smtClean="0"/>
          </a:p>
          <a:p>
            <a:pPr algn="ctr"/>
            <a:r>
              <a:rPr lang="en-US" dirty="0" smtClean="0"/>
              <a:t>(</a:t>
            </a:r>
            <a:r>
              <a:rPr lang="en-US" dirty="0" err="1" smtClean="0"/>
              <a:t>ie</a:t>
            </a:r>
            <a:r>
              <a:rPr lang="en-US" dirty="0" smtClean="0"/>
              <a:t> </a:t>
            </a:r>
            <a:r>
              <a:rPr lang="en-US" dirty="0" err="1" smtClean="0"/>
              <a:t>em</a:t>
            </a:r>
            <a:r>
              <a:rPr lang="en-US" dirty="0" smtClean="0"/>
              <a:t> </a:t>
            </a:r>
            <a:r>
              <a:rPr lang="en-US" dirty="0" err="1" smtClean="0"/>
              <a:t>situação</a:t>
            </a:r>
            <a:r>
              <a:rPr lang="en-US" dirty="0" smtClean="0"/>
              <a:t> de </a:t>
            </a:r>
            <a:r>
              <a:rPr lang="en-US" dirty="0" err="1" smtClean="0"/>
              <a:t>competição</a:t>
            </a:r>
            <a:r>
              <a:rPr lang="en-US" dirty="0" smtClean="0"/>
              <a:t>)</a:t>
            </a:r>
            <a:endParaRPr lang="en-US" dirty="0"/>
          </a:p>
        </p:txBody>
      </p:sp>
      <p:cxnSp>
        <p:nvCxnSpPr>
          <p:cNvPr id="9" name="Straight Arrow Connector 8"/>
          <p:cNvCxnSpPr>
            <a:stCxn id="12" idx="3"/>
            <a:endCxn id="3" idx="0"/>
          </p:cNvCxnSpPr>
          <p:nvPr/>
        </p:nvCxnSpPr>
        <p:spPr>
          <a:xfrm flipV="1">
            <a:off x="5766323" y="1573215"/>
            <a:ext cx="3674717" cy="1741486"/>
          </a:xfrm>
          <a:prstGeom prst="straightConnector1">
            <a:avLst/>
          </a:prstGeom>
          <a:ln w="28575">
            <a:tailEnd type="triangle"/>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25614981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a:buNone/>
            </a:pPr>
            <a:r>
              <a:rPr lang="pt-PT" altLang="en-US" dirty="0" smtClean="0"/>
              <a:t>Índice de densidade do </a:t>
            </a:r>
            <a:r>
              <a:rPr lang="pt-PT" altLang="en-US" dirty="0"/>
              <a:t>povoamento (SDI)</a:t>
            </a:r>
            <a:endParaRPr lang="en-US" altLang="en-US" dirty="0" smtClean="0"/>
          </a:p>
        </p:txBody>
      </p:sp>
      <p:sp>
        <p:nvSpPr>
          <p:cNvPr id="2" name="Content Placeholder 1"/>
          <p:cNvSpPr>
            <a:spLocks noGrp="1"/>
          </p:cNvSpPr>
          <p:nvPr>
            <p:ph idx="1"/>
          </p:nvPr>
        </p:nvSpPr>
        <p:spPr>
          <a:xfrm>
            <a:off x="431371" y="1338454"/>
            <a:ext cx="4512501" cy="5001419"/>
          </a:xfrm>
        </p:spPr>
        <p:txBody>
          <a:bodyPr/>
          <a:lstStyle/>
          <a:p>
            <a:r>
              <a:rPr lang="pt-PT" dirty="0" smtClean="0"/>
              <a:t>Ajustamento de uma linha de fronteira (</a:t>
            </a:r>
            <a:r>
              <a:rPr lang="pt-PT" dirty="0" err="1" smtClean="0"/>
              <a:t>auto-desbaste</a:t>
            </a:r>
            <a:r>
              <a:rPr lang="pt-PT" dirty="0" smtClean="0"/>
              <a:t>) aos dados de parcelas permanentes de Pb em Portugal</a:t>
            </a:r>
            <a:endParaRPr lang="pt-PT" dirty="0"/>
          </a:p>
        </p:txBody>
      </p:sp>
      <p:grpSp>
        <p:nvGrpSpPr>
          <p:cNvPr id="5" name="Group 4"/>
          <p:cNvGrpSpPr/>
          <p:nvPr/>
        </p:nvGrpSpPr>
        <p:grpSpPr>
          <a:xfrm>
            <a:off x="6123839" y="1349481"/>
            <a:ext cx="4756150" cy="4672012"/>
            <a:chOff x="6123839" y="1349481"/>
            <a:chExt cx="4756150" cy="4672012"/>
          </a:xfrm>
        </p:grpSpPr>
        <p:pic>
          <p:nvPicPr>
            <p:cNvPr id="9220"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23839" y="1349481"/>
              <a:ext cx="4756150" cy="467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rotWithShape="1">
            <a:blip r:embed="rId3"/>
            <a:srcRect r="1838" b="25852"/>
            <a:stretch/>
          </p:blipFill>
          <p:spPr>
            <a:xfrm>
              <a:off x="7968208" y="1772816"/>
              <a:ext cx="2664296" cy="218338"/>
            </a:xfrm>
            <a:prstGeom prst="rect">
              <a:avLst/>
            </a:prstGeom>
            <a:solidFill>
              <a:schemeClr val="bg1"/>
            </a:solidFill>
          </p:spPr>
        </p:pic>
      </p:grpSp>
    </p:spTree>
    <p:extLst>
      <p:ext uri="{BB962C8B-B14F-4D97-AF65-F5344CB8AC3E}">
        <p14:creationId xmlns:p14="http://schemas.microsoft.com/office/powerpoint/2010/main" val="32031322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a:buNone/>
            </a:pPr>
            <a:r>
              <a:rPr lang="pt-PT" altLang="en-US" dirty="0" smtClean="0"/>
              <a:t>Índice de densidade do </a:t>
            </a:r>
            <a:r>
              <a:rPr lang="pt-PT" altLang="en-US" dirty="0"/>
              <a:t>povoamento (SDI)</a:t>
            </a:r>
            <a:endParaRPr lang="en-US" altLang="en-US" dirty="0" smtClean="0"/>
          </a:p>
        </p:txBody>
      </p:sp>
      <p:sp>
        <p:nvSpPr>
          <p:cNvPr id="171011" name="Rectangle 3"/>
          <p:cNvSpPr>
            <a:spLocks noGrp="1" noChangeArrowheads="1"/>
          </p:cNvSpPr>
          <p:nvPr>
            <p:ph idx="1"/>
          </p:nvPr>
        </p:nvSpPr>
        <p:spPr/>
        <p:txBody>
          <a:bodyPr/>
          <a:lstStyle/>
          <a:p>
            <a:r>
              <a:rPr lang="pt-PT" altLang="en-US" dirty="0" smtClean="0"/>
              <a:t>O SDI baseia-se na avaliação da diferença entre o número de árvores por </a:t>
            </a:r>
            <a:r>
              <a:rPr lang="pt-PT" altLang="en-US" dirty="0" err="1" smtClean="0"/>
              <a:t>ha</a:t>
            </a:r>
            <a:r>
              <a:rPr lang="pt-PT" altLang="en-US" dirty="0" smtClean="0"/>
              <a:t> correspondente à lotação máxima (SDI) e o número de árvores por </a:t>
            </a:r>
            <a:r>
              <a:rPr lang="pt-PT" altLang="en-US" dirty="0" err="1" smtClean="0"/>
              <a:t>ha</a:t>
            </a:r>
            <a:r>
              <a:rPr lang="pt-PT" altLang="en-US" dirty="0" smtClean="0"/>
              <a:t> do povoamento em questão (N)</a:t>
            </a:r>
          </a:p>
          <a:p>
            <a:r>
              <a:rPr lang="pt-PT" altLang="en-US" dirty="0" smtClean="0"/>
              <a:t>O índice SDI assume que a </a:t>
            </a:r>
            <a:r>
              <a:rPr lang="pt-PT" altLang="en-US" dirty="0" smtClean="0">
                <a:solidFill>
                  <a:schemeClr val="accent5"/>
                </a:solidFill>
              </a:rPr>
              <a:t>um povoamento </a:t>
            </a:r>
            <a:r>
              <a:rPr lang="pt-PT" altLang="en-US" dirty="0" err="1" smtClean="0">
                <a:solidFill>
                  <a:schemeClr val="accent5"/>
                </a:solidFill>
              </a:rPr>
              <a:t>sub-lotado</a:t>
            </a:r>
            <a:r>
              <a:rPr lang="pt-PT" altLang="en-US" dirty="0" smtClean="0">
                <a:solidFill>
                  <a:schemeClr val="accent5"/>
                </a:solidFill>
              </a:rPr>
              <a:t> </a:t>
            </a:r>
            <a:r>
              <a:rPr lang="pt-PT" altLang="en-US" dirty="0" smtClean="0"/>
              <a:t>corresponde uma </a:t>
            </a:r>
            <a:r>
              <a:rPr lang="pt-PT" altLang="en-US" u="sng" dirty="0" smtClean="0"/>
              <a:t>relação entre </a:t>
            </a:r>
            <a:r>
              <a:rPr lang="pt-PT" altLang="en-US" i="1" u="sng" dirty="0" err="1" smtClean="0"/>
              <a:t>ln</a:t>
            </a:r>
            <a:r>
              <a:rPr lang="pt-PT" altLang="en-US" i="1" u="sng" dirty="0" smtClean="0"/>
              <a:t>(N)</a:t>
            </a:r>
            <a:r>
              <a:rPr lang="pt-PT" altLang="en-US" u="sng" dirty="0" smtClean="0"/>
              <a:t> e </a:t>
            </a:r>
            <a:r>
              <a:rPr lang="pt-PT" altLang="en-US" i="1" u="sng" dirty="0" err="1" smtClean="0"/>
              <a:t>ln</a:t>
            </a:r>
            <a:r>
              <a:rPr lang="pt-PT" altLang="en-US" i="1" u="sng" dirty="0" smtClean="0"/>
              <a:t>(dg)</a:t>
            </a:r>
            <a:r>
              <a:rPr lang="pt-PT" altLang="en-US" u="sng" dirty="0" smtClean="0"/>
              <a:t> paralela </a:t>
            </a:r>
            <a:r>
              <a:rPr lang="pt-PT" altLang="en-US" dirty="0" smtClean="0"/>
              <a:t>à que se verifica para os povoamentos com </a:t>
            </a:r>
            <a:r>
              <a:rPr lang="pt-PT" altLang="en-US" u="sng" dirty="0" smtClean="0"/>
              <a:t>a lotação máxima</a:t>
            </a:r>
            <a:r>
              <a:rPr lang="pt-PT" altLang="en-US" dirty="0" smtClean="0"/>
              <a:t>, mas com um valor de ordenada na origem inferior</a:t>
            </a:r>
          </a:p>
          <a:p>
            <a:endParaRPr lang="pt-PT" altLang="en-US" dirty="0" smtClean="0"/>
          </a:p>
          <a:p>
            <a:endParaRPr lang="en-US" altLang="en-US" dirty="0" smtClean="0"/>
          </a:p>
          <a:p>
            <a:endParaRPr lang="pt-PT" altLang="en-US" dirty="0" smtClean="0"/>
          </a:p>
        </p:txBody>
      </p:sp>
    </p:spTree>
    <p:extLst>
      <p:ext uri="{BB962C8B-B14F-4D97-AF65-F5344CB8AC3E}">
        <p14:creationId xmlns:p14="http://schemas.microsoft.com/office/powerpoint/2010/main" val="33247583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buNone/>
            </a:pPr>
            <a:r>
              <a:rPr lang="pt-PT" altLang="en-US" dirty="0" smtClean="0"/>
              <a:t>Índice de densidade do </a:t>
            </a:r>
            <a:r>
              <a:rPr lang="pt-PT" altLang="en-US" dirty="0"/>
              <a:t>povoamento (SDI)</a:t>
            </a:r>
            <a:endParaRPr lang="en-US" altLang="en-US" dirty="0" smtClean="0"/>
          </a:p>
        </p:txBody>
      </p:sp>
      <p:sp>
        <p:nvSpPr>
          <p:cNvPr id="2" name="Content Placeholder 1"/>
          <p:cNvSpPr>
            <a:spLocks noGrp="1"/>
          </p:cNvSpPr>
          <p:nvPr>
            <p:ph idx="1"/>
          </p:nvPr>
        </p:nvSpPr>
        <p:spPr>
          <a:xfrm>
            <a:off x="431371" y="1338454"/>
            <a:ext cx="5880653" cy="5001419"/>
          </a:xfrm>
        </p:spPr>
        <p:txBody>
          <a:bodyPr/>
          <a:lstStyle/>
          <a:p>
            <a:r>
              <a:rPr lang="pt-PT" dirty="0" smtClean="0"/>
              <a:t>Linhas paralelas correspondentes a vários valores de </a:t>
            </a:r>
            <a:r>
              <a:rPr lang="pt-PT" i="1" dirty="0" smtClean="0"/>
              <a:t>SDI</a:t>
            </a:r>
            <a:endParaRPr lang="pt-PT" i="1" dirty="0"/>
          </a:p>
        </p:txBody>
      </p:sp>
      <p:sp>
        <p:nvSpPr>
          <p:cNvPr id="11268" name="Rectangle 6"/>
          <p:cNvSpPr>
            <a:spLocks noChangeArrowheads="1"/>
          </p:cNvSpPr>
          <p:nvPr/>
        </p:nvSpPr>
        <p:spPr bwMode="auto">
          <a:xfrm>
            <a:off x="1524001" y="3083869"/>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just">
              <a:spcBef>
                <a:spcPct val="5000"/>
              </a:spcBef>
              <a:buSzPct val="80000"/>
              <a:buFont typeface="Wingdings" panose="05000000000000000000" pitchFamily="2" charset="2"/>
              <a:buChar char="è"/>
              <a:defRPr sz="2200" b="1">
                <a:solidFill>
                  <a:srgbClr val="008000"/>
                </a:solidFill>
                <a:latin typeface="Tahoma" panose="020B0604030504040204" pitchFamily="34" charset="0"/>
              </a:defRPr>
            </a:lvl1pPr>
            <a:lvl2pPr marL="742950" indent="-285750" algn="just">
              <a:spcBef>
                <a:spcPct val="45000"/>
              </a:spcBef>
              <a:buClr>
                <a:srgbClr val="008000"/>
              </a:buClr>
              <a:buFont typeface="Wingdings" panose="05000000000000000000" pitchFamily="2" charset="2"/>
              <a:buChar char="ü"/>
              <a:defRPr sz="2000">
                <a:solidFill>
                  <a:schemeClr val="tx1"/>
                </a:solidFill>
                <a:latin typeface="Tahoma" panose="020B0604030504040204" pitchFamily="34" charset="0"/>
              </a:defRPr>
            </a:lvl2pPr>
            <a:lvl3pPr marL="1143000" indent="-228600" algn="just">
              <a:spcBef>
                <a:spcPct val="30000"/>
              </a:spcBef>
              <a:buClr>
                <a:srgbClr val="008000"/>
              </a:buClr>
              <a:buFont typeface="Marlett" pitchFamily="2" charset="2"/>
              <a:buChar char="0"/>
              <a:defRPr>
                <a:solidFill>
                  <a:schemeClr val="tx1"/>
                </a:solidFill>
                <a:latin typeface="Tahoma" panose="020B0604030504040204" pitchFamily="34" charset="0"/>
              </a:defRPr>
            </a:lvl3pPr>
            <a:lvl4pPr marL="1600200" indent="-228600" algn="just">
              <a:spcBef>
                <a:spcPct val="45000"/>
              </a:spcBef>
              <a:buClr>
                <a:srgbClr val="008000"/>
              </a:buClr>
              <a:buFont typeface="Marlett" pitchFamily="2" charset="2"/>
              <a:buChar char="0"/>
              <a:defRPr sz="1600">
                <a:solidFill>
                  <a:schemeClr val="tx1"/>
                </a:solidFill>
                <a:latin typeface="Tahoma" panose="020B0604030504040204" pitchFamily="34" charset="0"/>
              </a:defRPr>
            </a:lvl4pPr>
            <a:lvl5pPr marL="2057400" indent="-228600">
              <a:spcBef>
                <a:spcPct val="45000"/>
              </a:spcBef>
              <a:buClr>
                <a:srgbClr val="008000"/>
              </a:buClr>
              <a:buChar char="»"/>
              <a:defRPr sz="1600">
                <a:solidFill>
                  <a:schemeClr val="tx1"/>
                </a:solidFill>
                <a:latin typeface="Tahoma" panose="020B0604030504040204" pitchFamily="34" charset="0"/>
              </a:defRPr>
            </a:lvl5pPr>
            <a:lvl6pPr marL="2514600" indent="-228600" eaLnBrk="0" fontAlgn="base" hangingPunct="0">
              <a:spcBef>
                <a:spcPct val="45000"/>
              </a:spcBef>
              <a:spcAft>
                <a:spcPct val="0"/>
              </a:spcAft>
              <a:buClr>
                <a:srgbClr val="008000"/>
              </a:buClr>
              <a:buChar char="»"/>
              <a:defRPr sz="1600">
                <a:solidFill>
                  <a:schemeClr val="tx1"/>
                </a:solidFill>
                <a:latin typeface="Tahoma" panose="020B0604030504040204" pitchFamily="34" charset="0"/>
              </a:defRPr>
            </a:lvl6pPr>
            <a:lvl7pPr marL="2971800" indent="-228600" eaLnBrk="0" fontAlgn="base" hangingPunct="0">
              <a:spcBef>
                <a:spcPct val="45000"/>
              </a:spcBef>
              <a:spcAft>
                <a:spcPct val="0"/>
              </a:spcAft>
              <a:buClr>
                <a:srgbClr val="008000"/>
              </a:buClr>
              <a:buChar char="»"/>
              <a:defRPr sz="1600">
                <a:solidFill>
                  <a:schemeClr val="tx1"/>
                </a:solidFill>
                <a:latin typeface="Tahoma" panose="020B0604030504040204" pitchFamily="34" charset="0"/>
              </a:defRPr>
            </a:lvl7pPr>
            <a:lvl8pPr marL="3429000" indent="-228600" eaLnBrk="0" fontAlgn="base" hangingPunct="0">
              <a:spcBef>
                <a:spcPct val="45000"/>
              </a:spcBef>
              <a:spcAft>
                <a:spcPct val="0"/>
              </a:spcAft>
              <a:buClr>
                <a:srgbClr val="008000"/>
              </a:buClr>
              <a:buChar char="»"/>
              <a:defRPr sz="1600">
                <a:solidFill>
                  <a:schemeClr val="tx1"/>
                </a:solidFill>
                <a:latin typeface="Tahoma" panose="020B0604030504040204" pitchFamily="34" charset="0"/>
              </a:defRPr>
            </a:lvl8pPr>
            <a:lvl9pPr marL="3886200" indent="-228600" eaLnBrk="0" fontAlgn="base" hangingPunct="0">
              <a:spcBef>
                <a:spcPct val="45000"/>
              </a:spcBef>
              <a:spcAft>
                <a:spcPct val="0"/>
              </a:spcAft>
              <a:buClr>
                <a:srgbClr val="008000"/>
              </a:buClr>
              <a:buChar char="»"/>
              <a:defRPr sz="1600">
                <a:solidFill>
                  <a:schemeClr val="tx1"/>
                </a:solidFill>
                <a:latin typeface="Tahoma" panose="020B0604030504040204" pitchFamily="34" charset="0"/>
              </a:defRPr>
            </a:lvl9pPr>
          </a:lstStyle>
          <a:p>
            <a:pPr algn="l">
              <a:spcBef>
                <a:spcPct val="0"/>
              </a:spcBef>
              <a:buSzTx/>
              <a:buFontTx/>
              <a:buNone/>
            </a:pPr>
            <a:endParaRPr lang="pt-PT" altLang="en-US" sz="2400" b="0">
              <a:solidFill>
                <a:schemeClr val="tx1"/>
              </a:solidFill>
              <a:latin typeface="Times New Roman" panose="02020603050405020304" pitchFamily="18" charset="0"/>
            </a:endParaRPr>
          </a:p>
        </p:txBody>
      </p:sp>
      <p:sp>
        <p:nvSpPr>
          <p:cNvPr id="11270" name="Rectangle 8"/>
          <p:cNvSpPr>
            <a:spLocks noChangeArrowheads="1"/>
          </p:cNvSpPr>
          <p:nvPr/>
        </p:nvSpPr>
        <p:spPr bwMode="auto">
          <a:xfrm>
            <a:off x="1524001" y="3083869"/>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just">
              <a:spcBef>
                <a:spcPct val="5000"/>
              </a:spcBef>
              <a:buSzPct val="80000"/>
              <a:buFont typeface="Wingdings" panose="05000000000000000000" pitchFamily="2" charset="2"/>
              <a:buChar char="è"/>
              <a:defRPr sz="2200" b="1">
                <a:solidFill>
                  <a:srgbClr val="008000"/>
                </a:solidFill>
                <a:latin typeface="Tahoma" panose="020B0604030504040204" pitchFamily="34" charset="0"/>
              </a:defRPr>
            </a:lvl1pPr>
            <a:lvl2pPr marL="742950" indent="-285750" algn="just">
              <a:spcBef>
                <a:spcPct val="45000"/>
              </a:spcBef>
              <a:buClr>
                <a:srgbClr val="008000"/>
              </a:buClr>
              <a:buFont typeface="Wingdings" panose="05000000000000000000" pitchFamily="2" charset="2"/>
              <a:buChar char="ü"/>
              <a:defRPr sz="2000">
                <a:solidFill>
                  <a:schemeClr val="tx1"/>
                </a:solidFill>
                <a:latin typeface="Tahoma" panose="020B0604030504040204" pitchFamily="34" charset="0"/>
              </a:defRPr>
            </a:lvl2pPr>
            <a:lvl3pPr marL="1143000" indent="-228600" algn="just">
              <a:spcBef>
                <a:spcPct val="30000"/>
              </a:spcBef>
              <a:buClr>
                <a:srgbClr val="008000"/>
              </a:buClr>
              <a:buFont typeface="Marlett" pitchFamily="2" charset="2"/>
              <a:buChar char="0"/>
              <a:defRPr>
                <a:solidFill>
                  <a:schemeClr val="tx1"/>
                </a:solidFill>
                <a:latin typeface="Tahoma" panose="020B0604030504040204" pitchFamily="34" charset="0"/>
              </a:defRPr>
            </a:lvl3pPr>
            <a:lvl4pPr marL="1600200" indent="-228600" algn="just">
              <a:spcBef>
                <a:spcPct val="45000"/>
              </a:spcBef>
              <a:buClr>
                <a:srgbClr val="008000"/>
              </a:buClr>
              <a:buFont typeface="Marlett" pitchFamily="2" charset="2"/>
              <a:buChar char="0"/>
              <a:defRPr sz="1600">
                <a:solidFill>
                  <a:schemeClr val="tx1"/>
                </a:solidFill>
                <a:latin typeface="Tahoma" panose="020B0604030504040204" pitchFamily="34" charset="0"/>
              </a:defRPr>
            </a:lvl4pPr>
            <a:lvl5pPr marL="2057400" indent="-228600">
              <a:spcBef>
                <a:spcPct val="45000"/>
              </a:spcBef>
              <a:buClr>
                <a:srgbClr val="008000"/>
              </a:buClr>
              <a:buChar char="»"/>
              <a:defRPr sz="1600">
                <a:solidFill>
                  <a:schemeClr val="tx1"/>
                </a:solidFill>
                <a:latin typeface="Tahoma" panose="020B0604030504040204" pitchFamily="34" charset="0"/>
              </a:defRPr>
            </a:lvl5pPr>
            <a:lvl6pPr marL="2514600" indent="-228600" eaLnBrk="0" fontAlgn="base" hangingPunct="0">
              <a:spcBef>
                <a:spcPct val="45000"/>
              </a:spcBef>
              <a:spcAft>
                <a:spcPct val="0"/>
              </a:spcAft>
              <a:buClr>
                <a:srgbClr val="008000"/>
              </a:buClr>
              <a:buChar char="»"/>
              <a:defRPr sz="1600">
                <a:solidFill>
                  <a:schemeClr val="tx1"/>
                </a:solidFill>
                <a:latin typeface="Tahoma" panose="020B0604030504040204" pitchFamily="34" charset="0"/>
              </a:defRPr>
            </a:lvl6pPr>
            <a:lvl7pPr marL="2971800" indent="-228600" eaLnBrk="0" fontAlgn="base" hangingPunct="0">
              <a:spcBef>
                <a:spcPct val="45000"/>
              </a:spcBef>
              <a:spcAft>
                <a:spcPct val="0"/>
              </a:spcAft>
              <a:buClr>
                <a:srgbClr val="008000"/>
              </a:buClr>
              <a:buChar char="»"/>
              <a:defRPr sz="1600">
                <a:solidFill>
                  <a:schemeClr val="tx1"/>
                </a:solidFill>
                <a:latin typeface="Tahoma" panose="020B0604030504040204" pitchFamily="34" charset="0"/>
              </a:defRPr>
            </a:lvl7pPr>
            <a:lvl8pPr marL="3429000" indent="-228600" eaLnBrk="0" fontAlgn="base" hangingPunct="0">
              <a:spcBef>
                <a:spcPct val="45000"/>
              </a:spcBef>
              <a:spcAft>
                <a:spcPct val="0"/>
              </a:spcAft>
              <a:buClr>
                <a:srgbClr val="008000"/>
              </a:buClr>
              <a:buChar char="»"/>
              <a:defRPr sz="1600">
                <a:solidFill>
                  <a:schemeClr val="tx1"/>
                </a:solidFill>
                <a:latin typeface="Tahoma" panose="020B0604030504040204" pitchFamily="34" charset="0"/>
              </a:defRPr>
            </a:lvl8pPr>
            <a:lvl9pPr marL="3886200" indent="-228600" eaLnBrk="0" fontAlgn="base" hangingPunct="0">
              <a:spcBef>
                <a:spcPct val="45000"/>
              </a:spcBef>
              <a:spcAft>
                <a:spcPct val="0"/>
              </a:spcAft>
              <a:buClr>
                <a:srgbClr val="008000"/>
              </a:buClr>
              <a:buChar char="»"/>
              <a:defRPr sz="1600">
                <a:solidFill>
                  <a:schemeClr val="tx1"/>
                </a:solidFill>
                <a:latin typeface="Tahoma" panose="020B0604030504040204" pitchFamily="34" charset="0"/>
              </a:defRPr>
            </a:lvl9pPr>
          </a:lstStyle>
          <a:p>
            <a:pPr algn="l">
              <a:spcBef>
                <a:spcPct val="0"/>
              </a:spcBef>
              <a:buSzTx/>
              <a:buFontTx/>
              <a:buNone/>
            </a:pPr>
            <a:endParaRPr lang="pt-PT" altLang="en-US" sz="2400" b="0">
              <a:solidFill>
                <a:schemeClr val="tx1"/>
              </a:solidFill>
              <a:latin typeface="Times New Roman" panose="02020603050405020304" pitchFamily="18" charset="0"/>
            </a:endParaRPr>
          </a:p>
        </p:txBody>
      </p:sp>
      <p:pic>
        <p:nvPicPr>
          <p:cNvPr id="11271"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12024" y="1047185"/>
            <a:ext cx="5580852" cy="547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59592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a:buNone/>
            </a:pPr>
            <a:r>
              <a:rPr lang="pt-PT" altLang="en-US" dirty="0" smtClean="0"/>
              <a:t>Avaliação da densidade</a:t>
            </a:r>
            <a:endParaRPr lang="en-US" altLang="en-US" dirty="0" smtClean="0"/>
          </a:p>
        </p:txBody>
      </p:sp>
      <p:sp>
        <p:nvSpPr>
          <p:cNvPr id="165891" name="Rectangle 3"/>
          <p:cNvSpPr>
            <a:spLocks noGrp="1" noChangeArrowheads="1"/>
          </p:cNvSpPr>
          <p:nvPr>
            <p:ph idx="1"/>
          </p:nvPr>
        </p:nvSpPr>
        <p:spPr/>
        <p:txBody>
          <a:bodyPr>
            <a:normAutofit/>
          </a:bodyPr>
          <a:lstStyle/>
          <a:p>
            <a:r>
              <a:rPr lang="pt-PT" altLang="en-US" dirty="0" smtClean="0"/>
              <a:t>Há diversas medidas da densidade:</a:t>
            </a:r>
          </a:p>
          <a:p>
            <a:pPr lvl="1"/>
            <a:r>
              <a:rPr lang="en-US" altLang="en-US" b="1" dirty="0" err="1" smtClean="0"/>
              <a:t>Área</a:t>
            </a:r>
            <a:r>
              <a:rPr lang="en-US" altLang="en-US" b="1" dirty="0" smtClean="0"/>
              <a:t> basal (G)</a:t>
            </a:r>
          </a:p>
          <a:p>
            <a:pPr lvl="1"/>
            <a:r>
              <a:rPr lang="en-US" altLang="en-US" b="1" dirty="0" err="1" smtClean="0"/>
              <a:t>Número</a:t>
            </a:r>
            <a:r>
              <a:rPr lang="en-US" altLang="en-US" b="1" dirty="0" smtClean="0"/>
              <a:t> de </a:t>
            </a:r>
            <a:r>
              <a:rPr lang="en-US" altLang="en-US" b="1" dirty="0" err="1" smtClean="0"/>
              <a:t>árvores</a:t>
            </a:r>
            <a:r>
              <a:rPr lang="en-US" altLang="en-US" b="1" dirty="0" smtClean="0"/>
              <a:t> </a:t>
            </a:r>
            <a:r>
              <a:rPr lang="en-US" altLang="en-US" b="1" dirty="0" err="1" smtClean="0"/>
              <a:t>por</a:t>
            </a:r>
            <a:r>
              <a:rPr lang="en-US" altLang="en-US" b="1" dirty="0" smtClean="0"/>
              <a:t> ha (N)</a:t>
            </a:r>
            <a:endParaRPr lang="pt-PT" altLang="en-US" b="1" dirty="0" smtClean="0"/>
          </a:p>
          <a:p>
            <a:pPr lvl="1"/>
            <a:r>
              <a:rPr lang="pt-PT" altLang="en-US" dirty="0" smtClean="0"/>
              <a:t>Índice </a:t>
            </a:r>
            <a:r>
              <a:rPr lang="pt-PT" altLang="en-US" dirty="0"/>
              <a:t>de espaçamento ou espaçamento </a:t>
            </a:r>
            <a:r>
              <a:rPr lang="pt-PT" altLang="en-US" dirty="0" smtClean="0"/>
              <a:t>relativo – Fator </a:t>
            </a:r>
            <a:r>
              <a:rPr lang="pt-PT" altLang="en-US" dirty="0"/>
              <a:t>de </a:t>
            </a:r>
            <a:r>
              <a:rPr lang="pt-PT" altLang="en-US" dirty="0" smtClean="0"/>
              <a:t>Wilson (FW)</a:t>
            </a:r>
            <a:endParaRPr lang="pt-PT" altLang="en-US" dirty="0"/>
          </a:p>
          <a:p>
            <a:pPr lvl="1"/>
            <a:r>
              <a:rPr lang="pt-PT" altLang="en-US" dirty="0"/>
              <a:t>Coeficiente de </a:t>
            </a:r>
            <a:r>
              <a:rPr lang="pt-PT" altLang="en-US" dirty="0" smtClean="0"/>
              <a:t>espaçamento (</a:t>
            </a:r>
            <a:r>
              <a:rPr lang="pt-PT" altLang="en-US" dirty="0" err="1" smtClean="0"/>
              <a:t>Cspac</a:t>
            </a:r>
            <a:r>
              <a:rPr lang="pt-PT" altLang="en-US" dirty="0" smtClean="0"/>
              <a:t>)</a:t>
            </a:r>
            <a:endParaRPr lang="pt-PT" altLang="en-US" dirty="0"/>
          </a:p>
          <a:p>
            <a:pPr lvl="1"/>
            <a:r>
              <a:rPr lang="pt-PT" altLang="en-US" dirty="0"/>
              <a:t>Percentagem de coberto </a:t>
            </a:r>
            <a:r>
              <a:rPr lang="pt-PT" altLang="en-US" dirty="0" smtClean="0"/>
              <a:t>(CC)</a:t>
            </a:r>
            <a:endParaRPr lang="en-US" altLang="en-US" dirty="0"/>
          </a:p>
          <a:p>
            <a:pPr lvl="1"/>
            <a:r>
              <a:rPr lang="pt-PT" altLang="en-US" dirty="0"/>
              <a:t>Fator de competição das </a:t>
            </a:r>
            <a:r>
              <a:rPr lang="pt-PT" altLang="en-US" dirty="0" smtClean="0"/>
              <a:t>copas (FCC)</a:t>
            </a:r>
            <a:endParaRPr lang="pt-PT" altLang="en-US" dirty="0"/>
          </a:p>
          <a:p>
            <a:pPr lvl="1"/>
            <a:r>
              <a:rPr lang="pt-PT" altLang="en-US" dirty="0" smtClean="0"/>
              <a:t>Índice de densidade do povoamento (SDI)</a:t>
            </a:r>
          </a:p>
        </p:txBody>
      </p:sp>
    </p:spTree>
    <p:extLst>
      <p:ext uri="{BB962C8B-B14F-4D97-AF65-F5344CB8AC3E}">
        <p14:creationId xmlns:p14="http://schemas.microsoft.com/office/powerpoint/2010/main" val="33211627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a:buNone/>
            </a:pPr>
            <a:r>
              <a:rPr lang="pt-PT" altLang="en-US" dirty="0" smtClean="0"/>
              <a:t>Índice de densidade do </a:t>
            </a:r>
            <a:r>
              <a:rPr lang="pt-PT" altLang="en-US" dirty="0"/>
              <a:t>povoamento (SDI)</a:t>
            </a:r>
            <a:endParaRPr lang="en-US" altLang="en-US" dirty="0" smtClean="0"/>
          </a:p>
        </p:txBody>
      </p:sp>
      <p:sp>
        <p:nvSpPr>
          <p:cNvPr id="169987" name="Rectangle 3"/>
          <p:cNvSpPr>
            <a:spLocks noGrp="1" noChangeArrowheads="1"/>
          </p:cNvSpPr>
          <p:nvPr>
            <p:ph idx="1"/>
          </p:nvPr>
        </p:nvSpPr>
        <p:spPr/>
        <p:txBody>
          <a:bodyPr/>
          <a:lstStyle/>
          <a:p>
            <a:r>
              <a:rPr lang="pt-PT" altLang="en-US" dirty="0" smtClean="0"/>
              <a:t>A </a:t>
            </a:r>
            <a:r>
              <a:rPr lang="pt-PT" altLang="en-US" dirty="0" smtClean="0">
                <a:solidFill>
                  <a:schemeClr val="accent5"/>
                </a:solidFill>
              </a:rPr>
              <a:t>ordenada na origem </a:t>
            </a:r>
            <a:r>
              <a:rPr lang="pt-PT" altLang="en-US" dirty="0" smtClean="0"/>
              <a:t>para um determinado povoamento pode ser obtida do seguinte modo</a:t>
            </a:r>
          </a:p>
          <a:p>
            <a:endParaRPr lang="en-US" altLang="en-US" dirty="0" smtClean="0"/>
          </a:p>
          <a:p>
            <a:endParaRPr lang="pt-PT" altLang="en-US" dirty="0" smtClean="0"/>
          </a:p>
          <a:p>
            <a:r>
              <a:rPr lang="pt-PT" altLang="en-US" dirty="0"/>
              <a:t>Para efeitos de normalização, o cálculo do índice de densidade do povoamento é realizado com base no valor de N que o povoamento teria quando dg=25</a:t>
            </a:r>
          </a:p>
          <a:p>
            <a:endParaRPr lang="pt-PT" altLang="en-US" dirty="0"/>
          </a:p>
          <a:p>
            <a:endParaRPr lang="pt-PT" altLang="en-US" dirty="0" smtClean="0"/>
          </a:p>
        </p:txBody>
      </p:sp>
      <mc:AlternateContent xmlns:mc="http://schemas.openxmlformats.org/markup-compatibility/2006" xmlns:a14="http://schemas.microsoft.com/office/drawing/2010/main">
        <mc:Choice Requires="a14">
          <p:sp>
            <p:nvSpPr>
              <p:cNvPr id="6" name="Rectangle 5"/>
              <p:cNvSpPr/>
              <p:nvPr/>
            </p:nvSpPr>
            <p:spPr>
              <a:xfrm>
                <a:off x="1575887" y="2385830"/>
                <a:ext cx="4038093"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PT" sz="2400" b="0" i="1" smtClean="0">
                          <a:latin typeface="Cambria Math" panose="02040503050406030204" pitchFamily="18" charset="0"/>
                        </a:rPr>
                        <m:t>𝑙𝑛</m:t>
                      </m:r>
                      <m:d>
                        <m:dPr>
                          <m:ctrlPr>
                            <a:rPr lang="pt-PT" sz="2400" i="1">
                              <a:latin typeface="Cambria Math" panose="02040503050406030204" pitchFamily="18" charset="0"/>
                            </a:rPr>
                          </m:ctrlPr>
                        </m:dPr>
                        <m:e>
                          <m:r>
                            <a:rPr lang="pt-PT" sz="2400" b="0" i="1">
                              <a:latin typeface="Cambria Math" panose="02040503050406030204" pitchFamily="18" charset="0"/>
                            </a:rPr>
                            <m:t>𝑁</m:t>
                          </m:r>
                        </m:e>
                      </m:d>
                      <m:r>
                        <a:rPr lang="pt-PT" sz="2400" b="0" i="1">
                          <a:latin typeface="Cambria Math" panose="02040503050406030204" pitchFamily="18" charset="0"/>
                        </a:rPr>
                        <m:t>=</m:t>
                      </m:r>
                      <m:r>
                        <a:rPr lang="pt-PT" sz="2400" b="1" i="1" smtClean="0">
                          <a:solidFill>
                            <a:schemeClr val="accent5"/>
                          </a:solidFill>
                          <a:latin typeface="Cambria Math" panose="02040503050406030204" pitchFamily="18" charset="0"/>
                        </a:rPr>
                        <m:t>𝒌</m:t>
                      </m:r>
                      <m:r>
                        <a:rPr lang="pt-PT" sz="2400" b="0" i="1">
                          <a:latin typeface="Cambria Math" panose="02040503050406030204" pitchFamily="18" charset="0"/>
                        </a:rPr>
                        <m:t>−1.95603 </m:t>
                      </m:r>
                      <m:r>
                        <a:rPr lang="pt-PT" sz="2400" b="0" i="1">
                          <a:latin typeface="Cambria Math" panose="02040503050406030204" pitchFamily="18" charset="0"/>
                        </a:rPr>
                        <m:t>𝑙𝑛</m:t>
                      </m:r>
                      <m:d>
                        <m:dPr>
                          <m:ctrlPr>
                            <a:rPr lang="pt-PT" sz="2400" i="1">
                              <a:latin typeface="Cambria Math" panose="02040503050406030204" pitchFamily="18" charset="0"/>
                            </a:rPr>
                          </m:ctrlPr>
                        </m:dPr>
                        <m:e>
                          <m:r>
                            <a:rPr lang="pt-PT" sz="2400" b="0" i="1">
                              <a:latin typeface="Cambria Math" panose="02040503050406030204" pitchFamily="18" charset="0"/>
                            </a:rPr>
                            <m:t>𝑑𝑔</m:t>
                          </m:r>
                        </m:e>
                      </m:d>
                    </m:oMath>
                  </m:oMathPara>
                </a14:m>
                <a:endParaRPr lang="pt-PT" sz="2400" i="1" dirty="0" smtClean="0">
                  <a:latin typeface="Arial" panose="020B0604020202020204" pitchFamily="34" charset="0"/>
                  <a:cs typeface="Arial" panose="020B0604020202020204" pitchFamily="34"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1575887" y="2385830"/>
                <a:ext cx="4038093" cy="461665"/>
              </a:xfrm>
              <a:prstGeom prst="rect">
                <a:avLst/>
              </a:prstGeom>
              <a:blipFill>
                <a:blip r:embed="rId2"/>
                <a:stretch>
                  <a:fillRect b="-197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1575887" y="3086538"/>
                <a:ext cx="4022063"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PT" sz="2400" b="1" i="1" smtClean="0">
                          <a:solidFill>
                            <a:schemeClr val="accent5"/>
                          </a:solidFill>
                          <a:latin typeface="Cambria Math" panose="02040503050406030204" pitchFamily="18" charset="0"/>
                        </a:rPr>
                        <m:t>𝒌</m:t>
                      </m:r>
                      <m:r>
                        <a:rPr lang="pt-PT" sz="2400" b="0" i="1">
                          <a:latin typeface="Cambria Math" panose="02040503050406030204" pitchFamily="18" charset="0"/>
                        </a:rPr>
                        <m:t>=</m:t>
                      </m:r>
                      <m:r>
                        <a:rPr lang="pt-PT" sz="2400" b="0" i="1" smtClean="0">
                          <a:latin typeface="Cambria Math" panose="02040503050406030204" pitchFamily="18" charset="0"/>
                        </a:rPr>
                        <m:t>𝑙𝑛</m:t>
                      </m:r>
                      <m:d>
                        <m:dPr>
                          <m:ctrlPr>
                            <a:rPr lang="pt-PT" sz="2400" i="1" smtClean="0">
                              <a:latin typeface="Cambria Math" panose="02040503050406030204" pitchFamily="18" charset="0"/>
                            </a:rPr>
                          </m:ctrlPr>
                        </m:dPr>
                        <m:e>
                          <m:r>
                            <a:rPr lang="pt-PT" sz="2400" b="0" i="1" smtClean="0">
                              <a:latin typeface="Cambria Math" panose="02040503050406030204" pitchFamily="18" charset="0"/>
                            </a:rPr>
                            <m:t>𝑁</m:t>
                          </m:r>
                        </m:e>
                      </m:d>
                      <m:r>
                        <a:rPr lang="pt-PT" sz="2400" b="0" i="1" smtClean="0">
                          <a:latin typeface="Cambria Math" panose="02040503050406030204" pitchFamily="18" charset="0"/>
                        </a:rPr>
                        <m:t>+</m:t>
                      </m:r>
                      <m:r>
                        <a:rPr lang="pt-PT" sz="2400" b="0" i="1">
                          <a:latin typeface="Cambria Math" panose="02040503050406030204" pitchFamily="18" charset="0"/>
                        </a:rPr>
                        <m:t>1.95603 </m:t>
                      </m:r>
                      <m:r>
                        <a:rPr lang="pt-PT" sz="2400" b="0" i="1">
                          <a:latin typeface="Cambria Math" panose="02040503050406030204" pitchFamily="18" charset="0"/>
                        </a:rPr>
                        <m:t>𝑙𝑛</m:t>
                      </m:r>
                      <m:d>
                        <m:dPr>
                          <m:ctrlPr>
                            <a:rPr lang="pt-PT" sz="2400" i="1">
                              <a:latin typeface="Cambria Math" panose="02040503050406030204" pitchFamily="18" charset="0"/>
                            </a:rPr>
                          </m:ctrlPr>
                        </m:dPr>
                        <m:e>
                          <m:r>
                            <a:rPr lang="pt-PT" sz="2400" b="0" i="1">
                              <a:latin typeface="Cambria Math" panose="02040503050406030204" pitchFamily="18" charset="0"/>
                            </a:rPr>
                            <m:t>𝑑𝑔</m:t>
                          </m:r>
                        </m:e>
                      </m:d>
                    </m:oMath>
                  </m:oMathPara>
                </a14:m>
                <a:endParaRPr lang="pt-PT" sz="2400" i="1" dirty="0" smtClean="0"/>
              </a:p>
            </p:txBody>
          </p:sp>
        </mc:Choice>
        <mc:Fallback xmlns="">
          <p:sp>
            <p:nvSpPr>
              <p:cNvPr id="9" name="Rectangle 8"/>
              <p:cNvSpPr>
                <a:spLocks noRot="1" noChangeAspect="1" noMove="1" noResize="1" noEditPoints="1" noAdjustHandles="1" noChangeArrowheads="1" noChangeShapeType="1" noTextEdit="1"/>
              </p:cNvSpPr>
              <p:nvPr/>
            </p:nvSpPr>
            <p:spPr>
              <a:xfrm>
                <a:off x="1575887" y="3086538"/>
                <a:ext cx="4022063" cy="461665"/>
              </a:xfrm>
              <a:prstGeom prst="rect">
                <a:avLst/>
              </a:prstGeom>
              <a:blipFill>
                <a:blip r:embed="rId3"/>
                <a:stretch>
                  <a:fillRect b="-171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1575887" y="5301208"/>
                <a:ext cx="4326697"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PT" sz="2400" b="0" i="1" smtClean="0">
                          <a:latin typeface="Cambria Math" panose="02040503050406030204" pitchFamily="18" charset="0"/>
                        </a:rPr>
                        <m:t>𝑙𝑛</m:t>
                      </m:r>
                      <m:d>
                        <m:dPr>
                          <m:ctrlPr>
                            <a:rPr lang="pt-PT" sz="2400" i="1" smtClean="0">
                              <a:latin typeface="Cambria Math" panose="02040503050406030204" pitchFamily="18" charset="0"/>
                            </a:rPr>
                          </m:ctrlPr>
                        </m:dPr>
                        <m:e>
                          <m:r>
                            <a:rPr lang="pt-PT" sz="2400" b="1" i="1" smtClean="0">
                              <a:solidFill>
                                <a:schemeClr val="accent3"/>
                              </a:solidFill>
                              <a:latin typeface="Cambria Math" panose="02040503050406030204" pitchFamily="18" charset="0"/>
                            </a:rPr>
                            <m:t>𝑺𝑫𝑰</m:t>
                          </m:r>
                        </m:e>
                      </m:d>
                      <m:r>
                        <a:rPr lang="pt-PT" sz="2400" b="0" i="1">
                          <a:latin typeface="Cambria Math" panose="02040503050406030204" pitchFamily="18" charset="0"/>
                        </a:rPr>
                        <m:t>=</m:t>
                      </m:r>
                      <m:r>
                        <a:rPr lang="pt-PT" sz="2400" b="0" i="1" smtClean="0">
                          <a:latin typeface="Cambria Math" panose="02040503050406030204" pitchFamily="18" charset="0"/>
                        </a:rPr>
                        <m:t>𝑘</m:t>
                      </m:r>
                      <m:r>
                        <a:rPr lang="pt-PT" sz="2400" b="0" i="1">
                          <a:latin typeface="Cambria Math" panose="02040503050406030204" pitchFamily="18" charset="0"/>
                        </a:rPr>
                        <m:t>−1.95603 </m:t>
                      </m:r>
                      <m:r>
                        <a:rPr lang="pt-PT" sz="2400" b="0" i="1">
                          <a:latin typeface="Cambria Math" panose="02040503050406030204" pitchFamily="18" charset="0"/>
                        </a:rPr>
                        <m:t>𝑙𝑛</m:t>
                      </m:r>
                      <m:d>
                        <m:dPr>
                          <m:ctrlPr>
                            <a:rPr lang="pt-PT" sz="2400" i="1">
                              <a:latin typeface="Cambria Math" panose="02040503050406030204" pitchFamily="18" charset="0"/>
                            </a:rPr>
                          </m:ctrlPr>
                        </m:dPr>
                        <m:e>
                          <m:r>
                            <a:rPr lang="pt-PT" sz="2400" b="1" i="1" smtClean="0">
                              <a:solidFill>
                                <a:schemeClr val="accent3"/>
                              </a:solidFill>
                              <a:latin typeface="Cambria Math" panose="02040503050406030204" pitchFamily="18" charset="0"/>
                            </a:rPr>
                            <m:t>𝟐𝟓</m:t>
                          </m:r>
                        </m:e>
                      </m:d>
                    </m:oMath>
                  </m:oMathPara>
                </a14:m>
                <a:endParaRPr lang="pt-PT" i="1" dirty="0" smtClean="0">
                  <a:latin typeface="+mj-lt"/>
                  <a:cs typeface="Arial" panose="020B0604020202020204" pitchFamily="34"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1575887" y="5301208"/>
                <a:ext cx="4326697" cy="461665"/>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226121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a:buNone/>
            </a:pPr>
            <a:r>
              <a:rPr lang="pt-PT" altLang="en-US" dirty="0" smtClean="0"/>
              <a:t>Índice de densidade do povoamento (</a:t>
            </a:r>
            <a:r>
              <a:rPr lang="pt-PT" altLang="en-US" dirty="0"/>
              <a:t>SDI)</a:t>
            </a:r>
            <a:endParaRPr lang="en-US" altLang="en-US" dirty="0" smtClean="0"/>
          </a:p>
        </p:txBody>
      </p:sp>
      <p:sp>
        <p:nvSpPr>
          <p:cNvPr id="172035" name="Rectangle 3"/>
          <p:cNvSpPr>
            <a:spLocks noGrp="1" noChangeArrowheads="1"/>
          </p:cNvSpPr>
          <p:nvPr>
            <p:ph idx="1"/>
          </p:nvPr>
        </p:nvSpPr>
        <p:spPr/>
        <p:txBody>
          <a:bodyPr/>
          <a:lstStyle/>
          <a:p>
            <a:r>
              <a:rPr lang="pt-PT" altLang="en-US" dirty="0" smtClean="0"/>
              <a:t>A expressão do SDI para um povoamento qualquer vem então:</a:t>
            </a:r>
            <a:r>
              <a:rPr lang="en-US" altLang="en-US" dirty="0" smtClean="0"/>
              <a:t> </a:t>
            </a:r>
          </a:p>
        </p:txBody>
      </p:sp>
      <p:sp>
        <p:nvSpPr>
          <p:cNvPr id="172039" name="AutoShape 7"/>
          <p:cNvSpPr>
            <a:spLocks noChangeArrowheads="1"/>
          </p:cNvSpPr>
          <p:nvPr/>
        </p:nvSpPr>
        <p:spPr bwMode="auto">
          <a:xfrm>
            <a:off x="5591944" y="3543523"/>
            <a:ext cx="360363" cy="431800"/>
          </a:xfrm>
          <a:prstGeom prst="downArrow">
            <a:avLst>
              <a:gd name="adj1" fmla="val 50000"/>
              <a:gd name="adj2" fmla="val 29956"/>
            </a:avLst>
          </a:prstGeom>
          <a:solidFill>
            <a:schemeClr val="tx1"/>
          </a:solidFill>
          <a:ln w="9525">
            <a:solidFill>
              <a:schemeClr val="tx1"/>
            </a:solidFill>
            <a:miter lim="800000"/>
            <a:headEnd/>
            <a:tailEnd/>
          </a:ln>
        </p:spPr>
        <p:txBody>
          <a:bodyPr vert="eaVert" wrap="none" anchor="ctr"/>
          <a:lstStyle>
            <a:lvl1pPr algn="just">
              <a:spcBef>
                <a:spcPct val="5000"/>
              </a:spcBef>
              <a:buSzPct val="80000"/>
              <a:buFont typeface="Wingdings" panose="05000000000000000000" pitchFamily="2" charset="2"/>
              <a:buChar char="è"/>
              <a:defRPr sz="2200" b="1">
                <a:solidFill>
                  <a:srgbClr val="008000"/>
                </a:solidFill>
                <a:latin typeface="Tahoma" panose="020B0604030504040204" pitchFamily="34" charset="0"/>
              </a:defRPr>
            </a:lvl1pPr>
            <a:lvl2pPr marL="742950" indent="-285750" algn="just">
              <a:spcBef>
                <a:spcPct val="45000"/>
              </a:spcBef>
              <a:buClr>
                <a:srgbClr val="008000"/>
              </a:buClr>
              <a:buFont typeface="Wingdings" panose="05000000000000000000" pitchFamily="2" charset="2"/>
              <a:buChar char="ü"/>
              <a:defRPr sz="2000">
                <a:solidFill>
                  <a:schemeClr val="tx1"/>
                </a:solidFill>
                <a:latin typeface="Tahoma" panose="020B0604030504040204" pitchFamily="34" charset="0"/>
              </a:defRPr>
            </a:lvl2pPr>
            <a:lvl3pPr marL="1143000" indent="-228600" algn="just">
              <a:spcBef>
                <a:spcPct val="30000"/>
              </a:spcBef>
              <a:buClr>
                <a:srgbClr val="008000"/>
              </a:buClr>
              <a:buFont typeface="Marlett" pitchFamily="2" charset="2"/>
              <a:buChar char="0"/>
              <a:defRPr>
                <a:solidFill>
                  <a:schemeClr val="tx1"/>
                </a:solidFill>
                <a:latin typeface="Tahoma" panose="020B0604030504040204" pitchFamily="34" charset="0"/>
              </a:defRPr>
            </a:lvl3pPr>
            <a:lvl4pPr marL="1600200" indent="-228600" algn="just">
              <a:spcBef>
                <a:spcPct val="45000"/>
              </a:spcBef>
              <a:buClr>
                <a:srgbClr val="008000"/>
              </a:buClr>
              <a:buFont typeface="Marlett" pitchFamily="2" charset="2"/>
              <a:buChar char="0"/>
              <a:defRPr sz="1600">
                <a:solidFill>
                  <a:schemeClr val="tx1"/>
                </a:solidFill>
                <a:latin typeface="Tahoma" panose="020B0604030504040204" pitchFamily="34" charset="0"/>
              </a:defRPr>
            </a:lvl4pPr>
            <a:lvl5pPr marL="2057400" indent="-228600">
              <a:spcBef>
                <a:spcPct val="45000"/>
              </a:spcBef>
              <a:buClr>
                <a:srgbClr val="008000"/>
              </a:buClr>
              <a:buChar char="»"/>
              <a:defRPr sz="1600">
                <a:solidFill>
                  <a:schemeClr val="tx1"/>
                </a:solidFill>
                <a:latin typeface="Tahoma" panose="020B0604030504040204" pitchFamily="34" charset="0"/>
              </a:defRPr>
            </a:lvl5pPr>
            <a:lvl6pPr marL="2514600" indent="-228600" eaLnBrk="0" fontAlgn="base" hangingPunct="0">
              <a:spcBef>
                <a:spcPct val="45000"/>
              </a:spcBef>
              <a:spcAft>
                <a:spcPct val="0"/>
              </a:spcAft>
              <a:buClr>
                <a:srgbClr val="008000"/>
              </a:buClr>
              <a:buChar char="»"/>
              <a:defRPr sz="1600">
                <a:solidFill>
                  <a:schemeClr val="tx1"/>
                </a:solidFill>
                <a:latin typeface="Tahoma" panose="020B0604030504040204" pitchFamily="34" charset="0"/>
              </a:defRPr>
            </a:lvl6pPr>
            <a:lvl7pPr marL="2971800" indent="-228600" eaLnBrk="0" fontAlgn="base" hangingPunct="0">
              <a:spcBef>
                <a:spcPct val="45000"/>
              </a:spcBef>
              <a:spcAft>
                <a:spcPct val="0"/>
              </a:spcAft>
              <a:buClr>
                <a:srgbClr val="008000"/>
              </a:buClr>
              <a:buChar char="»"/>
              <a:defRPr sz="1600">
                <a:solidFill>
                  <a:schemeClr val="tx1"/>
                </a:solidFill>
                <a:latin typeface="Tahoma" panose="020B0604030504040204" pitchFamily="34" charset="0"/>
              </a:defRPr>
            </a:lvl7pPr>
            <a:lvl8pPr marL="3429000" indent="-228600" eaLnBrk="0" fontAlgn="base" hangingPunct="0">
              <a:spcBef>
                <a:spcPct val="45000"/>
              </a:spcBef>
              <a:spcAft>
                <a:spcPct val="0"/>
              </a:spcAft>
              <a:buClr>
                <a:srgbClr val="008000"/>
              </a:buClr>
              <a:buChar char="»"/>
              <a:defRPr sz="1600">
                <a:solidFill>
                  <a:schemeClr val="tx1"/>
                </a:solidFill>
                <a:latin typeface="Tahoma" panose="020B0604030504040204" pitchFamily="34" charset="0"/>
              </a:defRPr>
            </a:lvl8pPr>
            <a:lvl9pPr marL="3886200" indent="-228600" eaLnBrk="0" fontAlgn="base" hangingPunct="0">
              <a:spcBef>
                <a:spcPct val="45000"/>
              </a:spcBef>
              <a:spcAft>
                <a:spcPct val="0"/>
              </a:spcAft>
              <a:buClr>
                <a:srgbClr val="008000"/>
              </a:buClr>
              <a:buChar char="»"/>
              <a:defRPr sz="1600">
                <a:solidFill>
                  <a:schemeClr val="tx1"/>
                </a:solidFill>
                <a:latin typeface="Tahoma" panose="020B0604030504040204" pitchFamily="34" charset="0"/>
              </a:defRPr>
            </a:lvl9pPr>
          </a:lstStyle>
          <a:p>
            <a:pPr algn="l">
              <a:spcBef>
                <a:spcPct val="0"/>
              </a:spcBef>
              <a:buSzTx/>
              <a:buFontTx/>
              <a:buNone/>
            </a:pPr>
            <a:endParaRPr lang="pt-PT" altLang="en-US" sz="2400" b="0">
              <a:solidFill>
                <a:schemeClr val="tx1"/>
              </a:solidFill>
              <a:latin typeface="Times New Roman" panose="02020603050405020304" pitchFamily="18" charset="0"/>
            </a:endParaRPr>
          </a:p>
        </p:txBody>
      </p:sp>
      <p:sp>
        <p:nvSpPr>
          <p:cNvPr id="12" name="AutoShape 7"/>
          <p:cNvSpPr>
            <a:spLocks noChangeArrowheads="1"/>
          </p:cNvSpPr>
          <p:nvPr/>
        </p:nvSpPr>
        <p:spPr bwMode="auto">
          <a:xfrm>
            <a:off x="5591945" y="4869785"/>
            <a:ext cx="360362" cy="431800"/>
          </a:xfrm>
          <a:prstGeom prst="downArrow">
            <a:avLst>
              <a:gd name="adj1" fmla="val 50000"/>
              <a:gd name="adj2" fmla="val 29956"/>
            </a:avLst>
          </a:prstGeom>
          <a:solidFill>
            <a:schemeClr val="tx1"/>
          </a:solidFill>
          <a:ln w="9525">
            <a:solidFill>
              <a:schemeClr val="tx1"/>
            </a:solidFill>
            <a:miter lim="800000"/>
            <a:headEnd/>
            <a:tailEnd/>
          </a:ln>
        </p:spPr>
        <p:txBody>
          <a:bodyPr vert="eaVert" wrap="none" anchor="ctr"/>
          <a:lstStyle>
            <a:lvl1pPr algn="just">
              <a:spcBef>
                <a:spcPct val="5000"/>
              </a:spcBef>
              <a:buSzPct val="80000"/>
              <a:buFont typeface="Wingdings" panose="05000000000000000000" pitchFamily="2" charset="2"/>
              <a:buChar char="è"/>
              <a:defRPr sz="2200" b="1">
                <a:solidFill>
                  <a:srgbClr val="008000"/>
                </a:solidFill>
                <a:latin typeface="Tahoma" panose="020B0604030504040204" pitchFamily="34" charset="0"/>
              </a:defRPr>
            </a:lvl1pPr>
            <a:lvl2pPr marL="742950" indent="-285750" algn="just">
              <a:spcBef>
                <a:spcPct val="45000"/>
              </a:spcBef>
              <a:buClr>
                <a:srgbClr val="008000"/>
              </a:buClr>
              <a:buFont typeface="Wingdings" panose="05000000000000000000" pitchFamily="2" charset="2"/>
              <a:buChar char="ü"/>
              <a:defRPr sz="2000">
                <a:solidFill>
                  <a:schemeClr val="tx1"/>
                </a:solidFill>
                <a:latin typeface="Tahoma" panose="020B0604030504040204" pitchFamily="34" charset="0"/>
              </a:defRPr>
            </a:lvl2pPr>
            <a:lvl3pPr marL="1143000" indent="-228600" algn="just">
              <a:spcBef>
                <a:spcPct val="30000"/>
              </a:spcBef>
              <a:buClr>
                <a:srgbClr val="008000"/>
              </a:buClr>
              <a:buFont typeface="Marlett" pitchFamily="2" charset="2"/>
              <a:buChar char="0"/>
              <a:defRPr>
                <a:solidFill>
                  <a:schemeClr val="tx1"/>
                </a:solidFill>
                <a:latin typeface="Tahoma" panose="020B0604030504040204" pitchFamily="34" charset="0"/>
              </a:defRPr>
            </a:lvl3pPr>
            <a:lvl4pPr marL="1600200" indent="-228600" algn="just">
              <a:spcBef>
                <a:spcPct val="45000"/>
              </a:spcBef>
              <a:buClr>
                <a:srgbClr val="008000"/>
              </a:buClr>
              <a:buFont typeface="Marlett" pitchFamily="2" charset="2"/>
              <a:buChar char="0"/>
              <a:defRPr sz="1600">
                <a:solidFill>
                  <a:schemeClr val="tx1"/>
                </a:solidFill>
                <a:latin typeface="Tahoma" panose="020B0604030504040204" pitchFamily="34" charset="0"/>
              </a:defRPr>
            </a:lvl4pPr>
            <a:lvl5pPr marL="2057400" indent="-228600">
              <a:spcBef>
                <a:spcPct val="45000"/>
              </a:spcBef>
              <a:buClr>
                <a:srgbClr val="008000"/>
              </a:buClr>
              <a:buChar char="»"/>
              <a:defRPr sz="1600">
                <a:solidFill>
                  <a:schemeClr val="tx1"/>
                </a:solidFill>
                <a:latin typeface="Tahoma" panose="020B0604030504040204" pitchFamily="34" charset="0"/>
              </a:defRPr>
            </a:lvl5pPr>
            <a:lvl6pPr marL="2514600" indent="-228600" eaLnBrk="0" fontAlgn="base" hangingPunct="0">
              <a:spcBef>
                <a:spcPct val="45000"/>
              </a:spcBef>
              <a:spcAft>
                <a:spcPct val="0"/>
              </a:spcAft>
              <a:buClr>
                <a:srgbClr val="008000"/>
              </a:buClr>
              <a:buChar char="»"/>
              <a:defRPr sz="1600">
                <a:solidFill>
                  <a:schemeClr val="tx1"/>
                </a:solidFill>
                <a:latin typeface="Tahoma" panose="020B0604030504040204" pitchFamily="34" charset="0"/>
              </a:defRPr>
            </a:lvl6pPr>
            <a:lvl7pPr marL="2971800" indent="-228600" eaLnBrk="0" fontAlgn="base" hangingPunct="0">
              <a:spcBef>
                <a:spcPct val="45000"/>
              </a:spcBef>
              <a:spcAft>
                <a:spcPct val="0"/>
              </a:spcAft>
              <a:buClr>
                <a:srgbClr val="008000"/>
              </a:buClr>
              <a:buChar char="»"/>
              <a:defRPr sz="1600">
                <a:solidFill>
                  <a:schemeClr val="tx1"/>
                </a:solidFill>
                <a:latin typeface="Tahoma" panose="020B0604030504040204" pitchFamily="34" charset="0"/>
              </a:defRPr>
            </a:lvl7pPr>
            <a:lvl8pPr marL="3429000" indent="-228600" eaLnBrk="0" fontAlgn="base" hangingPunct="0">
              <a:spcBef>
                <a:spcPct val="45000"/>
              </a:spcBef>
              <a:spcAft>
                <a:spcPct val="0"/>
              </a:spcAft>
              <a:buClr>
                <a:srgbClr val="008000"/>
              </a:buClr>
              <a:buChar char="»"/>
              <a:defRPr sz="1600">
                <a:solidFill>
                  <a:schemeClr val="tx1"/>
                </a:solidFill>
                <a:latin typeface="Tahoma" panose="020B0604030504040204" pitchFamily="34" charset="0"/>
              </a:defRPr>
            </a:lvl8pPr>
            <a:lvl9pPr marL="3886200" indent="-228600" eaLnBrk="0" fontAlgn="base" hangingPunct="0">
              <a:spcBef>
                <a:spcPct val="45000"/>
              </a:spcBef>
              <a:spcAft>
                <a:spcPct val="0"/>
              </a:spcAft>
              <a:buClr>
                <a:srgbClr val="008000"/>
              </a:buClr>
              <a:buChar char="»"/>
              <a:defRPr sz="1600">
                <a:solidFill>
                  <a:schemeClr val="tx1"/>
                </a:solidFill>
                <a:latin typeface="Tahoma" panose="020B0604030504040204" pitchFamily="34" charset="0"/>
              </a:defRPr>
            </a:lvl9pPr>
          </a:lstStyle>
          <a:p>
            <a:pPr algn="l">
              <a:spcBef>
                <a:spcPct val="0"/>
              </a:spcBef>
              <a:buSzTx/>
              <a:buFontTx/>
              <a:buNone/>
            </a:pPr>
            <a:endParaRPr lang="pt-PT" altLang="en-US" sz="2400" b="0">
              <a:solidFill>
                <a:schemeClr val="tx1"/>
              </a:solidFill>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11" name="Rectangle 10"/>
              <p:cNvSpPr/>
              <p:nvPr/>
            </p:nvSpPr>
            <p:spPr>
              <a:xfrm>
                <a:off x="781150" y="2457653"/>
                <a:ext cx="4261103"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PT" sz="2400" b="0" i="1" smtClean="0">
                          <a:latin typeface="Cambria Math" panose="02040503050406030204" pitchFamily="18" charset="0"/>
                        </a:rPr>
                        <m:t>𝑙𝑛</m:t>
                      </m:r>
                      <m:d>
                        <m:dPr>
                          <m:ctrlPr>
                            <a:rPr lang="pt-PT" sz="2400" i="1" smtClean="0">
                              <a:latin typeface="Cambria Math" panose="02040503050406030204" pitchFamily="18" charset="0"/>
                            </a:rPr>
                          </m:ctrlPr>
                        </m:dPr>
                        <m:e>
                          <m:r>
                            <a:rPr lang="pt-PT" sz="2400" b="1" i="0" smtClean="0">
                              <a:solidFill>
                                <a:schemeClr val="accent3"/>
                              </a:solidFill>
                              <a:latin typeface="Cambria Math" panose="02040503050406030204" pitchFamily="18" charset="0"/>
                            </a:rPr>
                            <m:t>𝐒𝐃𝐈</m:t>
                          </m:r>
                        </m:e>
                      </m:d>
                      <m:r>
                        <a:rPr lang="pt-PT" sz="2400" b="0" i="1">
                          <a:latin typeface="Cambria Math" panose="02040503050406030204" pitchFamily="18" charset="0"/>
                        </a:rPr>
                        <m:t>=</m:t>
                      </m:r>
                      <m:r>
                        <a:rPr lang="pt-PT" sz="2400" b="0" i="1" smtClean="0">
                          <a:latin typeface="Cambria Math" panose="02040503050406030204" pitchFamily="18" charset="0"/>
                        </a:rPr>
                        <m:t>𝑘</m:t>
                      </m:r>
                      <m:r>
                        <a:rPr lang="pt-PT" sz="2400" b="0" i="1">
                          <a:latin typeface="Cambria Math" panose="02040503050406030204" pitchFamily="18" charset="0"/>
                        </a:rPr>
                        <m:t>−1.95603 </m:t>
                      </m:r>
                      <m:r>
                        <a:rPr lang="pt-PT" sz="2400" b="0" i="1">
                          <a:latin typeface="Cambria Math" panose="02040503050406030204" pitchFamily="18" charset="0"/>
                        </a:rPr>
                        <m:t>𝑙𝑛</m:t>
                      </m:r>
                      <m:d>
                        <m:dPr>
                          <m:ctrlPr>
                            <a:rPr lang="pt-PT" sz="2400" i="1">
                              <a:latin typeface="Cambria Math" panose="02040503050406030204" pitchFamily="18" charset="0"/>
                            </a:rPr>
                          </m:ctrlPr>
                        </m:dPr>
                        <m:e>
                          <m:r>
                            <a:rPr lang="pt-PT" sz="2400" b="1" i="1" smtClean="0">
                              <a:solidFill>
                                <a:schemeClr val="accent3"/>
                              </a:solidFill>
                              <a:latin typeface="Cambria Math" panose="02040503050406030204" pitchFamily="18" charset="0"/>
                            </a:rPr>
                            <m:t>𝟐𝟓</m:t>
                          </m:r>
                        </m:e>
                      </m:d>
                    </m:oMath>
                  </m:oMathPara>
                </a14:m>
                <a:endParaRPr lang="pt-PT" i="1" dirty="0" smtClean="0">
                  <a:latin typeface="+mj-lt"/>
                  <a:cs typeface="Arial" panose="020B0604020202020204" pitchFamily="34"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781150" y="2457653"/>
                <a:ext cx="4261103" cy="461665"/>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6486613" y="2457652"/>
                <a:ext cx="4022063"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PT" sz="2400" b="0" i="1" smtClean="0">
                          <a:latin typeface="Cambria Math" panose="02040503050406030204" pitchFamily="18" charset="0"/>
                        </a:rPr>
                        <m:t>𝑘</m:t>
                      </m:r>
                      <m:r>
                        <a:rPr lang="pt-PT" sz="2400" b="0" i="1">
                          <a:latin typeface="Cambria Math" panose="02040503050406030204" pitchFamily="18" charset="0"/>
                        </a:rPr>
                        <m:t>=</m:t>
                      </m:r>
                      <m:r>
                        <a:rPr lang="pt-PT" sz="2400" b="0" i="1" smtClean="0">
                          <a:latin typeface="Cambria Math" panose="02040503050406030204" pitchFamily="18" charset="0"/>
                        </a:rPr>
                        <m:t>𝑙𝑛</m:t>
                      </m:r>
                      <m:d>
                        <m:dPr>
                          <m:ctrlPr>
                            <a:rPr lang="pt-PT" sz="2400" i="1" smtClean="0">
                              <a:latin typeface="Cambria Math" panose="02040503050406030204" pitchFamily="18" charset="0"/>
                            </a:rPr>
                          </m:ctrlPr>
                        </m:dPr>
                        <m:e>
                          <m:r>
                            <a:rPr lang="pt-PT" sz="2400" b="1" i="1" smtClean="0">
                              <a:solidFill>
                                <a:schemeClr val="accent5"/>
                              </a:solidFill>
                              <a:latin typeface="Cambria Math" panose="02040503050406030204" pitchFamily="18" charset="0"/>
                            </a:rPr>
                            <m:t>𝑵</m:t>
                          </m:r>
                        </m:e>
                      </m:d>
                      <m:r>
                        <a:rPr lang="pt-PT" sz="2400" b="0" i="1" smtClean="0">
                          <a:latin typeface="Cambria Math" panose="02040503050406030204" pitchFamily="18" charset="0"/>
                        </a:rPr>
                        <m:t>+</m:t>
                      </m:r>
                      <m:r>
                        <a:rPr lang="pt-PT" sz="2400" b="0" i="1">
                          <a:latin typeface="Cambria Math" panose="02040503050406030204" pitchFamily="18" charset="0"/>
                        </a:rPr>
                        <m:t>1.95603 </m:t>
                      </m:r>
                      <m:r>
                        <a:rPr lang="pt-PT" sz="2400" b="0" i="1">
                          <a:latin typeface="Cambria Math" panose="02040503050406030204" pitchFamily="18" charset="0"/>
                        </a:rPr>
                        <m:t>𝑙𝑛</m:t>
                      </m:r>
                      <m:d>
                        <m:dPr>
                          <m:ctrlPr>
                            <a:rPr lang="pt-PT" sz="2400" i="1">
                              <a:latin typeface="Cambria Math" panose="02040503050406030204" pitchFamily="18" charset="0"/>
                            </a:rPr>
                          </m:ctrlPr>
                        </m:dPr>
                        <m:e>
                          <m:r>
                            <a:rPr lang="pt-PT" sz="2400" b="1" i="1" smtClean="0">
                              <a:solidFill>
                                <a:schemeClr val="accent5"/>
                              </a:solidFill>
                              <a:latin typeface="Cambria Math" panose="02040503050406030204" pitchFamily="18" charset="0"/>
                            </a:rPr>
                            <m:t>𝒅𝒈</m:t>
                          </m:r>
                        </m:e>
                      </m:d>
                    </m:oMath>
                  </m:oMathPara>
                </a14:m>
                <a:endParaRPr lang="pt-PT" sz="2400" i="1" dirty="0" smtClean="0"/>
              </a:p>
            </p:txBody>
          </p:sp>
        </mc:Choice>
        <mc:Fallback xmlns="">
          <p:sp>
            <p:nvSpPr>
              <p:cNvPr id="13" name="Rectangle 12"/>
              <p:cNvSpPr>
                <a:spLocks noRot="1" noChangeAspect="1" noMove="1" noResize="1" noEditPoints="1" noAdjustHandles="1" noChangeArrowheads="1" noChangeShapeType="1" noTextEdit="1"/>
              </p:cNvSpPr>
              <p:nvPr/>
            </p:nvSpPr>
            <p:spPr>
              <a:xfrm>
                <a:off x="6486613" y="2457652"/>
                <a:ext cx="4022063" cy="461665"/>
              </a:xfrm>
              <a:prstGeom prst="rect">
                <a:avLst/>
              </a:prstGeom>
              <a:blipFill>
                <a:blip r:embed="rId3"/>
                <a:stretch>
                  <a:fillRect b="-171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2423592" y="4176600"/>
                <a:ext cx="7338099"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PT" sz="2400" b="0" i="1" smtClean="0">
                          <a:latin typeface="Cambria Math" panose="02040503050406030204" pitchFamily="18" charset="0"/>
                        </a:rPr>
                        <m:t>𝑙𝑛</m:t>
                      </m:r>
                      <m:d>
                        <m:dPr>
                          <m:ctrlPr>
                            <a:rPr lang="pt-PT" sz="2400" i="1" smtClean="0">
                              <a:latin typeface="Cambria Math" panose="02040503050406030204" pitchFamily="18" charset="0"/>
                            </a:rPr>
                          </m:ctrlPr>
                        </m:dPr>
                        <m:e>
                          <m:r>
                            <a:rPr lang="pt-PT" sz="2400" b="1" i="1" smtClean="0">
                              <a:solidFill>
                                <a:schemeClr val="accent3"/>
                              </a:solidFill>
                              <a:latin typeface="Cambria Math" panose="02040503050406030204" pitchFamily="18" charset="0"/>
                            </a:rPr>
                            <m:t>𝑺𝑫𝑰</m:t>
                          </m:r>
                        </m:e>
                      </m:d>
                      <m:r>
                        <a:rPr lang="pt-PT" sz="2400" b="0" i="1">
                          <a:latin typeface="Cambria Math" panose="02040503050406030204" pitchFamily="18" charset="0"/>
                        </a:rPr>
                        <m:t>=</m:t>
                      </m:r>
                      <m:r>
                        <a:rPr lang="pt-PT" sz="2400" b="0" i="1" smtClean="0">
                          <a:latin typeface="Cambria Math" panose="02040503050406030204" pitchFamily="18" charset="0"/>
                        </a:rPr>
                        <m:t>𝑙𝑛</m:t>
                      </m:r>
                      <m:d>
                        <m:dPr>
                          <m:ctrlPr>
                            <a:rPr lang="pt-PT" sz="2400" b="0" i="1" smtClean="0">
                              <a:latin typeface="Cambria Math" panose="02040503050406030204" pitchFamily="18" charset="0"/>
                            </a:rPr>
                          </m:ctrlPr>
                        </m:dPr>
                        <m:e>
                          <m:r>
                            <a:rPr lang="pt-PT" sz="2400" b="1" i="1" smtClean="0">
                              <a:solidFill>
                                <a:schemeClr val="accent5"/>
                              </a:solidFill>
                              <a:latin typeface="Cambria Math" panose="02040503050406030204" pitchFamily="18" charset="0"/>
                            </a:rPr>
                            <m:t>𝑵</m:t>
                          </m:r>
                        </m:e>
                      </m:d>
                      <m:r>
                        <a:rPr lang="pt-PT" sz="2400" b="0" i="1" smtClean="0">
                          <a:latin typeface="Cambria Math" panose="02040503050406030204" pitchFamily="18" charset="0"/>
                        </a:rPr>
                        <m:t>+1.956</m:t>
                      </m:r>
                      <m:r>
                        <a:rPr lang="en-US" sz="2400" b="0" i="1" smtClean="0">
                          <a:latin typeface="Cambria Math" panose="02040503050406030204" pitchFamily="18" charset="0"/>
                        </a:rPr>
                        <m:t>03</m:t>
                      </m:r>
                      <m:r>
                        <a:rPr lang="pt-PT" sz="2400" b="0" i="1" smtClean="0">
                          <a:latin typeface="Cambria Math" panose="02040503050406030204" pitchFamily="18" charset="0"/>
                        </a:rPr>
                        <m:t> </m:t>
                      </m:r>
                      <m:r>
                        <a:rPr lang="pt-PT" sz="2400" b="0" i="1" smtClean="0">
                          <a:latin typeface="Cambria Math" panose="02040503050406030204" pitchFamily="18" charset="0"/>
                        </a:rPr>
                        <m:t>𝑙𝑛</m:t>
                      </m:r>
                      <m:r>
                        <a:rPr lang="pt-PT" sz="2400" b="0" i="1" smtClean="0">
                          <a:latin typeface="Cambria Math" panose="02040503050406030204" pitchFamily="18" charset="0"/>
                        </a:rPr>
                        <m:t>(</m:t>
                      </m:r>
                      <m:r>
                        <a:rPr lang="pt-PT" sz="2400" b="1" i="1" smtClean="0">
                          <a:solidFill>
                            <a:schemeClr val="accent5"/>
                          </a:solidFill>
                          <a:latin typeface="Cambria Math" panose="02040503050406030204" pitchFamily="18" charset="0"/>
                        </a:rPr>
                        <m:t>𝒅𝒈</m:t>
                      </m:r>
                      <m:r>
                        <a:rPr lang="pt-PT" sz="2400" b="0" i="1" smtClean="0">
                          <a:latin typeface="Cambria Math" panose="02040503050406030204" pitchFamily="18" charset="0"/>
                        </a:rPr>
                        <m:t>)−1.95603 </m:t>
                      </m:r>
                      <m:r>
                        <a:rPr lang="pt-PT" sz="2400" b="0" i="1">
                          <a:latin typeface="Cambria Math" panose="02040503050406030204" pitchFamily="18" charset="0"/>
                        </a:rPr>
                        <m:t>𝑙𝑛</m:t>
                      </m:r>
                      <m:d>
                        <m:dPr>
                          <m:ctrlPr>
                            <a:rPr lang="pt-PT" sz="2400" i="1">
                              <a:latin typeface="Cambria Math" panose="02040503050406030204" pitchFamily="18" charset="0"/>
                            </a:rPr>
                          </m:ctrlPr>
                        </m:dPr>
                        <m:e>
                          <m:r>
                            <a:rPr lang="pt-PT" sz="2400" b="1" i="1" smtClean="0">
                              <a:solidFill>
                                <a:schemeClr val="accent3"/>
                              </a:solidFill>
                              <a:latin typeface="Cambria Math" panose="02040503050406030204" pitchFamily="18" charset="0"/>
                            </a:rPr>
                            <m:t>𝟐𝟓</m:t>
                          </m:r>
                        </m:e>
                      </m:d>
                    </m:oMath>
                  </m:oMathPara>
                </a14:m>
                <a:endParaRPr lang="pt-PT" i="1" dirty="0" smtClean="0">
                  <a:latin typeface="+mj-lt"/>
                  <a:cs typeface="Arial" panose="020B0604020202020204" pitchFamily="34"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2423592" y="4176600"/>
                <a:ext cx="7338099" cy="461665"/>
              </a:xfrm>
              <a:prstGeom prst="rect">
                <a:avLst/>
              </a:prstGeom>
              <a:blipFill>
                <a:blip r:embed="rId4"/>
                <a:stretch>
                  <a:fillRect b="-184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p:cNvSpPr txBox="1"/>
              <p:nvPr/>
            </p:nvSpPr>
            <p:spPr>
              <a:xfrm>
                <a:off x="4452961" y="5533106"/>
                <a:ext cx="2947602" cy="90806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pt-PT" sz="2400" b="1" i="1" smtClean="0">
                          <a:solidFill>
                            <a:schemeClr val="accent3"/>
                          </a:solidFill>
                          <a:latin typeface="Cambria Math" panose="02040503050406030204" pitchFamily="18" charset="0"/>
                        </a:rPr>
                        <m:t>𝑺𝑫𝑰</m:t>
                      </m:r>
                      <m:r>
                        <a:rPr lang="pt-PT" sz="2400" b="0" i="1" smtClean="0">
                          <a:latin typeface="Cambria Math" panose="02040503050406030204" pitchFamily="18" charset="0"/>
                        </a:rPr>
                        <m:t>=</m:t>
                      </m:r>
                      <m:r>
                        <a:rPr lang="pt-PT" sz="2400" b="1" i="1" smtClean="0">
                          <a:solidFill>
                            <a:schemeClr val="accent5"/>
                          </a:solidFill>
                          <a:latin typeface="Cambria Math" panose="02040503050406030204" pitchFamily="18" charset="0"/>
                        </a:rPr>
                        <m:t>𝑵</m:t>
                      </m:r>
                      <m:r>
                        <a:rPr lang="pt-PT" sz="2400" b="0" i="1" smtClean="0">
                          <a:latin typeface="Cambria Math" panose="02040503050406030204" pitchFamily="18" charset="0"/>
                        </a:rPr>
                        <m:t> </m:t>
                      </m:r>
                      <m:sSup>
                        <m:sSupPr>
                          <m:ctrlPr>
                            <a:rPr lang="pt-PT" sz="2400" i="1" smtClean="0">
                              <a:latin typeface="Cambria Math" panose="02040503050406030204" pitchFamily="18" charset="0"/>
                            </a:rPr>
                          </m:ctrlPr>
                        </m:sSupPr>
                        <m:e>
                          <m:d>
                            <m:dPr>
                              <m:ctrlPr>
                                <a:rPr lang="pt-PT" sz="2400" i="1">
                                  <a:latin typeface="Cambria Math" panose="02040503050406030204" pitchFamily="18" charset="0"/>
                                </a:rPr>
                              </m:ctrlPr>
                            </m:dPr>
                            <m:e>
                              <m:f>
                                <m:fPr>
                                  <m:ctrlPr>
                                    <a:rPr lang="pt-PT" sz="2400" i="1">
                                      <a:latin typeface="Cambria Math" panose="02040503050406030204" pitchFamily="18" charset="0"/>
                                    </a:rPr>
                                  </m:ctrlPr>
                                </m:fPr>
                                <m:num>
                                  <m:r>
                                    <a:rPr lang="pt-PT" sz="2400" b="1" i="1" smtClean="0">
                                      <a:solidFill>
                                        <a:schemeClr val="accent5"/>
                                      </a:solidFill>
                                      <a:latin typeface="Cambria Math" panose="02040503050406030204" pitchFamily="18" charset="0"/>
                                    </a:rPr>
                                    <m:t>𝒅𝒈</m:t>
                                  </m:r>
                                </m:num>
                                <m:den>
                                  <m:r>
                                    <a:rPr lang="pt-PT" sz="2400" b="1" i="1" smtClean="0">
                                      <a:solidFill>
                                        <a:schemeClr val="accent3"/>
                                      </a:solidFill>
                                      <a:latin typeface="Cambria Math" panose="02040503050406030204" pitchFamily="18" charset="0"/>
                                    </a:rPr>
                                    <m:t>𝟐𝟓</m:t>
                                  </m:r>
                                </m:den>
                              </m:f>
                            </m:e>
                          </m:d>
                        </m:e>
                        <m:sup>
                          <m:r>
                            <a:rPr lang="pt-PT" sz="2400" b="0" i="1" smtClean="0">
                              <a:latin typeface="Cambria Math" panose="02040503050406030204" pitchFamily="18" charset="0"/>
                            </a:rPr>
                            <m:t>1.95603</m:t>
                          </m:r>
                        </m:sup>
                      </m:sSup>
                    </m:oMath>
                  </m:oMathPara>
                </a14:m>
                <a:endParaRPr lang="pt-PT" sz="2400" i="1" dirty="0"/>
              </a:p>
            </p:txBody>
          </p:sp>
        </mc:Choice>
        <mc:Fallback xmlns="">
          <p:sp>
            <p:nvSpPr>
              <p:cNvPr id="2" name="TextBox 1"/>
              <p:cNvSpPr txBox="1">
                <a:spLocks noRot="1" noChangeAspect="1" noMove="1" noResize="1" noEditPoints="1" noAdjustHandles="1" noChangeArrowheads="1" noChangeShapeType="1" noTextEdit="1"/>
              </p:cNvSpPr>
              <p:nvPr/>
            </p:nvSpPr>
            <p:spPr>
              <a:xfrm>
                <a:off x="4452961" y="5533106"/>
                <a:ext cx="2947602" cy="908069"/>
              </a:xfrm>
              <a:prstGeom prst="rect">
                <a:avLst/>
              </a:prstGeom>
              <a:blipFill>
                <a:blip r:embed="rId5"/>
                <a:stretch>
                  <a:fillRect/>
                </a:stretch>
              </a:blipFill>
            </p:spPr>
            <p:txBody>
              <a:bodyPr/>
              <a:lstStyle/>
              <a:p>
                <a:r>
                  <a:rPr lang="en-US">
                    <a:noFill/>
                  </a:rPr>
                  <a:t> </a:t>
                </a:r>
              </a:p>
            </p:txBody>
          </p:sp>
        </mc:Fallback>
      </mc:AlternateContent>
      <p:cxnSp>
        <p:nvCxnSpPr>
          <p:cNvPr id="4" name="Elbow Connector 3"/>
          <p:cNvCxnSpPr>
            <a:stCxn id="13" idx="2"/>
            <a:endCxn id="11" idx="2"/>
          </p:cNvCxnSpPr>
          <p:nvPr/>
        </p:nvCxnSpPr>
        <p:spPr>
          <a:xfrm rot="5400000">
            <a:off x="5704674" y="126346"/>
            <a:ext cx="1" cy="5585943"/>
          </a:xfrm>
          <a:prstGeom prst="bentConnector3">
            <a:avLst>
              <a:gd name="adj1" fmla="val 22860100000"/>
            </a:avLst>
          </a:prstGeom>
          <a:ln w="28575">
            <a:solidFill>
              <a:schemeClr val="accent5"/>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Rectangle 14"/>
              <p:cNvSpPr/>
              <p:nvPr/>
            </p:nvSpPr>
            <p:spPr>
              <a:xfrm>
                <a:off x="6464918" y="1995987"/>
                <a:ext cx="4038157"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PT" sz="2400" b="0" i="1" smtClean="0">
                          <a:latin typeface="Cambria Math" panose="02040503050406030204" pitchFamily="18" charset="0"/>
                        </a:rPr>
                        <m:t>𝑙𝑛</m:t>
                      </m:r>
                      <m:d>
                        <m:dPr>
                          <m:ctrlPr>
                            <a:rPr lang="pt-PT" sz="2400" i="1" smtClean="0">
                              <a:latin typeface="Cambria Math" panose="02040503050406030204" pitchFamily="18" charset="0"/>
                            </a:rPr>
                          </m:ctrlPr>
                        </m:dPr>
                        <m:e>
                          <m:r>
                            <a:rPr lang="en-US" sz="2400" b="1" i="0" smtClean="0">
                              <a:solidFill>
                                <a:schemeClr val="accent5"/>
                              </a:solidFill>
                              <a:latin typeface="Cambria Math" panose="02040503050406030204" pitchFamily="18" charset="0"/>
                            </a:rPr>
                            <m:t>𝐍</m:t>
                          </m:r>
                        </m:e>
                      </m:d>
                      <m:r>
                        <a:rPr lang="pt-PT" sz="2400" b="0" i="1">
                          <a:latin typeface="Cambria Math" panose="02040503050406030204" pitchFamily="18" charset="0"/>
                        </a:rPr>
                        <m:t>=</m:t>
                      </m:r>
                      <m:r>
                        <a:rPr lang="pt-PT" sz="2400" b="0" i="1" smtClean="0">
                          <a:latin typeface="Cambria Math" panose="02040503050406030204" pitchFamily="18" charset="0"/>
                        </a:rPr>
                        <m:t>𝑘</m:t>
                      </m:r>
                      <m:r>
                        <a:rPr lang="pt-PT" sz="2400" b="0" i="1">
                          <a:latin typeface="Cambria Math" panose="02040503050406030204" pitchFamily="18" charset="0"/>
                        </a:rPr>
                        <m:t>−1.95603 </m:t>
                      </m:r>
                      <m:r>
                        <a:rPr lang="pt-PT" sz="2400" b="0" i="1">
                          <a:latin typeface="Cambria Math" panose="02040503050406030204" pitchFamily="18" charset="0"/>
                        </a:rPr>
                        <m:t>𝑙𝑛</m:t>
                      </m:r>
                      <m:d>
                        <m:dPr>
                          <m:ctrlPr>
                            <a:rPr lang="pt-PT" sz="2400" i="1">
                              <a:latin typeface="Cambria Math" panose="02040503050406030204" pitchFamily="18" charset="0"/>
                            </a:rPr>
                          </m:ctrlPr>
                        </m:dPr>
                        <m:e>
                          <m:r>
                            <a:rPr lang="en-US" sz="2400" b="1" i="1" smtClean="0">
                              <a:solidFill>
                                <a:schemeClr val="accent5"/>
                              </a:solidFill>
                              <a:latin typeface="Cambria Math" panose="02040503050406030204" pitchFamily="18" charset="0"/>
                            </a:rPr>
                            <m:t>𝒅𝒈</m:t>
                          </m:r>
                        </m:e>
                      </m:d>
                    </m:oMath>
                  </m:oMathPara>
                </a14:m>
                <a:endParaRPr lang="pt-PT" i="1" dirty="0" smtClean="0">
                  <a:latin typeface="+mj-lt"/>
                  <a:cs typeface="Arial" panose="020B0604020202020204" pitchFamily="34"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6464918" y="1995987"/>
                <a:ext cx="4038157" cy="461665"/>
              </a:xfrm>
              <a:prstGeom prst="rect">
                <a:avLst/>
              </a:prstGeom>
              <a:blipFill>
                <a:blip r:embed="rId6"/>
                <a:stretch>
                  <a:fillRect b="-18421"/>
                </a:stretch>
              </a:blipFill>
            </p:spPr>
            <p:txBody>
              <a:bodyPr/>
              <a:lstStyle/>
              <a:p>
                <a:r>
                  <a:rPr lang="en-US">
                    <a:noFill/>
                  </a:rPr>
                  <a:t> </a:t>
                </a:r>
              </a:p>
            </p:txBody>
          </p:sp>
        </mc:Fallback>
      </mc:AlternateContent>
    </p:spTree>
    <p:extLst>
      <p:ext uri="{BB962C8B-B14F-4D97-AF65-F5344CB8AC3E}">
        <p14:creationId xmlns:p14="http://schemas.microsoft.com/office/powerpoint/2010/main" val="11761230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72039"/>
                                        </p:tgtEl>
                                        <p:attrNameLst>
                                          <p:attrName>style.visibility</p:attrName>
                                        </p:attrNameLst>
                                      </p:cBhvr>
                                      <p:to>
                                        <p:strVal val="visible"/>
                                      </p:to>
                                    </p:set>
                                    <p:animEffect transition="in" filter="wipe(up)">
                                      <p:cBhvr>
                                        <p:cTn id="7" dur="500"/>
                                        <p:tgtEl>
                                          <p:spTgt spid="17203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39" grpId="0" animBg="1"/>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a:buNone/>
            </a:pPr>
            <a:r>
              <a:rPr lang="pt-PT" altLang="en-US" dirty="0" smtClean="0"/>
              <a:t>Índice de densidade do </a:t>
            </a:r>
            <a:r>
              <a:rPr lang="pt-PT" altLang="en-US" dirty="0"/>
              <a:t>povoamento (SDI)</a:t>
            </a:r>
            <a:endParaRPr lang="en-US" altLang="en-US" dirty="0" smtClean="0"/>
          </a:p>
        </p:txBody>
      </p:sp>
      <p:sp>
        <p:nvSpPr>
          <p:cNvPr id="14340" name="Rectangle 6"/>
          <p:cNvSpPr>
            <a:spLocks noChangeArrowheads="1"/>
          </p:cNvSpPr>
          <p:nvPr/>
        </p:nvSpPr>
        <p:spPr bwMode="auto">
          <a:xfrm>
            <a:off x="1524001" y="3360820"/>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just">
              <a:spcBef>
                <a:spcPct val="5000"/>
              </a:spcBef>
              <a:buSzPct val="80000"/>
              <a:buFont typeface="Wingdings" panose="05000000000000000000" pitchFamily="2" charset="2"/>
              <a:buChar char="è"/>
              <a:defRPr sz="2200" b="1">
                <a:solidFill>
                  <a:srgbClr val="008000"/>
                </a:solidFill>
                <a:latin typeface="Tahoma" panose="020B0604030504040204" pitchFamily="34" charset="0"/>
              </a:defRPr>
            </a:lvl1pPr>
            <a:lvl2pPr marL="742950" indent="-285750" algn="just">
              <a:spcBef>
                <a:spcPct val="45000"/>
              </a:spcBef>
              <a:buClr>
                <a:srgbClr val="008000"/>
              </a:buClr>
              <a:buFont typeface="Wingdings" panose="05000000000000000000" pitchFamily="2" charset="2"/>
              <a:buChar char="ü"/>
              <a:defRPr sz="2000">
                <a:solidFill>
                  <a:schemeClr val="tx1"/>
                </a:solidFill>
                <a:latin typeface="Tahoma" panose="020B0604030504040204" pitchFamily="34" charset="0"/>
              </a:defRPr>
            </a:lvl2pPr>
            <a:lvl3pPr marL="1143000" indent="-228600" algn="just">
              <a:spcBef>
                <a:spcPct val="30000"/>
              </a:spcBef>
              <a:buClr>
                <a:srgbClr val="008000"/>
              </a:buClr>
              <a:buFont typeface="Marlett" pitchFamily="2" charset="2"/>
              <a:buChar char="0"/>
              <a:defRPr>
                <a:solidFill>
                  <a:schemeClr val="tx1"/>
                </a:solidFill>
                <a:latin typeface="Tahoma" panose="020B0604030504040204" pitchFamily="34" charset="0"/>
              </a:defRPr>
            </a:lvl3pPr>
            <a:lvl4pPr marL="1600200" indent="-228600" algn="just">
              <a:spcBef>
                <a:spcPct val="45000"/>
              </a:spcBef>
              <a:buClr>
                <a:srgbClr val="008000"/>
              </a:buClr>
              <a:buFont typeface="Marlett" pitchFamily="2" charset="2"/>
              <a:buChar char="0"/>
              <a:defRPr sz="1600">
                <a:solidFill>
                  <a:schemeClr val="tx1"/>
                </a:solidFill>
                <a:latin typeface="Tahoma" panose="020B0604030504040204" pitchFamily="34" charset="0"/>
              </a:defRPr>
            </a:lvl4pPr>
            <a:lvl5pPr marL="2057400" indent="-228600">
              <a:spcBef>
                <a:spcPct val="45000"/>
              </a:spcBef>
              <a:buClr>
                <a:srgbClr val="008000"/>
              </a:buClr>
              <a:buChar char="»"/>
              <a:defRPr sz="1600">
                <a:solidFill>
                  <a:schemeClr val="tx1"/>
                </a:solidFill>
                <a:latin typeface="Tahoma" panose="020B0604030504040204" pitchFamily="34" charset="0"/>
              </a:defRPr>
            </a:lvl5pPr>
            <a:lvl6pPr marL="2514600" indent="-228600" eaLnBrk="0" fontAlgn="base" hangingPunct="0">
              <a:spcBef>
                <a:spcPct val="45000"/>
              </a:spcBef>
              <a:spcAft>
                <a:spcPct val="0"/>
              </a:spcAft>
              <a:buClr>
                <a:srgbClr val="008000"/>
              </a:buClr>
              <a:buChar char="»"/>
              <a:defRPr sz="1600">
                <a:solidFill>
                  <a:schemeClr val="tx1"/>
                </a:solidFill>
                <a:latin typeface="Tahoma" panose="020B0604030504040204" pitchFamily="34" charset="0"/>
              </a:defRPr>
            </a:lvl6pPr>
            <a:lvl7pPr marL="2971800" indent="-228600" eaLnBrk="0" fontAlgn="base" hangingPunct="0">
              <a:spcBef>
                <a:spcPct val="45000"/>
              </a:spcBef>
              <a:spcAft>
                <a:spcPct val="0"/>
              </a:spcAft>
              <a:buClr>
                <a:srgbClr val="008000"/>
              </a:buClr>
              <a:buChar char="»"/>
              <a:defRPr sz="1600">
                <a:solidFill>
                  <a:schemeClr val="tx1"/>
                </a:solidFill>
                <a:latin typeface="Tahoma" panose="020B0604030504040204" pitchFamily="34" charset="0"/>
              </a:defRPr>
            </a:lvl7pPr>
            <a:lvl8pPr marL="3429000" indent="-228600" eaLnBrk="0" fontAlgn="base" hangingPunct="0">
              <a:spcBef>
                <a:spcPct val="45000"/>
              </a:spcBef>
              <a:spcAft>
                <a:spcPct val="0"/>
              </a:spcAft>
              <a:buClr>
                <a:srgbClr val="008000"/>
              </a:buClr>
              <a:buChar char="»"/>
              <a:defRPr sz="1600">
                <a:solidFill>
                  <a:schemeClr val="tx1"/>
                </a:solidFill>
                <a:latin typeface="Tahoma" panose="020B0604030504040204" pitchFamily="34" charset="0"/>
              </a:defRPr>
            </a:lvl8pPr>
            <a:lvl9pPr marL="3886200" indent="-228600" eaLnBrk="0" fontAlgn="base" hangingPunct="0">
              <a:spcBef>
                <a:spcPct val="45000"/>
              </a:spcBef>
              <a:spcAft>
                <a:spcPct val="0"/>
              </a:spcAft>
              <a:buClr>
                <a:srgbClr val="008000"/>
              </a:buClr>
              <a:buChar char="»"/>
              <a:defRPr sz="1600">
                <a:solidFill>
                  <a:schemeClr val="tx1"/>
                </a:solidFill>
                <a:latin typeface="Tahoma" panose="020B0604030504040204" pitchFamily="34" charset="0"/>
              </a:defRPr>
            </a:lvl9pPr>
          </a:lstStyle>
          <a:p>
            <a:pPr algn="l">
              <a:spcBef>
                <a:spcPct val="0"/>
              </a:spcBef>
              <a:buSzTx/>
              <a:buFontTx/>
              <a:buNone/>
            </a:pPr>
            <a:endParaRPr lang="pt-PT" altLang="en-US" sz="2400" b="0">
              <a:solidFill>
                <a:schemeClr val="tx1"/>
              </a:solidFill>
              <a:latin typeface="Times New Roman" panose="02020603050405020304" pitchFamily="18" charset="0"/>
            </a:endParaRPr>
          </a:p>
        </p:txBody>
      </p:sp>
      <p:sp>
        <p:nvSpPr>
          <p:cNvPr id="14341" name="Rectangle 8"/>
          <p:cNvSpPr>
            <a:spLocks noChangeArrowheads="1"/>
          </p:cNvSpPr>
          <p:nvPr/>
        </p:nvSpPr>
        <p:spPr bwMode="auto">
          <a:xfrm>
            <a:off x="1524001" y="3360820"/>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just">
              <a:spcBef>
                <a:spcPct val="5000"/>
              </a:spcBef>
              <a:buSzPct val="80000"/>
              <a:buFont typeface="Wingdings" panose="05000000000000000000" pitchFamily="2" charset="2"/>
              <a:buChar char="è"/>
              <a:defRPr sz="2200" b="1">
                <a:solidFill>
                  <a:srgbClr val="008000"/>
                </a:solidFill>
                <a:latin typeface="Tahoma" panose="020B0604030504040204" pitchFamily="34" charset="0"/>
              </a:defRPr>
            </a:lvl1pPr>
            <a:lvl2pPr marL="742950" indent="-285750" algn="just">
              <a:spcBef>
                <a:spcPct val="45000"/>
              </a:spcBef>
              <a:buClr>
                <a:srgbClr val="008000"/>
              </a:buClr>
              <a:buFont typeface="Wingdings" panose="05000000000000000000" pitchFamily="2" charset="2"/>
              <a:buChar char="ü"/>
              <a:defRPr sz="2000">
                <a:solidFill>
                  <a:schemeClr val="tx1"/>
                </a:solidFill>
                <a:latin typeface="Tahoma" panose="020B0604030504040204" pitchFamily="34" charset="0"/>
              </a:defRPr>
            </a:lvl2pPr>
            <a:lvl3pPr marL="1143000" indent="-228600" algn="just">
              <a:spcBef>
                <a:spcPct val="30000"/>
              </a:spcBef>
              <a:buClr>
                <a:srgbClr val="008000"/>
              </a:buClr>
              <a:buFont typeface="Marlett" pitchFamily="2" charset="2"/>
              <a:buChar char="0"/>
              <a:defRPr>
                <a:solidFill>
                  <a:schemeClr val="tx1"/>
                </a:solidFill>
                <a:latin typeface="Tahoma" panose="020B0604030504040204" pitchFamily="34" charset="0"/>
              </a:defRPr>
            </a:lvl3pPr>
            <a:lvl4pPr marL="1600200" indent="-228600" algn="just">
              <a:spcBef>
                <a:spcPct val="45000"/>
              </a:spcBef>
              <a:buClr>
                <a:srgbClr val="008000"/>
              </a:buClr>
              <a:buFont typeface="Marlett" pitchFamily="2" charset="2"/>
              <a:buChar char="0"/>
              <a:defRPr sz="1600">
                <a:solidFill>
                  <a:schemeClr val="tx1"/>
                </a:solidFill>
                <a:latin typeface="Tahoma" panose="020B0604030504040204" pitchFamily="34" charset="0"/>
              </a:defRPr>
            </a:lvl4pPr>
            <a:lvl5pPr marL="2057400" indent="-228600">
              <a:spcBef>
                <a:spcPct val="45000"/>
              </a:spcBef>
              <a:buClr>
                <a:srgbClr val="008000"/>
              </a:buClr>
              <a:buChar char="»"/>
              <a:defRPr sz="1600">
                <a:solidFill>
                  <a:schemeClr val="tx1"/>
                </a:solidFill>
                <a:latin typeface="Tahoma" panose="020B0604030504040204" pitchFamily="34" charset="0"/>
              </a:defRPr>
            </a:lvl5pPr>
            <a:lvl6pPr marL="2514600" indent="-228600" eaLnBrk="0" fontAlgn="base" hangingPunct="0">
              <a:spcBef>
                <a:spcPct val="45000"/>
              </a:spcBef>
              <a:spcAft>
                <a:spcPct val="0"/>
              </a:spcAft>
              <a:buClr>
                <a:srgbClr val="008000"/>
              </a:buClr>
              <a:buChar char="»"/>
              <a:defRPr sz="1600">
                <a:solidFill>
                  <a:schemeClr val="tx1"/>
                </a:solidFill>
                <a:latin typeface="Tahoma" panose="020B0604030504040204" pitchFamily="34" charset="0"/>
              </a:defRPr>
            </a:lvl6pPr>
            <a:lvl7pPr marL="2971800" indent="-228600" eaLnBrk="0" fontAlgn="base" hangingPunct="0">
              <a:spcBef>
                <a:spcPct val="45000"/>
              </a:spcBef>
              <a:spcAft>
                <a:spcPct val="0"/>
              </a:spcAft>
              <a:buClr>
                <a:srgbClr val="008000"/>
              </a:buClr>
              <a:buChar char="»"/>
              <a:defRPr sz="1600">
                <a:solidFill>
                  <a:schemeClr val="tx1"/>
                </a:solidFill>
                <a:latin typeface="Tahoma" panose="020B0604030504040204" pitchFamily="34" charset="0"/>
              </a:defRPr>
            </a:lvl7pPr>
            <a:lvl8pPr marL="3429000" indent="-228600" eaLnBrk="0" fontAlgn="base" hangingPunct="0">
              <a:spcBef>
                <a:spcPct val="45000"/>
              </a:spcBef>
              <a:spcAft>
                <a:spcPct val="0"/>
              </a:spcAft>
              <a:buClr>
                <a:srgbClr val="008000"/>
              </a:buClr>
              <a:buChar char="»"/>
              <a:defRPr sz="1600">
                <a:solidFill>
                  <a:schemeClr val="tx1"/>
                </a:solidFill>
                <a:latin typeface="Tahoma" panose="020B0604030504040204" pitchFamily="34" charset="0"/>
              </a:defRPr>
            </a:lvl8pPr>
            <a:lvl9pPr marL="3886200" indent="-228600" eaLnBrk="0" fontAlgn="base" hangingPunct="0">
              <a:spcBef>
                <a:spcPct val="45000"/>
              </a:spcBef>
              <a:spcAft>
                <a:spcPct val="0"/>
              </a:spcAft>
              <a:buClr>
                <a:srgbClr val="008000"/>
              </a:buClr>
              <a:buChar char="»"/>
              <a:defRPr sz="1600">
                <a:solidFill>
                  <a:schemeClr val="tx1"/>
                </a:solidFill>
                <a:latin typeface="Tahoma" panose="020B0604030504040204" pitchFamily="34" charset="0"/>
              </a:defRPr>
            </a:lvl9pPr>
          </a:lstStyle>
          <a:p>
            <a:pPr algn="l">
              <a:spcBef>
                <a:spcPct val="0"/>
              </a:spcBef>
              <a:buSzTx/>
              <a:buFontTx/>
              <a:buNone/>
            </a:pPr>
            <a:endParaRPr lang="pt-PT" altLang="en-US" sz="2400" b="0">
              <a:solidFill>
                <a:schemeClr val="tx1"/>
              </a:solidFill>
              <a:latin typeface="Times New Roman" panose="02020603050405020304" pitchFamily="18" charset="0"/>
            </a:endParaRPr>
          </a:p>
        </p:txBody>
      </p:sp>
      <p:grpSp>
        <p:nvGrpSpPr>
          <p:cNvPr id="8" name="Group 7"/>
          <p:cNvGrpSpPr/>
          <p:nvPr/>
        </p:nvGrpSpPr>
        <p:grpSpPr>
          <a:xfrm>
            <a:off x="453948" y="1345917"/>
            <a:ext cx="3639627" cy="5035410"/>
            <a:chOff x="453948" y="1345917"/>
            <a:chExt cx="3639627" cy="5035410"/>
          </a:xfrm>
        </p:grpSpPr>
        <p:pic>
          <p:nvPicPr>
            <p:cNvPr id="4" name="Picture 3"/>
            <p:cNvPicPr>
              <a:picLocks noChangeAspect="1"/>
            </p:cNvPicPr>
            <p:nvPr/>
          </p:nvPicPr>
          <p:blipFill>
            <a:blip r:embed="rId2"/>
            <a:stretch>
              <a:fillRect/>
            </a:stretch>
          </p:blipFill>
          <p:spPr>
            <a:xfrm>
              <a:off x="1165239" y="5556807"/>
              <a:ext cx="2217043" cy="824520"/>
            </a:xfrm>
            <a:prstGeom prst="rect">
              <a:avLst/>
            </a:prstGeom>
          </p:spPr>
        </p:pic>
        <p:pic>
          <p:nvPicPr>
            <p:cNvPr id="5" name="Picture 4"/>
            <p:cNvPicPr>
              <a:picLocks noChangeAspect="1"/>
            </p:cNvPicPr>
            <p:nvPr/>
          </p:nvPicPr>
          <p:blipFill>
            <a:blip r:embed="rId3"/>
            <a:stretch>
              <a:fillRect/>
            </a:stretch>
          </p:blipFill>
          <p:spPr>
            <a:xfrm>
              <a:off x="453948" y="1345917"/>
              <a:ext cx="3639627" cy="4029805"/>
            </a:xfrm>
            <a:prstGeom prst="rect">
              <a:avLst/>
            </a:prstGeom>
          </p:spPr>
        </p:pic>
        <p:sp>
          <p:nvSpPr>
            <p:cNvPr id="13" name="Text Box 36"/>
            <p:cNvSpPr txBox="1">
              <a:spLocks noChangeArrowheads="1"/>
            </p:cNvSpPr>
            <p:nvPr/>
          </p:nvSpPr>
          <p:spPr bwMode="auto">
            <a:xfrm>
              <a:off x="1271464" y="1620874"/>
              <a:ext cx="1676400" cy="182880"/>
            </a:xfrm>
            <a:prstGeom prst="rect">
              <a:avLst/>
            </a:prstGeom>
            <a:solidFill>
              <a:srgbClr xmlns:mc="http://schemas.openxmlformats.org/markup-compatibility/2006" xmlns:a14="http://schemas.microsoft.com/office/drawing/2010/main" val="FFFFFF" mc:Ignorable="a14" a14:legacySpreadsheetColorIndex="65"/>
            </a:solidFill>
            <a:ln>
              <a:noFill/>
            </a:ln>
            <a:extLs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36576" tIns="27432" rIns="36576"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pt-PT" sz="1050" b="1" i="0" u="none" strike="noStrike" baseline="0" dirty="0" err="1">
                  <a:solidFill>
                    <a:srgbClr val="000000"/>
                  </a:solidFill>
                  <a:latin typeface="Arial"/>
                  <a:cs typeface="Arial"/>
                </a:rPr>
                <a:t>ln</a:t>
              </a:r>
              <a:r>
                <a:rPr lang="pt-PT" sz="1050" b="1" i="0" u="none" strike="noStrike" baseline="0" dirty="0">
                  <a:solidFill>
                    <a:srgbClr val="000000"/>
                  </a:solidFill>
                  <a:latin typeface="Arial"/>
                  <a:cs typeface="Arial"/>
                </a:rPr>
                <a:t> N = 12.06 - 1.60 </a:t>
              </a:r>
              <a:r>
                <a:rPr lang="pt-PT" sz="1050" b="1" i="0" u="none" strike="noStrike" baseline="0" dirty="0" err="1">
                  <a:solidFill>
                    <a:srgbClr val="000000"/>
                  </a:solidFill>
                  <a:latin typeface="Arial"/>
                  <a:cs typeface="Arial"/>
                </a:rPr>
                <a:t>ln</a:t>
              </a:r>
              <a:r>
                <a:rPr lang="pt-PT" sz="1050" b="1" i="0" u="none" strike="noStrike" baseline="0" dirty="0">
                  <a:solidFill>
                    <a:srgbClr val="000000"/>
                  </a:solidFill>
                  <a:latin typeface="Arial"/>
                  <a:cs typeface="Arial"/>
                </a:rPr>
                <a:t> dg</a:t>
              </a:r>
            </a:p>
          </p:txBody>
        </p:sp>
      </p:grpSp>
      <p:grpSp>
        <p:nvGrpSpPr>
          <p:cNvPr id="9" name="Group 8"/>
          <p:cNvGrpSpPr/>
          <p:nvPr/>
        </p:nvGrpSpPr>
        <p:grpSpPr>
          <a:xfrm>
            <a:off x="4276186" y="1345917"/>
            <a:ext cx="3639627" cy="5035411"/>
            <a:chOff x="4276186" y="1345917"/>
            <a:chExt cx="3639627" cy="5035411"/>
          </a:xfrm>
        </p:grpSpPr>
        <p:pic>
          <p:nvPicPr>
            <p:cNvPr id="3" name="Picture 2"/>
            <p:cNvPicPr>
              <a:picLocks noChangeAspect="1"/>
            </p:cNvPicPr>
            <p:nvPr/>
          </p:nvPicPr>
          <p:blipFill>
            <a:blip r:embed="rId4"/>
            <a:stretch>
              <a:fillRect/>
            </a:stretch>
          </p:blipFill>
          <p:spPr>
            <a:xfrm>
              <a:off x="5087888" y="5556807"/>
              <a:ext cx="2217047" cy="824521"/>
            </a:xfrm>
            <a:prstGeom prst="rect">
              <a:avLst/>
            </a:prstGeom>
          </p:spPr>
        </p:pic>
        <p:pic>
          <p:nvPicPr>
            <p:cNvPr id="6" name="Picture 5"/>
            <p:cNvPicPr>
              <a:picLocks noChangeAspect="1"/>
            </p:cNvPicPr>
            <p:nvPr/>
          </p:nvPicPr>
          <p:blipFill>
            <a:blip r:embed="rId5"/>
            <a:stretch>
              <a:fillRect/>
            </a:stretch>
          </p:blipFill>
          <p:spPr>
            <a:xfrm>
              <a:off x="4276186" y="1345917"/>
              <a:ext cx="3639627" cy="4029805"/>
            </a:xfrm>
            <a:prstGeom prst="rect">
              <a:avLst/>
            </a:prstGeom>
          </p:spPr>
        </p:pic>
        <p:sp>
          <p:nvSpPr>
            <p:cNvPr id="14" name="Text Box 36"/>
            <p:cNvSpPr txBox="1">
              <a:spLocks noChangeArrowheads="1"/>
            </p:cNvSpPr>
            <p:nvPr/>
          </p:nvSpPr>
          <p:spPr bwMode="auto">
            <a:xfrm>
              <a:off x="5060256" y="1628368"/>
              <a:ext cx="1676400" cy="182880"/>
            </a:xfrm>
            <a:prstGeom prst="rect">
              <a:avLst/>
            </a:prstGeom>
            <a:solidFill>
              <a:srgbClr xmlns:mc="http://schemas.openxmlformats.org/markup-compatibility/2006" xmlns:a14="http://schemas.microsoft.com/office/drawing/2010/main" val="FFFFFF" mc:Ignorable="a14" a14:legacySpreadsheetColorIndex="65"/>
            </a:solidFill>
            <a:ln>
              <a:noFill/>
            </a:ln>
            <a:extLs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36576" tIns="27432" rIns="36576"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pt-PT" sz="1050" b="1" i="0" u="none" strike="noStrike" baseline="0" dirty="0" err="1">
                  <a:solidFill>
                    <a:srgbClr val="000000"/>
                  </a:solidFill>
                  <a:latin typeface="Arial"/>
                  <a:cs typeface="Arial"/>
                </a:rPr>
                <a:t>ln</a:t>
              </a:r>
              <a:r>
                <a:rPr lang="pt-PT" sz="1050" b="1" i="0" u="none" strike="noStrike" baseline="0" dirty="0">
                  <a:solidFill>
                    <a:srgbClr val="000000"/>
                  </a:solidFill>
                  <a:latin typeface="Arial"/>
                  <a:cs typeface="Arial"/>
                </a:rPr>
                <a:t> N = 12.06 - 1.60 </a:t>
              </a:r>
              <a:r>
                <a:rPr lang="pt-PT" sz="1050" b="1" i="0" u="none" strike="noStrike" baseline="0" dirty="0" err="1">
                  <a:solidFill>
                    <a:srgbClr val="000000"/>
                  </a:solidFill>
                  <a:latin typeface="Arial"/>
                  <a:cs typeface="Arial"/>
                </a:rPr>
                <a:t>ln</a:t>
              </a:r>
              <a:r>
                <a:rPr lang="pt-PT" sz="1050" b="1" i="0" u="none" strike="noStrike" baseline="0" dirty="0">
                  <a:solidFill>
                    <a:srgbClr val="000000"/>
                  </a:solidFill>
                  <a:latin typeface="Arial"/>
                  <a:cs typeface="Arial"/>
                </a:rPr>
                <a:t> dg</a:t>
              </a:r>
            </a:p>
          </p:txBody>
        </p:sp>
      </p:grpSp>
      <p:grpSp>
        <p:nvGrpSpPr>
          <p:cNvPr id="10" name="Group 9"/>
          <p:cNvGrpSpPr/>
          <p:nvPr/>
        </p:nvGrpSpPr>
        <p:grpSpPr>
          <a:xfrm>
            <a:off x="8037024" y="1399701"/>
            <a:ext cx="3639627" cy="4979041"/>
            <a:chOff x="8037024" y="1399701"/>
            <a:chExt cx="3639627" cy="4979041"/>
          </a:xfrm>
        </p:grpSpPr>
        <p:pic>
          <p:nvPicPr>
            <p:cNvPr id="2" name="Picture 1"/>
            <p:cNvPicPr>
              <a:picLocks noChangeAspect="1"/>
            </p:cNvPicPr>
            <p:nvPr/>
          </p:nvPicPr>
          <p:blipFill>
            <a:blip r:embed="rId6"/>
            <a:stretch>
              <a:fillRect/>
            </a:stretch>
          </p:blipFill>
          <p:spPr>
            <a:xfrm>
              <a:off x="8751790" y="5556807"/>
              <a:ext cx="2210093" cy="821935"/>
            </a:xfrm>
            <a:prstGeom prst="rect">
              <a:avLst/>
            </a:prstGeom>
          </p:spPr>
        </p:pic>
        <p:pic>
          <p:nvPicPr>
            <p:cNvPr id="7" name="Picture 6"/>
            <p:cNvPicPr>
              <a:picLocks noChangeAspect="1"/>
            </p:cNvPicPr>
            <p:nvPr/>
          </p:nvPicPr>
          <p:blipFill>
            <a:blip r:embed="rId7"/>
            <a:stretch>
              <a:fillRect/>
            </a:stretch>
          </p:blipFill>
          <p:spPr>
            <a:xfrm>
              <a:off x="8037024" y="1399701"/>
              <a:ext cx="3639627" cy="4029805"/>
            </a:xfrm>
            <a:prstGeom prst="rect">
              <a:avLst/>
            </a:prstGeom>
          </p:spPr>
        </p:pic>
        <p:sp>
          <p:nvSpPr>
            <p:cNvPr id="15" name="Text Box 36"/>
            <p:cNvSpPr txBox="1">
              <a:spLocks noChangeArrowheads="1"/>
            </p:cNvSpPr>
            <p:nvPr/>
          </p:nvSpPr>
          <p:spPr bwMode="auto">
            <a:xfrm>
              <a:off x="8986924" y="1686753"/>
              <a:ext cx="1676400" cy="182880"/>
            </a:xfrm>
            <a:prstGeom prst="rect">
              <a:avLst/>
            </a:prstGeom>
            <a:solidFill>
              <a:srgbClr xmlns:mc="http://schemas.openxmlformats.org/markup-compatibility/2006" xmlns:a14="http://schemas.microsoft.com/office/drawing/2010/main" val="FFFFFF" mc:Ignorable="a14" a14:legacySpreadsheetColorIndex="65"/>
            </a:solidFill>
            <a:ln>
              <a:noFill/>
            </a:ln>
            <a:extLs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36576" tIns="27432" rIns="36576"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pt-PT" sz="1050" b="1" i="0" u="none" strike="noStrike" baseline="0" dirty="0" err="1">
                  <a:solidFill>
                    <a:srgbClr val="000000"/>
                  </a:solidFill>
                  <a:latin typeface="Arial"/>
                  <a:cs typeface="Arial"/>
                </a:rPr>
                <a:t>ln</a:t>
              </a:r>
              <a:r>
                <a:rPr lang="pt-PT" sz="1050" b="1" i="0" u="none" strike="noStrike" baseline="0" dirty="0">
                  <a:solidFill>
                    <a:srgbClr val="000000"/>
                  </a:solidFill>
                  <a:latin typeface="Arial"/>
                  <a:cs typeface="Arial"/>
                </a:rPr>
                <a:t> N = 12.06 - 1.60 </a:t>
              </a:r>
              <a:r>
                <a:rPr lang="pt-PT" sz="1050" b="1" i="0" u="none" strike="noStrike" baseline="0" dirty="0" err="1">
                  <a:solidFill>
                    <a:srgbClr val="000000"/>
                  </a:solidFill>
                  <a:latin typeface="Arial"/>
                  <a:cs typeface="Arial"/>
                </a:rPr>
                <a:t>ln</a:t>
              </a:r>
              <a:r>
                <a:rPr lang="pt-PT" sz="1050" b="1" i="0" u="none" strike="noStrike" baseline="0" dirty="0">
                  <a:solidFill>
                    <a:srgbClr val="000000"/>
                  </a:solidFill>
                  <a:latin typeface="Arial"/>
                  <a:cs typeface="Arial"/>
                </a:rPr>
                <a:t> dg</a:t>
              </a:r>
            </a:p>
          </p:txBody>
        </p:sp>
      </p:grpSp>
      <p:sp>
        <p:nvSpPr>
          <p:cNvPr id="12" name="Content Placeholder 1"/>
          <p:cNvSpPr>
            <a:spLocks noGrp="1"/>
          </p:cNvSpPr>
          <p:nvPr>
            <p:ph idx="1"/>
          </p:nvPr>
        </p:nvSpPr>
        <p:spPr>
          <a:xfrm>
            <a:off x="431371" y="999728"/>
            <a:ext cx="11497277" cy="399973"/>
          </a:xfrm>
        </p:spPr>
        <p:txBody>
          <a:bodyPr>
            <a:noAutofit/>
          </a:bodyPr>
          <a:lstStyle/>
          <a:p>
            <a:r>
              <a:rPr lang="pt-PT" sz="2400" dirty="0" smtClean="0"/>
              <a:t>Exemplos de 3 povoamentos de eucalipto</a:t>
            </a:r>
            <a:endParaRPr lang="pt-PT" sz="2400" i="1" dirty="0"/>
          </a:p>
        </p:txBody>
      </p:sp>
    </p:spTree>
    <p:extLst>
      <p:ext uri="{BB962C8B-B14F-4D97-AF65-F5344CB8AC3E}">
        <p14:creationId xmlns:p14="http://schemas.microsoft.com/office/powerpoint/2010/main" val="2907263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buNone/>
            </a:pPr>
            <a:r>
              <a:rPr lang="pt-PT" dirty="0" smtClean="0"/>
              <a:t>Índice de densidade do povoamento</a:t>
            </a:r>
            <a:endParaRPr lang="pt-PT" dirty="0"/>
          </a:p>
        </p:txBody>
      </p:sp>
      <p:sp>
        <p:nvSpPr>
          <p:cNvPr id="3" name="Content Placeholder 2"/>
          <p:cNvSpPr>
            <a:spLocks noGrp="1"/>
          </p:cNvSpPr>
          <p:nvPr>
            <p:ph idx="1"/>
          </p:nvPr>
        </p:nvSpPr>
        <p:spPr/>
        <p:txBody>
          <a:bodyPr/>
          <a:lstStyle/>
          <a:p>
            <a:r>
              <a:rPr lang="pt-PT" dirty="0" smtClean="0"/>
              <a:t>Linhas de </a:t>
            </a:r>
            <a:r>
              <a:rPr lang="pt-PT" dirty="0" err="1" smtClean="0"/>
              <a:t>auto-desbaste</a:t>
            </a:r>
            <a:r>
              <a:rPr lang="pt-PT" dirty="0" smtClean="0"/>
              <a:t> para as espécies portuguesas</a:t>
            </a:r>
            <a:endParaRPr lang="pt-PT" dirty="0"/>
          </a:p>
        </p:txBody>
      </p:sp>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nvPr>
            </p:nvGraphicFramePr>
            <p:xfrm>
              <a:off x="983432" y="2348880"/>
              <a:ext cx="10297143" cy="1854200"/>
            </p:xfrm>
            <a:graphic>
              <a:graphicData uri="http://schemas.openxmlformats.org/drawingml/2006/table">
                <a:tbl>
                  <a:tblPr firstRow="1" bandRow="1">
                    <a:tableStyleId>{7DF18680-E054-41AD-8BC1-D1AEF772440D}</a:tableStyleId>
                  </a:tblPr>
                  <a:tblGrid>
                    <a:gridCol w="2304256">
                      <a:extLst>
                        <a:ext uri="{9D8B030D-6E8A-4147-A177-3AD203B41FA5}">
                          <a16:colId xmlns:a16="http://schemas.microsoft.com/office/drawing/2014/main" val="1561531112"/>
                        </a:ext>
                      </a:extLst>
                    </a:gridCol>
                    <a:gridCol w="5040560">
                      <a:extLst>
                        <a:ext uri="{9D8B030D-6E8A-4147-A177-3AD203B41FA5}">
                          <a16:colId xmlns:a16="http://schemas.microsoft.com/office/drawing/2014/main" val="769621722"/>
                        </a:ext>
                      </a:extLst>
                    </a:gridCol>
                    <a:gridCol w="2952327">
                      <a:extLst>
                        <a:ext uri="{9D8B030D-6E8A-4147-A177-3AD203B41FA5}">
                          <a16:colId xmlns:a16="http://schemas.microsoft.com/office/drawing/2014/main" val="347688631"/>
                        </a:ext>
                      </a:extLst>
                    </a:gridCol>
                  </a:tblGrid>
                  <a:tr h="370840">
                    <a:tc>
                      <a:txBody>
                        <a:bodyPr/>
                        <a:lstStyle/>
                        <a:p>
                          <a:r>
                            <a:rPr lang="pt-PT" dirty="0" smtClean="0"/>
                            <a:t>Espécie</a:t>
                          </a:r>
                          <a:endParaRPr lang="pt-PT" dirty="0"/>
                        </a:p>
                      </a:txBody>
                      <a:tcPr/>
                    </a:tc>
                    <a:tc>
                      <a:txBody>
                        <a:bodyPr/>
                        <a:lstStyle/>
                        <a:p>
                          <a:r>
                            <a:rPr lang="pt-PT" dirty="0" smtClean="0">
                              <a:latin typeface="+mn-lt"/>
                            </a:rPr>
                            <a:t>Linha</a:t>
                          </a:r>
                          <a:r>
                            <a:rPr lang="pt-PT" baseline="0" dirty="0" smtClean="0">
                              <a:latin typeface="+mn-lt"/>
                            </a:rPr>
                            <a:t> de </a:t>
                          </a:r>
                          <a:r>
                            <a:rPr lang="pt-PT" baseline="0" dirty="0" err="1" smtClean="0">
                              <a:latin typeface="+mn-lt"/>
                            </a:rPr>
                            <a:t>auto-desbaste</a:t>
                          </a:r>
                          <a:endParaRPr lang="pt-PT" dirty="0">
                            <a:latin typeface="+mn-lt"/>
                          </a:endParaRPr>
                        </a:p>
                      </a:txBody>
                      <a:tcPr/>
                    </a:tc>
                    <a:tc>
                      <a:txBody>
                        <a:bodyPr/>
                        <a:lstStyle/>
                        <a:p>
                          <a:r>
                            <a:rPr lang="pt-PT" dirty="0" smtClean="0"/>
                            <a:t>Autor</a:t>
                          </a:r>
                          <a:endParaRPr lang="pt-PT" dirty="0"/>
                        </a:p>
                      </a:txBody>
                      <a:tcPr/>
                    </a:tc>
                    <a:extLst>
                      <a:ext uri="{0D108BD9-81ED-4DB2-BD59-A6C34878D82A}">
                        <a16:rowId xmlns:a16="http://schemas.microsoft.com/office/drawing/2014/main" val="2320519960"/>
                      </a:ext>
                    </a:extLst>
                  </a:tr>
                  <a:tr h="370840">
                    <a:tc>
                      <a:txBody>
                        <a:bodyPr/>
                        <a:lstStyle/>
                        <a:p>
                          <a:r>
                            <a:rPr lang="pt-PT" dirty="0" smtClean="0"/>
                            <a:t>Pinheiro bravo</a:t>
                          </a:r>
                          <a:endParaRPr lang="pt-PT" dirty="0"/>
                        </a:p>
                      </a:txBody>
                      <a:tcPr/>
                    </a:tc>
                    <a:tc>
                      <a:txBody>
                        <a:bodyPr/>
                        <a:lstStyle/>
                        <a:p>
                          <a:pPr/>
                          <a14:m>
                            <m:oMathPara xmlns:m="http://schemas.openxmlformats.org/officeDocument/2006/math">
                              <m:oMathParaPr>
                                <m:jc m:val="left"/>
                              </m:oMathParaPr>
                              <m:oMath xmlns:m="http://schemas.openxmlformats.org/officeDocument/2006/math">
                                <m:r>
                                  <m:rPr>
                                    <m:sty m:val="p"/>
                                  </m:rPr>
                                  <a:rPr lang="pt-PT" smtClean="0">
                                    <a:latin typeface="Cambria Math" panose="02040503050406030204" pitchFamily="18" charset="0"/>
                                  </a:rPr>
                                  <m:t>ln</m:t>
                                </m:r>
                                <m:d>
                                  <m:dPr>
                                    <m:ctrlPr>
                                      <a:rPr lang="pt-PT" i="1" smtClean="0">
                                        <a:latin typeface="Cambria Math" panose="02040503050406030204" pitchFamily="18" charset="0"/>
                                      </a:rPr>
                                    </m:ctrlPr>
                                  </m:dPr>
                                  <m:e>
                                    <m:r>
                                      <m:rPr>
                                        <m:sty m:val="p"/>
                                      </m:rPr>
                                      <a:rPr lang="pt-PT" smtClean="0">
                                        <a:latin typeface="Cambria Math" panose="02040503050406030204" pitchFamily="18" charset="0"/>
                                      </a:rPr>
                                      <m:t>N</m:t>
                                    </m:r>
                                  </m:e>
                                </m:d>
                                <m:r>
                                  <a:rPr lang="pt-PT" smtClean="0">
                                    <a:latin typeface="Cambria Math" panose="02040503050406030204" pitchFamily="18" charset="0"/>
                                  </a:rPr>
                                  <m:t>=13.19981−1.95603 </m:t>
                                </m:r>
                                <m:r>
                                  <m:rPr>
                                    <m:sty m:val="p"/>
                                  </m:rPr>
                                  <a:rPr lang="pt-PT" smtClean="0">
                                    <a:latin typeface="Cambria Math" panose="02040503050406030204" pitchFamily="18" charset="0"/>
                                  </a:rPr>
                                  <m:t>ln</m:t>
                                </m:r>
                                <m:d>
                                  <m:dPr>
                                    <m:ctrlPr>
                                      <a:rPr lang="pt-PT" i="1" smtClean="0">
                                        <a:latin typeface="Cambria Math" panose="02040503050406030204" pitchFamily="18" charset="0"/>
                                      </a:rPr>
                                    </m:ctrlPr>
                                  </m:dPr>
                                  <m:e>
                                    <m:r>
                                      <m:rPr>
                                        <m:sty m:val="p"/>
                                      </m:rPr>
                                      <a:rPr lang="pt-PT" smtClean="0">
                                        <a:latin typeface="Cambria Math" panose="02040503050406030204" pitchFamily="18" charset="0"/>
                                      </a:rPr>
                                      <m:t>dg</m:t>
                                    </m:r>
                                  </m:e>
                                </m:d>
                              </m:oMath>
                            </m:oMathPara>
                          </a14:m>
                          <a:endParaRPr lang="pt-PT" i="0" dirty="0">
                            <a:latin typeface="+mn-lt"/>
                          </a:endParaRPr>
                        </a:p>
                      </a:txBody>
                      <a:tcPr/>
                    </a:tc>
                    <a:tc>
                      <a:txBody>
                        <a:bodyPr/>
                        <a:lstStyle/>
                        <a:p>
                          <a:r>
                            <a:rPr lang="pt-PT" dirty="0" smtClean="0"/>
                            <a:t>Tomé (2001)</a:t>
                          </a:r>
                          <a:endParaRPr lang="pt-PT" dirty="0"/>
                        </a:p>
                      </a:txBody>
                      <a:tcPr/>
                    </a:tc>
                    <a:extLst>
                      <a:ext uri="{0D108BD9-81ED-4DB2-BD59-A6C34878D82A}">
                        <a16:rowId xmlns:a16="http://schemas.microsoft.com/office/drawing/2014/main" val="4207574028"/>
                      </a:ext>
                    </a:extLst>
                  </a:tr>
                  <a:tr h="370840">
                    <a:tc>
                      <a:txBody>
                        <a:bodyPr/>
                        <a:lstStyle/>
                        <a:p>
                          <a:r>
                            <a:rPr lang="pt-PT" dirty="0" smtClean="0"/>
                            <a:t>Pinheiro bravo</a:t>
                          </a:r>
                          <a:endParaRPr lang="pt-PT" dirty="0"/>
                        </a:p>
                      </a:txBody>
                      <a:tcPr/>
                    </a:tc>
                    <a:tc>
                      <a:txBody>
                        <a:bodyPr/>
                        <a:lstStyle/>
                        <a:p>
                          <a:pPr/>
                          <a14:m>
                            <m:oMathPara xmlns:m="http://schemas.openxmlformats.org/officeDocument/2006/math">
                              <m:oMathParaPr>
                                <m:jc m:val="left"/>
                              </m:oMathParaPr>
                              <m:oMath xmlns:m="http://schemas.openxmlformats.org/officeDocument/2006/math">
                                <m:r>
                                  <m:rPr>
                                    <m:sty m:val="p"/>
                                  </m:rPr>
                                  <a:rPr lang="pt-PT" smtClean="0">
                                    <a:latin typeface="Cambria Math" panose="02040503050406030204" pitchFamily="18" charset="0"/>
                                  </a:rPr>
                                  <m:t>ln</m:t>
                                </m:r>
                                <m:d>
                                  <m:dPr>
                                    <m:ctrlPr>
                                      <a:rPr lang="pt-PT" i="1" smtClean="0">
                                        <a:latin typeface="Cambria Math" panose="02040503050406030204" pitchFamily="18" charset="0"/>
                                      </a:rPr>
                                    </m:ctrlPr>
                                  </m:dPr>
                                  <m:e>
                                    <m:r>
                                      <m:rPr>
                                        <m:sty m:val="p"/>
                                      </m:rPr>
                                      <a:rPr lang="pt-PT" smtClean="0">
                                        <a:latin typeface="Cambria Math" panose="02040503050406030204" pitchFamily="18" charset="0"/>
                                      </a:rPr>
                                      <m:t>N</m:t>
                                    </m:r>
                                  </m:e>
                                </m:d>
                                <m:r>
                                  <a:rPr lang="pt-PT" smtClean="0">
                                    <a:latin typeface="Cambria Math" panose="02040503050406030204" pitchFamily="18" charset="0"/>
                                  </a:rPr>
                                  <m:t>=13.052−1.897 </m:t>
                                </m:r>
                                <m:r>
                                  <m:rPr>
                                    <m:sty m:val="p"/>
                                  </m:rPr>
                                  <a:rPr lang="pt-PT" smtClean="0">
                                    <a:latin typeface="Cambria Math" panose="02040503050406030204" pitchFamily="18" charset="0"/>
                                  </a:rPr>
                                  <m:t>ln</m:t>
                                </m:r>
                                <m:d>
                                  <m:dPr>
                                    <m:ctrlPr>
                                      <a:rPr lang="pt-PT" i="1" smtClean="0">
                                        <a:latin typeface="Cambria Math" panose="02040503050406030204" pitchFamily="18" charset="0"/>
                                      </a:rPr>
                                    </m:ctrlPr>
                                  </m:dPr>
                                  <m:e>
                                    <m:r>
                                      <m:rPr>
                                        <m:sty m:val="p"/>
                                      </m:rPr>
                                      <a:rPr lang="pt-PT" smtClean="0">
                                        <a:latin typeface="Cambria Math" panose="02040503050406030204" pitchFamily="18" charset="0"/>
                                      </a:rPr>
                                      <m:t>dg</m:t>
                                    </m:r>
                                  </m:e>
                                </m:d>
                              </m:oMath>
                            </m:oMathPara>
                          </a14:m>
                          <a:endParaRPr lang="pt-PT" i="0" dirty="0">
                            <a:latin typeface="+mn-lt"/>
                          </a:endParaRPr>
                        </a:p>
                      </a:txBody>
                      <a:tcPr/>
                    </a:tc>
                    <a:tc>
                      <a:txBody>
                        <a:bodyPr/>
                        <a:lstStyle/>
                        <a:p>
                          <a:r>
                            <a:rPr lang="pt-PT" dirty="0" smtClean="0"/>
                            <a:t>Luís</a:t>
                          </a:r>
                          <a:r>
                            <a:rPr lang="pt-PT" baseline="0" dirty="0" smtClean="0"/>
                            <a:t> e Fonseca (2004)</a:t>
                          </a:r>
                          <a:endParaRPr lang="pt-PT" dirty="0"/>
                        </a:p>
                      </a:txBody>
                      <a:tcPr/>
                    </a:tc>
                    <a:extLst>
                      <a:ext uri="{0D108BD9-81ED-4DB2-BD59-A6C34878D82A}">
                        <a16:rowId xmlns:a16="http://schemas.microsoft.com/office/drawing/2014/main" val="3447578834"/>
                      </a:ext>
                    </a:extLst>
                  </a:tr>
                  <a:tr h="370840">
                    <a:tc>
                      <a:txBody>
                        <a:bodyPr/>
                        <a:lstStyle/>
                        <a:p>
                          <a:r>
                            <a:rPr lang="pt-PT" dirty="0" smtClean="0"/>
                            <a:t>Eucalipto</a:t>
                          </a:r>
                          <a:endParaRPr lang="pt-PT" dirty="0"/>
                        </a:p>
                      </a:txBody>
                      <a:tcPr/>
                    </a:tc>
                    <a:tc>
                      <a:txBody>
                        <a:bodyPr/>
                        <a:lstStyle/>
                        <a:p>
                          <a:pPr/>
                          <a14:m>
                            <m:oMathPara xmlns:m="http://schemas.openxmlformats.org/officeDocument/2006/math">
                              <m:oMathParaPr>
                                <m:jc m:val="left"/>
                              </m:oMathParaPr>
                              <m:oMath xmlns:m="http://schemas.openxmlformats.org/officeDocument/2006/math">
                                <m:r>
                                  <m:rPr>
                                    <m:sty m:val="p"/>
                                  </m:rPr>
                                  <a:rPr lang="pt-PT" i="0" smtClean="0">
                                    <a:latin typeface="Cambria Math" panose="02040503050406030204" pitchFamily="18" charset="0"/>
                                  </a:rPr>
                                  <m:t>ln</m:t>
                                </m:r>
                                <m:d>
                                  <m:dPr>
                                    <m:ctrlPr>
                                      <a:rPr lang="pt-PT" i="1" smtClean="0">
                                        <a:latin typeface="Cambria Math" panose="02040503050406030204" pitchFamily="18" charset="0"/>
                                      </a:rPr>
                                    </m:ctrlPr>
                                  </m:dPr>
                                  <m:e>
                                    <m:r>
                                      <m:rPr>
                                        <m:sty m:val="p"/>
                                      </m:rPr>
                                      <a:rPr lang="pt-PT" i="0" smtClean="0">
                                        <a:latin typeface="Cambria Math" panose="02040503050406030204" pitchFamily="18" charset="0"/>
                                      </a:rPr>
                                      <m:t>N</m:t>
                                    </m:r>
                                  </m:e>
                                </m:d>
                                <m:r>
                                  <a:rPr lang="pt-PT" i="0" smtClean="0">
                                    <a:latin typeface="Cambria Math" panose="02040503050406030204" pitchFamily="18" charset="0"/>
                                  </a:rPr>
                                  <m:t>=</m:t>
                                </m:r>
                                <m:r>
                                  <a:rPr lang="en-US" i="0" smtClean="0">
                                    <a:latin typeface="Cambria Math" panose="02040503050406030204" pitchFamily="18" charset="0"/>
                                  </a:rPr>
                                  <m:t>1</m:t>
                                </m:r>
                                <m:r>
                                  <m:rPr>
                                    <m:nor/>
                                  </m:rPr>
                                  <a:rPr lang="en-US" i="0" dirty="0" smtClean="0">
                                    <a:latin typeface="+mn-lt"/>
                                  </a:rPr>
                                  <m:t>2.05796</m:t>
                                </m:r>
                                <m:r>
                                  <a:rPr lang="pt-PT" i="0" smtClean="0">
                                    <a:latin typeface="Cambria Math" panose="02040503050406030204" pitchFamily="18" charset="0"/>
                                  </a:rPr>
                                  <m:t>−1.</m:t>
                                </m:r>
                                <m:r>
                                  <a:rPr lang="en-US" i="0" smtClean="0">
                                    <a:latin typeface="Cambria Math" panose="02040503050406030204" pitchFamily="18" charset="0"/>
                                  </a:rPr>
                                  <m:t>6</m:t>
                                </m:r>
                                <m:r>
                                  <a:rPr lang="pt-PT" i="0" smtClean="0">
                                    <a:latin typeface="Cambria Math" panose="02040503050406030204" pitchFamily="18" charset="0"/>
                                  </a:rPr>
                                  <m:t> </m:t>
                                </m:r>
                                <m:r>
                                  <m:rPr>
                                    <m:sty m:val="p"/>
                                  </m:rPr>
                                  <a:rPr lang="pt-PT" i="0" smtClean="0">
                                    <a:latin typeface="Cambria Math" panose="02040503050406030204" pitchFamily="18" charset="0"/>
                                  </a:rPr>
                                  <m:t>ln</m:t>
                                </m:r>
                                <m:d>
                                  <m:dPr>
                                    <m:ctrlPr>
                                      <a:rPr lang="pt-PT" i="1" smtClean="0">
                                        <a:latin typeface="Cambria Math" panose="02040503050406030204" pitchFamily="18" charset="0"/>
                                      </a:rPr>
                                    </m:ctrlPr>
                                  </m:dPr>
                                  <m:e>
                                    <m:r>
                                      <m:rPr>
                                        <m:sty m:val="p"/>
                                      </m:rPr>
                                      <a:rPr lang="pt-PT" i="0" smtClean="0">
                                        <a:latin typeface="Cambria Math" panose="02040503050406030204" pitchFamily="18" charset="0"/>
                                      </a:rPr>
                                      <m:t>dg</m:t>
                                    </m:r>
                                  </m:e>
                                </m:d>
                              </m:oMath>
                            </m:oMathPara>
                          </a14:m>
                          <a:endParaRPr lang="pt-PT" i="0" dirty="0">
                            <a:latin typeface="+mn-lt"/>
                          </a:endParaRPr>
                        </a:p>
                      </a:txBody>
                      <a:tcPr/>
                    </a:tc>
                    <a:tc>
                      <a:txBody>
                        <a:bodyPr/>
                        <a:lstStyle/>
                        <a:p>
                          <a:r>
                            <a:rPr lang="pt-PT" dirty="0" smtClean="0"/>
                            <a:t>Tomé </a:t>
                          </a:r>
                          <a:r>
                            <a:rPr lang="pt-PT" dirty="0" err="1" smtClean="0"/>
                            <a:t>et</a:t>
                          </a:r>
                          <a:r>
                            <a:rPr lang="pt-PT" dirty="0" smtClean="0"/>
                            <a:t> al. (2004)</a:t>
                          </a:r>
                          <a:endParaRPr lang="pt-PT" dirty="0"/>
                        </a:p>
                      </a:txBody>
                      <a:tcPr/>
                    </a:tc>
                    <a:extLst>
                      <a:ext uri="{0D108BD9-81ED-4DB2-BD59-A6C34878D82A}">
                        <a16:rowId xmlns:a16="http://schemas.microsoft.com/office/drawing/2014/main" val="4049836603"/>
                      </a:ext>
                    </a:extLst>
                  </a:tr>
                  <a:tr h="370840">
                    <a:tc>
                      <a:txBody>
                        <a:bodyPr/>
                        <a:lstStyle/>
                        <a:p>
                          <a:r>
                            <a:rPr lang="pt-PT" dirty="0" smtClean="0"/>
                            <a:t>Sobreiro</a:t>
                          </a:r>
                          <a:endParaRPr lang="pt-PT" dirty="0"/>
                        </a:p>
                      </a:txBody>
                      <a:tcPr/>
                    </a:tc>
                    <a:tc>
                      <a:txBody>
                        <a:bodyPr/>
                        <a:lstStyle/>
                        <a:p>
                          <a:r>
                            <a:rPr lang="pt-PT" i="0" dirty="0" smtClean="0">
                              <a:latin typeface="+mn-lt"/>
                            </a:rPr>
                            <a:t>𝑙𝑛(𝑁) = 12.302 − 1.806 𝑙𝑛(𝑑𝑔)</a:t>
                          </a:r>
                          <a:endParaRPr lang="pt-PT" i="0" dirty="0">
                            <a:latin typeface="+mn-lt"/>
                          </a:endParaRPr>
                        </a:p>
                      </a:txBody>
                      <a:tcPr/>
                    </a:tc>
                    <a:tc>
                      <a:txBody>
                        <a:bodyPr/>
                        <a:lstStyle/>
                        <a:p>
                          <a:r>
                            <a:rPr lang="pt-PT" dirty="0" smtClean="0"/>
                            <a:t>Fonseca </a:t>
                          </a:r>
                          <a:r>
                            <a:rPr lang="pt-PT" dirty="0" err="1" smtClean="0"/>
                            <a:t>et</a:t>
                          </a:r>
                          <a:r>
                            <a:rPr lang="pt-PT" dirty="0" smtClean="0"/>
                            <a:t> al. (2017)</a:t>
                          </a:r>
                          <a:endParaRPr lang="pt-PT" dirty="0"/>
                        </a:p>
                      </a:txBody>
                      <a:tcPr/>
                    </a:tc>
                    <a:extLst>
                      <a:ext uri="{0D108BD9-81ED-4DB2-BD59-A6C34878D82A}">
                        <a16:rowId xmlns:a16="http://schemas.microsoft.com/office/drawing/2014/main" val="1612557883"/>
                      </a:ext>
                    </a:extLst>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2950975675"/>
                  </p:ext>
                </p:extLst>
              </p:nvPr>
            </p:nvGraphicFramePr>
            <p:xfrm>
              <a:off x="983432" y="2348880"/>
              <a:ext cx="10297143" cy="1854200"/>
            </p:xfrm>
            <a:graphic>
              <a:graphicData uri="http://schemas.openxmlformats.org/drawingml/2006/table">
                <a:tbl>
                  <a:tblPr firstRow="1" bandRow="1">
                    <a:tableStyleId>{7DF18680-E054-41AD-8BC1-D1AEF772440D}</a:tableStyleId>
                  </a:tblPr>
                  <a:tblGrid>
                    <a:gridCol w="2304256">
                      <a:extLst>
                        <a:ext uri="{9D8B030D-6E8A-4147-A177-3AD203B41FA5}">
                          <a16:colId xmlns:a16="http://schemas.microsoft.com/office/drawing/2014/main" val="1561531112"/>
                        </a:ext>
                      </a:extLst>
                    </a:gridCol>
                    <a:gridCol w="5040560">
                      <a:extLst>
                        <a:ext uri="{9D8B030D-6E8A-4147-A177-3AD203B41FA5}">
                          <a16:colId xmlns:a16="http://schemas.microsoft.com/office/drawing/2014/main" val="769621722"/>
                        </a:ext>
                      </a:extLst>
                    </a:gridCol>
                    <a:gridCol w="2952327">
                      <a:extLst>
                        <a:ext uri="{9D8B030D-6E8A-4147-A177-3AD203B41FA5}">
                          <a16:colId xmlns:a16="http://schemas.microsoft.com/office/drawing/2014/main" val="347688631"/>
                        </a:ext>
                      </a:extLst>
                    </a:gridCol>
                  </a:tblGrid>
                  <a:tr h="370840">
                    <a:tc>
                      <a:txBody>
                        <a:bodyPr/>
                        <a:lstStyle/>
                        <a:p>
                          <a:r>
                            <a:rPr lang="pt-PT" dirty="0" smtClean="0"/>
                            <a:t>Espécie</a:t>
                          </a:r>
                          <a:endParaRPr lang="pt-PT" dirty="0"/>
                        </a:p>
                      </a:txBody>
                      <a:tcPr/>
                    </a:tc>
                    <a:tc>
                      <a:txBody>
                        <a:bodyPr/>
                        <a:lstStyle/>
                        <a:p>
                          <a:r>
                            <a:rPr lang="pt-PT" dirty="0" smtClean="0">
                              <a:latin typeface="+mn-lt"/>
                            </a:rPr>
                            <a:t>Linha</a:t>
                          </a:r>
                          <a:r>
                            <a:rPr lang="pt-PT" baseline="0" dirty="0" smtClean="0">
                              <a:latin typeface="+mn-lt"/>
                            </a:rPr>
                            <a:t> de </a:t>
                          </a:r>
                          <a:r>
                            <a:rPr lang="pt-PT" baseline="0" dirty="0" err="1" smtClean="0">
                              <a:latin typeface="+mn-lt"/>
                            </a:rPr>
                            <a:t>auto-desbaste</a:t>
                          </a:r>
                          <a:endParaRPr lang="pt-PT" dirty="0">
                            <a:latin typeface="+mn-lt"/>
                          </a:endParaRPr>
                        </a:p>
                      </a:txBody>
                      <a:tcPr/>
                    </a:tc>
                    <a:tc>
                      <a:txBody>
                        <a:bodyPr/>
                        <a:lstStyle/>
                        <a:p>
                          <a:r>
                            <a:rPr lang="pt-PT" dirty="0" smtClean="0"/>
                            <a:t>Autor</a:t>
                          </a:r>
                          <a:endParaRPr lang="pt-PT" dirty="0"/>
                        </a:p>
                      </a:txBody>
                      <a:tcPr/>
                    </a:tc>
                    <a:extLst>
                      <a:ext uri="{0D108BD9-81ED-4DB2-BD59-A6C34878D82A}">
                        <a16:rowId xmlns:a16="http://schemas.microsoft.com/office/drawing/2014/main" val="2320519960"/>
                      </a:ext>
                    </a:extLst>
                  </a:tr>
                  <a:tr h="370840">
                    <a:tc>
                      <a:txBody>
                        <a:bodyPr/>
                        <a:lstStyle/>
                        <a:p>
                          <a:r>
                            <a:rPr lang="pt-PT" dirty="0" smtClean="0"/>
                            <a:t>Pinheiro bravo</a:t>
                          </a:r>
                          <a:endParaRPr lang="pt-PT" dirty="0"/>
                        </a:p>
                      </a:txBody>
                      <a:tcPr/>
                    </a:tc>
                    <a:tc>
                      <a:txBody>
                        <a:bodyPr/>
                        <a:lstStyle/>
                        <a:p>
                          <a:endParaRPr lang="en-US"/>
                        </a:p>
                      </a:txBody>
                      <a:tcPr>
                        <a:blipFill>
                          <a:blip r:embed="rId2"/>
                          <a:stretch>
                            <a:fillRect l="-45828" t="-108197" r="-59129" b="-324590"/>
                          </a:stretch>
                        </a:blipFill>
                      </a:tcPr>
                    </a:tc>
                    <a:tc>
                      <a:txBody>
                        <a:bodyPr/>
                        <a:lstStyle/>
                        <a:p>
                          <a:r>
                            <a:rPr lang="pt-PT" dirty="0" smtClean="0"/>
                            <a:t>Tomé (2001)</a:t>
                          </a:r>
                          <a:endParaRPr lang="pt-PT" dirty="0"/>
                        </a:p>
                      </a:txBody>
                      <a:tcPr/>
                    </a:tc>
                    <a:extLst>
                      <a:ext uri="{0D108BD9-81ED-4DB2-BD59-A6C34878D82A}">
                        <a16:rowId xmlns:a16="http://schemas.microsoft.com/office/drawing/2014/main" val="4207574028"/>
                      </a:ext>
                    </a:extLst>
                  </a:tr>
                  <a:tr h="370840">
                    <a:tc>
                      <a:txBody>
                        <a:bodyPr/>
                        <a:lstStyle/>
                        <a:p>
                          <a:r>
                            <a:rPr lang="pt-PT" dirty="0" smtClean="0"/>
                            <a:t>Pinheiro bravo</a:t>
                          </a:r>
                          <a:endParaRPr lang="pt-PT" dirty="0"/>
                        </a:p>
                      </a:txBody>
                      <a:tcPr/>
                    </a:tc>
                    <a:tc>
                      <a:txBody>
                        <a:bodyPr/>
                        <a:lstStyle/>
                        <a:p>
                          <a:endParaRPr lang="en-US"/>
                        </a:p>
                      </a:txBody>
                      <a:tcPr>
                        <a:blipFill>
                          <a:blip r:embed="rId2"/>
                          <a:stretch>
                            <a:fillRect l="-45828" t="-208197" r="-59129" b="-224590"/>
                          </a:stretch>
                        </a:blipFill>
                      </a:tcPr>
                    </a:tc>
                    <a:tc>
                      <a:txBody>
                        <a:bodyPr/>
                        <a:lstStyle/>
                        <a:p>
                          <a:r>
                            <a:rPr lang="pt-PT" dirty="0" smtClean="0"/>
                            <a:t>Luís</a:t>
                          </a:r>
                          <a:r>
                            <a:rPr lang="pt-PT" baseline="0" dirty="0" smtClean="0"/>
                            <a:t> e Fonseca (2004)</a:t>
                          </a:r>
                          <a:endParaRPr lang="pt-PT" dirty="0"/>
                        </a:p>
                      </a:txBody>
                      <a:tcPr/>
                    </a:tc>
                    <a:extLst>
                      <a:ext uri="{0D108BD9-81ED-4DB2-BD59-A6C34878D82A}">
                        <a16:rowId xmlns:a16="http://schemas.microsoft.com/office/drawing/2014/main" val="3447578834"/>
                      </a:ext>
                    </a:extLst>
                  </a:tr>
                  <a:tr h="370840">
                    <a:tc>
                      <a:txBody>
                        <a:bodyPr/>
                        <a:lstStyle/>
                        <a:p>
                          <a:r>
                            <a:rPr lang="pt-PT" dirty="0" smtClean="0"/>
                            <a:t>Eucalipto</a:t>
                          </a:r>
                          <a:endParaRPr lang="pt-PT" dirty="0"/>
                        </a:p>
                      </a:txBody>
                      <a:tcPr/>
                    </a:tc>
                    <a:tc>
                      <a:txBody>
                        <a:bodyPr/>
                        <a:lstStyle/>
                        <a:p>
                          <a:endParaRPr lang="en-US"/>
                        </a:p>
                      </a:txBody>
                      <a:tcPr>
                        <a:blipFill>
                          <a:blip r:embed="rId2"/>
                          <a:stretch>
                            <a:fillRect l="-45828" t="-308197" r="-59129" b="-124590"/>
                          </a:stretch>
                        </a:blipFill>
                      </a:tcPr>
                    </a:tc>
                    <a:tc>
                      <a:txBody>
                        <a:bodyPr/>
                        <a:lstStyle/>
                        <a:p>
                          <a:r>
                            <a:rPr lang="pt-PT" dirty="0" smtClean="0"/>
                            <a:t>Tomé </a:t>
                          </a:r>
                          <a:r>
                            <a:rPr lang="pt-PT" dirty="0" err="1" smtClean="0"/>
                            <a:t>et</a:t>
                          </a:r>
                          <a:r>
                            <a:rPr lang="pt-PT" dirty="0" smtClean="0"/>
                            <a:t> al. (2004)</a:t>
                          </a:r>
                          <a:endParaRPr lang="pt-PT" dirty="0"/>
                        </a:p>
                      </a:txBody>
                      <a:tcPr/>
                    </a:tc>
                    <a:extLst>
                      <a:ext uri="{0D108BD9-81ED-4DB2-BD59-A6C34878D82A}">
                        <a16:rowId xmlns:a16="http://schemas.microsoft.com/office/drawing/2014/main" val="4049836603"/>
                      </a:ext>
                    </a:extLst>
                  </a:tr>
                  <a:tr h="370840">
                    <a:tc>
                      <a:txBody>
                        <a:bodyPr/>
                        <a:lstStyle/>
                        <a:p>
                          <a:r>
                            <a:rPr lang="pt-PT" dirty="0" smtClean="0"/>
                            <a:t>Sobreiro</a:t>
                          </a:r>
                          <a:endParaRPr lang="pt-PT" dirty="0"/>
                        </a:p>
                      </a:txBody>
                      <a:tcPr/>
                    </a:tc>
                    <a:tc>
                      <a:txBody>
                        <a:bodyPr/>
                        <a:lstStyle/>
                        <a:p>
                          <a:r>
                            <a:rPr lang="pt-PT" i="0" dirty="0" smtClean="0">
                              <a:latin typeface="+mn-lt"/>
                            </a:rPr>
                            <a:t>𝑙𝑛(𝑁</a:t>
                          </a:r>
                          <a:r>
                            <a:rPr lang="pt-PT" i="0" dirty="0" smtClean="0">
                              <a:latin typeface="+mn-lt"/>
                            </a:rPr>
                            <a:t>) = 12.302 − 1.806 </a:t>
                          </a:r>
                          <a:r>
                            <a:rPr lang="pt-PT" i="0" dirty="0" smtClean="0">
                              <a:latin typeface="+mn-lt"/>
                            </a:rPr>
                            <a:t>𝑙𝑛(𝑑𝑔)</a:t>
                          </a:r>
                          <a:endParaRPr lang="pt-PT" i="0" dirty="0">
                            <a:latin typeface="+mn-lt"/>
                          </a:endParaRPr>
                        </a:p>
                      </a:txBody>
                      <a:tcPr/>
                    </a:tc>
                    <a:tc>
                      <a:txBody>
                        <a:bodyPr/>
                        <a:lstStyle/>
                        <a:p>
                          <a:r>
                            <a:rPr lang="pt-PT" dirty="0" smtClean="0"/>
                            <a:t>Fonseca </a:t>
                          </a:r>
                          <a:r>
                            <a:rPr lang="pt-PT" dirty="0" err="1" smtClean="0"/>
                            <a:t>et</a:t>
                          </a:r>
                          <a:r>
                            <a:rPr lang="pt-PT" dirty="0" smtClean="0"/>
                            <a:t> al. (2017)</a:t>
                          </a:r>
                          <a:endParaRPr lang="pt-PT" dirty="0"/>
                        </a:p>
                      </a:txBody>
                      <a:tcPr/>
                    </a:tc>
                    <a:extLst>
                      <a:ext uri="{0D108BD9-81ED-4DB2-BD59-A6C34878D82A}">
                        <a16:rowId xmlns:a16="http://schemas.microsoft.com/office/drawing/2014/main" val="1612557883"/>
                      </a:ext>
                    </a:extLst>
                  </a:tr>
                </a:tbl>
              </a:graphicData>
            </a:graphic>
          </p:graphicFrame>
        </mc:Fallback>
      </mc:AlternateContent>
    </p:spTree>
    <p:extLst>
      <p:ext uri="{BB962C8B-B14F-4D97-AF65-F5344CB8AC3E}">
        <p14:creationId xmlns:p14="http://schemas.microsoft.com/office/powerpoint/2010/main" val="28127489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371" y="368088"/>
            <a:ext cx="11329259" cy="720080"/>
          </a:xfrm>
        </p:spPr>
        <p:txBody>
          <a:bodyPr/>
          <a:lstStyle/>
          <a:p>
            <a:r>
              <a:rPr lang="en-US" dirty="0" err="1" smtClean="0"/>
              <a:t>Lotação</a:t>
            </a:r>
            <a:r>
              <a:rPr lang="en-US" dirty="0" smtClean="0"/>
              <a:t> e </a:t>
            </a:r>
            <a:r>
              <a:rPr lang="en-US" dirty="0" err="1" smtClean="0"/>
              <a:t>densidade</a:t>
            </a:r>
            <a:endParaRPr lang="en-US" dirty="0"/>
          </a:p>
        </p:txBody>
      </p:sp>
      <p:grpSp>
        <p:nvGrpSpPr>
          <p:cNvPr id="24" name="Group 23"/>
          <p:cNvGrpSpPr/>
          <p:nvPr/>
        </p:nvGrpSpPr>
        <p:grpSpPr>
          <a:xfrm>
            <a:off x="551384" y="1412776"/>
            <a:ext cx="2891192" cy="3328902"/>
            <a:chOff x="911424" y="1412776"/>
            <a:chExt cx="2891192" cy="3328902"/>
          </a:xfrm>
        </p:grpSpPr>
        <p:sp>
          <p:nvSpPr>
            <p:cNvPr id="4" name="Rectangle 3"/>
            <p:cNvSpPr/>
            <p:nvPr/>
          </p:nvSpPr>
          <p:spPr>
            <a:xfrm>
              <a:off x="911424" y="1412776"/>
              <a:ext cx="2482474" cy="646331"/>
            </a:xfrm>
            <a:prstGeom prst="rect">
              <a:avLst/>
            </a:prstGeom>
          </p:spPr>
          <p:txBody>
            <a:bodyPr wrap="none">
              <a:spAutoFit/>
            </a:bodyPr>
            <a:lstStyle/>
            <a:p>
              <a:r>
                <a:rPr lang="pt-PT" altLang="en-US" b="1" dirty="0">
                  <a:solidFill>
                    <a:schemeClr val="accent5"/>
                  </a:solidFill>
                </a:rPr>
                <a:t>Índice de espaçamento/</a:t>
              </a:r>
            </a:p>
            <a:p>
              <a:r>
                <a:rPr lang="pt-PT" altLang="en-US" b="1" dirty="0">
                  <a:solidFill>
                    <a:schemeClr val="accent5"/>
                  </a:solidFill>
                </a:rPr>
                <a:t>Fator de Wilson</a:t>
              </a:r>
              <a:endParaRPr lang="en-US" b="1" dirty="0">
                <a:solidFill>
                  <a:schemeClr val="accent5"/>
                </a:solidFill>
              </a:endParaRPr>
            </a:p>
          </p:txBody>
        </p:sp>
        <mc:AlternateContent xmlns:mc="http://schemas.openxmlformats.org/markup-compatibility/2006" xmlns:a14="http://schemas.microsoft.com/office/drawing/2010/main">
          <mc:Choice Requires="a14">
            <p:sp>
              <p:nvSpPr>
                <p:cNvPr id="5" name="Rectangle 4"/>
                <p:cNvSpPr/>
                <p:nvPr/>
              </p:nvSpPr>
              <p:spPr>
                <a:xfrm>
                  <a:off x="924392" y="2276872"/>
                  <a:ext cx="1764842" cy="6646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pt-PT" altLang="en-US" i="0">
                            <a:latin typeface="Cambria Math" panose="02040503050406030204" pitchFamily="18" charset="0"/>
                          </a:rPr>
                          <m:t>Fw</m:t>
                        </m:r>
                        <m:r>
                          <a:rPr lang="pt-PT" altLang="en-US" i="0">
                            <a:latin typeface="Cambria Math" panose="02040503050406030204" pitchFamily="18" charset="0"/>
                          </a:rPr>
                          <m:t>=</m:t>
                        </m:r>
                        <m:f>
                          <m:fPr>
                            <m:ctrlPr>
                              <a:rPr lang="pt-PT" altLang="en-US" i="1">
                                <a:latin typeface="Cambria Math" panose="02040503050406030204" pitchFamily="18" charset="0"/>
                              </a:rPr>
                            </m:ctrlPr>
                          </m:fPr>
                          <m:num>
                            <m:r>
                              <a:rPr lang="pt-PT" altLang="en-US" i="0">
                                <a:latin typeface="Cambria Math" panose="02040503050406030204" pitchFamily="18" charset="0"/>
                              </a:rPr>
                              <m:t>100</m:t>
                            </m:r>
                          </m:num>
                          <m:den>
                            <m:r>
                              <m:rPr>
                                <m:sty m:val="p"/>
                              </m:rPr>
                              <a:rPr lang="pt-PT" altLang="en-US" i="0">
                                <a:latin typeface="Cambria Math" panose="02040503050406030204" pitchFamily="18" charset="0"/>
                              </a:rPr>
                              <m:t>hdom</m:t>
                            </m:r>
                            <m:rad>
                              <m:radPr>
                                <m:degHide m:val="on"/>
                                <m:ctrlPr>
                                  <a:rPr lang="pt-PT" altLang="en-US" i="1">
                                    <a:latin typeface="Cambria Math" panose="02040503050406030204" pitchFamily="18" charset="0"/>
                                  </a:rPr>
                                </m:ctrlPr>
                              </m:radPr>
                              <m:deg/>
                              <m:e>
                                <m:r>
                                  <m:rPr>
                                    <m:sty m:val="p"/>
                                  </m:rPr>
                                  <a:rPr lang="pt-PT" altLang="en-US" i="0">
                                    <a:latin typeface="Cambria Math" panose="02040503050406030204" pitchFamily="18" charset="0"/>
                                  </a:rPr>
                                  <m:t>N</m:t>
                                </m:r>
                              </m:e>
                            </m:rad>
                          </m:den>
                        </m:f>
                      </m:oMath>
                    </m:oMathPara>
                  </a14:m>
                  <a:endParaRPr lang="en-US" dirty="0"/>
                </a:p>
              </p:txBody>
            </p:sp>
          </mc:Choice>
          <mc:Fallback xmlns="">
            <p:sp>
              <p:nvSpPr>
                <p:cNvPr id="5" name="Rectangle 4"/>
                <p:cNvSpPr>
                  <a:spLocks noRot="1" noChangeAspect="1" noMove="1" noResize="1" noEditPoints="1" noAdjustHandles="1" noChangeArrowheads="1" noChangeShapeType="1" noTextEdit="1"/>
                </p:cNvSpPr>
                <p:nvPr/>
              </p:nvSpPr>
              <p:spPr>
                <a:xfrm>
                  <a:off x="924392" y="2276872"/>
                  <a:ext cx="1764842" cy="664606"/>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942718" y="4077072"/>
                  <a:ext cx="1761764" cy="6646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pt-PT" altLang="en-US" i="0">
                            <a:latin typeface="Cambria Math" panose="02040503050406030204" pitchFamily="18" charset="0"/>
                          </a:rPr>
                          <m:t>Cspac</m:t>
                        </m:r>
                        <m:r>
                          <a:rPr lang="pt-PT" altLang="en-US" i="0">
                            <a:latin typeface="Cambria Math" panose="02040503050406030204" pitchFamily="18" charset="0"/>
                          </a:rPr>
                          <m:t>=</m:t>
                        </m:r>
                        <m:f>
                          <m:fPr>
                            <m:ctrlPr>
                              <a:rPr lang="pt-PT" altLang="en-US" i="1">
                                <a:latin typeface="Cambria Math" panose="02040503050406030204" pitchFamily="18" charset="0"/>
                              </a:rPr>
                            </m:ctrlPr>
                          </m:fPr>
                          <m:num>
                            <m:r>
                              <a:rPr lang="pt-PT" altLang="en-US" i="0">
                                <a:latin typeface="Cambria Math" panose="02040503050406030204" pitchFamily="18" charset="0"/>
                              </a:rPr>
                              <m:t>100</m:t>
                            </m:r>
                          </m:num>
                          <m:den>
                            <m:acc>
                              <m:accPr>
                                <m:chr m:val="̅"/>
                                <m:ctrlPr>
                                  <a:rPr lang="pt-PT" altLang="en-US" i="1">
                                    <a:latin typeface="Cambria Math" panose="02040503050406030204" pitchFamily="18" charset="0"/>
                                  </a:rPr>
                                </m:ctrlPr>
                              </m:accPr>
                              <m:e>
                                <m:r>
                                  <m:rPr>
                                    <m:sty m:val="p"/>
                                  </m:rPr>
                                  <a:rPr lang="pt-PT" altLang="en-US" i="0">
                                    <a:latin typeface="Cambria Math" panose="02040503050406030204" pitchFamily="18" charset="0"/>
                                  </a:rPr>
                                  <m:t>cw</m:t>
                                </m:r>
                              </m:e>
                            </m:acc>
                            <m:rad>
                              <m:radPr>
                                <m:degHide m:val="on"/>
                                <m:ctrlPr>
                                  <a:rPr lang="pt-PT" altLang="en-US" i="1">
                                    <a:latin typeface="Cambria Math" panose="02040503050406030204" pitchFamily="18" charset="0"/>
                                  </a:rPr>
                                </m:ctrlPr>
                              </m:radPr>
                              <m:deg/>
                              <m:e>
                                <m:r>
                                  <m:rPr>
                                    <m:sty m:val="p"/>
                                  </m:rPr>
                                  <a:rPr lang="pt-PT" altLang="en-US" i="0">
                                    <a:latin typeface="Cambria Math" panose="02040503050406030204" pitchFamily="18" charset="0"/>
                                  </a:rPr>
                                  <m:t>N</m:t>
                                </m:r>
                              </m:e>
                            </m:rad>
                          </m:den>
                        </m:f>
                      </m:oMath>
                    </m:oMathPara>
                  </a14:m>
                  <a:endParaRPr lang="en-US" dirty="0"/>
                </a:p>
              </p:txBody>
            </p:sp>
          </mc:Choice>
          <mc:Fallback xmlns="">
            <p:sp>
              <p:nvSpPr>
                <p:cNvPr id="6" name="Rectangle 5"/>
                <p:cNvSpPr>
                  <a:spLocks noRot="1" noChangeAspect="1" noMove="1" noResize="1" noEditPoints="1" noAdjustHandles="1" noChangeArrowheads="1" noChangeShapeType="1" noTextEdit="1"/>
                </p:cNvSpPr>
                <p:nvPr/>
              </p:nvSpPr>
              <p:spPr>
                <a:xfrm>
                  <a:off x="942718" y="4077072"/>
                  <a:ext cx="1761764" cy="664606"/>
                </a:xfrm>
                <a:prstGeom prst="rect">
                  <a:avLst/>
                </a:prstGeom>
                <a:blipFill>
                  <a:blip r:embed="rId3"/>
                  <a:stretch>
                    <a:fillRect/>
                  </a:stretch>
                </a:blipFill>
              </p:spPr>
              <p:txBody>
                <a:bodyPr/>
                <a:lstStyle/>
                <a:p>
                  <a:r>
                    <a:rPr lang="en-US">
                      <a:noFill/>
                    </a:rPr>
                    <a:t> </a:t>
                  </a:r>
                </a:p>
              </p:txBody>
            </p:sp>
          </mc:Fallback>
        </mc:AlternateContent>
        <p:sp>
          <p:nvSpPr>
            <p:cNvPr id="7" name="Rectangle 6"/>
            <p:cNvSpPr/>
            <p:nvPr/>
          </p:nvSpPr>
          <p:spPr>
            <a:xfrm>
              <a:off x="924392" y="3429744"/>
              <a:ext cx="2878224" cy="369332"/>
            </a:xfrm>
            <a:prstGeom prst="rect">
              <a:avLst/>
            </a:prstGeom>
          </p:spPr>
          <p:txBody>
            <a:bodyPr wrap="none">
              <a:spAutoFit/>
            </a:bodyPr>
            <a:lstStyle/>
            <a:p>
              <a:r>
                <a:rPr lang="pt-PT" altLang="en-US" b="1" dirty="0" smtClean="0">
                  <a:solidFill>
                    <a:schemeClr val="accent5"/>
                  </a:solidFill>
                </a:rPr>
                <a:t>Coeficiente de espaçamento</a:t>
              </a:r>
              <a:endParaRPr lang="en-US" b="1" dirty="0">
                <a:solidFill>
                  <a:schemeClr val="accent5"/>
                </a:solidFill>
              </a:endParaRPr>
            </a:p>
          </p:txBody>
        </p:sp>
      </p:grpSp>
      <p:grpSp>
        <p:nvGrpSpPr>
          <p:cNvPr id="25" name="Group 24"/>
          <p:cNvGrpSpPr/>
          <p:nvPr/>
        </p:nvGrpSpPr>
        <p:grpSpPr>
          <a:xfrm>
            <a:off x="6186772" y="1412776"/>
            <a:ext cx="5309828" cy="4536504"/>
            <a:chOff x="5374612" y="1412776"/>
            <a:chExt cx="5309828" cy="4536504"/>
          </a:xfrm>
        </p:grpSpPr>
        <p:sp>
          <p:nvSpPr>
            <p:cNvPr id="8" name="Rectangle 7"/>
            <p:cNvSpPr/>
            <p:nvPr/>
          </p:nvSpPr>
          <p:spPr>
            <a:xfrm>
              <a:off x="5667552" y="1412776"/>
              <a:ext cx="3024336" cy="369332"/>
            </a:xfrm>
            <a:prstGeom prst="rect">
              <a:avLst/>
            </a:prstGeom>
          </p:spPr>
          <p:txBody>
            <a:bodyPr wrap="square">
              <a:spAutoFit/>
            </a:bodyPr>
            <a:lstStyle/>
            <a:p>
              <a:r>
                <a:rPr lang="pt-PT" altLang="en-US" b="1" dirty="0" smtClean="0">
                  <a:solidFill>
                    <a:schemeClr val="accent5"/>
                  </a:solidFill>
                </a:rPr>
                <a:t>Percentagem de coberto (</a:t>
              </a:r>
              <a:r>
                <a:rPr lang="pt-PT" altLang="en-US" b="1" i="1" dirty="0" err="1" smtClean="0">
                  <a:solidFill>
                    <a:schemeClr val="accent5"/>
                  </a:solidFill>
                </a:rPr>
                <a:t>Sb</a:t>
              </a:r>
              <a:r>
                <a:rPr lang="pt-PT" altLang="en-US" b="1" dirty="0" smtClean="0">
                  <a:solidFill>
                    <a:schemeClr val="accent5"/>
                  </a:solidFill>
                </a:rPr>
                <a:t>)</a:t>
              </a:r>
              <a:endParaRPr lang="en-US" b="1" dirty="0">
                <a:solidFill>
                  <a:schemeClr val="accent5"/>
                </a:solidFill>
              </a:endParaRPr>
            </a:p>
          </p:txBody>
        </p:sp>
        <mc:AlternateContent xmlns:mc="http://schemas.openxmlformats.org/markup-compatibility/2006" xmlns:a14="http://schemas.microsoft.com/office/drawing/2010/main">
          <mc:Choice Requires="a14">
            <p:sp>
              <p:nvSpPr>
                <p:cNvPr id="9" name="Rectangle 8"/>
                <p:cNvSpPr/>
                <p:nvPr/>
              </p:nvSpPr>
              <p:spPr>
                <a:xfrm>
                  <a:off x="5379520" y="2158092"/>
                  <a:ext cx="2463751" cy="633700"/>
                </a:xfrm>
                <a:prstGeom prst="rect">
                  <a:avLst/>
                </a:prstGeom>
              </p:spPr>
              <p:txBody>
                <a:bodyPr wrap="none">
                  <a:spAutoFit/>
                </a:bodyPr>
                <a:lstStyle/>
                <a:p>
                  <a:pPr marL="400050" lvl="1" indent="0">
                    <a:buNone/>
                  </a:pPr>
                  <a14:m>
                    <m:oMathPara xmlns:m="http://schemas.openxmlformats.org/officeDocument/2006/math">
                      <m:oMathParaPr>
                        <m:jc m:val="left"/>
                      </m:oMathParaPr>
                      <m:oMath xmlns:m="http://schemas.openxmlformats.org/officeDocument/2006/math">
                        <m:r>
                          <m:rPr>
                            <m:sty m:val="p"/>
                          </m:rPr>
                          <a:rPr lang="pt-PT" altLang="en-US" i="0">
                            <a:latin typeface="Cambria Math" panose="02040503050406030204" pitchFamily="18" charset="0"/>
                          </a:rPr>
                          <m:t>Cc</m:t>
                        </m:r>
                        <m:r>
                          <a:rPr lang="pt-PT" altLang="en-US" i="0">
                            <a:latin typeface="Cambria Math" panose="02040503050406030204" pitchFamily="18" charset="0"/>
                          </a:rPr>
                          <m:t>=</m:t>
                        </m:r>
                        <m:f>
                          <m:fPr>
                            <m:ctrlPr>
                              <a:rPr lang="pt-PT" altLang="en-US" i="1">
                                <a:latin typeface="Cambria Math" panose="02040503050406030204" pitchFamily="18" charset="0"/>
                              </a:rPr>
                            </m:ctrlPr>
                          </m:fPr>
                          <m:num>
                            <m:nary>
                              <m:naryPr>
                                <m:chr m:val="∑"/>
                                <m:ctrlPr>
                                  <a:rPr lang="pt-PT" altLang="en-US" i="1">
                                    <a:latin typeface="Cambria Math" panose="02040503050406030204" pitchFamily="18" charset="0"/>
                                  </a:rPr>
                                </m:ctrlPr>
                              </m:naryPr>
                              <m:sub>
                                <m:r>
                                  <m:rPr>
                                    <m:sty m:val="p"/>
                                    <m:brk m:alnAt="23"/>
                                  </m:rPr>
                                  <a:rPr lang="pt-PT" altLang="en-US" i="0">
                                    <a:latin typeface="Cambria Math" panose="02040503050406030204" pitchFamily="18" charset="0"/>
                                  </a:rPr>
                                  <m:t>i</m:t>
                                </m:r>
                                <m:r>
                                  <a:rPr lang="pt-PT" altLang="en-US" i="0">
                                    <a:latin typeface="Cambria Math" panose="02040503050406030204" pitchFamily="18" charset="0"/>
                                  </a:rPr>
                                  <m:t>=1</m:t>
                                </m:r>
                              </m:sub>
                              <m:sup>
                                <m:r>
                                  <m:rPr>
                                    <m:sty m:val="p"/>
                                  </m:rPr>
                                  <a:rPr lang="pt-PT" altLang="en-US" i="0">
                                    <a:latin typeface="Cambria Math" panose="02040503050406030204" pitchFamily="18" charset="0"/>
                                  </a:rPr>
                                  <m:t>n</m:t>
                                </m:r>
                              </m:sup>
                              <m:e>
                                <m:sSub>
                                  <m:sSubPr>
                                    <m:ctrlPr>
                                      <a:rPr lang="pt-PT" altLang="en-US" i="1">
                                        <a:latin typeface="Cambria Math" panose="02040503050406030204" pitchFamily="18" charset="0"/>
                                      </a:rPr>
                                    </m:ctrlPr>
                                  </m:sSubPr>
                                  <m:e>
                                    <m:r>
                                      <m:rPr>
                                        <m:sty m:val="p"/>
                                      </m:rPr>
                                      <a:rPr lang="pt-PT" altLang="en-US" i="0">
                                        <a:latin typeface="Cambria Math" panose="02040503050406030204" pitchFamily="18" charset="0"/>
                                      </a:rPr>
                                      <m:t>ca</m:t>
                                    </m:r>
                                  </m:e>
                                  <m:sub>
                                    <m:r>
                                      <m:rPr>
                                        <m:sty m:val="p"/>
                                      </m:rPr>
                                      <a:rPr lang="pt-PT" altLang="en-US" i="0">
                                        <a:latin typeface="Cambria Math" panose="02040503050406030204" pitchFamily="18" charset="0"/>
                                      </a:rPr>
                                      <m:t>i</m:t>
                                    </m:r>
                                  </m:sub>
                                </m:sSub>
                              </m:e>
                            </m:nary>
                          </m:num>
                          <m:den>
                            <m:r>
                              <m:rPr>
                                <m:sty m:val="p"/>
                              </m:rPr>
                              <a:rPr lang="pt-PT" altLang="en-US" i="0">
                                <a:latin typeface="Cambria Math" panose="02040503050406030204" pitchFamily="18" charset="0"/>
                              </a:rPr>
                              <m:t>A</m:t>
                            </m:r>
                          </m:den>
                        </m:f>
                        <m:r>
                          <a:rPr lang="pt-PT" altLang="en-US" i="0">
                            <a:latin typeface="Cambria Math" panose="02040503050406030204" pitchFamily="18" charset="0"/>
                          </a:rPr>
                          <m:t> 100</m:t>
                        </m:r>
                      </m:oMath>
                    </m:oMathPara>
                  </a14:m>
                  <a:endParaRPr lang="pt-PT" altLang="en-US" dirty="0"/>
                </a:p>
              </p:txBody>
            </p:sp>
          </mc:Choice>
          <mc:Fallback xmlns="">
            <p:sp>
              <p:nvSpPr>
                <p:cNvPr id="9" name="Rectangle 8"/>
                <p:cNvSpPr>
                  <a:spLocks noRot="1" noChangeAspect="1" noMove="1" noResize="1" noEditPoints="1" noAdjustHandles="1" noChangeArrowheads="1" noChangeShapeType="1" noTextEdit="1"/>
                </p:cNvSpPr>
                <p:nvPr/>
              </p:nvSpPr>
              <p:spPr>
                <a:xfrm>
                  <a:off x="5379520" y="2158092"/>
                  <a:ext cx="2463751" cy="63370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5374612" y="4392250"/>
                  <a:ext cx="2639697" cy="633700"/>
                </a:xfrm>
                <a:prstGeom prst="rect">
                  <a:avLst/>
                </a:prstGeom>
              </p:spPr>
              <p:txBody>
                <a:bodyPr wrap="none">
                  <a:spAutoFit/>
                </a:bodyPr>
                <a:lstStyle/>
                <a:p>
                  <a:pPr marL="400050" lvl="1" indent="0">
                    <a:buNone/>
                  </a:pPr>
                  <a14:m>
                    <m:oMathPara xmlns:m="http://schemas.openxmlformats.org/officeDocument/2006/math">
                      <m:oMathParaPr>
                        <m:jc m:val="left"/>
                      </m:oMathParaPr>
                      <m:oMath xmlns:m="http://schemas.openxmlformats.org/officeDocument/2006/math">
                        <m:r>
                          <m:rPr>
                            <m:sty m:val="p"/>
                          </m:rPr>
                          <a:rPr lang="en-US" altLang="en-US" b="0" i="0" smtClean="0">
                            <a:latin typeface="Cambria Math" panose="02040503050406030204" pitchFamily="18" charset="0"/>
                          </a:rPr>
                          <m:t>FCC</m:t>
                        </m:r>
                        <m:r>
                          <a:rPr lang="pt-PT" altLang="en-US" i="0">
                            <a:latin typeface="Cambria Math" panose="02040503050406030204" pitchFamily="18" charset="0"/>
                          </a:rPr>
                          <m:t>=</m:t>
                        </m:r>
                        <m:f>
                          <m:fPr>
                            <m:ctrlPr>
                              <a:rPr lang="pt-PT" altLang="en-US" i="1">
                                <a:latin typeface="Cambria Math" panose="02040503050406030204" pitchFamily="18" charset="0"/>
                              </a:rPr>
                            </m:ctrlPr>
                          </m:fPr>
                          <m:num>
                            <m:nary>
                              <m:naryPr>
                                <m:chr m:val="∑"/>
                                <m:ctrlPr>
                                  <a:rPr lang="pt-PT" altLang="en-US" i="1">
                                    <a:latin typeface="Cambria Math" panose="02040503050406030204" pitchFamily="18" charset="0"/>
                                  </a:rPr>
                                </m:ctrlPr>
                              </m:naryPr>
                              <m:sub>
                                <m:r>
                                  <m:rPr>
                                    <m:sty m:val="p"/>
                                    <m:brk m:alnAt="23"/>
                                  </m:rPr>
                                  <a:rPr lang="pt-PT" altLang="en-US" i="0">
                                    <a:latin typeface="Cambria Math" panose="02040503050406030204" pitchFamily="18" charset="0"/>
                                  </a:rPr>
                                  <m:t>i</m:t>
                                </m:r>
                                <m:r>
                                  <a:rPr lang="pt-PT" altLang="en-US" i="0">
                                    <a:latin typeface="Cambria Math" panose="02040503050406030204" pitchFamily="18" charset="0"/>
                                  </a:rPr>
                                  <m:t>=1</m:t>
                                </m:r>
                              </m:sub>
                              <m:sup>
                                <m:r>
                                  <m:rPr>
                                    <m:sty m:val="p"/>
                                  </m:rPr>
                                  <a:rPr lang="pt-PT" altLang="en-US" i="0">
                                    <a:latin typeface="Cambria Math" panose="02040503050406030204" pitchFamily="18" charset="0"/>
                                  </a:rPr>
                                  <m:t>n</m:t>
                                </m:r>
                              </m:sup>
                              <m:e>
                                <m:sSub>
                                  <m:sSubPr>
                                    <m:ctrlPr>
                                      <a:rPr lang="pt-PT" altLang="en-US" i="1">
                                        <a:latin typeface="Cambria Math" panose="02040503050406030204" pitchFamily="18" charset="0"/>
                                      </a:rPr>
                                    </m:ctrlPr>
                                  </m:sSubPr>
                                  <m:e>
                                    <m:r>
                                      <m:rPr>
                                        <m:sty m:val="p"/>
                                      </m:rPr>
                                      <a:rPr lang="pt-PT" altLang="en-US" i="0">
                                        <a:latin typeface="Cambria Math" panose="02040503050406030204" pitchFamily="18" charset="0"/>
                                      </a:rPr>
                                      <m:t>ca</m:t>
                                    </m:r>
                                  </m:e>
                                  <m:sub>
                                    <m:r>
                                      <m:rPr>
                                        <m:sty m:val="p"/>
                                      </m:rPr>
                                      <a:rPr lang="pt-PT" altLang="en-US" i="0">
                                        <a:latin typeface="Cambria Math" panose="02040503050406030204" pitchFamily="18" charset="0"/>
                                      </a:rPr>
                                      <m:t>i</m:t>
                                    </m:r>
                                  </m:sub>
                                </m:sSub>
                              </m:e>
                            </m:nary>
                          </m:num>
                          <m:den>
                            <m:r>
                              <m:rPr>
                                <m:sty m:val="p"/>
                              </m:rPr>
                              <a:rPr lang="pt-PT" altLang="en-US" i="0">
                                <a:latin typeface="Cambria Math" panose="02040503050406030204" pitchFamily="18" charset="0"/>
                              </a:rPr>
                              <m:t>A</m:t>
                            </m:r>
                          </m:den>
                        </m:f>
                        <m:r>
                          <a:rPr lang="pt-PT" altLang="en-US" i="0">
                            <a:latin typeface="Cambria Math" panose="02040503050406030204" pitchFamily="18" charset="0"/>
                          </a:rPr>
                          <m:t> 100</m:t>
                        </m:r>
                      </m:oMath>
                    </m:oMathPara>
                  </a14:m>
                  <a:endParaRPr lang="pt-PT" altLang="en-US" dirty="0"/>
                </a:p>
              </p:txBody>
            </p:sp>
          </mc:Choice>
          <mc:Fallback xmlns="">
            <p:sp>
              <p:nvSpPr>
                <p:cNvPr id="11" name="Rectangle 10"/>
                <p:cNvSpPr>
                  <a:spLocks noRot="1" noChangeAspect="1" noMove="1" noResize="1" noEditPoints="1" noAdjustHandles="1" noChangeArrowheads="1" noChangeShapeType="1" noTextEdit="1"/>
                </p:cNvSpPr>
                <p:nvPr/>
              </p:nvSpPr>
              <p:spPr>
                <a:xfrm>
                  <a:off x="5374612" y="4392250"/>
                  <a:ext cx="2639697" cy="633700"/>
                </a:xfrm>
                <a:prstGeom prst="rect">
                  <a:avLst/>
                </a:prstGeom>
                <a:blipFill>
                  <a:blip r:embed="rId5"/>
                  <a:stretch>
                    <a:fillRect/>
                  </a:stretch>
                </a:blipFill>
              </p:spPr>
              <p:txBody>
                <a:bodyPr/>
                <a:lstStyle/>
                <a:p>
                  <a:r>
                    <a:rPr lang="en-US">
                      <a:noFill/>
                    </a:rPr>
                    <a:t> </a:t>
                  </a:r>
                </a:p>
              </p:txBody>
            </p:sp>
          </mc:Fallback>
        </mc:AlternateContent>
        <p:sp>
          <p:nvSpPr>
            <p:cNvPr id="12" name="Rectangle 11"/>
            <p:cNvSpPr/>
            <p:nvPr/>
          </p:nvSpPr>
          <p:spPr>
            <a:xfrm>
              <a:off x="5667552" y="3850086"/>
              <a:ext cx="3470950" cy="369332"/>
            </a:xfrm>
            <a:prstGeom prst="rect">
              <a:avLst/>
            </a:prstGeom>
          </p:spPr>
          <p:txBody>
            <a:bodyPr wrap="none">
              <a:spAutoFit/>
            </a:bodyPr>
            <a:lstStyle/>
            <a:p>
              <a:r>
                <a:rPr lang="pt-PT" altLang="en-US" b="1" dirty="0" smtClean="0">
                  <a:solidFill>
                    <a:schemeClr val="accent5"/>
                  </a:solidFill>
                </a:rPr>
                <a:t>Fator de competição de copas (</a:t>
              </a:r>
              <a:r>
                <a:rPr lang="pt-PT" altLang="en-US" b="1" i="1" dirty="0" smtClean="0">
                  <a:solidFill>
                    <a:schemeClr val="accent5"/>
                  </a:solidFill>
                </a:rPr>
                <a:t>Pb</a:t>
              </a:r>
              <a:r>
                <a:rPr lang="pt-PT" altLang="en-US" b="1" dirty="0" smtClean="0">
                  <a:solidFill>
                    <a:schemeClr val="accent5"/>
                  </a:solidFill>
                </a:rPr>
                <a:t>)</a:t>
              </a:r>
              <a:endParaRPr lang="en-US" b="1" dirty="0">
                <a:solidFill>
                  <a:schemeClr val="accent5"/>
                </a:solidFill>
              </a:endParaRPr>
            </a:p>
          </p:txBody>
        </p:sp>
        <p:grpSp>
          <p:nvGrpSpPr>
            <p:cNvPr id="16" name="Group 15"/>
            <p:cNvGrpSpPr/>
            <p:nvPr/>
          </p:nvGrpSpPr>
          <p:grpSpPr>
            <a:xfrm>
              <a:off x="6961896" y="4392250"/>
              <a:ext cx="3722544" cy="1557030"/>
              <a:chOff x="5780536" y="4859146"/>
              <a:chExt cx="3722544" cy="1557030"/>
            </a:xfrm>
          </p:grpSpPr>
          <p:sp>
            <p:nvSpPr>
              <p:cNvPr id="10" name="Rectangle 9"/>
              <p:cNvSpPr/>
              <p:nvPr/>
            </p:nvSpPr>
            <p:spPr>
              <a:xfrm>
                <a:off x="6777032" y="5492846"/>
                <a:ext cx="2726048" cy="923330"/>
              </a:xfrm>
              <a:prstGeom prst="rect">
                <a:avLst/>
              </a:prstGeom>
            </p:spPr>
            <p:txBody>
              <a:bodyPr wrap="square">
                <a:spAutoFit/>
              </a:bodyPr>
              <a:lstStyle/>
              <a:p>
                <a:r>
                  <a:rPr lang="en-US" b="1" dirty="0" err="1"/>
                  <a:t>Área</a:t>
                </a:r>
                <a:r>
                  <a:rPr lang="en-US" b="1" dirty="0"/>
                  <a:t> </a:t>
                </a:r>
                <a:r>
                  <a:rPr lang="en-US" b="1" dirty="0" err="1"/>
                  <a:t>calculada</a:t>
                </a:r>
                <a:r>
                  <a:rPr lang="en-US" b="1" dirty="0"/>
                  <a:t> com </a:t>
                </a:r>
                <a:r>
                  <a:rPr lang="en-US" dirty="0" err="1" smtClean="0"/>
                  <a:t>os</a:t>
                </a:r>
                <a:r>
                  <a:rPr lang="en-US" b="1" dirty="0" smtClean="0"/>
                  <a:t> </a:t>
                </a:r>
                <a:r>
                  <a:rPr lang="en-US" u="sng" dirty="0" err="1" smtClean="0"/>
                  <a:t>raios</a:t>
                </a:r>
                <a:r>
                  <a:rPr lang="en-US" u="sng" dirty="0" smtClean="0"/>
                  <a:t> da </a:t>
                </a:r>
                <a:r>
                  <a:rPr lang="en-US" u="sng" dirty="0" err="1" smtClean="0"/>
                  <a:t>copa</a:t>
                </a:r>
                <a:r>
                  <a:rPr lang="en-US" u="sng" dirty="0" smtClean="0"/>
                  <a:t> </a:t>
                </a:r>
                <a:r>
                  <a:rPr lang="en-US" u="sng" dirty="0" err="1" smtClean="0">
                    <a:solidFill>
                      <a:schemeClr val="accent3">
                        <a:lumMod val="75000"/>
                      </a:schemeClr>
                    </a:solidFill>
                  </a:rPr>
                  <a:t>estimados</a:t>
                </a:r>
                <a:endParaRPr lang="en-US" u="sng" dirty="0" smtClean="0">
                  <a:solidFill>
                    <a:schemeClr val="accent3">
                      <a:lumMod val="75000"/>
                    </a:schemeClr>
                  </a:solidFill>
                </a:endParaRPr>
              </a:p>
              <a:p>
                <a:r>
                  <a:rPr lang="en-US" dirty="0" smtClean="0"/>
                  <a:t>(0.335229 </a:t>
                </a:r>
                <a:r>
                  <a:rPr lang="en-US" dirty="0"/>
                  <a:t>+ 0.171785 </a:t>
                </a:r>
                <a:r>
                  <a:rPr lang="en-US" b="1" dirty="0" smtClean="0">
                    <a:solidFill>
                      <a:schemeClr val="accent5"/>
                    </a:solidFill>
                  </a:rPr>
                  <a:t>d</a:t>
                </a:r>
                <a:r>
                  <a:rPr lang="en-US" dirty="0" smtClean="0"/>
                  <a:t>)</a:t>
                </a:r>
                <a:endParaRPr lang="en-US" dirty="0"/>
              </a:p>
            </p:txBody>
          </p:sp>
          <p:sp>
            <p:nvSpPr>
              <p:cNvPr id="13" name="Oval 12"/>
              <p:cNvSpPr/>
              <p:nvPr/>
            </p:nvSpPr>
            <p:spPr>
              <a:xfrm>
                <a:off x="5780536" y="4859146"/>
                <a:ext cx="360040" cy="369784"/>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Elbow Connector 14"/>
              <p:cNvCxnSpPr>
                <a:endCxn id="10" idx="0"/>
              </p:cNvCxnSpPr>
              <p:nvPr/>
            </p:nvCxnSpPr>
            <p:spPr>
              <a:xfrm>
                <a:off x="6168008" y="5012906"/>
                <a:ext cx="1972048" cy="479940"/>
              </a:xfrm>
              <a:prstGeom prst="bentConnector2">
                <a:avLst/>
              </a:prstGeom>
              <a:ln w="28575">
                <a:tailEnd type="triangle"/>
              </a:ln>
            </p:spPr>
            <p:style>
              <a:lnRef idx="1">
                <a:schemeClr val="accent3"/>
              </a:lnRef>
              <a:fillRef idx="0">
                <a:schemeClr val="accent3"/>
              </a:fillRef>
              <a:effectRef idx="0">
                <a:schemeClr val="accent3"/>
              </a:effectRef>
              <a:fontRef idx="minor">
                <a:schemeClr val="tx1"/>
              </a:fontRef>
            </p:style>
          </p:cxnSp>
        </p:grpSp>
        <p:grpSp>
          <p:nvGrpSpPr>
            <p:cNvPr id="17" name="Group 16"/>
            <p:cNvGrpSpPr/>
            <p:nvPr/>
          </p:nvGrpSpPr>
          <p:grpSpPr>
            <a:xfrm>
              <a:off x="6817880" y="2132856"/>
              <a:ext cx="3382576" cy="1280031"/>
              <a:chOff x="5780536" y="4571384"/>
              <a:chExt cx="3382576" cy="1280031"/>
            </a:xfrm>
          </p:grpSpPr>
          <p:sp>
            <p:nvSpPr>
              <p:cNvPr id="18" name="Rectangle 17"/>
              <p:cNvSpPr/>
              <p:nvPr/>
            </p:nvSpPr>
            <p:spPr>
              <a:xfrm>
                <a:off x="6777031" y="5205084"/>
                <a:ext cx="2386081" cy="646331"/>
              </a:xfrm>
              <a:prstGeom prst="rect">
                <a:avLst/>
              </a:prstGeom>
            </p:spPr>
            <p:txBody>
              <a:bodyPr wrap="square">
                <a:spAutoFit/>
              </a:bodyPr>
              <a:lstStyle/>
              <a:p>
                <a:r>
                  <a:rPr lang="en-US" b="1" dirty="0" err="1" smtClean="0"/>
                  <a:t>Área</a:t>
                </a:r>
                <a:r>
                  <a:rPr lang="en-US" b="1" dirty="0" smtClean="0"/>
                  <a:t> </a:t>
                </a:r>
                <a:r>
                  <a:rPr lang="en-US" b="1" dirty="0" err="1" smtClean="0"/>
                  <a:t>calculada</a:t>
                </a:r>
                <a:r>
                  <a:rPr lang="en-US" b="1" dirty="0" smtClean="0"/>
                  <a:t> com </a:t>
                </a:r>
                <a:r>
                  <a:rPr lang="en-US" dirty="0" err="1" smtClean="0"/>
                  <a:t>os</a:t>
                </a:r>
                <a:r>
                  <a:rPr lang="en-US" dirty="0" smtClean="0"/>
                  <a:t> </a:t>
                </a:r>
                <a:r>
                  <a:rPr lang="en-US" u="sng" dirty="0" err="1" smtClean="0"/>
                  <a:t>raios</a:t>
                </a:r>
                <a:r>
                  <a:rPr lang="en-US" u="sng" dirty="0" smtClean="0"/>
                  <a:t> da </a:t>
                </a:r>
                <a:r>
                  <a:rPr lang="en-US" u="sng" dirty="0" err="1" smtClean="0"/>
                  <a:t>copa</a:t>
                </a:r>
                <a:r>
                  <a:rPr lang="en-US" u="sng" dirty="0" smtClean="0"/>
                  <a:t> </a:t>
                </a:r>
                <a:r>
                  <a:rPr lang="en-US" u="sng" dirty="0" err="1" smtClean="0">
                    <a:solidFill>
                      <a:schemeClr val="accent3">
                        <a:lumMod val="75000"/>
                      </a:schemeClr>
                    </a:solidFill>
                  </a:rPr>
                  <a:t>medidos</a:t>
                </a:r>
                <a:endParaRPr lang="en-US" b="1" u="sng" dirty="0">
                  <a:solidFill>
                    <a:schemeClr val="accent3">
                      <a:lumMod val="75000"/>
                    </a:schemeClr>
                  </a:solidFill>
                </a:endParaRPr>
              </a:p>
            </p:txBody>
          </p:sp>
          <p:sp>
            <p:nvSpPr>
              <p:cNvPr id="19" name="Oval 18"/>
              <p:cNvSpPr/>
              <p:nvPr/>
            </p:nvSpPr>
            <p:spPr>
              <a:xfrm>
                <a:off x="5780536" y="4571384"/>
                <a:ext cx="360040" cy="369784"/>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Elbow Connector 19"/>
              <p:cNvCxnSpPr>
                <a:endCxn id="18" idx="0"/>
              </p:cNvCxnSpPr>
              <p:nvPr/>
            </p:nvCxnSpPr>
            <p:spPr>
              <a:xfrm>
                <a:off x="6168008" y="4725144"/>
                <a:ext cx="1731125" cy="479940"/>
              </a:xfrm>
              <a:prstGeom prst="bentConnector2">
                <a:avLst/>
              </a:prstGeom>
              <a:ln w="28575">
                <a:tailEnd type="triangle"/>
              </a:ln>
            </p:spPr>
            <p:style>
              <a:lnRef idx="1">
                <a:schemeClr val="accent3"/>
              </a:lnRef>
              <a:fillRef idx="0">
                <a:schemeClr val="accent3"/>
              </a:fillRef>
              <a:effectRef idx="0">
                <a:schemeClr val="accent3"/>
              </a:effectRef>
              <a:fontRef idx="minor">
                <a:schemeClr val="tx1"/>
              </a:fontRef>
            </p:style>
          </p:cxnSp>
        </p:grpSp>
      </p:grpSp>
      <p:sp>
        <p:nvSpPr>
          <p:cNvPr id="21" name="Rectangle 20"/>
          <p:cNvSpPr/>
          <p:nvPr/>
        </p:nvSpPr>
        <p:spPr>
          <a:xfrm>
            <a:off x="551384" y="5165178"/>
            <a:ext cx="3659207" cy="369332"/>
          </a:xfrm>
          <a:prstGeom prst="rect">
            <a:avLst/>
          </a:prstGeom>
        </p:spPr>
        <p:txBody>
          <a:bodyPr wrap="none">
            <a:spAutoFit/>
          </a:bodyPr>
          <a:lstStyle/>
          <a:p>
            <a:r>
              <a:rPr lang="pt-PT" altLang="en-US" b="1" dirty="0" smtClean="0">
                <a:solidFill>
                  <a:schemeClr val="accent5"/>
                </a:solidFill>
              </a:rPr>
              <a:t>Índice de densidade do povoamento</a:t>
            </a:r>
            <a:endParaRPr lang="en-US" b="1" dirty="0">
              <a:solidFill>
                <a:schemeClr val="accent5"/>
              </a:solidFill>
            </a:endParaRPr>
          </a:p>
        </p:txBody>
      </p:sp>
      <mc:AlternateContent xmlns:mc="http://schemas.openxmlformats.org/markup-compatibility/2006" xmlns:a14="http://schemas.microsoft.com/office/drawing/2010/main">
        <mc:Choice Requires="a14">
          <p:sp>
            <p:nvSpPr>
              <p:cNvPr id="23" name="TextBox 22"/>
              <p:cNvSpPr txBox="1"/>
              <p:nvPr/>
            </p:nvSpPr>
            <p:spPr>
              <a:xfrm>
                <a:off x="695400" y="5780762"/>
                <a:ext cx="1699311" cy="67704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pt-PT" b="0" i="0" smtClean="0">
                          <a:solidFill>
                            <a:schemeClr val="tx1"/>
                          </a:solidFill>
                          <a:latin typeface="Cambria Math" panose="02040503050406030204" pitchFamily="18" charset="0"/>
                        </a:rPr>
                        <m:t>SDI</m:t>
                      </m:r>
                      <m:r>
                        <a:rPr lang="pt-PT" b="0" i="0" smtClean="0">
                          <a:solidFill>
                            <a:schemeClr val="tx1"/>
                          </a:solidFill>
                          <a:latin typeface="Cambria Math" panose="02040503050406030204" pitchFamily="18" charset="0"/>
                        </a:rPr>
                        <m:t>=</m:t>
                      </m:r>
                      <m:r>
                        <m:rPr>
                          <m:sty m:val="p"/>
                        </m:rPr>
                        <a:rPr lang="pt-PT" b="0" i="0" smtClean="0">
                          <a:solidFill>
                            <a:schemeClr val="tx1"/>
                          </a:solidFill>
                          <a:latin typeface="Cambria Math" panose="02040503050406030204" pitchFamily="18" charset="0"/>
                        </a:rPr>
                        <m:t>N</m:t>
                      </m:r>
                      <m:r>
                        <a:rPr lang="pt-PT" b="0" i="0" smtClean="0">
                          <a:solidFill>
                            <a:schemeClr val="tx1"/>
                          </a:solidFill>
                          <a:latin typeface="Cambria Math" panose="02040503050406030204" pitchFamily="18" charset="0"/>
                        </a:rPr>
                        <m:t> </m:t>
                      </m:r>
                      <m:sSup>
                        <m:sSupPr>
                          <m:ctrlPr>
                            <a:rPr lang="pt-PT" i="1" smtClean="0">
                              <a:solidFill>
                                <a:schemeClr val="tx1"/>
                              </a:solidFill>
                              <a:latin typeface="Cambria Math" panose="02040503050406030204" pitchFamily="18" charset="0"/>
                            </a:rPr>
                          </m:ctrlPr>
                        </m:sSupPr>
                        <m:e>
                          <m:d>
                            <m:dPr>
                              <m:ctrlPr>
                                <a:rPr lang="pt-PT" i="1">
                                  <a:solidFill>
                                    <a:schemeClr val="tx1"/>
                                  </a:solidFill>
                                  <a:latin typeface="Cambria Math" panose="02040503050406030204" pitchFamily="18" charset="0"/>
                                </a:rPr>
                              </m:ctrlPr>
                            </m:dPr>
                            <m:e>
                              <m:f>
                                <m:fPr>
                                  <m:ctrlPr>
                                    <a:rPr lang="pt-PT" i="1">
                                      <a:solidFill>
                                        <a:schemeClr val="tx1"/>
                                      </a:solidFill>
                                      <a:latin typeface="Cambria Math" panose="02040503050406030204" pitchFamily="18" charset="0"/>
                                    </a:rPr>
                                  </m:ctrlPr>
                                </m:fPr>
                                <m:num>
                                  <m:r>
                                    <m:rPr>
                                      <m:sty m:val="p"/>
                                    </m:rPr>
                                    <a:rPr lang="pt-PT" b="0" i="0" smtClean="0">
                                      <a:solidFill>
                                        <a:schemeClr val="tx1"/>
                                      </a:solidFill>
                                      <a:latin typeface="Cambria Math" panose="02040503050406030204" pitchFamily="18" charset="0"/>
                                    </a:rPr>
                                    <m:t>dg</m:t>
                                  </m:r>
                                </m:num>
                                <m:den>
                                  <m:r>
                                    <a:rPr lang="pt-PT" b="0" i="0" smtClean="0">
                                      <a:solidFill>
                                        <a:schemeClr val="tx1"/>
                                      </a:solidFill>
                                      <a:latin typeface="Cambria Math" panose="02040503050406030204" pitchFamily="18" charset="0"/>
                                    </a:rPr>
                                    <m:t>25</m:t>
                                  </m:r>
                                </m:den>
                              </m:f>
                            </m:e>
                          </m:d>
                        </m:e>
                        <m:sup>
                          <m:r>
                            <a:rPr lang="en-US" b="0" i="0" smtClean="0">
                              <a:solidFill>
                                <a:schemeClr val="tx1"/>
                              </a:solidFill>
                              <a:latin typeface="Cambria Math" panose="02040503050406030204" pitchFamily="18" charset="0"/>
                            </a:rPr>
                            <m:t>1.6</m:t>
                          </m:r>
                        </m:sup>
                      </m:sSup>
                    </m:oMath>
                  </m:oMathPara>
                </a14:m>
                <a:endParaRPr lang="pt-PT" dirty="0">
                  <a:solidFill>
                    <a:schemeClr val="tx1"/>
                  </a:solidFill>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695400" y="5780762"/>
                <a:ext cx="1699311" cy="677045"/>
              </a:xfrm>
              <a:prstGeom prst="rect">
                <a:avLst/>
              </a:prstGeom>
              <a:blipFill>
                <a:blip r:embed="rId6"/>
                <a:stretch>
                  <a:fillRect/>
                </a:stretch>
              </a:blipFill>
            </p:spPr>
            <p:txBody>
              <a:bodyPr/>
              <a:lstStyle/>
              <a:p>
                <a:r>
                  <a:rPr lang="en-US">
                    <a:noFill/>
                  </a:rPr>
                  <a:t> </a:t>
                </a:r>
              </a:p>
            </p:txBody>
          </p:sp>
        </mc:Fallback>
      </mc:AlternateContent>
      <p:grpSp>
        <p:nvGrpSpPr>
          <p:cNvPr id="36" name="Group 35"/>
          <p:cNvGrpSpPr/>
          <p:nvPr/>
        </p:nvGrpSpPr>
        <p:grpSpPr>
          <a:xfrm>
            <a:off x="2639616" y="3547908"/>
            <a:ext cx="1797831" cy="1393103"/>
            <a:chOff x="3492397" y="3547908"/>
            <a:chExt cx="1797831" cy="1393103"/>
          </a:xfrm>
        </p:grpSpPr>
        <p:cxnSp>
          <p:nvCxnSpPr>
            <p:cNvPr id="14" name="Straight Connector 13"/>
            <p:cNvCxnSpPr/>
            <p:nvPr/>
          </p:nvCxnSpPr>
          <p:spPr>
            <a:xfrm>
              <a:off x="3935760" y="3933056"/>
              <a:ext cx="0" cy="808622"/>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719736" y="4409375"/>
              <a:ext cx="792088" cy="0"/>
            </a:xfrm>
            <a:prstGeom prst="line">
              <a:avLst/>
            </a:prstGeom>
          </p:spPr>
          <p:style>
            <a:lnRef idx="1">
              <a:schemeClr val="accent1"/>
            </a:lnRef>
            <a:fillRef idx="0">
              <a:schemeClr val="accent1"/>
            </a:fillRef>
            <a:effectRef idx="0">
              <a:schemeClr val="accent1"/>
            </a:effectRef>
            <a:fontRef idx="minor">
              <a:schemeClr val="tx1"/>
            </a:fontRef>
          </p:style>
        </p:cxnSp>
        <p:sp>
          <p:nvSpPr>
            <p:cNvPr id="28" name="Freeform 27"/>
            <p:cNvSpPr/>
            <p:nvPr/>
          </p:nvSpPr>
          <p:spPr>
            <a:xfrm>
              <a:off x="3714735" y="3939753"/>
              <a:ext cx="812353" cy="818604"/>
            </a:xfrm>
            <a:custGeom>
              <a:avLst/>
              <a:gdLst>
                <a:gd name="connsiteX0" fmla="*/ 4040 w 812353"/>
                <a:gd name="connsiteY0" fmla="*/ 477701 h 818604"/>
                <a:gd name="connsiteX1" fmla="*/ 90972 w 812353"/>
                <a:gd name="connsiteY1" fmla="*/ 387548 h 818604"/>
                <a:gd name="connsiteX2" fmla="*/ 39457 w 812353"/>
                <a:gd name="connsiteY2" fmla="*/ 361791 h 818604"/>
                <a:gd name="connsiteX3" fmla="*/ 49116 w 812353"/>
                <a:gd name="connsiteY3" fmla="*/ 287737 h 818604"/>
                <a:gd name="connsiteX4" fmla="*/ 65214 w 812353"/>
                <a:gd name="connsiteY4" fmla="*/ 223343 h 818604"/>
                <a:gd name="connsiteX5" fmla="*/ 90972 w 812353"/>
                <a:gd name="connsiteY5" fmla="*/ 162168 h 818604"/>
                <a:gd name="connsiteX6" fmla="*/ 129609 w 812353"/>
                <a:gd name="connsiteY6" fmla="*/ 165388 h 818604"/>
                <a:gd name="connsiteX7" fmla="*/ 152147 w 812353"/>
                <a:gd name="connsiteY7" fmla="*/ 97774 h 818604"/>
                <a:gd name="connsiteX8" fmla="*/ 152147 w 812353"/>
                <a:gd name="connsiteY8" fmla="*/ 68796 h 818604"/>
                <a:gd name="connsiteX9" fmla="*/ 148927 w 812353"/>
                <a:gd name="connsiteY9" fmla="*/ 36599 h 818604"/>
                <a:gd name="connsiteX10" fmla="*/ 197223 w 812353"/>
                <a:gd name="connsiteY10" fmla="*/ 7622 h 818604"/>
                <a:gd name="connsiteX11" fmla="*/ 248738 w 812353"/>
                <a:gd name="connsiteY11" fmla="*/ 1182 h 818604"/>
                <a:gd name="connsiteX12" fmla="*/ 277716 w 812353"/>
                <a:gd name="connsiteY12" fmla="*/ 26940 h 818604"/>
                <a:gd name="connsiteX13" fmla="*/ 297034 w 812353"/>
                <a:gd name="connsiteY13" fmla="*/ 68796 h 818604"/>
                <a:gd name="connsiteX14" fmla="*/ 300254 w 812353"/>
                <a:gd name="connsiteY14" fmla="*/ 107433 h 818604"/>
                <a:gd name="connsiteX15" fmla="*/ 300254 w 812353"/>
                <a:gd name="connsiteY15" fmla="*/ 152509 h 818604"/>
                <a:gd name="connsiteX16" fmla="*/ 329231 w 812353"/>
                <a:gd name="connsiteY16" fmla="*/ 204024 h 818604"/>
                <a:gd name="connsiteX17" fmla="*/ 354989 w 812353"/>
                <a:gd name="connsiteY17" fmla="*/ 197585 h 818604"/>
                <a:gd name="connsiteX18" fmla="*/ 380747 w 812353"/>
                <a:gd name="connsiteY18" fmla="*/ 191146 h 818604"/>
                <a:gd name="connsiteX19" fmla="*/ 419383 w 812353"/>
                <a:gd name="connsiteY19" fmla="*/ 181486 h 818604"/>
                <a:gd name="connsiteX20" fmla="*/ 425823 w 812353"/>
                <a:gd name="connsiteY20" fmla="*/ 216903 h 818604"/>
                <a:gd name="connsiteX21" fmla="*/ 429042 w 812353"/>
                <a:gd name="connsiteY21" fmla="*/ 261979 h 818604"/>
                <a:gd name="connsiteX22" fmla="*/ 441921 w 812353"/>
                <a:gd name="connsiteY22" fmla="*/ 274858 h 818604"/>
                <a:gd name="connsiteX23" fmla="*/ 461240 w 812353"/>
                <a:gd name="connsiteY23" fmla="*/ 261979 h 818604"/>
                <a:gd name="connsiteX24" fmla="*/ 480558 w 812353"/>
                <a:gd name="connsiteY24" fmla="*/ 239441 h 818604"/>
                <a:gd name="connsiteX25" fmla="*/ 493437 w 812353"/>
                <a:gd name="connsiteY25" fmla="*/ 255540 h 818604"/>
                <a:gd name="connsiteX26" fmla="*/ 509535 w 812353"/>
                <a:gd name="connsiteY26" fmla="*/ 284517 h 818604"/>
                <a:gd name="connsiteX27" fmla="*/ 515975 w 812353"/>
                <a:gd name="connsiteY27" fmla="*/ 332813 h 818604"/>
                <a:gd name="connsiteX28" fmla="*/ 557831 w 812353"/>
                <a:gd name="connsiteY28" fmla="*/ 336033 h 818604"/>
                <a:gd name="connsiteX29" fmla="*/ 590028 w 812353"/>
                <a:gd name="connsiteY29" fmla="*/ 329593 h 818604"/>
                <a:gd name="connsiteX30" fmla="*/ 615786 w 812353"/>
                <a:gd name="connsiteY30" fmla="*/ 329593 h 818604"/>
                <a:gd name="connsiteX31" fmla="*/ 712378 w 812353"/>
                <a:gd name="connsiteY31" fmla="*/ 329593 h 818604"/>
                <a:gd name="connsiteX32" fmla="*/ 734916 w 812353"/>
                <a:gd name="connsiteY32" fmla="*/ 352132 h 818604"/>
                <a:gd name="connsiteX33" fmla="*/ 760673 w 812353"/>
                <a:gd name="connsiteY33" fmla="*/ 384329 h 818604"/>
                <a:gd name="connsiteX34" fmla="*/ 776772 w 812353"/>
                <a:gd name="connsiteY34" fmla="*/ 406867 h 818604"/>
                <a:gd name="connsiteX35" fmla="*/ 796090 w 812353"/>
                <a:gd name="connsiteY35" fmla="*/ 435844 h 818604"/>
                <a:gd name="connsiteX36" fmla="*/ 812189 w 812353"/>
                <a:gd name="connsiteY36" fmla="*/ 468041 h 818604"/>
                <a:gd name="connsiteX37" fmla="*/ 802530 w 812353"/>
                <a:gd name="connsiteY37" fmla="*/ 497019 h 818604"/>
                <a:gd name="connsiteX38" fmla="*/ 773552 w 812353"/>
                <a:gd name="connsiteY38" fmla="*/ 522777 h 818604"/>
                <a:gd name="connsiteX39" fmla="*/ 751014 w 812353"/>
                <a:gd name="connsiteY39" fmla="*/ 551754 h 818604"/>
                <a:gd name="connsiteX40" fmla="*/ 722037 w 812353"/>
                <a:gd name="connsiteY40" fmla="*/ 564633 h 818604"/>
                <a:gd name="connsiteX41" fmla="*/ 693059 w 812353"/>
                <a:gd name="connsiteY41" fmla="*/ 571072 h 818604"/>
                <a:gd name="connsiteX42" fmla="*/ 644764 w 812353"/>
                <a:gd name="connsiteY42" fmla="*/ 619368 h 818604"/>
                <a:gd name="connsiteX43" fmla="*/ 609347 w 812353"/>
                <a:gd name="connsiteY43" fmla="*/ 622588 h 818604"/>
                <a:gd name="connsiteX44" fmla="*/ 525634 w 812353"/>
                <a:gd name="connsiteY44" fmla="*/ 587171 h 818604"/>
                <a:gd name="connsiteX45" fmla="*/ 499876 w 812353"/>
                <a:gd name="connsiteY45" fmla="*/ 645126 h 818604"/>
                <a:gd name="connsiteX46" fmla="*/ 303473 w 812353"/>
                <a:gd name="connsiteY46" fmla="*/ 651565 h 818604"/>
                <a:gd name="connsiteX47" fmla="*/ 293814 w 812353"/>
                <a:gd name="connsiteY47" fmla="*/ 667664 h 818604"/>
                <a:gd name="connsiteX48" fmla="*/ 293814 w 812353"/>
                <a:gd name="connsiteY48" fmla="*/ 693422 h 818604"/>
                <a:gd name="connsiteX49" fmla="*/ 293814 w 812353"/>
                <a:gd name="connsiteY49" fmla="*/ 738498 h 818604"/>
                <a:gd name="connsiteX50" fmla="*/ 297034 w 812353"/>
                <a:gd name="connsiteY50" fmla="*/ 770695 h 818604"/>
                <a:gd name="connsiteX51" fmla="*/ 264837 w 812353"/>
                <a:gd name="connsiteY51" fmla="*/ 809332 h 818604"/>
                <a:gd name="connsiteX52" fmla="*/ 197223 w 812353"/>
                <a:gd name="connsiteY52" fmla="*/ 809332 h 818604"/>
                <a:gd name="connsiteX53" fmla="*/ 168245 w 812353"/>
                <a:gd name="connsiteY53" fmla="*/ 706301 h 818604"/>
                <a:gd name="connsiteX54" fmla="*/ 136048 w 812353"/>
                <a:gd name="connsiteY54" fmla="*/ 645126 h 818604"/>
                <a:gd name="connsiteX55" fmla="*/ 42676 w 812353"/>
                <a:gd name="connsiteY55" fmla="*/ 622588 h 818604"/>
                <a:gd name="connsiteX56" fmla="*/ 4040 w 812353"/>
                <a:gd name="connsiteY56" fmla="*/ 609709 h 818604"/>
                <a:gd name="connsiteX57" fmla="*/ 820 w 812353"/>
                <a:gd name="connsiteY57" fmla="*/ 580732 h 818604"/>
                <a:gd name="connsiteX58" fmla="*/ 820 w 812353"/>
                <a:gd name="connsiteY58" fmla="*/ 551754 h 818604"/>
                <a:gd name="connsiteX59" fmla="*/ 4040 w 812353"/>
                <a:gd name="connsiteY59" fmla="*/ 477701 h 818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812353" h="818604">
                  <a:moveTo>
                    <a:pt x="4040" y="477701"/>
                  </a:moveTo>
                  <a:cubicBezTo>
                    <a:pt x="44554" y="442283"/>
                    <a:pt x="85069" y="406866"/>
                    <a:pt x="90972" y="387548"/>
                  </a:cubicBezTo>
                  <a:cubicBezTo>
                    <a:pt x="96875" y="368230"/>
                    <a:pt x="46433" y="378426"/>
                    <a:pt x="39457" y="361791"/>
                  </a:cubicBezTo>
                  <a:cubicBezTo>
                    <a:pt x="32481" y="345156"/>
                    <a:pt x="44823" y="310812"/>
                    <a:pt x="49116" y="287737"/>
                  </a:cubicBezTo>
                  <a:cubicBezTo>
                    <a:pt x="53409" y="264662"/>
                    <a:pt x="58238" y="244271"/>
                    <a:pt x="65214" y="223343"/>
                  </a:cubicBezTo>
                  <a:cubicBezTo>
                    <a:pt x="72190" y="202415"/>
                    <a:pt x="80240" y="171827"/>
                    <a:pt x="90972" y="162168"/>
                  </a:cubicBezTo>
                  <a:cubicBezTo>
                    <a:pt x="101704" y="152509"/>
                    <a:pt x="119413" y="176120"/>
                    <a:pt x="129609" y="165388"/>
                  </a:cubicBezTo>
                  <a:cubicBezTo>
                    <a:pt x="139805" y="154656"/>
                    <a:pt x="148391" y="113873"/>
                    <a:pt x="152147" y="97774"/>
                  </a:cubicBezTo>
                  <a:cubicBezTo>
                    <a:pt x="155903" y="81675"/>
                    <a:pt x="152684" y="78992"/>
                    <a:pt x="152147" y="68796"/>
                  </a:cubicBezTo>
                  <a:cubicBezTo>
                    <a:pt x="151610" y="58600"/>
                    <a:pt x="141414" y="46795"/>
                    <a:pt x="148927" y="36599"/>
                  </a:cubicBezTo>
                  <a:cubicBezTo>
                    <a:pt x="156440" y="26403"/>
                    <a:pt x="180588" y="13525"/>
                    <a:pt x="197223" y="7622"/>
                  </a:cubicBezTo>
                  <a:cubicBezTo>
                    <a:pt x="213858" y="1719"/>
                    <a:pt x="235323" y="-2038"/>
                    <a:pt x="248738" y="1182"/>
                  </a:cubicBezTo>
                  <a:cubicBezTo>
                    <a:pt x="262153" y="4402"/>
                    <a:pt x="269667" y="15671"/>
                    <a:pt x="277716" y="26940"/>
                  </a:cubicBezTo>
                  <a:cubicBezTo>
                    <a:pt x="285765" y="38209"/>
                    <a:pt x="293278" y="55381"/>
                    <a:pt x="297034" y="68796"/>
                  </a:cubicBezTo>
                  <a:cubicBezTo>
                    <a:pt x="300790" y="82211"/>
                    <a:pt x="299717" y="93481"/>
                    <a:pt x="300254" y="107433"/>
                  </a:cubicBezTo>
                  <a:cubicBezTo>
                    <a:pt x="300791" y="121385"/>
                    <a:pt x="295425" y="136410"/>
                    <a:pt x="300254" y="152509"/>
                  </a:cubicBezTo>
                  <a:cubicBezTo>
                    <a:pt x="305084" y="168607"/>
                    <a:pt x="320109" y="196511"/>
                    <a:pt x="329231" y="204024"/>
                  </a:cubicBezTo>
                  <a:cubicBezTo>
                    <a:pt x="338353" y="211537"/>
                    <a:pt x="354989" y="197585"/>
                    <a:pt x="354989" y="197585"/>
                  </a:cubicBezTo>
                  <a:lnTo>
                    <a:pt x="380747" y="191146"/>
                  </a:lnTo>
                  <a:cubicBezTo>
                    <a:pt x="391479" y="188463"/>
                    <a:pt x="411870" y="177193"/>
                    <a:pt x="419383" y="181486"/>
                  </a:cubicBezTo>
                  <a:cubicBezTo>
                    <a:pt x="426896" y="185779"/>
                    <a:pt x="424213" y="203488"/>
                    <a:pt x="425823" y="216903"/>
                  </a:cubicBezTo>
                  <a:cubicBezTo>
                    <a:pt x="427433" y="230318"/>
                    <a:pt x="426359" y="252320"/>
                    <a:pt x="429042" y="261979"/>
                  </a:cubicBezTo>
                  <a:cubicBezTo>
                    <a:pt x="431725" y="271638"/>
                    <a:pt x="436555" y="274858"/>
                    <a:pt x="441921" y="274858"/>
                  </a:cubicBezTo>
                  <a:cubicBezTo>
                    <a:pt x="447287" y="274858"/>
                    <a:pt x="454801" y="267882"/>
                    <a:pt x="461240" y="261979"/>
                  </a:cubicBezTo>
                  <a:cubicBezTo>
                    <a:pt x="467679" y="256076"/>
                    <a:pt x="475192" y="240514"/>
                    <a:pt x="480558" y="239441"/>
                  </a:cubicBezTo>
                  <a:cubicBezTo>
                    <a:pt x="485924" y="238368"/>
                    <a:pt x="488608" y="248027"/>
                    <a:pt x="493437" y="255540"/>
                  </a:cubicBezTo>
                  <a:cubicBezTo>
                    <a:pt x="498266" y="263053"/>
                    <a:pt x="505779" y="271638"/>
                    <a:pt x="509535" y="284517"/>
                  </a:cubicBezTo>
                  <a:cubicBezTo>
                    <a:pt x="513291" y="297396"/>
                    <a:pt x="507926" y="324227"/>
                    <a:pt x="515975" y="332813"/>
                  </a:cubicBezTo>
                  <a:cubicBezTo>
                    <a:pt x="524024" y="341399"/>
                    <a:pt x="545489" y="336570"/>
                    <a:pt x="557831" y="336033"/>
                  </a:cubicBezTo>
                  <a:cubicBezTo>
                    <a:pt x="570173" y="335496"/>
                    <a:pt x="580369" y="330666"/>
                    <a:pt x="590028" y="329593"/>
                  </a:cubicBezTo>
                  <a:cubicBezTo>
                    <a:pt x="599687" y="328520"/>
                    <a:pt x="615786" y="329593"/>
                    <a:pt x="615786" y="329593"/>
                  </a:cubicBezTo>
                  <a:cubicBezTo>
                    <a:pt x="636178" y="329593"/>
                    <a:pt x="692523" y="325837"/>
                    <a:pt x="712378" y="329593"/>
                  </a:cubicBezTo>
                  <a:cubicBezTo>
                    <a:pt x="732233" y="333349"/>
                    <a:pt x="726867" y="343009"/>
                    <a:pt x="734916" y="352132"/>
                  </a:cubicBezTo>
                  <a:cubicBezTo>
                    <a:pt x="742965" y="361255"/>
                    <a:pt x="753697" y="375207"/>
                    <a:pt x="760673" y="384329"/>
                  </a:cubicBezTo>
                  <a:cubicBezTo>
                    <a:pt x="767649" y="393451"/>
                    <a:pt x="770869" y="398281"/>
                    <a:pt x="776772" y="406867"/>
                  </a:cubicBezTo>
                  <a:cubicBezTo>
                    <a:pt x="782675" y="415453"/>
                    <a:pt x="790187" y="425648"/>
                    <a:pt x="796090" y="435844"/>
                  </a:cubicBezTo>
                  <a:cubicBezTo>
                    <a:pt x="801993" y="446040"/>
                    <a:pt x="811116" y="457845"/>
                    <a:pt x="812189" y="468041"/>
                  </a:cubicBezTo>
                  <a:cubicBezTo>
                    <a:pt x="813262" y="478237"/>
                    <a:pt x="808970" y="487896"/>
                    <a:pt x="802530" y="497019"/>
                  </a:cubicBezTo>
                  <a:cubicBezTo>
                    <a:pt x="796090" y="506142"/>
                    <a:pt x="782138" y="513655"/>
                    <a:pt x="773552" y="522777"/>
                  </a:cubicBezTo>
                  <a:cubicBezTo>
                    <a:pt x="764966" y="531899"/>
                    <a:pt x="759600" y="544778"/>
                    <a:pt x="751014" y="551754"/>
                  </a:cubicBezTo>
                  <a:cubicBezTo>
                    <a:pt x="742428" y="558730"/>
                    <a:pt x="731696" y="561413"/>
                    <a:pt x="722037" y="564633"/>
                  </a:cubicBezTo>
                  <a:cubicBezTo>
                    <a:pt x="712378" y="567853"/>
                    <a:pt x="705938" y="561950"/>
                    <a:pt x="693059" y="571072"/>
                  </a:cubicBezTo>
                  <a:cubicBezTo>
                    <a:pt x="680180" y="580194"/>
                    <a:pt x="658716" y="610782"/>
                    <a:pt x="644764" y="619368"/>
                  </a:cubicBezTo>
                  <a:cubicBezTo>
                    <a:pt x="630812" y="627954"/>
                    <a:pt x="629202" y="627954"/>
                    <a:pt x="609347" y="622588"/>
                  </a:cubicBezTo>
                  <a:cubicBezTo>
                    <a:pt x="589492" y="617222"/>
                    <a:pt x="543879" y="583415"/>
                    <a:pt x="525634" y="587171"/>
                  </a:cubicBezTo>
                  <a:cubicBezTo>
                    <a:pt x="507389" y="590927"/>
                    <a:pt x="536903" y="634394"/>
                    <a:pt x="499876" y="645126"/>
                  </a:cubicBezTo>
                  <a:cubicBezTo>
                    <a:pt x="462849" y="655858"/>
                    <a:pt x="337817" y="647809"/>
                    <a:pt x="303473" y="651565"/>
                  </a:cubicBezTo>
                  <a:cubicBezTo>
                    <a:pt x="269129" y="655321"/>
                    <a:pt x="295424" y="660688"/>
                    <a:pt x="293814" y="667664"/>
                  </a:cubicBezTo>
                  <a:cubicBezTo>
                    <a:pt x="292204" y="674640"/>
                    <a:pt x="293814" y="693422"/>
                    <a:pt x="293814" y="693422"/>
                  </a:cubicBezTo>
                  <a:cubicBezTo>
                    <a:pt x="293814" y="705228"/>
                    <a:pt x="293277" y="725619"/>
                    <a:pt x="293814" y="738498"/>
                  </a:cubicBezTo>
                  <a:cubicBezTo>
                    <a:pt x="294351" y="751377"/>
                    <a:pt x="301863" y="758889"/>
                    <a:pt x="297034" y="770695"/>
                  </a:cubicBezTo>
                  <a:cubicBezTo>
                    <a:pt x="292205" y="782501"/>
                    <a:pt x="281472" y="802893"/>
                    <a:pt x="264837" y="809332"/>
                  </a:cubicBezTo>
                  <a:cubicBezTo>
                    <a:pt x="248202" y="815771"/>
                    <a:pt x="213322" y="826504"/>
                    <a:pt x="197223" y="809332"/>
                  </a:cubicBezTo>
                  <a:cubicBezTo>
                    <a:pt x="181124" y="792160"/>
                    <a:pt x="178441" y="733669"/>
                    <a:pt x="168245" y="706301"/>
                  </a:cubicBezTo>
                  <a:cubicBezTo>
                    <a:pt x="158049" y="678933"/>
                    <a:pt x="156976" y="659078"/>
                    <a:pt x="136048" y="645126"/>
                  </a:cubicBezTo>
                  <a:cubicBezTo>
                    <a:pt x="115120" y="631174"/>
                    <a:pt x="64677" y="628491"/>
                    <a:pt x="42676" y="622588"/>
                  </a:cubicBezTo>
                  <a:cubicBezTo>
                    <a:pt x="20675" y="616685"/>
                    <a:pt x="11016" y="616685"/>
                    <a:pt x="4040" y="609709"/>
                  </a:cubicBezTo>
                  <a:cubicBezTo>
                    <a:pt x="-2936" y="602733"/>
                    <a:pt x="1357" y="590391"/>
                    <a:pt x="820" y="580732"/>
                  </a:cubicBezTo>
                  <a:cubicBezTo>
                    <a:pt x="283" y="571073"/>
                    <a:pt x="820" y="551754"/>
                    <a:pt x="820" y="551754"/>
                  </a:cubicBezTo>
                  <a:lnTo>
                    <a:pt x="4040" y="477701"/>
                  </a:lnTo>
                  <a:close/>
                </a:path>
              </a:pathLst>
            </a:custGeom>
            <a:noFill/>
            <a:ln w="317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811177" y="3715006"/>
              <a:ext cx="648072" cy="276999"/>
            </a:xfrm>
            <a:prstGeom prst="rect">
              <a:avLst/>
            </a:prstGeom>
            <a:noFill/>
          </p:spPr>
          <p:txBody>
            <a:bodyPr wrap="square" rtlCol="0">
              <a:spAutoFit/>
            </a:bodyPr>
            <a:lstStyle/>
            <a:p>
              <a:r>
                <a:rPr lang="en-US" sz="1200" dirty="0" err="1" smtClean="0">
                  <a:solidFill>
                    <a:schemeClr val="tx1">
                      <a:lumMod val="50000"/>
                      <a:lumOff val="50000"/>
                    </a:schemeClr>
                  </a:solidFill>
                </a:rPr>
                <a:t>r</a:t>
              </a:r>
              <a:r>
                <a:rPr lang="en-US" sz="1200" baseline="-25000" dirty="0" err="1" smtClean="0">
                  <a:solidFill>
                    <a:schemeClr val="tx1">
                      <a:lumMod val="50000"/>
                      <a:lumOff val="50000"/>
                    </a:schemeClr>
                  </a:solidFill>
                </a:rPr>
                <a:t>N</a:t>
              </a:r>
              <a:endParaRPr lang="en-US" sz="1200" baseline="-25000" dirty="0">
                <a:solidFill>
                  <a:schemeClr val="tx1">
                    <a:lumMod val="50000"/>
                    <a:lumOff val="50000"/>
                  </a:schemeClr>
                </a:solidFill>
              </a:endParaRPr>
            </a:p>
          </p:txBody>
        </p:sp>
        <p:sp>
          <p:nvSpPr>
            <p:cNvPr id="30" name="TextBox 29"/>
            <p:cNvSpPr txBox="1"/>
            <p:nvPr/>
          </p:nvSpPr>
          <p:spPr>
            <a:xfrm>
              <a:off x="3818805" y="4664012"/>
              <a:ext cx="648072" cy="276999"/>
            </a:xfrm>
            <a:prstGeom prst="rect">
              <a:avLst/>
            </a:prstGeom>
            <a:noFill/>
          </p:spPr>
          <p:txBody>
            <a:bodyPr wrap="square" rtlCol="0">
              <a:spAutoFit/>
            </a:bodyPr>
            <a:lstStyle/>
            <a:p>
              <a:r>
                <a:rPr lang="en-US" sz="1200" dirty="0" err="1" smtClean="0">
                  <a:solidFill>
                    <a:schemeClr val="tx1">
                      <a:lumMod val="50000"/>
                      <a:lumOff val="50000"/>
                    </a:schemeClr>
                  </a:solidFill>
                </a:rPr>
                <a:t>r</a:t>
              </a:r>
              <a:r>
                <a:rPr lang="en-US" sz="1200" baseline="-25000" dirty="0" err="1" smtClean="0">
                  <a:solidFill>
                    <a:schemeClr val="tx1">
                      <a:lumMod val="50000"/>
                      <a:lumOff val="50000"/>
                    </a:schemeClr>
                  </a:solidFill>
                </a:rPr>
                <a:t>S</a:t>
              </a:r>
              <a:endParaRPr lang="en-US" sz="1200" baseline="-25000" dirty="0">
                <a:solidFill>
                  <a:schemeClr val="tx1">
                    <a:lumMod val="50000"/>
                    <a:lumOff val="50000"/>
                  </a:schemeClr>
                </a:solidFill>
              </a:endParaRPr>
            </a:p>
          </p:txBody>
        </p:sp>
        <p:sp>
          <p:nvSpPr>
            <p:cNvPr id="31" name="TextBox 30"/>
            <p:cNvSpPr txBox="1"/>
            <p:nvPr/>
          </p:nvSpPr>
          <p:spPr>
            <a:xfrm>
              <a:off x="4459249" y="4253750"/>
              <a:ext cx="648072" cy="276999"/>
            </a:xfrm>
            <a:prstGeom prst="rect">
              <a:avLst/>
            </a:prstGeom>
            <a:noFill/>
          </p:spPr>
          <p:txBody>
            <a:bodyPr wrap="square" rtlCol="0">
              <a:spAutoFit/>
            </a:bodyPr>
            <a:lstStyle/>
            <a:p>
              <a:r>
                <a:rPr lang="en-US" sz="1200" dirty="0" err="1" smtClean="0">
                  <a:solidFill>
                    <a:schemeClr val="tx1">
                      <a:lumMod val="50000"/>
                      <a:lumOff val="50000"/>
                    </a:schemeClr>
                  </a:solidFill>
                </a:rPr>
                <a:t>r</a:t>
              </a:r>
              <a:r>
                <a:rPr lang="en-US" sz="1200" baseline="-25000" dirty="0" err="1" smtClean="0">
                  <a:solidFill>
                    <a:schemeClr val="tx1">
                      <a:lumMod val="50000"/>
                      <a:lumOff val="50000"/>
                    </a:schemeClr>
                  </a:solidFill>
                </a:rPr>
                <a:t>E</a:t>
              </a:r>
              <a:endParaRPr lang="en-US" sz="1200" baseline="-25000" dirty="0">
                <a:solidFill>
                  <a:schemeClr val="tx1">
                    <a:lumMod val="50000"/>
                    <a:lumOff val="50000"/>
                  </a:schemeClr>
                </a:solidFill>
              </a:endParaRPr>
            </a:p>
          </p:txBody>
        </p:sp>
        <p:sp>
          <p:nvSpPr>
            <p:cNvPr id="32" name="TextBox 31"/>
            <p:cNvSpPr txBox="1"/>
            <p:nvPr/>
          </p:nvSpPr>
          <p:spPr>
            <a:xfrm>
              <a:off x="3492397" y="4223867"/>
              <a:ext cx="648072" cy="276999"/>
            </a:xfrm>
            <a:prstGeom prst="rect">
              <a:avLst/>
            </a:prstGeom>
            <a:noFill/>
          </p:spPr>
          <p:txBody>
            <a:bodyPr wrap="square" rtlCol="0">
              <a:spAutoFit/>
            </a:bodyPr>
            <a:lstStyle/>
            <a:p>
              <a:r>
                <a:rPr lang="en-US" sz="1200" dirty="0" err="1" smtClean="0">
                  <a:solidFill>
                    <a:schemeClr val="tx1">
                      <a:lumMod val="50000"/>
                      <a:lumOff val="50000"/>
                    </a:schemeClr>
                  </a:solidFill>
                </a:rPr>
                <a:t>r</a:t>
              </a:r>
              <a:r>
                <a:rPr lang="en-US" sz="1200" baseline="-25000" dirty="0" err="1" smtClean="0">
                  <a:solidFill>
                    <a:schemeClr val="tx1">
                      <a:lumMod val="50000"/>
                      <a:lumOff val="50000"/>
                    </a:schemeClr>
                  </a:solidFill>
                </a:rPr>
                <a:t>O</a:t>
              </a:r>
              <a:endParaRPr lang="en-US" sz="1200" baseline="-25000" dirty="0">
                <a:solidFill>
                  <a:schemeClr val="tx1">
                    <a:lumMod val="50000"/>
                    <a:lumOff val="50000"/>
                  </a:schemeClr>
                </a:solidFill>
              </a:endParaRPr>
            </a:p>
          </p:txBody>
        </p:sp>
        <p:sp>
          <p:nvSpPr>
            <p:cNvPr id="33" name="TextBox 32"/>
            <p:cNvSpPr txBox="1"/>
            <p:nvPr/>
          </p:nvSpPr>
          <p:spPr>
            <a:xfrm>
              <a:off x="4115780" y="3547908"/>
              <a:ext cx="1174448" cy="646331"/>
            </a:xfrm>
            <a:prstGeom prst="rect">
              <a:avLst/>
            </a:prstGeom>
            <a:noFill/>
          </p:spPr>
          <p:txBody>
            <a:bodyPr wrap="square" rtlCol="0">
              <a:spAutoFit/>
            </a:bodyPr>
            <a:lstStyle/>
            <a:p>
              <a:r>
                <a:rPr lang="en-US" sz="1200" i="1" dirty="0" err="1" smtClean="0">
                  <a:solidFill>
                    <a:schemeClr val="tx1">
                      <a:lumMod val="50000"/>
                      <a:lumOff val="50000"/>
                    </a:schemeClr>
                  </a:solidFill>
                </a:rPr>
                <a:t>Média</a:t>
              </a:r>
              <a:r>
                <a:rPr lang="en-US" sz="1200" i="1" dirty="0" smtClean="0">
                  <a:solidFill>
                    <a:schemeClr val="tx1">
                      <a:lumMod val="50000"/>
                      <a:lumOff val="50000"/>
                    </a:schemeClr>
                  </a:solidFill>
                </a:rPr>
                <a:t> de </a:t>
              </a:r>
              <a:r>
                <a:rPr lang="en-US" sz="1200" i="1" dirty="0" err="1" smtClean="0">
                  <a:solidFill>
                    <a:schemeClr val="tx1">
                      <a:lumMod val="50000"/>
                      <a:lumOff val="50000"/>
                    </a:schemeClr>
                  </a:solidFill>
                </a:rPr>
                <a:t>todos</a:t>
              </a:r>
              <a:r>
                <a:rPr lang="en-US" sz="1200" i="1" dirty="0" smtClean="0">
                  <a:solidFill>
                    <a:schemeClr val="tx1">
                      <a:lumMod val="50000"/>
                      <a:lumOff val="50000"/>
                    </a:schemeClr>
                  </a:solidFill>
                </a:rPr>
                <a:t> </a:t>
              </a:r>
              <a:r>
                <a:rPr lang="en-US" sz="1200" i="1" dirty="0" err="1" smtClean="0">
                  <a:solidFill>
                    <a:schemeClr val="tx1">
                      <a:lumMod val="50000"/>
                      <a:lumOff val="50000"/>
                    </a:schemeClr>
                  </a:solidFill>
                </a:rPr>
                <a:t>os</a:t>
              </a:r>
              <a:r>
                <a:rPr lang="en-US" sz="1200" i="1" dirty="0" smtClean="0">
                  <a:solidFill>
                    <a:schemeClr val="tx1">
                      <a:lumMod val="50000"/>
                      <a:lumOff val="50000"/>
                    </a:schemeClr>
                  </a:solidFill>
                </a:rPr>
                <a:t> r das </a:t>
              </a:r>
              <a:r>
                <a:rPr lang="en-US" sz="1200" i="1" dirty="0" err="1" smtClean="0">
                  <a:solidFill>
                    <a:schemeClr val="tx1">
                      <a:lumMod val="50000"/>
                      <a:lumOff val="50000"/>
                    </a:schemeClr>
                  </a:solidFill>
                </a:rPr>
                <a:t>árvores</a:t>
              </a:r>
              <a:r>
                <a:rPr lang="en-US" sz="1200" i="1" dirty="0" smtClean="0">
                  <a:solidFill>
                    <a:schemeClr val="tx1">
                      <a:lumMod val="50000"/>
                      <a:lumOff val="50000"/>
                    </a:schemeClr>
                  </a:solidFill>
                </a:rPr>
                <a:t> da </a:t>
              </a:r>
              <a:r>
                <a:rPr lang="en-US" sz="1200" i="1" dirty="0" err="1" smtClean="0">
                  <a:solidFill>
                    <a:schemeClr val="tx1">
                      <a:lumMod val="50000"/>
                      <a:lumOff val="50000"/>
                    </a:schemeClr>
                  </a:solidFill>
                </a:rPr>
                <a:t>parcela</a:t>
              </a:r>
              <a:endParaRPr lang="en-US" sz="1200" i="1" dirty="0">
                <a:solidFill>
                  <a:schemeClr val="tx1">
                    <a:lumMod val="50000"/>
                    <a:lumOff val="50000"/>
                  </a:schemeClr>
                </a:solidFill>
              </a:endParaRPr>
            </a:p>
          </p:txBody>
        </p:sp>
      </p:grpSp>
      <p:grpSp>
        <p:nvGrpSpPr>
          <p:cNvPr id="37" name="Group 36"/>
          <p:cNvGrpSpPr/>
          <p:nvPr/>
        </p:nvGrpSpPr>
        <p:grpSpPr>
          <a:xfrm>
            <a:off x="9748637" y="3450653"/>
            <a:ext cx="2156917" cy="1575297"/>
            <a:chOff x="2950404" y="3365714"/>
            <a:chExt cx="2156917" cy="1575297"/>
          </a:xfrm>
        </p:grpSpPr>
        <p:cxnSp>
          <p:nvCxnSpPr>
            <p:cNvPr id="38" name="Straight Connector 37"/>
            <p:cNvCxnSpPr/>
            <p:nvPr/>
          </p:nvCxnSpPr>
          <p:spPr>
            <a:xfrm>
              <a:off x="3935760" y="3933056"/>
              <a:ext cx="0" cy="808622"/>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3719736" y="4409375"/>
              <a:ext cx="792088" cy="0"/>
            </a:xfrm>
            <a:prstGeom prst="line">
              <a:avLst/>
            </a:prstGeom>
          </p:spPr>
          <p:style>
            <a:lnRef idx="1">
              <a:schemeClr val="accent1"/>
            </a:lnRef>
            <a:fillRef idx="0">
              <a:schemeClr val="accent1"/>
            </a:fillRef>
            <a:effectRef idx="0">
              <a:schemeClr val="accent1"/>
            </a:effectRef>
            <a:fontRef idx="minor">
              <a:schemeClr val="tx1"/>
            </a:fontRef>
          </p:style>
        </p:cxnSp>
        <p:sp>
          <p:nvSpPr>
            <p:cNvPr id="40" name="Freeform 39"/>
            <p:cNvSpPr/>
            <p:nvPr/>
          </p:nvSpPr>
          <p:spPr>
            <a:xfrm>
              <a:off x="3714735" y="3939753"/>
              <a:ext cx="812353" cy="818604"/>
            </a:xfrm>
            <a:custGeom>
              <a:avLst/>
              <a:gdLst>
                <a:gd name="connsiteX0" fmla="*/ 4040 w 812353"/>
                <a:gd name="connsiteY0" fmla="*/ 477701 h 818604"/>
                <a:gd name="connsiteX1" fmla="*/ 90972 w 812353"/>
                <a:gd name="connsiteY1" fmla="*/ 387548 h 818604"/>
                <a:gd name="connsiteX2" fmla="*/ 39457 w 812353"/>
                <a:gd name="connsiteY2" fmla="*/ 361791 h 818604"/>
                <a:gd name="connsiteX3" fmla="*/ 49116 w 812353"/>
                <a:gd name="connsiteY3" fmla="*/ 287737 h 818604"/>
                <a:gd name="connsiteX4" fmla="*/ 65214 w 812353"/>
                <a:gd name="connsiteY4" fmla="*/ 223343 h 818604"/>
                <a:gd name="connsiteX5" fmla="*/ 90972 w 812353"/>
                <a:gd name="connsiteY5" fmla="*/ 162168 h 818604"/>
                <a:gd name="connsiteX6" fmla="*/ 129609 w 812353"/>
                <a:gd name="connsiteY6" fmla="*/ 165388 h 818604"/>
                <a:gd name="connsiteX7" fmla="*/ 152147 w 812353"/>
                <a:gd name="connsiteY7" fmla="*/ 97774 h 818604"/>
                <a:gd name="connsiteX8" fmla="*/ 152147 w 812353"/>
                <a:gd name="connsiteY8" fmla="*/ 68796 h 818604"/>
                <a:gd name="connsiteX9" fmla="*/ 148927 w 812353"/>
                <a:gd name="connsiteY9" fmla="*/ 36599 h 818604"/>
                <a:gd name="connsiteX10" fmla="*/ 197223 w 812353"/>
                <a:gd name="connsiteY10" fmla="*/ 7622 h 818604"/>
                <a:gd name="connsiteX11" fmla="*/ 248738 w 812353"/>
                <a:gd name="connsiteY11" fmla="*/ 1182 h 818604"/>
                <a:gd name="connsiteX12" fmla="*/ 277716 w 812353"/>
                <a:gd name="connsiteY12" fmla="*/ 26940 h 818604"/>
                <a:gd name="connsiteX13" fmla="*/ 297034 w 812353"/>
                <a:gd name="connsiteY13" fmla="*/ 68796 h 818604"/>
                <a:gd name="connsiteX14" fmla="*/ 300254 w 812353"/>
                <a:gd name="connsiteY14" fmla="*/ 107433 h 818604"/>
                <a:gd name="connsiteX15" fmla="*/ 300254 w 812353"/>
                <a:gd name="connsiteY15" fmla="*/ 152509 h 818604"/>
                <a:gd name="connsiteX16" fmla="*/ 329231 w 812353"/>
                <a:gd name="connsiteY16" fmla="*/ 204024 h 818604"/>
                <a:gd name="connsiteX17" fmla="*/ 354989 w 812353"/>
                <a:gd name="connsiteY17" fmla="*/ 197585 h 818604"/>
                <a:gd name="connsiteX18" fmla="*/ 380747 w 812353"/>
                <a:gd name="connsiteY18" fmla="*/ 191146 h 818604"/>
                <a:gd name="connsiteX19" fmla="*/ 419383 w 812353"/>
                <a:gd name="connsiteY19" fmla="*/ 181486 h 818604"/>
                <a:gd name="connsiteX20" fmla="*/ 425823 w 812353"/>
                <a:gd name="connsiteY20" fmla="*/ 216903 h 818604"/>
                <a:gd name="connsiteX21" fmla="*/ 429042 w 812353"/>
                <a:gd name="connsiteY21" fmla="*/ 261979 h 818604"/>
                <a:gd name="connsiteX22" fmla="*/ 441921 w 812353"/>
                <a:gd name="connsiteY22" fmla="*/ 274858 h 818604"/>
                <a:gd name="connsiteX23" fmla="*/ 461240 w 812353"/>
                <a:gd name="connsiteY23" fmla="*/ 261979 h 818604"/>
                <a:gd name="connsiteX24" fmla="*/ 480558 w 812353"/>
                <a:gd name="connsiteY24" fmla="*/ 239441 h 818604"/>
                <a:gd name="connsiteX25" fmla="*/ 493437 w 812353"/>
                <a:gd name="connsiteY25" fmla="*/ 255540 h 818604"/>
                <a:gd name="connsiteX26" fmla="*/ 509535 w 812353"/>
                <a:gd name="connsiteY26" fmla="*/ 284517 h 818604"/>
                <a:gd name="connsiteX27" fmla="*/ 515975 w 812353"/>
                <a:gd name="connsiteY27" fmla="*/ 332813 h 818604"/>
                <a:gd name="connsiteX28" fmla="*/ 557831 w 812353"/>
                <a:gd name="connsiteY28" fmla="*/ 336033 h 818604"/>
                <a:gd name="connsiteX29" fmla="*/ 590028 w 812353"/>
                <a:gd name="connsiteY29" fmla="*/ 329593 h 818604"/>
                <a:gd name="connsiteX30" fmla="*/ 615786 w 812353"/>
                <a:gd name="connsiteY30" fmla="*/ 329593 h 818604"/>
                <a:gd name="connsiteX31" fmla="*/ 712378 w 812353"/>
                <a:gd name="connsiteY31" fmla="*/ 329593 h 818604"/>
                <a:gd name="connsiteX32" fmla="*/ 734916 w 812353"/>
                <a:gd name="connsiteY32" fmla="*/ 352132 h 818604"/>
                <a:gd name="connsiteX33" fmla="*/ 760673 w 812353"/>
                <a:gd name="connsiteY33" fmla="*/ 384329 h 818604"/>
                <a:gd name="connsiteX34" fmla="*/ 776772 w 812353"/>
                <a:gd name="connsiteY34" fmla="*/ 406867 h 818604"/>
                <a:gd name="connsiteX35" fmla="*/ 796090 w 812353"/>
                <a:gd name="connsiteY35" fmla="*/ 435844 h 818604"/>
                <a:gd name="connsiteX36" fmla="*/ 812189 w 812353"/>
                <a:gd name="connsiteY36" fmla="*/ 468041 h 818604"/>
                <a:gd name="connsiteX37" fmla="*/ 802530 w 812353"/>
                <a:gd name="connsiteY37" fmla="*/ 497019 h 818604"/>
                <a:gd name="connsiteX38" fmla="*/ 773552 w 812353"/>
                <a:gd name="connsiteY38" fmla="*/ 522777 h 818604"/>
                <a:gd name="connsiteX39" fmla="*/ 751014 w 812353"/>
                <a:gd name="connsiteY39" fmla="*/ 551754 h 818604"/>
                <a:gd name="connsiteX40" fmla="*/ 722037 w 812353"/>
                <a:gd name="connsiteY40" fmla="*/ 564633 h 818604"/>
                <a:gd name="connsiteX41" fmla="*/ 693059 w 812353"/>
                <a:gd name="connsiteY41" fmla="*/ 571072 h 818604"/>
                <a:gd name="connsiteX42" fmla="*/ 644764 w 812353"/>
                <a:gd name="connsiteY42" fmla="*/ 619368 h 818604"/>
                <a:gd name="connsiteX43" fmla="*/ 609347 w 812353"/>
                <a:gd name="connsiteY43" fmla="*/ 622588 h 818604"/>
                <a:gd name="connsiteX44" fmla="*/ 525634 w 812353"/>
                <a:gd name="connsiteY44" fmla="*/ 587171 h 818604"/>
                <a:gd name="connsiteX45" fmla="*/ 499876 w 812353"/>
                <a:gd name="connsiteY45" fmla="*/ 645126 h 818604"/>
                <a:gd name="connsiteX46" fmla="*/ 303473 w 812353"/>
                <a:gd name="connsiteY46" fmla="*/ 651565 h 818604"/>
                <a:gd name="connsiteX47" fmla="*/ 293814 w 812353"/>
                <a:gd name="connsiteY47" fmla="*/ 667664 h 818604"/>
                <a:gd name="connsiteX48" fmla="*/ 293814 w 812353"/>
                <a:gd name="connsiteY48" fmla="*/ 693422 h 818604"/>
                <a:gd name="connsiteX49" fmla="*/ 293814 w 812353"/>
                <a:gd name="connsiteY49" fmla="*/ 738498 h 818604"/>
                <a:gd name="connsiteX50" fmla="*/ 297034 w 812353"/>
                <a:gd name="connsiteY50" fmla="*/ 770695 h 818604"/>
                <a:gd name="connsiteX51" fmla="*/ 264837 w 812353"/>
                <a:gd name="connsiteY51" fmla="*/ 809332 h 818604"/>
                <a:gd name="connsiteX52" fmla="*/ 197223 w 812353"/>
                <a:gd name="connsiteY52" fmla="*/ 809332 h 818604"/>
                <a:gd name="connsiteX53" fmla="*/ 168245 w 812353"/>
                <a:gd name="connsiteY53" fmla="*/ 706301 h 818604"/>
                <a:gd name="connsiteX54" fmla="*/ 136048 w 812353"/>
                <a:gd name="connsiteY54" fmla="*/ 645126 h 818604"/>
                <a:gd name="connsiteX55" fmla="*/ 42676 w 812353"/>
                <a:gd name="connsiteY55" fmla="*/ 622588 h 818604"/>
                <a:gd name="connsiteX56" fmla="*/ 4040 w 812353"/>
                <a:gd name="connsiteY56" fmla="*/ 609709 h 818604"/>
                <a:gd name="connsiteX57" fmla="*/ 820 w 812353"/>
                <a:gd name="connsiteY57" fmla="*/ 580732 h 818604"/>
                <a:gd name="connsiteX58" fmla="*/ 820 w 812353"/>
                <a:gd name="connsiteY58" fmla="*/ 551754 h 818604"/>
                <a:gd name="connsiteX59" fmla="*/ 4040 w 812353"/>
                <a:gd name="connsiteY59" fmla="*/ 477701 h 818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812353" h="818604">
                  <a:moveTo>
                    <a:pt x="4040" y="477701"/>
                  </a:moveTo>
                  <a:cubicBezTo>
                    <a:pt x="44554" y="442283"/>
                    <a:pt x="85069" y="406866"/>
                    <a:pt x="90972" y="387548"/>
                  </a:cubicBezTo>
                  <a:cubicBezTo>
                    <a:pt x="96875" y="368230"/>
                    <a:pt x="46433" y="378426"/>
                    <a:pt x="39457" y="361791"/>
                  </a:cubicBezTo>
                  <a:cubicBezTo>
                    <a:pt x="32481" y="345156"/>
                    <a:pt x="44823" y="310812"/>
                    <a:pt x="49116" y="287737"/>
                  </a:cubicBezTo>
                  <a:cubicBezTo>
                    <a:pt x="53409" y="264662"/>
                    <a:pt x="58238" y="244271"/>
                    <a:pt x="65214" y="223343"/>
                  </a:cubicBezTo>
                  <a:cubicBezTo>
                    <a:pt x="72190" y="202415"/>
                    <a:pt x="80240" y="171827"/>
                    <a:pt x="90972" y="162168"/>
                  </a:cubicBezTo>
                  <a:cubicBezTo>
                    <a:pt x="101704" y="152509"/>
                    <a:pt x="119413" y="176120"/>
                    <a:pt x="129609" y="165388"/>
                  </a:cubicBezTo>
                  <a:cubicBezTo>
                    <a:pt x="139805" y="154656"/>
                    <a:pt x="148391" y="113873"/>
                    <a:pt x="152147" y="97774"/>
                  </a:cubicBezTo>
                  <a:cubicBezTo>
                    <a:pt x="155903" y="81675"/>
                    <a:pt x="152684" y="78992"/>
                    <a:pt x="152147" y="68796"/>
                  </a:cubicBezTo>
                  <a:cubicBezTo>
                    <a:pt x="151610" y="58600"/>
                    <a:pt x="141414" y="46795"/>
                    <a:pt x="148927" y="36599"/>
                  </a:cubicBezTo>
                  <a:cubicBezTo>
                    <a:pt x="156440" y="26403"/>
                    <a:pt x="180588" y="13525"/>
                    <a:pt x="197223" y="7622"/>
                  </a:cubicBezTo>
                  <a:cubicBezTo>
                    <a:pt x="213858" y="1719"/>
                    <a:pt x="235323" y="-2038"/>
                    <a:pt x="248738" y="1182"/>
                  </a:cubicBezTo>
                  <a:cubicBezTo>
                    <a:pt x="262153" y="4402"/>
                    <a:pt x="269667" y="15671"/>
                    <a:pt x="277716" y="26940"/>
                  </a:cubicBezTo>
                  <a:cubicBezTo>
                    <a:pt x="285765" y="38209"/>
                    <a:pt x="293278" y="55381"/>
                    <a:pt x="297034" y="68796"/>
                  </a:cubicBezTo>
                  <a:cubicBezTo>
                    <a:pt x="300790" y="82211"/>
                    <a:pt x="299717" y="93481"/>
                    <a:pt x="300254" y="107433"/>
                  </a:cubicBezTo>
                  <a:cubicBezTo>
                    <a:pt x="300791" y="121385"/>
                    <a:pt x="295425" y="136410"/>
                    <a:pt x="300254" y="152509"/>
                  </a:cubicBezTo>
                  <a:cubicBezTo>
                    <a:pt x="305084" y="168607"/>
                    <a:pt x="320109" y="196511"/>
                    <a:pt x="329231" y="204024"/>
                  </a:cubicBezTo>
                  <a:cubicBezTo>
                    <a:pt x="338353" y="211537"/>
                    <a:pt x="354989" y="197585"/>
                    <a:pt x="354989" y="197585"/>
                  </a:cubicBezTo>
                  <a:lnTo>
                    <a:pt x="380747" y="191146"/>
                  </a:lnTo>
                  <a:cubicBezTo>
                    <a:pt x="391479" y="188463"/>
                    <a:pt x="411870" y="177193"/>
                    <a:pt x="419383" y="181486"/>
                  </a:cubicBezTo>
                  <a:cubicBezTo>
                    <a:pt x="426896" y="185779"/>
                    <a:pt x="424213" y="203488"/>
                    <a:pt x="425823" y="216903"/>
                  </a:cubicBezTo>
                  <a:cubicBezTo>
                    <a:pt x="427433" y="230318"/>
                    <a:pt x="426359" y="252320"/>
                    <a:pt x="429042" y="261979"/>
                  </a:cubicBezTo>
                  <a:cubicBezTo>
                    <a:pt x="431725" y="271638"/>
                    <a:pt x="436555" y="274858"/>
                    <a:pt x="441921" y="274858"/>
                  </a:cubicBezTo>
                  <a:cubicBezTo>
                    <a:pt x="447287" y="274858"/>
                    <a:pt x="454801" y="267882"/>
                    <a:pt x="461240" y="261979"/>
                  </a:cubicBezTo>
                  <a:cubicBezTo>
                    <a:pt x="467679" y="256076"/>
                    <a:pt x="475192" y="240514"/>
                    <a:pt x="480558" y="239441"/>
                  </a:cubicBezTo>
                  <a:cubicBezTo>
                    <a:pt x="485924" y="238368"/>
                    <a:pt x="488608" y="248027"/>
                    <a:pt x="493437" y="255540"/>
                  </a:cubicBezTo>
                  <a:cubicBezTo>
                    <a:pt x="498266" y="263053"/>
                    <a:pt x="505779" y="271638"/>
                    <a:pt x="509535" y="284517"/>
                  </a:cubicBezTo>
                  <a:cubicBezTo>
                    <a:pt x="513291" y="297396"/>
                    <a:pt x="507926" y="324227"/>
                    <a:pt x="515975" y="332813"/>
                  </a:cubicBezTo>
                  <a:cubicBezTo>
                    <a:pt x="524024" y="341399"/>
                    <a:pt x="545489" y="336570"/>
                    <a:pt x="557831" y="336033"/>
                  </a:cubicBezTo>
                  <a:cubicBezTo>
                    <a:pt x="570173" y="335496"/>
                    <a:pt x="580369" y="330666"/>
                    <a:pt x="590028" y="329593"/>
                  </a:cubicBezTo>
                  <a:cubicBezTo>
                    <a:pt x="599687" y="328520"/>
                    <a:pt x="615786" y="329593"/>
                    <a:pt x="615786" y="329593"/>
                  </a:cubicBezTo>
                  <a:cubicBezTo>
                    <a:pt x="636178" y="329593"/>
                    <a:pt x="692523" y="325837"/>
                    <a:pt x="712378" y="329593"/>
                  </a:cubicBezTo>
                  <a:cubicBezTo>
                    <a:pt x="732233" y="333349"/>
                    <a:pt x="726867" y="343009"/>
                    <a:pt x="734916" y="352132"/>
                  </a:cubicBezTo>
                  <a:cubicBezTo>
                    <a:pt x="742965" y="361255"/>
                    <a:pt x="753697" y="375207"/>
                    <a:pt x="760673" y="384329"/>
                  </a:cubicBezTo>
                  <a:cubicBezTo>
                    <a:pt x="767649" y="393451"/>
                    <a:pt x="770869" y="398281"/>
                    <a:pt x="776772" y="406867"/>
                  </a:cubicBezTo>
                  <a:cubicBezTo>
                    <a:pt x="782675" y="415453"/>
                    <a:pt x="790187" y="425648"/>
                    <a:pt x="796090" y="435844"/>
                  </a:cubicBezTo>
                  <a:cubicBezTo>
                    <a:pt x="801993" y="446040"/>
                    <a:pt x="811116" y="457845"/>
                    <a:pt x="812189" y="468041"/>
                  </a:cubicBezTo>
                  <a:cubicBezTo>
                    <a:pt x="813262" y="478237"/>
                    <a:pt x="808970" y="487896"/>
                    <a:pt x="802530" y="497019"/>
                  </a:cubicBezTo>
                  <a:cubicBezTo>
                    <a:pt x="796090" y="506142"/>
                    <a:pt x="782138" y="513655"/>
                    <a:pt x="773552" y="522777"/>
                  </a:cubicBezTo>
                  <a:cubicBezTo>
                    <a:pt x="764966" y="531899"/>
                    <a:pt x="759600" y="544778"/>
                    <a:pt x="751014" y="551754"/>
                  </a:cubicBezTo>
                  <a:cubicBezTo>
                    <a:pt x="742428" y="558730"/>
                    <a:pt x="731696" y="561413"/>
                    <a:pt x="722037" y="564633"/>
                  </a:cubicBezTo>
                  <a:cubicBezTo>
                    <a:pt x="712378" y="567853"/>
                    <a:pt x="705938" y="561950"/>
                    <a:pt x="693059" y="571072"/>
                  </a:cubicBezTo>
                  <a:cubicBezTo>
                    <a:pt x="680180" y="580194"/>
                    <a:pt x="658716" y="610782"/>
                    <a:pt x="644764" y="619368"/>
                  </a:cubicBezTo>
                  <a:cubicBezTo>
                    <a:pt x="630812" y="627954"/>
                    <a:pt x="629202" y="627954"/>
                    <a:pt x="609347" y="622588"/>
                  </a:cubicBezTo>
                  <a:cubicBezTo>
                    <a:pt x="589492" y="617222"/>
                    <a:pt x="543879" y="583415"/>
                    <a:pt x="525634" y="587171"/>
                  </a:cubicBezTo>
                  <a:cubicBezTo>
                    <a:pt x="507389" y="590927"/>
                    <a:pt x="536903" y="634394"/>
                    <a:pt x="499876" y="645126"/>
                  </a:cubicBezTo>
                  <a:cubicBezTo>
                    <a:pt x="462849" y="655858"/>
                    <a:pt x="337817" y="647809"/>
                    <a:pt x="303473" y="651565"/>
                  </a:cubicBezTo>
                  <a:cubicBezTo>
                    <a:pt x="269129" y="655321"/>
                    <a:pt x="295424" y="660688"/>
                    <a:pt x="293814" y="667664"/>
                  </a:cubicBezTo>
                  <a:cubicBezTo>
                    <a:pt x="292204" y="674640"/>
                    <a:pt x="293814" y="693422"/>
                    <a:pt x="293814" y="693422"/>
                  </a:cubicBezTo>
                  <a:cubicBezTo>
                    <a:pt x="293814" y="705228"/>
                    <a:pt x="293277" y="725619"/>
                    <a:pt x="293814" y="738498"/>
                  </a:cubicBezTo>
                  <a:cubicBezTo>
                    <a:pt x="294351" y="751377"/>
                    <a:pt x="301863" y="758889"/>
                    <a:pt x="297034" y="770695"/>
                  </a:cubicBezTo>
                  <a:cubicBezTo>
                    <a:pt x="292205" y="782501"/>
                    <a:pt x="281472" y="802893"/>
                    <a:pt x="264837" y="809332"/>
                  </a:cubicBezTo>
                  <a:cubicBezTo>
                    <a:pt x="248202" y="815771"/>
                    <a:pt x="213322" y="826504"/>
                    <a:pt x="197223" y="809332"/>
                  </a:cubicBezTo>
                  <a:cubicBezTo>
                    <a:pt x="181124" y="792160"/>
                    <a:pt x="178441" y="733669"/>
                    <a:pt x="168245" y="706301"/>
                  </a:cubicBezTo>
                  <a:cubicBezTo>
                    <a:pt x="158049" y="678933"/>
                    <a:pt x="156976" y="659078"/>
                    <a:pt x="136048" y="645126"/>
                  </a:cubicBezTo>
                  <a:cubicBezTo>
                    <a:pt x="115120" y="631174"/>
                    <a:pt x="64677" y="628491"/>
                    <a:pt x="42676" y="622588"/>
                  </a:cubicBezTo>
                  <a:cubicBezTo>
                    <a:pt x="20675" y="616685"/>
                    <a:pt x="11016" y="616685"/>
                    <a:pt x="4040" y="609709"/>
                  </a:cubicBezTo>
                  <a:cubicBezTo>
                    <a:pt x="-2936" y="602733"/>
                    <a:pt x="1357" y="590391"/>
                    <a:pt x="820" y="580732"/>
                  </a:cubicBezTo>
                  <a:cubicBezTo>
                    <a:pt x="283" y="571073"/>
                    <a:pt x="820" y="551754"/>
                    <a:pt x="820" y="551754"/>
                  </a:cubicBezTo>
                  <a:lnTo>
                    <a:pt x="4040" y="477701"/>
                  </a:lnTo>
                  <a:close/>
                </a:path>
              </a:pathLst>
            </a:custGeom>
            <a:solidFill>
              <a:srgbClr val="9BBB59">
                <a:alpha val="27059"/>
              </a:srgbClr>
            </a:solidFill>
            <a:ln w="317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3811177" y="3715006"/>
              <a:ext cx="648072" cy="276999"/>
            </a:xfrm>
            <a:prstGeom prst="rect">
              <a:avLst/>
            </a:prstGeom>
            <a:noFill/>
          </p:spPr>
          <p:txBody>
            <a:bodyPr wrap="square" rtlCol="0">
              <a:spAutoFit/>
            </a:bodyPr>
            <a:lstStyle/>
            <a:p>
              <a:r>
                <a:rPr lang="en-US" sz="1200" dirty="0" err="1" smtClean="0">
                  <a:solidFill>
                    <a:schemeClr val="tx1">
                      <a:lumMod val="50000"/>
                      <a:lumOff val="50000"/>
                    </a:schemeClr>
                  </a:solidFill>
                </a:rPr>
                <a:t>r</a:t>
              </a:r>
              <a:r>
                <a:rPr lang="en-US" sz="1200" baseline="-25000" dirty="0" err="1" smtClean="0">
                  <a:solidFill>
                    <a:schemeClr val="tx1">
                      <a:lumMod val="50000"/>
                      <a:lumOff val="50000"/>
                    </a:schemeClr>
                  </a:solidFill>
                </a:rPr>
                <a:t>N</a:t>
              </a:r>
              <a:endParaRPr lang="en-US" sz="1200" baseline="-25000" dirty="0">
                <a:solidFill>
                  <a:schemeClr val="tx1">
                    <a:lumMod val="50000"/>
                    <a:lumOff val="50000"/>
                  </a:schemeClr>
                </a:solidFill>
              </a:endParaRPr>
            </a:p>
          </p:txBody>
        </p:sp>
        <p:sp>
          <p:nvSpPr>
            <p:cNvPr id="42" name="TextBox 41"/>
            <p:cNvSpPr txBox="1"/>
            <p:nvPr/>
          </p:nvSpPr>
          <p:spPr>
            <a:xfrm>
              <a:off x="3818805" y="4664012"/>
              <a:ext cx="648072" cy="276999"/>
            </a:xfrm>
            <a:prstGeom prst="rect">
              <a:avLst/>
            </a:prstGeom>
            <a:noFill/>
          </p:spPr>
          <p:txBody>
            <a:bodyPr wrap="square" rtlCol="0">
              <a:spAutoFit/>
            </a:bodyPr>
            <a:lstStyle/>
            <a:p>
              <a:r>
                <a:rPr lang="en-US" sz="1200" dirty="0" err="1" smtClean="0">
                  <a:solidFill>
                    <a:schemeClr val="tx1">
                      <a:lumMod val="50000"/>
                      <a:lumOff val="50000"/>
                    </a:schemeClr>
                  </a:solidFill>
                </a:rPr>
                <a:t>r</a:t>
              </a:r>
              <a:r>
                <a:rPr lang="en-US" sz="1200" baseline="-25000" dirty="0" err="1" smtClean="0">
                  <a:solidFill>
                    <a:schemeClr val="tx1">
                      <a:lumMod val="50000"/>
                      <a:lumOff val="50000"/>
                    </a:schemeClr>
                  </a:solidFill>
                </a:rPr>
                <a:t>S</a:t>
              </a:r>
              <a:endParaRPr lang="en-US" sz="1200" baseline="-25000" dirty="0">
                <a:solidFill>
                  <a:schemeClr val="tx1">
                    <a:lumMod val="50000"/>
                    <a:lumOff val="50000"/>
                  </a:schemeClr>
                </a:solidFill>
              </a:endParaRPr>
            </a:p>
          </p:txBody>
        </p:sp>
        <p:sp>
          <p:nvSpPr>
            <p:cNvPr id="43" name="TextBox 42"/>
            <p:cNvSpPr txBox="1"/>
            <p:nvPr/>
          </p:nvSpPr>
          <p:spPr>
            <a:xfrm>
              <a:off x="4459249" y="4253750"/>
              <a:ext cx="648072" cy="276999"/>
            </a:xfrm>
            <a:prstGeom prst="rect">
              <a:avLst/>
            </a:prstGeom>
            <a:noFill/>
          </p:spPr>
          <p:txBody>
            <a:bodyPr wrap="square" rtlCol="0">
              <a:spAutoFit/>
            </a:bodyPr>
            <a:lstStyle/>
            <a:p>
              <a:r>
                <a:rPr lang="en-US" sz="1200" dirty="0" err="1" smtClean="0">
                  <a:solidFill>
                    <a:schemeClr val="tx1">
                      <a:lumMod val="50000"/>
                      <a:lumOff val="50000"/>
                    </a:schemeClr>
                  </a:solidFill>
                </a:rPr>
                <a:t>r</a:t>
              </a:r>
              <a:r>
                <a:rPr lang="en-US" sz="1200" baseline="-25000" dirty="0" err="1" smtClean="0">
                  <a:solidFill>
                    <a:schemeClr val="tx1">
                      <a:lumMod val="50000"/>
                      <a:lumOff val="50000"/>
                    </a:schemeClr>
                  </a:solidFill>
                </a:rPr>
                <a:t>E</a:t>
              </a:r>
              <a:endParaRPr lang="en-US" sz="1200" baseline="-25000" dirty="0">
                <a:solidFill>
                  <a:schemeClr val="tx1">
                    <a:lumMod val="50000"/>
                    <a:lumOff val="50000"/>
                  </a:schemeClr>
                </a:solidFill>
              </a:endParaRPr>
            </a:p>
          </p:txBody>
        </p:sp>
        <p:sp>
          <p:nvSpPr>
            <p:cNvPr id="44" name="TextBox 43"/>
            <p:cNvSpPr txBox="1"/>
            <p:nvPr/>
          </p:nvSpPr>
          <p:spPr>
            <a:xfrm>
              <a:off x="3492397" y="4223867"/>
              <a:ext cx="648072" cy="276999"/>
            </a:xfrm>
            <a:prstGeom prst="rect">
              <a:avLst/>
            </a:prstGeom>
            <a:noFill/>
          </p:spPr>
          <p:txBody>
            <a:bodyPr wrap="square" rtlCol="0">
              <a:spAutoFit/>
            </a:bodyPr>
            <a:lstStyle/>
            <a:p>
              <a:r>
                <a:rPr lang="en-US" sz="1200" dirty="0" err="1" smtClean="0">
                  <a:solidFill>
                    <a:schemeClr val="tx1">
                      <a:lumMod val="50000"/>
                      <a:lumOff val="50000"/>
                    </a:schemeClr>
                  </a:solidFill>
                </a:rPr>
                <a:t>r</a:t>
              </a:r>
              <a:r>
                <a:rPr lang="en-US" sz="1200" baseline="-25000" dirty="0" err="1" smtClean="0">
                  <a:solidFill>
                    <a:schemeClr val="tx1">
                      <a:lumMod val="50000"/>
                      <a:lumOff val="50000"/>
                    </a:schemeClr>
                  </a:solidFill>
                </a:rPr>
                <a:t>O</a:t>
              </a:r>
              <a:endParaRPr lang="en-US" sz="1200" baseline="-25000" dirty="0">
                <a:solidFill>
                  <a:schemeClr val="tx1">
                    <a:lumMod val="50000"/>
                    <a:lumOff val="50000"/>
                  </a:schemeClr>
                </a:solidFill>
              </a:endParaRPr>
            </a:p>
          </p:txBody>
        </p:sp>
        <p:sp>
          <p:nvSpPr>
            <p:cNvPr id="45" name="TextBox 44"/>
            <p:cNvSpPr txBox="1"/>
            <p:nvPr/>
          </p:nvSpPr>
          <p:spPr>
            <a:xfrm>
              <a:off x="2950404" y="3365714"/>
              <a:ext cx="2102170" cy="461665"/>
            </a:xfrm>
            <a:prstGeom prst="rect">
              <a:avLst/>
            </a:prstGeom>
            <a:noFill/>
          </p:spPr>
          <p:txBody>
            <a:bodyPr wrap="square" rtlCol="0">
              <a:spAutoFit/>
            </a:bodyPr>
            <a:lstStyle/>
            <a:p>
              <a:r>
                <a:rPr lang="en-US" sz="1200" i="1" dirty="0" err="1" smtClean="0">
                  <a:solidFill>
                    <a:schemeClr val="tx1">
                      <a:lumMod val="50000"/>
                      <a:lumOff val="50000"/>
                    </a:schemeClr>
                  </a:solidFill>
                </a:rPr>
                <a:t>Somatório</a:t>
              </a:r>
              <a:r>
                <a:rPr lang="en-US" sz="1200" i="1" dirty="0" smtClean="0">
                  <a:solidFill>
                    <a:schemeClr val="tx1">
                      <a:lumMod val="50000"/>
                      <a:lumOff val="50000"/>
                    </a:schemeClr>
                  </a:solidFill>
                </a:rPr>
                <a:t> das </a:t>
              </a:r>
              <a:r>
                <a:rPr lang="en-US" sz="1200" i="1" dirty="0" err="1" smtClean="0">
                  <a:solidFill>
                    <a:schemeClr val="tx1">
                      <a:lumMod val="50000"/>
                      <a:lumOff val="50000"/>
                    </a:schemeClr>
                  </a:solidFill>
                </a:rPr>
                <a:t>áreas</a:t>
              </a:r>
              <a:r>
                <a:rPr lang="en-US" sz="1200" i="1" dirty="0" smtClean="0">
                  <a:solidFill>
                    <a:schemeClr val="tx1">
                      <a:lumMod val="50000"/>
                      <a:lumOff val="50000"/>
                    </a:schemeClr>
                  </a:solidFill>
                </a:rPr>
                <a:t> das </a:t>
              </a:r>
              <a:r>
                <a:rPr lang="en-US" sz="1200" i="1" dirty="0" err="1" smtClean="0">
                  <a:solidFill>
                    <a:schemeClr val="tx1">
                      <a:lumMod val="50000"/>
                      <a:lumOff val="50000"/>
                    </a:schemeClr>
                  </a:solidFill>
                </a:rPr>
                <a:t>copas</a:t>
              </a:r>
              <a:r>
                <a:rPr lang="en-US" sz="1200" i="1" dirty="0" smtClean="0">
                  <a:solidFill>
                    <a:schemeClr val="tx1">
                      <a:lumMod val="50000"/>
                      <a:lumOff val="50000"/>
                    </a:schemeClr>
                  </a:solidFill>
                </a:rPr>
                <a:t> de </a:t>
              </a:r>
              <a:r>
                <a:rPr lang="en-US" sz="1200" i="1" dirty="0" err="1" smtClean="0">
                  <a:solidFill>
                    <a:schemeClr val="tx1">
                      <a:lumMod val="50000"/>
                      <a:lumOff val="50000"/>
                    </a:schemeClr>
                  </a:solidFill>
                </a:rPr>
                <a:t>todas</a:t>
              </a:r>
              <a:r>
                <a:rPr lang="en-US" sz="1200" i="1" dirty="0" smtClean="0">
                  <a:solidFill>
                    <a:schemeClr val="tx1">
                      <a:lumMod val="50000"/>
                      <a:lumOff val="50000"/>
                    </a:schemeClr>
                  </a:solidFill>
                </a:rPr>
                <a:t> as </a:t>
              </a:r>
              <a:r>
                <a:rPr lang="en-US" sz="1200" i="1" dirty="0" err="1" smtClean="0">
                  <a:solidFill>
                    <a:schemeClr val="tx1">
                      <a:lumMod val="50000"/>
                      <a:lumOff val="50000"/>
                    </a:schemeClr>
                  </a:solidFill>
                </a:rPr>
                <a:t>árvores</a:t>
              </a:r>
              <a:r>
                <a:rPr lang="en-US" sz="1200" i="1" dirty="0" smtClean="0">
                  <a:solidFill>
                    <a:schemeClr val="tx1">
                      <a:lumMod val="50000"/>
                      <a:lumOff val="50000"/>
                    </a:schemeClr>
                  </a:solidFill>
                </a:rPr>
                <a:t> da </a:t>
              </a:r>
              <a:r>
                <a:rPr lang="en-US" sz="1200" i="1" dirty="0" err="1" smtClean="0">
                  <a:solidFill>
                    <a:schemeClr val="tx1">
                      <a:lumMod val="50000"/>
                      <a:lumOff val="50000"/>
                    </a:schemeClr>
                  </a:solidFill>
                </a:rPr>
                <a:t>parcela</a:t>
              </a:r>
              <a:endParaRPr lang="en-US" sz="1200" i="1" dirty="0">
                <a:solidFill>
                  <a:schemeClr val="tx1">
                    <a:lumMod val="50000"/>
                    <a:lumOff val="50000"/>
                  </a:schemeClr>
                </a:solidFill>
              </a:endParaRPr>
            </a:p>
          </p:txBody>
        </p:sp>
      </p:grpSp>
      <p:sp>
        <p:nvSpPr>
          <p:cNvPr id="46" name="TextBox 45"/>
          <p:cNvSpPr txBox="1"/>
          <p:nvPr/>
        </p:nvSpPr>
        <p:spPr>
          <a:xfrm>
            <a:off x="4111606" y="5187933"/>
            <a:ext cx="3902703" cy="1815882"/>
          </a:xfrm>
          <a:prstGeom prst="rect">
            <a:avLst/>
          </a:prstGeom>
          <a:noFill/>
        </p:spPr>
        <p:txBody>
          <a:bodyPr wrap="square" rtlCol="0">
            <a:spAutoFit/>
          </a:bodyPr>
          <a:lstStyle/>
          <a:p>
            <a:r>
              <a:rPr lang="pt-PT" altLang="en-US" sz="1600" dirty="0"/>
              <a:t>Onde</a:t>
            </a:r>
            <a:r>
              <a:rPr lang="pt-PT" altLang="en-US" sz="1600" dirty="0" smtClean="0"/>
              <a:t>:</a:t>
            </a:r>
          </a:p>
          <a:p>
            <a:r>
              <a:rPr lang="pt-PT" altLang="en-US" sz="800" dirty="0" smtClean="0"/>
              <a:t>            </a:t>
            </a:r>
            <a:r>
              <a:rPr lang="pt-PT" altLang="en-US" sz="1600" dirty="0" smtClean="0"/>
              <a:t>- dg (diâmetro quadrático médio; m</a:t>
            </a:r>
            <a:r>
              <a:rPr lang="pt-PT" altLang="en-US" sz="1600" baseline="30000" dirty="0" smtClean="0"/>
              <a:t>2</a:t>
            </a:r>
            <a:r>
              <a:rPr lang="pt-PT" altLang="en-US" sz="1600" dirty="0" smtClean="0"/>
              <a:t>ha</a:t>
            </a:r>
            <a:r>
              <a:rPr lang="pt-PT" altLang="en-US" sz="1600" baseline="30000" dirty="0" smtClean="0"/>
              <a:t>-1</a:t>
            </a:r>
            <a:r>
              <a:rPr lang="pt-PT" altLang="en-US" sz="1600" dirty="0" smtClean="0"/>
              <a:t>)</a:t>
            </a:r>
          </a:p>
          <a:p>
            <a:pPr marL="266700"/>
            <a:r>
              <a:rPr lang="pt-PT" altLang="en-US" sz="1600" dirty="0" smtClean="0"/>
              <a:t>- </a:t>
            </a:r>
            <a:r>
              <a:rPr lang="pt-PT" altLang="en-US" sz="1600" dirty="0" err="1" smtClean="0"/>
              <a:t>hdom</a:t>
            </a:r>
            <a:r>
              <a:rPr lang="pt-PT" altLang="en-US" sz="1600" dirty="0" smtClean="0"/>
              <a:t> (altura dominante; m</a:t>
            </a:r>
            <a:r>
              <a:rPr lang="pt-PT" altLang="en-US" sz="1600" dirty="0"/>
              <a:t>) </a:t>
            </a:r>
            <a:endParaRPr lang="en-US" sz="1600" dirty="0"/>
          </a:p>
          <a:p>
            <a:pPr marL="266700"/>
            <a:r>
              <a:rPr lang="en-US" sz="1600" dirty="0" smtClean="0"/>
              <a:t> - N (nº </a:t>
            </a:r>
            <a:r>
              <a:rPr lang="en-US" sz="1600" dirty="0" err="1" smtClean="0"/>
              <a:t>árvores</a:t>
            </a:r>
            <a:r>
              <a:rPr lang="en-US" sz="1600" dirty="0" smtClean="0"/>
              <a:t> </a:t>
            </a:r>
            <a:r>
              <a:rPr lang="en-US" sz="1600" dirty="0" err="1" smtClean="0"/>
              <a:t>vivas</a:t>
            </a:r>
            <a:r>
              <a:rPr lang="en-US" sz="1600" dirty="0" smtClean="0"/>
              <a:t>; </a:t>
            </a:r>
            <a:r>
              <a:rPr lang="pt-PT" altLang="en-US" sz="1600" dirty="0" smtClean="0"/>
              <a:t>ha</a:t>
            </a:r>
            <a:r>
              <a:rPr lang="pt-PT" altLang="en-US" sz="1600" baseline="30000" dirty="0" smtClean="0"/>
              <a:t>-1</a:t>
            </a:r>
            <a:r>
              <a:rPr lang="pt-PT" altLang="en-US" sz="1600" dirty="0" smtClean="0"/>
              <a:t>)</a:t>
            </a:r>
          </a:p>
          <a:p>
            <a:pPr marL="266700"/>
            <a:r>
              <a:rPr lang="pt-PT" altLang="en-US" sz="1600" dirty="0" smtClean="0"/>
              <a:t> - d (diâmetro à altura do peito,  cm)</a:t>
            </a:r>
          </a:p>
          <a:p>
            <a:pPr marL="266700"/>
            <a:r>
              <a:rPr lang="pt-PT" altLang="en-US" sz="1600" dirty="0" smtClean="0"/>
              <a:t> - A (área da parcela, m</a:t>
            </a:r>
            <a:r>
              <a:rPr lang="pt-PT" altLang="en-US" sz="1600" baseline="30000" dirty="0" smtClean="0"/>
              <a:t>2</a:t>
            </a:r>
            <a:r>
              <a:rPr lang="pt-PT" altLang="en-US" sz="1600" dirty="0" smtClean="0"/>
              <a:t> )</a:t>
            </a:r>
          </a:p>
          <a:p>
            <a:pPr marL="266700"/>
            <a:endParaRPr lang="pt-PT" altLang="en-US" sz="1600" dirty="0" smtClean="0"/>
          </a:p>
        </p:txBody>
      </p:sp>
    </p:spTree>
    <p:extLst>
      <p:ext uri="{BB962C8B-B14F-4D97-AF65-F5344CB8AC3E}">
        <p14:creationId xmlns:p14="http://schemas.microsoft.com/office/powerpoint/2010/main" val="1938580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buNone/>
            </a:pPr>
            <a:r>
              <a:rPr lang="en-US" dirty="0" err="1" smtClean="0"/>
              <a:t>Exercicios</a:t>
            </a:r>
            <a:r>
              <a:rPr lang="en-US" dirty="0" smtClean="0"/>
              <a:t> </a:t>
            </a:r>
            <a:r>
              <a:rPr lang="en-US" dirty="0" err="1" smtClean="0"/>
              <a:t>Práticos</a:t>
            </a:r>
            <a:r>
              <a:rPr lang="en-US" dirty="0" smtClean="0"/>
              <a:t>:</a:t>
            </a:r>
            <a:endParaRPr lang="en-US" dirty="0"/>
          </a:p>
        </p:txBody>
      </p:sp>
      <p:sp>
        <p:nvSpPr>
          <p:cNvPr id="3" name="Content Placeholder 2"/>
          <p:cNvSpPr>
            <a:spLocks noGrp="1"/>
          </p:cNvSpPr>
          <p:nvPr>
            <p:ph idx="1"/>
          </p:nvPr>
        </p:nvSpPr>
        <p:spPr>
          <a:xfrm>
            <a:off x="431371" y="1338454"/>
            <a:ext cx="5664629" cy="5519546"/>
          </a:xfrm>
        </p:spPr>
        <p:txBody>
          <a:bodyPr>
            <a:normAutofit/>
          </a:bodyPr>
          <a:lstStyle/>
          <a:p>
            <a:pPr marL="90488" lvl="2" indent="0"/>
            <a:r>
              <a:rPr lang="en-US" sz="2600" dirty="0"/>
              <a:t> </a:t>
            </a:r>
            <a:r>
              <a:rPr lang="pt-PT" sz="1800" dirty="0" smtClean="0"/>
              <a:t>1.2.3</a:t>
            </a:r>
            <a:r>
              <a:rPr lang="pt-PT" sz="1800" dirty="0"/>
              <a:t>	</a:t>
            </a:r>
            <a:r>
              <a:rPr lang="pt-PT" dirty="0"/>
              <a:t>Processamento dos dados de uma parcela – </a:t>
            </a:r>
            <a:r>
              <a:rPr lang="pt-PT" i="1" dirty="0">
                <a:solidFill>
                  <a:schemeClr val="accent3"/>
                </a:solidFill>
              </a:rPr>
              <a:t>enumeração completa de diâmetros e medição de altura em árvores </a:t>
            </a:r>
            <a:r>
              <a:rPr lang="pt-PT" i="1" dirty="0" smtClean="0">
                <a:solidFill>
                  <a:schemeClr val="accent3"/>
                </a:solidFill>
              </a:rPr>
              <a:t>modelo (</a:t>
            </a:r>
            <a:r>
              <a:rPr lang="pt-PT" i="1" dirty="0" err="1" smtClean="0">
                <a:solidFill>
                  <a:schemeClr val="accent3"/>
                </a:solidFill>
              </a:rPr>
              <a:t>cont</a:t>
            </a:r>
            <a:r>
              <a:rPr lang="pt-PT" i="1" dirty="0" smtClean="0">
                <a:solidFill>
                  <a:schemeClr val="accent3"/>
                </a:solidFill>
              </a:rPr>
              <a:t>.)</a:t>
            </a:r>
          </a:p>
          <a:p>
            <a:pPr marL="90488" lvl="2" indent="0">
              <a:buNone/>
            </a:pPr>
            <a:r>
              <a:rPr lang="pt-PT" sz="1200" i="1" dirty="0" smtClean="0">
                <a:solidFill>
                  <a:schemeClr val="accent3"/>
                </a:solidFill>
              </a:rPr>
              <a:t>Resolver para </a:t>
            </a:r>
            <a:r>
              <a:rPr lang="pt-PT" sz="1200" i="1" dirty="0">
                <a:solidFill>
                  <a:schemeClr val="accent3"/>
                </a:solidFill>
              </a:rPr>
              <a:t>as parcelas de todas as fichas exemplo do ponto 3.1 que estejam nestas condições. </a:t>
            </a:r>
            <a:endParaRPr lang="en-US" sz="1200" i="1" dirty="0">
              <a:solidFill>
                <a:schemeClr val="accent3"/>
              </a:solidFill>
            </a:endParaRPr>
          </a:p>
          <a:p>
            <a:pPr marL="0" indent="0">
              <a:buNone/>
            </a:pPr>
            <a:r>
              <a:rPr lang="pt-PT" sz="1600" dirty="0" smtClean="0"/>
              <a:t>i) O </a:t>
            </a:r>
            <a:r>
              <a:rPr lang="pt-PT" sz="1600" dirty="0" err="1"/>
              <a:t>factor</a:t>
            </a:r>
            <a:r>
              <a:rPr lang="pt-PT" sz="1600" dirty="0"/>
              <a:t> de Wilson</a:t>
            </a:r>
          </a:p>
          <a:p>
            <a:pPr marL="0" indent="0">
              <a:buNone/>
            </a:pPr>
            <a:r>
              <a:rPr lang="pt-PT" sz="1600" dirty="0" smtClean="0"/>
              <a:t>j) Quantas </a:t>
            </a:r>
            <a:r>
              <a:rPr lang="pt-PT" sz="1600" dirty="0"/>
              <a:t>árvores por </a:t>
            </a:r>
            <a:r>
              <a:rPr lang="pt-PT" sz="1600" dirty="0" err="1"/>
              <a:t>ha</a:t>
            </a:r>
            <a:r>
              <a:rPr lang="pt-PT" sz="1600" dirty="0"/>
              <a:t> deverá desbastar para colocar o povoamento a um </a:t>
            </a:r>
            <a:r>
              <a:rPr lang="pt-PT" sz="1600" dirty="0" err="1"/>
              <a:t>factor</a:t>
            </a:r>
            <a:r>
              <a:rPr lang="pt-PT" sz="1600" dirty="0"/>
              <a:t> de Wilson de 0.27? </a:t>
            </a:r>
          </a:p>
          <a:p>
            <a:pPr marL="0" indent="0">
              <a:buNone/>
            </a:pPr>
            <a:r>
              <a:rPr lang="pt-PT" sz="1600" dirty="0" smtClean="0"/>
              <a:t>k) O </a:t>
            </a:r>
            <a:r>
              <a:rPr lang="pt-PT" sz="1600" dirty="0" err="1"/>
              <a:t>Factor</a:t>
            </a:r>
            <a:r>
              <a:rPr lang="pt-PT" sz="1600" dirty="0"/>
              <a:t> de Competição das Copas (só para as </a:t>
            </a:r>
            <a:r>
              <a:rPr lang="pt-PT" sz="1600" dirty="0" err="1"/>
              <a:t>pacelas</a:t>
            </a:r>
            <a:r>
              <a:rPr lang="pt-PT" sz="1600" dirty="0"/>
              <a:t> de Pb)</a:t>
            </a:r>
          </a:p>
          <a:p>
            <a:pPr marL="0" indent="0">
              <a:buNone/>
            </a:pPr>
            <a:r>
              <a:rPr lang="pt-PT" sz="1600" dirty="0" smtClean="0"/>
              <a:t>l) O </a:t>
            </a:r>
            <a:r>
              <a:rPr lang="pt-PT" sz="1600" dirty="0"/>
              <a:t>Índice de Densidade do Povoamento</a:t>
            </a:r>
          </a:p>
          <a:p>
            <a:pPr marL="0" indent="0">
              <a:buNone/>
            </a:pPr>
            <a:r>
              <a:rPr lang="pt-PT" sz="1600" dirty="0" smtClean="0"/>
              <a:t>m) % </a:t>
            </a:r>
            <a:r>
              <a:rPr lang="pt-PT" sz="1600" dirty="0"/>
              <a:t>de coberto e coeficiente de espaçamento para as parcelas 8 e 13 das Figura 12 </a:t>
            </a:r>
            <a:r>
              <a:rPr lang="pt-PT" sz="1600" dirty="0" smtClean="0"/>
              <a:t>e Figura </a:t>
            </a:r>
            <a:r>
              <a:rPr lang="pt-PT" sz="1600" dirty="0"/>
              <a:t>13 (só para </a:t>
            </a:r>
            <a:r>
              <a:rPr lang="pt-PT" sz="1600" dirty="0" err="1"/>
              <a:t>Sb</a:t>
            </a:r>
            <a:r>
              <a:rPr lang="pt-PT" sz="1600" dirty="0"/>
              <a:t>)</a:t>
            </a:r>
          </a:p>
          <a:p>
            <a:pPr marL="0" indent="0">
              <a:buNone/>
            </a:pPr>
            <a:endParaRPr lang="pt-PT" sz="1800" dirty="0" smtClean="0"/>
          </a:p>
          <a:p>
            <a:pPr marL="514350" indent="-514350">
              <a:buAutoNum type="alphaLcParenR" startAt="2"/>
            </a:pPr>
            <a:endParaRPr lang="pt-PT" sz="2600" dirty="0"/>
          </a:p>
          <a:p>
            <a:pPr marL="514350" indent="-514350">
              <a:buAutoNum type="alphaLcParenR" startAt="2"/>
            </a:pPr>
            <a:endParaRPr lang="pt-PT" sz="2600" dirty="0" smtClean="0"/>
          </a:p>
          <a:p>
            <a:pPr marL="514350" indent="-514350">
              <a:buAutoNum type="alphaLcParenR" startAt="2"/>
            </a:pPr>
            <a:endParaRPr lang="pt-PT" sz="2600" dirty="0"/>
          </a:p>
          <a:p>
            <a:endParaRPr lang="en-US" dirty="0"/>
          </a:p>
        </p:txBody>
      </p:sp>
      <p:sp>
        <p:nvSpPr>
          <p:cNvPr id="8"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11"/>
          <p:cNvPicPr>
            <a:picLocks noChangeAspect="1"/>
          </p:cNvPicPr>
          <p:nvPr/>
        </p:nvPicPr>
        <p:blipFill>
          <a:blip r:embed="rId2"/>
          <a:stretch>
            <a:fillRect/>
          </a:stretch>
        </p:blipFill>
        <p:spPr>
          <a:xfrm>
            <a:off x="6240016" y="411513"/>
            <a:ext cx="6644640" cy="5928360"/>
          </a:xfrm>
          <a:prstGeom prst="rect">
            <a:avLst/>
          </a:prstGeom>
        </p:spPr>
      </p:pic>
      <p:pic>
        <p:nvPicPr>
          <p:cNvPr id="13" name="Picture 12"/>
          <p:cNvPicPr>
            <a:picLocks noChangeAspect="1"/>
          </p:cNvPicPr>
          <p:nvPr/>
        </p:nvPicPr>
        <p:blipFill>
          <a:blip r:embed="rId3"/>
          <a:stretch>
            <a:fillRect/>
          </a:stretch>
        </p:blipFill>
        <p:spPr>
          <a:xfrm>
            <a:off x="6240016" y="411513"/>
            <a:ext cx="6644640" cy="5928360"/>
          </a:xfrm>
          <a:prstGeom prst="rect">
            <a:avLst/>
          </a:prstGeom>
        </p:spPr>
      </p:pic>
    </p:spTree>
    <p:extLst>
      <p:ext uri="{BB962C8B-B14F-4D97-AF65-F5344CB8AC3E}">
        <p14:creationId xmlns:p14="http://schemas.microsoft.com/office/powerpoint/2010/main" val="1541286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5520" y="2514213"/>
            <a:ext cx="1859280" cy="183642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363883" y="4438292"/>
            <a:ext cx="1866900" cy="646331"/>
          </a:xfrm>
          <a:prstGeom prst="rect">
            <a:avLst/>
          </a:prstGeom>
          <a:noFill/>
        </p:spPr>
        <p:txBody>
          <a:bodyPr wrap="square" rtlCol="0">
            <a:spAutoFit/>
          </a:bodyPr>
          <a:lstStyle/>
          <a:p>
            <a:r>
              <a:rPr lang="en-US" dirty="0" smtClean="0"/>
              <a:t>G = 48 (m</a:t>
            </a:r>
            <a:r>
              <a:rPr lang="en-US" baseline="30000" dirty="0" smtClean="0"/>
              <a:t>2</a:t>
            </a:r>
            <a:r>
              <a:rPr lang="en-US" dirty="0" smtClean="0"/>
              <a:t> ha</a:t>
            </a:r>
            <a:r>
              <a:rPr lang="en-US" baseline="30000" dirty="0" smtClean="0"/>
              <a:t>-1</a:t>
            </a:r>
            <a:r>
              <a:rPr lang="en-US" dirty="0" smtClean="0"/>
              <a:t>)</a:t>
            </a:r>
          </a:p>
          <a:p>
            <a:r>
              <a:rPr lang="en-US" dirty="0" smtClean="0"/>
              <a:t>N = 12 (ha</a:t>
            </a:r>
            <a:r>
              <a:rPr lang="en-US" baseline="30000" dirty="0" smtClean="0"/>
              <a:t>-1</a:t>
            </a:r>
            <a:r>
              <a:rPr lang="en-US" dirty="0" smtClean="0"/>
              <a:t>)</a:t>
            </a:r>
            <a:endParaRPr lang="en-US" dirty="0"/>
          </a:p>
        </p:txBody>
      </p:sp>
      <p:sp>
        <p:nvSpPr>
          <p:cNvPr id="8" name="TextBox 7"/>
          <p:cNvSpPr txBox="1"/>
          <p:nvPr/>
        </p:nvSpPr>
        <p:spPr>
          <a:xfrm>
            <a:off x="1767900" y="4438292"/>
            <a:ext cx="1866900" cy="646331"/>
          </a:xfrm>
          <a:prstGeom prst="rect">
            <a:avLst/>
          </a:prstGeom>
          <a:noFill/>
        </p:spPr>
        <p:txBody>
          <a:bodyPr wrap="square" rtlCol="0">
            <a:spAutoFit/>
          </a:bodyPr>
          <a:lstStyle/>
          <a:p>
            <a:r>
              <a:rPr lang="en-US" dirty="0" smtClean="0"/>
              <a:t>G = 48 (m</a:t>
            </a:r>
            <a:r>
              <a:rPr lang="en-US" baseline="30000" dirty="0" smtClean="0"/>
              <a:t>2</a:t>
            </a:r>
            <a:r>
              <a:rPr lang="en-US" dirty="0" smtClean="0"/>
              <a:t> ha</a:t>
            </a:r>
            <a:r>
              <a:rPr lang="en-US" baseline="30000" dirty="0" smtClean="0"/>
              <a:t>-1</a:t>
            </a:r>
            <a:r>
              <a:rPr lang="en-US" dirty="0" smtClean="0"/>
              <a:t>)</a:t>
            </a:r>
          </a:p>
          <a:p>
            <a:r>
              <a:rPr lang="en-US" dirty="0" smtClean="0"/>
              <a:t>N = 48 (ha</a:t>
            </a:r>
            <a:r>
              <a:rPr lang="en-US" baseline="30000" dirty="0" smtClean="0"/>
              <a:t>-1</a:t>
            </a:r>
            <a:r>
              <a:rPr lang="en-US" dirty="0" smtClean="0"/>
              <a:t>)</a:t>
            </a:r>
            <a:endParaRPr lang="en-US" dirty="0"/>
          </a:p>
        </p:txBody>
      </p:sp>
      <p:pic>
        <p:nvPicPr>
          <p:cNvPr id="9"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2550" y="2514213"/>
            <a:ext cx="1866900" cy="183642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8508054" y="4438292"/>
            <a:ext cx="1866900" cy="923330"/>
          </a:xfrm>
          <a:prstGeom prst="rect">
            <a:avLst/>
          </a:prstGeom>
          <a:noFill/>
        </p:spPr>
        <p:txBody>
          <a:bodyPr wrap="square" rtlCol="0">
            <a:spAutoFit/>
          </a:bodyPr>
          <a:lstStyle/>
          <a:p>
            <a:r>
              <a:rPr lang="en-US" dirty="0" smtClean="0"/>
              <a:t> </a:t>
            </a:r>
          </a:p>
          <a:p>
            <a:r>
              <a:rPr lang="en-US" dirty="0" smtClean="0"/>
              <a:t>N = 12 (ha</a:t>
            </a:r>
            <a:r>
              <a:rPr lang="en-US" baseline="30000" dirty="0" smtClean="0"/>
              <a:t>-1</a:t>
            </a:r>
            <a:r>
              <a:rPr lang="en-US" dirty="0" smtClean="0"/>
              <a:t>)</a:t>
            </a:r>
          </a:p>
          <a:p>
            <a:r>
              <a:rPr lang="en-US" dirty="0"/>
              <a:t>G = </a:t>
            </a:r>
            <a:r>
              <a:rPr lang="en-US" dirty="0" smtClean="0"/>
              <a:t>12 </a:t>
            </a:r>
            <a:r>
              <a:rPr lang="en-US" dirty="0"/>
              <a:t>(m</a:t>
            </a:r>
            <a:r>
              <a:rPr lang="en-US" baseline="30000" dirty="0"/>
              <a:t>2</a:t>
            </a:r>
            <a:r>
              <a:rPr lang="en-US" dirty="0"/>
              <a:t> ha</a:t>
            </a:r>
            <a:r>
              <a:rPr lang="en-US" baseline="30000" dirty="0"/>
              <a:t>-1</a:t>
            </a:r>
            <a:r>
              <a:rPr lang="en-US" dirty="0" smtClean="0"/>
              <a:t>)</a:t>
            </a:r>
            <a:endParaRPr lang="en-US" dirty="0"/>
          </a:p>
        </p:txBody>
      </p:sp>
      <p:pic>
        <p:nvPicPr>
          <p:cNvPr id="11"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05422" y="2514213"/>
            <a:ext cx="1866900" cy="1836420"/>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Arrow Connector 12"/>
          <p:cNvCxnSpPr/>
          <p:nvPr/>
        </p:nvCxnSpPr>
        <p:spPr>
          <a:xfrm>
            <a:off x="1775520" y="2204864"/>
            <a:ext cx="5253930" cy="0"/>
          </a:xfrm>
          <a:prstGeom prst="straightConnector1">
            <a:avLst/>
          </a:prstGeom>
          <a:ln w="38100">
            <a:headEnd type="triangle" w="med" len="med"/>
            <a:tailEnd type="triangle" w="med" len="med"/>
          </a:ln>
        </p:spPr>
        <p:style>
          <a:lnRef idx="1">
            <a:schemeClr val="accent5"/>
          </a:lnRef>
          <a:fillRef idx="0">
            <a:schemeClr val="accent5"/>
          </a:fillRef>
          <a:effectRef idx="0">
            <a:schemeClr val="accent5"/>
          </a:effectRef>
          <a:fontRef idx="minor">
            <a:schemeClr val="tx1"/>
          </a:fontRef>
        </p:style>
      </p:cxnSp>
      <p:sp>
        <p:nvSpPr>
          <p:cNvPr id="14" name="TextBox 13"/>
          <p:cNvSpPr txBox="1"/>
          <p:nvPr/>
        </p:nvSpPr>
        <p:spPr>
          <a:xfrm>
            <a:off x="1486824" y="1399473"/>
            <a:ext cx="5831321" cy="646331"/>
          </a:xfrm>
          <a:prstGeom prst="rect">
            <a:avLst/>
          </a:prstGeom>
          <a:noFill/>
        </p:spPr>
        <p:txBody>
          <a:bodyPr wrap="square" rtlCol="0">
            <a:spAutoFit/>
          </a:bodyPr>
          <a:lstStyle/>
          <a:p>
            <a:pPr algn="ctr"/>
            <a:r>
              <a:rPr lang="en-US" dirty="0" err="1" smtClean="0"/>
              <a:t>Podemos</a:t>
            </a:r>
            <a:r>
              <a:rPr lang="en-US" dirty="0" smtClean="0"/>
              <a:t> </a:t>
            </a:r>
            <a:r>
              <a:rPr lang="en-US" dirty="0" err="1" smtClean="0"/>
              <a:t>ter</a:t>
            </a:r>
            <a:r>
              <a:rPr lang="en-US" dirty="0" smtClean="0"/>
              <a:t> </a:t>
            </a:r>
            <a:r>
              <a:rPr lang="en-US" b="1" dirty="0" smtClean="0"/>
              <a:t>2 </a:t>
            </a:r>
            <a:r>
              <a:rPr lang="en-US" b="1" dirty="0" err="1" smtClean="0"/>
              <a:t>parcelas</a:t>
            </a:r>
            <a:r>
              <a:rPr lang="en-US" b="1" dirty="0" smtClean="0"/>
              <a:t> com a </a:t>
            </a:r>
            <a:r>
              <a:rPr lang="en-US" b="1" dirty="0" err="1" smtClean="0"/>
              <a:t>mesma</a:t>
            </a:r>
            <a:r>
              <a:rPr lang="en-US" b="1" dirty="0" smtClean="0"/>
              <a:t> </a:t>
            </a:r>
            <a:r>
              <a:rPr lang="en-US" b="1" dirty="0" err="1" smtClean="0"/>
              <a:t>área</a:t>
            </a:r>
            <a:r>
              <a:rPr lang="en-US" b="1" dirty="0" smtClean="0"/>
              <a:t> basal </a:t>
            </a:r>
            <a:r>
              <a:rPr lang="en-US" sz="1400" dirty="0" smtClean="0"/>
              <a:t>(G =</a:t>
            </a:r>
            <a:r>
              <a:rPr lang="en-US" sz="1400" dirty="0"/>
              <a:t>48 (m</a:t>
            </a:r>
            <a:r>
              <a:rPr lang="en-US" sz="1400" baseline="30000" dirty="0"/>
              <a:t>2</a:t>
            </a:r>
            <a:r>
              <a:rPr lang="en-US" sz="1400" dirty="0"/>
              <a:t> ha</a:t>
            </a:r>
            <a:r>
              <a:rPr lang="en-US" sz="1400" baseline="30000" dirty="0"/>
              <a:t>-1</a:t>
            </a:r>
            <a:r>
              <a:rPr lang="en-US" sz="1400" dirty="0" smtClean="0"/>
              <a:t>) </a:t>
            </a:r>
            <a:r>
              <a:rPr lang="en-US" dirty="0" smtClean="0"/>
              <a:t>) </a:t>
            </a:r>
            <a:r>
              <a:rPr lang="en-US" dirty="0" err="1" smtClean="0"/>
              <a:t>distribuida</a:t>
            </a:r>
            <a:r>
              <a:rPr lang="en-US" dirty="0" smtClean="0"/>
              <a:t> </a:t>
            </a:r>
            <a:r>
              <a:rPr lang="en-US" dirty="0" err="1"/>
              <a:t>por</a:t>
            </a:r>
            <a:r>
              <a:rPr lang="en-US" dirty="0"/>
              <a:t> um nº </a:t>
            </a:r>
            <a:r>
              <a:rPr lang="en-US" dirty="0" err="1"/>
              <a:t>diferente</a:t>
            </a:r>
            <a:r>
              <a:rPr lang="en-US" dirty="0"/>
              <a:t> de </a:t>
            </a:r>
            <a:r>
              <a:rPr lang="en-US" dirty="0" err="1" smtClean="0"/>
              <a:t>árvores</a:t>
            </a:r>
            <a:r>
              <a:rPr lang="en-US" dirty="0" smtClean="0"/>
              <a:t> </a:t>
            </a:r>
            <a:r>
              <a:rPr lang="en-US" sz="1400" dirty="0" smtClean="0"/>
              <a:t>( N = 48 </a:t>
            </a:r>
            <a:r>
              <a:rPr lang="en-US" sz="1400" dirty="0" err="1" smtClean="0"/>
              <a:t>ou</a:t>
            </a:r>
            <a:r>
              <a:rPr lang="en-US" sz="1400" dirty="0" smtClean="0"/>
              <a:t> 12)</a:t>
            </a:r>
            <a:endParaRPr lang="en-US" sz="1400" dirty="0"/>
          </a:p>
        </p:txBody>
      </p:sp>
      <p:cxnSp>
        <p:nvCxnSpPr>
          <p:cNvPr id="15" name="Straight Arrow Connector 14"/>
          <p:cNvCxnSpPr/>
          <p:nvPr/>
        </p:nvCxnSpPr>
        <p:spPr>
          <a:xfrm>
            <a:off x="5118392" y="5402742"/>
            <a:ext cx="5724000" cy="0"/>
          </a:xfrm>
          <a:prstGeom prst="straightConnector1">
            <a:avLst/>
          </a:prstGeom>
          <a:ln w="38100">
            <a:headEnd type="triangle" w="med" len="med"/>
            <a:tailEnd type="triangle" w="med" len="med"/>
          </a:ln>
        </p:spPr>
        <p:style>
          <a:lnRef idx="1">
            <a:schemeClr val="accent5"/>
          </a:lnRef>
          <a:fillRef idx="0">
            <a:schemeClr val="accent5"/>
          </a:fillRef>
          <a:effectRef idx="0">
            <a:schemeClr val="accent5"/>
          </a:effectRef>
          <a:fontRef idx="minor">
            <a:schemeClr val="tx1"/>
          </a:fontRef>
        </p:style>
      </p:cxnSp>
      <p:sp>
        <p:nvSpPr>
          <p:cNvPr id="16" name="TextBox 15"/>
          <p:cNvSpPr txBox="1"/>
          <p:nvPr/>
        </p:nvSpPr>
        <p:spPr>
          <a:xfrm>
            <a:off x="5162550" y="5578564"/>
            <a:ext cx="5757986" cy="646331"/>
          </a:xfrm>
          <a:prstGeom prst="rect">
            <a:avLst/>
          </a:prstGeom>
          <a:noFill/>
        </p:spPr>
        <p:txBody>
          <a:bodyPr wrap="square" rtlCol="0">
            <a:spAutoFit/>
          </a:bodyPr>
          <a:lstStyle/>
          <a:p>
            <a:pPr algn="ctr"/>
            <a:r>
              <a:rPr lang="en-US" dirty="0" err="1" smtClean="0"/>
              <a:t>Podemos</a:t>
            </a:r>
            <a:r>
              <a:rPr lang="en-US" dirty="0" smtClean="0"/>
              <a:t> </a:t>
            </a:r>
            <a:r>
              <a:rPr lang="en-US" dirty="0" err="1" smtClean="0"/>
              <a:t>ter</a:t>
            </a:r>
            <a:r>
              <a:rPr lang="en-US" dirty="0" smtClean="0"/>
              <a:t> </a:t>
            </a:r>
            <a:r>
              <a:rPr lang="en-US" b="1" dirty="0" smtClean="0"/>
              <a:t>2 </a:t>
            </a:r>
            <a:r>
              <a:rPr lang="en-US" b="1" dirty="0" err="1" smtClean="0"/>
              <a:t>parcelas</a:t>
            </a:r>
            <a:r>
              <a:rPr lang="en-US" b="1" dirty="0" smtClean="0"/>
              <a:t> com o </a:t>
            </a:r>
            <a:r>
              <a:rPr lang="en-US" b="1" dirty="0" err="1" smtClean="0"/>
              <a:t>mesmo</a:t>
            </a:r>
            <a:r>
              <a:rPr lang="en-US" b="1" dirty="0" smtClean="0"/>
              <a:t> nº de </a:t>
            </a:r>
            <a:r>
              <a:rPr lang="en-US" b="1" dirty="0" err="1" smtClean="0"/>
              <a:t>árvores</a:t>
            </a:r>
            <a:r>
              <a:rPr lang="en-US" b="1" dirty="0" smtClean="0"/>
              <a:t> </a:t>
            </a:r>
            <a:r>
              <a:rPr lang="en-US" sz="1400" dirty="0" smtClean="0"/>
              <a:t>(N = 12</a:t>
            </a:r>
            <a:r>
              <a:rPr lang="en-US" sz="1400" dirty="0"/>
              <a:t>)</a:t>
            </a:r>
          </a:p>
          <a:p>
            <a:pPr algn="ctr"/>
            <a:r>
              <a:rPr lang="en-US" dirty="0" err="1" smtClean="0"/>
              <a:t>contendo</a:t>
            </a:r>
            <a:r>
              <a:rPr lang="en-US" dirty="0" smtClean="0"/>
              <a:t> </a:t>
            </a:r>
            <a:r>
              <a:rPr lang="en-US" dirty="0" err="1" smtClean="0"/>
              <a:t>valores</a:t>
            </a:r>
            <a:r>
              <a:rPr lang="en-US" dirty="0" smtClean="0"/>
              <a:t> </a:t>
            </a:r>
            <a:r>
              <a:rPr lang="en-US" dirty="0" err="1" smtClean="0"/>
              <a:t>diferentes</a:t>
            </a:r>
            <a:r>
              <a:rPr lang="en-US" dirty="0" smtClean="0"/>
              <a:t> de </a:t>
            </a:r>
            <a:r>
              <a:rPr lang="en-US" dirty="0" err="1" smtClean="0"/>
              <a:t>área</a:t>
            </a:r>
            <a:r>
              <a:rPr lang="en-US" dirty="0" smtClean="0"/>
              <a:t> basal </a:t>
            </a:r>
            <a:r>
              <a:rPr lang="en-US" sz="1400" dirty="0" smtClean="0"/>
              <a:t>(G =48 e 12 </a:t>
            </a:r>
            <a:r>
              <a:rPr lang="en-US" sz="1400" dirty="0"/>
              <a:t>(m</a:t>
            </a:r>
            <a:r>
              <a:rPr lang="en-US" sz="1400" baseline="30000" dirty="0"/>
              <a:t>2</a:t>
            </a:r>
            <a:r>
              <a:rPr lang="en-US" sz="1400" dirty="0"/>
              <a:t> ha</a:t>
            </a:r>
            <a:r>
              <a:rPr lang="en-US" sz="1400" baseline="30000" dirty="0"/>
              <a:t>-1</a:t>
            </a:r>
            <a:r>
              <a:rPr lang="en-US" sz="1400" dirty="0" smtClean="0"/>
              <a:t>) </a:t>
            </a:r>
            <a:r>
              <a:rPr lang="en-US" dirty="0" smtClean="0"/>
              <a:t>)</a:t>
            </a:r>
            <a:endParaRPr lang="en-US" sz="1400" dirty="0"/>
          </a:p>
        </p:txBody>
      </p:sp>
      <p:sp>
        <p:nvSpPr>
          <p:cNvPr id="17" name="Rectangle 2"/>
          <p:cNvSpPr>
            <a:spLocks noGrp="1" noChangeArrowheads="1"/>
          </p:cNvSpPr>
          <p:nvPr>
            <p:ph type="title"/>
          </p:nvPr>
        </p:nvSpPr>
        <p:spPr>
          <a:xfrm>
            <a:off x="431371" y="404664"/>
            <a:ext cx="11329259" cy="720080"/>
          </a:xfrm>
        </p:spPr>
        <p:txBody>
          <a:bodyPr/>
          <a:lstStyle/>
          <a:p>
            <a:pPr>
              <a:buNone/>
            </a:pPr>
            <a:r>
              <a:rPr lang="pt-PT" altLang="en-US" dirty="0" smtClean="0"/>
              <a:t>Avaliação da densidade</a:t>
            </a:r>
            <a:endParaRPr lang="en-US" altLang="en-US" dirty="0" smtClean="0"/>
          </a:p>
        </p:txBody>
      </p:sp>
    </p:spTree>
    <p:extLst>
      <p:ext uri="{BB962C8B-B14F-4D97-AF65-F5344CB8AC3E}">
        <p14:creationId xmlns:p14="http://schemas.microsoft.com/office/powerpoint/2010/main" val="3032482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4"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6" name="Rectangle 4"/>
          <p:cNvSpPr>
            <a:spLocks noGrp="1" noChangeArrowheads="1"/>
          </p:cNvSpPr>
          <p:nvPr>
            <p:ph type="title"/>
          </p:nvPr>
        </p:nvSpPr>
        <p:spPr>
          <a:xfrm>
            <a:off x="263352" y="2717800"/>
            <a:ext cx="10153128" cy="711200"/>
          </a:xfrm>
        </p:spPr>
        <p:txBody>
          <a:bodyPr>
            <a:normAutofit/>
          </a:bodyPr>
          <a:lstStyle/>
          <a:p>
            <a:pPr algn="l">
              <a:buNone/>
            </a:pPr>
            <a:r>
              <a:rPr lang="pt-PT" dirty="0" smtClean="0"/>
              <a:t> Lotação e densidade do povoamento</a:t>
            </a:r>
            <a:endParaRPr lang="pt-PT" dirty="0"/>
          </a:p>
        </p:txBody>
      </p:sp>
      <p:sp>
        <p:nvSpPr>
          <p:cNvPr id="3" name="Rectangle 4"/>
          <p:cNvSpPr txBox="1">
            <a:spLocks noChangeArrowheads="1"/>
          </p:cNvSpPr>
          <p:nvPr/>
        </p:nvSpPr>
        <p:spPr>
          <a:xfrm>
            <a:off x="479376" y="3509888"/>
            <a:ext cx="7776864" cy="711200"/>
          </a:xfrm>
          <a:prstGeom prst="rect">
            <a:avLst/>
          </a:prstGeom>
        </p:spPr>
        <p:txBody>
          <a:bodyPr vert="horz" lIns="91440" tIns="45720" rIns="91440" bIns="45720" rtlCol="0" anchor="ctr">
            <a:normAutofit/>
          </a:bodyPr>
          <a:lstStyle>
            <a:lvl1pPr algn="ctr" defTabSz="914400" rtl="0" eaLnBrk="1" latinLnBrk="0" hangingPunct="1">
              <a:spcBef>
                <a:spcPct val="0"/>
              </a:spcBef>
              <a:buClr>
                <a:srgbClr val="008000"/>
              </a:buClr>
              <a:buFont typeface="Wingdings" pitchFamily="2" charset="2"/>
              <a:buChar char="§"/>
              <a:defRPr sz="3600" b="1" kern="1200">
                <a:solidFill>
                  <a:srgbClr val="008000"/>
                </a:solidFill>
                <a:latin typeface="Trebuchet MS" pitchFamily="34" charset="0"/>
                <a:ea typeface="+mj-ea"/>
                <a:cs typeface="+mj-cs"/>
              </a:defRPr>
            </a:lvl1pPr>
          </a:lstStyle>
          <a:p>
            <a:pPr algn="l">
              <a:buNone/>
            </a:pPr>
            <a:r>
              <a:rPr lang="pt-PT" sz="2000" dirty="0" smtClean="0">
                <a:solidFill>
                  <a:schemeClr val="tx1"/>
                </a:solidFill>
              </a:rPr>
              <a:t>Variáveis de povoamento para avaliar a densidade dos povoamentos</a:t>
            </a:r>
            <a:endParaRPr lang="pt-PT" sz="2000" dirty="0">
              <a:solidFill>
                <a:schemeClr val="tx1"/>
              </a:solidFill>
            </a:endParaRPr>
          </a:p>
        </p:txBody>
      </p:sp>
    </p:spTree>
    <p:extLst>
      <p:ext uri="{BB962C8B-B14F-4D97-AF65-F5344CB8AC3E}">
        <p14:creationId xmlns:p14="http://schemas.microsoft.com/office/powerpoint/2010/main" val="30060601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a:buNone/>
            </a:pPr>
            <a:r>
              <a:rPr lang="pt-PT" altLang="en-US" smtClean="0"/>
              <a:t>Lotação e densidade dos povoamentos</a:t>
            </a:r>
            <a:endParaRPr lang="en-US" altLang="en-US" smtClean="0"/>
          </a:p>
        </p:txBody>
      </p:sp>
      <p:sp>
        <p:nvSpPr>
          <p:cNvPr id="163843" name="Rectangle 3"/>
          <p:cNvSpPr>
            <a:spLocks noGrp="1" noChangeArrowheads="1"/>
          </p:cNvSpPr>
          <p:nvPr>
            <p:ph idx="1"/>
          </p:nvPr>
        </p:nvSpPr>
        <p:spPr/>
        <p:txBody>
          <a:bodyPr>
            <a:normAutofit/>
          </a:bodyPr>
          <a:lstStyle/>
          <a:p>
            <a:r>
              <a:rPr lang="pt-PT" altLang="en-US" dirty="0" smtClean="0"/>
              <a:t>A </a:t>
            </a:r>
            <a:r>
              <a:rPr lang="pt-PT" altLang="en-US" b="1" dirty="0" smtClean="0">
                <a:solidFill>
                  <a:schemeClr val="accent5"/>
                </a:solidFill>
              </a:rPr>
              <a:t>densidade do povoamento </a:t>
            </a:r>
            <a:r>
              <a:rPr lang="pt-PT" altLang="en-US" b="1" dirty="0" smtClean="0"/>
              <a:t>(</a:t>
            </a:r>
            <a:r>
              <a:rPr lang="pt-PT" altLang="en-US" b="1" dirty="0" smtClean="0">
                <a:solidFill>
                  <a:schemeClr val="accent5"/>
                </a:solidFill>
              </a:rPr>
              <a:t>N</a:t>
            </a:r>
            <a:r>
              <a:rPr lang="pt-PT" altLang="en-US" b="1" dirty="0" smtClean="0"/>
              <a:t>)</a:t>
            </a:r>
            <a:r>
              <a:rPr lang="pt-PT" altLang="en-US" b="1" dirty="0" smtClean="0">
                <a:solidFill>
                  <a:schemeClr val="accent5"/>
                </a:solidFill>
              </a:rPr>
              <a:t> </a:t>
            </a:r>
            <a:r>
              <a:rPr lang="pt-PT" altLang="en-US" dirty="0" smtClean="0"/>
              <a:t>representa uma </a:t>
            </a:r>
            <a:r>
              <a:rPr lang="pt-PT" altLang="en-US" b="1" dirty="0" smtClean="0">
                <a:solidFill>
                  <a:schemeClr val="accent5"/>
                </a:solidFill>
              </a:rPr>
              <a:t>medida quantitativa </a:t>
            </a:r>
            <a:r>
              <a:rPr lang="pt-PT" altLang="en-US" dirty="0" smtClean="0"/>
              <a:t>do material lenhoso por unidade de área</a:t>
            </a:r>
          </a:p>
          <a:p>
            <a:r>
              <a:rPr lang="pt-PT" altLang="en-US" b="1" dirty="0" smtClean="0">
                <a:solidFill>
                  <a:schemeClr val="accent5"/>
                </a:solidFill>
              </a:rPr>
              <a:t>A lotação</a:t>
            </a:r>
            <a:r>
              <a:rPr lang="pt-PT" altLang="en-US" dirty="0" smtClean="0">
                <a:solidFill>
                  <a:schemeClr val="accent5"/>
                </a:solidFill>
              </a:rPr>
              <a:t> </a:t>
            </a:r>
            <a:r>
              <a:rPr lang="pt-PT" altLang="en-US" dirty="0" smtClean="0"/>
              <a:t>é uma </a:t>
            </a:r>
            <a:r>
              <a:rPr lang="pt-PT" altLang="en-US" b="1" dirty="0" smtClean="0">
                <a:solidFill>
                  <a:schemeClr val="accent5"/>
                </a:solidFill>
              </a:rPr>
              <a:t>medida qualitativa</a:t>
            </a:r>
            <a:r>
              <a:rPr lang="pt-PT" altLang="en-US" dirty="0" smtClean="0"/>
              <a:t>. Refere-se a uma apreciação da densidade do povoamento em relação a um determinado </a:t>
            </a:r>
            <a:r>
              <a:rPr lang="pt-PT" altLang="en-US" dirty="0" err="1" smtClean="0"/>
              <a:t>objectivo</a:t>
            </a:r>
            <a:r>
              <a:rPr lang="pt-PT" altLang="en-US" dirty="0" smtClean="0"/>
              <a:t> de gestão (povoamentos </a:t>
            </a:r>
            <a:r>
              <a:rPr lang="pt-PT" altLang="en-US" dirty="0" err="1" smtClean="0">
                <a:solidFill>
                  <a:schemeClr val="accent5"/>
                </a:solidFill>
              </a:rPr>
              <a:t>sub-lotados</a:t>
            </a:r>
            <a:r>
              <a:rPr lang="pt-PT" altLang="en-US" dirty="0" smtClean="0"/>
              <a:t>, </a:t>
            </a:r>
            <a:r>
              <a:rPr lang="pt-PT" altLang="en-US" dirty="0" err="1" smtClean="0">
                <a:solidFill>
                  <a:schemeClr val="accent5"/>
                </a:solidFill>
              </a:rPr>
              <a:t>bem-lotados</a:t>
            </a:r>
            <a:r>
              <a:rPr lang="pt-PT" altLang="en-US" dirty="0" smtClean="0"/>
              <a:t> ou </a:t>
            </a:r>
            <a:r>
              <a:rPr lang="pt-PT" altLang="en-US" dirty="0" err="1" smtClean="0">
                <a:solidFill>
                  <a:schemeClr val="accent5"/>
                </a:solidFill>
              </a:rPr>
              <a:t>sobre-lotados</a:t>
            </a:r>
            <a:r>
              <a:rPr lang="pt-PT" altLang="en-US" dirty="0" smtClean="0"/>
              <a:t>)</a:t>
            </a:r>
          </a:p>
          <a:p>
            <a:r>
              <a:rPr lang="pt-PT" altLang="en-US" dirty="0" smtClean="0"/>
              <a:t>A avaliação da lotação e da densidade dos povoamentos é de extrema importância para a silvicultura</a:t>
            </a:r>
            <a:r>
              <a:rPr lang="en-US" altLang="en-US" dirty="0" smtClean="0"/>
              <a:t> (</a:t>
            </a:r>
            <a:r>
              <a:rPr lang="en-US" altLang="en-US" b="1" dirty="0" err="1" smtClean="0">
                <a:solidFill>
                  <a:schemeClr val="accent5"/>
                </a:solidFill>
              </a:rPr>
              <a:t>determina</a:t>
            </a:r>
            <a:r>
              <a:rPr lang="en-US" altLang="en-US" b="1" dirty="0" smtClean="0">
                <a:solidFill>
                  <a:schemeClr val="accent5"/>
                </a:solidFill>
              </a:rPr>
              <a:t> a </a:t>
            </a:r>
            <a:r>
              <a:rPr lang="en-US" altLang="en-US" b="1" dirty="0" err="1" smtClean="0">
                <a:solidFill>
                  <a:schemeClr val="accent5"/>
                </a:solidFill>
              </a:rPr>
              <a:t>necessidade</a:t>
            </a:r>
            <a:r>
              <a:rPr lang="en-US" altLang="en-US" b="1" dirty="0" smtClean="0">
                <a:solidFill>
                  <a:schemeClr val="accent5"/>
                </a:solidFill>
              </a:rPr>
              <a:t> de </a:t>
            </a:r>
            <a:r>
              <a:rPr lang="en-US" altLang="en-US" b="1" dirty="0" err="1" smtClean="0">
                <a:solidFill>
                  <a:schemeClr val="accent5"/>
                </a:solidFill>
              </a:rPr>
              <a:t>desbastar</a:t>
            </a:r>
            <a:r>
              <a:rPr lang="en-US" altLang="en-US" b="1" dirty="0" smtClean="0">
                <a:solidFill>
                  <a:schemeClr val="accent5"/>
                </a:solidFill>
              </a:rPr>
              <a:t> e a </a:t>
            </a:r>
            <a:r>
              <a:rPr lang="en-US" altLang="en-US" b="1" dirty="0" err="1" smtClean="0">
                <a:solidFill>
                  <a:schemeClr val="accent5"/>
                </a:solidFill>
              </a:rPr>
              <a:t>intensidade</a:t>
            </a:r>
            <a:r>
              <a:rPr lang="en-US" altLang="en-US" b="1" dirty="0" smtClean="0">
                <a:solidFill>
                  <a:schemeClr val="accent5"/>
                </a:solidFill>
              </a:rPr>
              <a:t> do </a:t>
            </a:r>
            <a:r>
              <a:rPr lang="en-US" altLang="en-US" b="1" dirty="0" err="1" smtClean="0">
                <a:solidFill>
                  <a:schemeClr val="accent5"/>
                </a:solidFill>
              </a:rPr>
              <a:t>desbaste</a:t>
            </a:r>
            <a:r>
              <a:rPr lang="en-US" altLang="en-US" dirty="0" smtClean="0"/>
              <a:t>)</a:t>
            </a:r>
          </a:p>
        </p:txBody>
      </p:sp>
    </p:spTree>
    <p:extLst>
      <p:ext uri="{BB962C8B-B14F-4D97-AF65-F5344CB8AC3E}">
        <p14:creationId xmlns:p14="http://schemas.microsoft.com/office/powerpoint/2010/main" val="20565740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buNone/>
            </a:pPr>
            <a:r>
              <a:rPr lang="pt-PT" altLang="en-US" smtClean="0"/>
              <a:t>Avaliação da lotação</a:t>
            </a:r>
            <a:endParaRPr lang="en-US" altLang="en-US" smtClean="0"/>
          </a:p>
        </p:txBody>
      </p:sp>
      <p:sp>
        <p:nvSpPr>
          <p:cNvPr id="164867" name="Rectangle 3"/>
          <p:cNvSpPr>
            <a:spLocks noGrp="1" noChangeArrowheads="1"/>
          </p:cNvSpPr>
          <p:nvPr>
            <p:ph idx="1"/>
          </p:nvPr>
        </p:nvSpPr>
        <p:spPr/>
        <p:txBody>
          <a:bodyPr>
            <a:normAutofit/>
          </a:bodyPr>
          <a:lstStyle/>
          <a:p>
            <a:r>
              <a:rPr lang="pt-PT" altLang="en-US" dirty="0" smtClean="0"/>
              <a:t>A avaliação da </a:t>
            </a:r>
            <a:r>
              <a:rPr lang="pt-PT" altLang="en-US" dirty="0" smtClean="0">
                <a:solidFill>
                  <a:schemeClr val="accent5"/>
                </a:solidFill>
              </a:rPr>
              <a:t>lotação</a:t>
            </a:r>
            <a:r>
              <a:rPr lang="pt-PT" altLang="en-US" dirty="0" smtClean="0"/>
              <a:t> depende essencialmente da definição da </a:t>
            </a:r>
            <a:r>
              <a:rPr lang="pt-PT" altLang="en-US" u="sng" dirty="0" smtClean="0"/>
              <a:t>densidade adequada</a:t>
            </a:r>
            <a:r>
              <a:rPr lang="pt-PT" altLang="en-US" dirty="0" smtClean="0"/>
              <a:t> para uma </a:t>
            </a:r>
            <a:r>
              <a:rPr lang="pt-PT" altLang="en-US" u="sng" dirty="0" smtClean="0"/>
              <a:t>determinada espécie</a:t>
            </a:r>
            <a:r>
              <a:rPr lang="pt-PT" altLang="en-US" dirty="0" smtClean="0"/>
              <a:t>, num </a:t>
            </a:r>
            <a:r>
              <a:rPr lang="pt-PT" altLang="en-US" u="sng" dirty="0" smtClean="0"/>
              <a:t>determinado local </a:t>
            </a:r>
            <a:r>
              <a:rPr lang="pt-PT" altLang="en-US" dirty="0" smtClean="0"/>
              <a:t>e explorado com um </a:t>
            </a:r>
            <a:r>
              <a:rPr lang="pt-PT" altLang="en-US" u="sng" dirty="0" smtClean="0"/>
              <a:t>determinado fim</a:t>
            </a:r>
          </a:p>
          <a:p>
            <a:r>
              <a:rPr lang="pt-PT" altLang="en-US" dirty="0" smtClean="0"/>
              <a:t>O conceito de densidade adequada é obviamente um conceito </a:t>
            </a:r>
            <a:r>
              <a:rPr lang="pt-PT" altLang="en-US" dirty="0" smtClean="0">
                <a:solidFill>
                  <a:schemeClr val="accent5"/>
                </a:solidFill>
              </a:rPr>
              <a:t>bastante subjetivo </a:t>
            </a:r>
            <a:r>
              <a:rPr lang="pt-PT" altLang="en-US" dirty="0" smtClean="0"/>
              <a:t>e difícil de definir. </a:t>
            </a:r>
            <a:r>
              <a:rPr lang="en-US" altLang="en-US" dirty="0" smtClean="0"/>
              <a:t>Segundo Bickford (1979):</a:t>
            </a:r>
            <a:endParaRPr lang="en-US" altLang="en-US" i="1" dirty="0" smtClean="0"/>
          </a:p>
          <a:p>
            <a:pPr lvl="1">
              <a:buFont typeface="Wingdings" panose="05000000000000000000" pitchFamily="2" charset="2"/>
              <a:buNone/>
            </a:pPr>
            <a:r>
              <a:rPr lang="en-US" altLang="en-US" i="1" dirty="0" smtClean="0"/>
              <a:t>	“The stocking that results in maximum yield is the ideal that every forest manager would like to have if he only knew what it was and could recognize it if he saw it.”</a:t>
            </a:r>
          </a:p>
        </p:txBody>
      </p:sp>
    </p:spTree>
    <p:extLst>
      <p:ext uri="{BB962C8B-B14F-4D97-AF65-F5344CB8AC3E}">
        <p14:creationId xmlns:p14="http://schemas.microsoft.com/office/powerpoint/2010/main" val="586856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a:buNone/>
            </a:pPr>
            <a:r>
              <a:rPr lang="pt-PT" altLang="en-US" smtClean="0"/>
              <a:t>Índice de espaçamento</a:t>
            </a:r>
            <a:endParaRPr lang="en-US" altLang="en-US" smtClean="0"/>
          </a:p>
        </p:txBody>
      </p:sp>
      <mc:AlternateContent xmlns:mc="http://schemas.openxmlformats.org/markup-compatibility/2006" xmlns:a14="http://schemas.microsoft.com/office/drawing/2010/main">
        <mc:Choice Requires="a14">
          <p:sp>
            <p:nvSpPr>
              <p:cNvPr id="177155" name="Rectangle 3"/>
              <p:cNvSpPr>
                <a:spLocks noGrp="1" noChangeArrowheads="1"/>
              </p:cNvSpPr>
              <p:nvPr>
                <p:ph idx="1"/>
              </p:nvPr>
            </p:nvSpPr>
            <p:spPr/>
            <p:txBody>
              <a:bodyPr/>
              <a:lstStyle/>
              <a:p>
                <a:r>
                  <a:rPr lang="pt-PT" altLang="en-US" dirty="0" smtClean="0"/>
                  <a:t>O índice de espaçamento ou espaçamento relativo é uma medida da densidade do povoamento que </a:t>
                </a:r>
                <a:r>
                  <a:rPr lang="pt-PT" altLang="en-US" b="1" dirty="0" smtClean="0">
                    <a:solidFill>
                      <a:schemeClr val="accent5"/>
                    </a:solidFill>
                  </a:rPr>
                  <a:t>relaciona a distância média entre árvores</a:t>
                </a:r>
                <a:r>
                  <a:rPr lang="pt-PT" altLang="en-US" dirty="0" smtClean="0"/>
                  <a:t> e a altura média das árvores dominantes (</a:t>
                </a:r>
                <a:r>
                  <a:rPr lang="pt-PT" altLang="en-US" b="1" dirty="0" smtClean="0">
                    <a:solidFill>
                      <a:schemeClr val="accent5"/>
                    </a:solidFill>
                  </a:rPr>
                  <a:t>altura dominante</a:t>
                </a:r>
                <a:r>
                  <a:rPr lang="pt-PT" altLang="en-US" dirty="0" smtClean="0"/>
                  <a:t>)</a:t>
                </a:r>
              </a:p>
              <a:p>
                <a:pPr>
                  <a:spcAft>
                    <a:spcPts val="1800"/>
                  </a:spcAft>
                </a:pPr>
                <a:r>
                  <a:rPr lang="pt-PT" altLang="en-US" dirty="0" smtClean="0"/>
                  <a:t>Baseia-se na hipótese de que povoamentos com a mesma densidade deverão ter uma relação entre a distância média entre árvores e a altura dominante semelhante</a:t>
                </a:r>
              </a:p>
              <a:p>
                <a:pPr marL="400050" lvl="1" indent="0">
                  <a:buNone/>
                </a:pPr>
                <a14:m>
                  <m:oMathPara xmlns:m="http://schemas.openxmlformats.org/officeDocument/2006/math">
                    <m:oMathParaPr>
                      <m:jc m:val="left"/>
                    </m:oMathParaPr>
                    <m:oMath xmlns:m="http://schemas.openxmlformats.org/officeDocument/2006/math">
                      <m:r>
                        <a:rPr lang="pt-PT" altLang="en-US" b="0" i="1" smtClean="0">
                          <a:latin typeface="Cambria Math" panose="02040503050406030204" pitchFamily="18" charset="0"/>
                        </a:rPr>
                        <m:t>𝑅𝑆</m:t>
                      </m:r>
                      <m:r>
                        <a:rPr lang="pt-PT" altLang="en-US" b="0" i="1" smtClean="0">
                          <a:latin typeface="Cambria Math" panose="02040503050406030204" pitchFamily="18" charset="0"/>
                        </a:rPr>
                        <m:t>=</m:t>
                      </m:r>
                      <m:f>
                        <m:fPr>
                          <m:ctrlPr>
                            <a:rPr lang="pt-PT" altLang="en-US" b="0" i="1" smtClean="0">
                              <a:latin typeface="Cambria Math" panose="02040503050406030204" pitchFamily="18" charset="0"/>
                            </a:rPr>
                          </m:ctrlPr>
                        </m:fPr>
                        <m:num>
                          <m:r>
                            <a:rPr lang="pt-PT" altLang="en-US" b="0" i="1" smtClean="0">
                              <a:latin typeface="Cambria Math" panose="02040503050406030204" pitchFamily="18" charset="0"/>
                            </a:rPr>
                            <m:t>𝑑𝑖𝑠𝑡</m:t>
                          </m:r>
                          <m:r>
                            <a:rPr lang="pt-PT" altLang="en-US" b="0" i="1" smtClean="0">
                              <a:latin typeface="Cambria Math" panose="02040503050406030204" pitchFamily="18" charset="0"/>
                            </a:rPr>
                            <m:t>â</m:t>
                          </m:r>
                          <m:r>
                            <a:rPr lang="pt-PT" altLang="en-US" b="0" i="1" smtClean="0">
                              <a:latin typeface="Cambria Math" panose="02040503050406030204" pitchFamily="18" charset="0"/>
                            </a:rPr>
                            <m:t>𝑛𝑐𝑖𝑎</m:t>
                          </m:r>
                          <m:r>
                            <a:rPr lang="pt-PT" altLang="en-US" b="0" i="1" smtClean="0">
                              <a:latin typeface="Cambria Math" panose="02040503050406030204" pitchFamily="18" charset="0"/>
                            </a:rPr>
                            <m:t> </m:t>
                          </m:r>
                          <m:r>
                            <a:rPr lang="pt-PT" altLang="en-US" b="0" i="1" smtClean="0">
                              <a:latin typeface="Cambria Math" panose="02040503050406030204" pitchFamily="18" charset="0"/>
                            </a:rPr>
                            <m:t>𝑚</m:t>
                          </m:r>
                          <m:r>
                            <a:rPr lang="pt-PT" altLang="en-US" b="0" i="1" smtClean="0">
                              <a:latin typeface="Cambria Math" panose="02040503050406030204" pitchFamily="18" charset="0"/>
                            </a:rPr>
                            <m:t>é</m:t>
                          </m:r>
                          <m:r>
                            <a:rPr lang="pt-PT" altLang="en-US" b="0" i="1" smtClean="0">
                              <a:latin typeface="Cambria Math" panose="02040503050406030204" pitchFamily="18" charset="0"/>
                            </a:rPr>
                            <m:t>𝑑𝑖𝑎</m:t>
                          </m:r>
                          <m:r>
                            <a:rPr lang="pt-PT" altLang="en-US" b="0" i="1" smtClean="0">
                              <a:latin typeface="Cambria Math" panose="02040503050406030204" pitchFamily="18" charset="0"/>
                            </a:rPr>
                            <m:t> </m:t>
                          </m:r>
                          <m:r>
                            <a:rPr lang="pt-PT" altLang="en-US" b="0" i="1" smtClean="0">
                              <a:latin typeface="Cambria Math" panose="02040503050406030204" pitchFamily="18" charset="0"/>
                            </a:rPr>
                            <m:t>𝑒𝑛𝑡𝑟𝑒</m:t>
                          </m:r>
                          <m:r>
                            <a:rPr lang="pt-PT" altLang="en-US" b="0" i="1" smtClean="0">
                              <a:latin typeface="Cambria Math" panose="02040503050406030204" pitchFamily="18" charset="0"/>
                            </a:rPr>
                            <m:t> á</m:t>
                          </m:r>
                          <m:r>
                            <a:rPr lang="pt-PT" altLang="en-US" b="0" i="1" smtClean="0">
                              <a:latin typeface="Cambria Math" panose="02040503050406030204" pitchFamily="18" charset="0"/>
                            </a:rPr>
                            <m:t>𝑟𝑣𝑜𝑟𝑒𝑠</m:t>
                          </m:r>
                        </m:num>
                        <m:den>
                          <m:r>
                            <a:rPr lang="pt-PT" altLang="en-US" b="0" i="1" smtClean="0">
                              <a:latin typeface="Cambria Math" panose="02040503050406030204" pitchFamily="18" charset="0"/>
                            </a:rPr>
                            <m:t>h𝑑𝑜𝑚</m:t>
                          </m:r>
                        </m:den>
                      </m:f>
                    </m:oMath>
                  </m:oMathPara>
                </a14:m>
                <a:endParaRPr lang="en-US" altLang="en-US" dirty="0" smtClean="0"/>
              </a:p>
            </p:txBody>
          </p:sp>
        </mc:Choice>
        <mc:Fallback xmlns="">
          <p:sp>
            <p:nvSpPr>
              <p:cNvPr id="177155" name="Rectangle 3"/>
              <p:cNvSpPr>
                <a:spLocks noGrp="1" noRot="1" noChangeAspect="1" noMove="1" noResize="1" noEditPoints="1" noAdjustHandles="1" noChangeArrowheads="1" noChangeShapeType="1" noTextEdit="1"/>
              </p:cNvSpPr>
              <p:nvPr>
                <p:ph idx="1"/>
              </p:nvPr>
            </p:nvSpPr>
            <p:spPr>
              <a:blipFill>
                <a:blip r:embed="rId2"/>
                <a:stretch>
                  <a:fillRect l="-807" t="-1220" r="-1076"/>
                </a:stretch>
              </a:blipFill>
            </p:spPr>
            <p:txBody>
              <a:bodyPr/>
              <a:lstStyle/>
              <a:p>
                <a:r>
                  <a:rPr lang="en-US">
                    <a:noFill/>
                  </a:rPr>
                  <a:t> </a:t>
                </a:r>
              </a:p>
            </p:txBody>
          </p:sp>
        </mc:Fallback>
      </mc:AlternateContent>
    </p:spTree>
    <p:extLst>
      <p:ext uri="{BB962C8B-B14F-4D97-AF65-F5344CB8AC3E}">
        <p14:creationId xmlns:p14="http://schemas.microsoft.com/office/powerpoint/2010/main" val="13530846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a:buNone/>
            </a:pPr>
            <a:r>
              <a:rPr lang="pt-PT" altLang="en-US" smtClean="0"/>
              <a:t>O Factor de Wilson</a:t>
            </a:r>
            <a:endParaRPr lang="en-US" altLang="en-US" smtClean="0"/>
          </a:p>
        </p:txBody>
      </p:sp>
      <mc:AlternateContent xmlns:mc="http://schemas.openxmlformats.org/markup-compatibility/2006" xmlns:a14="http://schemas.microsoft.com/office/drawing/2010/main">
        <mc:Choice Requires="a14">
          <p:sp>
            <p:nvSpPr>
              <p:cNvPr id="178179" name="Rectangle 3"/>
              <p:cNvSpPr>
                <a:spLocks noGrp="1" noChangeArrowheads="1"/>
              </p:cNvSpPr>
              <p:nvPr>
                <p:ph idx="1"/>
              </p:nvPr>
            </p:nvSpPr>
            <p:spPr/>
            <p:txBody>
              <a:bodyPr/>
              <a:lstStyle/>
              <a:p>
                <a:pPr>
                  <a:spcAft>
                    <a:spcPts val="1800"/>
                  </a:spcAft>
                </a:pPr>
                <a:r>
                  <a:rPr lang="pt-PT" altLang="en-US" dirty="0" smtClean="0"/>
                  <a:t>Se assumirmos que as árvores se dispõem de acordo com um compasso quadrado, a área disponível para cada árvore será dada por:</a:t>
                </a:r>
                <a:r>
                  <a:rPr lang="en-US" altLang="en-US" dirty="0" smtClean="0"/>
                  <a:t> </a:t>
                </a:r>
              </a:p>
              <a:p>
                <a:pPr marL="400050" lvl="1" indent="0">
                  <a:spcBef>
                    <a:spcPts val="2400"/>
                  </a:spcBef>
                  <a:buNone/>
                </a:pPr>
                <a14:m>
                  <m:oMathPara xmlns:m="http://schemas.openxmlformats.org/officeDocument/2006/math">
                    <m:oMathParaPr>
                      <m:jc m:val="left"/>
                    </m:oMathParaPr>
                    <m:oMath xmlns:m="http://schemas.openxmlformats.org/officeDocument/2006/math">
                      <m:r>
                        <a:rPr lang="pt-PT" altLang="en-US" b="0" i="1" smtClean="0">
                          <a:latin typeface="Cambria Math" panose="02040503050406030204" pitchFamily="18" charset="0"/>
                        </a:rPr>
                        <m:t>Á</m:t>
                      </m:r>
                      <m:r>
                        <a:rPr lang="pt-PT" altLang="en-US" b="0" i="1" smtClean="0">
                          <a:latin typeface="Cambria Math" panose="02040503050406030204" pitchFamily="18" charset="0"/>
                        </a:rPr>
                        <m:t>𝑟𝑒𝑎</m:t>
                      </m:r>
                      <m:r>
                        <a:rPr lang="pt-PT" altLang="en-US" b="0" i="1" smtClean="0">
                          <a:latin typeface="Cambria Math" panose="02040503050406030204" pitchFamily="18" charset="0"/>
                        </a:rPr>
                        <m:t> </m:t>
                      </m:r>
                      <m:r>
                        <a:rPr lang="pt-PT" altLang="en-US" b="0" i="1" smtClean="0">
                          <a:latin typeface="Cambria Math" panose="02040503050406030204" pitchFamily="18" charset="0"/>
                        </a:rPr>
                        <m:t>𝑝𝑜𝑟</m:t>
                      </m:r>
                      <m:r>
                        <a:rPr lang="pt-PT" altLang="en-US" b="0" i="1" smtClean="0">
                          <a:latin typeface="Cambria Math" panose="02040503050406030204" pitchFamily="18" charset="0"/>
                        </a:rPr>
                        <m:t> á</m:t>
                      </m:r>
                      <m:r>
                        <a:rPr lang="pt-PT" altLang="en-US" b="0" i="1" smtClean="0">
                          <a:latin typeface="Cambria Math" panose="02040503050406030204" pitchFamily="18" charset="0"/>
                        </a:rPr>
                        <m:t>𝑟𝑣𝑜𝑟𝑒</m:t>
                      </m:r>
                      <m:r>
                        <a:rPr lang="pt-PT" altLang="en-US" b="0" i="1" smtClean="0">
                          <a:latin typeface="Cambria Math" panose="02040503050406030204" pitchFamily="18" charset="0"/>
                        </a:rPr>
                        <m:t>=</m:t>
                      </m:r>
                      <m:f>
                        <m:fPr>
                          <m:ctrlPr>
                            <a:rPr lang="pt-PT" altLang="en-US" b="0" i="1" smtClean="0">
                              <a:latin typeface="Cambria Math" panose="02040503050406030204" pitchFamily="18" charset="0"/>
                            </a:rPr>
                          </m:ctrlPr>
                        </m:fPr>
                        <m:num>
                          <m:r>
                            <a:rPr lang="pt-PT" altLang="en-US" b="0" i="1" smtClean="0">
                              <a:latin typeface="Cambria Math" panose="02040503050406030204" pitchFamily="18" charset="0"/>
                            </a:rPr>
                            <m:t>10000</m:t>
                          </m:r>
                        </m:num>
                        <m:den>
                          <m:r>
                            <a:rPr lang="pt-PT" altLang="en-US" b="0" i="1" smtClean="0">
                              <a:latin typeface="Cambria Math" panose="02040503050406030204" pitchFamily="18" charset="0"/>
                            </a:rPr>
                            <m:t>𝑁</m:t>
                          </m:r>
                        </m:den>
                      </m:f>
                    </m:oMath>
                  </m:oMathPara>
                </a14:m>
                <a:endParaRPr lang="en-US" altLang="en-US" dirty="0" smtClean="0"/>
              </a:p>
            </p:txBody>
          </p:sp>
        </mc:Choice>
        <mc:Fallback xmlns="">
          <p:sp>
            <p:nvSpPr>
              <p:cNvPr id="178179" name="Rectangle 3"/>
              <p:cNvSpPr>
                <a:spLocks noGrp="1" noRot="1" noChangeAspect="1" noMove="1" noResize="1" noEditPoints="1" noAdjustHandles="1" noChangeArrowheads="1" noChangeShapeType="1" noTextEdit="1"/>
              </p:cNvSpPr>
              <p:nvPr>
                <p:ph idx="1"/>
              </p:nvPr>
            </p:nvSpPr>
            <p:spPr>
              <a:blipFill>
                <a:blip r:embed="rId2"/>
                <a:stretch>
                  <a:fillRect l="-807" t="-1220" r="-1076"/>
                </a:stretch>
              </a:blipFill>
            </p:spPr>
            <p:txBody>
              <a:bodyPr/>
              <a:lstStyle/>
              <a:p>
                <a:r>
                  <a:rPr lang="pt-PT">
                    <a:noFill/>
                  </a:rPr>
                  <a:t> </a:t>
                </a:r>
              </a:p>
            </p:txBody>
          </p:sp>
        </mc:Fallback>
      </mc:AlternateContent>
      <p:grpSp>
        <p:nvGrpSpPr>
          <p:cNvPr id="2" name="Group 1"/>
          <p:cNvGrpSpPr/>
          <p:nvPr/>
        </p:nvGrpSpPr>
        <p:grpSpPr>
          <a:xfrm>
            <a:off x="6384032" y="2420888"/>
            <a:ext cx="4105275" cy="4092575"/>
            <a:chOff x="6167439" y="2420939"/>
            <a:chExt cx="4105275" cy="4092575"/>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67439" y="2420939"/>
              <a:ext cx="4105275" cy="409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a:spLocks noChangeArrowheads="1"/>
            </p:cNvSpPr>
            <p:nvPr/>
          </p:nvSpPr>
          <p:spPr bwMode="auto">
            <a:xfrm>
              <a:off x="7751764" y="3046414"/>
              <a:ext cx="949325" cy="917575"/>
            </a:xfrm>
            <a:prstGeom prst="rect">
              <a:avLst/>
            </a:prstGeom>
            <a:solidFill>
              <a:schemeClr val="accent5">
                <a:alpha val="50195"/>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lgn="just">
                <a:spcBef>
                  <a:spcPct val="5000"/>
                </a:spcBef>
                <a:buSzPct val="80000"/>
                <a:buFont typeface="Wingdings" panose="05000000000000000000" pitchFamily="2" charset="2"/>
                <a:buChar char="è"/>
                <a:defRPr sz="2200" b="1">
                  <a:solidFill>
                    <a:srgbClr val="008000"/>
                  </a:solidFill>
                  <a:latin typeface="Tahoma" panose="020B0604030504040204" pitchFamily="34" charset="0"/>
                </a:defRPr>
              </a:lvl1pPr>
              <a:lvl2pPr marL="742950" indent="-285750" algn="just">
                <a:spcBef>
                  <a:spcPct val="45000"/>
                </a:spcBef>
                <a:buClr>
                  <a:srgbClr val="008000"/>
                </a:buClr>
                <a:buFont typeface="Wingdings" panose="05000000000000000000" pitchFamily="2" charset="2"/>
                <a:buChar char="ü"/>
                <a:defRPr sz="2000">
                  <a:solidFill>
                    <a:schemeClr val="tx1"/>
                  </a:solidFill>
                  <a:latin typeface="Tahoma" panose="020B0604030504040204" pitchFamily="34" charset="0"/>
                </a:defRPr>
              </a:lvl2pPr>
              <a:lvl3pPr marL="1143000" indent="-228600" algn="just">
                <a:spcBef>
                  <a:spcPct val="30000"/>
                </a:spcBef>
                <a:buClr>
                  <a:srgbClr val="008000"/>
                </a:buClr>
                <a:buFont typeface="Marlett" pitchFamily="2" charset="2"/>
                <a:buChar char="0"/>
                <a:defRPr>
                  <a:solidFill>
                    <a:schemeClr val="tx1"/>
                  </a:solidFill>
                  <a:latin typeface="Tahoma" panose="020B0604030504040204" pitchFamily="34" charset="0"/>
                </a:defRPr>
              </a:lvl3pPr>
              <a:lvl4pPr marL="1600200" indent="-228600" algn="just">
                <a:spcBef>
                  <a:spcPct val="45000"/>
                </a:spcBef>
                <a:buClr>
                  <a:srgbClr val="008000"/>
                </a:buClr>
                <a:buFont typeface="Marlett" pitchFamily="2" charset="2"/>
                <a:buChar char="0"/>
                <a:defRPr sz="1600">
                  <a:solidFill>
                    <a:schemeClr val="tx1"/>
                  </a:solidFill>
                  <a:latin typeface="Tahoma" panose="020B0604030504040204" pitchFamily="34" charset="0"/>
                </a:defRPr>
              </a:lvl4pPr>
              <a:lvl5pPr marL="2057400" indent="-228600">
                <a:spcBef>
                  <a:spcPct val="45000"/>
                </a:spcBef>
                <a:buClr>
                  <a:srgbClr val="008000"/>
                </a:buClr>
                <a:buChar char="»"/>
                <a:defRPr sz="1600">
                  <a:solidFill>
                    <a:schemeClr val="tx1"/>
                  </a:solidFill>
                  <a:latin typeface="Tahoma" panose="020B0604030504040204" pitchFamily="34" charset="0"/>
                </a:defRPr>
              </a:lvl5pPr>
              <a:lvl6pPr marL="2514600" indent="-228600" eaLnBrk="0" fontAlgn="base" hangingPunct="0">
                <a:spcBef>
                  <a:spcPct val="45000"/>
                </a:spcBef>
                <a:spcAft>
                  <a:spcPct val="0"/>
                </a:spcAft>
                <a:buClr>
                  <a:srgbClr val="008000"/>
                </a:buClr>
                <a:buChar char="»"/>
                <a:defRPr sz="1600">
                  <a:solidFill>
                    <a:schemeClr val="tx1"/>
                  </a:solidFill>
                  <a:latin typeface="Tahoma" panose="020B0604030504040204" pitchFamily="34" charset="0"/>
                </a:defRPr>
              </a:lvl6pPr>
              <a:lvl7pPr marL="2971800" indent="-228600" eaLnBrk="0" fontAlgn="base" hangingPunct="0">
                <a:spcBef>
                  <a:spcPct val="45000"/>
                </a:spcBef>
                <a:spcAft>
                  <a:spcPct val="0"/>
                </a:spcAft>
                <a:buClr>
                  <a:srgbClr val="008000"/>
                </a:buClr>
                <a:buChar char="»"/>
                <a:defRPr sz="1600">
                  <a:solidFill>
                    <a:schemeClr val="tx1"/>
                  </a:solidFill>
                  <a:latin typeface="Tahoma" panose="020B0604030504040204" pitchFamily="34" charset="0"/>
                </a:defRPr>
              </a:lvl7pPr>
              <a:lvl8pPr marL="3429000" indent="-228600" eaLnBrk="0" fontAlgn="base" hangingPunct="0">
                <a:spcBef>
                  <a:spcPct val="45000"/>
                </a:spcBef>
                <a:spcAft>
                  <a:spcPct val="0"/>
                </a:spcAft>
                <a:buClr>
                  <a:srgbClr val="008000"/>
                </a:buClr>
                <a:buChar char="»"/>
                <a:defRPr sz="1600">
                  <a:solidFill>
                    <a:schemeClr val="tx1"/>
                  </a:solidFill>
                  <a:latin typeface="Tahoma" panose="020B0604030504040204" pitchFamily="34" charset="0"/>
                </a:defRPr>
              </a:lvl8pPr>
              <a:lvl9pPr marL="3886200" indent="-228600" eaLnBrk="0" fontAlgn="base" hangingPunct="0">
                <a:spcBef>
                  <a:spcPct val="45000"/>
                </a:spcBef>
                <a:spcAft>
                  <a:spcPct val="0"/>
                </a:spcAft>
                <a:buClr>
                  <a:srgbClr val="008000"/>
                </a:buClr>
                <a:buChar char="»"/>
                <a:defRPr sz="1600">
                  <a:solidFill>
                    <a:schemeClr val="tx1"/>
                  </a:solidFill>
                  <a:latin typeface="Tahoma" panose="020B0604030504040204" pitchFamily="34" charset="0"/>
                </a:defRPr>
              </a:lvl9pPr>
            </a:lstStyle>
            <a:p>
              <a:pPr algn="l">
                <a:spcBef>
                  <a:spcPct val="0"/>
                </a:spcBef>
                <a:buSzTx/>
                <a:buFontTx/>
                <a:buNone/>
              </a:pPr>
              <a:endParaRPr lang="pt-PT" altLang="pt-PT" sz="2400" b="0">
                <a:solidFill>
                  <a:schemeClr val="tx1"/>
                </a:solidFill>
                <a:latin typeface="Times New Roman" panose="02020603050405020304" pitchFamily="18" charset="0"/>
              </a:endParaRPr>
            </a:p>
          </p:txBody>
        </p:sp>
      </p:grpSp>
    </p:spTree>
    <p:extLst>
      <p:ext uri="{BB962C8B-B14F-4D97-AF65-F5344CB8AC3E}">
        <p14:creationId xmlns:p14="http://schemas.microsoft.com/office/powerpoint/2010/main" val="41088984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a:buNone/>
            </a:pPr>
            <a:r>
              <a:rPr lang="pt-PT" altLang="en-US" smtClean="0"/>
              <a:t>O Factor de Wilson</a:t>
            </a:r>
            <a:endParaRPr lang="en-US" altLang="en-US" smtClean="0"/>
          </a:p>
        </p:txBody>
      </p:sp>
      <mc:AlternateContent xmlns:mc="http://schemas.openxmlformats.org/markup-compatibility/2006" xmlns:a14="http://schemas.microsoft.com/office/drawing/2010/main">
        <mc:Choice Requires="a14">
          <p:sp>
            <p:nvSpPr>
              <p:cNvPr id="19459" name="Rectangle 3"/>
              <p:cNvSpPr>
                <a:spLocks noGrp="1" noChangeArrowheads="1"/>
              </p:cNvSpPr>
              <p:nvPr>
                <p:ph idx="1"/>
              </p:nvPr>
            </p:nvSpPr>
            <p:spPr/>
            <p:txBody>
              <a:bodyPr/>
              <a:lstStyle/>
              <a:p>
                <a:pPr marL="0" indent="0">
                  <a:buNone/>
                </a:pPr>
                <a:endParaRPr lang="pt-PT" altLang="en-US" sz="1000" dirty="0" smtClean="0"/>
              </a:p>
              <a:p>
                <a:pPr marL="0" indent="0">
                  <a:buNone/>
                </a:pPr>
                <a:r>
                  <a:rPr lang="en-US" altLang="en-US" dirty="0" smtClean="0"/>
                  <a:t> </a:t>
                </a:r>
              </a:p>
              <a:p>
                <a:pPr marL="0" indent="0">
                  <a:buNone/>
                </a:pPr>
                <a:endParaRPr lang="en-US" altLang="en-US" sz="800" dirty="0" smtClean="0"/>
              </a:p>
              <a:p>
                <a:pPr>
                  <a:spcAft>
                    <a:spcPts val="1800"/>
                  </a:spcAft>
                </a:pPr>
                <a:r>
                  <a:rPr lang="pt-PT" altLang="en-US" dirty="0" smtClean="0"/>
                  <a:t>O </a:t>
                </a:r>
                <a:r>
                  <a:rPr lang="pt-PT" altLang="en-US" dirty="0"/>
                  <a:t>índice de espaçamento relativo pode então escrever-se sob a forma geralmente designada por </a:t>
                </a:r>
                <a:r>
                  <a:rPr lang="pt-PT" altLang="en-US" dirty="0" smtClean="0"/>
                  <a:t>fator </a:t>
                </a:r>
                <a:r>
                  <a:rPr lang="pt-PT" altLang="en-US" dirty="0"/>
                  <a:t>de Wilson</a:t>
                </a:r>
                <a:r>
                  <a:rPr lang="pt-PT" altLang="en-US" dirty="0" smtClean="0"/>
                  <a:t>:</a:t>
                </a:r>
              </a:p>
              <a:p>
                <a:pPr marL="400050" lvl="1" indent="0">
                  <a:buNone/>
                </a:pPr>
                <a14:m>
                  <m:oMath xmlns:m="http://schemas.openxmlformats.org/officeDocument/2006/math">
                    <m:r>
                      <m:rPr>
                        <m:sty m:val="p"/>
                      </m:rPr>
                      <a:rPr lang="pt-PT" altLang="en-US" b="0" i="0" smtClean="0">
                        <a:latin typeface="Cambria Math" panose="02040503050406030204" pitchFamily="18" charset="0"/>
                      </a:rPr>
                      <m:t>Fw</m:t>
                    </m:r>
                    <m:r>
                      <a:rPr lang="pt-PT" altLang="en-US" b="0" i="0" smtClean="0">
                        <a:latin typeface="Cambria Math" panose="02040503050406030204" pitchFamily="18" charset="0"/>
                      </a:rPr>
                      <m:t>=</m:t>
                    </m:r>
                    <m:f>
                      <m:fPr>
                        <m:ctrlPr>
                          <a:rPr lang="pt-PT" altLang="en-US" b="0" i="1" smtClean="0">
                            <a:latin typeface="Cambria Math" panose="02040503050406030204" pitchFamily="18" charset="0"/>
                          </a:rPr>
                        </m:ctrlPr>
                      </m:fPr>
                      <m:num>
                        <m:rad>
                          <m:radPr>
                            <m:degHide m:val="on"/>
                            <m:ctrlPr>
                              <a:rPr lang="pt-PT" altLang="en-US" b="0" i="1" smtClean="0">
                                <a:latin typeface="Cambria Math" panose="02040503050406030204" pitchFamily="18" charset="0"/>
                              </a:rPr>
                            </m:ctrlPr>
                          </m:radPr>
                          <m:deg/>
                          <m:e>
                            <m:f>
                              <m:fPr>
                                <m:type m:val="lin"/>
                                <m:ctrlPr>
                                  <a:rPr lang="pt-PT" altLang="en-US" b="0" i="1" smtClean="0">
                                    <a:latin typeface="Cambria Math" panose="02040503050406030204" pitchFamily="18" charset="0"/>
                                  </a:rPr>
                                </m:ctrlPr>
                              </m:fPr>
                              <m:num>
                                <m:r>
                                  <a:rPr lang="pt-PT" altLang="en-US" b="0" i="0" smtClean="0">
                                    <a:latin typeface="Cambria Math" panose="02040503050406030204" pitchFamily="18" charset="0"/>
                                  </a:rPr>
                                  <m:t>10000</m:t>
                                </m:r>
                              </m:num>
                              <m:den>
                                <m:r>
                                  <m:rPr>
                                    <m:sty m:val="p"/>
                                  </m:rPr>
                                  <a:rPr lang="pt-PT" altLang="en-US" b="0" i="0" smtClean="0">
                                    <a:latin typeface="Cambria Math" panose="02040503050406030204" pitchFamily="18" charset="0"/>
                                  </a:rPr>
                                  <m:t>N</m:t>
                                </m:r>
                              </m:den>
                            </m:f>
                          </m:e>
                        </m:rad>
                      </m:num>
                      <m:den>
                        <m:r>
                          <m:rPr>
                            <m:sty m:val="p"/>
                          </m:rPr>
                          <a:rPr lang="pt-PT" altLang="en-US" b="0" i="0" smtClean="0">
                            <a:latin typeface="Cambria Math" panose="02040503050406030204" pitchFamily="18" charset="0"/>
                          </a:rPr>
                          <m:t>hdom</m:t>
                        </m:r>
                      </m:den>
                    </m:f>
                    <m:r>
                      <a:rPr lang="pt-PT" altLang="en-US" b="0" i="0" smtClean="0">
                        <a:latin typeface="Cambria Math" panose="02040503050406030204" pitchFamily="18" charset="0"/>
                      </a:rPr>
                      <m:t>=</m:t>
                    </m:r>
                    <m:f>
                      <m:fPr>
                        <m:ctrlPr>
                          <a:rPr lang="pt-PT" altLang="en-US" b="0" i="1" smtClean="0">
                            <a:latin typeface="Cambria Math" panose="02040503050406030204" pitchFamily="18" charset="0"/>
                          </a:rPr>
                        </m:ctrlPr>
                      </m:fPr>
                      <m:num>
                        <m:r>
                          <a:rPr lang="pt-PT" altLang="en-US" b="0" i="0" smtClean="0">
                            <a:latin typeface="Cambria Math" panose="02040503050406030204" pitchFamily="18" charset="0"/>
                          </a:rPr>
                          <m:t>100</m:t>
                        </m:r>
                      </m:num>
                      <m:den>
                        <m:r>
                          <m:rPr>
                            <m:sty m:val="p"/>
                          </m:rPr>
                          <a:rPr lang="pt-PT" altLang="en-US" b="0" i="0" smtClean="0">
                            <a:latin typeface="Cambria Math" panose="02040503050406030204" pitchFamily="18" charset="0"/>
                          </a:rPr>
                          <m:t>hdom</m:t>
                        </m:r>
                        <m:rad>
                          <m:radPr>
                            <m:degHide m:val="on"/>
                            <m:ctrlPr>
                              <a:rPr lang="pt-PT" altLang="en-US" b="0" i="1" smtClean="0">
                                <a:latin typeface="Cambria Math" panose="02040503050406030204" pitchFamily="18" charset="0"/>
                              </a:rPr>
                            </m:ctrlPr>
                          </m:radPr>
                          <m:deg/>
                          <m:e>
                            <m:r>
                              <m:rPr>
                                <m:sty m:val="p"/>
                              </m:rPr>
                              <a:rPr lang="pt-PT" altLang="en-US" b="0" i="0" smtClean="0">
                                <a:latin typeface="Cambria Math" panose="02040503050406030204" pitchFamily="18" charset="0"/>
                              </a:rPr>
                              <m:t>N</m:t>
                            </m:r>
                          </m:e>
                        </m:rad>
                      </m:den>
                    </m:f>
                  </m:oMath>
                </a14:m>
                <a:r>
                  <a:rPr lang="en-US" altLang="en-US" dirty="0" smtClean="0"/>
                  <a:t> </a:t>
                </a:r>
                <a:endParaRPr lang="pt-PT" altLang="en-US" dirty="0"/>
              </a:p>
              <a:p>
                <a:endParaRPr lang="en-US" altLang="en-US" dirty="0" smtClean="0"/>
              </a:p>
            </p:txBody>
          </p:sp>
        </mc:Choice>
        <mc:Fallback xmlns="">
          <p:sp>
            <p:nvSpPr>
              <p:cNvPr id="19459" name="Rectangle 3"/>
              <p:cNvSpPr>
                <a:spLocks noGrp="1" noRot="1" noChangeAspect="1" noMove="1" noResize="1" noEditPoints="1" noAdjustHandles="1" noChangeArrowheads="1" noChangeShapeType="1" noTextEdit="1"/>
              </p:cNvSpPr>
              <p:nvPr>
                <p:ph idx="1"/>
              </p:nvPr>
            </p:nvSpPr>
            <p:spPr>
              <a:blipFill>
                <a:blip r:embed="rId2"/>
                <a:stretch>
                  <a:fillRect l="-807" r="-1076"/>
                </a:stretch>
              </a:blipFill>
            </p:spPr>
            <p:txBody>
              <a:bodyPr/>
              <a:lstStyle/>
              <a:p>
                <a:r>
                  <a:rPr lang="en-US">
                    <a:noFill/>
                  </a:rPr>
                  <a:t> </a:t>
                </a:r>
              </a:p>
            </p:txBody>
          </p:sp>
        </mc:Fallback>
      </mc:AlternateContent>
      <p:sp>
        <p:nvSpPr>
          <p:cNvPr id="178181" name="AutoShape 5"/>
          <p:cNvSpPr>
            <a:spLocks noChangeArrowheads="1"/>
          </p:cNvSpPr>
          <p:nvPr/>
        </p:nvSpPr>
        <p:spPr bwMode="auto">
          <a:xfrm>
            <a:off x="4007768" y="1700808"/>
            <a:ext cx="649287" cy="431800"/>
          </a:xfrm>
          <a:prstGeom prst="rightArrow">
            <a:avLst>
              <a:gd name="adj1" fmla="val 50000"/>
              <a:gd name="adj2" fmla="val 37592"/>
            </a:avLst>
          </a:prstGeom>
          <a:solidFill>
            <a:srgbClr val="008000"/>
          </a:solidFill>
          <a:ln w="9525">
            <a:solidFill>
              <a:srgbClr val="008000"/>
            </a:solidFill>
            <a:miter lim="800000"/>
            <a:headEnd/>
            <a:tailEnd/>
          </a:ln>
        </p:spPr>
        <p:txBody>
          <a:bodyPr wrap="none" anchor="ctr"/>
          <a:lstStyle>
            <a:lvl1pPr algn="just">
              <a:spcBef>
                <a:spcPct val="5000"/>
              </a:spcBef>
              <a:buSzPct val="80000"/>
              <a:buFont typeface="Wingdings" panose="05000000000000000000" pitchFamily="2" charset="2"/>
              <a:buChar char="è"/>
              <a:defRPr sz="2200" b="1">
                <a:solidFill>
                  <a:srgbClr val="008000"/>
                </a:solidFill>
                <a:latin typeface="Tahoma" panose="020B0604030504040204" pitchFamily="34" charset="0"/>
              </a:defRPr>
            </a:lvl1pPr>
            <a:lvl2pPr marL="742950" indent="-285750" algn="just">
              <a:spcBef>
                <a:spcPct val="45000"/>
              </a:spcBef>
              <a:buClr>
                <a:srgbClr val="008000"/>
              </a:buClr>
              <a:buFont typeface="Wingdings" panose="05000000000000000000" pitchFamily="2" charset="2"/>
              <a:buChar char="ü"/>
              <a:defRPr sz="2000">
                <a:solidFill>
                  <a:schemeClr val="tx1"/>
                </a:solidFill>
                <a:latin typeface="Tahoma" panose="020B0604030504040204" pitchFamily="34" charset="0"/>
              </a:defRPr>
            </a:lvl2pPr>
            <a:lvl3pPr marL="1143000" indent="-228600" algn="just">
              <a:spcBef>
                <a:spcPct val="30000"/>
              </a:spcBef>
              <a:buClr>
                <a:srgbClr val="008000"/>
              </a:buClr>
              <a:buFont typeface="Marlett" pitchFamily="2" charset="2"/>
              <a:buChar char="0"/>
              <a:defRPr>
                <a:solidFill>
                  <a:schemeClr val="tx1"/>
                </a:solidFill>
                <a:latin typeface="Tahoma" panose="020B0604030504040204" pitchFamily="34" charset="0"/>
              </a:defRPr>
            </a:lvl3pPr>
            <a:lvl4pPr marL="1600200" indent="-228600" algn="just">
              <a:spcBef>
                <a:spcPct val="45000"/>
              </a:spcBef>
              <a:buClr>
                <a:srgbClr val="008000"/>
              </a:buClr>
              <a:buFont typeface="Marlett" pitchFamily="2" charset="2"/>
              <a:buChar char="0"/>
              <a:defRPr sz="1600">
                <a:solidFill>
                  <a:schemeClr val="tx1"/>
                </a:solidFill>
                <a:latin typeface="Tahoma" panose="020B0604030504040204" pitchFamily="34" charset="0"/>
              </a:defRPr>
            </a:lvl4pPr>
            <a:lvl5pPr marL="2057400" indent="-228600">
              <a:spcBef>
                <a:spcPct val="45000"/>
              </a:spcBef>
              <a:buClr>
                <a:srgbClr val="008000"/>
              </a:buClr>
              <a:buChar char="»"/>
              <a:defRPr sz="1600">
                <a:solidFill>
                  <a:schemeClr val="tx1"/>
                </a:solidFill>
                <a:latin typeface="Tahoma" panose="020B0604030504040204" pitchFamily="34" charset="0"/>
              </a:defRPr>
            </a:lvl5pPr>
            <a:lvl6pPr marL="2514600" indent="-228600" eaLnBrk="0" fontAlgn="base" hangingPunct="0">
              <a:spcBef>
                <a:spcPct val="45000"/>
              </a:spcBef>
              <a:spcAft>
                <a:spcPct val="0"/>
              </a:spcAft>
              <a:buClr>
                <a:srgbClr val="008000"/>
              </a:buClr>
              <a:buChar char="»"/>
              <a:defRPr sz="1600">
                <a:solidFill>
                  <a:schemeClr val="tx1"/>
                </a:solidFill>
                <a:latin typeface="Tahoma" panose="020B0604030504040204" pitchFamily="34" charset="0"/>
              </a:defRPr>
            </a:lvl6pPr>
            <a:lvl7pPr marL="2971800" indent="-228600" eaLnBrk="0" fontAlgn="base" hangingPunct="0">
              <a:spcBef>
                <a:spcPct val="45000"/>
              </a:spcBef>
              <a:spcAft>
                <a:spcPct val="0"/>
              </a:spcAft>
              <a:buClr>
                <a:srgbClr val="008000"/>
              </a:buClr>
              <a:buChar char="»"/>
              <a:defRPr sz="1600">
                <a:solidFill>
                  <a:schemeClr val="tx1"/>
                </a:solidFill>
                <a:latin typeface="Tahoma" panose="020B0604030504040204" pitchFamily="34" charset="0"/>
              </a:defRPr>
            </a:lvl7pPr>
            <a:lvl8pPr marL="3429000" indent="-228600" eaLnBrk="0" fontAlgn="base" hangingPunct="0">
              <a:spcBef>
                <a:spcPct val="45000"/>
              </a:spcBef>
              <a:spcAft>
                <a:spcPct val="0"/>
              </a:spcAft>
              <a:buClr>
                <a:srgbClr val="008000"/>
              </a:buClr>
              <a:buChar char="»"/>
              <a:defRPr sz="1600">
                <a:solidFill>
                  <a:schemeClr val="tx1"/>
                </a:solidFill>
                <a:latin typeface="Tahoma" panose="020B0604030504040204" pitchFamily="34" charset="0"/>
              </a:defRPr>
            </a:lvl8pPr>
            <a:lvl9pPr marL="3886200" indent="-228600" eaLnBrk="0" fontAlgn="base" hangingPunct="0">
              <a:spcBef>
                <a:spcPct val="45000"/>
              </a:spcBef>
              <a:spcAft>
                <a:spcPct val="0"/>
              </a:spcAft>
              <a:buClr>
                <a:srgbClr val="008000"/>
              </a:buClr>
              <a:buChar char="»"/>
              <a:defRPr sz="1600">
                <a:solidFill>
                  <a:schemeClr val="tx1"/>
                </a:solidFill>
                <a:latin typeface="Tahoma" panose="020B0604030504040204" pitchFamily="34" charset="0"/>
              </a:defRPr>
            </a:lvl9pPr>
          </a:lstStyle>
          <a:p>
            <a:pPr algn="l">
              <a:spcBef>
                <a:spcPct val="0"/>
              </a:spcBef>
              <a:buSzTx/>
              <a:buFontTx/>
              <a:buNone/>
            </a:pPr>
            <a:endParaRPr lang="pt-PT" altLang="en-US" sz="2400" b="0">
              <a:solidFill>
                <a:schemeClr val="tx1"/>
              </a:solidFill>
              <a:latin typeface="Times New Roman" panose="02020603050405020304" pitchFamily="18" charset="0"/>
            </a:endParaRPr>
          </a:p>
        </p:txBody>
      </p:sp>
      <mc:AlternateContent xmlns:mc="http://schemas.openxmlformats.org/markup-compatibility/2006" xmlns:a14="http://schemas.microsoft.com/office/drawing/2010/main">
        <mc:Choice Requires="a14">
          <p:graphicFrame>
            <p:nvGraphicFramePr>
              <p:cNvPr id="2" name="Table 1"/>
              <p:cNvGraphicFramePr>
                <a:graphicFrameLocks noGrp="1"/>
              </p:cNvGraphicFramePr>
              <p:nvPr>
                <p:extLst/>
              </p:nvPr>
            </p:nvGraphicFramePr>
            <p:xfrm>
              <a:off x="623392" y="1386892"/>
              <a:ext cx="9505056" cy="901891"/>
            </p:xfrm>
            <a:graphic>
              <a:graphicData uri="http://schemas.openxmlformats.org/drawingml/2006/table">
                <a:tbl>
                  <a:tblPr firstRow="1" bandRow="1">
                    <a:tableStyleId>{2D5ABB26-0587-4C30-8999-92F81FD0307C}</a:tableStyleId>
                  </a:tblPr>
                  <a:tblGrid>
                    <a:gridCol w="3312368">
                      <a:extLst>
                        <a:ext uri="{9D8B030D-6E8A-4147-A177-3AD203B41FA5}">
                          <a16:colId xmlns:a16="http://schemas.microsoft.com/office/drawing/2014/main" val="289277368"/>
                        </a:ext>
                      </a:extLst>
                    </a:gridCol>
                    <a:gridCol w="6192688">
                      <a:extLst>
                        <a:ext uri="{9D8B030D-6E8A-4147-A177-3AD203B41FA5}">
                          <a16:colId xmlns:a16="http://schemas.microsoft.com/office/drawing/2014/main" val="3680390389"/>
                        </a:ext>
                      </a:extLst>
                    </a:gridCol>
                  </a:tblGrid>
                  <a:tr h="370840">
                    <a:tc>
                      <a:txBody>
                        <a:bodyPr/>
                        <a:lstStyle/>
                        <a:p>
                          <a:pPr algn="ctr"/>
                          <a14:m>
                            <m:oMathPara xmlns:m="http://schemas.openxmlformats.org/officeDocument/2006/math">
                              <m:oMathParaPr>
                                <m:jc m:val="centerGroup"/>
                              </m:oMathParaPr>
                              <m:oMath xmlns:m="http://schemas.openxmlformats.org/officeDocument/2006/math">
                                <m:r>
                                  <a:rPr lang="pt-PT" altLang="en-US" smtClean="0">
                                    <a:latin typeface="Cambria Math" panose="02040503050406030204" pitchFamily="18" charset="0"/>
                                  </a:rPr>
                                  <m:t>Á</m:t>
                                </m:r>
                                <m:r>
                                  <a:rPr lang="pt-PT" altLang="en-US" smtClean="0">
                                    <a:latin typeface="Cambria Math" panose="02040503050406030204" pitchFamily="18" charset="0"/>
                                  </a:rPr>
                                  <m:t>𝑟𝑒𝑎</m:t>
                                </m:r>
                                <m:r>
                                  <a:rPr lang="pt-PT" altLang="en-US" smtClean="0">
                                    <a:latin typeface="Cambria Math" panose="02040503050406030204" pitchFamily="18" charset="0"/>
                                  </a:rPr>
                                  <m:t> </m:t>
                                </m:r>
                                <m:r>
                                  <a:rPr lang="pt-PT" altLang="en-US" smtClean="0">
                                    <a:latin typeface="Cambria Math" panose="02040503050406030204" pitchFamily="18" charset="0"/>
                                  </a:rPr>
                                  <m:t>𝑝𝑜𝑟</m:t>
                                </m:r>
                                <m:r>
                                  <a:rPr lang="pt-PT" altLang="en-US" smtClean="0">
                                    <a:latin typeface="Cambria Math" panose="02040503050406030204" pitchFamily="18" charset="0"/>
                                  </a:rPr>
                                  <m:t> á</m:t>
                                </m:r>
                                <m:r>
                                  <a:rPr lang="pt-PT" altLang="en-US" smtClean="0">
                                    <a:latin typeface="Cambria Math" panose="02040503050406030204" pitchFamily="18" charset="0"/>
                                  </a:rPr>
                                  <m:t>𝑟𝑣𝑜𝑟𝑒</m:t>
                                </m:r>
                                <m:r>
                                  <a:rPr lang="pt-PT" altLang="en-US" smtClean="0">
                                    <a:latin typeface="Cambria Math" panose="02040503050406030204" pitchFamily="18" charset="0"/>
                                  </a:rPr>
                                  <m:t>=</m:t>
                                </m:r>
                                <m:f>
                                  <m:fPr>
                                    <m:ctrlPr>
                                      <a:rPr lang="pt-PT" altLang="en-US" i="1" smtClean="0">
                                        <a:latin typeface="Cambria Math" panose="02040503050406030204" pitchFamily="18" charset="0"/>
                                      </a:rPr>
                                    </m:ctrlPr>
                                  </m:fPr>
                                  <m:num>
                                    <m:r>
                                      <a:rPr lang="pt-PT" altLang="en-US" smtClean="0">
                                        <a:latin typeface="Cambria Math" panose="02040503050406030204" pitchFamily="18" charset="0"/>
                                      </a:rPr>
                                      <m:t>10000</m:t>
                                    </m:r>
                                  </m:num>
                                  <m:den>
                                    <m:r>
                                      <a:rPr lang="pt-PT" altLang="en-US" smtClean="0">
                                        <a:latin typeface="Cambria Math" panose="02040503050406030204" pitchFamily="18" charset="0"/>
                                      </a:rPr>
                                      <m:t>𝑁</m:t>
                                    </m:r>
                                  </m:den>
                                </m:f>
                              </m:oMath>
                            </m:oMathPara>
                          </a14:m>
                          <a:endParaRPr lang="pt-PT" dirty="0"/>
                        </a:p>
                      </a:txBody>
                      <a:tcPr anchor="ctr"/>
                    </a:tc>
                    <a:tc>
                      <a:txBody>
                        <a:bodyPr/>
                        <a:lstStyle/>
                        <a:p>
                          <a:pPr algn="ctr"/>
                          <a14:m>
                            <m:oMathPara xmlns:m="http://schemas.openxmlformats.org/officeDocument/2006/math">
                              <m:oMathParaPr>
                                <m:jc m:val="centerGroup"/>
                              </m:oMathParaPr>
                              <m:oMath xmlns:m="http://schemas.openxmlformats.org/officeDocument/2006/math">
                                <m:r>
                                  <a:rPr lang="pt-PT" b="0" i="1" smtClean="0">
                                    <a:latin typeface="Cambria Math" panose="02040503050406030204" pitchFamily="18" charset="0"/>
                                  </a:rPr>
                                  <m:t>𝑑𝑖𝑠𝑡</m:t>
                                </m:r>
                                <m:r>
                                  <a:rPr lang="pt-PT" b="0" smtClean="0">
                                    <a:latin typeface="Cambria Math" panose="02040503050406030204" pitchFamily="18" charset="0"/>
                                  </a:rPr>
                                  <m:t>â</m:t>
                                </m:r>
                                <m:r>
                                  <a:rPr lang="pt-PT" b="0" i="1" smtClean="0">
                                    <a:latin typeface="Cambria Math" panose="02040503050406030204" pitchFamily="18" charset="0"/>
                                  </a:rPr>
                                  <m:t>𝑛𝑐𝑖𝑎</m:t>
                                </m:r>
                                <m:r>
                                  <a:rPr lang="pt-PT" b="0" smtClean="0">
                                    <a:latin typeface="Cambria Math" panose="02040503050406030204" pitchFamily="18" charset="0"/>
                                  </a:rPr>
                                  <m:t> </m:t>
                                </m:r>
                                <m:r>
                                  <a:rPr lang="pt-PT" b="0" i="1" smtClean="0">
                                    <a:latin typeface="Cambria Math" panose="02040503050406030204" pitchFamily="18" charset="0"/>
                                  </a:rPr>
                                  <m:t>𝑚</m:t>
                                </m:r>
                                <m:r>
                                  <a:rPr lang="pt-PT" b="0" smtClean="0">
                                    <a:latin typeface="Cambria Math" panose="02040503050406030204" pitchFamily="18" charset="0"/>
                                  </a:rPr>
                                  <m:t>é</m:t>
                                </m:r>
                                <m:r>
                                  <a:rPr lang="pt-PT" b="0" i="1" smtClean="0">
                                    <a:latin typeface="Cambria Math" panose="02040503050406030204" pitchFamily="18" charset="0"/>
                                  </a:rPr>
                                  <m:t>𝑑𝑖𝑎</m:t>
                                </m:r>
                                <m:r>
                                  <a:rPr lang="pt-PT" b="0" smtClean="0">
                                    <a:latin typeface="Cambria Math" panose="02040503050406030204" pitchFamily="18" charset="0"/>
                                  </a:rPr>
                                  <m:t> </m:t>
                                </m:r>
                                <m:r>
                                  <a:rPr lang="pt-PT" b="0" i="1" smtClean="0">
                                    <a:latin typeface="Cambria Math" panose="02040503050406030204" pitchFamily="18" charset="0"/>
                                  </a:rPr>
                                  <m:t>𝑒𝑛𝑡𝑟𝑒</m:t>
                                </m:r>
                                <m:r>
                                  <a:rPr lang="pt-PT" b="0" smtClean="0">
                                    <a:latin typeface="Cambria Math" panose="02040503050406030204" pitchFamily="18" charset="0"/>
                                  </a:rPr>
                                  <m:t> á</m:t>
                                </m:r>
                                <m:r>
                                  <a:rPr lang="pt-PT" b="0" i="1" smtClean="0">
                                    <a:latin typeface="Cambria Math" panose="02040503050406030204" pitchFamily="18" charset="0"/>
                                  </a:rPr>
                                  <m:t>𝑟𝑣𝑜𝑟𝑒𝑠</m:t>
                                </m:r>
                                <m:r>
                                  <a:rPr lang="pt-PT" b="0" smtClean="0">
                                    <a:latin typeface="Cambria Math" panose="02040503050406030204" pitchFamily="18" charset="0"/>
                                  </a:rPr>
                                  <m:t>=</m:t>
                                </m:r>
                                <m:rad>
                                  <m:radPr>
                                    <m:degHide m:val="on"/>
                                    <m:ctrlPr>
                                      <a:rPr lang="pt-PT" b="0" i="1" smtClean="0">
                                        <a:latin typeface="Cambria Math" panose="02040503050406030204" pitchFamily="18" charset="0"/>
                                      </a:rPr>
                                    </m:ctrlPr>
                                  </m:radPr>
                                  <m:deg/>
                                  <m:e>
                                    <m:f>
                                      <m:fPr>
                                        <m:ctrlPr>
                                          <a:rPr lang="pt-PT" b="0" i="1" smtClean="0">
                                            <a:latin typeface="Cambria Math" panose="02040503050406030204" pitchFamily="18" charset="0"/>
                                          </a:rPr>
                                        </m:ctrlPr>
                                      </m:fPr>
                                      <m:num>
                                        <m:r>
                                          <a:rPr lang="pt-PT" b="0" i="1" smtClean="0">
                                            <a:latin typeface="Cambria Math" panose="02040503050406030204" pitchFamily="18" charset="0"/>
                                          </a:rPr>
                                          <m:t>10000</m:t>
                                        </m:r>
                                      </m:num>
                                      <m:den>
                                        <m:r>
                                          <a:rPr lang="pt-PT" b="0" i="1" smtClean="0">
                                            <a:latin typeface="Cambria Math" panose="02040503050406030204" pitchFamily="18" charset="0"/>
                                          </a:rPr>
                                          <m:t>𝑁</m:t>
                                        </m:r>
                                      </m:den>
                                    </m:f>
                                  </m:e>
                                </m:rad>
                              </m:oMath>
                            </m:oMathPara>
                          </a14:m>
                          <a:endParaRPr lang="pt-PT" b="0" dirty="0"/>
                        </a:p>
                      </a:txBody>
                      <a:tcPr anchor="ctr"/>
                    </a:tc>
                    <a:extLst>
                      <a:ext uri="{0D108BD9-81ED-4DB2-BD59-A6C34878D82A}">
                        <a16:rowId xmlns:a16="http://schemas.microsoft.com/office/drawing/2014/main" val="2744165259"/>
                      </a:ext>
                    </a:extLst>
                  </a:tr>
                </a:tbl>
              </a:graphicData>
            </a:graphic>
          </p:graphicFrame>
        </mc:Choice>
        <mc:Fallback xmlns="">
          <p:graphicFrame>
            <p:nvGraphicFramePr>
              <p:cNvPr id="2" name="Table 1"/>
              <p:cNvGraphicFramePr>
                <a:graphicFrameLocks noGrp="1"/>
              </p:cNvGraphicFramePr>
              <p:nvPr>
                <p:extLst>
                  <p:ext uri="{D42A27DB-BD31-4B8C-83A1-F6EECF244321}">
                    <p14:modId xmlns:p14="http://schemas.microsoft.com/office/powerpoint/2010/main" val="2227514616"/>
                  </p:ext>
                </p:extLst>
              </p:nvPr>
            </p:nvGraphicFramePr>
            <p:xfrm>
              <a:off x="623392" y="1386892"/>
              <a:ext cx="9505056" cy="901891"/>
            </p:xfrm>
            <a:graphic>
              <a:graphicData uri="http://schemas.openxmlformats.org/drawingml/2006/table">
                <a:tbl>
                  <a:tblPr firstRow="1" bandRow="1">
                    <a:tableStyleId>{2D5ABB26-0587-4C30-8999-92F81FD0307C}</a:tableStyleId>
                  </a:tblPr>
                  <a:tblGrid>
                    <a:gridCol w="3312368">
                      <a:extLst>
                        <a:ext uri="{9D8B030D-6E8A-4147-A177-3AD203B41FA5}">
                          <a16:colId xmlns:a16="http://schemas.microsoft.com/office/drawing/2014/main" val="289277368"/>
                        </a:ext>
                      </a:extLst>
                    </a:gridCol>
                    <a:gridCol w="6192688">
                      <a:extLst>
                        <a:ext uri="{9D8B030D-6E8A-4147-A177-3AD203B41FA5}">
                          <a16:colId xmlns:a16="http://schemas.microsoft.com/office/drawing/2014/main" val="3680390389"/>
                        </a:ext>
                      </a:extLst>
                    </a:gridCol>
                  </a:tblGrid>
                  <a:tr h="901891">
                    <a:tc>
                      <a:txBody>
                        <a:bodyPr/>
                        <a:lstStyle/>
                        <a:p>
                          <a:endParaRPr lang="pt-PT"/>
                        </a:p>
                      </a:txBody>
                      <a:tcPr anchor="ctr">
                        <a:blipFill>
                          <a:blip r:embed="rId3"/>
                          <a:stretch>
                            <a:fillRect r="-186765"/>
                          </a:stretch>
                        </a:blipFill>
                      </a:tcPr>
                    </a:tc>
                    <a:tc>
                      <a:txBody>
                        <a:bodyPr/>
                        <a:lstStyle/>
                        <a:p>
                          <a:endParaRPr lang="pt-PT"/>
                        </a:p>
                      </a:txBody>
                      <a:tcPr anchor="ctr">
                        <a:blipFill>
                          <a:blip r:embed="rId3"/>
                          <a:stretch>
                            <a:fillRect l="-53543"/>
                          </a:stretch>
                        </a:blipFill>
                      </a:tcPr>
                    </a:tc>
                    <a:extLst>
                      <a:ext uri="{0D108BD9-81ED-4DB2-BD59-A6C34878D82A}">
                        <a16:rowId xmlns:a16="http://schemas.microsoft.com/office/drawing/2014/main" val="2744165259"/>
                      </a:ext>
                    </a:extLst>
                  </a:tr>
                </a:tbl>
              </a:graphicData>
            </a:graphic>
          </p:graphicFrame>
        </mc:Fallback>
      </mc:AlternateContent>
      <p:pic>
        <p:nvPicPr>
          <p:cNvPr id="3" name="Picture 2"/>
          <p:cNvPicPr>
            <a:picLocks noChangeAspect="1"/>
          </p:cNvPicPr>
          <p:nvPr/>
        </p:nvPicPr>
        <p:blipFill>
          <a:blip r:embed="rId4"/>
          <a:stretch>
            <a:fillRect/>
          </a:stretch>
        </p:blipFill>
        <p:spPr>
          <a:xfrm>
            <a:off x="4657055" y="3861048"/>
            <a:ext cx="3073283" cy="1597635"/>
          </a:xfrm>
          <a:prstGeom prst="rect">
            <a:avLst/>
          </a:prstGeom>
        </p:spPr>
      </p:pic>
      <p:pic>
        <p:nvPicPr>
          <p:cNvPr id="8" name="Picture 7"/>
          <p:cNvPicPr>
            <a:picLocks noChangeAspect="1"/>
          </p:cNvPicPr>
          <p:nvPr/>
        </p:nvPicPr>
        <p:blipFill>
          <a:blip r:embed="rId4"/>
          <a:stretch>
            <a:fillRect/>
          </a:stretch>
        </p:blipFill>
        <p:spPr>
          <a:xfrm>
            <a:off x="8135285" y="3855610"/>
            <a:ext cx="3073283" cy="1597635"/>
          </a:xfrm>
          <a:prstGeom prst="rect">
            <a:avLst/>
          </a:prstGeom>
        </p:spPr>
      </p:pic>
      <p:pic>
        <p:nvPicPr>
          <p:cNvPr id="4" name="Picture 3"/>
          <p:cNvPicPr>
            <a:picLocks noChangeAspect="1"/>
          </p:cNvPicPr>
          <p:nvPr/>
        </p:nvPicPr>
        <p:blipFill>
          <a:blip r:embed="rId5"/>
          <a:stretch>
            <a:fillRect/>
          </a:stretch>
        </p:blipFill>
        <p:spPr>
          <a:xfrm>
            <a:off x="8508282" y="3890750"/>
            <a:ext cx="2664296" cy="1502250"/>
          </a:xfrm>
          <a:prstGeom prst="rect">
            <a:avLst/>
          </a:prstGeom>
        </p:spPr>
      </p:pic>
      <p:sp>
        <p:nvSpPr>
          <p:cNvPr id="11" name="Right Arrow 10"/>
          <p:cNvSpPr/>
          <p:nvPr/>
        </p:nvSpPr>
        <p:spPr>
          <a:xfrm>
            <a:off x="7583223" y="4686244"/>
            <a:ext cx="599423" cy="372629"/>
          </a:xfrm>
          <a:prstGeom prst="right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3" name="TextBox 12"/>
              <p:cNvSpPr txBox="1"/>
              <p:nvPr/>
            </p:nvSpPr>
            <p:spPr>
              <a:xfrm>
                <a:off x="863845" y="5287139"/>
                <a:ext cx="2149691" cy="61760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m:rPr>
                              <m:sty m:val="p"/>
                            </m:rPr>
                            <a:rPr lang="en-US" sz="2000" b="0" i="0" smtClean="0">
                              <a:latin typeface="Cambria Math" panose="02040503050406030204" pitchFamily="18" charset="0"/>
                            </a:rPr>
                            <m:t>N</m:t>
                          </m:r>
                        </m:e>
                        <m:sub>
                          <m:r>
                            <m:rPr>
                              <m:sty m:val="p"/>
                            </m:rPr>
                            <a:rPr lang="en-US" sz="2000" b="0" i="0">
                              <a:latin typeface="Cambria Math" panose="02040503050406030204" pitchFamily="18" charset="0"/>
                            </a:rPr>
                            <m:t>FW</m:t>
                          </m:r>
                        </m:sub>
                      </m:sSub>
                      <m:r>
                        <a:rPr lang="en-US" sz="2000" i="0" smtClean="0">
                          <a:latin typeface="Cambria Math" panose="02040503050406030204" pitchFamily="18" charset="0"/>
                        </a:rPr>
                        <m:t>=</m:t>
                      </m:r>
                      <m:f>
                        <m:fPr>
                          <m:ctrlPr>
                            <a:rPr lang="en-US" sz="2000" i="1" smtClean="0">
                              <a:latin typeface="Cambria Math" panose="02040503050406030204" pitchFamily="18" charset="0"/>
                            </a:rPr>
                          </m:ctrlPr>
                        </m:fPr>
                        <m:num>
                          <m:sSup>
                            <m:sSupPr>
                              <m:ctrlPr>
                                <a:rPr lang="en-US" sz="2000" i="1" smtClean="0">
                                  <a:latin typeface="Cambria Math" panose="02040503050406030204" pitchFamily="18" charset="0"/>
                                </a:rPr>
                              </m:ctrlPr>
                            </m:sSupPr>
                            <m:e>
                              <m:r>
                                <a:rPr lang="en-US" sz="2000" b="0" i="0" smtClean="0">
                                  <a:latin typeface="Cambria Math" panose="02040503050406030204" pitchFamily="18" charset="0"/>
                                </a:rPr>
                                <m:t>100</m:t>
                              </m:r>
                            </m:e>
                            <m:sup>
                              <m:r>
                                <a:rPr lang="en-US" sz="2000" b="0" i="0" smtClean="0">
                                  <a:latin typeface="Cambria Math" panose="02040503050406030204" pitchFamily="18" charset="0"/>
                                </a:rPr>
                                <m:t>2</m:t>
                              </m:r>
                            </m:sup>
                          </m:sSup>
                        </m:num>
                        <m:den>
                          <m:sSup>
                            <m:sSupPr>
                              <m:ctrlPr>
                                <a:rPr lang="en-US" sz="2000" i="1" smtClean="0">
                                  <a:latin typeface="Cambria Math" panose="02040503050406030204" pitchFamily="18" charset="0"/>
                                </a:rPr>
                              </m:ctrlPr>
                            </m:sSupPr>
                            <m:e>
                              <m:r>
                                <m:rPr>
                                  <m:sty m:val="p"/>
                                </m:rPr>
                                <a:rPr lang="en-US" sz="2000" b="0" i="0" smtClean="0">
                                  <a:latin typeface="Cambria Math" panose="02040503050406030204" pitchFamily="18" charset="0"/>
                                </a:rPr>
                                <m:t>hdom</m:t>
                              </m:r>
                            </m:e>
                            <m:sup>
                              <m:r>
                                <a:rPr lang="en-US" sz="2000" b="0" i="0" smtClean="0">
                                  <a:latin typeface="Cambria Math" panose="02040503050406030204" pitchFamily="18" charset="0"/>
                                </a:rPr>
                                <m:t>2</m:t>
                              </m:r>
                            </m:sup>
                          </m:sSup>
                          <m:sSup>
                            <m:sSupPr>
                              <m:ctrlPr>
                                <a:rPr lang="en-US" sz="2000" i="1" smtClean="0">
                                  <a:latin typeface="Cambria Math" panose="02040503050406030204" pitchFamily="18" charset="0"/>
                                </a:rPr>
                              </m:ctrlPr>
                            </m:sSupPr>
                            <m:e>
                              <m:r>
                                <m:rPr>
                                  <m:sty m:val="p"/>
                                </m:rPr>
                                <a:rPr lang="en-US" sz="2000" b="0" i="0" smtClean="0">
                                  <a:latin typeface="Cambria Math" panose="02040503050406030204" pitchFamily="18" charset="0"/>
                                </a:rPr>
                                <m:t>FW</m:t>
                              </m:r>
                            </m:e>
                            <m:sup>
                              <m:r>
                                <a:rPr lang="en-US" sz="2000" b="0" i="0" smtClean="0">
                                  <a:latin typeface="Cambria Math" panose="02040503050406030204" pitchFamily="18" charset="0"/>
                                </a:rPr>
                                <m:t>2</m:t>
                              </m:r>
                            </m:sup>
                          </m:sSup>
                        </m:den>
                      </m:f>
                    </m:oMath>
                  </m:oMathPara>
                </a14:m>
                <a:endParaRPr lang="en-US" sz="2000" dirty="0">
                  <a:latin typeface="Arial" panose="020B0604020202020204" pitchFamily="34" charset="0"/>
                  <a:cs typeface="Arial" panose="020B0604020202020204" pitchFamily="34"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863845" y="5287139"/>
                <a:ext cx="2149691" cy="617605"/>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525079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18016</TotalTime>
  <Words>2097</Words>
  <Application>Microsoft Office PowerPoint</Application>
  <PresentationFormat>Widescreen</PresentationFormat>
  <Paragraphs>191</Paragraphs>
  <Slides>25</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Arial</vt:lpstr>
      <vt:lpstr>Calibri</vt:lpstr>
      <vt:lpstr>Cambria</vt:lpstr>
      <vt:lpstr>Cambria Math</vt:lpstr>
      <vt:lpstr>Symbol</vt:lpstr>
      <vt:lpstr>Times New Roman</vt:lpstr>
      <vt:lpstr>Trebuchet MS</vt:lpstr>
      <vt:lpstr>Wingdings</vt:lpstr>
      <vt:lpstr>Custom Design</vt:lpstr>
      <vt:lpstr>Inventário Florestal Variáveis do povoamento</vt:lpstr>
      <vt:lpstr>Avaliação da densidade</vt:lpstr>
      <vt:lpstr>Avaliação da densidade</vt:lpstr>
      <vt:lpstr> Lotação e densidade do povoamento</vt:lpstr>
      <vt:lpstr>Lotação e densidade dos povoamentos</vt:lpstr>
      <vt:lpstr>Avaliação da lotação</vt:lpstr>
      <vt:lpstr>Índice de espaçamento</vt:lpstr>
      <vt:lpstr>O Factor de Wilson</vt:lpstr>
      <vt:lpstr>O Factor de Wilson</vt:lpstr>
      <vt:lpstr>O Factor de Wilson</vt:lpstr>
      <vt:lpstr>Coeficiente de espaçamento (Cspac)</vt:lpstr>
      <vt:lpstr>Percentagem de coberto (Cc)</vt:lpstr>
      <vt:lpstr>Factor de competição de copas (CCF)</vt:lpstr>
      <vt:lpstr>Factor de competição de copas (CCF)</vt:lpstr>
      <vt:lpstr>Índice de densidade do povoamento (SDI)</vt:lpstr>
      <vt:lpstr>Índice de densidade do povoamento (SDI)</vt:lpstr>
      <vt:lpstr>Índice de densidade do povoamento (SDI)</vt:lpstr>
      <vt:lpstr>Índice de densidade do povoamento (SDI)</vt:lpstr>
      <vt:lpstr>Índice de densidade do povoamento (SDI)</vt:lpstr>
      <vt:lpstr>Índice de densidade do povoamento (SDI)</vt:lpstr>
      <vt:lpstr>Índice de densidade do povoamento (SDI)</vt:lpstr>
      <vt:lpstr>Índice de densidade do povoamento (SDI)</vt:lpstr>
      <vt:lpstr>Índice de densidade do povoamento</vt:lpstr>
      <vt:lpstr>Lotação e densidade</vt:lpstr>
      <vt:lpstr>Exercicios Práticos:</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SMB</dc:creator>
  <cp:lastModifiedBy> </cp:lastModifiedBy>
  <cp:revision>826</cp:revision>
  <cp:lastPrinted>2017-06-15T21:47:55Z</cp:lastPrinted>
  <dcterms:created xsi:type="dcterms:W3CDTF">2010-02-14T14:45:25Z</dcterms:created>
  <dcterms:modified xsi:type="dcterms:W3CDTF">2025-10-14T12:00:19Z</dcterms:modified>
</cp:coreProperties>
</file>