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handoutMasterIdLst>
    <p:handoutMasterId r:id="rId26"/>
  </p:handoutMasterIdLst>
  <p:sldIdLst>
    <p:sldId id="312" r:id="rId2"/>
    <p:sldId id="315" r:id="rId3"/>
    <p:sldId id="313" r:id="rId4"/>
    <p:sldId id="314" r:id="rId5"/>
    <p:sldId id="257" r:id="rId6"/>
    <p:sldId id="258" r:id="rId7"/>
    <p:sldId id="282" r:id="rId8"/>
    <p:sldId id="310" r:id="rId9"/>
    <p:sldId id="316" r:id="rId10"/>
    <p:sldId id="317" r:id="rId11"/>
    <p:sldId id="318" r:id="rId12"/>
    <p:sldId id="319" r:id="rId13"/>
    <p:sldId id="320" r:id="rId14"/>
    <p:sldId id="321" r:id="rId15"/>
    <p:sldId id="296" r:id="rId16"/>
    <p:sldId id="309" r:id="rId17"/>
    <p:sldId id="307" r:id="rId18"/>
    <p:sldId id="299" r:id="rId19"/>
    <p:sldId id="308" r:id="rId20"/>
    <p:sldId id="303" r:id="rId21"/>
    <p:sldId id="305" r:id="rId22"/>
    <p:sldId id="304" r:id="rId23"/>
    <p:sldId id="301" r:id="rId24"/>
    <p:sldId id="306" r:id="rId25"/>
  </p:sldIdLst>
  <p:sldSz cx="12192000" cy="6858000"/>
  <p:notesSz cx="7099300" cy="10234613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118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00"/>
    <a:srgbClr val="009900"/>
    <a:srgbClr val="FF0000"/>
    <a:srgbClr val="00CCFF"/>
    <a:srgbClr val="339933"/>
    <a:srgbClr val="FFCC00"/>
    <a:srgbClr val="006600"/>
    <a:srgbClr val="996633"/>
    <a:srgbClr val="FFCC66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44" autoAdjust="0"/>
    <p:restoredTop sz="94660"/>
  </p:normalViewPr>
  <p:slideViewPr>
    <p:cSldViewPr showGuides="1">
      <p:cViewPr>
        <p:scale>
          <a:sx n="63" d="100"/>
          <a:sy n="63" d="100"/>
        </p:scale>
        <p:origin x="1344" y="528"/>
      </p:cViewPr>
      <p:guideLst>
        <p:guide orient="horz" pos="2160"/>
        <p:guide pos="118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86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66" tIns="47983" rIns="95966" bIns="47983" numCol="1" anchor="t" anchorCtr="0" compatLnSpc="1">
            <a:prstTxWarp prst="textNoShape">
              <a:avLst/>
            </a:prstTxWarp>
          </a:bodyPr>
          <a:lstStyle>
            <a:lvl1pPr algn="l" defTabSz="960438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66" tIns="47983" rIns="95966" bIns="47983" numCol="1" anchor="t" anchorCtr="0" compatLnSpc="1">
            <a:prstTxWarp prst="textNoShape">
              <a:avLst/>
            </a:prstTxWarp>
          </a:bodyPr>
          <a:lstStyle>
            <a:lvl1pPr algn="r" defTabSz="960438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66" tIns="47983" rIns="95966" bIns="47983" numCol="1" anchor="b" anchorCtr="0" compatLnSpc="1">
            <a:prstTxWarp prst="textNoShape">
              <a:avLst/>
            </a:prstTxWarp>
          </a:bodyPr>
          <a:lstStyle>
            <a:lvl1pPr algn="l" defTabSz="960438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66" tIns="47983" rIns="95966" bIns="47983" numCol="1" anchor="b" anchorCtr="0" compatLnSpc="1">
            <a:prstTxWarp prst="textNoShape">
              <a:avLst/>
            </a:prstTxWarp>
          </a:bodyPr>
          <a:lstStyle>
            <a:lvl1pPr algn="r" defTabSz="960438">
              <a:defRPr sz="1300"/>
            </a:lvl1pPr>
          </a:lstStyle>
          <a:p>
            <a:pPr>
              <a:defRPr/>
            </a:pPr>
            <a:fld id="{645B07DD-4CE6-4C9B-A944-8AA0075DDB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65417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49092301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8971769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17000" y="304800"/>
            <a:ext cx="2870200" cy="6248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8407400" cy="6248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76810588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>
                <a:latin typeface="Trebuchet MS" pitchFamily="34" charset="0"/>
              </a:defRPr>
            </a:lvl1pPr>
            <a:lvl2pPr>
              <a:defRPr b="0">
                <a:latin typeface="Trebuchet MS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b="0">
                <a:latin typeface="Trebuchet MS" pitchFamily="34" charset="0"/>
              </a:defRPr>
            </a:lvl3pPr>
            <a:lvl4pPr>
              <a:defRPr b="0">
                <a:latin typeface="Trebuchet MS" pitchFamily="34" charset="0"/>
              </a:defRPr>
            </a:lvl4pPr>
            <a:lvl5pPr>
              <a:defRPr b="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3348704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8924380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752600"/>
            <a:ext cx="56388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752600"/>
            <a:ext cx="56388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31594939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7084424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pattFill prst="smGrid">
          <a:fgClr>
            <a:srgbClr val="008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72120238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166261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1933671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9782519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E9C0A8-5755-4EE6-B609-11252AB30C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" t="17306" r="9235" b="15424"/>
          <a:stretch/>
        </p:blipFill>
        <p:spPr>
          <a:xfrm>
            <a:off x="-1" y="12398"/>
            <a:ext cx="12274651" cy="6845602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304800"/>
            <a:ext cx="11480800" cy="114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752600"/>
            <a:ext cx="11480800" cy="4664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21600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uiExpand="1" build="p">
        <p:tmplLst>
          <p:tmpl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00"/>
          </a:solidFill>
          <a:latin typeface="Gill Sans MT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ill Sans M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ill Sans M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ill Sans M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ill Sans MT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9pPr>
    </p:titleStyle>
    <p:bodyStyle>
      <a:lvl1pPr marL="342900" indent="-342900" algn="just" rtl="0" eaLnBrk="0" fontAlgn="base" hangingPunct="0">
        <a:spcBef>
          <a:spcPct val="50000"/>
        </a:spcBef>
        <a:spcAft>
          <a:spcPct val="0"/>
        </a:spcAft>
        <a:buClr>
          <a:srgbClr val="009900"/>
        </a:buClr>
        <a:buFont typeface="Marlett" pitchFamily="2" charset="2"/>
        <a:buChar char="r"/>
        <a:defRPr sz="2400" b="1">
          <a:solidFill>
            <a:srgbClr val="333333"/>
          </a:solidFill>
          <a:latin typeface="Gill Sans MT" pitchFamily="34" charset="0"/>
          <a:ea typeface="+mn-ea"/>
          <a:cs typeface="+mn-cs"/>
        </a:defRPr>
      </a:lvl1pPr>
      <a:lvl2pPr marL="742950" indent="-285750" algn="just" rtl="0" eaLnBrk="0" fontAlgn="base" hangingPunct="0">
        <a:spcBef>
          <a:spcPct val="50000"/>
        </a:spcBef>
        <a:spcAft>
          <a:spcPct val="0"/>
        </a:spcAft>
        <a:buClr>
          <a:srgbClr val="009900"/>
        </a:buClr>
        <a:buFont typeface="Marlett" pitchFamily="2" charset="2"/>
        <a:buChar char="b"/>
        <a:defRPr sz="2200" b="1">
          <a:solidFill>
            <a:srgbClr val="333333"/>
          </a:solidFill>
          <a:latin typeface="Gill Sans MT" pitchFamily="34" charset="0"/>
        </a:defRPr>
      </a:lvl2pPr>
      <a:lvl3pPr marL="1143000" indent="-228600" algn="just" rtl="0" eaLnBrk="0" fontAlgn="base" hangingPunct="0">
        <a:spcBef>
          <a:spcPct val="50000"/>
        </a:spcBef>
        <a:spcAft>
          <a:spcPct val="0"/>
        </a:spcAft>
        <a:buClr>
          <a:srgbClr val="009900"/>
        </a:buClr>
        <a:buFont typeface="Gill Sans MT" pitchFamily="34" charset="0"/>
        <a:buChar char="–"/>
        <a:defRPr sz="2000" b="1">
          <a:solidFill>
            <a:srgbClr val="333333"/>
          </a:solidFill>
          <a:latin typeface="Gill Sans MT" pitchFamily="34" charset="0"/>
        </a:defRPr>
      </a:lvl3pPr>
      <a:lvl4pPr marL="1600200" indent="-228600" algn="just" rtl="0" eaLnBrk="0" fontAlgn="base" hangingPunct="0">
        <a:spcBef>
          <a:spcPct val="50000"/>
        </a:spcBef>
        <a:spcAft>
          <a:spcPct val="0"/>
        </a:spcAft>
        <a:buClr>
          <a:srgbClr val="009900"/>
        </a:buClr>
        <a:buFont typeface="Marlett" pitchFamily="2" charset="2"/>
        <a:buChar char="r"/>
        <a:defRPr sz="2000" b="1">
          <a:solidFill>
            <a:srgbClr val="333333"/>
          </a:solidFill>
          <a:latin typeface="Gill Sans MT" pitchFamily="34" charset="0"/>
        </a:defRPr>
      </a:lvl4pPr>
      <a:lvl5pPr marL="2057400" indent="-228600" algn="just" rtl="0" eaLnBrk="0" fontAlgn="base" hangingPunct="0">
        <a:spcBef>
          <a:spcPct val="50000"/>
        </a:spcBef>
        <a:spcAft>
          <a:spcPct val="0"/>
        </a:spcAft>
        <a:buClr>
          <a:srgbClr val="009900"/>
        </a:buClr>
        <a:buFont typeface="Marlett" pitchFamily="2" charset="2"/>
        <a:buChar char="r"/>
        <a:defRPr sz="2000" b="1">
          <a:solidFill>
            <a:srgbClr val="333333"/>
          </a:solidFill>
          <a:latin typeface="Gill Sans MT" pitchFamily="34" charset="0"/>
        </a:defRPr>
      </a:lvl5pPr>
      <a:lvl6pPr marL="2514600" indent="-228600" algn="just" rtl="0" eaLnBrk="0" fontAlgn="base" hangingPunct="0">
        <a:spcBef>
          <a:spcPct val="50000"/>
        </a:spcBef>
        <a:spcAft>
          <a:spcPct val="0"/>
        </a:spcAft>
        <a:buClr>
          <a:srgbClr val="009900"/>
        </a:buClr>
        <a:buFont typeface="Marlett" pitchFamily="2" charset="2"/>
        <a:buChar char="r"/>
        <a:defRPr sz="2000" b="1">
          <a:solidFill>
            <a:srgbClr val="333333"/>
          </a:solidFill>
          <a:latin typeface="+mn-lt"/>
        </a:defRPr>
      </a:lvl6pPr>
      <a:lvl7pPr marL="2971800" indent="-228600" algn="just" rtl="0" eaLnBrk="0" fontAlgn="base" hangingPunct="0">
        <a:spcBef>
          <a:spcPct val="50000"/>
        </a:spcBef>
        <a:spcAft>
          <a:spcPct val="0"/>
        </a:spcAft>
        <a:buClr>
          <a:srgbClr val="009900"/>
        </a:buClr>
        <a:buFont typeface="Marlett" pitchFamily="2" charset="2"/>
        <a:buChar char="r"/>
        <a:defRPr sz="2000" b="1">
          <a:solidFill>
            <a:srgbClr val="333333"/>
          </a:solidFill>
          <a:latin typeface="+mn-lt"/>
        </a:defRPr>
      </a:lvl7pPr>
      <a:lvl8pPr marL="3429000" indent="-228600" algn="just" rtl="0" eaLnBrk="0" fontAlgn="base" hangingPunct="0">
        <a:spcBef>
          <a:spcPct val="50000"/>
        </a:spcBef>
        <a:spcAft>
          <a:spcPct val="0"/>
        </a:spcAft>
        <a:buClr>
          <a:srgbClr val="009900"/>
        </a:buClr>
        <a:buFont typeface="Marlett" pitchFamily="2" charset="2"/>
        <a:buChar char="r"/>
        <a:defRPr sz="2000" b="1">
          <a:solidFill>
            <a:srgbClr val="333333"/>
          </a:solidFill>
          <a:latin typeface="+mn-lt"/>
        </a:defRPr>
      </a:lvl8pPr>
      <a:lvl9pPr marL="3886200" indent="-228600" algn="just" rtl="0" eaLnBrk="0" fontAlgn="base" hangingPunct="0">
        <a:spcBef>
          <a:spcPct val="50000"/>
        </a:spcBef>
        <a:spcAft>
          <a:spcPct val="0"/>
        </a:spcAft>
        <a:buClr>
          <a:srgbClr val="009900"/>
        </a:buClr>
        <a:buFont typeface="Marlett" pitchFamily="2" charset="2"/>
        <a:buChar char="r"/>
        <a:defRPr sz="2000" b="1">
          <a:solidFill>
            <a:srgbClr val="33333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image" Target="../media/image8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11" Type="http://schemas.openxmlformats.org/officeDocument/2006/relationships/image" Target="../media/image9.png"/><Relationship Id="rId5" Type="http://schemas.openxmlformats.org/officeDocument/2006/relationships/oleObject" Target="../embeddings/oleObject2.bin"/><Relationship Id="rId15" Type="http://schemas.openxmlformats.org/officeDocument/2006/relationships/image" Target="../media/image11.png"/><Relationship Id="rId10" Type="http://schemas.openxmlformats.org/officeDocument/2006/relationships/image" Target="../media/image7.w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1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4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5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7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9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6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Individual Tree Models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>
                <a:solidFill>
                  <a:schemeClr val="tx1"/>
                </a:solidFill>
              </a:rPr>
              <a:t>Margarida Tomé &amp; Susana Barreiro, </a:t>
            </a:r>
            <a:r>
              <a:rPr lang="pt-PT" dirty="0" err="1">
                <a:solidFill>
                  <a:schemeClr val="tx1"/>
                </a:solidFill>
              </a:rPr>
              <a:t>last</a:t>
            </a:r>
            <a:r>
              <a:rPr lang="pt-PT" dirty="0">
                <a:solidFill>
                  <a:schemeClr val="tx1"/>
                </a:solidFill>
              </a:rPr>
              <a:t> </a:t>
            </a:r>
            <a:r>
              <a:rPr lang="pt-PT" dirty="0" err="1">
                <a:solidFill>
                  <a:schemeClr val="tx1"/>
                </a:solidFill>
              </a:rPr>
              <a:t>revised</a:t>
            </a:r>
            <a:r>
              <a:rPr lang="pt-PT" dirty="0">
                <a:solidFill>
                  <a:schemeClr val="tx1"/>
                </a:solidFill>
              </a:rPr>
              <a:t> </a:t>
            </a:r>
            <a:r>
              <a:rPr lang="pt-PT" dirty="0" smtClean="0">
                <a:solidFill>
                  <a:schemeClr val="tx1"/>
                </a:solidFill>
              </a:rPr>
              <a:t>2025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6175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Modeling</a:t>
            </a:r>
            <a:r>
              <a:rPr lang="pt-PT" dirty="0"/>
              <a:t> individual </a:t>
            </a:r>
            <a:r>
              <a:rPr lang="pt-PT" dirty="0" err="1"/>
              <a:t>tree</a:t>
            </a:r>
            <a:r>
              <a:rPr lang="pt-PT" dirty="0"/>
              <a:t> </a:t>
            </a:r>
            <a:r>
              <a:rPr lang="pt-PT" dirty="0" err="1" smtClean="0"/>
              <a:t>growth</a:t>
            </a:r>
            <a:endParaRPr lang="pt-PT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0" y="1752600"/>
            <a:ext cx="11480800" cy="1748408"/>
          </a:xfrm>
        </p:spPr>
        <p:txBody>
          <a:bodyPr/>
          <a:lstStyle/>
          <a:p>
            <a:r>
              <a:rPr lang="en-GB" dirty="0" smtClean="0"/>
              <a:t>The influence of local </a:t>
            </a:r>
            <a:r>
              <a:rPr lang="en-GB" dirty="0" err="1" smtClean="0"/>
              <a:t>neighbors</a:t>
            </a:r>
            <a:r>
              <a:rPr lang="en-GB" dirty="0"/>
              <a:t> </a:t>
            </a:r>
            <a:r>
              <a:rPr lang="en-GB" dirty="0" smtClean="0"/>
              <a:t>-&gt; competition indices</a:t>
            </a:r>
          </a:p>
          <a:p>
            <a:pPr lvl="2"/>
            <a:r>
              <a:rPr lang="en-US" dirty="0"/>
              <a:t>The effect of local neighbors may be expressed by some mathematical formulation - commonly referred to as a “</a:t>
            </a:r>
            <a:r>
              <a:rPr lang="en-US" dirty="0">
                <a:solidFill>
                  <a:srgbClr val="009900"/>
                </a:solidFill>
              </a:rPr>
              <a:t>competition index</a:t>
            </a:r>
            <a:r>
              <a:rPr lang="en-US" dirty="0"/>
              <a:t>” - representing how much each tree is affected by its neighbors</a:t>
            </a:r>
            <a:endParaRPr lang="pt-PT" dirty="0"/>
          </a:p>
          <a:p>
            <a:endParaRPr lang="en-GB" dirty="0"/>
          </a:p>
          <a:p>
            <a:pPr lvl="1"/>
            <a:endParaRPr lang="en-GB" b="0" dirty="0"/>
          </a:p>
          <a:p>
            <a:pPr lvl="1"/>
            <a:endParaRPr lang="en-GB" b="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06400" y="3645024"/>
            <a:ext cx="5617592" cy="30243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21600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9900"/>
              </a:buClr>
              <a:buFont typeface="Marlett" pitchFamily="2" charset="2"/>
              <a:buChar char="r"/>
              <a:defRPr sz="2400" b="0">
                <a:solidFill>
                  <a:srgbClr val="333333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9900"/>
              </a:buClr>
              <a:buFont typeface="Marlett" pitchFamily="2" charset="2"/>
              <a:buChar char="b"/>
              <a:defRPr sz="2200" b="0">
                <a:solidFill>
                  <a:srgbClr val="333333"/>
                </a:solidFill>
                <a:latin typeface="Trebuchet MS" pitchFamily="34" charset="0"/>
              </a:defRPr>
            </a:lvl2pPr>
            <a:lvl3pPr marL="1143000" indent="-228600" algn="just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9900"/>
              </a:buClr>
              <a:buFont typeface="Wingdings" panose="05000000000000000000" pitchFamily="2" charset="2"/>
              <a:buChar char="§"/>
              <a:defRPr sz="2000" b="0">
                <a:solidFill>
                  <a:srgbClr val="333333"/>
                </a:solidFill>
                <a:latin typeface="Trebuchet MS" pitchFamily="34" charset="0"/>
              </a:defRPr>
            </a:lvl3pPr>
            <a:lvl4pPr marL="1600200" indent="-228600" algn="just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9900"/>
              </a:buClr>
              <a:buFont typeface="Marlett" pitchFamily="2" charset="2"/>
              <a:buChar char="r"/>
              <a:defRPr sz="2000" b="0">
                <a:solidFill>
                  <a:srgbClr val="333333"/>
                </a:solidFill>
                <a:latin typeface="Trebuchet MS" pitchFamily="34" charset="0"/>
              </a:defRPr>
            </a:lvl4pPr>
            <a:lvl5pPr marL="2057400" indent="-228600" algn="just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9900"/>
              </a:buClr>
              <a:buFont typeface="Marlett" pitchFamily="2" charset="2"/>
              <a:buChar char="r"/>
              <a:defRPr sz="2000" b="0">
                <a:solidFill>
                  <a:srgbClr val="333333"/>
                </a:solidFill>
                <a:latin typeface="Trebuchet MS" pitchFamily="34" charset="0"/>
              </a:defRPr>
            </a:lvl5pPr>
            <a:lvl6pPr marL="2514600" indent="-228600" algn="just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9900"/>
              </a:buClr>
              <a:buFont typeface="Marlett" pitchFamily="2" charset="2"/>
              <a:buChar char="r"/>
              <a:defRPr sz="2000" b="1">
                <a:solidFill>
                  <a:srgbClr val="333333"/>
                </a:solidFill>
                <a:latin typeface="+mn-lt"/>
              </a:defRPr>
            </a:lvl6pPr>
            <a:lvl7pPr marL="2971800" indent="-228600" algn="just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9900"/>
              </a:buClr>
              <a:buFont typeface="Marlett" pitchFamily="2" charset="2"/>
              <a:buChar char="r"/>
              <a:defRPr sz="2000" b="1">
                <a:solidFill>
                  <a:srgbClr val="333333"/>
                </a:solidFill>
                <a:latin typeface="+mn-lt"/>
              </a:defRPr>
            </a:lvl7pPr>
            <a:lvl8pPr marL="3429000" indent="-228600" algn="just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9900"/>
              </a:buClr>
              <a:buFont typeface="Marlett" pitchFamily="2" charset="2"/>
              <a:buChar char="r"/>
              <a:defRPr sz="2000" b="1">
                <a:solidFill>
                  <a:srgbClr val="333333"/>
                </a:solidFill>
                <a:latin typeface="+mn-lt"/>
              </a:defRPr>
            </a:lvl8pPr>
            <a:lvl9pPr marL="3886200" indent="-228600" algn="just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9900"/>
              </a:buClr>
              <a:buFont typeface="Marlett" pitchFamily="2" charset="2"/>
              <a:buChar char="r"/>
              <a:defRPr sz="2000" b="1">
                <a:solidFill>
                  <a:srgbClr val="333333"/>
                </a:solidFill>
                <a:latin typeface="+mn-lt"/>
              </a:defRPr>
            </a:lvl9pPr>
          </a:lstStyle>
          <a:p>
            <a:pPr marL="0" indent="0" algn="l">
              <a:buNone/>
            </a:pPr>
            <a:r>
              <a:rPr lang="en-US" dirty="0">
                <a:solidFill>
                  <a:srgbClr val="009900"/>
                </a:solidFill>
              </a:rPr>
              <a:t>I Distance-independent or non spatially-explicit indices </a:t>
            </a:r>
            <a:endParaRPr lang="en-US" sz="800" i="1" dirty="0"/>
          </a:p>
          <a:p>
            <a:pPr lvl="1"/>
            <a:r>
              <a:rPr lang="en-US" dirty="0"/>
              <a:t>simple formulations expressing the hierarchical position of the tree within the stand or plot (</a:t>
            </a:r>
            <a:r>
              <a:rPr lang="en-US" dirty="0">
                <a:solidFill>
                  <a:srgbClr val="009900"/>
                </a:solidFill>
              </a:rPr>
              <a:t>d</a:t>
            </a:r>
            <a:r>
              <a:rPr lang="en-US" dirty="0"/>
              <a:t>)</a:t>
            </a:r>
          </a:p>
          <a:p>
            <a:endParaRPr lang="en-GB" kern="0" dirty="0" smtClean="0"/>
          </a:p>
          <a:p>
            <a:pPr lvl="1"/>
            <a:endParaRPr lang="en-GB" kern="0" dirty="0" smtClean="0"/>
          </a:p>
          <a:p>
            <a:pPr lvl="1"/>
            <a:endParaRPr lang="en-GB" kern="0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241212" y="3645024"/>
            <a:ext cx="5616000" cy="30243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21600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9900"/>
              </a:buClr>
              <a:buFont typeface="Marlett" pitchFamily="2" charset="2"/>
              <a:buChar char="r"/>
              <a:defRPr sz="2400" b="0">
                <a:solidFill>
                  <a:srgbClr val="333333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9900"/>
              </a:buClr>
              <a:buFont typeface="Marlett" pitchFamily="2" charset="2"/>
              <a:buChar char="b"/>
              <a:defRPr sz="2200" b="0">
                <a:solidFill>
                  <a:srgbClr val="333333"/>
                </a:solidFill>
                <a:latin typeface="Trebuchet MS" pitchFamily="34" charset="0"/>
              </a:defRPr>
            </a:lvl2pPr>
            <a:lvl3pPr marL="1143000" indent="-228600" algn="just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9900"/>
              </a:buClr>
              <a:buFont typeface="Wingdings" panose="05000000000000000000" pitchFamily="2" charset="2"/>
              <a:buChar char="§"/>
              <a:defRPr sz="2000" b="0">
                <a:solidFill>
                  <a:srgbClr val="333333"/>
                </a:solidFill>
                <a:latin typeface="Trebuchet MS" pitchFamily="34" charset="0"/>
              </a:defRPr>
            </a:lvl3pPr>
            <a:lvl4pPr marL="1600200" indent="-228600" algn="just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9900"/>
              </a:buClr>
              <a:buFont typeface="Marlett" pitchFamily="2" charset="2"/>
              <a:buChar char="r"/>
              <a:defRPr sz="2000" b="0">
                <a:solidFill>
                  <a:srgbClr val="333333"/>
                </a:solidFill>
                <a:latin typeface="Trebuchet MS" pitchFamily="34" charset="0"/>
              </a:defRPr>
            </a:lvl4pPr>
            <a:lvl5pPr marL="2057400" indent="-228600" algn="just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9900"/>
              </a:buClr>
              <a:buFont typeface="Marlett" pitchFamily="2" charset="2"/>
              <a:buChar char="r"/>
              <a:defRPr sz="2000" b="0">
                <a:solidFill>
                  <a:srgbClr val="333333"/>
                </a:solidFill>
                <a:latin typeface="Trebuchet MS" pitchFamily="34" charset="0"/>
              </a:defRPr>
            </a:lvl5pPr>
            <a:lvl6pPr marL="2514600" indent="-228600" algn="just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9900"/>
              </a:buClr>
              <a:buFont typeface="Marlett" pitchFamily="2" charset="2"/>
              <a:buChar char="r"/>
              <a:defRPr sz="2000" b="1">
                <a:solidFill>
                  <a:srgbClr val="333333"/>
                </a:solidFill>
                <a:latin typeface="+mn-lt"/>
              </a:defRPr>
            </a:lvl6pPr>
            <a:lvl7pPr marL="2971800" indent="-228600" algn="just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9900"/>
              </a:buClr>
              <a:buFont typeface="Marlett" pitchFamily="2" charset="2"/>
              <a:buChar char="r"/>
              <a:defRPr sz="2000" b="1">
                <a:solidFill>
                  <a:srgbClr val="333333"/>
                </a:solidFill>
                <a:latin typeface="+mn-lt"/>
              </a:defRPr>
            </a:lvl7pPr>
            <a:lvl8pPr marL="3429000" indent="-228600" algn="just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9900"/>
              </a:buClr>
              <a:buFont typeface="Marlett" pitchFamily="2" charset="2"/>
              <a:buChar char="r"/>
              <a:defRPr sz="2000" b="1">
                <a:solidFill>
                  <a:srgbClr val="333333"/>
                </a:solidFill>
                <a:latin typeface="+mn-lt"/>
              </a:defRPr>
            </a:lvl8pPr>
            <a:lvl9pPr marL="3886200" indent="-228600" algn="just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9900"/>
              </a:buClr>
              <a:buFont typeface="Marlett" pitchFamily="2" charset="2"/>
              <a:buChar char="r"/>
              <a:defRPr sz="2000" b="1">
                <a:solidFill>
                  <a:srgbClr val="333333"/>
                </a:solidFill>
                <a:latin typeface="+mn-lt"/>
              </a:defRPr>
            </a:lvl9pPr>
          </a:lstStyle>
          <a:p>
            <a:pPr marL="0" indent="0" algn="l">
              <a:buNone/>
            </a:pPr>
            <a:r>
              <a:rPr lang="en-US" dirty="0">
                <a:solidFill>
                  <a:srgbClr val="009900"/>
                </a:solidFill>
              </a:rPr>
              <a:t>II Distance-dependent or spatially explicit-indices</a:t>
            </a:r>
            <a:endParaRPr lang="en-US" sz="1600" i="1" dirty="0"/>
          </a:p>
          <a:p>
            <a:pPr lvl="1"/>
            <a:r>
              <a:rPr lang="en-US" dirty="0"/>
              <a:t>to more complex indices that express the size of, distance to, and number of local neighbors</a:t>
            </a:r>
            <a:endParaRPr lang="en-US" sz="2000" dirty="0"/>
          </a:p>
          <a:p>
            <a:endParaRPr lang="en-GB" kern="0" dirty="0" smtClean="0"/>
          </a:p>
          <a:p>
            <a:pPr lvl="1"/>
            <a:endParaRPr lang="en-GB" kern="0" dirty="0" smtClean="0"/>
          </a:p>
          <a:p>
            <a:pPr lvl="1"/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16440110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Modeling</a:t>
            </a:r>
            <a:r>
              <a:rPr lang="pt-PT" dirty="0"/>
              <a:t> individual </a:t>
            </a:r>
            <a:r>
              <a:rPr lang="pt-PT" dirty="0" err="1"/>
              <a:t>tree</a:t>
            </a:r>
            <a:r>
              <a:rPr lang="pt-PT" dirty="0"/>
              <a:t> </a:t>
            </a:r>
            <a:r>
              <a:rPr lang="pt-PT" dirty="0" err="1" smtClean="0"/>
              <a:t>growth</a:t>
            </a:r>
            <a:endParaRPr lang="pt-PT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0" y="1752600"/>
            <a:ext cx="11480800" cy="4952764"/>
          </a:xfrm>
        </p:spPr>
        <p:txBody>
          <a:bodyPr/>
          <a:lstStyle/>
          <a:p>
            <a:r>
              <a:rPr lang="en-GB" dirty="0" smtClean="0"/>
              <a:t>The influence of local </a:t>
            </a:r>
            <a:r>
              <a:rPr lang="en-GB" dirty="0" err="1" smtClean="0"/>
              <a:t>neighbors</a:t>
            </a:r>
            <a:r>
              <a:rPr lang="en-GB" dirty="0" smtClean="0"/>
              <a:t> -&gt; </a:t>
            </a:r>
            <a:r>
              <a:rPr lang="en-US" dirty="0" smtClean="0">
                <a:solidFill>
                  <a:srgbClr val="009900"/>
                </a:solidFill>
              </a:rPr>
              <a:t>Distance-independent indices 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 lvl="1"/>
            <a:endParaRPr lang="en-GB" b="0" dirty="0" smtClean="0"/>
          </a:p>
          <a:p>
            <a:pPr lvl="1"/>
            <a:endParaRPr lang="en-GB" b="0" dirty="0"/>
          </a:p>
        </p:txBody>
      </p:sp>
      <p:sp>
        <p:nvSpPr>
          <p:cNvPr id="3" name="Rectangle 2"/>
          <p:cNvSpPr/>
          <p:nvPr/>
        </p:nvSpPr>
        <p:spPr bwMode="auto">
          <a:xfrm>
            <a:off x="515380" y="4228982"/>
            <a:ext cx="3085116" cy="2281114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63972" dir="14049741" sx="125000" sy="125000" algn="tl" rotWithShape="0">
                    <a:srgbClr val="C7DFD3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2753" y="4236859"/>
            <a:ext cx="2121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76250" indent="-419100"/>
            <a:r>
              <a:rPr lang="pt-PT" sz="1800" dirty="0" err="1">
                <a:solidFill>
                  <a:srgbClr val="0070C0"/>
                </a:solidFill>
              </a:rPr>
              <a:t>Relative</a:t>
            </a:r>
            <a:r>
              <a:rPr lang="pt-PT" sz="1800" dirty="0">
                <a:solidFill>
                  <a:srgbClr val="0070C0"/>
                </a:solidFill>
              </a:rPr>
              <a:t> </a:t>
            </a:r>
            <a:r>
              <a:rPr lang="pt-PT" sz="1800" dirty="0" err="1">
                <a:solidFill>
                  <a:srgbClr val="0070C0"/>
                </a:solidFill>
              </a:rPr>
              <a:t>dimensions</a:t>
            </a:r>
            <a:endParaRPr lang="pt-PT" sz="1800" dirty="0">
              <a:solidFill>
                <a:srgbClr val="0070C0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779351" y="4221628"/>
            <a:ext cx="2981536" cy="1512168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63972" dir="14049741" sx="125000" sy="125000" algn="tl" rotWithShape="0">
                    <a:srgbClr val="C7DFD3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79351" y="4221628"/>
            <a:ext cx="29815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solidFill>
                  <a:srgbClr val="0070C0"/>
                </a:solidFill>
              </a:rPr>
              <a:t>Area proportional to relative tree basal area</a:t>
            </a:r>
          </a:p>
          <a:p>
            <a:pPr algn="l"/>
            <a:endParaRPr lang="en-US" sz="1800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8384156"/>
              </p:ext>
            </p:extLst>
          </p:nvPr>
        </p:nvGraphicFramePr>
        <p:xfrm>
          <a:off x="3887696" y="5035359"/>
          <a:ext cx="1357026" cy="4661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6" name="Equation" r:id="rId3" imgW="1143000" imgH="393480" progId="Equation.3">
                  <p:embed/>
                </p:oleObj>
              </mc:Choice>
              <mc:Fallback>
                <p:oleObj name="Equation" r:id="rId3" imgW="1143000" imgH="39348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7696" y="5035359"/>
                        <a:ext cx="1357026" cy="4661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447391"/>
              </p:ext>
            </p:extLst>
          </p:nvPr>
        </p:nvGraphicFramePr>
        <p:xfrm>
          <a:off x="5436808" y="5067683"/>
          <a:ext cx="1162498" cy="404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7" name="Equation" r:id="rId5" imgW="1130040" imgH="393480" progId="Equation.3">
                  <p:embed/>
                </p:oleObj>
              </mc:Choice>
              <mc:Fallback>
                <p:oleObj name="Equation" r:id="rId5" imgW="1130040" imgH="39348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808" y="5067683"/>
                        <a:ext cx="1162498" cy="4047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 bwMode="auto">
          <a:xfrm>
            <a:off x="3779351" y="5950310"/>
            <a:ext cx="2981537" cy="559786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63972" dir="14049741" sx="125000" sy="125000" algn="tl" rotWithShape="0">
                    <a:srgbClr val="C7DFD3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6501108"/>
              </p:ext>
            </p:extLst>
          </p:nvPr>
        </p:nvGraphicFramePr>
        <p:xfrm>
          <a:off x="5552326" y="6107065"/>
          <a:ext cx="9715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8" name="Equation" r:id="rId7" imgW="647640" imgH="203040" progId="Equation.3">
                  <p:embed/>
                </p:oleObj>
              </mc:Choice>
              <mc:Fallback>
                <p:oleObj name="Equation" r:id="rId7" imgW="647640" imgH="20304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2326" y="6107065"/>
                        <a:ext cx="97155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634982" y="6042533"/>
            <a:ext cx="168033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</a:rPr>
              <a:t>Crown </a:t>
            </a:r>
            <a:r>
              <a:rPr lang="en-US" sz="1800" dirty="0" smtClean="0">
                <a:solidFill>
                  <a:srgbClr val="0070C0"/>
                </a:solidFill>
              </a:rPr>
              <a:t>ratio</a:t>
            </a:r>
            <a:endParaRPr lang="en-US" sz="1800" dirty="0">
              <a:solidFill>
                <a:srgbClr val="0070C0"/>
              </a:solidFill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6965140" y="2528900"/>
            <a:ext cx="4824536" cy="2124236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63972" dir="14049741" sx="125000" sy="125000" algn="tl" rotWithShape="0">
                    <a:srgbClr val="C7DFD3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24092" y="2559352"/>
            <a:ext cx="4938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</a:rPr>
              <a:t>Measures based on trees larger than the subject tree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61468" y="2928684"/>
            <a:ext cx="461913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l"/>
            <a:r>
              <a:rPr lang="en-US" sz="1400" dirty="0"/>
              <a:t>Basal area of the trees larger than the subject tree (</a:t>
            </a:r>
            <a:r>
              <a:rPr lang="en-US" sz="1400" i="1" dirty="0"/>
              <a:t>G</a:t>
            </a:r>
            <a:r>
              <a:rPr lang="en-US" sz="1400" i="1" baseline="-25000" dirty="0"/>
              <a:t>&gt;di</a:t>
            </a:r>
            <a:r>
              <a:rPr lang="en-US" sz="1400" dirty="0"/>
              <a:t> ) </a:t>
            </a:r>
          </a:p>
          <a:p>
            <a:pPr marL="0" lvl="1" algn="l"/>
            <a:r>
              <a:rPr lang="en-US" sz="1400" dirty="0"/>
              <a:t>Modified version of the previous that combines it with relative spacing (</a:t>
            </a:r>
            <a:r>
              <a:rPr lang="en-US" sz="1400" i="1" dirty="0" err="1"/>
              <a:t>R</a:t>
            </a:r>
            <a:r>
              <a:rPr lang="en-US" sz="1400" i="1" baseline="-25000" dirty="0" err="1"/>
              <a:t>s</a:t>
            </a:r>
            <a:r>
              <a:rPr lang="en-US" sz="1400" dirty="0"/>
              <a:t>)</a:t>
            </a:r>
          </a:p>
          <a:p>
            <a:pPr marL="0" lvl="1" algn="l"/>
            <a:endParaRPr lang="pt-PT" sz="1400" dirty="0" smtClean="0"/>
          </a:p>
          <a:p>
            <a:pPr marL="0" lvl="1" algn="l"/>
            <a:endParaRPr lang="pt-PT" sz="1400" dirty="0"/>
          </a:p>
          <a:p>
            <a:pPr marL="0" lvl="1" algn="l"/>
            <a:endParaRPr lang="pt-PT" sz="1400" dirty="0"/>
          </a:p>
          <a:p>
            <a:pPr marL="0" lvl="1" algn="l"/>
            <a:r>
              <a:rPr lang="pt-PT" sz="1400" dirty="0" err="1"/>
              <a:t>Crown</a:t>
            </a:r>
            <a:r>
              <a:rPr lang="pt-PT" sz="1400" dirty="0"/>
              <a:t> </a:t>
            </a:r>
            <a:r>
              <a:rPr lang="pt-PT" sz="1400" dirty="0" err="1"/>
              <a:t>competition</a:t>
            </a:r>
            <a:r>
              <a:rPr lang="pt-PT" sz="1400" dirty="0"/>
              <a:t> </a:t>
            </a:r>
            <a:r>
              <a:rPr lang="pt-PT" sz="1400" dirty="0" err="1"/>
              <a:t>factor</a:t>
            </a:r>
            <a:r>
              <a:rPr lang="pt-PT" sz="1400" dirty="0"/>
              <a:t> </a:t>
            </a:r>
            <a:r>
              <a:rPr lang="pt-PT" sz="1400" dirty="0" err="1"/>
              <a:t>of</a:t>
            </a:r>
            <a:r>
              <a:rPr lang="pt-PT" sz="1400" dirty="0"/>
              <a:t> </a:t>
            </a:r>
            <a:r>
              <a:rPr lang="pt-PT" sz="1400" dirty="0" err="1"/>
              <a:t>trees</a:t>
            </a:r>
            <a:r>
              <a:rPr lang="pt-PT" sz="1400" dirty="0"/>
              <a:t> </a:t>
            </a:r>
            <a:r>
              <a:rPr lang="pt-PT" sz="1400" dirty="0" err="1"/>
              <a:t>larger</a:t>
            </a:r>
            <a:r>
              <a:rPr lang="pt-PT" sz="1400" dirty="0"/>
              <a:t> </a:t>
            </a:r>
            <a:r>
              <a:rPr lang="pt-PT" sz="1400" dirty="0" err="1"/>
              <a:t>than</a:t>
            </a:r>
            <a:r>
              <a:rPr lang="pt-PT" sz="1400" dirty="0"/>
              <a:t> </a:t>
            </a:r>
            <a:r>
              <a:rPr lang="pt-PT" sz="1400" dirty="0" err="1"/>
              <a:t>the</a:t>
            </a:r>
            <a:r>
              <a:rPr lang="pt-PT" sz="1400" dirty="0"/>
              <a:t> </a:t>
            </a:r>
            <a:r>
              <a:rPr lang="pt-PT" sz="1400" dirty="0" err="1"/>
              <a:t>subject</a:t>
            </a:r>
            <a:r>
              <a:rPr lang="pt-PT" sz="1400" dirty="0"/>
              <a:t> </a:t>
            </a:r>
            <a:r>
              <a:rPr lang="pt-PT" sz="1400" dirty="0" err="1" smtClean="0"/>
              <a:t>tree</a:t>
            </a:r>
            <a:endParaRPr lang="en-US" sz="1400" dirty="0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5926061"/>
              </p:ext>
            </p:extLst>
          </p:nvPr>
        </p:nvGraphicFramePr>
        <p:xfrm>
          <a:off x="8790012" y="3618417"/>
          <a:ext cx="1747234" cy="485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9" name="Equation" r:id="rId9" imgW="1600200" imgH="444240" progId="Equation.3">
                  <p:embed/>
                </p:oleObj>
              </mc:Choice>
              <mc:Fallback>
                <p:oleObj name="Equation" r:id="rId9" imgW="1600200" imgH="44424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90012" y="3618417"/>
                        <a:ext cx="1747234" cy="48505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/>
          <p:cNvSpPr/>
          <p:nvPr/>
        </p:nvSpPr>
        <p:spPr bwMode="auto">
          <a:xfrm>
            <a:off x="6965140" y="4815848"/>
            <a:ext cx="4818433" cy="1701602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63972" dir="14049741" sx="125000" sy="125000" algn="tl" rotWithShape="0">
                    <a:srgbClr val="C7DFD3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39742" y="4875313"/>
            <a:ext cx="44488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075" lvl="1" algn="l"/>
            <a:r>
              <a:rPr lang="en-US" sz="1800" dirty="0">
                <a:solidFill>
                  <a:srgbClr val="0070C0"/>
                </a:solidFill>
              </a:rPr>
              <a:t>Measures based </a:t>
            </a:r>
            <a:r>
              <a:rPr lang="en-US" sz="1800" dirty="0" smtClean="0">
                <a:solidFill>
                  <a:srgbClr val="0070C0"/>
                </a:solidFill>
              </a:rPr>
              <a:t>crown </a:t>
            </a:r>
            <a:r>
              <a:rPr lang="en-US" sz="1800" dirty="0">
                <a:solidFill>
                  <a:srgbClr val="0070C0"/>
                </a:solidFill>
              </a:rPr>
              <a:t>variables evaluated at a certain %</a:t>
            </a:r>
            <a:r>
              <a:rPr lang="en-US" sz="1800" dirty="0" smtClean="0">
                <a:solidFill>
                  <a:srgbClr val="0070C0"/>
                </a:solidFill>
              </a:rPr>
              <a:t> </a:t>
            </a:r>
            <a:r>
              <a:rPr lang="en-US" sz="1800" dirty="0">
                <a:solidFill>
                  <a:srgbClr val="0070C0"/>
                </a:solidFill>
              </a:rPr>
              <a:t>of crown </a:t>
            </a:r>
            <a:r>
              <a:rPr lang="en-US" sz="1800" dirty="0" smtClean="0">
                <a:solidFill>
                  <a:srgbClr val="0070C0"/>
                </a:solidFill>
              </a:rPr>
              <a:t>length/tree </a:t>
            </a:r>
            <a:r>
              <a:rPr lang="en-US" sz="1800" dirty="0">
                <a:solidFill>
                  <a:srgbClr val="0070C0"/>
                </a:solidFill>
              </a:rPr>
              <a:t>height</a:t>
            </a:r>
            <a:endParaRPr lang="pt-PT" sz="1800" dirty="0" smtClean="0">
              <a:solidFill>
                <a:srgbClr val="0070C0"/>
              </a:solidFill>
            </a:endParaRPr>
          </a:p>
          <a:p>
            <a:pPr marL="876300" lvl="1" indent="-419100" algn="l"/>
            <a:endParaRPr lang="pt-PT" sz="1600" dirty="0">
              <a:solidFill>
                <a:srgbClr val="0070C0"/>
              </a:solidFill>
            </a:endParaRPr>
          </a:p>
          <a:p>
            <a:pPr marL="876300" lvl="1" indent="-419100" algn="l"/>
            <a:endParaRPr lang="pt-PT" sz="14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465781" y="5459888"/>
            <a:ext cx="1268025" cy="1050801"/>
          </a:xfrm>
          <a:prstGeom prst="rect">
            <a:avLst/>
          </a:prstGeom>
        </p:spPr>
      </p:pic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7218279"/>
              </p:ext>
            </p:extLst>
          </p:nvPr>
        </p:nvGraphicFramePr>
        <p:xfrm>
          <a:off x="7471075" y="5944256"/>
          <a:ext cx="1852011" cy="526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0" name="Equation" r:id="rId12" imgW="1473120" imgH="419040" progId="Equation.3">
                  <p:embed/>
                </p:oleObj>
              </mc:Choice>
              <mc:Fallback>
                <p:oleObj name="Equation" r:id="rId12" imgW="1473120" imgH="41904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1075" y="5944256"/>
                        <a:ext cx="1852011" cy="52681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6544757" y="5558106"/>
            <a:ext cx="34217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>
                <a:latin typeface="Trebuchet MS" pitchFamily="34" charset="0"/>
              </a:rPr>
              <a:t>Crown cover computed at </a:t>
            </a:r>
            <a:r>
              <a:rPr lang="pt-PT" sz="1400" i="1" dirty="0">
                <a:latin typeface="Trebuchet MS" pitchFamily="34" charset="0"/>
              </a:rPr>
              <a:t>h</a:t>
            </a:r>
            <a:r>
              <a:rPr lang="pt-PT" sz="1400" i="1" baseline="-25000" dirty="0">
                <a:latin typeface="Trebuchet MS" pitchFamily="34" charset="0"/>
              </a:rPr>
              <a:t>p</a:t>
            </a:r>
            <a:endParaRPr lang="en-US" sz="1400" i="1" baseline="-25000" dirty="0">
              <a:latin typeface="Trebuchet MS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4655" y="2548270"/>
            <a:ext cx="621785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l"/>
            <a:r>
              <a:rPr lang="en-US" sz="2000" dirty="0"/>
              <a:t>The competitive influence of a neighboring tree should </a:t>
            </a:r>
            <a:r>
              <a:rPr lang="en-US" sz="2000" dirty="0" smtClean="0"/>
              <a:t>be:</a:t>
            </a:r>
            <a:endParaRPr lang="en-US" sz="2000" dirty="0"/>
          </a:p>
          <a:p>
            <a:pPr marL="285750" lvl="2" indent="-285750" algn="l">
              <a:buFont typeface="Arial" panose="020B0604020202020204" pitchFamily="34" charset="0"/>
              <a:buChar char="•"/>
            </a:pPr>
            <a:r>
              <a:rPr lang="en-US" sz="2000" dirty="0"/>
              <a:t>a decreasing function of the </a:t>
            </a:r>
            <a:r>
              <a:rPr lang="en-US" sz="2000" b="1" u="sng" dirty="0">
                <a:solidFill>
                  <a:srgbClr val="00B0EE"/>
                </a:solidFill>
              </a:rPr>
              <a:t>distance</a:t>
            </a:r>
            <a:r>
              <a:rPr lang="en-US" sz="2000" dirty="0"/>
              <a:t> between the neighbor and the subject tree</a:t>
            </a:r>
          </a:p>
          <a:p>
            <a:pPr marL="285750" lvl="2" indent="-285750" algn="l">
              <a:buFont typeface="Arial" panose="020B0604020202020204" pitchFamily="34" charset="0"/>
              <a:buChar char="•"/>
            </a:pPr>
            <a:r>
              <a:rPr lang="en-US" sz="2000" dirty="0"/>
              <a:t>an increasing function of the neighbor’s </a:t>
            </a:r>
            <a:r>
              <a:rPr lang="en-US" sz="2000" b="1" u="sng" dirty="0">
                <a:solidFill>
                  <a:srgbClr val="00B0EE"/>
                </a:solidFill>
              </a:rPr>
              <a:t>size</a:t>
            </a:r>
            <a:r>
              <a:rPr lang="en-US" sz="2000" dirty="0"/>
              <a:t> </a:t>
            </a:r>
            <a:endParaRPr lang="pt-PT" sz="2000" dirty="0"/>
          </a:p>
          <a:p>
            <a:endParaRPr lang="en-US" sz="1800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4837" y="4642354"/>
            <a:ext cx="951939" cy="53611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76391" y="5237553"/>
            <a:ext cx="1212768" cy="59784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189408" y="5903426"/>
            <a:ext cx="1327068" cy="56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4657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Modeling</a:t>
            </a:r>
            <a:r>
              <a:rPr lang="pt-PT" dirty="0"/>
              <a:t> individual </a:t>
            </a:r>
            <a:r>
              <a:rPr lang="pt-PT" dirty="0" err="1"/>
              <a:t>tree</a:t>
            </a:r>
            <a:r>
              <a:rPr lang="pt-PT" dirty="0"/>
              <a:t> </a:t>
            </a:r>
            <a:r>
              <a:rPr lang="pt-PT" dirty="0" err="1" smtClean="0"/>
              <a:t>growth</a:t>
            </a:r>
            <a:endParaRPr lang="pt-PT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0" y="1752600"/>
            <a:ext cx="11480800" cy="4952764"/>
          </a:xfrm>
        </p:spPr>
        <p:txBody>
          <a:bodyPr/>
          <a:lstStyle/>
          <a:p>
            <a:r>
              <a:rPr lang="en-GB" dirty="0" smtClean="0"/>
              <a:t>The influence of local </a:t>
            </a:r>
            <a:r>
              <a:rPr lang="en-GB" dirty="0" err="1" smtClean="0"/>
              <a:t>neighbors</a:t>
            </a:r>
            <a:r>
              <a:rPr lang="en-GB" dirty="0" smtClean="0"/>
              <a:t> -&gt; </a:t>
            </a:r>
            <a:r>
              <a:rPr lang="en-US" dirty="0" smtClean="0">
                <a:solidFill>
                  <a:srgbClr val="009900"/>
                </a:solidFill>
              </a:rPr>
              <a:t>Distance-dependent indices 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 lvl="1"/>
            <a:endParaRPr lang="en-GB" b="0" dirty="0"/>
          </a:p>
        </p:txBody>
      </p:sp>
      <p:sp>
        <p:nvSpPr>
          <p:cNvPr id="3" name="Rectangle 2"/>
          <p:cNvSpPr/>
          <p:nvPr/>
        </p:nvSpPr>
        <p:spPr bwMode="auto">
          <a:xfrm>
            <a:off x="911424" y="4698315"/>
            <a:ext cx="2880321" cy="1889629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63972" dir="14049741" sx="125000" sy="125000" algn="tl" rotWithShape="0">
                    <a:srgbClr val="C7DFD3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9544118" y="2607518"/>
            <a:ext cx="2168506" cy="1995994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63972" dir="14049741" sx="125000" sy="125000" algn="tl" rotWithShape="0">
                    <a:srgbClr val="C7DFD3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09208" y="2536877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" indent="0" algn="l">
              <a:buNone/>
            </a:pPr>
            <a:r>
              <a:rPr lang="pt-PT" sz="1800" dirty="0" err="1" smtClean="0">
                <a:solidFill>
                  <a:srgbClr val="0070C0"/>
                </a:solidFill>
              </a:rPr>
              <a:t>Limiting</a:t>
            </a:r>
            <a:r>
              <a:rPr lang="pt-PT" sz="1800" dirty="0" smtClean="0">
                <a:solidFill>
                  <a:srgbClr val="0070C0"/>
                </a:solidFill>
              </a:rPr>
              <a:t> </a:t>
            </a:r>
            <a:r>
              <a:rPr lang="pt-PT" sz="1800" dirty="0" err="1">
                <a:solidFill>
                  <a:srgbClr val="0070C0"/>
                </a:solidFill>
              </a:rPr>
              <a:t>competition</a:t>
            </a:r>
            <a:r>
              <a:rPr lang="pt-PT" sz="1800" dirty="0">
                <a:solidFill>
                  <a:srgbClr val="0070C0"/>
                </a:solidFill>
              </a:rPr>
              <a:t> </a:t>
            </a:r>
            <a:r>
              <a:rPr lang="pt-PT" sz="1800" dirty="0" err="1">
                <a:solidFill>
                  <a:srgbClr val="0070C0"/>
                </a:solidFill>
              </a:rPr>
              <a:t>distance</a:t>
            </a:r>
            <a:r>
              <a:rPr lang="pt-PT" sz="1800" dirty="0">
                <a:solidFill>
                  <a:srgbClr val="0070C0"/>
                </a:solidFill>
              </a:rPr>
              <a:t>, </a:t>
            </a:r>
            <a:r>
              <a:rPr lang="pt-PT" sz="1800" i="1" dirty="0" smtClean="0">
                <a:solidFill>
                  <a:srgbClr val="0070C0"/>
                </a:solidFill>
              </a:rPr>
              <a:t>f=(</a:t>
            </a:r>
            <a:r>
              <a:rPr lang="pt-PT" sz="1800" i="1" dirty="0" err="1" smtClean="0">
                <a:solidFill>
                  <a:srgbClr val="0070C0"/>
                </a:solidFill>
              </a:rPr>
              <a:t>tree</a:t>
            </a:r>
            <a:r>
              <a:rPr lang="pt-PT" sz="1800" i="1" dirty="0" smtClean="0">
                <a:solidFill>
                  <a:srgbClr val="0070C0"/>
                </a:solidFill>
              </a:rPr>
              <a:t> </a:t>
            </a:r>
            <a:r>
              <a:rPr lang="pt-PT" sz="1800" i="1" dirty="0" err="1" smtClean="0">
                <a:solidFill>
                  <a:srgbClr val="0070C0"/>
                </a:solidFill>
              </a:rPr>
              <a:t>size</a:t>
            </a:r>
            <a:r>
              <a:rPr lang="pt-PT" sz="1800" i="1" dirty="0" smtClean="0">
                <a:solidFill>
                  <a:srgbClr val="0070C0"/>
                </a:solidFill>
              </a:rPr>
              <a:t>)</a:t>
            </a:r>
            <a:endParaRPr lang="en-US" sz="1800" dirty="0">
              <a:solidFill>
                <a:srgbClr val="0070C0"/>
              </a:solidFill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3921479" y="4711971"/>
            <a:ext cx="4421847" cy="1890204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63972" dir="14049741" sx="125000" sy="125000" algn="tl" rotWithShape="0">
                    <a:srgbClr val="C7DFD3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34789" y="4694878"/>
            <a:ext cx="2877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800" dirty="0" err="1">
                <a:solidFill>
                  <a:srgbClr val="0070C0"/>
                </a:solidFill>
              </a:rPr>
              <a:t>Overlap</a:t>
            </a:r>
            <a:r>
              <a:rPr lang="pt-PT" sz="1800" dirty="0">
                <a:solidFill>
                  <a:srgbClr val="0070C0"/>
                </a:solidFill>
              </a:rPr>
              <a:t> </a:t>
            </a:r>
            <a:r>
              <a:rPr lang="pt-PT" sz="1800" dirty="0" err="1">
                <a:solidFill>
                  <a:srgbClr val="0070C0"/>
                </a:solidFill>
              </a:rPr>
              <a:t>of</a:t>
            </a:r>
            <a:r>
              <a:rPr lang="pt-PT" sz="1800" dirty="0">
                <a:solidFill>
                  <a:srgbClr val="0070C0"/>
                </a:solidFill>
              </a:rPr>
              <a:t> </a:t>
            </a:r>
            <a:r>
              <a:rPr lang="pt-PT" sz="1800" dirty="0" err="1">
                <a:solidFill>
                  <a:srgbClr val="0070C0"/>
                </a:solidFill>
              </a:rPr>
              <a:t>areas</a:t>
            </a:r>
            <a:r>
              <a:rPr lang="pt-PT" sz="1800" dirty="0">
                <a:solidFill>
                  <a:srgbClr val="0070C0"/>
                </a:solidFill>
              </a:rPr>
              <a:t> </a:t>
            </a:r>
            <a:r>
              <a:rPr lang="pt-PT" sz="1800" dirty="0" err="1">
                <a:solidFill>
                  <a:srgbClr val="0070C0"/>
                </a:solidFill>
              </a:rPr>
              <a:t>of</a:t>
            </a:r>
            <a:r>
              <a:rPr lang="pt-PT" sz="1800" dirty="0">
                <a:solidFill>
                  <a:srgbClr val="0070C0"/>
                </a:solidFill>
              </a:rPr>
              <a:t> </a:t>
            </a:r>
            <a:r>
              <a:rPr lang="pt-PT" sz="1800" dirty="0" err="1" smtClean="0">
                <a:solidFill>
                  <a:srgbClr val="0070C0"/>
                </a:solidFill>
              </a:rPr>
              <a:t>influence</a:t>
            </a:r>
            <a:endParaRPr lang="en-US" sz="1800" dirty="0">
              <a:solidFill>
                <a:srgbClr val="0070C0"/>
              </a:solidFill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6005166" y="2607518"/>
            <a:ext cx="3358298" cy="1109514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63972" dir="14049741" sx="125000" sy="125000" algn="tl" rotWithShape="0">
                    <a:srgbClr val="C7DFD3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47796" y="2644094"/>
            <a:ext cx="19267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075">
              <a:spcBef>
                <a:spcPts val="1000"/>
              </a:spcBef>
            </a:pPr>
            <a:r>
              <a:rPr lang="pt-PT" sz="1800" dirty="0" err="1" smtClean="0">
                <a:solidFill>
                  <a:srgbClr val="0070C0"/>
                </a:solidFill>
              </a:rPr>
              <a:t>Size</a:t>
            </a:r>
            <a:r>
              <a:rPr lang="pt-PT" sz="1800" dirty="0" smtClean="0">
                <a:solidFill>
                  <a:srgbClr val="0070C0"/>
                </a:solidFill>
              </a:rPr>
              <a:t> </a:t>
            </a:r>
            <a:r>
              <a:rPr lang="pt-PT" sz="1800" dirty="0" err="1" smtClean="0">
                <a:solidFill>
                  <a:srgbClr val="0070C0"/>
                </a:solidFill>
              </a:rPr>
              <a:t>and</a:t>
            </a:r>
            <a:r>
              <a:rPr lang="pt-PT" sz="1800" dirty="0" smtClean="0">
                <a:solidFill>
                  <a:srgbClr val="0070C0"/>
                </a:solidFill>
              </a:rPr>
              <a:t> </a:t>
            </a:r>
            <a:r>
              <a:rPr lang="pt-PT" sz="1800" dirty="0" err="1" smtClean="0">
                <a:solidFill>
                  <a:srgbClr val="0070C0"/>
                </a:solidFill>
              </a:rPr>
              <a:t>distance</a:t>
            </a:r>
            <a:r>
              <a:rPr lang="pt-PT" sz="1800" dirty="0" smtClean="0">
                <a:solidFill>
                  <a:srgbClr val="0070C0"/>
                </a:solidFill>
              </a:rPr>
              <a:t> </a:t>
            </a:r>
            <a:r>
              <a:rPr lang="pt-PT" sz="1800" dirty="0" err="1" smtClean="0">
                <a:solidFill>
                  <a:srgbClr val="0070C0"/>
                </a:solidFill>
              </a:rPr>
              <a:t>of</a:t>
            </a:r>
            <a:r>
              <a:rPr lang="pt-PT" sz="1800" dirty="0" smtClean="0">
                <a:solidFill>
                  <a:srgbClr val="0070C0"/>
                </a:solidFill>
              </a:rPr>
              <a:t> </a:t>
            </a:r>
            <a:r>
              <a:rPr lang="pt-PT" sz="1800" dirty="0" err="1" smtClean="0">
                <a:solidFill>
                  <a:srgbClr val="0070C0"/>
                </a:solidFill>
              </a:rPr>
              <a:t>the</a:t>
            </a:r>
            <a:r>
              <a:rPr lang="pt-PT" sz="1800" dirty="0" smtClean="0">
                <a:solidFill>
                  <a:srgbClr val="0070C0"/>
                </a:solidFill>
              </a:rPr>
              <a:t> </a:t>
            </a:r>
            <a:r>
              <a:rPr lang="pt-PT" sz="1800" dirty="0" err="1" smtClean="0">
                <a:solidFill>
                  <a:srgbClr val="0070C0"/>
                </a:solidFill>
              </a:rPr>
              <a:t>neighbors</a:t>
            </a:r>
            <a:r>
              <a:rPr lang="pt-PT" sz="1800" dirty="0" smtClean="0">
                <a:solidFill>
                  <a:srgbClr val="0070C0"/>
                </a:solidFill>
              </a:rPr>
              <a:t> </a:t>
            </a:r>
            <a:r>
              <a:rPr lang="pt-PT" sz="1800" dirty="0" err="1" smtClean="0">
                <a:solidFill>
                  <a:srgbClr val="0070C0"/>
                </a:solidFill>
              </a:rPr>
              <a:t>within</a:t>
            </a:r>
            <a:r>
              <a:rPr lang="pt-PT" sz="1800" dirty="0" smtClean="0">
                <a:solidFill>
                  <a:srgbClr val="0070C0"/>
                </a:solidFill>
              </a:rPr>
              <a:t> a </a:t>
            </a:r>
            <a:r>
              <a:rPr lang="pt-PT" sz="1800" u="sng" dirty="0" err="1" smtClean="0">
                <a:solidFill>
                  <a:srgbClr val="0070C0"/>
                </a:solidFill>
              </a:rPr>
              <a:t>radius</a:t>
            </a:r>
            <a:endParaRPr lang="pt-PT" sz="1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120" y="5561949"/>
            <a:ext cx="1366464" cy="8824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4356" y="5123210"/>
            <a:ext cx="1527389" cy="141903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85601" y="4669615"/>
            <a:ext cx="21582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-34925" algn="l"/>
            <a:r>
              <a:rPr lang="pt-PT" sz="1800" dirty="0" err="1">
                <a:solidFill>
                  <a:srgbClr val="0070C0"/>
                </a:solidFill>
              </a:rPr>
              <a:t>Bitterlich</a:t>
            </a:r>
            <a:r>
              <a:rPr lang="pt-PT" sz="1800" dirty="0">
                <a:solidFill>
                  <a:srgbClr val="0070C0"/>
                </a:solidFill>
              </a:rPr>
              <a:t> </a:t>
            </a:r>
            <a:r>
              <a:rPr lang="pt-PT" sz="1800" dirty="0" err="1" smtClean="0">
                <a:solidFill>
                  <a:srgbClr val="0070C0"/>
                </a:solidFill>
              </a:rPr>
              <a:t>method</a:t>
            </a:r>
            <a:r>
              <a:rPr lang="pt-PT" sz="1800" dirty="0" smtClean="0">
                <a:solidFill>
                  <a:srgbClr val="0070C0"/>
                </a:solidFill>
              </a:rPr>
              <a:t> / </a:t>
            </a:r>
            <a:r>
              <a:rPr lang="pt-PT" sz="1800" dirty="0" err="1" smtClean="0">
                <a:solidFill>
                  <a:srgbClr val="0070C0"/>
                </a:solidFill>
              </a:rPr>
              <a:t>Angle</a:t>
            </a:r>
            <a:r>
              <a:rPr lang="pt-PT" sz="1800" dirty="0" smtClean="0">
                <a:solidFill>
                  <a:srgbClr val="0070C0"/>
                </a:solidFill>
              </a:rPr>
              <a:t> </a:t>
            </a:r>
            <a:r>
              <a:rPr lang="pt-PT" sz="1800" dirty="0" err="1" smtClean="0">
                <a:solidFill>
                  <a:srgbClr val="0070C0"/>
                </a:solidFill>
              </a:rPr>
              <a:t>count</a:t>
            </a:r>
            <a:r>
              <a:rPr lang="pt-PT" sz="1800" dirty="0" smtClean="0">
                <a:solidFill>
                  <a:srgbClr val="0070C0"/>
                </a:solidFill>
              </a:rPr>
              <a:t> </a:t>
            </a:r>
            <a:endParaRPr lang="pt-PT" sz="1800" dirty="0">
              <a:solidFill>
                <a:srgbClr val="0070C0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/>
          <a:srcRect l="51040"/>
          <a:stretch/>
        </p:blipFill>
        <p:spPr>
          <a:xfrm>
            <a:off x="9979733" y="3144848"/>
            <a:ext cx="1320226" cy="141472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1982" y="5168178"/>
            <a:ext cx="2658014" cy="132010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4072" y="4890585"/>
            <a:ext cx="1582189" cy="15977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26683" y="2737144"/>
            <a:ext cx="1539397" cy="737628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 bwMode="auto">
          <a:xfrm>
            <a:off x="8414467" y="4711971"/>
            <a:ext cx="3309686" cy="1890204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63972" dir="14049741" sx="125000" sy="125000" algn="tl" rotWithShape="0">
                    <a:srgbClr val="C7DFD3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466524" y="4753878"/>
            <a:ext cx="1985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PT" sz="1800" dirty="0" err="1">
                <a:solidFill>
                  <a:srgbClr val="0070C0"/>
                </a:solidFill>
              </a:rPr>
              <a:t>Area</a:t>
            </a:r>
            <a:r>
              <a:rPr lang="pt-PT" sz="1800" dirty="0">
                <a:solidFill>
                  <a:srgbClr val="0070C0"/>
                </a:solidFill>
              </a:rPr>
              <a:t> </a:t>
            </a:r>
            <a:r>
              <a:rPr lang="pt-PT" sz="1800" dirty="0" err="1">
                <a:solidFill>
                  <a:srgbClr val="0070C0"/>
                </a:solidFill>
              </a:rPr>
              <a:t>potentially</a:t>
            </a:r>
            <a:r>
              <a:rPr lang="pt-PT" sz="1800" dirty="0">
                <a:solidFill>
                  <a:srgbClr val="0070C0"/>
                </a:solidFill>
              </a:rPr>
              <a:t> </a:t>
            </a:r>
            <a:r>
              <a:rPr lang="pt-PT" sz="1800" dirty="0" err="1">
                <a:solidFill>
                  <a:srgbClr val="0070C0"/>
                </a:solidFill>
              </a:rPr>
              <a:t>available</a:t>
            </a:r>
            <a:r>
              <a:rPr lang="pt-PT" sz="1800" dirty="0">
                <a:solidFill>
                  <a:srgbClr val="0070C0"/>
                </a:solidFill>
              </a:rPr>
              <a:t> (APA)</a:t>
            </a:r>
          </a:p>
          <a:p>
            <a:pPr algn="l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475830" y="4981912"/>
            <a:ext cx="1776688" cy="1759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l"/>
            <a:endParaRPr lang="en-GB" sz="1800" dirty="0"/>
          </a:p>
          <a:p>
            <a:pPr marL="0" lvl="1" algn="l">
              <a:spcBef>
                <a:spcPts val="1000"/>
              </a:spcBef>
            </a:pPr>
            <a:r>
              <a:rPr lang="en-US" sz="1600" dirty="0"/>
              <a:t>area of a polygon defined by the bisectors to the inter-tree lines</a:t>
            </a:r>
          </a:p>
          <a:p>
            <a:pPr algn="l"/>
            <a:endParaRPr lang="en-US" sz="1800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80482" y="4981912"/>
            <a:ext cx="1561325" cy="1402948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801644" y="2397920"/>
            <a:ext cx="8318692" cy="2144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250" indent="-419100" algn="l"/>
            <a:r>
              <a:rPr lang="pt-PT" sz="2000" u="sng" dirty="0" err="1"/>
              <a:t>Formulation</a:t>
            </a:r>
            <a:r>
              <a:rPr lang="pt-PT" sz="2000" u="sng" dirty="0"/>
              <a:t> </a:t>
            </a:r>
            <a:r>
              <a:rPr lang="pt-PT" sz="2000" u="sng" dirty="0" err="1"/>
              <a:t>of</a:t>
            </a:r>
            <a:r>
              <a:rPr lang="pt-PT" sz="2000" u="sng" dirty="0"/>
              <a:t> </a:t>
            </a:r>
            <a:r>
              <a:rPr lang="pt-PT" sz="2000" u="sng" dirty="0" err="1"/>
              <a:t>the</a:t>
            </a:r>
            <a:r>
              <a:rPr lang="pt-PT" sz="2000" u="sng" dirty="0"/>
              <a:t> </a:t>
            </a:r>
            <a:r>
              <a:rPr lang="pt-PT" sz="2000" u="sng" dirty="0" err="1"/>
              <a:t>competition</a:t>
            </a:r>
            <a:r>
              <a:rPr lang="pt-PT" sz="2000" u="sng" dirty="0"/>
              <a:t> </a:t>
            </a:r>
            <a:r>
              <a:rPr lang="pt-PT" sz="2000" u="sng" dirty="0" err="1"/>
              <a:t>index</a:t>
            </a:r>
            <a:endParaRPr lang="pt-PT" sz="2000" u="sng" dirty="0"/>
          </a:p>
          <a:p>
            <a:pPr marL="450850" lvl="1" indent="-182563" algn="l">
              <a:spcBef>
                <a:spcPts val="1000"/>
              </a:spcBef>
            </a:pPr>
            <a:r>
              <a:rPr lang="en-US" sz="2000" dirty="0"/>
              <a:t>Point density </a:t>
            </a:r>
            <a:r>
              <a:rPr lang="en-US" sz="2000" dirty="0" smtClean="0"/>
              <a:t>indices and </a:t>
            </a:r>
            <a:r>
              <a:rPr lang="pt-PT" sz="2000" dirty="0" err="1" smtClean="0"/>
              <a:t>Area</a:t>
            </a:r>
            <a:r>
              <a:rPr lang="pt-PT" sz="2000" dirty="0" smtClean="0"/>
              <a:t> </a:t>
            </a:r>
            <a:r>
              <a:rPr lang="pt-PT" sz="2000" dirty="0" err="1"/>
              <a:t>overlap</a:t>
            </a:r>
            <a:r>
              <a:rPr lang="pt-PT" sz="2000" dirty="0"/>
              <a:t> </a:t>
            </a:r>
            <a:r>
              <a:rPr lang="pt-PT" sz="2000" dirty="0" err="1"/>
              <a:t>indices</a:t>
            </a:r>
            <a:endParaRPr lang="pt-PT" sz="2000" dirty="0"/>
          </a:p>
          <a:p>
            <a:pPr marL="450850" lvl="1" indent="-182563" algn="l">
              <a:spcBef>
                <a:spcPts val="1000"/>
              </a:spcBef>
            </a:pPr>
            <a:r>
              <a:rPr lang="pt-PT" sz="2000" dirty="0" err="1"/>
              <a:t>Growing</a:t>
            </a:r>
            <a:r>
              <a:rPr lang="pt-PT" sz="2000" dirty="0"/>
              <a:t> </a:t>
            </a:r>
            <a:r>
              <a:rPr lang="pt-PT" sz="2000" dirty="0" err="1"/>
              <a:t>space</a:t>
            </a:r>
            <a:r>
              <a:rPr lang="pt-PT" sz="2000" dirty="0"/>
              <a:t> </a:t>
            </a:r>
            <a:r>
              <a:rPr lang="pt-PT" sz="2000" dirty="0" err="1"/>
              <a:t>and</a:t>
            </a:r>
            <a:r>
              <a:rPr lang="pt-PT" sz="2000" dirty="0"/>
              <a:t> </a:t>
            </a:r>
            <a:r>
              <a:rPr lang="pt-PT" sz="2000" dirty="0" err="1">
                <a:solidFill>
                  <a:srgbClr val="00B0EE"/>
                </a:solidFill>
              </a:rPr>
              <a:t>area</a:t>
            </a:r>
            <a:r>
              <a:rPr lang="pt-PT" sz="2000" dirty="0">
                <a:solidFill>
                  <a:srgbClr val="00B0EE"/>
                </a:solidFill>
              </a:rPr>
              <a:t> </a:t>
            </a:r>
            <a:r>
              <a:rPr lang="pt-PT" sz="2000" dirty="0" err="1">
                <a:solidFill>
                  <a:srgbClr val="00B0EE"/>
                </a:solidFill>
              </a:rPr>
              <a:t>potentially</a:t>
            </a:r>
            <a:r>
              <a:rPr lang="pt-PT" sz="2000" dirty="0">
                <a:solidFill>
                  <a:srgbClr val="00B0EE"/>
                </a:solidFill>
              </a:rPr>
              <a:t> </a:t>
            </a:r>
            <a:r>
              <a:rPr lang="pt-PT" sz="2000" dirty="0" err="1">
                <a:solidFill>
                  <a:srgbClr val="00B0EE"/>
                </a:solidFill>
              </a:rPr>
              <a:t>available</a:t>
            </a:r>
            <a:endParaRPr lang="pt-PT" sz="2000" dirty="0">
              <a:solidFill>
                <a:srgbClr val="00B0EE"/>
              </a:solidFill>
            </a:endParaRPr>
          </a:p>
          <a:p>
            <a:pPr marL="450850" lvl="1" indent="-182563" algn="l">
              <a:spcBef>
                <a:spcPts val="1000"/>
              </a:spcBef>
            </a:pPr>
            <a:r>
              <a:rPr lang="pt-PT" sz="2000" dirty="0" err="1" smtClean="0"/>
              <a:t>Indices</a:t>
            </a:r>
            <a:r>
              <a:rPr lang="pt-PT" sz="2000" dirty="0" smtClean="0"/>
              <a:t> </a:t>
            </a:r>
            <a:r>
              <a:rPr lang="pt-PT" sz="2000" dirty="0" err="1"/>
              <a:t>based</a:t>
            </a:r>
            <a:r>
              <a:rPr lang="pt-PT" sz="2000" dirty="0"/>
              <a:t> </a:t>
            </a:r>
            <a:r>
              <a:rPr lang="pt-PT" sz="2000" dirty="0" err="1"/>
              <a:t>on</a:t>
            </a:r>
            <a:r>
              <a:rPr lang="pt-PT" sz="2000" dirty="0"/>
              <a:t> </a:t>
            </a:r>
            <a:r>
              <a:rPr lang="pt-PT" sz="2000" dirty="0" err="1"/>
              <a:t>the</a:t>
            </a:r>
            <a:r>
              <a:rPr lang="pt-PT" sz="2000" dirty="0"/>
              <a:t> </a:t>
            </a:r>
            <a:r>
              <a:rPr lang="pt-PT" sz="2000" dirty="0" err="1">
                <a:solidFill>
                  <a:srgbClr val="00B0EE"/>
                </a:solidFill>
              </a:rPr>
              <a:t>size</a:t>
            </a:r>
            <a:r>
              <a:rPr lang="pt-PT" sz="2000" dirty="0"/>
              <a:t> </a:t>
            </a:r>
            <a:r>
              <a:rPr lang="pt-PT" sz="2000" dirty="0" err="1"/>
              <a:t>and</a:t>
            </a:r>
            <a:r>
              <a:rPr lang="pt-PT" sz="2000" dirty="0"/>
              <a:t> </a:t>
            </a:r>
            <a:r>
              <a:rPr lang="pt-PT" sz="2000" dirty="0" err="1">
                <a:solidFill>
                  <a:srgbClr val="00B0EE"/>
                </a:solidFill>
              </a:rPr>
              <a:t>distance</a:t>
            </a:r>
            <a:r>
              <a:rPr lang="pt-PT" sz="2000" dirty="0"/>
              <a:t> </a:t>
            </a:r>
            <a:r>
              <a:rPr lang="pt-PT" sz="2000" dirty="0" err="1" smtClean="0"/>
              <a:t>of</a:t>
            </a:r>
            <a:r>
              <a:rPr lang="pt-PT" sz="2000" dirty="0" smtClean="0"/>
              <a:t> </a:t>
            </a:r>
            <a:r>
              <a:rPr lang="pt-PT" sz="2000" dirty="0" err="1"/>
              <a:t>neighbors</a:t>
            </a:r>
            <a:r>
              <a:rPr lang="pt-PT" sz="2000" dirty="0"/>
              <a:t> </a:t>
            </a:r>
            <a:r>
              <a:rPr lang="pt-PT" sz="2000" dirty="0" err="1"/>
              <a:t>within</a:t>
            </a:r>
            <a:r>
              <a:rPr lang="pt-PT" sz="2000" dirty="0"/>
              <a:t> a  </a:t>
            </a:r>
            <a:r>
              <a:rPr lang="pt-PT" sz="2000" dirty="0" err="1" smtClean="0"/>
              <a:t>search</a:t>
            </a:r>
            <a:r>
              <a:rPr lang="pt-PT" sz="2000" dirty="0" smtClean="0"/>
              <a:t> </a:t>
            </a:r>
            <a:r>
              <a:rPr lang="pt-PT" sz="2000" dirty="0" err="1" smtClean="0"/>
              <a:t>radius</a:t>
            </a:r>
            <a:endParaRPr lang="pt-PT" sz="2000" dirty="0"/>
          </a:p>
          <a:p>
            <a:pPr marL="450850" lvl="1" indent="-182563" algn="l">
              <a:spcBef>
                <a:spcPts val="1000"/>
              </a:spcBef>
            </a:pPr>
            <a:r>
              <a:rPr lang="pt-PT" sz="2000" dirty="0" err="1"/>
              <a:t>Indices</a:t>
            </a:r>
            <a:r>
              <a:rPr lang="pt-PT" sz="2000" dirty="0"/>
              <a:t> </a:t>
            </a:r>
            <a:r>
              <a:rPr lang="pt-PT" sz="2000" dirty="0" err="1"/>
              <a:t>based</a:t>
            </a:r>
            <a:r>
              <a:rPr lang="pt-PT" sz="2000" dirty="0"/>
              <a:t> </a:t>
            </a:r>
            <a:r>
              <a:rPr lang="pt-PT" sz="2000" dirty="0" err="1"/>
              <a:t>on</a:t>
            </a:r>
            <a:r>
              <a:rPr lang="pt-PT" sz="2000" dirty="0"/>
              <a:t> </a:t>
            </a:r>
            <a:r>
              <a:rPr lang="pt-PT" sz="2000" dirty="0">
                <a:solidFill>
                  <a:srgbClr val="00B0EE"/>
                </a:solidFill>
              </a:rPr>
              <a:t>horizontal </a:t>
            </a:r>
            <a:r>
              <a:rPr lang="pt-PT" sz="2000" dirty="0" err="1">
                <a:solidFill>
                  <a:srgbClr val="00B0EE"/>
                </a:solidFill>
              </a:rPr>
              <a:t>or</a:t>
            </a:r>
            <a:r>
              <a:rPr lang="pt-PT" sz="2000" dirty="0">
                <a:solidFill>
                  <a:srgbClr val="00B0EE"/>
                </a:solidFill>
              </a:rPr>
              <a:t> vertical </a:t>
            </a:r>
            <a:r>
              <a:rPr lang="pt-PT" sz="2000" dirty="0" err="1">
                <a:solidFill>
                  <a:srgbClr val="00B0EE"/>
                </a:solidFill>
              </a:rPr>
              <a:t>angles</a:t>
            </a:r>
            <a:r>
              <a:rPr lang="pt-PT" sz="2000" dirty="0">
                <a:solidFill>
                  <a:srgbClr val="00B0EE"/>
                </a:solidFill>
              </a:rPr>
              <a:t> </a:t>
            </a:r>
            <a:r>
              <a:rPr lang="pt-PT" sz="2000" dirty="0" err="1"/>
              <a:t>centered</a:t>
            </a:r>
            <a:r>
              <a:rPr lang="pt-PT" sz="2000" dirty="0"/>
              <a:t> </a:t>
            </a:r>
            <a:r>
              <a:rPr lang="pt-PT" sz="2000" dirty="0" err="1"/>
              <a:t>at</a:t>
            </a:r>
            <a:r>
              <a:rPr lang="pt-PT" sz="2000" dirty="0"/>
              <a:t> </a:t>
            </a:r>
            <a:r>
              <a:rPr lang="pt-PT" sz="2000" dirty="0" err="1"/>
              <a:t>the</a:t>
            </a:r>
            <a:r>
              <a:rPr lang="pt-PT" sz="2000" dirty="0"/>
              <a:t> </a:t>
            </a:r>
            <a:r>
              <a:rPr lang="pt-PT" sz="2000" dirty="0" err="1"/>
              <a:t>subject</a:t>
            </a:r>
            <a:r>
              <a:rPr lang="pt-PT" sz="2000" dirty="0"/>
              <a:t> </a:t>
            </a:r>
            <a:r>
              <a:rPr lang="pt-PT" sz="2000" dirty="0" err="1" smtClean="0"/>
              <a:t>tree</a:t>
            </a:r>
            <a:endParaRPr lang="pt-PT" sz="2000" dirty="0"/>
          </a:p>
        </p:txBody>
      </p:sp>
    </p:spTree>
    <p:extLst>
      <p:ext uri="{BB962C8B-B14F-4D97-AF65-F5344CB8AC3E}">
        <p14:creationId xmlns:p14="http://schemas.microsoft.com/office/powerpoint/2010/main" val="23069118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Modeling</a:t>
            </a:r>
            <a:r>
              <a:rPr lang="pt-PT" dirty="0"/>
              <a:t> individual </a:t>
            </a:r>
            <a:r>
              <a:rPr lang="pt-PT" dirty="0" err="1"/>
              <a:t>tree</a:t>
            </a:r>
            <a:r>
              <a:rPr lang="pt-PT" dirty="0"/>
              <a:t> </a:t>
            </a:r>
            <a:r>
              <a:rPr lang="pt-PT" dirty="0" err="1" smtClean="0"/>
              <a:t>growth</a:t>
            </a:r>
            <a:endParaRPr lang="pt-PT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0" y="1752600"/>
            <a:ext cx="11480800" cy="4952764"/>
          </a:xfrm>
        </p:spPr>
        <p:txBody>
          <a:bodyPr/>
          <a:lstStyle/>
          <a:p>
            <a:r>
              <a:rPr lang="en-GB" dirty="0" smtClean="0"/>
              <a:t>The influence of local </a:t>
            </a:r>
            <a:r>
              <a:rPr lang="en-GB" dirty="0" err="1" smtClean="0"/>
              <a:t>neighbors</a:t>
            </a:r>
            <a:endParaRPr lang="en-US" dirty="0" smtClean="0">
              <a:solidFill>
                <a:srgbClr val="009900"/>
              </a:solidFill>
            </a:endParaRPr>
          </a:p>
          <a:p>
            <a:pPr lvl="1"/>
            <a:r>
              <a:rPr lang="en-US" dirty="0"/>
              <a:t>Competition processes have been defined according to two basic models: symmetric/asymmetric and one-sided/two-sided competition </a:t>
            </a:r>
          </a:p>
          <a:p>
            <a:pPr lvl="1"/>
            <a:r>
              <a:rPr lang="en-US" dirty="0"/>
              <a:t>In </a:t>
            </a:r>
            <a:r>
              <a:rPr lang="en-US" b="1" dirty="0">
                <a:solidFill>
                  <a:srgbClr val="00B0EE"/>
                </a:solidFill>
              </a:rPr>
              <a:t>two-sided competition</a:t>
            </a:r>
            <a:r>
              <a:rPr lang="en-US" dirty="0"/>
              <a:t>, resources are shared by all the trees while in </a:t>
            </a:r>
            <a:r>
              <a:rPr lang="en-US" b="1" dirty="0">
                <a:solidFill>
                  <a:srgbClr val="00B0EE"/>
                </a:solidFill>
              </a:rPr>
              <a:t>one-sided competition</a:t>
            </a:r>
            <a:r>
              <a:rPr lang="en-US" dirty="0"/>
              <a:t> larger trees are not affected by smaller neighbors.</a:t>
            </a:r>
          </a:p>
          <a:p>
            <a:pPr lvl="1"/>
            <a:r>
              <a:rPr lang="en-US" dirty="0"/>
              <a:t> Resources may be shared:</a:t>
            </a:r>
          </a:p>
          <a:p>
            <a:pPr lvl="2"/>
            <a:r>
              <a:rPr lang="en-US" dirty="0"/>
              <a:t>equally, </a:t>
            </a:r>
          </a:p>
          <a:p>
            <a:pPr lvl="2"/>
            <a:r>
              <a:rPr lang="en-US" dirty="0"/>
              <a:t>proportionally to size or </a:t>
            </a:r>
          </a:p>
          <a:p>
            <a:pPr lvl="2"/>
            <a:r>
              <a:rPr lang="en-US" dirty="0"/>
              <a:t>using some intermediate sharing rule</a:t>
            </a:r>
          </a:p>
          <a:p>
            <a:pPr lvl="1"/>
            <a:r>
              <a:rPr lang="en-US" dirty="0"/>
              <a:t>When there is </a:t>
            </a:r>
            <a:r>
              <a:rPr lang="en-US" u="sng" dirty="0"/>
              <a:t>perfect sharing </a:t>
            </a:r>
            <a:r>
              <a:rPr lang="en-US" dirty="0"/>
              <a:t>relative to size, competition is </a:t>
            </a:r>
            <a:r>
              <a:rPr lang="en-US" b="1" dirty="0"/>
              <a:t>symmetric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 lvl="1"/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23160517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Modeling</a:t>
            </a:r>
            <a:r>
              <a:rPr lang="pt-PT" dirty="0"/>
              <a:t> individual </a:t>
            </a:r>
            <a:r>
              <a:rPr lang="pt-PT" dirty="0" err="1"/>
              <a:t>tree</a:t>
            </a:r>
            <a:r>
              <a:rPr lang="pt-PT" dirty="0"/>
              <a:t> </a:t>
            </a:r>
            <a:r>
              <a:rPr lang="pt-PT" dirty="0" err="1" smtClean="0"/>
              <a:t>growth</a:t>
            </a:r>
            <a:endParaRPr lang="pt-PT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0" y="1752600"/>
            <a:ext cx="11480800" cy="4952764"/>
          </a:xfrm>
        </p:spPr>
        <p:txBody>
          <a:bodyPr/>
          <a:lstStyle/>
          <a:p>
            <a:r>
              <a:rPr lang="en-GB" smtClean="0"/>
              <a:t>The influence of local neighbors and the formulation of competition indices</a:t>
            </a:r>
            <a:endParaRPr lang="en-US" smtClean="0">
              <a:solidFill>
                <a:srgbClr val="009900"/>
              </a:solidFill>
            </a:endParaRPr>
          </a:p>
          <a:p>
            <a:endParaRPr lang="en-GB" smtClean="0"/>
          </a:p>
          <a:p>
            <a:endParaRPr lang="en-GB" smtClean="0"/>
          </a:p>
          <a:p>
            <a:endParaRPr lang="en-GB" smtClean="0"/>
          </a:p>
          <a:p>
            <a:endParaRPr lang="en-GB" smtClean="0"/>
          </a:p>
          <a:p>
            <a:endParaRPr lang="en-GB" smtClean="0"/>
          </a:p>
          <a:p>
            <a:pPr lvl="1"/>
            <a:endParaRPr lang="en-GB" b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9777" y="2816932"/>
            <a:ext cx="8234045" cy="34563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70939" y="2633781"/>
            <a:ext cx="1977690" cy="2862322"/>
          </a:xfrm>
          <a:prstGeom prst="rect">
            <a:avLst/>
          </a:prstGeom>
          <a:noFill/>
          <a:ln w="28575">
            <a:solidFill>
              <a:srgbClr val="009900"/>
            </a:solidFill>
          </a:ln>
        </p:spPr>
        <p:txBody>
          <a:bodyPr wrap="square" rtlCol="0">
            <a:spAutoFit/>
          </a:bodyPr>
          <a:lstStyle/>
          <a:p>
            <a:pPr marL="85725" lvl="1"/>
            <a:r>
              <a:rPr lang="en-US" sz="1800" dirty="0"/>
              <a:t>All the </a:t>
            </a:r>
            <a:r>
              <a:rPr lang="en-US" sz="1800" b="1" dirty="0"/>
              <a:t>distance-independent competition </a:t>
            </a:r>
            <a:r>
              <a:rPr lang="en-US" sz="1800" dirty="0"/>
              <a:t>indices that are based on the </a:t>
            </a:r>
            <a:r>
              <a:rPr lang="en-US" sz="1800" u="sng" dirty="0"/>
              <a:t>trees larger than the subject tree </a:t>
            </a:r>
            <a:r>
              <a:rPr lang="en-US" sz="1800" dirty="0"/>
              <a:t>implicitly assume </a:t>
            </a:r>
            <a:r>
              <a:rPr lang="en-US" sz="1800" dirty="0">
                <a:solidFill>
                  <a:srgbClr val="00B0EE"/>
                </a:solidFill>
              </a:rPr>
              <a:t>asymmetric </a:t>
            </a:r>
            <a:r>
              <a:rPr lang="en-US" sz="1800" dirty="0" smtClean="0">
                <a:solidFill>
                  <a:srgbClr val="00B0EE"/>
                </a:solidFill>
              </a:rPr>
              <a:t>competition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406399" y="6011706"/>
            <a:ext cx="39668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>
                <a:solidFill>
                  <a:srgbClr val="C00000"/>
                </a:solidFill>
              </a:rPr>
              <a:t>For more details read chapter </a:t>
            </a:r>
            <a:r>
              <a:rPr lang="en-US" sz="1400" b="1" i="1" dirty="0" smtClean="0">
                <a:solidFill>
                  <a:srgbClr val="C00000"/>
                </a:solidFill>
              </a:rPr>
              <a:t>9, </a:t>
            </a:r>
            <a:r>
              <a:rPr lang="en-US" sz="1400" b="1" i="1" dirty="0">
                <a:solidFill>
                  <a:srgbClr val="C00000"/>
                </a:solidFill>
              </a:rPr>
              <a:t>Modelling forest trees and stands (Burkhart and Tomé, 2012)</a:t>
            </a:r>
            <a:endParaRPr lang="en-US" sz="1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7283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Modeling</a:t>
            </a:r>
            <a:r>
              <a:rPr lang="pt-PT" dirty="0"/>
              <a:t> individual </a:t>
            </a:r>
            <a:r>
              <a:rPr lang="pt-PT" dirty="0" err="1"/>
              <a:t>tree</a:t>
            </a:r>
            <a:r>
              <a:rPr lang="pt-PT" dirty="0"/>
              <a:t> </a:t>
            </a:r>
            <a:r>
              <a:rPr lang="pt-PT" dirty="0" err="1"/>
              <a:t>dbh</a:t>
            </a:r>
            <a:r>
              <a:rPr lang="pt-PT" dirty="0"/>
              <a:t> </a:t>
            </a:r>
            <a:r>
              <a:rPr lang="pt-PT" dirty="0" err="1"/>
              <a:t>growth</a:t>
            </a:r>
            <a:endParaRPr lang="pt-PT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Several methods have been used to </a:t>
            </a:r>
            <a:r>
              <a:rPr lang="en-GB" b="1" u="sng" dirty="0">
                <a:solidFill>
                  <a:srgbClr val="339933"/>
                </a:solidFill>
              </a:rPr>
              <a:t>model tree </a:t>
            </a:r>
            <a:r>
              <a:rPr lang="en-GB" b="1" u="sng" dirty="0" err="1">
                <a:solidFill>
                  <a:srgbClr val="339933"/>
                </a:solidFill>
              </a:rPr>
              <a:t>dbh</a:t>
            </a:r>
            <a:r>
              <a:rPr lang="en-GB" b="1" u="sng" dirty="0">
                <a:solidFill>
                  <a:srgbClr val="339933"/>
                </a:solidFill>
              </a:rPr>
              <a:t> growth</a:t>
            </a:r>
            <a:r>
              <a:rPr lang="en-GB" dirty="0"/>
              <a:t>, which may be classified as:</a:t>
            </a:r>
          </a:p>
          <a:p>
            <a:pPr lvl="1"/>
            <a:r>
              <a:rPr lang="en-GB" b="1" dirty="0" smtClean="0"/>
              <a:t>Method I </a:t>
            </a:r>
            <a:r>
              <a:rPr lang="en-GB" dirty="0" smtClean="0"/>
              <a:t>- Linear </a:t>
            </a:r>
            <a:r>
              <a:rPr lang="en-GB" dirty="0"/>
              <a:t>or nonlinear regression models using </a:t>
            </a:r>
            <a:r>
              <a:rPr lang="en-GB" i="1" dirty="0"/>
              <a:t>i</a:t>
            </a:r>
            <a:r>
              <a:rPr lang="en-GB" i="1" baseline="-25000" dirty="0"/>
              <a:t>d</a:t>
            </a:r>
            <a:r>
              <a:rPr lang="en-GB" dirty="0"/>
              <a:t> or </a:t>
            </a:r>
            <a:r>
              <a:rPr lang="en-GB" i="1" dirty="0" err="1"/>
              <a:t>i</a:t>
            </a:r>
            <a:r>
              <a:rPr lang="en-GB" i="1" baseline="-25000" dirty="0" err="1"/>
              <a:t>g</a:t>
            </a:r>
            <a:r>
              <a:rPr lang="en-GB" i="1" baseline="-25000" dirty="0"/>
              <a:t> </a:t>
            </a:r>
            <a:r>
              <a:rPr lang="en-GB" dirty="0"/>
              <a:t>as dependent variable</a:t>
            </a:r>
          </a:p>
          <a:p>
            <a:pPr lvl="1"/>
            <a:r>
              <a:rPr lang="en-GB" b="1" dirty="0" smtClean="0"/>
              <a:t>Method II </a:t>
            </a:r>
            <a:r>
              <a:rPr lang="en-GB" dirty="0" smtClean="0"/>
              <a:t>- Difference </a:t>
            </a:r>
            <a:r>
              <a:rPr lang="en-GB" dirty="0"/>
              <a:t>equations (</a:t>
            </a:r>
            <a:r>
              <a:rPr lang="en-GB" i="1" dirty="0"/>
              <a:t>d</a:t>
            </a:r>
            <a:r>
              <a:rPr lang="en-GB" i="1" baseline="-25000" dirty="0"/>
              <a:t>t2</a:t>
            </a:r>
            <a:r>
              <a:rPr lang="en-GB" dirty="0"/>
              <a:t> or </a:t>
            </a:r>
            <a:r>
              <a:rPr lang="en-GB" i="1" dirty="0"/>
              <a:t>g</a:t>
            </a:r>
            <a:r>
              <a:rPr lang="en-GB" i="1" baseline="-25000" dirty="0"/>
              <a:t>t2</a:t>
            </a:r>
            <a:r>
              <a:rPr lang="en-GB" dirty="0"/>
              <a:t> as dependent variable)</a:t>
            </a:r>
          </a:p>
          <a:p>
            <a:pPr lvl="1" algn="l"/>
            <a:r>
              <a:rPr lang="en-GB" b="1" dirty="0" smtClean="0"/>
              <a:t>Method III </a:t>
            </a:r>
            <a:r>
              <a:rPr lang="en-GB" dirty="0" smtClean="0"/>
              <a:t>- Growth </a:t>
            </a:r>
            <a:r>
              <a:rPr lang="en-GB" dirty="0"/>
              <a:t>potential x modifier type models</a:t>
            </a:r>
          </a:p>
          <a:p>
            <a:pPr lvl="2" algn="l"/>
            <a:r>
              <a:rPr lang="en-GB" dirty="0"/>
              <a:t>Dependent variable is </a:t>
            </a:r>
            <a:r>
              <a:rPr lang="en-GB" dirty="0" smtClean="0"/>
              <a:t>usually </a:t>
            </a:r>
            <a:r>
              <a:rPr lang="en-GB" i="1" dirty="0"/>
              <a:t>i</a:t>
            </a:r>
            <a:r>
              <a:rPr lang="en-GB" i="1" baseline="-25000" dirty="0"/>
              <a:t>d</a:t>
            </a:r>
            <a:r>
              <a:rPr lang="en-GB" dirty="0"/>
              <a:t> or </a:t>
            </a:r>
            <a:r>
              <a:rPr lang="en-GB" i="1" dirty="0" err="1" smtClean="0"/>
              <a:t>i</a:t>
            </a:r>
            <a:r>
              <a:rPr lang="en-GB" i="1" baseline="-25000" dirty="0" err="1" smtClean="0"/>
              <a:t>g</a:t>
            </a:r>
            <a:endParaRPr lang="en-GB" i="1" baseline="-25000" dirty="0" smtClean="0"/>
          </a:p>
          <a:p>
            <a:pPr lvl="2" algn="l"/>
            <a:endParaRPr lang="en-GB" i="1" baseline="-25000" dirty="0"/>
          </a:p>
          <a:p>
            <a:pPr lvl="2" algn="l"/>
            <a:endParaRPr lang="en-GB" i="1" baseline="-25000" dirty="0"/>
          </a:p>
          <a:p>
            <a:pPr lvl="1" algn="l"/>
            <a:r>
              <a:rPr lang="en-GB" b="0" dirty="0"/>
              <a:t>Let´s look at each one of the methods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Modeling</a:t>
            </a:r>
            <a:r>
              <a:rPr lang="pt-PT" dirty="0"/>
              <a:t> individual </a:t>
            </a:r>
            <a:r>
              <a:rPr lang="pt-PT" dirty="0" err="1"/>
              <a:t>tree</a:t>
            </a:r>
            <a:r>
              <a:rPr lang="pt-PT" dirty="0"/>
              <a:t> </a:t>
            </a:r>
            <a:r>
              <a:rPr lang="pt-PT" dirty="0" err="1"/>
              <a:t>dbh</a:t>
            </a:r>
            <a:r>
              <a:rPr lang="pt-PT" dirty="0"/>
              <a:t> </a:t>
            </a:r>
            <a:r>
              <a:rPr lang="pt-PT" dirty="0" err="1"/>
              <a:t>growth</a:t>
            </a:r>
            <a:endParaRPr lang="en-US" dirty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06400" y="1752600"/>
            <a:ext cx="11480800" cy="4664732"/>
          </a:xfrm>
        </p:spPr>
        <p:txBody>
          <a:bodyPr/>
          <a:lstStyle/>
          <a:p>
            <a:r>
              <a:rPr lang="en-US" dirty="0"/>
              <a:t>Method I - Linear regression models example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617788" y="2611438"/>
          <a:ext cx="6862762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6" name="Equation" r:id="rId3" imgW="4330700" imgH="444500" progId="Equation.3">
                  <p:embed/>
                </p:oleObj>
              </mc:Choice>
              <mc:Fallback>
                <p:oleObj name="Equation" r:id="rId3" imgW="4330700" imgH="4445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7788" y="2611438"/>
                        <a:ext cx="6862762" cy="709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617789" y="3943351"/>
          <a:ext cx="5927725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7" name="Equation" r:id="rId5" imgW="3746500" imgH="444500" progId="Equation.3">
                  <p:embed/>
                </p:oleObj>
              </mc:Choice>
              <mc:Fallback>
                <p:oleObj name="Equation" r:id="rId5" imgW="3746500" imgH="4445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7789" y="3943351"/>
                        <a:ext cx="5927725" cy="709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TextBox 5"/>
          <p:cNvSpPr txBox="1">
            <a:spLocks noChangeArrowheads="1"/>
          </p:cNvSpPr>
          <p:nvPr/>
        </p:nvSpPr>
        <p:spPr bwMode="auto">
          <a:xfrm>
            <a:off x="3810001" y="5745163"/>
            <a:ext cx="1547813" cy="646112"/>
          </a:xfrm>
          <a:prstGeom prst="rect">
            <a:avLst/>
          </a:prstGeom>
          <a:solidFill>
            <a:srgbClr val="00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PT" sz="1800" b="1" dirty="0">
                <a:solidFill>
                  <a:schemeClr val="bg1"/>
                </a:solidFill>
                <a:latin typeface="Gill Sans MT" pitchFamily="34" charset="0"/>
              </a:rPr>
              <a:t>Tree dimension</a:t>
            </a:r>
            <a:endParaRPr lang="en-US" sz="1800" b="1" dirty="0">
              <a:solidFill>
                <a:schemeClr val="bg1"/>
              </a:solidFill>
              <a:latin typeface="Gill Sans MT" pitchFamily="34" charset="0"/>
            </a:endParaRPr>
          </a:p>
        </p:txBody>
      </p:sp>
      <p:cxnSp>
        <p:nvCxnSpPr>
          <p:cNvPr id="6151" name="Straight Arrow Connector 7"/>
          <p:cNvCxnSpPr>
            <a:cxnSpLocks noChangeShapeType="1"/>
          </p:cNvCxnSpPr>
          <p:nvPr/>
        </p:nvCxnSpPr>
        <p:spPr bwMode="auto">
          <a:xfrm flipV="1">
            <a:off x="4537075" y="4437063"/>
            <a:ext cx="0" cy="1295400"/>
          </a:xfrm>
          <a:prstGeom prst="straightConnector1">
            <a:avLst/>
          </a:prstGeom>
          <a:noFill/>
          <a:ln w="38100" algn="ctr">
            <a:solidFill>
              <a:srgbClr val="009900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63972" dir="14049741" sx="125000" sy="125000" algn="tl" rotWithShape="0">
                    <a:srgbClr val="C7DFD3"/>
                  </a:outerShdw>
                </a:effectLst>
              </a14:hiddenEffects>
            </a:ext>
          </a:extLst>
        </p:spPr>
      </p:cxnSp>
      <p:cxnSp>
        <p:nvCxnSpPr>
          <p:cNvPr id="6152" name="Straight Arrow Connector 9"/>
          <p:cNvCxnSpPr>
            <a:cxnSpLocks noChangeShapeType="1"/>
          </p:cNvCxnSpPr>
          <p:nvPr/>
        </p:nvCxnSpPr>
        <p:spPr bwMode="auto">
          <a:xfrm flipV="1">
            <a:off x="4689475" y="3141663"/>
            <a:ext cx="0" cy="2627312"/>
          </a:xfrm>
          <a:prstGeom prst="straightConnector1">
            <a:avLst/>
          </a:prstGeom>
          <a:noFill/>
          <a:ln w="38100" algn="ctr">
            <a:solidFill>
              <a:srgbClr val="009900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63972" dir="14049741" sx="125000" sy="125000" algn="tl" rotWithShape="0">
                    <a:srgbClr val="C7DFD3"/>
                  </a:outerShdw>
                </a:effectLst>
              </a14:hiddenEffects>
            </a:ext>
          </a:extLst>
        </p:spPr>
      </p:cxnSp>
      <p:sp>
        <p:nvSpPr>
          <p:cNvPr id="6153" name="TextBox 11"/>
          <p:cNvSpPr txBox="1">
            <a:spLocks noChangeArrowheads="1"/>
          </p:cNvSpPr>
          <p:nvPr/>
        </p:nvSpPr>
        <p:spPr bwMode="auto">
          <a:xfrm>
            <a:off x="4979988" y="4797426"/>
            <a:ext cx="1547812" cy="646113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PT" sz="1800" b="1" dirty="0">
                <a:solidFill>
                  <a:schemeClr val="bg1"/>
                </a:solidFill>
                <a:latin typeface="Gill Sans MT" pitchFamily="34" charset="0"/>
              </a:rPr>
              <a:t>Stand density</a:t>
            </a:r>
            <a:endParaRPr lang="en-US" sz="1800" b="1" dirty="0">
              <a:solidFill>
                <a:schemeClr val="bg1"/>
              </a:solidFill>
              <a:latin typeface="Gill Sans MT" pitchFamily="34" charset="0"/>
            </a:endParaRPr>
          </a:p>
        </p:txBody>
      </p:sp>
      <p:cxnSp>
        <p:nvCxnSpPr>
          <p:cNvPr id="6154" name="Straight Arrow Connector 12"/>
          <p:cNvCxnSpPr>
            <a:cxnSpLocks noChangeShapeType="1"/>
          </p:cNvCxnSpPr>
          <p:nvPr/>
        </p:nvCxnSpPr>
        <p:spPr bwMode="auto">
          <a:xfrm flipV="1">
            <a:off x="5707063" y="4400551"/>
            <a:ext cx="0" cy="396875"/>
          </a:xfrm>
          <a:prstGeom prst="straightConnector1">
            <a:avLst/>
          </a:prstGeom>
          <a:noFill/>
          <a:ln w="38100" algn="ctr">
            <a:solidFill>
              <a:srgbClr val="FF9900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63972" dir="14049741" sx="125000" sy="125000" algn="tl" rotWithShape="0">
                    <a:srgbClr val="C7DFD3"/>
                  </a:outerShdw>
                </a:effectLst>
              </a14:hiddenEffects>
            </a:ext>
          </a:extLst>
        </p:spPr>
      </p:cxnSp>
      <p:cxnSp>
        <p:nvCxnSpPr>
          <p:cNvPr id="6155" name="Straight Arrow Connector 13"/>
          <p:cNvCxnSpPr>
            <a:cxnSpLocks noChangeShapeType="1"/>
          </p:cNvCxnSpPr>
          <p:nvPr/>
        </p:nvCxnSpPr>
        <p:spPr bwMode="auto">
          <a:xfrm flipV="1">
            <a:off x="5859463" y="3105151"/>
            <a:ext cx="0" cy="1692275"/>
          </a:xfrm>
          <a:prstGeom prst="straightConnector1">
            <a:avLst/>
          </a:prstGeom>
          <a:noFill/>
          <a:ln w="38100" algn="ctr">
            <a:solidFill>
              <a:srgbClr val="FF9900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63972" dir="14049741" sx="125000" sy="125000" algn="tl" rotWithShape="0">
                    <a:srgbClr val="C7DFD3"/>
                  </a:outerShdw>
                </a:effectLst>
              </a14:hiddenEffects>
            </a:ext>
          </a:extLst>
        </p:spPr>
      </p:cxnSp>
      <p:sp>
        <p:nvSpPr>
          <p:cNvPr id="6156" name="TextBox 14"/>
          <p:cNvSpPr txBox="1">
            <a:spLocks noChangeArrowheads="1"/>
          </p:cNvSpPr>
          <p:nvPr/>
        </p:nvSpPr>
        <p:spPr bwMode="auto">
          <a:xfrm>
            <a:off x="5859463" y="5745163"/>
            <a:ext cx="3781426" cy="646331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PT" sz="1800" b="1" dirty="0" err="1">
                <a:solidFill>
                  <a:schemeClr val="bg1"/>
                </a:solidFill>
                <a:latin typeface="Gill Sans MT" pitchFamily="34" charset="0"/>
              </a:rPr>
              <a:t>Distance-independent</a:t>
            </a:r>
            <a:r>
              <a:rPr lang="pt-PT" sz="1800" b="1" dirty="0">
                <a:solidFill>
                  <a:schemeClr val="bg1"/>
                </a:solidFill>
                <a:latin typeface="Gill Sans MT" pitchFamily="34" charset="0"/>
              </a:rPr>
              <a:t> </a:t>
            </a:r>
            <a:r>
              <a:rPr lang="pt-PT" sz="1800" b="1" dirty="0" err="1">
                <a:solidFill>
                  <a:schemeClr val="bg1"/>
                </a:solidFill>
                <a:latin typeface="Gill Sans MT" pitchFamily="34" charset="0"/>
              </a:rPr>
              <a:t>competition</a:t>
            </a:r>
            <a:r>
              <a:rPr lang="pt-PT" sz="1800" b="1" dirty="0">
                <a:solidFill>
                  <a:schemeClr val="bg1"/>
                </a:solidFill>
                <a:latin typeface="Gill Sans MT" pitchFamily="34" charset="0"/>
              </a:rPr>
              <a:t> </a:t>
            </a:r>
            <a:r>
              <a:rPr lang="pt-PT" sz="1800" b="1" dirty="0" err="1">
                <a:solidFill>
                  <a:schemeClr val="bg1"/>
                </a:solidFill>
                <a:latin typeface="Gill Sans MT" pitchFamily="34" charset="0"/>
              </a:rPr>
              <a:t>index</a:t>
            </a:r>
            <a:endParaRPr lang="en-US" sz="1800" b="1" dirty="0">
              <a:solidFill>
                <a:schemeClr val="bg1"/>
              </a:solidFill>
              <a:latin typeface="Gill Sans MT" pitchFamily="34" charset="0"/>
            </a:endParaRPr>
          </a:p>
        </p:txBody>
      </p:sp>
      <p:cxnSp>
        <p:nvCxnSpPr>
          <p:cNvPr id="6157" name="Straight Arrow Connector 15"/>
          <p:cNvCxnSpPr>
            <a:cxnSpLocks noChangeShapeType="1"/>
          </p:cNvCxnSpPr>
          <p:nvPr/>
        </p:nvCxnSpPr>
        <p:spPr bwMode="auto">
          <a:xfrm flipH="1" flipV="1">
            <a:off x="7176120" y="4652964"/>
            <a:ext cx="7318" cy="1079499"/>
          </a:xfrm>
          <a:prstGeom prst="straightConnector1">
            <a:avLst/>
          </a:prstGeom>
          <a:noFill/>
          <a:ln w="38100" algn="ctr">
            <a:solidFill>
              <a:srgbClr val="0070C0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63972" dir="14049741" sx="125000" sy="125000" algn="tl" rotWithShape="0">
                    <a:srgbClr val="C7DFD3"/>
                  </a:outerShdw>
                </a:effectLst>
              </a14:hiddenEffects>
            </a:ext>
          </a:extLst>
        </p:spPr>
      </p:cxnSp>
      <p:cxnSp>
        <p:nvCxnSpPr>
          <p:cNvPr id="6158" name="Straight Arrow Connector 16"/>
          <p:cNvCxnSpPr>
            <a:cxnSpLocks noChangeShapeType="1"/>
          </p:cNvCxnSpPr>
          <p:nvPr/>
        </p:nvCxnSpPr>
        <p:spPr bwMode="auto">
          <a:xfrm flipV="1">
            <a:off x="7335838" y="3141663"/>
            <a:ext cx="0" cy="2627312"/>
          </a:xfrm>
          <a:prstGeom prst="straightConnector1">
            <a:avLst/>
          </a:prstGeom>
          <a:noFill/>
          <a:ln w="38100" algn="ctr">
            <a:solidFill>
              <a:srgbClr val="0070C0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63972" dir="14049741" sx="125000" sy="125000" algn="tl" rotWithShape="0">
                    <a:srgbClr val="C7DFD3"/>
                  </a:outerShdw>
                </a:effectLst>
              </a14:hiddenEffects>
            </a:ext>
          </a:extLst>
        </p:spPr>
      </p:cxnSp>
      <p:sp>
        <p:nvSpPr>
          <p:cNvPr id="16" name="TextBox 11"/>
          <p:cNvSpPr txBox="1">
            <a:spLocks noChangeArrowheads="1"/>
          </p:cNvSpPr>
          <p:nvPr/>
        </p:nvSpPr>
        <p:spPr bwMode="auto">
          <a:xfrm>
            <a:off x="8832304" y="1880829"/>
            <a:ext cx="1547812" cy="646331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PT" sz="1800" b="1" dirty="0">
                <a:solidFill>
                  <a:schemeClr val="bg1"/>
                </a:solidFill>
                <a:latin typeface="Gill Sans MT" pitchFamily="34" charset="0"/>
              </a:rPr>
              <a:t>Site information</a:t>
            </a:r>
            <a:endParaRPr lang="en-US" sz="1800" b="1" dirty="0">
              <a:solidFill>
                <a:schemeClr val="bg1"/>
              </a:solidFill>
              <a:latin typeface="Gill Sans MT" pitchFamily="34" charset="0"/>
            </a:endParaRPr>
          </a:p>
        </p:txBody>
      </p:sp>
      <p:cxnSp>
        <p:nvCxnSpPr>
          <p:cNvPr id="17" name="Straight Arrow Connector 12"/>
          <p:cNvCxnSpPr>
            <a:cxnSpLocks noChangeShapeType="1"/>
            <a:stCxn id="16" idx="1"/>
          </p:cNvCxnSpPr>
          <p:nvPr/>
        </p:nvCxnSpPr>
        <p:spPr bwMode="auto">
          <a:xfrm flipH="1">
            <a:off x="8328026" y="2203994"/>
            <a:ext cx="504279" cy="540930"/>
          </a:xfrm>
          <a:prstGeom prst="straightConnector1">
            <a:avLst/>
          </a:prstGeom>
          <a:noFill/>
          <a:ln w="38100" algn="ctr">
            <a:solidFill>
              <a:srgbClr val="FF9900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63972" dir="14049741" sx="125000" sy="125000" algn="tl" rotWithShape="0">
                    <a:srgbClr val="C7DFD3"/>
                  </a:outerShdw>
                </a:effectLst>
              </a14:hiddenEffects>
            </a:ext>
          </a:extLst>
        </p:spPr>
      </p:cxnSp>
      <p:cxnSp>
        <p:nvCxnSpPr>
          <p:cNvPr id="20" name="Straight Arrow Connector 12"/>
          <p:cNvCxnSpPr>
            <a:cxnSpLocks noChangeShapeType="1"/>
          </p:cNvCxnSpPr>
          <p:nvPr/>
        </p:nvCxnSpPr>
        <p:spPr bwMode="auto">
          <a:xfrm flipH="1">
            <a:off x="9228349" y="2420018"/>
            <a:ext cx="360041" cy="432918"/>
          </a:xfrm>
          <a:prstGeom prst="straightConnector1">
            <a:avLst/>
          </a:prstGeom>
          <a:noFill/>
          <a:ln w="38100" algn="ctr">
            <a:solidFill>
              <a:srgbClr val="FF9900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63972" dir="14049741" sx="125000" sy="125000" algn="tl" rotWithShape="0">
                    <a:srgbClr val="C7DFD3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animBg="1"/>
      <p:bldP spid="6153" grpId="0" animBg="1"/>
      <p:bldP spid="6156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Modeling</a:t>
            </a:r>
            <a:r>
              <a:rPr lang="pt-PT" dirty="0"/>
              <a:t> individual </a:t>
            </a:r>
            <a:r>
              <a:rPr lang="pt-PT" dirty="0" err="1"/>
              <a:t>tree</a:t>
            </a:r>
            <a:r>
              <a:rPr lang="pt-PT" dirty="0"/>
              <a:t> </a:t>
            </a:r>
            <a:r>
              <a:rPr lang="pt-PT" dirty="0" err="1"/>
              <a:t>dbh</a:t>
            </a:r>
            <a:r>
              <a:rPr lang="pt-PT" dirty="0"/>
              <a:t> </a:t>
            </a:r>
            <a:r>
              <a:rPr lang="pt-PT" dirty="0" err="1"/>
              <a:t>growth</a:t>
            </a:r>
            <a:endParaRPr lang="pt-PT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err="1"/>
              <a:t>Method</a:t>
            </a:r>
            <a:r>
              <a:rPr lang="pt-PT" dirty="0"/>
              <a:t> II - </a:t>
            </a:r>
            <a:r>
              <a:rPr lang="pt-PT" dirty="0" err="1"/>
              <a:t>Difference</a:t>
            </a:r>
            <a:r>
              <a:rPr lang="pt-PT" dirty="0"/>
              <a:t> </a:t>
            </a:r>
            <a:r>
              <a:rPr lang="pt-PT" dirty="0" err="1"/>
              <a:t>equations</a:t>
            </a:r>
            <a:r>
              <a:rPr lang="pt-PT" dirty="0"/>
              <a:t> </a:t>
            </a:r>
            <a:r>
              <a:rPr lang="pt-PT" dirty="0" smtClean="0"/>
              <a:t>exemple</a:t>
            </a:r>
          </a:p>
          <a:p>
            <a:pPr lvl="1"/>
            <a:r>
              <a:rPr lang="pt-PT" dirty="0" err="1" smtClean="0"/>
              <a:t>Dbh</a:t>
            </a:r>
            <a:r>
              <a:rPr lang="pt-PT" dirty="0" smtClean="0"/>
              <a:t> </a:t>
            </a:r>
            <a:r>
              <a:rPr lang="pt-PT" dirty="0"/>
              <a:t>growth model for dominant cork oak </a:t>
            </a:r>
            <a:r>
              <a:rPr lang="pt-PT" dirty="0" err="1"/>
              <a:t>trees</a:t>
            </a:r>
            <a:r>
              <a:rPr lang="pt-PT" dirty="0"/>
              <a:t> </a:t>
            </a:r>
            <a:r>
              <a:rPr lang="pt-PT" dirty="0" err="1"/>
              <a:t>without</a:t>
            </a:r>
            <a:r>
              <a:rPr lang="pt-PT" dirty="0"/>
              <a:t> age explicit (200 is an asymptote)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3" y="3090863"/>
            <a:ext cx="6291262" cy="101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63972" dir="14049741" sx="125000" sy="125000" algn="tl" rotWithShape="0">
                    <a:srgbClr val="C7DFD3"/>
                  </a:outerShdw>
                </a:effectLst>
              </a14:hiddenEffects>
            </a:ext>
          </a:extLst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6564053" y="5313164"/>
            <a:ext cx="1547813" cy="646112"/>
          </a:xfrm>
          <a:prstGeom prst="rect">
            <a:avLst/>
          </a:prstGeom>
          <a:solidFill>
            <a:srgbClr val="00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PT" sz="1800" b="1" dirty="0">
                <a:solidFill>
                  <a:schemeClr val="bg1"/>
                </a:solidFill>
                <a:latin typeface="Gill Sans MT" pitchFamily="34" charset="0"/>
              </a:rPr>
              <a:t>Tree dimension</a:t>
            </a:r>
            <a:endParaRPr lang="en-US" sz="1800" b="1" dirty="0">
              <a:solidFill>
                <a:schemeClr val="bg1"/>
              </a:solidFill>
              <a:latin typeface="Gill Sans MT" pitchFamily="34" charset="0"/>
            </a:endParaRPr>
          </a:p>
        </p:txBody>
      </p:sp>
      <p:cxnSp>
        <p:nvCxnSpPr>
          <p:cNvPr id="6" name="Straight Arrow Connector 7"/>
          <p:cNvCxnSpPr>
            <a:cxnSpLocks noChangeShapeType="1"/>
          </p:cNvCxnSpPr>
          <p:nvPr/>
        </p:nvCxnSpPr>
        <p:spPr bwMode="auto">
          <a:xfrm flipV="1">
            <a:off x="7291127" y="4005064"/>
            <a:ext cx="0" cy="1295400"/>
          </a:xfrm>
          <a:prstGeom prst="straightConnector1">
            <a:avLst/>
          </a:prstGeom>
          <a:noFill/>
          <a:ln w="38100" algn="ctr">
            <a:solidFill>
              <a:srgbClr val="009900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63972" dir="14049741" sx="125000" sy="125000" algn="tl" rotWithShape="0">
                    <a:srgbClr val="C7DFD3"/>
                  </a:outerShdw>
                </a:effectLst>
              </a14:hiddenEffects>
            </a:ext>
          </a:extLst>
        </p:spPr>
      </p:cxnSp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5339916" y="4583087"/>
            <a:ext cx="1547812" cy="369332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PT" sz="1800" b="1" dirty="0">
                <a:solidFill>
                  <a:schemeClr val="bg1"/>
                </a:solidFill>
                <a:latin typeface="Gill Sans MT" pitchFamily="34" charset="0"/>
              </a:rPr>
              <a:t>Site index</a:t>
            </a:r>
            <a:endParaRPr lang="en-US" sz="1800" b="1" dirty="0">
              <a:solidFill>
                <a:schemeClr val="bg1"/>
              </a:solidFill>
              <a:latin typeface="Gill Sans MT" pitchFamily="34" charset="0"/>
            </a:endParaRPr>
          </a:p>
        </p:txBody>
      </p:sp>
      <p:cxnSp>
        <p:nvCxnSpPr>
          <p:cNvPr id="8" name="Straight Arrow Connector 13"/>
          <p:cNvCxnSpPr>
            <a:cxnSpLocks noChangeShapeType="1"/>
          </p:cNvCxnSpPr>
          <p:nvPr/>
        </p:nvCxnSpPr>
        <p:spPr bwMode="auto">
          <a:xfrm flipV="1">
            <a:off x="6219391" y="3645024"/>
            <a:ext cx="0" cy="938064"/>
          </a:xfrm>
          <a:prstGeom prst="straightConnector1">
            <a:avLst/>
          </a:prstGeom>
          <a:noFill/>
          <a:ln w="38100" algn="ctr">
            <a:solidFill>
              <a:srgbClr val="FF9900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63972" dir="14049741" sx="125000" sy="125000" algn="tl" rotWithShape="0">
                    <a:srgbClr val="C7DFD3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Modeling</a:t>
            </a:r>
            <a:r>
              <a:rPr lang="pt-PT" dirty="0"/>
              <a:t> individual </a:t>
            </a:r>
            <a:r>
              <a:rPr lang="pt-PT" dirty="0" err="1"/>
              <a:t>tree</a:t>
            </a:r>
            <a:r>
              <a:rPr lang="pt-PT" dirty="0"/>
              <a:t> </a:t>
            </a:r>
            <a:r>
              <a:rPr lang="pt-PT" dirty="0" err="1"/>
              <a:t>dbh</a:t>
            </a:r>
            <a:r>
              <a:rPr lang="pt-PT" dirty="0"/>
              <a:t> </a:t>
            </a:r>
            <a:r>
              <a:rPr lang="pt-PT" dirty="0" err="1"/>
              <a:t>growth</a:t>
            </a:r>
            <a:endParaRPr lang="pt-PT" dirty="0"/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pt-PT" dirty="0" err="1"/>
              <a:t>Method</a:t>
            </a:r>
            <a:r>
              <a:rPr lang="pt-PT" dirty="0"/>
              <a:t> II - </a:t>
            </a:r>
            <a:r>
              <a:rPr lang="pt-PT" dirty="0" err="1" smtClean="0"/>
              <a:t>Potential</a:t>
            </a:r>
            <a:r>
              <a:rPr lang="pt-PT" dirty="0" smtClean="0"/>
              <a:t> </a:t>
            </a:r>
            <a:r>
              <a:rPr lang="pt-PT" dirty="0"/>
              <a:t>X </a:t>
            </a:r>
            <a:r>
              <a:rPr lang="pt-PT" dirty="0" err="1"/>
              <a:t>modifier</a:t>
            </a:r>
            <a:r>
              <a:rPr lang="pt-PT" dirty="0"/>
              <a:t> </a:t>
            </a:r>
            <a:r>
              <a:rPr lang="pt-PT" dirty="0" err="1"/>
              <a:t>type</a:t>
            </a:r>
            <a:r>
              <a:rPr lang="pt-PT" dirty="0"/>
              <a:t> </a:t>
            </a:r>
            <a:r>
              <a:rPr lang="pt-PT" dirty="0" err="1"/>
              <a:t>models</a:t>
            </a:r>
            <a:r>
              <a:rPr lang="pt-PT" dirty="0"/>
              <a:t> </a:t>
            </a:r>
            <a:endParaRPr lang="pt-PT" dirty="0" smtClean="0"/>
          </a:p>
          <a:p>
            <a:pPr lvl="1">
              <a:defRPr/>
            </a:pPr>
            <a:r>
              <a:rPr lang="en-GB" dirty="0" smtClean="0"/>
              <a:t>These </a:t>
            </a:r>
            <a:r>
              <a:rPr lang="en-GB" dirty="0"/>
              <a:t>models are based on the assumption that individual tree growth may be </a:t>
            </a:r>
            <a:r>
              <a:rPr lang="en-GB" dirty="0" err="1"/>
              <a:t>modeled</a:t>
            </a:r>
            <a:r>
              <a:rPr lang="en-GB" dirty="0"/>
              <a:t> as:</a:t>
            </a:r>
          </a:p>
          <a:p>
            <a:pPr marL="0" indent="0">
              <a:buNone/>
              <a:defRPr/>
            </a:pPr>
            <a:r>
              <a:rPr lang="en-GB" dirty="0"/>
              <a:t>        </a:t>
            </a:r>
            <a:r>
              <a:rPr lang="en-GB" dirty="0" smtClean="0"/>
              <a:t>                            </a:t>
            </a:r>
            <a:r>
              <a:rPr lang="en-GB" i="1" dirty="0" smtClean="0"/>
              <a:t>i</a:t>
            </a:r>
            <a:r>
              <a:rPr lang="en-GB" i="1" baseline="-25000" dirty="0" smtClean="0"/>
              <a:t>d</a:t>
            </a:r>
            <a:r>
              <a:rPr lang="en-GB" dirty="0"/>
              <a:t>= </a:t>
            </a:r>
            <a:r>
              <a:rPr lang="en-GB" b="1" i="1" dirty="0">
                <a:solidFill>
                  <a:srgbClr val="339933"/>
                </a:solidFill>
              </a:rPr>
              <a:t>i</a:t>
            </a:r>
            <a:r>
              <a:rPr lang="en-GB" b="1" i="1" baseline="-25000" dirty="0">
                <a:solidFill>
                  <a:srgbClr val="339933"/>
                </a:solidFill>
              </a:rPr>
              <a:t>d</a:t>
            </a:r>
            <a:r>
              <a:rPr lang="en-GB" b="1" dirty="0">
                <a:solidFill>
                  <a:srgbClr val="339933"/>
                </a:solidFill>
              </a:rPr>
              <a:t> potential </a:t>
            </a:r>
            <a:r>
              <a:rPr lang="en-GB" dirty="0"/>
              <a:t>X </a:t>
            </a:r>
            <a:r>
              <a:rPr lang="en-GB" b="1" dirty="0" smtClean="0">
                <a:solidFill>
                  <a:srgbClr val="00B0F0"/>
                </a:solidFill>
              </a:rPr>
              <a:t>modifier</a:t>
            </a:r>
            <a:endParaRPr lang="en-GB" b="1" dirty="0">
              <a:solidFill>
                <a:srgbClr val="00B0F0"/>
              </a:solidFill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6003635" y="29743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63972" dir="14049741" sx="125000" sy="125000" algn="tl" rotWithShape="0">
                    <a:srgbClr val="C7DFD3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6003635" y="29743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63972" dir="14049741" sx="125000" sy="125000" algn="tl" rotWithShape="0">
                    <a:srgbClr val="C7DFD3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528936" y="4834121"/>
            <a:ext cx="39244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075" lvl="2">
              <a:defRPr/>
            </a:pPr>
            <a:r>
              <a:rPr lang="en-GB" sz="2000" dirty="0">
                <a:latin typeface="Trebuchet MS" panose="020B0603020202020204" pitchFamily="34" charset="0"/>
              </a:rPr>
              <a:t>The </a:t>
            </a:r>
            <a:r>
              <a:rPr lang="en-GB" sz="2000" b="1" i="1" dirty="0">
                <a:solidFill>
                  <a:srgbClr val="339933"/>
                </a:solidFill>
                <a:latin typeface="Trebuchet MS" panose="020B0603020202020204" pitchFamily="34" charset="0"/>
              </a:rPr>
              <a:t>i</a:t>
            </a:r>
            <a:r>
              <a:rPr lang="en-GB" sz="2000" b="1" i="1" baseline="-25000" dirty="0">
                <a:solidFill>
                  <a:srgbClr val="339933"/>
                </a:solidFill>
                <a:latin typeface="Trebuchet MS" panose="020B0603020202020204" pitchFamily="34" charset="0"/>
              </a:rPr>
              <a:t>d</a:t>
            </a:r>
            <a:r>
              <a:rPr lang="en-GB" sz="2000" b="1" dirty="0">
                <a:solidFill>
                  <a:srgbClr val="339933"/>
                </a:solidFill>
                <a:latin typeface="Trebuchet MS" panose="020B0603020202020204" pitchFamily="34" charset="0"/>
              </a:rPr>
              <a:t> potential </a:t>
            </a:r>
            <a:r>
              <a:rPr lang="en-GB" sz="2000" dirty="0">
                <a:latin typeface="Trebuchet MS" panose="020B0603020202020204" pitchFamily="34" charset="0"/>
              </a:rPr>
              <a:t>represents the growth of a tree of the same size that </a:t>
            </a:r>
            <a:r>
              <a:rPr lang="en-GB" sz="2000" u="sng" dirty="0">
                <a:latin typeface="Trebuchet MS" panose="020B0603020202020204" pitchFamily="34" charset="0"/>
              </a:rPr>
              <a:t>grows without limitations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07968" y="4841865"/>
            <a:ext cx="57246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075" lvl="2">
              <a:defRPr/>
            </a:pPr>
            <a:r>
              <a:rPr lang="en-US" sz="2000" dirty="0">
                <a:latin typeface="Trebuchet MS" panose="020B0603020202020204" pitchFamily="34" charset="0"/>
              </a:rPr>
              <a:t>The </a:t>
            </a:r>
            <a:r>
              <a:rPr lang="en-US" sz="2000" b="1" dirty="0">
                <a:solidFill>
                  <a:srgbClr val="00B0F0"/>
                </a:solidFill>
                <a:latin typeface="Trebuchet MS" panose="020B0603020202020204" pitchFamily="34" charset="0"/>
              </a:rPr>
              <a:t>modifier</a:t>
            </a:r>
            <a:r>
              <a:rPr lang="en-US" sz="2000" dirty="0">
                <a:latin typeface="Trebuchet MS" panose="020B0603020202020204" pitchFamily="34" charset="0"/>
              </a:rPr>
              <a:t> is a function that takes values between 0 and 1, </a:t>
            </a:r>
            <a:r>
              <a:rPr lang="en-US" sz="2000" u="sng" dirty="0">
                <a:latin typeface="Trebuchet MS" panose="020B0603020202020204" pitchFamily="34" charset="0"/>
              </a:rPr>
              <a:t>defining growth restrictions </a:t>
            </a:r>
            <a:r>
              <a:rPr lang="en-US" sz="2000" dirty="0">
                <a:latin typeface="Trebuchet MS" panose="020B0603020202020204" pitchFamily="34" charset="0"/>
              </a:rPr>
              <a:t>(usually competition but other factors may also be taken into account)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>
            <a:off x="3529795" y="3897799"/>
            <a:ext cx="1440160" cy="720080"/>
          </a:xfrm>
          <a:prstGeom prst="straightConnector1">
            <a:avLst/>
          </a:prstGeom>
          <a:ln w="38100">
            <a:solidFill>
              <a:srgbClr val="339933"/>
            </a:solidFill>
            <a:headEnd type="none" w="med" len="med"/>
            <a:tailEnd type="triangle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7" idx="0"/>
          </p:cNvCxnSpPr>
          <p:nvPr/>
        </p:nvCxnSpPr>
        <p:spPr bwMode="auto">
          <a:xfrm>
            <a:off x="6744072" y="3897799"/>
            <a:ext cx="1926214" cy="944066"/>
          </a:xfrm>
          <a:prstGeom prst="straightConnector1">
            <a:avLst/>
          </a:prstGeom>
          <a:ln w="38100">
            <a:solidFill>
              <a:srgbClr val="00B0F0"/>
            </a:solidFill>
            <a:headEnd type="none" w="med" len="med"/>
            <a:tailEnd type="triangle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Modeling</a:t>
            </a:r>
            <a:r>
              <a:rPr lang="pt-PT" dirty="0"/>
              <a:t> individual </a:t>
            </a:r>
            <a:r>
              <a:rPr lang="pt-PT" dirty="0" err="1"/>
              <a:t>tree</a:t>
            </a:r>
            <a:r>
              <a:rPr lang="pt-PT" dirty="0"/>
              <a:t> </a:t>
            </a:r>
            <a:r>
              <a:rPr lang="pt-PT" dirty="0" err="1"/>
              <a:t>dbh</a:t>
            </a:r>
            <a:r>
              <a:rPr lang="pt-PT" dirty="0"/>
              <a:t> </a:t>
            </a:r>
            <a:r>
              <a:rPr lang="pt-PT" dirty="0" err="1"/>
              <a:t>growth</a:t>
            </a:r>
            <a:endParaRPr lang="pt-PT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err="1"/>
              <a:t>Method</a:t>
            </a:r>
            <a:r>
              <a:rPr lang="pt-PT" dirty="0"/>
              <a:t> III - </a:t>
            </a:r>
            <a:r>
              <a:rPr lang="pt-PT" dirty="0" err="1"/>
              <a:t>Potential</a:t>
            </a:r>
            <a:r>
              <a:rPr lang="pt-PT" dirty="0"/>
              <a:t> X </a:t>
            </a:r>
            <a:r>
              <a:rPr lang="pt-PT" dirty="0" err="1"/>
              <a:t>modifier</a:t>
            </a:r>
            <a:r>
              <a:rPr lang="pt-PT" dirty="0"/>
              <a:t> </a:t>
            </a:r>
            <a:r>
              <a:rPr lang="pt-PT" dirty="0" err="1"/>
              <a:t>type</a:t>
            </a:r>
            <a:r>
              <a:rPr lang="pt-PT" dirty="0"/>
              <a:t> </a:t>
            </a:r>
            <a:r>
              <a:rPr lang="pt-PT" dirty="0" err="1"/>
              <a:t>models</a:t>
            </a:r>
            <a:endParaRPr lang="pt-PT" dirty="0" smtClean="0"/>
          </a:p>
          <a:p>
            <a:pPr marL="0" indent="0">
              <a:buNone/>
            </a:pPr>
            <a:r>
              <a:rPr lang="pt-PT" dirty="0" smtClean="0"/>
              <a:t>   </a:t>
            </a:r>
            <a:r>
              <a:rPr lang="pt-PT" dirty="0" err="1" smtClean="0"/>
              <a:t>There</a:t>
            </a:r>
            <a:r>
              <a:rPr lang="pt-PT" dirty="0" smtClean="0"/>
              <a:t> </a:t>
            </a:r>
            <a:r>
              <a:rPr lang="pt-PT" dirty="0"/>
              <a:t>are different concepts of </a:t>
            </a:r>
            <a:r>
              <a:rPr lang="pt-PT" u="sng" dirty="0"/>
              <a:t>potential growth </a:t>
            </a:r>
            <a:r>
              <a:rPr lang="pt-PT" dirty="0"/>
              <a:t>that have been </a:t>
            </a:r>
            <a:r>
              <a:rPr lang="pt-PT" dirty="0" err="1"/>
              <a:t>used</a:t>
            </a:r>
            <a:r>
              <a:rPr lang="pt-PT" dirty="0" smtClean="0"/>
              <a:t>:</a:t>
            </a:r>
          </a:p>
          <a:p>
            <a:endParaRPr lang="pt-PT" sz="800" dirty="0"/>
          </a:p>
          <a:p>
            <a:pPr lvl="1"/>
            <a:r>
              <a:rPr lang="pt-PT" dirty="0"/>
              <a:t>Maximum growth that a tree of the same species and size/age may attain </a:t>
            </a:r>
            <a:r>
              <a:rPr lang="pt-PT" dirty="0" err="1"/>
              <a:t>under</a:t>
            </a:r>
            <a:r>
              <a:rPr lang="pt-PT" dirty="0"/>
              <a:t> </a:t>
            </a:r>
            <a:r>
              <a:rPr lang="pt-PT" dirty="0" smtClean="0"/>
              <a:t>“</a:t>
            </a:r>
            <a:r>
              <a:rPr lang="pt-PT" u="sng" dirty="0" err="1" smtClean="0">
                <a:solidFill>
                  <a:srgbClr val="339933"/>
                </a:solidFill>
              </a:rPr>
              <a:t>optimum</a:t>
            </a:r>
            <a:r>
              <a:rPr lang="pt-PT" u="sng" dirty="0" smtClean="0">
                <a:solidFill>
                  <a:srgbClr val="339933"/>
                </a:solidFill>
              </a:rPr>
              <a:t> </a:t>
            </a:r>
            <a:r>
              <a:rPr lang="pt-PT" u="sng" dirty="0" err="1" smtClean="0">
                <a:solidFill>
                  <a:srgbClr val="339933"/>
                </a:solidFill>
              </a:rPr>
              <a:t>conditions</a:t>
            </a:r>
            <a:r>
              <a:rPr lang="pt-PT" dirty="0" smtClean="0"/>
              <a:t>” </a:t>
            </a:r>
            <a:r>
              <a:rPr lang="pt-PT" dirty="0"/>
              <a:t>in terms of water and nutrients</a:t>
            </a:r>
          </a:p>
          <a:p>
            <a:pPr lvl="1"/>
            <a:r>
              <a:rPr lang="pt-PT" dirty="0"/>
              <a:t>Maximum observed growth for a tree of the same species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size</a:t>
            </a:r>
            <a:r>
              <a:rPr lang="pt-PT" dirty="0"/>
              <a:t> in “</a:t>
            </a:r>
            <a:r>
              <a:rPr lang="pt-PT" u="sng" dirty="0">
                <a:solidFill>
                  <a:srgbClr val="339933"/>
                </a:solidFill>
              </a:rPr>
              <a:t>normal” </a:t>
            </a:r>
            <a:r>
              <a:rPr lang="pt-PT" u="sng" dirty="0" err="1">
                <a:solidFill>
                  <a:srgbClr val="339933"/>
                </a:solidFill>
              </a:rPr>
              <a:t>conditions</a:t>
            </a:r>
            <a:endParaRPr lang="pt-PT" u="sng" dirty="0">
              <a:solidFill>
                <a:srgbClr val="339933"/>
              </a:solidFill>
            </a:endParaRPr>
          </a:p>
          <a:p>
            <a:pPr lvl="1"/>
            <a:r>
              <a:rPr lang="pt-PT" dirty="0"/>
              <a:t>Maximum growth of the trees in the same plot (</a:t>
            </a:r>
            <a:r>
              <a:rPr lang="pt-PT" u="sng" dirty="0">
                <a:solidFill>
                  <a:srgbClr val="339933"/>
                </a:solidFill>
              </a:rPr>
              <a:t>growth of the dominant trees</a:t>
            </a:r>
            <a:r>
              <a:rPr lang="pt-PT" dirty="0"/>
              <a:t>)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6003635" y="29743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63972" dir="14049741" sx="125000" sy="125000" algn="tl" rotWithShape="0">
                    <a:srgbClr val="C7DFD3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6003635" y="29743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63972" dir="14049741" sx="125000" sy="125000" algn="tl" rotWithShape="0">
                    <a:srgbClr val="C7DFD3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333333"/>
                </a:solidFill>
              </a:rPr>
              <a:t>Individual tree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3508" y="2312876"/>
            <a:ext cx="8443692" cy="39779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76" y="2744924"/>
            <a:ext cx="3168352" cy="3342099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 bwMode="auto">
          <a:xfrm>
            <a:off x="9516380" y="1970381"/>
            <a:ext cx="2160240" cy="4230927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57269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Modeling</a:t>
            </a:r>
            <a:r>
              <a:rPr lang="pt-PT" dirty="0"/>
              <a:t> individual </a:t>
            </a:r>
            <a:r>
              <a:rPr lang="pt-PT" dirty="0" err="1"/>
              <a:t>tree</a:t>
            </a:r>
            <a:r>
              <a:rPr lang="pt-PT" dirty="0"/>
              <a:t> </a:t>
            </a:r>
            <a:r>
              <a:rPr lang="pt-PT" dirty="0" err="1"/>
              <a:t>dbh</a:t>
            </a:r>
            <a:r>
              <a:rPr lang="pt-PT" dirty="0"/>
              <a:t> </a:t>
            </a:r>
            <a:r>
              <a:rPr lang="pt-PT" dirty="0" err="1"/>
              <a:t>growth</a:t>
            </a:r>
            <a:endParaRPr lang="pt-PT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err="1"/>
              <a:t>Method</a:t>
            </a:r>
            <a:r>
              <a:rPr lang="pt-PT" dirty="0"/>
              <a:t> III - </a:t>
            </a:r>
            <a:r>
              <a:rPr lang="pt-PT" dirty="0" err="1"/>
              <a:t>Potential</a:t>
            </a:r>
            <a:r>
              <a:rPr lang="pt-PT" dirty="0"/>
              <a:t> X </a:t>
            </a:r>
            <a:r>
              <a:rPr lang="pt-PT" dirty="0" err="1"/>
              <a:t>modifier</a:t>
            </a:r>
            <a:r>
              <a:rPr lang="pt-PT" dirty="0"/>
              <a:t> </a:t>
            </a:r>
            <a:r>
              <a:rPr lang="pt-PT" dirty="0" err="1"/>
              <a:t>type</a:t>
            </a:r>
            <a:r>
              <a:rPr lang="pt-PT" dirty="0"/>
              <a:t> </a:t>
            </a:r>
            <a:r>
              <a:rPr lang="pt-PT" dirty="0" err="1"/>
              <a:t>models</a:t>
            </a:r>
            <a:endParaRPr lang="pt-PT" dirty="0"/>
          </a:p>
          <a:p>
            <a:pPr lvl="1"/>
            <a:r>
              <a:rPr lang="pt-PT" dirty="0" smtClean="0"/>
              <a:t>GLOB-</a:t>
            </a:r>
            <a:r>
              <a:rPr lang="pt-PT" dirty="0" err="1" smtClean="0"/>
              <a:t>tree</a:t>
            </a:r>
            <a:r>
              <a:rPr lang="pt-PT" dirty="0" smtClean="0"/>
              <a:t> </a:t>
            </a:r>
            <a:r>
              <a:rPr lang="pt-PT" dirty="0"/>
              <a:t>model - </a:t>
            </a:r>
            <a:r>
              <a:rPr lang="pt-PT" u="sng" dirty="0">
                <a:solidFill>
                  <a:srgbClr val="339933"/>
                </a:solidFill>
              </a:rPr>
              <a:t>potential growth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6003635" y="3698293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63972" dir="14049741" sx="125000" sy="125000" algn="tl" rotWithShape="0">
                    <a:srgbClr val="C7DFD3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6003635" y="3703056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63972" dir="14049741" sx="125000" sy="125000" algn="tl" rotWithShape="0">
                    <a:srgbClr val="C7DFD3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9447" name="Rectangle 7"/>
          <p:cNvSpPr>
            <a:spLocks noChangeArrowheads="1"/>
          </p:cNvSpPr>
          <p:nvPr/>
        </p:nvSpPr>
        <p:spPr bwMode="auto">
          <a:xfrm>
            <a:off x="695400" y="5800037"/>
            <a:ext cx="270619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63972" dir="14049741" sx="125000" sy="125000" algn="tl" rotWithShape="0">
                    <a:srgbClr val="C7DFD3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GB" sz="2000" i="1" dirty="0" err="1">
                <a:latin typeface="Arial" charset="0"/>
                <a:cs typeface="Arial" charset="0"/>
              </a:rPr>
              <a:t>ipot</a:t>
            </a:r>
            <a:r>
              <a:rPr lang="en-GB" sz="2000" i="1" baseline="-25000" dirty="0" err="1">
                <a:latin typeface="Arial" charset="0"/>
                <a:cs typeface="Arial" charset="0"/>
              </a:rPr>
              <a:t>d</a:t>
            </a:r>
            <a:r>
              <a:rPr lang="en-GB" sz="2000" i="1" dirty="0">
                <a:latin typeface="Arial" charset="0"/>
                <a:cs typeface="Arial" charset="0"/>
              </a:rPr>
              <a:t> = ddom</a:t>
            </a:r>
            <a:r>
              <a:rPr lang="en-GB" sz="2000" i="1" baseline="-25000" dirty="0">
                <a:latin typeface="Arial" charset="0"/>
                <a:cs typeface="Arial" charset="0"/>
              </a:rPr>
              <a:t>t2</a:t>
            </a:r>
            <a:r>
              <a:rPr lang="en-GB" sz="2000" i="1" dirty="0">
                <a:latin typeface="Arial" charset="0"/>
                <a:cs typeface="Arial" charset="0"/>
              </a:rPr>
              <a:t>-ddom</a:t>
            </a:r>
            <a:r>
              <a:rPr lang="en-GB" sz="2000" i="1" baseline="-25000" dirty="0">
                <a:latin typeface="Arial" charset="0"/>
                <a:cs typeface="Arial" charset="0"/>
              </a:rPr>
              <a:t>t1</a:t>
            </a:r>
            <a:r>
              <a:rPr lang="pt-PT" sz="2000" i="1" dirty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6003635" y="3698293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63972" dir="14049741" sx="125000" sy="125000" algn="tl" rotWithShape="0">
                    <a:srgbClr val="C7DFD3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8944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421301"/>
              </p:ext>
            </p:extLst>
          </p:nvPr>
        </p:nvGraphicFramePr>
        <p:xfrm>
          <a:off x="2108200" y="3475099"/>
          <a:ext cx="8205788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3" name="Equation" r:id="rId3" imgW="4762440" imgH="520560" progId="Equation.3">
                  <p:embed/>
                </p:oleObj>
              </mc:Choice>
              <mc:Fallback>
                <p:oleObj name="Equation" r:id="rId3" imgW="4762440" imgH="52056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8200" y="3475099"/>
                        <a:ext cx="8205788" cy="896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7453324" y="2470163"/>
            <a:ext cx="1547813" cy="646112"/>
          </a:xfrm>
          <a:prstGeom prst="rect">
            <a:avLst/>
          </a:prstGeom>
          <a:solidFill>
            <a:srgbClr val="00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PT" sz="1800" b="1" dirty="0">
                <a:solidFill>
                  <a:schemeClr val="bg1"/>
                </a:solidFill>
                <a:latin typeface="Gill Sans MT" pitchFamily="34" charset="0"/>
              </a:rPr>
              <a:t>Tree dimension</a:t>
            </a:r>
            <a:endParaRPr lang="en-US" sz="1800" b="1" dirty="0">
              <a:solidFill>
                <a:schemeClr val="bg1"/>
              </a:solidFill>
              <a:latin typeface="Gill Sans MT" pitchFamily="34" charset="0"/>
            </a:endParaRPr>
          </a:p>
        </p:txBody>
      </p:sp>
      <p:cxnSp>
        <p:nvCxnSpPr>
          <p:cNvPr id="10" name="Straight Arrow Connector 7"/>
          <p:cNvCxnSpPr>
            <a:cxnSpLocks noChangeShapeType="1"/>
          </p:cNvCxnSpPr>
          <p:nvPr/>
        </p:nvCxnSpPr>
        <p:spPr bwMode="auto">
          <a:xfrm flipH="1">
            <a:off x="8227230" y="3054246"/>
            <a:ext cx="1" cy="539316"/>
          </a:xfrm>
          <a:prstGeom prst="straightConnector1">
            <a:avLst/>
          </a:prstGeom>
          <a:noFill/>
          <a:ln w="38100" algn="ctr">
            <a:solidFill>
              <a:srgbClr val="009900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63972" dir="14049741" sx="125000" sy="125000" algn="tl" rotWithShape="0">
                    <a:srgbClr val="C7DFD3"/>
                  </a:outerShdw>
                </a:effectLst>
              </a14:hiddenEffects>
            </a:ext>
          </a:extLst>
        </p:spPr>
      </p:cxn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6852084" y="4928448"/>
            <a:ext cx="2520278" cy="646331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PT" sz="1800" b="1" dirty="0">
                <a:solidFill>
                  <a:schemeClr val="bg1"/>
                </a:solidFill>
                <a:latin typeface="Gill Sans MT" pitchFamily="34" charset="0"/>
              </a:rPr>
              <a:t>Site índex                 (in the asymptote)</a:t>
            </a:r>
            <a:endParaRPr lang="en-US" sz="1800" b="1" dirty="0">
              <a:solidFill>
                <a:schemeClr val="bg1"/>
              </a:solidFill>
              <a:latin typeface="Gill Sans MT" pitchFamily="34" charset="0"/>
            </a:endParaRPr>
          </a:p>
        </p:txBody>
      </p:sp>
      <p:cxnSp>
        <p:nvCxnSpPr>
          <p:cNvPr id="12" name="Straight Arrow Connector 13"/>
          <p:cNvCxnSpPr>
            <a:cxnSpLocks noChangeShapeType="1"/>
          </p:cNvCxnSpPr>
          <p:nvPr/>
        </p:nvCxnSpPr>
        <p:spPr bwMode="auto">
          <a:xfrm flipV="1">
            <a:off x="6996100" y="4208368"/>
            <a:ext cx="0" cy="720080"/>
          </a:xfrm>
          <a:prstGeom prst="straightConnector1">
            <a:avLst/>
          </a:prstGeom>
          <a:noFill/>
          <a:ln w="38100" algn="ctr">
            <a:solidFill>
              <a:srgbClr val="FF9900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63972" dir="14049741" sx="125000" sy="125000" algn="tl" rotWithShape="0">
                    <a:srgbClr val="C7DFD3"/>
                  </a:outerShdw>
                </a:effectLst>
              </a14:hiddenEffects>
            </a:ext>
          </a:extLst>
        </p:spPr>
      </p:cxnSp>
      <p:cxnSp>
        <p:nvCxnSpPr>
          <p:cNvPr id="15" name="Straight Arrow Connector 13"/>
          <p:cNvCxnSpPr>
            <a:cxnSpLocks noChangeShapeType="1"/>
          </p:cNvCxnSpPr>
          <p:nvPr/>
        </p:nvCxnSpPr>
        <p:spPr bwMode="auto">
          <a:xfrm flipV="1">
            <a:off x="9001137" y="4293096"/>
            <a:ext cx="0" cy="720080"/>
          </a:xfrm>
          <a:prstGeom prst="straightConnector1">
            <a:avLst/>
          </a:prstGeom>
          <a:noFill/>
          <a:ln w="38100" algn="ctr">
            <a:solidFill>
              <a:srgbClr val="FF9900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63972" dir="14049741" sx="125000" sy="125000" algn="tl" rotWithShape="0">
                    <a:srgbClr val="C7DFD3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9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9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7" grpId="0"/>
      <p:bldP spid="9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 </a:t>
            </a:r>
            <a:r>
              <a:rPr lang="pt-PT" dirty="0" err="1"/>
              <a:t>Method</a:t>
            </a:r>
            <a:r>
              <a:rPr lang="pt-PT" dirty="0"/>
              <a:t> III - </a:t>
            </a:r>
            <a:r>
              <a:rPr lang="pt-PT" dirty="0" err="1"/>
              <a:t>Potential</a:t>
            </a:r>
            <a:r>
              <a:rPr lang="pt-PT" dirty="0"/>
              <a:t> X </a:t>
            </a:r>
            <a:r>
              <a:rPr lang="pt-PT" dirty="0" err="1"/>
              <a:t>modifier</a:t>
            </a:r>
            <a:r>
              <a:rPr lang="pt-PT" dirty="0"/>
              <a:t> </a:t>
            </a:r>
            <a:r>
              <a:rPr lang="pt-PT" dirty="0" err="1"/>
              <a:t>type</a:t>
            </a:r>
            <a:r>
              <a:rPr lang="pt-PT" dirty="0"/>
              <a:t> </a:t>
            </a:r>
            <a:r>
              <a:rPr lang="pt-PT" dirty="0" err="1"/>
              <a:t>models</a:t>
            </a:r>
            <a:endParaRPr lang="pt-PT" dirty="0"/>
          </a:p>
          <a:p>
            <a:pPr lvl="1"/>
            <a:r>
              <a:rPr lang="pt-PT" dirty="0" smtClean="0"/>
              <a:t>GLOB-</a:t>
            </a:r>
            <a:r>
              <a:rPr lang="pt-PT" dirty="0" err="1" smtClean="0"/>
              <a:t>tree</a:t>
            </a:r>
            <a:r>
              <a:rPr lang="pt-PT" dirty="0" smtClean="0"/>
              <a:t> </a:t>
            </a:r>
            <a:r>
              <a:rPr lang="pt-PT" dirty="0"/>
              <a:t>model – </a:t>
            </a:r>
            <a:r>
              <a:rPr lang="pt-PT" dirty="0">
                <a:solidFill>
                  <a:srgbClr val="00B0F0"/>
                </a:solidFill>
              </a:rPr>
              <a:t>modifier</a:t>
            </a:r>
          </a:p>
          <a:p>
            <a:endParaRPr lang="pt-PT" dirty="0"/>
          </a:p>
          <a:p>
            <a:endParaRPr lang="pt-PT" dirty="0"/>
          </a:p>
          <a:p>
            <a:pPr marL="0" indent="0">
              <a:buNone/>
            </a:pPr>
            <a:endParaRPr lang="pt-PT" dirty="0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6003635" y="2931469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63972" dir="14049741" sx="125000" sy="125000" algn="tl" rotWithShape="0">
                    <a:srgbClr val="C7DFD3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6003635" y="29362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63972" dir="14049741" sx="125000" sy="125000" algn="tl" rotWithShape="0">
                    <a:srgbClr val="C7DFD3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366" name="Rectangle 8"/>
          <p:cNvSpPr>
            <a:spLocks noChangeArrowheads="1"/>
          </p:cNvSpPr>
          <p:nvPr/>
        </p:nvSpPr>
        <p:spPr bwMode="auto">
          <a:xfrm>
            <a:off x="6003635" y="2983857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63972" dir="14049741" sx="125000" sy="125000" algn="tl" rotWithShape="0">
                    <a:srgbClr val="C7DFD3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9251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5149521"/>
              </p:ext>
            </p:extLst>
          </p:nvPr>
        </p:nvGraphicFramePr>
        <p:xfrm>
          <a:off x="2500313" y="2809875"/>
          <a:ext cx="691515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7" name="Equation" r:id="rId3" imgW="4609800" imgH="469800" progId="Equation.3">
                  <p:embed/>
                </p:oleObj>
              </mc:Choice>
              <mc:Fallback>
                <p:oleObj name="Equation" r:id="rId3" imgW="4609800" imgH="4698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0313" y="2809875"/>
                        <a:ext cx="6915150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6531904" y="4833156"/>
            <a:ext cx="1547813" cy="1200329"/>
          </a:xfrm>
          <a:prstGeom prst="rect">
            <a:avLst/>
          </a:prstGeom>
          <a:solidFill>
            <a:srgbClr val="00CC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PT" sz="1800" b="1" dirty="0">
                <a:solidFill>
                  <a:schemeClr val="bg1"/>
                </a:solidFill>
                <a:latin typeface="Gill Sans MT" pitchFamily="34" charset="0"/>
              </a:rPr>
              <a:t>Unilateral distance dependent CI</a:t>
            </a:r>
            <a:endParaRPr lang="en-US" sz="1800" b="1" dirty="0">
              <a:solidFill>
                <a:schemeClr val="bg1"/>
              </a:solidFill>
              <a:latin typeface="Gill Sans MT" pitchFamily="34" charset="0"/>
            </a:endParaRPr>
          </a:p>
        </p:txBody>
      </p:sp>
      <p:cxnSp>
        <p:nvCxnSpPr>
          <p:cNvPr id="9" name="Straight Arrow Connector 7"/>
          <p:cNvCxnSpPr>
            <a:cxnSpLocks noChangeShapeType="1"/>
          </p:cNvCxnSpPr>
          <p:nvPr/>
        </p:nvCxnSpPr>
        <p:spPr bwMode="auto">
          <a:xfrm flipH="1" flipV="1">
            <a:off x="7291128" y="3162300"/>
            <a:ext cx="14683" cy="1670856"/>
          </a:xfrm>
          <a:prstGeom prst="straightConnector1">
            <a:avLst/>
          </a:prstGeom>
          <a:noFill/>
          <a:ln w="38100" algn="ctr">
            <a:solidFill>
              <a:srgbClr val="00CCFF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63972" dir="14049741" sx="125000" sy="125000" algn="tl" rotWithShape="0">
                    <a:srgbClr val="C7DFD3"/>
                  </a:outerShdw>
                </a:effectLst>
              </a14:hiddenEffects>
            </a:ext>
          </a:extLst>
        </p:spPr>
      </p:cxn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4277978" y="5106490"/>
            <a:ext cx="1547812" cy="92333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PT" sz="1800" b="1" dirty="0">
                <a:solidFill>
                  <a:schemeClr val="bg1"/>
                </a:solidFill>
                <a:latin typeface="Gill Sans MT" pitchFamily="34" charset="0"/>
              </a:rPr>
              <a:t>Distance independent CI</a:t>
            </a:r>
            <a:endParaRPr lang="en-US" sz="1800" b="1" dirty="0">
              <a:solidFill>
                <a:schemeClr val="bg1"/>
              </a:solidFill>
              <a:latin typeface="Gill Sans MT" pitchFamily="34" charset="0"/>
            </a:endParaRPr>
          </a:p>
        </p:txBody>
      </p:sp>
      <p:cxnSp>
        <p:nvCxnSpPr>
          <p:cNvPr id="11" name="Straight Arrow Connector 13"/>
          <p:cNvCxnSpPr>
            <a:cxnSpLocks noChangeShapeType="1"/>
          </p:cNvCxnSpPr>
          <p:nvPr/>
        </p:nvCxnSpPr>
        <p:spPr bwMode="auto">
          <a:xfrm flipV="1">
            <a:off x="4783059" y="3392996"/>
            <a:ext cx="15379" cy="1713494"/>
          </a:xfrm>
          <a:prstGeom prst="straightConnector1">
            <a:avLst/>
          </a:prstGeom>
          <a:noFill/>
          <a:ln w="38100" algn="ctr">
            <a:solidFill>
              <a:srgbClr val="0070C0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63972" dir="14049741" sx="125000" sy="125000" algn="tl" rotWithShape="0">
                    <a:srgbClr val="C7DFD3"/>
                  </a:outerShdw>
                </a:effectLst>
              </a14:hiddenEffects>
            </a:ext>
          </a:extLst>
        </p:spPr>
      </p:cxn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5051884" y="2384884"/>
            <a:ext cx="1691828" cy="369332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PT" sz="1800" b="1" dirty="0">
                <a:solidFill>
                  <a:schemeClr val="bg1"/>
                </a:solidFill>
                <a:latin typeface="Gill Sans MT" pitchFamily="34" charset="0"/>
              </a:rPr>
              <a:t>Stand density</a:t>
            </a:r>
            <a:endParaRPr lang="en-US" sz="1800" b="1" dirty="0">
              <a:solidFill>
                <a:schemeClr val="bg1"/>
              </a:solidFill>
              <a:latin typeface="Gill Sans MT" pitchFamily="34" charset="0"/>
            </a:endParaRPr>
          </a:p>
        </p:txBody>
      </p:sp>
      <p:cxnSp>
        <p:nvCxnSpPr>
          <p:cNvPr id="14" name="Straight Arrow Connector 13"/>
          <p:cNvCxnSpPr>
            <a:cxnSpLocks noChangeShapeType="1"/>
          </p:cNvCxnSpPr>
          <p:nvPr/>
        </p:nvCxnSpPr>
        <p:spPr bwMode="auto">
          <a:xfrm flipV="1">
            <a:off x="5894873" y="2710688"/>
            <a:ext cx="0" cy="432000"/>
          </a:xfrm>
          <a:prstGeom prst="straightConnector1">
            <a:avLst/>
          </a:prstGeom>
          <a:noFill/>
          <a:ln w="38100" algn="ctr">
            <a:solidFill>
              <a:srgbClr val="FF9900"/>
            </a:solidFill>
            <a:round/>
            <a:headEnd type="triangl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63972" dir="14049741" sx="125000" sy="125000" algn="tl" rotWithShape="0">
                    <a:srgbClr val="C7DFD3"/>
                  </a:outerShdw>
                </a:effectLst>
              </a14:hiddenEffects>
            </a:ext>
          </a:extLst>
        </p:spPr>
      </p:cxnSp>
      <p:sp>
        <p:nvSpPr>
          <p:cNvPr id="20" name="TextBox 5"/>
          <p:cNvSpPr txBox="1">
            <a:spLocks noChangeArrowheads="1"/>
          </p:cNvSpPr>
          <p:nvPr/>
        </p:nvSpPr>
        <p:spPr bwMode="auto">
          <a:xfrm>
            <a:off x="8292244" y="5111421"/>
            <a:ext cx="1547813" cy="923330"/>
          </a:xfrm>
          <a:prstGeom prst="rect">
            <a:avLst/>
          </a:prstGeom>
          <a:solidFill>
            <a:srgbClr val="00CCFF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PT" sz="1800" b="1" dirty="0">
                <a:solidFill>
                  <a:schemeClr val="bg1"/>
                </a:solidFill>
                <a:latin typeface="Gill Sans MT" pitchFamily="34" charset="0"/>
              </a:rPr>
              <a:t>distance dependent CI</a:t>
            </a:r>
            <a:endParaRPr lang="en-US" sz="1800" b="1" dirty="0">
              <a:solidFill>
                <a:schemeClr val="bg1"/>
              </a:solidFill>
              <a:latin typeface="Gill Sans MT" pitchFamily="34" charset="0"/>
            </a:endParaRPr>
          </a:p>
        </p:txBody>
      </p:sp>
      <p:cxnSp>
        <p:nvCxnSpPr>
          <p:cNvPr id="21" name="Straight Arrow Connector 7"/>
          <p:cNvCxnSpPr>
            <a:cxnSpLocks noChangeShapeType="1"/>
          </p:cNvCxnSpPr>
          <p:nvPr/>
        </p:nvCxnSpPr>
        <p:spPr bwMode="auto">
          <a:xfrm flipV="1">
            <a:off x="9066150" y="3162300"/>
            <a:ext cx="0" cy="2092090"/>
          </a:xfrm>
          <a:prstGeom prst="straightConnector1">
            <a:avLst/>
          </a:prstGeom>
          <a:noFill/>
          <a:ln w="38100" algn="ctr">
            <a:solidFill>
              <a:srgbClr val="00CCFF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63972" dir="14049741" sx="125000" sy="125000" algn="tl" rotWithShape="0">
                    <a:srgbClr val="C7DFD3"/>
                  </a:outerShdw>
                </a:effectLst>
              </a14:hiddenEffects>
            </a:ext>
          </a:extLst>
        </p:spPr>
      </p:cxn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9391761"/>
              </p:ext>
            </p:extLst>
          </p:nvPr>
        </p:nvGraphicFramePr>
        <p:xfrm>
          <a:off x="3271181" y="5389706"/>
          <a:ext cx="85725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8" name="Equation" r:id="rId5" imgW="571252" imgH="418918" progId="Equation.3">
                  <p:embed/>
                </p:oleObj>
              </mc:Choice>
              <mc:Fallback>
                <p:oleObj name="Equation" r:id="rId5" imgW="571252" imgH="418918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1181" y="5389706"/>
                        <a:ext cx="857250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Elbow Connector 17"/>
          <p:cNvCxnSpPr>
            <a:stCxn id="10" idx="3"/>
          </p:cNvCxnSpPr>
          <p:nvPr/>
        </p:nvCxnSpPr>
        <p:spPr bwMode="auto">
          <a:xfrm flipV="1">
            <a:off x="5825790" y="3429000"/>
            <a:ext cx="522238" cy="2139155"/>
          </a:xfrm>
          <a:prstGeom prst="bentConnector2">
            <a:avLst/>
          </a:prstGeom>
          <a:solidFill>
            <a:schemeClr val="bg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63972" dir="14049741" sx="125000" sy="125000" algn="tl" rotWithShape="0">
                    <a:srgbClr val="C7DFD3"/>
                  </a:outerShdw>
                </a:effectLst>
              </a14:hiddenEffects>
            </a:ext>
          </a:extLst>
        </p:spPr>
      </p:cxnSp>
      <p:sp>
        <p:nvSpPr>
          <p:cNvPr id="31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304800"/>
            <a:ext cx="11480800" cy="1143000"/>
          </a:xfrm>
        </p:spPr>
        <p:txBody>
          <a:bodyPr/>
          <a:lstStyle/>
          <a:p>
            <a:r>
              <a:rPr lang="pt-PT" dirty="0" err="1"/>
              <a:t>Modeling</a:t>
            </a:r>
            <a:r>
              <a:rPr lang="pt-PT" dirty="0"/>
              <a:t> individual </a:t>
            </a:r>
            <a:r>
              <a:rPr lang="pt-PT" dirty="0" err="1"/>
              <a:t>tree</a:t>
            </a:r>
            <a:r>
              <a:rPr lang="pt-PT" dirty="0"/>
              <a:t> </a:t>
            </a:r>
            <a:r>
              <a:rPr lang="pt-PT" dirty="0" err="1"/>
              <a:t>dbh</a:t>
            </a:r>
            <a:r>
              <a:rPr lang="pt-PT" dirty="0"/>
              <a:t> </a:t>
            </a:r>
            <a:r>
              <a:rPr lang="pt-PT" dirty="0" err="1"/>
              <a:t>growth</a:t>
            </a:r>
            <a:endParaRPr lang="pt-PT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2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3" grpId="0" animBg="1"/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Height</a:t>
            </a:r>
            <a:r>
              <a:rPr lang="pt-PT" dirty="0"/>
              <a:t> </a:t>
            </a:r>
            <a:r>
              <a:rPr lang="pt-PT" dirty="0" err="1"/>
              <a:t>estimation</a:t>
            </a:r>
            <a:r>
              <a:rPr lang="pt-PT" dirty="0"/>
              <a:t> - example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GLOB-</a:t>
            </a:r>
            <a:r>
              <a:rPr lang="pt-PT" dirty="0" err="1" smtClean="0"/>
              <a:t>tree</a:t>
            </a:r>
            <a:r>
              <a:rPr lang="pt-PT" dirty="0" smtClean="0"/>
              <a:t> </a:t>
            </a:r>
            <a:r>
              <a:rPr lang="pt-PT" dirty="0" err="1"/>
              <a:t>model</a:t>
            </a:r>
            <a:r>
              <a:rPr lang="pt-PT" dirty="0"/>
              <a:t> – h-d curve</a:t>
            </a:r>
            <a:r>
              <a:rPr lang="pt-PT" sz="2000" dirty="0"/>
              <a:t>: </a:t>
            </a:r>
          </a:p>
          <a:p>
            <a:pPr lvl="1"/>
            <a:r>
              <a:rPr lang="pt-PT" sz="1800" b="1" u="sng" dirty="0" err="1" smtClean="0">
                <a:solidFill>
                  <a:srgbClr val="339933"/>
                </a:solidFill>
              </a:rPr>
              <a:t>Young</a:t>
            </a:r>
            <a:r>
              <a:rPr lang="pt-PT" sz="1800" b="1" u="sng" dirty="0" smtClean="0">
                <a:solidFill>
                  <a:srgbClr val="339933"/>
                </a:solidFill>
              </a:rPr>
              <a:t> </a:t>
            </a:r>
            <a:r>
              <a:rPr lang="pt-PT" sz="1800" b="1" u="sng" dirty="0">
                <a:solidFill>
                  <a:srgbClr val="339933"/>
                </a:solidFill>
              </a:rPr>
              <a:t>stands (t&lt;4 </a:t>
            </a:r>
            <a:r>
              <a:rPr lang="pt-PT" sz="1800" b="1" u="sng" dirty="0" err="1">
                <a:solidFill>
                  <a:srgbClr val="339933"/>
                </a:solidFill>
              </a:rPr>
              <a:t>years</a:t>
            </a:r>
            <a:r>
              <a:rPr lang="pt-PT" sz="1800" b="1" u="sng" dirty="0" smtClean="0">
                <a:solidFill>
                  <a:srgbClr val="339933"/>
                </a:solidFill>
              </a:rPr>
              <a:t>):</a:t>
            </a:r>
            <a:endParaRPr lang="pt-PT" sz="1800" b="1" u="sng" dirty="0">
              <a:solidFill>
                <a:srgbClr val="339933"/>
              </a:solidFill>
            </a:endParaRPr>
          </a:p>
          <a:p>
            <a:endParaRPr lang="pt-PT" sz="2000" dirty="0"/>
          </a:p>
          <a:p>
            <a:pPr marL="0" indent="0">
              <a:buNone/>
            </a:pPr>
            <a:endParaRPr lang="pt-PT" dirty="0" smtClean="0"/>
          </a:p>
          <a:p>
            <a:pPr marL="0" indent="0">
              <a:buNone/>
            </a:pPr>
            <a:endParaRPr lang="pt-PT" sz="1600" dirty="0"/>
          </a:p>
          <a:p>
            <a:pPr lvl="1"/>
            <a:r>
              <a:rPr lang="pt-PT" sz="1800" b="1" u="sng" dirty="0">
                <a:solidFill>
                  <a:srgbClr val="339933"/>
                </a:solidFill>
              </a:rPr>
              <a:t>Adult stands (t&gt;4 </a:t>
            </a:r>
            <a:r>
              <a:rPr lang="pt-PT" sz="1800" b="1" u="sng" dirty="0" err="1">
                <a:solidFill>
                  <a:srgbClr val="339933"/>
                </a:solidFill>
              </a:rPr>
              <a:t>years</a:t>
            </a:r>
            <a:r>
              <a:rPr lang="pt-PT" sz="1800" b="1" u="sng" dirty="0" smtClean="0">
                <a:solidFill>
                  <a:srgbClr val="339933"/>
                </a:solidFill>
              </a:rPr>
              <a:t>):</a:t>
            </a:r>
            <a:endParaRPr lang="pt-PT" sz="1800" b="1" u="sng" dirty="0">
              <a:solidFill>
                <a:srgbClr val="339933"/>
              </a:solidFill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6003635" y="2931469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63972" dir="14049741" sx="125000" sy="125000" algn="tl" rotWithShape="0">
                    <a:srgbClr val="C7DFD3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6003635" y="2950519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63972" dir="14049741" sx="125000" sy="125000" algn="tl" rotWithShape="0">
                    <a:srgbClr val="C7DFD3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9046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3510861"/>
              </p:ext>
            </p:extLst>
          </p:nvPr>
        </p:nvGraphicFramePr>
        <p:xfrm>
          <a:off x="543867" y="2822700"/>
          <a:ext cx="11112135" cy="11103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3" name="Equation" r:id="rId3" imgW="6858000" imgH="685800" progId="Equation.3">
                  <p:embed/>
                </p:oleObj>
              </mc:Choice>
              <mc:Fallback>
                <p:oleObj name="Equation" r:id="rId3" imgW="6858000" imgH="685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867" y="2822700"/>
                        <a:ext cx="11112135" cy="11103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5" name="Rectangle 8"/>
          <p:cNvSpPr>
            <a:spLocks noChangeArrowheads="1"/>
          </p:cNvSpPr>
          <p:nvPr/>
        </p:nvSpPr>
        <p:spPr bwMode="auto">
          <a:xfrm>
            <a:off x="6003635" y="2950519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63972" dir="14049741" sx="125000" sy="125000" algn="tl" rotWithShape="0">
                    <a:srgbClr val="C7DFD3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9047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5980681"/>
              </p:ext>
            </p:extLst>
          </p:nvPr>
        </p:nvGraphicFramePr>
        <p:xfrm>
          <a:off x="1169159" y="4905164"/>
          <a:ext cx="9668951" cy="108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4" name="Equation" r:id="rId5" imgW="6134100" imgH="685800" progId="Equation.3">
                  <p:embed/>
                </p:oleObj>
              </mc:Choice>
              <mc:Fallback>
                <p:oleObj name="Equation" r:id="rId5" imgW="6134100" imgH="6858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9159" y="4905164"/>
                        <a:ext cx="9668951" cy="10801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0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0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304800"/>
            <a:ext cx="11480800" cy="1143000"/>
          </a:xfrm>
        </p:spPr>
        <p:txBody>
          <a:bodyPr/>
          <a:lstStyle/>
          <a:p>
            <a:r>
              <a:rPr lang="pt-PT" dirty="0"/>
              <a:t>Crown variables - </a:t>
            </a:r>
            <a:r>
              <a:rPr lang="pt-PT" dirty="0" err="1"/>
              <a:t>example</a:t>
            </a:r>
            <a:endParaRPr lang="pt-PT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 GLOB-tree model – </a:t>
            </a:r>
            <a:r>
              <a:rPr lang="pt-PT" dirty="0" err="1"/>
              <a:t>crown</a:t>
            </a:r>
            <a:r>
              <a:rPr lang="pt-PT" dirty="0"/>
              <a:t> </a:t>
            </a:r>
            <a:r>
              <a:rPr lang="pt-PT" dirty="0" smtClean="0"/>
              <a:t>ratio:</a:t>
            </a:r>
            <a:endParaRPr lang="pt-PT" dirty="0"/>
          </a:p>
        </p:txBody>
      </p:sp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6003635" y="2931469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63972" dir="14049741" sx="125000" sy="125000" algn="tl" rotWithShape="0">
                    <a:srgbClr val="C7DFD3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873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1150350"/>
              </p:ext>
            </p:extLst>
          </p:nvPr>
        </p:nvGraphicFramePr>
        <p:xfrm>
          <a:off x="1370106" y="2570759"/>
          <a:ext cx="9267057" cy="11847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5" name="Equation" r:id="rId3" imgW="4470400" imgH="571500" progId="Equation.3">
                  <p:embed/>
                </p:oleObj>
              </mc:Choice>
              <mc:Fallback>
                <p:oleObj name="Equation" r:id="rId3" imgW="4470400" imgH="5715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0106" y="2570759"/>
                        <a:ext cx="9267057" cy="11847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034236" y="5229234"/>
            <a:ext cx="1547813" cy="646112"/>
          </a:xfrm>
          <a:prstGeom prst="rect">
            <a:avLst/>
          </a:prstGeom>
          <a:solidFill>
            <a:srgbClr val="00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PT" sz="1800" b="1" dirty="0">
                <a:solidFill>
                  <a:schemeClr val="bg1"/>
                </a:solidFill>
                <a:latin typeface="Gill Sans MT" pitchFamily="34" charset="0"/>
              </a:rPr>
              <a:t>Tree dimension</a:t>
            </a:r>
            <a:endParaRPr lang="en-US" sz="1800" b="1" dirty="0">
              <a:solidFill>
                <a:schemeClr val="bg1"/>
              </a:solidFill>
              <a:latin typeface="Gill Sans MT" pitchFamily="34" charset="0"/>
            </a:endParaRPr>
          </a:p>
        </p:txBody>
      </p:sp>
      <p:cxnSp>
        <p:nvCxnSpPr>
          <p:cNvPr id="7" name="Straight Arrow Connector 7"/>
          <p:cNvCxnSpPr>
            <a:cxnSpLocks noChangeShapeType="1"/>
          </p:cNvCxnSpPr>
          <p:nvPr/>
        </p:nvCxnSpPr>
        <p:spPr bwMode="auto">
          <a:xfrm flipV="1">
            <a:off x="9761310" y="3393134"/>
            <a:ext cx="0" cy="1870616"/>
          </a:xfrm>
          <a:prstGeom prst="straightConnector1">
            <a:avLst/>
          </a:prstGeom>
          <a:noFill/>
          <a:ln w="38100" algn="ctr">
            <a:solidFill>
              <a:srgbClr val="009900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63972" dir="14049741" sx="125000" sy="125000" algn="tl" rotWithShape="0">
                    <a:srgbClr val="C7DFD3"/>
                  </a:outerShdw>
                </a:effectLst>
              </a14:hiddenEffects>
            </a:ext>
          </a:extLst>
        </p:spPr>
      </p:cxnSp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5718138" y="3935486"/>
            <a:ext cx="1547812" cy="646113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PT" sz="1800" b="1" dirty="0">
                <a:solidFill>
                  <a:schemeClr val="bg1"/>
                </a:solidFill>
                <a:latin typeface="Gill Sans MT" pitchFamily="34" charset="0"/>
              </a:rPr>
              <a:t>Stand density</a:t>
            </a:r>
            <a:endParaRPr lang="en-US" sz="1800" b="1" dirty="0">
              <a:solidFill>
                <a:schemeClr val="bg1"/>
              </a:solidFill>
              <a:latin typeface="Gill Sans MT" pitchFamily="34" charset="0"/>
            </a:endParaRPr>
          </a:p>
        </p:txBody>
      </p:sp>
      <p:cxnSp>
        <p:nvCxnSpPr>
          <p:cNvPr id="9" name="Straight Arrow Connector 13"/>
          <p:cNvCxnSpPr>
            <a:cxnSpLocks noChangeShapeType="1"/>
            <a:stCxn id="8" idx="0"/>
          </p:cNvCxnSpPr>
          <p:nvPr/>
        </p:nvCxnSpPr>
        <p:spPr bwMode="auto">
          <a:xfrm flipV="1">
            <a:off x="6492044" y="3383472"/>
            <a:ext cx="0" cy="552014"/>
          </a:xfrm>
          <a:prstGeom prst="straightConnector1">
            <a:avLst/>
          </a:prstGeom>
          <a:noFill/>
          <a:ln w="38100" algn="ctr">
            <a:solidFill>
              <a:srgbClr val="FF9900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63972" dir="14049741" sx="125000" sy="125000" algn="tl" rotWithShape="0">
                    <a:srgbClr val="C7DFD3"/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858783" y="5217018"/>
            <a:ext cx="962265" cy="646331"/>
          </a:xfrm>
          <a:prstGeom prst="rect">
            <a:avLst/>
          </a:prstGeom>
          <a:solidFill>
            <a:srgbClr val="00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PT" sz="1800" b="1" dirty="0">
                <a:solidFill>
                  <a:schemeClr val="bg1"/>
                </a:solidFill>
                <a:latin typeface="Gill Sans MT" pitchFamily="34" charset="0"/>
              </a:rPr>
              <a:t>Tree age</a:t>
            </a:r>
            <a:endParaRPr lang="en-US" sz="1800" b="1" dirty="0">
              <a:solidFill>
                <a:schemeClr val="bg1"/>
              </a:solidFill>
              <a:latin typeface="Gill Sans MT" pitchFamily="34" charset="0"/>
            </a:endParaRPr>
          </a:p>
        </p:txBody>
      </p:sp>
      <p:cxnSp>
        <p:nvCxnSpPr>
          <p:cNvPr id="11" name="Straight Arrow Connector 7"/>
          <p:cNvCxnSpPr>
            <a:cxnSpLocks noChangeShapeType="1"/>
          </p:cNvCxnSpPr>
          <p:nvPr/>
        </p:nvCxnSpPr>
        <p:spPr bwMode="auto">
          <a:xfrm flipV="1">
            <a:off x="5339916" y="3393134"/>
            <a:ext cx="0" cy="1870616"/>
          </a:xfrm>
          <a:prstGeom prst="straightConnector1">
            <a:avLst/>
          </a:prstGeom>
          <a:noFill/>
          <a:ln w="38100" algn="ctr">
            <a:solidFill>
              <a:srgbClr val="009900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63972" dir="14049741" sx="125000" sy="125000" algn="tl" rotWithShape="0">
                    <a:srgbClr val="C7DFD3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7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Predicting tree mortality - </a:t>
            </a:r>
            <a:r>
              <a:rPr lang="pt-PT" dirty="0" err="1"/>
              <a:t>example</a:t>
            </a:r>
            <a:endParaRPr lang="pt-PT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 GLOB-</a:t>
            </a:r>
            <a:r>
              <a:rPr lang="pt-PT" dirty="0" err="1"/>
              <a:t>tree</a:t>
            </a:r>
            <a:r>
              <a:rPr lang="pt-PT" dirty="0"/>
              <a:t> </a:t>
            </a:r>
            <a:r>
              <a:rPr lang="pt-PT" dirty="0" err="1" smtClean="0"/>
              <a:t>model</a:t>
            </a:r>
            <a:r>
              <a:rPr lang="pt-PT" dirty="0" smtClean="0"/>
              <a:t> – </a:t>
            </a:r>
            <a:r>
              <a:rPr lang="pt-PT" dirty="0" err="1" smtClean="0"/>
              <a:t>tree</a:t>
            </a:r>
            <a:r>
              <a:rPr lang="pt-PT" dirty="0" smtClean="0"/>
              <a:t> </a:t>
            </a:r>
            <a:r>
              <a:rPr lang="pt-PT" dirty="0" err="1" smtClean="0"/>
              <a:t>mortality</a:t>
            </a:r>
            <a:r>
              <a:rPr lang="pt-PT" dirty="0" smtClean="0"/>
              <a:t>:</a:t>
            </a:r>
            <a:endParaRPr lang="pt-PT" dirty="0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6003635" y="2931469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63972" dir="14049741" sx="125000" sy="125000" algn="tl" rotWithShape="0">
                    <a:srgbClr val="C7DFD3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389" name="Rectangle 7"/>
          <p:cNvSpPr>
            <a:spLocks noChangeArrowheads="1"/>
          </p:cNvSpPr>
          <p:nvPr/>
        </p:nvSpPr>
        <p:spPr bwMode="auto">
          <a:xfrm>
            <a:off x="6003635" y="2988619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63972" dir="14049741" sx="125000" sy="125000" algn="tl" rotWithShape="0">
                    <a:srgbClr val="C7DFD3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6096000" y="4500940"/>
            <a:ext cx="1547812" cy="92333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PT" sz="1800" b="1" dirty="0">
                <a:solidFill>
                  <a:schemeClr val="bg1"/>
                </a:solidFill>
                <a:latin typeface="Gill Sans MT" pitchFamily="34" charset="0"/>
              </a:rPr>
              <a:t>Distance independent CI</a:t>
            </a:r>
            <a:endParaRPr lang="en-US" sz="1800" b="1" dirty="0">
              <a:solidFill>
                <a:schemeClr val="bg1"/>
              </a:solidFill>
              <a:latin typeface="Gill Sans MT" pitchFamily="34" charset="0"/>
            </a:endParaRPr>
          </a:p>
        </p:txBody>
      </p:sp>
      <p:cxnSp>
        <p:nvCxnSpPr>
          <p:cNvPr id="9" name="Straight Arrow Connector 13"/>
          <p:cNvCxnSpPr>
            <a:cxnSpLocks noChangeShapeType="1"/>
          </p:cNvCxnSpPr>
          <p:nvPr/>
        </p:nvCxnSpPr>
        <p:spPr bwMode="auto">
          <a:xfrm flipV="1">
            <a:off x="6975475" y="2996952"/>
            <a:ext cx="0" cy="1503990"/>
          </a:xfrm>
          <a:prstGeom prst="straightConnector1">
            <a:avLst/>
          </a:prstGeom>
          <a:noFill/>
          <a:ln w="38100" algn="ctr">
            <a:solidFill>
              <a:srgbClr val="0070C0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63972" dir="14049741" sx="125000" sy="125000" algn="tl" rotWithShape="0">
                    <a:srgbClr val="C7DFD3"/>
                  </a:outerShdw>
                </a:effectLst>
              </a14:hiddenEffects>
            </a:ext>
          </a:extLst>
        </p:spPr>
      </p:cxn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9187257"/>
              </p:ext>
            </p:extLst>
          </p:nvPr>
        </p:nvGraphicFramePr>
        <p:xfrm>
          <a:off x="6456040" y="5428642"/>
          <a:ext cx="85725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9" name="Equation" r:id="rId3" imgW="571252" imgH="418918" progId="Equation.3">
                  <p:embed/>
                </p:oleObj>
              </mc:Choice>
              <mc:Fallback>
                <p:oleObj name="Equation" r:id="rId3" imgW="571252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6040" y="5428642"/>
                        <a:ext cx="857250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Arrow Connector 13"/>
          <p:cNvCxnSpPr>
            <a:cxnSpLocks noChangeShapeType="1"/>
          </p:cNvCxnSpPr>
          <p:nvPr/>
        </p:nvCxnSpPr>
        <p:spPr bwMode="auto">
          <a:xfrm flipV="1">
            <a:off x="7176120" y="3564940"/>
            <a:ext cx="0" cy="936000"/>
          </a:xfrm>
          <a:prstGeom prst="straightConnector1">
            <a:avLst/>
          </a:prstGeom>
          <a:noFill/>
          <a:ln w="38100" algn="ctr">
            <a:solidFill>
              <a:srgbClr val="0070C0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63972" dir="14049741" sx="125000" sy="125000" algn="tl" rotWithShape="0">
                    <a:srgbClr val="C7DFD3"/>
                  </a:outerShdw>
                </a:effectLst>
              </a14:hiddenEffects>
            </a:ext>
          </a:extLst>
        </p:spPr>
      </p:cxnSp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7536520" y="5420432"/>
            <a:ext cx="1547813" cy="646112"/>
          </a:xfrm>
          <a:prstGeom prst="rect">
            <a:avLst/>
          </a:prstGeom>
          <a:solidFill>
            <a:srgbClr val="00CCFF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PT" sz="1800" b="1" dirty="0">
                <a:solidFill>
                  <a:schemeClr val="bg1"/>
                </a:solidFill>
                <a:latin typeface="Gill Sans MT" pitchFamily="34" charset="0"/>
              </a:rPr>
              <a:t>Tree dimension</a:t>
            </a:r>
            <a:endParaRPr lang="en-US" sz="1800" b="1" dirty="0">
              <a:solidFill>
                <a:schemeClr val="bg1"/>
              </a:solidFill>
              <a:latin typeface="Gill Sans MT" pitchFamily="34" charset="0"/>
            </a:endParaRPr>
          </a:p>
        </p:txBody>
      </p:sp>
      <p:cxnSp>
        <p:nvCxnSpPr>
          <p:cNvPr id="16" name="Straight Arrow Connector 7"/>
          <p:cNvCxnSpPr>
            <a:cxnSpLocks noChangeShapeType="1"/>
          </p:cNvCxnSpPr>
          <p:nvPr/>
        </p:nvCxnSpPr>
        <p:spPr bwMode="auto">
          <a:xfrm flipV="1">
            <a:off x="8263594" y="3537116"/>
            <a:ext cx="0" cy="1870616"/>
          </a:xfrm>
          <a:prstGeom prst="straightConnector1">
            <a:avLst/>
          </a:prstGeom>
          <a:noFill/>
          <a:ln w="38100" algn="ctr">
            <a:solidFill>
              <a:srgbClr val="00CCFF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63972" dir="14049741" sx="125000" sy="125000" algn="tl" rotWithShape="0">
                    <a:srgbClr val="C7DFD3"/>
                  </a:outerShdw>
                </a:effectLst>
              </a14:hiddenEffects>
            </a:ext>
          </a:extLst>
        </p:spPr>
      </p:cxnSp>
      <p:cxnSp>
        <p:nvCxnSpPr>
          <p:cNvPr id="17" name="Straight Arrow Connector 9"/>
          <p:cNvCxnSpPr>
            <a:cxnSpLocks noChangeShapeType="1"/>
          </p:cNvCxnSpPr>
          <p:nvPr/>
        </p:nvCxnSpPr>
        <p:spPr bwMode="auto">
          <a:xfrm flipV="1">
            <a:off x="8415994" y="2816932"/>
            <a:ext cx="0" cy="2627312"/>
          </a:xfrm>
          <a:prstGeom prst="straightConnector1">
            <a:avLst/>
          </a:prstGeom>
          <a:noFill/>
          <a:ln w="38100" algn="ctr">
            <a:solidFill>
              <a:srgbClr val="00CCFF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63972" dir="14049741" sx="125000" sy="125000" algn="tl" rotWithShape="0">
                    <a:srgbClr val="C7DFD3"/>
                  </a:outerShdw>
                </a:effectLst>
              </a14:hiddenEffects>
            </a:ext>
          </a:extLst>
        </p:spPr>
      </p:cxnSp>
      <p:sp>
        <p:nvSpPr>
          <p:cNvPr id="18" name="TextBox 11"/>
          <p:cNvSpPr txBox="1">
            <a:spLocks noChangeArrowheads="1"/>
          </p:cNvSpPr>
          <p:nvPr/>
        </p:nvSpPr>
        <p:spPr bwMode="auto">
          <a:xfrm>
            <a:off x="4944232" y="3789041"/>
            <a:ext cx="1547812" cy="646113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PT" sz="1800" b="1" dirty="0">
                <a:solidFill>
                  <a:schemeClr val="bg1"/>
                </a:solidFill>
                <a:latin typeface="Gill Sans MT" pitchFamily="34" charset="0"/>
              </a:rPr>
              <a:t>Stand density</a:t>
            </a:r>
            <a:endParaRPr lang="en-US" sz="1800" b="1" dirty="0">
              <a:solidFill>
                <a:schemeClr val="bg1"/>
              </a:solidFill>
              <a:latin typeface="Gill Sans MT" pitchFamily="34" charset="0"/>
            </a:endParaRPr>
          </a:p>
        </p:txBody>
      </p:sp>
      <p:cxnSp>
        <p:nvCxnSpPr>
          <p:cNvPr id="19" name="Straight Arrow Connector 13"/>
          <p:cNvCxnSpPr>
            <a:cxnSpLocks noChangeShapeType="1"/>
          </p:cNvCxnSpPr>
          <p:nvPr/>
        </p:nvCxnSpPr>
        <p:spPr bwMode="auto">
          <a:xfrm flipV="1">
            <a:off x="5823707" y="2924944"/>
            <a:ext cx="0" cy="864000"/>
          </a:xfrm>
          <a:prstGeom prst="straightConnector1">
            <a:avLst/>
          </a:prstGeom>
          <a:noFill/>
          <a:ln w="38100" algn="ctr">
            <a:solidFill>
              <a:srgbClr val="FF9900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63972" dir="14049741" sx="125000" sy="125000" algn="tl" rotWithShape="0">
                    <a:srgbClr val="C7DFD3"/>
                  </a:outerShdw>
                </a:effectLst>
              </a14:hiddenEffects>
            </a:ext>
          </a:extLst>
        </p:spPr>
      </p:cxnSp>
      <p:cxnSp>
        <p:nvCxnSpPr>
          <p:cNvPr id="20" name="Straight Arrow Connector 13"/>
          <p:cNvCxnSpPr>
            <a:cxnSpLocks noChangeShapeType="1"/>
          </p:cNvCxnSpPr>
          <p:nvPr/>
        </p:nvCxnSpPr>
        <p:spPr bwMode="auto">
          <a:xfrm flipV="1">
            <a:off x="5976107" y="3077344"/>
            <a:ext cx="0" cy="756000"/>
          </a:xfrm>
          <a:prstGeom prst="straightConnector1">
            <a:avLst/>
          </a:prstGeom>
          <a:noFill/>
          <a:ln w="38100" algn="ctr">
            <a:solidFill>
              <a:srgbClr val="FF9900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63972" dir="14049741" sx="125000" sy="125000" algn="tl" rotWithShape="0">
                    <a:srgbClr val="C7DFD3"/>
                  </a:outerShdw>
                </a:effectLst>
              </a14:hiddenEffects>
            </a:ext>
          </a:extLst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687C894A-EF4C-4BC8-8115-4CFD8683631B}"/>
              </a:ext>
            </a:extLst>
          </p:cNvPr>
          <p:cNvSpPr txBox="1"/>
          <p:nvPr/>
        </p:nvSpPr>
        <p:spPr>
          <a:xfrm>
            <a:off x="3323692" y="3077344"/>
            <a:ext cx="424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9442B94-1D4A-4BAD-B355-3C80B7D6C4AF}"/>
              </a:ext>
            </a:extLst>
          </p:cNvPr>
          <p:cNvGrpSpPr/>
          <p:nvPr/>
        </p:nvGrpSpPr>
        <p:grpSpPr>
          <a:xfrm>
            <a:off x="2063552" y="2676525"/>
            <a:ext cx="6364486" cy="973138"/>
            <a:chOff x="2063552" y="2676525"/>
            <a:chExt cx="6364486" cy="973138"/>
          </a:xfrm>
          <a:solidFill>
            <a:schemeClr val="bg1"/>
          </a:solidFill>
        </p:grpSpPr>
        <p:graphicFrame>
          <p:nvGraphicFramePr>
            <p:cNvPr id="193542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82616628"/>
                </p:ext>
              </p:extLst>
            </p:nvPr>
          </p:nvGraphicFramePr>
          <p:xfrm>
            <a:off x="2640013" y="2676525"/>
            <a:ext cx="5788025" cy="973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70" name="Equation" r:id="rId5" imgW="3619440" imgH="609480" progId="Equation.3">
                    <p:embed/>
                  </p:oleObj>
                </mc:Choice>
                <mc:Fallback>
                  <p:oleObj name="Equation" r:id="rId5" imgW="3619440" imgH="609480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40013" y="2676525"/>
                          <a:ext cx="5788025" cy="9731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284FC9E-AE40-4018-974A-36CC7CA20C1F}"/>
                </a:ext>
              </a:extLst>
            </p:cNvPr>
            <p:cNvSpPr txBox="1"/>
            <p:nvPr/>
          </p:nvSpPr>
          <p:spPr>
            <a:xfrm>
              <a:off x="2063552" y="2996952"/>
              <a:ext cx="1778835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pt-PT" sz="1800" i="1" dirty="0">
                  <a:latin typeface="Calibri" panose="020F0502020204030204" pitchFamily="34" charset="0"/>
                  <a:cs typeface="Calibri" panose="020F0502020204030204" pitchFamily="34" charset="0"/>
                </a:rPr>
                <a:t>P</a:t>
              </a:r>
              <a:r>
                <a:rPr lang="pt-PT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 (</a:t>
              </a:r>
              <a:r>
                <a:rPr lang="pt-PT" sz="18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tree</a:t>
              </a:r>
              <a:r>
                <a:rPr lang="pt-PT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pt-PT" sz="18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survives</a:t>
              </a:r>
              <a:r>
                <a:rPr lang="pt-PT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  <a:endParaRPr lang="en-GB" sz="1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333333"/>
                </a:solidFill>
              </a:rPr>
              <a:t>Individual tree </a:t>
            </a:r>
            <a:r>
              <a:rPr lang="en-GB" dirty="0" smtClean="0">
                <a:solidFill>
                  <a:srgbClr val="333333"/>
                </a:solidFill>
              </a:rPr>
              <a:t>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752600"/>
            <a:ext cx="11480800" cy="498876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Are systems </a:t>
            </a:r>
            <a:r>
              <a:rPr lang="en-US" dirty="0"/>
              <a:t>of equations to simulate stand </a:t>
            </a:r>
            <a:r>
              <a:rPr lang="en-US" dirty="0" smtClean="0"/>
              <a:t>dynamics by </a:t>
            </a:r>
            <a:r>
              <a:rPr lang="en-US" u="sng" dirty="0">
                <a:solidFill>
                  <a:srgbClr val="339933"/>
                </a:solidFill>
              </a:rPr>
              <a:t>incrementing each tree </a:t>
            </a:r>
            <a:r>
              <a:rPr lang="en-US" dirty="0"/>
              <a:t>during a growth period in relation to its </a:t>
            </a:r>
            <a:r>
              <a:rPr lang="en-US" dirty="0" smtClean="0"/>
              <a:t>growing conditions</a:t>
            </a:r>
            <a:r>
              <a:rPr lang="en-US" dirty="0"/>
              <a:t>.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sz="1400" dirty="0"/>
          </a:p>
          <a:p>
            <a:pPr>
              <a:buFont typeface="Wingdings" panose="05000000000000000000" pitchFamily="2" charset="2"/>
              <a:buChar char="§"/>
            </a:pPr>
            <a:endParaRPr lang="en-US" sz="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provide </a:t>
            </a:r>
            <a:r>
              <a:rPr lang="en-US" dirty="0"/>
              <a:t>detailed information about stand development and structure</a:t>
            </a:r>
            <a:r>
              <a:rPr lang="en-US" dirty="0" smtClean="0"/>
              <a:t>, including </a:t>
            </a:r>
            <a:r>
              <a:rPr lang="en-US" dirty="0"/>
              <a:t>the distribution of stand volume by size </a:t>
            </a:r>
            <a:r>
              <a:rPr lang="en-US" dirty="0" smtClean="0"/>
              <a:t>classes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have </a:t>
            </a:r>
            <a:r>
              <a:rPr lang="en-US" dirty="0"/>
              <a:t>inherent flexibility </a:t>
            </a:r>
            <a:r>
              <a:rPr lang="en-US" dirty="0" smtClean="0"/>
              <a:t>allowing modeling:</a:t>
            </a:r>
          </a:p>
          <a:p>
            <a:pPr lvl="2"/>
            <a:r>
              <a:rPr lang="en-US" dirty="0" smtClean="0"/>
              <a:t>combinations </a:t>
            </a:r>
            <a:r>
              <a:rPr lang="en-US" dirty="0"/>
              <a:t>of </a:t>
            </a:r>
            <a:r>
              <a:rPr lang="en-US" dirty="0" smtClean="0"/>
              <a:t>species mixtures and stand structures</a:t>
            </a:r>
          </a:p>
          <a:p>
            <a:pPr lvl="2"/>
            <a:r>
              <a:rPr lang="en-US" dirty="0" smtClean="0"/>
              <a:t>management </a:t>
            </a:r>
            <a:r>
              <a:rPr lang="en-US" dirty="0"/>
              <a:t>regimes </a:t>
            </a:r>
            <a:endParaRPr lang="en-US" dirty="0" smtClean="0"/>
          </a:p>
          <a:p>
            <a:pPr lvl="2"/>
            <a:r>
              <a:rPr lang="en-US" dirty="0" smtClean="0"/>
              <a:t>regeneration methods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906889" y="2852936"/>
            <a:ext cx="9973641" cy="915782"/>
            <a:chOff x="906889" y="2852936"/>
            <a:chExt cx="9973641" cy="915782"/>
          </a:xfrm>
        </p:grpSpPr>
        <p:sp>
          <p:nvSpPr>
            <p:cNvPr id="4" name="TextBox 3"/>
            <p:cNvSpPr txBox="1"/>
            <p:nvPr/>
          </p:nvSpPr>
          <p:spPr>
            <a:xfrm>
              <a:off x="6642318" y="2895328"/>
              <a:ext cx="11161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339933"/>
                  </a:solidFill>
                </a:rPr>
                <a:t>Tree growth</a:t>
              </a:r>
              <a:endParaRPr lang="en-US" b="1" dirty="0">
                <a:solidFill>
                  <a:srgbClr val="339933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961990" y="3037598"/>
              <a:ext cx="14496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339933"/>
                  </a:solidFill>
                </a:rPr>
                <a:t>Ingrowth</a:t>
              </a:r>
              <a:endParaRPr lang="en-US" b="1" dirty="0">
                <a:solidFill>
                  <a:srgbClr val="339933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06889" y="3037600"/>
              <a:ext cx="21203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339933"/>
                  </a:solidFill>
                </a:rPr>
                <a:t>Regeneration</a:t>
              </a:r>
              <a:endParaRPr lang="en-US" b="1" dirty="0">
                <a:solidFill>
                  <a:srgbClr val="339933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760160" y="3079993"/>
              <a:ext cx="21203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339933"/>
                  </a:solidFill>
                </a:rPr>
                <a:t>Mortality</a:t>
              </a:r>
              <a:endParaRPr lang="en-US" b="1" dirty="0">
                <a:solidFill>
                  <a:srgbClr val="339933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907783" y="2852936"/>
              <a:ext cx="2120370" cy="915782"/>
            </a:xfrm>
            <a:prstGeom prst="rect">
              <a:avLst/>
            </a:prstGeom>
            <a:noFill/>
            <a:ln w="3810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3527748" y="2852936"/>
              <a:ext cx="2120370" cy="915782"/>
            </a:xfrm>
            <a:prstGeom prst="rect">
              <a:avLst/>
            </a:prstGeom>
            <a:noFill/>
            <a:ln w="3810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6140195" y="2852936"/>
              <a:ext cx="2120370" cy="915782"/>
            </a:xfrm>
            <a:prstGeom prst="rect">
              <a:avLst/>
            </a:prstGeom>
            <a:noFill/>
            <a:ln w="3810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8760160" y="2852936"/>
              <a:ext cx="2120370" cy="915782"/>
            </a:xfrm>
            <a:prstGeom prst="rect">
              <a:avLst/>
            </a:prstGeom>
            <a:noFill/>
            <a:ln w="3810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367927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333333"/>
                </a:solidFill>
              </a:rPr>
              <a:t>Individual tree </a:t>
            </a:r>
            <a:r>
              <a:rPr lang="en-GB" dirty="0" smtClean="0">
                <a:solidFill>
                  <a:srgbClr val="333333"/>
                </a:solidFill>
              </a:rPr>
              <a:t>models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752600"/>
            <a:ext cx="5638800" cy="4988768"/>
          </a:xfrm>
        </p:spPr>
        <p:txBody>
          <a:bodyPr/>
          <a:lstStyle/>
          <a:p>
            <a:r>
              <a:rPr lang="en-US" dirty="0" smtClean="0"/>
              <a:t>No tree locations known</a:t>
            </a:r>
          </a:p>
          <a:p>
            <a:pPr marL="400050" lvl="1" indent="0" algn="l">
              <a:buNone/>
            </a:pPr>
            <a:r>
              <a:rPr lang="en-US" sz="1600" i="1" dirty="0" smtClean="0"/>
              <a:t>Also called distance-independent, position-independent, location-independent, non-spatially-explicit</a:t>
            </a:r>
          </a:p>
          <a:p>
            <a:pPr algn="l"/>
            <a:endParaRPr lang="en-US" sz="800" i="1" dirty="0"/>
          </a:p>
          <a:p>
            <a:pPr algn="l"/>
            <a:r>
              <a:rPr lang="en-US" sz="2000" i="1" dirty="0" smtClean="0"/>
              <a:t>Usually consist of: </a:t>
            </a:r>
          </a:p>
          <a:p>
            <a:pPr lvl="1" algn="l"/>
            <a:r>
              <a:rPr lang="en-US" sz="2000" b="0" dirty="0" smtClean="0"/>
              <a:t>Diameter growth equation</a:t>
            </a:r>
          </a:p>
          <a:p>
            <a:pPr lvl="1" algn="l"/>
            <a:r>
              <a:rPr lang="en-US" sz="2000" b="0" dirty="0" smtClean="0"/>
              <a:t>Height growth equation (or h-d relationship to estimate h from d)</a:t>
            </a:r>
          </a:p>
          <a:p>
            <a:pPr lvl="1" algn="l"/>
            <a:r>
              <a:rPr lang="en-US" sz="2000" b="0" dirty="0" smtClean="0"/>
              <a:t>Mortality (stochastically generated or predicted as a function of growth rate and/or tree characteristics)</a:t>
            </a:r>
          </a:p>
          <a:p>
            <a:pPr lvl="1" algn="l"/>
            <a:r>
              <a:rPr lang="en-US" sz="2000" b="0" dirty="0" smtClean="0"/>
              <a:t>Growth predicted as a function of tree size and stand (t and N) and site variables (S)</a:t>
            </a:r>
            <a:endParaRPr lang="en-US" sz="2000" b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752600"/>
            <a:ext cx="5638800" cy="4988768"/>
          </a:xfrm>
        </p:spPr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ree locations known</a:t>
            </a:r>
          </a:p>
          <a:p>
            <a:pPr marL="400050" lvl="1" indent="0">
              <a:buNone/>
            </a:pPr>
            <a:r>
              <a:rPr lang="en-US" sz="1600" i="1" dirty="0"/>
              <a:t>Also called </a:t>
            </a:r>
            <a:r>
              <a:rPr lang="en-US" sz="1600" i="1" dirty="0" smtClean="0"/>
              <a:t>distance-dependent</a:t>
            </a:r>
            <a:r>
              <a:rPr lang="en-US" sz="1600" i="1" dirty="0"/>
              <a:t>, </a:t>
            </a:r>
            <a:r>
              <a:rPr lang="en-US" sz="1600" i="1" dirty="0" smtClean="0"/>
              <a:t>position-dependent</a:t>
            </a:r>
            <a:r>
              <a:rPr lang="en-US" sz="1600" i="1" dirty="0"/>
              <a:t>, </a:t>
            </a:r>
            <a:r>
              <a:rPr lang="en-US" sz="1600" i="1" dirty="0" smtClean="0"/>
              <a:t>location-dependent, spatially-explicit</a:t>
            </a:r>
            <a:endParaRPr lang="en-US" sz="1600" i="1" dirty="0"/>
          </a:p>
          <a:p>
            <a:r>
              <a:rPr lang="en-US" sz="2000" i="1" dirty="0"/>
              <a:t>Usually consist of: </a:t>
            </a:r>
          </a:p>
          <a:p>
            <a:pPr lvl="1"/>
            <a:r>
              <a:rPr lang="en-US" sz="2000" b="0" dirty="0" smtClean="0"/>
              <a:t>Initialization: trees inputted or generated (including their coordinates)</a:t>
            </a:r>
          </a:p>
          <a:p>
            <a:pPr lvl="1"/>
            <a:r>
              <a:rPr lang="en-US" sz="2000" b="0" dirty="0"/>
              <a:t>Growth predicted as a function of tree </a:t>
            </a:r>
            <a:r>
              <a:rPr lang="en-US" sz="2000" b="0" dirty="0" smtClean="0"/>
              <a:t>size, site quality </a:t>
            </a:r>
            <a:r>
              <a:rPr lang="en-US" sz="2000" b="0" dirty="0"/>
              <a:t>(S</a:t>
            </a:r>
            <a:r>
              <a:rPr lang="en-US" sz="2000" b="0" dirty="0" smtClean="0"/>
              <a:t>) and a measure of competition from </a:t>
            </a:r>
            <a:r>
              <a:rPr lang="en-US" sz="2000" b="0" dirty="0" err="1" smtClean="0"/>
              <a:t>neighbouring</a:t>
            </a:r>
            <a:r>
              <a:rPr lang="en-US" sz="2000" b="0" dirty="0" smtClean="0"/>
              <a:t> trees (generally a function of size of the subject tree and (size , distance) to competitors</a:t>
            </a:r>
          </a:p>
          <a:p>
            <a:pPr lvl="1"/>
            <a:r>
              <a:rPr lang="en-US" sz="2000" b="0" dirty="0" smtClean="0"/>
              <a:t>Survival controlled stochastically as a function of competition and/or tree attributes</a:t>
            </a:r>
            <a:endParaRPr lang="en-US" sz="2000" b="0" dirty="0"/>
          </a:p>
          <a:p>
            <a:pPr lvl="1"/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9782188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333333"/>
                </a:solidFill>
              </a:rPr>
              <a:t>Individual tree models</a:t>
            </a:r>
            <a:br>
              <a:rPr lang="en-GB" sz="3600" dirty="0">
                <a:solidFill>
                  <a:srgbClr val="333333"/>
                </a:solidFill>
              </a:rPr>
            </a:br>
            <a:r>
              <a:rPr lang="en-GB" sz="2800" dirty="0">
                <a:solidFill>
                  <a:srgbClr val="333333"/>
                </a:solidFill>
              </a:rPr>
              <a:t>growth and calculus modules</a:t>
            </a:r>
            <a:endParaRPr lang="en-GB" sz="3600" dirty="0">
              <a:solidFill>
                <a:srgbClr val="333333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sz="3000"/>
              <a:t>Individual tree models – state variables</a:t>
            </a:r>
            <a:endParaRPr lang="en-US" sz="300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pt-PT" dirty="0"/>
              <a:t>The most common principal variables</a:t>
            </a:r>
          </a:p>
          <a:p>
            <a:pPr lvl="1">
              <a:defRPr/>
            </a:pPr>
            <a:r>
              <a:rPr lang="pt-PT" dirty="0"/>
              <a:t>Dominant height (stand level variable)</a:t>
            </a:r>
          </a:p>
          <a:p>
            <a:pPr lvl="1">
              <a:defRPr/>
            </a:pPr>
            <a:r>
              <a:rPr lang="pt-PT" dirty="0"/>
              <a:t>Diameter at breast height</a:t>
            </a:r>
          </a:p>
          <a:p>
            <a:pPr lvl="1">
              <a:defRPr/>
            </a:pP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Tree height may also be a principal variable</a:t>
            </a:r>
          </a:p>
          <a:p>
            <a:pPr>
              <a:defRPr/>
            </a:pPr>
            <a:r>
              <a:rPr lang="pt-PT" dirty="0"/>
              <a:t>Derived variables</a:t>
            </a:r>
          </a:p>
          <a:p>
            <a:pPr lvl="1">
              <a:defRPr/>
            </a:pPr>
            <a:r>
              <a:rPr lang="en-GB" b="1" dirty="0">
                <a:solidFill>
                  <a:srgbClr val="339933"/>
                </a:solidFill>
              </a:rPr>
              <a:t>Tree</a:t>
            </a:r>
            <a:r>
              <a:rPr lang="en-GB" dirty="0"/>
              <a:t>: total height and height to the base of the crown, tree volume, tree biomass (total and per component), sometimes crown width</a:t>
            </a:r>
          </a:p>
          <a:p>
            <a:pPr lvl="1">
              <a:defRPr/>
            </a:pPr>
            <a:r>
              <a:rPr lang="pt-PT" b="1" dirty="0">
                <a:solidFill>
                  <a:srgbClr val="339933"/>
                </a:solidFill>
              </a:rPr>
              <a:t>Stand</a:t>
            </a:r>
            <a:r>
              <a:rPr lang="pt-PT" dirty="0"/>
              <a:t>: all variables except dominant height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Calculus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stand </a:t>
            </a:r>
            <a:r>
              <a:rPr lang="pt-PT" dirty="0" err="1"/>
              <a:t>variables</a:t>
            </a:r>
            <a:r>
              <a:rPr lang="pt-PT" dirty="0"/>
              <a:t> – </a:t>
            </a:r>
            <a:r>
              <a:rPr lang="pt-PT" dirty="0" err="1"/>
              <a:t>example</a:t>
            </a:r>
            <a:r>
              <a:rPr lang="pt-PT" dirty="0"/>
              <a:t> for stand volume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0" y="1752600"/>
            <a:ext cx="11480800" cy="4664732"/>
          </a:xfrm>
        </p:spPr>
        <p:txBody>
          <a:bodyPr/>
          <a:lstStyle/>
          <a:p>
            <a:r>
              <a:rPr lang="en-GB" sz="2200" dirty="0"/>
              <a:t>Start with a list of all trees at time t</a:t>
            </a:r>
            <a:r>
              <a:rPr lang="en-GB" sz="2200" baseline="-25000" dirty="0"/>
              <a:t>1</a:t>
            </a:r>
            <a:r>
              <a:rPr lang="en-GB" sz="2200" dirty="0"/>
              <a:t> (at least tree </a:t>
            </a:r>
            <a:r>
              <a:rPr lang="en-GB" sz="2200" dirty="0" smtClean="0"/>
              <a:t>diameter/or height):</a:t>
            </a:r>
            <a:endParaRPr lang="en-GB" sz="2200" dirty="0"/>
          </a:p>
          <a:p>
            <a:pPr lvl="1"/>
            <a:r>
              <a:rPr lang="en-GB" sz="2000" u="sng" dirty="0">
                <a:solidFill>
                  <a:srgbClr val="339933"/>
                </a:solidFill>
              </a:rPr>
              <a:t>Growth </a:t>
            </a:r>
            <a:r>
              <a:rPr lang="en-GB" sz="2000" u="sng" dirty="0" smtClean="0">
                <a:solidFill>
                  <a:srgbClr val="339933"/>
                </a:solidFill>
              </a:rPr>
              <a:t>module (GM) – prediction of:</a:t>
            </a:r>
            <a:endParaRPr lang="en-GB" sz="2000" u="sng" dirty="0">
              <a:solidFill>
                <a:srgbClr val="339933"/>
              </a:solidFill>
            </a:endParaRPr>
          </a:p>
          <a:p>
            <a:pPr lvl="2"/>
            <a:r>
              <a:rPr lang="en-GB" sz="1800" dirty="0" smtClean="0"/>
              <a:t>tree </a:t>
            </a:r>
            <a:r>
              <a:rPr lang="en-GB" sz="1800" dirty="0"/>
              <a:t>mortality </a:t>
            </a:r>
            <a:endParaRPr lang="en-GB" sz="1800" dirty="0" smtClean="0"/>
          </a:p>
          <a:p>
            <a:pPr lvl="2"/>
            <a:r>
              <a:rPr lang="en-GB" sz="1800" dirty="0" smtClean="0"/>
              <a:t>tree </a:t>
            </a:r>
            <a:r>
              <a:rPr lang="en-GB" sz="1800" dirty="0"/>
              <a:t>diameter growth for each tree</a:t>
            </a:r>
          </a:p>
          <a:p>
            <a:pPr lvl="2"/>
            <a:r>
              <a:rPr lang="en-GB" sz="1800" dirty="0"/>
              <a:t>t</a:t>
            </a:r>
            <a:r>
              <a:rPr lang="en-GB" sz="1800" dirty="0" smtClean="0"/>
              <a:t>ree height </a:t>
            </a:r>
            <a:r>
              <a:rPr lang="en-GB" sz="1800" dirty="0"/>
              <a:t>growth for each tree </a:t>
            </a:r>
            <a:r>
              <a:rPr lang="en-GB" sz="1800" dirty="0" smtClean="0"/>
              <a:t>(</a:t>
            </a:r>
            <a:r>
              <a:rPr lang="en-GB" sz="1800" dirty="0"/>
              <a:t>e</a:t>
            </a:r>
            <a:r>
              <a:rPr lang="en-GB" sz="1800" dirty="0" smtClean="0"/>
              <a:t>ventually)</a:t>
            </a:r>
            <a:endParaRPr lang="en-GB" sz="1800" dirty="0"/>
          </a:p>
          <a:p>
            <a:pPr lvl="1"/>
            <a:r>
              <a:rPr lang="en-GB" sz="2000" u="sng" dirty="0">
                <a:solidFill>
                  <a:srgbClr val="339933"/>
                </a:solidFill>
              </a:rPr>
              <a:t>Calculus </a:t>
            </a:r>
            <a:r>
              <a:rPr lang="en-GB" sz="2000" u="sng" dirty="0" smtClean="0">
                <a:solidFill>
                  <a:srgbClr val="339933"/>
                </a:solidFill>
              </a:rPr>
              <a:t>module (CM)- estimation of:</a:t>
            </a:r>
            <a:endParaRPr lang="en-GB" sz="2000" u="sng" dirty="0">
              <a:solidFill>
                <a:srgbClr val="339933"/>
              </a:solidFill>
            </a:endParaRPr>
          </a:p>
          <a:p>
            <a:pPr lvl="2"/>
            <a:r>
              <a:rPr lang="en-GB" sz="1800" dirty="0" smtClean="0"/>
              <a:t>tree </a:t>
            </a:r>
            <a:r>
              <a:rPr lang="en-GB" sz="1800" dirty="0"/>
              <a:t>height with a height-diameter curve (if not predicted in the GM)</a:t>
            </a:r>
          </a:p>
          <a:p>
            <a:pPr lvl="2"/>
            <a:r>
              <a:rPr lang="en-GB" sz="1800" dirty="0"/>
              <a:t>t</a:t>
            </a:r>
            <a:r>
              <a:rPr lang="en-GB" sz="1800" dirty="0" smtClean="0"/>
              <a:t>ree volume with </a:t>
            </a:r>
            <a:r>
              <a:rPr lang="en-GB" sz="1800" dirty="0"/>
              <a:t>a volume equation</a:t>
            </a:r>
          </a:p>
          <a:p>
            <a:pPr lvl="2"/>
            <a:r>
              <a:rPr lang="en-GB" sz="1800" dirty="0"/>
              <a:t>Calculus of plot volume by summing up the volume of every tree in the plot</a:t>
            </a:r>
          </a:p>
          <a:p>
            <a:pPr lvl="2"/>
            <a:r>
              <a:rPr lang="en-GB" sz="1800" dirty="0"/>
              <a:t>Expansion to the ha, using the respective expansion </a:t>
            </a:r>
            <a:r>
              <a:rPr lang="en-GB" sz="1800" dirty="0" smtClean="0"/>
              <a:t>factor= 10000/plot area (</a:t>
            </a:r>
            <a:r>
              <a:rPr lang="en-GB" sz="1800" i="1" dirty="0" smtClean="0">
                <a:solidFill>
                  <a:schemeClr val="bg1">
                    <a:lumMod val="50000"/>
                  </a:schemeClr>
                </a:solidFill>
              </a:rPr>
              <a:t>many </a:t>
            </a:r>
            <a:r>
              <a:rPr lang="en-GB" sz="1800" i="1" dirty="0">
                <a:solidFill>
                  <a:schemeClr val="bg1">
                    <a:lumMod val="50000"/>
                  </a:schemeClr>
                </a:solidFill>
              </a:rPr>
              <a:t>models use 1 ha plots therefore this step is not </a:t>
            </a:r>
            <a:r>
              <a:rPr lang="en-GB" sz="1800" i="1" dirty="0" smtClean="0">
                <a:solidFill>
                  <a:schemeClr val="bg1">
                    <a:lumMod val="50000"/>
                  </a:schemeClr>
                </a:solidFill>
              </a:rPr>
              <a:t>needed</a:t>
            </a:r>
            <a:r>
              <a:rPr lang="en-GB" sz="1800" dirty="0" smtClean="0"/>
              <a:t>)</a:t>
            </a:r>
            <a:endParaRPr lang="en-GB" sz="18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Modeling individual tree dbh growth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 factors/variables </a:t>
            </a:r>
            <a:r>
              <a:rPr lang="en-GB" u="sng" dirty="0">
                <a:solidFill>
                  <a:srgbClr val="339933"/>
                </a:solidFill>
              </a:rPr>
              <a:t>influence tree </a:t>
            </a:r>
            <a:r>
              <a:rPr lang="en-GB" u="sng" dirty="0" err="1">
                <a:solidFill>
                  <a:srgbClr val="339933"/>
                </a:solidFill>
              </a:rPr>
              <a:t>dbh</a:t>
            </a:r>
            <a:r>
              <a:rPr lang="en-GB" u="sng" dirty="0">
                <a:solidFill>
                  <a:srgbClr val="339933"/>
                </a:solidFill>
              </a:rPr>
              <a:t> growth</a:t>
            </a:r>
            <a:r>
              <a:rPr lang="en-GB" dirty="0"/>
              <a:t>?</a:t>
            </a:r>
          </a:p>
          <a:p>
            <a:pPr lvl="1"/>
            <a:r>
              <a:rPr lang="en-GB" dirty="0"/>
              <a:t>site quality</a:t>
            </a:r>
          </a:p>
          <a:p>
            <a:pPr lvl="1"/>
            <a:r>
              <a:rPr lang="pt-PT" dirty="0"/>
              <a:t>m</a:t>
            </a:r>
            <a:r>
              <a:rPr lang="en-GB" dirty="0" err="1"/>
              <a:t>icro</a:t>
            </a:r>
            <a:r>
              <a:rPr lang="en-GB" dirty="0"/>
              <a:t>-environment conditions (mainly soil)</a:t>
            </a:r>
          </a:p>
          <a:p>
            <a:pPr lvl="1"/>
            <a:r>
              <a:rPr lang="en-GB" dirty="0"/>
              <a:t>tree age</a:t>
            </a:r>
          </a:p>
          <a:p>
            <a:pPr lvl="1"/>
            <a:r>
              <a:rPr lang="en-GB" b="0" dirty="0"/>
              <a:t>tree size</a:t>
            </a:r>
          </a:p>
          <a:p>
            <a:pPr lvl="1"/>
            <a:r>
              <a:rPr lang="en-GB" dirty="0"/>
              <a:t>stand density</a:t>
            </a:r>
          </a:p>
          <a:p>
            <a:pPr lvl="1"/>
            <a:r>
              <a:rPr lang="en-GB" b="0" dirty="0"/>
              <a:t>influence of local neighbours</a:t>
            </a:r>
          </a:p>
          <a:p>
            <a:pPr lvl="1"/>
            <a:r>
              <a:rPr lang="pt-PT" dirty="0"/>
              <a:t>g</a:t>
            </a:r>
            <a:r>
              <a:rPr lang="en-GB" dirty="0" err="1"/>
              <a:t>enetics</a:t>
            </a:r>
            <a:endParaRPr lang="en-GB" b="0" dirty="0"/>
          </a:p>
          <a:p>
            <a:pPr lvl="1"/>
            <a:endParaRPr lang="en-GB" b="0" dirty="0"/>
          </a:p>
          <a:p>
            <a:pPr lvl="1"/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3144885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Modeling</a:t>
            </a:r>
            <a:r>
              <a:rPr lang="pt-PT" dirty="0"/>
              <a:t> individual </a:t>
            </a:r>
            <a:r>
              <a:rPr lang="pt-PT" dirty="0" err="1"/>
              <a:t>tree</a:t>
            </a:r>
            <a:r>
              <a:rPr lang="pt-PT" dirty="0"/>
              <a:t> </a:t>
            </a:r>
            <a:r>
              <a:rPr lang="pt-PT" dirty="0" err="1" smtClean="0"/>
              <a:t>growth</a:t>
            </a:r>
            <a:endParaRPr lang="pt-PT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 </a:t>
            </a:r>
            <a:r>
              <a:rPr lang="en-GB" dirty="0" smtClean="0"/>
              <a:t>factors/variables influence growth?</a:t>
            </a:r>
            <a:endParaRPr lang="en-GB" dirty="0"/>
          </a:p>
          <a:p>
            <a:pPr lvl="1"/>
            <a:r>
              <a:rPr lang="en-US" dirty="0"/>
              <a:t>Past growing conditions and genetic potential to grow account for actual characteristics of the tree, such as </a:t>
            </a:r>
            <a:r>
              <a:rPr lang="en-US" dirty="0">
                <a:solidFill>
                  <a:srgbClr val="00B0F0"/>
                </a:solidFill>
              </a:rPr>
              <a:t>size and vigor</a:t>
            </a:r>
            <a:r>
              <a:rPr lang="en-US" dirty="0"/>
              <a:t>, which are usually introduced in a tree growth model by initial tree size and </a:t>
            </a:r>
            <a:r>
              <a:rPr lang="en-US" dirty="0" smtClean="0"/>
              <a:t>age</a:t>
            </a:r>
          </a:p>
          <a:p>
            <a:pPr lvl="1"/>
            <a:r>
              <a:rPr lang="en-US" dirty="0"/>
              <a:t>Other factors influencing tree growth may be separated into the following three components:</a:t>
            </a:r>
          </a:p>
          <a:p>
            <a:pPr lvl="2"/>
            <a:r>
              <a:rPr lang="en-US" dirty="0"/>
              <a:t>General environment of competition, which is usually taken into account using </a:t>
            </a:r>
            <a:r>
              <a:rPr lang="en-US" b="1" dirty="0">
                <a:solidFill>
                  <a:srgbClr val="00B0F0"/>
                </a:solidFill>
              </a:rPr>
              <a:t>stand density </a:t>
            </a:r>
          </a:p>
          <a:p>
            <a:pPr lvl="2"/>
            <a:r>
              <a:rPr lang="en-US" dirty="0"/>
              <a:t>Micro-environmental and genetic influences, represented by a </a:t>
            </a:r>
            <a:r>
              <a:rPr lang="en-US" b="1" dirty="0">
                <a:solidFill>
                  <a:srgbClr val="00B0F0"/>
                </a:solidFill>
              </a:rPr>
              <a:t>ratio of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some </a:t>
            </a:r>
            <a:r>
              <a:rPr lang="en-US" b="1" dirty="0">
                <a:solidFill>
                  <a:srgbClr val="00B0F0"/>
                </a:solidFill>
              </a:rPr>
              <a:t>dimension of the tree </a:t>
            </a:r>
            <a:r>
              <a:rPr lang="en-US" dirty="0">
                <a:solidFill>
                  <a:schemeClr val="tx1"/>
                </a:solidFill>
              </a:rPr>
              <a:t>to</a:t>
            </a:r>
            <a:r>
              <a:rPr lang="en-US" b="1" dirty="0">
                <a:solidFill>
                  <a:srgbClr val="00B0F0"/>
                </a:solidFill>
              </a:rPr>
              <a:t> the mean</a:t>
            </a:r>
            <a:r>
              <a:rPr lang="en-US" dirty="0"/>
              <a:t> or </a:t>
            </a:r>
            <a:r>
              <a:rPr lang="en-US" b="1" dirty="0">
                <a:solidFill>
                  <a:srgbClr val="00B0F0"/>
                </a:solidFill>
              </a:rPr>
              <a:t>maximum</a:t>
            </a:r>
            <a:r>
              <a:rPr lang="en-US" dirty="0"/>
              <a:t> value of this dimension in the stand</a:t>
            </a:r>
          </a:p>
          <a:p>
            <a:pPr lvl="2"/>
            <a:r>
              <a:rPr lang="en-US" dirty="0"/>
              <a:t>Influence of </a:t>
            </a:r>
            <a:r>
              <a:rPr lang="en-US" b="1" dirty="0">
                <a:solidFill>
                  <a:srgbClr val="00B0F0"/>
                </a:solidFill>
              </a:rPr>
              <a:t>local neighbors</a:t>
            </a:r>
          </a:p>
          <a:p>
            <a:pPr lvl="1"/>
            <a:endParaRPr lang="en-GB" b="0" dirty="0"/>
          </a:p>
          <a:p>
            <a:pPr lvl="1"/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21650239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5F5F5F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563972" dir="14049741" sx="125000" sy="125000" algn="tl" rotWithShape="0">
                  <a:srgbClr val="C7DFD3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563972" dir="14049741" sx="125000" sy="125000" algn="tl" rotWithShape="0">
                  <a:srgbClr val="C7DFD3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C:\Programas\Microsoft Office\Templates\Blank Presentation.pot</Template>
  <TotalTime>5801</TotalTime>
  <Words>1422</Words>
  <Application>Microsoft Office PowerPoint</Application>
  <PresentationFormat>Widescreen</PresentationFormat>
  <Paragraphs>204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Calibri</vt:lpstr>
      <vt:lpstr>Gill Sans MT</vt:lpstr>
      <vt:lpstr>Marlett</vt:lpstr>
      <vt:lpstr>Tahoma</vt:lpstr>
      <vt:lpstr>Times New Roman</vt:lpstr>
      <vt:lpstr>Trebuchet MS</vt:lpstr>
      <vt:lpstr>Wingdings</vt:lpstr>
      <vt:lpstr>Blank Presentation</vt:lpstr>
      <vt:lpstr>Equation</vt:lpstr>
      <vt:lpstr>Individual Tree Models</vt:lpstr>
      <vt:lpstr>Individual tree models</vt:lpstr>
      <vt:lpstr>Individual tree models</vt:lpstr>
      <vt:lpstr>Individual tree models types</vt:lpstr>
      <vt:lpstr>Individual tree models growth and calculus modules</vt:lpstr>
      <vt:lpstr>Individual tree models – state variables</vt:lpstr>
      <vt:lpstr>Calculus of stand variables – example for stand volume</vt:lpstr>
      <vt:lpstr>Modeling individual tree dbh growth</vt:lpstr>
      <vt:lpstr>Modeling individual tree growth</vt:lpstr>
      <vt:lpstr>Modeling individual tree growth</vt:lpstr>
      <vt:lpstr>Modeling individual tree growth</vt:lpstr>
      <vt:lpstr>Modeling individual tree growth</vt:lpstr>
      <vt:lpstr>Modeling individual tree growth</vt:lpstr>
      <vt:lpstr>Modeling individual tree growth</vt:lpstr>
      <vt:lpstr>Modeling individual tree dbh growth</vt:lpstr>
      <vt:lpstr>Modeling individual tree dbh growth</vt:lpstr>
      <vt:lpstr>Modeling individual tree dbh growth</vt:lpstr>
      <vt:lpstr>Modeling individual tree dbh growth</vt:lpstr>
      <vt:lpstr>Modeling individual tree dbh growth</vt:lpstr>
      <vt:lpstr>Modeling individual tree dbh growth</vt:lpstr>
      <vt:lpstr>Modeling individual tree dbh growth</vt:lpstr>
      <vt:lpstr>Height estimation - example</vt:lpstr>
      <vt:lpstr>Crown variables - example</vt:lpstr>
      <vt:lpstr>Predicting tree mortality - example</vt:lpstr>
    </vt:vector>
  </TitlesOfParts>
  <Company>D.E.F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PRELIMINARY RESULTS OF AN ON-GOING PROJECT TO PARAMETERISE THE MAESTRO MODEL FOR EUCALYPTUS PLANTATIONS IN PORTUGAL</dc:title>
  <dc:creator>Biometria</dc:creator>
  <cp:lastModifiedBy>smb</cp:lastModifiedBy>
  <cp:revision>163</cp:revision>
  <cp:lastPrinted>1999-11-16T18:01:08Z</cp:lastPrinted>
  <dcterms:created xsi:type="dcterms:W3CDTF">1998-08-06T15:47:34Z</dcterms:created>
  <dcterms:modified xsi:type="dcterms:W3CDTF">2026-05-11T21:37:05Z</dcterms:modified>
</cp:coreProperties>
</file>