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7"/>
  </p:notesMasterIdLst>
  <p:handoutMasterIdLst>
    <p:handoutMasterId r:id="rId38"/>
  </p:handoutMasterIdLst>
  <p:sldIdLst>
    <p:sldId id="416" r:id="rId2"/>
    <p:sldId id="608" r:id="rId3"/>
    <p:sldId id="603" r:id="rId4"/>
    <p:sldId id="602" r:id="rId5"/>
    <p:sldId id="605" r:id="rId6"/>
    <p:sldId id="606" r:id="rId7"/>
    <p:sldId id="660" r:id="rId8"/>
    <p:sldId id="661" r:id="rId9"/>
    <p:sldId id="667" r:id="rId10"/>
    <p:sldId id="668" r:id="rId11"/>
    <p:sldId id="662" r:id="rId12"/>
    <p:sldId id="663" r:id="rId13"/>
    <p:sldId id="664" r:id="rId14"/>
    <p:sldId id="665" r:id="rId15"/>
    <p:sldId id="669" r:id="rId16"/>
    <p:sldId id="670" r:id="rId17"/>
    <p:sldId id="666" r:id="rId18"/>
    <p:sldId id="671" r:id="rId19"/>
    <p:sldId id="611" r:id="rId20"/>
    <p:sldId id="612" r:id="rId21"/>
    <p:sldId id="613" r:id="rId22"/>
    <p:sldId id="614" r:id="rId23"/>
    <p:sldId id="615" r:id="rId24"/>
    <p:sldId id="616" r:id="rId25"/>
    <p:sldId id="617" r:id="rId26"/>
    <p:sldId id="618" r:id="rId27"/>
    <p:sldId id="619" r:id="rId28"/>
    <p:sldId id="620" r:id="rId29"/>
    <p:sldId id="622" r:id="rId30"/>
    <p:sldId id="677" r:id="rId31"/>
    <p:sldId id="673" r:id="rId32"/>
    <p:sldId id="676" r:id="rId33"/>
    <p:sldId id="674" r:id="rId34"/>
    <p:sldId id="675" r:id="rId35"/>
    <p:sldId id="672" r:id="rId36"/>
  </p:sldIdLst>
  <p:sldSz cx="12192000" cy="6858000"/>
  <p:notesSz cx="6858000" cy="96869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79646"/>
    <a:srgbClr val="0000FF"/>
    <a:srgbClr val="6F9F3B"/>
    <a:srgbClr val="339966"/>
    <a:srgbClr val="008000"/>
    <a:srgbClr val="7CB042"/>
    <a:srgbClr val="FFE299"/>
    <a:srgbClr val="009900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4" d="100"/>
          <a:sy n="84" d="100"/>
        </p:scale>
        <p:origin x="581" y="82"/>
      </p:cViewPr>
      <p:guideLst>
        <p:guide orient="horz" pos="220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80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3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839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2CDC44-C371-4756-9304-BE4C36871894}" type="datetimeFigureOut">
              <a:rPr lang="pt-PT" smtClean="0"/>
              <a:pPr/>
              <a:t>15/09/2025</a:t>
            </a:fld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01393"/>
            <a:ext cx="2971800" cy="483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201393"/>
            <a:ext cx="2971800" cy="4839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665DA9-B115-4C7E-861C-52C674264457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3633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B23A52-C44F-40CD-BAE3-D946F76592F8}" type="datetimeFigureOut">
              <a:rPr lang="pt-PT" smtClean="0"/>
              <a:pPr/>
              <a:t>15/09/2025</a:t>
            </a:fld>
            <a:endParaRPr lang="pt-PT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025" y="725488"/>
            <a:ext cx="6457950" cy="3633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00897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00897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0A1FD-781B-41A6-B23B-C7DC6AD05C16}" type="slidenum">
              <a:rPr lang="pt-PT" smtClean="0"/>
              <a:pPr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6215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80F88C-91AE-4128-BB09-224B2C58185B}" type="slidenum">
              <a:rPr lang="en-GB"/>
              <a:pPr/>
              <a:t>1</a:t>
            </a:fld>
            <a:endParaRPr lang="en-GB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0025" y="725488"/>
            <a:ext cx="6457950" cy="3633787"/>
          </a:xfrm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407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4.jpeg"/><Relationship Id="rId21" Type="http://schemas.openxmlformats.org/officeDocument/2006/relationships/image" Target="../media/image14.png"/><Relationship Id="rId7" Type="http://schemas.openxmlformats.org/officeDocument/2006/relationships/image" Target="../media/image8.png"/><Relationship Id="rId12" Type="http://schemas.openxmlformats.org/officeDocument/2006/relationships/image" Target="../media/image15.jpeg"/><Relationship Id="rId17" Type="http://schemas.openxmlformats.org/officeDocument/2006/relationships/image" Target="../media/image20.jpeg"/><Relationship Id="rId2" Type="http://schemas.openxmlformats.org/officeDocument/2006/relationships/image" Target="../media/image3.jpeg"/><Relationship Id="rId16" Type="http://schemas.openxmlformats.org/officeDocument/2006/relationships/image" Target="../media/image19.jpeg"/><Relationship Id="rId20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8.jpeg"/><Relationship Id="rId10" Type="http://schemas.openxmlformats.org/officeDocument/2006/relationships/image" Target="../media/image11.png"/><Relationship Id="rId19" Type="http://schemas.openxmlformats.org/officeDocument/2006/relationships/image" Target="../media/image22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7.jpe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6.jpeg"/><Relationship Id="rId1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5.jpeg"/><Relationship Id="rId17" Type="http://schemas.openxmlformats.org/officeDocument/2006/relationships/image" Target="../media/image23.png"/><Relationship Id="rId2" Type="http://schemas.openxmlformats.org/officeDocument/2006/relationships/image" Target="../media/image3.jpeg"/><Relationship Id="rId16" Type="http://schemas.openxmlformats.org/officeDocument/2006/relationships/image" Target="../media/image19.jpeg"/><Relationship Id="rId20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5" Type="http://schemas.openxmlformats.org/officeDocument/2006/relationships/image" Target="../media/image18.jpeg"/><Relationship Id="rId10" Type="http://schemas.openxmlformats.org/officeDocument/2006/relationships/image" Target="../media/image11.png"/><Relationship Id="rId19" Type="http://schemas.openxmlformats.org/officeDocument/2006/relationships/image" Target="../media/image22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7.jpe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jpeg"/><Relationship Id="rId5" Type="http://schemas.openxmlformats.org/officeDocument/2006/relationships/image" Target="../media/image2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jpeg"/><Relationship Id="rId5" Type="http://schemas.openxmlformats.org/officeDocument/2006/relationships/image" Target="../media/image2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/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190459" y="139859"/>
            <a:ext cx="11811083" cy="6572296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583499" y="6525344"/>
            <a:ext cx="9025003" cy="0"/>
          </a:xfrm>
          <a:prstGeom prst="line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FORCHANGE_RODAPE_COR_trans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0307" y="5229201"/>
            <a:ext cx="11372851" cy="15835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9349" y="274638"/>
            <a:ext cx="11664000" cy="706090"/>
          </a:xfrm>
        </p:spPr>
        <p:txBody>
          <a:bodyPr>
            <a:normAutofit/>
          </a:bodyPr>
          <a:lstStyle>
            <a:lvl1pPr algn="ctr">
              <a:buNone/>
              <a:defRPr sz="3600"/>
            </a:lvl1pPr>
          </a:lstStyle>
          <a:p>
            <a:r>
              <a:rPr lang="en-US" dirty="0" smtClean="0"/>
              <a:t> Click to edit Master title style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371" y="1196753"/>
            <a:ext cx="11328000" cy="4929411"/>
          </a:xfrm>
        </p:spPr>
        <p:txBody>
          <a:bodyPr tIns="144000" rIns="360000">
            <a:normAutofit/>
          </a:bodyPr>
          <a:lstStyle>
            <a:lvl1pPr marL="342900" indent="-342900" algn="just">
              <a:spcBef>
                <a:spcPts val="1800"/>
              </a:spcBef>
              <a:buFont typeface="Wingdings" panose="05000000000000000000" pitchFamily="2" charset="2"/>
              <a:buChar char=""/>
              <a:defRPr sz="2400"/>
            </a:lvl1pPr>
            <a:lvl2pPr marL="742950" indent="-285750" algn="just">
              <a:spcBef>
                <a:spcPts val="1800"/>
              </a:spcBef>
              <a:buFont typeface="Wingdings" panose="05000000000000000000" pitchFamily="2" charset="2"/>
              <a:buChar char=""/>
              <a:defRPr sz="2000"/>
            </a:lvl2pPr>
            <a:lvl3pPr>
              <a:spcBef>
                <a:spcPts val="1800"/>
              </a:spcBef>
              <a:defRPr sz="1800"/>
            </a:lvl3pPr>
            <a:lvl4pPr>
              <a:spcBef>
                <a:spcPts val="1800"/>
              </a:spcBef>
              <a:defRPr sz="1600"/>
            </a:lvl4pPr>
            <a:lvl5pPr>
              <a:spcBef>
                <a:spcPts val="1800"/>
              </a:spcBef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371" y="404664"/>
            <a:ext cx="11329259" cy="720080"/>
          </a:xfrm>
        </p:spPr>
        <p:txBody>
          <a:bodyPr>
            <a:normAutofit/>
          </a:bodyPr>
          <a:lstStyle>
            <a:lvl1pPr algn="l">
              <a:buClr>
                <a:srgbClr val="008000"/>
              </a:buClr>
              <a:buFont typeface="Wingdings" pitchFamily="2" charset="2"/>
              <a:buChar char="§"/>
              <a:defRPr sz="3600" b="1">
                <a:solidFill>
                  <a:srgbClr val="008000"/>
                </a:solidFill>
              </a:defRPr>
            </a:lvl1pPr>
          </a:lstStyle>
          <a:p>
            <a:r>
              <a:rPr lang="en-US" dirty="0" smtClean="0"/>
              <a:t> Click to edit Master title style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1371" y="1338454"/>
            <a:ext cx="11329259" cy="5001419"/>
          </a:xfrm>
        </p:spPr>
        <p:txBody>
          <a:bodyPr>
            <a:normAutofit/>
          </a:bodyPr>
          <a:lstStyle>
            <a:lvl1pPr algn="just">
              <a:spcBef>
                <a:spcPts val="1800"/>
              </a:spcBef>
              <a:buFont typeface="Wingdings" pitchFamily="2" charset="2"/>
              <a:buChar char="ü"/>
              <a:defRPr sz="2800"/>
            </a:lvl1pPr>
            <a:lvl2pPr algn="just">
              <a:spcBef>
                <a:spcPts val="1800"/>
              </a:spcBef>
              <a:defRPr sz="2400"/>
            </a:lvl2pPr>
            <a:lvl3pPr algn="just">
              <a:spcBef>
                <a:spcPts val="1200"/>
              </a:spcBef>
              <a:defRPr sz="2000"/>
            </a:lvl3pPr>
            <a:lvl4pPr algn="just">
              <a:spcBef>
                <a:spcPts val="1200"/>
              </a:spcBef>
              <a:defRPr sz="1800"/>
            </a:lvl4pPr>
            <a:lvl5pPr algn="just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0686" y="6356351"/>
            <a:ext cx="2844800" cy="365125"/>
          </a:xfrm>
        </p:spPr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8091851" y="6417133"/>
            <a:ext cx="3860800" cy="365125"/>
          </a:xfrm>
          <a:prstGeom prst="rect">
            <a:avLst/>
          </a:prstGeom>
        </p:spPr>
        <p:txBody>
          <a:bodyPr/>
          <a:lstStyle>
            <a:defPPr>
              <a:defRPr lang="pt-PT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PT" sz="1400" dirty="0" smtClean="0"/>
              <a:t>Margarida Tomé e Susana Barreiro - 2023</a:t>
            </a:r>
            <a:endParaRPr lang="pt-P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371" y="116632"/>
            <a:ext cx="11329259" cy="720080"/>
          </a:xfrm>
        </p:spPr>
        <p:txBody>
          <a:bodyPr>
            <a:normAutofit/>
          </a:bodyPr>
          <a:lstStyle>
            <a:lvl1pPr algn="l">
              <a:buClr>
                <a:srgbClr val="008000"/>
              </a:buClr>
              <a:buFont typeface="Wingdings" pitchFamily="2" charset="2"/>
              <a:buChar char="§"/>
              <a:defRPr sz="3600" b="1">
                <a:solidFill>
                  <a:srgbClr val="008000"/>
                </a:solidFill>
              </a:defRPr>
            </a:lvl1pPr>
          </a:lstStyle>
          <a:p>
            <a:r>
              <a:rPr lang="en-US" dirty="0" smtClean="0"/>
              <a:t> Click to edit Master title style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371" y="1338454"/>
            <a:ext cx="11329259" cy="5001419"/>
          </a:xfrm>
        </p:spPr>
        <p:txBody>
          <a:bodyPr>
            <a:normAutofit/>
          </a:bodyPr>
          <a:lstStyle>
            <a:lvl1pPr algn="just">
              <a:spcBef>
                <a:spcPts val="1200"/>
              </a:spcBef>
              <a:buFont typeface="Wingdings" pitchFamily="2" charset="2"/>
              <a:buChar char="ü"/>
              <a:defRPr sz="2800"/>
            </a:lvl1pPr>
            <a:lvl2pPr algn="just">
              <a:spcBef>
                <a:spcPts val="1200"/>
              </a:spcBef>
              <a:defRPr sz="2400"/>
            </a:lvl2pPr>
            <a:lvl3pPr algn="just">
              <a:spcBef>
                <a:spcPts val="1200"/>
              </a:spcBef>
              <a:defRPr sz="2000"/>
            </a:lvl3pPr>
            <a:lvl4pPr algn="just">
              <a:spcBef>
                <a:spcPts val="1200"/>
              </a:spcBef>
              <a:defRPr sz="1800"/>
            </a:lvl4pPr>
            <a:lvl5pPr algn="just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8511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371" y="404664"/>
            <a:ext cx="11329259" cy="720080"/>
          </a:xfrm>
        </p:spPr>
        <p:txBody>
          <a:bodyPr>
            <a:normAutofit/>
          </a:bodyPr>
          <a:lstStyle>
            <a:lvl1pPr algn="l">
              <a:buClr>
                <a:srgbClr val="008000"/>
              </a:buClr>
              <a:buFont typeface="Wingdings" pitchFamily="2" charset="2"/>
              <a:buChar char="§"/>
              <a:defRPr sz="3600" b="1">
                <a:solidFill>
                  <a:srgbClr val="008000"/>
                </a:solidFill>
              </a:defRPr>
            </a:lvl1pPr>
          </a:lstStyle>
          <a:p>
            <a:r>
              <a:rPr lang="en-US" dirty="0" smtClean="0"/>
              <a:t> Click to edit Master title style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1371" y="404664"/>
            <a:ext cx="11329259" cy="720080"/>
          </a:xfrm>
        </p:spPr>
        <p:txBody>
          <a:bodyPr>
            <a:normAutofit/>
          </a:bodyPr>
          <a:lstStyle>
            <a:lvl1pPr algn="l">
              <a:buClr>
                <a:srgbClr val="008000"/>
              </a:buClr>
              <a:buFont typeface="Wingdings" pitchFamily="2" charset="2"/>
              <a:buChar char="§"/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 Click to edit Master title style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040"/>
            <a:ext cx="12192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7B8B8-6764-4DB0-A962-41300A23605B}" type="datetimeFigureOut">
              <a:rPr lang="pt-PT" smtClean="0"/>
              <a:pPr/>
              <a:t>15/09/2025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8FECA-F2E4-4E05-92EC-58E99EA0B15D}" type="slidenum">
              <a:rPr lang="pt-PT" smtClean="0"/>
              <a:pPr/>
              <a:t>‹#›</a:t>
            </a:fld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 userDrawn="1"/>
        </p:nvGrpSpPr>
        <p:grpSpPr>
          <a:xfrm>
            <a:off x="0" y="-24"/>
            <a:ext cx="12192000" cy="6858000"/>
            <a:chOff x="0" y="24"/>
            <a:chExt cx="9144000" cy="6858000"/>
          </a:xfrm>
        </p:grpSpPr>
        <p:sp>
          <p:nvSpPr>
            <p:cNvPr id="19" name="Rectangle 18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20" name="Picture 19" descr="ec_8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21" name="Picture 20" descr="ec_12.jp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1406" y="5357471"/>
              <a:ext cx="1135357" cy="643345"/>
            </a:xfrm>
            <a:prstGeom prst="rect">
              <a:avLst/>
            </a:prstGeom>
          </p:spPr>
        </p:pic>
        <p:pic>
          <p:nvPicPr>
            <p:cNvPr id="22" name="Picture 21" descr="ec_8.jp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1406" y="4642688"/>
              <a:ext cx="1135357" cy="643345"/>
            </a:xfrm>
            <a:prstGeom prst="rect">
              <a:avLst/>
            </a:prstGeom>
          </p:spPr>
        </p:pic>
        <p:pic>
          <p:nvPicPr>
            <p:cNvPr id="23" name="Picture 22" descr="ec_14.jpg"/>
            <p:cNvPicPr>
              <a:picLocks noChangeAspect="1"/>
            </p:cNvPicPr>
            <p:nvPr userDrawn="1"/>
          </p:nvPicPr>
          <p:blipFill>
            <a:blip r:embed="rId5" cstate="screen"/>
            <a:srcRect r="-461"/>
            <a:stretch>
              <a:fillRect/>
            </a:stretch>
          </p:blipFill>
          <p:spPr>
            <a:xfrm>
              <a:off x="71406" y="3928711"/>
              <a:ext cx="1134925" cy="643345"/>
            </a:xfrm>
            <a:prstGeom prst="rect">
              <a:avLst/>
            </a:prstGeom>
          </p:spPr>
        </p:pic>
        <p:pic>
          <p:nvPicPr>
            <p:cNvPr id="24" name="Picture 23" descr="casa_campo 044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71406" y="3214331"/>
              <a:ext cx="1135358" cy="643345"/>
            </a:xfrm>
            <a:prstGeom prst="rect">
              <a:avLst/>
            </a:prstGeom>
          </p:spPr>
        </p:pic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6" name="Picture 25" descr="AN_Talh246_2.jpg"/>
            <p:cNvPicPr>
              <a:picLocks noChangeAspect="1"/>
            </p:cNvPicPr>
            <p:nvPr userDrawn="1"/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71406" y="1047796"/>
              <a:ext cx="1143197" cy="647879"/>
            </a:xfrm>
            <a:prstGeom prst="rect">
              <a:avLst/>
            </a:prstGeom>
          </p:spPr>
        </p:pic>
        <p:pic>
          <p:nvPicPr>
            <p:cNvPr id="27" name="Picture 26" descr="AN_Talh289_2.jpg"/>
            <p:cNvPicPr>
              <a:picLocks noChangeAspect="1"/>
            </p:cNvPicPr>
            <p:nvPr userDrawn="1"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71406" y="1785974"/>
              <a:ext cx="1138033" cy="647787"/>
            </a:xfrm>
            <a:prstGeom prst="rect">
              <a:avLst/>
            </a:prstGeom>
          </p:spPr>
        </p:pic>
      </p:grpSp>
      <p:sp>
        <p:nvSpPr>
          <p:cNvPr id="28" name="Rectangle 27"/>
          <p:cNvSpPr/>
          <p:nvPr userDrawn="1"/>
        </p:nvSpPr>
        <p:spPr>
          <a:xfrm>
            <a:off x="95208" y="2495248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  <p:pic>
        <p:nvPicPr>
          <p:cNvPr id="29" name="Picture 3"/>
          <p:cNvPicPr>
            <a:picLocks noChangeAspect="1" noChangeArrowheads="1"/>
          </p:cNvPicPr>
          <p:nvPr userDrawn="1"/>
        </p:nvPicPr>
        <p:blipFill>
          <a:blip r:embed="rId10" cstate="screen"/>
          <a:srcRect b="7609"/>
          <a:stretch>
            <a:fillRect/>
          </a:stretch>
        </p:blipFill>
        <p:spPr bwMode="auto">
          <a:xfrm>
            <a:off x="1874291" y="357166"/>
            <a:ext cx="10032000" cy="63030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255491" y="500042"/>
            <a:ext cx="2857519" cy="79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/>
          <p:cNvSpPr/>
          <p:nvPr userDrawn="1"/>
        </p:nvSpPr>
        <p:spPr>
          <a:xfrm>
            <a:off x="95208" y="2490804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  <p:pic>
        <p:nvPicPr>
          <p:cNvPr id="39" name="Picture 3"/>
          <p:cNvPicPr>
            <a:picLocks noChangeAspect="1" noChangeArrowheads="1"/>
          </p:cNvPicPr>
          <p:nvPr userDrawn="1"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1874291" y="357166"/>
            <a:ext cx="10032000" cy="63030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0" name="Picture 2"/>
          <p:cNvPicPr>
            <a:picLocks noChangeAspect="1" noChangeArrowheads="1"/>
          </p:cNvPicPr>
          <p:nvPr userDrawn="1"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2351584" y="476673"/>
            <a:ext cx="4494341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/>
          <p:nvPr userDrawn="1"/>
        </p:nvGrpSpPr>
        <p:grpSpPr>
          <a:xfrm>
            <a:off x="0" y="-24"/>
            <a:ext cx="12192000" cy="6858000"/>
            <a:chOff x="0" y="24"/>
            <a:chExt cx="9144000" cy="6858000"/>
          </a:xfrm>
        </p:grpSpPr>
        <p:sp>
          <p:nvSpPr>
            <p:cNvPr id="19" name="Rectangle 18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20" name="Picture 19" descr="ec_8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21" name="Picture 20" descr="ec_12.jp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1406" y="5357471"/>
              <a:ext cx="1135357" cy="643345"/>
            </a:xfrm>
            <a:prstGeom prst="rect">
              <a:avLst/>
            </a:prstGeom>
          </p:spPr>
        </p:pic>
        <p:pic>
          <p:nvPicPr>
            <p:cNvPr id="22" name="Picture 21" descr="ec_8.jp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1406" y="4642688"/>
              <a:ext cx="1135357" cy="643345"/>
            </a:xfrm>
            <a:prstGeom prst="rect">
              <a:avLst/>
            </a:prstGeom>
          </p:spPr>
        </p:pic>
        <p:pic>
          <p:nvPicPr>
            <p:cNvPr id="23" name="Picture 22" descr="ec_14.jpg"/>
            <p:cNvPicPr>
              <a:picLocks noChangeAspect="1"/>
            </p:cNvPicPr>
            <p:nvPr userDrawn="1"/>
          </p:nvPicPr>
          <p:blipFill>
            <a:blip r:embed="rId5" cstate="screen"/>
            <a:srcRect r="-461"/>
            <a:stretch>
              <a:fillRect/>
            </a:stretch>
          </p:blipFill>
          <p:spPr>
            <a:xfrm>
              <a:off x="71406" y="3928711"/>
              <a:ext cx="1134925" cy="643345"/>
            </a:xfrm>
            <a:prstGeom prst="rect">
              <a:avLst/>
            </a:prstGeom>
          </p:spPr>
        </p:pic>
        <p:pic>
          <p:nvPicPr>
            <p:cNvPr id="24" name="Picture 23" descr="casa_campo 044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71406" y="3214331"/>
              <a:ext cx="1135358" cy="643345"/>
            </a:xfrm>
            <a:prstGeom prst="rect">
              <a:avLst/>
            </a:prstGeom>
          </p:spPr>
        </p:pic>
        <p:pic>
          <p:nvPicPr>
            <p:cNvPr id="25" name="Picture 2"/>
            <p:cNvPicPr>
              <a:picLocks noChangeAspect="1" noChangeArrowheads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6" name="Picture 25" descr="AN_Talh246_2.jpg"/>
            <p:cNvPicPr>
              <a:picLocks noChangeAspect="1"/>
            </p:cNvPicPr>
            <p:nvPr userDrawn="1"/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71406" y="1047796"/>
              <a:ext cx="1143197" cy="647879"/>
            </a:xfrm>
            <a:prstGeom prst="rect">
              <a:avLst/>
            </a:prstGeom>
          </p:spPr>
        </p:pic>
        <p:pic>
          <p:nvPicPr>
            <p:cNvPr id="27" name="Picture 26" descr="AN_Talh289_2.jpg"/>
            <p:cNvPicPr>
              <a:picLocks noChangeAspect="1"/>
            </p:cNvPicPr>
            <p:nvPr userDrawn="1"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71406" y="1785974"/>
              <a:ext cx="1138033" cy="647787"/>
            </a:xfrm>
            <a:prstGeom prst="rect">
              <a:avLst/>
            </a:prstGeom>
          </p:spPr>
        </p:pic>
      </p:grpSp>
      <p:sp>
        <p:nvSpPr>
          <p:cNvPr id="28" name="Rectangle 27"/>
          <p:cNvSpPr/>
          <p:nvPr userDrawn="1"/>
        </p:nvSpPr>
        <p:spPr>
          <a:xfrm>
            <a:off x="95208" y="2495248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  <p:pic>
        <p:nvPicPr>
          <p:cNvPr id="29" name="Picture 3"/>
          <p:cNvPicPr>
            <a:picLocks noChangeAspect="1" noChangeArrowheads="1"/>
          </p:cNvPicPr>
          <p:nvPr userDrawn="1"/>
        </p:nvPicPr>
        <p:blipFill>
          <a:blip r:embed="rId10" cstate="screen"/>
          <a:srcRect b="7609"/>
          <a:stretch>
            <a:fillRect/>
          </a:stretch>
        </p:blipFill>
        <p:spPr bwMode="auto">
          <a:xfrm>
            <a:off x="1874291" y="357166"/>
            <a:ext cx="10032000" cy="63030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0" name="Picture 2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255491" y="500042"/>
            <a:ext cx="2857519" cy="79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6"/>
          <p:cNvGrpSpPr/>
          <p:nvPr userDrawn="1"/>
        </p:nvGrpSpPr>
        <p:grpSpPr>
          <a:xfrm>
            <a:off x="0" y="-24"/>
            <a:ext cx="12192000" cy="6858000"/>
            <a:chOff x="0" y="24"/>
            <a:chExt cx="9144000" cy="6858000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17" name="Picture 16" descr="ec_8.jpg"/>
            <p:cNvPicPr>
              <a:picLocks noChangeAspect="1"/>
            </p:cNvPicPr>
            <p:nvPr userDrawn="1"/>
          </p:nvPicPr>
          <p:blipFill>
            <a:blip r:embed="rId1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31" name="Picture 30" descr="ec_12.jpg"/>
            <p:cNvPicPr>
              <a:picLocks noChangeAspect="1"/>
            </p:cNvPicPr>
            <p:nvPr userDrawn="1"/>
          </p:nvPicPr>
          <p:blipFill>
            <a:blip r:embed="rId13" cstate="screen"/>
            <a:srcRect/>
            <a:stretch>
              <a:fillRect/>
            </a:stretch>
          </p:blipFill>
          <p:spPr>
            <a:xfrm>
              <a:off x="71406" y="5357471"/>
              <a:ext cx="1135357" cy="643345"/>
            </a:xfrm>
            <a:prstGeom prst="rect">
              <a:avLst/>
            </a:prstGeom>
          </p:spPr>
        </p:pic>
        <p:pic>
          <p:nvPicPr>
            <p:cNvPr id="32" name="Picture 31" descr="ec_8.jpg"/>
            <p:cNvPicPr>
              <a:picLocks noChangeAspect="1"/>
            </p:cNvPicPr>
            <p:nvPr userDrawn="1"/>
          </p:nvPicPr>
          <p:blipFill>
            <a:blip r:embed="rId14" cstate="screen"/>
            <a:srcRect/>
            <a:stretch>
              <a:fillRect/>
            </a:stretch>
          </p:blipFill>
          <p:spPr>
            <a:xfrm>
              <a:off x="71406" y="4642688"/>
              <a:ext cx="1135357" cy="643345"/>
            </a:xfrm>
            <a:prstGeom prst="rect">
              <a:avLst/>
            </a:prstGeom>
          </p:spPr>
        </p:pic>
        <p:pic>
          <p:nvPicPr>
            <p:cNvPr id="33" name="Picture 32" descr="ec_14.jpg"/>
            <p:cNvPicPr>
              <a:picLocks noChangeAspect="1"/>
            </p:cNvPicPr>
            <p:nvPr userDrawn="1"/>
          </p:nvPicPr>
          <p:blipFill>
            <a:blip r:embed="rId15" cstate="screen"/>
            <a:srcRect r="-461"/>
            <a:stretch>
              <a:fillRect/>
            </a:stretch>
          </p:blipFill>
          <p:spPr>
            <a:xfrm>
              <a:off x="71406" y="3928711"/>
              <a:ext cx="1134925" cy="643345"/>
            </a:xfrm>
            <a:prstGeom prst="rect">
              <a:avLst/>
            </a:prstGeom>
          </p:spPr>
        </p:pic>
        <p:pic>
          <p:nvPicPr>
            <p:cNvPr id="34" name="Picture 33" descr="casa_campo 044.jpg"/>
            <p:cNvPicPr>
              <a:picLocks noChangeAspect="1"/>
            </p:cNvPicPr>
            <p:nvPr userDrawn="1"/>
          </p:nvPicPr>
          <p:blipFill>
            <a:blip r:embed="rId16" cstate="screen"/>
            <a:srcRect/>
            <a:stretch>
              <a:fillRect/>
            </a:stretch>
          </p:blipFill>
          <p:spPr>
            <a:xfrm>
              <a:off x="71406" y="3214331"/>
              <a:ext cx="1135358" cy="643345"/>
            </a:xfrm>
            <a:prstGeom prst="rect">
              <a:avLst/>
            </a:prstGeom>
          </p:spPr>
        </p:pic>
        <p:pic>
          <p:nvPicPr>
            <p:cNvPr id="35" name="Picture 2"/>
            <p:cNvPicPr>
              <a:picLocks noChangeAspect="1" noChangeArrowheads="1"/>
            </p:cNvPicPr>
            <p:nvPr userDrawn="1"/>
          </p:nvPicPr>
          <p:blipFill>
            <a:blip r:embed="rId1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6" name="Picture 35" descr="AN_Talh246_2.jpg"/>
            <p:cNvPicPr>
              <a:picLocks noChangeAspect="1"/>
            </p:cNvPicPr>
            <p:nvPr userDrawn="1"/>
          </p:nvPicPr>
          <p:blipFill>
            <a:blip r:embed="rId18" cstate="screen"/>
            <a:srcRect/>
            <a:stretch>
              <a:fillRect/>
            </a:stretch>
          </p:blipFill>
          <p:spPr>
            <a:xfrm>
              <a:off x="71406" y="1047796"/>
              <a:ext cx="1143197" cy="647879"/>
            </a:xfrm>
            <a:prstGeom prst="rect">
              <a:avLst/>
            </a:prstGeom>
          </p:spPr>
        </p:pic>
        <p:pic>
          <p:nvPicPr>
            <p:cNvPr id="37" name="Picture 36" descr="AN_Talh289_2.jpg"/>
            <p:cNvPicPr>
              <a:picLocks noChangeAspect="1"/>
            </p:cNvPicPr>
            <p:nvPr userDrawn="1"/>
          </p:nvPicPr>
          <p:blipFill>
            <a:blip r:embed="rId19" cstate="screen"/>
            <a:srcRect/>
            <a:stretch>
              <a:fillRect/>
            </a:stretch>
          </p:blipFill>
          <p:spPr>
            <a:xfrm>
              <a:off x="71406" y="1765277"/>
              <a:ext cx="1138033" cy="647787"/>
            </a:xfrm>
            <a:prstGeom prst="rect">
              <a:avLst/>
            </a:prstGeom>
          </p:spPr>
        </p:pic>
      </p:grpSp>
      <p:sp>
        <p:nvSpPr>
          <p:cNvPr id="38" name="Rectangle 37"/>
          <p:cNvSpPr/>
          <p:nvPr userDrawn="1"/>
        </p:nvSpPr>
        <p:spPr>
          <a:xfrm>
            <a:off x="95208" y="2490804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  <p:pic>
        <p:nvPicPr>
          <p:cNvPr id="39" name="Picture 3"/>
          <p:cNvPicPr>
            <a:picLocks noChangeAspect="1" noChangeArrowheads="1"/>
          </p:cNvPicPr>
          <p:nvPr userDrawn="1"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1874291" y="357166"/>
            <a:ext cx="10032000" cy="63030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0" name="Picture 2"/>
          <p:cNvPicPr>
            <a:picLocks noChangeAspect="1" noChangeArrowheads="1"/>
          </p:cNvPicPr>
          <p:nvPr userDrawn="1"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2342520" y="499411"/>
            <a:ext cx="4494341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80DD-8107-44A7-A249-9BE2BF10D10F}" type="datetimeFigureOut">
              <a:rPr lang="pt-PT" smtClean="0"/>
              <a:pPr/>
              <a:t>15/09/2025</a:t>
            </a:fld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891E2-A8D3-42D9-87A6-D91B6A7BBED7}" type="slidenum">
              <a:rPr lang="pt-PT" smtClean="0"/>
              <a:pPr/>
              <a:t>‹#›</a:t>
            </a:fld>
            <a:endParaRPr lang="pt-PT" dirty="0"/>
          </a:p>
        </p:txBody>
      </p:sp>
      <p:grpSp>
        <p:nvGrpSpPr>
          <p:cNvPr id="6" name="Group 6"/>
          <p:cNvGrpSpPr/>
          <p:nvPr userDrawn="1"/>
        </p:nvGrpSpPr>
        <p:grpSpPr>
          <a:xfrm>
            <a:off x="0" y="-24"/>
            <a:ext cx="12192000" cy="6858000"/>
            <a:chOff x="0" y="24"/>
            <a:chExt cx="9144000" cy="6858000"/>
          </a:xfrm>
        </p:grpSpPr>
        <p:sp>
          <p:nvSpPr>
            <p:cNvPr id="7" name="Rectangle 6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8" name="Picture 7" descr="ec_8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9" name="Picture 8" descr="ec_12.jp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1406" y="5357471"/>
              <a:ext cx="1135357" cy="643345"/>
            </a:xfrm>
            <a:prstGeom prst="rect">
              <a:avLst/>
            </a:prstGeom>
          </p:spPr>
        </p:pic>
        <p:pic>
          <p:nvPicPr>
            <p:cNvPr id="10" name="Picture 9" descr="ec_8.jp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1406" y="4642688"/>
              <a:ext cx="1135357" cy="643345"/>
            </a:xfrm>
            <a:prstGeom prst="rect">
              <a:avLst/>
            </a:prstGeom>
          </p:spPr>
        </p:pic>
        <p:pic>
          <p:nvPicPr>
            <p:cNvPr id="11" name="Picture 10" descr="ec_14.jpg"/>
            <p:cNvPicPr>
              <a:picLocks noChangeAspect="1"/>
            </p:cNvPicPr>
            <p:nvPr userDrawn="1"/>
          </p:nvPicPr>
          <p:blipFill>
            <a:blip r:embed="rId5" cstate="screen"/>
            <a:srcRect r="-461"/>
            <a:stretch>
              <a:fillRect/>
            </a:stretch>
          </p:blipFill>
          <p:spPr>
            <a:xfrm>
              <a:off x="71406" y="3928711"/>
              <a:ext cx="1134925" cy="643345"/>
            </a:xfrm>
            <a:prstGeom prst="rect">
              <a:avLst/>
            </a:prstGeom>
          </p:spPr>
        </p:pic>
        <p:pic>
          <p:nvPicPr>
            <p:cNvPr id="12" name="Picture 11" descr="casa_campo 044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71406" y="3214331"/>
              <a:ext cx="1135358" cy="643345"/>
            </a:xfrm>
            <a:prstGeom prst="rect">
              <a:avLst/>
            </a:prstGeom>
          </p:spPr>
        </p:pic>
        <p:pic>
          <p:nvPicPr>
            <p:cNvPr id="13" name="Picture 2"/>
            <p:cNvPicPr>
              <a:picLocks noChangeAspect="1" noChangeArrowheads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13" descr="AN_Talh246_2.jpg"/>
            <p:cNvPicPr>
              <a:picLocks noChangeAspect="1"/>
            </p:cNvPicPr>
            <p:nvPr userDrawn="1"/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71406" y="1047796"/>
              <a:ext cx="1143197" cy="647879"/>
            </a:xfrm>
            <a:prstGeom prst="rect">
              <a:avLst/>
            </a:prstGeom>
          </p:spPr>
        </p:pic>
        <p:pic>
          <p:nvPicPr>
            <p:cNvPr id="15" name="Picture 14" descr="AN_Talh289_2.jpg"/>
            <p:cNvPicPr>
              <a:picLocks noChangeAspect="1"/>
            </p:cNvPicPr>
            <p:nvPr userDrawn="1"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71406" y="1785974"/>
              <a:ext cx="1138033" cy="647787"/>
            </a:xfrm>
            <a:prstGeom prst="rect">
              <a:avLst/>
            </a:prstGeom>
          </p:spPr>
        </p:pic>
      </p:grpSp>
      <p:sp>
        <p:nvSpPr>
          <p:cNvPr id="16" name="Rectangle 15"/>
          <p:cNvSpPr/>
          <p:nvPr userDrawn="1"/>
        </p:nvSpPr>
        <p:spPr>
          <a:xfrm>
            <a:off x="95208" y="2495248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10" cstate="screen"/>
          <a:srcRect b="7609"/>
          <a:stretch>
            <a:fillRect/>
          </a:stretch>
        </p:blipFill>
        <p:spPr bwMode="auto">
          <a:xfrm>
            <a:off x="1874291" y="357166"/>
            <a:ext cx="10032000" cy="63030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2255491" y="500042"/>
            <a:ext cx="2857519" cy="79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" name="Group 6"/>
          <p:cNvGrpSpPr/>
          <p:nvPr userDrawn="1"/>
        </p:nvGrpSpPr>
        <p:grpSpPr>
          <a:xfrm>
            <a:off x="0" y="-24"/>
            <a:ext cx="12192000" cy="6858000"/>
            <a:chOff x="0" y="24"/>
            <a:chExt cx="9144000" cy="6858000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21" name="Picture 20" descr="ec_8.jpg"/>
            <p:cNvPicPr>
              <a:picLocks noChangeAspect="1"/>
            </p:cNvPicPr>
            <p:nvPr userDrawn="1"/>
          </p:nvPicPr>
          <p:blipFill>
            <a:blip r:embed="rId1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22" name="Picture 21" descr="ec_12.jpg"/>
            <p:cNvPicPr>
              <a:picLocks noChangeAspect="1"/>
            </p:cNvPicPr>
            <p:nvPr userDrawn="1"/>
          </p:nvPicPr>
          <p:blipFill>
            <a:blip r:embed="rId13" cstate="screen"/>
            <a:srcRect/>
            <a:stretch>
              <a:fillRect/>
            </a:stretch>
          </p:blipFill>
          <p:spPr>
            <a:xfrm>
              <a:off x="71406" y="5357471"/>
              <a:ext cx="1135357" cy="643345"/>
            </a:xfrm>
            <a:prstGeom prst="rect">
              <a:avLst/>
            </a:prstGeom>
          </p:spPr>
        </p:pic>
        <p:pic>
          <p:nvPicPr>
            <p:cNvPr id="23" name="Picture 22" descr="ec_8.jpg"/>
            <p:cNvPicPr>
              <a:picLocks noChangeAspect="1"/>
            </p:cNvPicPr>
            <p:nvPr userDrawn="1"/>
          </p:nvPicPr>
          <p:blipFill>
            <a:blip r:embed="rId14" cstate="screen"/>
            <a:srcRect/>
            <a:stretch>
              <a:fillRect/>
            </a:stretch>
          </p:blipFill>
          <p:spPr>
            <a:xfrm>
              <a:off x="71406" y="4642688"/>
              <a:ext cx="1135357" cy="643345"/>
            </a:xfrm>
            <a:prstGeom prst="rect">
              <a:avLst/>
            </a:prstGeom>
          </p:spPr>
        </p:pic>
        <p:pic>
          <p:nvPicPr>
            <p:cNvPr id="24" name="Picture 23" descr="ec_14.jpg"/>
            <p:cNvPicPr>
              <a:picLocks noChangeAspect="1"/>
            </p:cNvPicPr>
            <p:nvPr userDrawn="1"/>
          </p:nvPicPr>
          <p:blipFill>
            <a:blip r:embed="rId15" cstate="screen"/>
            <a:srcRect r="-461"/>
            <a:stretch>
              <a:fillRect/>
            </a:stretch>
          </p:blipFill>
          <p:spPr>
            <a:xfrm>
              <a:off x="71406" y="3928711"/>
              <a:ext cx="1134925" cy="643345"/>
            </a:xfrm>
            <a:prstGeom prst="rect">
              <a:avLst/>
            </a:prstGeom>
          </p:spPr>
        </p:pic>
        <p:pic>
          <p:nvPicPr>
            <p:cNvPr id="25" name="Picture 24" descr="casa_campo 044.jpg"/>
            <p:cNvPicPr>
              <a:picLocks noChangeAspect="1"/>
            </p:cNvPicPr>
            <p:nvPr userDrawn="1"/>
          </p:nvPicPr>
          <p:blipFill>
            <a:blip r:embed="rId16" cstate="screen"/>
            <a:srcRect/>
            <a:stretch>
              <a:fillRect/>
            </a:stretch>
          </p:blipFill>
          <p:spPr>
            <a:xfrm>
              <a:off x="71406" y="3214331"/>
              <a:ext cx="1135358" cy="643345"/>
            </a:xfrm>
            <a:prstGeom prst="rect">
              <a:avLst/>
            </a:prstGeom>
          </p:spPr>
        </p:pic>
        <p:pic>
          <p:nvPicPr>
            <p:cNvPr id="26" name="Picture 2"/>
            <p:cNvPicPr>
              <a:picLocks noChangeAspect="1" noChangeArrowheads="1"/>
            </p:cNvPicPr>
            <p:nvPr userDrawn="1"/>
          </p:nvPicPr>
          <p:blipFill>
            <a:blip r:embed="rId1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7" name="Picture 26" descr="AN_Talh246_2.jpg"/>
            <p:cNvPicPr>
              <a:picLocks noChangeAspect="1"/>
            </p:cNvPicPr>
            <p:nvPr userDrawn="1"/>
          </p:nvPicPr>
          <p:blipFill>
            <a:blip r:embed="rId18" cstate="screen"/>
            <a:srcRect/>
            <a:stretch>
              <a:fillRect/>
            </a:stretch>
          </p:blipFill>
          <p:spPr>
            <a:xfrm>
              <a:off x="71406" y="1047796"/>
              <a:ext cx="1143197" cy="647879"/>
            </a:xfrm>
            <a:prstGeom prst="rect">
              <a:avLst/>
            </a:prstGeom>
          </p:spPr>
        </p:pic>
        <p:pic>
          <p:nvPicPr>
            <p:cNvPr id="28" name="Picture 27" descr="AN_Talh289_2.jpg"/>
            <p:cNvPicPr>
              <a:picLocks noChangeAspect="1"/>
            </p:cNvPicPr>
            <p:nvPr userDrawn="1"/>
          </p:nvPicPr>
          <p:blipFill>
            <a:blip r:embed="rId19" cstate="screen"/>
            <a:srcRect/>
            <a:stretch>
              <a:fillRect/>
            </a:stretch>
          </p:blipFill>
          <p:spPr>
            <a:xfrm>
              <a:off x="71406" y="1765277"/>
              <a:ext cx="1138033" cy="647787"/>
            </a:xfrm>
            <a:prstGeom prst="rect">
              <a:avLst/>
            </a:prstGeom>
          </p:spPr>
        </p:pic>
      </p:grpSp>
      <p:sp>
        <p:nvSpPr>
          <p:cNvPr id="29" name="Rectangle 28"/>
          <p:cNvSpPr/>
          <p:nvPr userDrawn="1"/>
        </p:nvSpPr>
        <p:spPr>
          <a:xfrm>
            <a:off x="95208" y="2490804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  <p:pic>
        <p:nvPicPr>
          <p:cNvPr id="30" name="Picture 3"/>
          <p:cNvPicPr>
            <a:picLocks noChangeAspect="1" noChangeArrowheads="1"/>
          </p:cNvPicPr>
          <p:nvPr userDrawn="1"/>
        </p:nvPicPr>
        <p:blipFill>
          <a:blip r:embed="rId10" cstate="screen"/>
          <a:srcRect b="7609"/>
          <a:stretch>
            <a:fillRect/>
          </a:stretch>
        </p:blipFill>
        <p:spPr bwMode="auto">
          <a:xfrm>
            <a:off x="1874291" y="357166"/>
            <a:ext cx="10032000" cy="630306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2285973" y="493411"/>
            <a:ext cx="3114280" cy="8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 userDrawn="1"/>
        </p:nvGrpSpPr>
        <p:grpSpPr>
          <a:xfrm>
            <a:off x="0" y="-24"/>
            <a:ext cx="12192000" cy="6858000"/>
            <a:chOff x="0" y="24"/>
            <a:chExt cx="9144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10" name="Picture 9" descr="ec_8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11" name="Picture 10" descr="ec_12.jp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1406" y="5357802"/>
              <a:ext cx="1135357" cy="643345"/>
            </a:xfrm>
            <a:prstGeom prst="rect">
              <a:avLst/>
            </a:prstGeom>
          </p:spPr>
        </p:pic>
        <p:pic>
          <p:nvPicPr>
            <p:cNvPr id="12" name="Picture 11" descr="ec_8.jp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1406" y="4643422"/>
              <a:ext cx="1135357" cy="643345"/>
            </a:xfrm>
            <a:prstGeom prst="rect">
              <a:avLst/>
            </a:prstGeom>
          </p:spPr>
        </p:pic>
        <p:pic>
          <p:nvPicPr>
            <p:cNvPr id="13" name="Picture 12" descr="ec_14.jpg"/>
            <p:cNvPicPr>
              <a:picLocks noChangeAspect="1"/>
            </p:cNvPicPr>
            <p:nvPr userDrawn="1"/>
          </p:nvPicPr>
          <p:blipFill>
            <a:blip r:embed="rId5" cstate="screen"/>
            <a:srcRect r="-461"/>
            <a:stretch>
              <a:fillRect/>
            </a:stretch>
          </p:blipFill>
          <p:spPr>
            <a:xfrm>
              <a:off x="71406" y="3214734"/>
              <a:ext cx="1134925" cy="643345"/>
            </a:xfrm>
            <a:prstGeom prst="rect">
              <a:avLst/>
            </a:prstGeom>
          </p:spPr>
        </p:pic>
        <p:pic>
          <p:nvPicPr>
            <p:cNvPr id="14" name="Picture 13" descr="casa_campo 044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71406" y="2500354"/>
              <a:ext cx="1135358" cy="643345"/>
            </a:xfrm>
            <a:prstGeom prst="rect">
              <a:avLst/>
            </a:prstGeom>
          </p:spPr>
        </p:pic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15" descr="AN_Talh246_2.jpg"/>
            <p:cNvPicPr>
              <a:picLocks noChangeAspect="1"/>
            </p:cNvPicPr>
            <p:nvPr userDrawn="1"/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71406" y="1047796"/>
              <a:ext cx="1143197" cy="647879"/>
            </a:xfrm>
            <a:prstGeom prst="rect">
              <a:avLst/>
            </a:prstGeom>
          </p:spPr>
        </p:pic>
        <p:pic>
          <p:nvPicPr>
            <p:cNvPr id="17" name="Picture 16" descr="AN_Talh289_2.jpg"/>
            <p:cNvPicPr>
              <a:picLocks noChangeAspect="1"/>
            </p:cNvPicPr>
            <p:nvPr userDrawn="1"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71406" y="1785974"/>
              <a:ext cx="1138033" cy="647787"/>
            </a:xfrm>
            <a:prstGeom prst="rect">
              <a:avLst/>
            </a:prstGeom>
          </p:spPr>
        </p:pic>
        <p:sp>
          <p:nvSpPr>
            <p:cNvPr id="18" name="Round Diagonal Corner Rectangle 17"/>
            <p:cNvSpPr/>
            <p:nvPr userDrawn="1"/>
          </p:nvSpPr>
          <p:spPr>
            <a:xfrm>
              <a:off x="1285852" y="142852"/>
              <a:ext cx="7715304" cy="6624000"/>
            </a:xfrm>
            <a:prstGeom prst="round2Diag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</p:grpSp>
      <p:sp>
        <p:nvSpPr>
          <p:cNvPr id="19" name="Rectangle 18"/>
          <p:cNvSpPr/>
          <p:nvPr userDrawn="1"/>
        </p:nvSpPr>
        <p:spPr>
          <a:xfrm>
            <a:off x="95208" y="3924008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 userDrawn="1"/>
        </p:nvGrpSpPr>
        <p:grpSpPr>
          <a:xfrm>
            <a:off x="0" y="-24"/>
            <a:ext cx="12192000" cy="6858000"/>
            <a:chOff x="0" y="24"/>
            <a:chExt cx="9144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10" name="Picture 9" descr="ec_8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11" name="Picture 10" descr="ec_12.jp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1406" y="5357802"/>
              <a:ext cx="1135357" cy="643345"/>
            </a:xfrm>
            <a:prstGeom prst="rect">
              <a:avLst/>
            </a:prstGeom>
          </p:spPr>
        </p:pic>
        <p:pic>
          <p:nvPicPr>
            <p:cNvPr id="12" name="Picture 11" descr="ec_8.jp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1406" y="3928711"/>
              <a:ext cx="1135357" cy="643345"/>
            </a:xfrm>
            <a:prstGeom prst="rect">
              <a:avLst/>
            </a:prstGeom>
          </p:spPr>
        </p:pic>
        <p:pic>
          <p:nvPicPr>
            <p:cNvPr id="13" name="Picture 12" descr="ec_14.jpg"/>
            <p:cNvPicPr>
              <a:picLocks noChangeAspect="1"/>
            </p:cNvPicPr>
            <p:nvPr userDrawn="1"/>
          </p:nvPicPr>
          <p:blipFill>
            <a:blip r:embed="rId5" cstate="screen"/>
            <a:srcRect r="-461"/>
            <a:stretch>
              <a:fillRect/>
            </a:stretch>
          </p:blipFill>
          <p:spPr>
            <a:xfrm>
              <a:off x="71406" y="3214734"/>
              <a:ext cx="1134925" cy="643345"/>
            </a:xfrm>
            <a:prstGeom prst="rect">
              <a:avLst/>
            </a:prstGeom>
          </p:spPr>
        </p:pic>
        <p:pic>
          <p:nvPicPr>
            <p:cNvPr id="14" name="Picture 13" descr="casa_campo 044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71406" y="2500354"/>
              <a:ext cx="1135358" cy="643345"/>
            </a:xfrm>
            <a:prstGeom prst="rect">
              <a:avLst/>
            </a:prstGeom>
          </p:spPr>
        </p:pic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15" descr="AN_Talh246_2.jpg"/>
            <p:cNvPicPr>
              <a:picLocks noChangeAspect="1"/>
            </p:cNvPicPr>
            <p:nvPr userDrawn="1"/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71406" y="1047796"/>
              <a:ext cx="1143197" cy="647879"/>
            </a:xfrm>
            <a:prstGeom prst="rect">
              <a:avLst/>
            </a:prstGeom>
          </p:spPr>
        </p:pic>
        <p:pic>
          <p:nvPicPr>
            <p:cNvPr id="17" name="Picture 16" descr="AN_Talh289_2.jpg"/>
            <p:cNvPicPr>
              <a:picLocks noChangeAspect="1"/>
            </p:cNvPicPr>
            <p:nvPr userDrawn="1"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71406" y="1785974"/>
              <a:ext cx="1138033" cy="647787"/>
            </a:xfrm>
            <a:prstGeom prst="rect">
              <a:avLst/>
            </a:prstGeom>
          </p:spPr>
        </p:pic>
        <p:sp>
          <p:nvSpPr>
            <p:cNvPr id="18" name="Round Diagonal Corner Rectangle 17"/>
            <p:cNvSpPr/>
            <p:nvPr userDrawn="1"/>
          </p:nvSpPr>
          <p:spPr>
            <a:xfrm>
              <a:off x="1285852" y="142852"/>
              <a:ext cx="7715304" cy="6624000"/>
            </a:xfrm>
            <a:prstGeom prst="round2Diag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</p:grpSp>
      <p:sp>
        <p:nvSpPr>
          <p:cNvPr id="19" name="Rectangle 18"/>
          <p:cNvSpPr/>
          <p:nvPr userDrawn="1"/>
        </p:nvSpPr>
        <p:spPr>
          <a:xfrm>
            <a:off x="95208" y="4638388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 userDrawn="1"/>
        </p:nvGrpSpPr>
        <p:grpSpPr>
          <a:xfrm>
            <a:off x="0" y="-24"/>
            <a:ext cx="12192000" cy="6858000"/>
            <a:chOff x="0" y="24"/>
            <a:chExt cx="9144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10" name="Picture 9" descr="ec_8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11" name="Picture 10" descr="ec_12.jp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1406" y="5357802"/>
              <a:ext cx="1135357" cy="643345"/>
            </a:xfrm>
            <a:prstGeom prst="rect">
              <a:avLst/>
            </a:prstGeom>
          </p:spPr>
        </p:pic>
        <p:pic>
          <p:nvPicPr>
            <p:cNvPr id="12" name="Picture 11" descr="ec_8.jp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1406" y="3928711"/>
              <a:ext cx="1135357" cy="643345"/>
            </a:xfrm>
            <a:prstGeom prst="rect">
              <a:avLst/>
            </a:prstGeom>
          </p:spPr>
        </p:pic>
        <p:pic>
          <p:nvPicPr>
            <p:cNvPr id="13" name="Picture 12" descr="ec_14.jpg"/>
            <p:cNvPicPr>
              <a:picLocks noChangeAspect="1"/>
            </p:cNvPicPr>
            <p:nvPr userDrawn="1"/>
          </p:nvPicPr>
          <p:blipFill>
            <a:blip r:embed="rId5" cstate="screen"/>
            <a:srcRect r="-461"/>
            <a:stretch>
              <a:fillRect/>
            </a:stretch>
          </p:blipFill>
          <p:spPr>
            <a:xfrm>
              <a:off x="71406" y="3214734"/>
              <a:ext cx="1134925" cy="643345"/>
            </a:xfrm>
            <a:prstGeom prst="rect">
              <a:avLst/>
            </a:prstGeom>
          </p:spPr>
        </p:pic>
        <p:pic>
          <p:nvPicPr>
            <p:cNvPr id="14" name="Picture 13" descr="casa_campo 044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71406" y="2500354"/>
              <a:ext cx="1135358" cy="643345"/>
            </a:xfrm>
            <a:prstGeom prst="rect">
              <a:avLst/>
            </a:prstGeom>
          </p:spPr>
        </p:pic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15" descr="AN_Talh246_2.jpg"/>
            <p:cNvPicPr>
              <a:picLocks noChangeAspect="1"/>
            </p:cNvPicPr>
            <p:nvPr userDrawn="1"/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71406" y="1047796"/>
              <a:ext cx="1143197" cy="647879"/>
            </a:xfrm>
            <a:prstGeom prst="rect">
              <a:avLst/>
            </a:prstGeom>
          </p:spPr>
        </p:pic>
        <p:pic>
          <p:nvPicPr>
            <p:cNvPr id="17" name="Picture 16" descr="AN_Talh289_2.jpg"/>
            <p:cNvPicPr>
              <a:picLocks noChangeAspect="1"/>
            </p:cNvPicPr>
            <p:nvPr userDrawn="1"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71406" y="1785974"/>
              <a:ext cx="1138033" cy="647787"/>
            </a:xfrm>
            <a:prstGeom prst="rect">
              <a:avLst/>
            </a:prstGeom>
          </p:spPr>
        </p:pic>
        <p:sp>
          <p:nvSpPr>
            <p:cNvPr id="18" name="Round Diagonal Corner Rectangle 17"/>
            <p:cNvSpPr/>
            <p:nvPr userDrawn="1"/>
          </p:nvSpPr>
          <p:spPr>
            <a:xfrm>
              <a:off x="1285852" y="142852"/>
              <a:ext cx="7715304" cy="6624000"/>
            </a:xfrm>
            <a:prstGeom prst="round2Diag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</p:grpSp>
      <p:sp>
        <p:nvSpPr>
          <p:cNvPr id="19" name="Rectangle 18"/>
          <p:cNvSpPr/>
          <p:nvPr userDrawn="1"/>
        </p:nvSpPr>
        <p:spPr>
          <a:xfrm>
            <a:off x="95208" y="4638388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 userDrawn="1"/>
        </p:nvGrpSpPr>
        <p:grpSpPr>
          <a:xfrm>
            <a:off x="0" y="-24"/>
            <a:ext cx="12192000" cy="6858000"/>
            <a:chOff x="0" y="24"/>
            <a:chExt cx="9144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10" name="Picture 9" descr="ec_8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11" name="Picture 10" descr="ec_12.jp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1406" y="5357802"/>
              <a:ext cx="1135357" cy="643345"/>
            </a:xfrm>
            <a:prstGeom prst="rect">
              <a:avLst/>
            </a:prstGeom>
          </p:spPr>
        </p:pic>
        <p:pic>
          <p:nvPicPr>
            <p:cNvPr id="12" name="Picture 11" descr="ec_8.jp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1406" y="3928711"/>
              <a:ext cx="1135357" cy="643345"/>
            </a:xfrm>
            <a:prstGeom prst="rect">
              <a:avLst/>
            </a:prstGeom>
          </p:spPr>
        </p:pic>
        <p:pic>
          <p:nvPicPr>
            <p:cNvPr id="13" name="Picture 12" descr="ec_14.jpg"/>
            <p:cNvPicPr>
              <a:picLocks noChangeAspect="1"/>
            </p:cNvPicPr>
            <p:nvPr userDrawn="1"/>
          </p:nvPicPr>
          <p:blipFill>
            <a:blip r:embed="rId5" cstate="screen"/>
            <a:srcRect r="-461"/>
            <a:stretch>
              <a:fillRect/>
            </a:stretch>
          </p:blipFill>
          <p:spPr>
            <a:xfrm>
              <a:off x="71406" y="3214734"/>
              <a:ext cx="1134925" cy="643345"/>
            </a:xfrm>
            <a:prstGeom prst="rect">
              <a:avLst/>
            </a:prstGeom>
          </p:spPr>
        </p:pic>
        <p:pic>
          <p:nvPicPr>
            <p:cNvPr id="14" name="Picture 13" descr="casa_campo 044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71406" y="2500354"/>
              <a:ext cx="1135358" cy="643345"/>
            </a:xfrm>
            <a:prstGeom prst="rect">
              <a:avLst/>
            </a:prstGeom>
          </p:spPr>
        </p:pic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15" descr="AN_Talh246_2.jpg"/>
            <p:cNvPicPr>
              <a:picLocks noChangeAspect="1"/>
            </p:cNvPicPr>
            <p:nvPr userDrawn="1"/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71406" y="1047796"/>
              <a:ext cx="1143197" cy="647879"/>
            </a:xfrm>
            <a:prstGeom prst="rect">
              <a:avLst/>
            </a:prstGeom>
          </p:spPr>
        </p:pic>
        <p:pic>
          <p:nvPicPr>
            <p:cNvPr id="17" name="Picture 16" descr="AN_Talh289_2.jpg"/>
            <p:cNvPicPr>
              <a:picLocks noChangeAspect="1"/>
            </p:cNvPicPr>
            <p:nvPr userDrawn="1"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71406" y="1785974"/>
              <a:ext cx="1138033" cy="647787"/>
            </a:xfrm>
            <a:prstGeom prst="rect">
              <a:avLst/>
            </a:prstGeom>
          </p:spPr>
        </p:pic>
        <p:sp>
          <p:nvSpPr>
            <p:cNvPr id="18" name="Round Diagonal Corner Rectangle 17"/>
            <p:cNvSpPr/>
            <p:nvPr userDrawn="1"/>
          </p:nvSpPr>
          <p:spPr>
            <a:xfrm>
              <a:off x="1285852" y="142852"/>
              <a:ext cx="7715304" cy="6624000"/>
            </a:xfrm>
            <a:prstGeom prst="round2Diag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</p:grpSp>
      <p:sp>
        <p:nvSpPr>
          <p:cNvPr id="19" name="Rectangle 18"/>
          <p:cNvSpPr/>
          <p:nvPr userDrawn="1"/>
        </p:nvSpPr>
        <p:spPr>
          <a:xfrm>
            <a:off x="95208" y="4638388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4"/>
            <a:ext cx="12192000" cy="6858000"/>
          </a:xfrm>
          <a:prstGeom prst="rect">
            <a:avLst/>
          </a:prstGeom>
          <a:solidFill>
            <a:srgbClr val="0066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190459" y="139859"/>
            <a:ext cx="11811083" cy="6572296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4"/>
            <a:ext cx="12192000" cy="6858000"/>
          </a:xfrm>
          <a:prstGeom prst="rect">
            <a:avLst/>
          </a:prstGeom>
          <a:solidFill>
            <a:srgbClr val="0066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  <p:sp>
        <p:nvSpPr>
          <p:cNvPr id="8" name="Round Diagonal Corner Rectangle 7"/>
          <p:cNvSpPr/>
          <p:nvPr userDrawn="1"/>
        </p:nvSpPr>
        <p:spPr>
          <a:xfrm>
            <a:off x="190459" y="139859"/>
            <a:ext cx="11811083" cy="6572296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24"/>
            <a:ext cx="12192000" cy="6858000"/>
            <a:chOff x="0" y="24"/>
            <a:chExt cx="9144000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9" name="Picture 8" descr="ec_8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10" name="Picture 9" descr="ec_12.jp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1406" y="5357802"/>
              <a:ext cx="1135357" cy="643345"/>
            </a:xfrm>
            <a:prstGeom prst="rect">
              <a:avLst/>
            </a:prstGeom>
          </p:spPr>
        </p:pic>
        <p:pic>
          <p:nvPicPr>
            <p:cNvPr id="11" name="Picture 10" descr="ec_8.jp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1406" y="4643422"/>
              <a:ext cx="1135357" cy="643345"/>
            </a:xfrm>
            <a:prstGeom prst="rect">
              <a:avLst/>
            </a:prstGeom>
          </p:spPr>
        </p:pic>
        <p:pic>
          <p:nvPicPr>
            <p:cNvPr id="12" name="Picture 11" descr="ec_14.jpg"/>
            <p:cNvPicPr>
              <a:picLocks noChangeAspect="1"/>
            </p:cNvPicPr>
            <p:nvPr userDrawn="1"/>
          </p:nvPicPr>
          <p:blipFill>
            <a:blip r:embed="rId5" cstate="screen"/>
            <a:srcRect r="-461"/>
            <a:stretch>
              <a:fillRect/>
            </a:stretch>
          </p:blipFill>
          <p:spPr>
            <a:xfrm>
              <a:off x="71406" y="3929042"/>
              <a:ext cx="1134925" cy="643345"/>
            </a:xfrm>
            <a:prstGeom prst="rect">
              <a:avLst/>
            </a:prstGeom>
          </p:spPr>
        </p:pic>
        <p:pic>
          <p:nvPicPr>
            <p:cNvPr id="13" name="Picture 12" descr="casa_campo 044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71406" y="3214686"/>
              <a:ext cx="1135358" cy="643345"/>
            </a:xfrm>
            <a:prstGeom prst="rect">
              <a:avLst/>
            </a:prstGeom>
          </p:spPr>
        </p:pic>
        <p:pic>
          <p:nvPicPr>
            <p:cNvPr id="14" name="Picture 2"/>
            <p:cNvPicPr>
              <a:picLocks noChangeAspect="1" noChangeArrowheads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06" y="1066701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" name="Picture 14" descr="AN_Talh246_2.jpg"/>
            <p:cNvPicPr>
              <a:picLocks noChangeAspect="1"/>
            </p:cNvPicPr>
            <p:nvPr userDrawn="1"/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71406" y="1785902"/>
              <a:ext cx="1143197" cy="647879"/>
            </a:xfrm>
            <a:prstGeom prst="rect">
              <a:avLst/>
            </a:prstGeom>
          </p:spPr>
        </p:pic>
        <p:pic>
          <p:nvPicPr>
            <p:cNvPr id="16" name="Picture 15" descr="AN_Talh289_2.jpg"/>
            <p:cNvPicPr>
              <a:picLocks noChangeAspect="1"/>
            </p:cNvPicPr>
            <p:nvPr userDrawn="1"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71406" y="2500282"/>
              <a:ext cx="1138033" cy="647787"/>
            </a:xfrm>
            <a:prstGeom prst="rect">
              <a:avLst/>
            </a:prstGeom>
          </p:spPr>
        </p:pic>
        <p:sp>
          <p:nvSpPr>
            <p:cNvPr id="18" name="Round Diagonal Corner Rectangle 17"/>
            <p:cNvSpPr/>
            <p:nvPr userDrawn="1"/>
          </p:nvSpPr>
          <p:spPr>
            <a:xfrm>
              <a:off x="1285852" y="142852"/>
              <a:ext cx="7715304" cy="6624000"/>
            </a:xfrm>
            <a:prstGeom prst="round2Diag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</p:grpSp>
      <p:sp>
        <p:nvSpPr>
          <p:cNvPr id="22" name="Rectangle 21"/>
          <p:cNvSpPr/>
          <p:nvPr userDrawn="1"/>
        </p:nvSpPr>
        <p:spPr>
          <a:xfrm>
            <a:off x="95208" y="333040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24"/>
            <a:ext cx="12192000" cy="6858000"/>
            <a:chOff x="0" y="24"/>
            <a:chExt cx="9144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24"/>
              <a:ext cx="9144000" cy="68580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  <p:pic>
          <p:nvPicPr>
            <p:cNvPr id="10" name="Picture 9" descr="ec_8.jpg"/>
            <p:cNvPicPr>
              <a:picLocks noChangeAspect="1"/>
            </p:cNvPicPr>
            <p:nvPr userDrawn="1"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71406" y="6072182"/>
              <a:ext cx="1132847" cy="643663"/>
            </a:xfrm>
            <a:prstGeom prst="rect">
              <a:avLst/>
            </a:prstGeom>
          </p:spPr>
        </p:pic>
        <p:pic>
          <p:nvPicPr>
            <p:cNvPr id="11" name="Picture 10" descr="ec_12.jpg"/>
            <p:cNvPicPr>
              <a:picLocks noChangeAspect="1"/>
            </p:cNvPicPr>
            <p:nvPr userDrawn="1"/>
          </p:nvPicPr>
          <p:blipFill>
            <a:blip r:embed="rId3" cstate="screen"/>
            <a:srcRect/>
            <a:stretch>
              <a:fillRect/>
            </a:stretch>
          </p:blipFill>
          <p:spPr>
            <a:xfrm>
              <a:off x="71406" y="5357802"/>
              <a:ext cx="1135357" cy="643345"/>
            </a:xfrm>
            <a:prstGeom prst="rect">
              <a:avLst/>
            </a:prstGeom>
          </p:spPr>
        </p:pic>
        <p:pic>
          <p:nvPicPr>
            <p:cNvPr id="12" name="Picture 11" descr="ec_8.jpg"/>
            <p:cNvPicPr>
              <a:picLocks noChangeAspect="1"/>
            </p:cNvPicPr>
            <p:nvPr userDrawn="1"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71406" y="4643422"/>
              <a:ext cx="1135357" cy="643345"/>
            </a:xfrm>
            <a:prstGeom prst="rect">
              <a:avLst/>
            </a:prstGeom>
          </p:spPr>
        </p:pic>
        <p:pic>
          <p:nvPicPr>
            <p:cNvPr id="13" name="Picture 12" descr="ec_14.jpg"/>
            <p:cNvPicPr>
              <a:picLocks noChangeAspect="1"/>
            </p:cNvPicPr>
            <p:nvPr userDrawn="1"/>
          </p:nvPicPr>
          <p:blipFill>
            <a:blip r:embed="rId5" cstate="screen"/>
            <a:srcRect r="-461"/>
            <a:stretch>
              <a:fillRect/>
            </a:stretch>
          </p:blipFill>
          <p:spPr>
            <a:xfrm>
              <a:off x="71406" y="3929042"/>
              <a:ext cx="1134925" cy="643345"/>
            </a:xfrm>
            <a:prstGeom prst="rect">
              <a:avLst/>
            </a:prstGeom>
          </p:spPr>
        </p:pic>
        <p:pic>
          <p:nvPicPr>
            <p:cNvPr id="14" name="Picture 13" descr="casa_campo 044.jpg"/>
            <p:cNvPicPr>
              <a:picLocks noChangeAspect="1"/>
            </p:cNvPicPr>
            <p:nvPr userDrawn="1"/>
          </p:nvPicPr>
          <p:blipFill>
            <a:blip r:embed="rId6" cstate="screen"/>
            <a:srcRect/>
            <a:stretch>
              <a:fillRect/>
            </a:stretch>
          </p:blipFill>
          <p:spPr>
            <a:xfrm>
              <a:off x="71406" y="3214686"/>
              <a:ext cx="1135358" cy="643345"/>
            </a:xfrm>
            <a:prstGeom prst="rect">
              <a:avLst/>
            </a:prstGeom>
          </p:spPr>
        </p:pic>
        <p:pic>
          <p:nvPicPr>
            <p:cNvPr id="15" name="Picture 2"/>
            <p:cNvPicPr>
              <a:picLocks noChangeAspect="1" noChangeArrowheads="1"/>
            </p:cNvPicPr>
            <p:nvPr userDrawn="1"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1406" y="333228"/>
              <a:ext cx="1140613" cy="647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6" name="Picture 15" descr="AN_Talh246_2.jpg"/>
            <p:cNvPicPr>
              <a:picLocks noChangeAspect="1"/>
            </p:cNvPicPr>
            <p:nvPr userDrawn="1"/>
          </p:nvPicPr>
          <p:blipFill>
            <a:blip r:embed="rId8" cstate="screen"/>
            <a:srcRect/>
            <a:stretch>
              <a:fillRect/>
            </a:stretch>
          </p:blipFill>
          <p:spPr>
            <a:xfrm>
              <a:off x="71406" y="1785902"/>
              <a:ext cx="1143197" cy="647879"/>
            </a:xfrm>
            <a:prstGeom prst="rect">
              <a:avLst/>
            </a:prstGeom>
          </p:spPr>
        </p:pic>
        <p:pic>
          <p:nvPicPr>
            <p:cNvPr id="17" name="Picture 16" descr="AN_Talh289_2.jpg"/>
            <p:cNvPicPr>
              <a:picLocks noChangeAspect="1"/>
            </p:cNvPicPr>
            <p:nvPr userDrawn="1"/>
          </p:nvPicPr>
          <p:blipFill>
            <a:blip r:embed="rId9" cstate="screen"/>
            <a:srcRect/>
            <a:stretch>
              <a:fillRect/>
            </a:stretch>
          </p:blipFill>
          <p:spPr>
            <a:xfrm>
              <a:off x="71406" y="2500282"/>
              <a:ext cx="1138033" cy="647787"/>
            </a:xfrm>
            <a:prstGeom prst="rect">
              <a:avLst/>
            </a:prstGeom>
          </p:spPr>
        </p:pic>
        <p:sp>
          <p:nvSpPr>
            <p:cNvPr id="18" name="Round Diagonal Corner Rectangle 17"/>
            <p:cNvSpPr/>
            <p:nvPr userDrawn="1"/>
          </p:nvSpPr>
          <p:spPr>
            <a:xfrm>
              <a:off x="1285852" y="142852"/>
              <a:ext cx="7715304" cy="6624000"/>
            </a:xfrm>
            <a:prstGeom prst="round2Diag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sz="1800" dirty="0"/>
            </a:p>
          </p:txBody>
        </p:sp>
      </p:grpSp>
      <p:sp>
        <p:nvSpPr>
          <p:cNvPr id="19" name="Rectangle 18"/>
          <p:cNvSpPr/>
          <p:nvPr userDrawn="1"/>
        </p:nvSpPr>
        <p:spPr>
          <a:xfrm>
            <a:off x="95208" y="1059671"/>
            <a:ext cx="1521600" cy="64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441325"/>
            <a:ext cx="10703983" cy="7556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8351" y="1196975"/>
            <a:ext cx="5249333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0885" y="1196975"/>
            <a:ext cx="5251449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6839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184" y="304800"/>
            <a:ext cx="11419416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06401" y="1600200"/>
            <a:ext cx="11419417" cy="4953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94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4"/>
            <a:ext cx="12192000" cy="6858000"/>
          </a:xfrm>
          <a:prstGeom prst="rect">
            <a:avLst/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/>
          </a:p>
        </p:txBody>
      </p:sp>
      <p:sp>
        <p:nvSpPr>
          <p:cNvPr id="9" name="Rectangle 8"/>
          <p:cNvSpPr/>
          <p:nvPr/>
        </p:nvSpPr>
        <p:spPr>
          <a:xfrm>
            <a:off x="239350" y="188640"/>
            <a:ext cx="11713301" cy="65253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7B8B8-6764-4DB0-A962-41300A23605B}" type="datetimeFigureOut">
              <a:rPr lang="pt-PT" smtClean="0"/>
              <a:pPr/>
              <a:t>15/09/2025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8FECA-F2E4-4E05-92EC-58E99EA0B15D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4" r:id="rId2"/>
    <p:sldLayoutId id="2147483665" r:id="rId3"/>
    <p:sldLayoutId id="2147483691" r:id="rId4"/>
    <p:sldLayoutId id="2147483727" r:id="rId5"/>
    <p:sldLayoutId id="2147483692" r:id="rId6"/>
    <p:sldLayoutId id="2147483694" r:id="rId7"/>
    <p:sldLayoutId id="2147483693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8" r:id="rId18"/>
    <p:sldLayoutId id="2147483679" r:id="rId19"/>
    <p:sldLayoutId id="2147483680" r:id="rId20"/>
    <p:sldLayoutId id="2147483681" r:id="rId21"/>
    <p:sldLayoutId id="2147483684" r:id="rId22"/>
    <p:sldLayoutId id="2147483685" r:id="rId23"/>
    <p:sldLayoutId id="2147483686" r:id="rId24"/>
    <p:sldLayoutId id="2147483662" r:id="rId25"/>
    <p:sldLayoutId id="2147483661" r:id="rId26"/>
    <p:sldLayoutId id="2147483651" r:id="rId27"/>
    <p:sldLayoutId id="2147483652" r:id="rId28"/>
    <p:sldLayoutId id="2147483726" r:id="rId29"/>
    <p:sldLayoutId id="2147483728" r:id="rId30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Clr>
          <a:srgbClr val="008000"/>
        </a:buClr>
        <a:buFont typeface="Wingdings" pitchFamily="2" charset="2"/>
        <a:buChar char="§"/>
        <a:defRPr sz="3600" b="1" kern="1200">
          <a:solidFill>
            <a:srgbClr val="008000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8000"/>
        </a:buClr>
        <a:buSzPct val="90000"/>
        <a:buFont typeface="Wingdings" pitchFamily="2" charset="2"/>
        <a:buChar char="ü"/>
        <a:defRPr sz="32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8000"/>
        </a:buClr>
        <a:buFont typeface="Arial" pitchFamily="34" charset="0"/>
        <a:buChar char="–"/>
        <a:defRPr sz="28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8000"/>
        </a:buClr>
        <a:buFont typeface="Arial" pitchFamily="34" charset="0"/>
        <a:buChar char="•"/>
        <a:defRPr sz="24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44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41.png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43.png"/><Relationship Id="rId20" Type="http://schemas.openxmlformats.org/officeDocument/2006/relationships/image" Target="../media/image45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38.png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0.png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7.pn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1.png"/><Relationship Id="rId5" Type="http://schemas.openxmlformats.org/officeDocument/2006/relationships/image" Target="../media/image420.png"/><Relationship Id="rId4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0.png"/><Relationship Id="rId5" Type="http://schemas.openxmlformats.org/officeDocument/2006/relationships/image" Target="../media/image460.png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9.emf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7504" y="2908928"/>
            <a:ext cx="8296688" cy="187220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4400" dirty="0" err="1" smtClean="0"/>
              <a:t>Inventário</a:t>
            </a:r>
            <a:r>
              <a:rPr lang="en-US" sz="4400" dirty="0" smtClean="0"/>
              <a:t> </a:t>
            </a:r>
            <a:r>
              <a:rPr lang="en-US" sz="4400" dirty="0" err="1" smtClean="0"/>
              <a:t>Florestal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err="1" smtClean="0"/>
              <a:t>Variáveis</a:t>
            </a:r>
            <a:r>
              <a:rPr lang="en-US" sz="2800" dirty="0" smtClean="0"/>
              <a:t> da </a:t>
            </a:r>
            <a:r>
              <a:rPr lang="en-US" sz="2800" dirty="0" err="1" smtClean="0"/>
              <a:t>árvore</a:t>
            </a:r>
            <a:r>
              <a:rPr lang="en-US" sz="2800" dirty="0" smtClean="0"/>
              <a:t> e do </a:t>
            </a:r>
            <a:r>
              <a:rPr lang="en-US" sz="2800" dirty="0" err="1" smtClean="0"/>
              <a:t>povoamento</a:t>
            </a:r>
            <a:endParaRPr lang="pt-PT" sz="28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97504" y="4797152"/>
            <a:ext cx="5648672" cy="177504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endParaRPr lang="en-US" sz="900" b="1" dirty="0">
              <a:solidFill>
                <a:schemeClr val="tx1"/>
              </a:solidFill>
            </a:endParaRPr>
          </a:p>
          <a:p>
            <a:pPr algn="l"/>
            <a:r>
              <a:rPr lang="en-US" sz="1600" b="1" dirty="0">
                <a:solidFill>
                  <a:schemeClr val="tx1"/>
                </a:solidFill>
              </a:rPr>
              <a:t>Margarida </a:t>
            </a:r>
            <a:r>
              <a:rPr lang="en-US" sz="1600" b="1" dirty="0" smtClean="0">
                <a:solidFill>
                  <a:schemeClr val="tx1"/>
                </a:solidFill>
              </a:rPr>
              <a:t>Tomé e Susana Barreiro</a:t>
            </a:r>
            <a:endParaRPr lang="en-US" sz="1600" b="1" dirty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>
                <a:solidFill>
                  <a:schemeClr val="tx1"/>
                </a:solidFill>
              </a:rPr>
              <a:t>Instituto</a:t>
            </a:r>
            <a:r>
              <a:rPr lang="en-US" sz="1600" b="1" dirty="0">
                <a:solidFill>
                  <a:schemeClr val="tx1"/>
                </a:solidFill>
              </a:rPr>
              <a:t> Superior de </a:t>
            </a:r>
            <a:r>
              <a:rPr lang="en-US" sz="1600" b="1" dirty="0" err="1">
                <a:solidFill>
                  <a:schemeClr val="tx1"/>
                </a:solidFill>
              </a:rPr>
              <a:t>Agronomia</a:t>
            </a:r>
            <a:endParaRPr lang="en-US" sz="1600" b="1" dirty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>
                <a:solidFill>
                  <a:schemeClr val="tx1"/>
                </a:solidFill>
              </a:rPr>
              <a:t>Universidade</a:t>
            </a:r>
            <a:r>
              <a:rPr lang="en-US" sz="1600" b="1" dirty="0">
                <a:solidFill>
                  <a:schemeClr val="tx1"/>
                </a:solidFill>
              </a:rPr>
              <a:t> de </a:t>
            </a:r>
            <a:r>
              <a:rPr lang="en-US" sz="1600" b="1" dirty="0" err="1">
                <a:solidFill>
                  <a:schemeClr val="tx1"/>
                </a:solidFill>
              </a:rPr>
              <a:t>Lisboa</a:t>
            </a:r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51" b="20286"/>
          <a:stretch/>
        </p:blipFill>
        <p:spPr>
          <a:xfrm>
            <a:off x="245064" y="188640"/>
            <a:ext cx="11723234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50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 Índice</a:t>
            </a:r>
            <a:endParaRPr lang="pt-PT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pt-PT" sz="3200" dirty="0">
                <a:solidFill>
                  <a:srgbClr val="008000"/>
                </a:solidFill>
              </a:rPr>
              <a:t>Idade</a:t>
            </a:r>
          </a:p>
          <a:p>
            <a:pPr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pt-PT" sz="3200" dirty="0" smtClean="0">
                <a:solidFill>
                  <a:srgbClr val="008000"/>
                </a:solidFill>
              </a:rPr>
              <a:t>Número de árvores</a:t>
            </a:r>
          </a:p>
          <a:p>
            <a:pPr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pt-PT" sz="3200" dirty="0" smtClean="0">
                <a:solidFill>
                  <a:srgbClr val="008000"/>
                </a:solidFill>
              </a:rPr>
              <a:t>Espessura </a:t>
            </a:r>
            <a:r>
              <a:rPr lang="pt-PT" sz="3200" dirty="0">
                <a:solidFill>
                  <a:srgbClr val="008000"/>
                </a:solidFill>
              </a:rPr>
              <a:t>da </a:t>
            </a:r>
            <a:r>
              <a:rPr lang="pt-PT" sz="3200" dirty="0" smtClean="0">
                <a:solidFill>
                  <a:srgbClr val="008000"/>
                </a:solidFill>
              </a:rPr>
              <a:t>casca</a:t>
            </a:r>
          </a:p>
          <a:p>
            <a:pPr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pt-PT" sz="3200" dirty="0" smtClean="0">
                <a:solidFill>
                  <a:srgbClr val="008000"/>
                </a:solidFill>
              </a:rPr>
              <a:t>Medição </a:t>
            </a:r>
            <a:r>
              <a:rPr lang="pt-PT" sz="3200" dirty="0">
                <a:solidFill>
                  <a:srgbClr val="008000"/>
                </a:solidFill>
              </a:rPr>
              <a:t>dos diâmetros das árvores e </a:t>
            </a:r>
            <a:r>
              <a:rPr lang="pt-PT" sz="3200" dirty="0" smtClean="0">
                <a:solidFill>
                  <a:srgbClr val="008000"/>
                </a:solidFill>
              </a:rPr>
              <a:t>distribuição </a:t>
            </a:r>
            <a:r>
              <a:rPr lang="pt-PT" sz="3200" dirty="0">
                <a:solidFill>
                  <a:srgbClr val="008000"/>
                </a:solidFill>
              </a:rPr>
              <a:t>de diâmetros</a:t>
            </a:r>
          </a:p>
          <a:p>
            <a:pPr>
              <a:spcBef>
                <a:spcPts val="700"/>
              </a:spcBef>
              <a:buFont typeface="Wingdings" panose="05000000000000000000" pitchFamily="2" charset="2"/>
              <a:buChar char="§"/>
            </a:pPr>
            <a:r>
              <a:rPr lang="pt-PT" sz="3200" dirty="0">
                <a:solidFill>
                  <a:srgbClr val="008000"/>
                </a:solidFill>
              </a:rPr>
              <a:t>Área basal e diâmetro quadrático médio</a:t>
            </a:r>
          </a:p>
          <a:p>
            <a:pPr>
              <a:spcBef>
                <a:spcPts val="700"/>
              </a:spcBef>
              <a:buFont typeface="Wingdings" panose="05000000000000000000" pitchFamily="2" charset="2"/>
              <a:buChar char="§"/>
            </a:pPr>
            <a:endParaRPr lang="pt-PT" sz="3200" dirty="0" smtClean="0">
              <a:solidFill>
                <a:srgbClr val="008000"/>
              </a:solidFill>
            </a:endParaRP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4760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6" name="Rectangle 4"/>
          <p:cNvSpPr>
            <a:spLocks noGrp="1" noChangeArrowheads="1"/>
          </p:cNvSpPr>
          <p:nvPr>
            <p:ph type="title"/>
          </p:nvPr>
        </p:nvSpPr>
        <p:spPr>
          <a:xfrm>
            <a:off x="335360" y="2636912"/>
            <a:ext cx="10153128" cy="711200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pt-PT" dirty="0" smtClean="0"/>
              <a:t> Idade das árvores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2206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Idade</a:t>
            </a:r>
            <a:r>
              <a:rPr lang="en-US" dirty="0" smtClean="0"/>
              <a:t> das </a:t>
            </a:r>
            <a:r>
              <a:rPr lang="en-US" dirty="0" err="1" smtClean="0"/>
              <a:t>árvores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t-PT" sz="700" dirty="0"/>
          </a:p>
          <a:p>
            <a:r>
              <a:rPr lang="pt-PT" dirty="0">
                <a:latin typeface="Arial" charset="0"/>
                <a:cs typeface="Arial" charset="0"/>
              </a:rPr>
              <a:t>A idade é uma variável muito importante para a gestão dos povoamentos regulares</a:t>
            </a:r>
            <a:endParaRPr lang="en-GB" dirty="0"/>
          </a:p>
          <a:p>
            <a:r>
              <a:rPr lang="en-GB" dirty="0"/>
              <a:t>A </a:t>
            </a:r>
            <a:r>
              <a:rPr lang="en-GB" dirty="0" err="1"/>
              <a:t>sua</a:t>
            </a:r>
            <a:r>
              <a:rPr lang="en-GB" dirty="0"/>
              <a:t> </a:t>
            </a:r>
            <a:r>
              <a:rPr lang="en-GB" dirty="0" err="1"/>
              <a:t>determinação</a:t>
            </a:r>
            <a:r>
              <a:rPr lang="en-GB" dirty="0"/>
              <a:t> </a:t>
            </a:r>
            <a:r>
              <a:rPr lang="en-GB" dirty="0" err="1"/>
              <a:t>nem</a:t>
            </a:r>
            <a:r>
              <a:rPr lang="en-GB" dirty="0"/>
              <a:t> </a:t>
            </a:r>
            <a:r>
              <a:rPr lang="en-GB" dirty="0" err="1"/>
              <a:t>sempre</a:t>
            </a:r>
            <a:r>
              <a:rPr lang="en-GB" dirty="0"/>
              <a:t> é </a:t>
            </a:r>
            <a:r>
              <a:rPr lang="en-GB" dirty="0" err="1"/>
              <a:t>fácil</a:t>
            </a:r>
            <a:r>
              <a:rPr lang="en-GB" dirty="0"/>
              <a:t>, </a:t>
            </a:r>
            <a:r>
              <a:rPr lang="en-GB" dirty="0" err="1"/>
              <a:t>podendo</a:t>
            </a:r>
            <a:r>
              <a:rPr lang="en-GB" dirty="0"/>
              <a:t> </a:t>
            </a:r>
            <a:r>
              <a:rPr lang="en-GB" dirty="0" err="1"/>
              <a:t>encontrar</a:t>
            </a:r>
            <a:r>
              <a:rPr lang="en-GB" dirty="0"/>
              <a:t>-se </a:t>
            </a:r>
            <a:r>
              <a:rPr lang="en-GB" dirty="0" err="1"/>
              <a:t>os</a:t>
            </a:r>
            <a:r>
              <a:rPr lang="en-GB" dirty="0"/>
              <a:t> </a:t>
            </a:r>
            <a:r>
              <a:rPr lang="en-GB" dirty="0" err="1"/>
              <a:t>seguintes</a:t>
            </a:r>
            <a:r>
              <a:rPr lang="en-GB" dirty="0"/>
              <a:t> </a:t>
            </a:r>
            <a:r>
              <a:rPr lang="en-GB" dirty="0" err="1"/>
              <a:t>métodos</a:t>
            </a:r>
            <a:r>
              <a:rPr lang="en-GB" dirty="0"/>
              <a:t>:</a:t>
            </a:r>
          </a:p>
          <a:p>
            <a:pPr lvl="1"/>
            <a:r>
              <a:rPr lang="pt-PT" dirty="0"/>
              <a:t>Observação</a:t>
            </a:r>
          </a:p>
          <a:p>
            <a:pPr lvl="1"/>
            <a:r>
              <a:rPr lang="pt-PT" dirty="0"/>
              <a:t>Contagem de verticilos</a:t>
            </a:r>
          </a:p>
          <a:p>
            <a:pPr lvl="1"/>
            <a:r>
              <a:rPr lang="pt-PT" dirty="0"/>
              <a:t>Contagem de anéis de crescimento após abate</a:t>
            </a:r>
          </a:p>
          <a:p>
            <a:pPr lvl="1"/>
            <a:r>
              <a:rPr lang="pt-PT" dirty="0" smtClean="0"/>
              <a:t>Extração </a:t>
            </a:r>
            <a:r>
              <a:rPr lang="pt-PT" dirty="0"/>
              <a:t>de verrumadas e posterior contagem de </a:t>
            </a:r>
            <a:r>
              <a:rPr lang="pt-PT" dirty="0" smtClean="0"/>
              <a:t>anéis</a:t>
            </a:r>
          </a:p>
          <a:p>
            <a:pPr lvl="1"/>
            <a:r>
              <a:rPr lang="pt-PT" dirty="0" smtClean="0"/>
              <a:t>Inquirição</a:t>
            </a:r>
            <a:endParaRPr lang="pt-PT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149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6" name="Rectangle 4"/>
          <p:cNvSpPr>
            <a:spLocks noGrp="1" noChangeArrowheads="1"/>
          </p:cNvSpPr>
          <p:nvPr>
            <p:ph type="title"/>
          </p:nvPr>
        </p:nvSpPr>
        <p:spPr>
          <a:xfrm>
            <a:off x="335360" y="2636912"/>
            <a:ext cx="10153128" cy="711200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pt-PT" dirty="0" smtClean="0"/>
              <a:t> Número de árvores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8961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31371" y="404664"/>
            <a:ext cx="11329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 </a:t>
            </a:r>
            <a:r>
              <a:rPr lang="en-US" dirty="0" err="1" smtClean="0"/>
              <a:t>Número</a:t>
            </a:r>
            <a:r>
              <a:rPr lang="en-US" dirty="0" smtClean="0"/>
              <a:t> de </a:t>
            </a:r>
            <a:r>
              <a:rPr lang="en-US" dirty="0" err="1" smtClean="0"/>
              <a:t>árvores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 txBox="1">
                <a:spLocks noChangeArrowheads="1"/>
              </p:cNvSpPr>
              <p:nvPr/>
            </p:nvSpPr>
            <p:spPr>
              <a:xfrm>
                <a:off x="431371" y="1338454"/>
                <a:ext cx="11329259" cy="5001419"/>
              </a:xfrm>
              <a:prstGeom prst="rect">
                <a:avLst/>
              </a:prstGeom>
            </p:spPr>
            <p:txBody>
              <a:bodyPr>
                <a:normAutofit fontScale="925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Clr>
                    <a:srgbClr val="008000"/>
                  </a:buClr>
                  <a:buSzPct val="90000"/>
                  <a:buFont typeface="Wingdings" pitchFamily="2" charset="2"/>
                  <a:buChar char="ü"/>
                  <a:defRPr sz="32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Clr>
                    <a:srgbClr val="008000"/>
                  </a:buClr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Clr>
                    <a:srgbClr val="008000"/>
                  </a:buClr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pt-PT" sz="700" dirty="0" smtClean="0"/>
              </a:p>
              <a:p>
                <a:r>
                  <a:rPr lang="en-US" sz="2400" dirty="0" smtClean="0">
                    <a:latin typeface="Arial" charset="0"/>
                    <a:cs typeface="Arial" charset="0"/>
                  </a:rPr>
                  <a:t>O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número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de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árvores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da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parcela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(N</a:t>
                </a:r>
                <a:r>
                  <a:rPr lang="en-US" sz="2400" baseline="-25000" dirty="0" smtClean="0">
                    <a:latin typeface="Arial" charset="0"/>
                    <a:cs typeface="Arial" charset="0"/>
                  </a:rPr>
                  <a:t>p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)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corresponde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ao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número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de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individuos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que se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encontra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dentro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do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limite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da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parcela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(no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caso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de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parcelas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com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raios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 </a:t>
                </a:r>
                <a:r>
                  <a:rPr lang="en-US" sz="2400" dirty="0" err="1" smtClean="0">
                    <a:latin typeface="Arial" charset="0"/>
                    <a:cs typeface="Arial" charset="0"/>
                  </a:rPr>
                  <a:t>pré-determinados</a:t>
                </a:r>
                <a:r>
                  <a:rPr lang="en-US" sz="2400" dirty="0" smtClean="0">
                    <a:latin typeface="Arial" charset="0"/>
                    <a:cs typeface="Arial" charset="0"/>
                  </a:rPr>
                  <a:t>)</a:t>
                </a:r>
              </a:p>
              <a:p>
                <a:endParaRPr lang="en-US" sz="900" dirty="0">
                  <a:latin typeface="Arial" charset="0"/>
                  <a:cs typeface="Arial" charset="0"/>
                </a:endParaRPr>
              </a:p>
              <a:p>
                <a:pPr marL="514350" indent="-457200"/>
                <a:r>
                  <a:rPr lang="en-US" altLang="en-US" sz="2400" dirty="0"/>
                  <a:t>O </a:t>
                </a:r>
                <a:r>
                  <a:rPr lang="en-US" altLang="en-US" sz="2400" dirty="0" err="1">
                    <a:solidFill>
                      <a:schemeClr val="accent5"/>
                    </a:solidFill>
                  </a:rPr>
                  <a:t>número</a:t>
                </a:r>
                <a:r>
                  <a:rPr lang="en-US" altLang="en-US" sz="2400" dirty="0">
                    <a:solidFill>
                      <a:schemeClr val="accent5"/>
                    </a:solidFill>
                  </a:rPr>
                  <a:t> de </a:t>
                </a:r>
                <a:r>
                  <a:rPr lang="en-US" altLang="en-US" sz="2400" dirty="0" err="1">
                    <a:solidFill>
                      <a:schemeClr val="accent5"/>
                    </a:solidFill>
                  </a:rPr>
                  <a:t>árvores</a:t>
                </a:r>
                <a:r>
                  <a:rPr lang="en-US" altLang="en-US" sz="2400" dirty="0">
                    <a:solidFill>
                      <a:schemeClr val="accent5"/>
                    </a:solidFill>
                  </a:rPr>
                  <a:t> </a:t>
                </a:r>
                <a:r>
                  <a:rPr lang="en-US" altLang="en-US" sz="2400" dirty="0" err="1">
                    <a:solidFill>
                      <a:schemeClr val="accent5"/>
                    </a:solidFill>
                  </a:rPr>
                  <a:t>por</a:t>
                </a:r>
                <a:r>
                  <a:rPr lang="en-US" altLang="en-US" sz="2400" dirty="0">
                    <a:solidFill>
                      <a:schemeClr val="accent5"/>
                    </a:solidFill>
                  </a:rPr>
                  <a:t> ha </a:t>
                </a:r>
                <a:r>
                  <a:rPr lang="en-US" altLang="en-US" sz="2400" dirty="0"/>
                  <a:t>(</a:t>
                </a:r>
                <a:r>
                  <a:rPr lang="en-US" altLang="en-US" sz="2400" dirty="0">
                    <a:solidFill>
                      <a:schemeClr val="accent5"/>
                    </a:solidFill>
                  </a:rPr>
                  <a:t>N, ha</a:t>
                </a:r>
                <a:r>
                  <a:rPr lang="en-US" altLang="en-US" sz="2400" baseline="30000" dirty="0">
                    <a:solidFill>
                      <a:schemeClr val="accent5"/>
                    </a:solidFill>
                  </a:rPr>
                  <a:t>-1</a:t>
                </a:r>
                <a:r>
                  <a:rPr lang="en-US" altLang="en-US" sz="2400" dirty="0"/>
                  <a:t>)</a:t>
                </a:r>
                <a:r>
                  <a:rPr lang="en-US" altLang="en-US" sz="2400" dirty="0">
                    <a:solidFill>
                      <a:schemeClr val="accent5"/>
                    </a:solidFill>
                  </a:rPr>
                  <a:t> </a:t>
                </a:r>
                <a:r>
                  <a:rPr lang="en-US" altLang="en-US" sz="2400" dirty="0" err="1"/>
                  <a:t>obtém</a:t>
                </a:r>
                <a:r>
                  <a:rPr lang="en-US" altLang="en-US" sz="2400" dirty="0"/>
                  <a:t>-se </a:t>
                </a:r>
                <a:r>
                  <a:rPr lang="en-US" altLang="en-US" sz="2400" dirty="0" err="1"/>
                  <a:t>multiplicando</a:t>
                </a:r>
                <a:r>
                  <a:rPr lang="en-US" altLang="en-US" sz="2400" dirty="0"/>
                  <a:t> o </a:t>
                </a:r>
                <a:r>
                  <a:rPr lang="en-US" altLang="en-US" sz="2400" dirty="0" err="1"/>
                  <a:t>número</a:t>
                </a:r>
                <a:r>
                  <a:rPr lang="en-US" altLang="en-US" sz="2400" dirty="0"/>
                  <a:t> de </a:t>
                </a:r>
                <a:r>
                  <a:rPr lang="en-US" altLang="en-US" sz="2400" dirty="0" err="1"/>
                  <a:t>árvores</a:t>
                </a:r>
                <a:r>
                  <a:rPr lang="en-US" altLang="en-US" sz="2400" dirty="0"/>
                  <a:t> da </a:t>
                </a:r>
                <a:r>
                  <a:rPr lang="en-US" altLang="en-US" sz="2400" dirty="0" err="1"/>
                  <a:t>parcela</a:t>
                </a:r>
                <a:r>
                  <a:rPr lang="en-US" altLang="en-US" sz="2400" dirty="0"/>
                  <a:t> </a:t>
                </a:r>
                <a:r>
                  <a:rPr lang="en-US" altLang="en-US" sz="2400" dirty="0" err="1"/>
                  <a:t>pelo</a:t>
                </a:r>
                <a:r>
                  <a:rPr lang="en-US" altLang="en-US" sz="2400" dirty="0"/>
                  <a:t> </a:t>
                </a:r>
                <a:r>
                  <a:rPr lang="en-US" altLang="en-US" sz="2400" dirty="0" err="1"/>
                  <a:t>fator</a:t>
                </a:r>
                <a:r>
                  <a:rPr lang="en-US" altLang="en-US" sz="2400" dirty="0"/>
                  <a:t> de </a:t>
                </a:r>
                <a:r>
                  <a:rPr lang="en-US" altLang="en-US" sz="2400" dirty="0" err="1"/>
                  <a:t>expansão</a:t>
                </a:r>
                <a:r>
                  <a:rPr lang="en-US" altLang="en-US" sz="2400" dirty="0"/>
                  <a:t> da </a:t>
                </a:r>
                <a:r>
                  <a:rPr lang="en-US" altLang="en-US" sz="2400" dirty="0" err="1" smtClean="0"/>
                  <a:t>área</a:t>
                </a:r>
                <a:endParaRPr lang="en-US" altLang="en-US" sz="2400" dirty="0" smtClean="0"/>
              </a:p>
              <a:p>
                <a:pPr marL="514350" indent="-457200"/>
                <a:endParaRPr lang="en-US" altLang="en-US" sz="90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b="0" i="0" smtClean="0">
                              <a:latin typeface="Cambria Math" panose="02040503050406030204" pitchFamily="18" charset="0"/>
                            </a:rPr>
                            <m:t>                                      </m:t>
                          </m:r>
                          <m:r>
                            <m:rPr>
                              <m:sty m:val="p"/>
                            </m:rPr>
                            <a:rPr lang="en-US" altLang="en-US" i="0"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lang="en-US" altLang="en-US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en-US" b="0" i="0" smtClean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en-US" i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  <m:sub>
                          <m:r>
                            <a:rPr lang="en-US" altLang="en-US" i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b>
                        <m:sSub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en-US" i="0">
                              <a:latin typeface="Cambria Math" panose="02040503050406030204" pitchFamily="18" charset="0"/>
                            </a:rPr>
                            <m:t>f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en-US" i="0">
                              <a:latin typeface="Cambria Math" panose="02040503050406030204" pitchFamily="18" charset="0"/>
                            </a:rPr>
                            <m:t>exp</m:t>
                          </m:r>
                        </m:sub>
                      </m:sSub>
                    </m:oMath>
                  </m:oMathPara>
                </a14:m>
                <a:endParaRPr lang="en-US" sz="1200" dirty="0" smtClean="0">
                  <a:latin typeface="Arial" charset="0"/>
                  <a:cs typeface="Arial" charset="0"/>
                </a:endParaRPr>
              </a:p>
              <a:p>
                <a:pPr marL="457200" lvl="1" indent="0">
                  <a:buNone/>
                </a:pPr>
                <a:endParaRPr lang="en-US" sz="1200" dirty="0">
                  <a:latin typeface="Arial" charset="0"/>
                  <a:cs typeface="Arial" charset="0"/>
                </a:endParaRPr>
              </a:p>
              <a:p>
                <a:r>
                  <a:rPr lang="en-US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 </a:t>
                </a:r>
                <a:r>
                  <a:rPr lang="en-US" sz="2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número</a:t>
                </a:r>
                <a:r>
                  <a:rPr lang="en-US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de </a:t>
                </a:r>
                <a:r>
                  <a:rPr lang="en-US" sz="2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árvores</a:t>
                </a:r>
                <a:r>
                  <a:rPr lang="en-US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deve</a:t>
                </a:r>
                <a:r>
                  <a:rPr lang="en-US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obedecer</a:t>
                </a:r>
                <a:r>
                  <a:rPr lang="en-US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sempre</a:t>
                </a:r>
                <a:r>
                  <a:rPr lang="en-US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aos</a:t>
                </a:r>
                <a:r>
                  <a:rPr lang="en-US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critérios</a:t>
                </a:r>
                <a:r>
                  <a:rPr lang="en-US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6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definidos</a:t>
                </a:r>
                <a:r>
                  <a:rPr lang="en-US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no manual de campo</a:t>
                </a:r>
                <a:r>
                  <a:rPr lang="en-GB" sz="2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: </a:t>
                </a:r>
              </a:p>
              <a:p>
                <a:pPr lvl="1"/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limites</a:t>
                </a:r>
                <a:r>
                  <a:rPr lang="en-GB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de </a:t>
                </a:r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diâmetro</a:t>
                </a:r>
                <a:r>
                  <a:rPr lang="en-GB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minimo</a:t>
                </a:r>
                <a:r>
                  <a:rPr lang="en-GB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(exº 5 cm para </a:t>
                </a:r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eucalipto</a:t>
                </a:r>
                <a:r>
                  <a:rPr lang="en-GB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e 7.5 cm para as </a:t>
                </a:r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restantes</a:t>
                </a:r>
                <a:r>
                  <a:rPr lang="en-GB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espécies</a:t>
                </a:r>
                <a:r>
                  <a:rPr lang="en-GB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lvl="1">
                  <a:tabLst>
                    <a:tab pos="357188" algn="l"/>
                  </a:tabLst>
                </a:pPr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critérios</a:t>
                </a:r>
                <a:r>
                  <a:rPr lang="en-GB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de </a:t>
                </a:r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contabilização</a:t>
                </a:r>
                <a:r>
                  <a:rPr lang="en-GB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de </a:t>
                </a:r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árvores</a:t>
                </a:r>
                <a:r>
                  <a:rPr lang="en-GB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pertencentes</a:t>
                </a:r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árvores</a:t>
                </a:r>
                <a:r>
                  <a:rPr lang="en-US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limite</a:t>
                </a:r>
                <a:r>
                  <a:rPr lang="en-US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árvores</a:t>
                </a:r>
                <a:r>
                  <a:rPr lang="en-US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de </a:t>
                </a:r>
                <a:r>
                  <a:rPr lang="en-US" sz="2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bordadura</a:t>
                </a:r>
                <a:r>
                  <a:rPr lang="en-US" sz="2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n-GB" sz="22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71" y="1338454"/>
                <a:ext cx="11329259" cy="5001419"/>
              </a:xfrm>
              <a:prstGeom prst="rect">
                <a:avLst/>
              </a:prstGeom>
              <a:blipFill>
                <a:blip r:embed="rId2"/>
                <a:stretch>
                  <a:fillRect l="-538" r="-7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802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35360" y="2636912"/>
            <a:ext cx="10153128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>
              <a:buFont typeface="Wingdings" pitchFamily="2" charset="2"/>
              <a:buNone/>
            </a:pPr>
            <a:r>
              <a:rPr lang="pt-PT" dirty="0" smtClean="0"/>
              <a:t> Espessura da casca</a:t>
            </a:r>
          </a:p>
        </p:txBody>
      </p:sp>
    </p:spTree>
    <p:extLst>
      <p:ext uri="{BB962C8B-B14F-4D97-AF65-F5344CB8AC3E}">
        <p14:creationId xmlns:p14="http://schemas.microsoft.com/office/powerpoint/2010/main" val="1101348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3808" y="1280949"/>
            <a:ext cx="109728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A casca é o conjunto de tecidos que cobre externamente o câmbio, sendo portanto a camada exterior do tronco das </a:t>
            </a:r>
            <a:r>
              <a:rPr lang="pt-PT" sz="2400" dirty="0" smtClean="0"/>
              <a:t>árvores.</a:t>
            </a:r>
          </a:p>
          <a:p>
            <a:endParaRPr lang="pt-PT" sz="800" dirty="0"/>
          </a:p>
          <a:p>
            <a:r>
              <a:rPr lang="pt-PT" sz="2400" dirty="0"/>
              <a:t>Razões pelas quais a avaliação da casca se pode tornar importante:</a:t>
            </a:r>
          </a:p>
          <a:p>
            <a:endParaRPr lang="en-US" sz="800" dirty="0"/>
          </a:p>
          <a:p>
            <a:endParaRPr lang="en-US" sz="800" dirty="0" smtClean="0"/>
          </a:p>
          <a:p>
            <a:r>
              <a:rPr lang="en-US" sz="2400" dirty="0" smtClean="0"/>
              <a:t> - O </a:t>
            </a:r>
            <a:r>
              <a:rPr lang="en-US" sz="2400" dirty="0" err="1" smtClean="0"/>
              <a:t>diâmetro</a:t>
            </a:r>
            <a:r>
              <a:rPr lang="en-US" sz="2400" dirty="0" smtClean="0"/>
              <a:t> </a:t>
            </a:r>
            <a:r>
              <a:rPr lang="en-US" sz="2400" dirty="0" err="1" smtClean="0"/>
              <a:t>sem</a:t>
            </a:r>
            <a:r>
              <a:rPr lang="en-US" sz="2400" dirty="0" smtClean="0"/>
              <a:t> </a:t>
            </a:r>
            <a:r>
              <a:rPr lang="en-US" sz="2400" dirty="0" err="1" smtClean="0"/>
              <a:t>casca</a:t>
            </a:r>
            <a:r>
              <a:rPr lang="en-US" sz="2400" dirty="0" smtClean="0"/>
              <a:t> à </a:t>
            </a:r>
            <a:r>
              <a:rPr lang="en-US" sz="2400" dirty="0" err="1"/>
              <a:t>altura</a:t>
            </a:r>
            <a:r>
              <a:rPr lang="en-US" sz="2400" dirty="0"/>
              <a:t> do </a:t>
            </a:r>
            <a:r>
              <a:rPr lang="en-US" sz="2400" dirty="0" err="1"/>
              <a:t>peito</a:t>
            </a:r>
            <a:r>
              <a:rPr lang="en-US" sz="2400" dirty="0"/>
              <a:t> (du) </a:t>
            </a:r>
            <a:r>
              <a:rPr lang="en-US" sz="2400" dirty="0" err="1" smtClean="0"/>
              <a:t>está</a:t>
            </a:r>
            <a:r>
              <a:rPr lang="en-US" sz="2400" dirty="0" smtClean="0"/>
              <a:t> </a:t>
            </a:r>
            <a:r>
              <a:rPr lang="en-US" sz="2400" dirty="0" err="1"/>
              <a:t>mais</a:t>
            </a:r>
            <a:r>
              <a:rPr lang="en-US" sz="2400" dirty="0"/>
              <a:t> </a:t>
            </a:r>
            <a:r>
              <a:rPr lang="en-US" sz="2400" dirty="0" err="1"/>
              <a:t>estreitamente</a:t>
            </a:r>
            <a:r>
              <a:rPr lang="en-US" sz="2400" dirty="0"/>
              <a:t> </a:t>
            </a:r>
            <a:r>
              <a:rPr lang="en-US" sz="2400" dirty="0" err="1"/>
              <a:t>relacionada</a:t>
            </a:r>
            <a:r>
              <a:rPr lang="en-US" sz="2400" dirty="0"/>
              <a:t> com o volume da madeira do que </a:t>
            </a:r>
            <a:r>
              <a:rPr lang="en-US" sz="2400" dirty="0" smtClean="0"/>
              <a:t>o </a:t>
            </a:r>
            <a:r>
              <a:rPr lang="en-US" sz="2400" dirty="0" err="1" smtClean="0"/>
              <a:t>diâmetro</a:t>
            </a:r>
            <a:r>
              <a:rPr lang="en-US" sz="2400" dirty="0" smtClean="0"/>
              <a:t> com </a:t>
            </a:r>
            <a:r>
              <a:rPr lang="en-US" sz="2400" dirty="0" err="1" smtClean="0"/>
              <a:t>casca</a:t>
            </a:r>
            <a:r>
              <a:rPr lang="en-US" sz="2400" dirty="0" smtClean="0"/>
              <a:t> (d), </a:t>
            </a:r>
            <a:r>
              <a:rPr lang="en-US" sz="2400" dirty="0" err="1" smtClean="0"/>
              <a:t>dai</a:t>
            </a:r>
            <a:r>
              <a:rPr lang="en-US" sz="2400" dirty="0" smtClean="0"/>
              <a:t> a </a:t>
            </a:r>
            <a:r>
              <a:rPr lang="en-US" sz="2400" dirty="0" err="1" smtClean="0"/>
              <a:t>importância</a:t>
            </a:r>
            <a:r>
              <a:rPr lang="en-US" sz="2400" dirty="0" smtClean="0"/>
              <a:t> de </a:t>
            </a:r>
            <a:r>
              <a:rPr lang="en-US" sz="2400" dirty="0" err="1" smtClean="0"/>
              <a:t>medir</a:t>
            </a:r>
            <a:r>
              <a:rPr lang="en-US" sz="2400" dirty="0" smtClean="0"/>
              <a:t> a </a:t>
            </a:r>
            <a:r>
              <a:rPr lang="en-US" sz="2400" dirty="0" err="1" smtClean="0"/>
              <a:t>espessura</a:t>
            </a:r>
            <a:r>
              <a:rPr lang="en-US" sz="2400" dirty="0" smtClean="0"/>
              <a:t> da </a:t>
            </a:r>
            <a:r>
              <a:rPr lang="en-US" sz="2400" dirty="0" err="1" smtClean="0"/>
              <a:t>casca</a:t>
            </a:r>
            <a:r>
              <a:rPr lang="en-US" sz="2400" dirty="0" smtClean="0"/>
              <a:t> (</a:t>
            </a:r>
            <a:r>
              <a:rPr lang="en-US" sz="2400" dirty="0" err="1" smtClean="0"/>
              <a:t>esp</a:t>
            </a:r>
            <a:r>
              <a:rPr lang="en-US" sz="2400" dirty="0" smtClean="0"/>
              <a:t>).</a:t>
            </a:r>
          </a:p>
          <a:p>
            <a:endParaRPr lang="en-US" sz="800" dirty="0"/>
          </a:p>
          <a:p>
            <a:r>
              <a:rPr lang="en-US" sz="2400" dirty="0" smtClean="0"/>
              <a:t>                                                  du = d – 2 x (</a:t>
            </a:r>
            <a:r>
              <a:rPr lang="en-US" sz="2400" dirty="0" err="1" smtClean="0"/>
              <a:t>ec</a:t>
            </a:r>
            <a:r>
              <a:rPr lang="en-US" sz="2400" dirty="0" smtClean="0"/>
              <a:t>)</a:t>
            </a:r>
          </a:p>
          <a:p>
            <a:endParaRPr lang="en-US" sz="800" dirty="0" smtClean="0"/>
          </a:p>
          <a:p>
            <a:r>
              <a:rPr lang="pt-PT" sz="2400" dirty="0" smtClean="0"/>
              <a:t> - A </a:t>
            </a:r>
            <a:r>
              <a:rPr lang="pt-PT" sz="2400" dirty="0"/>
              <a:t>casca pode ter valor comercial, como é caso da cortiça</a:t>
            </a:r>
            <a:r>
              <a:rPr lang="en-US" sz="2400" dirty="0"/>
              <a:t> </a:t>
            </a:r>
            <a:endParaRPr lang="en-US" sz="2400" dirty="0" smtClean="0"/>
          </a:p>
          <a:p>
            <a:endParaRPr lang="en-US" sz="800" dirty="0" smtClean="0"/>
          </a:p>
          <a:p>
            <a:r>
              <a:rPr lang="pt-PT" sz="2400" dirty="0" smtClean="0"/>
              <a:t> </a:t>
            </a:r>
            <a:endParaRPr lang="en-US" sz="2400" dirty="0" smtClean="0"/>
          </a:p>
          <a:p>
            <a:endParaRPr lang="en-US" sz="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497" t="73670" r="35722" b="16363"/>
          <a:stretch/>
        </p:blipFill>
        <p:spPr>
          <a:xfrm>
            <a:off x="9037659" y="3789040"/>
            <a:ext cx="2538949" cy="244827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31371" y="404664"/>
            <a:ext cx="11329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 </a:t>
            </a:r>
            <a:r>
              <a:rPr lang="en-US" dirty="0" err="1" smtClean="0"/>
              <a:t>Espessura</a:t>
            </a:r>
            <a:r>
              <a:rPr lang="en-US" dirty="0" smtClean="0"/>
              <a:t> da </a:t>
            </a:r>
            <a:r>
              <a:rPr lang="en-US" dirty="0" err="1" smtClean="0"/>
              <a:t>casca</a:t>
            </a:r>
            <a:r>
              <a:rPr lang="en-US" dirty="0" smtClean="0"/>
              <a:t> (</a:t>
            </a:r>
            <a:r>
              <a:rPr lang="en-US" dirty="0" err="1" smtClean="0"/>
              <a:t>ec</a:t>
            </a:r>
            <a:r>
              <a:rPr lang="en-US" dirty="0" smtClean="0"/>
              <a:t>)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449008" y="4398929"/>
            <a:ext cx="1512168" cy="1368152"/>
          </a:xfrm>
          <a:prstGeom prst="line">
            <a:avLst/>
          </a:prstGeom>
          <a:ln w="9525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9384005" y="4293096"/>
            <a:ext cx="172362" cy="16563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0916962" y="5657248"/>
            <a:ext cx="147590" cy="1480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9568419" y="4354971"/>
            <a:ext cx="98083" cy="9110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0916962" y="5587599"/>
            <a:ext cx="66250" cy="780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617460" y="4398929"/>
            <a:ext cx="1327288" cy="1224853"/>
          </a:xfrm>
          <a:prstGeom prst="line">
            <a:avLst/>
          </a:prstGeom>
          <a:ln w="9525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798653" y="4826689"/>
            <a:ext cx="406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205092" y="4740284"/>
            <a:ext cx="46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du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63093" y="5196021"/>
            <a:ext cx="8168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/>
              <a:t>- A determinação da espessura da casca é necessária quando se faz a medição do crescimento em diâmetro com base em pequenas verrumadas extraídas à altura do peito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3658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31371" y="404664"/>
            <a:ext cx="11329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 </a:t>
            </a:r>
            <a:r>
              <a:rPr lang="en-US" dirty="0" err="1" smtClean="0"/>
              <a:t>Espessura</a:t>
            </a:r>
            <a:r>
              <a:rPr lang="en-US" dirty="0" smtClean="0"/>
              <a:t> da </a:t>
            </a:r>
            <a:r>
              <a:rPr lang="en-US" dirty="0" err="1" smtClean="0"/>
              <a:t>casca</a:t>
            </a:r>
            <a:r>
              <a:rPr lang="en-US" dirty="0" smtClean="0"/>
              <a:t> (</a:t>
            </a:r>
            <a:r>
              <a:rPr lang="en-US" dirty="0" err="1" smtClean="0"/>
              <a:t>ec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1524000"/>
            <a:ext cx="11695856" cy="5029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SzPct val="90000"/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PT" sz="700" dirty="0" smtClean="0"/>
          </a:p>
          <a:p>
            <a:r>
              <a:rPr lang="pt-PT" sz="2400" dirty="0" smtClean="0"/>
              <a:t>Variáveis que interessa determinar na casca são: </a:t>
            </a:r>
          </a:p>
          <a:p>
            <a:pPr lvl="1"/>
            <a:r>
              <a:rPr lang="pt-PT" sz="2400" dirty="0" smtClean="0"/>
              <a:t>Espessura</a:t>
            </a:r>
          </a:p>
          <a:p>
            <a:pPr lvl="2">
              <a:buFont typeface="Marlett" pitchFamily="2" charset="2"/>
              <a:buNone/>
            </a:pPr>
            <a:r>
              <a:rPr lang="pt-PT" dirty="0" smtClean="0"/>
              <a:t>	</a:t>
            </a:r>
            <a:r>
              <a:rPr lang="pt-PT" sz="2200" dirty="0" smtClean="0"/>
              <a:t>Medidor de espessura de casca</a:t>
            </a:r>
          </a:p>
          <a:p>
            <a:pPr lvl="2">
              <a:buFont typeface="Marlett" pitchFamily="2" charset="2"/>
              <a:buNone/>
            </a:pPr>
            <a:endParaRPr lang="pt-PT" sz="800" dirty="0" smtClean="0"/>
          </a:p>
          <a:p>
            <a:pPr lvl="1"/>
            <a:r>
              <a:rPr lang="pt-PT" sz="2400" dirty="0" smtClean="0"/>
              <a:t>Volume</a:t>
            </a:r>
          </a:p>
          <a:p>
            <a:pPr lvl="2">
              <a:buFont typeface="Marlett" pitchFamily="2" charset="2"/>
              <a:buNone/>
            </a:pPr>
            <a:r>
              <a:rPr lang="pt-PT" dirty="0" smtClean="0"/>
              <a:t>	</a:t>
            </a:r>
            <a:r>
              <a:rPr lang="pt-PT" sz="2200" dirty="0" smtClean="0"/>
              <a:t>Geralmente medido por diferença entre os volumes com e sem casca</a:t>
            </a:r>
          </a:p>
          <a:p>
            <a:pPr lvl="2">
              <a:buFont typeface="Marlett" pitchFamily="2" charset="2"/>
              <a:buNone/>
            </a:pPr>
            <a:endParaRPr lang="pt-PT" sz="800" dirty="0" smtClean="0"/>
          </a:p>
          <a:p>
            <a:pPr lvl="1"/>
            <a:r>
              <a:rPr lang="pt-PT" sz="2400" dirty="0" smtClean="0"/>
              <a:t>Peso da casca</a:t>
            </a:r>
            <a:r>
              <a:rPr lang="en-US" sz="2400" dirty="0" smtClean="0"/>
              <a:t> - </a:t>
            </a:r>
            <a:r>
              <a:rPr lang="en-GB" sz="2400" dirty="0" err="1" smtClean="0"/>
              <a:t>deve</a:t>
            </a:r>
            <a:r>
              <a:rPr lang="en-GB" sz="2400" dirty="0" smtClean="0"/>
              <a:t> </a:t>
            </a:r>
            <a:r>
              <a:rPr lang="en-GB" sz="2400" dirty="0" err="1" smtClean="0"/>
              <a:t>referir</a:t>
            </a:r>
            <a:r>
              <a:rPr lang="en-GB" sz="2400" dirty="0" smtClean="0"/>
              <a:t>-se a peso </a:t>
            </a:r>
            <a:r>
              <a:rPr lang="en-GB" sz="2400" dirty="0" err="1" smtClean="0"/>
              <a:t>seco</a:t>
            </a:r>
            <a:r>
              <a:rPr lang="en-GB" dirty="0" smtClean="0"/>
              <a:t>	</a:t>
            </a:r>
          </a:p>
          <a:p>
            <a:pPr lvl="2">
              <a:buFont typeface="Marlett" pitchFamily="2" charset="2"/>
              <a:buNone/>
            </a:pPr>
            <a:r>
              <a:rPr lang="en-GB" dirty="0" smtClean="0"/>
              <a:t>	</a:t>
            </a:r>
            <a:r>
              <a:rPr lang="en-GB" sz="2200" dirty="0" err="1" smtClean="0"/>
              <a:t>Obtém</a:t>
            </a:r>
            <a:r>
              <a:rPr lang="en-GB" sz="2200" dirty="0" smtClean="0"/>
              <a:t>-se </a:t>
            </a:r>
            <a:r>
              <a:rPr lang="en-GB" sz="2200" dirty="0" err="1" smtClean="0"/>
              <a:t>por</a:t>
            </a:r>
            <a:r>
              <a:rPr lang="en-GB" sz="2200" dirty="0" smtClean="0"/>
              <a:t> </a:t>
            </a:r>
            <a:r>
              <a:rPr lang="en-GB" sz="2200" dirty="0" err="1" smtClean="0"/>
              <a:t>medição</a:t>
            </a:r>
            <a:r>
              <a:rPr lang="en-GB" sz="2200" dirty="0" smtClean="0"/>
              <a:t> </a:t>
            </a:r>
            <a:r>
              <a:rPr lang="en-GB" sz="2200" dirty="0" err="1" smtClean="0"/>
              <a:t>directa</a:t>
            </a:r>
            <a:r>
              <a:rPr lang="en-GB" sz="2200" dirty="0" smtClean="0"/>
              <a:t>, com </a:t>
            </a:r>
            <a:r>
              <a:rPr lang="en-GB" sz="2200" dirty="0" err="1" smtClean="0"/>
              <a:t>balança</a:t>
            </a:r>
            <a:r>
              <a:rPr lang="en-GB" sz="2200" dirty="0" smtClean="0"/>
              <a:t>,  o peso </a:t>
            </a:r>
            <a:r>
              <a:rPr lang="en-GB" sz="2200" dirty="0" err="1" smtClean="0"/>
              <a:t>verde</a:t>
            </a:r>
            <a:r>
              <a:rPr lang="en-GB" sz="2200" dirty="0" smtClean="0"/>
              <a:t>; o peso </a:t>
            </a:r>
            <a:r>
              <a:rPr lang="en-GB" sz="2200" dirty="0" err="1" smtClean="0"/>
              <a:t>seco</a:t>
            </a:r>
            <a:r>
              <a:rPr lang="en-GB" sz="2200" dirty="0" smtClean="0"/>
              <a:t> </a:t>
            </a:r>
            <a:r>
              <a:rPr lang="en-GB" sz="2200" dirty="0" err="1" smtClean="0"/>
              <a:t>obtém</a:t>
            </a:r>
            <a:r>
              <a:rPr lang="en-GB" sz="2200" dirty="0" smtClean="0"/>
              <a:t>-se com base </a:t>
            </a:r>
            <a:r>
              <a:rPr lang="en-GB" sz="2200" dirty="0" err="1" smtClean="0"/>
              <a:t>na</a:t>
            </a:r>
            <a:r>
              <a:rPr lang="en-GB" sz="2200" dirty="0" smtClean="0"/>
              <a:t> </a:t>
            </a:r>
            <a:r>
              <a:rPr lang="en-GB" sz="2200" dirty="0" err="1" smtClean="0"/>
              <a:t>determinação</a:t>
            </a:r>
            <a:r>
              <a:rPr lang="en-GB" sz="2200" dirty="0" smtClean="0"/>
              <a:t> do </a:t>
            </a:r>
            <a:r>
              <a:rPr lang="en-GB" sz="2200" dirty="0" err="1" smtClean="0"/>
              <a:t>teor</a:t>
            </a:r>
            <a:r>
              <a:rPr lang="en-GB" sz="2200" dirty="0" smtClean="0"/>
              <a:t> de </a:t>
            </a:r>
            <a:r>
              <a:rPr lang="en-GB" sz="2200" dirty="0" err="1" smtClean="0"/>
              <a:t>humidade</a:t>
            </a:r>
            <a:r>
              <a:rPr lang="en-GB" sz="2200" dirty="0" smtClean="0"/>
              <a:t> </a:t>
            </a:r>
            <a:r>
              <a:rPr lang="en-GB" sz="2200" dirty="0" err="1" smtClean="0"/>
              <a:t>numa</a:t>
            </a:r>
            <a:r>
              <a:rPr lang="en-GB" sz="2200" dirty="0" smtClean="0"/>
              <a:t> </a:t>
            </a:r>
            <a:r>
              <a:rPr lang="en-GB" sz="2200" dirty="0" err="1" smtClean="0"/>
              <a:t>amostra</a:t>
            </a:r>
            <a:endParaRPr lang="en-GB" sz="2200" dirty="0" smtClean="0"/>
          </a:p>
          <a:p>
            <a:pPr lvl="2">
              <a:buFont typeface="Marlett" pitchFamily="2" charset="2"/>
              <a:buNone/>
            </a:pPr>
            <a:r>
              <a:rPr lang="en-GB" sz="2200" dirty="0" smtClean="0"/>
              <a:t>	</a:t>
            </a:r>
            <a:r>
              <a:rPr lang="en-GB" sz="2200" dirty="0" err="1" smtClean="0"/>
              <a:t>Pode</a:t>
            </a:r>
            <a:r>
              <a:rPr lang="en-GB" sz="2200" dirty="0" smtClean="0"/>
              <a:t> </a:t>
            </a:r>
            <a:r>
              <a:rPr lang="en-GB" sz="2200" dirty="0" err="1" smtClean="0"/>
              <a:t>obter</a:t>
            </a:r>
            <a:r>
              <a:rPr lang="en-GB" sz="2200" dirty="0" smtClean="0"/>
              <a:t>-se </a:t>
            </a:r>
            <a:r>
              <a:rPr lang="en-GB" sz="2200" dirty="0" err="1" smtClean="0"/>
              <a:t>também</a:t>
            </a:r>
            <a:r>
              <a:rPr lang="en-GB" sz="2200" dirty="0" smtClean="0"/>
              <a:t> </a:t>
            </a:r>
            <a:r>
              <a:rPr lang="en-GB" sz="2200" dirty="0" err="1" smtClean="0"/>
              <a:t>por</a:t>
            </a:r>
            <a:r>
              <a:rPr lang="en-GB" sz="2200" dirty="0" smtClean="0"/>
              <a:t> </a:t>
            </a:r>
            <a:r>
              <a:rPr lang="en-GB" sz="2200" dirty="0" err="1" smtClean="0"/>
              <a:t>estimação</a:t>
            </a:r>
            <a:r>
              <a:rPr lang="en-GB" sz="2200" dirty="0" smtClean="0"/>
              <a:t> com </a:t>
            </a:r>
            <a:r>
              <a:rPr lang="en-GB" sz="2200" dirty="0" err="1" smtClean="0"/>
              <a:t>equações</a:t>
            </a:r>
            <a:r>
              <a:rPr lang="en-GB" sz="2200" dirty="0" smtClean="0"/>
              <a:t> de peso de </a:t>
            </a:r>
            <a:r>
              <a:rPr lang="en-GB" sz="2200" dirty="0" err="1" smtClean="0"/>
              <a:t>cortiça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51935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5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31371" y="404664"/>
            <a:ext cx="11329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 </a:t>
            </a:r>
            <a:r>
              <a:rPr lang="en-US" dirty="0" err="1" smtClean="0"/>
              <a:t>Espessura</a:t>
            </a:r>
            <a:r>
              <a:rPr lang="en-US" dirty="0" smtClean="0"/>
              <a:t> da </a:t>
            </a:r>
            <a:r>
              <a:rPr lang="en-US" dirty="0" err="1" smtClean="0"/>
              <a:t>casca</a:t>
            </a:r>
            <a:r>
              <a:rPr lang="en-US" dirty="0" smtClean="0"/>
              <a:t> (</a:t>
            </a:r>
            <a:r>
              <a:rPr lang="en-US" dirty="0" err="1" smtClean="0"/>
              <a:t>ec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33880" b="35096"/>
          <a:stretch/>
        </p:blipFill>
        <p:spPr>
          <a:xfrm rot="11130088">
            <a:off x="8291585" y="505488"/>
            <a:ext cx="2950566" cy="879100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304800" y="1524000"/>
            <a:ext cx="11623848" cy="5029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SzPct val="90000"/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19100" indent="-419100"/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métodos</a:t>
            </a:r>
            <a:r>
              <a:rPr lang="en-US" sz="2400" dirty="0"/>
              <a:t> </a:t>
            </a:r>
            <a:r>
              <a:rPr lang="en-US" sz="2400" dirty="0" err="1"/>
              <a:t>directos</a:t>
            </a:r>
            <a:r>
              <a:rPr lang="en-US" sz="2400" dirty="0"/>
              <a:t> </a:t>
            </a:r>
            <a:r>
              <a:rPr lang="en-US" sz="2400" dirty="0" err="1"/>
              <a:t>são</a:t>
            </a:r>
            <a:r>
              <a:rPr lang="en-US" sz="2400" dirty="0"/>
              <a:t> "</a:t>
            </a:r>
            <a:r>
              <a:rPr lang="en-US" sz="2400" dirty="0" err="1"/>
              <a:t>destrutivos</a:t>
            </a:r>
            <a:r>
              <a:rPr lang="en-US" sz="2400" dirty="0"/>
              <a:t>, e a </a:t>
            </a:r>
            <a:r>
              <a:rPr lang="en-US" sz="2400" dirty="0" err="1"/>
              <a:t>utilização</a:t>
            </a:r>
            <a:r>
              <a:rPr lang="en-US" sz="2400" dirty="0"/>
              <a:t> de </a:t>
            </a:r>
            <a:r>
              <a:rPr lang="en-US" sz="2400" dirty="0" err="1"/>
              <a:t>uma</a:t>
            </a:r>
            <a:r>
              <a:rPr lang="en-US" sz="2400" dirty="0"/>
              <a:t> </a:t>
            </a:r>
            <a:r>
              <a:rPr lang="en-US" sz="2400" dirty="0" err="1"/>
              <a:t>sonda</a:t>
            </a:r>
            <a:r>
              <a:rPr lang="en-US" sz="2400" dirty="0"/>
              <a:t>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medidor</a:t>
            </a:r>
            <a:r>
              <a:rPr lang="en-US" sz="2400" dirty="0"/>
              <a:t> de </a:t>
            </a:r>
            <a:r>
              <a:rPr lang="en-US" sz="2400" dirty="0" err="1"/>
              <a:t>casca</a:t>
            </a:r>
            <a:r>
              <a:rPr lang="en-US" sz="2400" dirty="0"/>
              <a:t> </a:t>
            </a:r>
            <a:r>
              <a:rPr lang="en-US" sz="2400" dirty="0" err="1"/>
              <a:t>requer</a:t>
            </a:r>
            <a:r>
              <a:rPr lang="en-US" sz="2400" dirty="0"/>
              <a:t> </a:t>
            </a:r>
            <a:r>
              <a:rPr lang="en-US" sz="2400" dirty="0" err="1"/>
              <a:t>experiência</a:t>
            </a:r>
            <a:r>
              <a:rPr lang="en-US" sz="2400" dirty="0"/>
              <a:t> e "</a:t>
            </a:r>
            <a:r>
              <a:rPr lang="en-US" sz="2400" dirty="0" err="1"/>
              <a:t>tacto</a:t>
            </a:r>
            <a:r>
              <a:rPr lang="en-US" sz="2400" dirty="0"/>
              <a:t>".</a:t>
            </a:r>
          </a:p>
          <a:p>
            <a:pPr marL="419100" indent="-419100"/>
            <a:endParaRPr lang="pt-PT" sz="800" dirty="0" smtClean="0"/>
          </a:p>
          <a:p>
            <a:pPr marL="419100" indent="-419100"/>
            <a:r>
              <a:rPr lang="pt-PT" sz="2400" dirty="0" smtClean="0"/>
              <a:t>A espessura da casca deverá ser medida estando o operador virado de costas para o centro da parcela e no mesmo ponto onde se colocou o braço da suta quando foi feita a medição do diâmetro. Faz-se </a:t>
            </a:r>
            <a:r>
              <a:rPr lang="pt-PT" sz="2400" dirty="0"/>
              <a:t>a leitura com aproximação ao </a:t>
            </a:r>
            <a:r>
              <a:rPr lang="pt-PT" sz="2400" dirty="0" smtClean="0"/>
              <a:t>milímetro</a:t>
            </a:r>
          </a:p>
          <a:p>
            <a:pPr marL="419100" indent="-419100"/>
            <a:endParaRPr lang="pt-PT" sz="800" dirty="0" smtClean="0"/>
          </a:p>
          <a:p>
            <a:pPr marL="419100" indent="-419100"/>
            <a:r>
              <a:rPr lang="pt-PT" sz="2400" dirty="0" smtClean="0"/>
              <a:t>Não se deve pressionar o estilete de perfuração com violência e logo que se sinta a resistência própria do encosto ao lenho deve-se parar para evitar </a:t>
            </a:r>
            <a:r>
              <a:rPr lang="pt-PT" sz="2400" dirty="0"/>
              <a:t>atingir o tecido lenhoso </a:t>
            </a:r>
            <a:r>
              <a:rPr lang="pt-PT" sz="2400" dirty="0" smtClean="0"/>
              <a:t>e </a:t>
            </a:r>
            <a:r>
              <a:rPr lang="pt-PT" sz="2400" dirty="0" err="1" smtClean="0"/>
              <a:t>sobre-estimar</a:t>
            </a:r>
            <a:r>
              <a:rPr lang="pt-PT" sz="2400" dirty="0" smtClean="0"/>
              <a:t> a </a:t>
            </a:r>
            <a:r>
              <a:rPr lang="pt-PT" sz="2400" b="1" dirty="0" err="1" smtClean="0"/>
              <a:t>ec</a:t>
            </a:r>
            <a:r>
              <a:rPr lang="pt-PT" sz="2400" dirty="0" smtClean="0"/>
              <a:t> </a:t>
            </a:r>
            <a:r>
              <a:rPr lang="pt-PT" sz="2400" dirty="0"/>
              <a:t>Esta ocorrência é mais frequente durante a Primavera, quando se inicia um novo período de crescimento</a:t>
            </a:r>
            <a:r>
              <a:rPr lang="en-US" sz="2400" dirty="0"/>
              <a:t> </a:t>
            </a:r>
          </a:p>
          <a:p>
            <a:pPr marL="419100" indent="-419100"/>
            <a:endParaRPr lang="pt-PT" sz="800" dirty="0" smtClean="0"/>
          </a:p>
          <a:p>
            <a:pPr marL="419100" indent="-419100"/>
            <a:r>
              <a:rPr lang="pt-PT" sz="2400" dirty="0" smtClean="0"/>
              <a:t>O disco de apoio deve estar completamente ajustada à superfície da casca</a:t>
            </a:r>
          </a:p>
          <a:p>
            <a:pPr marL="419100" indent="-419100"/>
            <a:endParaRPr lang="pt-PT" sz="800" dirty="0" smtClean="0"/>
          </a:p>
        </p:txBody>
      </p:sp>
    </p:spTree>
    <p:extLst>
      <p:ext uri="{BB962C8B-B14F-4D97-AF65-F5344CB8AC3E}">
        <p14:creationId xmlns:p14="http://schemas.microsoft.com/office/powerpoint/2010/main" val="82564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335360" y="2636912"/>
            <a:ext cx="10153128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>
              <a:buFont typeface="Wingdings" pitchFamily="2" charset="2"/>
              <a:buNone/>
            </a:pPr>
            <a:r>
              <a:rPr lang="pt-PT" dirty="0" smtClean="0"/>
              <a:t> Diâmetro à altura do peito</a:t>
            </a:r>
          </a:p>
        </p:txBody>
      </p:sp>
    </p:spTree>
    <p:extLst>
      <p:ext uri="{BB962C8B-B14F-4D97-AF65-F5344CB8AC3E}">
        <p14:creationId xmlns:p14="http://schemas.microsoft.com/office/powerpoint/2010/main" val="2419625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95128" y="1502688"/>
            <a:ext cx="10972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 smtClean="0"/>
              <a:t>O diâmetro é uma variável essencial para estimar o volume e a biomassa.</a:t>
            </a:r>
          </a:p>
          <a:p>
            <a:endParaRPr lang="pt-PT" sz="800" dirty="0" smtClean="0"/>
          </a:p>
          <a:p>
            <a:r>
              <a:rPr lang="pt-PT" sz="2400" dirty="0" smtClean="0"/>
              <a:t>A medição é normalmente feita à altura do peito (1.30 m) por ser mais conveniente e para evitar possíveis situações de embasamento basal.</a:t>
            </a:r>
            <a:endParaRPr lang="en-US" sz="2400" dirty="0"/>
          </a:p>
          <a:p>
            <a:endParaRPr lang="en-US" sz="800" dirty="0"/>
          </a:p>
          <a:p>
            <a:endParaRPr lang="en-US" sz="800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31371" y="404664"/>
            <a:ext cx="11329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 </a:t>
            </a:r>
            <a:r>
              <a:rPr lang="en-US" dirty="0" err="1" smtClean="0"/>
              <a:t>Diâmetro</a:t>
            </a:r>
            <a:r>
              <a:rPr lang="en-US" dirty="0" smtClean="0"/>
              <a:t> à </a:t>
            </a:r>
            <a:r>
              <a:rPr lang="en-US" dirty="0" err="1" smtClean="0"/>
              <a:t>altura</a:t>
            </a:r>
            <a:r>
              <a:rPr lang="en-US" dirty="0" smtClean="0"/>
              <a:t> do </a:t>
            </a:r>
            <a:r>
              <a:rPr lang="en-US" dirty="0" err="1" smtClean="0"/>
              <a:t>peito</a:t>
            </a:r>
            <a:r>
              <a:rPr lang="en-US" dirty="0" smtClean="0"/>
              <a:t> (d)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3911712"/>
            <a:ext cx="1599641" cy="12256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07" y="3870861"/>
            <a:ext cx="3864429" cy="26986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349" y="4528618"/>
            <a:ext cx="2186608" cy="21866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2726" y="3500438"/>
            <a:ext cx="2887904" cy="288790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1279" y="398969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Fita</a:t>
            </a:r>
            <a:r>
              <a:rPr lang="en-US" b="1" dirty="0" smtClean="0"/>
              <a:t> de </a:t>
            </a:r>
            <a:r>
              <a:rPr lang="en-US" b="1" dirty="0" err="1" smtClean="0"/>
              <a:t>diâmetros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225577" y="5923190"/>
            <a:ext cx="1031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Suta</a:t>
            </a:r>
            <a:r>
              <a:rPr lang="en-US" b="1" dirty="0" smtClean="0"/>
              <a:t> manual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95128" y="3192808"/>
            <a:ext cx="5630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Diâmetro</a:t>
            </a:r>
            <a:r>
              <a:rPr lang="en-US" b="1" dirty="0" smtClean="0"/>
              <a:t> à </a:t>
            </a:r>
            <a:r>
              <a:rPr lang="en-US" b="1" dirty="0" err="1" smtClean="0"/>
              <a:t>altura</a:t>
            </a:r>
            <a:r>
              <a:rPr lang="en-US" b="1" dirty="0" smtClean="0"/>
              <a:t> do </a:t>
            </a:r>
            <a:r>
              <a:rPr lang="en-US" b="1" dirty="0" err="1" smtClean="0"/>
              <a:t>peito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225544" y="3193001"/>
            <a:ext cx="2750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Diâmetros</a:t>
            </a:r>
            <a:r>
              <a:rPr lang="en-US" b="1" dirty="0" smtClean="0"/>
              <a:t> a </a:t>
            </a:r>
            <a:r>
              <a:rPr lang="en-US" b="1" dirty="0" err="1" smtClean="0"/>
              <a:t>diferentes</a:t>
            </a:r>
            <a:r>
              <a:rPr lang="en-US" b="1" dirty="0" smtClean="0"/>
              <a:t> </a:t>
            </a:r>
            <a:r>
              <a:rPr lang="en-US" b="1" dirty="0" err="1" smtClean="0"/>
              <a:t>alturas</a:t>
            </a:r>
            <a:r>
              <a:rPr lang="en-US" b="1" dirty="0" smtClean="0"/>
              <a:t> do </a:t>
            </a:r>
            <a:r>
              <a:rPr lang="en-US" b="1" dirty="0" err="1" smtClean="0"/>
              <a:t>tronco</a:t>
            </a:r>
            <a:endParaRPr lang="en-US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037" y="4437112"/>
            <a:ext cx="4515939" cy="282246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014139" y="4591201"/>
            <a:ext cx="174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Suta</a:t>
            </a:r>
            <a:r>
              <a:rPr lang="en-US" b="1" dirty="0" smtClean="0"/>
              <a:t> digital com “gator eyes”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1191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31371" y="404664"/>
            <a:ext cx="11329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 </a:t>
            </a:r>
            <a:r>
              <a:rPr lang="en-US" dirty="0" err="1" smtClean="0"/>
              <a:t>Diâmetro</a:t>
            </a:r>
            <a:r>
              <a:rPr lang="en-US" dirty="0" smtClean="0"/>
              <a:t> à </a:t>
            </a:r>
            <a:r>
              <a:rPr lang="en-US" dirty="0" err="1" smtClean="0"/>
              <a:t>altura</a:t>
            </a:r>
            <a:r>
              <a:rPr lang="en-US" dirty="0" smtClean="0"/>
              <a:t> do </a:t>
            </a:r>
            <a:r>
              <a:rPr lang="en-US" dirty="0" err="1" smtClean="0"/>
              <a:t>peito</a:t>
            </a:r>
            <a:r>
              <a:rPr lang="en-US" dirty="0" smtClean="0"/>
              <a:t> (d)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95400" y="20186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95400" y="338227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</a:t>
            </a:r>
            <a:endParaRPr kumimoji="0" lang="pt-PT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981201"/>
              </p:ext>
            </p:extLst>
          </p:nvPr>
        </p:nvGraphicFramePr>
        <p:xfrm>
          <a:off x="657916" y="1313149"/>
          <a:ext cx="1656184" cy="2017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2" r:id="rId3" imgW="1085714" imgH="1324160" progId="Paint.Picture">
                  <p:embed/>
                </p:oleObj>
              </mc:Choice>
              <mc:Fallback>
                <p:oleObj r:id="rId3" imgW="1085714" imgH="1324160" progId="Paint.Picture">
                  <p:embed/>
                  <p:pic>
                    <p:nvPicPr>
                      <p:cNvPr id="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916" y="1313149"/>
                        <a:ext cx="1656184" cy="20176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293097"/>
              </p:ext>
            </p:extLst>
          </p:nvPr>
        </p:nvGraphicFramePr>
        <p:xfrm>
          <a:off x="2471506" y="1723750"/>
          <a:ext cx="2472149" cy="1572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3" r:id="rId5" imgW="1991003" imgH="1267002" progId="Paint.Picture">
                  <p:embed/>
                </p:oleObj>
              </mc:Choice>
              <mc:Fallback>
                <p:oleObj r:id="rId5" imgW="1991003" imgH="1267002" progId="Paint.Picture">
                  <p:embed/>
                  <p:pic>
                    <p:nvPicPr>
                      <p:cNvPr id="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1506" y="1723750"/>
                        <a:ext cx="2472149" cy="15722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016970"/>
              </p:ext>
            </p:extLst>
          </p:nvPr>
        </p:nvGraphicFramePr>
        <p:xfrm>
          <a:off x="4927160" y="1696391"/>
          <a:ext cx="2011076" cy="1584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4" r:id="rId7" imgW="1295238" imgH="1019048" progId="Paint.Picture">
                  <p:embed/>
                </p:oleObj>
              </mc:Choice>
              <mc:Fallback>
                <p:oleObj r:id="rId7" imgW="1295238" imgH="1019048" progId="Paint.Picture">
                  <p:embed/>
                  <p:pic>
                    <p:nvPicPr>
                      <p:cNvPr id="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160" y="1696391"/>
                        <a:ext cx="2011076" cy="15840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13964"/>
              </p:ext>
            </p:extLst>
          </p:nvPr>
        </p:nvGraphicFramePr>
        <p:xfrm>
          <a:off x="7206058" y="1583726"/>
          <a:ext cx="1867769" cy="1610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5" r:id="rId9" imgW="1380952" imgH="1190476" progId="Paint.Picture">
                  <p:embed/>
                </p:oleObj>
              </mc:Choice>
              <mc:Fallback>
                <p:oleObj r:id="rId9" imgW="1380952" imgH="1190476" progId="Paint.Picture">
                  <p:embed/>
                  <p:pic>
                    <p:nvPicPr>
                      <p:cNvPr id="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6058" y="1583726"/>
                        <a:ext cx="1867769" cy="16101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684479" y="3583556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>
                <a:latin typeface="Verdana" pitchFamily="34" charset="0"/>
              </a:rPr>
              <a:t>Árvore </a:t>
            </a:r>
            <a:r>
              <a:rPr lang="pt-PT" sz="1200" b="1" dirty="0" smtClean="0">
                <a:latin typeface="Verdana" pitchFamily="34" charset="0"/>
              </a:rPr>
              <a:t>vertical em </a:t>
            </a:r>
            <a:r>
              <a:rPr lang="pt-PT" sz="1200" b="1" dirty="0">
                <a:latin typeface="Verdana" pitchFamily="34" charset="0"/>
              </a:rPr>
              <a:t>terreno plano</a:t>
            </a:r>
            <a:endParaRPr lang="en-GB" sz="1200" b="1" dirty="0">
              <a:latin typeface="Verdana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2567391" y="3583556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>
                <a:latin typeface="Verdana" pitchFamily="34" charset="0"/>
              </a:rPr>
              <a:t>Árvore inclinada em terreno plano</a:t>
            </a:r>
            <a:endParaRPr lang="en-GB" sz="1200" b="1" dirty="0">
              <a:latin typeface="Verdana" pitchFamily="34" charset="0"/>
            </a:endParaRPr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4943655" y="3615407"/>
            <a:ext cx="1893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>
                <a:latin typeface="Verdana" pitchFamily="34" charset="0"/>
              </a:rPr>
              <a:t>Árvore </a:t>
            </a:r>
            <a:r>
              <a:rPr lang="pt-PT" sz="1200" b="1" dirty="0" smtClean="0">
                <a:latin typeface="Verdana" pitchFamily="34" charset="0"/>
              </a:rPr>
              <a:t>vertical </a:t>
            </a:r>
            <a:r>
              <a:rPr lang="pt-PT" sz="1200" b="1" dirty="0">
                <a:latin typeface="Verdana" pitchFamily="34" charset="0"/>
              </a:rPr>
              <a:t>em terreno inclinado</a:t>
            </a:r>
            <a:endParaRPr lang="en-GB" sz="1200" b="1" dirty="0">
              <a:latin typeface="Verdana" pitchFamily="34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7084962" y="3583556"/>
            <a:ext cx="22020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>
                <a:latin typeface="Verdana" pitchFamily="34" charset="0"/>
              </a:rPr>
              <a:t>Árvore inclinada em terreno inclinado</a:t>
            </a:r>
            <a:endParaRPr lang="en-GB" sz="1200" b="1" dirty="0">
              <a:latin typeface="Verdana" pitchFamily="34" charset="0"/>
            </a:endParaRP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9404818" y="3550740"/>
            <a:ext cx="21637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>
                <a:latin typeface="Verdana" pitchFamily="34" charset="0"/>
              </a:rPr>
              <a:t>Árvore com deformação a 1.30 m</a:t>
            </a:r>
            <a:endParaRPr lang="en-GB" sz="1200" b="1" dirty="0">
              <a:latin typeface="Verdana" pitchFamily="34" charset="0"/>
            </a:endParaRPr>
          </a:p>
        </p:txBody>
      </p:sp>
      <p:graphicFrame>
        <p:nvGraphicFramePr>
          <p:cNvPr id="1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999991"/>
              </p:ext>
            </p:extLst>
          </p:nvPr>
        </p:nvGraphicFramePr>
        <p:xfrm>
          <a:off x="9485983" y="1191558"/>
          <a:ext cx="1666472" cy="1964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6" r:id="rId11" imgW="1314286" imgH="1552792" progId="Paint.Picture">
                  <p:embed/>
                </p:oleObj>
              </mc:Choice>
              <mc:Fallback>
                <p:oleObj r:id="rId11" imgW="1314286" imgH="1552792" progId="Paint.Picture">
                  <p:embed/>
                  <p:pic>
                    <p:nvPicPr>
                      <p:cNvPr id="13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85983" y="1191558"/>
                        <a:ext cx="1666472" cy="19648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576547" y="6061940"/>
            <a:ext cx="21023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>
                <a:latin typeface="Verdana" pitchFamily="34" charset="0"/>
              </a:rPr>
              <a:t>Árvore bifurcada abaixo de 1.30 m</a:t>
            </a:r>
            <a:endParaRPr lang="en-GB" sz="1200" b="1" dirty="0">
              <a:latin typeface="Verdana" pitchFamily="34" charset="0"/>
            </a:endParaRPr>
          </a:p>
        </p:txBody>
      </p:sp>
      <p:graphicFrame>
        <p:nvGraphicFramePr>
          <p:cNvPr id="2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157101"/>
              </p:ext>
            </p:extLst>
          </p:nvPr>
        </p:nvGraphicFramePr>
        <p:xfrm>
          <a:off x="708656" y="4164913"/>
          <a:ext cx="1554704" cy="1789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" r:id="rId13" imgW="1257476" imgH="1448002" progId="Paint.Picture">
                  <p:embed/>
                </p:oleObj>
              </mc:Choice>
              <mc:Fallback>
                <p:oleObj r:id="rId13" imgW="1257476" imgH="1448002" progId="Paint.Picture">
                  <p:embed/>
                  <p:pic>
                    <p:nvPicPr>
                      <p:cNvPr id="1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56" y="4164913"/>
                        <a:ext cx="1554704" cy="17898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2816163" y="6061940"/>
            <a:ext cx="16664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>
                <a:latin typeface="Verdana" pitchFamily="34" charset="0"/>
              </a:rPr>
              <a:t>Rebentamentos de toiça</a:t>
            </a:r>
            <a:endParaRPr lang="en-GB" sz="1200" b="1" dirty="0">
              <a:latin typeface="Verdana" pitchFamily="34" charset="0"/>
            </a:endParaRPr>
          </a:p>
        </p:txBody>
      </p:sp>
      <p:graphicFrame>
        <p:nvGraphicFramePr>
          <p:cNvPr id="2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8809"/>
              </p:ext>
            </p:extLst>
          </p:nvPr>
        </p:nvGraphicFramePr>
        <p:xfrm>
          <a:off x="2907265" y="4251093"/>
          <a:ext cx="1278349" cy="1703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8" r:id="rId15" imgW="1533739" imgH="2038095" progId="Paint.Picture">
                  <p:embed/>
                </p:oleObj>
              </mc:Choice>
              <mc:Fallback>
                <p:oleObj r:id="rId15" imgW="1533739" imgH="2038095" progId="Paint.Picture">
                  <p:embed/>
                  <p:pic>
                    <p:nvPicPr>
                      <p:cNvPr id="1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7265" y="4251093"/>
                        <a:ext cx="1278349" cy="17036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9956097" y="5230943"/>
            <a:ext cx="14002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>
                <a:latin typeface="Verdana" pitchFamily="34" charset="0"/>
              </a:rPr>
              <a:t>Árvore com raízes aéreas mais altas que 1 m</a:t>
            </a:r>
            <a:endParaRPr lang="en-GB" sz="1200" b="1" dirty="0">
              <a:latin typeface="Verdana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4918432" y="6048326"/>
            <a:ext cx="25457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200" b="1" dirty="0">
                <a:latin typeface="Verdana" pitchFamily="34" charset="0"/>
              </a:rPr>
              <a:t>Árvore com embasamento com altura maior que 1 m</a:t>
            </a:r>
            <a:endParaRPr lang="en-GB" sz="1200" b="1" dirty="0">
              <a:latin typeface="Verdana" pitchFamily="34" charset="0"/>
            </a:endParaRPr>
          </a:p>
        </p:txBody>
      </p:sp>
      <p:graphicFrame>
        <p:nvGraphicFramePr>
          <p:cNvPr id="2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9483873"/>
              </p:ext>
            </p:extLst>
          </p:nvPr>
        </p:nvGraphicFramePr>
        <p:xfrm>
          <a:off x="8035919" y="4099993"/>
          <a:ext cx="1819730" cy="201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9" r:id="rId17" imgW="1724266" imgH="1905266" progId="Paint.Picture">
                  <p:embed/>
                </p:oleObj>
              </mc:Choice>
              <mc:Fallback>
                <p:oleObj r:id="rId17" imgW="1724266" imgH="1905266" progId="Paint.Picture">
                  <p:embed/>
                  <p:pic>
                    <p:nvPicPr>
                      <p:cNvPr id="2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5919" y="4099993"/>
                        <a:ext cx="1819730" cy="20123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773529"/>
              </p:ext>
            </p:extLst>
          </p:nvPr>
        </p:nvGraphicFramePr>
        <p:xfrm>
          <a:off x="5366051" y="3997842"/>
          <a:ext cx="1626780" cy="20640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0" r:id="rId19" imgW="1419048" imgH="1800476" progId="Paint.Picture">
                  <p:embed/>
                </p:oleObj>
              </mc:Choice>
              <mc:Fallback>
                <p:oleObj r:id="rId19" imgW="1419048" imgH="1800476" progId="Paint.Picture">
                  <p:embed/>
                  <p:pic>
                    <p:nvPicPr>
                      <p:cNvPr id="23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6051" y="3997842"/>
                        <a:ext cx="1626780" cy="206409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4082" y="1043574"/>
            <a:ext cx="335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Regras</a:t>
            </a:r>
            <a:r>
              <a:rPr lang="en-US" b="1" dirty="0" smtClean="0"/>
              <a:t> de </a:t>
            </a:r>
            <a:r>
              <a:rPr lang="en-US" b="1" dirty="0" err="1" smtClean="0"/>
              <a:t>medição</a:t>
            </a:r>
            <a:r>
              <a:rPr lang="en-US" b="1" dirty="0" smtClean="0"/>
              <a:t>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1477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  <p:bldP spid="19" grpId="0" autoUpdateAnimBg="0"/>
      <p:bldP spid="21" grpId="0" autoUpdateAnimBg="0"/>
      <p:bldP spid="23" grpId="0" autoUpdateAnimBg="0"/>
      <p:bldP spid="24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0" t="29590" r="26837" b="12602"/>
          <a:stretch>
            <a:fillRect/>
          </a:stretch>
        </p:blipFill>
        <p:spPr bwMode="auto">
          <a:xfrm>
            <a:off x="609600" y="3530796"/>
            <a:ext cx="3060150" cy="2706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81" t="35069" r="26495" b="23561"/>
          <a:stretch/>
        </p:blipFill>
        <p:spPr bwMode="auto">
          <a:xfrm>
            <a:off x="8904311" y="3644454"/>
            <a:ext cx="1788403" cy="259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31371" y="404664"/>
            <a:ext cx="11329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 </a:t>
            </a:r>
            <a:r>
              <a:rPr lang="en-US" dirty="0" err="1" smtClean="0"/>
              <a:t>Diâmetro</a:t>
            </a:r>
            <a:r>
              <a:rPr lang="en-US" dirty="0"/>
              <a:t> à </a:t>
            </a:r>
            <a:r>
              <a:rPr lang="en-US" dirty="0" err="1"/>
              <a:t>altura</a:t>
            </a:r>
            <a:r>
              <a:rPr lang="en-US" dirty="0"/>
              <a:t> do </a:t>
            </a:r>
            <a:r>
              <a:rPr lang="en-US" dirty="0" err="1" smtClean="0"/>
              <a:t>peito</a:t>
            </a:r>
            <a:r>
              <a:rPr lang="en-US" dirty="0" smtClean="0"/>
              <a:t> (d)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2420888"/>
            <a:ext cx="3060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Desvio do braço móvel em relação ao ângulo reto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799856" y="2014996"/>
            <a:ext cx="2808312" cy="1792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PT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Barra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graduada toca na árvore no local de medição </a:t>
            </a:r>
            <a:r>
              <a:rPr lang="pt-PT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correto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mas desvia-se do plano horizontal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118325" y="2005389"/>
            <a:ext cx="33603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pt-PT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barra graduada toca na árvore no local de medição </a:t>
            </a:r>
            <a:r>
              <a:rPr lang="pt-PT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correto 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e no plano </a:t>
            </a:r>
            <a:r>
              <a:rPr lang="pt-PT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correto</a:t>
            </a:r>
            <a:r>
              <a:rPr lang="pt-PT" dirty="0">
                <a:latin typeface="Arial" panose="020B0604020202020204" pitchFamily="34" charset="0"/>
                <a:ea typeface="Times New Roman" panose="02020603050405020304" pitchFamily="18" charset="0"/>
              </a:rPr>
              <a:t>, mas os braços da suta apontam para baixo ou para cima</a:t>
            </a:r>
            <a:endParaRPr lang="en-US" dirty="0"/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45" t="35069" r="51374" b="23561"/>
          <a:stretch/>
        </p:blipFill>
        <p:spPr bwMode="auto">
          <a:xfrm>
            <a:off x="5344824" y="3644454"/>
            <a:ext cx="1884413" cy="2592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96937" y="1041956"/>
            <a:ext cx="335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Regras</a:t>
            </a:r>
            <a:r>
              <a:rPr lang="en-US" b="1" dirty="0" smtClean="0"/>
              <a:t> de </a:t>
            </a:r>
            <a:r>
              <a:rPr lang="en-US" b="1" dirty="0" err="1" smtClean="0"/>
              <a:t>medição</a:t>
            </a:r>
            <a:r>
              <a:rPr lang="en-US" b="1" dirty="0" smtClean="0"/>
              <a:t>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95300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31371" y="404664"/>
            <a:ext cx="11329259" cy="720080"/>
          </a:xfrm>
        </p:spPr>
        <p:txBody>
          <a:bodyPr/>
          <a:lstStyle/>
          <a:p>
            <a:pPr marL="571500" indent="-571500" algn="l"/>
            <a:r>
              <a:rPr lang="pt-PT" altLang="en-US" dirty="0" smtClean="0"/>
              <a:t>Área basal por </a:t>
            </a:r>
            <a:r>
              <a:rPr lang="pt-PT" altLang="en-US" dirty="0" err="1" smtClean="0"/>
              <a:t>ha</a:t>
            </a:r>
            <a:r>
              <a:rPr lang="pt-PT" altLang="en-US" dirty="0" smtClean="0"/>
              <a:t> (G)</a:t>
            </a:r>
            <a:endParaRPr lang="en-US" alt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 txBox="1">
                <a:spLocks noChangeArrowheads="1"/>
              </p:cNvSpPr>
              <p:nvPr/>
            </p:nvSpPr>
            <p:spPr>
              <a:xfrm>
                <a:off x="431370" y="1412776"/>
                <a:ext cx="11329259" cy="5001419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Clr>
                    <a:srgbClr val="008000"/>
                  </a:buClr>
                  <a:buSzPct val="90000"/>
                  <a:buFont typeface="Wingdings" pitchFamily="2" charset="2"/>
                  <a:buChar char="ü"/>
                  <a:defRPr sz="32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Clr>
                    <a:srgbClr val="008000"/>
                  </a:buClr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Clr>
                    <a:srgbClr val="008000"/>
                  </a:buClr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1800"/>
                  </a:spcAft>
                </a:pPr>
                <a:r>
                  <a:rPr lang="pt-PT" altLang="en-US" sz="2400" dirty="0" smtClean="0"/>
                  <a:t>A </a:t>
                </a:r>
                <a:r>
                  <a:rPr lang="pt-PT" altLang="en-US" sz="2400" dirty="0" smtClean="0">
                    <a:solidFill>
                      <a:schemeClr val="accent5"/>
                    </a:solidFill>
                  </a:rPr>
                  <a:t>área basal</a:t>
                </a:r>
                <a:r>
                  <a:rPr lang="pt-PT" altLang="en-US" sz="2400" dirty="0" smtClean="0"/>
                  <a:t> (</a:t>
                </a:r>
                <a:r>
                  <a:rPr lang="pt-PT" altLang="en-US" sz="2400" i="1" dirty="0" smtClean="0">
                    <a:solidFill>
                      <a:schemeClr val="accent5"/>
                    </a:solidFill>
                  </a:rPr>
                  <a:t>G, m</a:t>
                </a:r>
                <a:r>
                  <a:rPr lang="pt-PT" altLang="en-US" sz="2400" i="1" baseline="30000" dirty="0" smtClean="0">
                    <a:solidFill>
                      <a:schemeClr val="accent5"/>
                    </a:solidFill>
                  </a:rPr>
                  <a:t>2</a:t>
                </a:r>
                <a:r>
                  <a:rPr lang="pt-PT" altLang="en-US" sz="2400" i="1" dirty="0" smtClean="0">
                    <a:solidFill>
                      <a:schemeClr val="accent5"/>
                    </a:solidFill>
                  </a:rPr>
                  <a:t> ha</a:t>
                </a:r>
                <a:r>
                  <a:rPr lang="pt-PT" altLang="en-US" sz="2400" i="1" baseline="30000" dirty="0" smtClean="0">
                    <a:solidFill>
                      <a:schemeClr val="accent5"/>
                    </a:solidFill>
                  </a:rPr>
                  <a:t>-1</a:t>
                </a:r>
                <a:r>
                  <a:rPr lang="pt-PT" altLang="en-US" sz="2400" dirty="0" smtClean="0"/>
                  <a:t>) obtém-se a partir da soma da área basal de cada árvore da parcela (área basal da parcela, </a:t>
                </a:r>
                <a:r>
                  <a:rPr lang="pt-PT" altLang="en-US" sz="2400" i="1" dirty="0" err="1" smtClean="0"/>
                  <a:t>G</a:t>
                </a:r>
                <a:r>
                  <a:rPr lang="pt-PT" altLang="en-US" sz="2400" i="1" baseline="-25000" dirty="0" err="1" smtClean="0"/>
                  <a:t>p</a:t>
                </a:r>
                <a:r>
                  <a:rPr lang="pt-PT" altLang="en-US" sz="2400" dirty="0" smtClean="0"/>
                  <a:t>), multiplicando pelo fator de expansão da área para o </a:t>
                </a:r>
                <a:r>
                  <a:rPr lang="pt-PT" altLang="en-US" sz="2400" dirty="0" err="1" smtClean="0"/>
                  <a:t>ha</a:t>
                </a:r>
                <a:endParaRPr lang="pt-PT" altLang="en-US" sz="2400" dirty="0" smtClean="0"/>
              </a:p>
              <a:p>
                <a:pPr marL="457200" lvl="1" indent="0">
                  <a:buFont typeface="Arial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</m:t>
                      </m:r>
                      <m:r>
                        <a:rPr lang="en-US" altLang="en-US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alt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nary>
                        <m:naryPr>
                          <m:chr m:val="∑"/>
                          <m:ctrlPr>
                            <a:rPr lang="en-US" alt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en-US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sSub>
                            <m:sSub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en-US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10000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en-US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  <m:r>
                            <a:rPr lang="en-US" alt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altLang="en-US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b="0" i="1" smtClean="0">
                                  <a:latin typeface="Cambria Math" panose="02040503050406030204" pitchFamily="18" charset="0"/>
                                </a:rPr>
                                <m:t>   </m:t>
                              </m:r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altLang="en-US" i="1" smtClean="0">
                                  <a:latin typeface="Cambria Math" panose="02040503050406030204" pitchFamily="18" charset="0"/>
                                </a:rPr>
                                <m:t>𝑒𝑥𝑝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pt-PT" altLang="en-US" dirty="0" smtClean="0"/>
              </a:p>
              <a:p>
                <a:pPr marL="457200" lvl="1" indent="0">
                  <a:buFont typeface="Arial" pitchFamily="34" charset="0"/>
                  <a:buNone/>
                </a:pPr>
                <a:endParaRPr lang="pt-PT" altLang="en-US" dirty="0" smtClean="0"/>
              </a:p>
              <a:p>
                <a:pPr marL="457200" lvl="1" indent="0">
                  <a:buFont typeface="Arial" pitchFamily="34" charset="0"/>
                  <a:buNone/>
                </a:pPr>
                <a:r>
                  <a:rPr lang="en-US" altLang="en-US" sz="24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Onde</a:t>
                </a:r>
                <a:r>
                  <a:rPr lang="en-US" alt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sz="2400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g</a:t>
                </a:r>
                <a:r>
                  <a:rPr lang="en-US" altLang="en-US" sz="2400" i="1" baseline="-250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  <a:r>
                  <a:rPr lang="en-US" alt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é a </a:t>
                </a:r>
                <a:r>
                  <a:rPr lang="en-US" altLang="en-US" sz="24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área</a:t>
                </a:r>
                <a:r>
                  <a:rPr lang="en-US" alt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basal da </a:t>
                </a:r>
                <a:r>
                  <a:rPr lang="en-US" altLang="en-US" sz="24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árvore</a:t>
                </a:r>
                <a:r>
                  <a:rPr lang="en-US" alt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en-US" sz="2400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  <a:r>
                  <a:rPr lang="en-US" alt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e </a:t>
                </a:r>
                <a:r>
                  <a:rPr lang="en-US" altLang="en-US" sz="2400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altLang="en-US" sz="2400" i="1" baseline="-250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alt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é a </a:t>
                </a:r>
                <a:r>
                  <a:rPr lang="en-US" altLang="en-US" sz="24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área</a:t>
                </a:r>
                <a:r>
                  <a:rPr lang="en-US" alt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da </a:t>
                </a:r>
                <a:r>
                  <a:rPr lang="en-US" altLang="en-US" sz="24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parcela</a:t>
                </a:r>
                <a:endParaRPr lang="en-US" altLang="en-US" sz="24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514350" indent="-457200"/>
                <a:endParaRPr lang="pt-PT" altLang="en-US" dirty="0" smtClean="0"/>
              </a:p>
            </p:txBody>
          </p:sp>
        </mc:Choice>
        <mc:Fallback xmlns="">
          <p:sp>
            <p:nvSpPr>
              <p:cNvPr id="4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70" y="1412776"/>
                <a:ext cx="11329259" cy="5001419"/>
              </a:xfrm>
              <a:prstGeom prst="rect">
                <a:avLst/>
              </a:prstGeom>
              <a:blipFill>
                <a:blip r:embed="rId2"/>
                <a:stretch>
                  <a:fillRect l="-538" t="-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041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31371" y="404664"/>
            <a:ext cx="11329259" cy="720080"/>
          </a:xfrm>
        </p:spPr>
        <p:txBody>
          <a:bodyPr/>
          <a:lstStyle/>
          <a:p>
            <a:pPr marL="571500" indent="-571500" algn="l"/>
            <a:r>
              <a:rPr lang="pt-PT" altLang="en-US" dirty="0"/>
              <a:t>Diâmetro quadrático médio </a:t>
            </a:r>
            <a:r>
              <a:rPr lang="pt-PT" altLang="en-US" dirty="0" smtClean="0"/>
              <a:t>(dg)</a:t>
            </a:r>
            <a:endParaRPr lang="en-US" alt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3"/>
              <p:cNvSpPr txBox="1">
                <a:spLocks noChangeArrowheads="1"/>
              </p:cNvSpPr>
              <p:nvPr/>
            </p:nvSpPr>
            <p:spPr>
              <a:xfrm>
                <a:off x="431371" y="1338454"/>
                <a:ext cx="11329259" cy="5001419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Clr>
                    <a:srgbClr val="008000"/>
                  </a:buClr>
                  <a:buSzPct val="90000"/>
                  <a:buFont typeface="Wingdings" pitchFamily="2" charset="2"/>
                  <a:buChar char="ü"/>
                  <a:defRPr sz="32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Clr>
                    <a:srgbClr val="008000"/>
                  </a:buClr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Clr>
                    <a:srgbClr val="008000"/>
                  </a:buClr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Trebuchet MS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Aft>
                    <a:spcPts val="1800"/>
                  </a:spcAft>
                </a:pPr>
                <a:r>
                  <a:rPr lang="pt-PT" altLang="en-US" sz="2400" dirty="0" smtClean="0"/>
                  <a:t>O </a:t>
                </a:r>
                <a:r>
                  <a:rPr lang="pt-PT" altLang="en-US" sz="2400" dirty="0" smtClean="0">
                    <a:solidFill>
                      <a:schemeClr val="accent5"/>
                    </a:solidFill>
                  </a:rPr>
                  <a:t>diâmetro quadrático médio </a:t>
                </a:r>
                <a:r>
                  <a:rPr lang="pt-PT" altLang="en-US" sz="2400" dirty="0" smtClean="0"/>
                  <a:t>(</a:t>
                </a:r>
                <a:r>
                  <a:rPr lang="pt-PT" altLang="en-US" sz="2400" i="1" dirty="0" smtClean="0">
                    <a:solidFill>
                      <a:schemeClr val="accent5"/>
                    </a:solidFill>
                  </a:rPr>
                  <a:t>dg, cm</a:t>
                </a:r>
                <a:r>
                  <a:rPr lang="pt-PT" altLang="en-US" sz="2400" dirty="0" smtClean="0"/>
                  <a:t>) é o diâmetro que corresponde à área basal média:</a:t>
                </a:r>
              </a:p>
              <a:p>
                <a:pPr marL="400050" lvl="1" indent="0">
                  <a:spcAft>
                    <a:spcPts val="1800"/>
                  </a:spcAft>
                  <a:buFont typeface="Arial" pitchFamily="34" charset="0"/>
                  <a:buNone/>
                </a:pPr>
                <a:r>
                  <a:rPr lang="pt-PT" altLang="en-US" dirty="0" smtClean="0"/>
                  <a:t>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alt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altLang="en-US" i="1" smtClean="0">
                            <a:latin typeface="Cambria Math" panose="02040503050406030204" pitchFamily="18" charset="0"/>
                          </a:rPr>
                          <m:t>𝐺</m:t>
                        </m:r>
                      </m:num>
                      <m:den>
                        <m:r>
                          <a:rPr lang="pt-PT" altLang="en-US" i="1" smtClean="0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r>
                      <a:rPr lang="pt-PT" altLang="en-US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alt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alt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 </m:t>
                        </m:r>
                        <m:sSup>
                          <m:sSupPr>
                            <m:ctrlPr>
                              <a:rPr lang="pt-PT" alt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altLang="en-US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altLang="en-US" i="1" smtClean="0">
                                        <a:latin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altLang="en-US" i="1" smtClean="0">
                                        <a:latin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𝑑𝑔</m:t>
                                    </m:r>
                                  </m:num>
                                  <m:den>
                                    <m:r>
                                      <a:rPr lang="pt-PT" altLang="en-US" i="1" smtClean="0">
                                        <a:latin typeface="Cambria Math" panose="02040503050406030204" pitchFamily="18" charset="0"/>
                                        <a:sym typeface="Symbol" panose="05050102010706020507" pitchFamily="18" charset="2"/>
                                      </a:rPr>
                                      <m:t>100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PT" alt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pt-PT" altLang="en-US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PT" altLang="en-US" dirty="0" smtClean="0"/>
                  <a:t>                 </a:t>
                </a:r>
                <a14:m>
                  <m:oMath xmlns:m="http://schemas.openxmlformats.org/officeDocument/2006/math">
                    <m:r>
                      <a:rPr lang="pt-PT" altLang="en-US" i="1" smtClean="0">
                        <a:latin typeface="Cambria Math" panose="02040503050406030204" pitchFamily="18" charset="0"/>
                      </a:rPr>
                      <m:t>𝑑𝑔</m:t>
                    </m:r>
                    <m:r>
                      <a:rPr lang="pt-PT" altLang="en-US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PT" alt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pt-PT" alt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altLang="en-US" i="1" smtClean="0">
                                <a:latin typeface="Cambria Math" panose="02040503050406030204" pitchFamily="18" charset="0"/>
                              </a:rPr>
                              <m:t>4 </m:t>
                            </m:r>
                            <m:r>
                              <a:rPr lang="pt-PT" altLang="en-US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num>
                          <m:den>
                            <m:r>
                              <a:rPr lang="pt-PT" altLang="en-US" i="1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</m:t>
                            </m:r>
                            <m:r>
                              <a:rPr lang="pt-PT" alt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 </m:t>
                            </m:r>
                            <m:r>
                              <a:rPr lang="pt-PT" altLang="en-US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𝑁</m:t>
                            </m:r>
                          </m:den>
                        </m:f>
                      </m:e>
                    </m:rad>
                    <m:r>
                      <a:rPr lang="pt-PT" altLang="en-US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pt-PT" altLang="en-US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pt-PT" altLang="en-US" dirty="0" smtClean="0"/>
              </a:p>
              <a:p>
                <a:pPr>
                  <a:spcAft>
                    <a:spcPts val="1800"/>
                  </a:spcAft>
                </a:pPr>
                <a:endParaRPr lang="pt-PT" altLang="en-US" dirty="0" smtClean="0"/>
              </a:p>
            </p:txBody>
          </p:sp>
        </mc:Choice>
        <mc:Fallback xmlns="">
          <p:sp>
            <p:nvSpPr>
              <p:cNvPr id="5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71" y="1338454"/>
                <a:ext cx="11329259" cy="5001419"/>
              </a:xfrm>
              <a:prstGeom prst="rect">
                <a:avLst/>
              </a:prstGeom>
              <a:blipFill>
                <a:blip r:embed="rId2"/>
                <a:stretch>
                  <a:fillRect l="-538" t="-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4658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31371" y="404664"/>
            <a:ext cx="11329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 </a:t>
            </a:r>
            <a:r>
              <a:rPr lang="en-US" dirty="0" err="1" smtClean="0"/>
              <a:t>Distribuição</a:t>
            </a:r>
            <a:r>
              <a:rPr lang="en-US" dirty="0" smtClean="0"/>
              <a:t> de </a:t>
            </a:r>
            <a:r>
              <a:rPr lang="en-US" dirty="0" err="1" smtClean="0"/>
              <a:t>diâmetros</a:t>
            </a:r>
            <a:endParaRPr lang="en-US" dirty="0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431371" y="1484784"/>
            <a:ext cx="11329259" cy="500141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SzPct val="90000"/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PT" altLang="en-US" sz="2400" dirty="0" smtClean="0"/>
              <a:t>Método de </a:t>
            </a:r>
            <a:r>
              <a:rPr lang="pt-PT" altLang="en-US" sz="2400" b="1" dirty="0" err="1" smtClean="0"/>
              <a:t>Draudt</a:t>
            </a:r>
            <a:endParaRPr lang="pt-PT" altLang="en-US" sz="2400" b="1" dirty="0" smtClean="0"/>
          </a:p>
          <a:p>
            <a:pPr lvl="1">
              <a:lnSpc>
                <a:spcPct val="90000"/>
              </a:lnSpc>
            </a:pPr>
            <a:r>
              <a:rPr lang="pt-PT" altLang="en-US" sz="2200" dirty="0" smtClean="0"/>
              <a:t>Consideram-se as árvores do povoamento repartidas por </a:t>
            </a:r>
            <a:r>
              <a:rPr lang="pt-PT" altLang="en-US" sz="2200" b="1" dirty="0" smtClean="0">
                <a:solidFill>
                  <a:srgbClr val="008000"/>
                </a:solidFill>
              </a:rPr>
              <a:t>k classes de diâmetro</a:t>
            </a:r>
          </a:p>
          <a:p>
            <a:pPr lvl="1">
              <a:lnSpc>
                <a:spcPct val="90000"/>
              </a:lnSpc>
            </a:pPr>
            <a:endParaRPr lang="pt-PT" altLang="en-US" sz="800" b="1" dirty="0" smtClean="0">
              <a:solidFill>
                <a:srgbClr val="008000"/>
              </a:solidFill>
            </a:endParaRPr>
          </a:p>
          <a:p>
            <a:pPr>
              <a:lnSpc>
                <a:spcPct val="90000"/>
              </a:lnSpc>
            </a:pPr>
            <a:r>
              <a:rPr lang="pt-PT" altLang="en-US" sz="2400" dirty="0" smtClean="0"/>
              <a:t>A aplicação, na prática, do método de </a:t>
            </a:r>
            <a:r>
              <a:rPr lang="pt-PT" altLang="en-US" sz="2400" dirty="0" err="1" smtClean="0"/>
              <a:t>Draudt</a:t>
            </a:r>
            <a:r>
              <a:rPr lang="pt-PT" altLang="en-US" sz="2400" dirty="0" smtClean="0"/>
              <a:t> torna-se bastante complicada, pois incluiria:</a:t>
            </a:r>
          </a:p>
          <a:p>
            <a:pPr lvl="1">
              <a:lnSpc>
                <a:spcPct val="90000"/>
              </a:lnSpc>
            </a:pPr>
            <a:r>
              <a:rPr lang="pt-PT" altLang="en-US" sz="2200" dirty="0" smtClean="0"/>
              <a:t>Medição do diâmetro em todas as árvores da parcela</a:t>
            </a:r>
          </a:p>
          <a:p>
            <a:pPr lvl="1">
              <a:lnSpc>
                <a:spcPct val="90000"/>
              </a:lnSpc>
            </a:pPr>
            <a:r>
              <a:rPr lang="pt-PT" altLang="en-US" sz="2200" dirty="0" smtClean="0"/>
              <a:t>Agrupamento das árvores medidas em classes de diâmetro</a:t>
            </a:r>
          </a:p>
          <a:p>
            <a:pPr lvl="1">
              <a:lnSpc>
                <a:spcPct val="90000"/>
              </a:lnSpc>
            </a:pPr>
            <a:r>
              <a:rPr lang="pt-PT" altLang="en-US" sz="2200" dirty="0" smtClean="0">
                <a:solidFill>
                  <a:schemeClr val="accent5"/>
                </a:solidFill>
              </a:rPr>
              <a:t>Cálculo do diâmetro quadrático médio das árvores em cada classe de diâmetro</a:t>
            </a:r>
          </a:p>
          <a:p>
            <a:pPr lvl="1">
              <a:lnSpc>
                <a:spcPct val="90000"/>
              </a:lnSpc>
            </a:pPr>
            <a:r>
              <a:rPr lang="pt-PT" altLang="en-US" sz="2200" dirty="0" smtClean="0">
                <a:solidFill>
                  <a:schemeClr val="accent5"/>
                </a:solidFill>
              </a:rPr>
              <a:t>Localização, no campo, das árvores modelo em cada classe de diâmetro, próximas do respetivo diâmetro quadrático médio</a:t>
            </a:r>
          </a:p>
          <a:p>
            <a:pPr lvl="1">
              <a:lnSpc>
                <a:spcPct val="90000"/>
              </a:lnSpc>
            </a:pPr>
            <a:r>
              <a:rPr lang="pt-PT" altLang="en-US" sz="2200" dirty="0" smtClean="0"/>
              <a:t>Medição das árvores modelo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010629" y="144732"/>
                <a:ext cx="3750001" cy="19600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400050" lvl="1" indent="0"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altLang="en-US" sz="360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𝑑𝑔</m:t>
                      </m:r>
                      <m:r>
                        <a:rPr lang="pt-PT" altLang="en-US" sz="3600" i="1" smtClean="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altLang="en-US" sz="3600" i="1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pt-PT" altLang="en-US" sz="36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PT" altLang="en-US" sz="36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4 </m:t>
                              </m:r>
                              <m:r>
                                <a:rPr lang="pt-PT" altLang="en-US" sz="36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num>
                            <m:den>
                              <m:r>
                                <a:rPr lang="pt-PT" altLang="en-US" sz="36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 </m:t>
                              </m:r>
                              <m:r>
                                <a:rPr lang="pt-PT" altLang="en-US" sz="3600" i="1">
                                  <a:solidFill>
                                    <a:schemeClr val="accent5"/>
                                  </a:solidFill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𝑁</m:t>
                              </m:r>
                            </m:den>
                          </m:f>
                        </m:e>
                      </m:rad>
                      <m:r>
                        <a:rPr lang="pt-PT" altLang="en-US" sz="3600" i="1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pt-PT" altLang="en-US" sz="3600">
                          <a:solidFill>
                            <a:schemeClr val="accent5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pt-PT" altLang="en-US" sz="3600" dirty="0">
                  <a:solidFill>
                    <a:schemeClr val="accent5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0629" y="144732"/>
                <a:ext cx="3750001" cy="19600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4090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31371" y="404664"/>
            <a:ext cx="11329259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dirty="0" smtClean="0"/>
              <a:t> </a:t>
            </a:r>
            <a:r>
              <a:rPr lang="en-US" dirty="0" err="1" smtClean="0"/>
              <a:t>Distribuição</a:t>
            </a:r>
            <a:r>
              <a:rPr lang="en-US" dirty="0" smtClean="0"/>
              <a:t> de </a:t>
            </a:r>
            <a:r>
              <a:rPr lang="en-US" dirty="0" err="1" smtClean="0"/>
              <a:t>diâmetros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800" y="2348880"/>
            <a:ext cx="5290200" cy="4341001"/>
          </a:xfrm>
          <a:prstGeom prst="rect">
            <a:avLst/>
          </a:prstGeom>
        </p:spPr>
      </p:pic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431371" y="1484784"/>
            <a:ext cx="11329259" cy="500141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SzPct val="90000"/>
              <a:buFont typeface="Wingdings" pitchFamily="2" charset="2"/>
              <a:buChar char="ü"/>
              <a:defRPr sz="32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8000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pt-PT" altLang="en-US" sz="2400" dirty="0" smtClean="0"/>
              <a:t>Método de </a:t>
            </a:r>
            <a:r>
              <a:rPr lang="pt-PT" altLang="en-US" sz="2400" b="1" dirty="0" err="1" smtClean="0"/>
              <a:t>Draudt</a:t>
            </a:r>
            <a:r>
              <a:rPr lang="pt-PT" altLang="en-US" sz="2400" b="1" dirty="0" smtClean="0"/>
              <a:t> simplificado</a:t>
            </a:r>
          </a:p>
          <a:p>
            <a:pPr lvl="1">
              <a:lnSpc>
                <a:spcPct val="90000"/>
              </a:lnSpc>
            </a:pPr>
            <a:r>
              <a:rPr lang="pt-PT" altLang="en-US" sz="2200" dirty="0" smtClean="0"/>
              <a:t>Consideram-se as árvores do povoamento repartidas por </a:t>
            </a:r>
            <a:r>
              <a:rPr lang="pt-PT" altLang="en-US" sz="2200" b="1" dirty="0" smtClean="0">
                <a:solidFill>
                  <a:srgbClr val="008000"/>
                </a:solidFill>
              </a:rPr>
              <a:t>k classes de diâmetro</a:t>
            </a:r>
          </a:p>
          <a:p>
            <a:pPr lvl="1">
              <a:lnSpc>
                <a:spcPct val="90000"/>
              </a:lnSpc>
            </a:pPr>
            <a:endParaRPr lang="pt-PT" altLang="en-US" sz="800" b="1" dirty="0" smtClean="0">
              <a:solidFill>
                <a:srgbClr val="008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72064" y="2492896"/>
            <a:ext cx="453650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200" dirty="0" err="1" smtClean="0"/>
              <a:t>Selecionando</a:t>
            </a:r>
            <a:r>
              <a:rPr lang="en-US" sz="2200" dirty="0" smtClean="0"/>
              <a:t> </a:t>
            </a:r>
            <a:r>
              <a:rPr lang="en-US" sz="2200" dirty="0" err="1" smtClean="0"/>
              <a:t>como</a:t>
            </a:r>
            <a:r>
              <a:rPr lang="en-US" sz="2200" dirty="0" smtClean="0"/>
              <a:t> </a:t>
            </a:r>
            <a:r>
              <a:rPr lang="en-US" sz="2200" dirty="0" err="1" smtClean="0"/>
              <a:t>árvores</a:t>
            </a:r>
            <a:r>
              <a:rPr lang="en-US" sz="2200" dirty="0" smtClean="0"/>
              <a:t> </a:t>
            </a:r>
            <a:r>
              <a:rPr lang="en-US" sz="2200" dirty="0" err="1" smtClean="0"/>
              <a:t>modelo</a:t>
            </a:r>
            <a:r>
              <a:rPr lang="en-US" sz="2200" dirty="0" smtClean="0"/>
              <a:t> a 1ª, 6ª, 11ª, </a:t>
            </a:r>
            <a:r>
              <a:rPr lang="en-US" sz="2200" dirty="0" err="1" smtClean="0"/>
              <a:t>etc</a:t>
            </a:r>
            <a:r>
              <a:rPr lang="en-US" sz="2200" dirty="0" smtClean="0"/>
              <a:t> </a:t>
            </a:r>
            <a:r>
              <a:rPr lang="en-US" sz="2200" dirty="0" err="1" smtClean="0"/>
              <a:t>árvores</a:t>
            </a:r>
            <a:r>
              <a:rPr lang="en-US" sz="2200" dirty="0" smtClean="0"/>
              <a:t> de </a:t>
            </a:r>
            <a:r>
              <a:rPr lang="en-US" sz="2200" dirty="0" err="1" smtClean="0"/>
              <a:t>cada</a:t>
            </a:r>
            <a:r>
              <a:rPr lang="en-US" sz="2200" dirty="0" smtClean="0"/>
              <a:t> </a:t>
            </a:r>
            <a:r>
              <a:rPr lang="en-US" sz="2200" dirty="0" err="1" smtClean="0"/>
              <a:t>classe</a:t>
            </a:r>
            <a:r>
              <a:rPr lang="en-US" sz="2200" dirty="0" smtClean="0"/>
              <a:t> de </a:t>
            </a:r>
            <a:r>
              <a:rPr lang="en-US" sz="2200" dirty="0" err="1" smtClean="0"/>
              <a:t>diâmetros</a:t>
            </a:r>
            <a:r>
              <a:rPr lang="en-US" sz="2200" dirty="0" smtClean="0"/>
              <a:t>, </a:t>
            </a:r>
          </a:p>
          <a:p>
            <a:pPr marL="342900" indent="-342900">
              <a:buFontTx/>
              <a:buChar char="-"/>
            </a:pPr>
            <a:endParaRPr lang="en-US" sz="800" dirty="0"/>
          </a:p>
          <a:p>
            <a:r>
              <a:rPr lang="en-US" sz="2200" dirty="0" err="1" smtClean="0"/>
              <a:t>ou</a:t>
            </a:r>
            <a:r>
              <a:rPr lang="en-US" sz="2200" dirty="0" smtClean="0"/>
              <a:t> </a:t>
            </a:r>
            <a:r>
              <a:rPr lang="en-US" sz="2200" dirty="0" err="1" smtClean="0"/>
              <a:t>seja</a:t>
            </a:r>
            <a:r>
              <a:rPr lang="en-US" sz="2200" dirty="0" smtClean="0"/>
              <a:t> </a:t>
            </a:r>
          </a:p>
          <a:p>
            <a:pPr marL="342900" indent="-342900">
              <a:buFontTx/>
              <a:buChar char="-"/>
            </a:pPr>
            <a:endParaRPr lang="en-US" sz="800" dirty="0"/>
          </a:p>
          <a:p>
            <a:pPr marL="342900" indent="-342900">
              <a:buFontTx/>
              <a:buChar char="-"/>
            </a:pPr>
            <a:r>
              <a:rPr lang="en-US" sz="2200" dirty="0" smtClean="0"/>
              <a:t>a </a:t>
            </a:r>
            <a:r>
              <a:rPr lang="en-US" sz="2200" dirty="0" err="1" smtClean="0"/>
              <a:t>primeira</a:t>
            </a:r>
            <a:r>
              <a:rPr lang="en-US" sz="2200" dirty="0" smtClean="0"/>
              <a:t> de </a:t>
            </a:r>
            <a:r>
              <a:rPr lang="en-US" sz="2200" dirty="0" err="1" smtClean="0"/>
              <a:t>cada</a:t>
            </a:r>
            <a:r>
              <a:rPr lang="en-US" sz="2200" dirty="0" smtClean="0"/>
              <a:t> </a:t>
            </a:r>
            <a:r>
              <a:rPr lang="en-US" sz="2200" dirty="0" err="1" smtClean="0"/>
              <a:t>grupo</a:t>
            </a:r>
            <a:r>
              <a:rPr lang="en-US" sz="2200" dirty="0" smtClean="0"/>
              <a:t> de 5 </a:t>
            </a:r>
            <a:r>
              <a:rPr lang="en-US" sz="2200" dirty="0" err="1" smtClean="0"/>
              <a:t>árvores</a:t>
            </a:r>
            <a:r>
              <a:rPr lang="en-US" sz="2200" dirty="0" smtClean="0"/>
              <a:t> </a:t>
            </a:r>
            <a:r>
              <a:rPr lang="en-US" sz="2200" dirty="0" err="1" smtClean="0"/>
              <a:t>por</a:t>
            </a:r>
            <a:r>
              <a:rPr lang="en-US" sz="2200" dirty="0" smtClean="0"/>
              <a:t> </a:t>
            </a:r>
            <a:r>
              <a:rPr lang="en-US" sz="2200" dirty="0" err="1" smtClean="0"/>
              <a:t>cada</a:t>
            </a:r>
            <a:r>
              <a:rPr lang="en-US" sz="2200" dirty="0" smtClean="0"/>
              <a:t> </a:t>
            </a:r>
            <a:r>
              <a:rPr lang="en-US" sz="2200" dirty="0" err="1" smtClean="0"/>
              <a:t>classe</a:t>
            </a:r>
            <a:r>
              <a:rPr lang="en-US" sz="2200" dirty="0" smtClean="0"/>
              <a:t> de </a:t>
            </a:r>
            <a:r>
              <a:rPr lang="en-US" sz="2200" dirty="0" err="1" smtClean="0"/>
              <a:t>diâmetro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67387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6" name="Rectangle 4"/>
          <p:cNvSpPr>
            <a:spLocks noGrp="1" noChangeArrowheads="1"/>
          </p:cNvSpPr>
          <p:nvPr>
            <p:ph type="title"/>
          </p:nvPr>
        </p:nvSpPr>
        <p:spPr>
          <a:xfrm>
            <a:off x="263352" y="1739439"/>
            <a:ext cx="11665296" cy="711200"/>
          </a:xfrm>
        </p:spPr>
        <p:txBody>
          <a:bodyPr>
            <a:normAutofit fontScale="90000"/>
          </a:bodyPr>
          <a:lstStyle/>
          <a:p>
            <a:pPr algn="l">
              <a:buNone/>
            </a:pPr>
            <a:r>
              <a:rPr lang="pt-PT" dirty="0" smtClean="0"/>
              <a:t>Avaliação </a:t>
            </a:r>
            <a:r>
              <a:rPr lang="pt-PT" dirty="0"/>
              <a:t>de variáveis do povoamento com </a:t>
            </a:r>
            <a:r>
              <a:rPr lang="pt-PT" dirty="0" smtClean="0"/>
              <a:t>diferentes </a:t>
            </a:r>
            <a:r>
              <a:rPr lang="pt-PT" dirty="0"/>
              <a:t>tipos de parcelas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92106" y="2986013"/>
            <a:ext cx="7776864" cy="71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Clr>
                <a:srgbClr val="008000"/>
              </a:buClr>
              <a:buFont typeface="Wingdings" pitchFamily="2" charset="2"/>
              <a:buChar char="§"/>
              <a:defRPr sz="3600" b="1" kern="1200">
                <a:solidFill>
                  <a:srgbClr val="008000"/>
                </a:solidFill>
                <a:latin typeface="Trebuchet MS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80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Parcelas simples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8000"/>
              </a:buClr>
              <a:buSzTx/>
              <a:buFont typeface="Wingdings" pitchFamily="2" charset="2"/>
              <a:buNone/>
              <a:tabLst/>
              <a:defRPr/>
            </a:pPr>
            <a:r>
              <a:rPr lang="pt-PT" sz="2000" dirty="0" smtClean="0">
                <a:solidFill>
                  <a:prstClr val="black"/>
                </a:solidFill>
              </a:rPr>
              <a:t>Parcelas 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com um número fixo</a:t>
            </a:r>
            <a:r>
              <a:rPr kumimoji="0" lang="pt-PT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 árvores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8000"/>
              </a:buClr>
              <a:buSzTx/>
              <a:buFont typeface="Wingdings" pitchFamily="2" charset="2"/>
              <a:buNone/>
              <a:tabLst/>
              <a:defRPr/>
            </a:pPr>
            <a:r>
              <a:rPr lang="pt-PT" sz="2000" dirty="0" smtClean="0">
                <a:solidFill>
                  <a:prstClr val="black"/>
                </a:solidFill>
              </a:rPr>
              <a:t>Parcelas concêntricas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008000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Método</a:t>
            </a:r>
            <a:r>
              <a:rPr kumimoji="0" lang="pt-PT" sz="20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de </a:t>
            </a:r>
            <a:r>
              <a:rPr kumimoji="0" lang="pt-PT" sz="2000" b="1" i="0" u="none" strike="noStrike" kern="1200" cap="none" spc="0" normalizeH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Bitterlich</a:t>
            </a:r>
            <a:endParaRPr kumimoji="0" lang="pt-PT" sz="2000" b="1" i="0" u="none" strike="noStrike" kern="1200" cap="none" spc="0" normalizeH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259" y="4293096"/>
            <a:ext cx="2071489" cy="2031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166" y="4313601"/>
            <a:ext cx="1961444" cy="188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Picture 449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360" y="4293096"/>
            <a:ext cx="2104256" cy="1928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4726" y="4293096"/>
            <a:ext cx="1944216" cy="1887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602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pt-PT" dirty="0" smtClean="0"/>
              <a:t>Parcelas com raio fixo</a:t>
            </a:r>
            <a:endParaRPr lang="pt-PT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12024" y="1037862"/>
            <a:ext cx="5448606" cy="5302012"/>
          </a:xfrm>
        </p:spPr>
        <p:txBody>
          <a:bodyPr>
            <a:normAutofit/>
          </a:bodyPr>
          <a:lstStyle/>
          <a:p>
            <a:r>
              <a:rPr lang="pt-PT" dirty="0" smtClean="0"/>
              <a:t>As parcelas com um raio fixo são circulares e com uma área definida à partida</a:t>
            </a:r>
          </a:p>
          <a:p>
            <a:r>
              <a:rPr lang="pt-PT" dirty="0" smtClean="0"/>
              <a:t>São contabilizadas e medidas as árvores que se encontrem a uma distância do centro ≤ raio</a:t>
            </a:r>
          </a:p>
          <a:p>
            <a:endParaRPr lang="pt-PT" sz="800" dirty="0" smtClean="0"/>
          </a:p>
          <a:p>
            <a:pPr lvl="1">
              <a:spcBef>
                <a:spcPts val="600"/>
              </a:spcBef>
            </a:pPr>
            <a:r>
              <a:rPr lang="pt-PT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Raio de 10 metros</a:t>
            </a:r>
          </a:p>
          <a:p>
            <a:endParaRPr lang="pt-PT" dirty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037861"/>
            <a:ext cx="4968552" cy="5559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037860"/>
            <a:ext cx="4968552" cy="555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65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pt-PT" dirty="0" smtClean="0"/>
              <a:t>Parcelas com raio fixo</a:t>
            </a:r>
            <a:endParaRPr lang="pt-PT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12024" y="1037862"/>
            <a:ext cx="5448606" cy="5302012"/>
          </a:xfrm>
        </p:spPr>
        <p:txBody>
          <a:bodyPr>
            <a:normAutofit/>
          </a:bodyPr>
          <a:lstStyle/>
          <a:p>
            <a:r>
              <a:rPr lang="pt-PT" dirty="0" smtClean="0"/>
              <a:t>As parcelas com um raio fixo são circulares e com uma área definida à partida</a:t>
            </a:r>
          </a:p>
          <a:p>
            <a:r>
              <a:rPr lang="pt-PT" dirty="0" smtClean="0"/>
              <a:t>São contabilizadas e medidas as árvores que se encontrem a uma distância do centro ≤ raio</a:t>
            </a:r>
          </a:p>
          <a:p>
            <a:endParaRPr lang="pt-PT" sz="800" dirty="0" smtClean="0"/>
          </a:p>
          <a:p>
            <a:pPr lvl="1">
              <a:spcBef>
                <a:spcPts val="600"/>
              </a:spcBef>
            </a:pPr>
            <a:r>
              <a:rPr lang="pt-PT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Raio de 10 metros</a:t>
            </a:r>
          </a:p>
          <a:p>
            <a:pPr lvl="1">
              <a:spcBef>
                <a:spcPts val="600"/>
              </a:spcBef>
            </a:pPr>
            <a:r>
              <a:rPr lang="pt-PT" dirty="0">
                <a:solidFill>
                  <a:schemeClr val="accent6"/>
                </a:solidFill>
              </a:rPr>
              <a:t>Raio de </a:t>
            </a:r>
            <a:r>
              <a:rPr lang="pt-PT" dirty="0" smtClean="0">
                <a:solidFill>
                  <a:schemeClr val="accent6"/>
                </a:solidFill>
              </a:rPr>
              <a:t>20 metros</a:t>
            </a:r>
          </a:p>
          <a:p>
            <a:endParaRPr lang="pt-PT" dirty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037861"/>
            <a:ext cx="4968552" cy="55594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037860"/>
            <a:ext cx="4968552" cy="555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02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pt-PT" dirty="0" smtClean="0"/>
              <a:t>Parcelas com raio fixo</a:t>
            </a:r>
            <a:endParaRPr lang="pt-PT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12024" y="1037862"/>
            <a:ext cx="5448606" cy="5302012"/>
          </a:xfrm>
        </p:spPr>
        <p:txBody>
          <a:bodyPr>
            <a:normAutofit/>
          </a:bodyPr>
          <a:lstStyle/>
          <a:p>
            <a:r>
              <a:rPr lang="pt-PT" dirty="0" smtClean="0"/>
              <a:t>As parcelas com um raio fixo são circulares e com uma área definida à partida</a:t>
            </a:r>
          </a:p>
          <a:p>
            <a:r>
              <a:rPr lang="pt-PT" dirty="0" smtClean="0"/>
              <a:t>São contabilizadas e medidas as árvores que se encontrem a uma distância do centro ≤ raio</a:t>
            </a:r>
          </a:p>
          <a:p>
            <a:endParaRPr lang="pt-PT" sz="800" dirty="0" smtClean="0"/>
          </a:p>
          <a:p>
            <a:pPr lvl="1">
              <a:spcBef>
                <a:spcPts val="600"/>
              </a:spcBef>
            </a:pPr>
            <a:r>
              <a:rPr lang="pt-PT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Raio de 10 metros</a:t>
            </a:r>
          </a:p>
          <a:p>
            <a:pPr lvl="1">
              <a:spcBef>
                <a:spcPts val="600"/>
              </a:spcBef>
            </a:pPr>
            <a:r>
              <a:rPr lang="pt-PT" dirty="0">
                <a:solidFill>
                  <a:schemeClr val="accent6"/>
                </a:solidFill>
              </a:rPr>
              <a:t>Raio de </a:t>
            </a:r>
            <a:r>
              <a:rPr lang="pt-PT" dirty="0" smtClean="0">
                <a:solidFill>
                  <a:schemeClr val="accent6"/>
                </a:solidFill>
              </a:rPr>
              <a:t>20 metros</a:t>
            </a:r>
          </a:p>
          <a:p>
            <a:pPr lvl="1">
              <a:spcBef>
                <a:spcPts val="600"/>
              </a:spcBef>
            </a:pPr>
            <a:r>
              <a:rPr lang="pt-PT" dirty="0" smtClean="0">
                <a:solidFill>
                  <a:schemeClr val="accent6">
                    <a:lumMod val="75000"/>
                  </a:schemeClr>
                </a:solidFill>
              </a:rPr>
              <a:t>Raio </a:t>
            </a:r>
            <a:r>
              <a:rPr lang="pt-PT" dirty="0">
                <a:solidFill>
                  <a:schemeClr val="accent6">
                    <a:lumMod val="75000"/>
                  </a:schemeClr>
                </a:solidFill>
              </a:rPr>
              <a:t>de </a:t>
            </a:r>
            <a:r>
              <a:rPr lang="pt-PT" dirty="0" smtClean="0">
                <a:solidFill>
                  <a:schemeClr val="accent6">
                    <a:lumMod val="75000"/>
                  </a:schemeClr>
                </a:solidFill>
              </a:rPr>
              <a:t>30 metros</a:t>
            </a:r>
          </a:p>
          <a:p>
            <a:endParaRPr lang="pt-PT" dirty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037861"/>
            <a:ext cx="4968552" cy="5559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45" y="1037861"/>
            <a:ext cx="4962191" cy="556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0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pt-PT" dirty="0" smtClean="0"/>
              <a:t>Parcelas com raio fixo</a:t>
            </a:r>
            <a:endParaRPr lang="pt-PT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12024" y="1037862"/>
            <a:ext cx="5448606" cy="5302012"/>
          </a:xfrm>
        </p:spPr>
        <p:txBody>
          <a:bodyPr>
            <a:normAutofit/>
          </a:bodyPr>
          <a:lstStyle/>
          <a:p>
            <a:r>
              <a:rPr lang="pt-PT" dirty="0" smtClean="0"/>
              <a:t>As parcelas com um raio fixo são circulares e com uma área definida à partida</a:t>
            </a:r>
          </a:p>
          <a:p>
            <a:r>
              <a:rPr lang="pt-PT" dirty="0" smtClean="0"/>
              <a:t>São contabilizadas e medidas as árvores que se encontrem a uma distância do centro ≤ raio</a:t>
            </a:r>
          </a:p>
          <a:p>
            <a:endParaRPr lang="pt-PT" sz="800" dirty="0" smtClean="0"/>
          </a:p>
          <a:p>
            <a:pPr lvl="1">
              <a:spcBef>
                <a:spcPts val="600"/>
              </a:spcBef>
            </a:pPr>
            <a:r>
              <a:rPr lang="pt-PT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Raio de 10 metros</a:t>
            </a:r>
          </a:p>
          <a:p>
            <a:pPr lvl="1">
              <a:spcBef>
                <a:spcPts val="600"/>
              </a:spcBef>
            </a:pPr>
            <a:r>
              <a:rPr lang="pt-PT" dirty="0">
                <a:solidFill>
                  <a:schemeClr val="accent6"/>
                </a:solidFill>
              </a:rPr>
              <a:t>Raio de </a:t>
            </a:r>
            <a:r>
              <a:rPr lang="pt-PT" dirty="0" smtClean="0">
                <a:solidFill>
                  <a:schemeClr val="accent6"/>
                </a:solidFill>
              </a:rPr>
              <a:t>20 metros</a:t>
            </a:r>
          </a:p>
          <a:p>
            <a:pPr lvl="1">
              <a:spcBef>
                <a:spcPts val="600"/>
              </a:spcBef>
            </a:pPr>
            <a:r>
              <a:rPr lang="pt-PT" dirty="0" smtClean="0">
                <a:solidFill>
                  <a:schemeClr val="accent6">
                    <a:lumMod val="75000"/>
                  </a:schemeClr>
                </a:solidFill>
              </a:rPr>
              <a:t>Raio </a:t>
            </a:r>
            <a:r>
              <a:rPr lang="pt-PT" dirty="0">
                <a:solidFill>
                  <a:schemeClr val="accent6">
                    <a:lumMod val="75000"/>
                  </a:schemeClr>
                </a:solidFill>
              </a:rPr>
              <a:t>de </a:t>
            </a:r>
            <a:r>
              <a:rPr lang="pt-PT" dirty="0" smtClean="0">
                <a:solidFill>
                  <a:schemeClr val="accent6">
                    <a:lumMod val="75000"/>
                  </a:schemeClr>
                </a:solidFill>
              </a:rPr>
              <a:t>30 metros</a:t>
            </a:r>
          </a:p>
          <a:p>
            <a:pPr lvl="1">
              <a:spcBef>
                <a:spcPts val="600"/>
              </a:spcBef>
            </a:pPr>
            <a:r>
              <a:rPr lang="pt-PT" dirty="0">
                <a:solidFill>
                  <a:schemeClr val="accent6">
                    <a:lumMod val="50000"/>
                  </a:schemeClr>
                </a:solidFill>
              </a:rPr>
              <a:t>Raio de </a:t>
            </a:r>
            <a:r>
              <a:rPr lang="pt-PT" dirty="0" smtClean="0">
                <a:solidFill>
                  <a:schemeClr val="accent6">
                    <a:lumMod val="50000"/>
                  </a:schemeClr>
                </a:solidFill>
              </a:rPr>
              <a:t>40 </a:t>
            </a:r>
            <a:r>
              <a:rPr lang="pt-PT" dirty="0">
                <a:solidFill>
                  <a:schemeClr val="accent6">
                    <a:lumMod val="50000"/>
                  </a:schemeClr>
                </a:solidFill>
              </a:rPr>
              <a:t>metros</a:t>
            </a:r>
          </a:p>
          <a:p>
            <a:endParaRPr lang="pt-PT" dirty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037861"/>
            <a:ext cx="4968552" cy="5559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031641"/>
            <a:ext cx="4968552" cy="557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0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708" y="867017"/>
            <a:ext cx="2520280" cy="282003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0" y="867017"/>
            <a:ext cx="2517580" cy="28170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129" y="3717032"/>
            <a:ext cx="2513859" cy="28192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717032"/>
            <a:ext cx="2511959" cy="2817010"/>
          </a:xfrm>
          <a:prstGeom prst="rect">
            <a:avLst/>
          </a:prstGeom>
        </p:spPr>
      </p:pic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431371" y="404664"/>
            <a:ext cx="11329259" cy="720080"/>
          </a:xfrm>
        </p:spPr>
        <p:txBody>
          <a:bodyPr/>
          <a:lstStyle/>
          <a:p>
            <a:pPr>
              <a:buNone/>
            </a:pPr>
            <a:r>
              <a:rPr lang="pt-PT" dirty="0" smtClean="0"/>
              <a:t>Parcelas com raio fixo</a:t>
            </a:r>
            <a:endParaRPr lang="pt-PT" dirty="0"/>
          </a:p>
        </p:txBody>
      </p:sp>
      <p:sp>
        <p:nvSpPr>
          <p:cNvPr id="11" name="TextBox 10"/>
          <p:cNvSpPr txBox="1"/>
          <p:nvPr/>
        </p:nvSpPr>
        <p:spPr>
          <a:xfrm>
            <a:off x="961131" y="1889235"/>
            <a:ext cx="2595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Medem</a:t>
            </a:r>
            <a:r>
              <a:rPr lang="en-US" dirty="0" smtClean="0"/>
              <a:t>-se 3 </a:t>
            </a:r>
            <a:r>
              <a:rPr lang="en-US" dirty="0" err="1" smtClean="0"/>
              <a:t>árvores</a:t>
            </a:r>
            <a:r>
              <a:rPr lang="en-US" dirty="0" smtClean="0"/>
              <a:t>:</a:t>
            </a:r>
          </a:p>
          <a:p>
            <a:pPr algn="r"/>
            <a:endParaRPr lang="en-US" sz="800" dirty="0"/>
          </a:p>
          <a:p>
            <a:pPr algn="r"/>
            <a:r>
              <a:rPr lang="en-US" b="1" dirty="0" smtClean="0">
                <a:solidFill>
                  <a:schemeClr val="accent5"/>
                </a:solidFill>
              </a:rPr>
              <a:t>1 Pm </a:t>
            </a:r>
            <a:r>
              <a:rPr lang="en-US" dirty="0" smtClean="0"/>
              <a:t>+ </a:t>
            </a:r>
            <a:r>
              <a:rPr lang="en-US" b="1" dirty="0" smtClean="0">
                <a:solidFill>
                  <a:schemeClr val="accent3"/>
                </a:solidFill>
              </a:rPr>
              <a:t>2 Sb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65019" y="1890801"/>
            <a:ext cx="2595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Medem</a:t>
            </a:r>
            <a:r>
              <a:rPr lang="en-US" dirty="0" smtClean="0"/>
              <a:t>-se 9 </a:t>
            </a:r>
            <a:r>
              <a:rPr lang="en-US" dirty="0" err="1" smtClean="0"/>
              <a:t>árvores</a:t>
            </a:r>
            <a:r>
              <a:rPr lang="en-US" dirty="0" smtClean="0"/>
              <a:t>:</a:t>
            </a:r>
          </a:p>
          <a:p>
            <a:endParaRPr lang="en-US" sz="800" dirty="0"/>
          </a:p>
          <a:p>
            <a:r>
              <a:rPr lang="en-US" b="1" dirty="0" smtClean="0">
                <a:solidFill>
                  <a:schemeClr val="accent5"/>
                </a:solidFill>
              </a:rPr>
              <a:t>4 Pm </a:t>
            </a:r>
            <a:r>
              <a:rPr lang="en-US" dirty="0" smtClean="0"/>
              <a:t>+ </a:t>
            </a:r>
            <a:r>
              <a:rPr lang="en-US" b="1" dirty="0" smtClean="0">
                <a:solidFill>
                  <a:schemeClr val="accent3"/>
                </a:solidFill>
              </a:rPr>
              <a:t>5 Sb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65019" y="4740816"/>
            <a:ext cx="2595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Medem</a:t>
            </a:r>
            <a:r>
              <a:rPr lang="en-US" dirty="0" smtClean="0"/>
              <a:t>-se 25 </a:t>
            </a:r>
            <a:r>
              <a:rPr lang="en-US" dirty="0" err="1" smtClean="0"/>
              <a:t>árvores</a:t>
            </a:r>
            <a:r>
              <a:rPr lang="en-US" dirty="0" smtClean="0"/>
              <a:t>:</a:t>
            </a:r>
          </a:p>
          <a:p>
            <a:endParaRPr lang="en-US" sz="800" dirty="0"/>
          </a:p>
          <a:p>
            <a:r>
              <a:rPr lang="en-US" b="1" dirty="0" smtClean="0">
                <a:solidFill>
                  <a:schemeClr val="accent5"/>
                </a:solidFill>
              </a:rPr>
              <a:t>8 Pm </a:t>
            </a:r>
            <a:r>
              <a:rPr lang="en-US" dirty="0" smtClean="0"/>
              <a:t>+ </a:t>
            </a:r>
            <a:r>
              <a:rPr lang="en-US" b="1" dirty="0" smtClean="0">
                <a:solidFill>
                  <a:schemeClr val="accent3"/>
                </a:solidFill>
              </a:rPr>
              <a:t>17 Sb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61131" y="4740815"/>
            <a:ext cx="25959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Medem</a:t>
            </a:r>
            <a:r>
              <a:rPr lang="en-US" dirty="0" smtClean="0"/>
              <a:t>-se 15 </a:t>
            </a:r>
            <a:r>
              <a:rPr lang="en-US" dirty="0" err="1" smtClean="0"/>
              <a:t>árvores</a:t>
            </a:r>
            <a:r>
              <a:rPr lang="en-US" dirty="0" smtClean="0"/>
              <a:t>:</a:t>
            </a:r>
          </a:p>
          <a:p>
            <a:pPr algn="r"/>
            <a:endParaRPr lang="en-US" sz="800" dirty="0"/>
          </a:p>
          <a:p>
            <a:pPr algn="r"/>
            <a:r>
              <a:rPr lang="en-US" b="1" dirty="0" smtClean="0">
                <a:solidFill>
                  <a:schemeClr val="accent5"/>
                </a:solidFill>
              </a:rPr>
              <a:t>4 Pm </a:t>
            </a:r>
            <a:r>
              <a:rPr lang="en-US" dirty="0" smtClean="0"/>
              <a:t>+ </a:t>
            </a:r>
            <a:r>
              <a:rPr lang="en-US" b="1" dirty="0" smtClean="0">
                <a:solidFill>
                  <a:schemeClr val="accent3"/>
                </a:solidFill>
              </a:rPr>
              <a:t>11 Sb</a:t>
            </a:r>
            <a:endParaRPr lang="en-US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76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pt-PT" dirty="0" smtClean="0"/>
              <a:t>Parcelas com um número fixo de árvores</a:t>
            </a:r>
            <a:endParaRPr lang="pt-PT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35960" y="1037862"/>
            <a:ext cx="6024670" cy="5302012"/>
          </a:xfrm>
        </p:spPr>
        <p:txBody>
          <a:bodyPr/>
          <a:lstStyle/>
          <a:p>
            <a:r>
              <a:rPr lang="pt-PT" dirty="0" smtClean="0"/>
              <a:t>As parcelas com um número fixo de árvores são circulares e a “</a:t>
            </a:r>
            <a:r>
              <a:rPr lang="pt-PT" i="1" dirty="0" smtClean="0">
                <a:solidFill>
                  <a:schemeClr val="accent3"/>
                </a:solidFill>
              </a:rPr>
              <a:t>dificuldade</a:t>
            </a:r>
            <a:r>
              <a:rPr lang="pt-PT" i="1" dirty="0" smtClean="0"/>
              <a:t>” </a:t>
            </a:r>
            <a:r>
              <a:rPr lang="pt-PT" dirty="0" smtClean="0"/>
              <a:t>está em determinar o raio respetivo</a:t>
            </a:r>
          </a:p>
          <a:p>
            <a:r>
              <a:rPr lang="pt-PT" dirty="0" smtClean="0"/>
              <a:t>Considere que quer medir </a:t>
            </a:r>
            <a:r>
              <a:rPr lang="pt-PT" b="1" dirty="0" smtClean="0">
                <a:solidFill>
                  <a:srgbClr val="00B0F0"/>
                </a:solidFill>
              </a:rPr>
              <a:t>15 árvores</a:t>
            </a:r>
            <a:r>
              <a:rPr lang="pt-PT" dirty="0" smtClean="0"/>
              <a:t> mais próximas do centro (K árvores)</a:t>
            </a:r>
          </a:p>
          <a:p>
            <a:r>
              <a:rPr lang="pt-PT" dirty="0" smtClean="0"/>
              <a:t>Há duas </a:t>
            </a:r>
            <a:r>
              <a:rPr lang="pt-PT" dirty="0"/>
              <a:t>metodologias mais utilizadas para determinar o raio </a:t>
            </a:r>
            <a:r>
              <a:rPr lang="pt-PT" dirty="0" smtClean="0"/>
              <a:t> e calcular a área </a:t>
            </a:r>
            <a:r>
              <a:rPr lang="pt-PT" dirty="0" smtClean="0"/>
              <a:t>da parcela</a:t>
            </a:r>
            <a:endParaRPr lang="pt-PT" dirty="0"/>
          </a:p>
          <a:p>
            <a:endParaRPr lang="pt-P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037861"/>
            <a:ext cx="4968552" cy="55594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036507"/>
            <a:ext cx="4968552" cy="551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40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pt-PT" dirty="0" smtClean="0"/>
              <a:t>Parcelas com um número fixo de árvores</a:t>
            </a:r>
            <a:endParaRPr lang="pt-PT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12024" y="1340768"/>
            <a:ext cx="5520613" cy="5001419"/>
          </a:xfrm>
        </p:spPr>
        <p:txBody>
          <a:bodyPr/>
          <a:lstStyle/>
          <a:p>
            <a:pPr marL="92075" lvl="1" indent="0" defTabSz="822325">
              <a:buNone/>
            </a:pPr>
            <a:r>
              <a:rPr lang="pt-PT" sz="2200" dirty="0" smtClean="0"/>
              <a:t>MÉTODO 1:</a:t>
            </a:r>
          </a:p>
          <a:p>
            <a:pPr marL="92075" lvl="1" indent="0" defTabSz="822325">
              <a:buNone/>
            </a:pPr>
            <a:r>
              <a:rPr lang="pt-PT" sz="2200" dirty="0" smtClean="0"/>
              <a:t>Raio da parcela é </a:t>
            </a:r>
            <a:r>
              <a:rPr lang="pt-PT" sz="2200" dirty="0"/>
              <a:t>igual à distância da </a:t>
            </a:r>
            <a:r>
              <a:rPr lang="pt-PT" sz="2200" i="1" dirty="0" err="1"/>
              <a:t>k</a:t>
            </a:r>
            <a:r>
              <a:rPr lang="pt-PT" sz="2200" i="1" baseline="30000" dirty="0" err="1"/>
              <a:t>esima</a:t>
            </a:r>
            <a:r>
              <a:rPr lang="pt-PT" sz="2200" dirty="0"/>
              <a:t> árvore ao </a:t>
            </a:r>
            <a:r>
              <a:rPr lang="pt-PT" sz="2200" dirty="0" smtClean="0"/>
              <a:t>centro.</a:t>
            </a:r>
          </a:p>
          <a:p>
            <a:pPr marL="92075" lvl="1" indent="0" defTabSz="822325">
              <a:buNone/>
            </a:pPr>
            <a:r>
              <a:rPr lang="pt-PT" sz="2200" dirty="0" smtClean="0"/>
              <a:t>Exige a aplicação </a:t>
            </a:r>
            <a:r>
              <a:rPr lang="pt-PT" sz="2200" dirty="0"/>
              <a:t>de um fator de correção </a:t>
            </a:r>
            <a:r>
              <a:rPr lang="pt-PT" sz="2200" i="1" dirty="0">
                <a:solidFill>
                  <a:srgbClr val="00B0F0"/>
                </a:solidFill>
              </a:rPr>
              <a:t>(k-1)/k </a:t>
            </a:r>
            <a:r>
              <a:rPr lang="pt-PT" sz="2200" dirty="0"/>
              <a:t>aos valores das variáveis do povoamento</a:t>
            </a:r>
          </a:p>
          <a:p>
            <a:endParaRPr lang="pt-PT" dirty="0"/>
          </a:p>
        </p:txBody>
      </p:sp>
      <p:sp>
        <p:nvSpPr>
          <p:cNvPr id="8" name="TextBox 7"/>
          <p:cNvSpPr txBox="1"/>
          <p:nvPr/>
        </p:nvSpPr>
        <p:spPr>
          <a:xfrm>
            <a:off x="9768408" y="1484784"/>
            <a:ext cx="1776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K = 15ª </a:t>
            </a:r>
            <a:r>
              <a:rPr lang="en-US" b="1" dirty="0" err="1" smtClean="0">
                <a:solidFill>
                  <a:srgbClr val="00B0F0"/>
                </a:solidFill>
              </a:rPr>
              <a:t>árvore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036507"/>
            <a:ext cx="4968552" cy="55188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036507"/>
            <a:ext cx="4968552" cy="551889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84" y="1036507"/>
            <a:ext cx="4968552" cy="55188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491003" y="5328650"/>
                <a:ext cx="1720406" cy="3072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0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28.31</m:t>
                              </m:r>
                            </m:e>
                          </m:d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003" y="5328650"/>
                <a:ext cx="1720406" cy="307200"/>
              </a:xfrm>
              <a:prstGeom prst="rect">
                <a:avLst/>
              </a:prstGeom>
              <a:blipFill>
                <a:blip r:embed="rId5"/>
                <a:stretch>
                  <a:fillRect l="-2837" r="-1064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/>
          <p:cNvCxnSpPr>
            <a:stCxn id="18" idx="0"/>
          </p:cNvCxnSpPr>
          <p:nvPr/>
        </p:nvCxnSpPr>
        <p:spPr>
          <a:xfrm flipV="1">
            <a:off x="8351206" y="4597750"/>
            <a:ext cx="825476" cy="730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8" idx="0"/>
          </p:cNvCxnSpPr>
          <p:nvPr/>
        </p:nvCxnSpPr>
        <p:spPr>
          <a:xfrm flipH="1" flipV="1">
            <a:off x="3935762" y="2708920"/>
            <a:ext cx="4415444" cy="261973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44072" y="6021288"/>
            <a:ext cx="5016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diâmetro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em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cm</a:t>
            </a:r>
            <a:endParaRPr lang="en-US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443912" y="3791310"/>
                <a:ext cx="3392660" cy="7843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10000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π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d</m:t>
                                      </m:r>
                                    </m:num>
                                    <m:den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B0F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912" y="3791310"/>
                <a:ext cx="3392660" cy="7843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351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pt-PT" dirty="0" smtClean="0"/>
              <a:t>Parcelas com um número fixo de árvores</a:t>
            </a:r>
            <a:endParaRPr lang="pt-PT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240016" y="1338452"/>
            <a:ext cx="5664629" cy="50014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just" defTabSz="914400" rtl="0" eaLnBrk="1" latinLnBrk="0" hangingPunct="1">
              <a:spcBef>
                <a:spcPts val="1800"/>
              </a:spcBef>
              <a:buClr>
                <a:srgbClr val="008000"/>
              </a:buClr>
              <a:buSzPct val="90000"/>
              <a:buFont typeface="Wingdings" pitchFamily="2" charset="2"/>
              <a:buChar char="ü"/>
              <a:defRPr sz="2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1pPr>
            <a:lvl2pPr marL="742950" indent="-285750" algn="just" defTabSz="914400" rtl="0" eaLnBrk="1" latinLnBrk="0" hangingPunct="1">
              <a:spcBef>
                <a:spcPts val="1800"/>
              </a:spcBef>
              <a:buClr>
                <a:srgbClr val="008000"/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143000" indent="-228600" algn="just" defTabSz="914400" rtl="0" eaLnBrk="1" latinLnBrk="0" hangingPunct="1">
              <a:spcBef>
                <a:spcPts val="1200"/>
              </a:spcBef>
              <a:buClr>
                <a:srgbClr val="008000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1600200" indent="-228600" algn="just" defTabSz="914400" rtl="0" eaLnBrk="1" latinLnBrk="0" hangingPunct="1">
              <a:spcBef>
                <a:spcPts val="12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057400" indent="-228600" algn="just" defTabSz="914400" rtl="0" eaLnBrk="1" latinLnBrk="0" hangingPunct="1">
              <a:spcBef>
                <a:spcPts val="12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lvl="1" indent="0" defTabSz="822325">
              <a:buNone/>
            </a:pPr>
            <a:r>
              <a:rPr lang="pt-PT" dirty="0"/>
              <a:t>MÉTODO </a:t>
            </a:r>
            <a:r>
              <a:rPr lang="pt-PT" dirty="0" smtClean="0"/>
              <a:t>2:</a:t>
            </a:r>
            <a:endParaRPr lang="pt-PT" dirty="0"/>
          </a:p>
          <a:p>
            <a:pPr marL="92075" lvl="1" indent="0" defTabSz="822325">
              <a:buNone/>
            </a:pPr>
            <a:r>
              <a:rPr lang="pt-PT" dirty="0" smtClean="0"/>
              <a:t>Raio da parcela é igual ao valor médio da distância das  </a:t>
            </a:r>
            <a:r>
              <a:rPr lang="pt-PT" i="1" dirty="0" err="1" smtClean="0"/>
              <a:t>k</a:t>
            </a:r>
            <a:r>
              <a:rPr lang="pt-PT" i="1" baseline="30000" dirty="0" err="1" smtClean="0"/>
              <a:t>esima</a:t>
            </a:r>
            <a:r>
              <a:rPr lang="pt-PT" dirty="0" smtClean="0"/>
              <a:t> e </a:t>
            </a:r>
            <a:r>
              <a:rPr lang="pt-PT" i="1" dirty="0" smtClean="0"/>
              <a:t>(k+1)</a:t>
            </a:r>
            <a:r>
              <a:rPr lang="pt-PT" i="1" baseline="30000" dirty="0" err="1" smtClean="0"/>
              <a:t>esima</a:t>
            </a:r>
            <a:r>
              <a:rPr lang="pt-PT" i="1" dirty="0" smtClean="0"/>
              <a:t> </a:t>
            </a:r>
            <a:r>
              <a:rPr lang="pt-PT" dirty="0" smtClean="0"/>
              <a:t>árvores ao centro </a:t>
            </a:r>
          </a:p>
          <a:p>
            <a:endParaRPr lang="pt-PT" dirty="0"/>
          </a:p>
        </p:txBody>
      </p:sp>
      <p:sp>
        <p:nvSpPr>
          <p:cNvPr id="9" name="TextBox 8"/>
          <p:cNvSpPr txBox="1"/>
          <p:nvPr/>
        </p:nvSpPr>
        <p:spPr>
          <a:xfrm>
            <a:off x="9624392" y="1180306"/>
            <a:ext cx="2280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     K = 15ª </a:t>
            </a:r>
            <a:r>
              <a:rPr lang="en-US" b="1" dirty="0" err="1" smtClean="0">
                <a:solidFill>
                  <a:srgbClr val="00B0F0"/>
                </a:solidFill>
              </a:rPr>
              <a:t>árvore</a:t>
            </a:r>
            <a:endParaRPr lang="en-US" b="1" dirty="0" smtClean="0">
              <a:solidFill>
                <a:srgbClr val="00B0F0"/>
              </a:solidFill>
            </a:endParaRPr>
          </a:p>
          <a:p>
            <a:r>
              <a:rPr lang="en-US" b="1" dirty="0" smtClean="0">
                <a:solidFill>
                  <a:srgbClr val="00B0F0"/>
                </a:solidFill>
              </a:rPr>
              <a:t>K+1 = 16ª </a:t>
            </a:r>
            <a:r>
              <a:rPr lang="en-US" b="1" dirty="0" err="1" smtClean="0">
                <a:solidFill>
                  <a:srgbClr val="00B0F0"/>
                </a:solidFill>
              </a:rPr>
              <a:t>árvore</a:t>
            </a:r>
            <a:endParaRPr lang="en-US" b="1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491003" y="5328650"/>
                <a:ext cx="1720406" cy="3072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r>
                        <a:rPr lang="en-U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0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29.57</m:t>
                              </m:r>
                            </m:e>
                          </m:d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1003" y="5328650"/>
                <a:ext cx="1720406" cy="307200"/>
              </a:xfrm>
              <a:prstGeom prst="rect">
                <a:avLst/>
              </a:prstGeom>
              <a:blipFill>
                <a:blip r:embed="rId2"/>
                <a:stretch>
                  <a:fillRect l="-2837" r="-1064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 flipV="1">
            <a:off x="8573772" y="4209682"/>
            <a:ext cx="1194636" cy="10195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036507"/>
            <a:ext cx="4968552" cy="551889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84" y="1036507"/>
            <a:ext cx="4968552" cy="5691674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 flipV="1">
            <a:off x="8091761" y="4414544"/>
            <a:ext cx="482011" cy="814656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807968" y="3737202"/>
                <a:ext cx="2581669" cy="53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𝟐𝟖</m:t>
                              </m:r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𝟑𝟏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𝟑𝟎</m:t>
                              </m:r>
                              <m:r>
                                <a:rPr lang="en-US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𝟖𝟐</m:t>
                              </m:r>
                            </m:e>
                          </m:d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𝒓𝒂𝒊𝒐</m:t>
                      </m:r>
                    </m:oMath>
                  </m:oMathPara>
                </a14:m>
                <a:endParaRPr lang="en-US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7968" y="3737202"/>
                <a:ext cx="2581669" cy="5357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9171906" y="3424082"/>
                <a:ext cx="2568716" cy="7856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10000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π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d</m:t>
                                      </m:r>
                                    </m:num>
                                    <m:den>
                                      <m:r>
                                        <a:rPr lang="en-US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200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1906" y="3424082"/>
                <a:ext cx="2568716" cy="7856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/>
          <p:cNvSpPr txBox="1"/>
          <p:nvPr/>
        </p:nvSpPr>
        <p:spPr>
          <a:xfrm>
            <a:off x="6744072" y="6021288"/>
            <a:ext cx="5016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diâmetro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em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cm</a:t>
            </a:r>
            <a:endParaRPr lang="en-US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12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037861"/>
            <a:ext cx="4968552" cy="5559491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31371" y="404664"/>
            <a:ext cx="11329259" cy="720080"/>
          </a:xfrm>
        </p:spPr>
        <p:txBody>
          <a:bodyPr/>
          <a:lstStyle/>
          <a:p>
            <a:pPr>
              <a:buNone/>
            </a:pPr>
            <a:r>
              <a:rPr lang="pt-PT" dirty="0" smtClean="0"/>
              <a:t>Parcelas concêntricas</a:t>
            </a:r>
            <a:endParaRPr lang="pt-PT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039285"/>
            <a:ext cx="4968552" cy="5521479"/>
          </a:xfrm>
          <a:prstGeom prst="rect">
            <a:avLst/>
          </a:prstGeom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/>
          </p:nvPr>
        </p:nvGraphicFramePr>
        <p:xfrm>
          <a:off x="8400256" y="4437112"/>
          <a:ext cx="3456384" cy="1656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592973225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1838054007"/>
                    </a:ext>
                  </a:extLst>
                </a:gridCol>
              </a:tblGrid>
              <a:tr h="414046"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err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Raio</a:t>
                      </a:r>
                      <a:r>
                        <a:rPr lang="en-US" sz="1800" b="1" u="none" strike="noStrike" baseline="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10 : </a:t>
                      </a:r>
                      <a:endParaRPr lang="en-US" sz="1800" b="1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           d ≤ </a:t>
                      </a:r>
                      <a:r>
                        <a:rPr lang="en-US" sz="1800" b="1" u="none" strike="noStrike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22.5</a:t>
                      </a:r>
                      <a:endParaRPr lang="en-US" sz="1800" b="1" i="0" u="none" strike="noStrike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289907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err="1" smtClean="0">
                          <a:solidFill>
                            <a:schemeClr val="accent6"/>
                          </a:solidFill>
                          <a:effectLst/>
                        </a:rPr>
                        <a:t>Raio</a:t>
                      </a:r>
                      <a:r>
                        <a:rPr lang="en-US" sz="1800" b="1" u="none" strike="noStrike" baseline="0" dirty="0" smtClean="0">
                          <a:solidFill>
                            <a:schemeClr val="accent6"/>
                          </a:solidFill>
                          <a:effectLst/>
                        </a:rPr>
                        <a:t> </a:t>
                      </a:r>
                      <a:r>
                        <a:rPr lang="en-US" sz="1800" b="1" u="none" strike="noStrike" dirty="0" smtClean="0">
                          <a:solidFill>
                            <a:schemeClr val="accent6"/>
                          </a:solidFill>
                          <a:effectLst/>
                        </a:rPr>
                        <a:t>20 : </a:t>
                      </a:r>
                      <a:endParaRPr lang="en-US" sz="1800" b="1" i="0" u="none" strike="noStrike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>
                          <a:solidFill>
                            <a:schemeClr val="accent6"/>
                          </a:solidFill>
                          <a:effectLst/>
                        </a:rPr>
                        <a:t>22.5 &lt; d </a:t>
                      </a:r>
                      <a:r>
                        <a:rPr lang="en-US" sz="1800" b="1" u="none" strike="noStrike" dirty="0" smtClean="0">
                          <a:solidFill>
                            <a:schemeClr val="accent6"/>
                          </a:solidFill>
                          <a:effectLst/>
                        </a:rPr>
                        <a:t>≤ 32.5</a:t>
                      </a:r>
                      <a:endParaRPr lang="en-US" sz="1800" b="1" i="0" u="none" strike="noStrike" dirty="0">
                        <a:solidFill>
                          <a:schemeClr val="accent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029209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Raio</a:t>
                      </a:r>
                      <a:r>
                        <a:rPr lang="en-US" sz="1800" b="1" u="none" strike="noStrike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30 :</a:t>
                      </a:r>
                      <a:endParaRPr lang="en-US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32.5 &lt; d </a:t>
                      </a: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≤ </a:t>
                      </a:r>
                      <a:r>
                        <a:rPr lang="en-US" sz="1800" b="1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52.5</a:t>
                      </a:r>
                      <a:endParaRPr lang="en-US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8466386"/>
                  </a:ext>
                </a:extLst>
              </a:tr>
              <a:tr h="414046"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Raio</a:t>
                      </a:r>
                      <a:r>
                        <a:rPr lang="en-US" sz="1800" b="1" u="none" strike="noStrike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40 :</a:t>
                      </a:r>
                      <a:endParaRPr lang="en-US" sz="18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            d </a:t>
                      </a:r>
                      <a:r>
                        <a:rPr lang="en-US" sz="18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&gt; 52.5</a:t>
                      </a:r>
                      <a:endParaRPr lang="en-US" sz="18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8332835"/>
                  </a:ext>
                </a:extLst>
              </a:tr>
            </a:tbl>
          </a:graphicData>
        </a:graphic>
      </p:graphicFrame>
      <p:sp>
        <p:nvSpPr>
          <p:cNvPr id="12" name="Content Placeholder 3"/>
          <p:cNvSpPr>
            <a:spLocks noGrp="1"/>
          </p:cNvSpPr>
          <p:nvPr>
            <p:ph idx="1"/>
          </p:nvPr>
        </p:nvSpPr>
        <p:spPr>
          <a:xfrm>
            <a:off x="6168008" y="1030222"/>
            <a:ext cx="5448606" cy="3694922"/>
          </a:xfrm>
        </p:spPr>
        <p:txBody>
          <a:bodyPr>
            <a:normAutofit lnSpcReduction="10000"/>
          </a:bodyPr>
          <a:lstStyle/>
          <a:p>
            <a:r>
              <a:rPr lang="pt-PT" dirty="0" smtClean="0"/>
              <a:t>As parcelas concêntricas são compostas por um </a:t>
            </a:r>
            <a:r>
              <a:rPr lang="pt-PT" u="sng" dirty="0" smtClean="0"/>
              <a:t>conjunto de parcelas circulares de raio fixo </a:t>
            </a:r>
            <a:r>
              <a:rPr lang="pt-PT" dirty="0" smtClean="0"/>
              <a:t>em que as árvores dentro de cada circulo/coroa de circulo são medidas de acordo com os seus diâmetros:</a:t>
            </a:r>
          </a:p>
          <a:p>
            <a:r>
              <a:rPr lang="pt-PT" dirty="0" smtClean="0"/>
              <a:t>Por exemplo:</a:t>
            </a:r>
            <a:endParaRPr lang="pt-PT" dirty="0"/>
          </a:p>
          <a:p>
            <a:pPr marL="0" indent="0">
              <a:buNone/>
            </a:pPr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 smtClean="0"/>
          </a:p>
          <a:p>
            <a:endParaRPr lang="pt-PT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3201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Exercicios</a:t>
            </a:r>
            <a:r>
              <a:rPr lang="en-US" dirty="0" smtClean="0"/>
              <a:t> </a:t>
            </a:r>
            <a:r>
              <a:rPr lang="en-US" dirty="0" err="1" smtClean="0"/>
              <a:t>Práticos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371" y="1338454"/>
            <a:ext cx="6024669" cy="5519546"/>
          </a:xfrm>
        </p:spPr>
        <p:txBody>
          <a:bodyPr>
            <a:normAutofit fontScale="77500" lnSpcReduction="20000"/>
          </a:bodyPr>
          <a:lstStyle/>
          <a:p>
            <a:pPr marL="90488" lvl="2" indent="0">
              <a:spcBef>
                <a:spcPts val="300"/>
              </a:spcBef>
              <a:buNone/>
            </a:pPr>
            <a:r>
              <a:rPr lang="pt-PT" sz="2600" dirty="0" smtClean="0"/>
              <a:t>1.2.1</a:t>
            </a:r>
            <a:r>
              <a:rPr lang="pt-PT" sz="2600" dirty="0"/>
              <a:t>	Avaliação de variáveis dendrométricas do povoamento com parcelas de raio fixo, com </a:t>
            </a:r>
            <a:r>
              <a:rPr lang="pt-PT" sz="2600" dirty="0">
                <a:solidFill>
                  <a:schemeClr val="accent3"/>
                </a:solidFill>
              </a:rPr>
              <a:t>parcelas com um número fixo de árvores</a:t>
            </a:r>
            <a:r>
              <a:rPr lang="pt-PT" sz="2600" dirty="0"/>
              <a:t>, com </a:t>
            </a:r>
            <a:r>
              <a:rPr lang="pt-PT" sz="2600" dirty="0">
                <a:solidFill>
                  <a:schemeClr val="accent3"/>
                </a:solidFill>
              </a:rPr>
              <a:t>parcelas concêntricas </a:t>
            </a:r>
            <a:r>
              <a:rPr lang="pt-PT" sz="2600" dirty="0"/>
              <a:t>e pelo método de </a:t>
            </a:r>
            <a:r>
              <a:rPr lang="pt-PT" sz="2600" dirty="0" err="1">
                <a:solidFill>
                  <a:schemeClr val="accent3"/>
                </a:solidFill>
              </a:rPr>
              <a:t>Bitterlich</a:t>
            </a:r>
            <a:endParaRPr lang="pt-PT" sz="26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pt-PT" sz="2600" dirty="0"/>
              <a:t>Considere as parcelas da Figura 12, com 40 m de raio, instaladas num povoamento de sobreiro em que aparecem alguns pinheiros mansos</a:t>
            </a:r>
            <a:r>
              <a:rPr lang="pt-PT" sz="2600" dirty="0" smtClean="0"/>
              <a:t>.</a:t>
            </a:r>
          </a:p>
          <a:p>
            <a:pPr marL="0" indent="0">
              <a:buNone/>
            </a:pPr>
            <a:endParaRPr lang="pt-PT" sz="1000" dirty="0"/>
          </a:p>
          <a:p>
            <a:pPr marL="400050" lvl="1" indent="0">
              <a:buNone/>
            </a:pPr>
            <a:r>
              <a:rPr lang="pt-PT" sz="2200" dirty="0"/>
              <a:t>a)	Faça um mapa com a localização das árvores na parcela</a:t>
            </a:r>
          </a:p>
          <a:p>
            <a:pPr marL="400050" lvl="1" indent="0">
              <a:buNone/>
            </a:pPr>
            <a:r>
              <a:rPr lang="pt-PT" sz="2200" dirty="0"/>
              <a:t>b)	Calcule a área basal por </a:t>
            </a:r>
            <a:r>
              <a:rPr lang="pt-PT" sz="2200" dirty="0" err="1"/>
              <a:t>ha</a:t>
            </a:r>
            <a:r>
              <a:rPr lang="pt-PT" sz="2200" dirty="0"/>
              <a:t> para parcelas de raio fixo=10, 20, 30 e 40</a:t>
            </a:r>
          </a:p>
          <a:p>
            <a:pPr marL="400050" lvl="1" indent="0">
              <a:buNone/>
            </a:pPr>
            <a:r>
              <a:rPr lang="pt-PT" sz="2200" dirty="0"/>
              <a:t>c)	Calcule a área basal por </a:t>
            </a:r>
            <a:r>
              <a:rPr lang="pt-PT" sz="2200" dirty="0" err="1"/>
              <a:t>ha</a:t>
            </a:r>
            <a:r>
              <a:rPr lang="pt-PT" sz="2200" dirty="0"/>
              <a:t> para um número fixo de árvores =5, 10, 15 e </a:t>
            </a:r>
            <a:r>
              <a:rPr lang="pt-PT" sz="2200" dirty="0" smtClean="0"/>
              <a:t>20 (2 métodos)</a:t>
            </a:r>
            <a:endParaRPr lang="pt-PT" sz="2200" dirty="0"/>
          </a:p>
          <a:p>
            <a:pPr marL="400050" lvl="1" indent="0">
              <a:buNone/>
            </a:pPr>
            <a:r>
              <a:rPr lang="pt-PT" sz="2200" dirty="0"/>
              <a:t>d)	Calcule a área basal por </a:t>
            </a:r>
            <a:r>
              <a:rPr lang="pt-PT" sz="2200" dirty="0" err="1"/>
              <a:t>ha</a:t>
            </a:r>
            <a:r>
              <a:rPr lang="pt-PT" sz="2200" dirty="0"/>
              <a:t> para uma parcela concêntrica com </a:t>
            </a:r>
            <a:r>
              <a:rPr lang="pt-PT" sz="2200" dirty="0" smtClean="0"/>
              <a:t>4 </a:t>
            </a:r>
            <a:r>
              <a:rPr lang="pt-PT" sz="2200" dirty="0"/>
              <a:t>parcelas de raios = 10, 20, 30 e 40 e diâmetros limite=22.5, 32.5 e 52.5</a:t>
            </a:r>
          </a:p>
          <a:p>
            <a:pPr marL="514350" indent="-514350">
              <a:buAutoNum type="alphaLcParenR" startAt="2"/>
            </a:pPr>
            <a:endParaRPr lang="pt-PT" sz="2600" dirty="0" smtClean="0"/>
          </a:p>
          <a:p>
            <a:pPr marL="514350" indent="-514350">
              <a:buAutoNum type="alphaLcParenR" startAt="2"/>
            </a:pPr>
            <a:endParaRPr lang="pt-PT" sz="2600" dirty="0"/>
          </a:p>
          <a:p>
            <a:endParaRPr lang="en-US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6225" t="28700" r="27551" b="8301"/>
          <a:stretch/>
        </p:blipFill>
        <p:spPr>
          <a:xfrm>
            <a:off x="6506468" y="1124744"/>
            <a:ext cx="5278164" cy="516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9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3828" y="936764"/>
            <a:ext cx="4453382" cy="50845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3352" y="6299444"/>
            <a:ext cx="612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0000FF"/>
                </a:solidFill>
              </a:rPr>
              <a:t>O </a:t>
            </a:r>
            <a:r>
              <a:rPr lang="en-US" sz="1400" i="1" dirty="0" err="1" smtClean="0">
                <a:solidFill>
                  <a:srgbClr val="0000FF"/>
                </a:solidFill>
              </a:rPr>
              <a:t>tamanho</a:t>
            </a:r>
            <a:r>
              <a:rPr lang="en-US" sz="1400" i="1" dirty="0" smtClean="0">
                <a:solidFill>
                  <a:srgbClr val="0000FF"/>
                </a:solidFill>
              </a:rPr>
              <a:t> das bolas </a:t>
            </a:r>
            <a:r>
              <a:rPr lang="en-US" sz="1400" i="1" dirty="0" err="1" smtClean="0">
                <a:solidFill>
                  <a:srgbClr val="0000FF"/>
                </a:solidFill>
              </a:rPr>
              <a:t>não</a:t>
            </a:r>
            <a:r>
              <a:rPr lang="en-US" sz="1400" i="1" dirty="0" smtClean="0">
                <a:solidFill>
                  <a:srgbClr val="0000FF"/>
                </a:solidFill>
              </a:rPr>
              <a:t> é </a:t>
            </a:r>
            <a:r>
              <a:rPr lang="en-US" sz="1400" i="1" dirty="0" err="1" smtClean="0">
                <a:solidFill>
                  <a:srgbClr val="0000FF"/>
                </a:solidFill>
              </a:rPr>
              <a:t>proporcional</a:t>
            </a:r>
            <a:r>
              <a:rPr lang="en-US" sz="1400" i="1" dirty="0" smtClean="0">
                <a:solidFill>
                  <a:srgbClr val="0000FF"/>
                </a:solidFill>
              </a:rPr>
              <a:t> </a:t>
            </a:r>
            <a:r>
              <a:rPr lang="en-US" sz="1400" i="1" dirty="0" err="1" smtClean="0">
                <a:solidFill>
                  <a:srgbClr val="0000FF"/>
                </a:solidFill>
              </a:rPr>
              <a:t>ao</a:t>
            </a:r>
            <a:r>
              <a:rPr lang="en-US" sz="1400" i="1" dirty="0" smtClean="0">
                <a:solidFill>
                  <a:srgbClr val="0000FF"/>
                </a:solidFill>
              </a:rPr>
              <a:t> </a:t>
            </a:r>
            <a:r>
              <a:rPr lang="en-US" sz="1400" i="1" dirty="0" err="1" smtClean="0">
                <a:solidFill>
                  <a:srgbClr val="0000FF"/>
                </a:solidFill>
              </a:rPr>
              <a:t>diâmetro</a:t>
            </a:r>
            <a:r>
              <a:rPr lang="en-US" sz="1400" i="1" dirty="0" smtClean="0">
                <a:solidFill>
                  <a:srgbClr val="0000FF"/>
                </a:solidFill>
              </a:rPr>
              <a:t> das </a:t>
            </a:r>
            <a:r>
              <a:rPr lang="en-US" sz="1400" i="1" dirty="0" err="1" smtClean="0">
                <a:solidFill>
                  <a:srgbClr val="0000FF"/>
                </a:solidFill>
              </a:rPr>
              <a:t>árvores</a:t>
            </a:r>
            <a:endParaRPr lang="en-US" sz="1400" i="1" dirty="0">
              <a:solidFill>
                <a:srgbClr val="0000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556665" y="3091145"/>
            <a:ext cx="648000" cy="648000"/>
          </a:xfrm>
          <a:prstGeom prst="ellipse">
            <a:avLst/>
          </a:prstGeom>
          <a:solidFill>
            <a:srgbClr val="CC9900">
              <a:alpha val="25098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828" y="936764"/>
            <a:ext cx="4453382" cy="5084523"/>
          </a:xfrm>
          <a:prstGeom prst="rect">
            <a:avLst/>
          </a:prstGeom>
        </p:spPr>
      </p:pic>
      <p:sp>
        <p:nvSpPr>
          <p:cNvPr id="11" name="Donut 10"/>
          <p:cNvSpPr/>
          <p:nvPr/>
        </p:nvSpPr>
        <p:spPr>
          <a:xfrm>
            <a:off x="6236158" y="2734190"/>
            <a:ext cx="1320131" cy="1316003"/>
          </a:xfrm>
          <a:prstGeom prst="donut">
            <a:avLst/>
          </a:prstGeom>
          <a:solidFill>
            <a:srgbClr val="F79646">
              <a:alpha val="34902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828" y="950693"/>
            <a:ext cx="4453382" cy="5076270"/>
          </a:xfrm>
          <a:prstGeom prst="rect">
            <a:avLst/>
          </a:prstGeom>
        </p:spPr>
      </p:pic>
      <p:sp>
        <p:nvSpPr>
          <p:cNvPr id="15" name="Donut 14"/>
          <p:cNvSpPr/>
          <p:nvPr/>
        </p:nvSpPr>
        <p:spPr>
          <a:xfrm>
            <a:off x="5933136" y="2410019"/>
            <a:ext cx="1944216" cy="1969014"/>
          </a:xfrm>
          <a:prstGeom prst="donut">
            <a:avLst>
              <a:gd name="adj" fmla="val 17269"/>
            </a:avLst>
          </a:prstGeom>
          <a:solidFill>
            <a:schemeClr val="accent1">
              <a:lumMod val="60000"/>
              <a:lumOff val="40000"/>
              <a:alpha val="34902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3828" y="938892"/>
            <a:ext cx="4453382" cy="5076270"/>
          </a:xfrm>
          <a:prstGeom prst="rect">
            <a:avLst/>
          </a:prstGeom>
        </p:spPr>
      </p:pic>
      <p:sp>
        <p:nvSpPr>
          <p:cNvPr id="19" name="Donut 18"/>
          <p:cNvSpPr/>
          <p:nvPr/>
        </p:nvSpPr>
        <p:spPr>
          <a:xfrm>
            <a:off x="5601958" y="2102175"/>
            <a:ext cx="2592288" cy="2601854"/>
          </a:xfrm>
          <a:prstGeom prst="donut">
            <a:avLst>
              <a:gd name="adj" fmla="val 12243"/>
            </a:avLst>
          </a:prstGeom>
          <a:solidFill>
            <a:schemeClr val="accent3">
              <a:alpha val="34902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idx="1"/>
          </p:nvPr>
        </p:nvSpPr>
        <p:spPr>
          <a:xfrm>
            <a:off x="412420" y="1269330"/>
            <a:ext cx="3860345" cy="2879750"/>
          </a:xfrm>
        </p:spPr>
        <p:txBody>
          <a:bodyPr>
            <a:normAutofit/>
          </a:bodyPr>
          <a:lstStyle/>
          <a:p>
            <a:pPr algn="l"/>
            <a:r>
              <a:rPr lang="pt-PT" dirty="0" smtClean="0"/>
              <a:t>Critérios para medir as árvores no campo</a:t>
            </a:r>
          </a:p>
          <a:p>
            <a:pPr marL="0" indent="0" algn="l">
              <a:buNone/>
            </a:pPr>
            <a:r>
              <a:rPr lang="pt-PT" dirty="0" smtClean="0">
                <a:solidFill>
                  <a:schemeClr val="bg1"/>
                </a:solidFill>
              </a:rPr>
              <a:t>Por exemplo:</a:t>
            </a:r>
            <a:endParaRPr lang="pt-PT" dirty="0"/>
          </a:p>
          <a:p>
            <a:pPr algn="l"/>
            <a:endParaRPr lang="pt-PT" dirty="0"/>
          </a:p>
        </p:txBody>
      </p:sp>
      <p:sp>
        <p:nvSpPr>
          <p:cNvPr id="21" name="Title 2"/>
          <p:cNvSpPr>
            <a:spLocks noGrp="1"/>
          </p:cNvSpPr>
          <p:nvPr>
            <p:ph type="title"/>
          </p:nvPr>
        </p:nvSpPr>
        <p:spPr>
          <a:xfrm>
            <a:off x="431371" y="404664"/>
            <a:ext cx="11329259" cy="720080"/>
          </a:xfrm>
        </p:spPr>
        <p:txBody>
          <a:bodyPr/>
          <a:lstStyle/>
          <a:p>
            <a:pPr>
              <a:buNone/>
            </a:pPr>
            <a:r>
              <a:rPr lang="pt-PT" dirty="0" smtClean="0"/>
              <a:t>Parcelas concêntricas</a:t>
            </a:r>
            <a:endParaRPr lang="pt-PT" dirty="0"/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169590"/>
              </p:ext>
            </p:extLst>
          </p:nvPr>
        </p:nvGraphicFramePr>
        <p:xfrm>
          <a:off x="335404" y="2477296"/>
          <a:ext cx="4357547" cy="1455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8065">
                  <a:extLst>
                    <a:ext uri="{9D8B030D-6E8A-4147-A177-3AD203B41FA5}">
                      <a16:colId xmlns:a16="http://schemas.microsoft.com/office/drawing/2014/main" val="3749785454"/>
                    </a:ext>
                  </a:extLst>
                </a:gridCol>
                <a:gridCol w="3069482">
                  <a:extLst>
                    <a:ext uri="{9D8B030D-6E8A-4147-A177-3AD203B41FA5}">
                      <a16:colId xmlns:a16="http://schemas.microsoft.com/office/drawing/2014/main" val="2040511885"/>
                    </a:ext>
                  </a:extLst>
                </a:gridCol>
              </a:tblGrid>
              <a:tr h="363940">
                <a:tc>
                  <a:txBody>
                    <a:bodyPr/>
                    <a:lstStyle/>
                    <a:p>
                      <a:pPr algn="r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err="1" smtClean="0">
                          <a:solidFill>
                            <a:srgbClr val="CC9900"/>
                          </a:solidFill>
                          <a:effectLst/>
                        </a:rPr>
                        <a:t>Raio</a:t>
                      </a:r>
                      <a:r>
                        <a:rPr lang="en-US" sz="1800" b="1" u="none" strike="noStrike" baseline="0" dirty="0" smtClean="0">
                          <a:solidFill>
                            <a:srgbClr val="CC9900"/>
                          </a:solidFill>
                          <a:effectLst/>
                        </a:rPr>
                        <a:t> </a:t>
                      </a:r>
                      <a:r>
                        <a:rPr lang="en-US" sz="1800" b="1" u="none" strike="noStrike" dirty="0" smtClean="0">
                          <a:solidFill>
                            <a:srgbClr val="CC9900"/>
                          </a:solidFill>
                          <a:effectLst/>
                        </a:rPr>
                        <a:t>10 : </a:t>
                      </a:r>
                      <a:endParaRPr lang="en-US" sz="1800" b="1" i="0" u="none" strike="noStrike" dirty="0">
                        <a:solidFill>
                          <a:srgbClr val="CC99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i="0" u="none" strike="noStrike" dirty="0" smtClean="0">
                          <a:solidFill>
                            <a:srgbClr val="CC9900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en-US" sz="1800" b="1" i="0" u="none" strike="noStrike" dirty="0" err="1" smtClean="0">
                          <a:solidFill>
                            <a:srgbClr val="CC9900"/>
                          </a:solidFill>
                          <a:effectLst/>
                          <a:latin typeface="+mn-lt"/>
                        </a:rPr>
                        <a:t>Medir</a:t>
                      </a:r>
                      <a:r>
                        <a:rPr lang="en-US" sz="1800" b="1" i="0" u="none" strike="noStrike" baseline="0" dirty="0" smtClean="0">
                          <a:solidFill>
                            <a:srgbClr val="CC99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i="0" u="none" strike="noStrike" baseline="0" dirty="0" err="1" smtClean="0">
                          <a:solidFill>
                            <a:srgbClr val="CC9900"/>
                          </a:solidFill>
                          <a:effectLst/>
                          <a:latin typeface="+mn-lt"/>
                        </a:rPr>
                        <a:t>todas</a:t>
                      </a:r>
                      <a:r>
                        <a:rPr lang="en-US" sz="1800" b="1" i="0" u="none" strike="noStrike" baseline="0" dirty="0" smtClean="0">
                          <a:solidFill>
                            <a:srgbClr val="CC9900"/>
                          </a:solidFill>
                          <a:effectLst/>
                          <a:latin typeface="+mn-lt"/>
                        </a:rPr>
                        <a:t> as </a:t>
                      </a:r>
                      <a:r>
                        <a:rPr lang="en-US" sz="1800" b="1" i="0" u="none" strike="noStrike" baseline="0" dirty="0" err="1" smtClean="0">
                          <a:solidFill>
                            <a:srgbClr val="CC9900"/>
                          </a:solidFill>
                          <a:effectLst/>
                          <a:latin typeface="+mn-lt"/>
                        </a:rPr>
                        <a:t>árvores</a:t>
                      </a:r>
                      <a:r>
                        <a:rPr lang="en-US" sz="1800" b="1" i="0" u="none" strike="noStrike" baseline="0" dirty="0" smtClean="0">
                          <a:solidFill>
                            <a:srgbClr val="CC9900"/>
                          </a:solidFill>
                          <a:effectLst/>
                          <a:latin typeface="+mn-lt"/>
                        </a:rPr>
                        <a:t> (3)</a:t>
                      </a:r>
                      <a:endParaRPr lang="en-US" sz="1800" b="1" i="0" u="none" strike="noStrike" dirty="0">
                        <a:solidFill>
                          <a:srgbClr val="CC99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8944970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r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Raios</a:t>
                      </a:r>
                      <a:r>
                        <a:rPr lang="en-US" sz="1800" b="1" u="none" strike="noStrike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10-</a:t>
                      </a: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20 : </a:t>
                      </a:r>
                      <a:endParaRPr lang="en-US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 </a:t>
                      </a:r>
                      <a:r>
                        <a:rPr lang="en-US" sz="1800" b="1" u="none" strike="noStrike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Medir</a:t>
                      </a: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as que </a:t>
                      </a:r>
                      <a:r>
                        <a:rPr lang="en-US" sz="1800" b="1" u="none" strike="noStrike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têm</a:t>
                      </a:r>
                      <a:r>
                        <a:rPr lang="en-US" sz="1800" b="1" u="none" strike="noStrike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 d &gt;22.5 (4)</a:t>
                      </a:r>
                      <a:endParaRPr lang="en-US" sz="1800" b="1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096057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r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err="1" smtClean="0">
                          <a:solidFill>
                            <a:srgbClr val="0070C0"/>
                          </a:solidFill>
                          <a:effectLst/>
                        </a:rPr>
                        <a:t>Raios</a:t>
                      </a:r>
                      <a:r>
                        <a:rPr lang="en-US" sz="1800" b="1" u="none" strike="noStrike" baseline="0" dirty="0" smtClean="0">
                          <a:solidFill>
                            <a:srgbClr val="0070C0"/>
                          </a:solidFill>
                          <a:effectLst/>
                        </a:rPr>
                        <a:t> 20-</a:t>
                      </a:r>
                      <a:r>
                        <a:rPr lang="en-US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30 :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  </a:t>
                      </a:r>
                      <a:r>
                        <a:rPr lang="en-US" sz="1800" b="1" u="none" strike="noStrike" dirty="0" err="1" smtClean="0">
                          <a:solidFill>
                            <a:srgbClr val="0070C0"/>
                          </a:solidFill>
                          <a:effectLst/>
                        </a:rPr>
                        <a:t>Medir</a:t>
                      </a:r>
                      <a:r>
                        <a:rPr lang="en-US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 as que </a:t>
                      </a:r>
                      <a:r>
                        <a:rPr lang="en-US" sz="1800" b="1" u="none" strike="noStrike" dirty="0" err="1" smtClean="0">
                          <a:solidFill>
                            <a:srgbClr val="0070C0"/>
                          </a:solidFill>
                          <a:effectLst/>
                        </a:rPr>
                        <a:t>têm</a:t>
                      </a:r>
                      <a:r>
                        <a:rPr lang="en-US" sz="1800" b="1" u="none" strike="noStrike" dirty="0" smtClean="0">
                          <a:solidFill>
                            <a:srgbClr val="0070C0"/>
                          </a:solidFill>
                          <a:effectLst/>
                        </a:rPr>
                        <a:t> d &gt;32.5 (1)</a:t>
                      </a:r>
                      <a:endParaRPr lang="en-US" sz="18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8253389"/>
                  </a:ext>
                </a:extLst>
              </a:tr>
              <a:tr h="363940">
                <a:tc>
                  <a:txBody>
                    <a:bodyPr/>
                    <a:lstStyle/>
                    <a:p>
                      <a:pPr algn="r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err="1" smtClean="0">
                          <a:solidFill>
                            <a:srgbClr val="6F9F3B"/>
                          </a:solidFill>
                          <a:effectLst/>
                        </a:rPr>
                        <a:t>Raios</a:t>
                      </a:r>
                      <a:r>
                        <a:rPr lang="en-US" sz="1800" b="1" u="none" strike="noStrike" dirty="0" smtClean="0">
                          <a:solidFill>
                            <a:srgbClr val="6F9F3B"/>
                          </a:solidFill>
                          <a:effectLst/>
                        </a:rPr>
                        <a:t> 30-40 :</a:t>
                      </a:r>
                      <a:endParaRPr lang="en-US" sz="1800" b="1" i="0" u="none" strike="noStrike" dirty="0">
                        <a:solidFill>
                          <a:srgbClr val="6F9F3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1200"/>
                        </a:spcBef>
                      </a:pPr>
                      <a:r>
                        <a:rPr lang="en-US" sz="1800" b="1" u="none" strike="noStrike" dirty="0" smtClean="0">
                          <a:solidFill>
                            <a:srgbClr val="6F9F3B"/>
                          </a:solidFill>
                          <a:effectLst/>
                        </a:rPr>
                        <a:t>  </a:t>
                      </a:r>
                      <a:r>
                        <a:rPr lang="en-US" sz="1800" b="1" u="none" strike="noStrike" dirty="0" err="1" smtClean="0">
                          <a:solidFill>
                            <a:srgbClr val="6F9F3B"/>
                          </a:solidFill>
                          <a:effectLst/>
                        </a:rPr>
                        <a:t>Medir</a:t>
                      </a:r>
                      <a:r>
                        <a:rPr lang="en-US" sz="1800" b="1" u="none" strike="noStrike" dirty="0" smtClean="0">
                          <a:solidFill>
                            <a:srgbClr val="6F9F3B"/>
                          </a:solidFill>
                          <a:effectLst/>
                        </a:rPr>
                        <a:t> as que </a:t>
                      </a:r>
                      <a:r>
                        <a:rPr lang="en-US" sz="1800" b="1" u="none" strike="noStrike" dirty="0" err="1" smtClean="0">
                          <a:solidFill>
                            <a:srgbClr val="6F9F3B"/>
                          </a:solidFill>
                          <a:effectLst/>
                        </a:rPr>
                        <a:t>têm</a:t>
                      </a:r>
                      <a:r>
                        <a:rPr lang="en-US" sz="1800" b="1" u="none" strike="noStrike" dirty="0" smtClean="0">
                          <a:solidFill>
                            <a:srgbClr val="6F9F3B"/>
                          </a:solidFill>
                          <a:effectLst/>
                        </a:rPr>
                        <a:t> d </a:t>
                      </a:r>
                      <a:r>
                        <a:rPr lang="en-US" sz="1800" b="1" u="none" strike="noStrike" dirty="0">
                          <a:solidFill>
                            <a:srgbClr val="6F9F3B"/>
                          </a:solidFill>
                          <a:effectLst/>
                        </a:rPr>
                        <a:t>&gt; </a:t>
                      </a:r>
                      <a:r>
                        <a:rPr lang="en-US" sz="1800" b="1" u="none" strike="noStrike" dirty="0" smtClean="0">
                          <a:solidFill>
                            <a:srgbClr val="6F9F3B"/>
                          </a:solidFill>
                          <a:effectLst/>
                        </a:rPr>
                        <a:t>52.5 (1)</a:t>
                      </a:r>
                      <a:endParaRPr lang="en-US" sz="1800" b="1" i="0" u="none" strike="noStrike" dirty="0">
                        <a:solidFill>
                          <a:srgbClr val="6F9F3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5329779"/>
                  </a:ext>
                </a:extLst>
              </a:tr>
            </a:tbl>
          </a:graphicData>
        </a:graphic>
      </p:graphicFrame>
      <p:pic>
        <p:nvPicPr>
          <p:cNvPr id="24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3684" y="936764"/>
            <a:ext cx="1980907" cy="512416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3828" y="955398"/>
            <a:ext cx="4453382" cy="506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6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5" grpId="0" animBg="1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84" y="1191499"/>
            <a:ext cx="5329368" cy="5441691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31371" y="404664"/>
            <a:ext cx="11329259" cy="720080"/>
          </a:xfrm>
        </p:spPr>
        <p:txBody>
          <a:bodyPr/>
          <a:lstStyle/>
          <a:p>
            <a:pPr>
              <a:buNone/>
            </a:pPr>
            <a:r>
              <a:rPr lang="pt-PT" dirty="0" smtClean="0"/>
              <a:t>Parcelas concêntricas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70721" y="3055793"/>
                <a:ext cx="5401863" cy="662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i="1" smtClean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10000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  <m:sub>
                                <m:r>
                                  <a:rPr lang="en-US" sz="2400" b="0" i="0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chr m:val="∑"/>
                            <m:ctrlPr>
                              <a:rPr lang="en-US" sz="2400" i="1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  <m:brk m:alnAt="23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6F9F3B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400" i="1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num>
                                      <m:den>
                                        <m:r>
                                          <a:rPr lang="en-US" sz="2400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200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240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721" y="3055793"/>
                <a:ext cx="5401863" cy="662361"/>
              </a:xfrm>
              <a:prstGeom prst="rect">
                <a:avLst/>
              </a:prstGeom>
              <a:blipFill>
                <a:blip r:embed="rId3"/>
                <a:stretch>
                  <a:fillRect l="-3382" b="-9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>
          <a:xfrm>
            <a:off x="2503596" y="3264273"/>
            <a:ext cx="1296144" cy="1296144"/>
          </a:xfrm>
          <a:prstGeom prst="ellipse">
            <a:avLst/>
          </a:prstGeom>
          <a:solidFill>
            <a:srgbClr val="CC9900">
              <a:alpha val="1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18650" y="1227669"/>
            <a:ext cx="5016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diâmetro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em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cm</a:t>
            </a:r>
            <a:endParaRPr lang="en-US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0721" y="4178284"/>
            <a:ext cx="4478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CC9900"/>
                </a:solidFill>
              </a:rPr>
              <a:t>Árvores</a:t>
            </a:r>
            <a:r>
              <a:rPr lang="en-US" i="1" dirty="0" smtClean="0">
                <a:solidFill>
                  <a:srgbClr val="CC9900"/>
                </a:solidFill>
              </a:rPr>
              <a:t> com d&lt;=22.5                 (0)</a:t>
            </a:r>
            <a:endParaRPr lang="en-US" i="1" dirty="0">
              <a:solidFill>
                <a:srgbClr val="CC9900"/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idx="1"/>
          </p:nvPr>
        </p:nvSpPr>
        <p:spPr>
          <a:xfrm>
            <a:off x="6096000" y="1124744"/>
            <a:ext cx="5617979" cy="1930690"/>
          </a:xfrm>
        </p:spPr>
        <p:txBody>
          <a:bodyPr>
            <a:normAutofit/>
          </a:bodyPr>
          <a:lstStyle/>
          <a:p>
            <a:r>
              <a:rPr lang="pt-PT" dirty="0" smtClean="0"/>
              <a:t>Critérios para as árvores contabilizar nos cálculos</a:t>
            </a:r>
          </a:p>
          <a:p>
            <a:pPr marL="0" indent="0">
              <a:buNone/>
            </a:pPr>
            <a:r>
              <a:rPr lang="pt-PT" dirty="0" smtClean="0">
                <a:solidFill>
                  <a:schemeClr val="bg1"/>
                </a:solidFill>
              </a:rPr>
              <a:t>Por exemplo:</a:t>
            </a:r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919592" y="2251643"/>
                <a:ext cx="6040693" cy="6712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b="0" i="1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rgbClr val="CC99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n-US" sz="24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592" y="2251643"/>
                <a:ext cx="6040693" cy="671209"/>
              </a:xfrm>
              <a:prstGeom prst="rect">
                <a:avLst/>
              </a:prstGeom>
              <a:blipFill>
                <a:blip r:embed="rId4"/>
                <a:stretch>
                  <a:fillRect b="-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599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31371" y="404664"/>
            <a:ext cx="11329259" cy="720080"/>
          </a:xfrm>
        </p:spPr>
        <p:txBody>
          <a:bodyPr/>
          <a:lstStyle/>
          <a:p>
            <a:pPr>
              <a:buNone/>
            </a:pPr>
            <a:r>
              <a:rPr lang="pt-PT" dirty="0" smtClean="0"/>
              <a:t>Parcelas concêntricas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70721" y="3055793"/>
                <a:ext cx="5401863" cy="662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i="1" smtClean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10000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  <m:sub>
                                <m:r>
                                  <a:rPr lang="en-US" sz="2400" b="0" i="0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chr m:val="∑"/>
                            <m:ctrlPr>
                              <a:rPr lang="en-US" sz="2400" i="1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  <m:brk m:alnAt="23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6F9F3B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400" i="1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num>
                                      <m:den>
                                        <m:r>
                                          <a:rPr lang="en-US" sz="2400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200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240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721" y="3055793"/>
                <a:ext cx="5401863" cy="662361"/>
              </a:xfrm>
              <a:prstGeom prst="rect">
                <a:avLst/>
              </a:prstGeom>
              <a:blipFill>
                <a:blip r:embed="rId2"/>
                <a:stretch>
                  <a:fillRect l="-3382" b="-9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18650" y="1227669"/>
            <a:ext cx="5016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diâmetro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em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cm</a:t>
            </a:r>
            <a:endParaRPr lang="en-US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0721" y="4178284"/>
            <a:ext cx="4478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CC9900"/>
                </a:solidFill>
              </a:rPr>
              <a:t>Árvores</a:t>
            </a:r>
            <a:r>
              <a:rPr lang="en-US" i="1" dirty="0" smtClean="0">
                <a:solidFill>
                  <a:srgbClr val="CC9900"/>
                </a:solidFill>
              </a:rPr>
              <a:t> com d&lt;=22.5                 (0)</a:t>
            </a:r>
            <a:endParaRPr lang="en-US" i="1" dirty="0">
              <a:solidFill>
                <a:srgbClr val="CC99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0721" y="4602658"/>
            <a:ext cx="3423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</a:rPr>
              <a:t>Árvores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</a:rPr>
              <a:t> com  22.5&lt; d&lt;=32.5    (2)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idx="1"/>
          </p:nvPr>
        </p:nvSpPr>
        <p:spPr>
          <a:xfrm>
            <a:off x="6096000" y="1124744"/>
            <a:ext cx="5617979" cy="1930690"/>
          </a:xfrm>
        </p:spPr>
        <p:txBody>
          <a:bodyPr>
            <a:normAutofit/>
          </a:bodyPr>
          <a:lstStyle/>
          <a:p>
            <a:r>
              <a:rPr lang="pt-PT" dirty="0" smtClean="0"/>
              <a:t>Critérios para as árvores contabilizar nos cálculos</a:t>
            </a:r>
          </a:p>
          <a:p>
            <a:pPr marL="0" indent="0">
              <a:buNone/>
            </a:pPr>
            <a:r>
              <a:rPr lang="pt-PT" dirty="0" smtClean="0">
                <a:solidFill>
                  <a:schemeClr val="bg1"/>
                </a:solidFill>
              </a:rPr>
              <a:t>Por exemplo:</a:t>
            </a:r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919592" y="2251643"/>
                <a:ext cx="6040693" cy="6712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b="0" i="1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rgbClr val="CC99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n-US" sz="24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592" y="2251643"/>
                <a:ext cx="6040693" cy="671209"/>
              </a:xfrm>
              <a:prstGeom prst="rect">
                <a:avLst/>
              </a:prstGeom>
              <a:blipFill>
                <a:blip r:embed="rId3"/>
                <a:stretch>
                  <a:fillRect b="-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97" y="1204829"/>
            <a:ext cx="5313355" cy="5428361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1911154" y="2680288"/>
            <a:ext cx="2484000" cy="2484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nut 4"/>
          <p:cNvSpPr/>
          <p:nvPr/>
        </p:nvSpPr>
        <p:spPr>
          <a:xfrm>
            <a:off x="1911154" y="2680288"/>
            <a:ext cx="2484000" cy="2484000"/>
          </a:xfrm>
          <a:prstGeom prst="donut">
            <a:avLst>
              <a:gd name="adj" fmla="val 49574"/>
            </a:avLst>
          </a:prstGeom>
          <a:solidFill>
            <a:srgbClr val="F79646">
              <a:alpha val="34902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5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1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7894" y="1204829"/>
            <a:ext cx="5400000" cy="5400000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31371" y="404664"/>
            <a:ext cx="11329259" cy="720080"/>
          </a:xfrm>
        </p:spPr>
        <p:txBody>
          <a:bodyPr/>
          <a:lstStyle/>
          <a:p>
            <a:pPr>
              <a:buNone/>
            </a:pPr>
            <a:r>
              <a:rPr lang="pt-PT" dirty="0" smtClean="0"/>
              <a:t>Parcelas concêntricas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70721" y="3055793"/>
                <a:ext cx="5401863" cy="662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i="1" smtClean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10000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  <m:sub>
                                <m:r>
                                  <a:rPr lang="en-US" sz="2400" b="0" i="0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chr m:val="∑"/>
                            <m:ctrlPr>
                              <a:rPr lang="en-US" sz="2400" i="1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  <m:brk m:alnAt="23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6F9F3B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400" i="1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num>
                                      <m:den>
                                        <m:r>
                                          <a:rPr lang="en-US" sz="2400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200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240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721" y="3055793"/>
                <a:ext cx="5401863" cy="662361"/>
              </a:xfrm>
              <a:prstGeom prst="rect">
                <a:avLst/>
              </a:prstGeom>
              <a:blipFill>
                <a:blip r:embed="rId3"/>
                <a:stretch>
                  <a:fillRect l="-3382" b="-9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18650" y="1227669"/>
            <a:ext cx="5016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diâmetro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em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cm</a:t>
            </a:r>
            <a:endParaRPr lang="en-US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0721" y="4178284"/>
            <a:ext cx="4478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CC9900"/>
                </a:solidFill>
              </a:rPr>
              <a:t>Árvores</a:t>
            </a:r>
            <a:r>
              <a:rPr lang="en-US" i="1" dirty="0" smtClean="0">
                <a:solidFill>
                  <a:srgbClr val="CC9900"/>
                </a:solidFill>
              </a:rPr>
              <a:t> com d&lt;=22.5                 (0)</a:t>
            </a:r>
            <a:endParaRPr lang="en-US" i="1" dirty="0">
              <a:solidFill>
                <a:srgbClr val="CC99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0721" y="4602658"/>
            <a:ext cx="3423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</a:rPr>
              <a:t>Árvores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</a:rPr>
              <a:t> com  22.5&lt; d&lt;=32.5    (2)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3220" y="5027032"/>
            <a:ext cx="337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0070C0"/>
                </a:solidFill>
              </a:rPr>
              <a:t>Árvores</a:t>
            </a:r>
            <a:r>
              <a:rPr lang="en-US" i="1" dirty="0" smtClean="0">
                <a:solidFill>
                  <a:srgbClr val="0070C0"/>
                </a:solidFill>
              </a:rPr>
              <a:t> com  32.5&lt; d&lt;=52.5    (5)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idx="1"/>
          </p:nvPr>
        </p:nvSpPr>
        <p:spPr>
          <a:xfrm>
            <a:off x="6096000" y="1124744"/>
            <a:ext cx="5617979" cy="1930690"/>
          </a:xfrm>
        </p:spPr>
        <p:txBody>
          <a:bodyPr>
            <a:normAutofit/>
          </a:bodyPr>
          <a:lstStyle/>
          <a:p>
            <a:r>
              <a:rPr lang="pt-PT" dirty="0" smtClean="0"/>
              <a:t>Critérios para as árvores contabilizar nos cálculos</a:t>
            </a:r>
          </a:p>
          <a:p>
            <a:pPr marL="0" indent="0">
              <a:buNone/>
            </a:pPr>
            <a:r>
              <a:rPr lang="pt-PT" dirty="0" smtClean="0">
                <a:solidFill>
                  <a:schemeClr val="bg1"/>
                </a:solidFill>
              </a:rPr>
              <a:t>Por exemplo:</a:t>
            </a:r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919592" y="2251643"/>
                <a:ext cx="6040693" cy="6712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b="0" i="1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rgbClr val="CC99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n-US" sz="24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592" y="2251643"/>
                <a:ext cx="6040693" cy="671209"/>
              </a:xfrm>
              <a:prstGeom prst="rect">
                <a:avLst/>
              </a:prstGeom>
              <a:blipFill>
                <a:blip r:embed="rId4"/>
                <a:stretch>
                  <a:fillRect b="-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Donut 11"/>
          <p:cNvSpPr/>
          <p:nvPr/>
        </p:nvSpPr>
        <p:spPr>
          <a:xfrm>
            <a:off x="1343894" y="2032829"/>
            <a:ext cx="3708000" cy="3744000"/>
          </a:xfrm>
          <a:prstGeom prst="donut">
            <a:avLst>
              <a:gd name="adj" fmla="val 49712"/>
            </a:avLst>
          </a:prstGeom>
          <a:solidFill>
            <a:schemeClr val="accent1">
              <a:alpha val="34902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97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94" y="1204830"/>
            <a:ext cx="5400000" cy="5400000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645666" y="1389536"/>
            <a:ext cx="5040000" cy="5040000"/>
          </a:xfrm>
          <a:prstGeom prst="ellipse">
            <a:avLst/>
          </a:prstGeom>
          <a:solidFill>
            <a:schemeClr val="accent3">
              <a:alpha val="1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31371" y="404664"/>
            <a:ext cx="11329259" cy="720080"/>
          </a:xfrm>
        </p:spPr>
        <p:txBody>
          <a:bodyPr/>
          <a:lstStyle/>
          <a:p>
            <a:pPr>
              <a:buNone/>
            </a:pPr>
            <a:r>
              <a:rPr lang="pt-PT" dirty="0" smtClean="0"/>
              <a:t>Parcelas concêntricas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470721" y="3055793"/>
                <a:ext cx="5401863" cy="6623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i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i="1" smtClean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10000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  <m:sub>
                                <m:r>
                                  <a:rPr lang="en-US" sz="2400" b="0" i="0" smtClean="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</a:rPr>
                                  <m:t>40</m:t>
                                </m:r>
                              </m:sub>
                            </m:sSub>
                          </m:den>
                        </m:f>
                        <m:nary>
                          <m:naryPr>
                            <m:chr m:val="∑"/>
                            <m:ctrlPr>
                              <a:rPr lang="en-US" sz="2400" i="1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sty m:val="p"/>
                                <m:brk m:alnAt="23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i</m:t>
                            </m:r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6F9F3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  <m:sSup>
                              <m:sSupPr>
                                <m:ctrlPr>
                                  <a:rPr lang="en-US" sz="2400" i="1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solidFill>
                                          <a:srgbClr val="6F9F3B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sz="2400" i="1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d</m:t>
                                        </m:r>
                                      </m:num>
                                      <m:den>
                                        <m:r>
                                          <a:rPr lang="en-US" sz="2400">
                                            <a:solidFill>
                                              <a:srgbClr val="6F9F3B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200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sz="2400">
                                    <a:solidFill>
                                      <a:srgbClr val="6F9F3B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0721" y="3055793"/>
                <a:ext cx="5401863" cy="662361"/>
              </a:xfrm>
              <a:prstGeom prst="rect">
                <a:avLst/>
              </a:prstGeom>
              <a:blipFill>
                <a:blip r:embed="rId3"/>
                <a:stretch>
                  <a:fillRect l="-3382" b="-9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18650" y="1227669"/>
            <a:ext cx="50165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: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diâmetro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bg1">
                    <a:lumMod val="65000"/>
                  </a:schemeClr>
                </a:solidFill>
              </a:rPr>
              <a:t>em</a:t>
            </a:r>
            <a:r>
              <a:rPr lang="en-US" sz="1600" i="1" dirty="0" smtClean="0">
                <a:solidFill>
                  <a:schemeClr val="bg1">
                    <a:lumMod val="65000"/>
                  </a:schemeClr>
                </a:solidFill>
              </a:rPr>
              <a:t> cm</a:t>
            </a:r>
            <a:endParaRPr lang="en-US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0721" y="4178284"/>
            <a:ext cx="4478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CC9900"/>
                </a:solidFill>
              </a:rPr>
              <a:t>Árvores</a:t>
            </a:r>
            <a:r>
              <a:rPr lang="en-US" i="1" dirty="0" smtClean="0">
                <a:solidFill>
                  <a:srgbClr val="CC9900"/>
                </a:solidFill>
              </a:rPr>
              <a:t> com d&lt;=22.5                 (0)</a:t>
            </a:r>
            <a:endParaRPr lang="en-US" i="1" dirty="0">
              <a:solidFill>
                <a:srgbClr val="CC99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0721" y="4602658"/>
            <a:ext cx="3423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</a:rPr>
              <a:t>Árvores</a:t>
            </a: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</a:rPr>
              <a:t> com  22.5&lt; d&lt;=32.5    (2)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3220" y="5027032"/>
            <a:ext cx="337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0070C0"/>
                </a:solidFill>
              </a:rPr>
              <a:t>Árvores</a:t>
            </a:r>
            <a:r>
              <a:rPr lang="en-US" i="1" dirty="0" smtClean="0">
                <a:solidFill>
                  <a:srgbClr val="0070C0"/>
                </a:solidFill>
              </a:rPr>
              <a:t> com  32.5&lt; d&lt;=52.5    (5)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38252" y="5448827"/>
            <a:ext cx="3354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6F9F3B"/>
                </a:solidFill>
              </a:rPr>
              <a:t>Árvores</a:t>
            </a:r>
            <a:r>
              <a:rPr lang="en-US" i="1" dirty="0" smtClean="0">
                <a:solidFill>
                  <a:srgbClr val="6F9F3B"/>
                </a:solidFill>
              </a:rPr>
              <a:t> com  d&gt;52.5                 (2)</a:t>
            </a:r>
            <a:endParaRPr lang="en-US" i="1" dirty="0">
              <a:solidFill>
                <a:srgbClr val="6F9F3B"/>
              </a:solidFill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idx="1"/>
          </p:nvPr>
        </p:nvSpPr>
        <p:spPr>
          <a:xfrm>
            <a:off x="6096000" y="1124744"/>
            <a:ext cx="5617979" cy="1930690"/>
          </a:xfrm>
        </p:spPr>
        <p:txBody>
          <a:bodyPr>
            <a:normAutofit/>
          </a:bodyPr>
          <a:lstStyle/>
          <a:p>
            <a:r>
              <a:rPr lang="pt-PT" dirty="0" smtClean="0"/>
              <a:t>Critérios para as árvores contabilizar nos cálculos</a:t>
            </a:r>
          </a:p>
          <a:p>
            <a:pPr marL="0" indent="0">
              <a:buNone/>
            </a:pPr>
            <a:r>
              <a:rPr lang="pt-PT" dirty="0" smtClean="0">
                <a:solidFill>
                  <a:schemeClr val="bg1"/>
                </a:solidFill>
              </a:rPr>
              <a:t>Por exemplo:</a:t>
            </a:r>
            <a:endParaRPr lang="pt-PT" dirty="0"/>
          </a:p>
          <a:p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919592" y="2251643"/>
                <a:ext cx="6040693" cy="6712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b="0" i="1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r>
                          <a:rPr lang="en-US" sz="2400" b="0" i="0" smtClean="0">
                            <a:solidFill>
                              <a:srgbClr val="CC99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rgbClr val="CC99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rgbClr val="CC99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b="0" i="0" smtClean="0">
                                <a:solidFill>
                                  <a:srgbClr val="CC99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dirty="0" smtClean="0"/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10000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sz="2400" b="0" i="0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20</m:t>
                            </m:r>
                          </m:sub>
                        </m:sSub>
                      </m:den>
                    </m:f>
                    <m:nary>
                      <m:naryPr>
                        <m:chr m:val="∑"/>
                        <m:ctrlPr>
                          <a:rPr lang="en-US" sz="2400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  <m:brk m:alnAt="23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  <m:sSup>
                          <m:sSupPr>
                            <m:ctrlPr>
                              <a:rPr lang="en-US" sz="24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sz="2400" i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d</m:t>
                                    </m:r>
                                  </m:num>
                                  <m:den>
                                    <m:r>
                                      <a:rPr lang="en-US" sz="2400" i="0">
                                        <a:solidFill>
                                          <a:schemeClr val="accent6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200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400" i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nary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592" y="2251643"/>
                <a:ext cx="6040693" cy="671209"/>
              </a:xfrm>
              <a:prstGeom prst="rect">
                <a:avLst/>
              </a:prstGeom>
              <a:blipFill>
                <a:blip r:embed="rId4"/>
                <a:stretch>
                  <a:fillRect b="-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438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48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21801</TotalTime>
  <Words>2594</Words>
  <Application>Microsoft Office PowerPoint</Application>
  <PresentationFormat>Widescreen</PresentationFormat>
  <Paragraphs>274</Paragraphs>
  <Slides>35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Arial</vt:lpstr>
      <vt:lpstr>Calibri</vt:lpstr>
      <vt:lpstr>Cambria Math</vt:lpstr>
      <vt:lpstr>Marlett</vt:lpstr>
      <vt:lpstr>Symbol</vt:lpstr>
      <vt:lpstr>Times New Roman</vt:lpstr>
      <vt:lpstr>Trebuchet MS</vt:lpstr>
      <vt:lpstr>Verdana</vt:lpstr>
      <vt:lpstr>Wingdings</vt:lpstr>
      <vt:lpstr>Custom Design</vt:lpstr>
      <vt:lpstr>Bitmap Image</vt:lpstr>
      <vt:lpstr>Inventário Florestal Variáveis da árvore e do povoamento</vt:lpstr>
      <vt:lpstr> Índice</vt:lpstr>
      <vt:lpstr> Idade das árvores</vt:lpstr>
      <vt:lpstr> Idade das árvores</vt:lpstr>
      <vt:lpstr> Número de árvores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Área basal por ha (G)</vt:lpstr>
      <vt:lpstr>Diâmetro quadrático médio (dg)</vt:lpstr>
      <vt:lpstr>PowerPoint Presentation</vt:lpstr>
      <vt:lpstr>PowerPoint Presentation</vt:lpstr>
      <vt:lpstr>Avaliação de variáveis do povoamento com diferentes tipos de parcelas</vt:lpstr>
      <vt:lpstr>Parcelas com raio fixo</vt:lpstr>
      <vt:lpstr>Parcelas com raio fixo</vt:lpstr>
      <vt:lpstr>Parcelas com raio fixo</vt:lpstr>
      <vt:lpstr>Parcelas com raio fixo</vt:lpstr>
      <vt:lpstr>Parcelas com raio fixo</vt:lpstr>
      <vt:lpstr>Parcelas com um número fixo de árvores</vt:lpstr>
      <vt:lpstr>Parcelas com um número fixo de árvores</vt:lpstr>
      <vt:lpstr>Parcelas com um número fixo de árvores</vt:lpstr>
      <vt:lpstr>Parcelas concêntricas</vt:lpstr>
      <vt:lpstr>Exercicios Práticos:</vt:lpstr>
      <vt:lpstr>Parcelas concêntricas</vt:lpstr>
      <vt:lpstr>Parcelas concêntricas</vt:lpstr>
      <vt:lpstr>Parcelas concêntricas</vt:lpstr>
      <vt:lpstr>Parcelas concêntricas</vt:lpstr>
      <vt:lpstr>Parcelas concêntricas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SMB</dc:creator>
  <cp:lastModifiedBy> </cp:lastModifiedBy>
  <cp:revision>815</cp:revision>
  <cp:lastPrinted>2017-06-15T21:47:55Z</cp:lastPrinted>
  <dcterms:created xsi:type="dcterms:W3CDTF">2010-02-14T14:45:25Z</dcterms:created>
  <dcterms:modified xsi:type="dcterms:W3CDTF">2025-09-15T21:36:59Z</dcterms:modified>
</cp:coreProperties>
</file>