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82" r:id="rId4"/>
    <p:sldId id="296" r:id="rId5"/>
    <p:sldId id="309" r:id="rId6"/>
    <p:sldId id="307" r:id="rId7"/>
    <p:sldId id="299" r:id="rId8"/>
    <p:sldId id="308" r:id="rId9"/>
    <p:sldId id="303" r:id="rId10"/>
    <p:sldId id="305" r:id="rId11"/>
    <p:sldId id="304" r:id="rId12"/>
    <p:sldId id="301" r:id="rId13"/>
    <p:sldId id="306" r:id="rId14"/>
  </p:sldIdLst>
  <p:sldSz cx="12192000" cy="6858000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996633"/>
    <a:srgbClr val="FFCC66"/>
    <a:srgbClr val="003300"/>
    <a:srgbClr val="FF9900"/>
    <a:srgbClr val="FFCC00"/>
    <a:srgbClr val="009900"/>
    <a:srgbClr val="FF0000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4" autoAdjust="0"/>
    <p:restoredTop sz="94660"/>
  </p:normalViewPr>
  <p:slideViewPr>
    <p:cSldViewPr showGuides="1">
      <p:cViewPr varScale="1">
        <p:scale>
          <a:sx n="67" d="100"/>
          <a:sy n="67" d="100"/>
        </p:scale>
        <p:origin x="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l" defTabSz="960438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66" tIns="47983" rIns="95966" bIns="47983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pPr>
              <a:defRPr/>
            </a:pPr>
            <a:fld id="{645B07DD-4CE6-4C9B-A944-8AA0075DDB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4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6F95F-871E-40B6-85FD-04E35D52BAD5}"/>
              </a:ext>
            </a:extLst>
          </p:cNvPr>
          <p:cNvSpPr txBox="1"/>
          <p:nvPr userDrawn="1"/>
        </p:nvSpPr>
        <p:spPr>
          <a:xfrm>
            <a:off x="8427444" y="6510826"/>
            <a:ext cx="38252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Margarida Tomé, 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last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</a:t>
            </a:r>
            <a:r>
              <a:rPr lang="pt-PT" sz="1600" b="1" baseline="0" dirty="0" err="1">
                <a:solidFill>
                  <a:srgbClr val="336600"/>
                </a:solidFill>
                <a:latin typeface="Gill Sans MT" panose="020B0502020104020203" pitchFamily="34" charset="0"/>
              </a:rPr>
              <a:t>revision</a:t>
            </a:r>
            <a:r>
              <a:rPr lang="pt-PT" sz="1600" b="1" baseline="0" dirty="0">
                <a:solidFill>
                  <a:srgbClr val="336600"/>
                </a:solidFill>
                <a:latin typeface="Gill Sans MT" panose="020B0502020104020203" pitchFamily="34" charset="0"/>
              </a:rPr>
              <a:t> 2020</a:t>
            </a:r>
            <a:endParaRPr lang="en-GB" sz="1600" b="1" baseline="0" dirty="0">
              <a:solidFill>
                <a:srgbClr val="3366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9230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897176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304800"/>
            <a:ext cx="28702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4074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81058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Trebuchet MS" pitchFamily="34" charset="0"/>
              </a:defRPr>
            </a:lvl1pPr>
            <a:lvl2pPr>
              <a:defRPr b="0">
                <a:latin typeface="Trebuchet MS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b="0">
                <a:latin typeface="Trebuchet MS" pitchFamily="34" charset="0"/>
              </a:defRPr>
            </a:lvl3pPr>
            <a:lvl4pPr>
              <a:defRPr b="0">
                <a:latin typeface="Trebuchet MS" pitchFamily="34" charset="0"/>
              </a:defRPr>
            </a:lvl4pPr>
            <a:lvl5pPr>
              <a:defRPr b="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334870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89243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52600"/>
            <a:ext cx="5638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752600"/>
            <a:ext cx="5638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159493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708442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pattFill prst="smGrid">
          <a:fgClr>
            <a:srgbClr val="008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12023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16626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193367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97825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E9C0A8-5755-4EE6-B609-11252AB30C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" t="17306" r="9235" b="15424"/>
          <a:stretch/>
        </p:blipFill>
        <p:spPr>
          <a:xfrm>
            <a:off x="-1" y="12398"/>
            <a:ext cx="12274651" cy="6845602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11480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752600"/>
            <a:ext cx="11480800" cy="480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16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00"/>
          </a:solidFill>
          <a:latin typeface="Gill Sans M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ill Sans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400" b="1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742950" indent="-28575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b"/>
        <a:defRPr sz="2200" b="1">
          <a:solidFill>
            <a:srgbClr val="333333"/>
          </a:solidFill>
          <a:latin typeface="Gill Sans MT" pitchFamily="34" charset="0"/>
        </a:defRPr>
      </a:lvl2pPr>
      <a:lvl3pPr marL="11430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Gill Sans MT" pitchFamily="34" charset="0"/>
        <a:buChar char="–"/>
        <a:defRPr sz="2000" b="1">
          <a:solidFill>
            <a:srgbClr val="333333"/>
          </a:solidFill>
          <a:latin typeface="Gill Sans MT" pitchFamily="34" charset="0"/>
        </a:defRPr>
      </a:lvl3pPr>
      <a:lvl4pPr marL="16002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Gill Sans MT" pitchFamily="34" charset="0"/>
        </a:defRPr>
      </a:lvl4pPr>
      <a:lvl5pPr marL="20574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Gill Sans MT" pitchFamily="34" charset="0"/>
        </a:defRPr>
      </a:lvl5pPr>
      <a:lvl6pPr marL="25146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6pPr>
      <a:lvl7pPr marL="29718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7pPr>
      <a:lvl8pPr marL="34290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8pPr>
      <a:lvl9pPr marL="3886200" indent="-228600" algn="just" rtl="0" eaLnBrk="0" fontAlgn="base" hangingPunct="0">
        <a:spcBef>
          <a:spcPct val="50000"/>
        </a:spcBef>
        <a:spcAft>
          <a:spcPct val="0"/>
        </a:spcAft>
        <a:buClr>
          <a:srgbClr val="009900"/>
        </a:buClr>
        <a:buFont typeface="Marlett" pitchFamily="2" charset="2"/>
        <a:buChar char="r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>
                <a:solidFill>
                  <a:srgbClr val="333333"/>
                </a:solidFill>
              </a:rPr>
              <a:t>Individual tree models</a:t>
            </a:r>
            <a:br>
              <a:rPr lang="en-GB" sz="3600" dirty="0">
                <a:solidFill>
                  <a:srgbClr val="333333"/>
                </a:solidFill>
              </a:rPr>
            </a:br>
            <a:r>
              <a:rPr lang="en-GB" sz="2800" dirty="0">
                <a:solidFill>
                  <a:srgbClr val="333333"/>
                </a:solidFill>
              </a:rPr>
              <a:t>growth and calculus modules</a:t>
            </a:r>
            <a:endParaRPr lang="en-GB" sz="36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Potential X modifier type models -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 – modifier</a:t>
            </a:r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003635" y="2936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003635" y="298385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25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149521"/>
              </p:ext>
            </p:extLst>
          </p:nvPr>
        </p:nvGraphicFramePr>
        <p:xfrm>
          <a:off x="2500313" y="2809875"/>
          <a:ext cx="6915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3" imgW="4609800" imgH="469800" progId="Equation.3">
                  <p:embed/>
                </p:oleObj>
              </mc:Choice>
              <mc:Fallback>
                <p:oleObj name="Equation" r:id="rId3" imgW="460980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809875"/>
                        <a:ext cx="691515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6564053" y="5313165"/>
            <a:ext cx="1547813" cy="1200329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Unilateral distance 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7"/>
          <p:cNvCxnSpPr>
            <a:cxnSpLocks noChangeShapeType="1"/>
          </p:cNvCxnSpPr>
          <p:nvPr/>
        </p:nvCxnSpPr>
        <p:spPr bwMode="auto">
          <a:xfrm flipV="1">
            <a:off x="7291127" y="3162300"/>
            <a:ext cx="0" cy="2138164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3827748" y="4331059"/>
            <a:ext cx="1547812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independent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1" name="Straight Arrow Connector 13"/>
          <p:cNvCxnSpPr>
            <a:cxnSpLocks noChangeShapeType="1"/>
          </p:cNvCxnSpPr>
          <p:nvPr/>
        </p:nvCxnSpPr>
        <p:spPr bwMode="auto">
          <a:xfrm flipV="1">
            <a:off x="4707223" y="3392996"/>
            <a:ext cx="0" cy="938064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5051884" y="2384884"/>
            <a:ext cx="1691828" cy="36933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5894873" y="2710688"/>
            <a:ext cx="0" cy="432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 type="triangl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7" name="Straight Arrow Connector 13"/>
          <p:cNvCxnSpPr>
            <a:cxnSpLocks noChangeShapeType="1"/>
          </p:cNvCxnSpPr>
          <p:nvPr/>
        </p:nvCxnSpPr>
        <p:spPr bwMode="auto">
          <a:xfrm flipV="1">
            <a:off x="5375560" y="3392996"/>
            <a:ext cx="1044476" cy="126014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8256600" y="4263380"/>
            <a:ext cx="1547813" cy="923330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21" name="Straight Arrow Connector 7"/>
          <p:cNvCxnSpPr>
            <a:cxnSpLocks noChangeShapeType="1"/>
          </p:cNvCxnSpPr>
          <p:nvPr/>
        </p:nvCxnSpPr>
        <p:spPr bwMode="auto">
          <a:xfrm flipV="1">
            <a:off x="8983674" y="3140968"/>
            <a:ext cx="0" cy="11160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175101"/>
              </p:ext>
            </p:extLst>
          </p:nvPr>
        </p:nvGraphicFramePr>
        <p:xfrm>
          <a:off x="4173029" y="5258761"/>
          <a:ext cx="857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5" imgW="571252" imgH="418918" progId="Equation.3">
                  <p:embed/>
                </p:oleObj>
              </mc:Choice>
              <mc:Fallback>
                <p:oleObj name="Equation" r:id="rId5" imgW="571252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029" y="5258761"/>
                        <a:ext cx="857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3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Height</a:t>
            </a:r>
            <a:r>
              <a:rPr lang="pt-PT" dirty="0"/>
              <a:t> </a:t>
            </a:r>
            <a:r>
              <a:rPr lang="pt-PT" dirty="0" err="1"/>
              <a:t>estimation</a:t>
            </a:r>
            <a:r>
              <a:rPr lang="pt-PT" dirty="0"/>
              <a:t> - example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/>
              <a:t>GLOB-tree model </a:t>
            </a:r>
          </a:p>
          <a:p>
            <a:r>
              <a:rPr lang="pt-PT" dirty="0"/>
              <a:t>Young stands (t&lt;4 years)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r>
              <a:rPr lang="pt-PT" dirty="0"/>
              <a:t>Adult stands (t&gt;4 years)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6003635" y="29505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6378"/>
              </p:ext>
            </p:extLst>
          </p:nvPr>
        </p:nvGraphicFramePr>
        <p:xfrm>
          <a:off x="2042864" y="2822700"/>
          <a:ext cx="82296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9" name="Equation" r:id="rId3" imgW="6858000" imgH="685800" progId="Equation.3">
                  <p:embed/>
                </p:oleObj>
              </mc:Choice>
              <mc:Fallback>
                <p:oleObj name="Equation" r:id="rId3" imgW="68580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2864" y="2822700"/>
                        <a:ext cx="8229600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6003635" y="29505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658031"/>
              </p:ext>
            </p:extLst>
          </p:nvPr>
        </p:nvGraphicFramePr>
        <p:xfrm>
          <a:off x="2349500" y="4694908"/>
          <a:ext cx="73612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0" name="Equation" r:id="rId5" imgW="6134100" imgH="685800" progId="Equation.3">
                  <p:embed/>
                </p:oleObj>
              </mc:Choice>
              <mc:Fallback>
                <p:oleObj name="Equation" r:id="rId5" imgW="61341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4694908"/>
                        <a:ext cx="7361238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04800"/>
            <a:ext cx="11480800" cy="1143000"/>
          </a:xfrm>
        </p:spPr>
        <p:txBody>
          <a:bodyPr/>
          <a:lstStyle/>
          <a:p>
            <a:r>
              <a:rPr lang="pt-PT" dirty="0"/>
              <a:t>Crown variables - </a:t>
            </a:r>
            <a:r>
              <a:rPr lang="pt-PT" dirty="0" err="1"/>
              <a:t>example</a:t>
            </a:r>
            <a:endParaRPr lang="pt-PT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 – crown ratio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773666"/>
              </p:ext>
            </p:extLst>
          </p:nvPr>
        </p:nvGraphicFramePr>
        <p:xfrm>
          <a:off x="2639616" y="3000375"/>
          <a:ext cx="6705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3" imgW="4470400" imgH="571500" progId="Equation.3">
                  <p:embed/>
                </p:oleObj>
              </mc:Choice>
              <mc:Fallback>
                <p:oleObj name="Equation" r:id="rId3" imgW="4470400" imgH="571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9616" y="3000375"/>
                        <a:ext cx="67056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8568" y="5373216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7" name="Straight Arrow Connector 7"/>
          <p:cNvCxnSpPr>
            <a:cxnSpLocks noChangeShapeType="1"/>
          </p:cNvCxnSpPr>
          <p:nvPr/>
        </p:nvCxnSpPr>
        <p:spPr bwMode="auto">
          <a:xfrm flipV="1">
            <a:off x="8695642" y="3537116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5592304" y="4367064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flipV="1">
            <a:off x="6471779" y="3502967"/>
            <a:ext cx="0" cy="864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8208" y="5492336"/>
            <a:ext cx="1547813" cy="36933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age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1" name="Straight Arrow Connector 7"/>
          <p:cNvCxnSpPr>
            <a:cxnSpLocks noChangeShapeType="1"/>
          </p:cNvCxnSpPr>
          <p:nvPr/>
        </p:nvCxnSpPr>
        <p:spPr bwMode="auto">
          <a:xfrm flipV="1">
            <a:off x="5455282" y="3609020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Predicting tree mortality - </a:t>
            </a:r>
            <a:r>
              <a:rPr lang="pt-PT" dirty="0" err="1"/>
              <a:t>example</a:t>
            </a:r>
            <a:endParaRPr lang="pt-PT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 GLOB-tree model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003635" y="298861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6096000" y="4500940"/>
            <a:ext cx="1547812" cy="92333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 independent CI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flipV="1">
            <a:off x="6975475" y="2996952"/>
            <a:ext cx="0" cy="150399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187257"/>
              </p:ext>
            </p:extLst>
          </p:nvPr>
        </p:nvGraphicFramePr>
        <p:xfrm>
          <a:off x="6456040" y="5428642"/>
          <a:ext cx="857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3" imgW="571252" imgH="418918" progId="Equation.3">
                  <p:embed/>
                </p:oleObj>
              </mc:Choice>
              <mc:Fallback>
                <p:oleObj name="Equation" r:id="rId3" imgW="571252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040" y="5428642"/>
                        <a:ext cx="857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7176120" y="3537116"/>
            <a:ext cx="0" cy="936000"/>
          </a:xfrm>
          <a:prstGeom prst="straightConnector1">
            <a:avLst/>
          </a:prstGeom>
          <a:noFill/>
          <a:ln w="38100" algn="ctr">
            <a:solidFill>
              <a:srgbClr val="92D05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7536520" y="5420432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6" name="Straight Arrow Connector 7"/>
          <p:cNvCxnSpPr>
            <a:cxnSpLocks noChangeShapeType="1"/>
          </p:cNvCxnSpPr>
          <p:nvPr/>
        </p:nvCxnSpPr>
        <p:spPr bwMode="auto">
          <a:xfrm flipV="1">
            <a:off x="8263594" y="3537116"/>
            <a:ext cx="0" cy="1870616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7" name="Straight Arrow Connector 9"/>
          <p:cNvCxnSpPr>
            <a:cxnSpLocks noChangeShapeType="1"/>
          </p:cNvCxnSpPr>
          <p:nvPr/>
        </p:nvCxnSpPr>
        <p:spPr bwMode="auto">
          <a:xfrm flipV="1">
            <a:off x="8415994" y="2816932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4944232" y="3789041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9" name="Straight Arrow Connector 13"/>
          <p:cNvCxnSpPr>
            <a:cxnSpLocks noChangeShapeType="1"/>
          </p:cNvCxnSpPr>
          <p:nvPr/>
        </p:nvCxnSpPr>
        <p:spPr bwMode="auto">
          <a:xfrm flipV="1">
            <a:off x="5823707" y="2924944"/>
            <a:ext cx="0" cy="864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20" name="Straight Arrow Connector 13"/>
          <p:cNvCxnSpPr>
            <a:cxnSpLocks noChangeShapeType="1"/>
          </p:cNvCxnSpPr>
          <p:nvPr/>
        </p:nvCxnSpPr>
        <p:spPr bwMode="auto">
          <a:xfrm flipV="1">
            <a:off x="5976107" y="3077344"/>
            <a:ext cx="0" cy="75600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7C894A-EF4C-4BC8-8115-4CFD8683631B}"/>
              </a:ext>
            </a:extLst>
          </p:cNvPr>
          <p:cNvSpPr txBox="1"/>
          <p:nvPr/>
        </p:nvSpPr>
        <p:spPr>
          <a:xfrm>
            <a:off x="3323692" y="3077344"/>
            <a:ext cx="424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9442B94-1D4A-4BAD-B355-3C80B7D6C4AF}"/>
              </a:ext>
            </a:extLst>
          </p:cNvPr>
          <p:cNvGrpSpPr/>
          <p:nvPr/>
        </p:nvGrpSpPr>
        <p:grpSpPr>
          <a:xfrm>
            <a:off x="2063552" y="2676525"/>
            <a:ext cx="6364486" cy="973138"/>
            <a:chOff x="2063552" y="2676525"/>
            <a:chExt cx="6364486" cy="973138"/>
          </a:xfrm>
          <a:solidFill>
            <a:schemeClr val="bg1"/>
          </a:solidFill>
        </p:grpSpPr>
        <p:graphicFrame>
          <p:nvGraphicFramePr>
            <p:cNvPr id="1935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2616628"/>
                </p:ext>
              </p:extLst>
            </p:nvPr>
          </p:nvGraphicFramePr>
          <p:xfrm>
            <a:off x="2640013" y="2676525"/>
            <a:ext cx="5788025" cy="973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8" name="Equation" r:id="rId5" imgW="3619440" imgH="609480" progId="Equation.3">
                    <p:embed/>
                  </p:oleObj>
                </mc:Choice>
                <mc:Fallback>
                  <p:oleObj name="Equation" r:id="rId5" imgW="3619440" imgH="6094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013" y="2676525"/>
                          <a:ext cx="5788025" cy="973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284FC9E-AE40-4018-974A-36CC7CA20C1F}"/>
                </a:ext>
              </a:extLst>
            </p:cNvPr>
            <p:cNvSpPr txBox="1"/>
            <p:nvPr/>
          </p:nvSpPr>
          <p:spPr>
            <a:xfrm>
              <a:off x="2063552" y="2996952"/>
              <a:ext cx="177883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pt-PT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(</a:t>
              </a:r>
              <a:r>
                <a:rPr lang="pt-PT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tree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pt-PT" sz="18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survives</a:t>
              </a:r>
              <a:r>
                <a:rPr lang="pt-PT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en-GB" sz="18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000"/>
              <a:t>Individual tree models – state variables</a:t>
            </a:r>
            <a:endParaRPr lang="en-US" sz="3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The most common principal variables</a:t>
            </a:r>
          </a:p>
          <a:p>
            <a:pPr lvl="1">
              <a:defRPr/>
            </a:pPr>
            <a:r>
              <a:rPr lang="pt-PT" dirty="0"/>
              <a:t>Dominant height (stand level variable)</a:t>
            </a:r>
          </a:p>
          <a:p>
            <a:pPr lvl="1">
              <a:defRPr/>
            </a:pPr>
            <a:r>
              <a:rPr lang="pt-PT" dirty="0"/>
              <a:t>Diameter at breast height</a:t>
            </a:r>
          </a:p>
          <a:p>
            <a:pPr lvl="1">
              <a:defRPr/>
            </a:pPr>
            <a:r>
              <a:rPr lang="pt-P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Tree height may also be a principal variable</a:t>
            </a:r>
          </a:p>
          <a:p>
            <a:pPr>
              <a:defRPr/>
            </a:pPr>
            <a:r>
              <a:rPr lang="pt-PT" dirty="0"/>
              <a:t>Derived variables</a:t>
            </a:r>
          </a:p>
          <a:p>
            <a:pPr lvl="1">
              <a:defRPr/>
            </a:pPr>
            <a:r>
              <a:rPr lang="pt-PT" dirty="0"/>
              <a:t>Tree: total height and height to the base of the crown, tree volume, tree biomass (total and per </a:t>
            </a:r>
            <a:r>
              <a:rPr lang="pt-PT" dirty="0" err="1"/>
              <a:t>component</a:t>
            </a:r>
            <a:r>
              <a:rPr lang="pt-PT" dirty="0"/>
              <a:t>), </a:t>
            </a:r>
            <a:r>
              <a:rPr lang="pt-PT" dirty="0" err="1"/>
              <a:t>sometimes</a:t>
            </a:r>
            <a:r>
              <a:rPr lang="pt-PT" dirty="0"/>
              <a:t> </a:t>
            </a:r>
            <a:r>
              <a:rPr lang="pt-PT" dirty="0" err="1"/>
              <a:t>crown</a:t>
            </a:r>
            <a:r>
              <a:rPr lang="pt-PT" dirty="0"/>
              <a:t> </a:t>
            </a:r>
            <a:r>
              <a:rPr lang="pt-PT" dirty="0" err="1"/>
              <a:t>width</a:t>
            </a:r>
            <a:endParaRPr lang="pt-PT" dirty="0"/>
          </a:p>
          <a:p>
            <a:pPr lvl="1">
              <a:defRPr/>
            </a:pPr>
            <a:r>
              <a:rPr lang="pt-PT" dirty="0"/>
              <a:t>Stand: all variables except dominant height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Calculus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stand </a:t>
            </a:r>
            <a:r>
              <a:rPr lang="pt-PT" dirty="0" err="1"/>
              <a:t>variables</a:t>
            </a:r>
            <a:r>
              <a:rPr lang="pt-PT" dirty="0"/>
              <a:t> – </a:t>
            </a:r>
            <a:r>
              <a:rPr lang="pt-PT" dirty="0" err="1"/>
              <a:t>example</a:t>
            </a:r>
            <a:r>
              <a:rPr lang="pt-PT" dirty="0"/>
              <a:t> for stand volume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200" dirty="0" err="1"/>
              <a:t>Start</a:t>
            </a:r>
            <a:r>
              <a:rPr lang="pt-PT" sz="2200" dirty="0"/>
              <a:t> </a:t>
            </a:r>
            <a:r>
              <a:rPr lang="pt-PT" sz="2200" dirty="0" err="1"/>
              <a:t>with</a:t>
            </a:r>
            <a:r>
              <a:rPr lang="pt-PT" sz="2200" dirty="0"/>
              <a:t> a </a:t>
            </a:r>
            <a:r>
              <a:rPr lang="pt-PT" sz="2200" dirty="0" err="1"/>
              <a:t>list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all</a:t>
            </a:r>
            <a:r>
              <a:rPr lang="pt-PT" sz="2200" dirty="0"/>
              <a:t> </a:t>
            </a:r>
            <a:r>
              <a:rPr lang="pt-PT" sz="2200" dirty="0" err="1"/>
              <a:t>trees</a:t>
            </a:r>
            <a:r>
              <a:rPr lang="pt-PT" sz="2200" dirty="0"/>
              <a:t> </a:t>
            </a:r>
            <a:r>
              <a:rPr lang="pt-PT" sz="2200" dirty="0" err="1"/>
              <a:t>at</a:t>
            </a:r>
            <a:r>
              <a:rPr lang="pt-PT" sz="2200" dirty="0"/>
              <a:t> time t1 (</a:t>
            </a:r>
            <a:r>
              <a:rPr lang="pt-PT" sz="2200" dirty="0" err="1"/>
              <a:t>at</a:t>
            </a:r>
            <a:r>
              <a:rPr lang="pt-PT" sz="2200" dirty="0"/>
              <a:t> </a:t>
            </a:r>
            <a:r>
              <a:rPr lang="pt-PT" sz="2200" dirty="0" err="1"/>
              <a:t>least</a:t>
            </a:r>
            <a:r>
              <a:rPr lang="pt-PT" sz="2200" dirty="0"/>
              <a:t> </a:t>
            </a:r>
            <a:r>
              <a:rPr lang="pt-PT" sz="2200" dirty="0" err="1"/>
              <a:t>tree</a:t>
            </a:r>
            <a:r>
              <a:rPr lang="pt-PT" sz="2200" dirty="0"/>
              <a:t> </a:t>
            </a:r>
            <a:r>
              <a:rPr lang="pt-PT" sz="2200" dirty="0" err="1"/>
              <a:t>diameter</a:t>
            </a:r>
            <a:r>
              <a:rPr lang="pt-PT" sz="2200" dirty="0"/>
              <a:t>)</a:t>
            </a:r>
          </a:p>
          <a:p>
            <a:r>
              <a:rPr lang="pt-PT" sz="2200" dirty="0" err="1"/>
              <a:t>Growth</a:t>
            </a:r>
            <a:r>
              <a:rPr lang="pt-PT" sz="2200" dirty="0"/>
              <a:t> module:</a:t>
            </a:r>
          </a:p>
          <a:p>
            <a:pPr lvl="1"/>
            <a:r>
              <a:rPr lang="pt-PT" sz="2000" dirty="0" err="1"/>
              <a:t>Prediction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r>
              <a:rPr lang="pt-PT" sz="2000" dirty="0"/>
              <a:t> </a:t>
            </a:r>
            <a:r>
              <a:rPr lang="pt-PT" sz="2000" dirty="0" err="1"/>
              <a:t>mortality</a:t>
            </a:r>
            <a:r>
              <a:rPr lang="pt-PT" sz="2000" dirty="0"/>
              <a:t>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r>
              <a:rPr lang="pt-PT" sz="2000" dirty="0"/>
              <a:t> </a:t>
            </a:r>
            <a:r>
              <a:rPr lang="pt-PT" sz="2000" dirty="0" err="1"/>
              <a:t>diameter</a:t>
            </a:r>
            <a:r>
              <a:rPr lang="pt-PT" sz="2000" dirty="0"/>
              <a:t> </a:t>
            </a:r>
            <a:r>
              <a:rPr lang="pt-PT" sz="2000" dirty="0" err="1"/>
              <a:t>growth</a:t>
            </a:r>
            <a:r>
              <a:rPr lang="pt-PT" sz="2000" dirty="0"/>
              <a:t> for </a:t>
            </a:r>
            <a:r>
              <a:rPr lang="pt-PT" sz="2000" dirty="0" err="1"/>
              <a:t>each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endParaRPr lang="pt-PT" sz="2000" dirty="0"/>
          </a:p>
          <a:p>
            <a:pPr lvl="1"/>
            <a:r>
              <a:rPr lang="pt-PT" sz="2000" dirty="0" err="1"/>
              <a:t>Eventually</a:t>
            </a:r>
            <a:r>
              <a:rPr lang="pt-PT" sz="2000" dirty="0"/>
              <a:t>, </a:t>
            </a:r>
            <a:r>
              <a:rPr lang="pt-PT" sz="2000" dirty="0" err="1"/>
              <a:t>prediction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height</a:t>
            </a:r>
            <a:r>
              <a:rPr lang="pt-PT" sz="2000" dirty="0"/>
              <a:t> </a:t>
            </a:r>
            <a:r>
              <a:rPr lang="pt-PT" sz="2000" dirty="0" err="1"/>
              <a:t>growth</a:t>
            </a:r>
            <a:r>
              <a:rPr lang="pt-PT" sz="2000" dirty="0"/>
              <a:t> for </a:t>
            </a:r>
            <a:r>
              <a:rPr lang="pt-PT" sz="2000" dirty="0" err="1"/>
              <a:t>each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endParaRPr lang="pt-PT" sz="2000" dirty="0"/>
          </a:p>
          <a:p>
            <a:r>
              <a:rPr lang="pt-PT" sz="2200" dirty="0" err="1"/>
              <a:t>Calculus</a:t>
            </a:r>
            <a:r>
              <a:rPr lang="pt-PT" sz="2200" dirty="0"/>
              <a:t> module</a:t>
            </a:r>
          </a:p>
          <a:p>
            <a:pPr lvl="1"/>
            <a:r>
              <a:rPr lang="pt-PT" sz="2000" dirty="0" err="1"/>
              <a:t>Prediction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r>
              <a:rPr lang="pt-PT" sz="2000" dirty="0"/>
              <a:t> </a:t>
            </a:r>
            <a:r>
              <a:rPr lang="pt-PT" sz="2000" dirty="0" err="1"/>
              <a:t>height</a:t>
            </a:r>
            <a:r>
              <a:rPr lang="pt-PT" sz="2000" dirty="0"/>
              <a:t> </a:t>
            </a:r>
            <a:r>
              <a:rPr lang="pt-PT" sz="2000" dirty="0" err="1"/>
              <a:t>with</a:t>
            </a:r>
            <a:r>
              <a:rPr lang="pt-PT" sz="2000" dirty="0"/>
              <a:t> a </a:t>
            </a:r>
            <a:r>
              <a:rPr lang="pt-PT" sz="2000" dirty="0" err="1"/>
              <a:t>height-diameter</a:t>
            </a:r>
            <a:r>
              <a:rPr lang="pt-PT" sz="2000" dirty="0"/>
              <a:t> curve (</a:t>
            </a:r>
            <a:r>
              <a:rPr lang="pt-PT" sz="2000" dirty="0" err="1"/>
              <a:t>if</a:t>
            </a:r>
            <a:r>
              <a:rPr lang="pt-PT" sz="2000" dirty="0"/>
              <a:t> </a:t>
            </a:r>
            <a:r>
              <a:rPr lang="pt-PT" sz="2000" dirty="0" err="1"/>
              <a:t>not</a:t>
            </a:r>
            <a:r>
              <a:rPr lang="pt-PT" sz="2000" dirty="0"/>
              <a:t> </a:t>
            </a:r>
            <a:r>
              <a:rPr lang="pt-PT" sz="2000" dirty="0" err="1"/>
              <a:t>predicted</a:t>
            </a:r>
            <a:r>
              <a:rPr lang="pt-PT" sz="2000" dirty="0"/>
              <a:t> in </a:t>
            </a:r>
            <a:r>
              <a:rPr lang="pt-PT" sz="2000" dirty="0" err="1"/>
              <a:t>the</a:t>
            </a:r>
            <a:r>
              <a:rPr lang="pt-PT" sz="2000" dirty="0"/>
              <a:t> GM)</a:t>
            </a:r>
          </a:p>
          <a:p>
            <a:pPr lvl="1"/>
            <a:r>
              <a:rPr lang="pt-PT" sz="2000" dirty="0" err="1"/>
              <a:t>Prediction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volume for </a:t>
            </a:r>
            <a:r>
              <a:rPr lang="pt-PT" sz="2000" dirty="0" err="1"/>
              <a:t>each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r>
              <a:rPr lang="pt-PT" sz="2000" dirty="0"/>
              <a:t> </a:t>
            </a:r>
            <a:r>
              <a:rPr lang="pt-PT" sz="2000" dirty="0" err="1"/>
              <a:t>with</a:t>
            </a:r>
            <a:r>
              <a:rPr lang="pt-PT" sz="2000" dirty="0"/>
              <a:t> a volume </a:t>
            </a:r>
            <a:r>
              <a:rPr lang="pt-PT" sz="2000" dirty="0" err="1"/>
              <a:t>equation</a:t>
            </a:r>
            <a:endParaRPr lang="pt-PT" sz="2000" dirty="0"/>
          </a:p>
          <a:p>
            <a:pPr lvl="1"/>
            <a:r>
              <a:rPr lang="pt-PT" sz="2000" dirty="0" err="1"/>
              <a:t>Calculus</a:t>
            </a:r>
            <a:r>
              <a:rPr lang="pt-PT" sz="2000" dirty="0"/>
              <a:t>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plot</a:t>
            </a:r>
            <a:r>
              <a:rPr lang="pt-PT" sz="2000" dirty="0"/>
              <a:t> volume </a:t>
            </a:r>
            <a:r>
              <a:rPr lang="pt-PT" sz="2000" dirty="0" err="1"/>
              <a:t>by</a:t>
            </a:r>
            <a:r>
              <a:rPr lang="pt-PT" sz="2000" dirty="0"/>
              <a:t> </a:t>
            </a:r>
            <a:r>
              <a:rPr lang="pt-PT" sz="2000" dirty="0" err="1"/>
              <a:t>summing</a:t>
            </a:r>
            <a:r>
              <a:rPr lang="pt-PT" sz="2000" dirty="0"/>
              <a:t> </a:t>
            </a:r>
            <a:r>
              <a:rPr lang="pt-PT" sz="2000" dirty="0" err="1"/>
              <a:t>up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volume </a:t>
            </a:r>
            <a:r>
              <a:rPr lang="pt-PT" sz="2000" dirty="0" err="1"/>
              <a:t>of</a:t>
            </a:r>
            <a:r>
              <a:rPr lang="pt-PT" sz="2000" dirty="0"/>
              <a:t> </a:t>
            </a:r>
            <a:r>
              <a:rPr lang="pt-PT" sz="2000" dirty="0" err="1"/>
              <a:t>every</a:t>
            </a:r>
            <a:r>
              <a:rPr lang="pt-PT" sz="2000" dirty="0"/>
              <a:t> </a:t>
            </a:r>
            <a:r>
              <a:rPr lang="pt-PT" sz="2000" dirty="0" err="1"/>
              <a:t>tree</a:t>
            </a:r>
            <a:r>
              <a:rPr lang="pt-PT" sz="2000" dirty="0"/>
              <a:t> in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plot</a:t>
            </a:r>
            <a:endParaRPr lang="pt-PT" sz="2000" dirty="0"/>
          </a:p>
          <a:p>
            <a:pPr lvl="1"/>
            <a:r>
              <a:rPr lang="pt-PT" sz="2000" dirty="0" err="1"/>
              <a:t>Expansion</a:t>
            </a:r>
            <a:r>
              <a:rPr lang="pt-PT" sz="2000" dirty="0"/>
              <a:t> to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ha</a:t>
            </a:r>
            <a:r>
              <a:rPr lang="pt-PT" sz="2000" dirty="0"/>
              <a:t>, </a:t>
            </a:r>
            <a:r>
              <a:rPr lang="pt-PT" sz="2000" dirty="0" err="1"/>
              <a:t>using</a:t>
            </a:r>
            <a:r>
              <a:rPr lang="pt-PT" sz="2000" dirty="0"/>
              <a:t> </a:t>
            </a:r>
            <a:r>
              <a:rPr lang="pt-PT" sz="2000" dirty="0" err="1"/>
              <a:t>the</a:t>
            </a:r>
            <a:r>
              <a:rPr lang="pt-PT" sz="2000" dirty="0"/>
              <a:t> </a:t>
            </a:r>
            <a:r>
              <a:rPr lang="pt-PT" sz="2000" dirty="0" err="1"/>
              <a:t>respective</a:t>
            </a:r>
            <a:r>
              <a:rPr lang="pt-PT" sz="2000" dirty="0"/>
              <a:t> </a:t>
            </a:r>
            <a:r>
              <a:rPr lang="pt-PT" sz="2000" dirty="0" err="1"/>
              <a:t>expansion</a:t>
            </a:r>
            <a:r>
              <a:rPr lang="pt-PT" sz="2000" dirty="0"/>
              <a:t> </a:t>
            </a:r>
            <a:r>
              <a:rPr lang="pt-PT" sz="2000" dirty="0" err="1"/>
              <a:t>factor</a:t>
            </a:r>
            <a:r>
              <a:rPr lang="pt-PT" sz="2000" dirty="0"/>
              <a:t> (10000/</a:t>
            </a:r>
            <a:r>
              <a:rPr lang="pt-PT" sz="2000" dirty="0" err="1"/>
              <a:t>plot</a:t>
            </a:r>
            <a:r>
              <a:rPr lang="pt-PT" sz="2000" dirty="0"/>
              <a:t> </a:t>
            </a:r>
            <a:r>
              <a:rPr lang="pt-PT" sz="2000" dirty="0" err="1"/>
              <a:t>area</a:t>
            </a:r>
            <a:r>
              <a:rPr lang="pt-PT" sz="2000" dirty="0"/>
              <a:t>) – </a:t>
            </a:r>
            <a:r>
              <a:rPr lang="pt-PT" sz="2000" dirty="0" err="1"/>
              <a:t>many</a:t>
            </a:r>
            <a:r>
              <a:rPr lang="pt-PT" sz="2000" dirty="0"/>
              <a:t> </a:t>
            </a:r>
            <a:r>
              <a:rPr lang="pt-PT" sz="2000" dirty="0" err="1"/>
              <a:t>models</a:t>
            </a:r>
            <a:r>
              <a:rPr lang="pt-PT" sz="2000" dirty="0"/>
              <a:t> use 1 </a:t>
            </a:r>
            <a:r>
              <a:rPr lang="pt-PT" sz="2000" dirty="0" err="1"/>
              <a:t>ha</a:t>
            </a:r>
            <a:r>
              <a:rPr lang="pt-PT" sz="2000" dirty="0"/>
              <a:t> </a:t>
            </a:r>
            <a:r>
              <a:rPr lang="pt-PT" sz="2000" dirty="0" err="1"/>
              <a:t>plots</a:t>
            </a:r>
            <a:r>
              <a:rPr lang="pt-PT" sz="2000" dirty="0"/>
              <a:t> </a:t>
            </a:r>
            <a:r>
              <a:rPr lang="pt-PT" sz="2000" dirty="0" err="1"/>
              <a:t>therefore</a:t>
            </a:r>
            <a:r>
              <a:rPr lang="pt-PT" sz="2000" dirty="0"/>
              <a:t> </a:t>
            </a:r>
            <a:r>
              <a:rPr lang="pt-PT" sz="2000" dirty="0" err="1"/>
              <a:t>this</a:t>
            </a:r>
            <a:r>
              <a:rPr lang="pt-PT" sz="2000" dirty="0"/>
              <a:t> step </a:t>
            </a:r>
            <a:r>
              <a:rPr lang="pt-PT" sz="2000" dirty="0" err="1"/>
              <a:t>is</a:t>
            </a:r>
            <a:r>
              <a:rPr lang="pt-PT" sz="2000" dirty="0"/>
              <a:t> </a:t>
            </a:r>
            <a:r>
              <a:rPr lang="pt-PT" sz="2000" dirty="0" err="1"/>
              <a:t>not</a:t>
            </a:r>
            <a:r>
              <a:rPr lang="pt-PT" sz="2000" dirty="0"/>
              <a:t> </a:t>
            </a:r>
            <a:r>
              <a:rPr lang="pt-PT" sz="2000" dirty="0" err="1"/>
              <a:t>needed</a:t>
            </a:r>
            <a:endParaRPr lang="pt-PT" sz="20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Modeling individual tree dbh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Several methods have been used to model tree dbh growth, which may be classified as:</a:t>
            </a:r>
          </a:p>
          <a:p>
            <a:pPr lvl="1"/>
            <a:r>
              <a:rPr lang="pt-PT" dirty="0"/>
              <a:t>Linear or nonlinear regression models using </a:t>
            </a:r>
            <a:r>
              <a:rPr lang="pt-PT" i="1" dirty="0"/>
              <a:t>i</a:t>
            </a:r>
            <a:r>
              <a:rPr lang="pt-PT" i="1" baseline="-25000" dirty="0"/>
              <a:t>d</a:t>
            </a:r>
            <a:r>
              <a:rPr lang="pt-PT" dirty="0"/>
              <a:t> or </a:t>
            </a:r>
            <a:r>
              <a:rPr lang="pt-PT" i="1" dirty="0"/>
              <a:t>i</a:t>
            </a:r>
            <a:r>
              <a:rPr lang="pt-PT" i="1" baseline="-25000" dirty="0"/>
              <a:t>g </a:t>
            </a:r>
            <a:r>
              <a:rPr lang="pt-PT" dirty="0"/>
              <a:t>as dependent variable</a:t>
            </a:r>
          </a:p>
          <a:p>
            <a:pPr lvl="1"/>
            <a:r>
              <a:rPr lang="pt-PT" dirty="0"/>
              <a:t>Difference equations (</a:t>
            </a:r>
            <a:r>
              <a:rPr lang="pt-PT" i="1" dirty="0"/>
              <a:t>d</a:t>
            </a:r>
            <a:r>
              <a:rPr lang="pt-PT" i="1" baseline="-25000" dirty="0"/>
              <a:t>t2</a:t>
            </a:r>
            <a:r>
              <a:rPr lang="pt-PT" dirty="0"/>
              <a:t> or </a:t>
            </a:r>
            <a:r>
              <a:rPr lang="pt-PT" i="1" dirty="0"/>
              <a:t>g</a:t>
            </a:r>
            <a:r>
              <a:rPr lang="pt-PT" i="1" baseline="-25000" dirty="0"/>
              <a:t>t2</a:t>
            </a:r>
            <a:r>
              <a:rPr lang="pt-PT" dirty="0"/>
              <a:t> as dependent variable)</a:t>
            </a:r>
          </a:p>
          <a:p>
            <a:pPr lvl="1" algn="l"/>
            <a:r>
              <a:rPr lang="pt-PT" dirty="0"/>
              <a:t>Growth potential x modifier type models</a:t>
            </a:r>
          </a:p>
          <a:p>
            <a:pPr lvl="2" algn="l"/>
            <a:r>
              <a:rPr lang="pt-PT" dirty="0"/>
              <a:t>Dependent variable is usualy </a:t>
            </a:r>
            <a:r>
              <a:rPr lang="pt-PT" i="1" dirty="0"/>
              <a:t>i</a:t>
            </a:r>
            <a:r>
              <a:rPr lang="pt-PT" i="1" baseline="-25000" dirty="0"/>
              <a:t>d</a:t>
            </a:r>
            <a:r>
              <a:rPr lang="pt-PT" dirty="0"/>
              <a:t> </a:t>
            </a:r>
            <a:r>
              <a:rPr lang="pt-PT" dirty="0" err="1"/>
              <a:t>or</a:t>
            </a:r>
            <a:r>
              <a:rPr lang="pt-PT" dirty="0"/>
              <a:t> </a:t>
            </a:r>
            <a:r>
              <a:rPr lang="pt-PT" i="1" dirty="0" err="1"/>
              <a:t>i</a:t>
            </a:r>
            <a:r>
              <a:rPr lang="pt-PT" i="1" baseline="-25000" dirty="0" err="1"/>
              <a:t>g</a:t>
            </a:r>
            <a:endParaRPr lang="pt-PT" i="1" baseline="-25000" dirty="0"/>
          </a:p>
          <a:p>
            <a:pPr lvl="1" algn="l"/>
            <a:r>
              <a:rPr lang="pt-PT" b="0" dirty="0" err="1"/>
              <a:t>Let´s</a:t>
            </a:r>
            <a:r>
              <a:rPr lang="pt-PT" b="0" dirty="0"/>
              <a:t> look </a:t>
            </a:r>
            <a:r>
              <a:rPr lang="pt-PT" b="0" dirty="0" err="1"/>
              <a:t>at</a:t>
            </a:r>
            <a:r>
              <a:rPr lang="pt-PT" b="0" dirty="0"/>
              <a:t> </a:t>
            </a:r>
            <a:r>
              <a:rPr lang="pt-PT" b="0" dirty="0" err="1"/>
              <a:t>each</a:t>
            </a:r>
            <a:r>
              <a:rPr lang="pt-PT" b="0" dirty="0"/>
              <a:t> </a:t>
            </a:r>
            <a:r>
              <a:rPr lang="pt-PT" b="0" dirty="0" err="1"/>
              <a:t>one</a:t>
            </a:r>
            <a:r>
              <a:rPr lang="pt-PT" b="0" dirty="0"/>
              <a:t> </a:t>
            </a:r>
            <a:r>
              <a:rPr lang="pt-PT" b="0" dirty="0" err="1"/>
              <a:t>of</a:t>
            </a:r>
            <a:r>
              <a:rPr lang="pt-PT" b="0" dirty="0"/>
              <a:t> </a:t>
            </a:r>
            <a:r>
              <a:rPr lang="pt-PT" b="0" dirty="0" err="1"/>
              <a:t>the</a:t>
            </a:r>
            <a:r>
              <a:rPr lang="pt-PT" b="0" dirty="0"/>
              <a:t> </a:t>
            </a:r>
            <a:r>
              <a:rPr lang="pt-PT" b="0" dirty="0" err="1"/>
              <a:t>methods</a:t>
            </a:r>
            <a:endParaRPr lang="pt-PT" b="0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models - examples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/>
              <a:t>Examples: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17788" y="2611438"/>
          <a:ext cx="686276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3" imgW="4330700" imgH="444500" progId="Equation.3">
                  <p:embed/>
                </p:oleObj>
              </mc:Choice>
              <mc:Fallback>
                <p:oleObj name="Equation" r:id="rId3" imgW="43307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2611438"/>
                        <a:ext cx="6862762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17789" y="3943351"/>
          <a:ext cx="592772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5" imgW="3746500" imgH="444500" progId="Equation.3">
                  <p:embed/>
                </p:oleObj>
              </mc:Choice>
              <mc:Fallback>
                <p:oleObj name="Equation" r:id="rId5" imgW="37465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9" y="3943351"/>
                        <a:ext cx="5927725" cy="70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810001" y="5745163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1" name="Straight Arrow Connector 7"/>
          <p:cNvCxnSpPr>
            <a:cxnSpLocks noChangeShapeType="1"/>
          </p:cNvCxnSpPr>
          <p:nvPr/>
        </p:nvCxnSpPr>
        <p:spPr bwMode="auto">
          <a:xfrm flipV="1">
            <a:off x="4537075" y="4437063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2" name="Straight Arrow Connector 9"/>
          <p:cNvCxnSpPr>
            <a:cxnSpLocks noChangeShapeType="1"/>
          </p:cNvCxnSpPr>
          <p:nvPr/>
        </p:nvCxnSpPr>
        <p:spPr bwMode="auto">
          <a:xfrm flipV="1">
            <a:off x="4689475" y="3141663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4979988" y="4797426"/>
            <a:ext cx="1547812" cy="646113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Stand density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4" name="Straight Arrow Connector 12"/>
          <p:cNvCxnSpPr>
            <a:cxnSpLocks noChangeShapeType="1"/>
          </p:cNvCxnSpPr>
          <p:nvPr/>
        </p:nvCxnSpPr>
        <p:spPr bwMode="auto">
          <a:xfrm flipV="1">
            <a:off x="5707063" y="4400551"/>
            <a:ext cx="0" cy="396875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5" name="Straight Arrow Connector 13"/>
          <p:cNvCxnSpPr>
            <a:cxnSpLocks noChangeShapeType="1"/>
          </p:cNvCxnSpPr>
          <p:nvPr/>
        </p:nvCxnSpPr>
        <p:spPr bwMode="auto">
          <a:xfrm flipV="1">
            <a:off x="5859463" y="3105151"/>
            <a:ext cx="0" cy="1692275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6156" name="TextBox 14"/>
          <p:cNvSpPr txBox="1">
            <a:spLocks noChangeArrowheads="1"/>
          </p:cNvSpPr>
          <p:nvPr/>
        </p:nvSpPr>
        <p:spPr bwMode="auto">
          <a:xfrm>
            <a:off x="5859463" y="5745163"/>
            <a:ext cx="2468562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Distance-independent index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157" name="Straight Arrow Connector 15"/>
          <p:cNvCxnSpPr>
            <a:cxnSpLocks noChangeShapeType="1"/>
          </p:cNvCxnSpPr>
          <p:nvPr/>
        </p:nvCxnSpPr>
        <p:spPr bwMode="auto">
          <a:xfrm flipV="1">
            <a:off x="7183438" y="4437063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6158" name="Straight Arrow Connector 16"/>
          <p:cNvCxnSpPr>
            <a:cxnSpLocks noChangeShapeType="1"/>
          </p:cNvCxnSpPr>
          <p:nvPr/>
        </p:nvCxnSpPr>
        <p:spPr bwMode="auto">
          <a:xfrm flipV="1">
            <a:off x="7335838" y="3141663"/>
            <a:ext cx="0" cy="2627312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8832304" y="1880829"/>
            <a:ext cx="1547812" cy="646331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information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7" name="Straight Arrow Connector 12"/>
          <p:cNvCxnSpPr>
            <a:cxnSpLocks noChangeShapeType="1"/>
            <a:stCxn id="16" idx="1"/>
          </p:cNvCxnSpPr>
          <p:nvPr/>
        </p:nvCxnSpPr>
        <p:spPr bwMode="auto">
          <a:xfrm flipH="1">
            <a:off x="8328026" y="2203994"/>
            <a:ext cx="504279" cy="54093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20" name="Straight Arrow Connector 12"/>
          <p:cNvCxnSpPr>
            <a:cxnSpLocks noChangeShapeType="1"/>
          </p:cNvCxnSpPr>
          <p:nvPr/>
        </p:nvCxnSpPr>
        <p:spPr bwMode="auto">
          <a:xfrm flipH="1">
            <a:off x="9228349" y="2420018"/>
            <a:ext cx="360041" cy="432918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nimBg="1"/>
      <p:bldP spid="6153" grpId="0" animBg="1"/>
      <p:bldP spid="6156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Difference equations - 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Dbh growth model for dominant cork oak trees (without age explicit (200 is an asymptote)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3090863"/>
            <a:ext cx="6291262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564053" y="5313164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6" name="Straight Arrow Connector 7"/>
          <p:cNvCxnSpPr>
            <a:cxnSpLocks noChangeShapeType="1"/>
          </p:cNvCxnSpPr>
          <p:nvPr/>
        </p:nvCxnSpPr>
        <p:spPr bwMode="auto">
          <a:xfrm flipV="1">
            <a:off x="7291127" y="4005064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5339916" y="4583087"/>
            <a:ext cx="1547812" cy="369332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index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8" name="Straight Arrow Connector 13"/>
          <p:cNvCxnSpPr>
            <a:cxnSpLocks noChangeShapeType="1"/>
          </p:cNvCxnSpPr>
          <p:nvPr/>
        </p:nvCxnSpPr>
        <p:spPr bwMode="auto">
          <a:xfrm flipV="1">
            <a:off x="6219391" y="3645024"/>
            <a:ext cx="0" cy="938064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Potential X modifier type models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dirty="0"/>
              <a:t>These models are based on the assumption that individual tree growth may be modeled as:</a:t>
            </a:r>
          </a:p>
          <a:p>
            <a:pPr marL="0" indent="0">
              <a:buNone/>
              <a:defRPr/>
            </a:pPr>
            <a:r>
              <a:rPr lang="pt-PT" dirty="0"/>
              <a:t>         </a:t>
            </a:r>
            <a:r>
              <a:rPr lang="pt-PT" i="1" dirty="0"/>
              <a:t>i</a:t>
            </a:r>
            <a:r>
              <a:rPr lang="pt-PT" i="1" baseline="-25000" dirty="0"/>
              <a:t>d</a:t>
            </a:r>
            <a:r>
              <a:rPr lang="pt-PT" dirty="0"/>
              <a:t>= </a:t>
            </a:r>
            <a:r>
              <a:rPr lang="pt-PT" i="1" dirty="0"/>
              <a:t>i</a:t>
            </a:r>
            <a:r>
              <a:rPr lang="pt-PT" i="1" baseline="-25000" dirty="0"/>
              <a:t>d</a:t>
            </a:r>
            <a:r>
              <a:rPr lang="pt-PT" dirty="0"/>
              <a:t> potential X modifier</a:t>
            </a:r>
          </a:p>
          <a:p>
            <a:pPr lvl="2" indent="-342900">
              <a:defRPr/>
            </a:pPr>
            <a:r>
              <a:rPr lang="pt-PT" dirty="0"/>
              <a:t>The </a:t>
            </a:r>
            <a:r>
              <a:rPr lang="pt-PT" i="1" dirty="0"/>
              <a:t>i</a:t>
            </a:r>
            <a:r>
              <a:rPr lang="pt-PT" i="1" baseline="-25000" dirty="0"/>
              <a:t>d</a:t>
            </a:r>
            <a:r>
              <a:rPr lang="pt-PT" dirty="0"/>
              <a:t> potential represents the growth of a tree of the same size that grows without limitations</a:t>
            </a:r>
          </a:p>
          <a:p>
            <a:pPr lvl="2" indent="-342900">
              <a:defRPr/>
            </a:pPr>
            <a:r>
              <a:rPr lang="pt-PT" dirty="0"/>
              <a:t>The modifier is a function that takes values between 0 and 1, defining growth restrictions (usually </a:t>
            </a:r>
            <a:r>
              <a:rPr lang="pt-PT" dirty="0" err="1"/>
              <a:t>competition</a:t>
            </a:r>
            <a:r>
              <a:rPr lang="pt-PT" dirty="0"/>
              <a:t> </a:t>
            </a:r>
            <a:r>
              <a:rPr lang="pt-PT" dirty="0" err="1"/>
              <a:t>but</a:t>
            </a:r>
            <a:r>
              <a:rPr lang="pt-PT" dirty="0"/>
              <a:t> other factors may also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taken</a:t>
            </a:r>
            <a:r>
              <a:rPr lang="pt-PT" dirty="0"/>
              <a:t> into account)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dirty="0"/>
              <a:t>Potential X modifier type models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There are different concepts of potential growth that have been used:</a:t>
            </a:r>
          </a:p>
          <a:p>
            <a:pPr lvl="1"/>
            <a:r>
              <a:rPr lang="pt-PT" dirty="0"/>
              <a:t>Maximum growth that a tree of the same species and size/age may attain under optimum conditions in terms of water and nutrients</a:t>
            </a:r>
          </a:p>
          <a:p>
            <a:pPr lvl="1"/>
            <a:r>
              <a:rPr lang="pt-PT" dirty="0"/>
              <a:t>Maximum observed growth for a tree of the same species and size</a:t>
            </a:r>
          </a:p>
          <a:p>
            <a:pPr lvl="1"/>
            <a:r>
              <a:rPr lang="pt-PT" dirty="0"/>
              <a:t>Maximum growth of the trees in the same plot (growth of the dominant trees)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003635" y="29743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Potential X modifier type models - example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GLOB-tree model - potential growth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6003635" y="2936232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2424114" y="4444145"/>
            <a:ext cx="3331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GB" i="1" dirty="0" err="1">
                <a:latin typeface="Arial" charset="0"/>
                <a:cs typeface="Arial" charset="0"/>
              </a:rPr>
              <a:t>ipot</a:t>
            </a:r>
            <a:r>
              <a:rPr lang="en-GB" i="1" baseline="-25000" dirty="0" err="1">
                <a:latin typeface="Arial" charset="0"/>
                <a:cs typeface="Arial" charset="0"/>
              </a:rPr>
              <a:t>d</a:t>
            </a:r>
            <a:r>
              <a:rPr lang="en-GB" i="1" dirty="0">
                <a:latin typeface="Arial" charset="0"/>
                <a:cs typeface="Arial" charset="0"/>
              </a:rPr>
              <a:t> = ddom</a:t>
            </a:r>
            <a:r>
              <a:rPr lang="en-GB" i="1" baseline="-25000" dirty="0">
                <a:latin typeface="Arial" charset="0"/>
                <a:cs typeface="Arial" charset="0"/>
              </a:rPr>
              <a:t>t2</a:t>
            </a:r>
            <a:r>
              <a:rPr lang="en-GB" i="1" dirty="0">
                <a:latin typeface="Arial" charset="0"/>
                <a:cs typeface="Arial" charset="0"/>
              </a:rPr>
              <a:t>-ddom</a:t>
            </a:r>
            <a:r>
              <a:rPr lang="en-GB" i="1" baseline="-25000" dirty="0">
                <a:latin typeface="Arial" charset="0"/>
                <a:cs typeface="Arial" charset="0"/>
              </a:rPr>
              <a:t>t1</a:t>
            </a:r>
            <a:r>
              <a:rPr lang="pt-PT" i="1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6003635" y="2931469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94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63802"/>
              </p:ext>
            </p:extLst>
          </p:nvPr>
        </p:nvGraphicFramePr>
        <p:xfrm>
          <a:off x="2108200" y="2708275"/>
          <a:ext cx="82057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3" imgW="4762440" imgH="520560" progId="Equation.3">
                  <p:embed/>
                </p:oleObj>
              </mc:Choice>
              <mc:Fallback>
                <p:oleObj name="Equation" r:id="rId3" imgW="4762440" imgH="5205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2708275"/>
                        <a:ext cx="8205788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500157" y="4475076"/>
            <a:ext cx="1547813" cy="646112"/>
          </a:xfrm>
          <a:prstGeom prst="rect">
            <a:avLst/>
          </a:prstGeom>
          <a:solidFill>
            <a:srgbClr val="00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Tree dimension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0" name="Straight Arrow Connector 7"/>
          <p:cNvCxnSpPr>
            <a:cxnSpLocks noChangeShapeType="1"/>
          </p:cNvCxnSpPr>
          <p:nvPr/>
        </p:nvCxnSpPr>
        <p:spPr bwMode="auto">
          <a:xfrm flipV="1">
            <a:off x="8227231" y="3166976"/>
            <a:ext cx="0" cy="1295400"/>
          </a:xfrm>
          <a:prstGeom prst="straightConnector1">
            <a:avLst/>
          </a:prstGeom>
          <a:noFill/>
          <a:ln w="38100" algn="ctr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6132364" y="3969060"/>
            <a:ext cx="1547812" cy="92333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PT" sz="1800" b="1" dirty="0">
                <a:solidFill>
                  <a:schemeClr val="bg1"/>
                </a:solidFill>
                <a:latin typeface="Gill Sans MT" pitchFamily="34" charset="0"/>
              </a:rPr>
              <a:t>Site index (in the asymptote)</a:t>
            </a:r>
            <a:endParaRPr lang="en-US" sz="1800" b="1" dirty="0">
              <a:solidFill>
                <a:schemeClr val="bg1"/>
              </a:solidFill>
              <a:latin typeface="Gill Sans MT" pitchFamily="34" charset="0"/>
            </a:endParaRPr>
          </a:p>
        </p:txBody>
      </p:sp>
      <p:cxnSp>
        <p:nvCxnSpPr>
          <p:cNvPr id="12" name="Straight Arrow Connector 13"/>
          <p:cNvCxnSpPr>
            <a:cxnSpLocks noChangeShapeType="1"/>
          </p:cNvCxnSpPr>
          <p:nvPr/>
        </p:nvCxnSpPr>
        <p:spPr bwMode="auto">
          <a:xfrm flipV="1">
            <a:off x="6924092" y="3429000"/>
            <a:ext cx="0" cy="72008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7500157" y="3581400"/>
            <a:ext cx="1547813" cy="567680"/>
          </a:xfrm>
          <a:prstGeom prst="straightConnector1">
            <a:avLst/>
          </a:prstGeom>
          <a:noFill/>
          <a:ln w="38100" algn="ctr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7" grpId="0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63972" dir="14049741" sx="125000" sy="125000" algn="tl" rotWithShape="0">
                  <a:srgbClr val="C7DFD3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563972" dir="14049741" sx="125000" sy="125000" algn="tl" rotWithShape="0">
                  <a:srgbClr val="C7DFD3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C:\Programas\Microsoft Office\Templates\Blank Presentation.pot</Template>
  <TotalTime>3692</TotalTime>
  <Words>553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Gill Sans MT</vt:lpstr>
      <vt:lpstr>Marlett</vt:lpstr>
      <vt:lpstr>Tahoma</vt:lpstr>
      <vt:lpstr>Times New Roman</vt:lpstr>
      <vt:lpstr>Trebuchet MS</vt:lpstr>
      <vt:lpstr>Wingdings</vt:lpstr>
      <vt:lpstr>Blank Presentation</vt:lpstr>
      <vt:lpstr>Equation</vt:lpstr>
      <vt:lpstr>Individual tree models growth and calculus modules</vt:lpstr>
      <vt:lpstr>Individual tree models – state variables</vt:lpstr>
      <vt:lpstr>Calculus of stand variables – example for stand volume</vt:lpstr>
      <vt:lpstr>Modeling individual tree dbh growth</vt:lpstr>
      <vt:lpstr>Linear regression models - examples</vt:lpstr>
      <vt:lpstr>Difference equations - examples</vt:lpstr>
      <vt:lpstr>Potential X modifier type models</vt:lpstr>
      <vt:lpstr>Potential X modifier type models</vt:lpstr>
      <vt:lpstr>Potential X modifier type models - example</vt:lpstr>
      <vt:lpstr>Potential X modifier type models - example</vt:lpstr>
      <vt:lpstr>Height estimation - example</vt:lpstr>
      <vt:lpstr>Crown variables - example</vt:lpstr>
      <vt:lpstr>Predicting tree mortality - example</vt:lpstr>
    </vt:vector>
  </TitlesOfParts>
  <Company>D.E.F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RESULTS OF AN ON-GOING PROJECT TO PARAMETERISE THE MAESTRO MODEL FOR EUCALYPTUS PLANTATIONS IN PORTUGAL</dc:title>
  <dc:creator>Biometria</dc:creator>
  <cp:lastModifiedBy>Margarida</cp:lastModifiedBy>
  <cp:revision>120</cp:revision>
  <cp:lastPrinted>1999-11-16T18:01:08Z</cp:lastPrinted>
  <dcterms:created xsi:type="dcterms:W3CDTF">1998-08-06T15:47:34Z</dcterms:created>
  <dcterms:modified xsi:type="dcterms:W3CDTF">2020-10-22T18:48:44Z</dcterms:modified>
</cp:coreProperties>
</file>