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51"/>
  </p:handoutMasterIdLst>
  <p:sldIdLst>
    <p:sldId id="257" r:id="rId2"/>
    <p:sldId id="309" r:id="rId3"/>
    <p:sldId id="310" r:id="rId4"/>
    <p:sldId id="283" r:id="rId5"/>
    <p:sldId id="284" r:id="rId6"/>
    <p:sldId id="311" r:id="rId7"/>
    <p:sldId id="312" r:id="rId8"/>
    <p:sldId id="313" r:id="rId9"/>
    <p:sldId id="314" r:id="rId10"/>
    <p:sldId id="315" r:id="rId11"/>
    <p:sldId id="316" r:id="rId12"/>
    <p:sldId id="351" r:id="rId13"/>
    <p:sldId id="350" r:id="rId14"/>
    <p:sldId id="317" r:id="rId15"/>
    <p:sldId id="325" r:id="rId16"/>
    <p:sldId id="320" r:id="rId17"/>
    <p:sldId id="321" r:id="rId18"/>
    <p:sldId id="318" r:id="rId19"/>
    <p:sldId id="326" r:id="rId20"/>
    <p:sldId id="319" r:id="rId21"/>
    <p:sldId id="322" r:id="rId22"/>
    <p:sldId id="323" r:id="rId23"/>
    <p:sldId id="324" r:id="rId24"/>
    <p:sldId id="327" r:id="rId25"/>
    <p:sldId id="328" r:id="rId26"/>
    <p:sldId id="329" r:id="rId27"/>
    <p:sldId id="331" r:id="rId28"/>
    <p:sldId id="352" r:id="rId29"/>
    <p:sldId id="330" r:id="rId30"/>
    <p:sldId id="353" r:id="rId31"/>
    <p:sldId id="333" r:id="rId32"/>
    <p:sldId id="334" r:id="rId33"/>
    <p:sldId id="336" r:id="rId34"/>
    <p:sldId id="337" r:id="rId35"/>
    <p:sldId id="338" r:id="rId36"/>
    <p:sldId id="339" r:id="rId37"/>
    <p:sldId id="340" r:id="rId38"/>
    <p:sldId id="341" r:id="rId39"/>
    <p:sldId id="342" r:id="rId40"/>
    <p:sldId id="343" r:id="rId41"/>
    <p:sldId id="344" r:id="rId42"/>
    <p:sldId id="345" r:id="rId43"/>
    <p:sldId id="346" r:id="rId44"/>
    <p:sldId id="287" r:id="rId45"/>
    <p:sldId id="347" r:id="rId46"/>
    <p:sldId id="348" r:id="rId47"/>
    <p:sldId id="349" r:id="rId48"/>
    <p:sldId id="294" r:id="rId49"/>
    <p:sldId id="295" r:id="rId50"/>
  </p:sldIdLst>
  <p:sldSz cx="12192000" cy="6858000"/>
  <p:notesSz cx="7099300" cy="10234613"/>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009900"/>
    <a:srgbClr val="FF6600"/>
    <a:srgbClr val="FF0000"/>
    <a:srgbClr val="FFFF99"/>
    <a:srgbClr val="FFCC66"/>
    <a:srgbClr val="FFCC00"/>
    <a:srgbClr val="CCFF33"/>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68" d="100"/>
          <a:sy n="68" d="100"/>
        </p:scale>
        <p:origin x="592"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28"/>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66" tIns="47983" rIns="95966" bIns="47983" numCol="1" anchor="t" anchorCtr="0" compatLnSpc="1">
            <a:prstTxWarp prst="textNoShape">
              <a:avLst/>
            </a:prstTxWarp>
          </a:bodyPr>
          <a:lstStyle>
            <a:lvl1pPr algn="l" defTabSz="960438">
              <a:defRPr sz="1300"/>
            </a:lvl1pPr>
          </a:lstStyle>
          <a:p>
            <a:pPr>
              <a:defRPr/>
            </a:pPr>
            <a:endParaRPr lang="en-GB"/>
          </a:p>
        </p:txBody>
      </p:sp>
      <p:sp>
        <p:nvSpPr>
          <p:cNvPr id="8195"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66" tIns="47983" rIns="95966" bIns="47983" numCol="1" anchor="t" anchorCtr="0" compatLnSpc="1">
            <a:prstTxWarp prst="textNoShape">
              <a:avLst/>
            </a:prstTxWarp>
          </a:bodyPr>
          <a:lstStyle>
            <a:lvl1pPr algn="r" defTabSz="960438">
              <a:defRPr sz="1300"/>
            </a:lvl1pPr>
          </a:lstStyle>
          <a:p>
            <a:pPr>
              <a:defRPr/>
            </a:pPr>
            <a:endParaRPr lang="en-GB"/>
          </a:p>
        </p:txBody>
      </p:sp>
      <p:sp>
        <p:nvSpPr>
          <p:cNvPr id="8196"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66" tIns="47983" rIns="95966" bIns="47983" numCol="1" anchor="b" anchorCtr="0" compatLnSpc="1">
            <a:prstTxWarp prst="textNoShape">
              <a:avLst/>
            </a:prstTxWarp>
          </a:bodyPr>
          <a:lstStyle>
            <a:lvl1pPr algn="l" defTabSz="960438">
              <a:defRPr sz="1300"/>
            </a:lvl1pPr>
          </a:lstStyle>
          <a:p>
            <a:pPr>
              <a:defRPr/>
            </a:pPr>
            <a:endParaRPr lang="en-GB"/>
          </a:p>
        </p:txBody>
      </p:sp>
      <p:sp>
        <p:nvSpPr>
          <p:cNvPr id="8197"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66" tIns="47983" rIns="95966" bIns="47983" numCol="1" anchor="b" anchorCtr="0" compatLnSpc="1">
            <a:prstTxWarp prst="textNoShape">
              <a:avLst/>
            </a:prstTxWarp>
          </a:bodyPr>
          <a:lstStyle>
            <a:lvl1pPr algn="r" defTabSz="960438">
              <a:defRPr sz="1300"/>
            </a:lvl1pPr>
          </a:lstStyle>
          <a:p>
            <a:pPr>
              <a:defRPr/>
            </a:pPr>
            <a:fld id="{6A2600D3-0B17-4165-81A7-5CD0B2B6B9B1}" type="slidenum">
              <a:rPr lang="en-GB"/>
              <a:pPr>
                <a:defRPr/>
              </a:pPr>
              <a:t>‹#›</a:t>
            </a:fld>
            <a:endParaRPr lang="en-GB"/>
          </a:p>
        </p:txBody>
      </p:sp>
    </p:spTree>
    <p:extLst>
      <p:ext uri="{BB962C8B-B14F-4D97-AF65-F5344CB8AC3E}">
        <p14:creationId xmlns:p14="http://schemas.microsoft.com/office/powerpoint/2010/main" val="40864114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2309176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221241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304800"/>
            <a:ext cx="28702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304800"/>
            <a:ext cx="84074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04899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a:t>Click to edit Master title style</a:t>
            </a:r>
          </a:p>
        </p:txBody>
      </p:sp>
      <p:sp>
        <p:nvSpPr>
          <p:cNvPr id="3" name="Content Placeholder 2"/>
          <p:cNvSpPr>
            <a:spLocks noGrp="1"/>
          </p:cNvSpPr>
          <p:nvPr>
            <p:ph idx="1"/>
          </p:nvPr>
        </p:nvSpPr>
        <p:spPr/>
        <p:txBody>
          <a:bodyPr rIns="360000"/>
          <a:lstStyle>
            <a:lvl1pPr>
              <a:defRPr>
                <a:latin typeface="Trebuchet MS" pitchFamily="34" charset="0"/>
              </a:defRPr>
            </a:lvl1pPr>
            <a:lvl2pPr>
              <a:defRPr>
                <a:latin typeface="Trebuchet MS" pitchFamily="34" charset="0"/>
              </a:defRPr>
            </a:lvl2pPr>
            <a:lvl3pPr marL="1143000" indent="-228600">
              <a:buFont typeface="Trebuchet MS" pitchFamily="34" charset="0"/>
              <a:buChar cha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19405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291961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752600"/>
            <a:ext cx="5638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752600"/>
            <a:ext cx="5638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8546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301533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003086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75089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138643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7378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E8338C-CFCF-421E-A385-60B448AFD9EF}"/>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301" t="17306" r="9235" b="15424"/>
          <a:stretch/>
        </p:blipFill>
        <p:spPr>
          <a:xfrm>
            <a:off x="-1" y="12398"/>
            <a:ext cx="12274651" cy="6845602"/>
          </a:xfrm>
          <a:prstGeom prst="rect">
            <a:avLst/>
          </a:prstGeom>
        </p:spPr>
      </p:pic>
      <p:sp>
        <p:nvSpPr>
          <p:cNvPr id="1026" name="Rectangle 2"/>
          <p:cNvSpPr>
            <a:spLocks noGrp="1" noChangeArrowheads="1"/>
          </p:cNvSpPr>
          <p:nvPr>
            <p:ph type="title"/>
          </p:nvPr>
        </p:nvSpPr>
        <p:spPr bwMode="auto">
          <a:xfrm>
            <a:off x="406400" y="304800"/>
            <a:ext cx="11480800" cy="1143000"/>
          </a:xfrm>
          <a:prstGeom prst="rect">
            <a:avLst/>
          </a:prstGeom>
          <a:solidFill>
            <a:schemeClr val="bg1"/>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06400" y="1592796"/>
            <a:ext cx="11480800"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1600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340F7D3A-9221-4E8A-A7F6-A96CCC0B4AF2}"/>
              </a:ext>
            </a:extLst>
          </p:cNvPr>
          <p:cNvSpPr txBox="1"/>
          <p:nvPr userDrawn="1"/>
        </p:nvSpPr>
        <p:spPr>
          <a:xfrm>
            <a:off x="8427444" y="6510826"/>
            <a:ext cx="3825240" cy="338554"/>
          </a:xfrm>
          <a:prstGeom prst="rect">
            <a:avLst/>
          </a:prstGeom>
          <a:solidFill>
            <a:schemeClr val="bg1"/>
          </a:solidFill>
        </p:spPr>
        <p:txBody>
          <a:bodyPr wrap="square" rtlCol="0">
            <a:spAutoFit/>
          </a:bodyPr>
          <a:lstStyle/>
          <a:p>
            <a:r>
              <a:rPr lang="pt-PT" sz="1600" b="1" baseline="0" dirty="0">
                <a:solidFill>
                  <a:srgbClr val="336600"/>
                </a:solidFill>
                <a:latin typeface="Gill Sans MT" panose="020B0502020104020203" pitchFamily="34" charset="0"/>
              </a:rPr>
              <a:t>Margarida Tomé,  </a:t>
            </a:r>
            <a:r>
              <a:rPr lang="pt-PT" sz="1600" b="1" baseline="0" dirty="0" err="1">
                <a:solidFill>
                  <a:srgbClr val="336600"/>
                </a:solidFill>
                <a:latin typeface="Gill Sans MT" panose="020B0502020104020203" pitchFamily="34" charset="0"/>
              </a:rPr>
              <a:t>last</a:t>
            </a:r>
            <a:r>
              <a:rPr lang="pt-PT" sz="1600" b="1" baseline="0" dirty="0">
                <a:solidFill>
                  <a:srgbClr val="336600"/>
                </a:solidFill>
                <a:latin typeface="Gill Sans MT" panose="020B0502020104020203" pitchFamily="34" charset="0"/>
              </a:rPr>
              <a:t> </a:t>
            </a:r>
            <a:r>
              <a:rPr lang="pt-PT" sz="1600" b="1" baseline="0" dirty="0" err="1">
                <a:solidFill>
                  <a:srgbClr val="336600"/>
                </a:solidFill>
                <a:latin typeface="Gill Sans MT" panose="020B0502020104020203" pitchFamily="34" charset="0"/>
              </a:rPr>
              <a:t>revision</a:t>
            </a:r>
            <a:r>
              <a:rPr lang="pt-PT" sz="1600" b="1" baseline="0" dirty="0">
                <a:solidFill>
                  <a:srgbClr val="336600"/>
                </a:solidFill>
                <a:latin typeface="Gill Sans MT" panose="020B0502020104020203" pitchFamily="34" charset="0"/>
              </a:rPr>
              <a:t> 2020</a:t>
            </a:r>
            <a:endParaRPr lang="en-GB" sz="1600" b="1" baseline="0" dirty="0">
              <a:solidFill>
                <a:srgbClr val="336600"/>
              </a:solidFill>
              <a:latin typeface="Gill Sans MT" panose="020B0502020104020203"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3200" b="1">
          <a:solidFill>
            <a:srgbClr val="006600"/>
          </a:solidFill>
          <a:latin typeface="Gill Sans MT" panose="020B0502020104020203" pitchFamily="34" charset="0"/>
          <a:ea typeface="+mj-ea"/>
          <a:cs typeface="+mj-cs"/>
        </a:defRPr>
      </a:lvl1pPr>
      <a:lvl2pPr algn="ctr" rtl="0" eaLnBrk="0" fontAlgn="base" hangingPunct="0">
        <a:spcBef>
          <a:spcPct val="0"/>
        </a:spcBef>
        <a:spcAft>
          <a:spcPct val="0"/>
        </a:spcAft>
        <a:defRPr sz="3200" b="1">
          <a:solidFill>
            <a:schemeClr val="tx1"/>
          </a:solidFill>
          <a:latin typeface="Tahoma" pitchFamily="34" charset="0"/>
        </a:defRPr>
      </a:lvl2pPr>
      <a:lvl3pPr algn="ctr" rtl="0" eaLnBrk="0" fontAlgn="base" hangingPunct="0">
        <a:spcBef>
          <a:spcPct val="0"/>
        </a:spcBef>
        <a:spcAft>
          <a:spcPct val="0"/>
        </a:spcAft>
        <a:defRPr sz="3200" b="1">
          <a:solidFill>
            <a:schemeClr val="tx1"/>
          </a:solidFill>
          <a:latin typeface="Tahoma" pitchFamily="34" charset="0"/>
        </a:defRPr>
      </a:lvl3pPr>
      <a:lvl4pPr algn="ctr" rtl="0" eaLnBrk="0" fontAlgn="base" hangingPunct="0">
        <a:spcBef>
          <a:spcPct val="0"/>
        </a:spcBef>
        <a:spcAft>
          <a:spcPct val="0"/>
        </a:spcAft>
        <a:defRPr sz="3200" b="1">
          <a:solidFill>
            <a:schemeClr val="tx1"/>
          </a:solidFill>
          <a:latin typeface="Tahoma" pitchFamily="34" charset="0"/>
        </a:defRPr>
      </a:lvl4pPr>
      <a:lvl5pPr algn="ctr" rtl="0" eaLnBrk="0" fontAlgn="base" hangingPunct="0">
        <a:spcBef>
          <a:spcPct val="0"/>
        </a:spcBef>
        <a:spcAft>
          <a:spcPct val="0"/>
        </a:spcAft>
        <a:defRPr sz="3200" b="1">
          <a:solidFill>
            <a:schemeClr val="tx1"/>
          </a:solidFill>
          <a:latin typeface="Tahoma" pitchFamily="34" charset="0"/>
        </a:defRPr>
      </a:lvl5pPr>
      <a:lvl6pPr marL="457200" algn="ctr" rtl="0" eaLnBrk="0" fontAlgn="base" hangingPunct="0">
        <a:spcBef>
          <a:spcPct val="0"/>
        </a:spcBef>
        <a:spcAft>
          <a:spcPct val="0"/>
        </a:spcAft>
        <a:defRPr sz="3200" b="1">
          <a:solidFill>
            <a:schemeClr val="tx1"/>
          </a:solidFill>
          <a:latin typeface="Tahoma" pitchFamily="34" charset="0"/>
        </a:defRPr>
      </a:lvl6pPr>
      <a:lvl7pPr marL="914400" algn="ctr" rtl="0" eaLnBrk="0" fontAlgn="base" hangingPunct="0">
        <a:spcBef>
          <a:spcPct val="0"/>
        </a:spcBef>
        <a:spcAft>
          <a:spcPct val="0"/>
        </a:spcAft>
        <a:defRPr sz="3200" b="1">
          <a:solidFill>
            <a:schemeClr val="tx1"/>
          </a:solidFill>
          <a:latin typeface="Tahoma" pitchFamily="34" charset="0"/>
        </a:defRPr>
      </a:lvl7pPr>
      <a:lvl8pPr marL="1371600" algn="ctr" rtl="0" eaLnBrk="0" fontAlgn="base" hangingPunct="0">
        <a:spcBef>
          <a:spcPct val="0"/>
        </a:spcBef>
        <a:spcAft>
          <a:spcPct val="0"/>
        </a:spcAft>
        <a:defRPr sz="3200" b="1">
          <a:solidFill>
            <a:schemeClr val="tx1"/>
          </a:solidFill>
          <a:latin typeface="Tahoma" pitchFamily="34" charset="0"/>
        </a:defRPr>
      </a:lvl8pPr>
      <a:lvl9pPr marL="1828800" algn="ctr" rtl="0" eaLnBrk="0" fontAlgn="base" hangingPunct="0">
        <a:spcBef>
          <a:spcPct val="0"/>
        </a:spcBef>
        <a:spcAft>
          <a:spcPct val="0"/>
        </a:spcAft>
        <a:defRPr sz="3200" b="1">
          <a:solidFill>
            <a:schemeClr val="tx1"/>
          </a:solidFill>
          <a:latin typeface="Tahoma" pitchFamily="34" charset="0"/>
        </a:defRPr>
      </a:lvl9pPr>
    </p:titleStyle>
    <p:bodyStyle>
      <a:lvl1pPr marL="342900" indent="-342900" algn="just" rtl="0" eaLnBrk="0" fontAlgn="base" hangingPunct="0">
        <a:spcBef>
          <a:spcPct val="50000"/>
        </a:spcBef>
        <a:spcAft>
          <a:spcPct val="0"/>
        </a:spcAft>
        <a:buClr>
          <a:srgbClr val="009900"/>
        </a:buClr>
        <a:buFont typeface="Marlett" pitchFamily="2" charset="2"/>
        <a:buChar char="r"/>
        <a:defRPr sz="2400" b="0">
          <a:solidFill>
            <a:srgbClr val="333333"/>
          </a:solidFill>
          <a:latin typeface="Gill Sans MT" panose="020B0502020104020203" pitchFamily="34" charset="0"/>
          <a:ea typeface="+mn-ea"/>
          <a:cs typeface="+mn-cs"/>
        </a:defRPr>
      </a:lvl1pPr>
      <a:lvl2pPr marL="742950" indent="-285750" algn="just" rtl="0" eaLnBrk="0" fontAlgn="base" hangingPunct="0">
        <a:spcBef>
          <a:spcPct val="50000"/>
        </a:spcBef>
        <a:spcAft>
          <a:spcPct val="0"/>
        </a:spcAft>
        <a:buClr>
          <a:srgbClr val="009900"/>
        </a:buClr>
        <a:buFont typeface="Marlett" pitchFamily="2" charset="2"/>
        <a:buChar char="b"/>
        <a:defRPr sz="2200" b="0">
          <a:solidFill>
            <a:srgbClr val="333333"/>
          </a:solidFill>
          <a:latin typeface="Gill Sans MT" panose="020B0502020104020203" pitchFamily="34" charset="0"/>
        </a:defRPr>
      </a:lvl2pPr>
      <a:lvl3pPr marL="1143000" indent="-228600" algn="just" rtl="0" eaLnBrk="0" fontAlgn="base" hangingPunct="0">
        <a:spcBef>
          <a:spcPct val="50000"/>
        </a:spcBef>
        <a:spcAft>
          <a:spcPct val="0"/>
        </a:spcAft>
        <a:buClr>
          <a:srgbClr val="009900"/>
        </a:buClr>
        <a:buFont typeface="Marlett" pitchFamily="2" charset="2"/>
        <a:buChar char=""/>
        <a:defRPr sz="2000" b="0">
          <a:solidFill>
            <a:srgbClr val="333333"/>
          </a:solidFill>
          <a:latin typeface="Gill Sans MT" panose="020B0502020104020203" pitchFamily="34" charset="0"/>
        </a:defRPr>
      </a:lvl3pPr>
      <a:lvl4pPr marL="1600200" indent="-228600" algn="just" rtl="0" eaLnBrk="0" fontAlgn="base" hangingPunct="0">
        <a:spcBef>
          <a:spcPct val="50000"/>
        </a:spcBef>
        <a:spcAft>
          <a:spcPct val="0"/>
        </a:spcAft>
        <a:buClr>
          <a:srgbClr val="009900"/>
        </a:buClr>
        <a:buFont typeface="Marlett" pitchFamily="2" charset="2"/>
        <a:buChar char="r"/>
        <a:defRPr sz="2000" b="0">
          <a:solidFill>
            <a:srgbClr val="333333"/>
          </a:solidFill>
          <a:latin typeface="Gill Sans MT" panose="020B0502020104020203" pitchFamily="34" charset="0"/>
        </a:defRPr>
      </a:lvl4pPr>
      <a:lvl5pPr marL="2057400" indent="-228600" algn="just" rtl="0" eaLnBrk="0" fontAlgn="base" hangingPunct="0">
        <a:spcBef>
          <a:spcPct val="50000"/>
        </a:spcBef>
        <a:spcAft>
          <a:spcPct val="0"/>
        </a:spcAft>
        <a:buClr>
          <a:srgbClr val="009900"/>
        </a:buClr>
        <a:buFont typeface="Marlett" pitchFamily="2" charset="2"/>
        <a:buChar char="r"/>
        <a:defRPr sz="2000" b="0">
          <a:solidFill>
            <a:srgbClr val="333333"/>
          </a:solidFill>
          <a:latin typeface="Gill Sans MT" panose="020B0502020104020203" pitchFamily="34" charset="0"/>
        </a:defRPr>
      </a:lvl5pPr>
      <a:lvl6pPr marL="2514600" indent="-228600" algn="just" rtl="0" eaLnBrk="0" fontAlgn="base" hangingPunct="0">
        <a:spcBef>
          <a:spcPct val="50000"/>
        </a:spcBef>
        <a:spcAft>
          <a:spcPct val="0"/>
        </a:spcAft>
        <a:buClr>
          <a:srgbClr val="009900"/>
        </a:buClr>
        <a:buFont typeface="Marlett" pitchFamily="2" charset="2"/>
        <a:buChar char="r"/>
        <a:defRPr sz="2000" b="1">
          <a:solidFill>
            <a:srgbClr val="333333"/>
          </a:solidFill>
          <a:latin typeface="+mn-lt"/>
        </a:defRPr>
      </a:lvl6pPr>
      <a:lvl7pPr marL="2971800" indent="-228600" algn="just" rtl="0" eaLnBrk="0" fontAlgn="base" hangingPunct="0">
        <a:spcBef>
          <a:spcPct val="50000"/>
        </a:spcBef>
        <a:spcAft>
          <a:spcPct val="0"/>
        </a:spcAft>
        <a:buClr>
          <a:srgbClr val="009900"/>
        </a:buClr>
        <a:buFont typeface="Marlett" pitchFamily="2" charset="2"/>
        <a:buChar char="r"/>
        <a:defRPr sz="2000" b="1">
          <a:solidFill>
            <a:srgbClr val="333333"/>
          </a:solidFill>
          <a:latin typeface="+mn-lt"/>
        </a:defRPr>
      </a:lvl7pPr>
      <a:lvl8pPr marL="3429000" indent="-228600" algn="just" rtl="0" eaLnBrk="0" fontAlgn="base" hangingPunct="0">
        <a:spcBef>
          <a:spcPct val="50000"/>
        </a:spcBef>
        <a:spcAft>
          <a:spcPct val="0"/>
        </a:spcAft>
        <a:buClr>
          <a:srgbClr val="009900"/>
        </a:buClr>
        <a:buFont typeface="Marlett" pitchFamily="2" charset="2"/>
        <a:buChar char="r"/>
        <a:defRPr sz="2000" b="1">
          <a:solidFill>
            <a:srgbClr val="333333"/>
          </a:solidFill>
          <a:latin typeface="+mn-lt"/>
        </a:defRPr>
      </a:lvl8pPr>
      <a:lvl9pPr marL="3886200" indent="-228600" algn="just" rtl="0" eaLnBrk="0" fontAlgn="base" hangingPunct="0">
        <a:spcBef>
          <a:spcPct val="50000"/>
        </a:spcBef>
        <a:spcAft>
          <a:spcPct val="0"/>
        </a:spcAft>
        <a:buClr>
          <a:srgbClr val="009900"/>
        </a:buClr>
        <a:buFont typeface="Marlett" pitchFamily="2" charset="2"/>
        <a:buChar char="r"/>
        <a:defRPr sz="2000" b="1">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w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8.w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1.wmf"/><Relationship Id="rId5" Type="http://schemas.openxmlformats.org/officeDocument/2006/relationships/oleObject" Target="../embeddings/oleObject11.bin"/><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4.wmf"/></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5.wmf"/><Relationship Id="rId4" Type="http://schemas.openxmlformats.org/officeDocument/2006/relationships/oleObject" Target="../embeddings/oleObject15.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6.wmf"/></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9.wmf"/><Relationship Id="rId4" Type="http://schemas.openxmlformats.org/officeDocument/2006/relationships/oleObject" Target="../embeddings/oleObject17.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1.wmf"/></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35360" y="457200"/>
            <a:ext cx="11701300" cy="1459632"/>
          </a:xfrm>
        </p:spPr>
        <p:txBody>
          <a:bodyPr/>
          <a:lstStyle/>
          <a:p>
            <a:r>
              <a:rPr lang="en-GB" sz="3600" dirty="0">
                <a:solidFill>
                  <a:srgbClr val="333333"/>
                </a:solidFill>
              </a:rPr>
              <a:t>Individual tree models</a:t>
            </a:r>
            <a:br>
              <a:rPr lang="en-GB" sz="3600" dirty="0">
                <a:solidFill>
                  <a:srgbClr val="333333"/>
                </a:solidFill>
              </a:rPr>
            </a:br>
            <a:r>
              <a:rPr lang="en-GB" sz="2800" dirty="0">
                <a:solidFill>
                  <a:srgbClr val="333333"/>
                </a:solidFill>
              </a:rPr>
              <a:t>competition indices</a:t>
            </a:r>
            <a:endParaRPr lang="en-GB" sz="3600" dirty="0">
              <a:solidFill>
                <a:srgbClr val="333333"/>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independent competition indices</a:t>
            </a:r>
          </a:p>
        </p:txBody>
      </p:sp>
      <p:sp>
        <p:nvSpPr>
          <p:cNvPr id="6147" name="Rectangle 3"/>
          <p:cNvSpPr>
            <a:spLocks noGrp="1" noChangeArrowheads="1"/>
          </p:cNvSpPr>
          <p:nvPr>
            <p:ph type="body" idx="1"/>
          </p:nvPr>
        </p:nvSpPr>
        <p:spPr/>
        <p:txBody>
          <a:bodyPr/>
          <a:lstStyle/>
          <a:p>
            <a:pPr marL="476250" indent="-419100"/>
            <a:r>
              <a:rPr lang="en-US" dirty="0"/>
              <a:t>Measures based on crown variables evaluated at a certain percentage of crown length or tree height</a:t>
            </a:r>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78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832" y="2795340"/>
            <a:ext cx="4382253" cy="36219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p:cNvGrpSpPr/>
          <p:nvPr/>
        </p:nvGrpSpPr>
        <p:grpSpPr>
          <a:xfrm>
            <a:off x="7428116" y="3717033"/>
            <a:ext cx="2232248" cy="1517863"/>
            <a:chOff x="5904116" y="3717032"/>
            <a:chExt cx="2232248" cy="1517863"/>
          </a:xfrm>
        </p:grpSpPr>
        <p:graphicFrame>
          <p:nvGraphicFramePr>
            <p:cNvPr id="4" name="Object 3"/>
            <p:cNvGraphicFramePr>
              <a:graphicFrameLocks noChangeAspect="1"/>
            </p:cNvGraphicFramePr>
            <p:nvPr>
              <p:extLst>
                <p:ext uri="{D42A27DB-BD31-4B8C-83A1-F6EECF244321}">
                  <p14:modId xmlns:p14="http://schemas.microsoft.com/office/powerpoint/2010/main" val="1825499825"/>
                </p:ext>
              </p:extLst>
            </p:nvPr>
          </p:nvGraphicFramePr>
          <p:xfrm>
            <a:off x="5926684" y="4606335"/>
            <a:ext cx="2209680" cy="628560"/>
          </p:xfrm>
          <a:graphic>
            <a:graphicData uri="http://schemas.openxmlformats.org/presentationml/2006/ole">
              <mc:AlternateContent xmlns:mc="http://schemas.openxmlformats.org/markup-compatibility/2006">
                <mc:Choice xmlns:v="urn:schemas-microsoft-com:vml" Requires="v">
                  <p:oleObj spid="_x0000_s37907" name="Equation" r:id="rId4" imgW="1473120" imgH="419040" progId="Equation.3">
                    <p:embed/>
                  </p:oleObj>
                </mc:Choice>
                <mc:Fallback>
                  <p:oleObj name="Equation" r:id="rId4" imgW="1473120" imgH="419040" progId="Equation.3">
                    <p:embed/>
                    <p:pic>
                      <p:nvPicPr>
                        <p:cNvPr id="0" name="Object 2"/>
                        <p:cNvPicPr>
                          <a:picLocks noChangeAspect="1" noChangeArrowheads="1"/>
                        </p:cNvPicPr>
                        <p:nvPr/>
                      </p:nvPicPr>
                      <p:blipFill>
                        <a:blip r:embed="rId5"/>
                        <a:srcRect/>
                        <a:stretch>
                          <a:fillRect/>
                        </a:stretch>
                      </p:blipFill>
                      <p:spPr bwMode="auto">
                        <a:xfrm>
                          <a:off x="5926684" y="4606335"/>
                          <a:ext cx="2209680" cy="628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904116" y="3717032"/>
              <a:ext cx="2232248" cy="646331"/>
            </a:xfrm>
            <a:prstGeom prst="rect">
              <a:avLst/>
            </a:prstGeom>
            <a:noFill/>
          </p:spPr>
          <p:txBody>
            <a:bodyPr wrap="square" rtlCol="0">
              <a:spAutoFit/>
            </a:bodyPr>
            <a:lstStyle/>
            <a:p>
              <a:r>
                <a:rPr lang="pt-PT" sz="1800" dirty="0">
                  <a:latin typeface="Trebuchet MS" pitchFamily="34" charset="0"/>
                </a:rPr>
                <a:t>Crown cover computed at </a:t>
              </a:r>
              <a:r>
                <a:rPr lang="pt-PT" sz="1800" i="1" dirty="0">
                  <a:latin typeface="Trebuchet MS" pitchFamily="34" charset="0"/>
                </a:rPr>
                <a:t>h</a:t>
              </a:r>
              <a:r>
                <a:rPr lang="pt-PT" sz="1800" i="1" baseline="-25000" dirty="0">
                  <a:latin typeface="Trebuchet MS" pitchFamily="34" charset="0"/>
                </a:rPr>
                <a:t>p</a:t>
              </a:r>
              <a:endParaRPr lang="en-US" sz="1800" i="1" baseline="-25000" dirty="0">
                <a:latin typeface="Trebuchet MS" pitchFamily="34" charset="0"/>
              </a:endParaRPr>
            </a:p>
          </p:txBody>
        </p:sp>
      </p:grpSp>
    </p:spTree>
    <p:extLst>
      <p:ext uri="{BB962C8B-B14F-4D97-AF65-F5344CB8AC3E}">
        <p14:creationId xmlns:p14="http://schemas.microsoft.com/office/powerpoint/2010/main" val="16388153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889"/>
                                        </p:tgtEl>
                                        <p:attrNameLst>
                                          <p:attrName>style.visibility</p:attrName>
                                        </p:attrNameLst>
                                      </p:cBhvr>
                                      <p:to>
                                        <p:strVal val="visible"/>
                                      </p:to>
                                    </p:set>
                                    <p:animEffect transition="in" filter="dissolve">
                                      <p:cBhvr>
                                        <p:cTn id="12" dur="500"/>
                                        <p:tgtEl>
                                          <p:spTgt spid="378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p>
        </p:txBody>
      </p:sp>
      <p:sp>
        <p:nvSpPr>
          <p:cNvPr id="6147" name="Rectangle 3"/>
          <p:cNvSpPr>
            <a:spLocks noGrp="1" noChangeArrowheads="1"/>
          </p:cNvSpPr>
          <p:nvPr>
            <p:ph type="body" idx="1"/>
          </p:nvPr>
        </p:nvSpPr>
        <p:spPr/>
        <p:txBody>
          <a:bodyPr/>
          <a:lstStyle/>
          <a:p>
            <a:pPr marL="476250" indent="-419100"/>
            <a:r>
              <a:rPr lang="en-US" dirty="0"/>
              <a:t>Distance dependent competition indices quantify the local inter-tree competition and therefore require coordinates of every tree (stem-map)</a:t>
            </a:r>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61736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rotWithShape="1">
          <a:blip r:embed="rId2"/>
          <a:srcRect l="8492" t="13746" r="7967" b="7443"/>
          <a:stretch/>
        </p:blipFill>
        <p:spPr>
          <a:xfrm>
            <a:off x="2531604" y="105764"/>
            <a:ext cx="7056784" cy="6657343"/>
          </a:xfrm>
          <a:prstGeom prst="rect">
            <a:avLst/>
          </a:prstGeom>
        </p:spPr>
      </p:pic>
    </p:spTree>
    <p:extLst>
      <p:ext uri="{BB962C8B-B14F-4D97-AF65-F5344CB8AC3E}">
        <p14:creationId xmlns:p14="http://schemas.microsoft.com/office/powerpoint/2010/main" val="389460307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p>
        </p:txBody>
      </p:sp>
      <p:sp>
        <p:nvSpPr>
          <p:cNvPr id="6147" name="Rectangle 3"/>
          <p:cNvSpPr>
            <a:spLocks noGrp="1" noChangeArrowheads="1"/>
          </p:cNvSpPr>
          <p:nvPr>
            <p:ph type="body" idx="1"/>
          </p:nvPr>
        </p:nvSpPr>
        <p:spPr/>
        <p:txBody>
          <a:bodyPr/>
          <a:lstStyle/>
          <a:p>
            <a:pPr marL="476250" indent="-419100"/>
            <a:r>
              <a:rPr lang="en-US" dirty="0"/>
              <a:t>The computation of distance-dependent measures of point density, or competition indices, involves two main steps</a:t>
            </a:r>
          </a:p>
          <a:p>
            <a:pPr marL="876300" lvl="1" indent="-419100"/>
            <a:r>
              <a:rPr lang="en-US" dirty="0"/>
              <a:t>selection of competitors</a:t>
            </a:r>
          </a:p>
          <a:p>
            <a:pPr marL="876300" lvl="1" indent="-419100"/>
            <a:r>
              <a:rPr lang="en-US" dirty="0"/>
              <a:t>computation of an index that synthetize the degree to which the subject tree has to share resources with its competitors</a:t>
            </a:r>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951009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selection of competitors - </a:t>
            </a:r>
          </a:p>
        </p:txBody>
      </p:sp>
      <p:sp>
        <p:nvSpPr>
          <p:cNvPr id="6147" name="Rectangle 3"/>
          <p:cNvSpPr>
            <a:spLocks noGrp="1" noChangeArrowheads="1"/>
          </p:cNvSpPr>
          <p:nvPr>
            <p:ph type="body" idx="1"/>
          </p:nvPr>
        </p:nvSpPr>
        <p:spPr/>
        <p:txBody>
          <a:bodyPr/>
          <a:lstStyle/>
          <a:p>
            <a:pPr marL="476250" indent="-419100"/>
            <a:r>
              <a:rPr lang="pt-PT" dirty="0"/>
              <a:t>Trees selected by angle count sampling (Bitterlich’s method)</a:t>
            </a:r>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89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516"/>
          <a:stretch/>
        </p:blipFill>
        <p:spPr bwMode="auto">
          <a:xfrm>
            <a:off x="2423592" y="2695381"/>
            <a:ext cx="5905500" cy="37528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4" name="Rectangle 4"/>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42344495"/>
              </p:ext>
            </p:extLst>
          </p:nvPr>
        </p:nvGraphicFramePr>
        <p:xfrm>
          <a:off x="8420550" y="6027737"/>
          <a:ext cx="1866780" cy="342900"/>
        </p:xfrm>
        <a:graphic>
          <a:graphicData uri="http://schemas.openxmlformats.org/presentationml/2006/ole">
            <mc:AlternateContent xmlns:mc="http://schemas.openxmlformats.org/markup-compatibility/2006">
              <mc:Choice xmlns:v="urn:schemas-microsoft-com:vml" Requires="v">
                <p:oleObj spid="_x0000_s38929" name="Equation" r:id="rId4" imgW="1244520" imgH="228600" progId="Equation.3">
                  <p:embed/>
                </p:oleObj>
              </mc:Choice>
              <mc:Fallback>
                <p:oleObj name="Equation" r:id="rId4" imgW="1244520" imgH="228600" progId="Equation.3">
                  <p:embed/>
                  <p:pic>
                    <p:nvPicPr>
                      <p:cNvPr id="0" name="Object 3"/>
                      <p:cNvPicPr>
                        <a:picLocks noChangeAspect="1" noChangeArrowheads="1"/>
                      </p:cNvPicPr>
                      <p:nvPr/>
                    </p:nvPicPr>
                    <p:blipFill>
                      <a:blip r:embed="rId5"/>
                      <a:srcRect/>
                      <a:stretch>
                        <a:fillRect/>
                      </a:stretch>
                    </p:blipFill>
                    <p:spPr bwMode="auto">
                      <a:xfrm>
                        <a:off x="8420550" y="6027737"/>
                        <a:ext cx="186678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8292244" y="5409221"/>
            <a:ext cx="2123392" cy="584775"/>
          </a:xfrm>
          <a:prstGeom prst="rect">
            <a:avLst/>
          </a:prstGeom>
          <a:noFill/>
        </p:spPr>
        <p:txBody>
          <a:bodyPr wrap="square" rtlCol="0">
            <a:spAutoFit/>
          </a:bodyPr>
          <a:lstStyle/>
          <a:p>
            <a:r>
              <a:rPr lang="pt-PT" sz="1600" dirty="0">
                <a:latin typeface="Trebuchet MS" pitchFamily="34" charset="0"/>
              </a:rPr>
              <a:t>Rule to select competitors</a:t>
            </a:r>
            <a:endParaRPr lang="en-US" sz="1600" dirty="0">
              <a:latin typeface="Trebuchet MS" pitchFamily="34" charset="0"/>
            </a:endParaRPr>
          </a:p>
        </p:txBody>
      </p:sp>
    </p:spTree>
    <p:extLst>
      <p:ext uri="{BB962C8B-B14F-4D97-AF65-F5344CB8AC3E}">
        <p14:creationId xmlns:p14="http://schemas.microsoft.com/office/powerpoint/2010/main" val="28949282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Effect transition="in" filter="dissolve">
                                      <p:cBhvr>
                                        <p:cTn id="12" dur="500"/>
                                        <p:tgtEl>
                                          <p:spTgt spid="389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9" y="4764"/>
            <a:ext cx="6905625" cy="684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3" name="Oval 2"/>
          <p:cNvSpPr>
            <a:spLocks noChangeAspect="1"/>
          </p:cNvSpPr>
          <p:nvPr/>
        </p:nvSpPr>
        <p:spPr bwMode="auto">
          <a:xfrm>
            <a:off x="6366030" y="3292186"/>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4" name="Oval 3"/>
          <p:cNvSpPr>
            <a:spLocks noChangeAspect="1"/>
          </p:cNvSpPr>
          <p:nvPr/>
        </p:nvSpPr>
        <p:spPr bwMode="auto">
          <a:xfrm>
            <a:off x="4367808" y="4077073"/>
            <a:ext cx="366836" cy="38376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5" name="Oval 4"/>
          <p:cNvSpPr>
            <a:spLocks noChangeAspect="1"/>
          </p:cNvSpPr>
          <p:nvPr/>
        </p:nvSpPr>
        <p:spPr bwMode="auto">
          <a:xfrm>
            <a:off x="4536578" y="3261582"/>
            <a:ext cx="263279"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6" name="Oval 5"/>
          <p:cNvSpPr>
            <a:spLocks noChangeAspect="1"/>
          </p:cNvSpPr>
          <p:nvPr/>
        </p:nvSpPr>
        <p:spPr bwMode="auto">
          <a:xfrm>
            <a:off x="4817858" y="3040158"/>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7" name="Oval 6"/>
          <p:cNvSpPr>
            <a:spLocks noChangeAspect="1"/>
          </p:cNvSpPr>
          <p:nvPr/>
        </p:nvSpPr>
        <p:spPr bwMode="auto">
          <a:xfrm>
            <a:off x="4968626" y="1857426"/>
            <a:ext cx="263279"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8" name="Oval 7"/>
          <p:cNvSpPr>
            <a:spLocks noChangeAspect="1"/>
          </p:cNvSpPr>
          <p:nvPr/>
        </p:nvSpPr>
        <p:spPr bwMode="auto">
          <a:xfrm>
            <a:off x="6811580" y="1916832"/>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9" name="Oval 8"/>
          <p:cNvSpPr>
            <a:spLocks noChangeAspect="1"/>
          </p:cNvSpPr>
          <p:nvPr/>
        </p:nvSpPr>
        <p:spPr bwMode="auto">
          <a:xfrm>
            <a:off x="6955596" y="3266982"/>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0" name="Oval 9"/>
          <p:cNvSpPr>
            <a:spLocks noChangeAspect="1"/>
          </p:cNvSpPr>
          <p:nvPr/>
        </p:nvSpPr>
        <p:spPr bwMode="auto">
          <a:xfrm>
            <a:off x="5623448" y="4059070"/>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1" name="Oval 10"/>
          <p:cNvSpPr>
            <a:spLocks noChangeAspect="1"/>
          </p:cNvSpPr>
          <p:nvPr/>
        </p:nvSpPr>
        <p:spPr bwMode="auto">
          <a:xfrm>
            <a:off x="6091500" y="4905164"/>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2" name="Oval 11"/>
          <p:cNvSpPr>
            <a:spLocks noChangeAspect="1"/>
          </p:cNvSpPr>
          <p:nvPr/>
        </p:nvSpPr>
        <p:spPr bwMode="auto">
          <a:xfrm>
            <a:off x="6258018" y="4084274"/>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3" name="TextBox 12"/>
          <p:cNvSpPr txBox="1"/>
          <p:nvPr/>
        </p:nvSpPr>
        <p:spPr>
          <a:xfrm>
            <a:off x="7392144" y="8621"/>
            <a:ext cx="2088232" cy="584775"/>
          </a:xfrm>
          <a:prstGeom prst="rect">
            <a:avLst/>
          </a:prstGeom>
          <a:noFill/>
        </p:spPr>
        <p:txBody>
          <a:bodyPr wrap="square" rtlCol="0">
            <a:spAutoFit/>
          </a:bodyPr>
          <a:lstStyle/>
          <a:p>
            <a:pPr algn="l"/>
            <a:r>
              <a:rPr lang="pt-PT" sz="1600" dirty="0">
                <a:latin typeface="Trebuchet MS" pitchFamily="34" charset="0"/>
              </a:rPr>
              <a:t>subject tree in gray</a:t>
            </a:r>
          </a:p>
          <a:p>
            <a:pPr algn="l"/>
            <a:r>
              <a:rPr lang="pt-PT" sz="1600" dirty="0">
                <a:latin typeface="Trebuchet MS" pitchFamily="34" charset="0"/>
              </a:rPr>
              <a:t>competitors in rose</a:t>
            </a:r>
            <a:endParaRPr lang="en-US" sz="1600" dirty="0">
              <a:latin typeface="Trebuchet MS" pitchFamily="34" charset="0"/>
            </a:endParaRPr>
          </a:p>
        </p:txBody>
      </p:sp>
      <p:sp>
        <p:nvSpPr>
          <p:cNvPr id="14" name="Oval 13"/>
          <p:cNvSpPr>
            <a:spLocks noChangeAspect="1"/>
          </p:cNvSpPr>
          <p:nvPr/>
        </p:nvSpPr>
        <p:spPr bwMode="auto">
          <a:xfrm>
            <a:off x="5822933" y="3260838"/>
            <a:ext cx="263279" cy="275431"/>
          </a:xfrm>
          <a:prstGeom prst="ellipse">
            <a:avLst/>
          </a:prstGeom>
          <a:solidFill>
            <a:schemeClr val="bg1">
              <a:lumMod val="50000"/>
              <a:alpha val="67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Tree>
    <p:extLst>
      <p:ext uri="{BB962C8B-B14F-4D97-AF65-F5344CB8AC3E}">
        <p14:creationId xmlns:p14="http://schemas.microsoft.com/office/powerpoint/2010/main" val="367993588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selection of competitors - </a:t>
            </a:r>
          </a:p>
        </p:txBody>
      </p:sp>
      <p:sp>
        <p:nvSpPr>
          <p:cNvPr id="6147" name="Rectangle 3"/>
          <p:cNvSpPr>
            <a:spLocks noGrp="1" noChangeArrowheads="1"/>
          </p:cNvSpPr>
          <p:nvPr>
            <p:ph type="body" idx="1"/>
          </p:nvPr>
        </p:nvSpPr>
        <p:spPr/>
        <p:txBody>
          <a:bodyPr/>
          <a:lstStyle/>
          <a:p>
            <a:pPr marL="476250" indent="-419100"/>
            <a:r>
              <a:rPr lang="pt-PT" dirty="0"/>
              <a:t>Other methods based on a limiting </a:t>
            </a:r>
            <a:r>
              <a:rPr lang="pt-PT" dirty="0" err="1"/>
              <a:t>competition</a:t>
            </a:r>
            <a:r>
              <a:rPr lang="pt-PT" dirty="0"/>
              <a:t> </a:t>
            </a:r>
            <a:r>
              <a:rPr lang="pt-PT" dirty="0" err="1"/>
              <a:t>distance</a:t>
            </a:r>
            <a:r>
              <a:rPr lang="pt-PT" dirty="0"/>
              <a:t>, funcion of tree size</a:t>
            </a:r>
          </a:p>
          <a:p>
            <a:pPr marL="876300" lvl="1" indent="-419100"/>
            <a:r>
              <a:rPr lang="en-US" dirty="0"/>
              <a:t>rules based on asymptotic functions of the tree dimension</a:t>
            </a:r>
            <a:endParaRPr lang="pt-PT"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861939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3" y="28316"/>
            <a:ext cx="7117130" cy="68296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Tree>
    <p:extLst>
      <p:ext uri="{BB962C8B-B14F-4D97-AF65-F5344CB8AC3E}">
        <p14:creationId xmlns:p14="http://schemas.microsoft.com/office/powerpoint/2010/main" val="282031772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selection of competitors - </a:t>
            </a:r>
          </a:p>
        </p:txBody>
      </p:sp>
      <p:sp>
        <p:nvSpPr>
          <p:cNvPr id="6147" name="Rectangle 3"/>
          <p:cNvSpPr>
            <a:spLocks noGrp="1" noChangeArrowheads="1"/>
          </p:cNvSpPr>
          <p:nvPr>
            <p:ph type="body" idx="1"/>
          </p:nvPr>
        </p:nvSpPr>
        <p:spPr/>
        <p:txBody>
          <a:bodyPr/>
          <a:lstStyle/>
          <a:p>
            <a:pPr marL="476250" indent="-419100"/>
            <a:r>
              <a:rPr lang="pt-PT" dirty="0"/>
              <a:t>Overlap of areas of influence</a:t>
            </a:r>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621" y="2312876"/>
            <a:ext cx="5895975" cy="418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4" name="Line Callout 1 3"/>
          <p:cNvSpPr/>
          <p:nvPr/>
        </p:nvSpPr>
        <p:spPr bwMode="auto">
          <a:xfrm>
            <a:off x="7932204" y="3104964"/>
            <a:ext cx="1620180" cy="648072"/>
          </a:xfrm>
          <a:prstGeom prst="borderCallout1">
            <a:avLst>
              <a:gd name="adj1" fmla="val 46969"/>
              <a:gd name="adj2" fmla="val -1560"/>
              <a:gd name="adj3" fmla="val 112500"/>
              <a:gd name="adj4" fmla="val -38333"/>
            </a:avLst>
          </a:prstGeom>
          <a:solidFill>
            <a:schemeClr val="bg1"/>
          </a:solidFill>
          <a:ln w="25400"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r>
              <a:rPr lang="pt-PT" sz="1800" dirty="0">
                <a:latin typeface="Trebuchet MS" pitchFamily="34" charset="0"/>
              </a:rPr>
              <a:t>competitor</a:t>
            </a:r>
            <a:endParaRPr lang="en-US" sz="1800" dirty="0">
              <a:latin typeface="Trebuchet MS" pitchFamily="34" charset="0"/>
            </a:endParaRPr>
          </a:p>
        </p:txBody>
      </p:sp>
      <p:sp>
        <p:nvSpPr>
          <p:cNvPr id="5" name="Line Callout 1 4"/>
          <p:cNvSpPr/>
          <p:nvPr/>
        </p:nvSpPr>
        <p:spPr bwMode="auto">
          <a:xfrm>
            <a:off x="1915776" y="4581128"/>
            <a:ext cx="1512168" cy="396044"/>
          </a:xfrm>
          <a:prstGeom prst="borderCallout1">
            <a:avLst>
              <a:gd name="adj1" fmla="val 52613"/>
              <a:gd name="adj2" fmla="val 99527"/>
              <a:gd name="adj3" fmla="val -56814"/>
              <a:gd name="adj4" fmla="val 110019"/>
            </a:avLst>
          </a:prstGeom>
          <a:solidFill>
            <a:schemeClr val="bg1"/>
          </a:solidFill>
          <a:ln w="25400"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r>
              <a:rPr lang="pt-PT" sz="1600" dirty="0">
                <a:latin typeface="Trebuchet MS" pitchFamily="34" charset="0"/>
              </a:rPr>
              <a:t>Non-competitor</a:t>
            </a:r>
            <a:endParaRPr lang="en-US" sz="1600" dirty="0">
              <a:latin typeface="Trebuchet MS" pitchFamily="34" charset="0"/>
            </a:endParaRPr>
          </a:p>
        </p:txBody>
      </p:sp>
      <p:sp>
        <p:nvSpPr>
          <p:cNvPr id="6" name="Rectangle 4"/>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0" name="Group 9"/>
          <p:cNvGrpSpPr/>
          <p:nvPr/>
        </p:nvGrpSpPr>
        <p:grpSpPr>
          <a:xfrm>
            <a:off x="8400256" y="4977172"/>
            <a:ext cx="1656184" cy="1062980"/>
            <a:chOff x="6876256" y="4977172"/>
            <a:chExt cx="1656184" cy="1062980"/>
          </a:xfrm>
        </p:grpSpPr>
        <p:graphicFrame>
          <p:nvGraphicFramePr>
            <p:cNvPr id="7" name="Object 6"/>
            <p:cNvGraphicFramePr>
              <a:graphicFrameLocks noChangeAspect="1"/>
            </p:cNvGraphicFramePr>
            <p:nvPr>
              <p:extLst>
                <p:ext uri="{D42A27DB-BD31-4B8C-83A1-F6EECF244321}">
                  <p14:modId xmlns:p14="http://schemas.microsoft.com/office/powerpoint/2010/main" val="1976465841"/>
                </p:ext>
              </p:extLst>
            </p:nvPr>
          </p:nvGraphicFramePr>
          <p:xfrm>
            <a:off x="6990198" y="5697252"/>
            <a:ext cx="1428300" cy="342900"/>
          </p:xfrm>
          <a:graphic>
            <a:graphicData uri="http://schemas.openxmlformats.org/presentationml/2006/ole">
              <mc:AlternateContent xmlns:mc="http://schemas.openxmlformats.org/markup-compatibility/2006">
                <mc:Choice xmlns:v="urn:schemas-microsoft-com:vml" Requires="v">
                  <p:oleObj spid="_x0000_s39954" name="Equation" r:id="rId4" imgW="952200" imgH="228600" progId="Equation.3">
                    <p:embed/>
                  </p:oleObj>
                </mc:Choice>
                <mc:Fallback>
                  <p:oleObj name="Equation" r:id="rId4" imgW="952200" imgH="228600" progId="Equation.3">
                    <p:embed/>
                    <p:pic>
                      <p:nvPicPr>
                        <p:cNvPr id="0" name="Object 3"/>
                        <p:cNvPicPr>
                          <a:picLocks noChangeAspect="1" noChangeArrowheads="1"/>
                        </p:cNvPicPr>
                        <p:nvPr/>
                      </p:nvPicPr>
                      <p:blipFill>
                        <a:blip r:embed="rId5"/>
                        <a:srcRect/>
                        <a:stretch>
                          <a:fillRect/>
                        </a:stretch>
                      </p:blipFill>
                      <p:spPr bwMode="auto">
                        <a:xfrm>
                          <a:off x="6990198" y="5697252"/>
                          <a:ext cx="14283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6876256" y="4977172"/>
              <a:ext cx="1656184" cy="584775"/>
            </a:xfrm>
            <a:prstGeom prst="rect">
              <a:avLst/>
            </a:prstGeom>
            <a:noFill/>
          </p:spPr>
          <p:txBody>
            <a:bodyPr wrap="square" rtlCol="0">
              <a:spAutoFit/>
            </a:bodyPr>
            <a:lstStyle/>
            <a:p>
              <a:r>
                <a:rPr lang="pt-PT" sz="1600" dirty="0">
                  <a:latin typeface="Trebuchet MS" pitchFamily="34" charset="0"/>
                </a:rPr>
                <a:t>Rule to select competitors</a:t>
              </a:r>
              <a:endParaRPr lang="en-US" sz="1600" dirty="0">
                <a:latin typeface="Trebuchet MS" pitchFamily="34" charset="0"/>
              </a:endParaRPr>
            </a:p>
          </p:txBody>
        </p:sp>
      </p:grpSp>
    </p:spTree>
    <p:extLst>
      <p:ext uri="{BB962C8B-B14F-4D97-AF65-F5344CB8AC3E}">
        <p14:creationId xmlns:p14="http://schemas.microsoft.com/office/powerpoint/2010/main" val="1436906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dissolve">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764" y="4764"/>
            <a:ext cx="6848475" cy="684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4" name="Oval 3"/>
          <p:cNvSpPr/>
          <p:nvPr/>
        </p:nvSpPr>
        <p:spPr bwMode="auto">
          <a:xfrm>
            <a:off x="5159896" y="3609020"/>
            <a:ext cx="1188132" cy="1224136"/>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8" name="Oval 7"/>
          <p:cNvSpPr/>
          <p:nvPr/>
        </p:nvSpPr>
        <p:spPr bwMode="auto">
          <a:xfrm>
            <a:off x="5753962" y="3609020"/>
            <a:ext cx="1170130" cy="1224136"/>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9" name="Oval 8"/>
          <p:cNvSpPr/>
          <p:nvPr/>
        </p:nvSpPr>
        <p:spPr bwMode="auto">
          <a:xfrm>
            <a:off x="6195012" y="3104964"/>
            <a:ext cx="585065" cy="612068"/>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5" name="TextBox 4"/>
          <p:cNvSpPr txBox="1"/>
          <p:nvPr/>
        </p:nvSpPr>
        <p:spPr>
          <a:xfrm>
            <a:off x="7392144" y="8621"/>
            <a:ext cx="2088232" cy="584775"/>
          </a:xfrm>
          <a:prstGeom prst="rect">
            <a:avLst/>
          </a:prstGeom>
          <a:noFill/>
        </p:spPr>
        <p:txBody>
          <a:bodyPr wrap="square" rtlCol="0">
            <a:spAutoFit/>
          </a:bodyPr>
          <a:lstStyle/>
          <a:p>
            <a:pPr algn="l"/>
            <a:r>
              <a:rPr lang="pt-PT" sz="1600" dirty="0">
                <a:latin typeface="Trebuchet MS" pitchFamily="34" charset="0"/>
              </a:rPr>
              <a:t>subject tree in gray</a:t>
            </a:r>
          </a:p>
          <a:p>
            <a:pPr algn="l"/>
            <a:r>
              <a:rPr lang="pt-PT" sz="1600" dirty="0">
                <a:latin typeface="Trebuchet MS" pitchFamily="34" charset="0"/>
              </a:rPr>
              <a:t>competitors in rose</a:t>
            </a:r>
            <a:endParaRPr lang="en-US" sz="1600" dirty="0">
              <a:latin typeface="Trebuchet MS" pitchFamily="34" charset="0"/>
            </a:endParaRPr>
          </a:p>
        </p:txBody>
      </p:sp>
    </p:spTree>
    <p:extLst>
      <p:ext uri="{BB962C8B-B14F-4D97-AF65-F5344CB8AC3E}">
        <p14:creationId xmlns:p14="http://schemas.microsoft.com/office/powerpoint/2010/main" val="159368189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pt-PT" dirty="0"/>
              <a:t>Factors affecting tree growth</a:t>
            </a:r>
          </a:p>
        </p:txBody>
      </p:sp>
      <p:sp>
        <p:nvSpPr>
          <p:cNvPr id="5123" name="Rectangle 3"/>
          <p:cNvSpPr>
            <a:spLocks noGrp="1" noChangeArrowheads="1"/>
          </p:cNvSpPr>
          <p:nvPr>
            <p:ph type="body" idx="1"/>
          </p:nvPr>
        </p:nvSpPr>
        <p:spPr/>
        <p:txBody>
          <a:bodyPr/>
          <a:lstStyle/>
          <a:p>
            <a:r>
              <a:rPr lang="en-US" dirty="0"/>
              <a:t>Growth of individual trees on particular sites is influenced by a number of factors such as age, size, micro-environment, genetic characteristics, and competitive status</a:t>
            </a:r>
          </a:p>
          <a:p>
            <a:r>
              <a:rPr lang="en-US" dirty="0"/>
              <a:t>Past growing conditions and genetic potential to grow account for actual characteristics of the tree, such as size and vigor, which are usually introduced in a tree growth model by initial tree size and age</a:t>
            </a:r>
            <a:endParaRPr lang="pt-PT" dirty="0"/>
          </a:p>
        </p:txBody>
      </p:sp>
    </p:spTree>
    <p:extLst>
      <p:ext uri="{BB962C8B-B14F-4D97-AF65-F5344CB8AC3E}">
        <p14:creationId xmlns:p14="http://schemas.microsoft.com/office/powerpoint/2010/main" val="7385624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selection of competitors - </a:t>
            </a:r>
          </a:p>
        </p:txBody>
      </p:sp>
      <p:sp>
        <p:nvSpPr>
          <p:cNvPr id="6147" name="Rectangle 3"/>
          <p:cNvSpPr>
            <a:spLocks noGrp="1" noChangeArrowheads="1"/>
          </p:cNvSpPr>
          <p:nvPr>
            <p:ph type="body" idx="1"/>
          </p:nvPr>
        </p:nvSpPr>
        <p:spPr/>
        <p:txBody>
          <a:bodyPr/>
          <a:lstStyle/>
          <a:p>
            <a:pPr marL="476250" indent="-419100"/>
            <a:r>
              <a:rPr lang="pt-PT" dirty="0"/>
              <a:t>Competition elimination angle</a:t>
            </a:r>
          </a:p>
          <a:p>
            <a:pPr marL="876300" lvl="1" indent="-419100"/>
            <a:r>
              <a:rPr lang="en-US" sz="1800" dirty="0"/>
              <a:t>The method is based on a fixed search radius to select the neighbors of a given subject tree</a:t>
            </a:r>
          </a:p>
          <a:p>
            <a:pPr marL="876300" lvl="1" indent="-419100"/>
            <a:r>
              <a:rPr lang="en-US" sz="1800" dirty="0"/>
              <a:t>Each neighbor may be an active or a passive competitor, based on a competition elimination sector defined by a specific elimination angle fixed </a:t>
            </a:r>
            <a:r>
              <a:rPr lang="en-US" sz="1800" i="1" dirty="0"/>
              <a:t>a priori</a:t>
            </a:r>
          </a:p>
          <a:p>
            <a:pPr marL="876300" lvl="1" indent="-419100"/>
            <a:r>
              <a:rPr lang="en-US" sz="1800" dirty="0"/>
              <a:t>The nearest neighbor is first selected as a competitor and all the trees located within the angle with the vertex at the subject tree and centered at the neighbor are considered as passive competitors and discarded from the selection procedure</a:t>
            </a:r>
          </a:p>
          <a:p>
            <a:pPr marL="876300" lvl="1" indent="-419100"/>
            <a:r>
              <a:rPr lang="en-US" sz="1800" dirty="0"/>
              <a:t>The nearest neighbor outside the elimination angle is then selected and the respective passive competitors identified</a:t>
            </a:r>
          </a:p>
          <a:p>
            <a:pPr marL="876300" lvl="1" indent="-419100"/>
            <a:r>
              <a:rPr lang="en-US" sz="1800" dirty="0"/>
              <a:t>The procedure ends when all the active competitors have been identified</a:t>
            </a:r>
            <a:endParaRPr lang="pt-PT" sz="1800" dirty="0"/>
          </a:p>
          <a:p>
            <a:pPr marL="876300" lvl="1" indent="-419100"/>
            <a:endParaRPr lang="pt-PT"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408243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left)">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left)">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9" y="4764"/>
            <a:ext cx="6905625" cy="684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3" name="Oval 2"/>
          <p:cNvSpPr>
            <a:spLocks noChangeAspect="1"/>
          </p:cNvSpPr>
          <p:nvPr/>
        </p:nvSpPr>
        <p:spPr bwMode="auto">
          <a:xfrm>
            <a:off x="6366030" y="3292186"/>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4" name="Oval 3"/>
          <p:cNvSpPr>
            <a:spLocks noChangeAspect="1"/>
          </p:cNvSpPr>
          <p:nvPr/>
        </p:nvSpPr>
        <p:spPr bwMode="auto">
          <a:xfrm>
            <a:off x="4367808" y="4077073"/>
            <a:ext cx="366836" cy="38376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6" name="Oval 5"/>
          <p:cNvSpPr>
            <a:spLocks noChangeAspect="1"/>
          </p:cNvSpPr>
          <p:nvPr/>
        </p:nvSpPr>
        <p:spPr bwMode="auto">
          <a:xfrm>
            <a:off x="4817858" y="3040158"/>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7" name="Oval 6"/>
          <p:cNvSpPr>
            <a:spLocks noChangeAspect="1"/>
          </p:cNvSpPr>
          <p:nvPr/>
        </p:nvSpPr>
        <p:spPr bwMode="auto">
          <a:xfrm>
            <a:off x="4968626" y="1857426"/>
            <a:ext cx="263279"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8" name="Oval 7"/>
          <p:cNvSpPr>
            <a:spLocks noChangeAspect="1"/>
          </p:cNvSpPr>
          <p:nvPr/>
        </p:nvSpPr>
        <p:spPr bwMode="auto">
          <a:xfrm>
            <a:off x="6597806" y="2447892"/>
            <a:ext cx="146267" cy="15301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0" name="Oval 9"/>
          <p:cNvSpPr>
            <a:spLocks noChangeAspect="1"/>
          </p:cNvSpPr>
          <p:nvPr/>
        </p:nvSpPr>
        <p:spPr bwMode="auto">
          <a:xfrm>
            <a:off x="5623448" y="4059070"/>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1" name="Oval 10"/>
          <p:cNvSpPr>
            <a:spLocks noChangeAspect="1"/>
          </p:cNvSpPr>
          <p:nvPr/>
        </p:nvSpPr>
        <p:spPr bwMode="auto">
          <a:xfrm>
            <a:off x="6091500" y="4923166"/>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2" name="Oval 11"/>
          <p:cNvSpPr>
            <a:spLocks noChangeAspect="1"/>
          </p:cNvSpPr>
          <p:nvPr/>
        </p:nvSpPr>
        <p:spPr bwMode="auto">
          <a:xfrm>
            <a:off x="6258018" y="4084274"/>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3" name="Oval 12"/>
          <p:cNvSpPr>
            <a:spLocks noChangeAspect="1"/>
          </p:cNvSpPr>
          <p:nvPr/>
        </p:nvSpPr>
        <p:spPr bwMode="auto">
          <a:xfrm>
            <a:off x="5822933" y="3260838"/>
            <a:ext cx="263279" cy="275431"/>
          </a:xfrm>
          <a:prstGeom prst="ellipse">
            <a:avLst/>
          </a:prstGeom>
          <a:solidFill>
            <a:schemeClr val="bg1">
              <a:lumMod val="50000"/>
              <a:alpha val="67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4" name="TextBox 13"/>
          <p:cNvSpPr txBox="1"/>
          <p:nvPr/>
        </p:nvSpPr>
        <p:spPr>
          <a:xfrm>
            <a:off x="7392144" y="8621"/>
            <a:ext cx="2088232" cy="584775"/>
          </a:xfrm>
          <a:prstGeom prst="rect">
            <a:avLst/>
          </a:prstGeom>
          <a:noFill/>
        </p:spPr>
        <p:txBody>
          <a:bodyPr wrap="square" rtlCol="0">
            <a:spAutoFit/>
          </a:bodyPr>
          <a:lstStyle/>
          <a:p>
            <a:pPr algn="l"/>
            <a:r>
              <a:rPr lang="pt-PT" sz="1600" dirty="0">
                <a:latin typeface="Trebuchet MS" pitchFamily="34" charset="0"/>
              </a:rPr>
              <a:t>subject tree in gray</a:t>
            </a:r>
          </a:p>
          <a:p>
            <a:pPr algn="l"/>
            <a:r>
              <a:rPr lang="pt-PT" sz="1600" dirty="0">
                <a:latin typeface="Trebuchet MS" pitchFamily="34" charset="0"/>
              </a:rPr>
              <a:t>competitors in rose</a:t>
            </a:r>
            <a:endParaRPr lang="en-US" sz="1600" dirty="0">
              <a:latin typeface="Trebuchet MS" pitchFamily="34" charset="0"/>
            </a:endParaRPr>
          </a:p>
        </p:txBody>
      </p:sp>
    </p:spTree>
    <p:extLst>
      <p:ext uri="{BB962C8B-B14F-4D97-AF65-F5344CB8AC3E}">
        <p14:creationId xmlns:p14="http://schemas.microsoft.com/office/powerpoint/2010/main" val="142666428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selection of competitors - </a:t>
            </a:r>
          </a:p>
        </p:txBody>
      </p:sp>
      <p:sp>
        <p:nvSpPr>
          <p:cNvPr id="6147" name="Rectangle 3"/>
          <p:cNvSpPr>
            <a:spLocks noGrp="1" noChangeArrowheads="1"/>
          </p:cNvSpPr>
          <p:nvPr>
            <p:ph type="body" idx="1"/>
          </p:nvPr>
        </p:nvSpPr>
        <p:spPr/>
        <p:txBody>
          <a:bodyPr/>
          <a:lstStyle/>
          <a:p>
            <a:pPr marL="476250" indent="-419100"/>
            <a:r>
              <a:rPr lang="pt-PT" dirty="0"/>
              <a:t>Selection using a vertical search cone</a:t>
            </a:r>
          </a:p>
          <a:p>
            <a:pPr marL="876300" lvl="1" indent="-419100"/>
            <a:r>
              <a:rPr lang="en-US" dirty="0"/>
              <a:t>An upside-down search cone is set up at a certain height of the subject tree (stem base, base of the crown or some point within the crown)</a:t>
            </a:r>
          </a:p>
          <a:p>
            <a:pPr marL="876300" lvl="1" indent="-419100"/>
            <a:r>
              <a:rPr lang="en-US" dirty="0"/>
              <a:t>All the trees whose crowns overlap the search cone are considered as competitors</a:t>
            </a:r>
            <a:endParaRPr lang="pt-PT"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040404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664" y="1232756"/>
            <a:ext cx="7086600" cy="348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6" name="Rectangle 5"/>
          <p:cNvSpPr/>
          <p:nvPr/>
        </p:nvSpPr>
        <p:spPr bwMode="auto">
          <a:xfrm>
            <a:off x="3262714" y="5049180"/>
            <a:ext cx="5668500" cy="1548172"/>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92812780"/>
              </p:ext>
            </p:extLst>
          </p:nvPr>
        </p:nvGraphicFramePr>
        <p:xfrm>
          <a:off x="4953000" y="5994400"/>
          <a:ext cx="2286000" cy="323850"/>
        </p:xfrm>
        <a:graphic>
          <a:graphicData uri="http://schemas.openxmlformats.org/presentationml/2006/ole">
            <mc:AlternateContent xmlns:mc="http://schemas.openxmlformats.org/markup-compatibility/2006">
              <mc:Choice xmlns:v="urn:schemas-microsoft-com:vml" Requires="v">
                <p:oleObj spid="_x0000_s46100" name="Equation" r:id="rId4" imgW="1523880" imgH="215640" progId="Equation.3">
                  <p:embed/>
                </p:oleObj>
              </mc:Choice>
              <mc:Fallback>
                <p:oleObj name="Equation" r:id="rId4" imgW="1523880" imgH="215640" progId="Equation.3">
                  <p:embed/>
                  <p:pic>
                    <p:nvPicPr>
                      <p:cNvPr id="0" name="Object 1"/>
                      <p:cNvPicPr>
                        <a:picLocks noChangeAspect="1" noChangeArrowheads="1"/>
                      </p:cNvPicPr>
                      <p:nvPr/>
                    </p:nvPicPr>
                    <p:blipFill>
                      <a:blip r:embed="rId5"/>
                      <a:srcRect/>
                      <a:stretch>
                        <a:fillRect/>
                      </a:stretch>
                    </p:blipFill>
                    <p:spPr bwMode="auto">
                      <a:xfrm>
                        <a:off x="4953000" y="5994400"/>
                        <a:ext cx="22860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439816" y="5513166"/>
            <a:ext cx="3240360" cy="338554"/>
          </a:xfrm>
          <a:prstGeom prst="rect">
            <a:avLst/>
          </a:prstGeom>
          <a:noFill/>
        </p:spPr>
        <p:txBody>
          <a:bodyPr wrap="square" rtlCol="0">
            <a:spAutoFit/>
          </a:bodyPr>
          <a:lstStyle/>
          <a:p>
            <a:r>
              <a:rPr lang="pt-PT" sz="1600" dirty="0">
                <a:latin typeface="Trebuchet MS" pitchFamily="34" charset="0"/>
              </a:rPr>
              <a:t>Rule to select competitors</a:t>
            </a:r>
            <a:endParaRPr lang="en-US" sz="1600" dirty="0">
              <a:latin typeface="Trebuchet MS" pitchFamily="34" charset="0"/>
            </a:endParaRPr>
          </a:p>
        </p:txBody>
      </p:sp>
      <p:sp>
        <p:nvSpPr>
          <p:cNvPr id="9" name="Line Callout 1 8"/>
          <p:cNvSpPr/>
          <p:nvPr/>
        </p:nvSpPr>
        <p:spPr bwMode="auto">
          <a:xfrm>
            <a:off x="7961973" y="2744924"/>
            <a:ext cx="1620180" cy="648072"/>
          </a:xfrm>
          <a:prstGeom prst="borderCallout1">
            <a:avLst>
              <a:gd name="adj1" fmla="val 46969"/>
              <a:gd name="adj2" fmla="val -1560"/>
              <a:gd name="adj3" fmla="val -36121"/>
              <a:gd name="adj4" fmla="val -22530"/>
            </a:avLst>
          </a:prstGeom>
          <a:solidFill>
            <a:schemeClr val="bg1"/>
          </a:solidFill>
          <a:ln w="25400"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r>
              <a:rPr lang="pt-PT" sz="1800" dirty="0">
                <a:latin typeface="Trebuchet MS" pitchFamily="34" charset="0"/>
              </a:rPr>
              <a:t>competitor</a:t>
            </a:r>
            <a:endParaRPr lang="en-US" sz="1800" dirty="0">
              <a:latin typeface="Trebuchet MS" pitchFamily="34" charset="0"/>
            </a:endParaRPr>
          </a:p>
        </p:txBody>
      </p:sp>
      <p:sp>
        <p:nvSpPr>
          <p:cNvPr id="10" name="Line Callout 1 9"/>
          <p:cNvSpPr/>
          <p:nvPr/>
        </p:nvSpPr>
        <p:spPr bwMode="auto">
          <a:xfrm>
            <a:off x="6312024" y="1520788"/>
            <a:ext cx="1620180" cy="648072"/>
          </a:xfrm>
          <a:prstGeom prst="borderCallout1">
            <a:avLst>
              <a:gd name="adj1" fmla="val 99645"/>
              <a:gd name="adj2" fmla="val 44343"/>
              <a:gd name="adj3" fmla="val 212207"/>
              <a:gd name="adj4" fmla="val 20363"/>
            </a:avLst>
          </a:prstGeom>
          <a:solidFill>
            <a:schemeClr val="bg1"/>
          </a:solidFill>
          <a:ln w="25400"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r>
              <a:rPr lang="pt-PT" sz="1800" dirty="0">
                <a:latin typeface="Trebuchet MS" pitchFamily="34" charset="0"/>
              </a:rPr>
              <a:t>competitor</a:t>
            </a:r>
            <a:endParaRPr lang="en-US" sz="1800" dirty="0">
              <a:latin typeface="Trebuchet MS" pitchFamily="34" charset="0"/>
            </a:endParaRPr>
          </a:p>
        </p:txBody>
      </p:sp>
    </p:spTree>
    <p:extLst>
      <p:ext uri="{BB962C8B-B14F-4D97-AF65-F5344CB8AC3E}">
        <p14:creationId xmlns:p14="http://schemas.microsoft.com/office/powerpoint/2010/main" val="26300713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r>
              <a:rPr lang="pt-PT" dirty="0"/>
              <a:t>Formulation of the competition index</a:t>
            </a:r>
          </a:p>
          <a:p>
            <a:pPr marL="876300" lvl="1" indent="-419100"/>
            <a:r>
              <a:rPr lang="en-US" dirty="0"/>
              <a:t>Distance-dependent competition indices include, directly or indirectly, the size of the neighbors and their distance to the subject tree</a:t>
            </a:r>
          </a:p>
          <a:p>
            <a:pPr marL="876300" lvl="1" indent="-419100"/>
            <a:r>
              <a:rPr lang="en-US" dirty="0"/>
              <a:t>The competitive influence of a neighboring tree should be </a:t>
            </a:r>
          </a:p>
          <a:p>
            <a:pPr marL="1276350" lvl="2" indent="-419100"/>
            <a:r>
              <a:rPr lang="en-US" dirty="0"/>
              <a:t>a decreasing function of the distance between the neighbor and the subject tree</a:t>
            </a:r>
          </a:p>
          <a:p>
            <a:pPr marL="1276350" lvl="2" indent="-419100"/>
            <a:r>
              <a:rPr lang="en-US" dirty="0"/>
              <a:t>an increasing function of the neighbor’s size </a:t>
            </a:r>
            <a:endParaRPr lang="pt-PT"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75580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left)">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r>
              <a:rPr lang="pt-PT" dirty="0"/>
              <a:t>Formulation of the competition index</a:t>
            </a:r>
          </a:p>
          <a:p>
            <a:pPr marL="876300" lvl="1" indent="-419100">
              <a:spcBef>
                <a:spcPts val="1000"/>
              </a:spcBef>
            </a:pPr>
            <a:r>
              <a:rPr lang="en-US" sz="2000" dirty="0"/>
              <a:t>Point density indices</a:t>
            </a:r>
          </a:p>
          <a:p>
            <a:pPr marL="876300" lvl="1" indent="-419100">
              <a:spcBef>
                <a:spcPts val="1000"/>
              </a:spcBef>
            </a:pPr>
            <a:r>
              <a:rPr lang="pt-PT" sz="2000" dirty="0"/>
              <a:t>Area overlap indices</a:t>
            </a:r>
          </a:p>
          <a:p>
            <a:pPr marL="876300" lvl="1" indent="-419100">
              <a:spcBef>
                <a:spcPts val="1000"/>
              </a:spcBef>
            </a:pPr>
            <a:r>
              <a:rPr lang="pt-PT" sz="2000" dirty="0"/>
              <a:t>Indices based on the size and distance of the neighbors within a search radius</a:t>
            </a:r>
          </a:p>
          <a:p>
            <a:pPr marL="876300" lvl="1" indent="-419100">
              <a:spcBef>
                <a:spcPts val="1000"/>
              </a:spcBef>
            </a:pPr>
            <a:r>
              <a:rPr lang="pt-PT" sz="2000" dirty="0"/>
              <a:t>Indices based on horizontal or vertical angles centered at the subject tree</a:t>
            </a:r>
          </a:p>
          <a:p>
            <a:pPr marL="876300" lvl="1" indent="-419100">
              <a:spcBef>
                <a:spcPts val="1000"/>
              </a:spcBef>
            </a:pPr>
            <a:r>
              <a:rPr lang="pt-PT" sz="2000" dirty="0"/>
              <a:t>Growing space and area potentially available</a:t>
            </a:r>
          </a:p>
          <a:p>
            <a:pPr marL="876300" lvl="1" indent="-419100">
              <a:spcBef>
                <a:spcPts val="1000"/>
              </a:spcBef>
            </a:pPr>
            <a:r>
              <a:rPr lang="pt-PT" sz="2000" dirty="0"/>
              <a:t>Indices based on ecological field theory and field of neighborhood</a:t>
            </a:r>
          </a:p>
          <a:p>
            <a:pPr marL="876300" lvl="1" indent="-419100">
              <a:spcBef>
                <a:spcPts val="1000"/>
              </a:spcBef>
            </a:pPr>
            <a:r>
              <a:rPr lang="pt-PT" sz="2000" dirty="0"/>
              <a:t>Indices based on the estimation of shading or light interception</a:t>
            </a:r>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706784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left)">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left)">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wipe(left)">
                                      <p:cBhvr>
                                        <p:cTn id="37" dur="500"/>
                                        <p:tgtEl>
                                          <p:spTgt spid="61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wipe(left)">
                                      <p:cBhvr>
                                        <p:cTn id="42"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r>
              <a:rPr lang="en-US" dirty="0"/>
              <a:t>Point density indices</a:t>
            </a:r>
          </a:p>
          <a:p>
            <a:pPr marL="876300" lvl="1" indent="-419100"/>
            <a:r>
              <a:rPr lang="pt-PT" dirty="0"/>
              <a:t>Adaptation of  Bitterlich method for basal area determination using the centre of the subject tree as a sampling point</a:t>
            </a:r>
          </a:p>
          <a:p>
            <a:pPr marL="876300" lvl="1" indent="-419100"/>
            <a:r>
              <a:rPr lang="en-US" dirty="0"/>
              <a:t>There are two options for this index, excluding and including the subject tree</a:t>
            </a:r>
          </a:p>
          <a:p>
            <a:pPr marL="876300" lvl="1" indent="-419100"/>
            <a:endParaRPr lang="en-US"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14999930"/>
              </p:ext>
            </p:extLst>
          </p:nvPr>
        </p:nvGraphicFramePr>
        <p:xfrm>
          <a:off x="2933072" y="4020195"/>
          <a:ext cx="3390660" cy="761940"/>
        </p:xfrm>
        <a:graphic>
          <a:graphicData uri="http://schemas.openxmlformats.org/presentationml/2006/ole">
            <mc:AlternateContent xmlns:mc="http://schemas.openxmlformats.org/markup-compatibility/2006">
              <mc:Choice xmlns:v="urn:schemas-microsoft-com:vml" Requires="v">
                <p:oleObj spid="_x0000_s52255" name="Equation" r:id="rId3" imgW="2260440" imgH="507960" progId="Equation.3">
                  <p:embed/>
                </p:oleObj>
              </mc:Choice>
              <mc:Fallback>
                <p:oleObj name="Equation" r:id="rId3" imgW="2260440" imgH="507960" progId="Equation.3">
                  <p:embed/>
                  <p:pic>
                    <p:nvPicPr>
                      <p:cNvPr id="0" name="Object 1"/>
                      <p:cNvPicPr>
                        <a:picLocks noChangeAspect="1" noChangeArrowheads="1"/>
                      </p:cNvPicPr>
                      <p:nvPr/>
                    </p:nvPicPr>
                    <p:blipFill>
                      <a:blip r:embed="rId4"/>
                      <a:srcRect/>
                      <a:stretch>
                        <a:fillRect/>
                      </a:stretch>
                    </p:blipFill>
                    <p:spPr bwMode="auto">
                      <a:xfrm>
                        <a:off x="2933072" y="4020195"/>
                        <a:ext cx="3390660" cy="7619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17620855"/>
              </p:ext>
            </p:extLst>
          </p:nvPr>
        </p:nvGraphicFramePr>
        <p:xfrm>
          <a:off x="2933072" y="4920238"/>
          <a:ext cx="3429000" cy="761940"/>
        </p:xfrm>
        <a:graphic>
          <a:graphicData uri="http://schemas.openxmlformats.org/presentationml/2006/ole">
            <mc:AlternateContent xmlns:mc="http://schemas.openxmlformats.org/markup-compatibility/2006">
              <mc:Choice xmlns:v="urn:schemas-microsoft-com:vml" Requires="v">
                <p:oleObj spid="_x0000_s52256" name="Equation" r:id="rId5" imgW="2286000" imgH="507960" progId="Equation.3">
                  <p:embed/>
                </p:oleObj>
              </mc:Choice>
              <mc:Fallback>
                <p:oleObj name="Equation" r:id="rId5" imgW="2286000" imgH="507960" progId="Equation.3">
                  <p:embed/>
                  <p:pic>
                    <p:nvPicPr>
                      <p:cNvPr id="0" name="Object 3"/>
                      <p:cNvPicPr>
                        <a:picLocks noChangeAspect="1" noChangeArrowheads="1"/>
                      </p:cNvPicPr>
                      <p:nvPr/>
                    </p:nvPicPr>
                    <p:blipFill>
                      <a:blip r:embed="rId6"/>
                      <a:srcRect/>
                      <a:stretch>
                        <a:fillRect/>
                      </a:stretch>
                    </p:blipFill>
                    <p:spPr bwMode="auto">
                      <a:xfrm>
                        <a:off x="2933072" y="4920238"/>
                        <a:ext cx="3429000" cy="7619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924092" y="4412803"/>
            <a:ext cx="3204356" cy="738664"/>
          </a:xfrm>
          <a:prstGeom prst="rect">
            <a:avLst/>
          </a:prstGeom>
          <a:noFill/>
        </p:spPr>
        <p:txBody>
          <a:bodyPr wrap="square" rtlCol="0">
            <a:spAutoFit/>
          </a:bodyPr>
          <a:lstStyle/>
          <a:p>
            <a:r>
              <a:rPr lang="pt-PT" sz="1400" i="1" dirty="0">
                <a:latin typeface="Trebuchet MS" pitchFamily="34" charset="0"/>
              </a:rPr>
              <a:t>n</a:t>
            </a:r>
            <a:r>
              <a:rPr lang="pt-PT" sz="1400" dirty="0">
                <a:latin typeface="Trebuchet MS" pitchFamily="34" charset="0"/>
              </a:rPr>
              <a:t> – number of competitors</a:t>
            </a:r>
          </a:p>
          <a:p>
            <a:r>
              <a:rPr lang="pt-PT" sz="1400" i="1" dirty="0">
                <a:latin typeface="Trebuchet MS" pitchFamily="34" charset="0"/>
              </a:rPr>
              <a:t>d</a:t>
            </a:r>
            <a:r>
              <a:rPr lang="pt-PT" sz="1400" i="1" baseline="-25000" dirty="0">
                <a:latin typeface="Trebuchet MS" pitchFamily="34" charset="0"/>
              </a:rPr>
              <a:t>j</a:t>
            </a:r>
            <a:r>
              <a:rPr lang="pt-PT" sz="1400" dirty="0">
                <a:latin typeface="Trebuchet MS" pitchFamily="34" charset="0"/>
              </a:rPr>
              <a:t> – diameter of tree j</a:t>
            </a:r>
          </a:p>
          <a:p>
            <a:r>
              <a:rPr lang="pt-PT" sz="1400" i="1" dirty="0">
                <a:latin typeface="Trebuchet MS" pitchFamily="34" charset="0"/>
              </a:rPr>
              <a:t>dist</a:t>
            </a:r>
            <a:r>
              <a:rPr lang="pt-PT" sz="1400" i="1" baseline="-25000" dirty="0">
                <a:latin typeface="Trebuchet MS" pitchFamily="34" charset="0"/>
              </a:rPr>
              <a:t>ij</a:t>
            </a:r>
            <a:r>
              <a:rPr lang="pt-PT" sz="1400" dirty="0">
                <a:latin typeface="Trebuchet MS" pitchFamily="34" charset="0"/>
              </a:rPr>
              <a:t> – distance between trees</a:t>
            </a:r>
            <a:endParaRPr lang="en-US" sz="1400" dirty="0">
              <a:latin typeface="Trebuchet MS" pitchFamily="34" charset="0"/>
            </a:endParaRPr>
          </a:p>
        </p:txBody>
      </p:sp>
    </p:spTree>
    <p:extLst>
      <p:ext uri="{BB962C8B-B14F-4D97-AF65-F5344CB8AC3E}">
        <p14:creationId xmlns:p14="http://schemas.microsoft.com/office/powerpoint/2010/main" val="35741762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spcBef>
                <a:spcPts val="1000"/>
              </a:spcBef>
            </a:pPr>
            <a:r>
              <a:rPr lang="pt-PT" dirty="0"/>
              <a:t>Area overlap indices</a:t>
            </a:r>
          </a:p>
          <a:p>
            <a:pPr marL="876300" lvl="1" indent="-419100">
              <a:spcBef>
                <a:spcPts val="1000"/>
              </a:spcBef>
            </a:pPr>
            <a:r>
              <a:rPr lang="en-US" dirty="0"/>
              <a:t>The most common definitions of area of influence involve open-grown tree crown sizes or linear functions of tree </a:t>
            </a:r>
            <a:r>
              <a:rPr lang="en-US" dirty="0" err="1"/>
              <a:t>dbh</a:t>
            </a:r>
            <a:r>
              <a:rPr lang="en-US" dirty="0"/>
              <a:t> or crown radius</a:t>
            </a:r>
            <a:endParaRPr lang="pt-PT"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26939642"/>
              </p:ext>
            </p:extLst>
          </p:nvPr>
        </p:nvGraphicFramePr>
        <p:xfrm>
          <a:off x="2711621" y="3569047"/>
          <a:ext cx="2489454" cy="875556"/>
        </p:xfrm>
        <a:graphic>
          <a:graphicData uri="http://schemas.openxmlformats.org/presentationml/2006/ole">
            <mc:AlternateContent xmlns:mc="http://schemas.openxmlformats.org/markup-compatibility/2006">
              <mc:Choice xmlns:v="urn:schemas-microsoft-com:vml" Requires="v">
                <p:oleObj spid="_x0000_s50193" name="Equation" r:id="rId3" imgW="1371600" imgH="482400" progId="Equation.3">
                  <p:embed/>
                </p:oleObj>
              </mc:Choice>
              <mc:Fallback>
                <p:oleObj name="Equation" r:id="rId3" imgW="1371600" imgH="482400" progId="Equation.3">
                  <p:embed/>
                  <p:pic>
                    <p:nvPicPr>
                      <p:cNvPr id="0" name="Object 1"/>
                      <p:cNvPicPr>
                        <a:picLocks noChangeAspect="1" noChangeArrowheads="1"/>
                      </p:cNvPicPr>
                      <p:nvPr/>
                    </p:nvPicPr>
                    <p:blipFill>
                      <a:blip r:embed="rId4"/>
                      <a:srcRect/>
                      <a:stretch>
                        <a:fillRect/>
                      </a:stretch>
                    </p:blipFill>
                    <p:spPr bwMode="auto">
                      <a:xfrm>
                        <a:off x="2711621" y="3569047"/>
                        <a:ext cx="2489454" cy="8755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276020" y="3645025"/>
            <a:ext cx="3515204" cy="1169551"/>
          </a:xfrm>
          <a:prstGeom prst="rect">
            <a:avLst/>
          </a:prstGeom>
          <a:noFill/>
        </p:spPr>
        <p:txBody>
          <a:bodyPr wrap="square" rtlCol="0">
            <a:spAutoFit/>
          </a:bodyPr>
          <a:lstStyle/>
          <a:p>
            <a:r>
              <a:rPr lang="pt-PT" sz="1400" i="1" dirty="0">
                <a:latin typeface="Trebuchet MS" pitchFamily="34" charset="0"/>
              </a:rPr>
              <a:t>n</a:t>
            </a:r>
            <a:r>
              <a:rPr lang="pt-PT" sz="1400" dirty="0">
                <a:latin typeface="Trebuchet MS" pitchFamily="34" charset="0"/>
              </a:rPr>
              <a:t> – number of competitors</a:t>
            </a:r>
          </a:p>
          <a:p>
            <a:r>
              <a:rPr lang="pt-PT" sz="1400" i="1" dirty="0">
                <a:latin typeface="Trebuchet MS" pitchFamily="34" charset="0"/>
              </a:rPr>
              <a:t>AI</a:t>
            </a:r>
            <a:r>
              <a:rPr lang="pt-PT" sz="1400" i="1" baseline="-25000" dirty="0">
                <a:latin typeface="Trebuchet MS" pitchFamily="34" charset="0"/>
              </a:rPr>
              <a:t>i</a:t>
            </a:r>
            <a:r>
              <a:rPr lang="pt-PT" sz="1400" dirty="0">
                <a:latin typeface="Trebuchet MS" pitchFamily="34" charset="0"/>
              </a:rPr>
              <a:t> – area of influence of subject tree </a:t>
            </a:r>
            <a:r>
              <a:rPr lang="pt-PT" sz="1400" i="1" dirty="0">
                <a:latin typeface="Trebuchet MS" pitchFamily="34" charset="0"/>
              </a:rPr>
              <a:t>i</a:t>
            </a:r>
          </a:p>
          <a:p>
            <a:r>
              <a:rPr lang="pt-PT" sz="1400" i="1" dirty="0">
                <a:latin typeface="Trebuchet MS" pitchFamily="34" charset="0"/>
              </a:rPr>
              <a:t>ao</a:t>
            </a:r>
            <a:r>
              <a:rPr lang="pt-PT" sz="1400" i="1" baseline="-25000" dirty="0">
                <a:latin typeface="Trebuchet MS" pitchFamily="34" charset="0"/>
              </a:rPr>
              <a:t>ij</a:t>
            </a:r>
            <a:r>
              <a:rPr lang="pt-PT" sz="1400" dirty="0">
                <a:latin typeface="Trebuchet MS" pitchFamily="34" charset="0"/>
              </a:rPr>
              <a:t> – area overlap between trees </a:t>
            </a:r>
            <a:r>
              <a:rPr lang="pt-PT" sz="1400" i="1" dirty="0">
                <a:latin typeface="Trebuchet MS" pitchFamily="34" charset="0"/>
              </a:rPr>
              <a:t>i</a:t>
            </a:r>
            <a:r>
              <a:rPr lang="pt-PT" sz="1400" dirty="0">
                <a:latin typeface="Trebuchet MS" pitchFamily="34" charset="0"/>
              </a:rPr>
              <a:t> and </a:t>
            </a:r>
            <a:r>
              <a:rPr lang="pt-PT" sz="1400" i="1" dirty="0">
                <a:latin typeface="Trebuchet MS" pitchFamily="34" charset="0"/>
              </a:rPr>
              <a:t>j</a:t>
            </a:r>
          </a:p>
          <a:p>
            <a:r>
              <a:rPr lang="pt-PT" sz="1400" i="1" dirty="0">
                <a:latin typeface="Trebuchet MS" pitchFamily="34" charset="0"/>
              </a:rPr>
              <a:t>R</a:t>
            </a:r>
            <a:r>
              <a:rPr lang="pt-PT" sz="1400" i="1" baseline="-25000" dirty="0">
                <a:latin typeface="Trebuchet MS" pitchFamily="34" charset="0"/>
              </a:rPr>
              <a:t>ji</a:t>
            </a:r>
            <a:r>
              <a:rPr lang="pt-PT" sz="1400" dirty="0">
                <a:latin typeface="Trebuchet MS" pitchFamily="34" charset="0"/>
              </a:rPr>
              <a:t> – ratio between dimensions of tree </a:t>
            </a:r>
            <a:r>
              <a:rPr lang="pt-PT" sz="1400" i="1" dirty="0">
                <a:latin typeface="Trebuchet MS" pitchFamily="34" charset="0"/>
              </a:rPr>
              <a:t>j</a:t>
            </a:r>
            <a:r>
              <a:rPr lang="pt-PT" sz="1400" dirty="0">
                <a:latin typeface="Trebuchet MS" pitchFamily="34" charset="0"/>
              </a:rPr>
              <a:t> and subject tree </a:t>
            </a:r>
            <a:r>
              <a:rPr lang="pt-PT" sz="1400" i="1" dirty="0">
                <a:latin typeface="Trebuchet MS" pitchFamily="34" charset="0"/>
              </a:rPr>
              <a:t>i</a:t>
            </a:r>
            <a:endParaRPr lang="en-US" sz="1400" i="1" dirty="0">
              <a:latin typeface="Trebuchet MS" pitchFamily="34" charset="0"/>
            </a:endParaRPr>
          </a:p>
        </p:txBody>
      </p:sp>
    </p:spTree>
    <p:extLst>
      <p:ext uri="{BB962C8B-B14F-4D97-AF65-F5344CB8AC3E}">
        <p14:creationId xmlns:p14="http://schemas.microsoft.com/office/powerpoint/2010/main" val="16919070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764" y="4764"/>
            <a:ext cx="6848475" cy="684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4" name="Oval 3"/>
          <p:cNvSpPr/>
          <p:nvPr/>
        </p:nvSpPr>
        <p:spPr bwMode="auto">
          <a:xfrm>
            <a:off x="5159896" y="3609020"/>
            <a:ext cx="1188132" cy="1224136"/>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8" name="Oval 7"/>
          <p:cNvSpPr/>
          <p:nvPr/>
        </p:nvSpPr>
        <p:spPr bwMode="auto">
          <a:xfrm>
            <a:off x="5753962" y="3609020"/>
            <a:ext cx="1170130" cy="1224136"/>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9" name="Oval 8"/>
          <p:cNvSpPr/>
          <p:nvPr/>
        </p:nvSpPr>
        <p:spPr bwMode="auto">
          <a:xfrm>
            <a:off x="6195012" y="3104964"/>
            <a:ext cx="585065" cy="612068"/>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5" name="TextBox 4"/>
          <p:cNvSpPr txBox="1"/>
          <p:nvPr/>
        </p:nvSpPr>
        <p:spPr>
          <a:xfrm>
            <a:off x="7392144" y="8621"/>
            <a:ext cx="2088232" cy="584775"/>
          </a:xfrm>
          <a:prstGeom prst="rect">
            <a:avLst/>
          </a:prstGeom>
          <a:noFill/>
        </p:spPr>
        <p:txBody>
          <a:bodyPr wrap="square" rtlCol="0">
            <a:spAutoFit/>
          </a:bodyPr>
          <a:lstStyle/>
          <a:p>
            <a:pPr algn="l"/>
            <a:r>
              <a:rPr lang="pt-PT" sz="1600" dirty="0">
                <a:latin typeface="Trebuchet MS" pitchFamily="34" charset="0"/>
              </a:rPr>
              <a:t>subject tree in gray</a:t>
            </a:r>
          </a:p>
          <a:p>
            <a:pPr algn="l"/>
            <a:r>
              <a:rPr lang="pt-PT" sz="1600" dirty="0">
                <a:latin typeface="Trebuchet MS" pitchFamily="34" charset="0"/>
              </a:rPr>
              <a:t>competitors in rose</a:t>
            </a:r>
            <a:endParaRPr lang="en-US" sz="1600" dirty="0">
              <a:latin typeface="Trebuchet MS" pitchFamily="34" charset="0"/>
            </a:endParaRPr>
          </a:p>
        </p:txBody>
      </p:sp>
    </p:spTree>
    <p:extLst>
      <p:ext uri="{BB962C8B-B14F-4D97-AF65-F5344CB8AC3E}">
        <p14:creationId xmlns:p14="http://schemas.microsoft.com/office/powerpoint/2010/main" val="238969638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spcBef>
                <a:spcPts val="1000"/>
              </a:spcBef>
            </a:pPr>
            <a:r>
              <a:rPr lang="pt-PT" dirty="0"/>
              <a:t>Indices based on the size and distance of the neighbors within a search radius</a:t>
            </a:r>
          </a:p>
          <a:p>
            <a:pPr marL="876300" lvl="1" indent="-419100">
              <a:spcBef>
                <a:spcPts val="1000"/>
              </a:spcBef>
            </a:pPr>
            <a:r>
              <a:rPr lang="en-US" dirty="0"/>
              <a:t>The best-known indices of this type fall under the category of distance-weighted size ratio indices, known as </a:t>
            </a:r>
            <a:r>
              <a:rPr lang="en-US" dirty="0" err="1"/>
              <a:t>Hegyi</a:t>
            </a:r>
            <a:r>
              <a:rPr lang="en-US" dirty="0"/>
              <a:t> indices</a:t>
            </a:r>
            <a:endParaRPr lang="pt-PT"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711510149"/>
              </p:ext>
            </p:extLst>
          </p:nvPr>
        </p:nvGraphicFramePr>
        <p:xfrm>
          <a:off x="2689948" y="4504449"/>
          <a:ext cx="2443063" cy="783427"/>
        </p:xfrm>
        <a:graphic>
          <a:graphicData uri="http://schemas.openxmlformats.org/presentationml/2006/ole">
            <mc:AlternateContent xmlns:mc="http://schemas.openxmlformats.org/markup-compatibility/2006">
              <mc:Choice xmlns:v="urn:schemas-microsoft-com:vml" Requires="v">
                <p:oleObj spid="_x0000_s51216" name="Equation" r:id="rId3" imgW="1346040" imgH="431640" progId="Equation.3">
                  <p:embed/>
                </p:oleObj>
              </mc:Choice>
              <mc:Fallback>
                <p:oleObj name="Equation" r:id="rId3" imgW="1346040" imgH="431640" progId="Equation.3">
                  <p:embed/>
                  <p:pic>
                    <p:nvPicPr>
                      <p:cNvPr id="0" name="Object 1"/>
                      <p:cNvPicPr>
                        <a:picLocks noChangeAspect="1" noChangeArrowheads="1"/>
                      </p:cNvPicPr>
                      <p:nvPr/>
                    </p:nvPicPr>
                    <p:blipFill>
                      <a:blip r:embed="rId4"/>
                      <a:srcRect/>
                      <a:stretch>
                        <a:fillRect/>
                      </a:stretch>
                    </p:blipFill>
                    <p:spPr bwMode="auto">
                      <a:xfrm>
                        <a:off x="2689948" y="4504449"/>
                        <a:ext cx="2443063" cy="7834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276020" y="4419110"/>
            <a:ext cx="3515204" cy="954107"/>
          </a:xfrm>
          <a:prstGeom prst="rect">
            <a:avLst/>
          </a:prstGeom>
          <a:noFill/>
        </p:spPr>
        <p:txBody>
          <a:bodyPr wrap="square" rtlCol="0">
            <a:spAutoFit/>
          </a:bodyPr>
          <a:lstStyle/>
          <a:p>
            <a:r>
              <a:rPr lang="pt-PT" sz="1400" i="1" dirty="0">
                <a:latin typeface="Trebuchet MS" pitchFamily="34" charset="0"/>
              </a:rPr>
              <a:t>n</a:t>
            </a:r>
            <a:r>
              <a:rPr lang="pt-PT" sz="1400" dirty="0">
                <a:latin typeface="Trebuchet MS" pitchFamily="34" charset="0"/>
              </a:rPr>
              <a:t> – number of competitors</a:t>
            </a:r>
          </a:p>
          <a:p>
            <a:r>
              <a:rPr lang="pt-PT" sz="1400" i="1" dirty="0">
                <a:latin typeface="Trebuchet MS" pitchFamily="34" charset="0"/>
              </a:rPr>
              <a:t>dist</a:t>
            </a:r>
            <a:r>
              <a:rPr lang="pt-PT" sz="1400" i="1" baseline="-25000" dirty="0">
                <a:latin typeface="Trebuchet MS" pitchFamily="34" charset="0"/>
              </a:rPr>
              <a:t>ij</a:t>
            </a:r>
            <a:r>
              <a:rPr lang="pt-PT" sz="1400" i="1" dirty="0">
                <a:latin typeface="Trebuchet MS" pitchFamily="34" charset="0"/>
              </a:rPr>
              <a:t> – </a:t>
            </a:r>
            <a:r>
              <a:rPr lang="pt-PT" sz="1400" dirty="0">
                <a:latin typeface="Trebuchet MS" pitchFamily="34" charset="0"/>
              </a:rPr>
              <a:t>distance between trees </a:t>
            </a:r>
            <a:r>
              <a:rPr lang="pt-PT" sz="1400" i="1" dirty="0">
                <a:latin typeface="Trebuchet MS" pitchFamily="34" charset="0"/>
              </a:rPr>
              <a:t>i</a:t>
            </a:r>
            <a:r>
              <a:rPr lang="pt-PT" sz="1400" dirty="0">
                <a:latin typeface="Trebuchet MS" pitchFamily="34" charset="0"/>
              </a:rPr>
              <a:t> and </a:t>
            </a:r>
            <a:r>
              <a:rPr lang="pt-PT" sz="1400" i="1" dirty="0">
                <a:latin typeface="Trebuchet MS" pitchFamily="34" charset="0"/>
              </a:rPr>
              <a:t>j</a:t>
            </a:r>
          </a:p>
          <a:p>
            <a:r>
              <a:rPr lang="pt-PT" sz="1400" i="1" dirty="0">
                <a:latin typeface="Trebuchet MS" pitchFamily="34" charset="0"/>
              </a:rPr>
              <a:t>R</a:t>
            </a:r>
            <a:r>
              <a:rPr lang="pt-PT" sz="1400" i="1" baseline="-25000" dirty="0">
                <a:latin typeface="Trebuchet MS" pitchFamily="34" charset="0"/>
              </a:rPr>
              <a:t>ji</a:t>
            </a:r>
            <a:r>
              <a:rPr lang="pt-PT" sz="1400" dirty="0">
                <a:latin typeface="Trebuchet MS" pitchFamily="34" charset="0"/>
              </a:rPr>
              <a:t> – ratio between dimensions of tree </a:t>
            </a:r>
            <a:r>
              <a:rPr lang="pt-PT" sz="1400" i="1" dirty="0">
                <a:latin typeface="Trebuchet MS" pitchFamily="34" charset="0"/>
              </a:rPr>
              <a:t>j</a:t>
            </a:r>
            <a:r>
              <a:rPr lang="pt-PT" sz="1400" dirty="0">
                <a:latin typeface="Trebuchet MS" pitchFamily="34" charset="0"/>
              </a:rPr>
              <a:t> and subject tree </a:t>
            </a:r>
            <a:r>
              <a:rPr lang="pt-PT" sz="1400" i="1" dirty="0">
                <a:latin typeface="Trebuchet MS" pitchFamily="34" charset="0"/>
              </a:rPr>
              <a:t>i</a:t>
            </a:r>
            <a:endParaRPr lang="en-US" sz="1400" i="1" dirty="0">
              <a:latin typeface="Trebuchet MS" pitchFamily="34" charset="0"/>
            </a:endParaRPr>
          </a:p>
        </p:txBody>
      </p:sp>
    </p:spTree>
    <p:extLst>
      <p:ext uri="{BB962C8B-B14F-4D97-AF65-F5344CB8AC3E}">
        <p14:creationId xmlns:p14="http://schemas.microsoft.com/office/powerpoint/2010/main" val="39676269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pt-PT" dirty="0"/>
              <a:t>Factors affecting tree growth</a:t>
            </a:r>
          </a:p>
        </p:txBody>
      </p:sp>
      <p:sp>
        <p:nvSpPr>
          <p:cNvPr id="5123" name="Rectangle 3"/>
          <p:cNvSpPr>
            <a:spLocks noGrp="1" noChangeArrowheads="1"/>
          </p:cNvSpPr>
          <p:nvPr>
            <p:ph type="body" idx="1"/>
          </p:nvPr>
        </p:nvSpPr>
        <p:spPr/>
        <p:txBody>
          <a:bodyPr/>
          <a:lstStyle/>
          <a:p>
            <a:r>
              <a:rPr lang="en-US" dirty="0"/>
              <a:t>Other factors influencing tree growth may be separated into the following three components:</a:t>
            </a:r>
          </a:p>
          <a:p>
            <a:pPr lvl="1"/>
            <a:r>
              <a:rPr lang="en-US" dirty="0"/>
              <a:t>General environment of competition, which is usually taken into account using stand density </a:t>
            </a:r>
          </a:p>
          <a:p>
            <a:pPr lvl="1"/>
            <a:r>
              <a:rPr lang="en-US" dirty="0"/>
              <a:t>Micro-environmental and genetic influences, represented by a ratio of some dimension of the tree to the mean or maximum value of this dimension in the stand</a:t>
            </a:r>
          </a:p>
          <a:p>
            <a:pPr lvl="1"/>
            <a:r>
              <a:rPr lang="en-US" dirty="0"/>
              <a:t>Influence of local neighbors</a:t>
            </a:r>
          </a:p>
        </p:txBody>
      </p:sp>
    </p:spTree>
    <p:extLst>
      <p:ext uri="{BB962C8B-B14F-4D97-AF65-F5344CB8AC3E}">
        <p14:creationId xmlns:p14="http://schemas.microsoft.com/office/powerpoint/2010/main" val="25896273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left)">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left)">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9" y="4764"/>
            <a:ext cx="6905625" cy="684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3" name="Oval 2"/>
          <p:cNvSpPr>
            <a:spLocks noChangeAspect="1"/>
          </p:cNvSpPr>
          <p:nvPr/>
        </p:nvSpPr>
        <p:spPr bwMode="auto">
          <a:xfrm>
            <a:off x="6366030" y="3292186"/>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4" name="Oval 3"/>
          <p:cNvSpPr>
            <a:spLocks noChangeAspect="1"/>
          </p:cNvSpPr>
          <p:nvPr/>
        </p:nvSpPr>
        <p:spPr bwMode="auto">
          <a:xfrm>
            <a:off x="4367808" y="4077073"/>
            <a:ext cx="366836" cy="38376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5" name="Oval 4"/>
          <p:cNvSpPr>
            <a:spLocks noChangeAspect="1"/>
          </p:cNvSpPr>
          <p:nvPr/>
        </p:nvSpPr>
        <p:spPr bwMode="auto">
          <a:xfrm>
            <a:off x="4536578" y="3261582"/>
            <a:ext cx="263279"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6" name="Oval 5"/>
          <p:cNvSpPr>
            <a:spLocks noChangeAspect="1"/>
          </p:cNvSpPr>
          <p:nvPr/>
        </p:nvSpPr>
        <p:spPr bwMode="auto">
          <a:xfrm>
            <a:off x="4817858" y="3040158"/>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7" name="Oval 6"/>
          <p:cNvSpPr>
            <a:spLocks noChangeAspect="1"/>
          </p:cNvSpPr>
          <p:nvPr/>
        </p:nvSpPr>
        <p:spPr bwMode="auto">
          <a:xfrm>
            <a:off x="4968626" y="1857426"/>
            <a:ext cx="263279"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8" name="Oval 7"/>
          <p:cNvSpPr>
            <a:spLocks noChangeAspect="1"/>
          </p:cNvSpPr>
          <p:nvPr/>
        </p:nvSpPr>
        <p:spPr bwMode="auto">
          <a:xfrm>
            <a:off x="6811580" y="1916832"/>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9" name="Oval 8"/>
          <p:cNvSpPr>
            <a:spLocks noChangeAspect="1"/>
          </p:cNvSpPr>
          <p:nvPr/>
        </p:nvSpPr>
        <p:spPr bwMode="auto">
          <a:xfrm>
            <a:off x="6955596" y="3266982"/>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0" name="Oval 9"/>
          <p:cNvSpPr>
            <a:spLocks noChangeAspect="1"/>
          </p:cNvSpPr>
          <p:nvPr/>
        </p:nvSpPr>
        <p:spPr bwMode="auto">
          <a:xfrm>
            <a:off x="5623448" y="4059070"/>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1" name="Oval 10"/>
          <p:cNvSpPr>
            <a:spLocks noChangeAspect="1"/>
          </p:cNvSpPr>
          <p:nvPr/>
        </p:nvSpPr>
        <p:spPr bwMode="auto">
          <a:xfrm>
            <a:off x="6091500" y="4905164"/>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2" name="Oval 11"/>
          <p:cNvSpPr>
            <a:spLocks noChangeAspect="1"/>
          </p:cNvSpPr>
          <p:nvPr/>
        </p:nvSpPr>
        <p:spPr bwMode="auto">
          <a:xfrm>
            <a:off x="6258018" y="4084274"/>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3" name="TextBox 12"/>
          <p:cNvSpPr txBox="1"/>
          <p:nvPr/>
        </p:nvSpPr>
        <p:spPr>
          <a:xfrm>
            <a:off x="7392144" y="8621"/>
            <a:ext cx="2088232" cy="584775"/>
          </a:xfrm>
          <a:prstGeom prst="rect">
            <a:avLst/>
          </a:prstGeom>
          <a:noFill/>
        </p:spPr>
        <p:txBody>
          <a:bodyPr wrap="square" rtlCol="0">
            <a:spAutoFit/>
          </a:bodyPr>
          <a:lstStyle/>
          <a:p>
            <a:pPr algn="l"/>
            <a:r>
              <a:rPr lang="pt-PT" sz="1600" dirty="0">
                <a:latin typeface="Trebuchet MS" pitchFamily="34" charset="0"/>
              </a:rPr>
              <a:t>subject tree in gray</a:t>
            </a:r>
          </a:p>
          <a:p>
            <a:pPr algn="l"/>
            <a:r>
              <a:rPr lang="pt-PT" sz="1600" dirty="0">
                <a:latin typeface="Trebuchet MS" pitchFamily="34" charset="0"/>
              </a:rPr>
              <a:t>competitors in rose</a:t>
            </a:r>
            <a:endParaRPr lang="en-US" sz="1600" dirty="0">
              <a:latin typeface="Trebuchet MS" pitchFamily="34" charset="0"/>
            </a:endParaRPr>
          </a:p>
        </p:txBody>
      </p:sp>
      <p:sp>
        <p:nvSpPr>
          <p:cNvPr id="14" name="Oval 13"/>
          <p:cNvSpPr>
            <a:spLocks noChangeAspect="1"/>
          </p:cNvSpPr>
          <p:nvPr/>
        </p:nvSpPr>
        <p:spPr bwMode="auto">
          <a:xfrm>
            <a:off x="5822933" y="3260838"/>
            <a:ext cx="263279" cy="275431"/>
          </a:xfrm>
          <a:prstGeom prst="ellipse">
            <a:avLst/>
          </a:prstGeom>
          <a:solidFill>
            <a:schemeClr val="bg1">
              <a:lumMod val="50000"/>
              <a:alpha val="67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Tree>
    <p:extLst>
      <p:ext uri="{BB962C8B-B14F-4D97-AF65-F5344CB8AC3E}">
        <p14:creationId xmlns:p14="http://schemas.microsoft.com/office/powerpoint/2010/main" val="92915813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spcBef>
                <a:spcPts val="1000"/>
              </a:spcBef>
            </a:pPr>
            <a:r>
              <a:rPr lang="pt-PT" dirty="0"/>
              <a:t>Indices based on the size and distance of the neighbors within a search radius</a:t>
            </a:r>
          </a:p>
          <a:p>
            <a:pPr marL="876300" lvl="1" indent="-419100">
              <a:spcBef>
                <a:spcPts val="1000"/>
              </a:spcBef>
            </a:pPr>
            <a:r>
              <a:rPr lang="en-US" sz="2000" dirty="0"/>
              <a:t>Other indices do not utilize distance as a weighting factor, they use the crown volume or crown surface area of the competitor tree above the point where a vertical angle from the base of the subject tree cuts the axis of the stem of the competitor relative to the crown volume or crown surface area of the subject tree</a:t>
            </a:r>
            <a:endParaRPr lang="pt-PT" sz="2000"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6096000" y="4413082"/>
            <a:ext cx="4140460" cy="1936530"/>
          </a:xfrm>
          <a:prstGeom prst="rect">
            <a:avLst/>
          </a:prstGeom>
          <a:noFill/>
        </p:spPr>
        <p:txBody>
          <a:bodyPr wrap="square" rtlCol="0">
            <a:spAutoFit/>
          </a:bodyPr>
          <a:lstStyle/>
          <a:p>
            <a:r>
              <a:rPr lang="pt-PT" sz="1400" i="1" dirty="0">
                <a:latin typeface="Trebuchet MS" pitchFamily="34" charset="0"/>
              </a:rPr>
              <a:t>n</a:t>
            </a:r>
            <a:r>
              <a:rPr lang="pt-PT" sz="1400" dirty="0">
                <a:latin typeface="Trebuchet MS" pitchFamily="34" charset="0"/>
              </a:rPr>
              <a:t> – number of competitors</a:t>
            </a:r>
          </a:p>
          <a:p>
            <a:r>
              <a:rPr lang="pt-PT" sz="1400" i="1" dirty="0">
                <a:latin typeface="Trebuchet MS" pitchFamily="34" charset="0"/>
              </a:rPr>
              <a:t>cvha</a:t>
            </a:r>
            <a:r>
              <a:rPr lang="pt-PT" sz="1400" i="1" baseline="-25000" dirty="0">
                <a:latin typeface="Trebuchet MS" pitchFamily="34" charset="0"/>
              </a:rPr>
              <a:t>j</a:t>
            </a:r>
            <a:r>
              <a:rPr lang="pt-PT" sz="1400" i="1" dirty="0">
                <a:latin typeface="Trebuchet MS" pitchFamily="34" charset="0"/>
              </a:rPr>
              <a:t> – </a:t>
            </a:r>
            <a:r>
              <a:rPr lang="pt-PT" sz="1400" dirty="0">
                <a:latin typeface="Trebuchet MS" pitchFamily="34" charset="0"/>
              </a:rPr>
              <a:t>crown volume of tree </a:t>
            </a:r>
            <a:r>
              <a:rPr lang="pt-PT" sz="1400" i="1" dirty="0">
                <a:latin typeface="Trebuchet MS" pitchFamily="34" charset="0"/>
              </a:rPr>
              <a:t>j </a:t>
            </a:r>
            <a:r>
              <a:rPr lang="pt-PT" sz="1400" dirty="0">
                <a:latin typeface="Trebuchet MS" pitchFamily="34" charset="0"/>
              </a:rPr>
              <a:t>above the height at which the vertical angle cuts its stem axis</a:t>
            </a:r>
          </a:p>
          <a:p>
            <a:r>
              <a:rPr lang="pt-PT" sz="1400" i="1" dirty="0">
                <a:latin typeface="Trebuchet MS" pitchFamily="34" charset="0"/>
              </a:rPr>
              <a:t>c</a:t>
            </a:r>
            <a:r>
              <a:rPr lang="pt-PT" sz="1400" i="1" baseline="-25000" dirty="0">
                <a:latin typeface="Trebuchet MS" pitchFamily="34" charset="0"/>
              </a:rPr>
              <a:t>vi</a:t>
            </a:r>
            <a:r>
              <a:rPr lang="pt-PT" sz="1400" dirty="0">
                <a:latin typeface="Trebuchet MS" pitchFamily="34" charset="0"/>
              </a:rPr>
              <a:t> – </a:t>
            </a:r>
            <a:r>
              <a:rPr lang="pt-PT" sz="1400" dirty="0" err="1">
                <a:latin typeface="Trebuchet MS" pitchFamily="34" charset="0"/>
              </a:rPr>
              <a:t>crown</a:t>
            </a:r>
            <a:r>
              <a:rPr lang="pt-PT" sz="1400" dirty="0">
                <a:latin typeface="Trebuchet MS" pitchFamily="34" charset="0"/>
              </a:rPr>
              <a:t> volume of subject tree </a:t>
            </a:r>
            <a:r>
              <a:rPr lang="pt-PT" sz="1400" i="1" dirty="0">
                <a:latin typeface="Trebuchet MS" pitchFamily="34" charset="0"/>
              </a:rPr>
              <a:t>i</a:t>
            </a:r>
          </a:p>
          <a:p>
            <a:endParaRPr lang="pt-PT" sz="1400" i="1" dirty="0">
              <a:latin typeface="Trebuchet MS" pitchFamily="34" charset="0"/>
            </a:endParaRPr>
          </a:p>
          <a:p>
            <a:r>
              <a:rPr lang="pt-PT" sz="1400" dirty="0">
                <a:latin typeface="Trebuchet MS" pitchFamily="34" charset="0"/>
              </a:rPr>
              <a:t>An identical index with crown surface can also be defined</a:t>
            </a:r>
          </a:p>
        </p:txBody>
      </p:sp>
      <p:sp>
        <p:nvSpPr>
          <p:cNvPr id="6"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45783803"/>
              </p:ext>
            </p:extLst>
          </p:nvPr>
        </p:nvGraphicFramePr>
        <p:xfrm>
          <a:off x="2711624" y="4689140"/>
          <a:ext cx="2051023" cy="806296"/>
        </p:xfrm>
        <a:graphic>
          <a:graphicData uri="http://schemas.openxmlformats.org/presentationml/2006/ole">
            <mc:AlternateContent xmlns:mc="http://schemas.openxmlformats.org/markup-compatibility/2006">
              <mc:Choice xmlns:v="urn:schemas-microsoft-com:vml" Requires="v">
                <p:oleObj spid="_x0000_s57365" name="Equation" r:id="rId3" imgW="1130040" imgH="444240" progId="Equation.3">
                  <p:embed/>
                </p:oleObj>
              </mc:Choice>
              <mc:Fallback>
                <p:oleObj name="Equation" r:id="rId3" imgW="1130040" imgH="444240" progId="Equation.3">
                  <p:embed/>
                  <p:pic>
                    <p:nvPicPr>
                      <p:cNvPr id="0" name="Object 1"/>
                      <p:cNvPicPr>
                        <a:picLocks noChangeAspect="1" noChangeArrowheads="1"/>
                      </p:cNvPicPr>
                      <p:nvPr/>
                    </p:nvPicPr>
                    <p:blipFill>
                      <a:blip r:embed="rId4"/>
                      <a:srcRect/>
                      <a:stretch>
                        <a:fillRect/>
                      </a:stretch>
                    </p:blipFill>
                    <p:spPr bwMode="auto">
                      <a:xfrm>
                        <a:off x="2711624" y="4689140"/>
                        <a:ext cx="2051023" cy="806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578939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664" y="1232756"/>
            <a:ext cx="7086600" cy="348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6" name="Rectangle 5"/>
          <p:cNvSpPr/>
          <p:nvPr/>
        </p:nvSpPr>
        <p:spPr bwMode="auto">
          <a:xfrm>
            <a:off x="3262714" y="5049180"/>
            <a:ext cx="5668500" cy="1548172"/>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31235497"/>
              </p:ext>
            </p:extLst>
          </p:nvPr>
        </p:nvGraphicFramePr>
        <p:xfrm>
          <a:off x="4712970" y="5960396"/>
          <a:ext cx="2766060" cy="391859"/>
        </p:xfrm>
        <a:graphic>
          <a:graphicData uri="http://schemas.openxmlformats.org/presentationml/2006/ole">
            <mc:AlternateContent xmlns:mc="http://schemas.openxmlformats.org/markup-compatibility/2006">
              <mc:Choice xmlns:v="urn:schemas-microsoft-com:vml" Requires="v">
                <p:oleObj spid="_x0000_s56334" name="Equation" r:id="rId4" imgW="1523880" imgH="215640" progId="Equation.3">
                  <p:embed/>
                </p:oleObj>
              </mc:Choice>
              <mc:Fallback>
                <p:oleObj name="Equation" r:id="rId4" imgW="1523880" imgH="215640" progId="Equation.3">
                  <p:embed/>
                  <p:pic>
                    <p:nvPicPr>
                      <p:cNvPr id="0" name=""/>
                      <p:cNvPicPr>
                        <a:picLocks noChangeAspect="1" noChangeArrowheads="1"/>
                      </p:cNvPicPr>
                      <p:nvPr/>
                    </p:nvPicPr>
                    <p:blipFill>
                      <a:blip r:embed="rId5"/>
                      <a:srcRect/>
                      <a:stretch>
                        <a:fillRect/>
                      </a:stretch>
                    </p:blipFill>
                    <p:spPr bwMode="auto">
                      <a:xfrm>
                        <a:off x="4712970" y="5960396"/>
                        <a:ext cx="2766060" cy="3918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383455" y="5335511"/>
            <a:ext cx="3240360" cy="338554"/>
          </a:xfrm>
          <a:prstGeom prst="rect">
            <a:avLst/>
          </a:prstGeom>
          <a:noFill/>
        </p:spPr>
        <p:txBody>
          <a:bodyPr wrap="square" rtlCol="0">
            <a:spAutoFit/>
          </a:bodyPr>
          <a:lstStyle/>
          <a:p>
            <a:r>
              <a:rPr lang="pt-PT" sz="1600" dirty="0">
                <a:latin typeface="Trebuchet MS" pitchFamily="34" charset="0"/>
              </a:rPr>
              <a:t>Rule to select competitors</a:t>
            </a:r>
            <a:endParaRPr lang="en-US" sz="1600" dirty="0">
              <a:latin typeface="Trebuchet MS" pitchFamily="34" charset="0"/>
            </a:endParaRPr>
          </a:p>
        </p:txBody>
      </p:sp>
      <p:sp>
        <p:nvSpPr>
          <p:cNvPr id="9" name="Line Callout 1 8"/>
          <p:cNvSpPr/>
          <p:nvPr/>
        </p:nvSpPr>
        <p:spPr bwMode="auto">
          <a:xfrm>
            <a:off x="8024237" y="2327759"/>
            <a:ext cx="1620180" cy="648072"/>
          </a:xfrm>
          <a:prstGeom prst="borderCallout1">
            <a:avLst>
              <a:gd name="adj1" fmla="val 46969"/>
              <a:gd name="adj2" fmla="val -1560"/>
              <a:gd name="adj3" fmla="val 43903"/>
              <a:gd name="adj4" fmla="val -20003"/>
            </a:avLst>
          </a:prstGeom>
          <a:solidFill>
            <a:schemeClr val="bg1"/>
          </a:solidFill>
          <a:ln w="25400"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r>
              <a:rPr lang="pt-PT" sz="1800" dirty="0">
                <a:latin typeface="Trebuchet MS" pitchFamily="34" charset="0"/>
              </a:rPr>
              <a:t>competitor</a:t>
            </a:r>
            <a:endParaRPr lang="en-US" sz="1800" dirty="0">
              <a:latin typeface="Trebuchet MS" pitchFamily="34" charset="0"/>
            </a:endParaRPr>
          </a:p>
        </p:txBody>
      </p:sp>
      <p:sp>
        <p:nvSpPr>
          <p:cNvPr id="10" name="Line Callout 1 9"/>
          <p:cNvSpPr/>
          <p:nvPr/>
        </p:nvSpPr>
        <p:spPr bwMode="auto">
          <a:xfrm>
            <a:off x="6312024" y="1520788"/>
            <a:ext cx="1620180" cy="648072"/>
          </a:xfrm>
          <a:prstGeom prst="borderCallout1">
            <a:avLst>
              <a:gd name="adj1" fmla="val 99645"/>
              <a:gd name="adj2" fmla="val 44343"/>
              <a:gd name="adj3" fmla="val 212207"/>
              <a:gd name="adj4" fmla="val 20363"/>
            </a:avLst>
          </a:prstGeom>
          <a:solidFill>
            <a:schemeClr val="bg1"/>
          </a:solidFill>
          <a:ln w="25400"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r>
              <a:rPr lang="pt-PT" sz="1800" dirty="0">
                <a:latin typeface="Trebuchet MS" pitchFamily="34" charset="0"/>
              </a:rPr>
              <a:t>competitor</a:t>
            </a:r>
            <a:endParaRPr lang="en-US" sz="1800" dirty="0">
              <a:latin typeface="Trebuchet MS" pitchFamily="34" charset="0"/>
            </a:endParaRPr>
          </a:p>
        </p:txBody>
      </p:sp>
    </p:spTree>
    <p:extLst>
      <p:ext uri="{BB962C8B-B14F-4D97-AF65-F5344CB8AC3E}">
        <p14:creationId xmlns:p14="http://schemas.microsoft.com/office/powerpoint/2010/main" val="3625780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spcBef>
                <a:spcPts val="1000"/>
              </a:spcBef>
            </a:pPr>
            <a:r>
              <a:rPr lang="pt-PT" dirty="0"/>
              <a:t>Indices based on horizontal or vertical angles centered at the subject tree</a:t>
            </a:r>
          </a:p>
          <a:p>
            <a:pPr marL="876300" lvl="1" indent="-419100">
              <a:spcBef>
                <a:spcPts val="1000"/>
              </a:spcBef>
            </a:pPr>
            <a:r>
              <a:rPr lang="en-US" sz="2000" dirty="0"/>
              <a:t>The indices are based on the sum of the horizontal/vertical angles from the subject tree to all the neighbors within a fixed search radius (competitors)</a:t>
            </a:r>
            <a:endParaRPr lang="pt-PT" sz="2000"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6096000" y="4245308"/>
            <a:ext cx="4140460" cy="738664"/>
          </a:xfrm>
          <a:prstGeom prst="rect">
            <a:avLst/>
          </a:prstGeom>
          <a:noFill/>
        </p:spPr>
        <p:txBody>
          <a:bodyPr wrap="square" rtlCol="0">
            <a:spAutoFit/>
          </a:bodyPr>
          <a:lstStyle/>
          <a:p>
            <a:r>
              <a:rPr lang="pt-PT" sz="1400" i="1" dirty="0">
                <a:latin typeface="Trebuchet MS" pitchFamily="34" charset="0"/>
              </a:rPr>
              <a:t>n</a:t>
            </a:r>
            <a:r>
              <a:rPr lang="pt-PT" sz="1400" dirty="0">
                <a:latin typeface="Trebuchet MS" pitchFamily="34" charset="0"/>
              </a:rPr>
              <a:t> – number of competitors</a:t>
            </a:r>
          </a:p>
          <a:p>
            <a:r>
              <a:rPr lang="pt-PT" sz="1400" i="1" dirty="0">
                <a:latin typeface="Trebuchet MS" pitchFamily="34" charset="0"/>
                <a:sym typeface="Symbol"/>
              </a:rPr>
              <a:t></a:t>
            </a:r>
            <a:r>
              <a:rPr lang="pt-PT" sz="1400" i="1" baseline="-25000" dirty="0">
                <a:latin typeface="Trebuchet MS" pitchFamily="34" charset="0"/>
              </a:rPr>
              <a:t>jk </a:t>
            </a:r>
            <a:r>
              <a:rPr lang="pt-PT" sz="1400" i="1" dirty="0">
                <a:latin typeface="Trebuchet MS" pitchFamily="34" charset="0"/>
              </a:rPr>
              <a:t>–</a:t>
            </a:r>
            <a:r>
              <a:rPr lang="pt-PT" sz="1400" dirty="0">
                <a:latin typeface="Trebuchet MS" pitchFamily="34" charset="0"/>
              </a:rPr>
              <a:t> horizontal/vertical angle subtended by some dimension of the neighbor</a:t>
            </a:r>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86897252"/>
              </p:ext>
            </p:extLst>
          </p:nvPr>
        </p:nvGraphicFramePr>
        <p:xfrm>
          <a:off x="2614200" y="4150084"/>
          <a:ext cx="2231288" cy="862089"/>
        </p:xfrm>
        <a:graphic>
          <a:graphicData uri="http://schemas.openxmlformats.org/presentationml/2006/ole">
            <mc:AlternateContent xmlns:mc="http://schemas.openxmlformats.org/markup-compatibility/2006">
              <mc:Choice xmlns:v="urn:schemas-microsoft-com:vml" Requires="v">
                <p:oleObj spid="_x0000_s58385" name="Equation" r:id="rId3" imgW="1117440" imgH="431640" progId="Equation.3">
                  <p:embed/>
                </p:oleObj>
              </mc:Choice>
              <mc:Fallback>
                <p:oleObj name="Equation" r:id="rId3" imgW="1117440" imgH="431640" progId="Equation.3">
                  <p:embed/>
                  <p:pic>
                    <p:nvPicPr>
                      <p:cNvPr id="0" name="Object 1"/>
                      <p:cNvPicPr>
                        <a:picLocks noChangeAspect="1" noChangeArrowheads="1"/>
                      </p:cNvPicPr>
                      <p:nvPr/>
                    </p:nvPicPr>
                    <p:blipFill>
                      <a:blip r:embed="rId4"/>
                      <a:srcRect/>
                      <a:stretch>
                        <a:fillRect/>
                      </a:stretch>
                    </p:blipFill>
                    <p:spPr bwMode="auto">
                      <a:xfrm>
                        <a:off x="2614200" y="4150084"/>
                        <a:ext cx="2231288" cy="8620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873121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9" y="4764"/>
            <a:ext cx="6905625" cy="684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6" name="TextBox 5"/>
          <p:cNvSpPr txBox="1"/>
          <p:nvPr/>
        </p:nvSpPr>
        <p:spPr>
          <a:xfrm>
            <a:off x="3251684" y="188640"/>
            <a:ext cx="4176464" cy="400110"/>
          </a:xfrm>
          <a:prstGeom prst="rect">
            <a:avLst/>
          </a:prstGeom>
          <a:solidFill>
            <a:schemeClr val="bg1"/>
          </a:solidFill>
        </p:spPr>
        <p:txBody>
          <a:bodyPr wrap="square" rtlCol="0">
            <a:spAutoFit/>
          </a:bodyPr>
          <a:lstStyle/>
          <a:p>
            <a:r>
              <a:rPr lang="pt-PT" sz="2000" dirty="0">
                <a:latin typeface="Trebuchet MS" pitchFamily="34" charset="0"/>
              </a:rPr>
              <a:t>Index based on horizontal angles</a:t>
            </a:r>
            <a:endParaRPr lang="en-US" sz="2000" dirty="0">
              <a:latin typeface="Trebuchet MS" pitchFamily="34" charset="0"/>
            </a:endParaRPr>
          </a:p>
        </p:txBody>
      </p:sp>
      <p:sp>
        <p:nvSpPr>
          <p:cNvPr id="4" name="TextBox 3"/>
          <p:cNvSpPr txBox="1"/>
          <p:nvPr/>
        </p:nvSpPr>
        <p:spPr>
          <a:xfrm>
            <a:off x="7392144" y="107922"/>
            <a:ext cx="2088232" cy="584775"/>
          </a:xfrm>
          <a:prstGeom prst="rect">
            <a:avLst/>
          </a:prstGeom>
          <a:noFill/>
        </p:spPr>
        <p:txBody>
          <a:bodyPr wrap="square" rtlCol="0">
            <a:spAutoFit/>
          </a:bodyPr>
          <a:lstStyle/>
          <a:p>
            <a:pPr algn="l"/>
            <a:r>
              <a:rPr lang="pt-PT" sz="1600" dirty="0">
                <a:latin typeface="Trebuchet MS" pitchFamily="34" charset="0"/>
              </a:rPr>
              <a:t>subject tree in gray</a:t>
            </a:r>
          </a:p>
          <a:p>
            <a:pPr algn="l"/>
            <a:r>
              <a:rPr lang="pt-PT" sz="1600" dirty="0">
                <a:latin typeface="Trebuchet MS" pitchFamily="34" charset="0"/>
              </a:rPr>
              <a:t>competitors in rose</a:t>
            </a:r>
            <a:endParaRPr lang="en-US" sz="1600" dirty="0">
              <a:latin typeface="Trebuchet MS" pitchFamily="34" charset="0"/>
            </a:endParaRPr>
          </a:p>
        </p:txBody>
      </p:sp>
      <p:sp>
        <p:nvSpPr>
          <p:cNvPr id="5" name="Oval 4"/>
          <p:cNvSpPr>
            <a:spLocks noChangeAspect="1"/>
          </p:cNvSpPr>
          <p:nvPr/>
        </p:nvSpPr>
        <p:spPr bwMode="auto">
          <a:xfrm>
            <a:off x="6366030" y="3292186"/>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7" name="Oval 6"/>
          <p:cNvSpPr>
            <a:spLocks noChangeAspect="1"/>
          </p:cNvSpPr>
          <p:nvPr/>
        </p:nvSpPr>
        <p:spPr bwMode="auto">
          <a:xfrm>
            <a:off x="4367808" y="4077073"/>
            <a:ext cx="366836" cy="38376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8" name="Oval 7"/>
          <p:cNvSpPr>
            <a:spLocks noChangeAspect="1"/>
          </p:cNvSpPr>
          <p:nvPr/>
        </p:nvSpPr>
        <p:spPr bwMode="auto">
          <a:xfrm>
            <a:off x="4817858" y="3040158"/>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9" name="Oval 8"/>
          <p:cNvSpPr>
            <a:spLocks noChangeAspect="1"/>
          </p:cNvSpPr>
          <p:nvPr/>
        </p:nvSpPr>
        <p:spPr bwMode="auto">
          <a:xfrm>
            <a:off x="4968626" y="1857426"/>
            <a:ext cx="263279"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0" name="Oval 9"/>
          <p:cNvSpPr>
            <a:spLocks noChangeAspect="1"/>
          </p:cNvSpPr>
          <p:nvPr/>
        </p:nvSpPr>
        <p:spPr bwMode="auto">
          <a:xfrm>
            <a:off x="6597806" y="2447892"/>
            <a:ext cx="146267" cy="15301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1" name="Oval 10"/>
          <p:cNvSpPr>
            <a:spLocks noChangeAspect="1"/>
          </p:cNvSpPr>
          <p:nvPr/>
        </p:nvSpPr>
        <p:spPr bwMode="auto">
          <a:xfrm>
            <a:off x="5623448" y="4059070"/>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2" name="Oval 11"/>
          <p:cNvSpPr>
            <a:spLocks noChangeAspect="1"/>
          </p:cNvSpPr>
          <p:nvPr/>
        </p:nvSpPr>
        <p:spPr bwMode="auto">
          <a:xfrm>
            <a:off x="4551226" y="3292187"/>
            <a:ext cx="263280"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3" name="Oval 12"/>
          <p:cNvSpPr>
            <a:spLocks noChangeAspect="1"/>
          </p:cNvSpPr>
          <p:nvPr/>
        </p:nvSpPr>
        <p:spPr bwMode="auto">
          <a:xfrm>
            <a:off x="6258018" y="4084274"/>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4" name="Oval 13"/>
          <p:cNvSpPr>
            <a:spLocks noChangeAspect="1"/>
          </p:cNvSpPr>
          <p:nvPr/>
        </p:nvSpPr>
        <p:spPr bwMode="auto">
          <a:xfrm>
            <a:off x="5822933" y="3260838"/>
            <a:ext cx="263279" cy="275431"/>
          </a:xfrm>
          <a:prstGeom prst="ellipse">
            <a:avLst/>
          </a:prstGeom>
          <a:solidFill>
            <a:schemeClr val="bg1">
              <a:lumMod val="50000"/>
              <a:alpha val="67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5" name="Oval 14"/>
          <p:cNvSpPr>
            <a:spLocks noChangeAspect="1"/>
          </p:cNvSpPr>
          <p:nvPr/>
        </p:nvSpPr>
        <p:spPr bwMode="auto">
          <a:xfrm>
            <a:off x="6955596" y="3284984"/>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Tree>
    <p:extLst>
      <p:ext uri="{BB962C8B-B14F-4D97-AF65-F5344CB8AC3E}">
        <p14:creationId xmlns:p14="http://schemas.microsoft.com/office/powerpoint/2010/main" val="422275431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807"/>
          <a:stretch/>
        </p:blipFill>
        <p:spPr bwMode="auto">
          <a:xfrm>
            <a:off x="1524000" y="1466850"/>
            <a:ext cx="9144000" cy="3924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2" name="TextBox 1"/>
          <p:cNvSpPr txBox="1"/>
          <p:nvPr/>
        </p:nvSpPr>
        <p:spPr>
          <a:xfrm>
            <a:off x="3971764" y="728700"/>
            <a:ext cx="4176464" cy="400110"/>
          </a:xfrm>
          <a:prstGeom prst="rect">
            <a:avLst/>
          </a:prstGeom>
          <a:solidFill>
            <a:schemeClr val="bg1"/>
          </a:solidFill>
        </p:spPr>
        <p:txBody>
          <a:bodyPr wrap="square" rtlCol="0">
            <a:spAutoFit/>
          </a:bodyPr>
          <a:lstStyle/>
          <a:p>
            <a:r>
              <a:rPr lang="pt-PT" sz="2000" dirty="0">
                <a:latin typeface="Trebuchet MS" pitchFamily="34" charset="0"/>
              </a:rPr>
              <a:t>Index based on vertical angles</a:t>
            </a:r>
            <a:endParaRPr lang="en-US" sz="2000" dirty="0">
              <a:latin typeface="Trebuchet MS" pitchFamily="34" charset="0"/>
            </a:endParaRPr>
          </a:p>
        </p:txBody>
      </p:sp>
    </p:spTree>
    <p:extLst>
      <p:ext uri="{BB962C8B-B14F-4D97-AF65-F5344CB8AC3E}">
        <p14:creationId xmlns:p14="http://schemas.microsoft.com/office/powerpoint/2010/main" val="236991191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spcBef>
                <a:spcPts val="1000"/>
              </a:spcBef>
            </a:pPr>
            <a:r>
              <a:rPr lang="pt-PT" dirty="0"/>
              <a:t>Indices based on horizontal or vertical angles centered at the subject tree – vertical search cone</a:t>
            </a:r>
          </a:p>
          <a:p>
            <a:pPr marL="876300" lvl="1" indent="-419100">
              <a:spcBef>
                <a:spcPts val="1000"/>
              </a:spcBef>
            </a:pPr>
            <a:r>
              <a:rPr lang="en-US" sz="2000" dirty="0"/>
              <a:t>The sum of the angles </a:t>
            </a:r>
            <a:r>
              <a:rPr lang="en-US" sz="2000" dirty="0">
                <a:sym typeface="Symbol"/>
              </a:rPr>
              <a:t></a:t>
            </a:r>
            <a:r>
              <a:rPr lang="en-US" sz="2000" dirty="0"/>
              <a:t> between the surface line of the search cone and the line connecting the tip of the competitor tree </a:t>
            </a:r>
            <a:r>
              <a:rPr lang="en-US" sz="2000" i="1" dirty="0"/>
              <a:t>j</a:t>
            </a:r>
            <a:r>
              <a:rPr lang="en-US" sz="2000" dirty="0"/>
              <a:t> with the cone apex on the subject tree</a:t>
            </a:r>
          </a:p>
          <a:p>
            <a:pPr marL="876300" lvl="1" indent="-419100">
              <a:spcBef>
                <a:spcPts val="1000"/>
              </a:spcBef>
            </a:pPr>
            <a:r>
              <a:rPr lang="en-US" sz="2000" dirty="0"/>
              <a:t>The closer and taller the competitor compared to the subject tree, the greater the angle and the competitive strength of this neighbor</a:t>
            </a:r>
          </a:p>
          <a:p>
            <a:pPr marL="876300" lvl="1" indent="-419100">
              <a:spcBef>
                <a:spcPts val="1000"/>
              </a:spcBef>
            </a:pPr>
            <a:r>
              <a:rPr lang="en-US" sz="2000" dirty="0"/>
              <a:t>The competition measure may also include the ratio of the competitor and subject tree crown cross-sectional areas at the height of the search cone insertion and a species-specific light transmission coefficient</a:t>
            </a:r>
          </a:p>
          <a:p>
            <a:pPr marL="876300" lvl="1" indent="-419100">
              <a:spcBef>
                <a:spcPts val="1000"/>
              </a:spcBef>
            </a:pPr>
            <a:endParaRPr lang="en-US" sz="2000"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613320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07"/>
          <a:stretch/>
        </p:blipFill>
        <p:spPr bwMode="auto">
          <a:xfrm>
            <a:off x="1559496" y="283005"/>
            <a:ext cx="9026772" cy="3952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5" name="Rectangle 4"/>
          <p:cNvSpPr/>
          <p:nvPr/>
        </p:nvSpPr>
        <p:spPr bwMode="auto">
          <a:xfrm>
            <a:off x="2526488" y="4221088"/>
            <a:ext cx="7092788" cy="2569948"/>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endParaRPr lang="en-US"/>
          </a:p>
        </p:txBody>
      </p:sp>
      <p:sp>
        <p:nvSpPr>
          <p:cNvPr id="6" name="Rectangle 4"/>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849342977"/>
              </p:ext>
            </p:extLst>
          </p:nvPr>
        </p:nvGraphicFramePr>
        <p:xfrm>
          <a:off x="2929236" y="4617132"/>
          <a:ext cx="6191100" cy="818640"/>
        </p:xfrm>
        <a:graphic>
          <a:graphicData uri="http://schemas.openxmlformats.org/presentationml/2006/ole">
            <mc:AlternateContent xmlns:mc="http://schemas.openxmlformats.org/markup-compatibility/2006">
              <mc:Choice xmlns:v="urn:schemas-microsoft-com:vml" Requires="v">
                <p:oleObj spid="_x0000_s63506" name="Equation" r:id="rId4" imgW="4127400" imgH="545760" progId="Equation.3">
                  <p:embed/>
                </p:oleObj>
              </mc:Choice>
              <mc:Fallback>
                <p:oleObj name="Equation" r:id="rId4" imgW="4127400" imgH="545760" progId="Equation.3">
                  <p:embed/>
                  <p:pic>
                    <p:nvPicPr>
                      <p:cNvPr id="0" name="Object 3"/>
                      <p:cNvPicPr>
                        <a:picLocks noChangeAspect="1" noChangeArrowheads="1"/>
                      </p:cNvPicPr>
                      <p:nvPr/>
                    </p:nvPicPr>
                    <p:blipFill>
                      <a:blip r:embed="rId5"/>
                      <a:srcRect/>
                      <a:stretch>
                        <a:fillRect/>
                      </a:stretch>
                    </p:blipFill>
                    <p:spPr bwMode="auto">
                      <a:xfrm>
                        <a:off x="2929236" y="4617132"/>
                        <a:ext cx="6191100" cy="818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747628" y="5553237"/>
            <a:ext cx="6624736" cy="1169551"/>
          </a:xfrm>
          <a:prstGeom prst="rect">
            <a:avLst/>
          </a:prstGeom>
          <a:noFill/>
        </p:spPr>
        <p:txBody>
          <a:bodyPr wrap="square" rtlCol="0">
            <a:spAutoFit/>
          </a:bodyPr>
          <a:lstStyle/>
          <a:p>
            <a:r>
              <a:rPr lang="pt-PT" sz="1400" i="1" dirty="0">
                <a:latin typeface="Trebuchet MS" pitchFamily="34" charset="0"/>
              </a:rPr>
              <a:t>n</a:t>
            </a:r>
            <a:r>
              <a:rPr lang="pt-PT" sz="1400" dirty="0">
                <a:latin typeface="Trebuchet MS" pitchFamily="34" charset="0"/>
              </a:rPr>
              <a:t> – number of competitors</a:t>
            </a:r>
          </a:p>
          <a:p>
            <a:r>
              <a:rPr lang="en-US" sz="1400" i="1" dirty="0" err="1">
                <a:latin typeface="Trebuchet MS" pitchFamily="34" charset="0"/>
                <a:sym typeface="Symbol"/>
              </a:rPr>
              <a:t>ca</a:t>
            </a:r>
            <a:r>
              <a:rPr lang="en-US" sz="1400" i="1" baseline="-25000" dirty="0" err="1">
                <a:latin typeface="Trebuchet MS" pitchFamily="34" charset="0"/>
                <a:sym typeface="Symbol"/>
              </a:rPr>
              <a:t>hc</a:t>
            </a:r>
            <a:r>
              <a:rPr lang="en-US" sz="1400" i="1" dirty="0">
                <a:latin typeface="Trebuchet MS" pitchFamily="34" charset="0"/>
                <a:sym typeface="Symbol"/>
              </a:rPr>
              <a:t> - </a:t>
            </a:r>
            <a:r>
              <a:rPr lang="en-US" sz="1400" dirty="0">
                <a:latin typeface="Trebuchet MS" pitchFamily="34" charset="0"/>
                <a:sym typeface="Symbol"/>
              </a:rPr>
              <a:t>crown cross-sectional area at height of cone insertion </a:t>
            </a:r>
            <a:r>
              <a:rPr lang="en-US" sz="1400" dirty="0" err="1">
                <a:latin typeface="Trebuchet MS" pitchFamily="34" charset="0"/>
                <a:sym typeface="Symbol"/>
              </a:rPr>
              <a:t>hc</a:t>
            </a:r>
            <a:endParaRPr lang="en-US" sz="1400" dirty="0">
              <a:latin typeface="Trebuchet MS" pitchFamily="34" charset="0"/>
              <a:sym typeface="Symbol"/>
            </a:endParaRPr>
          </a:p>
          <a:p>
            <a:r>
              <a:rPr lang="en-US" sz="1400" i="1" dirty="0">
                <a:latin typeface="Trebuchet MS" pitchFamily="34" charset="0"/>
                <a:sym typeface="Symbol"/>
              </a:rPr>
              <a:t></a:t>
            </a:r>
            <a:r>
              <a:rPr lang="en-US" sz="1400" i="1" baseline="-25000" dirty="0">
                <a:latin typeface="Trebuchet MS" pitchFamily="34" charset="0"/>
                <a:sym typeface="Symbol"/>
              </a:rPr>
              <a:t>j</a:t>
            </a:r>
            <a:r>
              <a:rPr lang="en-US" sz="1400" dirty="0">
                <a:latin typeface="Trebuchet MS" pitchFamily="34" charset="0"/>
                <a:sym typeface="Symbol"/>
              </a:rPr>
              <a:t> - angle defined by the surface line of the search cone and the line between the insertion point of the cone and the top of the competitor tree</a:t>
            </a:r>
          </a:p>
          <a:p>
            <a:r>
              <a:rPr lang="en-US" sz="1400" i="1" dirty="0" err="1">
                <a:latin typeface="Trebuchet MS" pitchFamily="34" charset="0"/>
                <a:sym typeface="Symbol"/>
              </a:rPr>
              <a:t>lt</a:t>
            </a:r>
            <a:r>
              <a:rPr lang="en-US" sz="1400" i="1" baseline="-25000" dirty="0" err="1">
                <a:latin typeface="Trebuchet MS" pitchFamily="34" charset="0"/>
                <a:sym typeface="Symbol"/>
              </a:rPr>
              <a:t>j</a:t>
            </a:r>
            <a:r>
              <a:rPr lang="en-US" sz="1400" dirty="0">
                <a:latin typeface="Trebuchet MS" pitchFamily="34" charset="0"/>
                <a:sym typeface="Symbol"/>
              </a:rPr>
              <a:t> - light transmission coefficient for competitor </a:t>
            </a:r>
            <a:r>
              <a:rPr lang="en-US" sz="1400" i="1" dirty="0">
                <a:latin typeface="Trebuchet MS" pitchFamily="34" charset="0"/>
                <a:sym typeface="Symbol"/>
              </a:rPr>
              <a:t>j</a:t>
            </a:r>
            <a:r>
              <a:rPr lang="en-US" sz="1400" dirty="0">
                <a:latin typeface="Trebuchet MS" pitchFamily="34" charset="0"/>
                <a:sym typeface="Symbol"/>
              </a:rPr>
              <a:t> (dependent on species)</a:t>
            </a:r>
            <a:endParaRPr lang="pt-PT" sz="1400" dirty="0">
              <a:latin typeface="Trebuchet MS" pitchFamily="34" charset="0"/>
            </a:endParaRPr>
          </a:p>
        </p:txBody>
      </p:sp>
    </p:spTree>
    <p:extLst>
      <p:ext uri="{BB962C8B-B14F-4D97-AF65-F5344CB8AC3E}">
        <p14:creationId xmlns:p14="http://schemas.microsoft.com/office/powerpoint/2010/main" val="256823785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spcBef>
                <a:spcPts val="1000"/>
              </a:spcBef>
            </a:pPr>
            <a:r>
              <a:rPr lang="pt-PT" dirty="0"/>
              <a:t>Growing space</a:t>
            </a:r>
          </a:p>
          <a:p>
            <a:pPr marL="876300" lvl="1" indent="-419100">
              <a:spcBef>
                <a:spcPts val="1000"/>
              </a:spcBef>
            </a:pPr>
            <a:r>
              <a:rPr lang="en-US" sz="2000" dirty="0"/>
              <a:t>The stand surrounding a central tree </a:t>
            </a:r>
            <a:r>
              <a:rPr lang="en-US" sz="2000" i="1" dirty="0" err="1"/>
              <a:t>i</a:t>
            </a:r>
            <a:r>
              <a:rPr lang="en-US" sz="2000" dirty="0"/>
              <a:t> is divided into as many imaginary circle segments as there are competitors</a:t>
            </a:r>
          </a:p>
          <a:p>
            <a:pPr marL="876300" lvl="1" indent="-419100">
              <a:spcBef>
                <a:spcPts val="1000"/>
              </a:spcBef>
            </a:pPr>
            <a:r>
              <a:rPr lang="en-US" sz="2000" dirty="0"/>
              <a:t>Each circle has a radius proportional to the size of the subject tree in relation to the sum of its size and that of the corresponding competitor</a:t>
            </a:r>
          </a:p>
          <a:p>
            <a:pPr marL="876300" lvl="1" indent="-419100">
              <a:spcBef>
                <a:spcPts val="1000"/>
              </a:spcBef>
            </a:pPr>
            <a:r>
              <a:rPr lang="en-US" sz="2000" dirty="0"/>
              <a:t>The sum of the area of these </a:t>
            </a:r>
            <a:r>
              <a:rPr lang="en-US" sz="2000" i="1" dirty="0"/>
              <a:t>n</a:t>
            </a:r>
            <a:r>
              <a:rPr lang="en-US" sz="2000" dirty="0"/>
              <a:t> segments, assumed to be the area available for tree growth, is used as the competition index</a:t>
            </a:r>
            <a:endParaRPr lang="pt-PT" sz="2000"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05845866"/>
              </p:ext>
            </p:extLst>
          </p:nvPr>
        </p:nvGraphicFramePr>
        <p:xfrm>
          <a:off x="3727265" y="4509120"/>
          <a:ext cx="4552740" cy="1542780"/>
        </p:xfrm>
        <a:graphic>
          <a:graphicData uri="http://schemas.openxmlformats.org/presentationml/2006/ole">
            <mc:AlternateContent xmlns:mc="http://schemas.openxmlformats.org/markup-compatibility/2006">
              <mc:Choice xmlns:v="urn:schemas-microsoft-com:vml" Requires="v">
                <p:oleObj spid="_x0000_s64527" name="Equation" r:id="rId3" imgW="3035160" imgH="1028520" progId="Equation.3">
                  <p:embed/>
                </p:oleObj>
              </mc:Choice>
              <mc:Fallback>
                <p:oleObj name="Equation" r:id="rId3" imgW="3035160" imgH="1028520" progId="Equation.3">
                  <p:embed/>
                  <p:pic>
                    <p:nvPicPr>
                      <p:cNvPr id="0" name="Object 1"/>
                      <p:cNvPicPr>
                        <a:picLocks noChangeAspect="1" noChangeArrowheads="1"/>
                      </p:cNvPicPr>
                      <p:nvPr/>
                    </p:nvPicPr>
                    <p:blipFill>
                      <a:blip r:embed="rId4"/>
                      <a:srcRect/>
                      <a:stretch>
                        <a:fillRect/>
                      </a:stretch>
                    </p:blipFill>
                    <p:spPr bwMode="auto">
                      <a:xfrm>
                        <a:off x="3727265" y="4509120"/>
                        <a:ext cx="4552740" cy="15427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961133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9" y="4764"/>
            <a:ext cx="6905625" cy="684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4" name="TextBox 3"/>
          <p:cNvSpPr txBox="1"/>
          <p:nvPr/>
        </p:nvSpPr>
        <p:spPr>
          <a:xfrm>
            <a:off x="7392144" y="107922"/>
            <a:ext cx="2088232" cy="584775"/>
          </a:xfrm>
          <a:prstGeom prst="rect">
            <a:avLst/>
          </a:prstGeom>
          <a:noFill/>
        </p:spPr>
        <p:txBody>
          <a:bodyPr wrap="square" rtlCol="0">
            <a:spAutoFit/>
          </a:bodyPr>
          <a:lstStyle/>
          <a:p>
            <a:pPr algn="l"/>
            <a:r>
              <a:rPr lang="pt-PT" sz="1600" dirty="0">
                <a:latin typeface="Trebuchet MS" pitchFamily="34" charset="0"/>
              </a:rPr>
              <a:t>subject tree in gray</a:t>
            </a:r>
          </a:p>
          <a:p>
            <a:pPr algn="l"/>
            <a:r>
              <a:rPr lang="pt-PT" sz="1600" dirty="0">
                <a:latin typeface="Trebuchet MS" pitchFamily="34" charset="0"/>
              </a:rPr>
              <a:t>competitors in rose</a:t>
            </a:r>
            <a:endParaRPr lang="en-US" sz="1600" dirty="0">
              <a:latin typeface="Trebuchet MS" pitchFamily="34" charset="0"/>
            </a:endParaRPr>
          </a:p>
        </p:txBody>
      </p:sp>
      <p:sp>
        <p:nvSpPr>
          <p:cNvPr id="5" name="Oval 4"/>
          <p:cNvSpPr>
            <a:spLocks noChangeAspect="1"/>
          </p:cNvSpPr>
          <p:nvPr/>
        </p:nvSpPr>
        <p:spPr bwMode="auto">
          <a:xfrm>
            <a:off x="6366030" y="3292186"/>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6" name="Oval 5"/>
          <p:cNvSpPr>
            <a:spLocks noChangeAspect="1"/>
          </p:cNvSpPr>
          <p:nvPr/>
        </p:nvSpPr>
        <p:spPr bwMode="auto">
          <a:xfrm>
            <a:off x="4367808" y="4077073"/>
            <a:ext cx="366836" cy="38376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7" name="Oval 6"/>
          <p:cNvSpPr>
            <a:spLocks noChangeAspect="1"/>
          </p:cNvSpPr>
          <p:nvPr/>
        </p:nvSpPr>
        <p:spPr bwMode="auto">
          <a:xfrm>
            <a:off x="4817858" y="3040158"/>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8" name="Oval 7"/>
          <p:cNvSpPr>
            <a:spLocks noChangeAspect="1"/>
          </p:cNvSpPr>
          <p:nvPr/>
        </p:nvSpPr>
        <p:spPr bwMode="auto">
          <a:xfrm>
            <a:off x="4968626" y="1857426"/>
            <a:ext cx="263279"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9" name="Oval 8"/>
          <p:cNvSpPr>
            <a:spLocks noChangeAspect="1"/>
          </p:cNvSpPr>
          <p:nvPr/>
        </p:nvSpPr>
        <p:spPr bwMode="auto">
          <a:xfrm>
            <a:off x="6597806" y="2447892"/>
            <a:ext cx="146267" cy="15301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0" name="Oval 9"/>
          <p:cNvSpPr>
            <a:spLocks noChangeAspect="1"/>
          </p:cNvSpPr>
          <p:nvPr/>
        </p:nvSpPr>
        <p:spPr bwMode="auto">
          <a:xfrm>
            <a:off x="5623448" y="4059070"/>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1" name="Oval 10"/>
          <p:cNvSpPr>
            <a:spLocks noChangeAspect="1"/>
          </p:cNvSpPr>
          <p:nvPr/>
        </p:nvSpPr>
        <p:spPr bwMode="auto">
          <a:xfrm>
            <a:off x="4551226" y="3292187"/>
            <a:ext cx="263280"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2" name="Oval 11"/>
          <p:cNvSpPr>
            <a:spLocks noChangeAspect="1"/>
          </p:cNvSpPr>
          <p:nvPr/>
        </p:nvSpPr>
        <p:spPr bwMode="auto">
          <a:xfrm>
            <a:off x="6258018" y="4084274"/>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3" name="Oval 12"/>
          <p:cNvSpPr>
            <a:spLocks noChangeAspect="1"/>
          </p:cNvSpPr>
          <p:nvPr/>
        </p:nvSpPr>
        <p:spPr bwMode="auto">
          <a:xfrm>
            <a:off x="5822933" y="3260838"/>
            <a:ext cx="263279" cy="275431"/>
          </a:xfrm>
          <a:prstGeom prst="ellipse">
            <a:avLst/>
          </a:prstGeom>
          <a:solidFill>
            <a:schemeClr val="bg1">
              <a:lumMod val="50000"/>
              <a:alpha val="67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4" name="Oval 13"/>
          <p:cNvSpPr>
            <a:spLocks noChangeAspect="1"/>
          </p:cNvSpPr>
          <p:nvPr/>
        </p:nvSpPr>
        <p:spPr bwMode="auto">
          <a:xfrm>
            <a:off x="6955596" y="3284984"/>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Tree>
    <p:extLst>
      <p:ext uri="{BB962C8B-B14F-4D97-AF65-F5344CB8AC3E}">
        <p14:creationId xmlns:p14="http://schemas.microsoft.com/office/powerpoint/2010/main" val="247308588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pt-PT"/>
              <a:t>Competition indices</a:t>
            </a:r>
          </a:p>
        </p:txBody>
      </p:sp>
      <p:sp>
        <p:nvSpPr>
          <p:cNvPr id="5123" name="Rectangle 3"/>
          <p:cNvSpPr>
            <a:spLocks noGrp="1" noChangeArrowheads="1"/>
          </p:cNvSpPr>
          <p:nvPr>
            <p:ph type="body" idx="1"/>
          </p:nvPr>
        </p:nvSpPr>
        <p:spPr/>
        <p:txBody>
          <a:bodyPr/>
          <a:lstStyle/>
          <a:p>
            <a:r>
              <a:rPr lang="en-US" dirty="0"/>
              <a:t>The effect of local neighbors may be expressed by some mathematical formulation - commonly referred to as a “</a:t>
            </a:r>
            <a:r>
              <a:rPr lang="en-US" dirty="0">
                <a:solidFill>
                  <a:srgbClr val="009900"/>
                </a:solidFill>
              </a:rPr>
              <a:t>competition index</a:t>
            </a:r>
            <a:r>
              <a:rPr lang="en-US" dirty="0"/>
              <a:t>” - representing how much each tree is affected by its neighbors</a:t>
            </a:r>
            <a:endParaRPr lang="pt-PT" dirty="0"/>
          </a:p>
          <a:p>
            <a:r>
              <a:rPr lang="en-US" dirty="0"/>
              <a:t>Functions used to quantify competition range from</a:t>
            </a:r>
          </a:p>
          <a:p>
            <a:pPr lvl="1"/>
            <a:r>
              <a:rPr lang="en-US" dirty="0"/>
              <a:t>simple formulations expressing the hierarchical position of the tree within the stand or plot (</a:t>
            </a:r>
            <a:r>
              <a:rPr lang="en-US" dirty="0">
                <a:solidFill>
                  <a:srgbClr val="009900"/>
                </a:solidFill>
              </a:rPr>
              <a:t>distance-independent or non-spatially explicit indices</a:t>
            </a:r>
            <a:r>
              <a:rPr lang="en-US" dirty="0"/>
              <a:t>)</a:t>
            </a:r>
          </a:p>
          <a:p>
            <a:pPr lvl="1"/>
            <a:r>
              <a:rPr lang="en-US" dirty="0"/>
              <a:t>to more complex indices that express the size of, distance to, and number of local neighbors (</a:t>
            </a:r>
            <a:r>
              <a:rPr lang="en-US" dirty="0">
                <a:solidFill>
                  <a:srgbClr val="009900"/>
                </a:solidFill>
              </a:rPr>
              <a:t>distance-dependent or spatially explicit indices</a:t>
            </a:r>
            <a:r>
              <a:rPr lang="en-US" dirty="0"/>
              <a:t>)</a:t>
            </a:r>
            <a:endParaRPr lang="pt-PT"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left)">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left)">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spcBef>
                <a:spcPts val="1000"/>
              </a:spcBef>
            </a:pPr>
            <a:r>
              <a:rPr lang="pt-PT" dirty="0"/>
              <a:t>Area potentially available (APA)</a:t>
            </a:r>
          </a:p>
          <a:p>
            <a:pPr marL="876300" lvl="1" indent="-419100">
              <a:spcBef>
                <a:spcPts val="1000"/>
              </a:spcBef>
            </a:pPr>
            <a:r>
              <a:rPr lang="en-US" sz="2000" dirty="0"/>
              <a:t>The area available to each tree is calculated as the area of a polygon defined by the bisectors to the inter-tree lines</a:t>
            </a:r>
          </a:p>
          <a:p>
            <a:pPr marL="876300" lvl="1" indent="-419100">
              <a:spcBef>
                <a:spcPts val="1000"/>
              </a:spcBef>
            </a:pPr>
            <a:r>
              <a:rPr lang="en-US" sz="2000" dirty="0"/>
              <a:t>The most used index is obtained by bisecting the inter-tree lines proportionally to the subject tree and competitor sizes</a:t>
            </a:r>
          </a:p>
          <a:p>
            <a:pPr marL="876300" lvl="1" indent="-419100">
              <a:spcBef>
                <a:spcPts val="1000"/>
              </a:spcBef>
            </a:pPr>
            <a:r>
              <a:rPr lang="en-US" sz="2000" dirty="0"/>
              <a:t>The distance to a polygon side maybe restricted by a function of the radius of an open-grown tree of the same diameter as the subject tree to prevent polygon areas from becoming excessively large. This variant of the APA index may be useful in stands with irregular spatial patterns</a:t>
            </a:r>
          </a:p>
          <a:p>
            <a:pPr marL="876300" lvl="1" indent="-419100">
              <a:spcBef>
                <a:spcPts val="1000"/>
              </a:spcBef>
            </a:pPr>
            <a:endParaRPr lang="pt-PT" sz="2000"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786848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875" y="0"/>
            <a:ext cx="7638251" cy="685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5" name="Freeform 4"/>
          <p:cNvSpPr/>
          <p:nvPr/>
        </p:nvSpPr>
        <p:spPr bwMode="auto">
          <a:xfrm>
            <a:off x="5791200" y="3149601"/>
            <a:ext cx="711200" cy="745067"/>
          </a:xfrm>
          <a:custGeom>
            <a:avLst/>
            <a:gdLst>
              <a:gd name="connsiteX0" fmla="*/ 158044 w 711200"/>
              <a:gd name="connsiteY0" fmla="*/ 0 h 745067"/>
              <a:gd name="connsiteX1" fmla="*/ 587022 w 711200"/>
              <a:gd name="connsiteY1" fmla="*/ 22578 h 745067"/>
              <a:gd name="connsiteX2" fmla="*/ 711200 w 711200"/>
              <a:gd name="connsiteY2" fmla="*/ 146756 h 745067"/>
              <a:gd name="connsiteX3" fmla="*/ 711200 w 711200"/>
              <a:gd name="connsiteY3" fmla="*/ 485422 h 745067"/>
              <a:gd name="connsiteX4" fmla="*/ 474133 w 711200"/>
              <a:gd name="connsiteY4" fmla="*/ 745067 h 745067"/>
              <a:gd name="connsiteX5" fmla="*/ 0 w 711200"/>
              <a:gd name="connsiteY5" fmla="*/ 711200 h 745067"/>
              <a:gd name="connsiteX6" fmla="*/ 0 w 711200"/>
              <a:gd name="connsiteY6" fmla="*/ 180622 h 745067"/>
              <a:gd name="connsiteX7" fmla="*/ 158044 w 711200"/>
              <a:gd name="connsiteY7"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200" h="745067">
                <a:moveTo>
                  <a:pt x="158044" y="0"/>
                </a:moveTo>
                <a:lnTo>
                  <a:pt x="587022" y="22578"/>
                </a:lnTo>
                <a:lnTo>
                  <a:pt x="711200" y="146756"/>
                </a:lnTo>
                <a:lnTo>
                  <a:pt x="711200" y="485422"/>
                </a:lnTo>
                <a:lnTo>
                  <a:pt x="474133" y="745067"/>
                </a:lnTo>
                <a:lnTo>
                  <a:pt x="0" y="711200"/>
                </a:lnTo>
                <a:lnTo>
                  <a:pt x="0" y="180622"/>
                </a:lnTo>
                <a:lnTo>
                  <a:pt x="158044" y="0"/>
                </a:lnTo>
                <a:close/>
              </a:path>
            </a:pathLst>
          </a:custGeom>
          <a:solidFill>
            <a:srgbClr val="FFC000">
              <a:alpha val="4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Tree>
    <p:extLst>
      <p:ext uri="{BB962C8B-B14F-4D97-AF65-F5344CB8AC3E}">
        <p14:creationId xmlns:p14="http://schemas.microsoft.com/office/powerpoint/2010/main" val="1094338373"/>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817"/>
          <a:stretch/>
        </p:blipFill>
        <p:spPr bwMode="auto">
          <a:xfrm>
            <a:off x="3071665" y="136944"/>
            <a:ext cx="6074407" cy="65684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Tree>
    <p:extLst>
      <p:ext uri="{BB962C8B-B14F-4D97-AF65-F5344CB8AC3E}">
        <p14:creationId xmlns:p14="http://schemas.microsoft.com/office/powerpoint/2010/main" val="191493104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spcBef>
                <a:spcPts val="1000"/>
              </a:spcBef>
            </a:pPr>
            <a:r>
              <a:rPr lang="pt-PT" dirty="0"/>
              <a:t>Indices based on the estimation of shading or light interception</a:t>
            </a:r>
          </a:p>
          <a:p>
            <a:pPr marL="876300" lvl="1" indent="-419100">
              <a:spcBef>
                <a:spcPts val="1000"/>
              </a:spcBef>
            </a:pPr>
            <a:r>
              <a:rPr lang="en-US" sz="2000" dirty="0"/>
              <a:t>Indices that estimate light interception or the degree of shading from neighbors seem useful to model competition for light</a:t>
            </a:r>
          </a:p>
          <a:p>
            <a:pPr marL="876300" lvl="1" indent="-419100">
              <a:spcBef>
                <a:spcPts val="1000"/>
              </a:spcBef>
            </a:pPr>
            <a:r>
              <a:rPr lang="en-US" sz="2000" dirty="0"/>
              <a:t>The simulation of light interception within a forest stand has been a topic of research in ecology with the objective of better understanding stand production and dynamics</a:t>
            </a:r>
          </a:p>
          <a:p>
            <a:pPr marL="876300" lvl="1" indent="-419100">
              <a:spcBef>
                <a:spcPts val="1000"/>
              </a:spcBef>
            </a:pPr>
            <a:r>
              <a:rPr lang="en-US" sz="2000" dirty="0"/>
              <a:t>Some recent studies have used simplified models of light interception as a way to include inter-tree competition in modeling tree growth</a:t>
            </a:r>
            <a:endParaRPr lang="pt-PT" sz="2000"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617538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0700" y="296863"/>
            <a:ext cx="8610600" cy="1143000"/>
          </a:xfrm>
        </p:spPr>
        <p:txBody>
          <a:bodyPr/>
          <a:lstStyle/>
          <a:p>
            <a:r>
              <a:rPr lang="pt-PT" sz="2600" dirty="0"/>
              <a:t>Asymmetric/one-sided versions of the competition indices</a:t>
            </a:r>
          </a:p>
        </p:txBody>
      </p:sp>
      <p:sp>
        <p:nvSpPr>
          <p:cNvPr id="9219" name="Rectangle 3"/>
          <p:cNvSpPr>
            <a:spLocks noGrp="1" noChangeArrowheads="1"/>
          </p:cNvSpPr>
          <p:nvPr>
            <p:ph type="body" idx="1"/>
          </p:nvPr>
        </p:nvSpPr>
        <p:spPr/>
        <p:txBody>
          <a:bodyPr/>
          <a:lstStyle/>
          <a:p>
            <a:r>
              <a:rPr lang="en-US" dirty="0"/>
              <a:t>Competition processes have been defined according to two basic models: symmetric/asymmetric and one-sided/two-sided competition </a:t>
            </a:r>
          </a:p>
          <a:p>
            <a:r>
              <a:rPr lang="en-US" dirty="0"/>
              <a:t>In two-sided competition, resources are shared by all the trees while in one-sided competition larger trees are not affected by smaller neighbors. Resources may be shared equally, proportionally to size or using some intermediate sharing rule</a:t>
            </a:r>
          </a:p>
          <a:p>
            <a:r>
              <a:rPr lang="en-US" dirty="0"/>
              <a:t>When there is perfect sharing relative to size, competition is symmetric</a:t>
            </a:r>
          </a:p>
          <a:p>
            <a:pPr marL="0" indent="0">
              <a:buNone/>
            </a:pPr>
            <a:endParaRPr lang="pt-PT"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0700" y="296863"/>
            <a:ext cx="8610600" cy="1143000"/>
          </a:xfrm>
        </p:spPr>
        <p:txBody>
          <a:bodyPr/>
          <a:lstStyle/>
          <a:p>
            <a:r>
              <a:rPr lang="pt-PT" sz="2600" dirty="0"/>
              <a:t>Asymmetric/one-sided versions of the competition indices</a:t>
            </a:r>
          </a:p>
        </p:txBody>
      </p:sp>
      <p:sp>
        <p:nvSpPr>
          <p:cNvPr id="9219" name="Rectangle 3"/>
          <p:cNvSpPr>
            <a:spLocks noGrp="1" noChangeArrowheads="1"/>
          </p:cNvSpPr>
          <p:nvPr>
            <p:ph type="body" idx="1"/>
          </p:nvPr>
        </p:nvSpPr>
        <p:spPr/>
        <p:txBody>
          <a:bodyPr/>
          <a:lstStyle/>
          <a:p>
            <a:r>
              <a:rPr lang="en-US" dirty="0"/>
              <a:t>One-sided competition may be considered as an extreme case of asymmetric competition</a:t>
            </a:r>
          </a:p>
          <a:p>
            <a:r>
              <a:rPr lang="en-US" dirty="0"/>
              <a:t>Two-sided competition can be symmetric or asymmetric according to whether or not the sharing of resources is proportional to the size of the individuals</a:t>
            </a:r>
          </a:p>
          <a:p>
            <a:r>
              <a:rPr lang="en-US" dirty="0"/>
              <a:t>Asymmetric competition has been associated with competition for light and symmetric/two-sided competition with competition for water and nutrients</a:t>
            </a:r>
            <a:endParaRPr lang="pt-PT" dirty="0"/>
          </a:p>
        </p:txBody>
      </p:sp>
    </p:spTree>
    <p:extLst>
      <p:ext uri="{BB962C8B-B14F-4D97-AF65-F5344CB8AC3E}">
        <p14:creationId xmlns:p14="http://schemas.microsoft.com/office/powerpoint/2010/main" val="10483708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0700" y="296863"/>
            <a:ext cx="8610600" cy="1143000"/>
          </a:xfrm>
        </p:spPr>
        <p:txBody>
          <a:bodyPr/>
          <a:lstStyle/>
          <a:p>
            <a:r>
              <a:rPr lang="pt-PT" sz="2600" dirty="0"/>
              <a:t>Asymmetric/one-sided versions of the competition indices</a:t>
            </a:r>
          </a:p>
        </p:txBody>
      </p:sp>
      <p:sp>
        <p:nvSpPr>
          <p:cNvPr id="9219" name="Rectangle 3"/>
          <p:cNvSpPr>
            <a:spLocks noGrp="1" noChangeArrowheads="1"/>
          </p:cNvSpPr>
          <p:nvPr>
            <p:ph type="body" idx="1"/>
          </p:nvPr>
        </p:nvSpPr>
        <p:spPr/>
        <p:txBody>
          <a:bodyPr/>
          <a:lstStyle/>
          <a:p>
            <a:r>
              <a:rPr lang="en-US" dirty="0"/>
              <a:t>Depending on the respective formulation, competition indices implicitly assume an asymmetric or symmetric partitioning of resources among neighboring trees</a:t>
            </a:r>
          </a:p>
          <a:p>
            <a:pPr lvl="1"/>
            <a:r>
              <a:rPr lang="en-US" dirty="0"/>
              <a:t>All the distance-independent competition indices that are based on the trees larger than the subject tree implicitly assume asymmetric competition</a:t>
            </a:r>
          </a:p>
          <a:p>
            <a:pPr lvl="1"/>
            <a:r>
              <a:rPr lang="en-US" dirty="0"/>
              <a:t>In distance-dependent indices the distinction between these two models relates also to the selection of competitors</a:t>
            </a:r>
          </a:p>
        </p:txBody>
      </p:sp>
    </p:spTree>
    <p:extLst>
      <p:ext uri="{BB962C8B-B14F-4D97-AF65-F5344CB8AC3E}">
        <p14:creationId xmlns:p14="http://schemas.microsoft.com/office/powerpoint/2010/main" val="36580533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0700" y="296863"/>
            <a:ext cx="8610600" cy="1143000"/>
          </a:xfrm>
        </p:spPr>
        <p:txBody>
          <a:bodyPr/>
          <a:lstStyle/>
          <a:p>
            <a:r>
              <a:rPr lang="pt-PT" sz="2600" dirty="0"/>
              <a:t>Asymmetric/one-sided versions of the competition indices</a:t>
            </a:r>
          </a:p>
        </p:txBody>
      </p:sp>
      <p:sp>
        <p:nvSpPr>
          <p:cNvPr id="9219" name="Rectangle 3"/>
          <p:cNvSpPr>
            <a:spLocks noGrp="1" noChangeArrowheads="1"/>
          </p:cNvSpPr>
          <p:nvPr>
            <p:ph type="body" idx="1"/>
          </p:nvPr>
        </p:nvSpPr>
        <p:spPr/>
        <p:txBody>
          <a:bodyPr/>
          <a:lstStyle/>
          <a:p>
            <a:r>
              <a:rPr lang="en-US" sz="2000" dirty="0"/>
              <a:t>The formulations that reflect asymmetric competition restrict the competitors to those </a:t>
            </a:r>
            <a:r>
              <a:rPr lang="en-US" sz="2000" dirty="0">
                <a:solidFill>
                  <a:srgbClr val="009900"/>
                </a:solidFill>
              </a:rPr>
              <a:t>neighbors that are larger than the subject tree</a:t>
            </a:r>
          </a:p>
          <a:p>
            <a:r>
              <a:rPr lang="en-US" sz="2000" dirty="0"/>
              <a:t>The competitive status between each tree and its neighbors may be established taking into account their relative dimensions, neighbors larger than the subject tree place it at a competitive disadvantage, whereas those smaller put it at a competitive advantage</a:t>
            </a:r>
          </a:p>
          <a:p>
            <a:r>
              <a:rPr lang="en-US" sz="2000" dirty="0"/>
              <a:t>This leads to competition indices that are sums of positive and negative values. </a:t>
            </a:r>
            <a:r>
              <a:rPr lang="en-US" sz="2000" dirty="0">
                <a:solidFill>
                  <a:srgbClr val="009900"/>
                </a:solidFill>
              </a:rPr>
              <a:t>Dominant neighbors</a:t>
            </a:r>
            <a:r>
              <a:rPr lang="en-US" sz="2000" dirty="0"/>
              <a:t> make a positive contribution to the index while </a:t>
            </a:r>
            <a:r>
              <a:rPr lang="en-US" sz="2000" dirty="0">
                <a:solidFill>
                  <a:srgbClr val="009900"/>
                </a:solidFill>
              </a:rPr>
              <a:t>suppressed neighbors </a:t>
            </a:r>
            <a:r>
              <a:rPr lang="en-US" sz="2000" dirty="0"/>
              <a:t>subtract from the index</a:t>
            </a:r>
            <a:endParaRPr lang="pt-PT" sz="2000" dirty="0"/>
          </a:p>
        </p:txBody>
      </p:sp>
    </p:spTree>
    <p:extLst>
      <p:ext uri="{BB962C8B-B14F-4D97-AF65-F5344CB8AC3E}">
        <p14:creationId xmlns:p14="http://schemas.microsoft.com/office/powerpoint/2010/main" val="3159586768"/>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pt-PT" sz="2800" dirty="0"/>
              <a:t>Asymmetric/one-sided versions of the competition indices – Hegyi type indices</a:t>
            </a:r>
          </a:p>
        </p:txBody>
      </p:sp>
      <p:sp>
        <p:nvSpPr>
          <p:cNvPr id="16387" name="Rectangle 3"/>
          <p:cNvSpPr>
            <a:spLocks noGrp="1" noChangeArrowheads="1"/>
          </p:cNvSpPr>
          <p:nvPr>
            <p:ph type="body" idx="1"/>
          </p:nvPr>
        </p:nvSpPr>
        <p:spPr/>
        <p:txBody>
          <a:bodyPr/>
          <a:lstStyle/>
          <a:p>
            <a:pPr>
              <a:buFont typeface="Marlett" pitchFamily="2" charset="2"/>
              <a:buNone/>
            </a:pPr>
            <a:r>
              <a:rPr lang="pt-PT"/>
              <a:t> </a:t>
            </a:r>
          </a:p>
        </p:txBody>
      </p:sp>
      <p:sp>
        <p:nvSpPr>
          <p:cNvPr id="16388" name="Rectangle 4"/>
          <p:cNvSpPr>
            <a:spLocks noChangeArrowheads="1"/>
          </p:cNvSpPr>
          <p:nvPr/>
        </p:nvSpPr>
        <p:spPr bwMode="auto">
          <a:xfrm>
            <a:off x="6003635" y="2945757"/>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389" name="Rectangle 7"/>
          <p:cNvSpPr>
            <a:spLocks noChangeArrowheads="1"/>
          </p:cNvSpPr>
          <p:nvPr/>
        </p:nvSpPr>
        <p:spPr bwMode="auto">
          <a:xfrm>
            <a:off x="6003635" y="2566344"/>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pic>
        <p:nvPicPr>
          <p:cNvPr id="1802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2184400"/>
            <a:ext cx="7910512" cy="3657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2" name="TextBox 1"/>
          <p:cNvSpPr txBox="1"/>
          <p:nvPr/>
        </p:nvSpPr>
        <p:spPr>
          <a:xfrm>
            <a:off x="6744072" y="2456893"/>
            <a:ext cx="3301628" cy="461665"/>
          </a:xfrm>
          <a:prstGeom prst="rect">
            <a:avLst/>
          </a:prstGeom>
          <a:solidFill>
            <a:schemeClr val="bg1"/>
          </a:solidFill>
        </p:spPr>
        <p:txBody>
          <a:bodyPr wrap="square" rtlCol="0">
            <a:spAutoFit/>
          </a:bodyPr>
          <a:lstStyle/>
          <a:p>
            <a:r>
              <a:rPr lang="pt-PT" dirty="0">
                <a:latin typeface="Trebuchet MS" pitchFamily="34" charset="0"/>
              </a:rPr>
              <a:t>dominant neighbors</a:t>
            </a:r>
            <a:endParaRPr lang="en-US" dirty="0">
              <a:latin typeface="Trebuchet MS" pitchFamily="34" charset="0"/>
            </a:endParaRPr>
          </a:p>
        </p:txBody>
      </p:sp>
      <p:sp>
        <p:nvSpPr>
          <p:cNvPr id="8" name="TextBox 7"/>
          <p:cNvSpPr txBox="1"/>
          <p:nvPr/>
        </p:nvSpPr>
        <p:spPr>
          <a:xfrm>
            <a:off x="6780076" y="3651412"/>
            <a:ext cx="3301628" cy="461665"/>
          </a:xfrm>
          <a:prstGeom prst="rect">
            <a:avLst/>
          </a:prstGeom>
          <a:solidFill>
            <a:schemeClr val="bg1"/>
          </a:solidFill>
        </p:spPr>
        <p:txBody>
          <a:bodyPr wrap="square" rtlCol="0">
            <a:spAutoFit/>
          </a:bodyPr>
          <a:lstStyle/>
          <a:p>
            <a:r>
              <a:rPr lang="pt-PT" dirty="0">
                <a:latin typeface="Trebuchet MS" pitchFamily="34" charset="0"/>
              </a:rPr>
              <a:t>suppressed neighbors</a:t>
            </a:r>
            <a:endParaRPr lang="en-US" dirty="0">
              <a:latin typeface="Trebuchet MS" pitchFamily="34" charset="0"/>
            </a:endParaRPr>
          </a:p>
        </p:txBody>
      </p:sp>
      <p:sp>
        <p:nvSpPr>
          <p:cNvPr id="9" name="TextBox 8"/>
          <p:cNvSpPr txBox="1"/>
          <p:nvPr/>
        </p:nvSpPr>
        <p:spPr>
          <a:xfrm>
            <a:off x="6744072" y="4901370"/>
            <a:ext cx="3301628" cy="461665"/>
          </a:xfrm>
          <a:prstGeom prst="rect">
            <a:avLst/>
          </a:prstGeom>
          <a:solidFill>
            <a:schemeClr val="bg1"/>
          </a:solidFill>
        </p:spPr>
        <p:txBody>
          <a:bodyPr wrap="square" rtlCol="0">
            <a:spAutoFit/>
          </a:bodyPr>
          <a:lstStyle/>
          <a:p>
            <a:r>
              <a:rPr lang="pt-PT" dirty="0">
                <a:latin typeface="Trebuchet MS" pitchFamily="34" charset="0"/>
              </a:rPr>
              <a:t>dead neighbors</a:t>
            </a:r>
            <a:endParaRPr lang="en-US" dirty="0">
              <a:latin typeface="Trebuchet MS" pitchFamily="34" charset="0"/>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2600" dirty="0"/>
              <a:t>Asymmetric/one-sided versions of the competition indices – </a:t>
            </a:r>
            <a:r>
              <a:rPr lang="en-US" sz="2600"/>
              <a:t>Area overlap </a:t>
            </a:r>
            <a:r>
              <a:rPr lang="en-US" sz="2600" dirty="0"/>
              <a:t>indices</a:t>
            </a:r>
            <a:endParaRPr lang="pt-PT" sz="2600" dirty="0"/>
          </a:p>
        </p:txBody>
      </p:sp>
      <p:sp>
        <p:nvSpPr>
          <p:cNvPr id="17411" name="Rectangle 3"/>
          <p:cNvSpPr>
            <a:spLocks noGrp="1" noChangeArrowheads="1"/>
          </p:cNvSpPr>
          <p:nvPr>
            <p:ph type="body" idx="1"/>
          </p:nvPr>
        </p:nvSpPr>
        <p:spPr/>
        <p:txBody>
          <a:bodyPr/>
          <a:lstStyle/>
          <a:p>
            <a:pPr>
              <a:buFont typeface="Marlett" pitchFamily="2" charset="2"/>
              <a:buNone/>
            </a:pPr>
            <a:r>
              <a:rPr lang="pt-PT"/>
              <a:t> </a:t>
            </a:r>
          </a:p>
        </p:txBody>
      </p:sp>
      <p:sp>
        <p:nvSpPr>
          <p:cNvPr id="17412" name="Rectangle 4"/>
          <p:cNvSpPr>
            <a:spLocks noChangeArrowheads="1"/>
          </p:cNvSpPr>
          <p:nvPr/>
        </p:nvSpPr>
        <p:spPr bwMode="auto">
          <a:xfrm>
            <a:off x="6003635" y="2945757"/>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7413" name="Rectangle 5"/>
          <p:cNvSpPr>
            <a:spLocks noChangeArrowheads="1"/>
          </p:cNvSpPr>
          <p:nvPr/>
        </p:nvSpPr>
        <p:spPr bwMode="auto">
          <a:xfrm>
            <a:off x="6003635" y="2566344"/>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pic>
        <p:nvPicPr>
          <p:cNvPr id="1812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601" y="2181226"/>
            <a:ext cx="7808913" cy="3660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7" name="TextBox 6"/>
          <p:cNvSpPr txBox="1"/>
          <p:nvPr/>
        </p:nvSpPr>
        <p:spPr>
          <a:xfrm>
            <a:off x="6744072" y="2456893"/>
            <a:ext cx="3301628" cy="461665"/>
          </a:xfrm>
          <a:prstGeom prst="rect">
            <a:avLst/>
          </a:prstGeom>
          <a:solidFill>
            <a:schemeClr val="bg1"/>
          </a:solidFill>
        </p:spPr>
        <p:txBody>
          <a:bodyPr wrap="square" rtlCol="0">
            <a:spAutoFit/>
          </a:bodyPr>
          <a:lstStyle/>
          <a:p>
            <a:r>
              <a:rPr lang="pt-PT" dirty="0">
                <a:latin typeface="Trebuchet MS" pitchFamily="34" charset="0"/>
              </a:rPr>
              <a:t>dominant neighbors</a:t>
            </a:r>
            <a:endParaRPr lang="en-US" dirty="0">
              <a:latin typeface="Trebuchet MS" pitchFamily="34" charset="0"/>
            </a:endParaRPr>
          </a:p>
        </p:txBody>
      </p:sp>
      <p:sp>
        <p:nvSpPr>
          <p:cNvPr id="8" name="TextBox 7"/>
          <p:cNvSpPr txBox="1"/>
          <p:nvPr/>
        </p:nvSpPr>
        <p:spPr>
          <a:xfrm>
            <a:off x="6780076" y="3651412"/>
            <a:ext cx="3301628" cy="461665"/>
          </a:xfrm>
          <a:prstGeom prst="rect">
            <a:avLst/>
          </a:prstGeom>
          <a:solidFill>
            <a:schemeClr val="bg1"/>
          </a:solidFill>
        </p:spPr>
        <p:txBody>
          <a:bodyPr wrap="square" rtlCol="0">
            <a:spAutoFit/>
          </a:bodyPr>
          <a:lstStyle/>
          <a:p>
            <a:r>
              <a:rPr lang="pt-PT" dirty="0">
                <a:latin typeface="Trebuchet MS" pitchFamily="34" charset="0"/>
              </a:rPr>
              <a:t>suppressed neighbors</a:t>
            </a:r>
            <a:endParaRPr lang="en-US" dirty="0">
              <a:latin typeface="Trebuchet MS" pitchFamily="34" charset="0"/>
            </a:endParaRPr>
          </a:p>
        </p:txBody>
      </p:sp>
      <p:sp>
        <p:nvSpPr>
          <p:cNvPr id="9" name="TextBox 8"/>
          <p:cNvSpPr txBox="1"/>
          <p:nvPr/>
        </p:nvSpPr>
        <p:spPr>
          <a:xfrm>
            <a:off x="6744072" y="4901370"/>
            <a:ext cx="3301628" cy="461665"/>
          </a:xfrm>
          <a:prstGeom prst="rect">
            <a:avLst/>
          </a:prstGeom>
          <a:solidFill>
            <a:schemeClr val="bg1"/>
          </a:solidFill>
        </p:spPr>
        <p:txBody>
          <a:bodyPr wrap="square" rtlCol="0">
            <a:spAutoFit/>
          </a:bodyPr>
          <a:lstStyle/>
          <a:p>
            <a:r>
              <a:rPr lang="pt-PT" dirty="0">
                <a:latin typeface="Trebuchet MS" pitchFamily="34" charset="0"/>
              </a:rPr>
              <a:t>dead neighbors</a:t>
            </a:r>
            <a:endParaRPr lang="en-US" dirty="0">
              <a:latin typeface="Trebuchet MS"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independent competition indices</a:t>
            </a:r>
          </a:p>
        </p:txBody>
      </p:sp>
      <p:sp>
        <p:nvSpPr>
          <p:cNvPr id="6147" name="Rectangle 3"/>
          <p:cNvSpPr>
            <a:spLocks noGrp="1" noChangeArrowheads="1"/>
          </p:cNvSpPr>
          <p:nvPr>
            <p:ph type="body" idx="1"/>
          </p:nvPr>
        </p:nvSpPr>
        <p:spPr/>
        <p:txBody>
          <a:bodyPr/>
          <a:lstStyle/>
          <a:p>
            <a:pPr marL="457200" indent="-457200"/>
            <a:r>
              <a:rPr lang="en-US" dirty="0"/>
              <a:t>Distance-independent indices are simple functions of stand level variables and/or dimensions of the subject tree in relation to the average or maximum tree value of the stand </a:t>
            </a:r>
            <a:r>
              <a:rPr lang="pt-PT" dirty="0"/>
              <a:t>without taking into account inter-tree distances</a:t>
            </a:r>
          </a:p>
          <a:p>
            <a:pPr marL="1276350" lvl="2" indent="-419100"/>
            <a:r>
              <a:rPr lang="pt-PT" dirty="0"/>
              <a:t>Relative dimensions</a:t>
            </a:r>
          </a:p>
          <a:p>
            <a:pPr marL="1276350" lvl="2" indent="-419100"/>
            <a:r>
              <a:rPr lang="pt-PT" dirty="0"/>
              <a:t>Area proportional to tree basal area</a:t>
            </a:r>
          </a:p>
          <a:p>
            <a:pPr marL="1276350" lvl="2" indent="-419100"/>
            <a:r>
              <a:rPr lang="pt-PT" dirty="0"/>
              <a:t>Crown ratio</a:t>
            </a:r>
          </a:p>
          <a:p>
            <a:pPr marL="1276350" lvl="2" indent="-419100"/>
            <a:r>
              <a:rPr lang="pt-PT" dirty="0"/>
              <a:t>Measures based on trees larger than the subject tree</a:t>
            </a:r>
          </a:p>
          <a:p>
            <a:pPr marL="1276350" lvl="2" indent="-419100"/>
            <a:r>
              <a:rPr lang="pt-PT" dirty="0"/>
              <a:t>Measures based on crown variables evaluated at a certain percentage of tree height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left)">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left)">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independent competition indices</a:t>
            </a:r>
          </a:p>
        </p:txBody>
      </p:sp>
      <p:sp>
        <p:nvSpPr>
          <p:cNvPr id="6147" name="Rectangle 3"/>
          <p:cNvSpPr>
            <a:spLocks noGrp="1" noChangeArrowheads="1"/>
          </p:cNvSpPr>
          <p:nvPr>
            <p:ph type="body" idx="1"/>
          </p:nvPr>
        </p:nvSpPr>
        <p:spPr/>
        <p:txBody>
          <a:bodyPr/>
          <a:lstStyle/>
          <a:p>
            <a:pPr marL="476250" indent="-419100"/>
            <a:r>
              <a:rPr lang="pt-PT" dirty="0"/>
              <a:t>Relative dimensions</a:t>
            </a:r>
          </a:p>
          <a:p>
            <a:pPr marL="876300" lvl="1" indent="-419100"/>
            <a:r>
              <a:rPr lang="en-US" dirty="0"/>
              <a:t>Measure the hierarchical position of the tree within the stand by comparison with the size of the average, maximum or dominant trees</a:t>
            </a:r>
          </a:p>
          <a:p>
            <a:pPr marL="876300" lvl="1" indent="-419100"/>
            <a:endParaRPr lang="pt-PT" dirty="0"/>
          </a:p>
          <a:p>
            <a:pPr marL="876300" lvl="1" indent="-419100"/>
            <a:endParaRPr lang="pt-PT" dirty="0"/>
          </a:p>
          <a:p>
            <a:pPr marL="857250" lvl="2" indent="0">
              <a:buNone/>
            </a:pPr>
            <a:r>
              <a:rPr lang="pt-PT" sz="1600" dirty="0"/>
              <a:t>where x is a</a:t>
            </a:r>
            <a:r>
              <a:rPr lang="en-US" sz="1600" dirty="0"/>
              <a:t> tree variable such as diameter, height or some crown variable and the subscripts </a:t>
            </a:r>
            <a:r>
              <a:rPr lang="en-US" sz="1600" i="1" dirty="0"/>
              <a:t>m</a:t>
            </a:r>
            <a:r>
              <a:rPr lang="en-US" sz="1600" dirty="0"/>
              <a:t>, </a:t>
            </a:r>
            <a:r>
              <a:rPr lang="en-US" sz="1600" i="1" dirty="0"/>
              <a:t>max</a:t>
            </a:r>
            <a:r>
              <a:rPr lang="en-US" sz="1600" dirty="0"/>
              <a:t> and </a:t>
            </a:r>
            <a:r>
              <a:rPr lang="en-US" sz="1600" i="1" dirty="0" err="1"/>
              <a:t>dom</a:t>
            </a:r>
            <a:r>
              <a:rPr lang="en-US" sz="1600" dirty="0"/>
              <a:t> indicate, respectively, the stand average, maximum and the average size of dominant trees</a:t>
            </a:r>
            <a:endParaRPr lang="pt-PT" sz="1600"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510355532"/>
              </p:ext>
            </p:extLst>
          </p:nvPr>
        </p:nvGraphicFramePr>
        <p:xfrm>
          <a:off x="2855640" y="3717032"/>
          <a:ext cx="4362120" cy="609120"/>
        </p:xfrm>
        <a:graphic>
          <a:graphicData uri="http://schemas.openxmlformats.org/presentationml/2006/ole">
            <mc:AlternateContent xmlns:mc="http://schemas.openxmlformats.org/markup-compatibility/2006">
              <mc:Choice xmlns:v="urn:schemas-microsoft-com:vml" Requires="v">
                <p:oleObj spid="_x0000_s31763" name="Equation" r:id="rId3" imgW="2908080" imgH="406080" progId="Equation.3">
                  <p:embed/>
                </p:oleObj>
              </mc:Choice>
              <mc:Fallback>
                <p:oleObj name="Equation" r:id="rId3" imgW="2908080" imgH="406080" progId="Equation.3">
                  <p:embed/>
                  <p:pic>
                    <p:nvPicPr>
                      <p:cNvPr id="0" name="Object 1"/>
                      <p:cNvPicPr>
                        <a:picLocks noChangeAspect="1" noChangeArrowheads="1"/>
                      </p:cNvPicPr>
                      <p:nvPr/>
                    </p:nvPicPr>
                    <p:blipFill>
                      <a:blip r:embed="rId4"/>
                      <a:srcRect/>
                      <a:stretch>
                        <a:fillRect/>
                      </a:stretch>
                    </p:blipFill>
                    <p:spPr bwMode="auto">
                      <a:xfrm>
                        <a:off x="2855640" y="3717032"/>
                        <a:ext cx="4362120" cy="609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674159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animEffect transition="in" filter="wipe(left)">
                                      <p:cBhvr>
                                        <p:cTn id="21"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independent competition indices</a:t>
            </a:r>
          </a:p>
        </p:txBody>
      </p:sp>
      <p:sp>
        <p:nvSpPr>
          <p:cNvPr id="6147" name="Rectangle 3"/>
          <p:cNvSpPr>
            <a:spLocks noGrp="1" noChangeArrowheads="1"/>
          </p:cNvSpPr>
          <p:nvPr>
            <p:ph type="body" idx="1"/>
          </p:nvPr>
        </p:nvSpPr>
        <p:spPr/>
        <p:txBody>
          <a:bodyPr/>
          <a:lstStyle/>
          <a:p>
            <a:pPr marL="476250" indent="-419100"/>
            <a:r>
              <a:rPr lang="en-US" dirty="0"/>
              <a:t>Area proportional to relative tree basal area</a:t>
            </a:r>
          </a:p>
          <a:p>
            <a:pPr marL="876300" lvl="1" indent="-419100"/>
            <a:r>
              <a:rPr lang="en-US" dirty="0"/>
              <a:t>Consists on dividing the plot area among the individual trees according to their dimension (for instance basal area) in relation to the dimension of the average tree of the stand </a:t>
            </a:r>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28531199"/>
              </p:ext>
            </p:extLst>
          </p:nvPr>
        </p:nvGraphicFramePr>
        <p:xfrm>
          <a:off x="2917825" y="4257676"/>
          <a:ext cx="1714500" cy="588963"/>
        </p:xfrm>
        <a:graphic>
          <a:graphicData uri="http://schemas.openxmlformats.org/presentationml/2006/ole">
            <mc:AlternateContent xmlns:mc="http://schemas.openxmlformats.org/markup-compatibility/2006">
              <mc:Choice xmlns:v="urn:schemas-microsoft-com:vml" Requires="v">
                <p:oleObj spid="_x0000_s35864" name="Equation" r:id="rId3" imgW="1143000" imgH="393480" progId="Equation.3">
                  <p:embed/>
                </p:oleObj>
              </mc:Choice>
              <mc:Fallback>
                <p:oleObj name="Equation" r:id="rId3" imgW="1143000" imgH="393480" progId="Equation.3">
                  <p:embed/>
                  <p:pic>
                    <p:nvPicPr>
                      <p:cNvPr id="0" name="Object 1"/>
                      <p:cNvPicPr>
                        <a:picLocks noChangeAspect="1" noChangeArrowheads="1"/>
                      </p:cNvPicPr>
                      <p:nvPr/>
                    </p:nvPicPr>
                    <p:blipFill>
                      <a:blip r:embed="rId4"/>
                      <a:srcRect/>
                      <a:stretch>
                        <a:fillRect/>
                      </a:stretch>
                    </p:blipFill>
                    <p:spPr bwMode="auto">
                      <a:xfrm>
                        <a:off x="2917825" y="4257676"/>
                        <a:ext cx="1714500" cy="588963"/>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00914487"/>
              </p:ext>
            </p:extLst>
          </p:nvPr>
        </p:nvGraphicFramePr>
        <p:xfrm>
          <a:off x="2891644" y="5179040"/>
          <a:ext cx="1695060" cy="590220"/>
        </p:xfrm>
        <a:graphic>
          <a:graphicData uri="http://schemas.openxmlformats.org/presentationml/2006/ole">
            <mc:AlternateContent xmlns:mc="http://schemas.openxmlformats.org/markup-compatibility/2006">
              <mc:Choice xmlns:v="urn:schemas-microsoft-com:vml" Requires="v">
                <p:oleObj spid="_x0000_s35865" name="Equation" r:id="rId5" imgW="1130040" imgH="393480" progId="Equation.3">
                  <p:embed/>
                </p:oleObj>
              </mc:Choice>
              <mc:Fallback>
                <p:oleObj name="Equation" r:id="rId5" imgW="1130040" imgH="393480" progId="Equation.3">
                  <p:embed/>
                  <p:pic>
                    <p:nvPicPr>
                      <p:cNvPr id="0" name=""/>
                      <p:cNvPicPr>
                        <a:picLocks noChangeAspect="1" noChangeArrowheads="1"/>
                      </p:cNvPicPr>
                      <p:nvPr/>
                    </p:nvPicPr>
                    <p:blipFill>
                      <a:blip r:embed="rId6"/>
                      <a:srcRect/>
                      <a:stretch>
                        <a:fillRect/>
                      </a:stretch>
                    </p:blipFill>
                    <p:spPr bwMode="auto">
                      <a:xfrm>
                        <a:off x="2891644" y="5179040"/>
                        <a:ext cx="1695060" cy="590220"/>
                      </a:xfrm>
                      <a:prstGeom prst="rect">
                        <a:avLst/>
                      </a:prstGeom>
                      <a:noFill/>
                    </p:spPr>
                  </p:pic>
                </p:oleObj>
              </mc:Fallback>
            </mc:AlternateContent>
          </a:graphicData>
        </a:graphic>
      </p:graphicFrame>
    </p:spTree>
    <p:extLst>
      <p:ext uri="{BB962C8B-B14F-4D97-AF65-F5344CB8AC3E}">
        <p14:creationId xmlns:p14="http://schemas.microsoft.com/office/powerpoint/2010/main" val="29690440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independent competition indices</a:t>
            </a:r>
          </a:p>
        </p:txBody>
      </p:sp>
      <p:sp>
        <p:nvSpPr>
          <p:cNvPr id="6147" name="Rectangle 3"/>
          <p:cNvSpPr>
            <a:spLocks noGrp="1" noChangeArrowheads="1"/>
          </p:cNvSpPr>
          <p:nvPr>
            <p:ph type="body" idx="1"/>
          </p:nvPr>
        </p:nvSpPr>
        <p:spPr/>
        <p:txBody>
          <a:bodyPr/>
          <a:lstStyle/>
          <a:p>
            <a:pPr marL="476250" indent="-419100"/>
            <a:r>
              <a:rPr lang="en-US" dirty="0"/>
              <a:t>Crown ratio</a:t>
            </a:r>
          </a:p>
          <a:p>
            <a:pPr marL="876300" lvl="1" indent="-419100"/>
            <a:r>
              <a:rPr lang="en-US" dirty="0"/>
              <a:t>Crown ratio (crown length divided by total tree height) has also been used to express the past competition undergone by each individual tree </a:t>
            </a:r>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202226397"/>
              </p:ext>
            </p:extLst>
          </p:nvPr>
        </p:nvGraphicFramePr>
        <p:xfrm>
          <a:off x="2854325" y="3916363"/>
          <a:ext cx="971550" cy="304800"/>
        </p:xfrm>
        <a:graphic>
          <a:graphicData uri="http://schemas.openxmlformats.org/presentationml/2006/ole">
            <mc:AlternateContent xmlns:mc="http://schemas.openxmlformats.org/markup-compatibility/2006">
              <mc:Choice xmlns:v="urn:schemas-microsoft-com:vml" Requires="v">
                <p:oleObj spid="_x0000_s34833" name="Equation" r:id="rId3" imgW="647640" imgH="203040" progId="Equation.3">
                  <p:embed/>
                </p:oleObj>
              </mc:Choice>
              <mc:Fallback>
                <p:oleObj name="Equation" r:id="rId3" imgW="647640" imgH="203040" progId="Equation.3">
                  <p:embed/>
                  <p:pic>
                    <p:nvPicPr>
                      <p:cNvPr id="0" name="Object 1"/>
                      <p:cNvPicPr>
                        <a:picLocks noChangeAspect="1" noChangeArrowheads="1"/>
                      </p:cNvPicPr>
                      <p:nvPr/>
                    </p:nvPicPr>
                    <p:blipFill>
                      <a:blip r:embed="rId4"/>
                      <a:srcRect/>
                      <a:stretch>
                        <a:fillRect/>
                      </a:stretch>
                    </p:blipFill>
                    <p:spPr bwMode="auto">
                      <a:xfrm>
                        <a:off x="2854325" y="3916363"/>
                        <a:ext cx="9715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191127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independent competition indices</a:t>
            </a:r>
          </a:p>
        </p:txBody>
      </p:sp>
      <p:sp>
        <p:nvSpPr>
          <p:cNvPr id="6147" name="Rectangle 3"/>
          <p:cNvSpPr>
            <a:spLocks noGrp="1" noChangeArrowheads="1"/>
          </p:cNvSpPr>
          <p:nvPr>
            <p:ph type="body" idx="1"/>
          </p:nvPr>
        </p:nvSpPr>
        <p:spPr/>
        <p:txBody>
          <a:bodyPr/>
          <a:lstStyle/>
          <a:p>
            <a:pPr marL="476250" indent="-419100"/>
            <a:r>
              <a:rPr lang="en-US" dirty="0"/>
              <a:t>Measures based on trees larger than the subject tree</a:t>
            </a:r>
          </a:p>
          <a:p>
            <a:pPr marL="876300" lvl="1" indent="-419100"/>
            <a:r>
              <a:rPr lang="en-US" dirty="0"/>
              <a:t>Basal area of the trees greater than the subject tree (</a:t>
            </a:r>
            <a:r>
              <a:rPr lang="en-US" i="1" dirty="0"/>
              <a:t>G</a:t>
            </a:r>
            <a:r>
              <a:rPr lang="en-US" i="1" baseline="-25000" dirty="0"/>
              <a:t>&gt;di</a:t>
            </a:r>
            <a:r>
              <a:rPr lang="en-US" dirty="0"/>
              <a:t> ) </a:t>
            </a:r>
          </a:p>
          <a:p>
            <a:pPr marL="876300" lvl="1" indent="-419100"/>
            <a:r>
              <a:rPr lang="en-US" dirty="0"/>
              <a:t>Modified version of the previous that combines it with relative spacing (</a:t>
            </a:r>
            <a:r>
              <a:rPr lang="en-US" i="1" dirty="0" err="1"/>
              <a:t>R</a:t>
            </a:r>
            <a:r>
              <a:rPr lang="en-US" i="1" baseline="-25000" dirty="0" err="1"/>
              <a:t>s</a:t>
            </a:r>
            <a:r>
              <a:rPr lang="en-US" dirty="0"/>
              <a:t>)</a:t>
            </a:r>
          </a:p>
          <a:p>
            <a:pPr marL="876300" lvl="1" indent="-419100"/>
            <a:endParaRPr lang="pt-PT" dirty="0"/>
          </a:p>
          <a:p>
            <a:pPr marL="876300" lvl="1" indent="-419100"/>
            <a:endParaRPr lang="pt-PT" dirty="0"/>
          </a:p>
          <a:p>
            <a:pPr marL="876300" lvl="1" indent="-419100"/>
            <a:r>
              <a:rPr lang="pt-PT" dirty="0"/>
              <a:t>Crown competition factor of trees larger than the subject tree</a:t>
            </a:r>
            <a:endParaRPr lang="en-US" dirty="0"/>
          </a:p>
          <a:p>
            <a:pPr marL="876300" lvl="1" indent="-419100"/>
            <a:endParaRPr lang="en-US" dirty="0"/>
          </a:p>
          <a:p>
            <a:pPr marL="476250" indent="-419100"/>
            <a:endParaRPr lang="en-US"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45901741"/>
              </p:ext>
            </p:extLst>
          </p:nvPr>
        </p:nvGraphicFramePr>
        <p:xfrm>
          <a:off x="2783632" y="3573016"/>
          <a:ext cx="2400300" cy="666360"/>
        </p:xfrm>
        <a:graphic>
          <a:graphicData uri="http://schemas.openxmlformats.org/presentationml/2006/ole">
            <mc:AlternateContent xmlns:mc="http://schemas.openxmlformats.org/markup-compatibility/2006">
              <mc:Choice xmlns:v="urn:schemas-microsoft-com:vml" Requires="v">
                <p:oleObj spid="_x0000_s36881" name="Equation" r:id="rId3" imgW="1600200" imgH="444240" progId="Equation.3">
                  <p:embed/>
                </p:oleObj>
              </mc:Choice>
              <mc:Fallback>
                <p:oleObj name="Equation" r:id="rId3" imgW="1600200" imgH="444240" progId="Equation.3">
                  <p:embed/>
                  <p:pic>
                    <p:nvPicPr>
                      <p:cNvPr id="0" name="Object 1"/>
                      <p:cNvPicPr>
                        <a:picLocks noChangeAspect="1" noChangeArrowheads="1"/>
                      </p:cNvPicPr>
                      <p:nvPr/>
                    </p:nvPicPr>
                    <p:blipFill>
                      <a:blip r:embed="rId4"/>
                      <a:srcRect/>
                      <a:stretch>
                        <a:fillRect/>
                      </a:stretch>
                    </p:blipFill>
                    <p:spPr bwMode="auto">
                      <a:xfrm>
                        <a:off x="2783632" y="3573016"/>
                        <a:ext cx="2400300" cy="666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822469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147">
                                            <p:txEl>
                                              <p:pRg st="5" end="5"/>
                                            </p:txEl>
                                          </p:spTgt>
                                        </p:tgtEl>
                                        <p:attrNameLst>
                                          <p:attrName>style.visibility</p:attrName>
                                        </p:attrNameLst>
                                      </p:cBhvr>
                                      <p:to>
                                        <p:strVal val="visible"/>
                                      </p:to>
                                    </p:set>
                                    <p:animEffect transition="in" filter="wipe(left)">
                                      <p:cBhvr>
                                        <p:cTn id="26"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5F5F5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C:\Programas\Microsoft Office\Templates\Blank Presentation.pot</Template>
  <TotalTime>3370</TotalTime>
  <Words>2279</Words>
  <Application>Microsoft Office PowerPoint</Application>
  <PresentationFormat>Widescreen</PresentationFormat>
  <Paragraphs>191</Paragraphs>
  <Slides>49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7" baseType="lpstr">
      <vt:lpstr>Gill Sans MT</vt:lpstr>
      <vt:lpstr>Marlett</vt:lpstr>
      <vt:lpstr>Symbol</vt:lpstr>
      <vt:lpstr>Tahoma</vt:lpstr>
      <vt:lpstr>Times New Roman</vt:lpstr>
      <vt:lpstr>Trebuchet MS</vt:lpstr>
      <vt:lpstr>Blank Presentation</vt:lpstr>
      <vt:lpstr>Equation</vt:lpstr>
      <vt:lpstr>Individual tree models competition indices</vt:lpstr>
      <vt:lpstr>Factors affecting tree growth</vt:lpstr>
      <vt:lpstr>Factors affecting tree growth</vt:lpstr>
      <vt:lpstr>Competition indices</vt:lpstr>
      <vt:lpstr>Distance independent competition indices</vt:lpstr>
      <vt:lpstr>Distance independent competition indices</vt:lpstr>
      <vt:lpstr>Distance independent competition indices</vt:lpstr>
      <vt:lpstr>Distance independent competition indices</vt:lpstr>
      <vt:lpstr>Distance independent competition indices</vt:lpstr>
      <vt:lpstr>Distance independent competition indices</vt:lpstr>
      <vt:lpstr>Distance dependent competition indices</vt:lpstr>
      <vt:lpstr>PowerPoint Presentation</vt:lpstr>
      <vt:lpstr>Distance dependent competition indices</vt:lpstr>
      <vt:lpstr>Distance dependent competition indices  - selection of competitors - </vt:lpstr>
      <vt:lpstr>PowerPoint Presentation</vt:lpstr>
      <vt:lpstr>Distance dependent competition indices  - selection of competitors - </vt:lpstr>
      <vt:lpstr>PowerPoint Presentation</vt:lpstr>
      <vt:lpstr>Distance dependent competition indices  - selection of competitors - </vt:lpstr>
      <vt:lpstr>PowerPoint Presentation</vt:lpstr>
      <vt:lpstr>Distance dependent competition indices  - selection of competitors - </vt:lpstr>
      <vt:lpstr>PowerPoint Presentation</vt:lpstr>
      <vt:lpstr>Distance dependent competition indices  - selection of competitors - </vt:lpstr>
      <vt:lpstr>PowerPoint Presentation</vt:lpstr>
      <vt:lpstr>Distance dependent competition indices  - formulation of the competition index - </vt:lpstr>
      <vt:lpstr>Distance dependent competition indices  - formulation of the competition index - </vt:lpstr>
      <vt:lpstr>Distance dependent competition indices  - formulation of the competition index - </vt:lpstr>
      <vt:lpstr>Distance dependent competition indices  - formulation of the competition index - </vt:lpstr>
      <vt:lpstr>PowerPoint Presentation</vt:lpstr>
      <vt:lpstr>Distance dependent competition indices  - formulation of the competition index - </vt:lpstr>
      <vt:lpstr>PowerPoint Presentation</vt:lpstr>
      <vt:lpstr>Distance dependent competition indices  - formulation of the competition index - </vt:lpstr>
      <vt:lpstr>PowerPoint Presentation</vt:lpstr>
      <vt:lpstr>Distance dependent competition indices  - formulation of the competition index - </vt:lpstr>
      <vt:lpstr>PowerPoint Presentation</vt:lpstr>
      <vt:lpstr>PowerPoint Presentation</vt:lpstr>
      <vt:lpstr>Distance dependent competition indices  - formulation of the competition index - </vt:lpstr>
      <vt:lpstr>PowerPoint Presentation</vt:lpstr>
      <vt:lpstr>Distance dependent competition indices  - formulation of the competition index - </vt:lpstr>
      <vt:lpstr>PowerPoint Presentation</vt:lpstr>
      <vt:lpstr>Distance dependent competition indices  - formulation of the competition index - </vt:lpstr>
      <vt:lpstr>PowerPoint Presentation</vt:lpstr>
      <vt:lpstr>PowerPoint Presentation</vt:lpstr>
      <vt:lpstr>Distance dependent competition indices  - formulation of the competition index - </vt:lpstr>
      <vt:lpstr>Asymmetric/one-sided versions of the competition indices</vt:lpstr>
      <vt:lpstr>Asymmetric/one-sided versions of the competition indices</vt:lpstr>
      <vt:lpstr>Asymmetric/one-sided versions of the competition indices</vt:lpstr>
      <vt:lpstr>Asymmetric/one-sided versions of the competition indices</vt:lpstr>
      <vt:lpstr>Asymmetric/one-sided versions of the competition indices – Hegyi type indices</vt:lpstr>
      <vt:lpstr>Asymmetric/one-sided versions of the competition indices – Area overlap indices</vt:lpstr>
    </vt:vector>
  </TitlesOfParts>
  <Company>D.E.F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RESULTS OF AN ON-GOING PROJECT TO PARAMETERISE THE MAESTRO MODEL FOR EUCALYPTUS PLANTATIONS IN PORTUGAL</dc:title>
  <dc:creator>Biometria</dc:creator>
  <cp:lastModifiedBy>Margarida</cp:lastModifiedBy>
  <cp:revision>146</cp:revision>
  <cp:lastPrinted>1999-11-16T18:01:08Z</cp:lastPrinted>
  <dcterms:created xsi:type="dcterms:W3CDTF">1998-08-06T15:47:34Z</dcterms:created>
  <dcterms:modified xsi:type="dcterms:W3CDTF">2020-10-22T23:08:07Z</dcterms:modified>
</cp:coreProperties>
</file>