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468" r:id="rId3"/>
    <p:sldId id="580" r:id="rId4"/>
    <p:sldId id="712" r:id="rId5"/>
    <p:sldId id="715" r:id="rId6"/>
    <p:sldId id="714" r:id="rId7"/>
    <p:sldId id="716" r:id="rId8"/>
    <p:sldId id="713" r:id="rId9"/>
    <p:sldId id="583" r:id="rId10"/>
    <p:sldId id="584" r:id="rId11"/>
    <p:sldId id="585" r:id="rId12"/>
    <p:sldId id="586" r:id="rId13"/>
    <p:sldId id="587" r:id="rId14"/>
    <p:sldId id="588" r:id="rId15"/>
    <p:sldId id="589" r:id="rId16"/>
    <p:sldId id="590" r:id="rId17"/>
    <p:sldId id="717" r:id="rId18"/>
    <p:sldId id="711" r:id="rId19"/>
  </p:sldIdLst>
  <p:sldSz cx="12192000" cy="6858000"/>
  <p:notesSz cx="6881813" cy="100028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Tome" initials="M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8000"/>
    <a:srgbClr val="009900"/>
    <a:srgbClr val="CC6600"/>
    <a:srgbClr val="CC3300"/>
    <a:srgbClr val="FF9933"/>
    <a:srgbClr val="FFFFE7"/>
    <a:srgbClr val="FFFFCC"/>
    <a:srgbClr val="0066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2" autoAdjust="0"/>
    <p:restoredTop sz="93351" autoAdjust="0"/>
  </p:normalViewPr>
  <p:slideViewPr>
    <p:cSldViewPr>
      <p:cViewPr varScale="1">
        <p:scale>
          <a:sx n="63" d="100"/>
          <a:sy n="63" d="100"/>
        </p:scale>
        <p:origin x="780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2691" y="54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324" cy="49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7" tIns="46914" rIns="93827" bIns="46914" numCol="1" anchor="t" anchorCtr="0" compatLnSpc="1">
            <a:prstTxWarp prst="textNoShape">
              <a:avLst/>
            </a:prstTxWarp>
          </a:bodyPr>
          <a:lstStyle>
            <a:lvl1pPr algn="l" defTabSz="938559">
              <a:defRPr sz="1300"/>
            </a:lvl1pPr>
          </a:lstStyle>
          <a:p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489" y="0"/>
            <a:ext cx="2982324" cy="49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7" tIns="46914" rIns="93827" bIns="46914" numCol="1" anchor="t" anchorCtr="0" compatLnSpc="1">
            <a:prstTxWarp prst="textNoShape">
              <a:avLst/>
            </a:prstTxWarp>
          </a:bodyPr>
          <a:lstStyle>
            <a:lvl1pPr algn="r" defTabSz="938559">
              <a:defRPr sz="1300"/>
            </a:lvl1pPr>
          </a:lstStyle>
          <a:p>
            <a:endParaRPr lang="en-GB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503240"/>
            <a:ext cx="2982324" cy="49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7" tIns="46914" rIns="93827" bIns="46914" numCol="1" anchor="b" anchorCtr="0" compatLnSpc="1">
            <a:prstTxWarp prst="textNoShape">
              <a:avLst/>
            </a:prstTxWarp>
          </a:bodyPr>
          <a:lstStyle>
            <a:lvl1pPr algn="l" defTabSz="938559">
              <a:defRPr sz="1300"/>
            </a:lvl1pPr>
          </a:lstStyle>
          <a:p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489" y="9503240"/>
            <a:ext cx="2982324" cy="49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7" tIns="46914" rIns="93827" bIns="46914" numCol="1" anchor="b" anchorCtr="0" compatLnSpc="1">
            <a:prstTxWarp prst="textNoShape">
              <a:avLst/>
            </a:prstTxWarp>
          </a:bodyPr>
          <a:lstStyle>
            <a:lvl1pPr algn="r" defTabSz="938559">
              <a:defRPr sz="1300"/>
            </a:lvl1pPr>
          </a:lstStyle>
          <a:p>
            <a:fld id="{1015D7AE-4186-4DFD-8EE6-831A19494B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21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82324" cy="4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7" tIns="46914" rIns="93827" bIns="46914" numCol="1" anchor="t" anchorCtr="0" compatLnSpc="1">
            <a:prstTxWarp prst="textNoShape">
              <a:avLst/>
            </a:prstTxWarp>
          </a:bodyPr>
          <a:lstStyle>
            <a:lvl1pPr algn="l" defTabSz="938559">
              <a:defRPr sz="1300"/>
            </a:lvl1pPr>
          </a:lstStyle>
          <a:p>
            <a:endParaRPr lang="en-GB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489" y="1"/>
            <a:ext cx="2982324" cy="4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7" tIns="46914" rIns="93827" bIns="46914" numCol="1" anchor="t" anchorCtr="0" compatLnSpc="1">
            <a:prstTxWarp prst="textNoShape">
              <a:avLst/>
            </a:prstTxWarp>
          </a:bodyPr>
          <a:lstStyle>
            <a:lvl1pPr algn="r" defTabSz="938559">
              <a:defRPr sz="1300"/>
            </a:lvl1pPr>
          </a:lstStyle>
          <a:p>
            <a:endParaRPr lang="en-GB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3975" y="715963"/>
            <a:ext cx="6773863" cy="38115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165" y="4766360"/>
            <a:ext cx="5047484" cy="444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7" tIns="46914" rIns="93827" bIns="469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32719"/>
            <a:ext cx="2982324" cy="4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7" tIns="46914" rIns="93827" bIns="46914" numCol="1" anchor="b" anchorCtr="0" compatLnSpc="1">
            <a:prstTxWarp prst="textNoShape">
              <a:avLst/>
            </a:prstTxWarp>
          </a:bodyPr>
          <a:lstStyle>
            <a:lvl1pPr algn="l" defTabSz="938559">
              <a:defRPr sz="1300"/>
            </a:lvl1pPr>
          </a:lstStyle>
          <a:p>
            <a:endParaRPr lang="en-GB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489" y="9532719"/>
            <a:ext cx="2982324" cy="4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7" tIns="46914" rIns="93827" bIns="46914" numCol="1" anchor="b" anchorCtr="0" compatLnSpc="1">
            <a:prstTxWarp prst="textNoShape">
              <a:avLst/>
            </a:prstTxWarp>
          </a:bodyPr>
          <a:lstStyle>
            <a:lvl1pPr algn="r" defTabSz="938559">
              <a:defRPr sz="1300"/>
            </a:lvl1pPr>
          </a:lstStyle>
          <a:p>
            <a:fld id="{D09B9E36-73C9-47E0-9115-29F812657E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82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23D39-1643-43D8-8D73-E292E0CAD0AB}" type="slidenum">
              <a:rPr lang="pt-PT"/>
              <a:pPr/>
              <a:t>9</a:t>
            </a:fld>
            <a:endParaRPr lang="pt-PT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" y="715963"/>
            <a:ext cx="6773863" cy="3811587"/>
          </a:xfrm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5983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56B0CA-2958-49B9-B950-C1168E0A19E9}" type="slidenum">
              <a:rPr lang="pt-PT"/>
              <a:pPr/>
              <a:t>10</a:t>
            </a:fld>
            <a:endParaRPr lang="pt-PT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" y="715963"/>
            <a:ext cx="6773863" cy="3811587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5994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D15A40-091B-4BFF-B11C-F75D6C78E0B7}" type="slidenum">
              <a:rPr lang="pt-PT"/>
              <a:pPr/>
              <a:t>11</a:t>
            </a:fld>
            <a:endParaRPr lang="pt-PT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" y="715963"/>
            <a:ext cx="6773863" cy="3811587"/>
          </a:xfr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9562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A8A8FE-2CFF-4955-A399-9067341DC388}" type="slidenum">
              <a:rPr lang="pt-PT"/>
              <a:pPr/>
              <a:t>12</a:t>
            </a:fld>
            <a:endParaRPr lang="pt-PT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" y="715963"/>
            <a:ext cx="6773863" cy="3811587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3876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823729-CE3A-4299-BA90-4F7C2CCF2D1A}" type="slidenum">
              <a:rPr lang="pt-PT"/>
              <a:pPr/>
              <a:t>13</a:t>
            </a:fld>
            <a:endParaRPr lang="pt-PT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" y="715963"/>
            <a:ext cx="6773863" cy="3811587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1474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93E859-22D4-4099-881A-25DD23B96A44}" type="slidenum">
              <a:rPr lang="pt-PT"/>
              <a:pPr/>
              <a:t>14</a:t>
            </a:fld>
            <a:endParaRPr lang="pt-PT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" y="715963"/>
            <a:ext cx="6773863" cy="3811587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9344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DB027-05E7-4F07-9859-763CC5620069}" type="slidenum">
              <a:rPr lang="pt-PT"/>
              <a:pPr/>
              <a:t>15</a:t>
            </a:fld>
            <a:endParaRPr lang="pt-PT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" y="715963"/>
            <a:ext cx="6773863" cy="3811587"/>
          </a:xfrm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50831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F30B3-6FA7-4AD5-A87E-B7479B01976E}" type="slidenum">
              <a:rPr lang="pt-PT"/>
              <a:pPr/>
              <a:t>16</a:t>
            </a:fld>
            <a:endParaRPr lang="pt-PT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" y="715963"/>
            <a:ext cx="6773863" cy="3811587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0085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36051" y="304800"/>
            <a:ext cx="2876549" cy="62817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426451" cy="62817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04800"/>
            <a:ext cx="11480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1800" y="1557338"/>
            <a:ext cx="5638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3800" y="1557338"/>
            <a:ext cx="5638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04800"/>
            <a:ext cx="11480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1800" y="1557338"/>
            <a:ext cx="5638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73800" y="1557338"/>
            <a:ext cx="56388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73800" y="4148138"/>
            <a:ext cx="56388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pt-PT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79200" y="6553200"/>
            <a:ext cx="711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FF477-090D-4BB5-9AED-7972F664E4F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431371" y="836712"/>
            <a:ext cx="11281253" cy="57246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6645" y="836712"/>
            <a:ext cx="11281253" cy="5677272"/>
          </a:xfrm>
          <a:noFill/>
        </p:spPr>
        <p:txBody>
          <a:bodyPr lIns="360000" tIns="216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431371" y="836712"/>
            <a:ext cx="11281253" cy="57246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872716"/>
            <a:ext cx="11281253" cy="5677272"/>
          </a:xfrm>
          <a:noFill/>
        </p:spPr>
        <p:txBody>
          <a:bodyPr tIns="468000" rIns="5760000"/>
          <a:lstStyle>
            <a:lvl1pPr>
              <a:defRPr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1ABEE7-267E-4CF9-B1D9-1ED15945F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15" y="830079"/>
            <a:ext cx="11243309" cy="674948"/>
          </a:xfrm>
        </p:spPr>
        <p:txBody>
          <a:bodyPr/>
          <a:lstStyle>
            <a:lvl1pPr algn="l">
              <a:defRPr sz="2800"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48355944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431371" y="836712"/>
            <a:ext cx="11281253" cy="57246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872716"/>
            <a:ext cx="6336704" cy="5677272"/>
          </a:xfrm>
          <a:noFill/>
        </p:spPr>
        <p:txBody>
          <a:bodyPr tIns="288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557338"/>
            <a:ext cx="5638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3800" y="1557338"/>
            <a:ext cx="5638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-95251" y="0"/>
          <a:ext cx="1228725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Fotografia do Photo Editor" r:id="rId20" imgW="6200000" imgH="3657143" progId="">
                  <p:embed/>
                </p:oleObj>
              </mc:Choice>
              <mc:Fallback>
                <p:oleObj name="Fotografia do Photo Editor" r:id="rId20" imgW="6200000" imgH="3657143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5251" y="0"/>
                        <a:ext cx="12287251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5F5F5F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4800"/>
            <a:ext cx="11306224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371" y="1520788"/>
            <a:ext cx="11281253" cy="502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0000" tIns="180000" rIns="54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7" r:id="rId4"/>
    <p:sldLayoutId id="2147483665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4" r:id="rId17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r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b"/>
        <a:defRPr sz="2000">
          <a:solidFill>
            <a:srgbClr val="333333"/>
          </a:solidFill>
          <a:latin typeface="+mn-lt"/>
        </a:defRPr>
      </a:lvl2pPr>
      <a:lvl3pPr marL="1143000" indent="-2286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4"/>
        <a:defRPr>
          <a:solidFill>
            <a:srgbClr val="333333"/>
          </a:solidFill>
          <a:latin typeface="+mn-lt"/>
        </a:defRPr>
      </a:lvl3pPr>
      <a:lvl4pPr marL="1600200" indent="-2286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r"/>
        <a:defRPr sz="1600">
          <a:solidFill>
            <a:srgbClr val="333333"/>
          </a:solidFill>
          <a:latin typeface="+mn-lt"/>
        </a:defRPr>
      </a:lvl4pPr>
      <a:lvl5pPr marL="2057400" indent="-2286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r"/>
        <a:defRPr>
          <a:solidFill>
            <a:srgbClr val="333333"/>
          </a:solidFill>
          <a:latin typeface="+mn-lt"/>
        </a:defRPr>
      </a:lvl5pPr>
      <a:lvl6pPr marL="2514600" indent="-2286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r"/>
        <a:defRPr>
          <a:solidFill>
            <a:srgbClr val="333333"/>
          </a:solidFill>
          <a:latin typeface="+mn-lt"/>
        </a:defRPr>
      </a:lvl6pPr>
      <a:lvl7pPr marL="2971800" indent="-2286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r"/>
        <a:defRPr>
          <a:solidFill>
            <a:srgbClr val="333333"/>
          </a:solidFill>
          <a:latin typeface="+mn-lt"/>
        </a:defRPr>
      </a:lvl7pPr>
      <a:lvl8pPr marL="3429000" indent="-2286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r"/>
        <a:defRPr>
          <a:solidFill>
            <a:srgbClr val="333333"/>
          </a:solidFill>
          <a:latin typeface="+mn-lt"/>
        </a:defRPr>
      </a:lvl8pPr>
      <a:lvl9pPr marL="3886200" indent="-2286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r"/>
        <a:defRPr>
          <a:solidFill>
            <a:srgbClr val="333333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9396" y="1304765"/>
            <a:ext cx="10657184" cy="2988331"/>
          </a:xfr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100000"/>
              </a:spcBef>
            </a:pPr>
            <a:r>
              <a:rPr lang="en-GB" dirty="0">
                <a:solidFill>
                  <a:srgbClr val="008000"/>
                </a:solidFill>
              </a:rPr>
              <a:t>Management oriented process based models</a:t>
            </a:r>
            <a:br>
              <a:rPr lang="en-GB" dirty="0">
                <a:solidFill>
                  <a:srgbClr val="008000"/>
                </a:solidFill>
              </a:rPr>
            </a:br>
            <a:br>
              <a:rPr lang="en-GB" sz="1600" dirty="0">
                <a:solidFill>
                  <a:srgbClr val="008000"/>
                </a:solidFill>
              </a:rPr>
            </a:br>
            <a:r>
              <a:rPr lang="en-GB" dirty="0">
                <a:solidFill>
                  <a:srgbClr val="008000"/>
                </a:solidFill>
              </a:rPr>
              <a:t>The 3PG model as an example</a:t>
            </a:r>
            <a:br>
              <a:rPr lang="en-GB" dirty="0">
                <a:solidFill>
                  <a:srgbClr val="008000"/>
                </a:solidFill>
              </a:rPr>
            </a:br>
            <a:br>
              <a:rPr lang="en-GB" sz="2000" dirty="0">
                <a:solidFill>
                  <a:srgbClr val="008000"/>
                </a:solidFill>
              </a:rPr>
            </a:br>
            <a:r>
              <a:rPr lang="en-GB" sz="3200" dirty="0">
                <a:solidFill>
                  <a:srgbClr val="663300"/>
                </a:solidFill>
              </a:rPr>
              <a:t>Improving the Calculus Module</a:t>
            </a:r>
            <a:endParaRPr lang="en-GB" sz="48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180000" tIns="288000" rIns="541800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u="sng"/>
              <a:t>Allometric relationship for G</a:t>
            </a:r>
            <a:endParaRPr lang="pt-PT" u="sng"/>
          </a:p>
          <a:p>
            <a:pPr lvl="1"/>
            <a:endParaRPr lang="en-GB" sz="800"/>
          </a:p>
          <a:p>
            <a:endParaRPr lang="pt-PT"/>
          </a:p>
          <a:p>
            <a:endParaRPr lang="pt-PT"/>
          </a:p>
        </p:txBody>
      </p:sp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9651" y="2716213"/>
            <a:ext cx="1789113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438" y="1535738"/>
            <a:ext cx="4737003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1206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180000" tIns="288000" rIns="505800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u="sng"/>
              <a:t>Error in G prediction (3PG)</a:t>
            </a:r>
            <a:endParaRPr lang="pt-PT" u="sng"/>
          </a:p>
          <a:p>
            <a:pPr lvl="1"/>
            <a:endParaRPr lang="en-GB" sz="800"/>
          </a:p>
          <a:p>
            <a:endParaRPr lang="pt-PT"/>
          </a:p>
          <a:p>
            <a:endParaRPr lang="pt-PT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758" y="1828948"/>
            <a:ext cx="4779678" cy="44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4033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180000" tIns="288000" rIns="505800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u="sng"/>
              <a:t>Error in G prediction (hybrid model)</a:t>
            </a:r>
            <a:endParaRPr lang="pt-PT" u="sng"/>
          </a:p>
          <a:p>
            <a:pPr lvl="1"/>
            <a:endParaRPr lang="en-GB" sz="800"/>
          </a:p>
          <a:p>
            <a:endParaRPr lang="pt-PT"/>
          </a:p>
          <a:p>
            <a:endParaRPr lang="pt-PT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558" y="1816754"/>
            <a:ext cx="4791871" cy="4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0473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180000" tIns="288000" rIns="541800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u="sng" dirty="0" err="1"/>
              <a:t>Allometric</a:t>
            </a:r>
            <a:r>
              <a:rPr lang="en-US" u="sng" dirty="0"/>
              <a:t> relationship for Vu</a:t>
            </a:r>
            <a:endParaRPr lang="pt-PT" u="sng" dirty="0"/>
          </a:p>
          <a:p>
            <a:pPr lvl="1"/>
            <a:endParaRPr lang="en-GB" sz="800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9651" y="2871789"/>
            <a:ext cx="1789113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8566" y="1816754"/>
            <a:ext cx="4791871" cy="4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6013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180000" tIns="288000" rIns="505800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u="sng" dirty="0"/>
              <a:t>Error in Vu prediction (3PG)</a:t>
            </a:r>
            <a:endParaRPr lang="pt-PT" u="sng" dirty="0"/>
          </a:p>
          <a:p>
            <a:pPr lvl="1"/>
            <a:endParaRPr lang="en-GB" sz="800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948" y="1877144"/>
            <a:ext cx="4767485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3199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180000" tIns="288000" rIns="505800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u="sng" dirty="0"/>
              <a:t>Error in Vu prediction</a:t>
            </a:r>
            <a:endParaRPr lang="pt-PT" u="sng" dirty="0"/>
          </a:p>
          <a:p>
            <a:pPr lvl="1"/>
            <a:endParaRPr lang="en-GB" sz="800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758" y="1864952"/>
            <a:ext cx="4779678" cy="44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27236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180000" tIns="288000" rIns="505800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u="sng" dirty="0" err="1"/>
              <a:t>Allometric</a:t>
            </a:r>
            <a:r>
              <a:rPr lang="en-US" u="sng" dirty="0"/>
              <a:t> relationship for </a:t>
            </a:r>
            <a:r>
              <a:rPr lang="en-US" u="sng" dirty="0" err="1"/>
              <a:t>hdom</a:t>
            </a:r>
            <a:endParaRPr lang="pt-PT" u="sng" dirty="0"/>
          </a:p>
          <a:p>
            <a:pPr lvl="1"/>
            <a:endParaRPr lang="en-GB" sz="800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9651" y="2727326"/>
            <a:ext cx="1789113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338" y="1523546"/>
            <a:ext cx="4743099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78220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4A213B-BCCD-4F5E-AEEB-1C07AF148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PT" sz="2800" b="1" dirty="0" err="1">
                <a:solidFill>
                  <a:srgbClr val="008000"/>
                </a:solidFill>
              </a:rPr>
              <a:t>The</a:t>
            </a:r>
            <a:r>
              <a:rPr lang="pt-PT" sz="2800" b="1" dirty="0">
                <a:solidFill>
                  <a:srgbClr val="008000"/>
                </a:solidFill>
              </a:rPr>
              <a:t> </a:t>
            </a:r>
            <a:r>
              <a:rPr lang="pt-PT" sz="2800" b="1" dirty="0" err="1">
                <a:solidFill>
                  <a:srgbClr val="008000"/>
                </a:solidFill>
              </a:rPr>
              <a:t>equations</a:t>
            </a:r>
            <a:r>
              <a:rPr lang="pt-PT" sz="2800" b="1" dirty="0">
                <a:solidFill>
                  <a:srgbClr val="008000"/>
                </a:solidFill>
              </a:rPr>
              <a:t> </a:t>
            </a:r>
            <a:r>
              <a:rPr lang="pt-PT" sz="2800" b="1" dirty="0" err="1">
                <a:solidFill>
                  <a:srgbClr val="008000"/>
                </a:solidFill>
              </a:rPr>
              <a:t>of</a:t>
            </a:r>
            <a:r>
              <a:rPr lang="pt-PT" sz="2800" b="1" dirty="0">
                <a:solidFill>
                  <a:srgbClr val="008000"/>
                </a:solidFill>
              </a:rPr>
              <a:t> </a:t>
            </a:r>
            <a:r>
              <a:rPr lang="pt-PT" sz="2800" b="1" dirty="0" err="1">
                <a:solidFill>
                  <a:srgbClr val="008000"/>
                </a:solidFill>
              </a:rPr>
              <a:t>the</a:t>
            </a:r>
            <a:r>
              <a:rPr lang="pt-PT" sz="2800" b="1" dirty="0">
                <a:solidFill>
                  <a:srgbClr val="008000"/>
                </a:solidFill>
              </a:rPr>
              <a:t> “</a:t>
            </a:r>
            <a:r>
              <a:rPr lang="pt-PT" sz="2800" b="1" dirty="0" err="1">
                <a:solidFill>
                  <a:srgbClr val="008000"/>
                </a:solidFill>
              </a:rPr>
              <a:t>new</a:t>
            </a:r>
            <a:r>
              <a:rPr lang="pt-PT" sz="2800" b="1" dirty="0">
                <a:solidFill>
                  <a:srgbClr val="008000"/>
                </a:solidFill>
              </a:rPr>
              <a:t>” </a:t>
            </a:r>
            <a:r>
              <a:rPr lang="pt-PT" sz="2800" b="1" dirty="0" err="1">
                <a:solidFill>
                  <a:srgbClr val="008000"/>
                </a:solidFill>
              </a:rPr>
              <a:t>calculus</a:t>
            </a:r>
            <a:r>
              <a:rPr lang="pt-PT" sz="2800" b="1" dirty="0">
                <a:solidFill>
                  <a:srgbClr val="008000"/>
                </a:solidFill>
              </a:rPr>
              <a:t> module</a:t>
            </a:r>
            <a:endParaRPr lang="en-GB" sz="2800" b="1" dirty="0">
              <a:solidFill>
                <a:srgbClr val="008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A385EA-9FFC-48E0-BCE1-01E255B08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30" b="8361"/>
          <a:stretch/>
        </p:blipFill>
        <p:spPr>
          <a:xfrm>
            <a:off x="1479251" y="1628800"/>
            <a:ext cx="9216039" cy="45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49351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: 14 Points 3">
            <a:extLst>
              <a:ext uri="{FF2B5EF4-FFF2-40B4-BE49-F238E27FC236}">
                <a16:creationId xmlns:a16="http://schemas.microsoft.com/office/drawing/2014/main" id="{04D7727A-B4ED-4A1F-849B-D50DADD7FBBF}"/>
              </a:ext>
            </a:extLst>
          </p:cNvPr>
          <p:cNvSpPr/>
          <p:nvPr/>
        </p:nvSpPr>
        <p:spPr bwMode="auto">
          <a:xfrm>
            <a:off x="4979876" y="2240868"/>
            <a:ext cx="4788532" cy="3420380"/>
          </a:xfrm>
          <a:prstGeom prst="irregularSeal2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A7E168-2289-44D9-A055-D35533E9C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16" y="3248980"/>
            <a:ext cx="2448756" cy="1143000"/>
          </a:xfrm>
          <a:noFill/>
        </p:spPr>
        <p:txBody>
          <a:bodyPr/>
          <a:lstStyle/>
          <a:p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end</a:t>
            </a:r>
            <a:r>
              <a:rPr lang="pt-PT" dirty="0"/>
              <a:t>!!!</a:t>
            </a:r>
            <a:endParaRPr lang="en-GB" dirty="0"/>
          </a:p>
        </p:txBody>
      </p:sp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14A6DEED-9048-4261-89F5-1EC1D0835A1C}"/>
              </a:ext>
            </a:extLst>
          </p:cNvPr>
          <p:cNvSpPr/>
          <p:nvPr/>
        </p:nvSpPr>
        <p:spPr bwMode="auto">
          <a:xfrm>
            <a:off x="4979876" y="2240868"/>
            <a:ext cx="4788532" cy="3420380"/>
          </a:xfrm>
          <a:prstGeom prst="irregularSeal2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E0FFFB6-4A41-4542-BFD2-8A239214DDD8}"/>
              </a:ext>
            </a:extLst>
          </p:cNvPr>
          <p:cNvSpPr txBox="1">
            <a:spLocks/>
          </p:cNvSpPr>
          <p:nvPr/>
        </p:nvSpPr>
        <p:spPr bwMode="auto">
          <a:xfrm>
            <a:off x="6240016" y="3248980"/>
            <a:ext cx="244875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pt-PT" kern="0"/>
              <a:t>The end!!!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5765598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Summary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Problems with the original calculus module</a:t>
            </a:r>
          </a:p>
          <a:p>
            <a:r>
              <a:rPr lang="en-US" dirty="0"/>
              <a:t>Improving the calculus module</a:t>
            </a:r>
          </a:p>
          <a:p>
            <a:r>
              <a:rPr lang="en-US" dirty="0"/>
              <a:t>“My templates” for 3PGpjs2.7.xls</a:t>
            </a:r>
          </a:p>
          <a:p>
            <a:r>
              <a:rPr lang="en-US" dirty="0"/>
              <a:t>Exercises</a:t>
            </a:r>
          </a:p>
          <a:p>
            <a:endParaRPr lang="pt-PT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err="1"/>
              <a:t>Improving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calculus</a:t>
            </a:r>
            <a:r>
              <a:rPr lang="pt-PT" dirty="0"/>
              <a:t> module        “information for managers”</a:t>
            </a:r>
          </a:p>
        </p:txBody>
      </p:sp>
    </p:spTree>
    <p:extLst>
      <p:ext uri="{BB962C8B-B14F-4D97-AF65-F5344CB8AC3E}">
        <p14:creationId xmlns:p14="http://schemas.microsoft.com/office/powerpoint/2010/main" val="222944982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pt-PT" sz="2800" b="1" dirty="0" err="1">
                <a:solidFill>
                  <a:srgbClr val="008000"/>
                </a:solidFill>
              </a:rPr>
              <a:t>The</a:t>
            </a:r>
            <a:r>
              <a:rPr lang="pt-PT" sz="2800" b="1" dirty="0">
                <a:solidFill>
                  <a:srgbClr val="008000"/>
                </a:solidFill>
              </a:rPr>
              <a:t> </a:t>
            </a:r>
            <a:r>
              <a:rPr lang="pt-PT" sz="2800" b="1" dirty="0" err="1">
                <a:solidFill>
                  <a:srgbClr val="008000"/>
                </a:solidFill>
              </a:rPr>
              <a:t>Calculus</a:t>
            </a:r>
            <a:r>
              <a:rPr lang="pt-PT" sz="2800" b="1" dirty="0">
                <a:solidFill>
                  <a:srgbClr val="008000"/>
                </a:solidFill>
              </a:rPr>
              <a:t> Module </a:t>
            </a:r>
            <a:r>
              <a:rPr lang="pt-PT" sz="2800" b="1" dirty="0" err="1">
                <a:solidFill>
                  <a:srgbClr val="008000"/>
                </a:solidFill>
              </a:rPr>
              <a:t>of</a:t>
            </a:r>
            <a:r>
              <a:rPr lang="pt-PT" sz="2800" b="1" dirty="0">
                <a:solidFill>
                  <a:srgbClr val="008000"/>
                </a:solidFill>
              </a:rPr>
              <a:t> </a:t>
            </a:r>
            <a:r>
              <a:rPr lang="pt-PT" sz="2800" b="1" dirty="0" err="1">
                <a:solidFill>
                  <a:srgbClr val="008000"/>
                </a:solidFill>
              </a:rPr>
              <a:t>the</a:t>
            </a:r>
            <a:r>
              <a:rPr lang="pt-PT" sz="2800" b="1" dirty="0">
                <a:solidFill>
                  <a:srgbClr val="008000"/>
                </a:solidFill>
              </a:rPr>
              <a:t> original 3PG </a:t>
            </a:r>
            <a:r>
              <a:rPr lang="pt-PT" sz="2800" b="1" dirty="0" err="1">
                <a:solidFill>
                  <a:srgbClr val="008000"/>
                </a:solidFill>
              </a:rPr>
              <a:t>has</a:t>
            </a:r>
            <a:r>
              <a:rPr lang="pt-PT" sz="2800" b="1" dirty="0">
                <a:solidFill>
                  <a:srgbClr val="008000"/>
                </a:solidFill>
              </a:rPr>
              <a:t> some </a:t>
            </a:r>
            <a:r>
              <a:rPr lang="pt-PT" sz="2800" b="1" dirty="0" err="1">
                <a:solidFill>
                  <a:srgbClr val="008000"/>
                </a:solidFill>
              </a:rPr>
              <a:t>problems</a:t>
            </a:r>
            <a:r>
              <a:rPr lang="pt-PT" sz="2800" b="1" dirty="0">
                <a:solidFill>
                  <a:srgbClr val="008000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r>
              <a:rPr lang="pt-PT" sz="2800" b="1" dirty="0">
                <a:solidFill>
                  <a:srgbClr val="008000"/>
                </a:solidFill>
              </a:rPr>
              <a:t>Volume </a:t>
            </a:r>
            <a:r>
              <a:rPr lang="pt-PT" sz="2800" b="1" dirty="0" err="1">
                <a:solidFill>
                  <a:srgbClr val="008000"/>
                </a:solidFill>
              </a:rPr>
              <a:t>estimation</a:t>
            </a:r>
            <a:r>
              <a:rPr lang="pt-PT" sz="2800" b="1" dirty="0">
                <a:solidFill>
                  <a:srgbClr val="008000"/>
                </a:solidFill>
              </a:rPr>
              <a:t> assumes a </a:t>
            </a:r>
          </a:p>
          <a:p>
            <a:pPr lvl="1">
              <a:lnSpc>
                <a:spcPct val="90000"/>
              </a:lnSpc>
            </a:pPr>
            <a:endParaRPr lang="pt-PT" sz="800" dirty="0"/>
          </a:p>
          <a:p>
            <a:pPr>
              <a:lnSpc>
                <a:spcPct val="90000"/>
              </a:lnSpc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7865351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1721B7-4DE3-4542-AB49-70FD6873E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sz="2800" b="1" dirty="0" err="1">
                <a:solidFill>
                  <a:srgbClr val="008000"/>
                </a:solidFill>
              </a:rPr>
              <a:t>The</a:t>
            </a:r>
            <a:r>
              <a:rPr lang="pt-PT" sz="2800" b="1" dirty="0">
                <a:solidFill>
                  <a:srgbClr val="008000"/>
                </a:solidFill>
              </a:rPr>
              <a:t> </a:t>
            </a:r>
            <a:r>
              <a:rPr lang="pt-PT" sz="2800" b="1" dirty="0" err="1">
                <a:solidFill>
                  <a:srgbClr val="008000"/>
                </a:solidFill>
              </a:rPr>
              <a:t>Calculus</a:t>
            </a:r>
            <a:r>
              <a:rPr lang="pt-PT" sz="2800" b="1" dirty="0">
                <a:solidFill>
                  <a:srgbClr val="008000"/>
                </a:solidFill>
              </a:rPr>
              <a:t> Module </a:t>
            </a:r>
            <a:r>
              <a:rPr lang="pt-PT" sz="2800" b="1" dirty="0" err="1">
                <a:solidFill>
                  <a:srgbClr val="008000"/>
                </a:solidFill>
              </a:rPr>
              <a:t>of</a:t>
            </a:r>
            <a:r>
              <a:rPr lang="pt-PT" sz="2800" b="1" dirty="0">
                <a:solidFill>
                  <a:srgbClr val="008000"/>
                </a:solidFill>
              </a:rPr>
              <a:t> </a:t>
            </a:r>
            <a:r>
              <a:rPr lang="pt-PT" sz="2800" b="1" dirty="0" err="1">
                <a:solidFill>
                  <a:srgbClr val="008000"/>
                </a:solidFill>
              </a:rPr>
              <a:t>the</a:t>
            </a:r>
            <a:r>
              <a:rPr lang="pt-PT" sz="2800" b="1" dirty="0">
                <a:solidFill>
                  <a:srgbClr val="008000"/>
                </a:solidFill>
              </a:rPr>
              <a:t> original 3PG </a:t>
            </a:r>
            <a:r>
              <a:rPr lang="pt-PT" sz="2800" b="1" dirty="0" err="1">
                <a:solidFill>
                  <a:srgbClr val="008000"/>
                </a:solidFill>
              </a:rPr>
              <a:t>has</a:t>
            </a:r>
            <a:r>
              <a:rPr lang="pt-PT" sz="2800" b="1" dirty="0">
                <a:solidFill>
                  <a:srgbClr val="008000"/>
                </a:solidFill>
              </a:rPr>
              <a:t> some </a:t>
            </a:r>
            <a:r>
              <a:rPr lang="pt-PT" sz="2800" b="1" dirty="0" err="1">
                <a:solidFill>
                  <a:srgbClr val="008000"/>
                </a:solidFill>
              </a:rPr>
              <a:t>problems</a:t>
            </a:r>
            <a:endParaRPr lang="pt-PT" sz="2800" b="1" dirty="0">
              <a:solidFill>
                <a:srgbClr val="008000"/>
              </a:solidFill>
            </a:endParaRPr>
          </a:p>
          <a:p>
            <a:r>
              <a:rPr lang="pt-PT" dirty="0" err="1"/>
              <a:t>The</a:t>
            </a:r>
            <a:r>
              <a:rPr lang="pt-PT" dirty="0"/>
              <a:t> volume </a:t>
            </a:r>
            <a:r>
              <a:rPr lang="pt-PT" dirty="0" err="1"/>
              <a:t>estimation</a:t>
            </a:r>
            <a:r>
              <a:rPr lang="pt-PT" dirty="0"/>
              <a:t> assumes </a:t>
            </a:r>
            <a:r>
              <a:rPr lang="pt-PT" dirty="0" err="1"/>
              <a:t>that</a:t>
            </a:r>
            <a:r>
              <a:rPr lang="pt-PT" dirty="0"/>
              <a:t>:</a:t>
            </a:r>
          </a:p>
          <a:p>
            <a:pPr lvl="1"/>
            <a:r>
              <a:rPr lang="pt-PT" dirty="0" err="1"/>
              <a:t>Percentage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branches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bark</a:t>
            </a:r>
            <a:r>
              <a:rPr lang="pt-PT" dirty="0"/>
              <a:t> can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easily</a:t>
            </a:r>
            <a:r>
              <a:rPr lang="pt-PT" dirty="0"/>
              <a:t> </a:t>
            </a:r>
            <a:r>
              <a:rPr lang="pt-PT" dirty="0" err="1"/>
              <a:t>estimated</a:t>
            </a:r>
            <a:endParaRPr lang="pt-PT" dirty="0"/>
          </a:p>
          <a:p>
            <a:pPr lvl="1"/>
            <a:r>
              <a:rPr lang="pt-PT" dirty="0" err="1"/>
              <a:t>Wood</a:t>
            </a:r>
            <a:r>
              <a:rPr lang="pt-PT" dirty="0"/>
              <a:t> </a:t>
            </a:r>
            <a:r>
              <a:rPr lang="pt-PT" dirty="0" err="1"/>
              <a:t>density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a </a:t>
            </a:r>
            <a:r>
              <a:rPr lang="pt-PT" dirty="0" err="1"/>
              <a:t>good</a:t>
            </a:r>
            <a:r>
              <a:rPr lang="pt-PT" dirty="0"/>
              <a:t> “converter”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stemwood</a:t>
            </a:r>
            <a:r>
              <a:rPr lang="pt-PT" dirty="0"/>
              <a:t> </a:t>
            </a:r>
            <a:r>
              <a:rPr lang="pt-PT" dirty="0" err="1"/>
              <a:t>biomass</a:t>
            </a:r>
            <a:r>
              <a:rPr lang="pt-PT" dirty="0"/>
              <a:t> </a:t>
            </a:r>
            <a:r>
              <a:rPr lang="pt-PT" dirty="0" err="1"/>
              <a:t>into</a:t>
            </a:r>
            <a:r>
              <a:rPr lang="pt-PT" dirty="0"/>
              <a:t> volume</a:t>
            </a:r>
          </a:p>
          <a:p>
            <a:pPr lvl="1"/>
            <a:endParaRPr lang="pt-PT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350294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pt-PT" sz="2800" b="1" dirty="0">
                <a:solidFill>
                  <a:srgbClr val="008000"/>
                </a:solidFill>
              </a:rPr>
              <a:t>Volume under </a:t>
            </a:r>
            <a:r>
              <a:rPr lang="pt-PT" sz="2800" b="1" dirty="0" err="1">
                <a:solidFill>
                  <a:srgbClr val="008000"/>
                </a:solidFill>
              </a:rPr>
              <a:t>bark</a:t>
            </a:r>
            <a:r>
              <a:rPr lang="pt-PT" sz="2800" b="1" dirty="0">
                <a:solidFill>
                  <a:srgbClr val="008000"/>
                </a:solidFill>
              </a:rPr>
              <a:t> </a:t>
            </a:r>
            <a:r>
              <a:rPr lang="pt-PT" sz="2800" b="1" dirty="0" err="1">
                <a:solidFill>
                  <a:srgbClr val="008000"/>
                </a:solidFill>
              </a:rPr>
              <a:t>prediction</a:t>
            </a:r>
            <a:r>
              <a:rPr lang="pt-PT" sz="2800" b="1" dirty="0">
                <a:solidFill>
                  <a:srgbClr val="008000"/>
                </a:solidFill>
              </a:rPr>
              <a:t> (original 3PG)</a:t>
            </a:r>
          </a:p>
          <a:p>
            <a:pPr lvl="1">
              <a:lnSpc>
                <a:spcPct val="90000"/>
              </a:lnSpc>
            </a:pPr>
            <a:endParaRPr lang="pt-PT" sz="800" dirty="0"/>
          </a:p>
          <a:p>
            <a:pPr>
              <a:lnSpc>
                <a:spcPct val="90000"/>
              </a:lnSpc>
            </a:pPr>
            <a:r>
              <a:rPr lang="pt-PT" dirty="0"/>
              <a:t>Woody biomass is converted into wood biomass through the ratio between branches+bark and the woody biomass (R</a:t>
            </a:r>
            <a:r>
              <a:rPr lang="pt-PT" baseline="-25000" dirty="0"/>
              <a:t>Ww</a:t>
            </a:r>
            <a:r>
              <a:rPr lang="pt-PT" dirty="0"/>
              <a:t>) and then divided by wood density (</a:t>
            </a:r>
            <a:r>
              <a:rPr lang="pt-PT" dirty="0">
                <a:sym typeface="Symbol" pitchFamily="18" charset="2"/>
              </a:rPr>
              <a:t>)</a:t>
            </a:r>
          </a:p>
          <a:p>
            <a:pPr>
              <a:lnSpc>
                <a:spcPct val="90000"/>
              </a:lnSpc>
            </a:pPr>
            <a:r>
              <a:rPr lang="pt-PT" dirty="0">
                <a:sym typeface="Symbol" pitchFamily="18" charset="2"/>
              </a:rPr>
              <a:t>Wwoody=Wwood+Wbark+Wbranches</a:t>
            </a:r>
          </a:p>
          <a:p>
            <a:pPr>
              <a:lnSpc>
                <a:spcPct val="90000"/>
              </a:lnSpc>
            </a:pPr>
            <a:r>
              <a:rPr lang="pt-PT" dirty="0">
                <a:sym typeface="Symbol" pitchFamily="18" charset="2"/>
              </a:rPr>
              <a:t>Both R</a:t>
            </a:r>
            <a:r>
              <a:rPr lang="pt-PT" baseline="-25000" dirty="0">
                <a:sym typeface="Symbol" pitchFamily="18" charset="2"/>
              </a:rPr>
              <a:t>Ww</a:t>
            </a:r>
            <a:r>
              <a:rPr lang="pt-PT" dirty="0">
                <a:sym typeface="Symbol" pitchFamily="18" charset="2"/>
              </a:rPr>
              <a:t> and  are modeled as a function of age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PT" dirty="0">
                <a:sym typeface="Symbol" pitchFamily="18" charset="2"/>
              </a:rPr>
              <a:t>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PT" dirty="0">
                <a:sym typeface="Symbol" pitchFamily="18" charset="2"/>
              </a:rPr>
              <a:t>			</a:t>
            </a:r>
            <a:endParaRPr lang="pt-PT" dirty="0"/>
          </a:p>
          <a:p>
            <a:pPr>
              <a:lnSpc>
                <a:spcPct val="90000"/>
              </a:lnSpc>
              <a:buNone/>
            </a:pPr>
            <a:r>
              <a:rPr lang="pt-PT" dirty="0"/>
              <a:t>                                   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647728" y="4365104"/>
          <a:ext cx="3071812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13" name="Equation" r:id="rId3" imgW="1536480" imgH="444240" progId="Equation.3">
                  <p:embed/>
                </p:oleObj>
              </mc:Choice>
              <mc:Fallback>
                <p:oleObj name="Equation" r:id="rId3" imgW="1536480" imgH="44424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47728" y="4365104"/>
                        <a:ext cx="3071812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90183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1721B7-4DE3-4542-AB49-70FD6873E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b="1" dirty="0">
                <a:solidFill>
                  <a:srgbClr val="008000"/>
                </a:solidFill>
              </a:rPr>
              <a:t>The Calculus Module of the original 3PG has some problems</a:t>
            </a:r>
          </a:p>
          <a:p>
            <a:r>
              <a:rPr lang="en-GB" dirty="0"/>
              <a:t>Volume estimation assumes that:</a:t>
            </a:r>
          </a:p>
          <a:p>
            <a:pPr lvl="1"/>
            <a:r>
              <a:rPr lang="en-GB" dirty="0"/>
              <a:t>Percentage of branches and bark can be easily estimated</a:t>
            </a:r>
          </a:p>
          <a:p>
            <a:pPr lvl="1"/>
            <a:r>
              <a:rPr lang="en-GB" dirty="0"/>
              <a:t>Wood density is a good “converter” of </a:t>
            </a:r>
            <a:r>
              <a:rPr lang="en-GB" dirty="0" err="1"/>
              <a:t>stemwood</a:t>
            </a:r>
            <a:r>
              <a:rPr lang="en-GB" dirty="0"/>
              <a:t> biomass into volume</a:t>
            </a:r>
          </a:p>
          <a:p>
            <a:r>
              <a:rPr lang="en-GB" dirty="0"/>
              <a:t>Basal area estimation uses the basal area of the average tree and an allometric relationship between tree diameter and wood biomass to estimate the diameter of the average tree</a:t>
            </a:r>
          </a:p>
          <a:p>
            <a:pPr lvl="1"/>
            <a:endParaRPr lang="pt-PT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76253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sz="2800" b="1" dirty="0">
                <a:solidFill>
                  <a:srgbClr val="008000"/>
                </a:solidFill>
              </a:rPr>
              <a:t>Basal area prediction</a:t>
            </a:r>
          </a:p>
          <a:p>
            <a:r>
              <a:rPr lang="pt-PT" dirty="0"/>
              <a:t>Woody biomass of the mean tree is first predicted through division by stand density (</a:t>
            </a:r>
            <a:r>
              <a:rPr lang="pt-PT" i="1" dirty="0"/>
              <a:t>N</a:t>
            </a:r>
            <a:r>
              <a:rPr lang="pt-PT" dirty="0"/>
              <a:t>)</a:t>
            </a:r>
          </a:p>
          <a:p>
            <a:endParaRPr lang="pt-PT" dirty="0"/>
          </a:p>
          <a:p>
            <a:r>
              <a:rPr lang="pt-PT" dirty="0" err="1"/>
              <a:t>Quadratic</a:t>
            </a:r>
            <a:r>
              <a:rPr lang="pt-PT" dirty="0"/>
              <a:t> mean diameter (</a:t>
            </a:r>
            <a:r>
              <a:rPr lang="pt-PT" i="1" dirty="0"/>
              <a:t>dg</a:t>
            </a:r>
            <a:r>
              <a:rPr lang="pt-PT" dirty="0"/>
              <a:t>) is then predicted through the inversion of the allometric equation for tree woody biomass prediction</a:t>
            </a:r>
          </a:p>
          <a:p>
            <a:endParaRPr lang="pt-PT" dirty="0"/>
          </a:p>
          <a:p>
            <a:endParaRPr lang="pt-PT" sz="2000" dirty="0"/>
          </a:p>
          <a:p>
            <a:r>
              <a:rPr lang="pt-PT" dirty="0"/>
              <a:t>Finally </a:t>
            </a:r>
            <a:r>
              <a:rPr lang="pt-PT" i="1" dirty="0"/>
              <a:t>G</a:t>
            </a:r>
            <a:r>
              <a:rPr lang="pt-PT" dirty="0"/>
              <a:t> is predicted by multiplying the basal area of the mean tree by stand density</a:t>
            </a:r>
          </a:p>
          <a:p>
            <a:pPr lvl="1">
              <a:buNone/>
            </a:pPr>
            <a:r>
              <a:rPr lang="pt-PT" dirty="0"/>
              <a:t> </a:t>
            </a:r>
          </a:p>
          <a:p>
            <a:pPr lvl="1"/>
            <a:endParaRPr lang="pt-PT" sz="1800" dirty="0"/>
          </a:p>
          <a:p>
            <a:endParaRPr lang="pt-PT" sz="2000" dirty="0"/>
          </a:p>
        </p:txBody>
      </p:sp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1784" y="2276872"/>
            <a:ext cx="217805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43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1704" y="3789040"/>
            <a:ext cx="4995862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9857" y="5589241"/>
            <a:ext cx="1831975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188065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8000"/>
                </a:solidFill>
              </a:rPr>
              <a:t>Objective of the “new” calculus module</a:t>
            </a:r>
            <a:endParaRPr lang="pt-PT" sz="2800" b="1" dirty="0">
              <a:solidFill>
                <a:srgbClr val="008000"/>
              </a:solidFill>
            </a:endParaRPr>
          </a:p>
          <a:p>
            <a:pPr lvl="1"/>
            <a:endParaRPr lang="en-GB" sz="800" dirty="0"/>
          </a:p>
          <a:p>
            <a:r>
              <a:rPr lang="en-US" dirty="0"/>
              <a:t>To improve basal area (G) and </a:t>
            </a:r>
            <a:r>
              <a:rPr lang="en-US" dirty="0" err="1"/>
              <a:t>underbark</a:t>
            </a:r>
            <a:r>
              <a:rPr lang="en-US" dirty="0"/>
              <a:t> volume (Vu) prediction by developing </a:t>
            </a:r>
            <a:r>
              <a:rPr lang="en-US" dirty="0" err="1"/>
              <a:t>allometric</a:t>
            </a:r>
            <a:r>
              <a:rPr lang="en-US" dirty="0"/>
              <a:t> equations based on existing empirical data</a:t>
            </a:r>
          </a:p>
          <a:p>
            <a:r>
              <a:rPr lang="en-US" dirty="0"/>
              <a:t>To develop an equation for dominant height (</a:t>
            </a:r>
            <a:r>
              <a:rPr lang="en-US" dirty="0" err="1"/>
              <a:t>hdom</a:t>
            </a:r>
            <a:r>
              <a:rPr lang="en-US" dirty="0"/>
              <a:t>) prediction</a:t>
            </a:r>
          </a:p>
          <a:p>
            <a:pPr lvl="1"/>
            <a:endParaRPr lang="en-US" dirty="0"/>
          </a:p>
          <a:p>
            <a:pPr lvl="1">
              <a:buFont typeface="Wingdings 3" pitchFamily="18" charset="2"/>
              <a:buNone/>
            </a:pPr>
            <a:r>
              <a:rPr lang="en-US" dirty="0"/>
              <a:t>				</a:t>
            </a:r>
            <a:endParaRPr lang="pt-PT" dirty="0"/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528046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C:\Programas\Microsoft Office\Templates\Blank Presentation.pot</Template>
  <TotalTime>8310</TotalTime>
  <Words>393</Words>
  <Application>Microsoft Office PowerPoint</Application>
  <PresentationFormat>Widescreen</PresentationFormat>
  <Paragraphs>65</Paragraphs>
  <Slides>18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Marlett</vt:lpstr>
      <vt:lpstr>Symbol</vt:lpstr>
      <vt:lpstr>Times New Roman</vt:lpstr>
      <vt:lpstr>Trebuchet MS</vt:lpstr>
      <vt:lpstr>Wingdings</vt:lpstr>
      <vt:lpstr>Wingdings 3</vt:lpstr>
      <vt:lpstr>Blank Presentation</vt:lpstr>
      <vt:lpstr>Fotografia do Photo Editor</vt:lpstr>
      <vt:lpstr>Equation</vt:lpstr>
      <vt:lpstr>Management oriented process based models  The 3PG model as an example  Improving the Calculus Module</vt:lpstr>
      <vt:lpstr>Summary</vt:lpstr>
      <vt:lpstr>Improving the calculus module        “information for managers”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end!!!</vt:lpstr>
    </vt:vector>
  </TitlesOfParts>
  <Company>D.E.F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RESULTS OF AN ON-GOING PROJECT TO PARAMETERISE THE MAESTRO MODEL FOR EUCALYPTUS PLANTATIONS IN PORTUGAL</dc:title>
  <dc:creator>Biometria</dc:creator>
  <cp:lastModifiedBy>Margarida</cp:lastModifiedBy>
  <cp:revision>409</cp:revision>
  <cp:lastPrinted>2017-11-21T13:26:54Z</cp:lastPrinted>
  <dcterms:created xsi:type="dcterms:W3CDTF">1998-08-06T15:47:34Z</dcterms:created>
  <dcterms:modified xsi:type="dcterms:W3CDTF">2020-11-05T11:45:41Z</dcterms:modified>
</cp:coreProperties>
</file>