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72" r:id="rId2"/>
    <p:sldId id="436" r:id="rId3"/>
    <p:sldId id="441" r:id="rId4"/>
    <p:sldId id="498" r:id="rId5"/>
    <p:sldId id="458" r:id="rId6"/>
    <p:sldId id="497" r:id="rId7"/>
    <p:sldId id="496" r:id="rId8"/>
    <p:sldId id="440" r:id="rId9"/>
    <p:sldId id="459" r:id="rId10"/>
    <p:sldId id="456" r:id="rId11"/>
    <p:sldId id="457" r:id="rId12"/>
    <p:sldId id="502" r:id="rId13"/>
    <p:sldId id="449" r:id="rId14"/>
    <p:sldId id="450" r:id="rId15"/>
    <p:sldId id="500" r:id="rId16"/>
    <p:sldId id="455" r:id="rId17"/>
    <p:sldId id="453" r:id="rId18"/>
    <p:sldId id="454" r:id="rId19"/>
    <p:sldId id="451" r:id="rId20"/>
    <p:sldId id="495" r:id="rId21"/>
    <p:sldId id="501" r:id="rId22"/>
    <p:sldId id="522" r:id="rId23"/>
    <p:sldId id="524" r:id="rId24"/>
    <p:sldId id="523" r:id="rId25"/>
    <p:sldId id="521" r:id="rId26"/>
    <p:sldId id="471" r:id="rId27"/>
    <p:sldId id="477" r:id="rId28"/>
    <p:sldId id="472" r:id="rId29"/>
    <p:sldId id="473" r:id="rId30"/>
    <p:sldId id="474" r:id="rId31"/>
    <p:sldId id="475" r:id="rId32"/>
    <p:sldId id="476" r:id="rId33"/>
    <p:sldId id="478" r:id="rId34"/>
    <p:sldId id="480" r:id="rId35"/>
    <p:sldId id="482" r:id="rId36"/>
    <p:sldId id="503" r:id="rId37"/>
    <p:sldId id="504" r:id="rId38"/>
    <p:sldId id="486" r:id="rId39"/>
    <p:sldId id="505" r:id="rId40"/>
    <p:sldId id="506" r:id="rId41"/>
    <p:sldId id="485" r:id="rId42"/>
    <p:sldId id="488" r:id="rId43"/>
    <p:sldId id="489" r:id="rId44"/>
    <p:sldId id="490" r:id="rId45"/>
    <p:sldId id="491" r:id="rId46"/>
    <p:sldId id="507" r:id="rId47"/>
    <p:sldId id="508" r:id="rId48"/>
    <p:sldId id="509" r:id="rId49"/>
    <p:sldId id="510" r:id="rId50"/>
    <p:sldId id="494" r:id="rId51"/>
    <p:sldId id="512" r:id="rId52"/>
    <p:sldId id="511" r:id="rId53"/>
    <p:sldId id="513" r:id="rId54"/>
    <p:sldId id="514" r:id="rId55"/>
    <p:sldId id="515" r:id="rId56"/>
    <p:sldId id="516" r:id="rId57"/>
    <p:sldId id="517" r:id="rId58"/>
    <p:sldId id="518" r:id="rId59"/>
    <p:sldId id="519" r:id="rId60"/>
    <p:sldId id="520" r:id="rId61"/>
    <p:sldId id="526" r:id="rId62"/>
    <p:sldId id="52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6208"/>
    <a:srgbClr val="FFFFFF"/>
    <a:srgbClr val="000000"/>
    <a:srgbClr val="0000FF"/>
    <a:srgbClr val="00A9BE"/>
    <a:srgbClr val="948A54"/>
    <a:srgbClr val="C4BD97"/>
    <a:srgbClr val="DDD9C4"/>
    <a:srgbClr val="9933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6" autoAdjust="0"/>
    <p:restoredTop sz="95332" autoAdjust="0"/>
  </p:normalViewPr>
  <p:slideViewPr>
    <p:cSldViewPr snapToGrid="0">
      <p:cViewPr>
        <p:scale>
          <a:sx n="59" d="100"/>
          <a:sy n="59" d="100"/>
        </p:scale>
        <p:origin x="950" y="619"/>
      </p:cViewPr>
      <p:guideLst>
        <p:guide orient="horz" pos="26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G_Backup\Susana\My_PhD\informacao\FlorestaPortugal\Portuguese_forest_by_number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workspace\SIMPLOT_AIFF\simplot\output\outputs_valida_volumes_queima_30Set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Susana\My_PhD\artigo_SIMULATORS\EFORWOOD-conference\Figs_567_GraficosSimulations_SMB_afterLousa.xls" TargetMode="External"/><Relationship Id="rId1" Type="http://schemas.openxmlformats.org/officeDocument/2006/relationships/themeOverride" Target="../theme/themeOverride1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My_backups\Sus_SyncToy\My_PhD\artigo_SIMULATORS\2_Paper\SpecialIssue\After_2ndRevision\graficos_2ndRevision_42year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b\Documents\Susana\My_PhD\artigo_SIMULATORS\SEUL\Figs_34_input_scenarios_scenarios_afterLousa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_backups\Sus_SyncToy\My_PhD\Congressos\Oporto_PlantedForests\Figs_34_input_scenarios_scenarios_afterLousa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_backups\Sus_SyncToy\My_PhD\Congressos\Oporto_PlantedForests\Figs_34_input_scenarios_scenarios_afterLousa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_backups\Sus_SyncToy\My_PhD\Congressos\Oporto_PlantedForests\Figs_34_input_scenarios_scenarios_afterLousa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y_backups\Sus_SyncToy\My_PhD\Congressos\Oporto_PlantedForests\Figs_34_input_scenarios_scenarios_afterLous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539815954470562E-2"/>
          <c:y val="2.9526396725507595E-2"/>
          <c:w val="0.90335471023385283"/>
          <c:h val="0.7535585454535032"/>
        </c:manualLayout>
      </c:layout>
      <c:areaChart>
        <c:grouping val="stacked"/>
        <c:varyColors val="0"/>
        <c:ser>
          <c:idx val="2"/>
          <c:order val="0"/>
          <c:tx>
            <c:strRef>
              <c:f>Evolution!$F$2</c:f>
              <c:strCache>
                <c:ptCount val="1"/>
                <c:pt idx="0">
                  <c:v>Evergreen oaks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</c:spPr>
          <c:cat>
            <c:numRef>
              <c:f>Evolution!$B$3:$B$14</c:f>
              <c:numCache>
                <c:formatCode>General</c:formatCode>
                <c:ptCount val="12"/>
                <c:pt idx="0">
                  <c:v>1874</c:v>
                </c:pt>
                <c:pt idx="1">
                  <c:v>1902</c:v>
                </c:pt>
                <c:pt idx="2">
                  <c:v>1928</c:v>
                </c:pt>
                <c:pt idx="3">
                  <c:v>1956</c:v>
                </c:pt>
                <c:pt idx="4">
                  <c:v>1972</c:v>
                </c:pt>
                <c:pt idx="5">
                  <c:v>1978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2005</c:v>
                </c:pt>
                <c:pt idx="10">
                  <c:v>2010</c:v>
                </c:pt>
                <c:pt idx="11">
                  <c:v>2015</c:v>
                </c:pt>
              </c:numCache>
            </c:numRef>
          </c:cat>
          <c:val>
            <c:numRef>
              <c:f>Evolution!$F$3:$F$14</c:f>
              <c:numCache>
                <c:formatCode>General</c:formatCode>
                <c:ptCount val="12"/>
                <c:pt idx="0">
                  <c:v>370</c:v>
                </c:pt>
                <c:pt idx="1">
                  <c:v>783</c:v>
                </c:pt>
                <c:pt idx="2">
                  <c:v>940</c:v>
                </c:pt>
                <c:pt idx="3">
                  <c:v>1264</c:v>
                </c:pt>
                <c:pt idx="4">
                  <c:v>1167</c:v>
                </c:pt>
                <c:pt idx="5">
                  <c:v>1192</c:v>
                </c:pt>
                <c:pt idx="6">
                  <c:v>1129</c:v>
                </c:pt>
                <c:pt idx="7">
                  <c:v>1254</c:v>
                </c:pt>
                <c:pt idx="8">
                  <c:v>1113.5150000000001</c:v>
                </c:pt>
                <c:pt idx="9">
                  <c:v>1066.079</c:v>
                </c:pt>
                <c:pt idx="10">
                  <c:v>1067.954</c:v>
                </c:pt>
                <c:pt idx="11">
                  <c:v>1069.3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1F-442C-8EA7-C1D9F484AE80}"/>
            </c:ext>
          </c:extLst>
        </c:ser>
        <c:ser>
          <c:idx val="1"/>
          <c:order val="1"/>
          <c:tx>
            <c:strRef>
              <c:f>Evolution!$E$2</c:f>
              <c:strCache>
                <c:ptCount val="1"/>
                <c:pt idx="0">
                  <c:v>Maritime pine</c:v>
                </c:pt>
              </c:strCache>
            </c:strRef>
          </c:tx>
          <c:spPr>
            <a:solidFill>
              <a:srgbClr val="008000"/>
            </a:solidFill>
            <a:ln w="25400">
              <a:noFill/>
            </a:ln>
          </c:spPr>
          <c:cat>
            <c:numRef>
              <c:f>Evolution!$B$3:$B$14</c:f>
              <c:numCache>
                <c:formatCode>General</c:formatCode>
                <c:ptCount val="12"/>
                <c:pt idx="0">
                  <c:v>1874</c:v>
                </c:pt>
                <c:pt idx="1">
                  <c:v>1902</c:v>
                </c:pt>
                <c:pt idx="2">
                  <c:v>1928</c:v>
                </c:pt>
                <c:pt idx="3">
                  <c:v>1956</c:v>
                </c:pt>
                <c:pt idx="4">
                  <c:v>1972</c:v>
                </c:pt>
                <c:pt idx="5">
                  <c:v>1978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2005</c:v>
                </c:pt>
                <c:pt idx="10">
                  <c:v>2010</c:v>
                </c:pt>
                <c:pt idx="11">
                  <c:v>2015</c:v>
                </c:pt>
              </c:numCache>
            </c:numRef>
          </c:cat>
          <c:val>
            <c:numRef>
              <c:f>Evolution!$E$3:$E$14</c:f>
              <c:numCache>
                <c:formatCode>General</c:formatCode>
                <c:ptCount val="12"/>
                <c:pt idx="0">
                  <c:v>210</c:v>
                </c:pt>
                <c:pt idx="1">
                  <c:v>1020</c:v>
                </c:pt>
                <c:pt idx="2">
                  <c:v>1199</c:v>
                </c:pt>
                <c:pt idx="3">
                  <c:v>1309</c:v>
                </c:pt>
                <c:pt idx="4">
                  <c:v>1363</c:v>
                </c:pt>
                <c:pt idx="5">
                  <c:v>1380</c:v>
                </c:pt>
                <c:pt idx="6">
                  <c:v>1359</c:v>
                </c:pt>
                <c:pt idx="7">
                  <c:v>1047</c:v>
                </c:pt>
                <c:pt idx="8">
                  <c:v>977.88300000000004</c:v>
                </c:pt>
                <c:pt idx="9">
                  <c:v>795.48900000000003</c:v>
                </c:pt>
                <c:pt idx="10">
                  <c:v>714.44500000000005</c:v>
                </c:pt>
                <c:pt idx="11">
                  <c:v>713.3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1F-442C-8EA7-C1D9F484AE80}"/>
            </c:ext>
          </c:extLst>
        </c:ser>
        <c:ser>
          <c:idx val="3"/>
          <c:order val="2"/>
          <c:tx>
            <c:strRef>
              <c:f>Evolution!$G$2</c:f>
              <c:strCache>
                <c:ptCount val="1"/>
                <c:pt idx="0">
                  <c:v>Eucalypt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</c:spPr>
          <c:cat>
            <c:numRef>
              <c:f>Evolution!$B$3:$B$14</c:f>
              <c:numCache>
                <c:formatCode>General</c:formatCode>
                <c:ptCount val="12"/>
                <c:pt idx="0">
                  <c:v>1874</c:v>
                </c:pt>
                <c:pt idx="1">
                  <c:v>1902</c:v>
                </c:pt>
                <c:pt idx="2">
                  <c:v>1928</c:v>
                </c:pt>
                <c:pt idx="3">
                  <c:v>1956</c:v>
                </c:pt>
                <c:pt idx="4">
                  <c:v>1972</c:v>
                </c:pt>
                <c:pt idx="5">
                  <c:v>1978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2005</c:v>
                </c:pt>
                <c:pt idx="10">
                  <c:v>2010</c:v>
                </c:pt>
                <c:pt idx="11">
                  <c:v>2015</c:v>
                </c:pt>
              </c:numCache>
            </c:numRef>
          </c:cat>
          <c:val>
            <c:numRef>
              <c:f>Evolution!$G$3:$G$14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8</c:v>
                </c:pt>
                <c:pt idx="3">
                  <c:v>58</c:v>
                </c:pt>
                <c:pt idx="4">
                  <c:v>169</c:v>
                </c:pt>
                <c:pt idx="5">
                  <c:v>214</c:v>
                </c:pt>
                <c:pt idx="6">
                  <c:v>386</c:v>
                </c:pt>
                <c:pt idx="7">
                  <c:v>538</c:v>
                </c:pt>
                <c:pt idx="8">
                  <c:v>717.24599999999998</c:v>
                </c:pt>
                <c:pt idx="9">
                  <c:v>785.76199999999994</c:v>
                </c:pt>
                <c:pt idx="10">
                  <c:v>811.94299999999998</c:v>
                </c:pt>
                <c:pt idx="11">
                  <c:v>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1F-442C-8EA7-C1D9F484AE80}"/>
            </c:ext>
          </c:extLst>
        </c:ser>
        <c:ser>
          <c:idx val="0"/>
          <c:order val="3"/>
          <c:tx>
            <c:strRef>
              <c:f>Evolution!$I$2</c:f>
              <c:strCache>
                <c:ptCount val="1"/>
                <c:pt idx="0">
                  <c:v>Stone pine</c:v>
                </c:pt>
              </c:strCache>
            </c:strRef>
          </c:tx>
          <c:spPr>
            <a:ln w="25400">
              <a:noFill/>
            </a:ln>
          </c:spPr>
          <c:cat>
            <c:numRef>
              <c:f>Evolution!$B$3:$B$14</c:f>
              <c:numCache>
                <c:formatCode>General</c:formatCode>
                <c:ptCount val="12"/>
                <c:pt idx="0">
                  <c:v>1874</c:v>
                </c:pt>
                <c:pt idx="1">
                  <c:v>1902</c:v>
                </c:pt>
                <c:pt idx="2">
                  <c:v>1928</c:v>
                </c:pt>
                <c:pt idx="3">
                  <c:v>1956</c:v>
                </c:pt>
                <c:pt idx="4">
                  <c:v>1972</c:v>
                </c:pt>
                <c:pt idx="5">
                  <c:v>1978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2005</c:v>
                </c:pt>
                <c:pt idx="10">
                  <c:v>2010</c:v>
                </c:pt>
                <c:pt idx="11">
                  <c:v>2015</c:v>
                </c:pt>
              </c:numCache>
            </c:numRef>
          </c:cat>
          <c:val>
            <c:numRef>
              <c:f>Evolution!$I$3:$I$14</c:f>
              <c:numCache>
                <c:formatCode>General</c:formatCode>
                <c:ptCount val="12"/>
                <c:pt idx="8">
                  <c:v>120.129</c:v>
                </c:pt>
                <c:pt idx="9">
                  <c:v>172.791</c:v>
                </c:pt>
                <c:pt idx="10">
                  <c:v>175.74199999999999</c:v>
                </c:pt>
                <c:pt idx="11">
                  <c:v>193.6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1F-442C-8EA7-C1D9F484AE80}"/>
            </c:ext>
          </c:extLst>
        </c:ser>
        <c:ser>
          <c:idx val="4"/>
          <c:order val="4"/>
          <c:tx>
            <c:strRef>
              <c:f>Evolution!$H$2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FF6600"/>
            </a:solidFill>
            <a:ln w="25400">
              <a:noFill/>
            </a:ln>
          </c:spPr>
          <c:cat>
            <c:numRef>
              <c:f>Evolution!$B$3:$B$14</c:f>
              <c:numCache>
                <c:formatCode>General</c:formatCode>
                <c:ptCount val="12"/>
                <c:pt idx="0">
                  <c:v>1874</c:v>
                </c:pt>
                <c:pt idx="1">
                  <c:v>1902</c:v>
                </c:pt>
                <c:pt idx="2">
                  <c:v>1928</c:v>
                </c:pt>
                <c:pt idx="3">
                  <c:v>1956</c:v>
                </c:pt>
                <c:pt idx="4">
                  <c:v>1972</c:v>
                </c:pt>
                <c:pt idx="5">
                  <c:v>1978</c:v>
                </c:pt>
                <c:pt idx="6">
                  <c:v>1985</c:v>
                </c:pt>
                <c:pt idx="7">
                  <c:v>1990</c:v>
                </c:pt>
                <c:pt idx="8">
                  <c:v>1995</c:v>
                </c:pt>
                <c:pt idx="9">
                  <c:v>2005</c:v>
                </c:pt>
                <c:pt idx="10">
                  <c:v>2010</c:v>
                </c:pt>
                <c:pt idx="11">
                  <c:v>2015</c:v>
                </c:pt>
              </c:numCache>
            </c:numRef>
          </c:cat>
          <c:val>
            <c:numRef>
              <c:f>Evolution!$H$3:$H$14</c:f>
              <c:numCache>
                <c:formatCode>General</c:formatCode>
                <c:ptCount val="12"/>
                <c:pt idx="0">
                  <c:v>60</c:v>
                </c:pt>
                <c:pt idx="1">
                  <c:v>154</c:v>
                </c:pt>
                <c:pt idx="2">
                  <c:v>192</c:v>
                </c:pt>
                <c:pt idx="3">
                  <c:v>132</c:v>
                </c:pt>
                <c:pt idx="4">
                  <c:v>139</c:v>
                </c:pt>
                <c:pt idx="5">
                  <c:v>100</c:v>
                </c:pt>
                <c:pt idx="6">
                  <c:v>143</c:v>
                </c:pt>
                <c:pt idx="7">
                  <c:v>399</c:v>
                </c:pt>
                <c:pt idx="8">
                  <c:v>356.036</c:v>
                </c:pt>
                <c:pt idx="9">
                  <c:v>364.11099999999999</c:v>
                </c:pt>
                <c:pt idx="10">
                  <c:v>310.774</c:v>
                </c:pt>
                <c:pt idx="11">
                  <c:v>397.2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1F-442C-8EA7-C1D9F484A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988608"/>
        <c:axId val="145998976"/>
      </c:areaChart>
      <c:catAx>
        <c:axId val="14598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99897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4599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5988608"/>
        <c:crosses val="autoZero"/>
        <c:crossBetween val="midCat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6.5418399335917907E-2"/>
          <c:y val="0.94716958140967322"/>
          <c:w val="0.86499479355570963"/>
          <c:h val="4.7943794582581592E-2"/>
        </c:manualLayout>
      </c:layout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90346545664846"/>
          <c:y val="5.5363415338815912E-2"/>
          <c:w val="0.80269718403843593"/>
          <c:h val="0.6744734251968506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Environm_graphs!$AR$3:$AR$36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6740</c:v>
                </c:pt>
                <c:pt idx="22">
                  <c:v>5747</c:v>
                </c:pt>
                <c:pt idx="23">
                  <c:v>6648</c:v>
                </c:pt>
                <c:pt idx="24">
                  <c:v>6349</c:v>
                </c:pt>
                <c:pt idx="25">
                  <c:v>6103</c:v>
                </c:pt>
                <c:pt idx="26">
                  <c:v>6784</c:v>
                </c:pt>
                <c:pt idx="27">
                  <c:v>6564</c:v>
                </c:pt>
                <c:pt idx="28">
                  <c:v>7260</c:v>
                </c:pt>
                <c:pt idx="29">
                  <c:v>6749</c:v>
                </c:pt>
                <c:pt idx="30">
                  <c:v>6311</c:v>
                </c:pt>
                <c:pt idx="31">
                  <c:v>7110</c:v>
                </c:pt>
                <c:pt idx="32">
                  <c:v>7054</c:v>
                </c:pt>
                <c:pt idx="33">
                  <c:v>6274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802-4AA9-8500-CC37CCB2C050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 cap="rnd">
              <a:noFill/>
              <a:prstDash val="solid"/>
              <a:round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Environm_graphs!$AR$39:$AR$72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7430</c:v>
                </c:pt>
                <c:pt idx="21">
                  <c:v>4896</c:v>
                </c:pt>
                <c:pt idx="22">
                  <c:v>6984</c:v>
                </c:pt>
                <c:pt idx="23">
                  <c:v>6546</c:v>
                </c:pt>
                <c:pt idx="24">
                  <c:v>6337</c:v>
                </c:pt>
                <c:pt idx="25">
                  <c:v>6026</c:v>
                </c:pt>
                <c:pt idx="26">
                  <c:v>5455</c:v>
                </c:pt>
                <c:pt idx="27">
                  <c:v>6532</c:v>
                </c:pt>
                <c:pt idx="28">
                  <c:v>8135</c:v>
                </c:pt>
                <c:pt idx="29">
                  <c:v>6127</c:v>
                </c:pt>
                <c:pt idx="30">
                  <c:v>7369</c:v>
                </c:pt>
                <c:pt idx="31">
                  <c:v>6936</c:v>
                </c:pt>
                <c:pt idx="32">
                  <c:v>7014</c:v>
                </c:pt>
                <c:pt idx="33">
                  <c:v>6366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802-4AA9-8500-CC37CCB2C050}"/>
            </c:ext>
          </c:extLst>
        </c:ser>
        <c:ser>
          <c:idx val="0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Environm_graphs!$AR$75:$AR$108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6810</c:v>
                </c:pt>
                <c:pt idx="21">
                  <c:v>4949</c:v>
                </c:pt>
                <c:pt idx="22">
                  <c:v>7144</c:v>
                </c:pt>
                <c:pt idx="23">
                  <c:v>6781</c:v>
                </c:pt>
                <c:pt idx="24">
                  <c:v>4985</c:v>
                </c:pt>
                <c:pt idx="25">
                  <c:v>5199</c:v>
                </c:pt>
                <c:pt idx="26">
                  <c:v>5459</c:v>
                </c:pt>
                <c:pt idx="27">
                  <c:v>6309</c:v>
                </c:pt>
                <c:pt idx="28">
                  <c:v>8135</c:v>
                </c:pt>
                <c:pt idx="29">
                  <c:v>5336</c:v>
                </c:pt>
                <c:pt idx="30">
                  <c:v>6956</c:v>
                </c:pt>
                <c:pt idx="31">
                  <c:v>8135</c:v>
                </c:pt>
                <c:pt idx="32">
                  <c:v>8135</c:v>
                </c:pt>
                <c:pt idx="33">
                  <c:v>6039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802-4AA9-8500-CC37CCB2C050}"/>
            </c:ext>
          </c:extLst>
        </c:ser>
        <c:ser>
          <c:idx val="3"/>
          <c:order val="3"/>
          <c:tx>
            <c:strRef>
              <c:f>Environm_graphs!$AA$5</c:f>
              <c:strCache>
                <c:ptCount val="1"/>
                <c:pt idx="0">
                  <c:v>Wood Demand</c:v>
                </c:pt>
              </c:strCache>
            </c:strRef>
          </c:tx>
          <c:spPr>
            <a:ln w="1587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Environm_graphs!$AB$3:$AB$36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8014</c:v>
                </c:pt>
                <c:pt idx="23">
                  <c:v>8038</c:v>
                </c:pt>
                <c:pt idx="24">
                  <c:v>8062</c:v>
                </c:pt>
                <c:pt idx="25">
                  <c:v>8086</c:v>
                </c:pt>
                <c:pt idx="26">
                  <c:v>8111</c:v>
                </c:pt>
                <c:pt idx="27">
                  <c:v>8135</c:v>
                </c:pt>
                <c:pt idx="28">
                  <c:v>8135</c:v>
                </c:pt>
                <c:pt idx="29">
                  <c:v>8135</c:v>
                </c:pt>
                <c:pt idx="30">
                  <c:v>8135</c:v>
                </c:pt>
                <c:pt idx="31">
                  <c:v>8135</c:v>
                </c:pt>
                <c:pt idx="32">
                  <c:v>8135</c:v>
                </c:pt>
                <c:pt idx="33">
                  <c:v>8135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802-4AA9-8500-CC37CCB2C050}"/>
            </c:ext>
          </c:extLst>
        </c:ser>
        <c:ser>
          <c:idx val="4"/>
          <c:order val="4"/>
          <c:tx>
            <c:strRef>
              <c:f>Environm_graphs!$AA$3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34925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Environm_graphs!$AG$3:$AG$12</c:f>
              <c:numCache>
                <c:formatCode>General</c:formatCode>
                <c:ptCount val="1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</c:numCache>
            </c:numRef>
          </c:xVal>
          <c:yVal>
            <c:numRef>
              <c:f>Environm_graphs!$AB$3:$AB$12</c:f>
              <c:numCache>
                <c:formatCode>General</c:formatCode>
                <c:ptCount val="10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802-4AA9-8500-CC37CCB2C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69856"/>
        <c:axId val="86184320"/>
      </c:scatterChart>
      <c:valAx>
        <c:axId val="8616985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45813448107122201"/>
              <c:y val="0.833929079177602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184320"/>
        <c:crosses val="autoZero"/>
        <c:crossBetween val="midCat"/>
        <c:majorUnit val="3"/>
      </c:valAx>
      <c:valAx>
        <c:axId val="86184320"/>
        <c:scaling>
          <c:orientation val="minMax"/>
          <c:max val="8500"/>
          <c:min val="4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169856"/>
        <c:crosses val="autoZero"/>
        <c:crossBetween val="midCat"/>
      </c:valAx>
    </c:plotArea>
    <c:legend>
      <c:legendPos val="b"/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1.9170575250093008E-2"/>
          <c:y val="0.89494012467191586"/>
          <c:w val="0.98082942474990698"/>
          <c:h val="9.023293963254593E-2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90346545664846"/>
          <c:y val="5.5363415338815912E-2"/>
          <c:w val="0.80269718403843593"/>
          <c:h val="0.67447342519685061"/>
        </c:manualLayout>
      </c:layout>
      <c:scatterChart>
        <c:scatterStyle val="smoothMarker"/>
        <c:varyColors val="0"/>
        <c:ser>
          <c:idx val="1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Environm_graphs!$AR$3:$AR$36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6740</c:v>
                </c:pt>
                <c:pt idx="22">
                  <c:v>5747</c:v>
                </c:pt>
                <c:pt idx="23">
                  <c:v>6648</c:v>
                </c:pt>
                <c:pt idx="24">
                  <c:v>6349</c:v>
                </c:pt>
                <c:pt idx="25">
                  <c:v>6103</c:v>
                </c:pt>
                <c:pt idx="26">
                  <c:v>6784</c:v>
                </c:pt>
                <c:pt idx="27">
                  <c:v>6564</c:v>
                </c:pt>
                <c:pt idx="28">
                  <c:v>7260</c:v>
                </c:pt>
                <c:pt idx="29">
                  <c:v>6749</c:v>
                </c:pt>
                <c:pt idx="30">
                  <c:v>6311</c:v>
                </c:pt>
                <c:pt idx="31">
                  <c:v>7110</c:v>
                </c:pt>
                <c:pt idx="32">
                  <c:v>7054</c:v>
                </c:pt>
                <c:pt idx="33">
                  <c:v>6274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8B2-48FF-96E5-ACF88DCE1A3C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 cap="rnd">
              <a:solidFill>
                <a:schemeClr val="accent1"/>
              </a:solidFill>
              <a:prstDash val="solid"/>
              <a:round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Environm_graphs!$AR$39:$AR$72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7430</c:v>
                </c:pt>
                <c:pt idx="21">
                  <c:v>4896</c:v>
                </c:pt>
                <c:pt idx="22">
                  <c:v>6984</c:v>
                </c:pt>
                <c:pt idx="23">
                  <c:v>6546</c:v>
                </c:pt>
                <c:pt idx="24">
                  <c:v>6337</c:v>
                </c:pt>
                <c:pt idx="25">
                  <c:v>6026</c:v>
                </c:pt>
                <c:pt idx="26">
                  <c:v>5455</c:v>
                </c:pt>
                <c:pt idx="27">
                  <c:v>6532</c:v>
                </c:pt>
                <c:pt idx="28">
                  <c:v>8135</c:v>
                </c:pt>
                <c:pt idx="29">
                  <c:v>6127</c:v>
                </c:pt>
                <c:pt idx="30">
                  <c:v>7369</c:v>
                </c:pt>
                <c:pt idx="31">
                  <c:v>6936</c:v>
                </c:pt>
                <c:pt idx="32">
                  <c:v>7014</c:v>
                </c:pt>
                <c:pt idx="33">
                  <c:v>6366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8B2-48FF-96E5-ACF88DCE1A3C}"/>
            </c:ext>
          </c:extLst>
        </c:ser>
        <c:ser>
          <c:idx val="0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Environm_graphs!$AR$75:$AR$108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6810</c:v>
                </c:pt>
                <c:pt idx="21">
                  <c:v>4949</c:v>
                </c:pt>
                <c:pt idx="22">
                  <c:v>7144</c:v>
                </c:pt>
                <c:pt idx="23">
                  <c:v>6781</c:v>
                </c:pt>
                <c:pt idx="24">
                  <c:v>4985</c:v>
                </c:pt>
                <c:pt idx="25">
                  <c:v>5199</c:v>
                </c:pt>
                <c:pt idx="26">
                  <c:v>5459</c:v>
                </c:pt>
                <c:pt idx="27">
                  <c:v>6309</c:v>
                </c:pt>
                <c:pt idx="28">
                  <c:v>8135</c:v>
                </c:pt>
                <c:pt idx="29">
                  <c:v>5336</c:v>
                </c:pt>
                <c:pt idx="30">
                  <c:v>6956</c:v>
                </c:pt>
                <c:pt idx="31">
                  <c:v>8135</c:v>
                </c:pt>
                <c:pt idx="32">
                  <c:v>8135</c:v>
                </c:pt>
                <c:pt idx="33">
                  <c:v>6039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8B2-48FF-96E5-ACF88DCE1A3C}"/>
            </c:ext>
          </c:extLst>
        </c:ser>
        <c:ser>
          <c:idx val="3"/>
          <c:order val="3"/>
          <c:tx>
            <c:strRef>
              <c:f>Environm_graphs!$AA$5</c:f>
              <c:strCache>
                <c:ptCount val="1"/>
                <c:pt idx="0">
                  <c:v>Wood Demand</c:v>
                </c:pt>
              </c:strCache>
            </c:strRef>
          </c:tx>
          <c:spPr>
            <a:ln w="1587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Environm_graphs!$AB$3:$AB$36</c:f>
              <c:numCache>
                <c:formatCode>General</c:formatCode>
                <c:ptCount val="34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8014</c:v>
                </c:pt>
                <c:pt idx="23">
                  <c:v>8038</c:v>
                </c:pt>
                <c:pt idx="24">
                  <c:v>8062</c:v>
                </c:pt>
                <c:pt idx="25">
                  <c:v>8086</c:v>
                </c:pt>
                <c:pt idx="26">
                  <c:v>8111</c:v>
                </c:pt>
                <c:pt idx="27">
                  <c:v>8135</c:v>
                </c:pt>
                <c:pt idx="28">
                  <c:v>8135</c:v>
                </c:pt>
                <c:pt idx="29">
                  <c:v>8135</c:v>
                </c:pt>
                <c:pt idx="30">
                  <c:v>8135</c:v>
                </c:pt>
                <c:pt idx="31">
                  <c:v>8135</c:v>
                </c:pt>
                <c:pt idx="32">
                  <c:v>8135</c:v>
                </c:pt>
                <c:pt idx="33">
                  <c:v>8135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8B2-48FF-96E5-ACF88DCE1A3C}"/>
            </c:ext>
          </c:extLst>
        </c:ser>
        <c:ser>
          <c:idx val="4"/>
          <c:order val="4"/>
          <c:tx>
            <c:strRef>
              <c:f>Environm_graphs!$AA$3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34925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Environm_graphs!$AG$3:$AG$12</c:f>
              <c:numCache>
                <c:formatCode>General</c:formatCode>
                <c:ptCount val="1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</c:numCache>
            </c:numRef>
          </c:xVal>
          <c:yVal>
            <c:numRef>
              <c:f>Environm_graphs!$AB$3:$AB$12</c:f>
              <c:numCache>
                <c:formatCode>General</c:formatCode>
                <c:ptCount val="10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8B2-48FF-96E5-ACF88DCE1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333312"/>
        <c:axId val="86347776"/>
      </c:scatterChart>
      <c:valAx>
        <c:axId val="863333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45813448107122201"/>
              <c:y val="0.833929079177602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347776"/>
        <c:crosses val="autoZero"/>
        <c:crossBetween val="midCat"/>
        <c:majorUnit val="3"/>
      </c:valAx>
      <c:valAx>
        <c:axId val="86347776"/>
        <c:scaling>
          <c:orientation val="minMax"/>
          <c:max val="8500"/>
          <c:min val="4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633331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1.9170575250093008E-2"/>
          <c:y val="0.89494012467191586"/>
          <c:w val="0.98082942474990698"/>
          <c:h val="9.023293963254593E-2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5261799902132"/>
          <c:y val="5.536341533881585E-2"/>
          <c:w val="0.82812091285199552"/>
          <c:h val="0.689587772116720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Environm_graphs!$AE$3:$AE$36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13303</c:v>
                </c:pt>
                <c:pt idx="15">
                  <c:v>12669</c:v>
                </c:pt>
                <c:pt idx="16">
                  <c:v>11948</c:v>
                </c:pt>
                <c:pt idx="17">
                  <c:v>11225</c:v>
                </c:pt>
                <c:pt idx="18">
                  <c:v>10424</c:v>
                </c:pt>
                <c:pt idx="19">
                  <c:v>9644</c:v>
                </c:pt>
                <c:pt idx="20">
                  <c:v>8983</c:v>
                </c:pt>
                <c:pt idx="21">
                  <c:v>8869</c:v>
                </c:pt>
                <c:pt idx="22">
                  <c:v>9192</c:v>
                </c:pt>
                <c:pt idx="23">
                  <c:v>9147</c:v>
                </c:pt>
                <c:pt idx="24">
                  <c:v>9219</c:v>
                </c:pt>
                <c:pt idx="25">
                  <c:v>9489</c:v>
                </c:pt>
                <c:pt idx="26">
                  <c:v>9406</c:v>
                </c:pt>
                <c:pt idx="27">
                  <c:v>9569</c:v>
                </c:pt>
                <c:pt idx="28">
                  <c:v>9385</c:v>
                </c:pt>
                <c:pt idx="29">
                  <c:v>9459</c:v>
                </c:pt>
                <c:pt idx="30">
                  <c:v>9815</c:v>
                </c:pt>
                <c:pt idx="31">
                  <c:v>9774</c:v>
                </c:pt>
                <c:pt idx="32">
                  <c:v>9674</c:v>
                </c:pt>
                <c:pt idx="33">
                  <c:v>10042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406-46DB-9182-5E8DB3BBC3E0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noFill/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Environm_graphs!$AE$39:$AE$72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12895</c:v>
                </c:pt>
                <c:pt idx="15">
                  <c:v>12287</c:v>
                </c:pt>
                <c:pt idx="16">
                  <c:v>11512</c:v>
                </c:pt>
                <c:pt idx="17">
                  <c:v>10700</c:v>
                </c:pt>
                <c:pt idx="18">
                  <c:v>9950</c:v>
                </c:pt>
                <c:pt idx="19">
                  <c:v>9203</c:v>
                </c:pt>
                <c:pt idx="20">
                  <c:v>8485</c:v>
                </c:pt>
                <c:pt idx="21">
                  <c:v>9161</c:v>
                </c:pt>
                <c:pt idx="22">
                  <c:v>8875</c:v>
                </c:pt>
                <c:pt idx="23">
                  <c:v>8800</c:v>
                </c:pt>
                <c:pt idx="24">
                  <c:v>8928</c:v>
                </c:pt>
                <c:pt idx="25">
                  <c:v>9264</c:v>
                </c:pt>
                <c:pt idx="26">
                  <c:v>9864</c:v>
                </c:pt>
                <c:pt idx="27">
                  <c:v>10074</c:v>
                </c:pt>
                <c:pt idx="28">
                  <c:v>9346</c:v>
                </c:pt>
                <c:pt idx="29">
                  <c:v>9672</c:v>
                </c:pt>
                <c:pt idx="30">
                  <c:v>9521</c:v>
                </c:pt>
                <c:pt idx="31">
                  <c:v>9494</c:v>
                </c:pt>
                <c:pt idx="32">
                  <c:v>9445</c:v>
                </c:pt>
                <c:pt idx="33">
                  <c:v>9767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406-46DB-9182-5E8DB3BBC3E0}"/>
            </c:ext>
          </c:extLst>
        </c:ser>
        <c:ser>
          <c:idx val="1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Environm_graphs!$AE$75:$AE$108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12584</c:v>
                </c:pt>
                <c:pt idx="15">
                  <c:v>11933</c:v>
                </c:pt>
                <c:pt idx="16">
                  <c:v>11252</c:v>
                </c:pt>
                <c:pt idx="17">
                  <c:v>10503</c:v>
                </c:pt>
                <c:pt idx="18">
                  <c:v>9732</c:v>
                </c:pt>
                <c:pt idx="19">
                  <c:v>8954</c:v>
                </c:pt>
                <c:pt idx="20">
                  <c:v>8283</c:v>
                </c:pt>
                <c:pt idx="21">
                  <c:v>8911</c:v>
                </c:pt>
                <c:pt idx="22">
                  <c:v>8581</c:v>
                </c:pt>
                <c:pt idx="23">
                  <c:v>7868</c:v>
                </c:pt>
                <c:pt idx="24">
                  <c:v>8526</c:v>
                </c:pt>
                <c:pt idx="25">
                  <c:v>9290</c:v>
                </c:pt>
                <c:pt idx="26">
                  <c:v>9929</c:v>
                </c:pt>
                <c:pt idx="27">
                  <c:v>10252</c:v>
                </c:pt>
                <c:pt idx="28">
                  <c:v>9485</c:v>
                </c:pt>
                <c:pt idx="29">
                  <c:v>10305</c:v>
                </c:pt>
                <c:pt idx="30">
                  <c:v>10501</c:v>
                </c:pt>
                <c:pt idx="31">
                  <c:v>9937</c:v>
                </c:pt>
                <c:pt idx="32">
                  <c:v>9299</c:v>
                </c:pt>
                <c:pt idx="33">
                  <c:v>9738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406-46DB-9182-5E8DB3BBC3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862784"/>
        <c:axId val="101873152"/>
      </c:scatterChart>
      <c:valAx>
        <c:axId val="10186278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54288024378308664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873152"/>
        <c:crosses val="autoZero"/>
        <c:crossBetween val="midCat"/>
        <c:majorUnit val="3"/>
      </c:valAx>
      <c:valAx>
        <c:axId val="101873152"/>
        <c:scaling>
          <c:orientation val="minMax"/>
          <c:min val="7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862784"/>
        <c:crosses val="autoZero"/>
        <c:crossBetween val="midCat"/>
      </c:valAx>
    </c:plotArea>
    <c:legend>
      <c:legendPos val="b"/>
      <c:legendEntry>
        <c:idx val="1"/>
        <c:txPr>
          <a:bodyPr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7705972729018618"/>
          <c:y val="0.92198111265503602"/>
          <c:w val="0.7497695410024966"/>
          <c:h val="5.9194843291647384E-2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5261799902132"/>
          <c:y val="5.536341533881585E-2"/>
          <c:w val="0.82812091285199552"/>
          <c:h val="0.689587772116720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Environm_graphs!$AE$3:$AE$36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13303</c:v>
                </c:pt>
                <c:pt idx="15">
                  <c:v>12669</c:v>
                </c:pt>
                <c:pt idx="16">
                  <c:v>11948</c:v>
                </c:pt>
                <c:pt idx="17">
                  <c:v>11225</c:v>
                </c:pt>
                <c:pt idx="18">
                  <c:v>10424</c:v>
                </c:pt>
                <c:pt idx="19">
                  <c:v>9644</c:v>
                </c:pt>
                <c:pt idx="20">
                  <c:v>8983</c:v>
                </c:pt>
                <c:pt idx="21">
                  <c:v>8869</c:v>
                </c:pt>
                <c:pt idx="22">
                  <c:v>9192</c:v>
                </c:pt>
                <c:pt idx="23">
                  <c:v>9147</c:v>
                </c:pt>
                <c:pt idx="24">
                  <c:v>9219</c:v>
                </c:pt>
                <c:pt idx="25">
                  <c:v>9489</c:v>
                </c:pt>
                <c:pt idx="26">
                  <c:v>9406</c:v>
                </c:pt>
                <c:pt idx="27">
                  <c:v>9569</c:v>
                </c:pt>
                <c:pt idx="28">
                  <c:v>9385</c:v>
                </c:pt>
                <c:pt idx="29">
                  <c:v>9459</c:v>
                </c:pt>
                <c:pt idx="30">
                  <c:v>9815</c:v>
                </c:pt>
                <c:pt idx="31">
                  <c:v>9774</c:v>
                </c:pt>
                <c:pt idx="32">
                  <c:v>9674</c:v>
                </c:pt>
                <c:pt idx="33">
                  <c:v>10042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3C-4DC4-ACD9-A9656DF6CCDB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Environm_graphs!$AE$39:$AE$72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12895</c:v>
                </c:pt>
                <c:pt idx="15">
                  <c:v>12287</c:v>
                </c:pt>
                <c:pt idx="16">
                  <c:v>11512</c:v>
                </c:pt>
                <c:pt idx="17">
                  <c:v>10700</c:v>
                </c:pt>
                <c:pt idx="18">
                  <c:v>9950</c:v>
                </c:pt>
                <c:pt idx="19">
                  <c:v>9203</c:v>
                </c:pt>
                <c:pt idx="20">
                  <c:v>8485</c:v>
                </c:pt>
                <c:pt idx="21">
                  <c:v>9161</c:v>
                </c:pt>
                <c:pt idx="22">
                  <c:v>8875</c:v>
                </c:pt>
                <c:pt idx="23">
                  <c:v>8800</c:v>
                </c:pt>
                <c:pt idx="24">
                  <c:v>8928</c:v>
                </c:pt>
                <c:pt idx="25">
                  <c:v>9264</c:v>
                </c:pt>
                <c:pt idx="26">
                  <c:v>9864</c:v>
                </c:pt>
                <c:pt idx="27">
                  <c:v>10074</c:v>
                </c:pt>
                <c:pt idx="28">
                  <c:v>9346</c:v>
                </c:pt>
                <c:pt idx="29">
                  <c:v>9672</c:v>
                </c:pt>
                <c:pt idx="30">
                  <c:v>9521</c:v>
                </c:pt>
                <c:pt idx="31">
                  <c:v>9494</c:v>
                </c:pt>
                <c:pt idx="32">
                  <c:v>9445</c:v>
                </c:pt>
                <c:pt idx="33">
                  <c:v>9767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3C-4DC4-ACD9-A9656DF6CCDB}"/>
            </c:ext>
          </c:extLst>
        </c:ser>
        <c:ser>
          <c:idx val="1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Environm_graphs!$AE$75:$AE$108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12584</c:v>
                </c:pt>
                <c:pt idx="15">
                  <c:v>11933</c:v>
                </c:pt>
                <c:pt idx="16">
                  <c:v>11252</c:v>
                </c:pt>
                <c:pt idx="17">
                  <c:v>10503</c:v>
                </c:pt>
                <c:pt idx="18">
                  <c:v>9732</c:v>
                </c:pt>
                <c:pt idx="19">
                  <c:v>8954</c:v>
                </c:pt>
                <c:pt idx="20">
                  <c:v>8283</c:v>
                </c:pt>
                <c:pt idx="21">
                  <c:v>8911</c:v>
                </c:pt>
                <c:pt idx="22">
                  <c:v>8581</c:v>
                </c:pt>
                <c:pt idx="23">
                  <c:v>7868</c:v>
                </c:pt>
                <c:pt idx="24">
                  <c:v>8526</c:v>
                </c:pt>
                <c:pt idx="25">
                  <c:v>9290</c:v>
                </c:pt>
                <c:pt idx="26">
                  <c:v>9929</c:v>
                </c:pt>
                <c:pt idx="27">
                  <c:v>10252</c:v>
                </c:pt>
                <c:pt idx="28">
                  <c:v>9485</c:v>
                </c:pt>
                <c:pt idx="29">
                  <c:v>10305</c:v>
                </c:pt>
                <c:pt idx="30">
                  <c:v>10501</c:v>
                </c:pt>
                <c:pt idx="31">
                  <c:v>9937</c:v>
                </c:pt>
                <c:pt idx="32">
                  <c:v>9299</c:v>
                </c:pt>
                <c:pt idx="33">
                  <c:v>9738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3C-4DC4-ACD9-A9656DF6C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54528"/>
        <c:axId val="83656704"/>
      </c:scatterChart>
      <c:valAx>
        <c:axId val="8365452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54288024378308664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656704"/>
        <c:crosses val="autoZero"/>
        <c:crossBetween val="midCat"/>
        <c:majorUnit val="3"/>
      </c:valAx>
      <c:valAx>
        <c:axId val="83656704"/>
        <c:scaling>
          <c:orientation val="minMax"/>
          <c:min val="7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654528"/>
        <c:crosses val="autoZero"/>
        <c:crossBetween val="midCat"/>
      </c:valAx>
    </c:plotArea>
    <c:legend>
      <c:legendPos val="b"/>
      <c:legendEntry>
        <c:idx val="2"/>
        <c:txPr>
          <a:bodyPr/>
          <a:lstStyle/>
          <a:p>
            <a:pPr>
              <a:defRPr sz="1000" b="0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7705972729018618"/>
          <c:y val="0.92198111265503602"/>
          <c:w val="0.7497695410024966"/>
          <c:h val="5.9194843291647384E-2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85261799902132"/>
          <c:y val="5.536341533881585E-2"/>
          <c:w val="0.82812091285199552"/>
          <c:h val="0.6895877721167206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Environm_graphs!$AE$3:$AE$36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13303</c:v>
                </c:pt>
                <c:pt idx="15">
                  <c:v>12669</c:v>
                </c:pt>
                <c:pt idx="16">
                  <c:v>11948</c:v>
                </c:pt>
                <c:pt idx="17">
                  <c:v>11225</c:v>
                </c:pt>
                <c:pt idx="18">
                  <c:v>10424</c:v>
                </c:pt>
                <c:pt idx="19">
                  <c:v>9644</c:v>
                </c:pt>
                <c:pt idx="20">
                  <c:v>8983</c:v>
                </c:pt>
                <c:pt idx="21">
                  <c:v>8869</c:v>
                </c:pt>
                <c:pt idx="22">
                  <c:v>9192</c:v>
                </c:pt>
                <c:pt idx="23">
                  <c:v>9147</c:v>
                </c:pt>
                <c:pt idx="24">
                  <c:v>9219</c:v>
                </c:pt>
                <c:pt idx="25">
                  <c:v>9489</c:v>
                </c:pt>
                <c:pt idx="26">
                  <c:v>9406</c:v>
                </c:pt>
                <c:pt idx="27">
                  <c:v>9569</c:v>
                </c:pt>
                <c:pt idx="28">
                  <c:v>9385</c:v>
                </c:pt>
                <c:pt idx="29">
                  <c:v>9459</c:v>
                </c:pt>
                <c:pt idx="30">
                  <c:v>9815</c:v>
                </c:pt>
                <c:pt idx="31">
                  <c:v>9774</c:v>
                </c:pt>
                <c:pt idx="32">
                  <c:v>9674</c:v>
                </c:pt>
                <c:pt idx="33">
                  <c:v>10042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2A-4617-A345-636142FCFE0B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Environm_graphs!$AE$39:$AE$72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12895</c:v>
                </c:pt>
                <c:pt idx="15">
                  <c:v>12287</c:v>
                </c:pt>
                <c:pt idx="16">
                  <c:v>11512</c:v>
                </c:pt>
                <c:pt idx="17">
                  <c:v>10700</c:v>
                </c:pt>
                <c:pt idx="18">
                  <c:v>9950</c:v>
                </c:pt>
                <c:pt idx="19">
                  <c:v>9203</c:v>
                </c:pt>
                <c:pt idx="20">
                  <c:v>8485</c:v>
                </c:pt>
                <c:pt idx="21">
                  <c:v>9161</c:v>
                </c:pt>
                <c:pt idx="22">
                  <c:v>8875</c:v>
                </c:pt>
                <c:pt idx="23">
                  <c:v>8800</c:v>
                </c:pt>
                <c:pt idx="24">
                  <c:v>8928</c:v>
                </c:pt>
                <c:pt idx="25">
                  <c:v>9264</c:v>
                </c:pt>
                <c:pt idx="26">
                  <c:v>9864</c:v>
                </c:pt>
                <c:pt idx="27">
                  <c:v>10074</c:v>
                </c:pt>
                <c:pt idx="28">
                  <c:v>9346</c:v>
                </c:pt>
                <c:pt idx="29">
                  <c:v>9672</c:v>
                </c:pt>
                <c:pt idx="30">
                  <c:v>9521</c:v>
                </c:pt>
                <c:pt idx="31">
                  <c:v>9494</c:v>
                </c:pt>
                <c:pt idx="32">
                  <c:v>9445</c:v>
                </c:pt>
                <c:pt idx="33">
                  <c:v>9767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2A-4617-A345-636142FCFE0B}"/>
            </c:ext>
          </c:extLst>
        </c:ser>
        <c:ser>
          <c:idx val="1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Environm_graphs!$AE$75:$AE$108</c:f>
              <c:numCache>
                <c:formatCode>General</c:formatCode>
                <c:ptCount val="34"/>
                <c:pt idx="0">
                  <c:v>17951</c:v>
                </c:pt>
                <c:pt idx="1">
                  <c:v>18514</c:v>
                </c:pt>
                <c:pt idx="2">
                  <c:v>19148</c:v>
                </c:pt>
                <c:pt idx="3">
                  <c:v>19751</c:v>
                </c:pt>
                <c:pt idx="4">
                  <c:v>19926</c:v>
                </c:pt>
                <c:pt idx="5">
                  <c:v>18882</c:v>
                </c:pt>
                <c:pt idx="6">
                  <c:v>18302</c:v>
                </c:pt>
                <c:pt idx="7">
                  <c:v>16763</c:v>
                </c:pt>
                <c:pt idx="8">
                  <c:v>15912</c:v>
                </c:pt>
                <c:pt idx="9">
                  <c:v>15594</c:v>
                </c:pt>
                <c:pt idx="10">
                  <c:v>15059</c:v>
                </c:pt>
                <c:pt idx="11">
                  <c:v>14565</c:v>
                </c:pt>
                <c:pt idx="12">
                  <c:v>14212</c:v>
                </c:pt>
                <c:pt idx="13">
                  <c:v>13732</c:v>
                </c:pt>
                <c:pt idx="14">
                  <c:v>12584</c:v>
                </c:pt>
                <c:pt idx="15">
                  <c:v>11933</c:v>
                </c:pt>
                <c:pt idx="16">
                  <c:v>11252</c:v>
                </c:pt>
                <c:pt idx="17">
                  <c:v>10503</c:v>
                </c:pt>
                <c:pt idx="18">
                  <c:v>9732</c:v>
                </c:pt>
                <c:pt idx="19">
                  <c:v>8954</c:v>
                </c:pt>
                <c:pt idx="20">
                  <c:v>8283</c:v>
                </c:pt>
                <c:pt idx="21">
                  <c:v>8911</c:v>
                </c:pt>
                <c:pt idx="22">
                  <c:v>8581</c:v>
                </c:pt>
                <c:pt idx="23">
                  <c:v>7868</c:v>
                </c:pt>
                <c:pt idx="24">
                  <c:v>8526</c:v>
                </c:pt>
                <c:pt idx="25">
                  <c:v>9290</c:v>
                </c:pt>
                <c:pt idx="26">
                  <c:v>9929</c:v>
                </c:pt>
                <c:pt idx="27">
                  <c:v>10252</c:v>
                </c:pt>
                <c:pt idx="28">
                  <c:v>9485</c:v>
                </c:pt>
                <c:pt idx="29">
                  <c:v>10305</c:v>
                </c:pt>
                <c:pt idx="30">
                  <c:v>10501</c:v>
                </c:pt>
                <c:pt idx="31">
                  <c:v>9937</c:v>
                </c:pt>
                <c:pt idx="32">
                  <c:v>9299</c:v>
                </c:pt>
                <c:pt idx="33">
                  <c:v>9738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2A-4617-A345-636142FCF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14048"/>
        <c:axId val="83715968"/>
      </c:scatterChart>
      <c:valAx>
        <c:axId val="8371404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 sz="1000"/>
                  <a:t>Year</a:t>
                </a:r>
              </a:p>
            </c:rich>
          </c:tx>
          <c:layout>
            <c:manualLayout>
              <c:xMode val="edge"/>
              <c:yMode val="edge"/>
              <c:x val="0.54288024378308664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715968"/>
        <c:crosses val="autoZero"/>
        <c:crossBetween val="midCat"/>
        <c:majorUnit val="3"/>
      </c:valAx>
      <c:valAx>
        <c:axId val="83715968"/>
        <c:scaling>
          <c:orientation val="minMax"/>
          <c:min val="7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71404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7705972729018618"/>
          <c:y val="0.92198111265503602"/>
          <c:w val="0.7497695410024966"/>
          <c:h val="5.9194843291647384E-2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72832421371062"/>
          <c:y val="5.5363415338815884E-2"/>
          <c:w val="0.79987232528137386"/>
          <c:h val="0.709195615253976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Environm_graphs!$AF$3:$AF$36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-429</c:v>
                </c:pt>
                <c:pt idx="15">
                  <c:v>-634</c:v>
                </c:pt>
                <c:pt idx="16">
                  <c:v>-721</c:v>
                </c:pt>
                <c:pt idx="17">
                  <c:v>-723</c:v>
                </c:pt>
                <c:pt idx="18">
                  <c:v>-800</c:v>
                </c:pt>
                <c:pt idx="19">
                  <c:v>-780</c:v>
                </c:pt>
                <c:pt idx="20">
                  <c:v>-661</c:v>
                </c:pt>
                <c:pt idx="21">
                  <c:v>-114</c:v>
                </c:pt>
                <c:pt idx="22">
                  <c:v>323</c:v>
                </c:pt>
                <c:pt idx="23">
                  <c:v>-45</c:v>
                </c:pt>
                <c:pt idx="24">
                  <c:v>72</c:v>
                </c:pt>
                <c:pt idx="25">
                  <c:v>270</c:v>
                </c:pt>
                <c:pt idx="26">
                  <c:v>-83</c:v>
                </c:pt>
                <c:pt idx="27">
                  <c:v>163</c:v>
                </c:pt>
                <c:pt idx="28">
                  <c:v>-185</c:v>
                </c:pt>
                <c:pt idx="29">
                  <c:v>74</c:v>
                </c:pt>
                <c:pt idx="30">
                  <c:v>356</c:v>
                </c:pt>
                <c:pt idx="31">
                  <c:v>-40</c:v>
                </c:pt>
                <c:pt idx="32">
                  <c:v>-100</c:v>
                </c:pt>
                <c:pt idx="33">
                  <c:v>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BE5-4BE8-9F93-883CED75306B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noFill/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Environm_graphs!$AF$39:$AF$72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-837</c:v>
                </c:pt>
                <c:pt idx="15">
                  <c:v>-607</c:v>
                </c:pt>
                <c:pt idx="16">
                  <c:v>-775</c:v>
                </c:pt>
                <c:pt idx="17">
                  <c:v>-813</c:v>
                </c:pt>
                <c:pt idx="18">
                  <c:v>-750</c:v>
                </c:pt>
                <c:pt idx="19">
                  <c:v>-747</c:v>
                </c:pt>
                <c:pt idx="20">
                  <c:v>-718</c:v>
                </c:pt>
                <c:pt idx="21">
                  <c:v>676</c:v>
                </c:pt>
                <c:pt idx="22">
                  <c:v>-285</c:v>
                </c:pt>
                <c:pt idx="23">
                  <c:v>-76</c:v>
                </c:pt>
                <c:pt idx="24">
                  <c:v>128</c:v>
                </c:pt>
                <c:pt idx="25">
                  <c:v>336</c:v>
                </c:pt>
                <c:pt idx="26">
                  <c:v>600</c:v>
                </c:pt>
                <c:pt idx="27">
                  <c:v>210</c:v>
                </c:pt>
                <c:pt idx="28">
                  <c:v>-728</c:v>
                </c:pt>
                <c:pt idx="29">
                  <c:v>326</c:v>
                </c:pt>
                <c:pt idx="30">
                  <c:v>-151</c:v>
                </c:pt>
                <c:pt idx="31">
                  <c:v>-27</c:v>
                </c:pt>
                <c:pt idx="32">
                  <c:v>-49</c:v>
                </c:pt>
                <c:pt idx="33">
                  <c:v>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BE5-4BE8-9F93-883CED75306B}"/>
            </c:ext>
          </c:extLst>
        </c:ser>
        <c:ser>
          <c:idx val="1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noFill/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Environm_graphs!$AF$75:$AF$108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-1148</c:v>
                </c:pt>
                <c:pt idx="15">
                  <c:v>-650</c:v>
                </c:pt>
                <c:pt idx="16">
                  <c:v>-681</c:v>
                </c:pt>
                <c:pt idx="17">
                  <c:v>-749</c:v>
                </c:pt>
                <c:pt idx="18">
                  <c:v>-771</c:v>
                </c:pt>
                <c:pt idx="19">
                  <c:v>-778</c:v>
                </c:pt>
                <c:pt idx="20">
                  <c:v>-670</c:v>
                </c:pt>
                <c:pt idx="21">
                  <c:v>628</c:v>
                </c:pt>
                <c:pt idx="22">
                  <c:v>-330</c:v>
                </c:pt>
                <c:pt idx="23">
                  <c:v>-713</c:v>
                </c:pt>
                <c:pt idx="24">
                  <c:v>657</c:v>
                </c:pt>
                <c:pt idx="25">
                  <c:v>764</c:v>
                </c:pt>
                <c:pt idx="26">
                  <c:v>639</c:v>
                </c:pt>
                <c:pt idx="27">
                  <c:v>323</c:v>
                </c:pt>
                <c:pt idx="28">
                  <c:v>-766</c:v>
                </c:pt>
                <c:pt idx="29">
                  <c:v>820</c:v>
                </c:pt>
                <c:pt idx="30">
                  <c:v>195</c:v>
                </c:pt>
                <c:pt idx="31">
                  <c:v>-564</c:v>
                </c:pt>
                <c:pt idx="32">
                  <c:v>-638</c:v>
                </c:pt>
                <c:pt idx="33">
                  <c:v>439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BE5-4BE8-9F93-883CED753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769216"/>
        <c:axId val="83775488"/>
      </c:scatterChart>
      <c:valAx>
        <c:axId val="8376921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4768717469638351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3775488"/>
        <c:crosses val="autoZero"/>
        <c:crossBetween val="midCat"/>
        <c:majorUnit val="3"/>
      </c:valAx>
      <c:valAx>
        <c:axId val="83775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3769216"/>
        <c:crosses val="autoZero"/>
        <c:crossBetween val="midCat"/>
      </c:valAx>
    </c:plotArea>
    <c:legend>
      <c:legendPos val="b"/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5686997840866224"/>
          <c:y val="0.92038315063558263"/>
          <c:w val="0.76634159262202428"/>
          <c:h val="5.5926869435438238E-2"/>
        </c:manualLayout>
      </c:layout>
      <c:overlay val="0"/>
      <c:spPr>
        <a:ln w="9525" cmpd="sng">
          <a:noFill/>
          <a:prstDash val="solid"/>
        </a:ln>
      </c:sp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itchFamily="34" charset="0"/>
          <a:ea typeface="Calibri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72832421371062"/>
          <c:y val="5.5363415338815884E-2"/>
          <c:w val="0.79987232528137386"/>
          <c:h val="0.709195615253976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Environm_graphs!$AF$3:$AF$36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-429</c:v>
                </c:pt>
                <c:pt idx="15">
                  <c:v>-634</c:v>
                </c:pt>
                <c:pt idx="16">
                  <c:v>-721</c:v>
                </c:pt>
                <c:pt idx="17">
                  <c:v>-723</c:v>
                </c:pt>
                <c:pt idx="18">
                  <c:v>-800</c:v>
                </c:pt>
                <c:pt idx="19">
                  <c:v>-780</c:v>
                </c:pt>
                <c:pt idx="20">
                  <c:v>-661</c:v>
                </c:pt>
                <c:pt idx="21">
                  <c:v>-114</c:v>
                </c:pt>
                <c:pt idx="22">
                  <c:v>323</c:v>
                </c:pt>
                <c:pt idx="23">
                  <c:v>-45</c:v>
                </c:pt>
                <c:pt idx="24">
                  <c:v>72</c:v>
                </c:pt>
                <c:pt idx="25">
                  <c:v>270</c:v>
                </c:pt>
                <c:pt idx="26">
                  <c:v>-83</c:v>
                </c:pt>
                <c:pt idx="27">
                  <c:v>163</c:v>
                </c:pt>
                <c:pt idx="28">
                  <c:v>-185</c:v>
                </c:pt>
                <c:pt idx="29">
                  <c:v>74</c:v>
                </c:pt>
                <c:pt idx="30">
                  <c:v>356</c:v>
                </c:pt>
                <c:pt idx="31">
                  <c:v>-40</c:v>
                </c:pt>
                <c:pt idx="32">
                  <c:v>-100</c:v>
                </c:pt>
                <c:pt idx="33">
                  <c:v>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625-47C3-AEAF-E64EEA6572C5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Environm_graphs!$AF$39:$AF$72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-837</c:v>
                </c:pt>
                <c:pt idx="15">
                  <c:v>-607</c:v>
                </c:pt>
                <c:pt idx="16">
                  <c:v>-775</c:v>
                </c:pt>
                <c:pt idx="17">
                  <c:v>-813</c:v>
                </c:pt>
                <c:pt idx="18">
                  <c:v>-750</c:v>
                </c:pt>
                <c:pt idx="19">
                  <c:v>-747</c:v>
                </c:pt>
                <c:pt idx="20">
                  <c:v>-718</c:v>
                </c:pt>
                <c:pt idx="21">
                  <c:v>676</c:v>
                </c:pt>
                <c:pt idx="22">
                  <c:v>-285</c:v>
                </c:pt>
                <c:pt idx="23">
                  <c:v>-76</c:v>
                </c:pt>
                <c:pt idx="24">
                  <c:v>128</c:v>
                </c:pt>
                <c:pt idx="25">
                  <c:v>336</c:v>
                </c:pt>
                <c:pt idx="26">
                  <c:v>600</c:v>
                </c:pt>
                <c:pt idx="27">
                  <c:v>210</c:v>
                </c:pt>
                <c:pt idx="28">
                  <c:v>-728</c:v>
                </c:pt>
                <c:pt idx="29">
                  <c:v>326</c:v>
                </c:pt>
                <c:pt idx="30">
                  <c:v>-151</c:v>
                </c:pt>
                <c:pt idx="31">
                  <c:v>-27</c:v>
                </c:pt>
                <c:pt idx="32">
                  <c:v>-49</c:v>
                </c:pt>
                <c:pt idx="33">
                  <c:v>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625-47C3-AEAF-E64EEA657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837312"/>
        <c:axId val="83839232"/>
      </c:scatterChart>
      <c:valAx>
        <c:axId val="8383731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4768717469638351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83839232"/>
        <c:crosses val="autoZero"/>
        <c:crossBetween val="midCat"/>
        <c:majorUnit val="3"/>
      </c:valAx>
      <c:valAx>
        <c:axId val="838392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83837312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5686997840866224"/>
          <c:y val="0.92038315063558263"/>
          <c:w val="0.76634159262202428"/>
          <c:h val="5.5926869435438238E-2"/>
        </c:manualLayout>
      </c:layout>
      <c:overlay val="0"/>
      <c:spPr>
        <a:ln w="9525" cmpd="sng">
          <a:noFill/>
          <a:prstDash val="solid"/>
        </a:ln>
      </c:sp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itchFamily="34" charset="0"/>
          <a:ea typeface="Calibri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72832421371062"/>
          <c:y val="5.5363415338815884E-2"/>
          <c:w val="0.79987232528137386"/>
          <c:h val="0.709195615253976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Environm_graphs!$AH$2</c:f>
              <c:strCache>
                <c:ptCount val="1"/>
                <c:pt idx="0">
                  <c:v>WF1</c:v>
                </c:pt>
              </c:strCache>
            </c:strRef>
          </c:tx>
          <c:spPr>
            <a:ln w="25400">
              <a:solidFill>
                <a:srgbClr val="ACA800"/>
              </a:solidFill>
              <a:prstDash val="solid"/>
            </a:ln>
          </c:spPr>
          <c:marker>
            <c:symbol val="none"/>
          </c:marker>
          <c:xVal>
            <c:numRef>
              <c:f>Environm_graphs!$AG$3:$AG$36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Environm_graphs!$AF$3:$AF$36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-429</c:v>
                </c:pt>
                <c:pt idx="15">
                  <c:v>-634</c:v>
                </c:pt>
                <c:pt idx="16">
                  <c:v>-721</c:v>
                </c:pt>
                <c:pt idx="17">
                  <c:v>-723</c:v>
                </c:pt>
                <c:pt idx="18">
                  <c:v>-800</c:v>
                </c:pt>
                <c:pt idx="19">
                  <c:v>-780</c:v>
                </c:pt>
                <c:pt idx="20">
                  <c:v>-661</c:v>
                </c:pt>
                <c:pt idx="21">
                  <c:v>-114</c:v>
                </c:pt>
                <c:pt idx="22">
                  <c:v>323</c:v>
                </c:pt>
                <c:pt idx="23">
                  <c:v>-45</c:v>
                </c:pt>
                <c:pt idx="24">
                  <c:v>72</c:v>
                </c:pt>
                <c:pt idx="25">
                  <c:v>270</c:v>
                </c:pt>
                <c:pt idx="26">
                  <c:v>-83</c:v>
                </c:pt>
                <c:pt idx="27">
                  <c:v>163</c:v>
                </c:pt>
                <c:pt idx="28">
                  <c:v>-185</c:v>
                </c:pt>
                <c:pt idx="29">
                  <c:v>74</c:v>
                </c:pt>
                <c:pt idx="30">
                  <c:v>356</c:v>
                </c:pt>
                <c:pt idx="31">
                  <c:v>-40</c:v>
                </c:pt>
                <c:pt idx="32">
                  <c:v>-100</c:v>
                </c:pt>
                <c:pt idx="33">
                  <c:v>368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3B3-4F51-B854-59C9D30B9932}"/>
            </c:ext>
          </c:extLst>
        </c:ser>
        <c:ser>
          <c:idx val="2"/>
          <c:order val="1"/>
          <c:tx>
            <c:strRef>
              <c:f>Environm_graphs!$AH$38</c:f>
              <c:strCache>
                <c:ptCount val="1"/>
                <c:pt idx="0">
                  <c:v>WF2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olid"/>
            </a:ln>
          </c:spPr>
          <c:marker>
            <c:symbol val="none"/>
          </c:marker>
          <c:xVal>
            <c:numRef>
              <c:f>Environm_graphs!$AG$39:$AG$72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Environm_graphs!$AF$39:$AF$72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-837</c:v>
                </c:pt>
                <c:pt idx="15">
                  <c:v>-607</c:v>
                </c:pt>
                <c:pt idx="16">
                  <c:v>-775</c:v>
                </c:pt>
                <c:pt idx="17">
                  <c:v>-813</c:v>
                </c:pt>
                <c:pt idx="18">
                  <c:v>-750</c:v>
                </c:pt>
                <c:pt idx="19">
                  <c:v>-747</c:v>
                </c:pt>
                <c:pt idx="20">
                  <c:v>-718</c:v>
                </c:pt>
                <c:pt idx="21">
                  <c:v>676</c:v>
                </c:pt>
                <c:pt idx="22">
                  <c:v>-285</c:v>
                </c:pt>
                <c:pt idx="23">
                  <c:v>-76</c:v>
                </c:pt>
                <c:pt idx="24">
                  <c:v>128</c:v>
                </c:pt>
                <c:pt idx="25">
                  <c:v>336</c:v>
                </c:pt>
                <c:pt idx="26">
                  <c:v>600</c:v>
                </c:pt>
                <c:pt idx="27">
                  <c:v>210</c:v>
                </c:pt>
                <c:pt idx="28">
                  <c:v>-728</c:v>
                </c:pt>
                <c:pt idx="29">
                  <c:v>326</c:v>
                </c:pt>
                <c:pt idx="30">
                  <c:v>-151</c:v>
                </c:pt>
                <c:pt idx="31">
                  <c:v>-27</c:v>
                </c:pt>
                <c:pt idx="32">
                  <c:v>-49</c:v>
                </c:pt>
                <c:pt idx="33">
                  <c:v>322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3B3-4F51-B854-59C9D30B9932}"/>
            </c:ext>
          </c:extLst>
        </c:ser>
        <c:ser>
          <c:idx val="1"/>
          <c:order val="2"/>
          <c:tx>
            <c:strRef>
              <c:f>Environm_graphs!$AH$74</c:f>
              <c:strCache>
                <c:ptCount val="1"/>
                <c:pt idx="0">
                  <c:v>WF3</c:v>
                </c:pt>
              </c:strCache>
            </c:strRef>
          </c:tx>
          <c:spPr>
            <a:ln w="25400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Environm_graphs!$AG$75:$AG$108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Environm_graphs!$AF$75:$AF$108</c:f>
              <c:numCache>
                <c:formatCode>General</c:formatCode>
                <c:ptCount val="34"/>
                <c:pt idx="0">
                  <c:v>995</c:v>
                </c:pt>
                <c:pt idx="1">
                  <c:v>562</c:v>
                </c:pt>
                <c:pt idx="2">
                  <c:v>634</c:v>
                </c:pt>
                <c:pt idx="3">
                  <c:v>603</c:v>
                </c:pt>
                <c:pt idx="4">
                  <c:v>175</c:v>
                </c:pt>
                <c:pt idx="5">
                  <c:v>-1044</c:v>
                </c:pt>
                <c:pt idx="6">
                  <c:v>-580</c:v>
                </c:pt>
                <c:pt idx="7">
                  <c:v>-1539</c:v>
                </c:pt>
                <c:pt idx="8">
                  <c:v>-850</c:v>
                </c:pt>
                <c:pt idx="9">
                  <c:v>-318</c:v>
                </c:pt>
                <c:pt idx="10">
                  <c:v>-535</c:v>
                </c:pt>
                <c:pt idx="11">
                  <c:v>-494</c:v>
                </c:pt>
                <c:pt idx="12">
                  <c:v>-353</c:v>
                </c:pt>
                <c:pt idx="13">
                  <c:v>-481</c:v>
                </c:pt>
                <c:pt idx="14">
                  <c:v>-1148</c:v>
                </c:pt>
                <c:pt idx="15">
                  <c:v>-650</c:v>
                </c:pt>
                <c:pt idx="16">
                  <c:v>-681</c:v>
                </c:pt>
                <c:pt idx="17">
                  <c:v>-749</c:v>
                </c:pt>
                <c:pt idx="18">
                  <c:v>-771</c:v>
                </c:pt>
                <c:pt idx="19">
                  <c:v>-778</c:v>
                </c:pt>
                <c:pt idx="20">
                  <c:v>-670</c:v>
                </c:pt>
                <c:pt idx="21">
                  <c:v>628</c:v>
                </c:pt>
                <c:pt idx="22">
                  <c:v>-330</c:v>
                </c:pt>
                <c:pt idx="23">
                  <c:v>-713</c:v>
                </c:pt>
                <c:pt idx="24">
                  <c:v>657</c:v>
                </c:pt>
                <c:pt idx="25">
                  <c:v>764</c:v>
                </c:pt>
                <c:pt idx="26">
                  <c:v>639</c:v>
                </c:pt>
                <c:pt idx="27">
                  <c:v>323</c:v>
                </c:pt>
                <c:pt idx="28">
                  <c:v>-766</c:v>
                </c:pt>
                <c:pt idx="29">
                  <c:v>820</c:v>
                </c:pt>
                <c:pt idx="30">
                  <c:v>195</c:v>
                </c:pt>
                <c:pt idx="31">
                  <c:v>-564</c:v>
                </c:pt>
                <c:pt idx="32">
                  <c:v>-638</c:v>
                </c:pt>
                <c:pt idx="33">
                  <c:v>439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3B3-4F51-B854-59C9D30B99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177024"/>
        <c:axId val="102179200"/>
      </c:scatterChart>
      <c:valAx>
        <c:axId val="10217702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4768717469638351"/>
              <c:y val="0.8624219031444601"/>
            </c:manualLayout>
          </c:layout>
          <c:overlay val="0"/>
        </c:title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/>
            </a:pPr>
            <a:endParaRPr lang="en-US"/>
          </a:p>
        </c:txPr>
        <c:crossAx val="102179200"/>
        <c:crosses val="autoZero"/>
        <c:crossBetween val="midCat"/>
        <c:majorUnit val="3"/>
      </c:valAx>
      <c:valAx>
        <c:axId val="102179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217702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5686997840866224"/>
          <c:y val="0.92038315063558263"/>
          <c:w val="0.76634159262202428"/>
          <c:h val="5.5926869435438238E-2"/>
        </c:manualLayout>
      </c:layout>
      <c:overlay val="0"/>
      <c:spPr>
        <a:ln w="9525" cmpd="sng">
          <a:noFill/>
          <a:prstDash val="solid"/>
        </a:ln>
      </c:sp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itchFamily="34" charset="0"/>
          <a:ea typeface="Calibri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pt-PT" sz="1000" b="1" i="0" baseline="0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000" b="1" i="0" baseline="0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000" b="1" i="0" baseline="0" dirty="0">
                <a:latin typeface="Arial" pitchFamily="34" charset="0"/>
                <a:cs typeface="Arial" pitchFamily="34" charset="0"/>
              </a:rPr>
              <a:t>(m</a:t>
            </a:r>
            <a:r>
              <a:rPr lang="pt-PT" sz="1000" b="1" i="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pt-PT" sz="1000" b="1" i="0" baseline="0" dirty="0">
                <a:latin typeface="Arial" pitchFamily="34" charset="0"/>
                <a:cs typeface="Arial" pitchFamily="34" charset="0"/>
              </a:rPr>
              <a:t>)</a:t>
            </a:r>
            <a:endParaRPr lang="pt-PT" sz="10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5014554474509829"/>
          <c:y val="2.9875522576603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860197071751907"/>
          <c:y val="0.15454560204781875"/>
          <c:w val="0.76879183877275858"/>
          <c:h val="0.57375096516436652"/>
        </c:manualLayout>
      </c:layout>
      <c:areaChart>
        <c:grouping val="standard"/>
        <c:varyColors val="0"/>
        <c:ser>
          <c:idx val="2"/>
          <c:order val="0"/>
          <c:spPr>
            <a:solidFill>
              <a:schemeClr val="tx1"/>
            </a:solidFill>
            <a:ln w="38100">
              <a:noFill/>
            </a:ln>
          </c:spPr>
          <c:cat>
            <c:numRef>
              <c:f>Demand!$N$57:$N$98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Demand!$O$57:$O$98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B8-42A9-A5B3-BA783473E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102592"/>
        <c:axId val="69120768"/>
      </c:areaChart>
      <c:lineChart>
        <c:grouping val="standard"/>
        <c:varyColors val="0"/>
        <c:ser>
          <c:idx val="1"/>
          <c:order val="1"/>
          <c:spPr>
            <a:ln w="381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Demand!$N$57:$N$98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Demand!$W$55:$W$96</c:f>
              <c:numCache>
                <c:formatCode>General</c:formatCode>
                <c:ptCount val="42"/>
                <c:pt idx="0">
                  <c:v>4095.9</c:v>
                </c:pt>
                <c:pt idx="1">
                  <c:v>4523.1200000000017</c:v>
                </c:pt>
                <c:pt idx="2">
                  <c:v>4632.18</c:v>
                </c:pt>
                <c:pt idx="3">
                  <c:v>4906.88</c:v>
                </c:pt>
                <c:pt idx="4">
                  <c:v>5367.72</c:v>
                </c:pt>
                <c:pt idx="5">
                  <c:v>6040.94</c:v>
                </c:pt>
                <c:pt idx="6">
                  <c:v>6692.02</c:v>
                </c:pt>
                <c:pt idx="7">
                  <c:v>7278.3200000000015</c:v>
                </c:pt>
                <c:pt idx="8">
                  <c:v>7103.6600000000017</c:v>
                </c:pt>
                <c:pt idx="9">
                  <c:v>6985.58</c:v>
                </c:pt>
                <c:pt idx="10">
                  <c:v>7730.96</c:v>
                </c:pt>
                <c:pt idx="11">
                  <c:v>7754.1528800000024</c:v>
                </c:pt>
                <c:pt idx="12">
                  <c:v>7777.4153390000001</c:v>
                </c:pt>
                <c:pt idx="13">
                  <c:v>7800.7475849999992</c:v>
                </c:pt>
                <c:pt idx="14">
                  <c:v>7824.1498270000002</c:v>
                </c:pt>
                <c:pt idx="15">
                  <c:v>7847.6222770000022</c:v>
                </c:pt>
                <c:pt idx="16">
                  <c:v>7871.1651440000023</c:v>
                </c:pt>
                <c:pt idx="17">
                  <c:v>7894.7786390000001</c:v>
                </c:pt>
                <c:pt idx="18">
                  <c:v>7918.4629750000004</c:v>
                </c:pt>
                <c:pt idx="19">
                  <c:v>7942.2183640000003</c:v>
                </c:pt>
                <c:pt idx="20">
                  <c:v>7966.0450190000001</c:v>
                </c:pt>
                <c:pt idx="21">
                  <c:v>7989.9431539999996</c:v>
                </c:pt>
                <c:pt idx="22">
                  <c:v>8013.9129840000014</c:v>
                </c:pt>
                <c:pt idx="23">
                  <c:v>8037.9547229999998</c:v>
                </c:pt>
                <c:pt idx="24">
                  <c:v>8062.0685870000007</c:v>
                </c:pt>
                <c:pt idx="25">
                  <c:v>8086.2547919999997</c:v>
                </c:pt>
                <c:pt idx="26">
                  <c:v>8110.5135569999993</c:v>
                </c:pt>
                <c:pt idx="27">
                  <c:v>8134.8450980000016</c:v>
                </c:pt>
                <c:pt idx="28">
                  <c:v>8159.2496330000004</c:v>
                </c:pt>
                <c:pt idx="29">
                  <c:v>8183.7273819999991</c:v>
                </c:pt>
                <c:pt idx="30">
                  <c:v>8208.2785640000002</c:v>
                </c:pt>
                <c:pt idx="31">
                  <c:v>8232.9033999999956</c:v>
                </c:pt>
                <c:pt idx="32">
                  <c:v>8257.6021099999962</c:v>
                </c:pt>
                <c:pt idx="33">
                  <c:v>8282.3749169999955</c:v>
                </c:pt>
                <c:pt idx="34">
                  <c:v>8307.2220410000045</c:v>
                </c:pt>
                <c:pt idx="35">
                  <c:v>8332.1437070000047</c:v>
                </c:pt>
                <c:pt idx="36">
                  <c:v>8357.1401389999992</c:v>
                </c:pt>
                <c:pt idx="37">
                  <c:v>8382.211559000003</c:v>
                </c:pt>
                <c:pt idx="38">
                  <c:v>8407.3581939999913</c:v>
                </c:pt>
                <c:pt idx="39">
                  <c:v>8432.5802679999997</c:v>
                </c:pt>
                <c:pt idx="40">
                  <c:v>8457.8780089999964</c:v>
                </c:pt>
                <c:pt idx="41">
                  <c:v>8483.2516429999996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B8-42A9-A5B3-BA783473E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102592"/>
        <c:axId val="69120768"/>
      </c:lineChart>
      <c:catAx>
        <c:axId val="6910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9120768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69120768"/>
        <c:scaling>
          <c:orientation val="minMax"/>
          <c:min val="360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9102592"/>
        <c:crossesAt val="1"/>
        <c:crossBetween val="between"/>
        <c:majorUnit val="1200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Area to be Burnt (10</a:t>
            </a:r>
            <a:r>
              <a:rPr lang="pt-PT" sz="1000" b="1" i="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000" b="1" i="0" baseline="0" dirty="0">
                <a:latin typeface="Arial" pitchFamily="34" charset="0"/>
                <a:cs typeface="Arial" pitchFamily="34" charset="0"/>
              </a:rPr>
              <a:t>ha)</a:t>
            </a:r>
            <a:endParaRPr lang="pt-PT" sz="10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1638583971793438"/>
          <c:y val="3.48547507754681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741647694880826"/>
          <c:y val="0.15735696505465613"/>
          <c:w val="0.77984007067698546"/>
          <c:h val="0.57507009181822366"/>
        </c:manualLayout>
      </c:layout>
      <c:areaChart>
        <c:grouping val="standard"/>
        <c:varyColors val="0"/>
        <c:ser>
          <c:idx val="2"/>
          <c:order val="1"/>
          <c:spPr>
            <a:solidFill>
              <a:schemeClr val="tx1"/>
            </a:solidFill>
            <a:ln w="38100">
              <a:noFill/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Demand!$Z$55:$Z$96</c:f>
              <c:numCache>
                <c:formatCode>General</c:formatCode>
                <c:ptCount val="42"/>
                <c:pt idx="0">
                  <c:v>8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18</c:v>
                </c:pt>
                <c:pt idx="5">
                  <c:v>81</c:v>
                </c:pt>
                <c:pt idx="6">
                  <c:v>18</c:v>
                </c:pt>
                <c:pt idx="7">
                  <c:v>71</c:v>
                </c:pt>
                <c:pt idx="8">
                  <c:v>14</c:v>
                </c:pt>
                <c:pt idx="9">
                  <c:v>4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4-4A1A-8D23-EF0776904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011968"/>
        <c:axId val="77018240"/>
      </c:areaChart>
      <c:lineChart>
        <c:grouping val="standard"/>
        <c:varyColors val="0"/>
        <c:ser>
          <c:idx val="1"/>
          <c:order val="0"/>
          <c:spPr>
            <a:ln w="38100">
              <a:solidFill>
                <a:schemeClr val="accent4"/>
              </a:solidFill>
            </a:ln>
          </c:spPr>
          <c:marker>
            <c:symbol val="none"/>
          </c:marke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Demand!$AA$55:$AA$96</c:f>
              <c:numCache>
                <c:formatCode>General</c:formatCode>
                <c:ptCount val="42"/>
                <c:pt idx="0">
                  <c:v>8</c:v>
                </c:pt>
                <c:pt idx="1">
                  <c:v>5</c:v>
                </c:pt>
                <c:pt idx="2">
                  <c:v>10</c:v>
                </c:pt>
                <c:pt idx="3">
                  <c:v>10</c:v>
                </c:pt>
                <c:pt idx="4">
                  <c:v>18</c:v>
                </c:pt>
                <c:pt idx="5">
                  <c:v>81</c:v>
                </c:pt>
                <c:pt idx="6">
                  <c:v>18</c:v>
                </c:pt>
                <c:pt idx="7">
                  <c:v>71</c:v>
                </c:pt>
                <c:pt idx="8">
                  <c:v>14</c:v>
                </c:pt>
                <c:pt idx="9">
                  <c:v>4</c:v>
                </c:pt>
                <c:pt idx="10">
                  <c:v>2</c:v>
                </c:pt>
                <c:pt idx="11" formatCode="0">
                  <c:v>6.8369999999999997</c:v>
                </c:pt>
                <c:pt idx="12" formatCode="0">
                  <c:v>2.109</c:v>
                </c:pt>
                <c:pt idx="13" formatCode="0">
                  <c:v>24.907999999999994</c:v>
                </c:pt>
                <c:pt idx="14" formatCode="0">
                  <c:v>8.6370000000000005</c:v>
                </c:pt>
                <c:pt idx="15" formatCode="0">
                  <c:v>0.93200000000000005</c:v>
                </c:pt>
                <c:pt idx="16" formatCode="0">
                  <c:v>3.3059999999999992</c:v>
                </c:pt>
                <c:pt idx="17" formatCode="0">
                  <c:v>9.7170000000000005</c:v>
                </c:pt>
                <c:pt idx="18" formatCode="0">
                  <c:v>3.5979999999999999</c:v>
                </c:pt>
                <c:pt idx="19" formatCode="0">
                  <c:v>7.03</c:v>
                </c:pt>
                <c:pt idx="20" formatCode="0">
                  <c:v>31.692</c:v>
                </c:pt>
                <c:pt idx="21" formatCode="0">
                  <c:v>8.6520000000000028</c:v>
                </c:pt>
                <c:pt idx="22" formatCode="0">
                  <c:v>4.8310000000000004</c:v>
                </c:pt>
                <c:pt idx="23" formatCode="0">
                  <c:v>2.6930000000000001</c:v>
                </c:pt>
                <c:pt idx="24" formatCode="0">
                  <c:v>12.025</c:v>
                </c:pt>
                <c:pt idx="25" formatCode="0">
                  <c:v>7.6119999999999983</c:v>
                </c:pt>
                <c:pt idx="26" formatCode="0">
                  <c:v>2.8949999999999991</c:v>
                </c:pt>
                <c:pt idx="27" formatCode="0">
                  <c:v>5.593</c:v>
                </c:pt>
                <c:pt idx="28" formatCode="0">
                  <c:v>1.5589999999999995</c:v>
                </c:pt>
                <c:pt idx="29" formatCode="0">
                  <c:v>8.6370000000000005</c:v>
                </c:pt>
                <c:pt idx="30" formatCode="0">
                  <c:v>10.91</c:v>
                </c:pt>
                <c:pt idx="31" formatCode="0">
                  <c:v>3.3059999999999992</c:v>
                </c:pt>
                <c:pt idx="32" formatCode="0">
                  <c:v>9.7170000000000005</c:v>
                </c:pt>
                <c:pt idx="33" formatCode="0">
                  <c:v>3.5979999999999999</c:v>
                </c:pt>
                <c:pt idx="34" formatCode="0">
                  <c:v>7.03</c:v>
                </c:pt>
                <c:pt idx="35" formatCode="0">
                  <c:v>14.655000000000003</c:v>
                </c:pt>
                <c:pt idx="36" formatCode="0">
                  <c:v>4.1099999999999985</c:v>
                </c:pt>
                <c:pt idx="37" formatCode="0">
                  <c:v>4.8310000000000004</c:v>
                </c:pt>
                <c:pt idx="38" formatCode="0">
                  <c:v>2.6930000000000001</c:v>
                </c:pt>
                <c:pt idx="39" formatCode="0">
                  <c:v>1.236</c:v>
                </c:pt>
                <c:pt idx="40" formatCode="0">
                  <c:v>7.6119999999999983</c:v>
                </c:pt>
                <c:pt idx="41" formatCode="0">
                  <c:v>2.8949999999999991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94-4A1A-8D23-EF0776904C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011968"/>
        <c:axId val="77018240"/>
      </c:lineChart>
      <c:catAx>
        <c:axId val="7701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Year</a:t>
                </a:r>
                <a:endParaRPr lang="en-US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018240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77018240"/>
        <c:scaling>
          <c:orientation val="minMax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011968"/>
        <c:crosses val="autoZero"/>
        <c:crossBetween val="between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98281404350716"/>
          <c:y val="5.6732602463415223E-2"/>
          <c:w val="0.8412646136748102"/>
          <c:h val="0.67076177678485405"/>
        </c:manualLayout>
      </c:layout>
      <c:scatterChart>
        <c:scatterStyle val="smoothMarker"/>
        <c:varyColors val="0"/>
        <c:ser>
          <c:idx val="0"/>
          <c:order val="0"/>
          <c:tx>
            <c:v>Burnt Area</c:v>
          </c:tx>
          <c:spPr>
            <a:ln w="57150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Graficos_20yrs!$AO$6:$AO$25</c:f>
              <c:numCache>
                <c:formatCode>General</c:formatCode>
                <c:ptCount val="2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</c:numCache>
            </c:numRef>
          </c:xVal>
          <c:yVal>
            <c:numRef>
              <c:f>Graficos_20yrs!$AU$6:$AU$25</c:f>
              <c:numCache>
                <c:formatCode>0</c:formatCode>
                <c:ptCount val="20"/>
                <c:pt idx="0">
                  <c:v>13.451445538818074</c:v>
                </c:pt>
                <c:pt idx="1">
                  <c:v>6.0650102663700105</c:v>
                </c:pt>
                <c:pt idx="2">
                  <c:v>8.820208478134262</c:v>
                </c:pt>
                <c:pt idx="3">
                  <c:v>7.7240587716190898</c:v>
                </c:pt>
                <c:pt idx="4">
                  <c:v>12.385239224543573</c:v>
                </c:pt>
                <c:pt idx="5">
                  <c:v>86.180826911237503</c:v>
                </c:pt>
                <c:pt idx="6">
                  <c:v>12.504988326770727</c:v>
                </c:pt>
                <c:pt idx="7">
                  <c:v>62.44724290500519</c:v>
                </c:pt>
                <c:pt idx="8">
                  <c:v>14.908538428234142</c:v>
                </c:pt>
                <c:pt idx="9">
                  <c:v>2.3791412312467659</c:v>
                </c:pt>
                <c:pt idx="10">
                  <c:v>2.034774671084886</c:v>
                </c:pt>
                <c:pt idx="11">
                  <c:v>3.8644885221248546</c:v>
                </c:pt>
                <c:pt idx="12">
                  <c:v>14.584163789051217</c:v>
                </c:pt>
                <c:pt idx="13">
                  <c:v>6.2370000000000001</c:v>
                </c:pt>
                <c:pt idx="14">
                  <c:v>15.547642131746843</c:v>
                </c:pt>
                <c:pt idx="15">
                  <c:v>14.37730641243744</c:v>
                </c:pt>
                <c:pt idx="16">
                  <c:v>2.22338723155291</c:v>
                </c:pt>
                <c:pt idx="17">
                  <c:v>8.4006726723764533</c:v>
                </c:pt>
                <c:pt idx="18">
                  <c:v>38.093160654642617</c:v>
                </c:pt>
                <c:pt idx="19">
                  <c:v>9.3976945471698965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B2-4E4A-BD7C-E38217E10C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576192"/>
        <c:axId val="195578496"/>
      </c:scatterChart>
      <c:valAx>
        <c:axId val="19557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3300000"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95578496"/>
        <c:crosses val="autoZero"/>
        <c:crossBetween val="midCat"/>
        <c:majorUnit val="1"/>
      </c:valAx>
      <c:valAx>
        <c:axId val="1955784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955761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Biomass Demand (10</a:t>
            </a:r>
            <a:r>
              <a:rPr lang="pt-PT" sz="1000" b="1" i="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t-PT" sz="1000" b="1" i="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000" b="1" i="0" baseline="0" dirty="0">
                <a:latin typeface="Arial" pitchFamily="34" charset="0"/>
                <a:cs typeface="Arial" pitchFamily="34" charset="0"/>
              </a:rPr>
              <a:t>Gg)</a:t>
            </a:r>
            <a:endParaRPr lang="pt-PT" sz="100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23027406207643841"/>
          <c:y val="2.9875522576603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876224935926441"/>
          <c:y val="0.15454552829660143"/>
          <c:w val="0.76858435097241051"/>
          <c:h val="0.57981177752888513"/>
        </c:manualLayout>
      </c:layout>
      <c:lineChart>
        <c:grouping val="standard"/>
        <c:varyColors val="0"/>
        <c:ser>
          <c:idx val="2"/>
          <c:order val="0"/>
          <c:tx>
            <c:strRef>
              <c:f>Demand!$Q$55</c:f>
              <c:strCache>
                <c:ptCount val="1"/>
                <c:pt idx="0">
                  <c:v>0.9% demand</c:v>
                </c:pt>
              </c:strCache>
            </c:strRef>
          </c:tx>
          <c:spPr>
            <a:ln w="38100">
              <a:solidFill>
                <a:srgbClr val="669900"/>
              </a:solidFill>
            </a:ln>
          </c:spPr>
          <c:marker>
            <c:symbol val="none"/>
          </c:marker>
          <c:cat>
            <c:numRef>
              <c:f>Demand!$N$57:$N$98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Demand!$Q$56:$Q$97</c:f>
              <c:numCache>
                <c:formatCode>0</c:formatCode>
                <c:ptCount val="42"/>
                <c:pt idx="0" formatCode="General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30-4A4A-BCA4-896CB55138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7059584"/>
        <c:axId val="77061504"/>
      </c:lineChart>
      <c:catAx>
        <c:axId val="77059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en-US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9680687471732271"/>
              <c:y val="0.91212117018428562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061504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77061504"/>
        <c:scaling>
          <c:orientation val="minMax"/>
          <c:max val="30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059584"/>
        <c:crossesAt val="1"/>
        <c:crossBetween val="between"/>
        <c:majorUnit val="600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6444_</a:t>
            </a:r>
            <a:r>
              <a:rPr lang="pt-PT" sz="1200" b="1" dirty="0">
                <a:solidFill>
                  <a:srgbClr val="4F6228"/>
                </a:solidFill>
                <a:latin typeface="Arial" pitchFamily="34" charset="0"/>
                <a:cs typeface="Arial" pitchFamily="34" charset="0"/>
              </a:rPr>
              <a:t>3222</a:t>
            </a:r>
          </a:p>
        </c:rich>
      </c:tx>
      <c:layout>
        <c:manualLayout>
          <c:xMode val="edge"/>
          <c:yMode val="edge"/>
          <c:x val="0.22429207779696494"/>
          <c:y val="8.3105487215916346E-2"/>
        </c:manualLayout>
      </c:layout>
      <c:overlay val="0"/>
      <c:spPr>
        <a:ln>
          <a:noFill/>
        </a:ln>
      </c:spPr>
    </c:title>
    <c:autoTitleDeleted val="0"/>
    <c:plotArea>
      <c:layout/>
      <c:areaChart>
        <c:grouping val="stacked"/>
        <c:varyColors val="0"/>
        <c:ser>
          <c:idx val="2"/>
          <c:order val="0"/>
          <c:spPr>
            <a:solidFill>
              <a:schemeClr val="tx1"/>
            </a:solidFill>
            <a:ln w="9525">
              <a:solidFill>
                <a:schemeClr val="bg1">
                  <a:lumMod val="50000"/>
                </a:schemeClr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Demand!$AH$101:$AH$142</c:f>
              <c:numCache>
                <c:formatCode>General</c:formatCode>
                <c:ptCount val="42"/>
                <c:pt idx="0">
                  <c:v>4833.3</c:v>
                </c:pt>
                <c:pt idx="1">
                  <c:v>4833.3</c:v>
                </c:pt>
                <c:pt idx="2">
                  <c:v>4833.3</c:v>
                </c:pt>
                <c:pt idx="3">
                  <c:v>4833.3</c:v>
                </c:pt>
                <c:pt idx="4">
                  <c:v>4833.3</c:v>
                </c:pt>
                <c:pt idx="5">
                  <c:v>4833.3</c:v>
                </c:pt>
                <c:pt idx="6">
                  <c:v>4833.3</c:v>
                </c:pt>
                <c:pt idx="7">
                  <c:v>4833.3</c:v>
                </c:pt>
                <c:pt idx="8">
                  <c:v>4833.3</c:v>
                </c:pt>
                <c:pt idx="9">
                  <c:v>4833.3</c:v>
                </c:pt>
                <c:pt idx="10">
                  <c:v>4833.3</c:v>
                </c:pt>
                <c:pt idx="11">
                  <c:v>4833.3</c:v>
                </c:pt>
                <c:pt idx="12">
                  <c:v>4833.3</c:v>
                </c:pt>
                <c:pt idx="13">
                  <c:v>6444.4000000000005</c:v>
                </c:pt>
                <c:pt idx="14">
                  <c:v>6444.4000000000005</c:v>
                </c:pt>
                <c:pt idx="15">
                  <c:v>6444.4000000000005</c:v>
                </c:pt>
                <c:pt idx="16">
                  <c:v>6444.4000000000005</c:v>
                </c:pt>
                <c:pt idx="17">
                  <c:v>6444.4000000000005</c:v>
                </c:pt>
                <c:pt idx="18">
                  <c:v>6444.4000000000005</c:v>
                </c:pt>
                <c:pt idx="19">
                  <c:v>6444.4000000000005</c:v>
                </c:pt>
                <c:pt idx="20">
                  <c:v>6444.4000000000005</c:v>
                </c:pt>
                <c:pt idx="21">
                  <c:v>6444.4000000000005</c:v>
                </c:pt>
                <c:pt idx="22">
                  <c:v>6444.4000000000005</c:v>
                </c:pt>
                <c:pt idx="23">
                  <c:v>6444.4000000000005</c:v>
                </c:pt>
                <c:pt idx="24">
                  <c:v>6444.4000000000005</c:v>
                </c:pt>
                <c:pt idx="25">
                  <c:v>6444.4000000000005</c:v>
                </c:pt>
                <c:pt idx="26">
                  <c:v>6444.4000000000005</c:v>
                </c:pt>
                <c:pt idx="27">
                  <c:v>6444.4000000000005</c:v>
                </c:pt>
                <c:pt idx="28">
                  <c:v>6444.4000000000005</c:v>
                </c:pt>
                <c:pt idx="29">
                  <c:v>6444.4000000000005</c:v>
                </c:pt>
                <c:pt idx="30">
                  <c:v>6444.4000000000005</c:v>
                </c:pt>
                <c:pt idx="31">
                  <c:v>6444.4000000000005</c:v>
                </c:pt>
                <c:pt idx="32">
                  <c:v>6444.4000000000005</c:v>
                </c:pt>
                <c:pt idx="33">
                  <c:v>6444.4000000000005</c:v>
                </c:pt>
                <c:pt idx="34">
                  <c:v>6444.4000000000005</c:v>
                </c:pt>
                <c:pt idx="35">
                  <c:v>6444.4000000000005</c:v>
                </c:pt>
                <c:pt idx="36">
                  <c:v>6444.4000000000005</c:v>
                </c:pt>
                <c:pt idx="37">
                  <c:v>6444.4000000000005</c:v>
                </c:pt>
                <c:pt idx="38">
                  <c:v>6444.4000000000005</c:v>
                </c:pt>
                <c:pt idx="39">
                  <c:v>6444.4000000000005</c:v>
                </c:pt>
                <c:pt idx="40">
                  <c:v>6444.4000000000005</c:v>
                </c:pt>
                <c:pt idx="41">
                  <c:v>6444.4000000000005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2C-4C5F-9A17-3E7D2EC234C0}"/>
            </c:ext>
          </c:extLst>
        </c:ser>
        <c:ser>
          <c:idx val="1"/>
          <c:order val="1"/>
          <c:spPr>
            <a:solidFill>
              <a:srgbClr val="808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Demand!$N$101:$N$142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Demand!$W$101:$W$142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3222.2000000000003</c:v>
                </c:pt>
                <c:pt idx="14">
                  <c:v>3222.2000000000003</c:v>
                </c:pt>
                <c:pt idx="15">
                  <c:v>3222.2000000000003</c:v>
                </c:pt>
                <c:pt idx="16">
                  <c:v>3222.2000000000003</c:v>
                </c:pt>
                <c:pt idx="17">
                  <c:v>3222.2000000000003</c:v>
                </c:pt>
                <c:pt idx="18">
                  <c:v>3222.2000000000003</c:v>
                </c:pt>
                <c:pt idx="19">
                  <c:v>3222.2000000000003</c:v>
                </c:pt>
                <c:pt idx="20">
                  <c:v>3222.2000000000003</c:v>
                </c:pt>
                <c:pt idx="21">
                  <c:v>3222.2000000000003</c:v>
                </c:pt>
                <c:pt idx="22">
                  <c:v>3222.2000000000003</c:v>
                </c:pt>
                <c:pt idx="23">
                  <c:v>3222.2000000000003</c:v>
                </c:pt>
                <c:pt idx="24">
                  <c:v>3222.2000000000003</c:v>
                </c:pt>
                <c:pt idx="25">
                  <c:v>3222.2000000000003</c:v>
                </c:pt>
                <c:pt idx="26">
                  <c:v>3222.2000000000003</c:v>
                </c:pt>
                <c:pt idx="27">
                  <c:v>3222.2000000000003</c:v>
                </c:pt>
                <c:pt idx="28">
                  <c:v>3222.2000000000003</c:v>
                </c:pt>
                <c:pt idx="29">
                  <c:v>3222.2000000000003</c:v>
                </c:pt>
                <c:pt idx="30">
                  <c:v>3222.2000000000003</c:v>
                </c:pt>
                <c:pt idx="31">
                  <c:v>3222.2000000000003</c:v>
                </c:pt>
                <c:pt idx="32">
                  <c:v>3222.2000000000003</c:v>
                </c:pt>
                <c:pt idx="33">
                  <c:v>3222.2000000000003</c:v>
                </c:pt>
                <c:pt idx="34">
                  <c:v>3222.2000000000003</c:v>
                </c:pt>
                <c:pt idx="35">
                  <c:v>3222.2000000000003</c:v>
                </c:pt>
                <c:pt idx="36">
                  <c:v>3222.2000000000003</c:v>
                </c:pt>
                <c:pt idx="37">
                  <c:v>3222.2000000000003</c:v>
                </c:pt>
                <c:pt idx="38">
                  <c:v>3222.2000000000003</c:v>
                </c:pt>
                <c:pt idx="39">
                  <c:v>3222.2000000000003</c:v>
                </c:pt>
                <c:pt idx="40">
                  <c:v>3222.2000000000003</c:v>
                </c:pt>
                <c:pt idx="41">
                  <c:v>3222.2000000000003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2C-4C5F-9A17-3E7D2EC234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277056"/>
        <c:axId val="77279232"/>
      </c:areaChart>
      <c:catAx>
        <c:axId val="77277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PT">
                    <a:solidFill>
                      <a:schemeClr val="bg1"/>
                    </a:solidFill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55002960800211464"/>
              <c:y val="0.90446147296721957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27923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77279232"/>
        <c:scaling>
          <c:orientation val="minMax"/>
          <c:max val="9666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/>
                  <a:t> (ha</a:t>
                </a:r>
                <a:r>
                  <a:rPr lang="pt-PT" baseline="30000"/>
                  <a:t>-1</a:t>
                </a:r>
                <a:r>
                  <a:rPr lang="pt-PT"/>
                  <a:t>)</a:t>
                </a:r>
              </a:p>
            </c:rich>
          </c:tx>
          <c:layout>
            <c:manualLayout>
              <c:xMode val="edge"/>
              <c:yMode val="edge"/>
              <c:x val="2.8357128636048161E-2"/>
              <c:y val="0.3065683414340972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7277056"/>
        <c:crossesAt val="1"/>
        <c:crossBetween val="midCat"/>
        <c:majorUnit val="1611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>
                <a:latin typeface="Arial" pitchFamily="34" charset="0"/>
                <a:cs typeface="Arial" pitchFamily="34" charset="0"/>
              </a:defRPr>
            </a:pPr>
            <a:r>
              <a:rPr lang="pt-PT" sz="12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6444_</a:t>
            </a:r>
            <a:r>
              <a:rPr lang="pt-PT" sz="1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1611</a:t>
            </a:r>
          </a:p>
        </c:rich>
      </c:tx>
      <c:layout>
        <c:manualLayout>
          <c:xMode val="edge"/>
          <c:yMode val="edge"/>
          <c:x val="0.23117469102881488"/>
          <c:y val="8.3008733905776899E-2"/>
        </c:manualLayout>
      </c:layout>
      <c:overlay val="0"/>
      <c:spPr>
        <a:ln>
          <a:noFill/>
        </a:ln>
      </c:spPr>
    </c:title>
    <c:autoTitleDeleted val="0"/>
    <c:plotArea>
      <c:layout/>
      <c:areaChart>
        <c:grouping val="stacked"/>
        <c:varyColors val="0"/>
        <c:ser>
          <c:idx val="2"/>
          <c:order val="0"/>
          <c:spPr>
            <a:solidFill>
              <a:schemeClr val="tx1"/>
            </a:solidFill>
            <a:ln w="38100">
              <a:solidFill>
                <a:schemeClr val="tx1"/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Demand!$AH$101:$AH$142</c:f>
              <c:numCache>
                <c:formatCode>General</c:formatCode>
                <c:ptCount val="42"/>
                <c:pt idx="0">
                  <c:v>4833.3</c:v>
                </c:pt>
                <c:pt idx="1">
                  <c:v>4833.3</c:v>
                </c:pt>
                <c:pt idx="2">
                  <c:v>4833.3</c:v>
                </c:pt>
                <c:pt idx="3">
                  <c:v>4833.3</c:v>
                </c:pt>
                <c:pt idx="4">
                  <c:v>4833.3</c:v>
                </c:pt>
                <c:pt idx="5">
                  <c:v>4833.3</c:v>
                </c:pt>
                <c:pt idx="6">
                  <c:v>4833.3</c:v>
                </c:pt>
                <c:pt idx="7">
                  <c:v>4833.3</c:v>
                </c:pt>
                <c:pt idx="8">
                  <c:v>4833.3</c:v>
                </c:pt>
                <c:pt idx="9">
                  <c:v>4833.3</c:v>
                </c:pt>
                <c:pt idx="10">
                  <c:v>4833.3</c:v>
                </c:pt>
                <c:pt idx="11">
                  <c:v>4833.3</c:v>
                </c:pt>
                <c:pt idx="12">
                  <c:v>4833.3</c:v>
                </c:pt>
                <c:pt idx="13">
                  <c:v>6444.4000000000005</c:v>
                </c:pt>
                <c:pt idx="14">
                  <c:v>6444.4000000000005</c:v>
                </c:pt>
                <c:pt idx="15">
                  <c:v>6444.4000000000005</c:v>
                </c:pt>
                <c:pt idx="16">
                  <c:v>6444.4000000000005</c:v>
                </c:pt>
                <c:pt idx="17">
                  <c:v>6444.4000000000005</c:v>
                </c:pt>
                <c:pt idx="18">
                  <c:v>6444.4000000000005</c:v>
                </c:pt>
                <c:pt idx="19">
                  <c:v>6444.4000000000005</c:v>
                </c:pt>
                <c:pt idx="20">
                  <c:v>6444.4000000000005</c:v>
                </c:pt>
                <c:pt idx="21">
                  <c:v>6444.4000000000005</c:v>
                </c:pt>
                <c:pt idx="22">
                  <c:v>6444.4000000000005</c:v>
                </c:pt>
                <c:pt idx="23">
                  <c:v>6444.4000000000005</c:v>
                </c:pt>
                <c:pt idx="24">
                  <c:v>6444.4000000000005</c:v>
                </c:pt>
                <c:pt idx="25">
                  <c:v>6444.4000000000005</c:v>
                </c:pt>
                <c:pt idx="26">
                  <c:v>6444.4000000000005</c:v>
                </c:pt>
                <c:pt idx="27">
                  <c:v>6444.4000000000005</c:v>
                </c:pt>
                <c:pt idx="28">
                  <c:v>6444.4000000000005</c:v>
                </c:pt>
                <c:pt idx="29">
                  <c:v>6444.4000000000005</c:v>
                </c:pt>
                <c:pt idx="30">
                  <c:v>6444.4000000000005</c:v>
                </c:pt>
                <c:pt idx="31">
                  <c:v>6444.4000000000005</c:v>
                </c:pt>
                <c:pt idx="32">
                  <c:v>6444.4000000000005</c:v>
                </c:pt>
                <c:pt idx="33">
                  <c:v>6444.4000000000005</c:v>
                </c:pt>
                <c:pt idx="34">
                  <c:v>6444.4000000000005</c:v>
                </c:pt>
                <c:pt idx="35">
                  <c:v>6444.4000000000005</c:v>
                </c:pt>
                <c:pt idx="36">
                  <c:v>6444.4000000000005</c:v>
                </c:pt>
                <c:pt idx="37">
                  <c:v>6444.4000000000005</c:v>
                </c:pt>
                <c:pt idx="38">
                  <c:v>6444.4000000000005</c:v>
                </c:pt>
                <c:pt idx="39">
                  <c:v>6444.4000000000005</c:v>
                </c:pt>
                <c:pt idx="40">
                  <c:v>6444.4000000000005</c:v>
                </c:pt>
                <c:pt idx="41">
                  <c:v>6444.4000000000005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B-4FF0-AF96-40A48005C92B}"/>
            </c:ext>
          </c:extLst>
        </c:ser>
        <c:ser>
          <c:idx val="1"/>
          <c:order val="1"/>
          <c:spPr>
            <a:solidFill>
              <a:srgbClr val="FF66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Demand!$N$101:$N$142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Demand!$S$101:$S$142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1611.1</c:v>
                </c:pt>
                <c:pt idx="14">
                  <c:v>1611.1</c:v>
                </c:pt>
                <c:pt idx="15">
                  <c:v>1611.1</c:v>
                </c:pt>
                <c:pt idx="16">
                  <c:v>1611.1</c:v>
                </c:pt>
                <c:pt idx="17">
                  <c:v>1611.1</c:v>
                </c:pt>
                <c:pt idx="18">
                  <c:v>1611.1</c:v>
                </c:pt>
                <c:pt idx="19">
                  <c:v>1611.1</c:v>
                </c:pt>
                <c:pt idx="20">
                  <c:v>1611.1</c:v>
                </c:pt>
                <c:pt idx="21">
                  <c:v>1611.1</c:v>
                </c:pt>
                <c:pt idx="22">
                  <c:v>1611.1</c:v>
                </c:pt>
                <c:pt idx="23">
                  <c:v>1611.1</c:v>
                </c:pt>
                <c:pt idx="24">
                  <c:v>1611.1</c:v>
                </c:pt>
                <c:pt idx="25">
                  <c:v>1611.1</c:v>
                </c:pt>
                <c:pt idx="26">
                  <c:v>1611.1</c:v>
                </c:pt>
                <c:pt idx="27">
                  <c:v>1611.1</c:v>
                </c:pt>
                <c:pt idx="28">
                  <c:v>1611.1</c:v>
                </c:pt>
                <c:pt idx="29">
                  <c:v>1611.1</c:v>
                </c:pt>
                <c:pt idx="30">
                  <c:v>1611.1</c:v>
                </c:pt>
                <c:pt idx="31">
                  <c:v>1611.1</c:v>
                </c:pt>
                <c:pt idx="32">
                  <c:v>1611.1</c:v>
                </c:pt>
                <c:pt idx="33">
                  <c:v>1611.1</c:v>
                </c:pt>
                <c:pt idx="34">
                  <c:v>1611.1</c:v>
                </c:pt>
                <c:pt idx="35">
                  <c:v>1611.1</c:v>
                </c:pt>
                <c:pt idx="36">
                  <c:v>1611.1</c:v>
                </c:pt>
                <c:pt idx="37">
                  <c:v>1611.1</c:v>
                </c:pt>
                <c:pt idx="38">
                  <c:v>1611.1</c:v>
                </c:pt>
                <c:pt idx="39">
                  <c:v>1611.1</c:v>
                </c:pt>
                <c:pt idx="40">
                  <c:v>1611.1</c:v>
                </c:pt>
                <c:pt idx="41">
                  <c:v>1611.1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1B-4FF0-AF96-40A48005C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02016"/>
        <c:axId val="77308288"/>
      </c:areaChart>
      <c:catAx>
        <c:axId val="77302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pt-PT" dirty="0" err="1" smtClean="0">
                    <a:latin typeface="Arial" pitchFamily="34" charset="0"/>
                    <a:cs typeface="Arial" pitchFamily="34" charset="0"/>
                  </a:rPr>
                  <a:t>Year</a:t>
                </a:r>
                <a:endParaRPr lang="pt-PT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55002942462951077"/>
              <c:y val="0.86834222212977974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308288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77308288"/>
        <c:scaling>
          <c:orientation val="minMax"/>
          <c:max val="9666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/>
                  <a:t> (ha</a:t>
                </a:r>
                <a:r>
                  <a:rPr lang="pt-PT" baseline="30000"/>
                  <a:t>-1</a:t>
                </a:r>
                <a:r>
                  <a:rPr lang="pt-PT"/>
                  <a:t>)</a:t>
                </a:r>
              </a:p>
            </c:rich>
          </c:tx>
          <c:layout>
            <c:manualLayout>
              <c:xMode val="edge"/>
              <c:yMode val="edge"/>
              <c:x val="2.8357128636048161E-2"/>
              <c:y val="0.3065683414340971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7302016"/>
        <c:crossesAt val="1"/>
        <c:crossBetween val="midCat"/>
        <c:majorUnit val="1611"/>
      </c:valAx>
      <c:spPr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6444_0</a:t>
            </a:r>
          </a:p>
        </c:rich>
      </c:tx>
      <c:layout>
        <c:manualLayout>
          <c:xMode val="edge"/>
          <c:yMode val="edge"/>
          <c:x val="0.16824171820086323"/>
          <c:y val="0.11330258717660292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015889372528744"/>
          <c:y val="0.19191091666830892"/>
          <c:w val="0.7541344161413116"/>
          <c:h val="0.59755032099015648"/>
        </c:manualLayout>
      </c:layout>
      <c:areaChart>
        <c:grouping val="stacked"/>
        <c:varyColors val="0"/>
        <c:ser>
          <c:idx val="2"/>
          <c:order val="0"/>
          <c:spPr>
            <a:solidFill>
              <a:schemeClr val="tx1"/>
            </a:solidFill>
            <a:ln w="38100">
              <a:solidFill>
                <a:schemeClr val="tx1"/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Demand!$AH$101:$AH$142</c:f>
              <c:numCache>
                <c:formatCode>General</c:formatCode>
                <c:ptCount val="42"/>
                <c:pt idx="0">
                  <c:v>4833.3</c:v>
                </c:pt>
                <c:pt idx="1">
                  <c:v>4833.3</c:v>
                </c:pt>
                <c:pt idx="2">
                  <c:v>4833.3</c:v>
                </c:pt>
                <c:pt idx="3">
                  <c:v>4833.3</c:v>
                </c:pt>
                <c:pt idx="4">
                  <c:v>4833.3</c:v>
                </c:pt>
                <c:pt idx="5">
                  <c:v>4833.3</c:v>
                </c:pt>
                <c:pt idx="6">
                  <c:v>4833.3</c:v>
                </c:pt>
                <c:pt idx="7">
                  <c:v>4833.3</c:v>
                </c:pt>
                <c:pt idx="8">
                  <c:v>4833.3</c:v>
                </c:pt>
                <c:pt idx="9">
                  <c:v>4833.3</c:v>
                </c:pt>
                <c:pt idx="10">
                  <c:v>4833.3</c:v>
                </c:pt>
                <c:pt idx="11">
                  <c:v>4833.3</c:v>
                </c:pt>
                <c:pt idx="12">
                  <c:v>4833.3</c:v>
                </c:pt>
                <c:pt idx="13">
                  <c:v>6444.4000000000005</c:v>
                </c:pt>
                <c:pt idx="14">
                  <c:v>6444.4000000000005</c:v>
                </c:pt>
                <c:pt idx="15">
                  <c:v>6444.4000000000005</c:v>
                </c:pt>
                <c:pt idx="16">
                  <c:v>6444.4000000000005</c:v>
                </c:pt>
                <c:pt idx="17">
                  <c:v>6444.4000000000005</c:v>
                </c:pt>
                <c:pt idx="18">
                  <c:v>6444.4000000000005</c:v>
                </c:pt>
                <c:pt idx="19">
                  <c:v>6444.4000000000005</c:v>
                </c:pt>
                <c:pt idx="20">
                  <c:v>6444.4000000000005</c:v>
                </c:pt>
                <c:pt idx="21">
                  <c:v>6444.4000000000005</c:v>
                </c:pt>
                <c:pt idx="22">
                  <c:v>6444.4000000000005</c:v>
                </c:pt>
                <c:pt idx="23">
                  <c:v>6444.4000000000005</c:v>
                </c:pt>
                <c:pt idx="24">
                  <c:v>6444.4000000000005</c:v>
                </c:pt>
                <c:pt idx="25">
                  <c:v>6444.4000000000005</c:v>
                </c:pt>
                <c:pt idx="26">
                  <c:v>6444.4000000000005</c:v>
                </c:pt>
                <c:pt idx="27">
                  <c:v>6444.4000000000005</c:v>
                </c:pt>
                <c:pt idx="28">
                  <c:v>6444.4000000000005</c:v>
                </c:pt>
                <c:pt idx="29">
                  <c:v>6444.4000000000005</c:v>
                </c:pt>
                <c:pt idx="30">
                  <c:v>6444.4000000000005</c:v>
                </c:pt>
                <c:pt idx="31">
                  <c:v>6444.4000000000005</c:v>
                </c:pt>
                <c:pt idx="32">
                  <c:v>6444.4000000000005</c:v>
                </c:pt>
                <c:pt idx="33">
                  <c:v>6444.4000000000005</c:v>
                </c:pt>
                <c:pt idx="34">
                  <c:v>6444.4000000000005</c:v>
                </c:pt>
                <c:pt idx="35">
                  <c:v>6444.4000000000005</c:v>
                </c:pt>
                <c:pt idx="36">
                  <c:v>6444.4000000000005</c:v>
                </c:pt>
                <c:pt idx="37">
                  <c:v>6444.4000000000005</c:v>
                </c:pt>
                <c:pt idx="38">
                  <c:v>6444.4000000000005</c:v>
                </c:pt>
                <c:pt idx="39">
                  <c:v>6444.4000000000005</c:v>
                </c:pt>
                <c:pt idx="40">
                  <c:v>6444.4000000000005</c:v>
                </c:pt>
                <c:pt idx="41">
                  <c:v>6444.4000000000005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0-4204-AEC2-1FE59339DDA9}"/>
            </c:ext>
          </c:extLst>
        </c:ser>
        <c:ser>
          <c:idx val="1"/>
          <c:order val="1"/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Demand!$N$101:$N$128</c:f>
              <c:numCache>
                <c:formatCode>General</c:formatCode>
                <c:ptCount val="28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</c:numCache>
            </c:numRef>
          </c:cat>
          <c:val>
            <c:numRef>
              <c:f>Demand!$O$101:$O$142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70-4204-AEC2-1FE59339DD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30688"/>
        <c:axId val="77336576"/>
      </c:areaChart>
      <c:catAx>
        <c:axId val="7733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solidFill>
            <a:schemeClr val="bg1"/>
          </a:solidFill>
        </c:spPr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336576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77336576"/>
        <c:scaling>
          <c:orientation val="minMax"/>
          <c:max val="9666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330688"/>
        <c:crossesAt val="1"/>
        <c:crossBetween val="midCat"/>
        <c:majorUnit val="1611"/>
      </c:valAx>
      <c:spPr>
        <a:solidFill>
          <a:schemeClr val="bg1"/>
        </a:solidFill>
        <a:ln w="3175">
          <a:solidFill>
            <a:schemeClr val="bg1">
              <a:lumMod val="50000"/>
            </a:schemeClr>
          </a:solidFill>
        </a:ln>
      </c:spPr>
    </c:plotArea>
    <c:plotVisOnly val="1"/>
    <c:dispBlanksAs val="zero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pt-PT" sz="1000">
                <a:solidFill>
                  <a:schemeClr val="bg1"/>
                </a:solidFill>
              </a:rPr>
              <a:t>Plant (Wood_Energy): </a:t>
            </a:r>
            <a:r>
              <a:rPr lang="pt-PT" sz="1000" b="0">
                <a:solidFill>
                  <a:schemeClr val="bg1"/>
                </a:solidFill>
              </a:rPr>
              <a:t>4833_0</a:t>
            </a:r>
          </a:p>
        </c:rich>
      </c:tx>
      <c:layout>
        <c:manualLayout>
          <c:xMode val="edge"/>
          <c:yMode val="edge"/>
          <c:x val="0.26846656149529857"/>
          <c:y val="1.493776128830154E-2"/>
        </c:manualLayout>
      </c:layout>
      <c:overlay val="0"/>
      <c:spPr>
        <a:solidFill>
          <a:sysClr val="window" lastClr="FFFFFF"/>
        </a:solidFill>
        <a:ln>
          <a:noFill/>
        </a:ln>
      </c:spPr>
    </c:title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Demand!$AE$5</c:f>
              <c:strCache>
                <c:ptCount val="1"/>
                <c:pt idx="0">
                  <c:v>BD1_6444_3222</c:v>
                </c:pt>
              </c:strCache>
            </c:strRef>
          </c:tx>
          <c:spPr>
            <a:solidFill>
              <a:srgbClr val="808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Demand!$AE$8:$AE$49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7781.6666666666742</c:v>
                </c:pt>
                <c:pt idx="21">
                  <c:v>7688.6666666666742</c:v>
                </c:pt>
                <c:pt idx="22">
                  <c:v>7573.3333333333285</c:v>
                </c:pt>
                <c:pt idx="23">
                  <c:v>6618.6666666666742</c:v>
                </c:pt>
                <c:pt idx="24">
                  <c:v>6427.5</c:v>
                </c:pt>
                <c:pt idx="25">
                  <c:v>6367.6666666666742</c:v>
                </c:pt>
                <c:pt idx="26">
                  <c:v>6107</c:v>
                </c:pt>
                <c:pt idx="27">
                  <c:v>6732.8333333333285</c:v>
                </c:pt>
                <c:pt idx="28">
                  <c:v>8123.1666666666742</c:v>
                </c:pt>
                <c:pt idx="29">
                  <c:v>7986.1666666666742</c:v>
                </c:pt>
                <c:pt idx="30">
                  <c:v>7765.6666666666742</c:v>
                </c:pt>
                <c:pt idx="31">
                  <c:v>6728</c:v>
                </c:pt>
                <c:pt idx="32">
                  <c:v>7143.5</c:v>
                </c:pt>
                <c:pt idx="33">
                  <c:v>6921.8333333333285</c:v>
                </c:pt>
                <c:pt idx="34">
                  <c:v>6441.3333333333285</c:v>
                </c:pt>
                <c:pt idx="35">
                  <c:v>7401.8333333333285</c:v>
                </c:pt>
                <c:pt idx="36">
                  <c:v>8181.3333333333285</c:v>
                </c:pt>
                <c:pt idx="37">
                  <c:v>8228.1666666666661</c:v>
                </c:pt>
                <c:pt idx="38">
                  <c:v>8109.3333333333285</c:v>
                </c:pt>
                <c:pt idx="39">
                  <c:v>7165.8333333333285</c:v>
                </c:pt>
                <c:pt idx="40">
                  <c:v>7811</c:v>
                </c:pt>
                <c:pt idx="41">
                  <c:v>7066.1666666666742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CD-4E67-A946-77E26989C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01184"/>
        <c:axId val="77502720"/>
      </c:areaChart>
      <c:lineChart>
        <c:grouping val="stacked"/>
        <c:varyColors val="0"/>
        <c:ser>
          <c:idx val="2"/>
          <c:order val="0"/>
          <c:spPr>
            <a:ln w="3492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Demand!$O$8:$O$49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8014</c:v>
                </c:pt>
                <c:pt idx="23">
                  <c:v>8038</c:v>
                </c:pt>
                <c:pt idx="24">
                  <c:v>8062</c:v>
                </c:pt>
                <c:pt idx="25">
                  <c:v>8086</c:v>
                </c:pt>
                <c:pt idx="26">
                  <c:v>8111</c:v>
                </c:pt>
                <c:pt idx="27">
                  <c:v>8135</c:v>
                </c:pt>
                <c:pt idx="28">
                  <c:v>8159</c:v>
                </c:pt>
                <c:pt idx="29">
                  <c:v>8184</c:v>
                </c:pt>
                <c:pt idx="30">
                  <c:v>8208</c:v>
                </c:pt>
                <c:pt idx="31">
                  <c:v>8233</c:v>
                </c:pt>
                <c:pt idx="32">
                  <c:v>8258</c:v>
                </c:pt>
                <c:pt idx="33">
                  <c:v>8282</c:v>
                </c:pt>
                <c:pt idx="34">
                  <c:v>8307</c:v>
                </c:pt>
                <c:pt idx="35">
                  <c:v>8332</c:v>
                </c:pt>
                <c:pt idx="36">
                  <c:v>8357</c:v>
                </c:pt>
                <c:pt idx="37">
                  <c:v>8382</c:v>
                </c:pt>
                <c:pt idx="38">
                  <c:v>8407</c:v>
                </c:pt>
                <c:pt idx="39">
                  <c:v>8433</c:v>
                </c:pt>
                <c:pt idx="40">
                  <c:v>8458</c:v>
                </c:pt>
                <c:pt idx="41">
                  <c:v>8483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CD-4E67-A946-77E26989C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501184"/>
        <c:axId val="77502720"/>
      </c:lineChart>
      <c:scatterChart>
        <c:scatterStyle val="lineMarker"/>
        <c:varyColors val="0"/>
        <c:ser>
          <c:idx val="0"/>
          <c:order val="2"/>
          <c:tx>
            <c:strRef>
              <c:f>Demand!$BR$6</c:f>
              <c:strCache>
                <c:ptCount val="1"/>
                <c:pt idx="0">
                  <c:v>416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11"/>
            <c:spPr>
              <a:ln w="25400">
                <a:solidFill>
                  <a:schemeClr val="tx1"/>
                </a:solidFill>
              </a:ln>
            </c:spPr>
          </c:marker>
          <c:dPt>
            <c:idx val="19"/>
            <c:marker>
              <c:spPr>
                <a:noFill/>
                <a:ln w="25400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8CD-4E67-A946-77E26989CA7B}"/>
              </c:ext>
            </c:extLst>
          </c:dPt>
          <c:dLbls>
            <c:dLbl>
              <c:idx val="19"/>
              <c:layout>
                <c:manualLayout>
                  <c:x val="-6.9718670982536507E-2"/>
                  <c:y val="-9.0137039257299267E-2"/>
                </c:manualLayout>
              </c:layout>
              <c:spPr>
                <a:ln>
                  <a:noFill/>
                </a:ln>
              </c:spPr>
              <c:txPr>
                <a:bodyPr rot="-540000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CD-4E67-A946-77E26989CA7B}"/>
                </c:ext>
              </c:extLst>
            </c:dLbl>
            <c:dLbl>
              <c:idx val="21"/>
              <c:layout>
                <c:manualLayout>
                  <c:x val="-6.9263250607812313E-2"/>
                  <c:y val="-0.1100540543083678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CD-4E67-A946-77E26989CA7B}"/>
                </c:ext>
              </c:extLst>
            </c:dLbl>
            <c:dLbl>
              <c:idx val="22"/>
              <c:layout>
                <c:manualLayout>
                  <c:x val="-0.11276324468895429"/>
                  <c:y val="-0.10778221976194075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8CD-4E67-A946-77E26989CA7B}"/>
                </c:ext>
              </c:extLst>
            </c:dLbl>
            <c:dLbl>
              <c:idx val="23"/>
              <c:layout>
                <c:manualLayout>
                  <c:x val="-2.1371928237599886E-2"/>
                  <c:y val="-3.038599410409308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CD-4E67-A946-77E26989CA7B}"/>
                </c:ext>
              </c:extLst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Demand!$BR$8:$BR$35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444.1666666666697</c:v>
                </c:pt>
                <c:pt idx="23">
                  <c:v>2581.5</c:v>
                </c:pt>
                <c:pt idx="24">
                  <c:v>2647.6666666666683</c:v>
                </c:pt>
                <c:pt idx="25">
                  <c:v>2186.833333333333</c:v>
                </c:pt>
                <c:pt idx="26">
                  <c:v>2739.5</c:v>
                </c:pt>
                <c:pt idx="27">
                  <c:v>2025.8333333333296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8CD-4E67-A946-77E26989C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01184"/>
        <c:axId val="77502720"/>
      </c:scatterChart>
      <c:catAx>
        <c:axId val="7750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502720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77502720"/>
        <c:scaling>
          <c:orientation val="minMax"/>
          <c:min val="3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/>
                  <a:t>Volume (m</a:t>
                </a:r>
                <a:r>
                  <a:rPr lang="pt-PT" baseline="30000"/>
                  <a:t>3</a:t>
                </a:r>
                <a:r>
                  <a:rPr lang="pt-PT"/>
                  <a:t> ha</a:t>
                </a:r>
                <a:r>
                  <a:rPr lang="pt-PT" baseline="30000"/>
                  <a:t>-1</a:t>
                </a:r>
                <a:r>
                  <a:rPr lang="pt-PT"/>
                  <a:t>)</a:t>
                </a:r>
              </a:p>
            </c:rich>
          </c:tx>
          <c:layout>
            <c:manualLayout>
              <c:xMode val="edge"/>
              <c:yMode val="edge"/>
              <c:x val="2.8357128636048161E-2"/>
              <c:y val="0.306568341434097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7501184"/>
        <c:crossesAt val="1"/>
        <c:crossBetween val="between"/>
        <c:majorUnit val="600"/>
      </c:valAx>
      <c:spPr>
        <a:ln w="3175">
          <a:solidFill>
            <a:sysClr val="window" lastClr="FFFFFF">
              <a:lumMod val="50000"/>
            </a:sysClr>
          </a:solidFill>
        </a:ln>
      </c:spPr>
    </c:plotArea>
    <c:legend>
      <c:legendPos val="l"/>
      <c:layout>
        <c:manualLayout>
          <c:xMode val="edge"/>
          <c:yMode val="edge"/>
          <c:x val="0.15982527441540401"/>
          <c:y val="5.3900284764025891E-2"/>
          <c:w val="0.47746714781677385"/>
          <c:h val="5.0187882211361341E-2"/>
        </c:manualLayout>
      </c:layout>
      <c:overlay val="1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ysClr val="window" lastClr="FFFFFF"/>
    </a:solidFill>
    <a:ln>
      <a:noFill/>
    </a:ln>
  </c:sp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>
                <a:latin typeface="Arial" pitchFamily="34" charset="0"/>
                <a:cs typeface="Arial" pitchFamily="34" charset="0"/>
              </a:defRPr>
            </a:pPr>
            <a:r>
              <a:rPr lang="pt-PT" sz="1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Plant (Wood_Energy): </a:t>
            </a:r>
            <a:r>
              <a:rPr lang="pt-PT" sz="1000" b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1611_3222</a:t>
            </a:r>
          </a:p>
        </c:rich>
      </c:tx>
      <c:layout>
        <c:manualLayout>
          <c:xMode val="edge"/>
          <c:yMode val="edge"/>
          <c:x val="8.8743446810907785E-4"/>
          <c:y val="0.9408296381980592"/>
        </c:manualLayout>
      </c:layout>
      <c:overlay val="0"/>
      <c:spPr>
        <a:ln>
          <a:noFill/>
        </a:ln>
      </c:spPr>
    </c:title>
    <c:autoTitleDeleted val="0"/>
    <c:plotArea>
      <c:layout/>
      <c:areaChart>
        <c:grouping val="standard"/>
        <c:varyColors val="0"/>
        <c:ser>
          <c:idx val="1"/>
          <c:order val="1"/>
          <c:tx>
            <c:strRef>
              <c:f>Demand!$Z$5</c:f>
              <c:strCache>
                <c:ptCount val="1"/>
                <c:pt idx="0">
                  <c:v>BD1_6444_1611</c:v>
                </c:pt>
              </c:strCache>
            </c:strRef>
          </c:tx>
          <c:spPr>
            <a:solidFill>
              <a:srgbClr val="FF6600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Demand!$Z$8:$Z$49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7767.3333333333285</c:v>
                </c:pt>
                <c:pt idx="23">
                  <c:v>7493</c:v>
                </c:pt>
                <c:pt idx="24">
                  <c:v>6375.1666666666742</c:v>
                </c:pt>
                <c:pt idx="25">
                  <c:v>6206</c:v>
                </c:pt>
                <c:pt idx="26">
                  <c:v>5832.6666666666742</c:v>
                </c:pt>
                <c:pt idx="27">
                  <c:v>6842</c:v>
                </c:pt>
                <c:pt idx="28">
                  <c:v>8013.6666666666742</c:v>
                </c:pt>
                <c:pt idx="29">
                  <c:v>7829</c:v>
                </c:pt>
                <c:pt idx="30">
                  <c:v>7435.1666666666742</c:v>
                </c:pt>
                <c:pt idx="31">
                  <c:v>7260.8333333333285</c:v>
                </c:pt>
                <c:pt idx="32">
                  <c:v>7135.5</c:v>
                </c:pt>
                <c:pt idx="33">
                  <c:v>7006.6666666666742</c:v>
                </c:pt>
                <c:pt idx="34">
                  <c:v>6286</c:v>
                </c:pt>
                <c:pt idx="35">
                  <c:v>7545.8333333333285</c:v>
                </c:pt>
                <c:pt idx="36">
                  <c:v>7977.6666666666742</c:v>
                </c:pt>
                <c:pt idx="37">
                  <c:v>7899.8333333333285</c:v>
                </c:pt>
                <c:pt idx="38">
                  <c:v>8077.8333333333285</c:v>
                </c:pt>
                <c:pt idx="39">
                  <c:v>7329.8333333333285</c:v>
                </c:pt>
                <c:pt idx="40">
                  <c:v>7786</c:v>
                </c:pt>
                <c:pt idx="41">
                  <c:v>7272.6666666666742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0-40BC-BB8C-4A1816ACD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49568"/>
        <c:axId val="77551104"/>
      </c:areaChart>
      <c:lineChart>
        <c:grouping val="stacked"/>
        <c:varyColors val="0"/>
        <c:ser>
          <c:idx val="2"/>
          <c:order val="0"/>
          <c:spPr>
            <a:ln w="3492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Demand!$O$8:$O$49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8014</c:v>
                </c:pt>
                <c:pt idx="23">
                  <c:v>8038</c:v>
                </c:pt>
                <c:pt idx="24">
                  <c:v>8062</c:v>
                </c:pt>
                <c:pt idx="25">
                  <c:v>8086</c:v>
                </c:pt>
                <c:pt idx="26">
                  <c:v>8111</c:v>
                </c:pt>
                <c:pt idx="27">
                  <c:v>8135</c:v>
                </c:pt>
                <c:pt idx="28">
                  <c:v>8159</c:v>
                </c:pt>
                <c:pt idx="29">
                  <c:v>8184</c:v>
                </c:pt>
                <c:pt idx="30">
                  <c:v>8208</c:v>
                </c:pt>
                <c:pt idx="31">
                  <c:v>8233</c:v>
                </c:pt>
                <c:pt idx="32">
                  <c:v>8258</c:v>
                </c:pt>
                <c:pt idx="33">
                  <c:v>8282</c:v>
                </c:pt>
                <c:pt idx="34">
                  <c:v>8307</c:v>
                </c:pt>
                <c:pt idx="35">
                  <c:v>8332</c:v>
                </c:pt>
                <c:pt idx="36">
                  <c:v>8357</c:v>
                </c:pt>
                <c:pt idx="37">
                  <c:v>8382</c:v>
                </c:pt>
                <c:pt idx="38">
                  <c:v>8407</c:v>
                </c:pt>
                <c:pt idx="39">
                  <c:v>8433</c:v>
                </c:pt>
                <c:pt idx="40">
                  <c:v>8458</c:v>
                </c:pt>
                <c:pt idx="41">
                  <c:v>8483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B0-40BC-BB8C-4A1816ACD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549568"/>
        <c:axId val="77551104"/>
      </c:lineChart>
      <c:scatterChart>
        <c:scatterStyle val="lineMarker"/>
        <c:varyColors val="0"/>
        <c:ser>
          <c:idx val="0"/>
          <c:order val="2"/>
          <c:tx>
            <c:strRef>
              <c:f>Demand!$BQ$6</c:f>
              <c:strCache>
                <c:ptCount val="1"/>
                <c:pt idx="0">
                  <c:v>205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11"/>
            <c:spPr>
              <a:ln w="25400">
                <a:solidFill>
                  <a:schemeClr val="tx1"/>
                </a:solidFill>
              </a:ln>
            </c:spPr>
          </c:marker>
          <c:dPt>
            <c:idx val="19"/>
            <c:marker>
              <c:spPr>
                <a:noFill/>
                <a:ln w="25400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0B0-40BC-BB8C-4A1816ACD171}"/>
              </c:ext>
            </c:extLst>
          </c:dPt>
          <c:dLbls>
            <c:dLbl>
              <c:idx val="19"/>
              <c:layout>
                <c:manualLayout>
                  <c:x val="-6.9718670982536507E-2"/>
                  <c:y val="-9.0137039257299267E-2"/>
                </c:manualLayout>
              </c:layout>
              <c:spPr>
                <a:ln>
                  <a:noFill/>
                </a:ln>
              </c:spPr>
              <c:txPr>
                <a:bodyPr rot="-540000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0B0-40BC-BB8C-4A1816ACD171}"/>
                </c:ext>
              </c:extLst>
            </c:dLbl>
            <c:dLbl>
              <c:idx val="20"/>
              <c:layout>
                <c:manualLayout>
                  <c:x val="-3.1673943047066465E-2"/>
                  <c:y val="-0.1000955467828336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B0-40BC-BB8C-4A1816ACD171}"/>
                </c:ext>
              </c:extLst>
            </c:dLbl>
            <c:dLbl>
              <c:idx val="23"/>
              <c:layout>
                <c:manualLayout>
                  <c:x val="-2.6342906678727622E-2"/>
                  <c:y val="4.430281233741471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B0-40BC-BB8C-4A1816ACD171}"/>
                </c:ext>
              </c:extLst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Demand!$BQ$8:$BQ$35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184.33333333333036</c:v>
                </c:pt>
                <c:pt idx="21">
                  <c:v>301.3333333333303</c:v>
                </c:pt>
                <c:pt idx="22">
                  <c:v>440.6666666666697</c:v>
                </c:pt>
                <c:pt idx="23">
                  <c:v>1419.3333333333296</c:v>
                </c:pt>
                <c:pt idx="24">
                  <c:v>1634.5</c:v>
                </c:pt>
                <c:pt idx="25">
                  <c:v>1718.3333333333296</c:v>
                </c:pt>
                <c:pt idx="26">
                  <c:v>2004</c:v>
                </c:pt>
                <c:pt idx="27">
                  <c:v>1402.1666666666702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0B0-40BC-BB8C-4A1816ACD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549568"/>
        <c:axId val="77551104"/>
      </c:scatterChart>
      <c:catAx>
        <c:axId val="7754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551104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77551104"/>
        <c:scaling>
          <c:orientation val="minMax"/>
          <c:min val="3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/>
                  <a:t>Volume (m</a:t>
                </a:r>
                <a:r>
                  <a:rPr lang="pt-PT" baseline="30000"/>
                  <a:t>3</a:t>
                </a:r>
                <a:r>
                  <a:rPr lang="pt-PT"/>
                  <a:t> ha</a:t>
                </a:r>
                <a:r>
                  <a:rPr lang="pt-PT" baseline="30000"/>
                  <a:t>-1</a:t>
                </a:r>
                <a:r>
                  <a:rPr lang="pt-PT"/>
                  <a:t>)</a:t>
                </a:r>
              </a:p>
            </c:rich>
          </c:tx>
          <c:layout>
            <c:manualLayout>
              <c:xMode val="edge"/>
              <c:yMode val="edge"/>
              <c:x val="2.8357128636048161E-2"/>
              <c:y val="0.306568341434097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77549568"/>
        <c:crossesAt val="1"/>
        <c:crossBetween val="between"/>
        <c:majorUnit val="600"/>
      </c:valAx>
      <c:spPr>
        <a:ln w="3175">
          <a:solidFill>
            <a:sysClr val="window" lastClr="FFFFFF">
              <a:lumMod val="50000"/>
            </a:sysClr>
          </a:solidFill>
        </a:ln>
      </c:spPr>
    </c:plotArea>
    <c:legend>
      <c:legendPos val="l"/>
      <c:layout>
        <c:manualLayout>
          <c:xMode val="edge"/>
          <c:yMode val="edge"/>
          <c:x val="0.19010466839403428"/>
          <c:y val="3.3636977058029691E-2"/>
          <c:w val="0.47647202892046076"/>
          <c:h val="7.7165887171678008E-2"/>
        </c:manualLayout>
      </c:layout>
      <c:overlay val="1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ysClr val="window" lastClr="FFFFFF"/>
    </a:solidFill>
    <a:ln>
      <a:noFill/>
    </a:ln>
  </c:sp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pt-PT" sz="1000">
                <a:solidFill>
                  <a:schemeClr val="bg1"/>
                </a:solidFill>
              </a:rPr>
              <a:t>Plant (Wood_Energy): 8055_0</a:t>
            </a:r>
            <a:endParaRPr lang="pt-PT" sz="1000" b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4933615320022151"/>
          <c:y val="1.4937761288301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7408902457409928"/>
          <c:y val="0.1340416123460359"/>
          <c:w val="0.67325757575757572"/>
          <c:h val="0.64931530961686246"/>
        </c:manualLayout>
      </c:layout>
      <c:areaChart>
        <c:grouping val="standard"/>
        <c:varyColors val="0"/>
        <c:ser>
          <c:idx val="1"/>
          <c:order val="1"/>
          <c:tx>
            <c:strRef>
              <c:f>Demand!$U$5</c:f>
              <c:strCache>
                <c:ptCount val="1"/>
                <c:pt idx="0">
                  <c:v>BD1_6444_0</c:v>
                </c:pt>
              </c:strCache>
            </c:strRef>
          </c:tx>
          <c:spPr>
            <a:solidFill>
              <a:srgbClr val="CCCC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Demand!$U$8:$U$49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7770.1666666666742</c:v>
                </c:pt>
                <c:pt idx="22">
                  <c:v>7354.5</c:v>
                </c:pt>
                <c:pt idx="23">
                  <c:v>6462.1666666666742</c:v>
                </c:pt>
                <c:pt idx="24">
                  <c:v>6089.5</c:v>
                </c:pt>
                <c:pt idx="25">
                  <c:v>6501.8333333333285</c:v>
                </c:pt>
                <c:pt idx="26">
                  <c:v>6371.5</c:v>
                </c:pt>
                <c:pt idx="27">
                  <c:v>7070.5</c:v>
                </c:pt>
                <c:pt idx="28">
                  <c:v>8112.6666666666742</c:v>
                </c:pt>
                <c:pt idx="29">
                  <c:v>7791.1666666666742</c:v>
                </c:pt>
                <c:pt idx="30">
                  <c:v>7531</c:v>
                </c:pt>
                <c:pt idx="31">
                  <c:v>6593.5</c:v>
                </c:pt>
                <c:pt idx="32">
                  <c:v>7193.3333333333285</c:v>
                </c:pt>
                <c:pt idx="33">
                  <c:v>7073.1666666666742</c:v>
                </c:pt>
                <c:pt idx="34">
                  <c:v>6482.8333333333285</c:v>
                </c:pt>
                <c:pt idx="35">
                  <c:v>7572.5</c:v>
                </c:pt>
                <c:pt idx="36">
                  <c:v>8153</c:v>
                </c:pt>
                <c:pt idx="37">
                  <c:v>8073.1666666666742</c:v>
                </c:pt>
                <c:pt idx="38">
                  <c:v>8085.3333333333285</c:v>
                </c:pt>
                <c:pt idx="39">
                  <c:v>6805.6666666666742</c:v>
                </c:pt>
                <c:pt idx="40">
                  <c:v>7776</c:v>
                </c:pt>
                <c:pt idx="41">
                  <c:v>7250.6666666666742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76-4748-A603-EFC520D5D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663232"/>
        <c:axId val="77673216"/>
      </c:areaChart>
      <c:lineChart>
        <c:grouping val="stacked"/>
        <c:varyColors val="0"/>
        <c:ser>
          <c:idx val="2"/>
          <c:order val="0"/>
          <c:spPr>
            <a:ln w="34925">
              <a:solidFill>
                <a:schemeClr val="tx1"/>
              </a:solidFill>
            </a:ln>
          </c:spPr>
          <c:marker>
            <c:symbol val="none"/>
          </c:marker>
          <c:cat>
            <c:numRef>
              <c:f>Demand!$N$8:$N$49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Demand!$O$8:$O$49</c:f>
              <c:numCache>
                <c:formatCode>General</c:formatCode>
                <c:ptCount val="42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  <c:pt idx="11">
                  <c:v>7754</c:v>
                </c:pt>
                <c:pt idx="12">
                  <c:v>7777</c:v>
                </c:pt>
                <c:pt idx="13">
                  <c:v>7801</c:v>
                </c:pt>
                <c:pt idx="14">
                  <c:v>7824</c:v>
                </c:pt>
                <c:pt idx="15">
                  <c:v>7848</c:v>
                </c:pt>
                <c:pt idx="16">
                  <c:v>7871</c:v>
                </c:pt>
                <c:pt idx="17">
                  <c:v>7895</c:v>
                </c:pt>
                <c:pt idx="18">
                  <c:v>7918</c:v>
                </c:pt>
                <c:pt idx="19">
                  <c:v>7942</c:v>
                </c:pt>
                <c:pt idx="20">
                  <c:v>7966</c:v>
                </c:pt>
                <c:pt idx="21">
                  <c:v>7990</c:v>
                </c:pt>
                <c:pt idx="22">
                  <c:v>8014</c:v>
                </c:pt>
                <c:pt idx="23">
                  <c:v>8038</c:v>
                </c:pt>
                <c:pt idx="24">
                  <c:v>8062</c:v>
                </c:pt>
                <c:pt idx="25">
                  <c:v>8086</c:v>
                </c:pt>
                <c:pt idx="26">
                  <c:v>8111</c:v>
                </c:pt>
                <c:pt idx="27">
                  <c:v>8135</c:v>
                </c:pt>
                <c:pt idx="28">
                  <c:v>8159</c:v>
                </c:pt>
                <c:pt idx="29">
                  <c:v>8184</c:v>
                </c:pt>
                <c:pt idx="30">
                  <c:v>8208</c:v>
                </c:pt>
                <c:pt idx="31">
                  <c:v>8233</c:v>
                </c:pt>
                <c:pt idx="32">
                  <c:v>8258</c:v>
                </c:pt>
                <c:pt idx="33">
                  <c:v>8282</c:v>
                </c:pt>
                <c:pt idx="34">
                  <c:v>8307</c:v>
                </c:pt>
                <c:pt idx="35">
                  <c:v>8332</c:v>
                </c:pt>
                <c:pt idx="36">
                  <c:v>8357</c:v>
                </c:pt>
                <c:pt idx="37">
                  <c:v>8382</c:v>
                </c:pt>
                <c:pt idx="38">
                  <c:v>8407</c:v>
                </c:pt>
                <c:pt idx="39">
                  <c:v>8433</c:v>
                </c:pt>
                <c:pt idx="40">
                  <c:v>8458</c:v>
                </c:pt>
                <c:pt idx="41">
                  <c:v>8483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76-4748-A603-EFC520D5D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663232"/>
        <c:axId val="77673216"/>
      </c:lineChart>
      <c:scatterChart>
        <c:scatterStyle val="lineMarker"/>
        <c:varyColors val="0"/>
        <c:ser>
          <c:idx val="0"/>
          <c:order val="2"/>
          <c:tx>
            <c:strRef>
              <c:f>Demand!$BP$6</c:f>
              <c:strCache>
                <c:ptCount val="1"/>
                <c:pt idx="0">
                  <c:v>243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11"/>
            <c:spPr>
              <a:ln w="25400">
                <a:solidFill>
                  <a:schemeClr val="tx1"/>
                </a:solidFill>
              </a:ln>
            </c:spPr>
          </c:marker>
          <c:dPt>
            <c:idx val="19"/>
            <c:marker>
              <c:spPr>
                <a:noFill/>
                <a:ln w="25400"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4776-4748-A603-EFC520D5D696}"/>
              </c:ext>
            </c:extLst>
          </c:dPt>
          <c:dLbls>
            <c:dLbl>
              <c:idx val="19"/>
              <c:layout>
                <c:manualLayout>
                  <c:x val="-6.9718670982536562E-2"/>
                  <c:y val="-9.0137039257299267E-2"/>
                </c:manualLayout>
              </c:layout>
              <c:spPr>
                <a:ln>
                  <a:noFill/>
                </a:ln>
              </c:spPr>
              <c:txPr>
                <a:bodyPr rot="-540000"/>
                <a:lstStyle/>
                <a:p>
                  <a:pPr>
                    <a:defRPr/>
                  </a:pPr>
                  <a:endParaRPr lang="en-US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76-4748-A603-EFC520D5D696}"/>
                </c:ext>
              </c:extLst>
            </c:dLbl>
            <c:dLbl>
              <c:idx val="21"/>
              <c:layout>
                <c:manualLayout>
                  <c:x val="-6.5082199626322695E-2"/>
                  <c:y val="-7.022002420623051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76-4748-A603-EFC520D5D696}"/>
                </c:ext>
              </c:extLst>
            </c:dLbl>
            <c:dLbl>
              <c:idx val="22"/>
              <c:layout>
                <c:manualLayout>
                  <c:x val="-4.6142438272929506E-2"/>
                  <c:y val="-0.1050748005456008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76-4748-A603-EFC520D5D696}"/>
                </c:ext>
              </c:extLst>
            </c:dLbl>
            <c:spPr>
              <a:ln>
                <a:noFill/>
              </a:ln>
            </c:spPr>
            <c:txPr>
              <a:bodyPr rot="0"/>
              <a:lstStyle/>
              <a:p>
                <a:pPr>
                  <a:defRPr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yVal>
            <c:numRef>
              <c:f>Demand!$BP$8:$BP$35</c:f>
              <c:numCache>
                <c:formatCode>General</c:formatCode>
                <c:ptCount val="2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28.5</c:v>
                </c:pt>
                <c:pt idx="22">
                  <c:v>358.3333333333303</c:v>
                </c:pt>
                <c:pt idx="23">
                  <c:v>1250.6666666666702</c:v>
                </c:pt>
                <c:pt idx="24">
                  <c:v>1945.6666666666702</c:v>
                </c:pt>
                <c:pt idx="25">
                  <c:v>2050.833333333333</c:v>
                </c:pt>
                <c:pt idx="26">
                  <c:v>2257</c:v>
                </c:pt>
                <c:pt idx="27">
                  <c:v>1624.6666666666702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776-4748-A603-EFC520D5D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663232"/>
        <c:axId val="77673216"/>
      </c:scatterChart>
      <c:catAx>
        <c:axId val="7766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-5220000"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673216"/>
        <c:crosses val="autoZero"/>
        <c:auto val="1"/>
        <c:lblAlgn val="ctr"/>
        <c:lblOffset val="100"/>
        <c:tickLblSkip val="6"/>
        <c:tickMarkSkip val="1"/>
        <c:noMultiLvlLbl val="0"/>
      </c:catAx>
      <c:valAx>
        <c:axId val="77673216"/>
        <c:scaling>
          <c:orientation val="minMax"/>
          <c:min val="3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r>
                  <a:rPr lang="pt-PT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Volume (m</a:t>
                </a:r>
                <a:r>
                  <a:rPr lang="pt-PT" baseline="30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pt-PT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 ha</a:t>
                </a:r>
                <a:r>
                  <a:rPr lang="pt-PT" baseline="300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-1</a:t>
                </a:r>
                <a:r>
                  <a:rPr lang="pt-PT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8357078245137939E-2"/>
              <c:y val="0.2275041387854359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7663232"/>
        <c:crossesAt val="1"/>
        <c:crossBetween val="between"/>
        <c:majorUnit val="600"/>
      </c:valAx>
      <c:spPr>
        <a:ln w="3175">
          <a:solidFill>
            <a:sysClr val="window" lastClr="FFFFFF">
              <a:lumMod val="50000"/>
            </a:sysClr>
          </a:solidFill>
        </a:ln>
      </c:spPr>
    </c:plotArea>
    <c:legend>
      <c:legendPos val="l"/>
      <c:layout>
        <c:manualLayout>
          <c:xMode val="edge"/>
          <c:yMode val="edge"/>
          <c:x val="0.28943947668282533"/>
          <c:y val="4.2741917091310533E-2"/>
          <c:w val="0.29127649446565729"/>
          <c:h val="4.8266064413838461E-2"/>
        </c:manualLayout>
      </c:layout>
      <c:overlay val="1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ysClr val="window" lastClr="FFFFFF"/>
    </a:solidFill>
    <a:ln>
      <a:noFill/>
    </a:ln>
  </c:sp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dirty="0">
                <a:latin typeface="Arial" pitchFamily="34" charset="0"/>
                <a:cs typeface="Arial" pitchFamily="34" charset="0"/>
              </a:rPr>
              <a:t>6444_0</a:t>
            </a:r>
          </a:p>
        </c:rich>
      </c:tx>
      <c:layout>
        <c:manualLayout>
          <c:xMode val="edge"/>
          <c:yMode val="edge"/>
          <c:x val="8.6986084132369704E-2"/>
          <c:y val="5.164917769795762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977150571073474E-2"/>
          <c:y val="3.9926082727899784E-2"/>
          <c:w val="0.87411153428874611"/>
          <c:h val="0.82820764540068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Demand!$DJ$50:$DJ$91</c:f>
              <c:numCache>
                <c:formatCode>0</c:formatCode>
                <c:ptCount val="42"/>
                <c:pt idx="0">
                  <c:v>0</c:v>
                </c:pt>
                <c:pt idx="1">
                  <c:v>259.80916666666678</c:v>
                </c:pt>
                <c:pt idx="2">
                  <c:v>252.6825</c:v>
                </c:pt>
                <c:pt idx="3">
                  <c:v>259.16099999999966</c:v>
                </c:pt>
                <c:pt idx="4">
                  <c:v>265.65699999999993</c:v>
                </c:pt>
                <c:pt idx="5">
                  <c:v>256.87883333333315</c:v>
                </c:pt>
                <c:pt idx="6">
                  <c:v>270.61683333333326</c:v>
                </c:pt>
                <c:pt idx="7">
                  <c:v>279.083666666667</c:v>
                </c:pt>
                <c:pt idx="8">
                  <c:v>260.2766666666663</c:v>
                </c:pt>
                <c:pt idx="9">
                  <c:v>341.48449999999963</c:v>
                </c:pt>
                <c:pt idx="10">
                  <c:v>358.30666666666644</c:v>
                </c:pt>
                <c:pt idx="11">
                  <c:v>1019.3848333333342</c:v>
                </c:pt>
                <c:pt idx="12">
                  <c:v>1031.3018333333328</c:v>
                </c:pt>
                <c:pt idx="13">
                  <c:v>1032.7080000000001</c:v>
                </c:pt>
                <c:pt idx="14">
                  <c:v>1636.5025000000001</c:v>
                </c:pt>
                <c:pt idx="15">
                  <c:v>1639.1836666666666</c:v>
                </c:pt>
                <c:pt idx="16">
                  <c:v>1654.7671666666631</c:v>
                </c:pt>
                <c:pt idx="17">
                  <c:v>1872.1651666666669</c:v>
                </c:pt>
                <c:pt idx="18">
                  <c:v>1764.7455000000004</c:v>
                </c:pt>
                <c:pt idx="19">
                  <c:v>1938.0535</c:v>
                </c:pt>
                <c:pt idx="20">
                  <c:v>2034.5520000000029</c:v>
                </c:pt>
                <c:pt idx="21">
                  <c:v>1943.929499999997</c:v>
                </c:pt>
                <c:pt idx="22">
                  <c:v>1819.0750000000032</c:v>
                </c:pt>
                <c:pt idx="23">
                  <c:v>1563.635833333333</c:v>
                </c:pt>
                <c:pt idx="24">
                  <c:v>1566.6521666666702</c:v>
                </c:pt>
                <c:pt idx="25">
                  <c:v>1683.197166666663</c:v>
                </c:pt>
                <c:pt idx="26">
                  <c:v>1554.6273333333327</c:v>
                </c:pt>
                <c:pt idx="27">
                  <c:v>1835.5816666666633</c:v>
                </c:pt>
                <c:pt idx="28">
                  <c:v>2023.2135000000035</c:v>
                </c:pt>
                <c:pt idx="29">
                  <c:v>1996.4005000000004</c:v>
                </c:pt>
                <c:pt idx="30">
                  <c:v>1933.9108333333299</c:v>
                </c:pt>
                <c:pt idx="31">
                  <c:v>1629.7236666666672</c:v>
                </c:pt>
                <c:pt idx="32">
                  <c:v>1813.6735000000028</c:v>
                </c:pt>
                <c:pt idx="33">
                  <c:v>1767.2446666666667</c:v>
                </c:pt>
                <c:pt idx="34">
                  <c:v>1643.8796666666633</c:v>
                </c:pt>
                <c:pt idx="35">
                  <c:v>2037.6460000000029</c:v>
                </c:pt>
                <c:pt idx="36">
                  <c:v>2083.0265000000036</c:v>
                </c:pt>
                <c:pt idx="37">
                  <c:v>2020.1665000000035</c:v>
                </c:pt>
                <c:pt idx="38">
                  <c:v>1995.0433333333358</c:v>
                </c:pt>
                <c:pt idx="39">
                  <c:v>1664.0588333333328</c:v>
                </c:pt>
                <c:pt idx="40">
                  <c:v>1926.6934999999996</c:v>
                </c:pt>
                <c:pt idx="41">
                  <c:v>1786.0811666666668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D-48AD-85C3-8BDAA1ACA26F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Demand!$DE$50:$DE$91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D-48AD-85C3-8BDAA1ACA26F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Demand!$DF$50:$DF$91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158.3355</c:v>
                </c:pt>
                <c:pt idx="18">
                  <c:v>311.392</c:v>
                </c:pt>
                <c:pt idx="19">
                  <c:v>106.46133333333299</c:v>
                </c:pt>
                <c:pt idx="20">
                  <c:v>0</c:v>
                </c:pt>
                <c:pt idx="21">
                  <c:v>95.23983333333328</c:v>
                </c:pt>
                <c:pt idx="22">
                  <c:v>69.574666666666701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228.72316666666694</c:v>
                </c:pt>
                <c:pt idx="29">
                  <c:v>75.375166666666672</c:v>
                </c:pt>
                <c:pt idx="30">
                  <c:v>9.9958333333333336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233.15350000000001</c:v>
                </c:pt>
                <c:pt idx="37">
                  <c:v>225.93133333333304</c:v>
                </c:pt>
                <c:pt idx="38">
                  <c:v>58.348833333333296</c:v>
                </c:pt>
                <c:pt idx="39">
                  <c:v>0</c:v>
                </c:pt>
                <c:pt idx="40">
                  <c:v>48.380833333333285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D-48AD-85C3-8BDAA1ACA26F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Demand!$DH$50:$DH$91</c:f>
              <c:numCache>
                <c:formatCode>0</c:formatCode>
                <c:ptCount val="42"/>
                <c:pt idx="0">
                  <c:v>0</c:v>
                </c:pt>
                <c:pt idx="1">
                  <c:v>22.893000000000001</c:v>
                </c:pt>
                <c:pt idx="2">
                  <c:v>15.766500000000002</c:v>
                </c:pt>
                <c:pt idx="3">
                  <c:v>22.244999999999994</c:v>
                </c:pt>
                <c:pt idx="4">
                  <c:v>28.741</c:v>
                </c:pt>
                <c:pt idx="5">
                  <c:v>19.96299999999999</c:v>
                </c:pt>
                <c:pt idx="6">
                  <c:v>33.701000000000001</c:v>
                </c:pt>
                <c:pt idx="7">
                  <c:v>42.167666666666662</c:v>
                </c:pt>
                <c:pt idx="8">
                  <c:v>23.361166666666701</c:v>
                </c:pt>
                <c:pt idx="9">
                  <c:v>14.0685</c:v>
                </c:pt>
                <c:pt idx="10">
                  <c:v>20.3906666666667</c:v>
                </c:pt>
                <c:pt idx="11">
                  <c:v>8.4688333333333308</c:v>
                </c:pt>
                <c:pt idx="12">
                  <c:v>20.3861666666667</c:v>
                </c:pt>
                <c:pt idx="13">
                  <c:v>12.693666666666704</c:v>
                </c:pt>
                <c:pt idx="14">
                  <c:v>24.130833333333293</c:v>
                </c:pt>
                <c:pt idx="15">
                  <c:v>12.300500000000003</c:v>
                </c:pt>
                <c:pt idx="16">
                  <c:v>13.241833333333298</c:v>
                </c:pt>
                <c:pt idx="17">
                  <c:v>64.801999999999992</c:v>
                </c:pt>
                <c:pt idx="18">
                  <c:v>92.747500000000031</c:v>
                </c:pt>
                <c:pt idx="19">
                  <c:v>43.274166666666687</c:v>
                </c:pt>
                <c:pt idx="20">
                  <c:v>15.300333333333302</c:v>
                </c:pt>
                <c:pt idx="21">
                  <c:v>45.081333333333298</c:v>
                </c:pt>
                <c:pt idx="22">
                  <c:v>20.75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2.3681666666666712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8.985666666666674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458240"/>
        <c:axId val="78460032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Demand!$DB$50:$DB$91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5D-48AD-85C3-8BDAA1ACA26F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9050">
              <a:solidFill>
                <a:srgbClr val="DA6208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Demand!$DI$50:$DI$91</c:f>
              <c:numCache>
                <c:formatCode>0</c:formatCode>
                <c:ptCount val="42"/>
                <c:pt idx="0">
                  <c:v>994.27350000000024</c:v>
                </c:pt>
                <c:pt idx="1">
                  <c:v>838.59016666666741</c:v>
                </c:pt>
                <c:pt idx="2">
                  <c:v>913.90333333333331</c:v>
                </c:pt>
                <c:pt idx="3">
                  <c:v>915.25516666666715</c:v>
                </c:pt>
                <c:pt idx="4">
                  <c:v>1131.36916666667</c:v>
                </c:pt>
                <c:pt idx="5">
                  <c:v>2328.0340000000001</c:v>
                </c:pt>
                <c:pt idx="6">
                  <c:v>1367.9723333333295</c:v>
                </c:pt>
                <c:pt idx="7">
                  <c:v>2395.8649999999998</c:v>
                </c:pt>
                <c:pt idx="8">
                  <c:v>1313.1376666666704</c:v>
                </c:pt>
                <c:pt idx="9">
                  <c:v>1115.7725</c:v>
                </c:pt>
                <c:pt idx="10">
                  <c:v>1178.3893333333294</c:v>
                </c:pt>
                <c:pt idx="11">
                  <c:v>658.59733333333304</c:v>
                </c:pt>
                <c:pt idx="12">
                  <c:v>621.25149999999996</c:v>
                </c:pt>
                <c:pt idx="13">
                  <c:v>983.34533333333309</c:v>
                </c:pt>
                <c:pt idx="14">
                  <c:v>176.04333333333298</c:v>
                </c:pt>
                <c:pt idx="15">
                  <c:v>77.16933333333327</c:v>
                </c:pt>
                <c:pt idx="16">
                  <c:v>95.006</c:v>
                </c:pt>
                <c:pt idx="17">
                  <c:v>22.640999999999991</c:v>
                </c:pt>
                <c:pt idx="18">
                  <c:v>0</c:v>
                </c:pt>
                <c:pt idx="19">
                  <c:v>0</c:v>
                </c:pt>
                <c:pt idx="20">
                  <c:v>103.32199999999999</c:v>
                </c:pt>
                <c:pt idx="21">
                  <c:v>2.0089999999999999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58240"/>
        <c:axId val="78460032"/>
      </c:lineChart>
      <c:catAx>
        <c:axId val="784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60032"/>
        <c:crosses val="autoZero"/>
        <c:auto val="1"/>
        <c:lblAlgn val="ctr"/>
        <c:lblOffset val="100"/>
        <c:tickLblSkip val="4"/>
        <c:noMultiLvlLbl val="0"/>
      </c:catAx>
      <c:valAx>
        <c:axId val="78460032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58240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dirty="0">
                <a:latin typeface="Arial" pitchFamily="34" charset="0"/>
                <a:cs typeface="Arial" pitchFamily="34" charset="0"/>
              </a:rPr>
              <a:t>6444_0</a:t>
            </a:r>
          </a:p>
        </c:rich>
      </c:tx>
      <c:layout>
        <c:manualLayout>
          <c:xMode val="edge"/>
          <c:yMode val="edge"/>
          <c:x val="9.697125418925058E-2"/>
          <c:y val="6.07964041076568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977150571073474E-2"/>
          <c:y val="3.9926082727899784E-2"/>
          <c:w val="0.87411153428874611"/>
          <c:h val="0.82820764540068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Demand!$DJ$50:$DJ$91</c:f>
              <c:numCache>
                <c:formatCode>0</c:formatCode>
                <c:ptCount val="42"/>
                <c:pt idx="0">
                  <c:v>0</c:v>
                </c:pt>
                <c:pt idx="1">
                  <c:v>259.80916666666678</c:v>
                </c:pt>
                <c:pt idx="2">
                  <c:v>252.6825</c:v>
                </c:pt>
                <c:pt idx="3">
                  <c:v>259.16099999999966</c:v>
                </c:pt>
                <c:pt idx="4">
                  <c:v>265.65699999999993</c:v>
                </c:pt>
                <c:pt idx="5">
                  <c:v>256.87883333333315</c:v>
                </c:pt>
                <c:pt idx="6">
                  <c:v>270.61683333333326</c:v>
                </c:pt>
                <c:pt idx="7">
                  <c:v>279.083666666667</c:v>
                </c:pt>
                <c:pt idx="8">
                  <c:v>260.2766666666663</c:v>
                </c:pt>
                <c:pt idx="9">
                  <c:v>341.48449999999963</c:v>
                </c:pt>
                <c:pt idx="10">
                  <c:v>358.30666666666644</c:v>
                </c:pt>
                <c:pt idx="11">
                  <c:v>1019.3848333333342</c:v>
                </c:pt>
                <c:pt idx="12">
                  <c:v>1031.3018333333328</c:v>
                </c:pt>
                <c:pt idx="13">
                  <c:v>1032.7080000000001</c:v>
                </c:pt>
                <c:pt idx="14">
                  <c:v>1636.5025000000001</c:v>
                </c:pt>
                <c:pt idx="15">
                  <c:v>1639.1836666666666</c:v>
                </c:pt>
                <c:pt idx="16">
                  <c:v>1654.7671666666631</c:v>
                </c:pt>
                <c:pt idx="17">
                  <c:v>1872.1651666666669</c:v>
                </c:pt>
                <c:pt idx="18">
                  <c:v>1764.7455000000004</c:v>
                </c:pt>
                <c:pt idx="19">
                  <c:v>1938.0535</c:v>
                </c:pt>
                <c:pt idx="20">
                  <c:v>2034.5520000000029</c:v>
                </c:pt>
                <c:pt idx="21">
                  <c:v>1943.929499999997</c:v>
                </c:pt>
                <c:pt idx="22">
                  <c:v>1819.0750000000032</c:v>
                </c:pt>
                <c:pt idx="23">
                  <c:v>1563.635833333333</c:v>
                </c:pt>
                <c:pt idx="24">
                  <c:v>1566.6521666666702</c:v>
                </c:pt>
                <c:pt idx="25">
                  <c:v>1683.197166666663</c:v>
                </c:pt>
                <c:pt idx="26">
                  <c:v>1554.6273333333327</c:v>
                </c:pt>
                <c:pt idx="27">
                  <c:v>1835.5816666666633</c:v>
                </c:pt>
                <c:pt idx="28">
                  <c:v>2023.2135000000035</c:v>
                </c:pt>
                <c:pt idx="29">
                  <c:v>1996.4005000000004</c:v>
                </c:pt>
                <c:pt idx="30">
                  <c:v>1933.9108333333299</c:v>
                </c:pt>
                <c:pt idx="31">
                  <c:v>1629.7236666666672</c:v>
                </c:pt>
                <c:pt idx="32">
                  <c:v>1813.6735000000028</c:v>
                </c:pt>
                <c:pt idx="33">
                  <c:v>1767.2446666666667</c:v>
                </c:pt>
                <c:pt idx="34">
                  <c:v>1643.8796666666633</c:v>
                </c:pt>
                <c:pt idx="35">
                  <c:v>2037.6460000000029</c:v>
                </c:pt>
                <c:pt idx="36">
                  <c:v>2083.0265000000036</c:v>
                </c:pt>
                <c:pt idx="37">
                  <c:v>2020.1665000000035</c:v>
                </c:pt>
                <c:pt idx="38">
                  <c:v>1995.0433333333358</c:v>
                </c:pt>
                <c:pt idx="39">
                  <c:v>1664.0588333333328</c:v>
                </c:pt>
                <c:pt idx="40">
                  <c:v>1926.6934999999996</c:v>
                </c:pt>
                <c:pt idx="41">
                  <c:v>1786.0811666666668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D-48AD-85C3-8BDAA1ACA26F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Demand!$DE$50:$DE$91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D-48AD-85C3-8BDAA1ACA26F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Demand!$DF$50:$DF$91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158.3355</c:v>
                </c:pt>
                <c:pt idx="18">
                  <c:v>311.392</c:v>
                </c:pt>
                <c:pt idx="19">
                  <c:v>106.46133333333299</c:v>
                </c:pt>
                <c:pt idx="20">
                  <c:v>0</c:v>
                </c:pt>
                <c:pt idx="21">
                  <c:v>95.23983333333328</c:v>
                </c:pt>
                <c:pt idx="22">
                  <c:v>69.574666666666701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228.72316666666694</c:v>
                </c:pt>
                <c:pt idx="29">
                  <c:v>75.375166666666672</c:v>
                </c:pt>
                <c:pt idx="30">
                  <c:v>9.9958333333333336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233.15350000000001</c:v>
                </c:pt>
                <c:pt idx="37">
                  <c:v>225.93133333333304</c:v>
                </c:pt>
                <c:pt idx="38">
                  <c:v>58.348833333333296</c:v>
                </c:pt>
                <c:pt idx="39">
                  <c:v>0</c:v>
                </c:pt>
                <c:pt idx="40">
                  <c:v>48.380833333333285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D-48AD-85C3-8BDAA1ACA26F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Demand!$DH$50:$DH$91</c:f>
              <c:numCache>
                <c:formatCode>0</c:formatCode>
                <c:ptCount val="42"/>
                <c:pt idx="0">
                  <c:v>0</c:v>
                </c:pt>
                <c:pt idx="1">
                  <c:v>22.893000000000001</c:v>
                </c:pt>
                <c:pt idx="2">
                  <c:v>15.766500000000002</c:v>
                </c:pt>
                <c:pt idx="3">
                  <c:v>22.244999999999994</c:v>
                </c:pt>
                <c:pt idx="4">
                  <c:v>28.741</c:v>
                </c:pt>
                <c:pt idx="5">
                  <c:v>19.96299999999999</c:v>
                </c:pt>
                <c:pt idx="6">
                  <c:v>33.701000000000001</c:v>
                </c:pt>
                <c:pt idx="7">
                  <c:v>42.167666666666662</c:v>
                </c:pt>
                <c:pt idx="8">
                  <c:v>23.361166666666701</c:v>
                </c:pt>
                <c:pt idx="9">
                  <c:v>14.0685</c:v>
                </c:pt>
                <c:pt idx="10">
                  <c:v>20.3906666666667</c:v>
                </c:pt>
                <c:pt idx="11">
                  <c:v>8.4688333333333308</c:v>
                </c:pt>
                <c:pt idx="12">
                  <c:v>20.3861666666667</c:v>
                </c:pt>
                <c:pt idx="13">
                  <c:v>12.693666666666704</c:v>
                </c:pt>
                <c:pt idx="14">
                  <c:v>24.130833333333293</c:v>
                </c:pt>
                <c:pt idx="15">
                  <c:v>12.300500000000003</c:v>
                </c:pt>
                <c:pt idx="16">
                  <c:v>13.241833333333298</c:v>
                </c:pt>
                <c:pt idx="17">
                  <c:v>64.801999999999992</c:v>
                </c:pt>
                <c:pt idx="18">
                  <c:v>92.747500000000031</c:v>
                </c:pt>
                <c:pt idx="19">
                  <c:v>43.274166666666687</c:v>
                </c:pt>
                <c:pt idx="20">
                  <c:v>15.300333333333302</c:v>
                </c:pt>
                <c:pt idx="21">
                  <c:v>45.081333333333298</c:v>
                </c:pt>
                <c:pt idx="22">
                  <c:v>20.75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2.3681666666666712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8.985666666666674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458240"/>
        <c:axId val="78460032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Demand!$DB$50:$DB$91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5D-48AD-85C3-8BDAA1ACA26F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Demand!$DI$50:$DI$91</c:f>
              <c:numCache>
                <c:formatCode>0</c:formatCode>
                <c:ptCount val="42"/>
                <c:pt idx="0">
                  <c:v>994.27350000000024</c:v>
                </c:pt>
                <c:pt idx="1">
                  <c:v>838.59016666666741</c:v>
                </c:pt>
                <c:pt idx="2">
                  <c:v>913.90333333333331</c:v>
                </c:pt>
                <c:pt idx="3">
                  <c:v>915.25516666666715</c:v>
                </c:pt>
                <c:pt idx="4">
                  <c:v>1131.36916666667</c:v>
                </c:pt>
                <c:pt idx="5">
                  <c:v>2328.0340000000001</c:v>
                </c:pt>
                <c:pt idx="6">
                  <c:v>1367.9723333333295</c:v>
                </c:pt>
                <c:pt idx="7">
                  <c:v>2395.8649999999998</c:v>
                </c:pt>
                <c:pt idx="8">
                  <c:v>1313.1376666666704</c:v>
                </c:pt>
                <c:pt idx="9">
                  <c:v>1115.7725</c:v>
                </c:pt>
                <c:pt idx="10">
                  <c:v>1178.3893333333294</c:v>
                </c:pt>
                <c:pt idx="11">
                  <c:v>658.59733333333304</c:v>
                </c:pt>
                <c:pt idx="12">
                  <c:v>621.25149999999996</c:v>
                </c:pt>
                <c:pt idx="13">
                  <c:v>983.34533333333309</c:v>
                </c:pt>
                <c:pt idx="14">
                  <c:v>176.04333333333298</c:v>
                </c:pt>
                <c:pt idx="15">
                  <c:v>77.16933333333327</c:v>
                </c:pt>
                <c:pt idx="16">
                  <c:v>95.006</c:v>
                </c:pt>
                <c:pt idx="17">
                  <c:v>22.640999999999991</c:v>
                </c:pt>
                <c:pt idx="18">
                  <c:v>0</c:v>
                </c:pt>
                <c:pt idx="19">
                  <c:v>0</c:v>
                </c:pt>
                <c:pt idx="20">
                  <c:v>103.32199999999999</c:v>
                </c:pt>
                <c:pt idx="21">
                  <c:v>2.0089999999999999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58240"/>
        <c:axId val="78460032"/>
      </c:lineChart>
      <c:catAx>
        <c:axId val="784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60032"/>
        <c:crosses val="autoZero"/>
        <c:auto val="1"/>
        <c:lblAlgn val="ctr"/>
        <c:lblOffset val="100"/>
        <c:tickLblSkip val="4"/>
        <c:noMultiLvlLbl val="0"/>
      </c:catAx>
      <c:valAx>
        <c:axId val="78460032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58240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PT" sz="1200" dirty="0">
                <a:latin typeface="Arial" pitchFamily="34" charset="0"/>
                <a:cs typeface="Arial" pitchFamily="34" charset="0"/>
              </a:rPr>
              <a:t>6444_1611</a:t>
            </a:r>
          </a:p>
        </c:rich>
      </c:tx>
      <c:layout>
        <c:manualLayout>
          <c:xMode val="edge"/>
          <c:yMode val="edge"/>
          <c:x val="7.4323885129861586E-2"/>
          <c:y val="4.69185776502769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3775096666914971E-2"/>
          <c:y val="3.7418518999977807E-2"/>
          <c:w val="0.88731395108114031"/>
          <c:h val="0.848583565294185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Demand!$DJ$270:$DJ$311</c:f>
              <c:numCache>
                <c:formatCode>0</c:formatCode>
                <c:ptCount val="42"/>
                <c:pt idx="0">
                  <c:v>0</c:v>
                </c:pt>
                <c:pt idx="1">
                  <c:v>253.66683333333299</c:v>
                </c:pt>
                <c:pt idx="2">
                  <c:v>256.56749999999965</c:v>
                </c:pt>
                <c:pt idx="3">
                  <c:v>262.28383333333386</c:v>
                </c:pt>
                <c:pt idx="4">
                  <c:v>246.39883333333307</c:v>
                </c:pt>
                <c:pt idx="5">
                  <c:v>245.90200000000004</c:v>
                </c:pt>
                <c:pt idx="6">
                  <c:v>276.17233333333326</c:v>
                </c:pt>
                <c:pt idx="7">
                  <c:v>257.47483333333315</c:v>
                </c:pt>
                <c:pt idx="8">
                  <c:v>284.08833333333308</c:v>
                </c:pt>
                <c:pt idx="9">
                  <c:v>338.37549999999965</c:v>
                </c:pt>
                <c:pt idx="10">
                  <c:v>366.22416666666635</c:v>
                </c:pt>
                <c:pt idx="11">
                  <c:v>1025.5586666666675</c:v>
                </c:pt>
                <c:pt idx="12">
                  <c:v>1030.2136666666663</c:v>
                </c:pt>
                <c:pt idx="13">
                  <c:v>1031.1706666666669</c:v>
                </c:pt>
                <c:pt idx="14">
                  <c:v>1629.0728333333363</c:v>
                </c:pt>
                <c:pt idx="15">
                  <c:v>1646.6813333333357</c:v>
                </c:pt>
                <c:pt idx="16">
                  <c:v>1655.788666666667</c:v>
                </c:pt>
                <c:pt idx="17">
                  <c:v>1802.8461666666631</c:v>
                </c:pt>
                <c:pt idx="18">
                  <c:v>1725.346333333333</c:v>
                </c:pt>
                <c:pt idx="19">
                  <c:v>1518.8878333333328</c:v>
                </c:pt>
                <c:pt idx="20">
                  <c:v>1847.277833333337</c:v>
                </c:pt>
                <c:pt idx="21">
                  <c:v>1918.9778333333329</c:v>
                </c:pt>
                <c:pt idx="22">
                  <c:v>1867.8210000000029</c:v>
                </c:pt>
                <c:pt idx="23">
                  <c:v>1657.2133333333325</c:v>
                </c:pt>
                <c:pt idx="24">
                  <c:v>1637.5828333333325</c:v>
                </c:pt>
                <c:pt idx="25">
                  <c:v>1618.5816666666631</c:v>
                </c:pt>
                <c:pt idx="26">
                  <c:v>1503.8056666666637</c:v>
                </c:pt>
                <c:pt idx="27">
                  <c:v>1760.6126666666669</c:v>
                </c:pt>
                <c:pt idx="28">
                  <c:v>1954.5661666666633</c:v>
                </c:pt>
                <c:pt idx="29">
                  <c:v>1998.4123333333364</c:v>
                </c:pt>
                <c:pt idx="30">
                  <c:v>1914.5453333333367</c:v>
                </c:pt>
                <c:pt idx="31">
                  <c:v>1735.8458333333299</c:v>
                </c:pt>
                <c:pt idx="32">
                  <c:v>1894.1478333333328</c:v>
                </c:pt>
                <c:pt idx="33">
                  <c:v>1772.0589999999968</c:v>
                </c:pt>
                <c:pt idx="34">
                  <c:v>1651.9658333333332</c:v>
                </c:pt>
                <c:pt idx="35">
                  <c:v>1997.2771666666706</c:v>
                </c:pt>
                <c:pt idx="36">
                  <c:v>2021.2653333333299</c:v>
                </c:pt>
                <c:pt idx="37">
                  <c:v>1982.3828333333358</c:v>
                </c:pt>
                <c:pt idx="38">
                  <c:v>2003.8065000000001</c:v>
                </c:pt>
                <c:pt idx="39">
                  <c:v>1467.9108333333302</c:v>
                </c:pt>
                <c:pt idx="40">
                  <c:v>1965.9126666666671</c:v>
                </c:pt>
                <c:pt idx="41">
                  <c:v>1825.1685000000034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3-4CB3-9021-11DF85902196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Demand!$DE$270:$DE$311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187.27766666666696</c:v>
                </c:pt>
                <c:pt idx="19">
                  <c:v>166.33120000000008</c:v>
                </c:pt>
                <c:pt idx="20">
                  <c:v>179.78466666666694</c:v>
                </c:pt>
                <c:pt idx="21">
                  <c:v>114.993833333333</c:v>
                </c:pt>
                <c:pt idx="22">
                  <c:v>157.59533333333306</c:v>
                </c:pt>
                <c:pt idx="23">
                  <c:v>346.52883333333313</c:v>
                </c:pt>
                <c:pt idx="24">
                  <c:v>286.86216666666701</c:v>
                </c:pt>
                <c:pt idx="25">
                  <c:v>360.54633333333311</c:v>
                </c:pt>
                <c:pt idx="26">
                  <c:v>282.04466666666713</c:v>
                </c:pt>
                <c:pt idx="27">
                  <c:v>270.67733333333314</c:v>
                </c:pt>
                <c:pt idx="28">
                  <c:v>526.82749999999976</c:v>
                </c:pt>
                <c:pt idx="29">
                  <c:v>389.97316666666694</c:v>
                </c:pt>
                <c:pt idx="30">
                  <c:v>444.59316666666695</c:v>
                </c:pt>
                <c:pt idx="31">
                  <c:v>389.84500000000008</c:v>
                </c:pt>
                <c:pt idx="32">
                  <c:v>453.00983333333323</c:v>
                </c:pt>
                <c:pt idx="33">
                  <c:v>609.06316666666726</c:v>
                </c:pt>
                <c:pt idx="34">
                  <c:v>554.47266666666724</c:v>
                </c:pt>
                <c:pt idx="35">
                  <c:v>616.94349999999997</c:v>
                </c:pt>
                <c:pt idx="36">
                  <c:v>509.70249999999999</c:v>
                </c:pt>
                <c:pt idx="37">
                  <c:v>751.60916666666742</c:v>
                </c:pt>
                <c:pt idx="38">
                  <c:v>674.68700000000001</c:v>
                </c:pt>
                <c:pt idx="39">
                  <c:v>756.76480000000004</c:v>
                </c:pt>
                <c:pt idx="40">
                  <c:v>819.30499999999972</c:v>
                </c:pt>
                <c:pt idx="41">
                  <c:v>658.9166666666672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23-4CB3-9021-11DF85902196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Demand!$DF$270:$DF$311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192.69</c:v>
                </c:pt>
                <c:pt idx="18">
                  <c:v>103.39033333333298</c:v>
                </c:pt>
                <c:pt idx="19">
                  <c:v>65.015500000000003</c:v>
                </c:pt>
                <c:pt idx="20">
                  <c:v>0</c:v>
                </c:pt>
                <c:pt idx="21">
                  <c:v>63.321833333333295</c:v>
                </c:pt>
                <c:pt idx="22">
                  <c:v>33.979833333333296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109.08833333333297</c:v>
                </c:pt>
                <c:pt idx="29">
                  <c:v>44.394166666666671</c:v>
                </c:pt>
                <c:pt idx="30">
                  <c:v>0</c:v>
                </c:pt>
                <c:pt idx="31">
                  <c:v>0</c:v>
                </c:pt>
                <c:pt idx="32">
                  <c:v>11.1886666666667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51.739833333333301</c:v>
                </c:pt>
                <c:pt idx="38">
                  <c:v>11.392833333333304</c:v>
                </c:pt>
                <c:pt idx="39">
                  <c:v>0</c:v>
                </c:pt>
                <c:pt idx="40">
                  <c:v>12.2436666666667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23-4CB3-9021-11DF85902196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Demand!$DH$270:$DH$311</c:f>
              <c:numCache>
                <c:formatCode>0</c:formatCode>
                <c:ptCount val="42"/>
                <c:pt idx="0">
                  <c:v>0</c:v>
                </c:pt>
                <c:pt idx="1">
                  <c:v>16.750833333333286</c:v>
                </c:pt>
                <c:pt idx="2">
                  <c:v>19.651499999999999</c:v>
                </c:pt>
                <c:pt idx="3">
                  <c:v>25.3676666666667</c:v>
                </c:pt>
                <c:pt idx="4">
                  <c:v>9.4830000000000005</c:v>
                </c:pt>
                <c:pt idx="5">
                  <c:v>8.9860000000000007</c:v>
                </c:pt>
                <c:pt idx="6">
                  <c:v>39.256333333333302</c:v>
                </c:pt>
                <c:pt idx="7">
                  <c:v>20.558833333333286</c:v>
                </c:pt>
                <c:pt idx="8">
                  <c:v>47.172500000000014</c:v>
                </c:pt>
                <c:pt idx="9">
                  <c:v>10.959333333333303</c:v>
                </c:pt>
                <c:pt idx="10">
                  <c:v>28.30833333333328</c:v>
                </c:pt>
                <c:pt idx="11">
                  <c:v>14.6428333333333</c:v>
                </c:pt>
                <c:pt idx="12">
                  <c:v>19.297833333333283</c:v>
                </c:pt>
                <c:pt idx="13">
                  <c:v>11.156666666666704</c:v>
                </c:pt>
                <c:pt idx="14">
                  <c:v>16.700833333333286</c:v>
                </c:pt>
                <c:pt idx="15">
                  <c:v>19.797833333333283</c:v>
                </c:pt>
                <c:pt idx="16">
                  <c:v>14.263666666666705</c:v>
                </c:pt>
                <c:pt idx="17">
                  <c:v>29.836666666666705</c:v>
                </c:pt>
                <c:pt idx="18">
                  <c:v>32.624166666666689</c:v>
                </c:pt>
                <c:pt idx="19">
                  <c:v>38.958500000000001</c:v>
                </c:pt>
                <c:pt idx="20">
                  <c:v>7.8106666666666698</c:v>
                </c:pt>
                <c:pt idx="21">
                  <c:v>59.867833333333294</c:v>
                </c:pt>
                <c:pt idx="22">
                  <c:v>14.189833333333302</c:v>
                </c:pt>
                <c:pt idx="23">
                  <c:v>16.749833333333285</c:v>
                </c:pt>
                <c:pt idx="24">
                  <c:v>1.6156666666666699</c:v>
                </c:pt>
                <c:pt idx="25">
                  <c:v>0.478333333333333</c:v>
                </c:pt>
                <c:pt idx="26">
                  <c:v>0</c:v>
                </c:pt>
                <c:pt idx="27">
                  <c:v>2.0176666666666701</c:v>
                </c:pt>
                <c:pt idx="28">
                  <c:v>17.536000000000001</c:v>
                </c:pt>
                <c:pt idx="29">
                  <c:v>2.4551666666666701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0.97883333333333322</c:v>
                </c:pt>
                <c:pt idx="36">
                  <c:v>0</c:v>
                </c:pt>
                <c:pt idx="37">
                  <c:v>4.8073333333333323</c:v>
                </c:pt>
                <c:pt idx="38">
                  <c:v>4.5914999999999999</c:v>
                </c:pt>
                <c:pt idx="39">
                  <c:v>0</c:v>
                </c:pt>
                <c:pt idx="40">
                  <c:v>7.1748333333333303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23-4CB3-9021-11DF85902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410496"/>
        <c:axId val="78412032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Demand!$DB$270:$DB$311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23-4CB3-9021-11DF85902196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9050">
              <a:solidFill>
                <a:srgbClr val="DA6208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Demand!$DI$270:$DI$311</c:f>
              <c:numCache>
                <c:formatCode>0</c:formatCode>
                <c:ptCount val="42"/>
                <c:pt idx="0">
                  <c:v>990.87800000000004</c:v>
                </c:pt>
                <c:pt idx="1">
                  <c:v>819.25633333333303</c:v>
                </c:pt>
                <c:pt idx="2">
                  <c:v>861.4853333333333</c:v>
                </c:pt>
                <c:pt idx="3">
                  <c:v>925.38699999999972</c:v>
                </c:pt>
                <c:pt idx="4">
                  <c:v>1163.1466666666704</c:v>
                </c:pt>
                <c:pt idx="5">
                  <c:v>2314.8231666666702</c:v>
                </c:pt>
                <c:pt idx="6">
                  <c:v>1391.91533333333</c:v>
                </c:pt>
                <c:pt idx="7">
                  <c:v>2332.8315000000007</c:v>
                </c:pt>
                <c:pt idx="8">
                  <c:v>1299.18166666667</c:v>
                </c:pt>
                <c:pt idx="9">
                  <c:v>1094.7881666666701</c:v>
                </c:pt>
                <c:pt idx="10">
                  <c:v>1172.3879999999999</c:v>
                </c:pt>
                <c:pt idx="11">
                  <c:v>618.16783333333308</c:v>
                </c:pt>
                <c:pt idx="12">
                  <c:v>597.51316666666742</c:v>
                </c:pt>
                <c:pt idx="13">
                  <c:v>990.46449999999982</c:v>
                </c:pt>
                <c:pt idx="14">
                  <c:v>165.7525</c:v>
                </c:pt>
                <c:pt idx="15">
                  <c:v>48.605666666666679</c:v>
                </c:pt>
                <c:pt idx="16">
                  <c:v>98.03533333333327</c:v>
                </c:pt>
                <c:pt idx="17">
                  <c:v>0</c:v>
                </c:pt>
                <c:pt idx="18">
                  <c:v>44.893666666666682</c:v>
                </c:pt>
                <c:pt idx="19">
                  <c:v>354.21666666666698</c:v>
                </c:pt>
                <c:pt idx="20">
                  <c:v>250.95633333333308</c:v>
                </c:pt>
                <c:pt idx="21">
                  <c:v>50.291000000000011</c:v>
                </c:pt>
                <c:pt idx="22">
                  <c:v>15.198833333333299</c:v>
                </c:pt>
                <c:pt idx="23">
                  <c:v>89.484333333333282</c:v>
                </c:pt>
                <c:pt idx="24">
                  <c:v>11.5498333333333</c:v>
                </c:pt>
                <c:pt idx="25">
                  <c:v>10.227833333333299</c:v>
                </c:pt>
                <c:pt idx="26">
                  <c:v>0</c:v>
                </c:pt>
                <c:pt idx="27">
                  <c:v>15.69</c:v>
                </c:pt>
                <c:pt idx="28">
                  <c:v>34.785833333333301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7.5556666666666699</c:v>
                </c:pt>
                <c:pt idx="38">
                  <c:v>0</c:v>
                </c:pt>
                <c:pt idx="39">
                  <c:v>298.57116666666695</c:v>
                </c:pt>
                <c:pt idx="40">
                  <c:v>17.135999999999999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A23-4CB3-9021-11DF85902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0496"/>
        <c:axId val="78412032"/>
      </c:lineChart>
      <c:catAx>
        <c:axId val="7841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8412032"/>
        <c:crosses val="autoZero"/>
        <c:auto val="1"/>
        <c:lblAlgn val="ctr"/>
        <c:lblOffset val="100"/>
        <c:tickLblSkip val="4"/>
        <c:noMultiLvlLbl val="0"/>
      </c:catAx>
      <c:valAx>
        <c:axId val="78412032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8410496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244582043343629"/>
          <c:y val="5.5363415338815995E-2"/>
          <c:w val="0.65015479876160986"/>
          <c:h val="0.59808454463892957"/>
        </c:manualLayout>
      </c:layout>
      <c:scatterChart>
        <c:scatterStyle val="smoothMarker"/>
        <c:varyColors val="0"/>
        <c:ser>
          <c:idx val="4"/>
          <c:order val="0"/>
          <c:tx>
            <c:strRef>
              <c:f>'G _after_Maga_Figs'!$L$3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'G _after_Maga_Figs'!$R$3:$R$12</c:f>
              <c:numCache>
                <c:formatCode>General</c:formatCode>
                <c:ptCount val="10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</c:numCache>
            </c:numRef>
          </c:xVal>
          <c:yVal>
            <c:numRef>
              <c:f>'G _after_Maga_Figs'!$M$3:$M$12</c:f>
              <c:numCache>
                <c:formatCode>General</c:formatCode>
                <c:ptCount val="10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6038</c:v>
                </c:pt>
                <c:pt idx="6">
                  <c:v>6038</c:v>
                </c:pt>
                <c:pt idx="7">
                  <c:v>6038</c:v>
                </c:pt>
                <c:pt idx="8">
                  <c:v>6038</c:v>
                </c:pt>
                <c:pt idx="9">
                  <c:v>6110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35E-4459-91E7-6DB335885052}"/>
            </c:ext>
          </c:extLst>
        </c:ser>
        <c:ser>
          <c:idx val="5"/>
          <c:order val="1"/>
          <c:tx>
            <c:strRef>
              <c:f>'G _after_Maga_Figs'!$S$12</c:f>
              <c:strCache>
                <c:ptCount val="1"/>
              </c:strCache>
            </c:strRef>
          </c:tx>
          <c:spPr>
            <a:ln>
              <a:noFill/>
            </a:ln>
          </c:spPr>
          <c:marker>
            <c:symbol val="none"/>
          </c:marker>
          <c:xVal>
            <c:numRef>
              <c:f>'G _after_Maga_Figs'!$R$3:$R$9</c:f>
              <c:numCache>
                <c:formatCode>General</c:formatCode>
                <c:ptCount val="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</c:numCache>
            </c:numRef>
          </c:xVal>
          <c:yVal>
            <c:numRef>
              <c:f>'G _after_Maga_Figs'!$S$6:$S$8</c:f>
              <c:numCache>
                <c:formatCode>General</c:formatCode>
                <c:ptCount val="3"/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35E-4459-91E7-6DB335885052}"/>
            </c:ext>
          </c:extLst>
        </c:ser>
        <c:ser>
          <c:idx val="0"/>
          <c:order val="2"/>
          <c:tx>
            <c:strRef>
              <c:f>'G _after_Maga_Figs'!$S$62</c:f>
              <c:strCache>
                <c:ptCount val="1"/>
                <c:pt idx="0">
                  <c:v>WD2_WF0</c:v>
                </c:pt>
              </c:strCache>
            </c:strRef>
          </c:tx>
          <c:spPr>
            <a:ln w="28575">
              <a:solidFill>
                <a:srgbClr val="00A9BE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 w="28575" cap="rnd">
                <a:solidFill>
                  <a:srgbClr val="00A9BE"/>
                </a:solidFill>
              </a:ln>
            </c:spPr>
          </c:marker>
          <c:xVal>
            <c:numRef>
              <c:f>'G _after_Maga_Figs'!$R$72:$R$90</c:f>
              <c:numCache>
                <c:formatCode>General</c:formatCod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</c:numCache>
            </c:numRef>
          </c:xVal>
          <c:yVal>
            <c:numRef>
              <c:f>'G _after_Maga_Figs'!$M$72:$M$90</c:f>
              <c:numCache>
                <c:formatCode>General</c:formatCode>
                <c:ptCount val="19"/>
                <c:pt idx="0">
                  <c:v>6110</c:v>
                </c:pt>
                <c:pt idx="1">
                  <c:v>6183</c:v>
                </c:pt>
                <c:pt idx="2">
                  <c:v>6258</c:v>
                </c:pt>
                <c:pt idx="3">
                  <c:v>6333</c:v>
                </c:pt>
                <c:pt idx="4">
                  <c:v>6409</c:v>
                </c:pt>
                <c:pt idx="5">
                  <c:v>6486</c:v>
                </c:pt>
                <c:pt idx="6">
                  <c:v>6563</c:v>
                </c:pt>
                <c:pt idx="7">
                  <c:v>6642</c:v>
                </c:pt>
                <c:pt idx="8">
                  <c:v>6722</c:v>
                </c:pt>
                <c:pt idx="9">
                  <c:v>6803</c:v>
                </c:pt>
                <c:pt idx="10">
                  <c:v>6884</c:v>
                </c:pt>
                <c:pt idx="11">
                  <c:v>6967</c:v>
                </c:pt>
                <c:pt idx="12">
                  <c:v>7050</c:v>
                </c:pt>
                <c:pt idx="13">
                  <c:v>7135</c:v>
                </c:pt>
                <c:pt idx="14">
                  <c:v>7221</c:v>
                </c:pt>
                <c:pt idx="15">
                  <c:v>7307</c:v>
                </c:pt>
                <c:pt idx="16">
                  <c:v>7395</c:v>
                </c:pt>
                <c:pt idx="17">
                  <c:v>7484</c:v>
                </c:pt>
                <c:pt idx="18">
                  <c:v>7574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35E-4459-91E7-6DB3358850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459200"/>
        <c:axId val="49461120"/>
      </c:scatterChart>
      <c:valAx>
        <c:axId val="494592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541796299852767"/>
              <c:y val="0.7918562369484867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461120"/>
        <c:crosses val="autoZero"/>
        <c:crossBetween val="midCat"/>
        <c:majorUnit val="3"/>
      </c:valAx>
      <c:valAx>
        <c:axId val="49461120"/>
        <c:scaling>
          <c:orientation val="minMax"/>
          <c:max val="9000"/>
          <c:min val="36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Wood demand (10</a:t>
                </a:r>
                <a:r>
                  <a:rPr lang="pt-PT" sz="1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m</a:t>
                </a:r>
                <a:r>
                  <a:rPr lang="pt-PT" sz="1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9535561103642725E-2"/>
              <c:y val="0.1003459968963729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459200"/>
        <c:crosses val="autoZero"/>
        <c:crossBetween val="midCat"/>
        <c:majorUnit val="450"/>
      </c:valAx>
    </c:plotArea>
    <c:legend>
      <c:legendPos val="b"/>
      <c:layout>
        <c:manualLayout>
          <c:xMode val="edge"/>
          <c:yMode val="edge"/>
          <c:x val="0.19512195121951154"/>
          <c:y val="0.8412468149510508"/>
          <c:w val="0.75609756097560976"/>
          <c:h val="0.15875318504894975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82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dirty="0">
                <a:latin typeface="Arial" pitchFamily="34" charset="0"/>
                <a:cs typeface="Arial" pitchFamily="34" charset="0"/>
              </a:rPr>
              <a:t>6444_0</a:t>
            </a:r>
          </a:p>
        </c:rich>
      </c:tx>
      <c:layout>
        <c:manualLayout>
          <c:xMode val="edge"/>
          <c:yMode val="edge"/>
          <c:x val="9.697125418925058E-2"/>
          <c:y val="6.07964041076568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6977150571073474E-2"/>
          <c:y val="3.9926082727899784E-2"/>
          <c:w val="0.87411153428874611"/>
          <c:h val="0.828207645400685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Demand!$DJ$50:$DJ$91</c:f>
              <c:numCache>
                <c:formatCode>0</c:formatCode>
                <c:ptCount val="42"/>
                <c:pt idx="0">
                  <c:v>0</c:v>
                </c:pt>
                <c:pt idx="1">
                  <c:v>259.80916666666678</c:v>
                </c:pt>
                <c:pt idx="2">
                  <c:v>252.6825</c:v>
                </c:pt>
                <c:pt idx="3">
                  <c:v>259.16099999999966</c:v>
                </c:pt>
                <c:pt idx="4">
                  <c:v>265.65699999999993</c:v>
                </c:pt>
                <c:pt idx="5">
                  <c:v>256.87883333333315</c:v>
                </c:pt>
                <c:pt idx="6">
                  <c:v>270.61683333333326</c:v>
                </c:pt>
                <c:pt idx="7">
                  <c:v>279.083666666667</c:v>
                </c:pt>
                <c:pt idx="8">
                  <c:v>260.2766666666663</c:v>
                </c:pt>
                <c:pt idx="9">
                  <c:v>341.48449999999963</c:v>
                </c:pt>
                <c:pt idx="10">
                  <c:v>358.30666666666644</c:v>
                </c:pt>
                <c:pt idx="11">
                  <c:v>1019.3848333333342</c:v>
                </c:pt>
                <c:pt idx="12">
                  <c:v>1031.3018333333328</c:v>
                </c:pt>
                <c:pt idx="13">
                  <c:v>1032.7080000000001</c:v>
                </c:pt>
                <c:pt idx="14">
                  <c:v>1636.5025000000001</c:v>
                </c:pt>
                <c:pt idx="15">
                  <c:v>1639.1836666666666</c:v>
                </c:pt>
                <c:pt idx="16">
                  <c:v>1654.7671666666631</c:v>
                </c:pt>
                <c:pt idx="17">
                  <c:v>1872.1651666666669</c:v>
                </c:pt>
                <c:pt idx="18">
                  <c:v>1764.7455000000004</c:v>
                </c:pt>
                <c:pt idx="19">
                  <c:v>1938.0535</c:v>
                </c:pt>
                <c:pt idx="20">
                  <c:v>2034.5520000000029</c:v>
                </c:pt>
                <c:pt idx="21">
                  <c:v>1943.929499999997</c:v>
                </c:pt>
                <c:pt idx="22">
                  <c:v>1819.0750000000032</c:v>
                </c:pt>
                <c:pt idx="23">
                  <c:v>1563.635833333333</c:v>
                </c:pt>
                <c:pt idx="24">
                  <c:v>1566.6521666666702</c:v>
                </c:pt>
                <c:pt idx="25">
                  <c:v>1683.197166666663</c:v>
                </c:pt>
                <c:pt idx="26">
                  <c:v>1554.6273333333327</c:v>
                </c:pt>
                <c:pt idx="27">
                  <c:v>1835.5816666666633</c:v>
                </c:pt>
                <c:pt idx="28">
                  <c:v>2023.2135000000035</c:v>
                </c:pt>
                <c:pt idx="29">
                  <c:v>1996.4005000000004</c:v>
                </c:pt>
                <c:pt idx="30">
                  <c:v>1933.9108333333299</c:v>
                </c:pt>
                <c:pt idx="31">
                  <c:v>1629.7236666666672</c:v>
                </c:pt>
                <c:pt idx="32">
                  <c:v>1813.6735000000028</c:v>
                </c:pt>
                <c:pt idx="33">
                  <c:v>1767.2446666666667</c:v>
                </c:pt>
                <c:pt idx="34">
                  <c:v>1643.8796666666633</c:v>
                </c:pt>
                <c:pt idx="35">
                  <c:v>2037.6460000000029</c:v>
                </c:pt>
                <c:pt idx="36">
                  <c:v>2083.0265000000036</c:v>
                </c:pt>
                <c:pt idx="37">
                  <c:v>2020.1665000000035</c:v>
                </c:pt>
                <c:pt idx="38">
                  <c:v>1995.0433333333358</c:v>
                </c:pt>
                <c:pt idx="39">
                  <c:v>1664.0588333333328</c:v>
                </c:pt>
                <c:pt idx="40">
                  <c:v>1926.6934999999996</c:v>
                </c:pt>
                <c:pt idx="41">
                  <c:v>1786.0811666666668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D-48AD-85C3-8BDAA1ACA26F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Demand!$DE$50:$DE$91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D-48AD-85C3-8BDAA1ACA26F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Demand!$DF$50:$DF$91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158.3355</c:v>
                </c:pt>
                <c:pt idx="18">
                  <c:v>311.392</c:v>
                </c:pt>
                <c:pt idx="19">
                  <c:v>106.46133333333299</c:v>
                </c:pt>
                <c:pt idx="20">
                  <c:v>0</c:v>
                </c:pt>
                <c:pt idx="21">
                  <c:v>95.23983333333328</c:v>
                </c:pt>
                <c:pt idx="22">
                  <c:v>69.574666666666701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228.72316666666694</c:v>
                </c:pt>
                <c:pt idx="29">
                  <c:v>75.375166666666672</c:v>
                </c:pt>
                <c:pt idx="30">
                  <c:v>9.9958333333333336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233.15350000000001</c:v>
                </c:pt>
                <c:pt idx="37">
                  <c:v>225.93133333333304</c:v>
                </c:pt>
                <c:pt idx="38">
                  <c:v>58.348833333333296</c:v>
                </c:pt>
                <c:pt idx="39">
                  <c:v>0</c:v>
                </c:pt>
                <c:pt idx="40">
                  <c:v>48.380833333333285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5D-48AD-85C3-8BDAA1ACA26F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Demand!$DH$50:$DH$91</c:f>
              <c:numCache>
                <c:formatCode>0</c:formatCode>
                <c:ptCount val="42"/>
                <c:pt idx="0">
                  <c:v>0</c:v>
                </c:pt>
                <c:pt idx="1">
                  <c:v>22.893000000000001</c:v>
                </c:pt>
                <c:pt idx="2">
                  <c:v>15.766500000000002</c:v>
                </c:pt>
                <c:pt idx="3">
                  <c:v>22.244999999999994</c:v>
                </c:pt>
                <c:pt idx="4">
                  <c:v>28.741</c:v>
                </c:pt>
                <c:pt idx="5">
                  <c:v>19.96299999999999</c:v>
                </c:pt>
                <c:pt idx="6">
                  <c:v>33.701000000000001</c:v>
                </c:pt>
                <c:pt idx="7">
                  <c:v>42.167666666666662</c:v>
                </c:pt>
                <c:pt idx="8">
                  <c:v>23.361166666666701</c:v>
                </c:pt>
                <c:pt idx="9">
                  <c:v>14.0685</c:v>
                </c:pt>
                <c:pt idx="10">
                  <c:v>20.3906666666667</c:v>
                </c:pt>
                <c:pt idx="11">
                  <c:v>8.4688333333333308</c:v>
                </c:pt>
                <c:pt idx="12">
                  <c:v>20.3861666666667</c:v>
                </c:pt>
                <c:pt idx="13">
                  <c:v>12.693666666666704</c:v>
                </c:pt>
                <c:pt idx="14">
                  <c:v>24.130833333333293</c:v>
                </c:pt>
                <c:pt idx="15">
                  <c:v>12.300500000000003</c:v>
                </c:pt>
                <c:pt idx="16">
                  <c:v>13.241833333333298</c:v>
                </c:pt>
                <c:pt idx="17">
                  <c:v>64.801999999999992</c:v>
                </c:pt>
                <c:pt idx="18">
                  <c:v>92.747500000000031</c:v>
                </c:pt>
                <c:pt idx="19">
                  <c:v>43.274166666666687</c:v>
                </c:pt>
                <c:pt idx="20">
                  <c:v>15.300333333333302</c:v>
                </c:pt>
                <c:pt idx="21">
                  <c:v>45.081333333333298</c:v>
                </c:pt>
                <c:pt idx="22">
                  <c:v>20.75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2.3681666666666712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8.985666666666674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458240"/>
        <c:axId val="78460032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Demand!$DB$50:$DB$91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15D-48AD-85C3-8BDAA1ACA26F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Demand!$DI$50:$DI$91</c:f>
              <c:numCache>
                <c:formatCode>0</c:formatCode>
                <c:ptCount val="42"/>
                <c:pt idx="0">
                  <c:v>994.27350000000024</c:v>
                </c:pt>
                <c:pt idx="1">
                  <c:v>838.59016666666741</c:v>
                </c:pt>
                <c:pt idx="2">
                  <c:v>913.90333333333331</c:v>
                </c:pt>
                <c:pt idx="3">
                  <c:v>915.25516666666715</c:v>
                </c:pt>
                <c:pt idx="4">
                  <c:v>1131.36916666667</c:v>
                </c:pt>
                <c:pt idx="5">
                  <c:v>2328.0340000000001</c:v>
                </c:pt>
                <c:pt idx="6">
                  <c:v>1367.9723333333295</c:v>
                </c:pt>
                <c:pt idx="7">
                  <c:v>2395.8649999999998</c:v>
                </c:pt>
                <c:pt idx="8">
                  <c:v>1313.1376666666704</c:v>
                </c:pt>
                <c:pt idx="9">
                  <c:v>1115.7725</c:v>
                </c:pt>
                <c:pt idx="10">
                  <c:v>1178.3893333333294</c:v>
                </c:pt>
                <c:pt idx="11">
                  <c:v>658.59733333333304</c:v>
                </c:pt>
                <c:pt idx="12">
                  <c:v>621.25149999999996</c:v>
                </c:pt>
                <c:pt idx="13">
                  <c:v>983.34533333333309</c:v>
                </c:pt>
                <c:pt idx="14">
                  <c:v>176.04333333333298</c:v>
                </c:pt>
                <c:pt idx="15">
                  <c:v>77.16933333333327</c:v>
                </c:pt>
                <c:pt idx="16">
                  <c:v>95.006</c:v>
                </c:pt>
                <c:pt idx="17">
                  <c:v>22.640999999999991</c:v>
                </c:pt>
                <c:pt idx="18">
                  <c:v>0</c:v>
                </c:pt>
                <c:pt idx="19">
                  <c:v>0</c:v>
                </c:pt>
                <c:pt idx="20">
                  <c:v>103.32199999999999</c:v>
                </c:pt>
                <c:pt idx="21">
                  <c:v>2.0089999999999999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15D-48AD-85C3-8BDAA1ACA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58240"/>
        <c:axId val="78460032"/>
      </c:lineChart>
      <c:catAx>
        <c:axId val="7845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60032"/>
        <c:crosses val="autoZero"/>
        <c:auto val="1"/>
        <c:lblAlgn val="ctr"/>
        <c:lblOffset val="100"/>
        <c:tickLblSkip val="4"/>
        <c:noMultiLvlLbl val="0"/>
      </c:catAx>
      <c:valAx>
        <c:axId val="78460032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458240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PT" sz="1200" dirty="0">
                <a:latin typeface="Arial" pitchFamily="34" charset="0"/>
                <a:cs typeface="Arial" pitchFamily="34" charset="0"/>
              </a:rPr>
              <a:t>6444_1611</a:t>
            </a:r>
          </a:p>
        </c:rich>
      </c:tx>
      <c:layout>
        <c:manualLayout>
          <c:xMode val="edge"/>
          <c:yMode val="edge"/>
          <c:x val="7.4323885129861586E-2"/>
          <c:y val="4.691857765027698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3775096666914971E-2"/>
          <c:y val="3.7418518999977807E-2"/>
          <c:w val="0.88731395108114031"/>
          <c:h val="0.848583565294185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Demand!$DJ$270:$DJ$311</c:f>
              <c:numCache>
                <c:formatCode>0</c:formatCode>
                <c:ptCount val="42"/>
                <c:pt idx="0">
                  <c:v>0</c:v>
                </c:pt>
                <c:pt idx="1">
                  <c:v>253.66683333333299</c:v>
                </c:pt>
                <c:pt idx="2">
                  <c:v>256.56749999999965</c:v>
                </c:pt>
                <c:pt idx="3">
                  <c:v>262.28383333333386</c:v>
                </c:pt>
                <c:pt idx="4">
                  <c:v>246.39883333333307</c:v>
                </c:pt>
                <c:pt idx="5">
                  <c:v>245.90200000000004</c:v>
                </c:pt>
                <c:pt idx="6">
                  <c:v>276.17233333333326</c:v>
                </c:pt>
                <c:pt idx="7">
                  <c:v>257.47483333333315</c:v>
                </c:pt>
                <c:pt idx="8">
                  <c:v>284.08833333333308</c:v>
                </c:pt>
                <c:pt idx="9">
                  <c:v>338.37549999999965</c:v>
                </c:pt>
                <c:pt idx="10">
                  <c:v>366.22416666666635</c:v>
                </c:pt>
                <c:pt idx="11">
                  <c:v>1025.5586666666675</c:v>
                </c:pt>
                <c:pt idx="12">
                  <c:v>1030.2136666666663</c:v>
                </c:pt>
                <c:pt idx="13">
                  <c:v>1031.1706666666669</c:v>
                </c:pt>
                <c:pt idx="14">
                  <c:v>1629.0728333333363</c:v>
                </c:pt>
                <c:pt idx="15">
                  <c:v>1646.6813333333357</c:v>
                </c:pt>
                <c:pt idx="16">
                  <c:v>1655.788666666667</c:v>
                </c:pt>
                <c:pt idx="17">
                  <c:v>1802.8461666666631</c:v>
                </c:pt>
                <c:pt idx="18">
                  <c:v>1725.346333333333</c:v>
                </c:pt>
                <c:pt idx="19">
                  <c:v>1518.8878333333328</c:v>
                </c:pt>
                <c:pt idx="20">
                  <c:v>1847.277833333337</c:v>
                </c:pt>
                <c:pt idx="21">
                  <c:v>1918.9778333333329</c:v>
                </c:pt>
                <c:pt idx="22">
                  <c:v>1867.8210000000029</c:v>
                </c:pt>
                <c:pt idx="23">
                  <c:v>1657.2133333333325</c:v>
                </c:pt>
                <c:pt idx="24">
                  <c:v>1637.5828333333325</c:v>
                </c:pt>
                <c:pt idx="25">
                  <c:v>1618.5816666666631</c:v>
                </c:pt>
                <c:pt idx="26">
                  <c:v>1503.8056666666637</c:v>
                </c:pt>
                <c:pt idx="27">
                  <c:v>1760.6126666666669</c:v>
                </c:pt>
                <c:pt idx="28">
                  <c:v>1954.5661666666633</c:v>
                </c:pt>
                <c:pt idx="29">
                  <c:v>1998.4123333333364</c:v>
                </c:pt>
                <c:pt idx="30">
                  <c:v>1914.5453333333367</c:v>
                </c:pt>
                <c:pt idx="31">
                  <c:v>1735.8458333333299</c:v>
                </c:pt>
                <c:pt idx="32">
                  <c:v>1894.1478333333328</c:v>
                </c:pt>
                <c:pt idx="33">
                  <c:v>1772.0589999999968</c:v>
                </c:pt>
                <c:pt idx="34">
                  <c:v>1651.9658333333332</c:v>
                </c:pt>
                <c:pt idx="35">
                  <c:v>1997.2771666666706</c:v>
                </c:pt>
                <c:pt idx="36">
                  <c:v>2021.2653333333299</c:v>
                </c:pt>
                <c:pt idx="37">
                  <c:v>1982.3828333333358</c:v>
                </c:pt>
                <c:pt idx="38">
                  <c:v>2003.8065000000001</c:v>
                </c:pt>
                <c:pt idx="39">
                  <c:v>1467.9108333333302</c:v>
                </c:pt>
                <c:pt idx="40">
                  <c:v>1965.9126666666671</c:v>
                </c:pt>
                <c:pt idx="41">
                  <c:v>1825.1685000000034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23-4CB3-9021-11DF85902196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rgbClr val="FFC000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Demand!$DE$270:$DE$311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187.27766666666696</c:v>
                </c:pt>
                <c:pt idx="19">
                  <c:v>166.33120000000008</c:v>
                </c:pt>
                <c:pt idx="20">
                  <c:v>179.78466666666694</c:v>
                </c:pt>
                <c:pt idx="21">
                  <c:v>114.993833333333</c:v>
                </c:pt>
                <c:pt idx="22">
                  <c:v>157.59533333333306</c:v>
                </c:pt>
                <c:pt idx="23">
                  <c:v>346.52883333333313</c:v>
                </c:pt>
                <c:pt idx="24">
                  <c:v>286.86216666666701</c:v>
                </c:pt>
                <c:pt idx="25">
                  <c:v>360.54633333333311</c:v>
                </c:pt>
                <c:pt idx="26">
                  <c:v>282.04466666666713</c:v>
                </c:pt>
                <c:pt idx="27">
                  <c:v>270.67733333333314</c:v>
                </c:pt>
                <c:pt idx="28">
                  <c:v>526.82749999999976</c:v>
                </c:pt>
                <c:pt idx="29">
                  <c:v>389.97316666666694</c:v>
                </c:pt>
                <c:pt idx="30">
                  <c:v>444.59316666666695</c:v>
                </c:pt>
                <c:pt idx="31">
                  <c:v>389.84500000000008</c:v>
                </c:pt>
                <c:pt idx="32">
                  <c:v>453.00983333333323</c:v>
                </c:pt>
                <c:pt idx="33">
                  <c:v>609.06316666666726</c:v>
                </c:pt>
                <c:pt idx="34">
                  <c:v>554.47266666666724</c:v>
                </c:pt>
                <c:pt idx="35">
                  <c:v>616.94349999999997</c:v>
                </c:pt>
                <c:pt idx="36">
                  <c:v>509.70249999999999</c:v>
                </c:pt>
                <c:pt idx="37">
                  <c:v>751.60916666666742</c:v>
                </c:pt>
                <c:pt idx="38">
                  <c:v>674.68700000000001</c:v>
                </c:pt>
                <c:pt idx="39">
                  <c:v>756.76480000000004</c:v>
                </c:pt>
                <c:pt idx="40">
                  <c:v>819.30499999999972</c:v>
                </c:pt>
                <c:pt idx="41">
                  <c:v>658.9166666666672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23-4CB3-9021-11DF85902196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Demand!$DF$270:$DF$311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192.69</c:v>
                </c:pt>
                <c:pt idx="18">
                  <c:v>103.39033333333298</c:v>
                </c:pt>
                <c:pt idx="19">
                  <c:v>65.015500000000003</c:v>
                </c:pt>
                <c:pt idx="20">
                  <c:v>0</c:v>
                </c:pt>
                <c:pt idx="21">
                  <c:v>63.321833333333295</c:v>
                </c:pt>
                <c:pt idx="22">
                  <c:v>33.979833333333296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109.08833333333297</c:v>
                </c:pt>
                <c:pt idx="29">
                  <c:v>44.394166666666671</c:v>
                </c:pt>
                <c:pt idx="30">
                  <c:v>0</c:v>
                </c:pt>
                <c:pt idx="31">
                  <c:v>0</c:v>
                </c:pt>
                <c:pt idx="32">
                  <c:v>11.1886666666667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51.739833333333301</c:v>
                </c:pt>
                <c:pt idx="38">
                  <c:v>11.392833333333304</c:v>
                </c:pt>
                <c:pt idx="39">
                  <c:v>0</c:v>
                </c:pt>
                <c:pt idx="40">
                  <c:v>12.2436666666667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23-4CB3-9021-11DF85902196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Demand!$DH$270:$DH$311</c:f>
              <c:numCache>
                <c:formatCode>0</c:formatCode>
                <c:ptCount val="42"/>
                <c:pt idx="0">
                  <c:v>0</c:v>
                </c:pt>
                <c:pt idx="1">
                  <c:v>16.750833333333286</c:v>
                </c:pt>
                <c:pt idx="2">
                  <c:v>19.651499999999999</c:v>
                </c:pt>
                <c:pt idx="3">
                  <c:v>25.3676666666667</c:v>
                </c:pt>
                <c:pt idx="4">
                  <c:v>9.4830000000000005</c:v>
                </c:pt>
                <c:pt idx="5">
                  <c:v>8.9860000000000007</c:v>
                </c:pt>
                <c:pt idx="6">
                  <c:v>39.256333333333302</c:v>
                </c:pt>
                <c:pt idx="7">
                  <c:v>20.558833333333286</c:v>
                </c:pt>
                <c:pt idx="8">
                  <c:v>47.172500000000014</c:v>
                </c:pt>
                <c:pt idx="9">
                  <c:v>10.959333333333303</c:v>
                </c:pt>
                <c:pt idx="10">
                  <c:v>28.30833333333328</c:v>
                </c:pt>
                <c:pt idx="11">
                  <c:v>14.6428333333333</c:v>
                </c:pt>
                <c:pt idx="12">
                  <c:v>19.297833333333283</c:v>
                </c:pt>
                <c:pt idx="13">
                  <c:v>11.156666666666704</c:v>
                </c:pt>
                <c:pt idx="14">
                  <c:v>16.700833333333286</c:v>
                </c:pt>
                <c:pt idx="15">
                  <c:v>19.797833333333283</c:v>
                </c:pt>
                <c:pt idx="16">
                  <c:v>14.263666666666705</c:v>
                </c:pt>
                <c:pt idx="17">
                  <c:v>29.836666666666705</c:v>
                </c:pt>
                <c:pt idx="18">
                  <c:v>32.624166666666689</c:v>
                </c:pt>
                <c:pt idx="19">
                  <c:v>38.958500000000001</c:v>
                </c:pt>
                <c:pt idx="20">
                  <c:v>7.8106666666666698</c:v>
                </c:pt>
                <c:pt idx="21">
                  <c:v>59.867833333333294</c:v>
                </c:pt>
                <c:pt idx="22">
                  <c:v>14.189833333333302</c:v>
                </c:pt>
                <c:pt idx="23">
                  <c:v>16.749833333333285</c:v>
                </c:pt>
                <c:pt idx="24">
                  <c:v>1.6156666666666699</c:v>
                </c:pt>
                <c:pt idx="25">
                  <c:v>0.478333333333333</c:v>
                </c:pt>
                <c:pt idx="26">
                  <c:v>0</c:v>
                </c:pt>
                <c:pt idx="27">
                  <c:v>2.0176666666666701</c:v>
                </c:pt>
                <c:pt idx="28">
                  <c:v>17.536000000000001</c:v>
                </c:pt>
                <c:pt idx="29">
                  <c:v>2.4551666666666701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0.97883333333333322</c:v>
                </c:pt>
                <c:pt idx="36">
                  <c:v>0</c:v>
                </c:pt>
                <c:pt idx="37">
                  <c:v>4.8073333333333323</c:v>
                </c:pt>
                <c:pt idx="38">
                  <c:v>4.5914999999999999</c:v>
                </c:pt>
                <c:pt idx="39">
                  <c:v>0</c:v>
                </c:pt>
                <c:pt idx="40">
                  <c:v>7.1748333333333303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23-4CB3-9021-11DF85902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410496"/>
        <c:axId val="78412032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Demand!$DB$270:$DB$311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A23-4CB3-9021-11DF85902196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9050">
              <a:solidFill>
                <a:srgbClr val="DA6208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Demand!$DI$270:$DI$311</c:f>
              <c:numCache>
                <c:formatCode>0</c:formatCode>
                <c:ptCount val="42"/>
                <c:pt idx="0">
                  <c:v>990.87800000000004</c:v>
                </c:pt>
                <c:pt idx="1">
                  <c:v>819.25633333333303</c:v>
                </c:pt>
                <c:pt idx="2">
                  <c:v>861.4853333333333</c:v>
                </c:pt>
                <c:pt idx="3">
                  <c:v>925.38699999999972</c:v>
                </c:pt>
                <c:pt idx="4">
                  <c:v>1163.1466666666704</c:v>
                </c:pt>
                <c:pt idx="5">
                  <c:v>2314.8231666666702</c:v>
                </c:pt>
                <c:pt idx="6">
                  <c:v>1391.91533333333</c:v>
                </c:pt>
                <c:pt idx="7">
                  <c:v>2332.8315000000007</c:v>
                </c:pt>
                <c:pt idx="8">
                  <c:v>1299.18166666667</c:v>
                </c:pt>
                <c:pt idx="9">
                  <c:v>1094.7881666666701</c:v>
                </c:pt>
                <c:pt idx="10">
                  <c:v>1172.3879999999999</c:v>
                </c:pt>
                <c:pt idx="11">
                  <c:v>618.16783333333308</c:v>
                </c:pt>
                <c:pt idx="12">
                  <c:v>597.51316666666742</c:v>
                </c:pt>
                <c:pt idx="13">
                  <c:v>990.46449999999982</c:v>
                </c:pt>
                <c:pt idx="14">
                  <c:v>165.7525</c:v>
                </c:pt>
                <c:pt idx="15">
                  <c:v>48.605666666666679</c:v>
                </c:pt>
                <c:pt idx="16">
                  <c:v>98.03533333333327</c:v>
                </c:pt>
                <c:pt idx="17">
                  <c:v>0</c:v>
                </c:pt>
                <c:pt idx="18">
                  <c:v>44.893666666666682</c:v>
                </c:pt>
                <c:pt idx="19">
                  <c:v>354.21666666666698</c:v>
                </c:pt>
                <c:pt idx="20">
                  <c:v>250.95633333333308</c:v>
                </c:pt>
                <c:pt idx="21">
                  <c:v>50.291000000000011</c:v>
                </c:pt>
                <c:pt idx="22">
                  <c:v>15.198833333333299</c:v>
                </c:pt>
                <c:pt idx="23">
                  <c:v>89.484333333333282</c:v>
                </c:pt>
                <c:pt idx="24">
                  <c:v>11.5498333333333</c:v>
                </c:pt>
                <c:pt idx="25">
                  <c:v>10.227833333333299</c:v>
                </c:pt>
                <c:pt idx="26">
                  <c:v>0</c:v>
                </c:pt>
                <c:pt idx="27">
                  <c:v>15.69</c:v>
                </c:pt>
                <c:pt idx="28">
                  <c:v>34.785833333333301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7.5556666666666699</c:v>
                </c:pt>
                <c:pt idx="38">
                  <c:v>0</c:v>
                </c:pt>
                <c:pt idx="39">
                  <c:v>298.57116666666695</c:v>
                </c:pt>
                <c:pt idx="40">
                  <c:v>17.135999999999999</c:v>
                </c:pt>
                <c:pt idx="4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A23-4CB3-9021-11DF85902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410496"/>
        <c:axId val="78412032"/>
      </c:lineChart>
      <c:catAx>
        <c:axId val="7841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8412032"/>
        <c:crosses val="autoZero"/>
        <c:auto val="1"/>
        <c:lblAlgn val="ctr"/>
        <c:lblOffset val="100"/>
        <c:tickLblSkip val="4"/>
        <c:noMultiLvlLbl val="0"/>
      </c:catAx>
      <c:valAx>
        <c:axId val="78412032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78410496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r>
              <a:rPr lang="pt-PT" sz="1200" b="1" dirty="0">
                <a:latin typeface="Arial" pitchFamily="34" charset="0"/>
                <a:cs typeface="Arial" pitchFamily="34" charset="0"/>
              </a:rPr>
              <a:t>6444_3222</a:t>
            </a:r>
          </a:p>
        </c:rich>
      </c:tx>
      <c:layout>
        <c:manualLayout>
          <c:xMode val="edge"/>
          <c:yMode val="edge"/>
          <c:x val="7.5979455564515158E-2"/>
          <c:y val="6.12605194199673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3250962275617981E-2"/>
          <c:y val="3.68628690864376E-2"/>
          <c:w val="0.88783802786130517"/>
          <c:h val="0.856492149268455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Demand!$DJ$4</c:f>
              <c:strCache>
                <c:ptCount val="1"/>
                <c:pt idx="0">
                  <c:v>B_res</c:v>
                </c:pt>
              </c:strCache>
            </c:strRef>
          </c:tx>
          <c:spPr>
            <a:solidFill>
              <a:schemeClr val="accent2"/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Demand!$DJ$490:$DJ$531</c:f>
              <c:numCache>
                <c:formatCode>0</c:formatCode>
                <c:ptCount val="42"/>
                <c:pt idx="0">
                  <c:v>0</c:v>
                </c:pt>
                <c:pt idx="1">
                  <c:v>255.42216666666701</c:v>
                </c:pt>
                <c:pt idx="2">
                  <c:v>251.65300000000002</c:v>
                </c:pt>
                <c:pt idx="3">
                  <c:v>249.22250000000031</c:v>
                </c:pt>
                <c:pt idx="4">
                  <c:v>258.02683333333312</c:v>
                </c:pt>
                <c:pt idx="5">
                  <c:v>254.90466666666694</c:v>
                </c:pt>
                <c:pt idx="6">
                  <c:v>258.35566666666716</c:v>
                </c:pt>
                <c:pt idx="7">
                  <c:v>266.55166666666702</c:v>
                </c:pt>
                <c:pt idx="8">
                  <c:v>269.9696666666668</c:v>
                </c:pt>
                <c:pt idx="9">
                  <c:v>344.20849999999962</c:v>
                </c:pt>
                <c:pt idx="10">
                  <c:v>349.9425</c:v>
                </c:pt>
                <c:pt idx="11">
                  <c:v>1024.1178333333335</c:v>
                </c:pt>
                <c:pt idx="12">
                  <c:v>1027.3389999999997</c:v>
                </c:pt>
                <c:pt idx="13">
                  <c:v>1033.2995000000001</c:v>
                </c:pt>
                <c:pt idx="14">
                  <c:v>1628.0055000000034</c:v>
                </c:pt>
                <c:pt idx="15">
                  <c:v>1635.3083333333359</c:v>
                </c:pt>
                <c:pt idx="16">
                  <c:v>1655.6126666666701</c:v>
                </c:pt>
                <c:pt idx="17">
                  <c:v>1853.5006666666634</c:v>
                </c:pt>
                <c:pt idx="18">
                  <c:v>1731.2428333333298</c:v>
                </c:pt>
                <c:pt idx="19">
                  <c:v>1725.6713333333294</c:v>
                </c:pt>
                <c:pt idx="20">
                  <c:v>1808.2688333333299</c:v>
                </c:pt>
                <c:pt idx="21">
                  <c:v>1783.504500000003</c:v>
                </c:pt>
                <c:pt idx="22">
                  <c:v>1776.2299999999968</c:v>
                </c:pt>
                <c:pt idx="23">
                  <c:v>1546.444</c:v>
                </c:pt>
                <c:pt idx="24">
                  <c:v>1514.1956666666701</c:v>
                </c:pt>
                <c:pt idx="25">
                  <c:v>1560.1048333333295</c:v>
                </c:pt>
                <c:pt idx="26">
                  <c:v>1488.826499999996</c:v>
                </c:pt>
                <c:pt idx="27">
                  <c:v>1680.3661666666669</c:v>
                </c:pt>
                <c:pt idx="28">
                  <c:v>1946.7083333333362</c:v>
                </c:pt>
                <c:pt idx="29">
                  <c:v>1865.7070000000001</c:v>
                </c:pt>
                <c:pt idx="30">
                  <c:v>1902.4271666666634</c:v>
                </c:pt>
                <c:pt idx="31">
                  <c:v>1690.0170000000032</c:v>
                </c:pt>
                <c:pt idx="32">
                  <c:v>1843.5863333333298</c:v>
                </c:pt>
                <c:pt idx="33">
                  <c:v>1738.8026666666701</c:v>
                </c:pt>
                <c:pt idx="34">
                  <c:v>1642.8530000000028</c:v>
                </c:pt>
                <c:pt idx="35">
                  <c:v>1809.8760000000029</c:v>
                </c:pt>
                <c:pt idx="36">
                  <c:v>1774.7393333333298</c:v>
                </c:pt>
                <c:pt idx="37">
                  <c:v>1848.8948333333326</c:v>
                </c:pt>
                <c:pt idx="38">
                  <c:v>1795.0700000000029</c:v>
                </c:pt>
                <c:pt idx="39">
                  <c:v>1585.4311666666633</c:v>
                </c:pt>
                <c:pt idx="40">
                  <c:v>1626.888166666663</c:v>
                </c:pt>
                <c:pt idx="41">
                  <c:v>1589.4335000000033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F-4A32-A61C-98001D324E28}"/>
            </c:ext>
          </c:extLst>
        </c:ser>
        <c:ser>
          <c:idx val="2"/>
          <c:order val="1"/>
          <c:tx>
            <c:strRef>
              <c:f>Demand!$DE$4</c:f>
              <c:strCache>
                <c:ptCount val="1"/>
                <c:pt idx="0">
                  <c:v>B_harvE</c:v>
                </c:pt>
              </c:strCache>
            </c:strRef>
          </c:tx>
          <c:spPr>
            <a:solidFill>
              <a:schemeClr val="accent4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Demand!$DE$490:$DE$531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229.3065</c:v>
                </c:pt>
                <c:pt idx="19">
                  <c:v>288.28183333333311</c:v>
                </c:pt>
                <c:pt idx="20">
                  <c:v>219.48933333333306</c:v>
                </c:pt>
                <c:pt idx="21">
                  <c:v>233.94616666666698</c:v>
                </c:pt>
                <c:pt idx="22">
                  <c:v>240.06116666666702</c:v>
                </c:pt>
                <c:pt idx="23">
                  <c:v>440.56549999999999</c:v>
                </c:pt>
                <c:pt idx="24">
                  <c:v>512.78700000000003</c:v>
                </c:pt>
                <c:pt idx="25">
                  <c:v>526.09</c:v>
                </c:pt>
                <c:pt idx="26">
                  <c:v>499.56599999999986</c:v>
                </c:pt>
                <c:pt idx="27">
                  <c:v>412.785666666667</c:v>
                </c:pt>
                <c:pt idx="28">
                  <c:v>655.92083333333301</c:v>
                </c:pt>
                <c:pt idx="29">
                  <c:v>765.44433333333302</c:v>
                </c:pt>
                <c:pt idx="30">
                  <c:v>772.971</c:v>
                </c:pt>
                <c:pt idx="31">
                  <c:v>743.31283333333306</c:v>
                </c:pt>
                <c:pt idx="32">
                  <c:v>668.94899999999996</c:v>
                </c:pt>
                <c:pt idx="33">
                  <c:v>840.58399999999995</c:v>
                </c:pt>
                <c:pt idx="34">
                  <c:v>948.887333333333</c:v>
                </c:pt>
                <c:pt idx="35">
                  <c:v>1013.7998333333304</c:v>
                </c:pt>
                <c:pt idx="36">
                  <c:v>1026.0406666666704</c:v>
                </c:pt>
                <c:pt idx="37">
                  <c:v>980.74249999999972</c:v>
                </c:pt>
                <c:pt idx="38">
                  <c:v>1112.2676666666705</c:v>
                </c:pt>
                <c:pt idx="39">
                  <c:v>1159.3344999999995</c:v>
                </c:pt>
                <c:pt idx="40">
                  <c:v>1320.7868333333299</c:v>
                </c:pt>
                <c:pt idx="41">
                  <c:v>1292.2698333333299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1F-4A32-A61C-98001D324E28}"/>
            </c:ext>
          </c:extLst>
        </c:ser>
        <c:ser>
          <c:idx val="3"/>
          <c:order val="2"/>
          <c:tx>
            <c:strRef>
              <c:f>Demand!$DF$4</c:f>
              <c:strCache>
                <c:ptCount val="1"/>
                <c:pt idx="0">
                  <c:v>B_harvPE</c:v>
                </c:pt>
              </c:strCache>
            </c:strRef>
          </c:tx>
          <c:spPr>
            <a:solidFill>
              <a:schemeClr val="tx1"/>
            </a:solidFill>
            <a:ln w="3175">
              <a:solidFill>
                <a:schemeClr val="tx1"/>
              </a:solidFill>
            </a:ln>
          </c:spPr>
          <c:invertIfNegative val="0"/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Demand!$DF$490:$DF$531</c:f>
              <c:numCache>
                <c:formatCode>0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23.24883333333328</c:v>
                </c:pt>
                <c:pt idx="16">
                  <c:v>0</c:v>
                </c:pt>
                <c:pt idx="17">
                  <c:v>152.31383333333298</c:v>
                </c:pt>
                <c:pt idx="18">
                  <c:v>37.419333333333299</c:v>
                </c:pt>
                <c:pt idx="19">
                  <c:v>0</c:v>
                </c:pt>
                <c:pt idx="20">
                  <c:v>0</c:v>
                </c:pt>
                <c:pt idx="21">
                  <c:v>28.988666666666688</c:v>
                </c:pt>
                <c:pt idx="22">
                  <c:v>36.140333333333302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73.323999999999998</c:v>
                </c:pt>
                <c:pt idx="29">
                  <c:v>0</c:v>
                </c:pt>
                <c:pt idx="30">
                  <c:v>43.687666666666665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41.351499999999994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1F-4A32-A61C-98001D324E28}"/>
            </c:ext>
          </c:extLst>
        </c:ser>
        <c:ser>
          <c:idx val="5"/>
          <c:order val="3"/>
          <c:tx>
            <c:strRef>
              <c:f>Demand!$DH$4</c:f>
              <c:strCache>
                <c:ptCount val="1"/>
                <c:pt idx="0">
                  <c:v>B_surplus</c:v>
                </c:pt>
              </c:strCache>
            </c:strRef>
          </c:tx>
          <c:spPr>
            <a:pattFill prst="narVert">
              <a:fgClr>
                <a:srgbClr val="000000"/>
              </a:fgClr>
              <a:bgClr>
                <a:srgbClr val="FFFFFF"/>
              </a:bgClr>
            </a:pattFill>
            <a:ln w="3175">
              <a:solidFill>
                <a:sysClr val="windowText" lastClr="000000"/>
              </a:solidFill>
            </a:ln>
          </c:spPr>
          <c:invertIfNegative val="0"/>
          <c:cat>
            <c:numRef>
              <c:f>Demand!$DA$6:$DA$47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Demand!$DH$490:$DH$531</c:f>
              <c:numCache>
                <c:formatCode>0</c:formatCode>
                <c:ptCount val="42"/>
                <c:pt idx="0">
                  <c:v>0</c:v>
                </c:pt>
                <c:pt idx="1">
                  <c:v>18.506166666666701</c:v>
                </c:pt>
                <c:pt idx="2">
                  <c:v>14.737166666666701</c:v>
                </c:pt>
                <c:pt idx="3">
                  <c:v>12.306666666666704</c:v>
                </c:pt>
                <c:pt idx="4">
                  <c:v>21.110833333333293</c:v>
                </c:pt>
                <c:pt idx="5">
                  <c:v>17.988833333333282</c:v>
                </c:pt>
                <c:pt idx="6">
                  <c:v>21.4396666666667</c:v>
                </c:pt>
                <c:pt idx="7">
                  <c:v>29.635833333333288</c:v>
                </c:pt>
                <c:pt idx="8">
                  <c:v>33.053833333333294</c:v>
                </c:pt>
                <c:pt idx="9">
                  <c:v>16.792666666666694</c:v>
                </c:pt>
                <c:pt idx="10">
                  <c:v>12.0265</c:v>
                </c:pt>
                <c:pt idx="11">
                  <c:v>13.202166666666702</c:v>
                </c:pt>
                <c:pt idx="12">
                  <c:v>16.423333333333282</c:v>
                </c:pt>
                <c:pt idx="13">
                  <c:v>13.2853333333333</c:v>
                </c:pt>
                <c:pt idx="14">
                  <c:v>15.6336666666667</c:v>
                </c:pt>
                <c:pt idx="15">
                  <c:v>31.674333333333283</c:v>
                </c:pt>
                <c:pt idx="16">
                  <c:v>14.0875</c:v>
                </c:pt>
                <c:pt idx="17">
                  <c:v>40.115666666666669</c:v>
                </c:pt>
                <c:pt idx="18">
                  <c:v>14.5781666666667</c:v>
                </c:pt>
                <c:pt idx="19">
                  <c:v>12.7125</c:v>
                </c:pt>
                <c:pt idx="20">
                  <c:v>8.5061666666666724</c:v>
                </c:pt>
                <c:pt idx="21">
                  <c:v>28.218833333333286</c:v>
                </c:pt>
                <c:pt idx="22">
                  <c:v>28.3466666666667</c:v>
                </c:pt>
                <c:pt idx="23">
                  <c:v>4.37266666666667</c:v>
                </c:pt>
                <c:pt idx="24">
                  <c:v>6.0369999999999999</c:v>
                </c:pt>
                <c:pt idx="25">
                  <c:v>8.5081666666666695</c:v>
                </c:pt>
                <c:pt idx="26">
                  <c:v>2.1903333333333297</c:v>
                </c:pt>
                <c:pt idx="27">
                  <c:v>6.0911666666666697</c:v>
                </c:pt>
                <c:pt idx="28">
                  <c:v>35.19166666666667</c:v>
                </c:pt>
                <c:pt idx="29">
                  <c:v>11.298500000000001</c:v>
                </c:pt>
                <c:pt idx="30">
                  <c:v>42.724500000000013</c:v>
                </c:pt>
                <c:pt idx="31">
                  <c:v>0</c:v>
                </c:pt>
                <c:pt idx="32">
                  <c:v>1.9743333333333306</c:v>
                </c:pt>
                <c:pt idx="33">
                  <c:v>3.8639999999999999</c:v>
                </c:pt>
                <c:pt idx="34">
                  <c:v>0.6293333333333333</c:v>
                </c:pt>
                <c:pt idx="35">
                  <c:v>5.1558333333333302</c:v>
                </c:pt>
                <c:pt idx="36">
                  <c:v>5.1403333333333316</c:v>
                </c:pt>
                <c:pt idx="37">
                  <c:v>5.0583333333333318</c:v>
                </c:pt>
                <c:pt idx="38">
                  <c:v>6.2324999999999999</c:v>
                </c:pt>
                <c:pt idx="39">
                  <c:v>2.8391666666666691</c:v>
                </c:pt>
                <c:pt idx="40">
                  <c:v>9.7051666666666705</c:v>
                </c:pt>
                <c:pt idx="41">
                  <c:v>8.0508333333333297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1F-4A32-A61C-98001D324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78083968"/>
        <c:axId val="78085504"/>
      </c:barChart>
      <c:lineChart>
        <c:grouping val="standard"/>
        <c:varyColors val="0"/>
        <c:ser>
          <c:idx val="6"/>
          <c:order val="4"/>
          <c:tx>
            <c:strRef>
              <c:f>Demand!$DB$4</c:f>
              <c:strCache>
                <c:ptCount val="1"/>
                <c:pt idx="0">
                  <c:v>B_Demand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Demand!$DB$490:$DB$531</c:f>
              <c:numCache>
                <c:formatCode>0</c:formatCode>
                <c:ptCount val="42"/>
                <c:pt idx="0">
                  <c:v>0</c:v>
                </c:pt>
                <c:pt idx="1">
                  <c:v>236.916</c:v>
                </c:pt>
                <c:pt idx="2">
                  <c:v>236.916</c:v>
                </c:pt>
                <c:pt idx="3">
                  <c:v>236.916</c:v>
                </c:pt>
                <c:pt idx="4">
                  <c:v>236.916</c:v>
                </c:pt>
                <c:pt idx="5">
                  <c:v>236.916</c:v>
                </c:pt>
                <c:pt idx="6">
                  <c:v>236.916</c:v>
                </c:pt>
                <c:pt idx="7">
                  <c:v>236.916</c:v>
                </c:pt>
                <c:pt idx="8">
                  <c:v>236.916</c:v>
                </c:pt>
                <c:pt idx="9">
                  <c:v>327.41599999999988</c:v>
                </c:pt>
                <c:pt idx="10">
                  <c:v>337.91599999999988</c:v>
                </c:pt>
                <c:pt idx="11">
                  <c:v>1010.9160000000001</c:v>
                </c:pt>
                <c:pt idx="12">
                  <c:v>1010.9160000000001</c:v>
                </c:pt>
                <c:pt idx="13">
                  <c:v>1020.014</c:v>
                </c:pt>
                <c:pt idx="14">
                  <c:v>1612.3719999999998</c:v>
                </c:pt>
                <c:pt idx="15">
                  <c:v>1626.8829999999998</c:v>
                </c:pt>
                <c:pt idx="16">
                  <c:v>1641.5250000000001</c:v>
                </c:pt>
                <c:pt idx="17">
                  <c:v>1965.6989999999998</c:v>
                </c:pt>
                <c:pt idx="18">
                  <c:v>1983.3899999999999</c:v>
                </c:pt>
                <c:pt idx="19">
                  <c:v>2001.241</c:v>
                </c:pt>
                <c:pt idx="20">
                  <c:v>2019.252</c:v>
                </c:pt>
                <c:pt idx="21">
                  <c:v>2037.4250000000004</c:v>
                </c:pt>
                <c:pt idx="22">
                  <c:v>2055.7619999999997</c:v>
                </c:pt>
                <c:pt idx="23">
                  <c:v>2074.2639999999997</c:v>
                </c:pt>
                <c:pt idx="24">
                  <c:v>2092.9320000000002</c:v>
                </c:pt>
                <c:pt idx="25">
                  <c:v>2111.7679999999991</c:v>
                </c:pt>
                <c:pt idx="26">
                  <c:v>2130.7739999999999</c:v>
                </c:pt>
                <c:pt idx="27">
                  <c:v>2149.9520000000002</c:v>
                </c:pt>
                <c:pt idx="28">
                  <c:v>2652.4780000000001</c:v>
                </c:pt>
                <c:pt idx="29">
                  <c:v>2676.3500000000008</c:v>
                </c:pt>
                <c:pt idx="30">
                  <c:v>2700.4380000000001</c:v>
                </c:pt>
                <c:pt idx="31">
                  <c:v>2724.7419999999997</c:v>
                </c:pt>
                <c:pt idx="32">
                  <c:v>2749.2639999999997</c:v>
                </c:pt>
                <c:pt idx="33">
                  <c:v>2774.0079999999998</c:v>
                </c:pt>
                <c:pt idx="34">
                  <c:v>2798.9740000000002</c:v>
                </c:pt>
                <c:pt idx="35">
                  <c:v>2824.1639999999998</c:v>
                </c:pt>
                <c:pt idx="36">
                  <c:v>2849.5819999999999</c:v>
                </c:pt>
                <c:pt idx="37">
                  <c:v>2875.2279999999992</c:v>
                </c:pt>
                <c:pt idx="38">
                  <c:v>2901.105</c:v>
                </c:pt>
                <c:pt idx="39">
                  <c:v>2927.2150000000001</c:v>
                </c:pt>
                <c:pt idx="40">
                  <c:v>2953.56</c:v>
                </c:pt>
                <c:pt idx="41">
                  <c:v>2980.1419999999998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B1F-4A32-A61C-98001D324E28}"/>
            </c:ext>
          </c:extLst>
        </c:ser>
        <c:ser>
          <c:idx val="7"/>
          <c:order val="5"/>
          <c:tx>
            <c:strRef>
              <c:f>Demand!$DI$4</c:f>
              <c:strCache>
                <c:ptCount val="1"/>
                <c:pt idx="0">
                  <c:v>B_soil</c:v>
                </c:pt>
              </c:strCache>
            </c:strRef>
          </c:tx>
          <c:spPr>
            <a:ln w="19050">
              <a:solidFill>
                <a:srgbClr val="DA6208"/>
              </a:solidFill>
              <a:prstDash val="sysDash"/>
            </a:ln>
          </c:spPr>
          <c:marker>
            <c:symbol val="none"/>
          </c:marker>
          <c:cat>
            <c:numRef>
              <c:f>Demand!$DA$50:$DA$91</c:f>
              <c:numCache>
                <c:formatCode>General</c:formatCode>
                <c:ptCount val="4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  <c:pt idx="34">
                  <c:v>2032</c:v>
                </c:pt>
                <c:pt idx="35">
                  <c:v>2033</c:v>
                </c:pt>
                <c:pt idx="36">
                  <c:v>2034</c:v>
                </c:pt>
                <c:pt idx="37">
                  <c:v>2035</c:v>
                </c:pt>
                <c:pt idx="38">
                  <c:v>2036</c:v>
                </c:pt>
                <c:pt idx="39">
                  <c:v>2037</c:v>
                </c:pt>
                <c:pt idx="40">
                  <c:v>2038</c:v>
                </c:pt>
                <c:pt idx="41">
                  <c:v>2039</c:v>
                </c:pt>
              </c:numCache>
            </c:numRef>
          </c:cat>
          <c:val>
            <c:numRef>
              <c:f>Demand!$DI$490:$DI$531</c:f>
              <c:numCache>
                <c:formatCode>0</c:formatCode>
                <c:ptCount val="42"/>
                <c:pt idx="0">
                  <c:v>1020.5574999999998</c:v>
                </c:pt>
                <c:pt idx="1">
                  <c:v>825.99116666666725</c:v>
                </c:pt>
                <c:pt idx="2">
                  <c:v>880.2595</c:v>
                </c:pt>
                <c:pt idx="3">
                  <c:v>913.66266666666695</c:v>
                </c:pt>
                <c:pt idx="4">
                  <c:v>1139.4856666666706</c:v>
                </c:pt>
                <c:pt idx="5">
                  <c:v>2259.6018333333313</c:v>
                </c:pt>
                <c:pt idx="6">
                  <c:v>1372.5128333333298</c:v>
                </c:pt>
                <c:pt idx="7">
                  <c:v>2309.1525000000001</c:v>
                </c:pt>
                <c:pt idx="8">
                  <c:v>1346.1429999999998</c:v>
                </c:pt>
                <c:pt idx="9">
                  <c:v>1092.7461666666704</c:v>
                </c:pt>
                <c:pt idx="10">
                  <c:v>1219.0161666666704</c:v>
                </c:pt>
                <c:pt idx="11">
                  <c:v>629.6585</c:v>
                </c:pt>
                <c:pt idx="12">
                  <c:v>647.11083333333329</c:v>
                </c:pt>
                <c:pt idx="13">
                  <c:v>982.06549999999982</c:v>
                </c:pt>
                <c:pt idx="14">
                  <c:v>193.42416666666702</c:v>
                </c:pt>
                <c:pt idx="15">
                  <c:v>54.947499999999998</c:v>
                </c:pt>
                <c:pt idx="16">
                  <c:v>134.37900000000002</c:v>
                </c:pt>
                <c:pt idx="17">
                  <c:v>0</c:v>
                </c:pt>
                <c:pt idx="18">
                  <c:v>96.937666666666729</c:v>
                </c:pt>
                <c:pt idx="19">
                  <c:v>204.87333333333299</c:v>
                </c:pt>
                <c:pt idx="20">
                  <c:v>256.28266666666701</c:v>
                </c:pt>
                <c:pt idx="21">
                  <c:v>144.39216666666701</c:v>
                </c:pt>
                <c:pt idx="22">
                  <c:v>59.738333333333316</c:v>
                </c:pt>
                <c:pt idx="23">
                  <c:v>84.796000000000006</c:v>
                </c:pt>
                <c:pt idx="24">
                  <c:v>149.268</c:v>
                </c:pt>
                <c:pt idx="25">
                  <c:v>102.58183333333298</c:v>
                </c:pt>
                <c:pt idx="26">
                  <c:v>35.156166666666671</c:v>
                </c:pt>
                <c:pt idx="27">
                  <c:v>80.86</c:v>
                </c:pt>
                <c:pt idx="28">
                  <c:v>38.513500000000001</c:v>
                </c:pt>
                <c:pt idx="29">
                  <c:v>217.63866666666698</c:v>
                </c:pt>
                <c:pt idx="30">
                  <c:v>90.344166666666695</c:v>
                </c:pt>
                <c:pt idx="31">
                  <c:v>0</c:v>
                </c:pt>
                <c:pt idx="32">
                  <c:v>8.7726666666666731</c:v>
                </c:pt>
                <c:pt idx="33">
                  <c:v>11.492833333333303</c:v>
                </c:pt>
                <c:pt idx="34">
                  <c:v>8.5973333333333279</c:v>
                </c:pt>
                <c:pt idx="35">
                  <c:v>181.79883333333299</c:v>
                </c:pt>
                <c:pt idx="36">
                  <c:v>255.785</c:v>
                </c:pt>
                <c:pt idx="37">
                  <c:v>236.926166666667</c:v>
                </c:pt>
                <c:pt idx="38">
                  <c:v>198.09533333333306</c:v>
                </c:pt>
                <c:pt idx="39">
                  <c:v>178.58566666666698</c:v>
                </c:pt>
                <c:pt idx="40">
                  <c:v>393.9199999999999</c:v>
                </c:pt>
                <c:pt idx="41">
                  <c:v>189.44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B1F-4A32-A61C-98001D324E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83968"/>
        <c:axId val="78085504"/>
      </c:lineChart>
      <c:catAx>
        <c:axId val="7808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5400000" vert="horz"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085504"/>
        <c:crosses val="autoZero"/>
        <c:auto val="1"/>
        <c:lblAlgn val="ctr"/>
        <c:lblOffset val="100"/>
        <c:tickLblSkip val="4"/>
        <c:noMultiLvlLbl val="0"/>
      </c:catAx>
      <c:valAx>
        <c:axId val="78085504"/>
        <c:scaling>
          <c:orientation val="minMax"/>
          <c:max val="3000"/>
          <c:min val="0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0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8083968"/>
        <c:crosses val="autoZero"/>
        <c:crossBetween val="between"/>
        <c:majorUnit val="3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244582043343629"/>
          <c:y val="5.5363415338815912E-2"/>
          <c:w val="0.65015479876160986"/>
          <c:h val="0.59808454463892957"/>
        </c:manualLayout>
      </c:layout>
      <c:scatterChart>
        <c:scatterStyle val="smoothMarker"/>
        <c:varyColors val="0"/>
        <c:ser>
          <c:idx val="4"/>
          <c:order val="0"/>
          <c:tx>
            <c:strRef>
              <c:f>Environm_graphs!$AA$3</c:f>
              <c:strCache>
                <c:ptCount val="1"/>
                <c:pt idx="0">
                  <c:v>Consumption</c:v>
                </c:pt>
              </c:strCache>
            </c:strRef>
          </c:tx>
          <c:spPr>
            <a:ln w="31750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Environm_graphs!$H$10:$H$20</c:f>
              <c:numCache>
                <c:formatCode>General</c:formatCode>
                <c:ptCount val="1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</c:numCache>
            </c:numRef>
          </c:xVal>
          <c:yVal>
            <c:numRef>
              <c:f>Environm_graphs!$I$10:$I$20</c:f>
              <c:numCache>
                <c:formatCode>0</c:formatCode>
                <c:ptCount val="11"/>
                <c:pt idx="0">
                  <c:v>4096</c:v>
                </c:pt>
                <c:pt idx="1">
                  <c:v>4523</c:v>
                </c:pt>
                <c:pt idx="2">
                  <c:v>4632</c:v>
                </c:pt>
                <c:pt idx="3">
                  <c:v>4907</c:v>
                </c:pt>
                <c:pt idx="4">
                  <c:v>5368</c:v>
                </c:pt>
                <c:pt idx="5">
                  <c:v>6041</c:v>
                </c:pt>
                <c:pt idx="6">
                  <c:v>6692</c:v>
                </c:pt>
                <c:pt idx="7">
                  <c:v>7278</c:v>
                </c:pt>
                <c:pt idx="8">
                  <c:v>7104</c:v>
                </c:pt>
                <c:pt idx="9">
                  <c:v>6986</c:v>
                </c:pt>
                <c:pt idx="10">
                  <c:v>7731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C31-413A-95F1-61F2FA00CBCA}"/>
            </c:ext>
          </c:extLst>
        </c:ser>
        <c:ser>
          <c:idx val="1"/>
          <c:order val="1"/>
          <c:tx>
            <c:strRef>
              <c:f>Environm_graphs!$J$7</c:f>
              <c:strCache>
                <c:ptCount val="1"/>
                <c:pt idx="0">
                  <c:v>Wood demand</c:v>
                </c:pt>
              </c:strCache>
            </c:strRef>
          </c:tx>
          <c:spPr>
            <a:ln w="28575">
              <a:solidFill>
                <a:srgbClr val="ACA800"/>
              </a:solidFill>
            </a:ln>
          </c:spPr>
          <c:marker>
            <c:symbol val="none"/>
          </c:marker>
          <c:xVal>
            <c:numRef>
              <c:f>Environm_graphs!$H$20:$H$43</c:f>
              <c:numCache>
                <c:formatCode>General</c:formatCode>
                <c:ptCount val="2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  <c:pt idx="18">
                  <c:v>2026</c:v>
                </c:pt>
                <c:pt idx="19">
                  <c:v>2027</c:v>
                </c:pt>
                <c:pt idx="20">
                  <c:v>2028</c:v>
                </c:pt>
                <c:pt idx="21">
                  <c:v>2029</c:v>
                </c:pt>
                <c:pt idx="22">
                  <c:v>2030</c:v>
                </c:pt>
                <c:pt idx="23">
                  <c:v>2031</c:v>
                </c:pt>
              </c:numCache>
            </c:numRef>
          </c:xVal>
          <c:yVal>
            <c:numRef>
              <c:f>Environm_graphs!$I$20:$I$43</c:f>
              <c:numCache>
                <c:formatCode>0</c:formatCode>
                <c:ptCount val="24"/>
                <c:pt idx="0">
                  <c:v>7731</c:v>
                </c:pt>
                <c:pt idx="1">
                  <c:v>7754</c:v>
                </c:pt>
                <c:pt idx="2">
                  <c:v>7777</c:v>
                </c:pt>
                <c:pt idx="3">
                  <c:v>7801</c:v>
                </c:pt>
                <c:pt idx="4">
                  <c:v>7824</c:v>
                </c:pt>
                <c:pt idx="5">
                  <c:v>7848</c:v>
                </c:pt>
                <c:pt idx="6">
                  <c:v>7871</c:v>
                </c:pt>
                <c:pt idx="7">
                  <c:v>7895</c:v>
                </c:pt>
                <c:pt idx="8">
                  <c:v>7918</c:v>
                </c:pt>
                <c:pt idx="9">
                  <c:v>7942</c:v>
                </c:pt>
                <c:pt idx="10">
                  <c:v>7966</c:v>
                </c:pt>
                <c:pt idx="11">
                  <c:v>7990</c:v>
                </c:pt>
                <c:pt idx="12">
                  <c:v>8014</c:v>
                </c:pt>
                <c:pt idx="13">
                  <c:v>8038</c:v>
                </c:pt>
                <c:pt idx="14">
                  <c:v>8062</c:v>
                </c:pt>
                <c:pt idx="15">
                  <c:v>8086</c:v>
                </c:pt>
                <c:pt idx="16">
                  <c:v>8111</c:v>
                </c:pt>
                <c:pt idx="17">
                  <c:v>8135</c:v>
                </c:pt>
                <c:pt idx="18">
                  <c:v>8135</c:v>
                </c:pt>
                <c:pt idx="19">
                  <c:v>8135</c:v>
                </c:pt>
                <c:pt idx="20">
                  <c:v>8135</c:v>
                </c:pt>
                <c:pt idx="21">
                  <c:v>8135</c:v>
                </c:pt>
                <c:pt idx="22">
                  <c:v>8135</c:v>
                </c:pt>
                <c:pt idx="23">
                  <c:v>8135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C31-413A-95F1-61F2FA00CB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37664"/>
        <c:axId val="101539840"/>
      </c:scatterChart>
      <c:valAx>
        <c:axId val="101537664"/>
        <c:scaling>
          <c:orientation val="minMax"/>
          <c:min val="1997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541796299852767"/>
              <c:y val="0.829681126222858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539840"/>
        <c:crosses val="autoZero"/>
        <c:crossBetween val="midCat"/>
        <c:majorUnit val="3"/>
      </c:valAx>
      <c:valAx>
        <c:axId val="101539840"/>
        <c:scaling>
          <c:orientation val="minMax"/>
          <c:max val="8500"/>
          <c:min val="45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Wood demand (10</a:t>
                </a:r>
                <a:r>
                  <a:rPr lang="pt-PT" sz="1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m</a:t>
                </a:r>
                <a:r>
                  <a:rPr lang="pt-PT" sz="10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9535561103642586E-2"/>
              <c:y val="0.10034607492245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537664"/>
        <c:crosses val="autoZero"/>
        <c:crossBetween val="midCat"/>
        <c:majorUnit val="500"/>
      </c:valAx>
    </c:plotArea>
    <c:legend>
      <c:legendPos val="b"/>
      <c:layout>
        <c:manualLayout>
          <c:xMode val="edge"/>
          <c:yMode val="edge"/>
          <c:x val="0.2203520901350747"/>
          <c:y val="0.88380014316392252"/>
          <c:w val="0.75609756097560976"/>
          <c:h val="0.11147201145311397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44582043343629"/>
          <c:y val="5.5363415338815919E-2"/>
          <c:w val="0.65015479876160986"/>
          <c:h val="0.5980845446389295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Environm_graphs!$J$8</c:f>
              <c:strCache>
                <c:ptCount val="1"/>
                <c:pt idx="0">
                  <c:v>Biomass demand</c:v>
                </c:pt>
              </c:strCache>
            </c:strRef>
          </c:tx>
          <c:spPr>
            <a:ln w="31750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Environm_graphs!$H$10:$H$43</c:f>
              <c:numCache>
                <c:formatCode>General</c:formatCode>
                <c:ptCount val="34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  <c:pt idx="22">
                  <c:v>2020</c:v>
                </c:pt>
                <c:pt idx="23">
                  <c:v>2021</c:v>
                </c:pt>
                <c:pt idx="24">
                  <c:v>2022</c:v>
                </c:pt>
                <c:pt idx="25">
                  <c:v>2023</c:v>
                </c:pt>
                <c:pt idx="26">
                  <c:v>2024</c:v>
                </c:pt>
                <c:pt idx="27">
                  <c:v>2025</c:v>
                </c:pt>
                <c:pt idx="28">
                  <c:v>2026</c:v>
                </c:pt>
                <c:pt idx="29">
                  <c:v>2027</c:v>
                </c:pt>
                <c:pt idx="30">
                  <c:v>2028</c:v>
                </c:pt>
                <c:pt idx="31">
                  <c:v>2029</c:v>
                </c:pt>
                <c:pt idx="32">
                  <c:v>2030</c:v>
                </c:pt>
                <c:pt idx="33">
                  <c:v>2031</c:v>
                </c:pt>
              </c:numCache>
            </c:numRef>
          </c:xVal>
          <c:yVal>
            <c:numRef>
              <c:f>Environm_graphs!$K$10:$K$43</c:f>
              <c:numCache>
                <c:formatCode>General</c:formatCode>
                <c:ptCount val="34"/>
                <c:pt idx="0">
                  <c:v>25</c:v>
                </c:pt>
                <c:pt idx="1">
                  <c:v>81</c:v>
                </c:pt>
                <c:pt idx="2">
                  <c:v>81</c:v>
                </c:pt>
                <c:pt idx="3" formatCode="0">
                  <c:v>193.45794392523399</c:v>
                </c:pt>
                <c:pt idx="4" formatCode="0">
                  <c:v>193.45794392523399</c:v>
                </c:pt>
                <c:pt idx="5" formatCode="0">
                  <c:v>193.45794392523399</c:v>
                </c:pt>
                <c:pt idx="6" formatCode="0">
                  <c:v>193.45794392523399</c:v>
                </c:pt>
                <c:pt idx="7" formatCode="0">
                  <c:v>193.45794392523399</c:v>
                </c:pt>
                <c:pt idx="8" formatCode="0">
                  <c:v>193.45794392523399</c:v>
                </c:pt>
                <c:pt idx="9" formatCode="0">
                  <c:v>193.45794392523399</c:v>
                </c:pt>
                <c:pt idx="10" formatCode="0">
                  <c:v>694.94399999999996</c:v>
                </c:pt>
                <c:pt idx="11" formatCode="0">
                  <c:v>694.94399999999996</c:v>
                </c:pt>
                <c:pt idx="12" formatCode="0">
                  <c:v>694.94399999999996</c:v>
                </c:pt>
                <c:pt idx="13" formatCode="0">
                  <c:v>694.94399999999996</c:v>
                </c:pt>
                <c:pt idx="14" formatCode="0">
                  <c:v>1100.729</c:v>
                </c:pt>
                <c:pt idx="15" formatCode="0">
                  <c:v>1100.729</c:v>
                </c:pt>
                <c:pt idx="16" formatCode="0">
                  <c:v>1100.729</c:v>
                </c:pt>
                <c:pt idx="17">
                  <c:v>1306.9956666666685</c:v>
                </c:pt>
                <c:pt idx="18">
                  <c:v>1306.9956666666685</c:v>
                </c:pt>
                <c:pt idx="19">
                  <c:v>1306.9956666666685</c:v>
                </c:pt>
                <c:pt idx="20">
                  <c:v>1306.9956666666685</c:v>
                </c:pt>
                <c:pt idx="21">
                  <c:v>1306.9956666666685</c:v>
                </c:pt>
                <c:pt idx="22">
                  <c:v>1306.9956666666685</c:v>
                </c:pt>
                <c:pt idx="23">
                  <c:v>1306.9956666666685</c:v>
                </c:pt>
                <c:pt idx="24">
                  <c:v>1306.9956666666685</c:v>
                </c:pt>
                <c:pt idx="25">
                  <c:v>1306.9956666666685</c:v>
                </c:pt>
                <c:pt idx="26">
                  <c:v>1306.9956666666685</c:v>
                </c:pt>
                <c:pt idx="27">
                  <c:v>1306.9956666666685</c:v>
                </c:pt>
                <c:pt idx="28">
                  <c:v>1306.9956666666685</c:v>
                </c:pt>
                <c:pt idx="29">
                  <c:v>1306.9956666666685</c:v>
                </c:pt>
                <c:pt idx="30">
                  <c:v>1306.9956666666685</c:v>
                </c:pt>
                <c:pt idx="31">
                  <c:v>1306.9956666666685</c:v>
                </c:pt>
                <c:pt idx="32">
                  <c:v>1306.9956666666685</c:v>
                </c:pt>
                <c:pt idx="33">
                  <c:v>1306.9956666666685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4E8-4BDA-9D61-69FA8F442D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51104"/>
        <c:axId val="101577856"/>
      </c:scatterChart>
      <c:valAx>
        <c:axId val="101551104"/>
        <c:scaling>
          <c:orientation val="minMax"/>
          <c:min val="1997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PT"/>
                  <a:t>Year</a:t>
                </a:r>
              </a:p>
            </c:rich>
          </c:tx>
          <c:layout>
            <c:manualLayout>
              <c:xMode val="edge"/>
              <c:yMode val="edge"/>
              <c:x val="0.5541796299852767"/>
              <c:y val="0.8296811262228586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577856"/>
        <c:crosses val="autoZero"/>
        <c:crossBetween val="midCat"/>
        <c:majorUnit val="3"/>
      </c:valAx>
      <c:valAx>
        <c:axId val="1015778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pt-PT" sz="1000" b="1" i="0" u="none" strike="noStrike" baseline="0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Biomass</a:t>
                </a:r>
                <a:r>
                  <a:rPr lang="pt-PT" sz="10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 </a:t>
                </a:r>
                <a:r>
                  <a:rPr lang="pt-PT" sz="1000" b="1" i="0" u="none" strike="noStrike" baseline="0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demand</a:t>
                </a:r>
                <a:r>
                  <a:rPr lang="pt-PT" sz="10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(10</a:t>
                </a:r>
                <a:r>
                  <a:rPr lang="pt-PT" sz="10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 m</a:t>
                </a:r>
                <a:r>
                  <a:rPr lang="pt-PT" sz="10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3</a:t>
                </a:r>
                <a:r>
                  <a:rPr lang="pt-PT" sz="10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9535561103642531E-2"/>
              <c:y val="0.10034607492245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55110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7138499455860701"/>
          <c:y val="0.88852798854688619"/>
          <c:w val="0.75609756097560976"/>
          <c:h val="0.11147201145311396"/>
        </c:manualLayout>
      </c:layout>
      <c:overlay val="0"/>
      <c:spPr>
        <a:ln w="9525" cmpd="sng">
          <a:noFill/>
          <a:prstDash val="solid"/>
        </a:ln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pt-PT" b="1">
                <a:latin typeface="Arial" pitchFamily="34" charset="0"/>
                <a:cs typeface="Arial" pitchFamily="34" charset="0"/>
              </a:rPr>
              <a:t>Area to be Burnt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5789107611548642"/>
          <c:y val="0.19480351414406533"/>
          <c:w val="0.79488670166229158"/>
          <c:h val="0.51926655001458155"/>
        </c:manualLayout>
      </c:layout>
      <c:scatterChart>
        <c:scatterStyle val="smoothMarker"/>
        <c:varyColors val="0"/>
        <c:ser>
          <c:idx val="3"/>
          <c:order val="0"/>
          <c:tx>
            <c:v>Consumption</c:v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cenarios_su_graphs!$A$86:$A$97</c:f>
              <c:numCache>
                <c:formatCode>General</c:formatCode>
                <c:ptCount val="1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</c:numCache>
            </c:numRef>
          </c:xVal>
          <c:yVal>
            <c:numRef>
              <c:f>cenarios_su_graphs!$W$10:$W$21</c:f>
              <c:numCache>
                <c:formatCode>0</c:formatCode>
                <c:ptCount val="12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F37-498C-B51A-B407D3C85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889984"/>
        <c:axId val="84891904"/>
      </c:scatterChart>
      <c:valAx>
        <c:axId val="84889984"/>
        <c:scaling>
          <c:orientation val="minMax"/>
          <c:max val="2032"/>
          <c:min val="1996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585824044721683"/>
              <c:y val="0.86488770218601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84891904"/>
        <c:crosses val="autoZero"/>
        <c:crossBetween val="midCat"/>
        <c:majorUnit val="4"/>
      </c:valAx>
      <c:valAx>
        <c:axId val="84891904"/>
        <c:scaling>
          <c:orientation val="minMax"/>
          <c:max val="9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1000 ha</a:t>
                </a:r>
              </a:p>
            </c:rich>
          </c:tx>
          <c:layout>
            <c:manualLayout>
              <c:xMode val="edge"/>
              <c:yMode val="edge"/>
              <c:x val="3.8888775266728043E-2"/>
              <c:y val="5.349935064345330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84889984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pt-PT" b="1">
                <a:latin typeface="Arial" pitchFamily="34" charset="0"/>
                <a:cs typeface="Arial" pitchFamily="34" charset="0"/>
              </a:rPr>
              <a:t>Area to be Burnt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5789107611548642"/>
          <c:y val="0.19480351414406533"/>
          <c:w val="0.79488670166229158"/>
          <c:h val="0.5192665500145815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cenarios_su_graphs!$W$9</c:f>
              <c:strCache>
                <c:ptCount val="1"/>
                <c:pt idx="0">
                  <c:v>WF1</c:v>
                </c:pt>
              </c:strCache>
            </c:strRef>
          </c:tx>
          <c:spPr>
            <a:ln w="28575">
              <a:solidFill>
                <a:srgbClr val="CCCC00"/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cenarios_su_graphs!$W$10:$W$44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0.93213878777137993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4.8309078928768621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5.5934794598474644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678-4F51-931D-5CC3C32F9A28}"/>
            </c:ext>
          </c:extLst>
        </c:ser>
        <c:ser>
          <c:idx val="3"/>
          <c:order val="1"/>
          <c:tx>
            <c:v>Consumption</c:v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cenarios_su_graphs!$A$86:$A$97</c:f>
              <c:numCache>
                <c:formatCode>General</c:formatCode>
                <c:ptCount val="1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</c:numCache>
            </c:numRef>
          </c:xVal>
          <c:yVal>
            <c:numRef>
              <c:f>cenarios_su_graphs!$W$10:$W$21</c:f>
              <c:numCache>
                <c:formatCode>0</c:formatCode>
                <c:ptCount val="12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678-4F51-931D-5CC3C32F9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010304"/>
        <c:axId val="85012480"/>
      </c:scatterChart>
      <c:valAx>
        <c:axId val="85010304"/>
        <c:scaling>
          <c:orientation val="minMax"/>
          <c:max val="2032"/>
          <c:min val="1996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585824044721683"/>
              <c:y val="0.86488770218601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85012480"/>
        <c:crosses val="autoZero"/>
        <c:crossBetween val="midCat"/>
        <c:majorUnit val="4"/>
      </c:valAx>
      <c:valAx>
        <c:axId val="85012480"/>
        <c:scaling>
          <c:orientation val="minMax"/>
          <c:max val="9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1000 ha</a:t>
                </a:r>
              </a:p>
            </c:rich>
          </c:tx>
          <c:layout>
            <c:manualLayout>
              <c:xMode val="edge"/>
              <c:yMode val="edge"/>
              <c:x val="3.8888775266728043E-2"/>
              <c:y val="5.349935064345330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85010304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pt-PT" b="1">
                <a:latin typeface="Arial" pitchFamily="34" charset="0"/>
                <a:cs typeface="Arial" pitchFamily="34" charset="0"/>
              </a:rPr>
              <a:t>Area to be Burnt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5789107611548642"/>
          <c:y val="0.19480351414406533"/>
          <c:w val="0.79488670166229158"/>
          <c:h val="0.5192665500145815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cenarios_su_graphs!$W$9</c:f>
              <c:strCache>
                <c:ptCount val="1"/>
                <c:pt idx="0">
                  <c:v>WF1</c:v>
                </c:pt>
              </c:strCache>
            </c:strRef>
          </c:tx>
          <c:spPr>
            <a:ln w="28575">
              <a:solidFill>
                <a:srgbClr val="CCCC00"/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cenarios_su_graphs!$W$10:$W$44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0.93213878777137993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4.8309078928768621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5.5934794598474644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C67-447A-9219-2F29F6CA3402}"/>
            </c:ext>
          </c:extLst>
        </c:ser>
        <c:ser>
          <c:idx val="0"/>
          <c:order val="1"/>
          <c:tx>
            <c:strRef>
              <c:f>cenarios_su_graphs!$X$9</c:f>
              <c:strCache>
                <c:ptCount val="1"/>
                <c:pt idx="0">
                  <c:v>WF2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cenarios_su_graphs!$X$10:$X$44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17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28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5.5934794598474644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C67-447A-9219-2F29F6CA3402}"/>
            </c:ext>
          </c:extLst>
        </c:ser>
        <c:ser>
          <c:idx val="3"/>
          <c:order val="2"/>
          <c:tx>
            <c:v>Consumption</c:v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cenarios_su_graphs!$A$86:$A$97</c:f>
              <c:numCache>
                <c:formatCode>General</c:formatCode>
                <c:ptCount val="1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</c:numCache>
            </c:numRef>
          </c:xVal>
          <c:yVal>
            <c:numRef>
              <c:f>cenarios_su_graphs!$W$10:$W$21</c:f>
              <c:numCache>
                <c:formatCode>0</c:formatCode>
                <c:ptCount val="12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C67-447A-9219-2F29F6CA3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31328"/>
        <c:axId val="101333248"/>
      </c:scatterChart>
      <c:valAx>
        <c:axId val="101331328"/>
        <c:scaling>
          <c:orientation val="minMax"/>
          <c:max val="2032"/>
          <c:min val="1996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585824044721683"/>
              <c:y val="0.86488770218601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101333248"/>
        <c:crosses val="autoZero"/>
        <c:crossBetween val="midCat"/>
        <c:majorUnit val="4"/>
      </c:valAx>
      <c:valAx>
        <c:axId val="101333248"/>
        <c:scaling>
          <c:orientation val="minMax"/>
          <c:max val="9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1000 ha</a:t>
                </a:r>
              </a:p>
            </c:rich>
          </c:tx>
          <c:layout>
            <c:manualLayout>
              <c:xMode val="edge"/>
              <c:yMode val="edge"/>
              <c:x val="3.8888775266728043E-2"/>
              <c:y val="5.349935064345330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101331328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r>
              <a:rPr lang="pt-PT" b="1">
                <a:latin typeface="Arial" pitchFamily="34" charset="0"/>
                <a:cs typeface="Arial" pitchFamily="34" charset="0"/>
              </a:rPr>
              <a:t>Area to be Burnt</a:t>
            </a:r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5789107611548642"/>
          <c:y val="0.19480351414406533"/>
          <c:w val="0.79488670166229158"/>
          <c:h val="0.51926655001458155"/>
        </c:manualLayout>
      </c:layout>
      <c:scatterChart>
        <c:scatterStyle val="smoothMarker"/>
        <c:varyColors val="0"/>
        <c:ser>
          <c:idx val="1"/>
          <c:order val="0"/>
          <c:tx>
            <c:strRef>
              <c:f>cenarios_su_graphs!$W$9</c:f>
              <c:strCache>
                <c:ptCount val="1"/>
                <c:pt idx="0">
                  <c:v>WF1</c:v>
                </c:pt>
              </c:strCache>
            </c:strRef>
          </c:tx>
          <c:spPr>
            <a:ln w="28575">
              <a:solidFill>
                <a:srgbClr val="CCCC00"/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cenarios_su_graphs!$W$10:$W$44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0.93213878777137993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4.8309078928768621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5.5934794598474644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3D-494A-BAFA-9C4647BDC8F0}"/>
            </c:ext>
          </c:extLst>
        </c:ser>
        <c:ser>
          <c:idx val="0"/>
          <c:order val="1"/>
          <c:tx>
            <c:strRef>
              <c:f>cenarios_su_graphs!$X$9</c:f>
              <c:strCache>
                <c:ptCount val="1"/>
                <c:pt idx="0">
                  <c:v>WF2</c:v>
                </c:pt>
              </c:strCache>
            </c:strRef>
          </c:tx>
          <c:spPr>
            <a:ln w="28575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cenarios_su_graphs!$X$10:$X$44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17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28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5.5934794598474644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C3D-494A-BAFA-9C4647BDC8F0}"/>
            </c:ext>
          </c:extLst>
        </c:ser>
        <c:ser>
          <c:idx val="2"/>
          <c:order val="2"/>
          <c:tx>
            <c:strRef>
              <c:f>cenarios_su_graphs!$Y$9</c:f>
              <c:strCache>
                <c:ptCount val="1"/>
                <c:pt idx="0">
                  <c:v>WF3</c:v>
                </c:pt>
              </c:strCache>
            </c:strRef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cenarios_su_graphs!$A$86:$A$120</c:f>
              <c:numCache>
                <c:formatCode>General</c:formatCode>
                <c:ptCount val="35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  <c:pt idx="24">
                  <c:v>2021</c:v>
                </c:pt>
                <c:pt idx="25">
                  <c:v>2022</c:v>
                </c:pt>
                <c:pt idx="26">
                  <c:v>2023</c:v>
                </c:pt>
                <c:pt idx="27">
                  <c:v>2024</c:v>
                </c:pt>
                <c:pt idx="28">
                  <c:v>2025</c:v>
                </c:pt>
                <c:pt idx="29">
                  <c:v>2026</c:v>
                </c:pt>
                <c:pt idx="30">
                  <c:v>2027</c:v>
                </c:pt>
                <c:pt idx="31">
                  <c:v>2028</c:v>
                </c:pt>
                <c:pt idx="32">
                  <c:v>2029</c:v>
                </c:pt>
                <c:pt idx="33">
                  <c:v>2030</c:v>
                </c:pt>
                <c:pt idx="34">
                  <c:v>2031</c:v>
                </c:pt>
              </c:numCache>
            </c:numRef>
          </c:xVal>
          <c:yVal>
            <c:numRef>
              <c:f>cenarios_su_graphs!$Y$10:$Y$44</c:f>
              <c:numCache>
                <c:formatCode>0</c:formatCode>
                <c:ptCount val="35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  <c:pt idx="12">
                  <c:v>6.8365840312504744</c:v>
                </c:pt>
                <c:pt idx="13">
                  <c:v>2.1085080554006588</c:v>
                </c:pt>
                <c:pt idx="14">
                  <c:v>1.5588302351385448</c:v>
                </c:pt>
                <c:pt idx="15">
                  <c:v>43</c:v>
                </c:pt>
                <c:pt idx="16">
                  <c:v>8.6372679796636653</c:v>
                </c:pt>
                <c:pt idx="17">
                  <c:v>3.3056972764235311</c:v>
                </c:pt>
                <c:pt idx="18">
                  <c:v>9.7174436790221872</c:v>
                </c:pt>
                <c:pt idx="19">
                  <c:v>3.5981131614124888</c:v>
                </c:pt>
                <c:pt idx="20">
                  <c:v>7.0301721942913602</c:v>
                </c:pt>
                <c:pt idx="21">
                  <c:v>54</c:v>
                </c:pt>
                <c:pt idx="22">
                  <c:v>2.877662271755598</c:v>
                </c:pt>
                <c:pt idx="23">
                  <c:v>8.6521840422112035</c:v>
                </c:pt>
                <c:pt idx="24">
                  <c:v>62</c:v>
                </c:pt>
                <c:pt idx="25">
                  <c:v>2.6933741240657936</c:v>
                </c:pt>
                <c:pt idx="26">
                  <c:v>1.235527157974619</c:v>
                </c:pt>
                <c:pt idx="27">
                  <c:v>7.6124544278693103</c:v>
                </c:pt>
                <c:pt idx="28">
                  <c:v>2.894642604026664</c:v>
                </c:pt>
                <c:pt idx="29">
                  <c:v>2.1085080554006588</c:v>
                </c:pt>
                <c:pt idx="30">
                  <c:v>1.5588302351385448</c:v>
                </c:pt>
                <c:pt idx="31">
                  <c:v>0.93213878777137993</c:v>
                </c:pt>
                <c:pt idx="32">
                  <c:v>1.235527157974619</c:v>
                </c:pt>
                <c:pt idx="33">
                  <c:v>7.6124544278693103</c:v>
                </c:pt>
                <c:pt idx="34">
                  <c:v>2.894642604026664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C3D-494A-BAFA-9C4647BDC8F0}"/>
            </c:ext>
          </c:extLst>
        </c:ser>
        <c:ser>
          <c:idx val="3"/>
          <c:order val="3"/>
          <c:tx>
            <c:v>Consumption</c:v>
          </c:tx>
          <c:spPr>
            <a:ln w="317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cenarios_su_graphs!$A$86:$A$97</c:f>
              <c:numCache>
                <c:formatCode>General</c:formatCode>
                <c:ptCount val="12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</c:numCache>
            </c:numRef>
          </c:xVal>
          <c:yVal>
            <c:numRef>
              <c:f>cenarios_su_graphs!$W$10:$W$21</c:f>
              <c:numCache>
                <c:formatCode>0</c:formatCode>
                <c:ptCount val="12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10</c:v>
                </c:pt>
                <c:pt idx="5">
                  <c:v>18</c:v>
                </c:pt>
                <c:pt idx="6">
                  <c:v>81</c:v>
                </c:pt>
                <c:pt idx="7">
                  <c:v>18</c:v>
                </c:pt>
                <c:pt idx="8">
                  <c:v>71</c:v>
                </c:pt>
                <c:pt idx="9">
                  <c:v>14</c:v>
                </c:pt>
                <c:pt idx="10">
                  <c:v>4</c:v>
                </c:pt>
                <c:pt idx="11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C3D-494A-BAFA-9C4647BDC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383552"/>
        <c:axId val="101410304"/>
      </c:scatterChart>
      <c:valAx>
        <c:axId val="101383552"/>
        <c:scaling>
          <c:orientation val="minMax"/>
          <c:max val="2032"/>
          <c:min val="1996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585824044721683"/>
              <c:y val="0.8648877021860156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101410304"/>
        <c:crosses val="autoZero"/>
        <c:crossBetween val="midCat"/>
        <c:majorUnit val="4"/>
      </c:valAx>
      <c:valAx>
        <c:axId val="101410304"/>
        <c:scaling>
          <c:orientation val="minMax"/>
          <c:max val="9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pt-PT" sz="1000">
                    <a:latin typeface="Arial" pitchFamily="34" charset="0"/>
                    <a:cs typeface="Arial" pitchFamily="34" charset="0"/>
                  </a:rPr>
                  <a:t>1000 ha</a:t>
                </a:r>
              </a:p>
            </c:rich>
          </c:tx>
          <c:layout>
            <c:manualLayout>
              <c:xMode val="edge"/>
              <c:yMode val="edge"/>
              <c:x val="3.8888775266728043E-2"/>
              <c:y val="5.349935064345330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 pitchFamily="34" charset="0"/>
                <a:ea typeface="Calibri"/>
                <a:cs typeface="Arial" pitchFamily="34" charset="0"/>
              </a:defRPr>
            </a:pPr>
            <a:endParaRPr lang="en-US"/>
          </a:p>
        </c:txPr>
        <c:crossAx val="101383552"/>
        <c:crosses val="autoZero"/>
        <c:crossBetween val="midCat"/>
        <c:majorUnit val="10"/>
      </c:valAx>
    </c:plotArea>
    <c:plotVisOnly val="1"/>
    <c:dispBlanksAs val="gap"/>
    <c:showDLblsOverMax val="0"/>
  </c:chart>
  <c:spPr>
    <a:solidFill>
      <a:sysClr val="window" lastClr="FFFFFF"/>
    </a:solidFill>
    <a:ln>
      <a:solidFill>
        <a:srgbClr val="4A4800"/>
      </a:solidFill>
    </a:ln>
    <a:effectLst>
      <a:outerShdw blurRad="50800" dist="38100" algn="l" rotWithShape="0">
        <a:prstClr val="black">
          <a:alpha val="40000"/>
        </a:prstClr>
      </a:outerShdw>
    </a:effectLst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9100" y="6427708"/>
            <a:ext cx="1206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Susana Barreiro &amp; Margarida Tomé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099" y="989939"/>
            <a:ext cx="12024000" cy="58071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159990" y="260255"/>
            <a:ext cx="10125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the impact of different fire scenarios on wood availability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6275" y="92259"/>
            <a:ext cx="1736664" cy="82330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9100" y="6427708"/>
            <a:ext cx="1206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Susana Barreiro &amp; Margarida Tomé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4301" y="-27978"/>
            <a:ext cx="1427290" cy="94354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30287" y="84569"/>
            <a:ext cx="10494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the impact of different afforestation levels on wood and biomass availability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9099" y="989939"/>
            <a:ext cx="12024000" cy="58071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89100" y="6427708"/>
            <a:ext cx="1206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Susana Barreiro &amp; Margarida Tomé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55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89099" y="283889"/>
            <a:ext cx="9889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the impact of climate change/fire on wood availability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6275" y="92259"/>
            <a:ext cx="1736664" cy="8233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9099" y="989939"/>
            <a:ext cx="12024000" cy="58071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7052" y="18106"/>
            <a:ext cx="515109" cy="323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6274" y="56804"/>
            <a:ext cx="417482" cy="54771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89100" y="6427708"/>
            <a:ext cx="12063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Susana Barreiro &amp; Margarida Tomé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8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Susana Barreiro &amp; Margarida Tomé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http://agrobyte.lugo.usc.es/agrobyte/publicaciones/eucalipto/imagenes/foto7.GIF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8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29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http://agrobyte.lugo.usc.es/agrobyte/publicaciones/eucalipto/imagenes/foto7.GIF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em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5.jpeg"/><Relationship Id="rId2" Type="http://schemas.openxmlformats.org/officeDocument/2006/relationships/image" Target="../media/image1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http://agrobyte.lugo.usc.es/agrobyte/publicaciones/eucalipto/imagenes/foto7.GIF" TargetMode="External"/><Relationship Id="rId1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StandsSIM.sd</a:t>
            </a: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</a:rPr>
              <a:t>The Portuguese scenario driven forest simulator</a:t>
            </a:r>
            <a:endParaRPr lang="pt-PT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 rot="16200000">
            <a:off x="-2902941" y="3152027"/>
            <a:ext cx="6575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3365" y="-2"/>
            <a:ext cx="0" cy="685800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3634728" y="848412"/>
            <a:ext cx="8458201" cy="561052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82" name="Rounded Rectangle 81"/>
          <p:cNvSpPr/>
          <p:nvPr/>
        </p:nvSpPr>
        <p:spPr>
          <a:xfrm>
            <a:off x="9976756" y="3586367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3" name="TextBox 111"/>
          <p:cNvSpPr txBox="1">
            <a:spLocks noChangeArrowheads="1"/>
          </p:cNvSpPr>
          <p:nvPr/>
        </p:nvSpPr>
        <p:spPr bwMode="auto">
          <a:xfrm>
            <a:off x="6663232" y="1856823"/>
            <a:ext cx="1238697" cy="584775"/>
          </a:xfrm>
          <a:prstGeom prst="rect">
            <a:avLst/>
          </a:prstGeom>
          <a:gradFill>
            <a:gsLst>
              <a:gs pos="0">
                <a:schemeClr val="bg2"/>
              </a:gs>
              <a:gs pos="80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0"/>
          </a:gra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 smtClean="0">
                <a:latin typeface="Arial" charset="0"/>
                <a:cs typeface="Arial" charset="0"/>
              </a:rPr>
              <a:t>Probability</a:t>
            </a:r>
            <a:r>
              <a:rPr lang="pt-PT" sz="1600" b="1" dirty="0" smtClean="0">
                <a:latin typeface="Arial" charset="0"/>
                <a:cs typeface="Arial" charset="0"/>
              </a:rPr>
              <a:t> </a:t>
            </a:r>
            <a:r>
              <a:rPr lang="pt-PT" sz="1600" b="1" dirty="0" err="1" smtClean="0">
                <a:latin typeface="Arial" charset="0"/>
                <a:cs typeface="Arial" charset="0"/>
              </a:rPr>
              <a:t>Function</a:t>
            </a:r>
            <a:endParaRPr lang="pt-PT" sz="1600" b="1" dirty="0" smtClean="0">
              <a:latin typeface="Arial" charset="0"/>
              <a:cs typeface="Arial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23007" y="3581710"/>
            <a:ext cx="952501" cy="720000"/>
            <a:chOff x="4392304" y="3677903"/>
            <a:chExt cx="952501" cy="720000"/>
          </a:xfrm>
        </p:grpSpPr>
        <p:sp>
          <p:nvSpPr>
            <p:cNvPr id="85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TextBox 117"/>
            <p:cNvSpPr txBox="1">
              <a:spLocks noChangeArrowheads="1"/>
            </p:cNvSpPr>
            <p:nvPr/>
          </p:nvSpPr>
          <p:spPr bwMode="auto">
            <a:xfrm>
              <a:off x="4392304" y="3715434"/>
              <a:ext cx="95250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err="1" smtClean="0">
                  <a:latin typeface="Arial" charset="0"/>
                  <a:cs typeface="Arial" charset="0"/>
                </a:rPr>
                <a:t>Did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the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stand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burn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807661" y="5014129"/>
            <a:ext cx="952501" cy="752266"/>
            <a:chOff x="4392304" y="3677903"/>
            <a:chExt cx="952501" cy="752266"/>
          </a:xfrm>
        </p:grpSpPr>
        <p:sp>
          <p:nvSpPr>
            <p:cNvPr id="88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TextBox 117"/>
            <p:cNvSpPr txBox="1">
              <a:spLocks noChangeArrowheads="1"/>
            </p:cNvSpPr>
            <p:nvPr/>
          </p:nvSpPr>
          <p:spPr bwMode="auto">
            <a:xfrm>
              <a:off x="4392304" y="3783838"/>
              <a:ext cx="95250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latin typeface="Arial" charset="0"/>
                  <a:cs typeface="Arial" charset="0"/>
                </a:rPr>
                <a:t>Is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burnt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area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met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90" name="TextBox 118"/>
          <p:cNvSpPr txBox="1">
            <a:spLocks noChangeArrowheads="1"/>
          </p:cNvSpPr>
          <p:nvPr/>
        </p:nvSpPr>
        <p:spPr bwMode="auto">
          <a:xfrm>
            <a:off x="6841968" y="6455955"/>
            <a:ext cx="8382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latin typeface="Arial" charset="0"/>
                <a:cs typeface="Arial" charset="0"/>
              </a:rPr>
              <a:t>EXIT</a:t>
            </a:r>
          </a:p>
        </p:txBody>
      </p:sp>
      <p:sp>
        <p:nvSpPr>
          <p:cNvPr id="91" name="TextBox 111"/>
          <p:cNvSpPr txBox="1">
            <a:spLocks noChangeArrowheads="1"/>
          </p:cNvSpPr>
          <p:nvPr/>
        </p:nvSpPr>
        <p:spPr bwMode="auto">
          <a:xfrm>
            <a:off x="4166360" y="3228402"/>
            <a:ext cx="5066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4A4800"/>
                </a:solidFill>
                <a:latin typeface="Arial" charset="0"/>
                <a:cs typeface="Arial" charset="0"/>
              </a:rPr>
              <a:t>i+1</a:t>
            </a:r>
            <a:endParaRPr lang="pt-PT" sz="1400" b="1" dirty="0">
              <a:solidFill>
                <a:srgbClr val="4A48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92" name="Straight Arrow Connector 91"/>
          <p:cNvCxnSpPr>
            <a:stCxn id="83" idx="2"/>
          </p:cNvCxnSpPr>
          <p:nvPr/>
        </p:nvCxnSpPr>
        <p:spPr>
          <a:xfrm>
            <a:off x="7282581" y="2441598"/>
            <a:ext cx="636" cy="1023111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11"/>
          <p:cNvSpPr txBox="1">
            <a:spLocks noChangeArrowheads="1"/>
          </p:cNvSpPr>
          <p:nvPr/>
        </p:nvSpPr>
        <p:spPr bwMode="auto">
          <a:xfrm>
            <a:off x="7161195" y="5953333"/>
            <a:ext cx="636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94" name="Elbow Connector 93"/>
          <p:cNvCxnSpPr>
            <a:endCxn id="91" idx="2"/>
          </p:cNvCxnSpPr>
          <p:nvPr/>
        </p:nvCxnSpPr>
        <p:spPr>
          <a:xfrm rot="10800000">
            <a:off x="4419678" y="3536180"/>
            <a:ext cx="2354425" cy="393211"/>
          </a:xfrm>
          <a:prstGeom prst="bentConnector2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7269478" y="5827801"/>
            <a:ext cx="0" cy="648000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91" idx="0"/>
          </p:cNvCxnSpPr>
          <p:nvPr/>
        </p:nvCxnSpPr>
        <p:spPr>
          <a:xfrm flipH="1" flipV="1">
            <a:off x="4400345" y="2430965"/>
            <a:ext cx="19332" cy="797437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008322" y="3594408"/>
            <a:ext cx="100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Stand </a:t>
            </a:r>
            <a:r>
              <a:rPr lang="pt-PT" sz="1200" b="1" dirty="0" err="1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harvested</a:t>
            </a:r>
            <a:endParaRPr lang="pt-PT" sz="1200" b="1" dirty="0">
              <a:solidFill>
                <a:srgbClr val="4A4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8930630" y="5162410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9" name="Rounded Rectangle 98"/>
          <p:cNvSpPr/>
          <p:nvPr/>
        </p:nvSpPr>
        <p:spPr>
          <a:xfrm>
            <a:off x="10530830" y="5165236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0" name="TextBox 99"/>
          <p:cNvSpPr txBox="1"/>
          <p:nvPr/>
        </p:nvSpPr>
        <p:spPr>
          <a:xfrm>
            <a:off x="8892529" y="5159067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Salvage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pulp</a:t>
            </a:r>
            <a:endParaRPr lang="pt-PT" sz="12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0492730" y="5159066"/>
            <a:ext cx="121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soil</a:t>
            </a:r>
            <a:endParaRPr lang="pt-PT" sz="12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" name="Picture 1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188" y="3132875"/>
            <a:ext cx="1185200" cy="877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" name="TextBox 111"/>
          <p:cNvSpPr txBox="1">
            <a:spLocks noChangeArrowheads="1"/>
          </p:cNvSpPr>
          <p:nvPr/>
        </p:nvSpPr>
        <p:spPr bwMode="auto">
          <a:xfrm>
            <a:off x="5597952" y="3785318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</a:t>
            </a:r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04" name="Straight Arrow Connector 103"/>
          <p:cNvCxnSpPr>
            <a:endCxn id="83" idx="1"/>
          </p:cNvCxnSpPr>
          <p:nvPr/>
        </p:nvCxnSpPr>
        <p:spPr>
          <a:xfrm>
            <a:off x="4856045" y="2147960"/>
            <a:ext cx="1807187" cy="1251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82" idx="1"/>
          </p:cNvCxnSpPr>
          <p:nvPr/>
        </p:nvCxnSpPr>
        <p:spPr>
          <a:xfrm flipV="1">
            <a:off x="7792332" y="3928415"/>
            <a:ext cx="2184424" cy="15917"/>
          </a:xfrm>
          <a:prstGeom prst="straightConnector1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" name="Picture 1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5633" y="3142132"/>
            <a:ext cx="1160296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" name="TextBox 111"/>
          <p:cNvSpPr txBox="1">
            <a:spLocks noChangeArrowheads="1"/>
          </p:cNvSpPr>
          <p:nvPr/>
        </p:nvSpPr>
        <p:spPr bwMode="auto">
          <a:xfrm>
            <a:off x="8892529" y="3785318"/>
            <a:ext cx="53340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/>
            <a:endParaRPr lang="pt-PT" sz="1400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08" name="Picture 107" descr="laymil2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C8F4FF"/>
              </a:clrFrom>
              <a:clrTo>
                <a:srgbClr val="C8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529" y="5337198"/>
            <a:ext cx="1143000" cy="620485"/>
          </a:xfrm>
          <a:prstGeom prst="rect">
            <a:avLst/>
          </a:prstGeom>
        </p:spPr>
      </p:pic>
      <p:pic>
        <p:nvPicPr>
          <p:cNvPr id="109" name="Picture 5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3595" y="5290830"/>
            <a:ext cx="897025" cy="62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181" y="3819253"/>
            <a:ext cx="684348" cy="20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" name="Picture 85" descr="Diversos usos de la madera del eucalipto"/>
          <p:cNvPicPr>
            <a:picLocks noChangeAspect="1" noChangeArrowheads="1"/>
          </p:cNvPicPr>
          <p:nvPr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275" y="4075697"/>
            <a:ext cx="606855" cy="30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85" descr="Diversos usos de la madera del eucalipto"/>
          <p:cNvPicPr>
            <a:picLocks noChangeAspect="1" noChangeArrowheads="1"/>
          </p:cNvPicPr>
          <p:nvPr/>
        </p:nvPicPr>
        <p:blipFill>
          <a:blip r:embed="rId9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173" y="4122560"/>
            <a:ext cx="567956" cy="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85" descr="Diversos usos de la madera del eucalipto"/>
          <p:cNvPicPr>
            <a:picLocks noChangeAspect="1" noChangeArrowheads="1"/>
          </p:cNvPicPr>
          <p:nvPr/>
        </p:nvPicPr>
        <p:blipFill>
          <a:blip r:embed="rId10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6541" y="3936937"/>
            <a:ext cx="466610" cy="23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85" descr="Diversos usos de la madera del eucalipto"/>
          <p:cNvPicPr>
            <a:picLocks noChangeAspect="1" noChangeArrowheads="1"/>
          </p:cNvPicPr>
          <p:nvPr/>
        </p:nvPicPr>
        <p:blipFill>
          <a:blip r:embed="rId7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275" y="4045884"/>
            <a:ext cx="606855" cy="30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85" descr="Diversos usos de la madera del eucalipto"/>
          <p:cNvPicPr>
            <a:picLocks noChangeAspect="1" noChangeArrowheads="1"/>
          </p:cNvPicPr>
          <p:nvPr/>
        </p:nvPicPr>
        <p:blipFill>
          <a:blip r:embed="rId9" r:link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9173" y="4092747"/>
            <a:ext cx="567956" cy="28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6" name="Elbow Connector 115"/>
          <p:cNvCxnSpPr>
            <a:stCxn id="111" idx="2"/>
            <a:endCxn id="98" idx="0"/>
          </p:cNvCxnSpPr>
          <p:nvPr/>
        </p:nvCxnSpPr>
        <p:spPr>
          <a:xfrm rot="5400000">
            <a:off x="9647610" y="4234316"/>
            <a:ext cx="782615" cy="1073573"/>
          </a:xfrm>
          <a:prstGeom prst="bentConnector3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Elbow Connector 116"/>
          <p:cNvCxnSpPr>
            <a:stCxn id="111" idx="2"/>
            <a:endCxn id="101" idx="0"/>
          </p:cNvCxnSpPr>
          <p:nvPr/>
        </p:nvCxnSpPr>
        <p:spPr>
          <a:xfrm rot="16200000" flipH="1">
            <a:off x="10449381" y="4506116"/>
            <a:ext cx="779271" cy="526627"/>
          </a:xfrm>
          <a:prstGeom prst="bentConnector3">
            <a:avLst/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117"/>
          <p:cNvCxnSpPr>
            <a:endCxn id="91" idx="2"/>
          </p:cNvCxnSpPr>
          <p:nvPr/>
        </p:nvCxnSpPr>
        <p:spPr>
          <a:xfrm rot="10800000">
            <a:off x="4419678" y="3536179"/>
            <a:ext cx="2339079" cy="1853720"/>
          </a:xfrm>
          <a:prstGeom prst="bentConnector2">
            <a:avLst/>
          </a:prstGeom>
          <a:ln w="28575">
            <a:solidFill>
              <a:schemeClr val="accent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1"/>
          <p:cNvSpPr txBox="1">
            <a:spLocks noChangeArrowheads="1"/>
          </p:cNvSpPr>
          <p:nvPr/>
        </p:nvSpPr>
        <p:spPr bwMode="auto">
          <a:xfrm>
            <a:off x="5561420" y="5011132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20" name="Elbow Connector 119"/>
          <p:cNvCxnSpPr>
            <a:stCxn id="110" idx="2"/>
          </p:cNvCxnSpPr>
          <p:nvPr/>
        </p:nvCxnSpPr>
        <p:spPr>
          <a:xfrm rot="5400000">
            <a:off x="7486134" y="4309907"/>
            <a:ext cx="1353597" cy="774847"/>
          </a:xfrm>
          <a:prstGeom prst="bentConnector3">
            <a:avLst>
              <a:gd name="adj1" fmla="val 100083"/>
            </a:avLst>
          </a:prstGeom>
          <a:ln w="28575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/>
          <p:cNvGrpSpPr/>
          <p:nvPr/>
        </p:nvGrpSpPr>
        <p:grpSpPr>
          <a:xfrm>
            <a:off x="10902842" y="717158"/>
            <a:ext cx="1338530" cy="432000"/>
            <a:chOff x="7111909" y="4014698"/>
            <a:chExt cx="1338530" cy="432000"/>
          </a:xfrm>
        </p:grpSpPr>
        <p:sp>
          <p:nvSpPr>
            <p:cNvPr id="122" name="Rectangle 121"/>
            <p:cNvSpPr/>
            <p:nvPr/>
          </p:nvSpPr>
          <p:spPr bwMode="auto">
            <a:xfrm>
              <a:off x="7118439" y="4014698"/>
              <a:ext cx="1332000" cy="43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3" name="TextBox 118"/>
            <p:cNvSpPr txBox="1">
              <a:spLocks noChangeArrowheads="1"/>
            </p:cNvSpPr>
            <p:nvPr/>
          </p:nvSpPr>
          <p:spPr bwMode="auto">
            <a:xfrm>
              <a:off x="7111909" y="4117734"/>
              <a:ext cx="133853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Hazards-fire</a:t>
              </a:r>
              <a:endParaRPr lang="pt-PT" sz="12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3867293" y="1136527"/>
            <a:ext cx="985487" cy="1280651"/>
            <a:chOff x="540718" y="4413025"/>
            <a:chExt cx="1371894" cy="1769383"/>
          </a:xfrm>
        </p:grpSpPr>
        <p:sp>
          <p:nvSpPr>
            <p:cNvPr id="125" name="Rounded Rectangle 124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126" name="Picture 125"/>
            <p:cNvPicPr>
              <a:picLocks noChangeAspect="1"/>
            </p:cNvPicPr>
            <p:nvPr/>
          </p:nvPicPr>
          <p:blipFill rotWithShape="1">
            <a:blip r:embed="rId11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pic>
        <p:nvPicPr>
          <p:cNvPr id="12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69" y="4773004"/>
            <a:ext cx="2418865" cy="16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Rectangle 127"/>
          <p:cNvSpPr/>
          <p:nvPr/>
        </p:nvSpPr>
        <p:spPr>
          <a:xfrm>
            <a:off x="1439015" y="6035039"/>
            <a:ext cx="1785023" cy="1833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V_thinn</a:t>
            </a:r>
            <a:endParaRPr lang="pt-PT" sz="1400" dirty="0"/>
          </a:p>
        </p:txBody>
      </p:sp>
      <p:sp>
        <p:nvSpPr>
          <p:cNvPr id="129" name="Rectangle 128"/>
          <p:cNvSpPr/>
          <p:nvPr/>
        </p:nvSpPr>
        <p:spPr>
          <a:xfrm>
            <a:off x="1422192" y="5620731"/>
            <a:ext cx="1807688" cy="41430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V_fire</a:t>
            </a:r>
            <a:endParaRPr lang="pt-PT" sz="1400" dirty="0"/>
          </a:p>
        </p:txBody>
      </p:sp>
      <p:sp>
        <p:nvSpPr>
          <p:cNvPr id="62" name="Rectangle 61"/>
          <p:cNvSpPr/>
          <p:nvPr/>
        </p:nvSpPr>
        <p:spPr>
          <a:xfrm>
            <a:off x="975147" y="132873"/>
            <a:ext cx="23998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>
                <a:latin typeface="Arial" charset="0"/>
                <a:cs typeface="Arial" charset="0"/>
              </a:rPr>
              <a:t>All stands have = probability  to </a:t>
            </a:r>
            <a:r>
              <a:rPr lang="en-US" sz="1600" dirty="0" smtClean="0">
                <a:latin typeface="Arial" charset="0"/>
                <a:cs typeface="Arial" charset="0"/>
              </a:rPr>
              <a:t>burn: </a:t>
            </a:r>
            <a:r>
              <a:rPr lang="en-US" sz="1600" b="1" dirty="0" err="1" smtClean="0">
                <a:solidFill>
                  <a:schemeClr val="accent4"/>
                </a:solidFill>
                <a:latin typeface="Arial" charset="0"/>
                <a:cs typeface="Arial" charset="0"/>
              </a:rPr>
              <a:t>P_burn</a:t>
            </a:r>
            <a:r>
              <a:rPr lang="en-US" sz="1600" b="1" dirty="0" smtClean="0">
                <a:solidFill>
                  <a:schemeClr val="accent4"/>
                </a:solidFill>
                <a:latin typeface="Arial" charset="0"/>
                <a:cs typeface="Arial" charset="0"/>
              </a:rPr>
              <a:t>=0.5</a:t>
            </a:r>
            <a:endParaRPr lang="en-US" sz="1600" b="1" dirty="0">
              <a:solidFill>
                <a:schemeClr val="accent4"/>
              </a:solidFill>
              <a:latin typeface="Arial" charset="0"/>
              <a:cs typeface="Arial" charset="0"/>
            </a:endParaRP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>
                <a:latin typeface="Arial" charset="0"/>
                <a:cs typeface="Arial" charset="0"/>
              </a:rPr>
              <a:t>R</a:t>
            </a:r>
            <a:r>
              <a:rPr lang="en-US" sz="1600" dirty="0" smtClean="0">
                <a:latin typeface="Arial" charset="0"/>
                <a:cs typeface="Arial" charset="0"/>
              </a:rPr>
              <a:t>andom numbers are drawn and compared with </a:t>
            </a:r>
            <a:r>
              <a:rPr lang="en-US" sz="1600" dirty="0" err="1" smtClean="0">
                <a:latin typeface="Arial" charset="0"/>
                <a:cs typeface="Arial" charset="0"/>
              </a:rPr>
              <a:t>P_burn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to determine  </a:t>
            </a:r>
            <a:r>
              <a:rPr lang="en-US" sz="1600" dirty="0">
                <a:latin typeface="Arial" charset="0"/>
                <a:cs typeface="Arial" charset="0"/>
              </a:rPr>
              <a:t>which stands will burn</a:t>
            </a: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 smtClean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Once burnt, the stand is harvested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%salvage </a:t>
            </a:r>
            <a:r>
              <a:rPr lang="en-US" sz="1600" dirty="0">
                <a:latin typeface="Arial" charset="0"/>
                <a:cs typeface="Arial" charset="0"/>
              </a:rPr>
              <a:t>wood </a:t>
            </a:r>
            <a:r>
              <a:rPr lang="en-US" sz="1600" dirty="0" smtClean="0">
                <a:latin typeface="Arial" charset="0"/>
                <a:cs typeface="Arial" charset="0"/>
              </a:rPr>
              <a:t>considered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Minimum age for salvage burnt wood for pulp 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64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3" grpId="0" animBg="1"/>
      <p:bldP spid="90" grpId="0"/>
      <p:bldP spid="91" grpId="0"/>
      <p:bldP spid="93" grpId="0"/>
      <p:bldP spid="97" grpId="0"/>
      <p:bldP spid="100" grpId="0"/>
      <p:bldP spid="101" grpId="0"/>
      <p:bldP spid="103" grpId="0"/>
      <p:bldP spid="107" grpId="0"/>
      <p:bldP spid="119" grpId="0"/>
      <p:bldP spid="1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 rot="16200000">
            <a:off x="-2902941" y="3152027"/>
            <a:ext cx="6575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3365" y="-2"/>
            <a:ext cx="0" cy="685800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3634728" y="848412"/>
            <a:ext cx="8458201" cy="561052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pic>
        <p:nvPicPr>
          <p:cNvPr id="1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69" y="4773004"/>
            <a:ext cx="2418865" cy="168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" name="Rectangle 127"/>
          <p:cNvSpPr/>
          <p:nvPr/>
        </p:nvSpPr>
        <p:spPr>
          <a:xfrm>
            <a:off x="1439015" y="6035039"/>
            <a:ext cx="1785023" cy="18335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V_thinn</a:t>
            </a:r>
            <a:endParaRPr lang="pt-PT" sz="1400" dirty="0"/>
          </a:p>
        </p:txBody>
      </p:sp>
      <p:sp>
        <p:nvSpPr>
          <p:cNvPr id="129" name="Rectangle 128"/>
          <p:cNvSpPr/>
          <p:nvPr/>
        </p:nvSpPr>
        <p:spPr>
          <a:xfrm>
            <a:off x="1422192" y="5743581"/>
            <a:ext cx="1807688" cy="291458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V_fire</a:t>
            </a:r>
            <a:endParaRPr lang="pt-PT" sz="1400" dirty="0"/>
          </a:p>
        </p:txBody>
      </p:sp>
      <p:sp>
        <p:nvSpPr>
          <p:cNvPr id="62" name="Rectangle 61"/>
          <p:cNvSpPr/>
          <p:nvPr/>
        </p:nvSpPr>
        <p:spPr>
          <a:xfrm>
            <a:off x="804543" y="331415"/>
            <a:ext cx="27026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Energy-stands: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 harvested when harvest age is reached</a:t>
            </a:r>
            <a:endParaRPr lang="en-US" dirty="0" smtClean="0">
              <a:latin typeface="Arial" charset="0"/>
              <a:cs typeface="Arial" charset="0"/>
            </a:endParaRP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 smtClean="0">
              <a:latin typeface="Arial" charset="0"/>
              <a:cs typeface="Arial" charset="0"/>
            </a:endParaRP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Pulp-stands:</a:t>
            </a:r>
          </a:p>
          <a:p>
            <a:pPr marL="457200" lvl="2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harvested </a:t>
            </a:r>
            <a:r>
              <a:rPr lang="en-US" sz="1600" dirty="0">
                <a:latin typeface="Arial" charset="0"/>
                <a:cs typeface="Arial" charset="0"/>
              </a:rPr>
              <a:t>according to a user-defined </a:t>
            </a:r>
            <a:r>
              <a:rPr lang="en-US" sz="1600" dirty="0" smtClean="0">
                <a:latin typeface="Arial" charset="0"/>
                <a:cs typeface="Arial" charset="0"/>
              </a:rPr>
              <a:t>probability </a:t>
            </a:r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P_harv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combined with </a:t>
            </a:r>
            <a:r>
              <a:rPr lang="en-US" sz="1600" i="1" dirty="0" smtClean="0">
                <a:latin typeface="Arial" charset="0"/>
                <a:cs typeface="Arial" charset="0"/>
              </a:rPr>
              <a:t>Random numbers</a:t>
            </a:r>
            <a:endParaRPr lang="en-US" sz="1600" i="1" dirty="0">
              <a:latin typeface="Arial" charset="0"/>
              <a:cs typeface="Arial" charset="0"/>
            </a:endParaRPr>
          </a:p>
          <a:p>
            <a:pPr marL="457200" lvl="2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457200" lvl="2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have a </a:t>
            </a:r>
            <a:r>
              <a:rPr lang="en-US" sz="1600" dirty="0">
                <a:latin typeface="Arial" charset="0"/>
                <a:cs typeface="Arial" charset="0"/>
              </a:rPr>
              <a:t>user-defined </a:t>
            </a:r>
            <a:r>
              <a:rPr lang="en-US" sz="1600" dirty="0" smtClean="0">
                <a:latin typeface="Arial" charset="0"/>
                <a:cs typeface="Arial" charset="0"/>
              </a:rPr>
              <a:t>minimum </a:t>
            </a:r>
            <a:r>
              <a:rPr lang="en-US" sz="1600" dirty="0">
                <a:latin typeface="Arial" charset="0"/>
                <a:cs typeface="Arial" charset="0"/>
              </a:rPr>
              <a:t>age to </a:t>
            </a:r>
            <a:r>
              <a:rPr lang="en-US" sz="1600" dirty="0" smtClean="0">
                <a:latin typeface="Arial" charset="0"/>
                <a:cs typeface="Arial" charset="0"/>
              </a:rPr>
              <a:t>harvest</a:t>
            </a:r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58" name="TextBox 111"/>
          <p:cNvSpPr txBox="1">
            <a:spLocks noChangeArrowheads="1"/>
          </p:cNvSpPr>
          <p:nvPr/>
        </p:nvSpPr>
        <p:spPr bwMode="auto">
          <a:xfrm>
            <a:off x="7017555" y="1483004"/>
            <a:ext cx="1238697" cy="584775"/>
          </a:xfrm>
          <a:prstGeom prst="rect">
            <a:avLst/>
          </a:prstGeom>
          <a:gradFill>
            <a:gsLst>
              <a:gs pos="0">
                <a:schemeClr val="bg2"/>
              </a:gs>
              <a:gs pos="80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0"/>
          </a:gra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 smtClean="0">
                <a:latin typeface="Arial" charset="0"/>
                <a:cs typeface="Arial" charset="0"/>
              </a:rPr>
              <a:t>Probability</a:t>
            </a:r>
            <a:r>
              <a:rPr lang="pt-PT" sz="1600" b="1" dirty="0" smtClean="0">
                <a:latin typeface="Arial" charset="0"/>
                <a:cs typeface="Arial" charset="0"/>
              </a:rPr>
              <a:t> </a:t>
            </a:r>
            <a:r>
              <a:rPr lang="pt-PT" sz="1600" b="1" dirty="0" err="1" smtClean="0">
                <a:latin typeface="Arial" charset="0"/>
                <a:cs typeface="Arial" charset="0"/>
              </a:rPr>
              <a:t>Function</a:t>
            </a:r>
            <a:endParaRPr lang="pt-PT" sz="1600" b="1" dirty="0" smtClean="0">
              <a:latin typeface="Arial" charset="0"/>
              <a:cs typeface="Arial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077688" y="2678921"/>
            <a:ext cx="952501" cy="969496"/>
            <a:chOff x="4380429" y="3607411"/>
            <a:chExt cx="952501" cy="969496"/>
          </a:xfrm>
        </p:grpSpPr>
        <p:sp>
          <p:nvSpPr>
            <p:cNvPr id="60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TextBox 117"/>
            <p:cNvSpPr txBox="1">
              <a:spLocks noChangeArrowheads="1"/>
            </p:cNvSpPr>
            <p:nvPr/>
          </p:nvSpPr>
          <p:spPr bwMode="auto">
            <a:xfrm>
              <a:off x="4380429" y="3607411"/>
              <a:ext cx="952501" cy="96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err="1" smtClean="0">
                  <a:latin typeface="Arial" charset="0"/>
                  <a:cs typeface="Arial" charset="0"/>
                </a:rPr>
                <a:t>will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   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the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stand   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be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cut             ?</a:t>
              </a:r>
            </a:p>
            <a:p>
              <a:pPr algn="ctr"/>
              <a:endParaRPr lang="pt-PT" sz="8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63" name="TextBox 111"/>
          <p:cNvSpPr txBox="1">
            <a:spLocks noChangeArrowheads="1"/>
          </p:cNvSpPr>
          <p:nvPr/>
        </p:nvSpPr>
        <p:spPr bwMode="auto">
          <a:xfrm>
            <a:off x="3668071" y="2862567"/>
            <a:ext cx="5066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4A4800"/>
                </a:solidFill>
                <a:latin typeface="Arial" charset="0"/>
                <a:cs typeface="Arial" charset="0"/>
              </a:rPr>
              <a:t>i+1</a:t>
            </a:r>
            <a:endParaRPr lang="pt-PT" sz="1400" b="1" dirty="0">
              <a:solidFill>
                <a:srgbClr val="4A4800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TextBox 111"/>
          <p:cNvSpPr txBox="1">
            <a:spLocks noChangeArrowheads="1"/>
          </p:cNvSpPr>
          <p:nvPr/>
        </p:nvSpPr>
        <p:spPr bwMode="auto">
          <a:xfrm>
            <a:off x="8167366" y="2821337"/>
            <a:ext cx="636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9261693" y="5298300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Rounded Rectangle 65"/>
          <p:cNvSpPr/>
          <p:nvPr/>
        </p:nvSpPr>
        <p:spPr>
          <a:xfrm>
            <a:off x="7802159" y="5304212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TextBox 66"/>
          <p:cNvSpPr txBox="1"/>
          <p:nvPr/>
        </p:nvSpPr>
        <p:spPr>
          <a:xfrm>
            <a:off x="9237186" y="5281916"/>
            <a:ext cx="116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pulp</a:t>
            </a:r>
            <a:endParaRPr lang="pt-PT" sz="12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764059" y="5298042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b="1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energy</a:t>
            </a:r>
            <a:endParaRPr lang="pt-PT" sz="1200" b="1" dirty="0">
              <a:solidFill>
                <a:srgbClr val="99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extBox 111"/>
          <p:cNvSpPr txBox="1">
            <a:spLocks noChangeArrowheads="1"/>
          </p:cNvSpPr>
          <p:nvPr/>
        </p:nvSpPr>
        <p:spPr bwMode="auto">
          <a:xfrm>
            <a:off x="6597706" y="1407644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</a:t>
            </a:r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TextBox 111"/>
          <p:cNvSpPr txBox="1">
            <a:spLocks noChangeArrowheads="1"/>
          </p:cNvSpPr>
          <p:nvPr/>
        </p:nvSpPr>
        <p:spPr bwMode="auto">
          <a:xfrm>
            <a:off x="5635883" y="2569014"/>
            <a:ext cx="53340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/>
            <a:endParaRPr lang="pt-PT" sz="1400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72" name="Picture 71" descr="laymil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C8F4FF"/>
              </a:clrFrom>
              <a:clrTo>
                <a:srgbClr val="C8F4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4592" y="5366213"/>
            <a:ext cx="1143000" cy="620485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3" t="12646" r="57031" b="45606"/>
          <a:stretch>
            <a:fillRect/>
          </a:stretch>
        </p:blipFill>
        <p:spPr bwMode="auto">
          <a:xfrm>
            <a:off x="8394924" y="5429806"/>
            <a:ext cx="897025" cy="62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Box 111"/>
          <p:cNvSpPr txBox="1">
            <a:spLocks noChangeArrowheads="1"/>
          </p:cNvSpPr>
          <p:nvPr/>
        </p:nvSpPr>
        <p:spPr bwMode="auto">
          <a:xfrm>
            <a:off x="7244778" y="3840068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5621622" y="1360144"/>
            <a:ext cx="1007421" cy="830997"/>
            <a:chOff x="4354207" y="3629252"/>
            <a:chExt cx="1007421" cy="830997"/>
          </a:xfrm>
        </p:grpSpPr>
        <p:sp>
          <p:nvSpPr>
            <p:cNvPr id="78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TextBox 117"/>
            <p:cNvSpPr txBox="1">
              <a:spLocks noChangeArrowheads="1"/>
            </p:cNvSpPr>
            <p:nvPr/>
          </p:nvSpPr>
          <p:spPr bwMode="auto">
            <a:xfrm>
              <a:off x="4354207" y="3629252"/>
              <a:ext cx="100742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latin typeface="Arial" charset="0"/>
                  <a:cs typeface="Arial" charset="0"/>
                </a:rPr>
                <a:t>Is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it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planted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for </a:t>
              </a:r>
              <a:r>
                <a:rPr lang="en-GB" sz="1200" b="1" dirty="0" smtClean="0">
                  <a:latin typeface="Arial" charset="0"/>
                  <a:cs typeface="Arial" charset="0"/>
                </a:rPr>
                <a:t>energy           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12132" y="3108302"/>
            <a:ext cx="1016911" cy="830997"/>
            <a:chOff x="4333909" y="3676752"/>
            <a:chExt cx="1016911" cy="830997"/>
          </a:xfrm>
        </p:grpSpPr>
        <p:sp>
          <p:nvSpPr>
            <p:cNvPr id="81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TextBox 117"/>
            <p:cNvSpPr txBox="1">
              <a:spLocks noChangeArrowheads="1"/>
            </p:cNvSpPr>
            <p:nvPr/>
          </p:nvSpPr>
          <p:spPr bwMode="auto">
            <a:xfrm>
              <a:off x="4333909" y="3676752"/>
              <a:ext cx="10169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err="1" smtClean="0">
                  <a:latin typeface="Arial" charset="0"/>
                  <a:cs typeface="Arial" charset="0"/>
                </a:rPr>
                <a:t>has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it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reached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cut age</a:t>
              </a:r>
              <a:r>
                <a:rPr lang="en-GB" sz="1200" b="1" dirty="0" smtClean="0">
                  <a:latin typeface="Arial" charset="0"/>
                  <a:cs typeface="Arial" charset="0"/>
                </a:rPr>
                <a:t>           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559723" y="4377507"/>
            <a:ext cx="1260172" cy="893696"/>
            <a:chOff x="563411" y="3086952"/>
            <a:chExt cx="1260172" cy="893696"/>
          </a:xfrm>
        </p:grpSpPr>
        <p:sp>
          <p:nvSpPr>
            <p:cNvPr id="132" name="TextBox 131"/>
            <p:cNvSpPr txBox="1"/>
            <p:nvPr/>
          </p:nvSpPr>
          <p:spPr>
            <a:xfrm>
              <a:off x="563411" y="3094344"/>
              <a:ext cx="1000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Stand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harvested</a:t>
              </a:r>
              <a:endParaRPr lang="pt-PT" sz="1200" b="1" dirty="0">
                <a:solidFill>
                  <a:srgbClr val="4A48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33" name="Picture 3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792" y="3538847"/>
              <a:ext cx="696791" cy="44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Rounded Rectangle 133"/>
            <p:cNvSpPr/>
            <p:nvPr/>
          </p:nvSpPr>
          <p:spPr>
            <a:xfrm>
              <a:off x="567148" y="3086952"/>
              <a:ext cx="1143000" cy="684096"/>
            </a:xfrm>
            <a:prstGeom prst="roundRect">
              <a:avLst>
                <a:gd name="adj" fmla="val 10000"/>
              </a:avLst>
            </a:prstGeom>
            <a:noFill/>
            <a:ln w="28575">
              <a:solidFill>
                <a:srgbClr val="808000"/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cxnSp>
        <p:nvCxnSpPr>
          <p:cNvPr id="135" name="Straight Arrow Connector 134"/>
          <p:cNvCxnSpPr/>
          <p:nvPr/>
        </p:nvCxnSpPr>
        <p:spPr>
          <a:xfrm>
            <a:off x="6119929" y="2287774"/>
            <a:ext cx="0" cy="679373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7553381" y="2067779"/>
            <a:ext cx="0" cy="540000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11"/>
          <p:cNvSpPr txBox="1">
            <a:spLocks noChangeArrowheads="1"/>
          </p:cNvSpPr>
          <p:nvPr/>
        </p:nvSpPr>
        <p:spPr bwMode="auto">
          <a:xfrm>
            <a:off x="5576647" y="3949755"/>
            <a:ext cx="533400" cy="42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 smtClean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/>
            <a:endParaRPr lang="pt-PT" sz="1400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138" name="Group 137"/>
          <p:cNvGrpSpPr/>
          <p:nvPr/>
        </p:nvGrpSpPr>
        <p:grpSpPr>
          <a:xfrm>
            <a:off x="10875211" y="4178456"/>
            <a:ext cx="952501" cy="1015663"/>
            <a:chOff x="4392304" y="3539140"/>
            <a:chExt cx="952501" cy="1015663"/>
          </a:xfrm>
        </p:grpSpPr>
        <p:sp>
          <p:nvSpPr>
            <p:cNvPr id="139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0" name="TextBox 117"/>
            <p:cNvSpPr txBox="1">
              <a:spLocks noChangeArrowheads="1"/>
            </p:cNvSpPr>
            <p:nvPr/>
          </p:nvSpPr>
          <p:spPr bwMode="auto">
            <a:xfrm>
              <a:off x="4392304" y="3539140"/>
              <a:ext cx="95250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latin typeface="Arial" charset="0"/>
                  <a:cs typeface="Arial" charset="0"/>
                </a:rPr>
                <a:t>Is 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wood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demand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met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     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10874453" y="2874761"/>
            <a:ext cx="952501" cy="1015663"/>
            <a:chOff x="4392304" y="3539140"/>
            <a:chExt cx="952501" cy="1015663"/>
          </a:xfrm>
        </p:grpSpPr>
        <p:sp>
          <p:nvSpPr>
            <p:cNvPr id="142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" name="TextBox 117"/>
            <p:cNvSpPr txBox="1">
              <a:spLocks noChangeArrowheads="1"/>
            </p:cNvSpPr>
            <p:nvPr/>
          </p:nvSpPr>
          <p:spPr bwMode="auto">
            <a:xfrm>
              <a:off x="4392304" y="3539140"/>
              <a:ext cx="952501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latin typeface="Arial" charset="0"/>
                  <a:cs typeface="Arial" charset="0"/>
                </a:rPr>
                <a:t>Is      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biomass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demand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met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           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cxnSp>
        <p:nvCxnSpPr>
          <p:cNvPr id="144" name="Elbow Connector 143"/>
          <p:cNvCxnSpPr>
            <a:stCxn id="63" idx="0"/>
            <a:endCxn id="167" idx="2"/>
          </p:cNvCxnSpPr>
          <p:nvPr/>
        </p:nvCxnSpPr>
        <p:spPr>
          <a:xfrm rot="5400000" flipH="1" flipV="1">
            <a:off x="3918018" y="2420549"/>
            <a:ext cx="445389" cy="43864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/>
          <p:cNvGrpSpPr/>
          <p:nvPr/>
        </p:nvGrpSpPr>
        <p:grpSpPr>
          <a:xfrm>
            <a:off x="8299320" y="3530242"/>
            <a:ext cx="1229307" cy="936246"/>
            <a:chOff x="6646827" y="246028"/>
            <a:chExt cx="1229307" cy="936246"/>
          </a:xfrm>
        </p:grpSpPr>
        <p:sp>
          <p:nvSpPr>
            <p:cNvPr id="146" name="Rounded Rectangle 145"/>
            <p:cNvSpPr/>
            <p:nvPr/>
          </p:nvSpPr>
          <p:spPr>
            <a:xfrm>
              <a:off x="6646827" y="260648"/>
              <a:ext cx="1143000" cy="684096"/>
            </a:xfrm>
            <a:prstGeom prst="roundRect">
              <a:avLst>
                <a:gd name="adj" fmla="val 10000"/>
              </a:avLst>
            </a:prstGeom>
            <a:noFill/>
            <a:ln w="28575">
              <a:solidFill>
                <a:srgbClr val="808000"/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7" name="TextBox 146"/>
            <p:cNvSpPr txBox="1"/>
            <p:nvPr/>
          </p:nvSpPr>
          <p:spPr>
            <a:xfrm>
              <a:off x="6646827" y="246028"/>
              <a:ext cx="10001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Stand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harvested</a:t>
              </a:r>
              <a:endPara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pt-PT" sz="8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pt-PT" sz="800" b="1" dirty="0">
                <a:solidFill>
                  <a:srgbClr val="4A48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8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872" y="714274"/>
              <a:ext cx="697262" cy="46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9" name="TextBox 111"/>
          <p:cNvSpPr txBox="1">
            <a:spLocks noChangeArrowheads="1"/>
          </p:cNvSpPr>
          <p:nvPr/>
        </p:nvSpPr>
        <p:spPr bwMode="auto">
          <a:xfrm>
            <a:off x="5057120" y="3253469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50" name="TextBox 111"/>
          <p:cNvSpPr txBox="1">
            <a:spLocks noChangeArrowheads="1"/>
          </p:cNvSpPr>
          <p:nvPr/>
        </p:nvSpPr>
        <p:spPr bwMode="auto">
          <a:xfrm>
            <a:off x="10667693" y="3800799"/>
            <a:ext cx="6360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51" name="TextBox 111"/>
          <p:cNvSpPr txBox="1">
            <a:spLocks noChangeArrowheads="1"/>
          </p:cNvSpPr>
          <p:nvPr/>
        </p:nvSpPr>
        <p:spPr bwMode="auto">
          <a:xfrm>
            <a:off x="10787480" y="5304212"/>
            <a:ext cx="3964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flipH="1">
            <a:off x="6119929" y="3975213"/>
            <a:ext cx="8965" cy="402294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Elbow Connector 152"/>
          <p:cNvCxnSpPr>
            <a:stCxn id="130" idx="1"/>
            <a:endCxn id="63" idx="2"/>
          </p:cNvCxnSpPr>
          <p:nvPr/>
        </p:nvCxnSpPr>
        <p:spPr>
          <a:xfrm rot="10800000">
            <a:off x="3921388" y="3170345"/>
            <a:ext cx="1690744" cy="353457"/>
          </a:xfrm>
          <a:prstGeom prst="bentConnector2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/>
          <p:cNvCxnSpPr>
            <a:stCxn id="167" idx="3"/>
            <a:endCxn id="79" idx="1"/>
          </p:cNvCxnSpPr>
          <p:nvPr/>
        </p:nvCxnSpPr>
        <p:spPr>
          <a:xfrm flipV="1">
            <a:off x="4852780" y="1775643"/>
            <a:ext cx="768842" cy="1210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>
            <a:stCxn id="79" idx="3"/>
            <a:endCxn id="58" idx="1"/>
          </p:cNvCxnSpPr>
          <p:nvPr/>
        </p:nvCxnSpPr>
        <p:spPr>
          <a:xfrm flipV="1">
            <a:off x="6629043" y="1775392"/>
            <a:ext cx="388512" cy="251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Elbow Connector 155"/>
          <p:cNvCxnSpPr>
            <a:stCxn id="61" idx="3"/>
            <a:endCxn id="147" idx="0"/>
          </p:cNvCxnSpPr>
          <p:nvPr/>
        </p:nvCxnSpPr>
        <p:spPr>
          <a:xfrm>
            <a:off x="8030189" y="3163669"/>
            <a:ext cx="769194" cy="366573"/>
          </a:xfrm>
          <a:prstGeom prst="bentConnector2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Elbow Connector 156"/>
          <p:cNvCxnSpPr>
            <a:stCxn id="134" idx="2"/>
            <a:endCxn id="68" idx="1"/>
          </p:cNvCxnSpPr>
          <p:nvPr/>
        </p:nvCxnSpPr>
        <p:spPr>
          <a:xfrm rot="16200000" flipH="1">
            <a:off x="6715873" y="4480689"/>
            <a:ext cx="467272" cy="1629099"/>
          </a:xfrm>
          <a:prstGeom prst="bentConnector2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157"/>
          <p:cNvCxnSpPr>
            <a:stCxn id="147" idx="2"/>
            <a:endCxn id="68" idx="0"/>
          </p:cNvCxnSpPr>
          <p:nvPr/>
        </p:nvCxnSpPr>
        <p:spPr>
          <a:xfrm rot="5400000">
            <a:off x="8056564" y="4555223"/>
            <a:ext cx="1059914" cy="425724"/>
          </a:xfrm>
          <a:prstGeom prst="bentConnector3">
            <a:avLst/>
          </a:prstGeom>
          <a:ln w="28575">
            <a:solidFill>
              <a:schemeClr val="accent3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Elbow Connector 158"/>
          <p:cNvCxnSpPr>
            <a:stCxn id="147" idx="2"/>
            <a:endCxn id="67" idx="0"/>
          </p:cNvCxnSpPr>
          <p:nvPr/>
        </p:nvCxnSpPr>
        <p:spPr>
          <a:xfrm rot="16200000" flipH="1">
            <a:off x="8788267" y="4249243"/>
            <a:ext cx="1043788" cy="1021557"/>
          </a:xfrm>
          <a:prstGeom prst="bentConnector3">
            <a:avLst>
              <a:gd name="adj1" fmla="val 51138"/>
            </a:avLst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Elbow Connector 159"/>
          <p:cNvCxnSpPr>
            <a:stCxn id="61" idx="2"/>
            <a:endCxn id="63" idx="2"/>
          </p:cNvCxnSpPr>
          <p:nvPr/>
        </p:nvCxnSpPr>
        <p:spPr>
          <a:xfrm rot="5400000" flipH="1">
            <a:off x="5498627" y="1593106"/>
            <a:ext cx="478073" cy="3632551"/>
          </a:xfrm>
          <a:prstGeom prst="bentConnector3">
            <a:avLst>
              <a:gd name="adj1" fmla="val -465484"/>
            </a:avLst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40" idx="0"/>
            <a:endCxn id="143" idx="2"/>
          </p:cNvCxnSpPr>
          <p:nvPr/>
        </p:nvCxnSpPr>
        <p:spPr>
          <a:xfrm flipH="1" flipV="1">
            <a:off x="11350704" y="3890424"/>
            <a:ext cx="758" cy="288032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Elbow Connector 161"/>
          <p:cNvCxnSpPr>
            <a:stCxn id="140" idx="2"/>
          </p:cNvCxnSpPr>
          <p:nvPr/>
        </p:nvCxnSpPr>
        <p:spPr>
          <a:xfrm rot="5400000" flipH="1">
            <a:off x="6666100" y="508757"/>
            <a:ext cx="1940650" cy="7430075"/>
          </a:xfrm>
          <a:prstGeom prst="bentConnector4">
            <a:avLst>
              <a:gd name="adj1" fmla="val -54571"/>
              <a:gd name="adj2" fmla="val 100046"/>
            </a:avLst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Elbow Connector 162"/>
          <p:cNvCxnSpPr>
            <a:stCxn id="134" idx="1"/>
            <a:endCxn id="63" idx="2"/>
          </p:cNvCxnSpPr>
          <p:nvPr/>
        </p:nvCxnSpPr>
        <p:spPr>
          <a:xfrm rot="10800000">
            <a:off x="3921388" y="3170345"/>
            <a:ext cx="1642072" cy="1549211"/>
          </a:xfrm>
          <a:prstGeom prst="bentConnector2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ounded Rectangle 163"/>
          <p:cNvSpPr/>
          <p:nvPr/>
        </p:nvSpPr>
        <p:spPr>
          <a:xfrm>
            <a:off x="7744504" y="5061603"/>
            <a:ext cx="3042976" cy="989061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65" name="Elbow Connector 164"/>
          <p:cNvCxnSpPr/>
          <p:nvPr/>
        </p:nvCxnSpPr>
        <p:spPr>
          <a:xfrm flipV="1">
            <a:off x="10404693" y="4686287"/>
            <a:ext cx="414907" cy="375315"/>
          </a:xfrm>
          <a:prstGeom prst="bentConnector3">
            <a:avLst>
              <a:gd name="adj1" fmla="val -2630"/>
            </a:avLst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/>
          <p:cNvGrpSpPr/>
          <p:nvPr/>
        </p:nvGrpSpPr>
        <p:grpSpPr>
          <a:xfrm>
            <a:off x="3867293" y="1136527"/>
            <a:ext cx="985487" cy="1280651"/>
            <a:chOff x="540718" y="4413025"/>
            <a:chExt cx="1371894" cy="1769383"/>
          </a:xfrm>
        </p:grpSpPr>
        <p:sp>
          <p:nvSpPr>
            <p:cNvPr id="167" name="Rounded Rectangle 166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168" name="Picture 167"/>
            <p:cNvPicPr>
              <a:picLocks noChangeAspect="1"/>
            </p:cNvPicPr>
            <p:nvPr/>
          </p:nvPicPr>
          <p:blipFill rotWithShape="1">
            <a:blip r:embed="rId7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0926729" y="717901"/>
            <a:ext cx="1332000" cy="432000"/>
            <a:chOff x="7111909" y="4625877"/>
            <a:chExt cx="1332000" cy="432000"/>
          </a:xfrm>
        </p:grpSpPr>
        <p:sp>
          <p:nvSpPr>
            <p:cNvPr id="170" name="Rectangle 169"/>
            <p:cNvSpPr/>
            <p:nvPr/>
          </p:nvSpPr>
          <p:spPr bwMode="auto">
            <a:xfrm>
              <a:off x="7111909" y="4625877"/>
              <a:ext cx="1332000" cy="43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171" name="TextBox 117"/>
            <p:cNvSpPr txBox="1">
              <a:spLocks noChangeArrowheads="1"/>
            </p:cNvSpPr>
            <p:nvPr/>
          </p:nvSpPr>
          <p:spPr bwMode="auto">
            <a:xfrm>
              <a:off x="7124958" y="4625877"/>
              <a:ext cx="1316729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Demand</a:t>
              </a:r>
              <a:endParaRPr lang="pt-PT" sz="12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(</a:t>
              </a:r>
              <a:r>
                <a:rPr lang="pt-PT" sz="9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wood</a:t>
              </a:r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 &amp; </a:t>
              </a:r>
              <a:r>
                <a:rPr lang="pt-PT" sz="9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biomass</a:t>
              </a:r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)</a:t>
              </a:r>
              <a:endParaRPr lang="pt-PT" sz="9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1453416" y="4730188"/>
            <a:ext cx="1804485" cy="284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W_energy</a:t>
            </a:r>
            <a:endParaRPr lang="pt-PT" sz="1400" dirty="0"/>
          </a:p>
        </p:txBody>
      </p:sp>
      <p:sp>
        <p:nvSpPr>
          <p:cNvPr id="173" name="Rectangle 172"/>
          <p:cNvSpPr/>
          <p:nvPr/>
        </p:nvSpPr>
        <p:spPr>
          <a:xfrm>
            <a:off x="1427735" y="5057192"/>
            <a:ext cx="1807055" cy="69672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V_pulp</a:t>
            </a:r>
            <a:endParaRPr lang="pt-PT" sz="1400" dirty="0"/>
          </a:p>
        </p:txBody>
      </p:sp>
      <p:cxnSp>
        <p:nvCxnSpPr>
          <p:cNvPr id="174" name="Elbow Connector 173"/>
          <p:cNvCxnSpPr>
            <a:stCxn id="143" idx="3"/>
            <a:endCxn id="63" idx="2"/>
          </p:cNvCxnSpPr>
          <p:nvPr/>
        </p:nvCxnSpPr>
        <p:spPr>
          <a:xfrm flipH="1" flipV="1">
            <a:off x="3921388" y="3170344"/>
            <a:ext cx="7905566" cy="212249"/>
          </a:xfrm>
          <a:prstGeom prst="bentConnector4">
            <a:avLst>
              <a:gd name="adj1" fmla="val -1476"/>
              <a:gd name="adj2" fmla="val -1384438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Elbow Connector 174"/>
          <p:cNvCxnSpPr/>
          <p:nvPr/>
        </p:nvCxnSpPr>
        <p:spPr>
          <a:xfrm rot="5400000" flipH="1" flipV="1">
            <a:off x="3919856" y="2423881"/>
            <a:ext cx="445389" cy="43864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V="1">
            <a:off x="4837882" y="1776378"/>
            <a:ext cx="768842" cy="1210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6632718" y="1768164"/>
            <a:ext cx="388512" cy="251"/>
          </a:xfrm>
          <a:prstGeom prst="straightConnector1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7559104" y="2090100"/>
            <a:ext cx="0" cy="540000"/>
          </a:xfrm>
          <a:prstGeom prst="line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Elbow Connector 178"/>
          <p:cNvCxnSpPr/>
          <p:nvPr/>
        </p:nvCxnSpPr>
        <p:spPr>
          <a:xfrm>
            <a:off x="8031121" y="3166754"/>
            <a:ext cx="769194" cy="366573"/>
          </a:xfrm>
          <a:prstGeom prst="bentConnector2">
            <a:avLst/>
          </a:prstGeom>
          <a:ln w="28575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Elbow Connector 179"/>
          <p:cNvCxnSpPr/>
          <p:nvPr/>
        </p:nvCxnSpPr>
        <p:spPr>
          <a:xfrm rot="5400000">
            <a:off x="8050434" y="4549053"/>
            <a:ext cx="1059914" cy="425724"/>
          </a:xfrm>
          <a:prstGeom prst="bentConnector3">
            <a:avLst/>
          </a:prstGeom>
          <a:ln w="28575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4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29" grpId="0" animBg="1"/>
      <p:bldP spid="58" grpId="0" animBg="1"/>
      <p:bldP spid="63" grpId="0"/>
      <p:bldP spid="64" grpId="0"/>
      <p:bldP spid="67" grpId="0"/>
      <p:bldP spid="68" grpId="0"/>
      <p:bldP spid="69" grpId="0"/>
      <p:bldP spid="70" grpId="0"/>
      <p:bldP spid="74" grpId="0"/>
      <p:bldP spid="137" grpId="0"/>
      <p:bldP spid="149" grpId="0"/>
      <p:bldP spid="150" grpId="0"/>
      <p:bldP spid="151" grpId="0"/>
      <p:bldP spid="172" grpId="0" animBg="1"/>
      <p:bldP spid="1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 rot="16200000">
            <a:off x="-2902941" y="3152027"/>
            <a:ext cx="6575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3365" y="-2"/>
            <a:ext cx="0" cy="685800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ounded Rectangle 70"/>
          <p:cNvSpPr/>
          <p:nvPr/>
        </p:nvSpPr>
        <p:spPr>
          <a:xfrm>
            <a:off x="3612160" y="913085"/>
            <a:ext cx="8458201" cy="561052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62" name="Rectangle 61"/>
          <p:cNvSpPr/>
          <p:nvPr/>
        </p:nvSpPr>
        <p:spPr>
          <a:xfrm>
            <a:off x="869251" y="274298"/>
            <a:ext cx="270260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b="1" dirty="0" smtClean="0">
                <a:latin typeface="Arial" charset="0"/>
                <a:cs typeface="Arial" charset="0"/>
              </a:rPr>
              <a:t>Afforestation: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Random numbers are drawn to assign a S to the new stand.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The area of each new stand corresponds to the pixel: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err="1" smtClean="0">
                <a:latin typeface="Arial" charset="0"/>
                <a:cs typeface="Arial" charset="0"/>
              </a:rPr>
              <a:t>AreaOfSpecies</a:t>
            </a:r>
            <a:r>
              <a:rPr lang="en-US" sz="1600" dirty="0" smtClean="0">
                <a:latin typeface="Arial" charset="0"/>
                <a:cs typeface="Arial" charset="0"/>
              </a:rPr>
              <a:t> / n </a:t>
            </a:r>
            <a:r>
              <a:rPr lang="en-US" sz="1600" dirty="0" err="1" smtClean="0">
                <a:latin typeface="Arial" charset="0"/>
                <a:cs typeface="Arial" charset="0"/>
              </a:rPr>
              <a:t>Plot</a:t>
            </a:r>
            <a:r>
              <a:rPr lang="en-US" sz="1600" baseline="-25000" dirty="0" err="1" smtClean="0">
                <a:latin typeface="Arial" charset="0"/>
                <a:cs typeface="Arial" charset="0"/>
              </a:rPr>
              <a:t>Ec</a:t>
            </a:r>
            <a:r>
              <a:rPr lang="en-US" sz="1600" dirty="0" smtClean="0">
                <a:latin typeface="Arial" charset="0"/>
                <a:cs typeface="Arial" charset="0"/>
              </a:rPr>
              <a:t>      (</a:t>
            </a:r>
            <a:r>
              <a:rPr lang="en-US" sz="1600" dirty="0">
                <a:latin typeface="Arial" charset="0"/>
                <a:cs typeface="Arial" charset="0"/>
              </a:rPr>
              <a:t>≈ 400 </a:t>
            </a:r>
            <a:r>
              <a:rPr lang="en-US" sz="1600" dirty="0" smtClean="0">
                <a:latin typeface="Arial" charset="0"/>
                <a:cs typeface="Arial" charset="0"/>
              </a:rPr>
              <a:t>ha)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1600" dirty="0">
              <a:latin typeface="Arial" charset="0"/>
              <a:cs typeface="Arial" charset="0"/>
            </a:endParaRP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b="1" dirty="0" smtClean="0">
                <a:latin typeface="Arial" charset="0"/>
                <a:cs typeface="Arial" charset="0"/>
              </a:rPr>
              <a:t>Deforestation:</a:t>
            </a: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 smtClean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Stands that have completed its 3</a:t>
            </a:r>
            <a:r>
              <a:rPr lang="en-US" sz="1600" baseline="30000" dirty="0" smtClean="0">
                <a:latin typeface="Arial" charset="0"/>
                <a:cs typeface="Arial" charset="0"/>
              </a:rPr>
              <a:t>rd</a:t>
            </a:r>
            <a:r>
              <a:rPr lang="en-US" sz="1600" dirty="0" smtClean="0">
                <a:latin typeface="Arial" charset="0"/>
                <a:cs typeface="Arial" charset="0"/>
              </a:rPr>
              <a:t> rotation once harvested (due to fire or not) are candidates for being abandoned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 smtClean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Random numbers used to determine which are abandoned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US" sz="1600" dirty="0" smtClean="0">
                <a:latin typeface="Arial" charset="0"/>
                <a:cs typeface="Arial" charset="0"/>
              </a:rPr>
              <a:t>Priority is given to those located in low S areas</a:t>
            </a:r>
          </a:p>
        </p:txBody>
      </p:sp>
      <p:cxnSp>
        <p:nvCxnSpPr>
          <p:cNvPr id="12" name="Elbow Connector 11"/>
          <p:cNvCxnSpPr/>
          <p:nvPr/>
        </p:nvCxnSpPr>
        <p:spPr>
          <a:xfrm rot="10800000">
            <a:off x="4125171" y="1565872"/>
            <a:ext cx="145458" cy="1093693"/>
          </a:xfrm>
          <a:prstGeom prst="bentConnector3">
            <a:avLst>
              <a:gd name="adj1" fmla="val 257159"/>
            </a:avLst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270629" y="1136772"/>
            <a:ext cx="952501" cy="1195969"/>
            <a:chOff x="4270629" y="1136772"/>
            <a:chExt cx="952501" cy="1195969"/>
          </a:xfrm>
        </p:grpSpPr>
        <p:grpSp>
          <p:nvGrpSpPr>
            <p:cNvPr id="91" name="Group 90"/>
            <p:cNvGrpSpPr/>
            <p:nvPr/>
          </p:nvGrpSpPr>
          <p:grpSpPr>
            <a:xfrm>
              <a:off x="4270629" y="1136772"/>
              <a:ext cx="952501" cy="752266"/>
              <a:chOff x="4392304" y="3677903"/>
              <a:chExt cx="952501" cy="752266"/>
            </a:xfrm>
          </p:grpSpPr>
          <p:sp>
            <p:nvSpPr>
              <p:cNvPr id="92" name="TextBox 111"/>
              <p:cNvSpPr txBox="1">
                <a:spLocks noChangeArrowheads="1"/>
              </p:cNvSpPr>
              <p:nvPr/>
            </p:nvSpPr>
            <p:spPr bwMode="auto">
              <a:xfrm rot="18909439" flipH="1">
                <a:off x="4492514" y="3677903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2"/>
                  </a:gs>
                  <a:gs pos="8000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16200000" scaled="0"/>
              </a:gradFill>
              <a:ln w="9525">
                <a:solidFill>
                  <a:srgbClr val="808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pt-PT" sz="1200" b="1" dirty="0">
                  <a:solidFill>
                    <a:srgbClr val="CC66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93" name="TextBox 117"/>
              <p:cNvSpPr txBox="1">
                <a:spLocks noChangeArrowheads="1"/>
              </p:cNvSpPr>
              <p:nvPr/>
            </p:nvSpPr>
            <p:spPr bwMode="auto">
              <a:xfrm>
                <a:off x="4392304" y="3783838"/>
                <a:ext cx="95250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smtClean="0">
                    <a:latin typeface="Arial" charset="0"/>
                    <a:cs typeface="Arial" charset="0"/>
                  </a:rPr>
                  <a:t>Is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pulp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area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met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  ?</a:t>
                </a:r>
                <a:endParaRPr lang="pt-PT" sz="900" b="1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96" name="Straight Arrow Connector 95"/>
            <p:cNvCxnSpPr/>
            <p:nvPr/>
          </p:nvCxnSpPr>
          <p:spPr>
            <a:xfrm>
              <a:off x="4700858" y="2002640"/>
              <a:ext cx="1" cy="330101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111"/>
            <p:cNvSpPr txBox="1">
              <a:spLocks noChangeArrowheads="1"/>
            </p:cNvSpPr>
            <p:nvPr/>
          </p:nvSpPr>
          <p:spPr bwMode="auto">
            <a:xfrm>
              <a:off x="4805868" y="2022786"/>
              <a:ext cx="3939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b="1" baseline="-25000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no</a:t>
              </a:r>
              <a:endPara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55962" y="1070511"/>
            <a:ext cx="1079357" cy="577204"/>
            <a:chOff x="5155962" y="1070511"/>
            <a:chExt cx="1079357" cy="577204"/>
          </a:xfrm>
        </p:grpSpPr>
        <p:sp>
          <p:nvSpPr>
            <p:cNvPr id="69" name="TextBox 111"/>
            <p:cNvSpPr txBox="1">
              <a:spLocks noChangeArrowheads="1"/>
            </p:cNvSpPr>
            <p:nvPr/>
          </p:nvSpPr>
          <p:spPr bwMode="auto">
            <a:xfrm>
              <a:off x="5155962" y="1070511"/>
              <a:ext cx="4917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b="1" baseline="-25000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yes</a:t>
              </a:r>
              <a:endPara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55" name="Straight Arrow Connector 154"/>
            <p:cNvCxnSpPr/>
            <p:nvPr/>
          </p:nvCxnSpPr>
          <p:spPr>
            <a:xfrm rot="5400000" flipV="1">
              <a:off x="5365060" y="1358040"/>
              <a:ext cx="6332" cy="256543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8"/>
            <p:cNvSpPr txBox="1">
              <a:spLocks noChangeArrowheads="1"/>
            </p:cNvSpPr>
            <p:nvPr/>
          </p:nvSpPr>
          <p:spPr bwMode="auto">
            <a:xfrm>
              <a:off x="5397118" y="1339938"/>
              <a:ext cx="83820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latin typeface="Arial" charset="0"/>
                  <a:cs typeface="Arial" charset="0"/>
                </a:rPr>
                <a:t>EXIT</a:t>
              </a:r>
            </a:p>
          </p:txBody>
        </p:sp>
      </p:grpSp>
      <p:cxnSp>
        <p:nvCxnSpPr>
          <p:cNvPr id="120" name="Elbow Connector 119"/>
          <p:cNvCxnSpPr>
            <a:stCxn id="112" idx="1"/>
            <a:endCxn id="123" idx="1"/>
          </p:cNvCxnSpPr>
          <p:nvPr/>
        </p:nvCxnSpPr>
        <p:spPr>
          <a:xfrm rot="10800000" flipH="1">
            <a:off x="4125171" y="4336566"/>
            <a:ext cx="145458" cy="1093693"/>
          </a:xfrm>
          <a:prstGeom prst="bentConnector3">
            <a:avLst>
              <a:gd name="adj1" fmla="val -157159"/>
            </a:avLst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270629" y="3907464"/>
            <a:ext cx="952501" cy="1195969"/>
            <a:chOff x="4270629" y="3907464"/>
            <a:chExt cx="952501" cy="1195969"/>
          </a:xfrm>
        </p:grpSpPr>
        <p:grpSp>
          <p:nvGrpSpPr>
            <p:cNvPr id="121" name="Group 120"/>
            <p:cNvGrpSpPr/>
            <p:nvPr/>
          </p:nvGrpSpPr>
          <p:grpSpPr>
            <a:xfrm>
              <a:off x="4270629" y="3907464"/>
              <a:ext cx="952501" cy="752266"/>
              <a:chOff x="4392304" y="3677903"/>
              <a:chExt cx="952501" cy="752266"/>
            </a:xfrm>
          </p:grpSpPr>
          <p:sp>
            <p:nvSpPr>
              <p:cNvPr id="122" name="TextBox 111"/>
              <p:cNvSpPr txBox="1">
                <a:spLocks noChangeArrowheads="1"/>
              </p:cNvSpPr>
              <p:nvPr/>
            </p:nvSpPr>
            <p:spPr bwMode="auto">
              <a:xfrm rot="18909439" flipH="1">
                <a:off x="4492514" y="3677903"/>
                <a:ext cx="720000" cy="720000"/>
              </a:xfrm>
              <a:prstGeom prst="rect">
                <a:avLst/>
              </a:prstGeom>
              <a:gradFill>
                <a:gsLst>
                  <a:gs pos="0">
                    <a:schemeClr val="bg2"/>
                  </a:gs>
                  <a:gs pos="8000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16200000" scaled="0"/>
              </a:gradFill>
              <a:ln w="9525">
                <a:solidFill>
                  <a:srgbClr val="808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pt-PT" sz="1200" b="1" dirty="0">
                  <a:solidFill>
                    <a:srgbClr val="CC66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123" name="TextBox 117"/>
              <p:cNvSpPr txBox="1">
                <a:spLocks noChangeArrowheads="1"/>
              </p:cNvSpPr>
              <p:nvPr/>
            </p:nvSpPr>
            <p:spPr bwMode="auto">
              <a:xfrm>
                <a:off x="4392304" y="3783838"/>
                <a:ext cx="95250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smtClean="0">
                    <a:latin typeface="Arial" charset="0"/>
                    <a:cs typeface="Arial" charset="0"/>
                  </a:rPr>
                  <a:t>Is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energy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area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latin typeface="Arial" charset="0"/>
                    <a:cs typeface="Arial" charset="0"/>
                  </a:rPr>
                  <a:t>met</a:t>
                </a:r>
                <a:r>
                  <a:rPr lang="pt-PT" sz="1200" b="1" dirty="0" smtClean="0">
                    <a:latin typeface="Arial" charset="0"/>
                    <a:cs typeface="Arial" charset="0"/>
                  </a:rPr>
                  <a:t>   ?</a:t>
                </a:r>
                <a:endParaRPr lang="pt-PT" sz="900" b="1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24" name="Straight Arrow Connector 123"/>
            <p:cNvCxnSpPr/>
            <p:nvPr/>
          </p:nvCxnSpPr>
          <p:spPr>
            <a:xfrm>
              <a:off x="4700858" y="4773332"/>
              <a:ext cx="1" cy="330101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11"/>
            <p:cNvSpPr txBox="1">
              <a:spLocks noChangeArrowheads="1"/>
            </p:cNvSpPr>
            <p:nvPr/>
          </p:nvSpPr>
          <p:spPr bwMode="auto">
            <a:xfrm>
              <a:off x="4805868" y="4793478"/>
              <a:ext cx="39393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b="1" baseline="-25000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no</a:t>
              </a:r>
              <a:endPara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25171" y="5072555"/>
            <a:ext cx="3926036" cy="1398567"/>
            <a:chOff x="4125171" y="5072555"/>
            <a:chExt cx="3926036" cy="1398567"/>
          </a:xfrm>
        </p:grpSpPr>
        <p:sp>
          <p:nvSpPr>
            <p:cNvPr id="112" name="TextBox 111"/>
            <p:cNvSpPr txBox="1">
              <a:spLocks noChangeArrowheads="1"/>
            </p:cNvSpPr>
            <p:nvPr/>
          </p:nvSpPr>
          <p:spPr bwMode="auto">
            <a:xfrm>
              <a:off x="4125171" y="5137870"/>
              <a:ext cx="1238697" cy="584775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dirty="0" err="1">
                  <a:latin typeface="Arial" charset="0"/>
                  <a:cs typeface="Arial" charset="0"/>
                </a:rPr>
                <a:t>Random</a:t>
              </a:r>
              <a:r>
                <a:rPr lang="pt-PT" sz="1600" b="1" dirty="0">
                  <a:latin typeface="Arial" charset="0"/>
                  <a:cs typeface="Arial" charset="0"/>
                </a:rPr>
                <a:t> </a:t>
              </a:r>
              <a:r>
                <a:rPr lang="pt-PT" sz="1600" b="1" dirty="0" err="1">
                  <a:latin typeface="Arial" charset="0"/>
                  <a:cs typeface="Arial" charset="0"/>
                </a:rPr>
                <a:t>number</a:t>
              </a:r>
              <a:endParaRPr lang="pt-PT" sz="1600" b="1" dirty="0">
                <a:latin typeface="Arial" charset="0"/>
                <a:cs typeface="Arial" charset="0"/>
              </a:endParaRPr>
            </a:p>
          </p:txBody>
        </p:sp>
        <p:cxnSp>
          <p:nvCxnSpPr>
            <p:cNvPr id="114" name="Straight Connector 113"/>
            <p:cNvCxnSpPr>
              <a:stCxn id="112" idx="3"/>
              <a:endCxn id="117" idx="1"/>
            </p:cNvCxnSpPr>
            <p:nvPr/>
          </p:nvCxnSpPr>
          <p:spPr>
            <a:xfrm flipV="1">
              <a:off x="5363868" y="5426498"/>
              <a:ext cx="701533" cy="376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6065404" y="5072555"/>
              <a:ext cx="1724487" cy="707886"/>
              <a:chOff x="6646826" y="257317"/>
              <a:chExt cx="1143001" cy="707886"/>
            </a:xfrm>
          </p:grpSpPr>
          <p:sp>
            <p:nvSpPr>
              <p:cNvPr id="116" name="Rounded Rectangle 115"/>
              <p:cNvSpPr/>
              <p:nvPr/>
            </p:nvSpPr>
            <p:spPr>
              <a:xfrm>
                <a:off x="6646827" y="260648"/>
                <a:ext cx="1143000" cy="684096"/>
              </a:xfrm>
              <a:prstGeom prst="roundRect">
                <a:avLst>
                  <a:gd name="adj" fmla="val 10000"/>
                </a:avLst>
              </a:prstGeom>
              <a:noFill/>
              <a:ln w="28575">
                <a:solidFill>
                  <a:srgbClr val="808000"/>
                </a:solidFill>
              </a:ln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7" name="TextBox 116"/>
              <p:cNvSpPr txBox="1"/>
              <p:nvPr/>
            </p:nvSpPr>
            <p:spPr>
              <a:xfrm>
                <a:off x="6646826" y="257317"/>
                <a:ext cx="114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New stand </a:t>
                </a:r>
                <a:r>
                  <a:rPr lang="pt-PT" sz="1200" b="1" dirty="0" err="1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added</a:t>
                </a:r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 to </a:t>
                </a:r>
                <a:r>
                  <a:rPr lang="pt-PT" sz="1200" b="1" dirty="0" err="1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PT" sz="1200" dirty="0" err="1" smtClean="0">
                    <a:latin typeface="Arial" pitchFamily="34" charset="0"/>
                    <a:cs typeface="Arial" pitchFamily="34" charset="0"/>
                  </a:rPr>
                  <a:t>input_NFI,csv</a:t>
                </a:r>
                <a:endParaRPr lang="pt-PT" sz="12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pt-PT" sz="8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pt-PT" sz="800" b="1" dirty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83" name="Picture 3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298" y="5472392"/>
              <a:ext cx="696791" cy="44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5809268" y="5886347"/>
              <a:ext cx="22419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Assigned:</a:t>
              </a:r>
            </a:p>
            <a:p>
              <a:r>
                <a:rPr lang="en-US" sz="1600" dirty="0" err="1" smtClean="0"/>
                <a:t>stand_id</a:t>
              </a:r>
              <a:r>
                <a:rPr lang="en-US" sz="1600" dirty="0" smtClean="0"/>
                <a:t>, area, S, </a:t>
              </a:r>
              <a:r>
                <a:rPr lang="en-US" sz="1600" b="1" dirty="0" smtClean="0">
                  <a:solidFill>
                    <a:schemeClr val="accent1"/>
                  </a:solidFill>
                </a:rPr>
                <a:t>FMA=5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25171" y="2301863"/>
            <a:ext cx="4003753" cy="1362548"/>
            <a:chOff x="4125171" y="2301863"/>
            <a:chExt cx="4003753" cy="1362548"/>
          </a:xfrm>
        </p:grpSpPr>
        <p:sp>
          <p:nvSpPr>
            <p:cNvPr id="58" name="TextBox 111"/>
            <p:cNvSpPr txBox="1">
              <a:spLocks noChangeArrowheads="1"/>
            </p:cNvSpPr>
            <p:nvPr/>
          </p:nvSpPr>
          <p:spPr bwMode="auto">
            <a:xfrm>
              <a:off x="4125171" y="2367178"/>
              <a:ext cx="1238697" cy="584775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600" b="1" dirty="0" err="1" smtClean="0">
                  <a:latin typeface="Arial" charset="0"/>
                  <a:cs typeface="Arial" charset="0"/>
                </a:rPr>
                <a:t>Random</a:t>
              </a:r>
              <a:r>
                <a:rPr lang="pt-PT" sz="1600" b="1" dirty="0" smtClean="0">
                  <a:latin typeface="Arial" charset="0"/>
                  <a:cs typeface="Arial" charset="0"/>
                </a:rPr>
                <a:t> </a:t>
              </a:r>
              <a:r>
                <a:rPr lang="pt-PT" sz="1600" b="1" dirty="0" err="1" smtClean="0">
                  <a:latin typeface="Arial" charset="0"/>
                  <a:cs typeface="Arial" charset="0"/>
                </a:rPr>
                <a:t>number</a:t>
              </a:r>
              <a:endParaRPr lang="pt-PT" sz="1600" b="1" dirty="0" smtClean="0">
                <a:latin typeface="Arial" charset="0"/>
                <a:cs typeface="Arial" charset="0"/>
              </a:endParaRPr>
            </a:p>
          </p:txBody>
        </p:sp>
        <p:cxnSp>
          <p:nvCxnSpPr>
            <p:cNvPr id="136" name="Straight Connector 135"/>
            <p:cNvCxnSpPr>
              <a:stCxn id="58" idx="3"/>
              <a:endCxn id="147" idx="1"/>
            </p:cNvCxnSpPr>
            <p:nvPr/>
          </p:nvCxnSpPr>
          <p:spPr>
            <a:xfrm flipV="1">
              <a:off x="5363868" y="2655806"/>
              <a:ext cx="701536" cy="3760"/>
            </a:xfrm>
            <a:prstGeom prst="line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5" name="Group 144"/>
            <p:cNvGrpSpPr/>
            <p:nvPr/>
          </p:nvGrpSpPr>
          <p:grpSpPr>
            <a:xfrm>
              <a:off x="6065404" y="2301863"/>
              <a:ext cx="1724487" cy="707886"/>
              <a:chOff x="6646826" y="257317"/>
              <a:chExt cx="1143001" cy="707886"/>
            </a:xfrm>
          </p:grpSpPr>
          <p:sp>
            <p:nvSpPr>
              <p:cNvPr id="146" name="Rounded Rectangle 145"/>
              <p:cNvSpPr/>
              <p:nvPr/>
            </p:nvSpPr>
            <p:spPr>
              <a:xfrm>
                <a:off x="6646827" y="260648"/>
                <a:ext cx="1143000" cy="684096"/>
              </a:xfrm>
              <a:prstGeom prst="roundRect">
                <a:avLst>
                  <a:gd name="adj" fmla="val 10000"/>
                </a:avLst>
              </a:prstGeom>
              <a:noFill/>
              <a:ln w="28575">
                <a:solidFill>
                  <a:srgbClr val="808000"/>
                </a:solidFill>
              </a:ln>
            </p:spPr>
            <p:style>
              <a:lnRef idx="1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40000"/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7" name="TextBox 146"/>
              <p:cNvSpPr txBox="1"/>
              <p:nvPr/>
            </p:nvSpPr>
            <p:spPr>
              <a:xfrm>
                <a:off x="6646826" y="257317"/>
                <a:ext cx="1143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New stand </a:t>
                </a:r>
                <a:r>
                  <a:rPr lang="pt-PT" sz="1200" b="1" dirty="0" err="1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added</a:t>
                </a:r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 to </a:t>
                </a:r>
                <a:r>
                  <a:rPr lang="pt-PT" sz="1200" b="1" dirty="0" err="1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the</a:t>
                </a:r>
                <a:r>
                  <a:rPr lang="pt-PT" sz="1200" b="1" dirty="0" smtClean="0">
                    <a:solidFill>
                      <a:srgbClr val="4A48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pt-PT" sz="1200" dirty="0" err="1" smtClean="0">
                    <a:latin typeface="Arial" pitchFamily="34" charset="0"/>
                    <a:cs typeface="Arial" pitchFamily="34" charset="0"/>
                  </a:rPr>
                  <a:t>input_NFI,csv</a:t>
                </a:r>
                <a:endParaRPr lang="pt-PT" sz="12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pt-PT" sz="8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pt-PT" sz="800" b="1" dirty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182" name="Picture 11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298" y="2757372"/>
              <a:ext cx="592600" cy="438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" name="TextBox 183"/>
            <p:cNvSpPr txBox="1"/>
            <p:nvPr/>
          </p:nvSpPr>
          <p:spPr>
            <a:xfrm>
              <a:off x="5807545" y="3079636"/>
              <a:ext cx="23213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Assigned:               </a:t>
              </a:r>
              <a:r>
                <a:rPr lang="en-US" sz="1600" dirty="0" err="1" smtClean="0"/>
                <a:t>stand_id</a:t>
              </a:r>
              <a:r>
                <a:rPr lang="en-US" sz="1600" dirty="0" smtClean="0"/>
                <a:t>, area, S, </a:t>
              </a:r>
              <a:r>
                <a:rPr lang="en-US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FMA=4</a:t>
              </a:r>
              <a:endParaRPr lang="en-US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717857" y="1539627"/>
            <a:ext cx="1635504" cy="903237"/>
            <a:chOff x="8717857" y="1539627"/>
            <a:chExt cx="1635504" cy="903237"/>
          </a:xfrm>
        </p:grpSpPr>
        <p:sp>
          <p:nvSpPr>
            <p:cNvPr id="185" name="Rounded Rectangle 184"/>
            <p:cNvSpPr/>
            <p:nvPr/>
          </p:nvSpPr>
          <p:spPr>
            <a:xfrm>
              <a:off x="8717857" y="1539627"/>
              <a:ext cx="1417074" cy="840354"/>
            </a:xfrm>
            <a:prstGeom prst="roundRect">
              <a:avLst>
                <a:gd name="adj" fmla="val 10000"/>
              </a:avLst>
            </a:prstGeom>
            <a:noFill/>
            <a:ln w="28575">
              <a:solidFill>
                <a:srgbClr val="808000"/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6" name="TextBox 185"/>
            <p:cNvSpPr txBox="1"/>
            <p:nvPr/>
          </p:nvSpPr>
          <p:spPr>
            <a:xfrm>
              <a:off x="8766554" y="1573071"/>
              <a:ext cx="123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Max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rot</a:t>
              </a:r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t-PT" sz="1200" b="1" dirty="0" err="1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harvested</a:t>
              </a:r>
              <a:r>
                <a:rPr lang="pt-PT" sz="1200" b="1" dirty="0" smtClean="0">
                  <a:solidFill>
                    <a:srgbClr val="4A4800"/>
                  </a:solidFill>
                  <a:latin typeface="Arial" pitchFamily="34" charset="0"/>
                  <a:cs typeface="Arial" pitchFamily="34" charset="0"/>
                </a:rPr>
                <a:t>         stands</a:t>
              </a:r>
              <a:endParaRPr lang="pt-PT" sz="1200" b="1" dirty="0">
                <a:solidFill>
                  <a:srgbClr val="4A48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7" name="Picture 85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413" y="2107086"/>
              <a:ext cx="606855" cy="30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8" name="Picture 85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7311" y="2153949"/>
              <a:ext cx="567956" cy="284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9" name="Picture 85" descr="Diversos usos de la madera del eucalipto"/>
            <p:cNvPicPr>
              <a:picLocks noChangeAspect="1" noChangeArrowheads="1"/>
            </p:cNvPicPr>
            <p:nvPr/>
          </p:nvPicPr>
          <p:blipFill>
            <a:blip r:embed="rId7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8736" y="1940293"/>
              <a:ext cx="578496" cy="28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0" name="Picture 85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413" y="2077273"/>
              <a:ext cx="606855" cy="304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1" name="Picture 85" descr="Diversos usos de la madera del eucalipto"/>
            <p:cNvPicPr>
              <a:picLocks noChangeAspect="1" noChangeArrowheads="1"/>
            </p:cNvPicPr>
            <p:nvPr/>
          </p:nvPicPr>
          <p:blipFill>
            <a:blip r:embed="rId6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9217" y="2090014"/>
              <a:ext cx="704144" cy="35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2" name="TextBox 111"/>
          <p:cNvSpPr txBox="1">
            <a:spLocks noChangeArrowheads="1"/>
          </p:cNvSpPr>
          <p:nvPr/>
        </p:nvSpPr>
        <p:spPr bwMode="auto">
          <a:xfrm>
            <a:off x="8865025" y="2901633"/>
            <a:ext cx="1238697" cy="584775"/>
          </a:xfrm>
          <a:prstGeom prst="rect">
            <a:avLst/>
          </a:prstGeom>
          <a:gradFill>
            <a:gsLst>
              <a:gs pos="0">
                <a:schemeClr val="bg2"/>
              </a:gs>
              <a:gs pos="80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0"/>
          </a:gra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600" b="1" dirty="0" err="1">
                <a:latin typeface="Arial" charset="0"/>
                <a:cs typeface="Arial" charset="0"/>
              </a:rPr>
              <a:t>Random</a:t>
            </a:r>
            <a:r>
              <a:rPr lang="pt-PT" sz="1600" b="1" dirty="0">
                <a:latin typeface="Arial" charset="0"/>
                <a:cs typeface="Arial" charset="0"/>
              </a:rPr>
              <a:t> </a:t>
            </a:r>
            <a:r>
              <a:rPr lang="pt-PT" sz="1600" b="1" dirty="0" err="1">
                <a:latin typeface="Arial" charset="0"/>
                <a:cs typeface="Arial" charset="0"/>
              </a:rPr>
              <a:t>number</a:t>
            </a:r>
            <a:endParaRPr lang="pt-PT" sz="1600" b="1" dirty="0">
              <a:latin typeface="Arial" charset="0"/>
              <a:cs typeface="Arial" charset="0"/>
            </a:endParaRPr>
          </a:p>
        </p:txBody>
      </p:sp>
      <p:grpSp>
        <p:nvGrpSpPr>
          <p:cNvPr id="194" name="Group 193"/>
          <p:cNvGrpSpPr/>
          <p:nvPr/>
        </p:nvGrpSpPr>
        <p:grpSpPr>
          <a:xfrm>
            <a:off x="8986572" y="4114937"/>
            <a:ext cx="1018230" cy="726398"/>
            <a:chOff x="4333483" y="3677903"/>
            <a:chExt cx="1018230" cy="726398"/>
          </a:xfrm>
        </p:grpSpPr>
        <p:sp>
          <p:nvSpPr>
            <p:cNvPr id="195" name="TextBox 111"/>
            <p:cNvSpPr txBox="1">
              <a:spLocks noChangeArrowheads="1"/>
            </p:cNvSpPr>
            <p:nvPr/>
          </p:nvSpPr>
          <p:spPr bwMode="auto">
            <a:xfrm rot="18909439" flipH="1">
              <a:off x="4492514" y="3677903"/>
              <a:ext cx="720000" cy="72000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8000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6200000" scaled="0"/>
            </a:gra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pt-PT" sz="1200" b="1" dirty="0">
                <a:solidFill>
                  <a:srgbClr val="CC66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6" name="TextBox 117"/>
            <p:cNvSpPr txBox="1">
              <a:spLocks noChangeArrowheads="1"/>
            </p:cNvSpPr>
            <p:nvPr/>
          </p:nvSpPr>
          <p:spPr bwMode="auto">
            <a:xfrm>
              <a:off x="4333483" y="3757970"/>
              <a:ext cx="101823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latin typeface="Arial" charset="0"/>
                  <a:cs typeface="Arial" charset="0"/>
                </a:rPr>
                <a:t>Is stand </a:t>
              </a:r>
              <a:r>
                <a:rPr lang="pt-PT" sz="1200" b="1" dirty="0" err="1" smtClean="0">
                  <a:latin typeface="Arial" charset="0"/>
                  <a:cs typeface="Arial" charset="0"/>
                </a:rPr>
                <a:t>abandoned</a:t>
              </a:r>
              <a:r>
                <a:rPr lang="pt-PT" sz="1200" b="1" dirty="0" smtClean="0">
                  <a:latin typeface="Arial" charset="0"/>
                  <a:cs typeface="Arial" charset="0"/>
                </a:rPr>
                <a:t>?</a:t>
              </a:r>
              <a:endParaRPr lang="pt-PT" sz="900" b="1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203" name="TextBox 111"/>
          <p:cNvSpPr txBox="1">
            <a:spLocks noChangeArrowheads="1"/>
          </p:cNvSpPr>
          <p:nvPr/>
        </p:nvSpPr>
        <p:spPr bwMode="auto">
          <a:xfrm>
            <a:off x="9928006" y="4066742"/>
            <a:ext cx="4917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4" name="Straight Arrow Connector 203"/>
          <p:cNvCxnSpPr/>
          <p:nvPr/>
        </p:nvCxnSpPr>
        <p:spPr>
          <a:xfrm rot="5400000" flipV="1">
            <a:off x="10137104" y="4354271"/>
            <a:ext cx="6332" cy="256543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118"/>
          <p:cNvSpPr txBox="1">
            <a:spLocks noChangeArrowheads="1"/>
          </p:cNvSpPr>
          <p:nvPr/>
        </p:nvSpPr>
        <p:spPr bwMode="auto">
          <a:xfrm>
            <a:off x="10392692" y="5451202"/>
            <a:ext cx="8382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latin typeface="Arial" charset="0"/>
                <a:cs typeface="Arial" charset="0"/>
              </a:rPr>
              <a:t>EXIT</a:t>
            </a:r>
          </a:p>
        </p:txBody>
      </p:sp>
      <p:sp>
        <p:nvSpPr>
          <p:cNvPr id="206" name="TextBox 111"/>
          <p:cNvSpPr txBox="1">
            <a:spLocks noChangeArrowheads="1"/>
          </p:cNvSpPr>
          <p:nvPr/>
        </p:nvSpPr>
        <p:spPr bwMode="auto">
          <a:xfrm rot="18909439" flipH="1">
            <a:off x="10449683" y="4130058"/>
            <a:ext cx="720000" cy="720000"/>
          </a:xfrm>
          <a:prstGeom prst="rect">
            <a:avLst/>
          </a:prstGeom>
          <a:gradFill>
            <a:gsLst>
              <a:gs pos="0">
                <a:schemeClr val="bg2"/>
              </a:gs>
              <a:gs pos="8000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16200000" scaled="0"/>
          </a:gra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pt-PT" sz="1200" b="1" dirty="0">
              <a:solidFill>
                <a:srgbClr val="CC6600"/>
              </a:solidFill>
              <a:latin typeface="Arial" charset="0"/>
              <a:cs typeface="Arial" charset="0"/>
            </a:endParaRPr>
          </a:p>
        </p:txBody>
      </p:sp>
      <p:sp>
        <p:nvSpPr>
          <p:cNvPr id="207" name="TextBox 117"/>
          <p:cNvSpPr txBox="1">
            <a:spLocks noChangeArrowheads="1"/>
          </p:cNvSpPr>
          <p:nvPr/>
        </p:nvSpPr>
        <p:spPr bwMode="auto">
          <a:xfrm>
            <a:off x="10222496" y="4159376"/>
            <a:ext cx="11941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200" b="1" dirty="0" smtClean="0">
                <a:latin typeface="Arial" charset="0"/>
                <a:cs typeface="Arial" charset="0"/>
              </a:rPr>
              <a:t>Is </a:t>
            </a:r>
            <a:r>
              <a:rPr lang="pt-PT" sz="1200" b="1" dirty="0" err="1" smtClean="0">
                <a:latin typeface="Arial" charset="0"/>
                <a:cs typeface="Arial" charset="0"/>
              </a:rPr>
              <a:t>deforestation</a:t>
            </a:r>
            <a:r>
              <a:rPr lang="pt-PT" sz="1200" b="1" dirty="0" smtClean="0">
                <a:latin typeface="Arial" charset="0"/>
                <a:cs typeface="Arial" charset="0"/>
              </a:rPr>
              <a:t> </a:t>
            </a:r>
            <a:r>
              <a:rPr lang="pt-PT" sz="1200" b="1" dirty="0" err="1" smtClean="0">
                <a:latin typeface="Arial" charset="0"/>
                <a:cs typeface="Arial" charset="0"/>
              </a:rPr>
              <a:t>met</a:t>
            </a:r>
            <a:r>
              <a:rPr lang="pt-PT" sz="1200" b="1" dirty="0" smtClean="0">
                <a:latin typeface="Arial" charset="0"/>
                <a:cs typeface="Arial" charset="0"/>
              </a:rPr>
              <a:t>                 ?</a:t>
            </a:r>
            <a:endParaRPr lang="pt-PT" sz="900" b="1" dirty="0">
              <a:latin typeface="Arial" charset="0"/>
              <a:cs typeface="Arial" charset="0"/>
            </a:endParaRPr>
          </a:p>
        </p:txBody>
      </p:sp>
      <p:cxnSp>
        <p:nvCxnSpPr>
          <p:cNvPr id="208" name="Elbow Connector 207"/>
          <p:cNvCxnSpPr>
            <a:endCxn id="185" idx="3"/>
          </p:cNvCxnSpPr>
          <p:nvPr/>
        </p:nvCxnSpPr>
        <p:spPr>
          <a:xfrm rot="16200000" flipV="1">
            <a:off x="9453369" y="2641367"/>
            <a:ext cx="2021141" cy="658016"/>
          </a:xfrm>
          <a:prstGeom prst="bentConnector2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111"/>
          <p:cNvSpPr txBox="1">
            <a:spLocks noChangeArrowheads="1"/>
          </p:cNvSpPr>
          <p:nvPr/>
        </p:nvSpPr>
        <p:spPr bwMode="auto">
          <a:xfrm>
            <a:off x="10766329" y="3306300"/>
            <a:ext cx="3939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no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10" name="Straight Arrow Connector 209"/>
          <p:cNvCxnSpPr>
            <a:endCxn id="192" idx="0"/>
          </p:cNvCxnSpPr>
          <p:nvPr/>
        </p:nvCxnSpPr>
        <p:spPr>
          <a:xfrm>
            <a:off x="9476685" y="2438554"/>
            <a:ext cx="7689" cy="463079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9510467" y="3482162"/>
            <a:ext cx="7689" cy="463079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111"/>
          <p:cNvSpPr txBox="1">
            <a:spLocks noChangeArrowheads="1"/>
          </p:cNvSpPr>
          <p:nvPr/>
        </p:nvSpPr>
        <p:spPr bwMode="auto">
          <a:xfrm>
            <a:off x="10815218" y="4980737"/>
            <a:ext cx="4917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baseline="-25000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yes</a:t>
            </a:r>
            <a:endParaRPr lang="pt-PT" b="1" baseline="-25000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14" name="Straight Arrow Connector 213"/>
          <p:cNvCxnSpPr/>
          <p:nvPr/>
        </p:nvCxnSpPr>
        <p:spPr>
          <a:xfrm>
            <a:off x="10811374" y="4999173"/>
            <a:ext cx="7689" cy="463079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9501758" y="4974620"/>
            <a:ext cx="7689" cy="463079"/>
          </a:xfrm>
          <a:prstGeom prst="straightConnector1">
            <a:avLst/>
          </a:prstGeom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ounded Rectangle 215"/>
          <p:cNvSpPr/>
          <p:nvPr/>
        </p:nvSpPr>
        <p:spPr>
          <a:xfrm>
            <a:off x="8963179" y="5437699"/>
            <a:ext cx="1143000" cy="684096"/>
          </a:xfrm>
          <a:prstGeom prst="roundRect">
            <a:avLst>
              <a:gd name="adj" fmla="val 10000"/>
            </a:avLst>
          </a:prstGeom>
          <a:noFill/>
          <a:ln w="28575">
            <a:solidFill>
              <a:srgbClr val="808000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7" name="TextBox 216"/>
          <p:cNvSpPr txBox="1"/>
          <p:nvPr/>
        </p:nvSpPr>
        <p:spPr>
          <a:xfrm>
            <a:off x="9038860" y="5464987"/>
            <a:ext cx="108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Stand </a:t>
            </a:r>
            <a:r>
              <a:rPr lang="pt-PT" sz="1200" b="1" dirty="0" err="1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replanted</a:t>
            </a:r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,                    </a:t>
            </a:r>
          </a:p>
          <a:p>
            <a:r>
              <a:rPr lang="pt-PT" sz="1200" b="1" dirty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smtClean="0">
                <a:solidFill>
                  <a:srgbClr val="4A48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</a:rPr>
              <a:t>FMA=4</a:t>
            </a:r>
            <a:endParaRPr lang="en-US" sz="12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pt-PT" sz="1200" b="1" dirty="0">
              <a:solidFill>
                <a:srgbClr val="4A48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3764561" y="987657"/>
            <a:ext cx="4468150" cy="2708401"/>
          </a:xfrm>
          <a:prstGeom prst="roundRect">
            <a:avLst>
              <a:gd name="adj" fmla="val 1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219" name="Rounded Rectangle 218"/>
          <p:cNvSpPr/>
          <p:nvPr/>
        </p:nvSpPr>
        <p:spPr>
          <a:xfrm>
            <a:off x="3729024" y="3767274"/>
            <a:ext cx="4468150" cy="2708401"/>
          </a:xfrm>
          <a:prstGeom prst="roundRect">
            <a:avLst>
              <a:gd name="adj" fmla="val 1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220" name="Rounded Rectangle 219"/>
          <p:cNvSpPr/>
          <p:nvPr/>
        </p:nvSpPr>
        <p:spPr>
          <a:xfrm>
            <a:off x="8337720" y="987658"/>
            <a:ext cx="3623589" cy="5488018"/>
          </a:xfrm>
          <a:prstGeom prst="roundRect">
            <a:avLst>
              <a:gd name="adj" fmla="val 10000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grpSp>
        <p:nvGrpSpPr>
          <p:cNvPr id="45" name="Group 44"/>
          <p:cNvGrpSpPr/>
          <p:nvPr/>
        </p:nvGrpSpPr>
        <p:grpSpPr>
          <a:xfrm>
            <a:off x="10349634" y="810707"/>
            <a:ext cx="1860030" cy="432000"/>
            <a:chOff x="10301660" y="771657"/>
            <a:chExt cx="1860030" cy="432000"/>
          </a:xfrm>
        </p:grpSpPr>
        <p:sp>
          <p:nvSpPr>
            <p:cNvPr id="170" name="Rectangle 169"/>
            <p:cNvSpPr/>
            <p:nvPr/>
          </p:nvSpPr>
          <p:spPr bwMode="auto">
            <a:xfrm>
              <a:off x="10353361" y="771657"/>
              <a:ext cx="1746240" cy="432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171" name="TextBox 117"/>
            <p:cNvSpPr txBox="1">
              <a:spLocks noChangeArrowheads="1"/>
            </p:cNvSpPr>
            <p:nvPr/>
          </p:nvSpPr>
          <p:spPr bwMode="auto">
            <a:xfrm>
              <a:off x="10301660" y="779908"/>
              <a:ext cx="1860030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LUC</a:t>
              </a:r>
            </a:p>
            <a:p>
              <a:pPr algn="ctr"/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(</a:t>
              </a:r>
              <a:r>
                <a:rPr lang="pt-PT" sz="9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afforestation</a:t>
              </a:r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 &amp; </a:t>
              </a:r>
              <a:r>
                <a:rPr lang="pt-PT" sz="900" b="1" dirty="0" err="1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deforestation</a:t>
              </a:r>
              <a:r>
                <a:rPr lang="pt-PT" sz="9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rPr>
                <a:t>)</a:t>
              </a:r>
              <a:endParaRPr lang="pt-PT" sz="9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55962" y="3849180"/>
            <a:ext cx="1079357" cy="577204"/>
            <a:chOff x="5155962" y="3841203"/>
            <a:chExt cx="1079357" cy="577204"/>
          </a:xfrm>
        </p:grpSpPr>
        <p:sp>
          <p:nvSpPr>
            <p:cNvPr id="225" name="TextBox 118"/>
            <p:cNvSpPr txBox="1">
              <a:spLocks noChangeArrowheads="1"/>
            </p:cNvSpPr>
            <p:nvPr/>
          </p:nvSpPr>
          <p:spPr bwMode="auto">
            <a:xfrm>
              <a:off x="5397118" y="4110630"/>
              <a:ext cx="83820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smtClean="0">
                  <a:latin typeface="Arial" charset="0"/>
                  <a:cs typeface="Arial" charset="0"/>
                </a:rPr>
                <a:t>EXIT</a:t>
              </a:r>
            </a:p>
          </p:txBody>
        </p:sp>
        <p:sp>
          <p:nvSpPr>
            <p:cNvPr id="226" name="TextBox 111"/>
            <p:cNvSpPr txBox="1">
              <a:spLocks noChangeArrowheads="1"/>
            </p:cNvSpPr>
            <p:nvPr/>
          </p:nvSpPr>
          <p:spPr bwMode="auto">
            <a:xfrm>
              <a:off x="5155962" y="3841203"/>
              <a:ext cx="4917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b="1" baseline="-25000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yes</a:t>
              </a:r>
              <a:endParaRPr lang="pt-PT" b="1" baseline="-250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27" name="Straight Arrow Connector 226"/>
            <p:cNvCxnSpPr/>
            <p:nvPr/>
          </p:nvCxnSpPr>
          <p:spPr>
            <a:xfrm rot="5400000" flipV="1">
              <a:off x="5365060" y="4128732"/>
              <a:ext cx="6332" cy="256543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33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/>
      <p:bldP spid="203" grpId="0"/>
      <p:bldP spid="205" grpId="0"/>
      <p:bldP spid="206" grpId="0" animBg="1"/>
      <p:bldP spid="207" grpId="0"/>
      <p:bldP spid="209" grpId="0"/>
      <p:bldP spid="213" grpId="0"/>
      <p:bldP spid="2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6" name="Rounded Rectangle 5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8939" y="2284002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pic>
        <p:nvPicPr>
          <p:cNvPr id="11" name="Picture 2" descr="IFN_parcelas_IF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70" y="2792748"/>
            <a:ext cx="2643096" cy="373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FN_parcelas_IF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39511" r="40361" b="50832"/>
          <a:stretch>
            <a:fillRect/>
          </a:stretch>
        </p:blipFill>
        <p:spPr bwMode="auto">
          <a:xfrm>
            <a:off x="1359964" y="3674187"/>
            <a:ext cx="1789113" cy="1535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3345305" y="1263445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 dirty="0" err="1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Inventory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endParaRPr lang="pt-PT" altLang="en-US" sz="800" dirty="0" smtClean="0"/>
          </a:p>
          <a:p>
            <a:r>
              <a:rPr lang="pt-PT" altLang="en-US" sz="2000" dirty="0" smtClean="0"/>
              <a:t>NFI </a:t>
            </a:r>
            <a:r>
              <a:rPr lang="pt-PT" altLang="en-US" sz="2000" dirty="0" err="1" smtClean="0"/>
              <a:t>based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on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several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compatible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grids</a:t>
            </a:r>
            <a:r>
              <a:rPr lang="pt-PT" altLang="en-US" sz="2000" dirty="0" smtClean="0"/>
              <a:t>:</a:t>
            </a:r>
          </a:p>
          <a:p>
            <a:pPr lvl="1"/>
            <a:r>
              <a:rPr lang="pt-PT" altLang="en-US" sz="2000" dirty="0" smtClean="0"/>
              <a:t>500 m x 500 m for </a:t>
            </a:r>
            <a:r>
              <a:rPr lang="pt-PT" altLang="en-US" sz="2000" dirty="0" err="1" smtClean="0"/>
              <a:t>photointerpretation</a:t>
            </a:r>
            <a:endParaRPr lang="pt-PT" altLang="en-US" sz="2000" dirty="0" smtClean="0"/>
          </a:p>
          <a:p>
            <a:pPr lvl="1"/>
            <a:r>
              <a:rPr lang="pt-PT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2 km x 2 km </a:t>
            </a:r>
            <a:r>
              <a:rPr lang="pt-PT" altLang="en-US" sz="2000" dirty="0" smtClean="0"/>
              <a:t>for </a:t>
            </a:r>
            <a:r>
              <a:rPr lang="pt-PT" altLang="en-US" sz="2000" dirty="0" err="1" smtClean="0"/>
              <a:t>forests</a:t>
            </a:r>
            <a:r>
              <a:rPr lang="pt-PT" altLang="en-US" sz="2000" dirty="0" smtClean="0"/>
              <a:t> </a:t>
            </a:r>
          </a:p>
          <a:p>
            <a:pPr lvl="1"/>
            <a:r>
              <a:rPr lang="pt-PT" altLang="en-US" sz="2000" b="1" dirty="0" smtClean="0">
                <a:solidFill>
                  <a:srgbClr val="C00000"/>
                </a:solidFill>
              </a:rPr>
              <a:t>4 km x 4 km </a:t>
            </a:r>
            <a:r>
              <a:rPr lang="pt-PT" altLang="en-US" sz="2000" dirty="0" smtClean="0"/>
              <a:t>for </a:t>
            </a:r>
            <a:r>
              <a:rPr lang="pt-PT" altLang="en-US" sz="2000" dirty="0" err="1" smtClean="0"/>
              <a:t>shrubland</a:t>
            </a:r>
            <a:endParaRPr lang="pt-PT" altLang="en-US" sz="2000" dirty="0" smtClean="0"/>
          </a:p>
          <a:p>
            <a:pPr lvl="1"/>
            <a:endParaRPr lang="pt-PT" altLang="en-US" sz="800" dirty="0" smtClean="0"/>
          </a:p>
          <a:p>
            <a:endParaRPr lang="pt-PT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302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45305" y="1263445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400" b="1" dirty="0" err="1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Inventory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endParaRPr lang="pt-PT" altLang="en-US" sz="800" dirty="0" smtClean="0"/>
          </a:p>
          <a:p>
            <a:r>
              <a:rPr lang="pt-PT" altLang="en-US" sz="2000" dirty="0" smtClean="0"/>
              <a:t>NFI </a:t>
            </a:r>
            <a:r>
              <a:rPr lang="pt-PT" altLang="en-US" sz="2000" dirty="0" err="1" smtClean="0"/>
              <a:t>based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on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several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compatible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grids</a:t>
            </a:r>
            <a:r>
              <a:rPr lang="pt-PT" altLang="en-US" sz="2000" dirty="0" smtClean="0"/>
              <a:t>:</a:t>
            </a:r>
          </a:p>
          <a:p>
            <a:pPr lvl="1"/>
            <a:r>
              <a:rPr lang="pt-PT" altLang="en-US" sz="2000" dirty="0" smtClean="0"/>
              <a:t>500 m x 500 m for </a:t>
            </a:r>
            <a:r>
              <a:rPr lang="pt-PT" altLang="en-US" sz="2000" dirty="0" err="1" smtClean="0"/>
              <a:t>photointerpretation</a:t>
            </a:r>
            <a:endParaRPr lang="pt-PT" altLang="en-US" sz="2000" dirty="0" smtClean="0"/>
          </a:p>
          <a:p>
            <a:pPr lvl="1"/>
            <a:r>
              <a:rPr lang="pt-PT" altLang="en-US" sz="2000" dirty="0" smtClean="0"/>
              <a:t>2 km x 2 km for </a:t>
            </a:r>
            <a:r>
              <a:rPr lang="pt-PT" altLang="en-US" sz="2000" dirty="0" err="1" smtClean="0"/>
              <a:t>forests</a:t>
            </a:r>
            <a:r>
              <a:rPr lang="pt-PT" altLang="en-US" sz="2000" dirty="0" smtClean="0"/>
              <a:t> </a:t>
            </a:r>
          </a:p>
          <a:p>
            <a:pPr lvl="1"/>
            <a:r>
              <a:rPr lang="pt-PT" altLang="en-US" sz="2000" dirty="0" smtClean="0"/>
              <a:t>4 km x 4 km for </a:t>
            </a:r>
            <a:r>
              <a:rPr lang="pt-PT" altLang="en-US" sz="2000" dirty="0" err="1" smtClean="0"/>
              <a:t>shrubland</a:t>
            </a:r>
            <a:endParaRPr lang="pt-PT" altLang="en-US" sz="2000" dirty="0" smtClean="0"/>
          </a:p>
          <a:p>
            <a:pPr lvl="1"/>
            <a:endParaRPr lang="pt-PT" altLang="en-US" sz="800" dirty="0" smtClean="0"/>
          </a:p>
          <a:p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unit</a:t>
            </a:r>
            <a:r>
              <a:rPr lang="pt-PT" altLang="en-US" sz="2000" dirty="0"/>
              <a:t> </a:t>
            </a:r>
            <a:r>
              <a:rPr lang="pt-PT" altLang="en-US" sz="2000" dirty="0" err="1"/>
              <a:t>of</a:t>
            </a:r>
            <a:r>
              <a:rPr lang="pt-PT" altLang="en-US" sz="2000" dirty="0"/>
              <a:t> </a:t>
            </a:r>
            <a:r>
              <a:rPr lang="pt-PT" altLang="en-US" sz="2000" dirty="0" err="1"/>
              <a:t>simulation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is</a:t>
            </a:r>
            <a:r>
              <a:rPr lang="pt-PT" altLang="en-US" sz="2000" dirty="0"/>
              <a:t> a </a:t>
            </a:r>
            <a:r>
              <a:rPr lang="pt-PT" altLang="en-US" sz="2000" dirty="0" err="1"/>
              <a:t>ficticious</a:t>
            </a:r>
            <a:r>
              <a:rPr lang="pt-PT" altLang="en-US" sz="2000" dirty="0"/>
              <a:t> stand (“stand”) </a:t>
            </a:r>
            <a:r>
              <a:rPr lang="pt-PT" altLang="en-US" sz="2000" dirty="0" err="1"/>
              <a:t>with</a:t>
            </a:r>
            <a:r>
              <a:rPr lang="pt-PT" altLang="en-US" sz="2000" dirty="0"/>
              <a:t>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same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characteristics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of</a:t>
            </a:r>
            <a:r>
              <a:rPr lang="pt-PT" altLang="en-US" sz="2000" dirty="0"/>
              <a:t> </a:t>
            </a:r>
            <a:r>
              <a:rPr lang="pt-PT" altLang="en-US" sz="2000" dirty="0" err="1"/>
              <a:t>each</a:t>
            </a:r>
            <a:r>
              <a:rPr lang="pt-PT" altLang="en-US" sz="2000" dirty="0"/>
              <a:t> individual </a:t>
            </a:r>
            <a:r>
              <a:rPr lang="pt-PT" altLang="en-US" sz="2000" dirty="0" err="1"/>
              <a:t>plot</a:t>
            </a:r>
            <a:r>
              <a:rPr lang="pt-PT" altLang="en-US" sz="2000" dirty="0"/>
              <a:t>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an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area</a:t>
            </a:r>
            <a:r>
              <a:rPr lang="pt-PT" altLang="en-US" sz="2000" dirty="0"/>
              <a:t> </a:t>
            </a:r>
            <a:r>
              <a:rPr lang="pt-PT" altLang="en-US" sz="2000" dirty="0" err="1"/>
              <a:t>equal</a:t>
            </a:r>
            <a:r>
              <a:rPr lang="pt-PT" altLang="en-US" sz="2000" dirty="0"/>
              <a:t> </a:t>
            </a:r>
            <a:r>
              <a:rPr lang="pt-PT" altLang="en-US" sz="2000" dirty="0" smtClean="0"/>
              <a:t>to  </a:t>
            </a:r>
            <a:r>
              <a:rPr lang="pt-PT" altLang="en-US" sz="2000" dirty="0" err="1"/>
              <a:t>AreaOfSpecies</a:t>
            </a:r>
            <a:r>
              <a:rPr lang="pt-PT" altLang="en-US" sz="2000" dirty="0"/>
              <a:t>/</a:t>
            </a:r>
            <a:r>
              <a:rPr lang="pt-PT" altLang="en-US" sz="2000" dirty="0" err="1"/>
              <a:t>NOfPlotsSpecies</a:t>
            </a:r>
            <a:r>
              <a:rPr lang="pt-PT" altLang="en-US" sz="2000" dirty="0"/>
              <a:t> (≈ 400 </a:t>
            </a:r>
            <a:r>
              <a:rPr lang="pt-PT" altLang="en-US" sz="2000" dirty="0" err="1"/>
              <a:t>ha</a:t>
            </a:r>
            <a:r>
              <a:rPr lang="pt-PT" altLang="en-US" sz="2000" dirty="0" smtClean="0"/>
              <a:t>)</a:t>
            </a:r>
          </a:p>
          <a:p>
            <a:endParaRPr lang="pt-PT" altLang="en-US" sz="800" dirty="0"/>
          </a:p>
          <a:p>
            <a:r>
              <a:rPr lang="pt-PT" altLang="en-US" sz="2000" dirty="0" err="1"/>
              <a:t>Before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simulations</a:t>
            </a:r>
            <a:r>
              <a:rPr lang="pt-PT" altLang="en-US" sz="2000" dirty="0"/>
              <a:t>, </a:t>
            </a:r>
            <a:r>
              <a:rPr lang="pt-PT" altLang="en-US" sz="2000" dirty="0" err="1"/>
              <a:t>each</a:t>
            </a:r>
            <a:r>
              <a:rPr lang="pt-PT" altLang="en-US" sz="2000" dirty="0"/>
              <a:t> “stand” can </a:t>
            </a:r>
            <a:r>
              <a:rPr lang="pt-PT" altLang="en-US" sz="2000" dirty="0" err="1"/>
              <a:t>be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split</a:t>
            </a:r>
            <a:r>
              <a:rPr lang="pt-PT" altLang="en-US" sz="2000" dirty="0"/>
              <a:t> </a:t>
            </a:r>
            <a:r>
              <a:rPr lang="pt-PT" altLang="en-US" sz="2000" dirty="0" err="1"/>
              <a:t>into</a:t>
            </a:r>
            <a:r>
              <a:rPr lang="pt-PT" altLang="en-US" sz="2000" dirty="0"/>
              <a:t> </a:t>
            </a:r>
            <a:r>
              <a:rPr lang="pt-PT" altLang="en-US" sz="2000" dirty="0" err="1"/>
              <a:t>how</a:t>
            </a:r>
            <a:r>
              <a:rPr lang="pt-PT" altLang="en-US" sz="2000" dirty="0"/>
              <a:t> </a:t>
            </a:r>
            <a:r>
              <a:rPr lang="pt-PT" altLang="en-US" sz="2000" dirty="0" err="1"/>
              <a:t>many</a:t>
            </a:r>
            <a:r>
              <a:rPr lang="pt-PT" altLang="en-US" sz="2000" dirty="0"/>
              <a:t> </a:t>
            </a:r>
            <a:r>
              <a:rPr lang="pt-PT" altLang="en-US" sz="2000" dirty="0" err="1"/>
              <a:t>equal</a:t>
            </a:r>
            <a:r>
              <a:rPr lang="pt-PT" altLang="en-US" sz="2000" dirty="0"/>
              <a:t> </a:t>
            </a:r>
            <a:r>
              <a:rPr lang="pt-PT" altLang="en-US" sz="2000" dirty="0" err="1"/>
              <a:t>parts</a:t>
            </a:r>
            <a:r>
              <a:rPr lang="pt-PT" altLang="en-US" sz="2000" dirty="0"/>
              <a:t> as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user</a:t>
            </a:r>
            <a:r>
              <a:rPr lang="pt-PT" altLang="en-US" sz="2000" dirty="0"/>
              <a:t> </a:t>
            </a:r>
            <a:r>
              <a:rPr lang="pt-PT" altLang="en-US" sz="2000" dirty="0" smtClean="0"/>
              <a:t>decides</a:t>
            </a:r>
          </a:p>
          <a:p>
            <a:endParaRPr lang="pt-PT" altLang="en-US" sz="800" dirty="0"/>
          </a:p>
          <a:p>
            <a:r>
              <a:rPr lang="en-GB" sz="2000" dirty="0">
                <a:cs typeface="Arial" pitchFamily="34" charset="0"/>
              </a:rPr>
              <a:t>Pure even- and uneven-aged stands </a:t>
            </a:r>
            <a:r>
              <a:rPr lang="en-GB" sz="2000" dirty="0" smtClean="0">
                <a:cs typeface="Arial" pitchFamily="34" charset="0"/>
              </a:rPr>
              <a:t>and mixed stands</a:t>
            </a:r>
            <a:endParaRPr lang="en-GB" sz="2000" dirty="0">
              <a:cs typeface="Arial" pitchFamily="34" charset="0"/>
            </a:endParaRPr>
          </a:p>
          <a:p>
            <a:endParaRPr lang="pt-PT" altLang="en-US" sz="800" dirty="0" smtClean="0"/>
          </a:p>
          <a:p>
            <a:r>
              <a:rPr lang="pt-PT" altLang="en-US" sz="2000" dirty="0" err="1" smtClean="0"/>
              <a:t>Forest</a:t>
            </a:r>
            <a:r>
              <a:rPr lang="pt-PT" altLang="en-US" sz="2000" dirty="0" smtClean="0"/>
              <a:t> </a:t>
            </a:r>
            <a:r>
              <a:rPr lang="pt-PT" altLang="en-US" sz="2000" dirty="0" err="1"/>
              <a:t>operations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harvest</a:t>
            </a:r>
            <a:r>
              <a:rPr lang="pt-PT" altLang="en-US" sz="2000" dirty="0"/>
              <a:t> </a:t>
            </a:r>
            <a:r>
              <a:rPr lang="pt-PT" altLang="en-US" sz="2000" dirty="0" err="1"/>
              <a:t>occur</a:t>
            </a:r>
            <a:r>
              <a:rPr lang="pt-PT" altLang="en-US" sz="2000" dirty="0"/>
              <a:t> in </a:t>
            </a:r>
            <a:r>
              <a:rPr lang="pt-PT" altLang="en-US" sz="2000" dirty="0" err="1"/>
              <a:t>these</a:t>
            </a:r>
            <a:r>
              <a:rPr lang="pt-PT" altLang="en-US" sz="2000" dirty="0"/>
              <a:t> “stands”</a:t>
            </a:r>
          </a:p>
          <a:p>
            <a:endParaRPr lang="pt-PT" alt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6" name="Rounded Rectangle 5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8939" y="2284002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91000" y="2780375"/>
            <a:ext cx="2842360" cy="3853181"/>
            <a:chOff x="609600" y="1920766"/>
            <a:chExt cx="3420000" cy="4680000"/>
          </a:xfrm>
        </p:grpSpPr>
        <p:sp>
          <p:nvSpPr>
            <p:cNvPr id="18" name="Rectangle 17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9" name="Picture 6" descr="ec_2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788596" y="3032275"/>
            <a:ext cx="931850" cy="708252"/>
            <a:chOff x="3606" y="1797"/>
            <a:chExt cx="1546" cy="953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00315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45305" y="1221782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Management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Approaches</a:t>
            </a:r>
            <a:endParaRPr lang="pt-PT" sz="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939" y="2284002"/>
            <a:ext cx="1525289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FMA_51_Ec.csv</a:t>
            </a:r>
          </a:p>
          <a:p>
            <a:r>
              <a:rPr lang="pt-PT" sz="1600" dirty="0" smtClean="0">
                <a:ea typeface="Calibri" panose="020F0502020204030204" pitchFamily="34" charset="0"/>
              </a:rPr>
              <a:t>FMA_41_Ec.csv</a:t>
            </a:r>
          </a:p>
          <a:p>
            <a:r>
              <a:rPr lang="pt-PT" sz="1600" dirty="0" smtClean="0">
                <a:ea typeface="Calibri" panose="020F0502020204030204" pitchFamily="34" charset="0"/>
              </a:rPr>
              <a:t>FMA_31_Ec.csv</a:t>
            </a:r>
            <a:r>
              <a:rPr lang="pt-PT" sz="1600" dirty="0" smtClean="0">
                <a:ea typeface="Times New Roman" panose="02020603050405020304" pitchFamily="18" charset="0"/>
              </a:rPr>
              <a:t> </a:t>
            </a:r>
            <a:endParaRPr lang="pt-PT" sz="1600" dirty="0"/>
          </a:p>
        </p:txBody>
      </p:sp>
      <p:grpSp>
        <p:nvGrpSpPr>
          <p:cNvPr id="26" name="Group 22"/>
          <p:cNvGrpSpPr>
            <a:grpSpLocks/>
          </p:cNvGrpSpPr>
          <p:nvPr/>
        </p:nvGrpSpPr>
        <p:grpSpPr bwMode="auto">
          <a:xfrm>
            <a:off x="3777245" y="2503488"/>
            <a:ext cx="3927475" cy="3925887"/>
            <a:chOff x="749248" y="2343470"/>
            <a:chExt cx="3786214" cy="3925588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749248" y="6267471"/>
              <a:ext cx="3786214" cy="1587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16200000">
              <a:off x="-1198214" y="4304705"/>
              <a:ext cx="3924001" cy="1531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776795" y="3072077"/>
              <a:ext cx="3223026" cy="3187457"/>
            </a:xfrm>
            <a:custGeom>
              <a:avLst/>
              <a:gdLst>
                <a:gd name="connsiteX0" fmla="*/ 0 w 3189929"/>
                <a:gd name="connsiteY0" fmla="*/ 0 h 3312083"/>
                <a:gd name="connsiteX1" fmla="*/ 1144745 w 3189929"/>
                <a:gd name="connsiteY1" fmla="*/ 132623 h 3312083"/>
                <a:gd name="connsiteX2" fmla="*/ 2212708 w 3189929"/>
                <a:gd name="connsiteY2" fmla="*/ 753857 h 3312083"/>
                <a:gd name="connsiteX3" fmla="*/ 2840922 w 3189929"/>
                <a:gd name="connsiteY3" fmla="*/ 1668257 h 3312083"/>
                <a:gd name="connsiteX4" fmla="*/ 3134088 w 3189929"/>
                <a:gd name="connsiteY4" fmla="*/ 2470974 h 3312083"/>
                <a:gd name="connsiteX5" fmla="*/ 3175969 w 3189929"/>
                <a:gd name="connsiteY5" fmla="*/ 3189930 h 3312083"/>
                <a:gd name="connsiteX6" fmla="*/ 3182949 w 3189929"/>
                <a:gd name="connsiteY6" fmla="*/ 3203890 h 3312083"/>
                <a:gd name="connsiteX0" fmla="*/ 0 w 3189929"/>
                <a:gd name="connsiteY0" fmla="*/ 0 h 3312083"/>
                <a:gd name="connsiteX1" fmla="*/ 1144745 w 3189929"/>
                <a:gd name="connsiteY1" fmla="*/ 132623 h 3312083"/>
                <a:gd name="connsiteX2" fmla="*/ 2212708 w 3189929"/>
                <a:gd name="connsiteY2" fmla="*/ 753857 h 3312083"/>
                <a:gd name="connsiteX3" fmla="*/ 2840922 w 3189929"/>
                <a:gd name="connsiteY3" fmla="*/ 1668257 h 3312083"/>
                <a:gd name="connsiteX4" fmla="*/ 3134088 w 3189929"/>
                <a:gd name="connsiteY4" fmla="*/ 2470974 h 3312083"/>
                <a:gd name="connsiteX5" fmla="*/ 3175969 w 3189929"/>
                <a:gd name="connsiteY5" fmla="*/ 3189930 h 3312083"/>
                <a:gd name="connsiteX6" fmla="*/ 3182949 w 3189929"/>
                <a:gd name="connsiteY6" fmla="*/ 3203890 h 3312083"/>
                <a:gd name="connsiteX0" fmla="*/ 0 w 3189929"/>
                <a:gd name="connsiteY0" fmla="*/ 0 h 3333144"/>
                <a:gd name="connsiteX1" fmla="*/ 1144745 w 3189929"/>
                <a:gd name="connsiteY1" fmla="*/ 132623 h 3333144"/>
                <a:gd name="connsiteX2" fmla="*/ 2212708 w 3189929"/>
                <a:gd name="connsiteY2" fmla="*/ 753857 h 3333144"/>
                <a:gd name="connsiteX3" fmla="*/ 2840922 w 3189929"/>
                <a:gd name="connsiteY3" fmla="*/ 1668257 h 3333144"/>
                <a:gd name="connsiteX4" fmla="*/ 3134088 w 3189929"/>
                <a:gd name="connsiteY4" fmla="*/ 2470974 h 3333144"/>
                <a:gd name="connsiteX5" fmla="*/ 3175969 w 3189929"/>
                <a:gd name="connsiteY5" fmla="*/ 3189930 h 3333144"/>
                <a:gd name="connsiteX6" fmla="*/ 3182949 w 3189929"/>
                <a:gd name="connsiteY6" fmla="*/ 3279048 h 3333144"/>
                <a:gd name="connsiteX0" fmla="*/ 33988 w 3223917"/>
                <a:gd name="connsiteY0" fmla="*/ 22104 h 3355248"/>
                <a:gd name="connsiteX1" fmla="*/ 190791 w 3223917"/>
                <a:gd name="connsiteY1" fmla="*/ 22104 h 3355248"/>
                <a:gd name="connsiteX2" fmla="*/ 1178733 w 3223917"/>
                <a:gd name="connsiteY2" fmla="*/ 154727 h 3355248"/>
                <a:gd name="connsiteX3" fmla="*/ 2246696 w 3223917"/>
                <a:gd name="connsiteY3" fmla="*/ 775961 h 3355248"/>
                <a:gd name="connsiteX4" fmla="*/ 2874910 w 3223917"/>
                <a:gd name="connsiteY4" fmla="*/ 1690361 h 3355248"/>
                <a:gd name="connsiteX5" fmla="*/ 3168076 w 3223917"/>
                <a:gd name="connsiteY5" fmla="*/ 2493078 h 3355248"/>
                <a:gd name="connsiteX6" fmla="*/ 3209957 w 3223917"/>
                <a:gd name="connsiteY6" fmla="*/ 3212034 h 3355248"/>
                <a:gd name="connsiteX7" fmla="*/ 3216937 w 3223917"/>
                <a:gd name="connsiteY7" fmla="*/ 3301152 h 3355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23917" h="3355248">
                  <a:moveTo>
                    <a:pt x="33988" y="22104"/>
                  </a:moveTo>
                  <a:cubicBezTo>
                    <a:pt x="36314" y="22104"/>
                    <a:pt x="0" y="0"/>
                    <a:pt x="190791" y="22104"/>
                  </a:cubicBezTo>
                  <a:cubicBezTo>
                    <a:pt x="381582" y="44208"/>
                    <a:pt x="836082" y="29084"/>
                    <a:pt x="1178733" y="154727"/>
                  </a:cubicBezTo>
                  <a:cubicBezTo>
                    <a:pt x="1521384" y="280370"/>
                    <a:pt x="1964000" y="520022"/>
                    <a:pt x="2246696" y="775961"/>
                  </a:cubicBezTo>
                  <a:cubicBezTo>
                    <a:pt x="2529392" y="1031900"/>
                    <a:pt x="2721347" y="1404175"/>
                    <a:pt x="2874910" y="1690361"/>
                  </a:cubicBezTo>
                  <a:cubicBezTo>
                    <a:pt x="3028473" y="1976547"/>
                    <a:pt x="3112235" y="2239466"/>
                    <a:pt x="3168076" y="2493078"/>
                  </a:cubicBezTo>
                  <a:cubicBezTo>
                    <a:pt x="3223917" y="2746690"/>
                    <a:pt x="3201814" y="3077355"/>
                    <a:pt x="3209957" y="3212034"/>
                  </a:cubicBezTo>
                  <a:cubicBezTo>
                    <a:pt x="3218100" y="3346713"/>
                    <a:pt x="3217519" y="3355248"/>
                    <a:pt x="3216937" y="3301152"/>
                  </a:cubicBezTo>
                </a:path>
              </a:pathLst>
            </a:cu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PT"/>
            </a:p>
          </p:txBody>
        </p:sp>
      </p:grp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830006" y="4478545"/>
            <a:ext cx="3448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400" b="1" dirty="0" smtClean="0">
                <a:latin typeface="Arial" pitchFamily="34" charset="0"/>
                <a:cs typeface="Arial" pitchFamily="34" charset="0"/>
              </a:rPr>
              <a:t>Combined objective forestry (COF</a:t>
            </a:r>
            <a:r>
              <a:rPr lang="da-DK" sz="1400" b="1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5475860" y="3121223"/>
            <a:ext cx="36591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400" b="1" dirty="0" smtClean="0">
                <a:latin typeface="Arial" pitchFamily="34" charset="0"/>
                <a:cs typeface="Arial" pitchFamily="34" charset="0"/>
              </a:rPr>
              <a:t>Even-aged forestry (EAF)</a:t>
            </a:r>
            <a:endParaRPr lang="da-DK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auto">
          <a:xfrm>
            <a:off x="3781939" y="5357826"/>
            <a:ext cx="2984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a-DK" sz="1400" b="1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Close to nature forestry</a:t>
            </a:r>
            <a:endParaRPr lang="da-DK" sz="1400" b="1" i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4420140" y="5994913"/>
            <a:ext cx="20923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da-DK" sz="1400" b="1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Natural Reserve </a:t>
            </a:r>
            <a:endParaRPr lang="da-DK" sz="1400" b="1" i="1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30"/>
          <p:cNvSpPr txBox="1">
            <a:spLocks noChangeArrowheads="1"/>
          </p:cNvSpPr>
          <p:nvPr/>
        </p:nvSpPr>
        <p:spPr bwMode="auto">
          <a:xfrm>
            <a:off x="5153607" y="6453188"/>
            <a:ext cx="35525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Non-wood forest products and services</a:t>
            </a:r>
            <a:endParaRPr lang="da-D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 rot="16200000">
            <a:off x="1861878" y="2863155"/>
            <a:ext cx="33512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400" b="1" dirty="0" smtClean="0">
                <a:latin typeface="Arial" pitchFamily="34" charset="0"/>
                <a:cs typeface="Arial" pitchFamily="34" charset="0"/>
              </a:rPr>
              <a:t>Wood and biomass production</a:t>
            </a:r>
            <a:endParaRPr lang="da-DK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4277264" y="2857496"/>
            <a:ext cx="42433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400" b="1" dirty="0" smtClean="0">
                <a:latin typeface="Arial" pitchFamily="34" charset="0"/>
                <a:cs typeface="Arial" pitchFamily="34" charset="0"/>
              </a:rPr>
              <a:t>Dendro-biomass production </a:t>
            </a:r>
            <a:r>
              <a:rPr lang="da-DK" sz="1400" b="1" dirty="0">
                <a:latin typeface="Arial" pitchFamily="34" charset="0"/>
                <a:cs typeface="Arial" pitchFamily="34" charset="0"/>
              </a:rPr>
              <a:t>(DB)</a:t>
            </a:r>
          </a:p>
        </p:txBody>
      </p:sp>
      <p:sp>
        <p:nvSpPr>
          <p:cNvPr id="37" name="Oval 36"/>
          <p:cNvSpPr/>
          <p:nvPr/>
        </p:nvSpPr>
        <p:spPr>
          <a:xfrm>
            <a:off x="6766486" y="4908550"/>
            <a:ext cx="525462" cy="74453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38" name="Oval 37"/>
          <p:cNvSpPr/>
          <p:nvPr/>
        </p:nvSpPr>
        <p:spPr>
          <a:xfrm>
            <a:off x="6525207" y="5938838"/>
            <a:ext cx="1000125" cy="35718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39" name="Oval 38"/>
          <p:cNvSpPr/>
          <p:nvPr/>
        </p:nvSpPr>
        <p:spPr>
          <a:xfrm>
            <a:off x="3913770" y="2857500"/>
            <a:ext cx="285750" cy="72072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40" name="Oval 39"/>
          <p:cNvSpPr/>
          <p:nvPr/>
        </p:nvSpPr>
        <p:spPr>
          <a:xfrm>
            <a:off x="4971045" y="3178175"/>
            <a:ext cx="642937" cy="82708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41" name="Oval 40"/>
          <p:cNvSpPr/>
          <p:nvPr/>
        </p:nvSpPr>
        <p:spPr>
          <a:xfrm>
            <a:off x="5939394" y="3906838"/>
            <a:ext cx="838200" cy="85725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42" name="TextBox 41"/>
          <p:cNvSpPr txBox="1"/>
          <p:nvPr/>
        </p:nvSpPr>
        <p:spPr>
          <a:xfrm>
            <a:off x="7821785" y="3160215"/>
            <a:ext cx="3535859" cy="954107"/>
          </a:xfrm>
          <a:prstGeom prst="rect">
            <a:avLst/>
          </a:prstGeom>
          <a:noFill/>
          <a:ln w="444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>
                <a:latin typeface="Arial" pitchFamily="34" charset="0"/>
                <a:cs typeface="Arial" pitchFamily="34" charset="0"/>
              </a:rPr>
              <a:t>1 </a:t>
            </a:r>
            <a:r>
              <a:rPr lang="pt-PT" sz="1400" dirty="0" err="1">
                <a:latin typeface="Arial" pitchFamily="34" charset="0"/>
                <a:cs typeface="Arial" pitchFamily="34" charset="0"/>
              </a:rPr>
              <a:t>plantation</a:t>
            </a:r>
            <a:r>
              <a:rPr lang="pt-PT" sz="1400" dirty="0">
                <a:latin typeface="Arial" pitchFamily="34" charset="0"/>
                <a:cs typeface="Arial" pitchFamily="34" charset="0"/>
              </a:rPr>
              <a:t> + 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pt-PT" sz="1400" dirty="0" err="1">
                <a:latin typeface="Arial" pitchFamily="34" charset="0"/>
                <a:cs typeface="Arial" pitchFamily="34" charset="0"/>
              </a:rPr>
              <a:t>coppices</a:t>
            </a:r>
            <a:endParaRPr lang="pt-PT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Npl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= 1250 </a:t>
            </a:r>
            <a:r>
              <a:rPr lang="pt-PT" sz="1400" dirty="0" err="1">
                <a:latin typeface="Arial" pitchFamily="34" charset="0"/>
                <a:cs typeface="Arial" pitchFamily="34" charset="0"/>
              </a:rPr>
              <a:t>trees</a:t>
            </a:r>
            <a:r>
              <a:rPr lang="pt-PT" sz="1400" dirty="0">
                <a:latin typeface="Arial" pitchFamily="34" charset="0"/>
                <a:cs typeface="Arial" pitchFamily="34" charset="0"/>
              </a:rPr>
              <a:t> ha</a:t>
            </a:r>
            <a:r>
              <a:rPr lang="pt-PT" sz="1400" baseline="30000" dirty="0">
                <a:latin typeface="Arial" pitchFamily="34" charset="0"/>
                <a:cs typeface="Arial" pitchFamily="34" charset="0"/>
              </a:rPr>
              <a:t>-1</a:t>
            </a:r>
          </a:p>
          <a:p>
            <a:pPr>
              <a:buFont typeface="Wingdings" pitchFamily="2" charset="2"/>
              <a:buChar char="§"/>
            </a:pPr>
            <a:r>
              <a:rPr lang="pt-PT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>
                <a:latin typeface="Arial" pitchFamily="34" charset="0"/>
                <a:cs typeface="Arial" pitchFamily="34" charset="0"/>
              </a:rPr>
              <a:t>Harvest</a:t>
            </a:r>
            <a:r>
              <a:rPr lang="pt-PT" sz="1400" dirty="0">
                <a:latin typeface="Arial" pitchFamily="34" charset="0"/>
                <a:cs typeface="Arial" pitchFamily="34" charset="0"/>
              </a:rPr>
              <a:t> age 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pt-PT" sz="1400" dirty="0" err="1">
                <a:latin typeface="Arial" pitchFamily="34" charset="0"/>
                <a:cs typeface="Arial" pitchFamily="34" charset="0"/>
              </a:rPr>
              <a:t>yrs</a:t>
            </a:r>
            <a:endParaRPr lang="pt-PT" sz="1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Shoots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leaving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1.6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shoots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stool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81626" y="1842275"/>
            <a:ext cx="3071834" cy="954107"/>
          </a:xfrm>
          <a:prstGeom prst="rect">
            <a:avLst/>
          </a:prstGeom>
          <a:noFill/>
          <a:ln w="444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plantation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+ 4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coppices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Npl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= 3000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trees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ha</a:t>
            </a:r>
            <a:r>
              <a:rPr lang="pt-PT" sz="1400" baseline="30000" dirty="0" smtClean="0">
                <a:latin typeface="Arial" pitchFamily="34" charset="0"/>
                <a:cs typeface="Arial" pitchFamily="34" charset="0"/>
              </a:rPr>
              <a:t>-1</a:t>
            </a: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Harvest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age 4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yrs</a:t>
            </a:r>
            <a:endParaRPr lang="pt-PT" sz="1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No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shoots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selection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57183" y="4875669"/>
            <a:ext cx="3500462" cy="954107"/>
          </a:xfrm>
          <a:prstGeom prst="rect">
            <a:avLst/>
          </a:prstGeom>
          <a:noFill/>
          <a:ln w="4445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Conversion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other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FMA</a:t>
            </a: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Thinnigs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density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reduction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stratification</a:t>
            </a:r>
            <a:endParaRPr lang="pt-PT" sz="1400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Longer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400" dirty="0" err="1" smtClean="0">
                <a:latin typeface="Arial" pitchFamily="34" charset="0"/>
                <a:cs typeface="Arial" pitchFamily="34" charset="0"/>
              </a:rPr>
              <a:t>rotations</a:t>
            </a:r>
            <a:r>
              <a:rPr lang="pt-PT" sz="1400" dirty="0" smtClean="0">
                <a:latin typeface="Arial" pitchFamily="34" charset="0"/>
                <a:cs typeface="Arial" pitchFamily="34" charset="0"/>
              </a:rPr>
              <a:t> (+/- 60)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1872" t="5342" r="41728" b="50333"/>
          <a:stretch/>
        </p:blipFill>
        <p:spPr bwMode="auto">
          <a:xfrm>
            <a:off x="156334" y="1056705"/>
            <a:ext cx="1785588" cy="10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109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45305" y="1263445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inventory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management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objective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wood</a:t>
            </a: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marL="914400" lvl="2" indent="0" algn="just">
              <a:buNone/>
              <a:defRPr/>
            </a:pP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Pure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even-aged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1250 </a:t>
            </a:r>
            <a:r>
              <a:rPr lang="pt-PT" sz="18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trees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ha</a:t>
            </a:r>
            <a:r>
              <a:rPr lang="pt-PT" sz="1800" b="1" baseline="30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1plantation+2coppices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cut~12</a:t>
            </a:r>
          </a:p>
          <a:p>
            <a:pPr marL="0" indent="0" algn="just">
              <a:buNone/>
              <a:defRPr/>
            </a:pPr>
            <a:endParaRPr lang="pt-PT" sz="18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NFI data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prepared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used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as input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run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Data-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cleaning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PT" sz="1600" i="1" dirty="0" smtClean="0">
                <a:latin typeface="Arial" pitchFamily="34" charset="0"/>
                <a:cs typeface="Arial" pitchFamily="34" charset="0"/>
              </a:rPr>
              <a:t>Time-</a:t>
            </a:r>
            <a:r>
              <a:rPr lang="pt-PT" sz="1600" i="1" dirty="0" err="1" smtClean="0">
                <a:latin typeface="Arial" pitchFamily="34" charset="0"/>
                <a:cs typeface="Arial" pitchFamily="34" charset="0"/>
              </a:rPr>
              <a:t>consuming</a:t>
            </a:r>
            <a:endParaRPr lang="pt-PT" sz="1600" i="1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Designing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tool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deal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situations</a:t>
            </a:r>
            <a:endParaRPr lang="pt-PT" sz="1600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Making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assumptions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simplifications</a:t>
            </a:r>
            <a:endParaRPr lang="pt-PT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dirty="0">
              <a:latin typeface="Arial" pitchFamily="34" charset="0"/>
              <a:cs typeface="Arial" pitchFamily="34" charset="0"/>
            </a:endParaRPr>
          </a:p>
          <a:p>
            <a:endParaRPr lang="pt-PT" alt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6" name="Rounded Rectangle 5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8939" y="2284002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91000" y="2780375"/>
            <a:ext cx="2842360" cy="3853181"/>
            <a:chOff x="609600" y="1920766"/>
            <a:chExt cx="3420000" cy="4680000"/>
          </a:xfrm>
        </p:grpSpPr>
        <p:sp>
          <p:nvSpPr>
            <p:cNvPr id="18" name="Rectangle 17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9" name="Picture 6" descr="ec_2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788596" y="3032275"/>
            <a:ext cx="931850" cy="708252"/>
            <a:chOff x="3606" y="1797"/>
            <a:chExt cx="1546" cy="953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191108"/>
              </p:ext>
            </p:extLst>
          </p:nvPr>
        </p:nvGraphicFramePr>
        <p:xfrm>
          <a:off x="4324834" y="2397927"/>
          <a:ext cx="6219746" cy="227066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116858">
                  <a:extLst>
                    <a:ext uri="{9D8B030D-6E8A-4147-A177-3AD203B41FA5}">
                      <a16:colId xmlns:a16="http://schemas.microsoft.com/office/drawing/2014/main" val="170138935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4279735560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564902009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2014337700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3488813438"/>
                    </a:ext>
                  </a:extLst>
                </a:gridCol>
                <a:gridCol w="866528">
                  <a:extLst>
                    <a:ext uri="{9D8B030D-6E8A-4147-A177-3AD203B41FA5}">
                      <a16:colId xmlns:a16="http://schemas.microsoft.com/office/drawing/2014/main" val="272266447"/>
                    </a:ext>
                  </a:extLst>
                </a:gridCol>
              </a:tblGrid>
              <a:tr h="576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Structure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Composition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Age</a:t>
                      </a:r>
                      <a:endParaRPr lang="en-US" sz="16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Stand density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53499"/>
                  </a:ext>
                </a:extLst>
              </a:tr>
              <a:tr h="1171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48829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stand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even-aged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1pure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 650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94614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burnt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uneven-aged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2Dominant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 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&lt;= 650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8790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harvested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3dominated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80254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7572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clump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6973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610367" y="4062952"/>
            <a:ext cx="710672" cy="501946"/>
            <a:chOff x="5610367" y="4062952"/>
            <a:chExt cx="710672" cy="501946"/>
          </a:xfrm>
        </p:grpSpPr>
        <p:sp>
          <p:nvSpPr>
            <p:cNvPr id="11" name="Rectangle 10"/>
            <p:cNvSpPr/>
            <p:nvPr/>
          </p:nvSpPr>
          <p:spPr>
            <a:xfrm>
              <a:off x="5610367" y="4062952"/>
              <a:ext cx="710672" cy="50194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57247" y="4223925"/>
              <a:ext cx="172213" cy="1124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49192" y="4223925"/>
              <a:ext cx="92739" cy="180000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18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45305" y="1263445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inventory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management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objective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wood</a:t>
            </a: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marL="914400" lvl="2" indent="0" algn="just">
              <a:buNone/>
              <a:defRPr/>
            </a:pP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Pure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even-aged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1250 </a:t>
            </a:r>
            <a:r>
              <a:rPr lang="pt-PT" sz="18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trees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ha</a:t>
            </a:r>
            <a:r>
              <a:rPr lang="pt-PT" sz="1800" b="1" baseline="30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1plantation+2coppices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cut~12</a:t>
            </a:r>
          </a:p>
          <a:p>
            <a:pPr marL="0" indent="0" algn="just">
              <a:buNone/>
              <a:defRPr/>
            </a:pPr>
            <a:endParaRPr lang="pt-PT" sz="18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NFI data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prepared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used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as input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run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Data-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cleaning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PT" sz="1600" i="1" dirty="0" smtClean="0">
                <a:latin typeface="Arial" pitchFamily="34" charset="0"/>
                <a:cs typeface="Arial" pitchFamily="34" charset="0"/>
              </a:rPr>
              <a:t>Time-</a:t>
            </a:r>
            <a:r>
              <a:rPr lang="pt-PT" sz="1600" i="1" dirty="0" err="1" smtClean="0">
                <a:latin typeface="Arial" pitchFamily="34" charset="0"/>
                <a:cs typeface="Arial" pitchFamily="34" charset="0"/>
              </a:rPr>
              <a:t>consuming</a:t>
            </a:r>
            <a:endParaRPr lang="pt-PT" sz="1600" i="1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Designing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tool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deal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situations</a:t>
            </a:r>
            <a:endParaRPr lang="pt-PT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Making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assumptions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simplifications</a:t>
            </a:r>
            <a:endParaRPr lang="pt-PT" sz="16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t-PT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6" name="Rounded Rectangle 5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8939" y="2284002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91000" y="2780375"/>
            <a:ext cx="2842360" cy="3853181"/>
            <a:chOff x="609600" y="1920766"/>
            <a:chExt cx="3420000" cy="4680000"/>
          </a:xfrm>
        </p:grpSpPr>
        <p:sp>
          <p:nvSpPr>
            <p:cNvPr id="18" name="Rectangle 17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9" name="Picture 6" descr="ec_2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788596" y="3032275"/>
            <a:ext cx="931850" cy="708252"/>
            <a:chOff x="3606" y="1797"/>
            <a:chExt cx="1546" cy="953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20649"/>
              </p:ext>
            </p:extLst>
          </p:nvPr>
        </p:nvGraphicFramePr>
        <p:xfrm>
          <a:off x="4324834" y="2397927"/>
          <a:ext cx="6219746" cy="227066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116858">
                  <a:extLst>
                    <a:ext uri="{9D8B030D-6E8A-4147-A177-3AD203B41FA5}">
                      <a16:colId xmlns:a16="http://schemas.microsoft.com/office/drawing/2014/main" val="170138935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4279735560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564902009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2014337700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3488813438"/>
                    </a:ext>
                  </a:extLst>
                </a:gridCol>
                <a:gridCol w="866528">
                  <a:extLst>
                    <a:ext uri="{9D8B030D-6E8A-4147-A177-3AD203B41FA5}">
                      <a16:colId xmlns:a16="http://schemas.microsoft.com/office/drawing/2014/main" val="272266447"/>
                    </a:ext>
                  </a:extLst>
                </a:gridCol>
              </a:tblGrid>
              <a:tr h="576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Structure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Composition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Age</a:t>
                      </a:r>
                      <a:endParaRPr lang="en-US" sz="16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Stand density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53499"/>
                  </a:ext>
                </a:extLst>
              </a:tr>
              <a:tr h="1171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48829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stand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even-aged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1pure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&lt;= 12</a:t>
                      </a:r>
                      <a:endParaRPr lang="en-US" sz="16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&gt; 650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94614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burnt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uneven-aged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2Dominant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&gt; 12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&lt;= 650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8790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harvested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3dominated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80254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7572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clump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697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610367" y="4062952"/>
            <a:ext cx="710672" cy="5019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7247" y="4223925"/>
            <a:ext cx="172213" cy="1124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9192" y="4223925"/>
            <a:ext cx="92739" cy="180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4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45305" y="1263445"/>
            <a:ext cx="8846695" cy="53701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inventory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management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objective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dirty="0" err="1" smtClean="0">
                <a:latin typeface="Arial" pitchFamily="34" charset="0"/>
                <a:cs typeface="Arial" pitchFamily="34" charset="0"/>
              </a:rPr>
              <a:t>wood</a:t>
            </a: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marL="914400" lvl="2" indent="0" algn="just">
              <a:buNone/>
              <a:defRPr/>
            </a:pP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Pure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even-aged</a:t>
            </a:r>
            <a:r>
              <a:rPr lang="pt-PT" sz="1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1250 </a:t>
            </a:r>
            <a:r>
              <a:rPr lang="pt-PT" sz="1800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trees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ha</a:t>
            </a:r>
            <a:r>
              <a:rPr lang="pt-PT" sz="1800" b="1" baseline="30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pt-PT" sz="1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1plantation+2coppices </a:t>
            </a:r>
            <a:r>
              <a:rPr lang="pt-PT" sz="1800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pt-PT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80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cut~12</a:t>
            </a:r>
          </a:p>
          <a:p>
            <a:pPr marL="0" indent="0" algn="just">
              <a:buNone/>
              <a:defRPr/>
            </a:pPr>
            <a:endParaRPr lang="pt-PT" sz="18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PT" sz="2000" dirty="0" smtClean="0">
                <a:latin typeface="Arial" pitchFamily="34" charset="0"/>
                <a:cs typeface="Arial" pitchFamily="34" charset="0"/>
              </a:rPr>
              <a:t>NFI data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prepared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used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as input to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run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defRPr/>
            </a:pPr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smtClean="0">
                <a:latin typeface="Arial" pitchFamily="34" charset="0"/>
                <a:cs typeface="Arial" pitchFamily="34" charset="0"/>
              </a:rPr>
              <a:t>Data-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cleaning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pt-PT" sz="1600" i="1" dirty="0" smtClean="0">
                <a:latin typeface="Arial" pitchFamily="34" charset="0"/>
                <a:cs typeface="Arial" pitchFamily="34" charset="0"/>
              </a:rPr>
              <a:t>Time-</a:t>
            </a:r>
            <a:r>
              <a:rPr lang="pt-PT" sz="1600" i="1" dirty="0" err="1" smtClean="0">
                <a:latin typeface="Arial" pitchFamily="34" charset="0"/>
                <a:cs typeface="Arial" pitchFamily="34" charset="0"/>
              </a:rPr>
              <a:t>consuming</a:t>
            </a:r>
            <a:endParaRPr lang="pt-PT" sz="1600" i="1" dirty="0" smtClean="0"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Designing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tool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deal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situations</a:t>
            </a:r>
            <a:endParaRPr lang="pt-PT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2">
              <a:defRPr/>
            </a:pPr>
            <a:r>
              <a:rPr lang="pt-PT" sz="1600" dirty="0" err="1" smtClean="0">
                <a:latin typeface="Arial" pitchFamily="34" charset="0"/>
                <a:cs typeface="Arial" pitchFamily="34" charset="0"/>
              </a:rPr>
              <a:t>Making</a:t>
            </a:r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assumptions</a:t>
            </a:r>
            <a:r>
              <a:rPr lang="pt-PT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pt-PT" sz="1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simplifications</a:t>
            </a:r>
            <a:endParaRPr lang="pt-PT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6" name="Rounded Rectangle 5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78939" y="2284002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91000" y="2780375"/>
            <a:ext cx="2842360" cy="3853181"/>
            <a:chOff x="609600" y="1920766"/>
            <a:chExt cx="3420000" cy="4680000"/>
          </a:xfrm>
        </p:grpSpPr>
        <p:sp>
          <p:nvSpPr>
            <p:cNvPr id="18" name="Rectangle 17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9" name="Picture 6" descr="ec_2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1788596" y="3032275"/>
            <a:ext cx="931850" cy="708252"/>
            <a:chOff x="3606" y="1797"/>
            <a:chExt cx="1546" cy="953"/>
          </a:xfrm>
        </p:grpSpPr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25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324834" y="2397927"/>
          <a:ext cx="6219746" cy="227066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116858">
                  <a:extLst>
                    <a:ext uri="{9D8B030D-6E8A-4147-A177-3AD203B41FA5}">
                      <a16:colId xmlns:a16="http://schemas.microsoft.com/office/drawing/2014/main" val="170138935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4279735560"/>
                    </a:ext>
                  </a:extLst>
                </a:gridCol>
                <a:gridCol w="1193883">
                  <a:extLst>
                    <a:ext uri="{9D8B030D-6E8A-4147-A177-3AD203B41FA5}">
                      <a16:colId xmlns:a16="http://schemas.microsoft.com/office/drawing/2014/main" val="564902009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2014337700"/>
                    </a:ext>
                  </a:extLst>
                </a:gridCol>
                <a:gridCol w="924297">
                  <a:extLst>
                    <a:ext uri="{9D8B030D-6E8A-4147-A177-3AD203B41FA5}">
                      <a16:colId xmlns:a16="http://schemas.microsoft.com/office/drawing/2014/main" val="3488813438"/>
                    </a:ext>
                  </a:extLst>
                </a:gridCol>
                <a:gridCol w="866528">
                  <a:extLst>
                    <a:ext uri="{9D8B030D-6E8A-4147-A177-3AD203B41FA5}">
                      <a16:colId xmlns:a16="http://schemas.microsoft.com/office/drawing/2014/main" val="272266447"/>
                    </a:ext>
                  </a:extLst>
                </a:gridCol>
              </a:tblGrid>
              <a:tr h="576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Type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Structure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Composition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Rotation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Age</a:t>
                      </a:r>
                      <a:endParaRPr lang="en-US" sz="16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Stand density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53499"/>
                  </a:ext>
                </a:extLst>
              </a:tr>
              <a:tr h="117149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48829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stand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even-aged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1pure</a:t>
                      </a:r>
                      <a:endParaRPr lang="en-US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4"/>
                          </a:solidFill>
                          <a:effectLst/>
                          <a:latin typeface="+mn-lt"/>
                        </a:rPr>
                        <a:t>&lt;= 12</a:t>
                      </a:r>
                      <a:endParaRPr lang="en-US" sz="1600" b="1" i="0" u="none" strike="noStrike" dirty="0">
                        <a:solidFill>
                          <a:schemeClr val="accent4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&gt; 650</a:t>
                      </a:r>
                      <a:endParaRPr lang="en-US" sz="16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946141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burnt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uneven-aged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2Dominant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&gt; 12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&lt;= 650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8790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harvested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3dominated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80254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gap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75723"/>
                  </a:ext>
                </a:extLst>
              </a:tr>
              <a:tr h="288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clump</a:t>
                      </a:r>
                      <a:endParaRPr lang="en-US" sz="1600" b="0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697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610367" y="4062952"/>
            <a:ext cx="710672" cy="50194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57247" y="4223925"/>
            <a:ext cx="172213" cy="1124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9192" y="4223925"/>
            <a:ext cx="92739" cy="180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50" y="4928347"/>
            <a:ext cx="11867190" cy="143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022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345305" y="1056705"/>
            <a:ext cx="8447627" cy="5801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>
                <a:latin typeface="Arial" pitchFamily="34" charset="0"/>
                <a:cs typeface="Arial" pitchFamily="34" charset="0"/>
              </a:rPr>
              <a:t>Forest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inventory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>
                <a:latin typeface="Arial" pitchFamily="34" charset="0"/>
                <a:cs typeface="Arial" pitchFamily="34" charset="0"/>
              </a:rPr>
              <a:t> management </a:t>
            </a:r>
            <a:endParaRPr lang="pt-PT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t-PT" sz="2000" dirty="0" smtClean="0">
                <a:cs typeface="Arial" pitchFamily="34" charset="0"/>
              </a:rPr>
              <a:t>TYPE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err="1" smtClean="0">
                <a:cs typeface="Arial" pitchFamily="34" charset="0"/>
              </a:rPr>
              <a:t>The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area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of</a:t>
            </a:r>
            <a:r>
              <a:rPr lang="pt-PT" sz="1800" dirty="0" smtClean="0">
                <a:cs typeface="Arial" pitchFamily="34" charset="0"/>
              </a:rPr>
              <a:t> gaps </a:t>
            </a:r>
            <a:r>
              <a:rPr lang="pt-PT" sz="1800" dirty="0" err="1" smtClean="0">
                <a:cs typeface="Arial" pitchFamily="34" charset="0"/>
              </a:rPr>
              <a:t>and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clumps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is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assumed</a:t>
            </a:r>
            <a:r>
              <a:rPr lang="pt-PT" sz="1800" dirty="0" smtClean="0">
                <a:cs typeface="Arial" pitchFamily="34" charset="0"/>
              </a:rPr>
              <a:t> to </a:t>
            </a:r>
            <a:r>
              <a:rPr lang="pt-PT" sz="1800" dirty="0" err="1" smtClean="0">
                <a:cs typeface="Arial" pitchFamily="34" charset="0"/>
              </a:rPr>
              <a:t>remain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constant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throughtout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simulations</a:t>
            </a:r>
            <a:endParaRPr lang="pt-PT" sz="1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t-PT" sz="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t-PT" sz="2000" dirty="0" smtClean="0">
                <a:cs typeface="Arial" pitchFamily="34" charset="0"/>
              </a:rPr>
              <a:t>STRUCTURE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err="1" smtClean="0">
                <a:cs typeface="Arial" pitchFamily="34" charset="0"/>
              </a:rPr>
              <a:t>Even-aged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en-US" sz="1800" dirty="0">
                <a:cs typeface="Arial" pitchFamily="34" charset="0"/>
              </a:rPr>
              <a:t>stands </a:t>
            </a:r>
            <a:r>
              <a:rPr lang="en-US" sz="1800" dirty="0" smtClean="0">
                <a:cs typeface="Arial" pitchFamily="34" charset="0"/>
              </a:rPr>
              <a:t>for pulp (</a:t>
            </a:r>
            <a:r>
              <a:rPr lang="pt-PT" sz="1800" i="1" dirty="0">
                <a:ea typeface="Calibri" panose="020F0502020204030204" pitchFamily="34" charset="0"/>
              </a:rPr>
              <a:t>FMA_41_Ec.csv</a:t>
            </a:r>
            <a:r>
              <a:rPr lang="en-US" sz="1800" dirty="0" smtClean="0">
                <a:cs typeface="Arial" pitchFamily="34" charset="0"/>
              </a:rPr>
              <a:t>) (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there were/are no FMA5 stands</a:t>
            </a:r>
            <a:r>
              <a:rPr lang="en-US" sz="1800" dirty="0" smtClean="0">
                <a:cs typeface="Arial" pitchFamily="34" charset="0"/>
              </a:rPr>
              <a:t>)</a:t>
            </a:r>
            <a:endParaRPr lang="en-US" sz="1800" dirty="0">
              <a:cs typeface="Arial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err="1" smtClean="0">
                <a:cs typeface="Arial" pitchFamily="34" charset="0"/>
              </a:rPr>
              <a:t>Uneven-aged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en-US" sz="1800" dirty="0" smtClean="0">
                <a:cs typeface="Arial" pitchFamily="34" charset="0"/>
              </a:rPr>
              <a:t>(</a:t>
            </a:r>
            <a:r>
              <a:rPr lang="pt-PT" sz="1800" i="1" dirty="0">
                <a:ea typeface="Calibri" panose="020F0502020204030204" pitchFamily="34" charset="0"/>
              </a:rPr>
              <a:t>FMA_31_Ec.csv</a:t>
            </a:r>
            <a:r>
              <a:rPr lang="en-US" sz="1800" dirty="0">
                <a:cs typeface="Arial" pitchFamily="34" charset="0"/>
              </a:rPr>
              <a:t>) but once harvested are converted to even-aged </a:t>
            </a:r>
          </a:p>
          <a:p>
            <a:pPr marL="0" indent="0" algn="just">
              <a:buNone/>
              <a:defRPr/>
            </a:pPr>
            <a:endParaRPr lang="pt-PT" sz="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t-PT" sz="2000" dirty="0" smtClean="0">
                <a:cs typeface="Arial" pitchFamily="34" charset="0"/>
              </a:rPr>
              <a:t>COMPOSITION: 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err="1" smtClean="0">
                <a:cs typeface="Arial" pitchFamily="34" charset="0"/>
              </a:rPr>
              <a:t>Mixed</a:t>
            </a:r>
            <a:r>
              <a:rPr lang="pt-PT" sz="1800" dirty="0" smtClean="0">
                <a:cs typeface="Arial" pitchFamily="34" charset="0"/>
              </a:rPr>
              <a:t> stands </a:t>
            </a:r>
            <a:r>
              <a:rPr lang="pt-PT" sz="1800" dirty="0" err="1" smtClean="0">
                <a:cs typeface="Arial" pitchFamily="34" charset="0"/>
              </a:rPr>
              <a:t>have</a:t>
            </a:r>
            <a:r>
              <a:rPr lang="pt-PT" sz="1800" dirty="0" smtClean="0">
                <a:cs typeface="Arial" pitchFamily="34" charset="0"/>
              </a:rPr>
              <a:t> to </a:t>
            </a:r>
            <a:r>
              <a:rPr lang="pt-PT" sz="1800" dirty="0" err="1" smtClean="0">
                <a:cs typeface="Arial" pitchFamily="34" charset="0"/>
              </a:rPr>
              <a:t>be</a:t>
            </a:r>
            <a:r>
              <a:rPr lang="pt-PT" sz="1800" dirty="0" smtClean="0">
                <a:cs typeface="Arial" pitchFamily="34" charset="0"/>
              </a:rPr>
              <a:t> “</a:t>
            </a:r>
            <a:r>
              <a:rPr lang="pt-PT" sz="1800" dirty="0" err="1" smtClean="0">
                <a:cs typeface="Arial" pitchFamily="34" charset="0"/>
              </a:rPr>
              <a:t>converted</a:t>
            </a:r>
            <a:r>
              <a:rPr lang="pt-PT" sz="1800" dirty="0" smtClean="0">
                <a:cs typeface="Arial" pitchFamily="34" charset="0"/>
              </a:rPr>
              <a:t>” to </a:t>
            </a:r>
            <a:r>
              <a:rPr lang="pt-PT" sz="1800" dirty="0" err="1" smtClean="0">
                <a:cs typeface="Arial" pitchFamily="34" charset="0"/>
              </a:rPr>
              <a:t>pure</a:t>
            </a:r>
            <a:r>
              <a:rPr lang="pt-PT" sz="1800" dirty="0" smtClean="0">
                <a:cs typeface="Arial" pitchFamily="34" charset="0"/>
              </a:rPr>
              <a:t> stands </a:t>
            </a:r>
            <a:r>
              <a:rPr lang="pt-PT" sz="1800" dirty="0" err="1" smtClean="0">
                <a:cs typeface="Arial" pitchFamily="34" charset="0"/>
              </a:rPr>
              <a:t>applying</a:t>
            </a:r>
            <a:r>
              <a:rPr lang="pt-PT" sz="1800" dirty="0" smtClean="0">
                <a:cs typeface="Arial" pitchFamily="34" charset="0"/>
              </a:rPr>
              <a:t> a </a:t>
            </a:r>
            <a:r>
              <a:rPr lang="pt-PT" sz="1800" dirty="0" err="1" smtClean="0">
                <a:cs typeface="Arial" pitchFamily="34" charset="0"/>
              </a:rPr>
              <a:t>correction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factor</a:t>
            </a:r>
            <a:r>
              <a:rPr lang="pt-PT" sz="1800" dirty="0" smtClean="0">
                <a:cs typeface="Arial" pitchFamily="34" charset="0"/>
              </a:rPr>
              <a:t> to </a:t>
            </a:r>
            <a:r>
              <a:rPr lang="pt-PT" sz="1800" dirty="0" err="1" smtClean="0">
                <a:cs typeface="Arial" pitchFamily="34" charset="0"/>
              </a:rPr>
              <a:t>the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variables</a:t>
            </a:r>
            <a:r>
              <a:rPr lang="pt-PT" sz="1800" dirty="0" smtClean="0">
                <a:cs typeface="Arial" pitchFamily="34" charset="0"/>
              </a:rPr>
              <a:t> (prior to </a:t>
            </a:r>
            <a:r>
              <a:rPr lang="pt-PT" sz="1800" dirty="0" err="1" smtClean="0">
                <a:cs typeface="Arial" pitchFamily="34" charset="0"/>
              </a:rPr>
              <a:t>the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simulation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run</a:t>
            </a:r>
            <a:r>
              <a:rPr lang="pt-PT" sz="1800" dirty="0" smtClean="0">
                <a:cs typeface="Arial" pitchFamily="34" charset="0"/>
              </a:rPr>
              <a:t>)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endParaRPr lang="pt-PT" sz="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t-PT" sz="2000" dirty="0" smtClean="0">
                <a:cs typeface="Arial" pitchFamily="34" charset="0"/>
              </a:rPr>
              <a:t>ROTATION: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smtClean="0">
                <a:cs typeface="Arial" pitchFamily="34" charset="0"/>
              </a:rPr>
              <a:t>Stands </a:t>
            </a:r>
            <a:r>
              <a:rPr lang="pt-PT" sz="1800" dirty="0" err="1" smtClean="0">
                <a:cs typeface="Arial" pitchFamily="34" charset="0"/>
              </a:rPr>
              <a:t>with</a:t>
            </a:r>
            <a:r>
              <a:rPr lang="pt-PT" sz="1800" dirty="0" smtClean="0">
                <a:cs typeface="Arial" pitchFamily="34" charset="0"/>
              </a:rPr>
              <a:t> r=9 ( i.e. r&gt;4 </a:t>
            </a:r>
            <a:r>
              <a:rPr lang="pt-PT" sz="1800" dirty="0" err="1" smtClean="0">
                <a:cs typeface="Arial" pitchFamily="34" charset="0"/>
              </a:rPr>
              <a:t>or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undetermined</a:t>
            </a:r>
            <a:r>
              <a:rPr lang="pt-PT" sz="1800" dirty="0" smtClean="0">
                <a:cs typeface="Arial" pitchFamily="34" charset="0"/>
              </a:rPr>
              <a:t>) </a:t>
            </a:r>
            <a:r>
              <a:rPr lang="pt-PT" sz="1800" dirty="0" err="1" smtClean="0">
                <a:cs typeface="Arial" pitchFamily="34" charset="0"/>
              </a:rPr>
              <a:t>simulated</a:t>
            </a:r>
            <a:r>
              <a:rPr lang="pt-PT" sz="1800" dirty="0" smtClean="0">
                <a:cs typeface="Arial" pitchFamily="34" charset="0"/>
              </a:rPr>
              <a:t> as </a:t>
            </a:r>
            <a:r>
              <a:rPr lang="pt-PT" sz="1800" dirty="0" err="1" smtClean="0">
                <a:cs typeface="Arial" pitchFamily="34" charset="0"/>
              </a:rPr>
              <a:t>coppices</a:t>
            </a:r>
            <a:endParaRPr lang="pt-PT" sz="1800" dirty="0" smtClean="0">
              <a:cs typeface="Arial" pitchFamily="34" charset="0"/>
            </a:endParaRPr>
          </a:p>
          <a:p>
            <a:pPr lvl="1" algn="just">
              <a:defRPr/>
            </a:pPr>
            <a:endParaRPr lang="pt-PT" sz="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pt-PT" sz="2000" dirty="0" smtClean="0">
                <a:cs typeface="Arial" pitchFamily="34" charset="0"/>
              </a:rPr>
              <a:t>STAND AGE AND DENSITY:</a:t>
            </a:r>
          </a:p>
          <a:p>
            <a:pPr lvl="1" algn="just">
              <a:buFont typeface="Wingdings" panose="05000000000000000000" pitchFamily="2" charset="2"/>
              <a:buChar char="§"/>
              <a:defRPr/>
            </a:pPr>
            <a:r>
              <a:rPr lang="pt-PT" sz="1800" dirty="0" err="1" smtClean="0">
                <a:cs typeface="Arial" pitchFamily="34" charset="0"/>
              </a:rPr>
              <a:t>Old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and</a:t>
            </a:r>
            <a:r>
              <a:rPr lang="pt-PT" sz="1800" dirty="0" smtClean="0">
                <a:cs typeface="Arial" pitchFamily="34" charset="0"/>
              </a:rPr>
              <a:t>/</a:t>
            </a:r>
            <a:r>
              <a:rPr lang="pt-PT" sz="1800" dirty="0" err="1" smtClean="0">
                <a:cs typeface="Arial" pitchFamily="34" charset="0"/>
              </a:rPr>
              <a:t>or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understocked</a:t>
            </a:r>
            <a:r>
              <a:rPr lang="pt-PT" sz="1800" dirty="0" smtClean="0">
                <a:cs typeface="Arial" pitchFamily="34" charset="0"/>
              </a:rPr>
              <a:t> stands can </a:t>
            </a:r>
            <a:r>
              <a:rPr lang="pt-PT" sz="1800" dirty="0" err="1" smtClean="0">
                <a:cs typeface="Arial" pitchFamily="34" charset="0"/>
              </a:rPr>
              <a:t>have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different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harvest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probabilities</a:t>
            </a:r>
            <a:r>
              <a:rPr lang="pt-PT" sz="1800" dirty="0" smtClean="0">
                <a:cs typeface="Arial" pitchFamily="34" charset="0"/>
              </a:rPr>
              <a:t> </a:t>
            </a:r>
            <a:r>
              <a:rPr lang="pt-PT" sz="1800" dirty="0" err="1" smtClean="0">
                <a:cs typeface="Arial" pitchFamily="34" charset="0"/>
              </a:rPr>
              <a:t>assigned</a:t>
            </a:r>
            <a:endParaRPr lang="pt-PT" sz="1800" dirty="0" smtClean="0"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pt-PT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57" y="3282697"/>
            <a:ext cx="24384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GB" dirty="0" smtClean="0">
                <a:latin typeface="Arial" charset="0"/>
                <a:cs typeface="Arial" charset="0"/>
              </a:rPr>
              <a:t>When the last rotation assigned to the FMA is reached, once  harvested stands can either be </a:t>
            </a:r>
            <a:r>
              <a:rPr lang="en-GB" dirty="0">
                <a:latin typeface="Arial" charset="0"/>
                <a:cs typeface="Arial" charset="0"/>
              </a:rPr>
              <a:t>abandoned or </a:t>
            </a:r>
            <a:r>
              <a:rPr lang="en-GB" dirty="0" smtClean="0">
                <a:latin typeface="Arial" charset="0"/>
                <a:cs typeface="Arial" charset="0"/>
              </a:rPr>
              <a:t>replanted</a:t>
            </a: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GB" sz="800" dirty="0">
              <a:latin typeface="Arial" charset="0"/>
              <a:cs typeface="Arial" charset="0"/>
            </a:endParaRPr>
          </a:p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r>
              <a:rPr lang="en-GB" dirty="0">
                <a:latin typeface="Arial" charset="0"/>
                <a:cs typeface="Arial" charset="0"/>
              </a:rPr>
              <a:t>Final harvest (and fire) occur when half of the annual growth is </a:t>
            </a:r>
            <a:r>
              <a:rPr lang="en-GB" dirty="0" smtClean="0">
                <a:latin typeface="Arial" charset="0"/>
                <a:cs typeface="Arial" charset="0"/>
              </a:rPr>
              <a:t>attained</a:t>
            </a:r>
          </a:p>
          <a:p>
            <a:pPr marL="0" lvl="1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8250" y="959459"/>
            <a:ext cx="985487" cy="1280651"/>
            <a:chOff x="540718" y="4413025"/>
            <a:chExt cx="1371894" cy="1769383"/>
          </a:xfrm>
        </p:grpSpPr>
        <p:sp>
          <p:nvSpPr>
            <p:cNvPr id="8" name="Rounded Rectangle 7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1872" t="5342" r="41728" b="50333"/>
          <a:stretch/>
        </p:blipFill>
        <p:spPr bwMode="auto">
          <a:xfrm>
            <a:off x="824233" y="1707078"/>
            <a:ext cx="1785588" cy="10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305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0285" y="1298708"/>
            <a:ext cx="10533412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motivated the development of StandsSIM.sd</a:t>
            </a:r>
          </a:p>
          <a:p>
            <a:pPr>
              <a:spcBef>
                <a:spcPts val="200"/>
              </a:spcBef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StandsSIM.sd functioning</a:t>
            </a:r>
          </a:p>
          <a:p>
            <a:pPr>
              <a:spcBef>
                <a:spcPts val="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StandsSIM.sd  structure and inputs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Presentation of 3 case studies:</a:t>
            </a:r>
          </a:p>
          <a:p>
            <a:pPr lvl="1">
              <a:spcBef>
                <a:spcPts val="200"/>
              </a:spcBef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Assessing the impact of different fire scenarios</a:t>
            </a:r>
          </a:p>
          <a:p>
            <a:pPr lvl="1">
              <a:spcBef>
                <a:spcPts val="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Assessing the impact of different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afforestation levels</a:t>
            </a:r>
          </a:p>
          <a:p>
            <a:pPr lvl="1">
              <a:spcBef>
                <a:spcPts val="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Assessing the impact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climate change/fire on wood availability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345305" y="1056706"/>
            <a:ext cx="8447627" cy="3364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Scenario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parameters</a:t>
            </a:r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b="1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endParaRPr lang="pt-PT" sz="800" b="1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Scenarios can be built using: </a:t>
            </a:r>
          </a:p>
          <a:p>
            <a:pPr marL="0" indent="0" algn="just">
              <a:buNone/>
              <a:defRPr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historic data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when the planning horizon is located in the past)</a:t>
            </a:r>
          </a:p>
          <a:p>
            <a:pPr lvl="1" algn="just">
              <a:defRPr/>
            </a:pPr>
            <a:r>
              <a:rPr lang="en-US" sz="1800" b="1" dirty="0">
                <a:latin typeface="Arial" pitchFamily="34" charset="0"/>
                <a:cs typeface="Arial" pitchFamily="34" charset="0"/>
              </a:rPr>
              <a:t>historic data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trend data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” (</a:t>
            </a:r>
            <a:r>
              <a:rPr lang="en-US" sz="1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when the planning horizon covers both the past and future)</a:t>
            </a:r>
          </a:p>
          <a:p>
            <a:pPr lvl="1" algn="just">
              <a:defRPr/>
            </a:pPr>
            <a:r>
              <a:rPr lang="en-US" sz="1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“trend data” </a:t>
            </a:r>
            <a:r>
              <a:rPr lang="en-US" sz="1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(when the planning horizon covers </a:t>
            </a:r>
            <a:r>
              <a:rPr lang="en-US" sz="1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only </a:t>
            </a:r>
            <a:r>
              <a:rPr lang="en-US" sz="1800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800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future)</a:t>
            </a:r>
            <a:endParaRPr lang="pt-PT" sz="2400" i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019" y="4490253"/>
            <a:ext cx="9309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Wood demand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amount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volume harvested in stands managed for pulp (m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year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Biomass demand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amount of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forest biomass for energy (Mg year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-1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Fire –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amount of forest area burnt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(ha year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-1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Afforestation for pulp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amount of new planted areas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for pulp production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(ha year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-1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Afforestation for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energy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amount of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new planted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areas for energy production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(ha year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-1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Deforestation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- proportion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the existing total forest area in each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year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11" y="1056705"/>
            <a:ext cx="8666028" cy="1375488"/>
          </a:xfrm>
          <a:prstGeom prst="rect">
            <a:avLst/>
          </a:prstGeom>
        </p:spPr>
      </p:pic>
      <p:graphicFrame>
        <p:nvGraphicFramePr>
          <p:cNvPr id="52" name="Chart 5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578201"/>
              </p:ext>
            </p:extLst>
          </p:nvPr>
        </p:nvGraphicFramePr>
        <p:xfrm>
          <a:off x="44301" y="1174249"/>
          <a:ext cx="3392610" cy="312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260385" y="1257162"/>
            <a:ext cx="6301741" cy="6987540"/>
            <a:chOff x="12799037" y="104503"/>
            <a:chExt cx="6301741" cy="6987540"/>
          </a:xfrm>
        </p:grpSpPr>
        <p:sp>
          <p:nvSpPr>
            <p:cNvPr id="2" name="Rectangle 1"/>
            <p:cNvSpPr/>
            <p:nvPr/>
          </p:nvSpPr>
          <p:spPr>
            <a:xfrm>
              <a:off x="12799038" y="104503"/>
              <a:ext cx="6301740" cy="69875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99037" y="104503"/>
              <a:ext cx="6301740" cy="6987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6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5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345305" y="1056706"/>
            <a:ext cx="8447627" cy="3364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Scenario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400" b="1" dirty="0" err="1" smtClean="0">
                <a:latin typeface="Arial" pitchFamily="34" charset="0"/>
                <a:cs typeface="Arial" pitchFamily="34" charset="0"/>
              </a:rPr>
              <a:t>parameters</a:t>
            </a:r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  <a:defRPr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241" y="1460987"/>
            <a:ext cx="6926491" cy="53970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7971" y="5192059"/>
            <a:ext cx="232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Forest residues removal parameters</a:t>
            </a:r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7678" y="6142559"/>
            <a:ext cx="232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Assortments</a:t>
            </a:r>
            <a:endParaRPr lang="en-U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7971" y="2867448"/>
            <a:ext cx="232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DA6208"/>
                </a:solidFill>
              </a:rPr>
              <a:t>Harvesting module required parameters</a:t>
            </a:r>
            <a:endParaRPr lang="en-US" sz="1600" b="1" dirty="0">
              <a:solidFill>
                <a:srgbClr val="DA620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771" y="2332511"/>
            <a:ext cx="2320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Fire module required parameters</a:t>
            </a:r>
            <a:endParaRPr lang="en-US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8262548" y="1554125"/>
            <a:ext cx="931850" cy="716427"/>
            <a:chOff x="3606" y="1786"/>
            <a:chExt cx="1546" cy="964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3607" y="1786"/>
              <a:ext cx="1050" cy="964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5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855612" y="1556702"/>
            <a:ext cx="144000" cy="14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009113" y="1556702"/>
            <a:ext cx="144000" cy="1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363469" y="1565628"/>
            <a:ext cx="144000" cy="2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508568" y="1566563"/>
            <a:ext cx="144000" cy="2860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338058" y="1555607"/>
            <a:ext cx="93600" cy="9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855603" y="1708577"/>
            <a:ext cx="144000" cy="144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009113" y="1709628"/>
            <a:ext cx="144000" cy="144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38058" y="1653536"/>
            <a:ext cx="93600" cy="9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338058" y="1752138"/>
            <a:ext cx="93600" cy="9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441734" y="1554914"/>
            <a:ext cx="93600" cy="9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441734" y="1652843"/>
            <a:ext cx="93600" cy="93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441734" y="1751445"/>
            <a:ext cx="93600" cy="9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544732" y="1554914"/>
            <a:ext cx="93600" cy="9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544732" y="1652843"/>
            <a:ext cx="93600" cy="936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544732" y="1751445"/>
            <a:ext cx="93600" cy="9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15303" y="1897475"/>
            <a:ext cx="232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C00000"/>
                </a:solidFill>
              </a:rPr>
              <a:t>Planning horizon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311950" y="2096816"/>
            <a:ext cx="2559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Number of stand  divisions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959459"/>
            <a:ext cx="12024000" cy="67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9" y="959459"/>
            <a:ext cx="12024000" cy="676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973" t="9259" r="63055" b="27531"/>
          <a:stretch/>
        </p:blipFill>
        <p:spPr>
          <a:xfrm>
            <a:off x="1828800" y="1879599"/>
            <a:ext cx="4578128" cy="5255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973" t="9259" r="62916" b="28025"/>
          <a:stretch/>
        </p:blipFill>
        <p:spPr>
          <a:xfrm>
            <a:off x="2032000" y="1879599"/>
            <a:ext cx="4634868" cy="5255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416" t="9013" r="63195" b="27531"/>
          <a:stretch/>
        </p:blipFill>
        <p:spPr>
          <a:xfrm>
            <a:off x="2192467" y="1879599"/>
            <a:ext cx="4621664" cy="525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5801" t="8766" r="62949" b="27530"/>
          <a:stretch/>
        </p:blipFill>
        <p:spPr>
          <a:xfrm>
            <a:off x="2476599" y="1898799"/>
            <a:ext cx="4583380" cy="5255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7349" t="11818" r="61401" b="25354"/>
          <a:stretch/>
        </p:blipFill>
        <p:spPr>
          <a:xfrm>
            <a:off x="2713846" y="1898800"/>
            <a:ext cx="4630265" cy="5236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7421" t="12020" r="61061" b="25353"/>
          <a:stretch/>
        </p:blipFill>
        <p:spPr>
          <a:xfrm>
            <a:off x="3022592" y="1927600"/>
            <a:ext cx="4685186" cy="52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-17159" t="-25151" r="17159" b="26263"/>
          <a:stretch/>
        </p:blipFill>
        <p:spPr>
          <a:xfrm>
            <a:off x="-2445326" y="-1100269"/>
            <a:ext cx="14832147" cy="825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024" y="1126439"/>
            <a:ext cx="11873948" cy="17625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848747" y="1218623"/>
            <a:ext cx="3091460" cy="1578167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024" y="3014874"/>
            <a:ext cx="11873948" cy="17625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9024" y="4943066"/>
            <a:ext cx="11873948" cy="17625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49963" y="1623244"/>
            <a:ext cx="7865166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different fire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 on wood availability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endPara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StandsSIM.sd: Presentation of 3 case studies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6224" y="5408836"/>
            <a:ext cx="7480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climate change/fire on wood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964" y="3486167"/>
            <a:ext cx="7613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Assessing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impact of different afforestation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on wood and biomass availability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065" y="1361627"/>
            <a:ext cx="2836622" cy="134476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852453" y="3113101"/>
            <a:ext cx="3091460" cy="1578167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848747" y="5034673"/>
            <a:ext cx="3091460" cy="1578167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974" y="3181256"/>
            <a:ext cx="2162804" cy="1429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711" y="5086232"/>
            <a:ext cx="2795747" cy="14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388951" y="1896535"/>
            <a:ext cx="665861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1995 – 1997 NFI plots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786 eucalyptus plots                                                   </a:t>
            </a: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4286845" y="3306929"/>
            <a:ext cx="76738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‘‘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fictitious’’ stand 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/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(area </a:t>
            </a:r>
            <a:r>
              <a:rPr lang="en-US" sz="2000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corresponding to the total area of eucalyptus stands in the country divided by the number of NFI plots with </a:t>
            </a:r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eucalyptus)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5532" y="2606565"/>
            <a:ext cx="3013494" cy="4047607"/>
            <a:chOff x="609600" y="1920766"/>
            <a:chExt cx="3420000" cy="4680000"/>
          </a:xfrm>
        </p:grpSpPr>
        <p:sp>
          <p:nvSpPr>
            <p:cNvPr id="5" name="Rectangle 4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6" name="Picture 6" descr="ec_2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1504323" y="3008666"/>
            <a:ext cx="1301061" cy="882061"/>
            <a:chOff x="3606" y="1797"/>
            <a:chExt cx="1546" cy="953"/>
          </a:xfrm>
        </p:grpSpPr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2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5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762000" y="2140788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Wood and biomass demands: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5139212"/>
              </p:ext>
            </p:extLst>
          </p:nvPr>
        </p:nvGraphicFramePr>
        <p:xfrm>
          <a:off x="762000" y="2756828"/>
          <a:ext cx="3715072" cy="3249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812578"/>
              </p:ext>
            </p:extLst>
          </p:nvPr>
        </p:nvGraphicFramePr>
        <p:xfrm>
          <a:off x="4657564" y="2756100"/>
          <a:ext cx="3715200" cy="325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8581181" y="2756100"/>
            <a:ext cx="341255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Wood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consumption by species</a:t>
            </a:r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Until 2008:</a:t>
            </a: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 found in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Portuguese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statistics</a:t>
            </a:r>
          </a:p>
          <a:p>
            <a:pPr algn="just"/>
            <a:endParaRPr lang="en-US" sz="8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2008 onward: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was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considered to increase 1.2% /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year</a:t>
            </a:r>
          </a:p>
          <a:p>
            <a:pPr algn="just"/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Biomass consumption estimated according to the production capacity of biomass plants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main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2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0247760"/>
              </p:ext>
            </p:extLst>
          </p:nvPr>
        </p:nvGraphicFramePr>
        <p:xfrm>
          <a:off x="362803" y="3319253"/>
          <a:ext cx="418852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62863" y="2256033"/>
            <a:ext cx="115553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 to be burnt:</a:t>
            </a: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Until 2008 - based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statistics       2008 onward - simulated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based on the analysis of historical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burnt areas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00599" y="3319253"/>
            <a:ext cx="7017590" cy="3209925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800599" y="3676234"/>
            <a:ext cx="7017589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fire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scenarios were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compared</a:t>
            </a:r>
            <a:endParaRPr lang="en-US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1072600"/>
              </p:ext>
            </p:extLst>
          </p:nvPr>
        </p:nvGraphicFramePr>
        <p:xfrm>
          <a:off x="362803" y="3319253"/>
          <a:ext cx="418852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4800599" y="3319253"/>
            <a:ext cx="7017590" cy="3209925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4800599" y="3676234"/>
            <a:ext cx="70175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fire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scenarios were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compared</a:t>
            </a:r>
            <a:endParaRPr lang="en-US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WF1</a:t>
            </a:r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No severe wildfires from 2008 onward</a:t>
            </a:r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262863" y="2256033"/>
            <a:ext cx="115553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 to be burnt:</a:t>
            </a: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Until 2008 - based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statistics       2008 onward - simulated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based on the analysis of historical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burnt areas</a:t>
            </a: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64112" y="1338172"/>
            <a:ext cx="11091076" cy="503844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Planning horizon: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years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projection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prediction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FMA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):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Implementation of a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systems, expressed by a sequence of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operations during a rotation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Scenario: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Conditions present during the projection period (climate, forest policy measures, management alternatives,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30608"/>
              </p:ext>
            </p:extLst>
          </p:nvPr>
        </p:nvGraphicFramePr>
        <p:xfrm>
          <a:off x="362803" y="3319253"/>
          <a:ext cx="418852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800599" y="3319252"/>
            <a:ext cx="7017590" cy="3209925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4800599" y="3676233"/>
            <a:ext cx="7017589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fire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scenarios were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compared</a:t>
            </a:r>
            <a:endParaRPr lang="en-US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WF1</a:t>
            </a:r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No severe wildfires from 2008 onward</a:t>
            </a:r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WF2</a:t>
            </a:r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- 2 moderate wildfires in years 2012 and 2018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0599" y="3319253"/>
            <a:ext cx="7017590" cy="3209925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4800599" y="3676234"/>
            <a:ext cx="7017589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fire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scenarios were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compared</a:t>
            </a:r>
            <a:endParaRPr lang="en-US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WF1</a:t>
            </a:r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No severe wildfires from 2008 onward</a:t>
            </a:r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WF2</a:t>
            </a:r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- 2 moderate wildfires in years 2012 and 2018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62863" y="2256033"/>
            <a:ext cx="115553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 to be burnt:</a:t>
            </a: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Until 2008 - based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statistics       2008 onward - simulated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based on the analysis of historical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burnt areas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0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843797"/>
              </p:ext>
            </p:extLst>
          </p:nvPr>
        </p:nvGraphicFramePr>
        <p:xfrm>
          <a:off x="362803" y="3319253"/>
          <a:ext cx="4188525" cy="320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4800599" y="3319252"/>
            <a:ext cx="7017590" cy="3209925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800599" y="3676233"/>
            <a:ext cx="7017589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fire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scenarios were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compared</a:t>
            </a:r>
            <a:endParaRPr lang="en-US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WF1</a:t>
            </a:r>
            <a:r>
              <a:rPr lang="en-US" sz="16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No severe wildfires from 2008 onward</a:t>
            </a:r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en-US" sz="1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6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WF2</a:t>
            </a:r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- 2 moderate wildfires in years 2012 and 2018</a:t>
            </a:r>
          </a:p>
          <a:p>
            <a:pPr marL="808038" indent="-808038" algn="just"/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WF3</a:t>
            </a:r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en-US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moderate wildfires in years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2012, 2018 and 2021</a:t>
            </a:r>
            <a:endParaRPr lang="en-US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severe wildfires in years 2012, 2018 and 2021 </a:t>
            </a:r>
            <a:r>
              <a:rPr lang="en-US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en-US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808038" indent="-808038"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pt-PT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262863" y="2256033"/>
            <a:ext cx="1155532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 to be burnt:</a:t>
            </a: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Until 2008 - based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statistics       2008 onward - simulated </a:t>
            </a:r>
            <a:r>
              <a: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based on the analysis of historical </a:t>
            </a: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burnt areas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77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95532" y="2863327"/>
            <a:ext cx="11800935" cy="3806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sz="800" b="1" dirty="0">
              <a:latin typeface="Arial" pitchFamily="34" charset="0"/>
              <a:cs typeface="Arial" pitchFamily="34" charset="0"/>
            </a:endParaRPr>
          </a:p>
          <a:p>
            <a:pPr marL="95250" indent="-95250">
              <a:buFont typeface="Arial" pitchFamily="34" charset="0"/>
              <a:buChar char="•"/>
              <a:defRPr/>
            </a:pPr>
            <a:r>
              <a:rPr lang="pt-PT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20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Even-aged </a:t>
            </a:r>
            <a:r>
              <a:rPr lang="en-US" sz="2000" b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stands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were simulated assuming even-aged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forestry</a:t>
            </a:r>
          </a:p>
          <a:p>
            <a:pPr>
              <a:buFont typeface="Arial" pitchFamily="34" charset="0"/>
              <a:buChar char="•"/>
              <a:defRPr/>
            </a:pP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Arial" pitchFamily="34" charset="0"/>
              <a:buChar char="•"/>
              <a:defRPr/>
            </a:pPr>
            <a:endParaRPr lang="en-US" sz="8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657350" lvl="3" indent="-285750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1 planted stand followed by two coppices</a:t>
            </a:r>
          </a:p>
          <a:p>
            <a:pPr marL="1657350" lvl="3" indent="-285750"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Plantations with 1250 trees ha</a:t>
            </a:r>
            <a:r>
              <a:rPr lang="en-US" sz="2000" baseline="30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-1</a:t>
            </a:r>
          </a:p>
          <a:p>
            <a:pPr marL="1657350" lvl="3" indent="-285750">
              <a:buFont typeface="Wingdings" pitchFamily="2" charset="2"/>
              <a:buChar char="§"/>
              <a:defRPr/>
            </a:pPr>
            <a:endParaRPr lang="en-US" sz="2000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pt-P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20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Uneven-aged </a:t>
            </a:r>
            <a:r>
              <a:rPr lang="en-US" sz="2000" b="1" dirty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stands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harvested become even-aged stands</a:t>
            </a:r>
          </a:p>
          <a:p>
            <a:pPr>
              <a:buFont typeface="Arial" pitchFamily="34" charset="0"/>
              <a:buChar char="•"/>
              <a:defRPr/>
            </a:pP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3038" indent="-173038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Afforestation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constant throughout the simulation period for FMA4 (</a:t>
            </a:r>
            <a:r>
              <a:rPr lang="en-US" sz="2000" i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average of new plantations from 1995 to 2000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3038" indent="-173038" algn="just">
              <a:buFont typeface="Arial" pitchFamily="34" charset="0"/>
              <a:buChar char="•"/>
              <a:defRPr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177800" algn="just">
              <a:defRPr/>
            </a:pPr>
            <a:r>
              <a:rPr lang="en-US" sz="20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Deforestation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proportion </a:t>
            </a:r>
            <a:r>
              <a:rPr lang="en-US" sz="20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of the existing total forest area in each year (</a:t>
            </a:r>
            <a:r>
              <a:rPr lang="en-US" sz="2000" i="1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average value of deforestation from 1986 to 2000</a:t>
            </a:r>
            <a:r>
              <a:rPr lang="en-US" sz="20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PT" dirty="0">
              <a:solidFill>
                <a:schemeClr val="accent5"/>
              </a:solidFill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248055" y="2309329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Forest Management and Land Use Changes (LUC):</a:t>
            </a: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0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62114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739906"/>
              </p:ext>
            </p:extLst>
          </p:nvPr>
        </p:nvGraphicFramePr>
        <p:xfrm>
          <a:off x="590872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457200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Harvested volume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7992" y="2527280"/>
            <a:ext cx="61937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WF1</a:t>
            </a:r>
            <a:r>
              <a:rPr lang="pt-P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no wood available to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met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demand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2018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onward</a:t>
            </a:r>
            <a:endParaRPr lang="pt-PT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PT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4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8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997487"/>
              </p:ext>
            </p:extLst>
          </p:nvPr>
        </p:nvGraphicFramePr>
        <p:xfrm>
          <a:off x="590872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457200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Harvested volume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199" y="2527280"/>
            <a:ext cx="6045679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PT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WF1</a:t>
            </a:r>
            <a:r>
              <a:rPr lang="pt-PT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no wood available to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met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demand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2019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onward</a:t>
            </a:r>
            <a:endParaRPr lang="pt-PT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PT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WF2</a:t>
            </a:r>
            <a:r>
              <a:rPr lang="pt-PT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pt-PT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WF3</a:t>
            </a:r>
            <a:r>
              <a:rPr lang="pt-PT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longer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met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2018 </a:t>
            </a:r>
            <a:r>
              <a:rPr lang="pt-PT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onward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/>
            <a:endParaRPr lang="pt-PT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fires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combined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forest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overharvesting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anticipate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lack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response to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wood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pt-PT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PT" b="1" dirty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JUST ONE YEAR</a:t>
            </a:r>
            <a:r>
              <a:rPr lang="pt-PT" sz="1400" b="1" dirty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algn="just"/>
            <a:endParaRPr lang="pt-PT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3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4863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stock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1772491"/>
              </p:ext>
            </p:extLst>
          </p:nvPr>
        </p:nvGraphicFramePr>
        <p:xfrm>
          <a:off x="58230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3239" y="2596396"/>
            <a:ext cx="60023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F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en-GB" dirty="0">
                <a:latin typeface="Arial" pitchFamily="34" charset="0"/>
                <a:cs typeface="Arial" pitchFamily="34" charset="0"/>
              </a:rPr>
              <a:t>over a decade</a:t>
            </a:r>
          </a:p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carbon </a:t>
            </a:r>
            <a:r>
              <a:rPr lang="en-GB" dirty="0">
                <a:latin typeface="Arial" pitchFamily="34" charset="0"/>
                <a:cs typeface="Arial" pitchFamily="34" charset="0"/>
              </a:rPr>
              <a:t>stock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depletion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intensified </a:t>
            </a:r>
            <a:r>
              <a:rPr lang="en-GB" dirty="0">
                <a:latin typeface="Arial" pitchFamily="34" charset="0"/>
                <a:cs typeface="Arial" pitchFamily="34" charset="0"/>
              </a:rPr>
              <a:t>after the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consecutive severe fires</a:t>
            </a: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4863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stock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3239" y="2596396"/>
            <a:ext cx="6002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F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en-GB" dirty="0">
                <a:latin typeface="Arial" pitchFamily="34" charset="0"/>
                <a:cs typeface="Arial" pitchFamily="34" charset="0"/>
              </a:rPr>
              <a:t>over a decade</a:t>
            </a:r>
          </a:p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carbon </a:t>
            </a:r>
            <a:r>
              <a:rPr lang="en-GB" dirty="0">
                <a:latin typeface="Arial" pitchFamily="34" charset="0"/>
                <a:cs typeface="Arial" pitchFamily="34" charset="0"/>
              </a:rPr>
              <a:t>stock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depletion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intensified </a:t>
            </a:r>
            <a:r>
              <a:rPr lang="en-GB" dirty="0">
                <a:latin typeface="Arial" pitchFamily="34" charset="0"/>
                <a:cs typeface="Arial" pitchFamily="34" charset="0"/>
              </a:rPr>
              <a:t>after the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consecutive severe fires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476723"/>
              </p:ext>
            </p:extLst>
          </p:nvPr>
        </p:nvGraphicFramePr>
        <p:xfrm>
          <a:off x="58230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54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4863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stock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3239" y="2596396"/>
            <a:ext cx="600232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F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or </a:t>
            </a:r>
            <a:r>
              <a:rPr lang="en-GB" dirty="0">
                <a:latin typeface="Arial" pitchFamily="34" charset="0"/>
                <a:cs typeface="Arial" pitchFamily="34" charset="0"/>
              </a:rPr>
              <a:t>over a decade</a:t>
            </a:r>
          </a:p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carbon </a:t>
            </a:r>
            <a:r>
              <a:rPr lang="en-GB" dirty="0">
                <a:latin typeface="Arial" pitchFamily="34" charset="0"/>
                <a:cs typeface="Arial" pitchFamily="34" charset="0"/>
              </a:rPr>
              <a:t>stock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depletion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intensified </a:t>
            </a:r>
            <a:r>
              <a:rPr lang="en-GB" dirty="0">
                <a:latin typeface="Arial" pitchFamily="34" charset="0"/>
                <a:cs typeface="Arial" pitchFamily="34" charset="0"/>
              </a:rPr>
              <a:t>after the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consecutive severe fires</a:t>
            </a:r>
          </a:p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After 2012, higher carbon stock values associated to less severe fire scenarios</a:t>
            </a:r>
            <a:endParaRPr lang="pt-PT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 smtClean="0">
              <a:latin typeface="Arial" pitchFamily="34" charset="0"/>
              <a:cs typeface="Arial" pitchFamily="34" charset="0"/>
            </a:endParaRPr>
          </a:p>
          <a:p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8867019"/>
              </p:ext>
            </p:extLst>
          </p:nvPr>
        </p:nvGraphicFramePr>
        <p:xfrm>
          <a:off x="58230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73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5151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sequestered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year</a:t>
            </a:r>
            <a:r>
              <a:rPr lang="en-US" sz="2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880396"/>
              </p:ext>
            </p:extLst>
          </p:nvPr>
        </p:nvGraphicFramePr>
        <p:xfrm>
          <a:off x="58518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214" y="2534306"/>
            <a:ext cx="634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carbon sequestered responds to disturbances immediately after the event takes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place</a:t>
            </a:r>
          </a:p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6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5151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sequestered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year</a:t>
            </a:r>
            <a:r>
              <a:rPr lang="en-US" sz="2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214" y="2534306"/>
            <a:ext cx="634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carbon sequestered responds to disturbances immediately after the event takes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place</a:t>
            </a:r>
          </a:p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1117835"/>
              </p:ext>
            </p:extLst>
          </p:nvPr>
        </p:nvGraphicFramePr>
        <p:xfrm>
          <a:off x="58518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12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background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2453" y="2069126"/>
            <a:ext cx="8082348" cy="4488763"/>
          </a:xfrm>
          <a:prstGeom prst="roundRect">
            <a:avLst/>
          </a:prstGeom>
          <a:noFill/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0542" y="2029987"/>
            <a:ext cx="715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Evolution of forest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area (10</a:t>
            </a:r>
            <a:r>
              <a:rPr lang="en-GB" sz="16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ha) over time</a:t>
            </a:r>
            <a:endParaRPr lang="en-GB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(Eucalyptus)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33286" y="2093500"/>
            <a:ext cx="3071034" cy="4464865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482713"/>
              </p:ext>
            </p:extLst>
          </p:nvPr>
        </p:nvGraphicFramePr>
        <p:xfrm>
          <a:off x="690465" y="2418437"/>
          <a:ext cx="7601470" cy="3889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33968" y="1053814"/>
            <a:ext cx="11226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StandsSIM.sd, originally called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SIMPLOT, was born in 2007 with funding from the FCT</a:t>
            </a:r>
          </a:p>
          <a:p>
            <a:pPr algn="ctr"/>
            <a:r>
              <a:rPr lang="en-GB" sz="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GB" sz="2000" dirty="0" smtClean="0">
                <a:latin typeface="Arial" pitchFamily="34" charset="0"/>
                <a:cs typeface="Arial" pitchFamily="34" charset="0"/>
              </a:rPr>
              <a:t>The tool continued being developed over the next few years with funding from European projects</a:t>
            </a:r>
          </a:p>
        </p:txBody>
      </p:sp>
      <p:pic>
        <p:nvPicPr>
          <p:cNvPr id="17" name="Picture 6" descr="ec_2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5936" y="2654101"/>
            <a:ext cx="2039365" cy="36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8772813" y="2152444"/>
            <a:ext cx="2853130" cy="584775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Eucalyptus forest economically important</a:t>
            </a:r>
          </a:p>
        </p:txBody>
      </p:sp>
    </p:spTree>
    <p:extLst>
      <p:ext uri="{BB962C8B-B14F-4D97-AF65-F5344CB8AC3E}">
        <p14:creationId xmlns:p14="http://schemas.microsoft.com/office/powerpoint/2010/main" val="24371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48" grpId="0" animBg="1"/>
      <p:bldGraphic spid="14" grpId="0">
        <p:bldAsOne/>
      </p:bldGraphic>
      <p:bldP spid="15" grpId="0"/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51512" y="1752600"/>
            <a:ext cx="836327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Carbon sequestered (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Gg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year</a:t>
            </a:r>
            <a:r>
              <a:rPr lang="en-US" sz="2200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31918" y="2438400"/>
            <a:ext cx="6402239" cy="3886200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214" y="2534306"/>
            <a:ext cx="63479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itchFamily="34" charset="0"/>
                <a:cs typeface="Arial" pitchFamily="34" charset="0"/>
              </a:rPr>
              <a:t>carbon sequestered responds to disturbances immediately after the event takes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place</a:t>
            </a:r>
          </a:p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see the differences in carbon sequestered between the 3 scenarios in 2012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marL="3052763" algn="ctr"/>
            <a:r>
              <a:rPr lang="en-US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dirty="0">
                <a:latin typeface="Arial" pitchFamily="34" charset="0"/>
                <a:cs typeface="Arial" pitchFamily="34" charset="0"/>
              </a:rPr>
              <a:t>how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these </a:t>
            </a:r>
            <a:r>
              <a:rPr lang="en-US" dirty="0">
                <a:latin typeface="Arial" pitchFamily="34" charset="0"/>
                <a:cs typeface="Arial" pitchFamily="34" charset="0"/>
              </a:rPr>
              <a:t>seem to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dilute </a:t>
            </a:r>
            <a:r>
              <a:rPr lang="en-US" dirty="0">
                <a:latin typeface="Arial" pitchFamily="34" charset="0"/>
                <a:cs typeface="Arial" pitchFamily="34" charset="0"/>
              </a:rPr>
              <a:t>right after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fires take place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6602345"/>
              </p:ext>
            </p:extLst>
          </p:nvPr>
        </p:nvGraphicFramePr>
        <p:xfrm>
          <a:off x="585184" y="2438400"/>
          <a:ext cx="44958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/>
          <p:cNvSpPr/>
          <p:nvPr/>
        </p:nvSpPr>
        <p:spPr>
          <a:xfrm>
            <a:off x="2479729" y="3882325"/>
            <a:ext cx="426205" cy="111587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299" y="3949535"/>
            <a:ext cx="2870178" cy="22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6962" y="1826217"/>
            <a:ext cx="11677130" cy="4895014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877" y="1905000"/>
            <a:ext cx="1132449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  </a:t>
            </a:r>
          </a:p>
          <a:p>
            <a:pPr lvl="1" algn="just"/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638175" lvl="1" indent="-180975" algn="just">
              <a:buFont typeface="Wingdings" pitchFamily="2" charset="2"/>
              <a:buChar char="§"/>
            </a:pPr>
            <a:r>
              <a:rPr lang="en-GB" sz="2200" dirty="0" smtClean="0">
                <a:latin typeface="Arial" pitchFamily="34" charset="0"/>
                <a:cs typeface="Arial" pitchFamily="34" charset="0"/>
              </a:rPr>
              <a:t> Forest </a:t>
            </a:r>
            <a:r>
              <a:rPr lang="en-GB" sz="2200" dirty="0">
                <a:latin typeface="Arial" pitchFamily="34" charset="0"/>
                <a:cs typeface="Arial" pitchFamily="34" charset="0"/>
              </a:rPr>
              <a:t>resources were already depleted when the 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2003 and 2005 fires occurred</a:t>
            </a:r>
          </a:p>
          <a:p>
            <a:pPr marL="638175" lvl="1" indent="-180975" algn="just">
              <a:buFont typeface="Wingdings" pitchFamily="2" charset="2"/>
              <a:buChar char="§"/>
            </a:pPr>
            <a:endParaRPr lang="en-GB" sz="800" dirty="0" smtClean="0">
              <a:latin typeface="Arial" pitchFamily="34" charset="0"/>
              <a:cs typeface="Arial" pitchFamily="34" charset="0"/>
            </a:endParaRPr>
          </a:p>
          <a:p>
            <a:pPr marL="638175" lvl="1" indent="-180975" algn="just">
              <a:buFont typeface="Wingdings" pitchFamily="2" charset="2"/>
              <a:buChar char="§"/>
            </a:pPr>
            <a:endParaRPr lang="en-GB" sz="800" dirty="0" smtClean="0">
              <a:latin typeface="Arial" pitchFamily="34" charset="0"/>
              <a:cs typeface="Arial" pitchFamily="34" charset="0"/>
            </a:endParaRPr>
          </a:p>
          <a:p>
            <a:pPr marL="638175" lvl="1" indent="-180975" algn="just">
              <a:buFont typeface="Wingdings" pitchFamily="2" charset="2"/>
              <a:buChar char="§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he impact of the very large fires on carbon sequestration coincides mainly with the year of occurrence of the large fire</a:t>
            </a:r>
          </a:p>
          <a:p>
            <a:pPr>
              <a:buFont typeface="Wingdings" pitchFamily="2" charset="2"/>
              <a:buChar char="§"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 marL="900113" indent="-719138" algn="just"/>
            <a:r>
              <a:rPr lang="en-US" sz="22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200" i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Only having a long-term impact in case forest becomes unsustainable</a:t>
            </a:r>
          </a:p>
          <a:p>
            <a:pPr marL="900113" indent="-719138" algn="just"/>
            <a:endParaRPr lang="en-US" sz="800" i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endParaRPr lang="en-US" sz="900" i="1" dirty="0" smtClean="0">
              <a:latin typeface="Arial" pitchFamily="34" charset="0"/>
              <a:cs typeface="Arial" pitchFamily="34" charset="0"/>
            </a:endParaRPr>
          </a:p>
          <a:p>
            <a:pPr marL="638175" lvl="1" indent="-180975">
              <a:buFont typeface="Wingdings" pitchFamily="2" charset="2"/>
              <a:buChar char="§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he impact on carbon stock is much more durable</a:t>
            </a:r>
          </a:p>
          <a:p>
            <a:pPr marL="638175" lvl="1" indent="-180975">
              <a:buFont typeface="Wingdings" pitchFamily="2" charset="2"/>
              <a:buChar char="§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638175" lvl="1" indent="-180975">
              <a:buFont typeface="Wingdings" pitchFamily="2" charset="2"/>
              <a:buChar char="§"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  <a:p>
            <a:pPr marL="0" lvl="1" algn="ctr"/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000" b="1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StandsSIM.sd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is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a tool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decision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making, but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simulation results do not necessarily need to be used in quantitative terms;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but as </a:t>
            </a:r>
            <a:r>
              <a:rPr lang="en-US" sz="2000" i="1" dirty="0">
                <a:latin typeface="Arial" pitchFamily="34" charset="0"/>
                <a:cs typeface="Arial" pitchFamily="34" charset="0"/>
              </a:rPr>
              <a:t>guides in a way to explore </a:t>
            </a:r>
            <a:r>
              <a:rPr lang="pt-PT" sz="2000" i="1" dirty="0" err="1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i="1" dirty="0" err="1">
                <a:latin typeface="Arial" pitchFamily="34" charset="0"/>
                <a:cs typeface="Arial" pitchFamily="34" charset="0"/>
              </a:rPr>
              <a:t>options</a:t>
            </a:r>
            <a:r>
              <a:rPr lang="pt-PT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pt-PT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i="1" dirty="0" err="1" smtClean="0">
                <a:latin typeface="Arial" pitchFamily="34" charset="0"/>
                <a:cs typeface="Arial" pitchFamily="34" charset="0"/>
              </a:rPr>
              <a:t>alternatives</a:t>
            </a:r>
            <a:r>
              <a:rPr lang="pt-PT" sz="2000" i="1" dirty="0" smtClean="0">
                <a:latin typeface="Arial" pitchFamily="34" charset="0"/>
                <a:cs typeface="Arial" pitchFamily="34" charset="0"/>
              </a:rPr>
              <a:t>”</a:t>
            </a:r>
            <a:endParaRPr lang="pt-PT" sz="2000" i="1" dirty="0">
              <a:latin typeface="Arial" pitchFamily="34" charset="0"/>
              <a:cs typeface="Arial" pitchFamily="34" charset="0"/>
            </a:endParaRPr>
          </a:p>
          <a:p>
            <a:pPr marL="638175" lvl="1" indent="-180975">
              <a:buFont typeface="Wingdings" pitchFamily="2" charset="2"/>
              <a:buChar char="§"/>
            </a:pPr>
            <a:endParaRPr lang="pt-PT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362127" y="1807779"/>
            <a:ext cx="763448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1995 – 1997 NFI plots</a:t>
            </a:r>
          </a:p>
          <a:p>
            <a:pPr algn="ctr"/>
            <a:endParaRPr lang="en-US" sz="2400" b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786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eucalyptus plots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609600" y="1920766"/>
            <a:ext cx="3420000" cy="4680000"/>
            <a:chOff x="609600" y="1920766"/>
            <a:chExt cx="3420000" cy="4680000"/>
          </a:xfrm>
        </p:grpSpPr>
        <p:sp>
          <p:nvSpPr>
            <p:cNvPr id="4" name="Rectangle 3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Picture 6" descr="ec_2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2201509" y="2606566"/>
            <a:ext cx="1301061" cy="882061"/>
            <a:chOff x="3606" y="1797"/>
            <a:chExt cx="1546" cy="953"/>
          </a:xfrm>
        </p:grpSpPr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3607" y="1802"/>
              <a:ext cx="1050" cy="948"/>
            </a:xfrm>
            <a:custGeom>
              <a:avLst/>
              <a:gdLst>
                <a:gd name="T0" fmla="*/ 1050 w 1050"/>
                <a:gd name="T1" fmla="*/ 0 h 948"/>
                <a:gd name="T2" fmla="*/ 0 w 1050"/>
                <a:gd name="T3" fmla="*/ 948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0" h="948">
                  <a:moveTo>
                    <a:pt x="1050" y="0"/>
                  </a:moveTo>
                  <a:lnTo>
                    <a:pt x="0" y="94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3612" y="2248"/>
              <a:ext cx="1036" cy="496"/>
            </a:xfrm>
            <a:custGeom>
              <a:avLst/>
              <a:gdLst>
                <a:gd name="T0" fmla="*/ 1036 w 1036"/>
                <a:gd name="T1" fmla="*/ 0 h 496"/>
                <a:gd name="T2" fmla="*/ 0 w 1036"/>
                <a:gd name="T3" fmla="*/ 496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6" h="496">
                  <a:moveTo>
                    <a:pt x="1036" y="0"/>
                  </a:moveTo>
                  <a:lnTo>
                    <a:pt x="0" y="49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3606" y="2248"/>
              <a:ext cx="1546" cy="501"/>
            </a:xfrm>
            <a:custGeom>
              <a:avLst/>
              <a:gdLst>
                <a:gd name="T0" fmla="*/ 1546 w 1546"/>
                <a:gd name="T1" fmla="*/ 0 h 501"/>
                <a:gd name="T2" fmla="*/ 0 w 1546"/>
                <a:gd name="T3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46" h="501">
                  <a:moveTo>
                    <a:pt x="1546" y="0"/>
                  </a:moveTo>
                  <a:lnTo>
                    <a:pt x="0" y="50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11" name="Rectangle 15"/>
            <p:cNvSpPr>
              <a:spLocks noChangeAspect="1" noChangeArrowheads="1"/>
            </p:cNvSpPr>
            <p:nvPr/>
          </p:nvSpPr>
          <p:spPr bwMode="auto">
            <a:xfrm>
              <a:off x="4649" y="1797"/>
              <a:ext cx="503" cy="4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4367078" y="3048000"/>
            <a:ext cx="762953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‘‘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fictitious’’ stand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/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(area </a:t>
            </a:r>
            <a:r>
              <a:rPr lang="en-US" sz="2000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corresponding to the total area of eucalyptus stands in the country divided by the number of NFI plots with </a:t>
            </a:r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eucalyptus</a:t>
            </a:r>
            <a:r>
              <a:rPr lang="en-US" sz="2000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4367078" y="4926449"/>
            <a:ext cx="76295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Pure 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even- and uneven-aged stands as well as mixed stands were used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4367150" y="5993249"/>
            <a:ext cx="756694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Planning horizon: 40 years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</p:txBody>
      </p: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844799" y="1841848"/>
            <a:ext cx="9183077" cy="4895014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27512"/>
              </p:ext>
            </p:extLst>
          </p:nvPr>
        </p:nvGraphicFramePr>
        <p:xfrm>
          <a:off x="3035056" y="2248725"/>
          <a:ext cx="3065757" cy="237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072511"/>
              </p:ext>
            </p:extLst>
          </p:nvPr>
        </p:nvGraphicFramePr>
        <p:xfrm>
          <a:off x="5972692" y="2175462"/>
          <a:ext cx="3102085" cy="245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647410"/>
              </p:ext>
            </p:extLst>
          </p:nvPr>
        </p:nvGraphicFramePr>
        <p:xfrm>
          <a:off x="8946655" y="2260600"/>
          <a:ext cx="3081221" cy="2379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100959" y="4701421"/>
            <a:ext cx="2819400" cy="18288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TextBox 5"/>
          <p:cNvSpPr txBox="1"/>
          <p:nvPr/>
        </p:nvSpPr>
        <p:spPr>
          <a:xfrm>
            <a:off x="3100959" y="4701421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Until 2008                 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based on statistics</a:t>
            </a:r>
          </a:p>
          <a:p>
            <a:pPr algn="ctr"/>
            <a:endParaRPr lang="pt-PT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2008 onward</a:t>
            </a:r>
          </a:p>
          <a:p>
            <a:pPr algn="ctr"/>
            <a:r>
              <a:rPr lang="pt-PT" dirty="0" smtClean="0">
                <a:latin typeface="Arial" pitchFamily="34" charset="0"/>
                <a:cs typeface="Arial" pitchFamily="34" charset="0"/>
              </a:rPr>
              <a:t>0.3% increase/year</a:t>
            </a:r>
          </a:p>
          <a:p>
            <a:pPr algn="ctr"/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(production capacity increase</a:t>
            </a:r>
            <a:r>
              <a:rPr lang="pt-PT" sz="14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pt-PT" sz="1400" i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53551" y="4697358"/>
            <a:ext cx="2819400" cy="1828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9275662" y="5134704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i="1" dirty="0" smtClean="0">
                <a:latin typeface="Arial" pitchFamily="34" charset="0"/>
                <a:cs typeface="Arial" pitchFamily="34" charset="0"/>
              </a:rPr>
              <a:t>Estimated based on the capacity of the biomass plants operating or planed to be operating in the future</a:t>
            </a:r>
            <a:endParaRPr lang="pt-PT" sz="1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127255" y="4697358"/>
            <a:ext cx="2819400" cy="1828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extBox 9"/>
          <p:cNvSpPr txBox="1"/>
          <p:nvPr/>
        </p:nvSpPr>
        <p:spPr>
          <a:xfrm>
            <a:off x="6127255" y="4697358"/>
            <a:ext cx="274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Until 2008                 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based on statistics</a:t>
            </a:r>
          </a:p>
          <a:p>
            <a:pPr algn="ctr"/>
            <a:endParaRPr lang="pt-PT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2008 onward</a:t>
            </a:r>
          </a:p>
          <a:p>
            <a:pPr algn="ctr"/>
            <a:r>
              <a:rPr lang="pt-PT" dirty="0" smtClean="0">
                <a:latin typeface="Arial" pitchFamily="34" charset="0"/>
                <a:cs typeface="Arial" pitchFamily="34" charset="0"/>
              </a:rPr>
              <a:t>Historical data</a:t>
            </a:r>
          </a:p>
          <a:p>
            <a:pPr algn="ctr"/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(Monte Carlo Simulation)</a:t>
            </a:r>
            <a:endParaRPr lang="pt-PT" sz="1400" i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main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03519" y="1838618"/>
            <a:ext cx="8705601" cy="4790781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19966"/>
              </p:ext>
            </p:extLst>
          </p:nvPr>
        </p:nvGraphicFramePr>
        <p:xfrm>
          <a:off x="8427720" y="1984978"/>
          <a:ext cx="3101612" cy="2739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161414"/>
              </p:ext>
            </p:extLst>
          </p:nvPr>
        </p:nvGraphicFramePr>
        <p:xfrm>
          <a:off x="6065520" y="1984978"/>
          <a:ext cx="3005701" cy="271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78108"/>
              </p:ext>
            </p:extLst>
          </p:nvPr>
        </p:nvGraphicFramePr>
        <p:xfrm>
          <a:off x="3931920" y="1908778"/>
          <a:ext cx="2738958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3455920" y="4495800"/>
            <a:ext cx="5429000" cy="205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TextBox 6"/>
          <p:cNvSpPr txBox="1"/>
          <p:nvPr/>
        </p:nvSpPr>
        <p:spPr>
          <a:xfrm>
            <a:off x="3455920" y="4495800"/>
            <a:ext cx="5048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Until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2008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based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on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statistics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PT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PT" sz="1400" i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avg</a:t>
            </a:r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planted</a:t>
            </a:r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areas</a:t>
            </a:r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400" i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t-PT" sz="1400" i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1995 to 2000: 4833 </a:t>
            </a:r>
            <a:r>
              <a:rPr lang="pt-PT" sz="1400" i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</a:t>
            </a:r>
            <a:r>
              <a:rPr lang="pt-PT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pt-PT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2008 </a:t>
            </a:r>
            <a:r>
              <a:rPr lang="pt-PT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onward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PT" sz="1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pt-PT" sz="1600" b="1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1600" b="1" dirty="0" smtClean="0">
                <a:latin typeface="Arial" pitchFamily="34" charset="0"/>
                <a:cs typeface="Arial" pitchFamily="34" charset="0"/>
              </a:rPr>
              <a:t> stands </a:t>
            </a:r>
          </a:p>
          <a:p>
            <a:r>
              <a:rPr lang="pt-PT" sz="16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t-PT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4833 +33% = 6444 </a:t>
            </a:r>
            <a:r>
              <a:rPr lang="pt-PT" sz="1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</a:t>
            </a:r>
            <a:endParaRPr lang="pt-PT" sz="160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037320" y="4495800"/>
            <a:ext cx="2819400" cy="205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Deforestation</a:t>
            </a:r>
            <a:endParaRPr lang="pt-PT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pt-PT" sz="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abandoned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areas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avg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deforestation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1986 </a:t>
            </a:r>
            <a:r>
              <a:rPr lang="pt-PT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pt-PT" sz="16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2000</a:t>
            </a:r>
            <a:r>
              <a:rPr lang="pt-PT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constant</a:t>
            </a:r>
            <a:r>
              <a:rPr lang="pt-PT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proportion</a:t>
            </a:r>
            <a:r>
              <a:rPr lang="pt-PT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pt-PT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PT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forest</a:t>
            </a:r>
            <a:r>
              <a:rPr lang="pt-PT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area</a:t>
            </a:r>
            <a:endParaRPr lang="pt-PT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7520" y="181671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pt-P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err="1" smtClean="0">
                <a:latin typeface="Arial" pitchFamily="34" charset="0"/>
                <a:cs typeface="Arial" pitchFamily="34" charset="0"/>
              </a:rPr>
              <a:t>new</a:t>
            </a:r>
            <a:r>
              <a:rPr lang="pt-P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err="1" smtClean="0">
                <a:latin typeface="Arial" pitchFamily="34" charset="0"/>
                <a:cs typeface="Arial" pitchFamily="34" charset="0"/>
              </a:rPr>
              <a:t>plantations</a:t>
            </a:r>
            <a:endParaRPr lang="pt-P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2720" y="5426787"/>
            <a:ext cx="2362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>
                <a:latin typeface="Arial" pitchFamily="34" charset="0"/>
                <a:cs typeface="Arial" pitchFamily="34" charset="0"/>
              </a:rPr>
              <a:t>Energy</a:t>
            </a:r>
            <a:r>
              <a:rPr lang="pt-PT" sz="1600" b="1" dirty="0">
                <a:latin typeface="Arial" pitchFamily="34" charset="0"/>
                <a:cs typeface="Arial" pitchFamily="34" charset="0"/>
              </a:rPr>
              <a:t> stands</a:t>
            </a:r>
            <a:r>
              <a:rPr lang="pt-PT" sz="16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pt-P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4833 - 33% = </a:t>
            </a:r>
            <a:r>
              <a:rPr lang="pt-PT" sz="1600" b="1" dirty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1611</a:t>
            </a:r>
            <a:r>
              <a:rPr lang="pt-PT" sz="1600" dirty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</a:t>
            </a:r>
            <a:endParaRPr lang="pt-PT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4833 </a:t>
            </a:r>
            <a:r>
              <a:rPr lang="pt-PT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+66% = </a:t>
            </a:r>
            <a:r>
              <a:rPr lang="pt-PT" sz="1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3222</a:t>
            </a:r>
            <a:r>
              <a:rPr lang="pt-PT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</a:t>
            </a:r>
            <a:endParaRPr lang="pt-PT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PT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pt-PT" sz="16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ha</a:t>
            </a:r>
            <a:endParaRPr lang="pt-PT" sz="1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endParaRPr lang="pt-PT" dirty="0"/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95532" y="1671258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7503" y="1774295"/>
            <a:ext cx="11640177" cy="477890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graphicFrame>
        <p:nvGraphicFramePr>
          <p:cNvPr id="3" name="Char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535251"/>
              </p:ext>
            </p:extLst>
          </p:nvPr>
        </p:nvGraphicFramePr>
        <p:xfrm>
          <a:off x="7349588" y="2152242"/>
          <a:ext cx="3865490" cy="3094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1978306"/>
              </p:ext>
            </p:extLst>
          </p:nvPr>
        </p:nvGraphicFramePr>
        <p:xfrm>
          <a:off x="4084081" y="2152241"/>
          <a:ext cx="3887611" cy="311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78737"/>
              </p:ext>
            </p:extLst>
          </p:nvPr>
        </p:nvGraphicFramePr>
        <p:xfrm>
          <a:off x="374045" y="2096907"/>
          <a:ext cx="4401155" cy="346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9326" y="5421737"/>
            <a:ext cx="1794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pt-P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b="1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pt-P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can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satisfied</a:t>
            </a:r>
            <a:endParaRPr lang="pt-P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4006" y="5421737"/>
            <a:ext cx="401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more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plant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closer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get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to meeting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demand</a:t>
            </a:r>
            <a:endParaRPr lang="pt-P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9446" y="5436244"/>
            <a:ext cx="4011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peaks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in volume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harvested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result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fluctuations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age classes</a:t>
            </a:r>
            <a:endParaRPr lang="pt-P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795197"/>
            <a:ext cx="11640177" cy="477890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521097"/>
              </p:ext>
            </p:extLst>
          </p:nvPr>
        </p:nvGraphicFramePr>
        <p:xfrm>
          <a:off x="611502" y="2166404"/>
          <a:ext cx="6359431" cy="416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6856192" y="3060107"/>
            <a:ext cx="360000" cy="1080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12" name="TextBox 11"/>
          <p:cNvSpPr txBox="1"/>
          <p:nvPr/>
        </p:nvSpPr>
        <p:spPr>
          <a:xfrm>
            <a:off x="7211913" y="2961466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residues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913" y="3331932"/>
            <a:ext cx="360000" cy="1080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14" name="TextBox 13"/>
          <p:cNvSpPr txBox="1"/>
          <p:nvPr/>
        </p:nvSpPr>
        <p:spPr>
          <a:xfrm>
            <a:off x="7211913" y="324566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1913" y="3605393"/>
            <a:ext cx="360000" cy="10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16" name="TextBox 15"/>
          <p:cNvSpPr txBox="1"/>
          <p:nvPr/>
        </p:nvSpPr>
        <p:spPr>
          <a:xfrm>
            <a:off x="7211913" y="3529860"/>
            <a:ext cx="3233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harvested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856192" y="2818438"/>
            <a:ext cx="360000" cy="0"/>
          </a:xfrm>
          <a:prstGeom prst="line">
            <a:avLst/>
          </a:prstGeom>
          <a:ln w="19050">
            <a:solidFill>
              <a:srgbClr val="DA62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48328" y="2552637"/>
            <a:ext cx="360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11913" y="2674048"/>
            <a:ext cx="19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soil</a:t>
            </a:r>
            <a:endParaRPr lang="pt-PT" sz="1200" b="1" dirty="0">
              <a:solidFill>
                <a:srgbClr val="DA62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11913" y="2414138"/>
            <a:ext cx="147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endParaRPr lang="pt-PT" sz="12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5798" y="1846586"/>
            <a:ext cx="19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Biomass (10</a:t>
            </a:r>
            <a:r>
              <a:rPr lang="en-US" baseline="30000" dirty="0" smtClean="0"/>
              <a:t>3</a:t>
            </a:r>
            <a:r>
              <a:rPr lang="en-US" dirty="0" smtClean="0"/>
              <a:t> Mg)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56192" y="4007326"/>
            <a:ext cx="48462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2003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2005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severe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fires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originated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peaks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in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biomass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residues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left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on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site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when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biomass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was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still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too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low</a:t>
            </a:r>
            <a:endParaRPr lang="pt-P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1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795197"/>
            <a:ext cx="11640177" cy="477890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/>
          <p:cNvGraphicFramePr>
            <a:graphicFrameLocks noChangeAspect="1"/>
          </p:cNvGraphicFramePr>
          <p:nvPr>
            <p:extLst/>
          </p:nvPr>
        </p:nvGraphicFramePr>
        <p:xfrm>
          <a:off x="611502" y="2166404"/>
          <a:ext cx="6359431" cy="416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4645227"/>
              </p:ext>
            </p:extLst>
          </p:nvPr>
        </p:nvGraphicFramePr>
        <p:xfrm>
          <a:off x="711625" y="2166404"/>
          <a:ext cx="6323001" cy="410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675798" y="1846586"/>
            <a:ext cx="19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Biomass (10</a:t>
            </a:r>
            <a:r>
              <a:rPr lang="en-US" baseline="30000" dirty="0" smtClean="0"/>
              <a:t>3</a:t>
            </a:r>
            <a:r>
              <a:rPr lang="en-US" dirty="0" smtClean="0"/>
              <a:t> Mg)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856192" y="3060107"/>
            <a:ext cx="360000" cy="1080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4" name="TextBox 23"/>
          <p:cNvSpPr txBox="1"/>
          <p:nvPr/>
        </p:nvSpPr>
        <p:spPr>
          <a:xfrm>
            <a:off x="7211913" y="2961466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residues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1913" y="3331932"/>
            <a:ext cx="360000" cy="1080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6" name="TextBox 25"/>
          <p:cNvSpPr txBox="1"/>
          <p:nvPr/>
        </p:nvSpPr>
        <p:spPr>
          <a:xfrm>
            <a:off x="7211913" y="324566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51913" y="3605393"/>
            <a:ext cx="360000" cy="10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8" name="TextBox 27"/>
          <p:cNvSpPr txBox="1"/>
          <p:nvPr/>
        </p:nvSpPr>
        <p:spPr>
          <a:xfrm>
            <a:off x="7211913" y="3529860"/>
            <a:ext cx="3233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harvested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6856192" y="2818438"/>
            <a:ext cx="360000" cy="0"/>
          </a:xfrm>
          <a:prstGeom prst="line">
            <a:avLst/>
          </a:prstGeom>
          <a:ln w="19050">
            <a:solidFill>
              <a:srgbClr val="DA62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48328" y="2552637"/>
            <a:ext cx="360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11913" y="2674048"/>
            <a:ext cx="19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soil</a:t>
            </a:r>
            <a:endParaRPr lang="pt-PT" sz="1200" b="1" dirty="0">
              <a:solidFill>
                <a:srgbClr val="DA62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11913" y="2414138"/>
            <a:ext cx="147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endParaRPr lang="pt-PT" sz="12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6192" y="4007326"/>
            <a:ext cx="48462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residues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stands are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biggest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source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biomass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thus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wood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not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meet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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not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enought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stands to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be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harvested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=&gt;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biomass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demand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might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not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be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met</a:t>
            </a:r>
            <a:r>
              <a:rPr lang="pt-PT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either</a:t>
            </a:r>
            <a:endParaRPr lang="pt-PT" dirty="0" smtClean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algn="ctr"/>
            <a:endParaRPr lang="pt-PT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more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plant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smaller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stands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planted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end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up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harvested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is</a:t>
            </a:r>
            <a:endParaRPr lang="pt-P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795197"/>
            <a:ext cx="11640177" cy="477890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Chart 9"/>
          <p:cNvGraphicFramePr>
            <a:graphicFrameLocks noChangeAspect="1"/>
          </p:cNvGraphicFramePr>
          <p:nvPr>
            <p:extLst/>
          </p:nvPr>
        </p:nvGraphicFramePr>
        <p:xfrm>
          <a:off x="611502" y="2166404"/>
          <a:ext cx="6359431" cy="416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Chart 20"/>
          <p:cNvGraphicFramePr>
            <a:graphicFrameLocks noChangeAspect="1"/>
          </p:cNvGraphicFramePr>
          <p:nvPr>
            <p:extLst/>
          </p:nvPr>
        </p:nvGraphicFramePr>
        <p:xfrm>
          <a:off x="711625" y="2166404"/>
          <a:ext cx="6323001" cy="410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904973"/>
              </p:ext>
            </p:extLst>
          </p:nvPr>
        </p:nvGraphicFramePr>
        <p:xfrm>
          <a:off x="711623" y="2171844"/>
          <a:ext cx="6293675" cy="399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675798" y="1846586"/>
            <a:ext cx="199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Biomass (10</a:t>
            </a:r>
            <a:r>
              <a:rPr lang="en-US" baseline="30000" dirty="0" smtClean="0"/>
              <a:t>3</a:t>
            </a:r>
            <a:r>
              <a:rPr lang="en-US" dirty="0" smtClean="0"/>
              <a:t> Mg)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856192" y="3060107"/>
            <a:ext cx="360000" cy="108000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5" name="TextBox 24"/>
          <p:cNvSpPr txBox="1"/>
          <p:nvPr/>
        </p:nvSpPr>
        <p:spPr>
          <a:xfrm>
            <a:off x="7211913" y="2961466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Forest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residues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51913" y="3331932"/>
            <a:ext cx="360000" cy="1080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7" name="TextBox 26"/>
          <p:cNvSpPr txBox="1"/>
          <p:nvPr/>
        </p:nvSpPr>
        <p:spPr>
          <a:xfrm>
            <a:off x="7211913" y="3245663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1913" y="3605393"/>
            <a:ext cx="360000" cy="1080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29" name="TextBox 28"/>
          <p:cNvSpPr txBox="1"/>
          <p:nvPr/>
        </p:nvSpPr>
        <p:spPr>
          <a:xfrm>
            <a:off x="7211913" y="3529860"/>
            <a:ext cx="3233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plantations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harvested</a:t>
            </a:r>
            <a:r>
              <a:rPr lang="pt-PT" sz="120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t-PT" sz="1200" dirty="0" err="1" smtClean="0">
                <a:latin typeface="Arial" pitchFamily="34" charset="0"/>
                <a:cs typeface="Arial" pitchFamily="34" charset="0"/>
              </a:rPr>
              <a:t>bioenergy</a:t>
            </a:r>
            <a:endParaRPr lang="pt-PT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6856192" y="2818438"/>
            <a:ext cx="360000" cy="0"/>
          </a:xfrm>
          <a:prstGeom prst="line">
            <a:avLst/>
          </a:prstGeom>
          <a:ln w="19050">
            <a:solidFill>
              <a:srgbClr val="DA620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848328" y="2552637"/>
            <a:ext cx="360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11913" y="2674048"/>
            <a:ext cx="1928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left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PT" sz="1200" b="1" dirty="0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rgbClr val="DA6208"/>
                </a:solidFill>
                <a:latin typeface="Arial" pitchFamily="34" charset="0"/>
                <a:cs typeface="Arial" pitchFamily="34" charset="0"/>
              </a:rPr>
              <a:t>soil</a:t>
            </a:r>
            <a:endParaRPr lang="pt-PT" sz="1200" b="1" dirty="0">
              <a:solidFill>
                <a:srgbClr val="DA62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11913" y="2414138"/>
            <a:ext cx="147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sz="1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12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endParaRPr lang="pt-PT" sz="120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6192" y="4007326"/>
            <a:ext cx="48462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1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area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plantations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increases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harvest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pulp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stands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bioenergy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purposes</a:t>
            </a:r>
            <a:r>
              <a:rPr lang="pt-P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dirty="0" err="1" smtClean="0">
                <a:latin typeface="Arial" pitchFamily="34" charset="0"/>
                <a:cs typeface="Arial" pitchFamily="34" charset="0"/>
              </a:rPr>
              <a:t>decreases</a:t>
            </a:r>
            <a:endParaRPr lang="pt-PT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795197"/>
            <a:ext cx="11640177" cy="4778906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Final Remarks: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805"/>
          <p:cNvSpPr>
            <a:spLocks noChangeArrowheads="1"/>
          </p:cNvSpPr>
          <p:nvPr/>
        </p:nvSpPr>
        <p:spPr bwMode="auto">
          <a:xfrm>
            <a:off x="543765" y="2091459"/>
            <a:ext cx="10201588" cy="43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defTabSz="762000">
              <a:lnSpc>
                <a:spcPct val="10000"/>
              </a:lnSpc>
              <a:spcBef>
                <a:spcPct val="20000"/>
              </a:spcBef>
              <a:buClr>
                <a:srgbClr val="006600"/>
              </a:buClr>
              <a:buSzPct val="70000"/>
              <a:buFont typeface="Wingdings" pitchFamily="2" charset="2"/>
              <a:buNone/>
              <a:defRPr/>
            </a:pPr>
            <a:r>
              <a:rPr lang="pt-PT" sz="2000" dirty="0">
                <a:solidFill>
                  <a:schemeClr val="tx2"/>
                </a:solidFill>
                <a:latin typeface="Arial" charset="0"/>
                <a:cs typeface="Times New Roman" pitchFamily="18" charset="0"/>
              </a:rPr>
              <a:t>     </a:t>
            </a:r>
            <a:endParaRPr lang="en-GB" dirty="0">
              <a:solidFill>
                <a:schemeClr val="tx2"/>
              </a:solidFill>
              <a:latin typeface="Arial" charset="0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Forest was unable to satisfy wood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demand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(even when </a:t>
            </a:r>
            <a:r>
              <a:rPr lang="pt-PT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biomass</a:t>
            </a:r>
            <a:r>
              <a:rPr lang="pt-PT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demand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pt-PT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disregarded</a:t>
            </a:r>
            <a:r>
              <a:rPr lang="pt-PT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16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000" dirty="0" err="1">
                <a:latin typeface="Arial" pitchFamily="34" charset="0"/>
                <a:cs typeface="Arial" pitchFamily="34" charset="0"/>
              </a:rPr>
              <a:t>bioenergy</a:t>
            </a:r>
            <a:r>
              <a:rPr lang="pt-P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>
                <a:latin typeface="Arial" pitchFamily="34" charset="0"/>
                <a:cs typeface="Arial" pitchFamily="34" charset="0"/>
              </a:rPr>
              <a:t>plantations</a:t>
            </a:r>
            <a:r>
              <a:rPr lang="pt-P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>
                <a:latin typeface="Arial" pitchFamily="34" charset="0"/>
                <a:cs typeface="Arial" pitchFamily="34" charset="0"/>
              </a:rPr>
              <a:t>should</a:t>
            </a:r>
            <a:r>
              <a:rPr lang="pt-PT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pt-PT" sz="2000" dirty="0">
                <a:latin typeface="Arial" pitchFamily="34" charset="0"/>
                <a:cs typeface="Arial" pitchFamily="34" charset="0"/>
              </a:rPr>
              <a:t> to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be established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to secure the supply of biomass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demand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(avoiding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wood from being used </a:t>
            </a:r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for energy)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pt-PT" sz="2000" dirty="0">
              <a:latin typeface="Arial" pitchFamily="34" charset="0"/>
              <a:cs typeface="Arial" pitchFamily="34" charset="0"/>
            </a:endParaRPr>
          </a:p>
          <a:p>
            <a:r>
              <a:rPr lang="pt-PT" sz="2000" b="1" dirty="0" smtClean="0">
                <a:solidFill>
                  <a:srgbClr val="D6D1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pt-PT" sz="20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Proposed</a:t>
            </a:r>
            <a:r>
              <a:rPr lang="pt-PT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mesures to </a:t>
            </a:r>
            <a:r>
              <a:rPr lang="pt-PT" sz="20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reduce</a:t>
            </a:r>
            <a:r>
              <a:rPr lang="pt-PT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20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pt-PT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20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increase</a:t>
            </a:r>
            <a:r>
              <a:rPr lang="pt-PT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PT" sz="20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imports</a:t>
            </a:r>
            <a:r>
              <a:rPr lang="pt-PT" sz="20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:</a:t>
            </a:r>
            <a:endParaRPr lang="pt-PT" sz="20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endParaRPr lang="pt-PT" sz="2000" dirty="0" smtClean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Researching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productivity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bioenergy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plantations (choose alternative species)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Using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improved genetic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material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Improving sustainable forest management to increase productivity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Privileging plantations in areas of high S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3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background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42453" y="2069126"/>
            <a:ext cx="8082348" cy="4488763"/>
          </a:xfrm>
          <a:prstGeom prst="roundRect">
            <a:avLst/>
          </a:prstGeom>
          <a:noFill/>
          <a:ln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0542" y="2029987"/>
            <a:ext cx="715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Evolution of burnt forest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area (10</a:t>
            </a:r>
            <a:r>
              <a:rPr lang="en-GB" sz="16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 ha) over time</a:t>
            </a:r>
            <a:endParaRPr lang="en-GB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GB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(Eucalyptus)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8633286" y="2093500"/>
            <a:ext cx="3071034" cy="4464865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5460" y="2608207"/>
            <a:ext cx="1948754" cy="370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089838" y="3380939"/>
            <a:ext cx="1614481" cy="830997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1999 - 1</a:t>
            </a:r>
            <a:r>
              <a:rPr lang="en-US" sz="1600" b="1" baseline="30000" dirty="0" smtClean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biomass plant operating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089838" y="5300410"/>
            <a:ext cx="1601282" cy="83099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2013 - 19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thermoelectric plants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operating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101243" y="2152444"/>
            <a:ext cx="1948753" cy="584775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Residues Biomass</a:t>
            </a:r>
          </a:p>
        </p:txBody>
      </p:sp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843364"/>
              </p:ext>
            </p:extLst>
          </p:nvPr>
        </p:nvGraphicFramePr>
        <p:xfrm>
          <a:off x="200627" y="2716068"/>
          <a:ext cx="8191572" cy="369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333968" y="1053814"/>
            <a:ext cx="11226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StandsSIM.sd, originally called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SIMPLOT, was born in 2007 with funding from the FCT</a:t>
            </a:r>
          </a:p>
          <a:p>
            <a:pPr algn="ctr"/>
            <a:r>
              <a:rPr lang="en-GB" sz="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GB" sz="2000" dirty="0" smtClean="0">
                <a:latin typeface="Arial" pitchFamily="34" charset="0"/>
                <a:cs typeface="Arial" pitchFamily="34" charset="0"/>
              </a:rPr>
              <a:t>The tool continued being developed over the next few years with funding from European projects</a:t>
            </a:r>
          </a:p>
        </p:txBody>
      </p:sp>
    </p:spTree>
    <p:extLst>
      <p:ext uri="{BB962C8B-B14F-4D97-AF65-F5344CB8AC3E}">
        <p14:creationId xmlns:p14="http://schemas.microsoft.com/office/powerpoint/2010/main" val="29008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51" grpId="0" animBg="1"/>
      <p:bldP spid="52" grpId="0" animBg="1"/>
      <p:bldGraphic spid="53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9"/>
          <p:cNvSpPr txBox="1">
            <a:spLocks noChangeArrowheads="1"/>
          </p:cNvSpPr>
          <p:nvPr/>
        </p:nvSpPr>
        <p:spPr bwMode="auto">
          <a:xfrm>
            <a:off x="4362127" y="1807779"/>
            <a:ext cx="763448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2005 – 2007 NFI plots</a:t>
            </a:r>
          </a:p>
          <a:p>
            <a:pPr algn="ctr"/>
            <a:endParaRPr lang="en-US" sz="2400" b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1"/>
            <a:r>
              <a:rPr lang="pt-PT" altLang="en-US" sz="2000" dirty="0"/>
              <a:t>1680 (56 gaps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clumps</a:t>
            </a:r>
            <a:r>
              <a:rPr lang="pt-PT" altLang="en-US" sz="2000" dirty="0"/>
              <a:t>)</a:t>
            </a:r>
          </a:p>
        </p:txBody>
      </p:sp>
      <p:grpSp>
        <p:nvGrpSpPr>
          <p:cNvPr id="3" name="Group 4"/>
          <p:cNvGrpSpPr/>
          <p:nvPr/>
        </p:nvGrpSpPr>
        <p:grpSpPr>
          <a:xfrm>
            <a:off x="609600" y="1920766"/>
            <a:ext cx="3420000" cy="4680000"/>
            <a:chOff x="609600" y="1920766"/>
            <a:chExt cx="3420000" cy="4680000"/>
          </a:xfrm>
        </p:grpSpPr>
        <p:sp>
          <p:nvSpPr>
            <p:cNvPr id="4" name="Rectangle 3"/>
            <p:cNvSpPr/>
            <p:nvPr/>
          </p:nvSpPr>
          <p:spPr>
            <a:xfrm>
              <a:off x="609600" y="1920766"/>
              <a:ext cx="3420000" cy="468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F550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Picture 6" descr="ec_21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2453816" cy="442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8" y="4681625"/>
              <a:ext cx="2375614" cy="1594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4367078" y="3048000"/>
            <a:ext cx="7629536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9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‘‘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fictitious’’ stand 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1950"/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(area </a:t>
            </a:r>
            <a:r>
              <a:rPr lang="en-US" sz="2000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corresponding to the total area of eucalyptus stands in the country divided by the number of NFI plots with </a:t>
            </a:r>
            <a:r>
              <a:rPr lang="en-US" sz="2000" i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eucalyptus</a:t>
            </a:r>
            <a:r>
              <a:rPr lang="en-US" sz="2000" i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 </a:t>
            </a: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 bwMode="auto">
          <a:xfrm>
            <a:off x="4367078" y="4926449"/>
            <a:ext cx="76295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Pure </a:t>
            </a:r>
            <a:r>
              <a:rPr lang="en-GB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even- and uneven-aged stands as well as mixed stands were used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4367150" y="5993249"/>
            <a:ext cx="756694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Planning horizon: 40 years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</p:txBody>
      </p:sp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8309" y="2134235"/>
            <a:ext cx="9183077" cy="4602627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199389" y="2230897"/>
            <a:ext cx="8027987" cy="3907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sz="2400" dirty="0" err="1" smtClean="0"/>
              <a:t>Wood</a:t>
            </a:r>
            <a:r>
              <a:rPr lang="pt-PT" altLang="en-US" sz="2400" dirty="0" smtClean="0"/>
              <a:t> </a:t>
            </a:r>
            <a:r>
              <a:rPr lang="pt-PT" altLang="en-US" sz="2400" dirty="0" err="1" smtClean="0"/>
              <a:t>demand</a:t>
            </a:r>
            <a:endParaRPr lang="pt-PT" altLang="en-US" sz="2400" dirty="0" smtClean="0"/>
          </a:p>
          <a:p>
            <a:pPr marL="0" indent="0">
              <a:buNone/>
            </a:pPr>
            <a:endParaRPr lang="pt-PT" altLang="en-US" sz="8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pt-PT" alt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Until</a:t>
            </a:r>
            <a:r>
              <a:rPr lang="pt-PT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 2013:</a:t>
            </a:r>
          </a:p>
          <a:p>
            <a:pPr marL="457200" lvl="1" indent="0">
              <a:buNone/>
            </a:pPr>
            <a:r>
              <a:rPr lang="pt-PT" altLang="en-US" sz="2000" dirty="0" smtClean="0"/>
              <a:t>   CELPA </a:t>
            </a:r>
            <a:r>
              <a:rPr lang="pt-PT" altLang="en-US" sz="2000" dirty="0" err="1" smtClean="0"/>
              <a:t>statistics</a:t>
            </a:r>
            <a:r>
              <a:rPr lang="pt-PT" altLang="en-US" sz="2000" dirty="0" smtClean="0"/>
              <a:t> (</a:t>
            </a:r>
            <a:r>
              <a:rPr lang="pt-PT" altLang="en-US" sz="2000" dirty="0" err="1" smtClean="0"/>
              <a:t>consumption-import</a:t>
            </a:r>
            <a:r>
              <a:rPr lang="pt-PT" altLang="en-US" sz="2000" dirty="0" smtClean="0"/>
              <a:t>)</a:t>
            </a:r>
          </a:p>
          <a:p>
            <a:pPr marL="457200" lvl="1" indent="0">
              <a:buNone/>
            </a:pPr>
            <a:r>
              <a:rPr lang="pt-PT" altLang="en-US" sz="800" dirty="0" smtClean="0"/>
              <a:t> </a:t>
            </a:r>
          </a:p>
          <a:p>
            <a:pPr marL="457200" lvl="1" indent="0">
              <a:buNone/>
            </a:pPr>
            <a:r>
              <a:rPr lang="pt-PT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2013 </a:t>
            </a:r>
            <a:r>
              <a:rPr lang="pt-PT" altLang="en-US" sz="2000" b="1" dirty="0" err="1" smtClean="0">
                <a:solidFill>
                  <a:schemeClr val="accent3">
                    <a:lumMod val="75000"/>
                  </a:schemeClr>
                </a:solidFill>
              </a:rPr>
              <a:t>onward</a:t>
            </a:r>
            <a:r>
              <a:rPr lang="pt-PT" altLang="en-US" sz="2000" b="1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</a:p>
          <a:p>
            <a:pPr marL="457200" lvl="1" indent="0">
              <a:buNone/>
            </a:pPr>
            <a:r>
              <a:rPr lang="pt-PT" altLang="en-US" sz="2000" dirty="0" smtClean="0"/>
              <a:t>   </a:t>
            </a:r>
            <a:r>
              <a:rPr lang="pt-PT" altLang="en-US" sz="2000" dirty="0" err="1" smtClean="0"/>
              <a:t>maintenance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of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the</a:t>
            </a:r>
            <a:r>
              <a:rPr lang="pt-PT" altLang="en-US" sz="2000" dirty="0" smtClean="0"/>
              <a:t> 2013 </a:t>
            </a:r>
            <a:r>
              <a:rPr lang="pt-PT" altLang="en-US" sz="2000" dirty="0" err="1" smtClean="0"/>
              <a:t>value</a:t>
            </a:r>
            <a:endParaRPr lang="pt-PT" altLang="en-US" sz="2000" dirty="0" smtClean="0"/>
          </a:p>
          <a:p>
            <a:pPr marL="0" indent="0">
              <a:buNone/>
            </a:pPr>
            <a:endParaRPr lang="pt-PT" altLang="en-US" sz="1600" dirty="0" smtClean="0"/>
          </a:p>
          <a:p>
            <a:pPr marL="0" indent="0">
              <a:buNone/>
            </a:pPr>
            <a:r>
              <a:rPr lang="pt-PT" altLang="en-US" sz="2400" dirty="0" err="1" smtClean="0"/>
              <a:t>Biomass</a:t>
            </a:r>
            <a:r>
              <a:rPr lang="pt-PT" altLang="en-US" sz="2400" dirty="0" smtClean="0"/>
              <a:t> </a:t>
            </a:r>
            <a:r>
              <a:rPr lang="pt-PT" altLang="en-US" sz="2400" dirty="0" err="1" smtClean="0"/>
              <a:t>demand</a:t>
            </a:r>
            <a:endParaRPr lang="pt-PT" altLang="en-US" sz="2400" dirty="0" smtClean="0"/>
          </a:p>
          <a:p>
            <a:pPr marL="0" indent="0">
              <a:buNone/>
            </a:pPr>
            <a:endParaRPr lang="pt-PT" altLang="en-US" sz="800" dirty="0"/>
          </a:p>
          <a:p>
            <a:pPr marL="0" indent="360363">
              <a:buNone/>
            </a:pPr>
            <a:r>
              <a:rPr lang="pt-PT" altLang="en-US" sz="2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disregarded</a:t>
            </a:r>
            <a:endParaRPr lang="pt-PT" alt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1549460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main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73704" y="2535029"/>
            <a:ext cx="2253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imports</a:t>
            </a:r>
            <a:r>
              <a:rPr lang="pt-PT" altLang="en-US" dirty="0" smtClean="0"/>
              <a:t> for </a:t>
            </a:r>
            <a:r>
              <a:rPr lang="pt-PT" altLang="en-US" dirty="0" err="1" smtClean="0"/>
              <a:t>the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period</a:t>
            </a:r>
            <a:r>
              <a:rPr lang="pt-PT" altLang="en-US" dirty="0" smtClean="0"/>
              <a:t> 2007-2013</a:t>
            </a:r>
          </a:p>
          <a:p>
            <a:pPr algn="ctr"/>
            <a:endParaRPr lang="pt-PT" altLang="en-US" dirty="0"/>
          </a:p>
          <a:p>
            <a:endParaRPr lang="pt-PT" altLang="en-US" dirty="0" smtClean="0"/>
          </a:p>
          <a:p>
            <a:pPr algn="ctr"/>
            <a:r>
              <a:rPr lang="pt-PT" altLang="en-US" dirty="0" err="1" smtClean="0"/>
              <a:t>Between</a:t>
            </a:r>
            <a:r>
              <a:rPr lang="pt-PT" altLang="en-US" dirty="0" smtClean="0"/>
              <a:t> </a:t>
            </a:r>
            <a:r>
              <a:rPr lang="pt-PT" altLang="en-US" dirty="0"/>
              <a:t>8 </a:t>
            </a:r>
            <a:r>
              <a:rPr lang="pt-PT" altLang="en-US" dirty="0" err="1"/>
              <a:t>and</a:t>
            </a:r>
            <a:r>
              <a:rPr lang="pt-PT" altLang="en-US" dirty="0"/>
              <a:t> 35% </a:t>
            </a:r>
            <a:r>
              <a:rPr lang="pt-PT" altLang="en-US" dirty="0" err="1"/>
              <a:t>of</a:t>
            </a:r>
            <a:r>
              <a:rPr lang="pt-PT" altLang="en-US" dirty="0"/>
              <a:t> </a:t>
            </a:r>
            <a:r>
              <a:rPr lang="pt-PT" altLang="en-US" dirty="0" smtClean="0"/>
              <a:t>total </a:t>
            </a:r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consumption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9871940" y="3294892"/>
            <a:ext cx="457200" cy="228600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827" y="4757530"/>
            <a:ext cx="2304273" cy="19098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31100" y="5314726"/>
            <a:ext cx="1510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Volume to be harvested (10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m</a:t>
            </a:r>
            <a:r>
              <a:rPr lang="en-US" b="1" baseline="30000" dirty="0" smtClean="0">
                <a:solidFill>
                  <a:schemeClr val="accent1">
                    <a:lumMod val="7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8310" y="2134235"/>
            <a:ext cx="9098964" cy="4602626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199389" y="2230897"/>
            <a:ext cx="8027987" cy="3907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Forest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fires</a:t>
            </a:r>
            <a:endParaRPr lang="pt-PT" altLang="en-US" dirty="0" smtClean="0"/>
          </a:p>
          <a:p>
            <a:pPr marL="457200" lvl="1" indent="0">
              <a:buNone/>
            </a:pPr>
            <a:r>
              <a:rPr lang="pt-PT" altLang="en-US" dirty="0" err="1" smtClean="0"/>
              <a:t>Area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burned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based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on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historical</a:t>
            </a:r>
            <a:r>
              <a:rPr lang="pt-PT" altLang="en-US" dirty="0" smtClean="0"/>
              <a:t> series, </a:t>
            </a:r>
            <a:r>
              <a:rPr lang="pt-PT" altLang="en-US" dirty="0" err="1" smtClean="0"/>
              <a:t>considering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two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scenarios</a:t>
            </a:r>
            <a:r>
              <a:rPr lang="pt-PT" altLang="en-US" dirty="0" smtClean="0"/>
              <a:t>:</a:t>
            </a:r>
          </a:p>
          <a:p>
            <a:pPr marL="457200" lvl="1" indent="0">
              <a:buNone/>
            </a:pPr>
            <a:endParaRPr lang="pt-PT" altLang="en-US" sz="800" dirty="0" smtClean="0"/>
          </a:p>
          <a:p>
            <a:pPr marL="914400" lvl="2" indent="0">
              <a:buNone/>
            </a:pPr>
            <a:r>
              <a:rPr lang="pt-PT" altLang="en-US" sz="1800" b="1" dirty="0" smtClean="0">
                <a:solidFill>
                  <a:schemeClr val="accent3">
                    <a:lumMod val="75000"/>
                  </a:schemeClr>
                </a:solidFill>
              </a:rPr>
              <a:t>        </a:t>
            </a:r>
            <a:r>
              <a:rPr lang="pt-PT" altLang="en-US" sz="1800" b="1" dirty="0" smtClean="0">
                <a:solidFill>
                  <a:schemeClr val="accent1">
                    <a:lumMod val="75000"/>
                  </a:schemeClr>
                </a:solidFill>
              </a:rPr>
              <a:t>Business as usual                        </a:t>
            </a:r>
            <a:r>
              <a:rPr lang="pt-PT" altLang="en-US" sz="1800" b="1" dirty="0" err="1">
                <a:solidFill>
                  <a:schemeClr val="accent1">
                    <a:lumMod val="75000"/>
                  </a:schemeClr>
                </a:solidFill>
              </a:rPr>
              <a:t>Increased</a:t>
            </a:r>
            <a:r>
              <a:rPr lang="pt-PT" alt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altLang="en-US" sz="1800" b="1" dirty="0" err="1">
                <a:solidFill>
                  <a:schemeClr val="accent1">
                    <a:lumMod val="75000"/>
                  </a:schemeClr>
                </a:solidFill>
              </a:rPr>
              <a:t>fires</a:t>
            </a:r>
            <a:r>
              <a:rPr lang="pt-PT" alt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altLang="en-US" sz="1800" b="1" dirty="0" err="1">
                <a:solidFill>
                  <a:schemeClr val="accent1">
                    <a:lumMod val="75000"/>
                  </a:schemeClr>
                </a:solidFill>
              </a:rPr>
              <a:t>due</a:t>
            </a:r>
            <a:r>
              <a:rPr lang="pt-PT" altLang="en-US" sz="1800" b="1" dirty="0">
                <a:solidFill>
                  <a:schemeClr val="accent1">
                    <a:lumMod val="75000"/>
                  </a:schemeClr>
                </a:solidFill>
              </a:rPr>
              <a:t> to </a:t>
            </a:r>
            <a:r>
              <a:rPr lang="pt-PT" altLang="en-US" sz="1800" b="1" dirty="0" err="1">
                <a:solidFill>
                  <a:schemeClr val="accent1">
                    <a:lumMod val="75000"/>
                  </a:schemeClr>
                </a:solidFill>
              </a:rPr>
              <a:t>climate</a:t>
            </a:r>
            <a:r>
              <a:rPr lang="pt-PT" altLang="en-US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altLang="en-US" sz="1800" b="1" dirty="0" err="1">
                <a:solidFill>
                  <a:schemeClr val="accent1">
                    <a:lumMod val="75000"/>
                  </a:schemeClr>
                </a:solidFill>
              </a:rPr>
              <a:t>change</a:t>
            </a:r>
            <a:endParaRPr lang="pt-PT" altLang="en-US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14400" lvl="2" indent="0">
              <a:buNone/>
            </a:pPr>
            <a:endParaRPr lang="pt-PT" alt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1549460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6158" r="2908" b="58537"/>
          <a:stretch/>
        </p:blipFill>
        <p:spPr>
          <a:xfrm>
            <a:off x="3939678" y="4002111"/>
            <a:ext cx="2774068" cy="2464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5919" r="2573" b="58673"/>
          <a:stretch/>
        </p:blipFill>
        <p:spPr>
          <a:xfrm>
            <a:off x="7819004" y="4002111"/>
            <a:ext cx="2789380" cy="24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1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8310" y="2134235"/>
            <a:ext cx="9098964" cy="4602626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199389" y="2230897"/>
            <a:ext cx="8027987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Climate</a:t>
            </a:r>
            <a:endParaRPr lang="pt-PT" altLang="en-US" dirty="0" smtClean="0"/>
          </a:p>
          <a:p>
            <a:pPr marL="0" indent="0">
              <a:buNone/>
            </a:pPr>
            <a:endParaRPr lang="pt-PT" altLang="en-US" sz="800" dirty="0"/>
          </a:p>
          <a:p>
            <a:pPr marL="457200" lvl="1" indent="0">
              <a:buNone/>
            </a:pPr>
            <a:endParaRPr lang="pt-PT" altLang="en-US" dirty="0"/>
          </a:p>
          <a:p>
            <a:pPr marL="457200" lvl="1" indent="0">
              <a:buNone/>
            </a:pPr>
            <a:endParaRPr lang="pt-PT" altLang="en-US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1549460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1008" y="2743578"/>
            <a:ext cx="878619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pt-PT" altLang="en-US" sz="2400" dirty="0" err="1"/>
              <a:t>Scenario</a:t>
            </a:r>
            <a:r>
              <a:rPr lang="pt-PT" altLang="en-US" sz="2400" dirty="0"/>
              <a:t> </a:t>
            </a:r>
            <a:r>
              <a:rPr lang="pt-PT" altLang="en-US" sz="2400" dirty="0" smtClean="0"/>
              <a:t>A1B</a:t>
            </a:r>
          </a:p>
          <a:p>
            <a:pPr lvl="1">
              <a:lnSpc>
                <a:spcPct val="90000"/>
              </a:lnSpc>
            </a:pPr>
            <a:endParaRPr lang="pt-PT" altLang="en-US" sz="8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Model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HadRM</a:t>
            </a:r>
            <a:r>
              <a:rPr lang="pt-PT" altLang="en-US" sz="2400" dirty="0"/>
              <a:t> (25 km) </a:t>
            </a:r>
            <a:r>
              <a:rPr lang="pt-PT" altLang="en-US" sz="2400" dirty="0" err="1"/>
              <a:t>that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been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found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be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most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appropriate</a:t>
            </a:r>
            <a:r>
              <a:rPr lang="pt-PT" altLang="en-US" sz="2400" dirty="0"/>
              <a:t> for </a:t>
            </a:r>
            <a:r>
              <a:rPr lang="pt-PT" altLang="en-US" sz="2400" dirty="0" smtClean="0"/>
              <a:t>Portugal</a:t>
            </a:r>
          </a:p>
          <a:p>
            <a:pPr lvl="1">
              <a:lnSpc>
                <a:spcPct val="90000"/>
              </a:lnSpc>
            </a:pPr>
            <a:endParaRPr lang="pt-PT" altLang="en-US" sz="8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Selection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“</a:t>
            </a:r>
            <a:r>
              <a:rPr lang="pt-PT" altLang="en-US" sz="2400" dirty="0" err="1"/>
              <a:t>metereological</a:t>
            </a:r>
            <a:r>
              <a:rPr lang="pt-PT" altLang="en-US" sz="2400" dirty="0"/>
              <a:t> station” </a:t>
            </a:r>
            <a:r>
              <a:rPr lang="pt-PT" altLang="en-US" sz="2400" dirty="0" err="1"/>
              <a:t>closest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NFI </a:t>
            </a:r>
            <a:r>
              <a:rPr lang="pt-PT" altLang="en-US" sz="2400" dirty="0" err="1"/>
              <a:t>plot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simulations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made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averages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periods</a:t>
            </a:r>
            <a:r>
              <a:rPr lang="pt-PT" altLang="en-US" sz="2400" dirty="0" smtClean="0"/>
              <a:t>:</a:t>
            </a:r>
          </a:p>
          <a:p>
            <a:pPr lvl="1">
              <a:lnSpc>
                <a:spcPct val="90000"/>
              </a:lnSpc>
            </a:pPr>
            <a:endParaRPr lang="pt-PT" altLang="en-US" sz="800" b="1" dirty="0"/>
          </a:p>
          <a:p>
            <a:pPr lvl="2">
              <a:lnSpc>
                <a:spcPct val="90000"/>
              </a:lnSpc>
            </a:pPr>
            <a:r>
              <a:rPr lang="pt-PT" altLang="en-US" sz="2400" b="1" dirty="0">
                <a:solidFill>
                  <a:srgbClr val="008000"/>
                </a:solidFill>
              </a:rPr>
              <a:t>2001 – 2030</a:t>
            </a:r>
          </a:p>
          <a:p>
            <a:pPr lvl="2">
              <a:lnSpc>
                <a:spcPct val="90000"/>
              </a:lnSpc>
            </a:pPr>
            <a:r>
              <a:rPr lang="pt-PT" altLang="en-US" sz="2400" b="1" dirty="0">
                <a:solidFill>
                  <a:srgbClr val="DA6208"/>
                </a:solidFill>
              </a:rPr>
              <a:t>2061 – 2090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11519" b="13727"/>
          <a:stretch/>
        </p:blipFill>
        <p:spPr>
          <a:xfrm>
            <a:off x="7131268" y="4597960"/>
            <a:ext cx="3868036" cy="211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8310" y="2134235"/>
            <a:ext cx="9098964" cy="4602626"/>
          </a:xfrm>
          <a:prstGeom prst="roundRect">
            <a:avLst>
              <a:gd name="adj" fmla="val 177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199389" y="2230897"/>
            <a:ext cx="8027987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/>
              <a:t>Land use </a:t>
            </a:r>
            <a:r>
              <a:rPr lang="pt-PT" altLang="en-US" dirty="0" err="1" smtClean="0"/>
              <a:t>changes</a:t>
            </a:r>
            <a:endParaRPr lang="pt-PT" altLang="en-US" dirty="0" smtClean="0"/>
          </a:p>
          <a:p>
            <a:pPr marL="0" indent="0">
              <a:buNone/>
            </a:pPr>
            <a:endParaRPr lang="pt-PT" altLang="en-US" sz="800" dirty="0"/>
          </a:p>
          <a:p>
            <a:pPr marL="457200" lvl="1" indent="0">
              <a:buNone/>
            </a:pPr>
            <a:r>
              <a:rPr lang="pt-PT" altLang="en-US" dirty="0" err="1" smtClean="0"/>
              <a:t>Afforestation</a:t>
            </a:r>
            <a:r>
              <a:rPr lang="pt-PT" altLang="en-US" dirty="0" smtClean="0"/>
              <a:t> (“expert </a:t>
            </a:r>
            <a:r>
              <a:rPr lang="pt-PT" altLang="en-US" dirty="0" err="1"/>
              <a:t>judgement</a:t>
            </a:r>
            <a:r>
              <a:rPr lang="pt-PT" altLang="en-US" dirty="0" smtClean="0"/>
              <a:t>”):</a:t>
            </a:r>
          </a:p>
          <a:p>
            <a:pPr marL="457200" lvl="1" indent="0">
              <a:buNone/>
            </a:pPr>
            <a:endParaRPr lang="pt-PT" altLang="en-US" sz="800" dirty="0" smtClean="0">
              <a:solidFill>
                <a:schemeClr val="accent1"/>
              </a:solidFill>
            </a:endParaRPr>
          </a:p>
          <a:p>
            <a:pPr marL="457200" lvl="1" indent="350838">
              <a:buNone/>
            </a:pPr>
            <a:r>
              <a:rPr lang="pt-PT" altLang="en-US" dirty="0" err="1" smtClean="0">
                <a:solidFill>
                  <a:schemeClr val="accent1"/>
                </a:solidFill>
              </a:rPr>
              <a:t>untill</a:t>
            </a:r>
            <a:r>
              <a:rPr lang="pt-PT" altLang="en-US" dirty="0" smtClean="0">
                <a:solidFill>
                  <a:schemeClr val="accent1"/>
                </a:solidFill>
              </a:rPr>
              <a:t> </a:t>
            </a:r>
            <a:r>
              <a:rPr lang="pt-PT" altLang="en-US" dirty="0">
                <a:solidFill>
                  <a:schemeClr val="accent1"/>
                </a:solidFill>
              </a:rPr>
              <a:t>2014: </a:t>
            </a:r>
            <a:r>
              <a:rPr lang="pt-PT" altLang="en-US" dirty="0"/>
              <a:t>800 </a:t>
            </a:r>
            <a:r>
              <a:rPr lang="pt-PT" altLang="en-US" dirty="0" err="1"/>
              <a:t>ha</a:t>
            </a:r>
            <a:r>
              <a:rPr lang="pt-PT" altLang="en-US" dirty="0" smtClean="0"/>
              <a:t>;</a:t>
            </a:r>
          </a:p>
          <a:p>
            <a:pPr marL="457200" lvl="1" indent="350838">
              <a:buNone/>
            </a:pPr>
            <a:r>
              <a:rPr lang="pt-PT" altLang="en-US" dirty="0" smtClean="0">
                <a:solidFill>
                  <a:schemeClr val="accent1"/>
                </a:solidFill>
              </a:rPr>
              <a:t>2015-2019</a:t>
            </a:r>
            <a:r>
              <a:rPr lang="pt-PT" altLang="en-US" dirty="0">
                <a:solidFill>
                  <a:schemeClr val="accent1"/>
                </a:solidFill>
              </a:rPr>
              <a:t>: </a:t>
            </a:r>
            <a:r>
              <a:rPr lang="pt-PT" altLang="en-US" dirty="0"/>
              <a:t>1600 </a:t>
            </a:r>
            <a:r>
              <a:rPr lang="pt-PT" altLang="en-US" dirty="0" err="1"/>
              <a:t>ha</a:t>
            </a:r>
            <a:r>
              <a:rPr lang="pt-PT" altLang="en-US" dirty="0"/>
              <a:t>; </a:t>
            </a:r>
            <a:endParaRPr lang="pt-PT" altLang="en-US" dirty="0" smtClean="0"/>
          </a:p>
          <a:p>
            <a:pPr marL="457200" lvl="1" indent="350838">
              <a:buNone/>
            </a:pPr>
            <a:r>
              <a:rPr lang="pt-PT" altLang="en-US" dirty="0" smtClean="0">
                <a:solidFill>
                  <a:schemeClr val="accent1"/>
                </a:solidFill>
              </a:rPr>
              <a:t>2020-2026</a:t>
            </a:r>
            <a:r>
              <a:rPr lang="pt-PT" altLang="en-US" dirty="0">
                <a:solidFill>
                  <a:schemeClr val="accent1"/>
                </a:solidFill>
              </a:rPr>
              <a:t>: </a:t>
            </a:r>
            <a:r>
              <a:rPr lang="pt-PT" altLang="en-US" dirty="0"/>
              <a:t>1200 </a:t>
            </a:r>
            <a:r>
              <a:rPr lang="pt-PT" altLang="en-US" dirty="0" err="1"/>
              <a:t>ha</a:t>
            </a:r>
            <a:r>
              <a:rPr lang="pt-PT" altLang="en-US" dirty="0"/>
              <a:t>; </a:t>
            </a:r>
            <a:endParaRPr lang="pt-PT" altLang="en-US" dirty="0" smtClean="0"/>
          </a:p>
          <a:p>
            <a:pPr marL="457200" lvl="1" indent="350838">
              <a:buNone/>
            </a:pPr>
            <a:r>
              <a:rPr lang="pt-PT" altLang="en-US" dirty="0" err="1">
                <a:solidFill>
                  <a:schemeClr val="accent1"/>
                </a:solidFill>
              </a:rPr>
              <a:t>after</a:t>
            </a:r>
            <a:r>
              <a:rPr lang="pt-PT" altLang="en-US" dirty="0">
                <a:solidFill>
                  <a:schemeClr val="accent1"/>
                </a:solidFill>
              </a:rPr>
              <a:t> </a:t>
            </a:r>
            <a:r>
              <a:rPr lang="pt-PT" altLang="en-US" dirty="0" smtClean="0">
                <a:solidFill>
                  <a:schemeClr val="accent1"/>
                </a:solidFill>
              </a:rPr>
              <a:t>2027</a:t>
            </a:r>
            <a:r>
              <a:rPr lang="pt-PT" altLang="en-US" dirty="0" smtClean="0"/>
              <a:t>: </a:t>
            </a:r>
            <a:r>
              <a:rPr lang="pt-PT" altLang="en-US" dirty="0" err="1" smtClean="0"/>
              <a:t>nill</a:t>
            </a:r>
            <a:endParaRPr lang="pt-PT" altLang="en-US" dirty="0" smtClean="0"/>
          </a:p>
          <a:p>
            <a:pPr marL="457200" lvl="1" indent="350838">
              <a:buNone/>
            </a:pPr>
            <a:endParaRPr lang="pt-PT" altLang="en-US" dirty="0"/>
          </a:p>
          <a:p>
            <a:pPr marL="457200" lvl="1" indent="0">
              <a:buNone/>
            </a:pPr>
            <a:r>
              <a:rPr lang="pt-PT" altLang="en-US" dirty="0" err="1" smtClean="0"/>
              <a:t>Deforestation</a:t>
            </a:r>
            <a:endParaRPr lang="pt-PT" altLang="en-US" dirty="0" smtClean="0"/>
          </a:p>
          <a:p>
            <a:pPr marL="457200" lvl="1" indent="0">
              <a:buNone/>
            </a:pPr>
            <a:endParaRPr lang="pt-PT" altLang="en-US" sz="800" dirty="0" smtClean="0"/>
          </a:p>
          <a:p>
            <a:pPr marL="457200" lvl="1" indent="350838">
              <a:buNone/>
            </a:pPr>
            <a:r>
              <a:rPr lang="pt-PT" alt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disregarded</a:t>
            </a:r>
            <a:endParaRPr lang="pt-PT" alt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0">
              <a:buNone/>
            </a:pPr>
            <a:endParaRPr lang="pt-PT" altLang="en-US" dirty="0"/>
          </a:p>
          <a:p>
            <a:pPr marL="457200" lvl="1" indent="0">
              <a:buNone/>
            </a:pPr>
            <a:endParaRPr lang="pt-PT" altLang="en-US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1549460"/>
            <a:ext cx="6752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remaining drivers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INPUTS: Forest + Management + Scenarios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8836" y="3722985"/>
            <a:ext cx="2253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altLang="en-US" sz="2000" dirty="0" smtClean="0"/>
              <a:t>No </a:t>
            </a:r>
            <a:r>
              <a:rPr lang="pt-PT" altLang="en-US" sz="2000" dirty="0" err="1" smtClean="0"/>
              <a:t>bioenergy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plantations</a:t>
            </a:r>
            <a:r>
              <a:rPr lang="pt-PT" altLang="en-US" sz="2000" dirty="0" smtClean="0"/>
              <a:t> </a:t>
            </a:r>
            <a:r>
              <a:rPr lang="pt-PT" altLang="en-US" sz="2000" dirty="0" err="1" smtClean="0"/>
              <a:t>considered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4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643270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177" b="9706"/>
          <a:stretch/>
        </p:blipFill>
        <p:spPr>
          <a:xfrm>
            <a:off x="792008" y="2509269"/>
            <a:ext cx="10607984" cy="391803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92008" y="1926097"/>
            <a:ext cx="10101279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Assuming</a:t>
            </a:r>
            <a:r>
              <a:rPr lang="pt-PT" altLang="en-US" dirty="0" smtClean="0"/>
              <a:t> no </a:t>
            </a:r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is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imported</a:t>
            </a:r>
            <a:r>
              <a:rPr lang="pt-PT" altLang="en-US" dirty="0" smtClean="0"/>
              <a:t> + (</a:t>
            </a:r>
            <a:r>
              <a:rPr lang="pt-PT" altLang="en-US" b="1" dirty="0" smtClean="0">
                <a:solidFill>
                  <a:schemeClr val="accent3">
                    <a:lumMod val="75000"/>
                  </a:schemeClr>
                </a:solidFill>
              </a:rPr>
              <a:t>2001-2030</a:t>
            </a:r>
            <a:r>
              <a:rPr lang="pt-PT" altLang="en-US" dirty="0" smtClean="0"/>
              <a:t>) + BAU </a:t>
            </a:r>
            <a:r>
              <a:rPr lang="pt-PT" altLang="en-US" dirty="0" err="1" smtClean="0"/>
              <a:t>fires</a:t>
            </a:r>
            <a:r>
              <a:rPr lang="pt-PT" altLang="en-US" dirty="0" smtClean="0"/>
              <a:t> </a:t>
            </a:r>
          </a:p>
          <a:p>
            <a:pPr marL="0" indent="0">
              <a:buNone/>
            </a:pPr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5043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643270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177" b="9706"/>
          <a:stretch/>
        </p:blipFill>
        <p:spPr>
          <a:xfrm>
            <a:off x="792008" y="2509269"/>
            <a:ext cx="10607984" cy="391803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92008" y="1926097"/>
            <a:ext cx="10101279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Assuming</a:t>
            </a:r>
            <a:r>
              <a:rPr lang="pt-PT" altLang="en-US" dirty="0" smtClean="0"/>
              <a:t> no </a:t>
            </a:r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is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imported</a:t>
            </a:r>
            <a:r>
              <a:rPr lang="pt-PT" altLang="en-US" dirty="0" smtClean="0"/>
              <a:t> + (</a:t>
            </a:r>
            <a:r>
              <a:rPr lang="pt-PT" altLang="en-US" b="1" dirty="0" smtClean="0">
                <a:solidFill>
                  <a:srgbClr val="DA6208"/>
                </a:solidFill>
              </a:rPr>
              <a:t>2031-2090</a:t>
            </a:r>
            <a:r>
              <a:rPr lang="pt-PT" altLang="en-US" dirty="0" smtClean="0"/>
              <a:t>) + BAU </a:t>
            </a:r>
            <a:r>
              <a:rPr lang="pt-PT" altLang="en-US" dirty="0" err="1" smtClean="0"/>
              <a:t>fires</a:t>
            </a:r>
            <a:r>
              <a:rPr lang="pt-PT" altLang="en-US" dirty="0" smtClean="0"/>
              <a:t> </a:t>
            </a:r>
          </a:p>
          <a:p>
            <a:pPr marL="0" indent="0">
              <a:buNone/>
            </a:pPr>
            <a:endParaRPr lang="pt-PT" alt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925" t="49305" r="3036" b="9744"/>
          <a:stretch/>
        </p:blipFill>
        <p:spPr>
          <a:xfrm>
            <a:off x="792008" y="2509269"/>
            <a:ext cx="10420930" cy="38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4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643270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177" b="9706"/>
          <a:stretch/>
        </p:blipFill>
        <p:spPr>
          <a:xfrm>
            <a:off x="792008" y="2509269"/>
            <a:ext cx="10607984" cy="391803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92008" y="1926097"/>
            <a:ext cx="10101279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Assuming</a:t>
            </a:r>
            <a:r>
              <a:rPr lang="pt-PT" altLang="en-US" dirty="0" smtClean="0"/>
              <a:t> no </a:t>
            </a:r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is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imported</a:t>
            </a:r>
            <a:r>
              <a:rPr lang="pt-PT" altLang="en-US" dirty="0" smtClean="0"/>
              <a:t> + (</a:t>
            </a:r>
            <a:r>
              <a:rPr lang="pt-PT" altLang="en-US" b="1" dirty="0" smtClean="0">
                <a:solidFill>
                  <a:srgbClr val="DA6208"/>
                </a:solidFill>
              </a:rPr>
              <a:t>2031-2090</a:t>
            </a:r>
            <a:r>
              <a:rPr lang="pt-PT" altLang="en-US" dirty="0" smtClean="0"/>
              <a:t>) + </a:t>
            </a:r>
            <a:r>
              <a:rPr lang="pt-PT" altLang="en-US" dirty="0" err="1" smtClean="0"/>
              <a:t>Increased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fires</a:t>
            </a:r>
            <a:r>
              <a:rPr lang="pt-PT" altLang="en-US" dirty="0" smtClean="0"/>
              <a:t> </a:t>
            </a:r>
          </a:p>
          <a:p>
            <a:pPr marL="0" indent="0">
              <a:buNone/>
            </a:pPr>
            <a:endParaRPr lang="pt-PT" alt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9541" b="10083"/>
          <a:stretch/>
        </p:blipFill>
        <p:spPr>
          <a:xfrm>
            <a:off x="795460" y="2600863"/>
            <a:ext cx="10548070" cy="37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643270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177" b="9706"/>
          <a:stretch/>
        </p:blipFill>
        <p:spPr>
          <a:xfrm>
            <a:off x="792008" y="2509269"/>
            <a:ext cx="10607984" cy="391803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92008" y="1926097"/>
            <a:ext cx="10101279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Assuming</a:t>
            </a:r>
            <a:r>
              <a:rPr lang="pt-PT" altLang="en-US" dirty="0" smtClean="0"/>
              <a:t> </a:t>
            </a:r>
            <a:r>
              <a:rPr lang="pt-PT" altLang="en-US" dirty="0" smtClean="0">
                <a:solidFill>
                  <a:schemeClr val="bg1"/>
                </a:solidFill>
              </a:rPr>
              <a:t>no </a:t>
            </a:r>
            <a:r>
              <a:rPr lang="pt-PT" altLang="en-US" b="1" dirty="0" err="1" smtClean="0">
                <a:solidFill>
                  <a:schemeClr val="accent1"/>
                </a:solidFill>
              </a:rPr>
              <a:t>wood</a:t>
            </a:r>
            <a:r>
              <a:rPr lang="pt-PT" altLang="en-US" b="1" dirty="0" smtClean="0">
                <a:solidFill>
                  <a:schemeClr val="accent1"/>
                </a:solidFill>
              </a:rPr>
              <a:t> </a:t>
            </a:r>
            <a:r>
              <a:rPr lang="pt-PT" altLang="en-US" b="1" dirty="0" err="1" smtClean="0">
                <a:solidFill>
                  <a:schemeClr val="accent1"/>
                </a:solidFill>
              </a:rPr>
              <a:t>is</a:t>
            </a:r>
            <a:r>
              <a:rPr lang="pt-PT" altLang="en-US" b="1" dirty="0" smtClean="0">
                <a:solidFill>
                  <a:schemeClr val="accent1"/>
                </a:solidFill>
              </a:rPr>
              <a:t> </a:t>
            </a:r>
            <a:r>
              <a:rPr lang="pt-PT" altLang="en-US" b="1" dirty="0" err="1" smtClean="0">
                <a:solidFill>
                  <a:schemeClr val="accent1"/>
                </a:solidFill>
              </a:rPr>
              <a:t>imported</a:t>
            </a:r>
            <a:r>
              <a:rPr lang="pt-PT" altLang="en-US" b="1" dirty="0" smtClean="0">
                <a:solidFill>
                  <a:schemeClr val="accent1"/>
                </a:solidFill>
              </a:rPr>
              <a:t> </a:t>
            </a:r>
            <a:r>
              <a:rPr lang="pt-PT" altLang="en-US" dirty="0" smtClean="0"/>
              <a:t>+ (</a:t>
            </a:r>
            <a:r>
              <a:rPr lang="pt-PT" altLang="en-US" b="1" dirty="0" smtClean="0">
                <a:solidFill>
                  <a:schemeClr val="accent3">
                    <a:lumMod val="75000"/>
                  </a:schemeClr>
                </a:solidFill>
              </a:rPr>
              <a:t>2001-2030</a:t>
            </a:r>
            <a:r>
              <a:rPr lang="pt-PT" altLang="en-US" dirty="0" smtClean="0"/>
              <a:t>) + BAU </a:t>
            </a:r>
            <a:r>
              <a:rPr lang="pt-PT" altLang="en-US" dirty="0" err="1" smtClean="0"/>
              <a:t>fires</a:t>
            </a:r>
            <a:r>
              <a:rPr lang="pt-PT" altLang="en-US" dirty="0" smtClean="0"/>
              <a:t> </a:t>
            </a:r>
          </a:p>
          <a:p>
            <a:pPr marL="0" indent="0">
              <a:buNone/>
            </a:pPr>
            <a:endParaRPr lang="pt-PT" alt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9541" b="10083"/>
          <a:stretch/>
        </p:blipFill>
        <p:spPr>
          <a:xfrm>
            <a:off x="795460" y="2600863"/>
            <a:ext cx="10548070" cy="3734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9542" b="9692"/>
          <a:stretch/>
        </p:blipFill>
        <p:spPr>
          <a:xfrm>
            <a:off x="872434" y="2600863"/>
            <a:ext cx="10447129" cy="373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8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911" y="1643270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8177" b="9706"/>
          <a:stretch/>
        </p:blipFill>
        <p:spPr>
          <a:xfrm>
            <a:off x="792008" y="2509269"/>
            <a:ext cx="10607984" cy="3918036"/>
          </a:xfrm>
          <a:prstGeom prst="rect">
            <a:avLst/>
          </a:prstGeom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792008" y="1926097"/>
            <a:ext cx="10101279" cy="4275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altLang="en-US" dirty="0" err="1" smtClean="0"/>
              <a:t>Assuming</a:t>
            </a:r>
            <a:r>
              <a:rPr lang="pt-PT" altLang="en-US" dirty="0" smtClean="0"/>
              <a:t> no </a:t>
            </a:r>
            <a:r>
              <a:rPr lang="pt-PT" altLang="en-US" dirty="0" err="1" smtClean="0"/>
              <a:t>wood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is</a:t>
            </a:r>
            <a:r>
              <a:rPr lang="pt-PT" altLang="en-US" dirty="0" smtClean="0"/>
              <a:t> </a:t>
            </a:r>
            <a:r>
              <a:rPr lang="pt-PT" altLang="en-US" dirty="0" err="1" smtClean="0"/>
              <a:t>imported</a:t>
            </a:r>
            <a:r>
              <a:rPr lang="pt-PT" altLang="en-US" dirty="0" smtClean="0"/>
              <a:t> + (</a:t>
            </a:r>
            <a:r>
              <a:rPr lang="pt-PT" altLang="en-US" b="1" dirty="0" smtClean="0">
                <a:solidFill>
                  <a:schemeClr val="accent3">
                    <a:lumMod val="75000"/>
                  </a:schemeClr>
                </a:solidFill>
              </a:rPr>
              <a:t>2001-2030</a:t>
            </a:r>
            <a:r>
              <a:rPr lang="pt-PT" altLang="en-US" dirty="0" smtClean="0"/>
              <a:t>) + BAU </a:t>
            </a:r>
            <a:r>
              <a:rPr lang="pt-PT" altLang="en-US" dirty="0" err="1" smtClean="0"/>
              <a:t>fires</a:t>
            </a:r>
            <a:r>
              <a:rPr lang="pt-PT" altLang="en-US" dirty="0" smtClean="0"/>
              <a:t> </a:t>
            </a:r>
          </a:p>
          <a:p>
            <a:pPr marL="0" indent="0">
              <a:buNone/>
            </a:pPr>
            <a:endParaRPr lang="pt-PT" altLang="en-US" sz="800" dirty="0"/>
          </a:p>
        </p:txBody>
      </p:sp>
    </p:spTree>
    <p:extLst>
      <p:ext uri="{BB962C8B-B14F-4D97-AF65-F5344CB8AC3E}">
        <p14:creationId xmlns:p14="http://schemas.microsoft.com/office/powerpoint/2010/main" val="33410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background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2839" y="1150353"/>
            <a:ext cx="1168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There was an urgent need for a large-scale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scenario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simulator that could integrate the impact of several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influential </a:t>
            </a:r>
            <a:r>
              <a:rPr lang="en-GB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factors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04902" y="2029987"/>
            <a:ext cx="4087033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</a:t>
            </a:r>
            <a:r>
              <a:rPr lang="en-US" sz="16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originally 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SIMPLOT, </a:t>
            </a: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was developed to tackle the problem of future wood availability and the analysis of conflicting interests at national level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132667" y="3841962"/>
            <a:ext cx="45593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Pulp versus biomass use of eucalyptus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Increasing the area of an exotic species or restraining it?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is the true impact of severe repeated forest fires?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Biodiversity </a:t>
            </a:r>
            <a:r>
              <a:rPr lang="en-US" dirty="0">
                <a:latin typeface="Arial" pitchFamily="34" charset="0"/>
                <a:cs typeface="Arial" pitchFamily="34" charset="0"/>
              </a:rPr>
              <a:t>preservation against pulp management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5994218" y="3611442"/>
            <a:ext cx="457200" cy="228600"/>
          </a:xfrm>
          <a:prstGeom prst="downArrow">
            <a:avLst/>
          </a:prstGeom>
          <a:solidFill>
            <a:srgbClr val="CC66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7" name="Group 136"/>
          <p:cNvGrpSpPr/>
          <p:nvPr/>
        </p:nvGrpSpPr>
        <p:grpSpPr>
          <a:xfrm>
            <a:off x="134777" y="2093976"/>
            <a:ext cx="3723778" cy="4463914"/>
            <a:chOff x="2512217" y="2213032"/>
            <a:chExt cx="3486227" cy="4289994"/>
          </a:xfrm>
        </p:grpSpPr>
        <p:sp>
          <p:nvSpPr>
            <p:cNvPr id="6" name="Rounded Rectangle 5"/>
            <p:cNvSpPr/>
            <p:nvPr/>
          </p:nvSpPr>
          <p:spPr>
            <a:xfrm>
              <a:off x="2565682" y="2213032"/>
              <a:ext cx="3432762" cy="42899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lvl="1" algn="ctr" defTabSz="762000">
                <a:spcBef>
                  <a:spcPts val="600"/>
                </a:spcBef>
                <a:buClr>
                  <a:srgbClr val="CCCC00"/>
                </a:buClr>
                <a:buSzPct val="75000"/>
              </a:pPr>
              <a:endParaRPr lang="pt-PT" sz="2000" dirty="0">
                <a:latin typeface="Arial" charset="0"/>
                <a:cs typeface="Arial" charset="0"/>
              </a:endParaRPr>
            </a:p>
          </p:txBody>
        </p:sp>
        <p:pic>
          <p:nvPicPr>
            <p:cNvPr id="7" name="Picture 5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109" y="5294539"/>
              <a:ext cx="881184" cy="859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695683" y="2340849"/>
              <a:ext cx="900179" cy="755810"/>
              <a:chOff x="4823635" y="5321598"/>
              <a:chExt cx="1119965" cy="870099"/>
            </a:xfrm>
          </p:grpSpPr>
          <p:pic>
            <p:nvPicPr>
              <p:cNvPr id="9" name="Picture 11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7431" y="5321598"/>
                <a:ext cx="1046169" cy="79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3635" y="5990418"/>
                <a:ext cx="684348" cy="2012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509378" y="5415140"/>
              <a:ext cx="1075478" cy="739087"/>
              <a:chOff x="7184066" y="3124200"/>
              <a:chExt cx="1512346" cy="853839"/>
            </a:xfrm>
          </p:grpSpPr>
          <p:pic>
            <p:nvPicPr>
              <p:cNvPr id="12" name="Picture 61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B0D5E8"/>
                  </a:clrFrom>
                  <a:clrTo>
                    <a:srgbClr val="B0D5E8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1636" y="3294039"/>
                <a:ext cx="1194776" cy="684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3" descr="Sem título-digitalizado-01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4066" y="3124200"/>
                <a:ext cx="558417" cy="82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2789214" y="2386683"/>
              <a:ext cx="882546" cy="909536"/>
              <a:chOff x="4876800" y="3165302"/>
              <a:chExt cx="1408805" cy="949498"/>
            </a:xfrm>
          </p:grpSpPr>
          <p:pic>
            <p:nvPicPr>
              <p:cNvPr id="15" name="Picture 60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3165302"/>
                <a:ext cx="1068279" cy="79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85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8" r:link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8962" y="3753316"/>
                <a:ext cx="337203" cy="168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5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10" r:link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0740" y="3862262"/>
                <a:ext cx="438554" cy="219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5" descr="Diversos usos de la madera del eucalipto"/>
              <p:cNvPicPr>
                <a:picLocks noChangeAspect="1" noChangeArrowheads="1"/>
              </p:cNvPicPr>
              <p:nvPr/>
            </p:nvPicPr>
            <p:blipFill>
              <a:blip r:embed="rId11" r:link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5162" y="3909125"/>
                <a:ext cx="410443" cy="205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9"/>
            <p:cNvPicPr>
              <a:picLocks noChangeAspect="1" noChangeArrowheads="1"/>
            </p:cNvPicPr>
            <p:nvPr/>
          </p:nvPicPr>
          <p:blipFill>
            <a:blip r:embed="rId1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363" y="3932001"/>
              <a:ext cx="908981" cy="773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953" t="12646" r="57031" b="45606"/>
            <a:stretch>
              <a:fillRect/>
            </a:stretch>
          </p:blipFill>
          <p:spPr bwMode="auto">
            <a:xfrm>
              <a:off x="3423289" y="2479090"/>
              <a:ext cx="736007" cy="50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 rotWithShape="1">
            <a:blip r:embed="rId14" cstate="screen"/>
            <a:srcRect l="71294" t="64756" r="-286" b="1"/>
            <a:stretch/>
          </p:blipFill>
          <p:spPr bwMode="auto">
            <a:xfrm>
              <a:off x="2983597" y="4441086"/>
              <a:ext cx="264160" cy="20678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280" b="96475" l="74165" r="97129"/>
                      </a14:imgEffect>
                    </a14:imgLayer>
                  </a14:imgProps>
                </a:ext>
              </a:extLst>
            </a:blip>
            <a:srcRect l="71294" t="64756" r="-286" b="1"/>
            <a:stretch/>
          </p:blipFill>
          <p:spPr bwMode="auto">
            <a:xfrm>
              <a:off x="3102742" y="4500477"/>
              <a:ext cx="264160" cy="20678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pic>
          <p:nvPicPr>
            <p:cNvPr id="36" name="Picture 35" descr="laymil2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C8F4FF"/>
                </a:clrFrom>
                <a:clrTo>
                  <a:srgbClr val="C8F4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650279" y="3608745"/>
              <a:ext cx="1046943" cy="568340"/>
            </a:xfrm>
            <a:prstGeom prst="rect">
              <a:avLst/>
            </a:prstGeom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460" b="51797" l="7565" r="51673"/>
                      </a14:imgEffect>
                    </a14:imgLayer>
                  </a14:imgProps>
                </a:ext>
              </a:extLst>
            </a:blip>
            <a:srcRect l="2051" t="5293" r="42813" b="43036"/>
            <a:stretch/>
          </p:blipFill>
          <p:spPr bwMode="auto">
            <a:xfrm>
              <a:off x="2512217" y="4016801"/>
              <a:ext cx="737101" cy="468429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280" b="96475" l="74165" r="97129"/>
                      </a14:imgEffect>
                    </a14:imgLayer>
                  </a14:imgProps>
                </a:ext>
              </a:extLst>
            </a:blip>
            <a:srcRect l="71294" t="64756" r="-286" b="1"/>
            <a:stretch/>
          </p:blipFill>
          <p:spPr bwMode="auto">
            <a:xfrm>
              <a:off x="3112151" y="4367962"/>
              <a:ext cx="264160" cy="20678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/>
          </p:spPr>
        </p:pic>
        <p:sp>
          <p:nvSpPr>
            <p:cNvPr id="111" name="Oval 110"/>
            <p:cNvSpPr/>
            <p:nvPr/>
          </p:nvSpPr>
          <p:spPr>
            <a:xfrm>
              <a:off x="4565105" y="3703744"/>
              <a:ext cx="1197496" cy="124541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Arrow Connector 112"/>
            <p:cNvCxnSpPr>
              <a:stCxn id="111" idx="4"/>
              <a:endCxn id="12" idx="0"/>
            </p:cNvCxnSpPr>
            <p:nvPr/>
          </p:nvCxnSpPr>
          <p:spPr>
            <a:xfrm flipH="1">
              <a:off x="5160034" y="4949156"/>
              <a:ext cx="3819" cy="612997"/>
            </a:xfrm>
            <a:prstGeom prst="straightConnector1">
              <a:avLst/>
            </a:prstGeom>
            <a:ln w="19050">
              <a:solidFill>
                <a:srgbClr val="DA62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 flipV="1">
              <a:off x="3805795" y="3087125"/>
              <a:ext cx="952537" cy="748275"/>
            </a:xfrm>
            <a:prstGeom prst="straightConnector1">
              <a:avLst/>
            </a:prstGeom>
            <a:ln w="19050">
              <a:solidFill>
                <a:srgbClr val="DA62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1" idx="2"/>
            </p:cNvCxnSpPr>
            <p:nvPr/>
          </p:nvCxnSpPr>
          <p:spPr>
            <a:xfrm flipH="1">
              <a:off x="3498259" y="4326450"/>
              <a:ext cx="1066846" cy="0"/>
            </a:xfrm>
            <a:prstGeom prst="straightConnector1">
              <a:avLst/>
            </a:prstGeom>
            <a:ln w="19050">
              <a:solidFill>
                <a:srgbClr val="DA62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>
              <a:stCxn id="111" idx="3"/>
            </p:cNvCxnSpPr>
            <p:nvPr/>
          </p:nvCxnSpPr>
          <p:spPr>
            <a:xfrm flipH="1">
              <a:off x="3861097" y="4766770"/>
              <a:ext cx="879377" cy="799005"/>
            </a:xfrm>
            <a:prstGeom prst="straightConnector1">
              <a:avLst/>
            </a:prstGeom>
            <a:ln w="19050">
              <a:solidFill>
                <a:srgbClr val="DA62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1" idx="0"/>
            </p:cNvCxnSpPr>
            <p:nvPr/>
          </p:nvCxnSpPr>
          <p:spPr>
            <a:xfrm flipH="1" flipV="1">
              <a:off x="5160034" y="3145350"/>
              <a:ext cx="3819" cy="558394"/>
            </a:xfrm>
            <a:prstGeom prst="straightConnector1">
              <a:avLst/>
            </a:prstGeom>
            <a:ln w="19050">
              <a:solidFill>
                <a:srgbClr val="DA620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ounded Rectangle 47"/>
          <p:cNvSpPr/>
          <p:nvPr/>
        </p:nvSpPr>
        <p:spPr>
          <a:xfrm>
            <a:off x="8633286" y="2093500"/>
            <a:ext cx="3071034" cy="4464865"/>
          </a:xfrm>
          <a:prstGeom prst="roundRect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 algn="ctr" defTabSz="762000">
              <a:spcBef>
                <a:spcPts val="600"/>
              </a:spcBef>
              <a:buClr>
                <a:srgbClr val="CCCC00"/>
              </a:buClr>
              <a:buSzPct val="75000"/>
            </a:pPr>
            <a:endParaRPr lang="pt-PT" sz="2000" dirty="0">
              <a:latin typeface="Arial" charset="0"/>
              <a:cs typeface="Arial" charset="0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15460" y="2608207"/>
            <a:ext cx="1948754" cy="3700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089838" y="3380939"/>
            <a:ext cx="1614481" cy="830997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1999 - 1</a:t>
            </a:r>
            <a:r>
              <a:rPr lang="en-US" sz="1600" b="1" baseline="30000" dirty="0" smtClean="0">
                <a:solidFill>
                  <a:schemeClr val="accent1">
                    <a:lumMod val="75000"/>
                  </a:schemeClr>
                </a:solidFill>
              </a:rPr>
              <a:t>st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biomass plant operating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0089838" y="5300410"/>
            <a:ext cx="1601282" cy="83099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2013 - 19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thermoelectric plants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operating </a:t>
            </a:r>
            <a:endParaRPr 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101243" y="2152444"/>
            <a:ext cx="1948753" cy="584775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Residues Biomass</a:t>
            </a:r>
          </a:p>
        </p:txBody>
      </p:sp>
    </p:spTree>
    <p:extLst>
      <p:ext uri="{BB962C8B-B14F-4D97-AF65-F5344CB8AC3E}">
        <p14:creationId xmlns:p14="http://schemas.microsoft.com/office/powerpoint/2010/main" val="139410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3370" y="1719233"/>
            <a:ext cx="11640177" cy="4930833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PT" dirty="0"/>
          </a:p>
        </p:txBody>
      </p:sp>
      <p:sp>
        <p:nvSpPr>
          <p:cNvPr id="2" name="Content Placeholder 3"/>
          <p:cNvSpPr txBox="1">
            <a:spLocks/>
          </p:cNvSpPr>
          <p:nvPr/>
        </p:nvSpPr>
        <p:spPr>
          <a:xfrm>
            <a:off x="708991" y="1981200"/>
            <a:ext cx="10774016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 smtClean="0"/>
              <a:t>Portuguese </a:t>
            </a:r>
            <a:r>
              <a:rPr lang="pt-PT" dirty="0" err="1" smtClean="0"/>
              <a:t>eucalyptus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in </a:t>
            </a:r>
            <a:r>
              <a:rPr lang="pt-PT" dirty="0" err="1" smtClean="0"/>
              <a:t>danger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becoming</a:t>
            </a:r>
            <a:r>
              <a:rPr lang="pt-PT" dirty="0" smtClean="0"/>
              <a:t> </a:t>
            </a:r>
            <a:r>
              <a:rPr lang="pt-PT" dirty="0" err="1" smtClean="0"/>
              <a:t>unsustainable</a:t>
            </a:r>
            <a:endParaRPr lang="pt-PT" dirty="0" smtClean="0"/>
          </a:p>
          <a:p>
            <a:pPr marL="0" indent="0">
              <a:buNone/>
            </a:pPr>
            <a:endParaRPr lang="pt-PT" sz="800" dirty="0" smtClean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climate</a:t>
            </a:r>
            <a:r>
              <a:rPr lang="pt-PT" dirty="0" smtClean="0"/>
              <a:t> </a:t>
            </a:r>
            <a:r>
              <a:rPr lang="pt-PT" dirty="0" err="1" smtClean="0"/>
              <a:t>change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en-US" dirty="0" smtClean="0"/>
              <a:t>emphasize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tendency</a:t>
            </a:r>
            <a:endParaRPr lang="pt-PT" dirty="0" smtClean="0"/>
          </a:p>
          <a:p>
            <a:pPr marL="0" indent="0">
              <a:buNone/>
            </a:pPr>
            <a:endParaRPr lang="pt-PT" sz="800" dirty="0" smtClean="0"/>
          </a:p>
          <a:p>
            <a:pPr marL="0" indent="0">
              <a:buNone/>
            </a:pPr>
            <a:r>
              <a:rPr lang="pt-PT" dirty="0" err="1" smtClean="0"/>
              <a:t>Wood</a:t>
            </a:r>
            <a:r>
              <a:rPr lang="pt-PT" dirty="0" smtClean="0"/>
              <a:t> </a:t>
            </a:r>
            <a:r>
              <a:rPr lang="pt-PT" dirty="0" err="1" smtClean="0"/>
              <a:t>import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plantations</a:t>
            </a:r>
            <a:r>
              <a:rPr lang="pt-PT" dirty="0" smtClean="0"/>
              <a:t> can </a:t>
            </a:r>
            <a:r>
              <a:rPr lang="pt-PT" dirty="0" err="1" smtClean="0"/>
              <a:t>help</a:t>
            </a:r>
            <a:r>
              <a:rPr lang="pt-PT" dirty="0" smtClean="0"/>
              <a:t> to </a:t>
            </a:r>
            <a:r>
              <a:rPr lang="pt-PT" dirty="0" err="1" smtClean="0"/>
              <a:t>meet</a:t>
            </a:r>
            <a:r>
              <a:rPr lang="pt-PT" dirty="0" smtClean="0"/>
              <a:t> </a:t>
            </a:r>
            <a:r>
              <a:rPr lang="pt-PT" dirty="0" err="1" smtClean="0"/>
              <a:t>wood</a:t>
            </a:r>
            <a:r>
              <a:rPr lang="pt-PT" dirty="0" smtClean="0"/>
              <a:t> </a:t>
            </a:r>
            <a:r>
              <a:rPr lang="pt-PT" dirty="0" err="1" smtClean="0"/>
              <a:t>demand</a:t>
            </a:r>
            <a:r>
              <a:rPr lang="pt-PT" dirty="0" smtClean="0"/>
              <a:t> </a:t>
            </a:r>
            <a:r>
              <a:rPr lang="pt-PT" dirty="0" err="1" smtClean="0"/>
              <a:t>without</a:t>
            </a:r>
            <a:r>
              <a:rPr lang="pt-PT" dirty="0" smtClean="0"/>
              <a:t> </a:t>
            </a:r>
            <a:r>
              <a:rPr lang="pt-PT" dirty="0" err="1" smtClean="0"/>
              <a:t>puting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risk</a:t>
            </a: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sz="800" dirty="0" smtClean="0"/>
          </a:p>
          <a:p>
            <a:pPr marL="0" indent="0">
              <a:buNone/>
            </a:pPr>
            <a:r>
              <a:rPr lang="pt-PT" dirty="0" smtClean="0"/>
              <a:t>Regional </a:t>
            </a:r>
            <a:r>
              <a:rPr lang="pt-PT" dirty="0" err="1" smtClean="0"/>
              <a:t>simulators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b="1" dirty="0" smtClean="0">
                <a:solidFill>
                  <a:schemeClr val="accent1"/>
                </a:solidFill>
              </a:rPr>
              <a:t>StandsSIM.sd</a:t>
            </a:r>
            <a:r>
              <a:rPr lang="pt-PT" dirty="0" smtClean="0"/>
              <a:t>, are </a:t>
            </a:r>
            <a:r>
              <a:rPr lang="pt-PT" dirty="0" err="1" smtClean="0"/>
              <a:t>usefull</a:t>
            </a:r>
            <a:r>
              <a:rPr lang="pt-PT" dirty="0" smtClean="0"/>
              <a:t> </a:t>
            </a:r>
            <a:r>
              <a:rPr lang="pt-PT" dirty="0" err="1" smtClean="0"/>
              <a:t>tools</a:t>
            </a:r>
            <a:r>
              <a:rPr lang="pt-PT" dirty="0" smtClean="0"/>
              <a:t> to </a:t>
            </a:r>
            <a:r>
              <a:rPr lang="pt-PT" dirty="0" err="1" smtClean="0"/>
              <a:t>analyze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r>
              <a:rPr lang="pt-PT" dirty="0" smtClean="0"/>
              <a:t> </a:t>
            </a:r>
            <a:r>
              <a:rPr lang="pt-PT" dirty="0" err="1" smtClean="0"/>
              <a:t>sustainability</a:t>
            </a:r>
            <a:r>
              <a:rPr lang="pt-PT" dirty="0" smtClean="0"/>
              <a:t> as </a:t>
            </a:r>
            <a:r>
              <a:rPr lang="pt-PT" dirty="0" err="1" smtClean="0"/>
              <a:t>well</a:t>
            </a:r>
            <a:r>
              <a:rPr lang="pt-PT" dirty="0" smtClean="0"/>
              <a:t> as to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best</a:t>
            </a:r>
            <a:r>
              <a:rPr lang="pt-PT" dirty="0" smtClean="0"/>
              <a:t> </a:t>
            </a:r>
            <a:r>
              <a:rPr lang="pt-PT" dirty="0" err="1" smtClean="0"/>
              <a:t>solutions</a:t>
            </a:r>
            <a:r>
              <a:rPr lang="pt-PT" dirty="0" smtClean="0"/>
              <a:t> to </a:t>
            </a:r>
            <a:r>
              <a:rPr lang="pt-PT" dirty="0" err="1" smtClean="0"/>
              <a:t>maintain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endParaRPr lang="en-US" dirty="0"/>
          </a:p>
        </p:txBody>
      </p:sp>
      <p:sp>
        <p:nvSpPr>
          <p:cNvPr id="4" name="TextBox 19"/>
          <p:cNvSpPr txBox="1">
            <a:spLocks noChangeArrowheads="1"/>
          </p:cNvSpPr>
          <p:nvPr/>
        </p:nvSpPr>
        <p:spPr bwMode="auto">
          <a:xfrm>
            <a:off x="195532" y="940117"/>
            <a:ext cx="118958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Final Remarks: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StandsSIM.sd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703931" y="1395984"/>
            <a:ext cx="10774016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StandsSIM.sd</a:t>
            </a:r>
            <a:r>
              <a:rPr lang="en-US" sz="2000" dirty="0" smtClean="0"/>
              <a:t> room for improvements: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b="1" dirty="0">
                <a:sym typeface="Wingdings" panose="05000000000000000000" pitchFamily="2" charset="2"/>
              </a:rPr>
              <a:t>Improving/completing the growth module with growth models for other tree species</a:t>
            </a:r>
          </a:p>
          <a:p>
            <a:pPr marL="0" indent="0">
              <a:buNone/>
            </a:pPr>
            <a:r>
              <a:rPr lang="en-US" sz="1800" b="1" dirty="0" smtClean="0"/>
              <a:t>Improving the simulation of mixed stands </a:t>
            </a:r>
            <a:r>
              <a:rPr lang="en-US" sz="1800" dirty="0" smtClean="0">
                <a:sym typeface="Wingdings" panose="05000000000000000000" pitchFamily="2" charset="2"/>
              </a:rPr>
              <a:t> replacing the stand level eucalyptus growth model with an individual tree growth model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Improving the simulation of uneven-aged stands </a:t>
            </a:r>
            <a:r>
              <a:rPr lang="en-US" sz="1800" dirty="0" smtClean="0">
                <a:sym typeface="Wingdings" panose="05000000000000000000" pitchFamily="2" charset="2"/>
              </a:rPr>
              <a:t> developing an algorithm for the conversion of even- to uneven-aged structures 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Making the </a:t>
            </a:r>
            <a:r>
              <a:rPr lang="en-US" sz="1800" b="1" dirty="0" err="1" smtClean="0">
                <a:sym typeface="Wingdings" panose="05000000000000000000" pitchFamily="2" charset="2"/>
              </a:rPr>
              <a:t>simulador</a:t>
            </a:r>
            <a:r>
              <a:rPr lang="en-US" sz="1800" b="1" dirty="0" smtClean="0">
                <a:sym typeface="Wingdings" panose="05000000000000000000" pitchFamily="2" charset="2"/>
              </a:rPr>
              <a:t> geographically explicit </a:t>
            </a:r>
            <a:r>
              <a:rPr lang="en-US" sz="1800" dirty="0" smtClean="0">
                <a:sym typeface="Wingdings" panose="05000000000000000000" pitchFamily="2" charset="2"/>
              </a:rPr>
              <a:t>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Improving the fire subroutine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Improving the harvesting subroutines</a:t>
            </a:r>
          </a:p>
          <a:p>
            <a:pPr marL="457200" lvl="1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Improving the LUC subroutines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Integrating the insect defoliation subroutine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Developing/improving the regeneration modules for most of the tree species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Improving the </a:t>
            </a:r>
            <a:r>
              <a:rPr lang="en-US" sz="1800" b="1" dirty="0" err="1" smtClean="0">
                <a:sym typeface="Wingdings" panose="05000000000000000000" pitchFamily="2" charset="2"/>
              </a:rPr>
              <a:t>sIMfLOR</a:t>
            </a:r>
            <a:r>
              <a:rPr lang="en-US" sz="1800" b="1" dirty="0" smtClean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 making it more user friendly and updating it to run the new versions of the simulators</a:t>
            </a:r>
          </a:p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…</a:t>
            </a:r>
          </a:p>
          <a:p>
            <a:pPr marL="0" indent="0"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b="1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PT" sz="1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t-PT" dirty="0" smtClean="0"/>
          </a:p>
        </p:txBody>
      </p:sp>
    </p:spTree>
    <p:extLst>
      <p:ext uri="{BB962C8B-B14F-4D97-AF65-F5344CB8AC3E}">
        <p14:creationId xmlns:p14="http://schemas.microsoft.com/office/powerpoint/2010/main" val="28802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21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4483" y="2165839"/>
            <a:ext cx="11165631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Wood demand</a:t>
            </a:r>
            <a:r>
              <a:rPr lang="en-US" dirty="0">
                <a:latin typeface="Arial" pitchFamily="34" charset="0"/>
                <a:cs typeface="Arial" pitchFamily="34" charset="0"/>
              </a:rPr>
              <a:t>, the </a:t>
            </a:r>
            <a:r>
              <a:rPr lang="en-US" u="sng" dirty="0">
                <a:latin typeface="Arial" pitchFamily="34" charset="0"/>
                <a:cs typeface="Arial" pitchFamily="34" charset="0"/>
              </a:rPr>
              <a:t>main driver </a:t>
            </a:r>
            <a:r>
              <a:rPr lang="en-US" dirty="0">
                <a:latin typeface="Arial" pitchFamily="34" charset="0"/>
                <a:cs typeface="Arial" pitchFamily="34" charset="0"/>
              </a:rPr>
              <a:t>of the simulator, which has implications on the amount of harvest per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year</a:t>
            </a:r>
            <a:r>
              <a:rPr lang="en-US" dirty="0">
                <a:latin typeface="Arial" pitchFamily="34" charset="0"/>
                <a:cs typeface="Arial" pitchFamily="34" charset="0"/>
              </a:rPr>
              <a:t>,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Biomass demand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the 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second main driver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the simulator, which has implications on the amount of harvests</a:t>
            </a:r>
          </a:p>
          <a:p>
            <a:pPr algn="just">
              <a:buFont typeface="Arial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Occurrence </a:t>
            </a:r>
            <a:r>
              <a:rPr lang="en-US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of hazards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represented by the amount of burnt area;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pt-PT" sz="8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Land use changes </a:t>
            </a:r>
            <a:r>
              <a:rPr lang="en-US" dirty="0">
                <a:latin typeface="Arial" pitchFamily="34" charset="0"/>
                <a:cs typeface="Arial" pitchFamily="34" charset="0"/>
              </a:rPr>
              <a:t>(LUC) to and from other uses (representing the afforested and the deforested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areas </a:t>
            </a:r>
            <a:r>
              <a:rPr lang="en-US" dirty="0">
                <a:latin typeface="Arial" pitchFamily="34" charset="0"/>
                <a:cs typeface="Arial" pitchFamily="34" charset="0"/>
              </a:rPr>
              <a:t>per year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);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endParaRPr lang="pt-PT" sz="8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Percentage of change between different forest management alternatives </a:t>
            </a:r>
            <a:r>
              <a:rPr lang="en-US" dirty="0">
                <a:latin typeface="Arial" pitchFamily="34" charset="0"/>
                <a:cs typeface="Arial" pitchFamily="34" charset="0"/>
              </a:rPr>
              <a:t>(FMAs) and/or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options;</a:t>
            </a:r>
            <a:endParaRPr lang="pt-PT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34483" y="1186760"/>
            <a:ext cx="108981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StandsSIM.sd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combines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forest inventory data with growth models taking into account the effect of different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drivers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84320" y="3278544"/>
            <a:ext cx="2012100" cy="1027084"/>
            <a:chOff x="7669431" y="2696971"/>
            <a:chExt cx="2012100" cy="1027084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7678057" y="2771001"/>
              <a:ext cx="1981200" cy="914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2" name="TextBox 51"/>
            <p:cNvSpPr txBox="1"/>
            <p:nvPr/>
          </p:nvSpPr>
          <p:spPr>
            <a:xfrm>
              <a:off x="8690931" y="2696971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Energy stands</a:t>
              </a:r>
              <a:endParaRPr lang="pt-PT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69431" y="335472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For energy</a:t>
              </a:r>
              <a:endParaRPr lang="pt-PT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088103" y="3377018"/>
            <a:ext cx="1912290" cy="984163"/>
            <a:chOff x="7702501" y="5057001"/>
            <a:chExt cx="2101964" cy="1070148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3283" t="24880" r="19942" b="54120"/>
            <a:stretch>
              <a:fillRect/>
            </a:stretch>
          </p:blipFill>
          <p:spPr bwMode="auto">
            <a:xfrm>
              <a:off x="7714633" y="5057001"/>
              <a:ext cx="2020824" cy="990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5" name="TextBox 54"/>
            <p:cNvSpPr txBox="1"/>
            <p:nvPr/>
          </p:nvSpPr>
          <p:spPr>
            <a:xfrm>
              <a:off x="7702501" y="5725549"/>
              <a:ext cx="1431900" cy="401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For energy</a:t>
              </a:r>
              <a:endParaRPr lang="pt-PT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813865" y="5082879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Pulp stands</a:t>
              </a:r>
              <a:endParaRPr lang="pt-PT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860120" y="3351140"/>
            <a:ext cx="2057400" cy="954488"/>
            <a:chOff x="9368307" y="3888123"/>
            <a:chExt cx="2057400" cy="954488"/>
          </a:xfrm>
        </p:grpSpPr>
        <p:pic>
          <p:nvPicPr>
            <p:cNvPr id="48" name="Picture 3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68307" y="3914001"/>
              <a:ext cx="2016000" cy="8830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376933" y="4473279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For pulp</a:t>
              </a:r>
              <a:endParaRPr lang="pt-PT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435107" y="3888123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 smtClean="0"/>
                <a:t>Pulp stands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142077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3206634" y="1699105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603239" y="2990335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7336501" y="1218380"/>
            <a:ext cx="1376275" cy="75921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7259" y="2073851"/>
            <a:ext cx="773026" cy="318885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GLOBEP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22453" y="5298000"/>
            <a:ext cx="430786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7115037" y="4828403"/>
            <a:ext cx="2801956" cy="1034865"/>
            <a:chOff x="7023782" y="2442739"/>
            <a:chExt cx="2801956" cy="1034865"/>
          </a:xfrm>
        </p:grpSpPr>
        <p:sp>
          <p:nvSpPr>
            <p:cNvPr id="6" name="Rectangle 5"/>
            <p:cNvSpPr/>
            <p:nvPr/>
          </p:nvSpPr>
          <p:spPr bwMode="auto">
            <a:xfrm rot="5400000">
              <a:off x="7913022" y="1553499"/>
              <a:ext cx="1016472" cy="2794951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E0DCC8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86118" y="2615830"/>
              <a:ext cx="273962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Forest </a:t>
              </a:r>
              <a:r>
                <a:rPr lang="en-GB" sz="1400" b="1" u="sng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managment</a:t>
              </a:r>
              <a:r>
                <a:rPr lang="en-GB" sz="1400" b="1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GB" sz="1400" b="1" u="sng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FMA</a:t>
              </a:r>
              <a:r>
                <a:rPr lang="en-GB" sz="1400" b="1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endParaRPr lang="en-GB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Even- and uneven-aged</a:t>
              </a:r>
            </a:p>
            <a:p>
              <a:pPr algn="ctr"/>
              <a:endParaRPr lang="en-GB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StandsSIM.sd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95772" y="975010"/>
            <a:ext cx="985487" cy="1280651"/>
            <a:chOff x="540718" y="4413025"/>
            <a:chExt cx="1371894" cy="1769383"/>
          </a:xfrm>
        </p:grpSpPr>
        <p:sp>
          <p:nvSpPr>
            <p:cNvPr id="59" name="Rounded Rectangle 58"/>
            <p:cNvSpPr/>
            <p:nvPr/>
          </p:nvSpPr>
          <p:spPr>
            <a:xfrm>
              <a:off x="540718" y="4413025"/>
              <a:ext cx="1371894" cy="1769383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 dirty="0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/>
            <a:srcRect l="67158"/>
            <a:stretch/>
          </p:blipFill>
          <p:spPr>
            <a:xfrm>
              <a:off x="697677" y="4633747"/>
              <a:ext cx="1059717" cy="1369873"/>
            </a:xfrm>
            <a:prstGeom prst="rect">
              <a:avLst/>
            </a:prstGeom>
          </p:spPr>
        </p:pic>
      </p:grpSp>
      <p:cxnSp>
        <p:nvCxnSpPr>
          <p:cNvPr id="70" name="Elbow Connector 69"/>
          <p:cNvCxnSpPr>
            <a:stCxn id="59" idx="3"/>
            <a:endCxn id="12" idx="1"/>
          </p:cNvCxnSpPr>
          <p:nvPr/>
        </p:nvCxnSpPr>
        <p:spPr>
          <a:xfrm>
            <a:off x="2481259" y="1615336"/>
            <a:ext cx="725375" cy="458515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Group 154"/>
          <p:cNvGrpSpPr/>
          <p:nvPr/>
        </p:nvGrpSpPr>
        <p:grpSpPr>
          <a:xfrm>
            <a:off x="7096360" y="2443184"/>
            <a:ext cx="3619010" cy="2317202"/>
            <a:chOff x="7096360" y="2443184"/>
            <a:chExt cx="3619010" cy="2317202"/>
          </a:xfrm>
        </p:grpSpPr>
        <p:sp>
          <p:nvSpPr>
            <p:cNvPr id="33" name="Rectangle 32"/>
            <p:cNvSpPr/>
            <p:nvPr/>
          </p:nvSpPr>
          <p:spPr bwMode="auto">
            <a:xfrm rot="5400000">
              <a:off x="7335235" y="2204309"/>
              <a:ext cx="2317202" cy="2794951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E0DCC8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097436" y="2520148"/>
              <a:ext cx="2739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Scenario:</a:t>
              </a: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7177485" y="2910006"/>
              <a:ext cx="1338530" cy="432000"/>
              <a:chOff x="7111909" y="4014698"/>
              <a:chExt cx="1338530" cy="432000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7118439" y="4014698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7" name="TextBox 118"/>
              <p:cNvSpPr txBox="1">
                <a:spLocks noChangeArrowheads="1"/>
              </p:cNvSpPr>
              <p:nvPr/>
            </p:nvSpPr>
            <p:spPr bwMode="auto">
              <a:xfrm>
                <a:off x="7111909" y="4117734"/>
                <a:ext cx="133853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Hazards-fire</a:t>
                </a:r>
                <a:endParaRPr lang="pt-PT" sz="1200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7177485" y="3521185"/>
              <a:ext cx="1332000" cy="432000"/>
              <a:chOff x="7111909" y="4625877"/>
              <a:chExt cx="1332000" cy="432000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7111909" y="4625877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Box 117"/>
              <p:cNvSpPr txBox="1">
                <a:spLocks noChangeArrowheads="1"/>
              </p:cNvSpPr>
              <p:nvPr/>
            </p:nvSpPr>
            <p:spPr bwMode="auto">
              <a:xfrm>
                <a:off x="7124958" y="4625877"/>
                <a:ext cx="1316729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Demand</a:t>
                </a:r>
                <a:endParaRPr lang="pt-PT" sz="1200" b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  <a:p>
                <a:pPr algn="ctr"/>
                <a:r>
                  <a:rPr lang="pt-PT" sz="9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pt-PT" sz="9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wood</a:t>
                </a:r>
                <a:r>
                  <a:rPr lang="pt-PT" sz="9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&amp; </a:t>
                </a:r>
                <a:r>
                  <a:rPr lang="pt-PT" sz="9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biomass</a:t>
                </a:r>
                <a:r>
                  <a:rPr lang="pt-PT" sz="9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)</a:t>
                </a:r>
                <a:endParaRPr lang="pt-PT" sz="900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7187545" y="4116536"/>
              <a:ext cx="1332000" cy="461665"/>
              <a:chOff x="7121969" y="5202940"/>
              <a:chExt cx="1332000" cy="461665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7121969" y="5211566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Box 117"/>
              <p:cNvSpPr txBox="1">
                <a:spLocks noChangeArrowheads="1"/>
              </p:cNvSpPr>
              <p:nvPr/>
            </p:nvSpPr>
            <p:spPr bwMode="auto">
              <a:xfrm>
                <a:off x="7124958" y="5202940"/>
                <a:ext cx="132548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Land Use </a:t>
                </a:r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Changes</a:t>
                </a:r>
                <a:endParaRPr lang="pt-PT" sz="1200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60" name="Straight Connector 59"/>
            <p:cNvCxnSpPr>
              <a:stCxn id="120" idx="1"/>
              <a:endCxn id="47" idx="3"/>
            </p:cNvCxnSpPr>
            <p:nvPr/>
          </p:nvCxnSpPr>
          <p:spPr>
            <a:xfrm flipH="1" flipV="1">
              <a:off x="8516015" y="3151542"/>
              <a:ext cx="515487" cy="603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49" idx="3"/>
              <a:endCxn id="123" idx="1"/>
            </p:cNvCxnSpPr>
            <p:nvPr/>
          </p:nvCxnSpPr>
          <p:spPr>
            <a:xfrm>
              <a:off x="8507263" y="3728934"/>
              <a:ext cx="530770" cy="5728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126" idx="1"/>
              <a:endCxn id="51" idx="3"/>
            </p:cNvCxnSpPr>
            <p:nvPr/>
          </p:nvCxnSpPr>
          <p:spPr>
            <a:xfrm flipH="1" flipV="1">
              <a:off x="8516016" y="4347369"/>
              <a:ext cx="537235" cy="6702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5-Point Star 64"/>
            <p:cNvSpPr/>
            <p:nvPr/>
          </p:nvSpPr>
          <p:spPr>
            <a:xfrm>
              <a:off x="8670333" y="3574172"/>
              <a:ext cx="228600" cy="2286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5-Point Star 65"/>
            <p:cNvSpPr/>
            <p:nvPr/>
          </p:nvSpPr>
          <p:spPr>
            <a:xfrm>
              <a:off x="8680673" y="3001017"/>
              <a:ext cx="228600" cy="2286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7" name="5-Point Star 66"/>
            <p:cNvSpPr/>
            <p:nvPr/>
          </p:nvSpPr>
          <p:spPr>
            <a:xfrm>
              <a:off x="8670333" y="4201291"/>
              <a:ext cx="228600" cy="228600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9031502" y="2916045"/>
              <a:ext cx="1683868" cy="432000"/>
              <a:chOff x="7111909" y="4014698"/>
              <a:chExt cx="1338530" cy="432000"/>
            </a:xfrm>
          </p:grpSpPr>
          <p:sp>
            <p:nvSpPr>
              <p:cNvPr id="119" name="Rectangle 118"/>
              <p:cNvSpPr/>
              <p:nvPr/>
            </p:nvSpPr>
            <p:spPr bwMode="auto">
              <a:xfrm>
                <a:off x="7118439" y="4014698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0" name="TextBox 118"/>
              <p:cNvSpPr txBox="1">
                <a:spLocks noChangeArrowheads="1"/>
              </p:cNvSpPr>
              <p:nvPr/>
            </p:nvSpPr>
            <p:spPr bwMode="auto">
              <a:xfrm>
                <a:off x="7111909" y="4117734"/>
                <a:ext cx="133853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Area</a:t>
                </a:r>
                <a:r>
                  <a:rPr lang="pt-PT" sz="12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to </a:t>
                </a:r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be</a:t>
                </a:r>
                <a:r>
                  <a:rPr lang="pt-PT" sz="12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burnt</a:t>
                </a:r>
                <a:endParaRPr lang="pt-PT" sz="1200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9038031" y="3522536"/>
              <a:ext cx="1677336" cy="432000"/>
              <a:chOff x="7111908" y="4625877"/>
              <a:chExt cx="1332001" cy="432000"/>
            </a:xfrm>
          </p:grpSpPr>
          <p:sp>
            <p:nvSpPr>
              <p:cNvPr id="122" name="Rectangle 121"/>
              <p:cNvSpPr/>
              <p:nvPr/>
            </p:nvSpPr>
            <p:spPr bwMode="auto">
              <a:xfrm>
                <a:off x="7111909" y="4625877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123" name="TextBox 117"/>
              <p:cNvSpPr txBox="1">
                <a:spLocks noChangeArrowheads="1"/>
              </p:cNvSpPr>
              <p:nvPr/>
            </p:nvSpPr>
            <p:spPr bwMode="auto">
              <a:xfrm>
                <a:off x="7111908" y="4630254"/>
                <a:ext cx="1332000" cy="4154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Volume </a:t>
                </a:r>
                <a:r>
                  <a:rPr lang="pt-PT" sz="1200" b="1" dirty="0" err="1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harvested</a:t>
                </a:r>
                <a:r>
                  <a:rPr lang="pt-PT" sz="12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         </a:t>
                </a:r>
                <a:r>
                  <a:rPr lang="pt-PT" sz="9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(</a:t>
                </a:r>
                <a:r>
                  <a:rPr lang="pt-PT" sz="900" b="1" dirty="0" err="1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pulp</a:t>
                </a:r>
                <a:r>
                  <a:rPr lang="pt-PT" sz="9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pt-PT" sz="900" b="1" dirty="0" err="1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and</a:t>
                </a:r>
                <a:r>
                  <a:rPr lang="pt-PT" sz="9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pt-PT" sz="900" b="1" dirty="0" err="1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energy</a:t>
                </a:r>
                <a:r>
                  <a:rPr lang="pt-PT" sz="900" b="1" dirty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) </a:t>
                </a: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9049587" y="4123238"/>
              <a:ext cx="1665783" cy="461665"/>
              <a:chOff x="7121969" y="5202940"/>
              <a:chExt cx="1358538" cy="461665"/>
            </a:xfrm>
          </p:grpSpPr>
          <p:sp>
            <p:nvSpPr>
              <p:cNvPr id="125" name="Rectangle 124"/>
              <p:cNvSpPr/>
              <p:nvPr/>
            </p:nvSpPr>
            <p:spPr bwMode="auto">
              <a:xfrm>
                <a:off x="7121969" y="5211566"/>
                <a:ext cx="1332000" cy="432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/>
              <a:lstStyle/>
              <a:p>
                <a:pPr>
                  <a:defRPr/>
                </a:pPr>
                <a:endParaRPr lang="pt-PT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TextBox 117"/>
              <p:cNvSpPr txBox="1">
                <a:spLocks noChangeArrowheads="1"/>
              </p:cNvSpPr>
              <p:nvPr/>
            </p:nvSpPr>
            <p:spPr bwMode="auto">
              <a:xfrm>
                <a:off x="7124957" y="5202940"/>
                <a:ext cx="135555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Afforestation</a:t>
                </a:r>
                <a:r>
                  <a:rPr lang="pt-PT" sz="1200" b="1" dirty="0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pt-PT" sz="1200" b="1" dirty="0" err="1" smtClean="0">
                    <a:solidFill>
                      <a:schemeClr val="accent2">
                        <a:lumMod val="50000"/>
                      </a:schemeClr>
                    </a:solidFill>
                    <a:latin typeface="Arial" charset="0"/>
                    <a:cs typeface="Arial" charset="0"/>
                  </a:rPr>
                  <a:t>Deforestation</a:t>
                </a:r>
                <a:endParaRPr lang="pt-PT" sz="1200" b="1" dirty="0">
                  <a:solidFill>
                    <a:schemeClr val="accent2">
                      <a:lumMod val="50000"/>
                    </a:schemeClr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42" name="5-Point Star 141"/>
          <p:cNvSpPr/>
          <p:nvPr/>
        </p:nvSpPr>
        <p:spPr>
          <a:xfrm>
            <a:off x="7212167" y="1667724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3" name="5-Point Star 142"/>
          <p:cNvSpPr/>
          <p:nvPr/>
        </p:nvSpPr>
        <p:spPr>
          <a:xfrm>
            <a:off x="5049279" y="1959551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4" name="5-Point Star 143"/>
          <p:cNvSpPr/>
          <p:nvPr/>
        </p:nvSpPr>
        <p:spPr>
          <a:xfrm>
            <a:off x="9608456" y="5233248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6" name="Rectangle 145"/>
          <p:cNvSpPr/>
          <p:nvPr/>
        </p:nvSpPr>
        <p:spPr>
          <a:xfrm>
            <a:off x="10275204" y="6470078"/>
            <a:ext cx="16762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“Climate files”.csv</a:t>
            </a:r>
            <a:endParaRPr lang="pt-PT" sz="1600" dirty="0"/>
          </a:p>
        </p:txBody>
      </p:sp>
      <p:sp>
        <p:nvSpPr>
          <p:cNvPr id="147" name="Rectangle 146"/>
          <p:cNvSpPr/>
          <p:nvPr/>
        </p:nvSpPr>
        <p:spPr>
          <a:xfrm>
            <a:off x="10220830" y="4919921"/>
            <a:ext cx="1603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Consumables.csv</a:t>
            </a:r>
            <a:endParaRPr lang="pt-PT" sz="1600" dirty="0"/>
          </a:p>
        </p:txBody>
      </p:sp>
      <p:sp>
        <p:nvSpPr>
          <p:cNvPr id="148" name="Rectangle 147"/>
          <p:cNvSpPr/>
          <p:nvPr/>
        </p:nvSpPr>
        <p:spPr>
          <a:xfrm>
            <a:off x="10256577" y="5310440"/>
            <a:ext cx="14145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Operations.csv</a:t>
            </a:r>
            <a:endParaRPr lang="pt-PT" sz="1600" dirty="0"/>
          </a:p>
        </p:txBody>
      </p:sp>
      <p:sp>
        <p:nvSpPr>
          <p:cNvPr id="149" name="Rectangle 148"/>
          <p:cNvSpPr/>
          <p:nvPr/>
        </p:nvSpPr>
        <p:spPr>
          <a:xfrm>
            <a:off x="10264051" y="5632320"/>
            <a:ext cx="1478803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FMA_51_Ec.csv</a:t>
            </a:r>
            <a:endParaRPr lang="pt-PT" sz="1600" dirty="0">
              <a:ea typeface="Calibri" panose="020F0502020204030204" pitchFamily="34" charset="0"/>
            </a:endParaRPr>
          </a:p>
          <a:p>
            <a:r>
              <a:rPr lang="pt-PT" sz="1600" dirty="0" smtClean="0">
                <a:ea typeface="Calibri" panose="020F0502020204030204" pitchFamily="34" charset="0"/>
              </a:rPr>
              <a:t>FMA_41_Ec.csv</a:t>
            </a:r>
          </a:p>
          <a:p>
            <a:r>
              <a:rPr lang="pt-PT" sz="1600" dirty="0" smtClean="0"/>
              <a:t>FMA_31_Ec.csv</a:t>
            </a:r>
            <a:endParaRPr lang="pt-PT" sz="1600" dirty="0"/>
          </a:p>
        </p:txBody>
      </p:sp>
      <p:sp>
        <p:nvSpPr>
          <p:cNvPr id="151" name="Rectangle 150"/>
          <p:cNvSpPr/>
          <p:nvPr/>
        </p:nvSpPr>
        <p:spPr>
          <a:xfrm>
            <a:off x="48267" y="1051101"/>
            <a:ext cx="135819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input_NFI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152" name="Rectangle 151"/>
          <p:cNvSpPr/>
          <p:nvPr/>
        </p:nvSpPr>
        <p:spPr>
          <a:xfrm>
            <a:off x="8811213" y="1217104"/>
            <a:ext cx="14639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ini_simplot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153" name="Rectangle 152"/>
          <p:cNvSpPr/>
          <p:nvPr/>
        </p:nvSpPr>
        <p:spPr>
          <a:xfrm>
            <a:off x="10162128" y="2405695"/>
            <a:ext cx="15990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ScenarioEc_*.csv</a:t>
            </a:r>
            <a:endParaRPr lang="pt-PT" sz="1600" dirty="0"/>
          </a:p>
        </p:txBody>
      </p:sp>
      <p:sp>
        <p:nvSpPr>
          <p:cNvPr id="154" name="Rectangle 153"/>
          <p:cNvSpPr/>
          <p:nvPr/>
        </p:nvSpPr>
        <p:spPr>
          <a:xfrm>
            <a:off x="8784633" y="1588402"/>
            <a:ext cx="134575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Times New Roman" panose="02020603050405020304" pitchFamily="18" charset="0"/>
              </a:rPr>
              <a:t>Parms_ec.csv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12453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32" grpId="0"/>
      <p:bldP spid="142" grpId="0" animBg="1"/>
      <p:bldP spid="143" grpId="0" animBg="1"/>
      <p:bldP spid="144" grpId="0" animBg="1"/>
      <p:bldP spid="146" grpId="0" animBg="1"/>
      <p:bldP spid="147" grpId="0" animBg="1"/>
      <p:bldP spid="148" grpId="0" animBg="1"/>
      <p:bldP spid="149" grpId="0" animBg="1"/>
      <p:bldP spid="151" grpId="0" animBg="1"/>
      <p:bldP spid="152" grpId="0" animBg="1"/>
      <p:bldP spid="153" grpId="0" animBg="1"/>
      <p:bldP spid="1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/>
          <p:cNvSpPr/>
          <p:nvPr/>
        </p:nvSpPr>
        <p:spPr>
          <a:xfrm>
            <a:off x="2906496" y="259697"/>
            <a:ext cx="1597684" cy="794037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cxnSp>
        <p:nvCxnSpPr>
          <p:cNvPr id="2" name="Shape 1"/>
          <p:cNvCxnSpPr>
            <a:stCxn id="45" idx="1"/>
            <a:endCxn id="17" idx="0"/>
          </p:cNvCxnSpPr>
          <p:nvPr/>
        </p:nvCxnSpPr>
        <p:spPr>
          <a:xfrm rot="10800000" flipH="1" flipV="1">
            <a:off x="6425211" y="1236455"/>
            <a:ext cx="944290" cy="2700234"/>
          </a:xfrm>
          <a:prstGeom prst="bentConnector4">
            <a:avLst>
              <a:gd name="adj1" fmla="val -2387"/>
              <a:gd name="adj2" fmla="val 55103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>
            <a:stCxn id="47" idx="1"/>
            <a:endCxn id="20" idx="0"/>
          </p:cNvCxnSpPr>
          <p:nvPr/>
        </p:nvCxnSpPr>
        <p:spPr>
          <a:xfrm rot="10800000" flipH="1" flipV="1">
            <a:off x="9830421" y="1236455"/>
            <a:ext cx="21713" cy="384324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3"/>
          <p:cNvCxnSpPr>
            <a:stCxn id="16" idx="0"/>
            <a:endCxn id="21" idx="0"/>
          </p:cNvCxnSpPr>
          <p:nvPr/>
        </p:nvCxnSpPr>
        <p:spPr>
          <a:xfrm rot="16200000" flipH="1">
            <a:off x="6639806" y="1081550"/>
            <a:ext cx="2857520" cy="6281782"/>
          </a:xfrm>
          <a:prstGeom prst="bentConnector3">
            <a:avLst>
              <a:gd name="adj1" fmla="val -54333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642187" y="5365163"/>
            <a:ext cx="5715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366873" y="412307"/>
            <a:ext cx="1000800" cy="473206"/>
          </a:xfrm>
          <a:prstGeom prst="rect">
            <a:avLst/>
          </a:prstGeom>
          <a:noFill/>
          <a:ln w="15875" cmpd="sng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9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Year  j=2,...,m</a:t>
            </a:r>
          </a:p>
          <a:p>
            <a:pPr algn="ctr">
              <a:spcBef>
                <a:spcPct val="50000"/>
              </a:spcBef>
            </a:pPr>
            <a:r>
              <a:rPr lang="en-US" sz="105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Scenario</a:t>
            </a:r>
            <a:endParaRPr lang="en-US" sz="1050" b="1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099379" y="526902"/>
            <a:ext cx="1214446" cy="473206"/>
          </a:xfrm>
          <a:prstGeom prst="rect">
            <a:avLst/>
          </a:prstGeom>
          <a:solidFill>
            <a:schemeClr val="bg1"/>
          </a:solidFill>
          <a:ln w="15875" cmpd="sng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900" dirty="0" smtClean="0">
                <a:latin typeface="Arial" pitchFamily="34" charset="0"/>
                <a:cs typeface="Arial" pitchFamily="34" charset="0"/>
              </a:rPr>
              <a:t>Year j=1        </a:t>
            </a:r>
          </a:p>
          <a:p>
            <a:pPr>
              <a:spcBef>
                <a:spcPct val="50000"/>
              </a:spcBef>
            </a:pPr>
            <a:r>
              <a:rPr lang="pt-PT" sz="900" dirty="0" smtClean="0">
                <a:latin typeface="Arial" pitchFamily="34" charset="0"/>
                <a:cs typeface="Arial" pitchFamily="34" charset="0"/>
              </a:rPr>
              <a:t>Stand i=1,...n   </a:t>
            </a:r>
            <a:r>
              <a:rPr lang="en-US" sz="10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NFI</a:t>
            </a:r>
            <a:endParaRPr lang="pt-PT" sz="105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8005" y="1451819"/>
            <a:ext cx="1500198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Volume to                be Harvested</a:t>
            </a:r>
            <a:endParaRPr lang="pt-PT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4076" y="1451819"/>
            <a:ext cx="1143008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Area Plantation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WPF</a:t>
            </a:r>
            <a:endParaRPr lang="pt-PT" sz="105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4076" y="2523389"/>
            <a:ext cx="1144800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% of  Deforestation</a:t>
            </a:r>
            <a:endParaRPr lang="pt-PT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42715" y="1451818"/>
            <a:ext cx="1134000" cy="361637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% of Change 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WPF - DB</a:t>
            </a:r>
            <a:endParaRPr lang="pt-PT" sz="105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7609" y="1451819"/>
            <a:ext cx="1000800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Area to                     be Burnt</a:t>
            </a:r>
            <a:r>
              <a:rPr lang="pt-PT" sz="105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PT" sz="105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3163" y="2217414"/>
            <a:ext cx="1000131" cy="5155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Growth</a:t>
            </a:r>
          </a:p>
          <a:p>
            <a:pPr algn="ctr"/>
            <a:endParaRPr lang="pt-PT" sz="8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Stand i=1,...,n</a:t>
            </a:r>
            <a:endParaRPr lang="pt-PT" sz="9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937849" y="412307"/>
            <a:ext cx="1000132" cy="415498"/>
          </a:xfrm>
          <a:prstGeom prst="rect">
            <a:avLst/>
          </a:prstGeom>
          <a:noFill/>
          <a:ln w="15875" cmpd="sng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b="1" dirty="0" smtClean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Simulation parameters</a:t>
            </a:r>
            <a:endParaRPr lang="en-US" sz="105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2055" y="1451819"/>
            <a:ext cx="1571636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Biomass to                be Harvested</a:t>
            </a:r>
            <a:endParaRPr lang="pt-PT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7609" y="2793681"/>
            <a:ext cx="1000131" cy="515526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Fire</a:t>
            </a: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Stand i=1,...,n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6856501" y="3936689"/>
            <a:ext cx="1026000" cy="5148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Harvest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WPF/W</a:t>
            </a: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Stand i=1,...,n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2055" y="3365185"/>
            <a:ext cx="1000131" cy="515526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Harvest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DB/E</a:t>
            </a: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Stand i=1,...,n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0947" y="4508193"/>
            <a:ext cx="1000131" cy="515526"/>
          </a:xfrm>
          <a:prstGeom prst="rect">
            <a:avLst/>
          </a:prstGeom>
          <a:noFill/>
          <a:ln w="19050">
            <a:solidFill>
              <a:srgbClr val="CF20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Harvest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WPF/E</a:t>
            </a: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Stand i=1,...,n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85393" y="5079697"/>
            <a:ext cx="1133484" cy="5155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LUC</a:t>
            </a:r>
            <a:endParaRPr lang="pt-PT" sz="1050" b="1" baseline="-25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N Stand=n-na+np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42715" y="5651201"/>
            <a:ext cx="1133484" cy="51552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FMA</a:t>
            </a:r>
            <a:endParaRPr lang="pt-PT" sz="1050" b="1" baseline="-250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8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900" dirty="0" smtClean="0">
                <a:latin typeface="Arial" pitchFamily="34" charset="0"/>
                <a:cs typeface="Arial" pitchFamily="34" charset="0"/>
              </a:rPr>
              <a:t>N Stand=n-na+np</a:t>
            </a:r>
            <a:endParaRPr lang="pt-PT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74076" y="1988828"/>
            <a:ext cx="1143008" cy="4154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Area Plantation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DB</a:t>
            </a:r>
            <a:endParaRPr lang="pt-PT" sz="105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1791" y="6242527"/>
            <a:ext cx="1000131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 smtClean="0">
                <a:latin typeface="Arial" pitchFamily="34" charset="0"/>
                <a:cs typeface="Arial" pitchFamily="34" charset="0"/>
              </a:rPr>
              <a:t>Wood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41791" y="5880975"/>
            <a:ext cx="1000132" cy="360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Rectangle 24"/>
          <p:cNvSpPr/>
          <p:nvPr/>
        </p:nvSpPr>
        <p:spPr>
          <a:xfrm>
            <a:off x="6856501" y="5511450"/>
            <a:ext cx="1000132" cy="3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6" name="Rectangle 25"/>
          <p:cNvSpPr/>
          <p:nvPr/>
        </p:nvSpPr>
        <p:spPr>
          <a:xfrm>
            <a:off x="6856501" y="5868640"/>
            <a:ext cx="1000132" cy="3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TextBox 26"/>
          <p:cNvSpPr txBox="1"/>
          <p:nvPr/>
        </p:nvSpPr>
        <p:spPr>
          <a:xfrm>
            <a:off x="6856502" y="6227510"/>
            <a:ext cx="1000131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 smtClean="0">
                <a:latin typeface="Arial" pitchFamily="34" charset="0"/>
                <a:cs typeface="Arial" pitchFamily="34" charset="0"/>
              </a:rPr>
              <a:t>Biomass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856501" y="5154260"/>
            <a:ext cx="1000132" cy="360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9" name="Elbow Connector 28"/>
          <p:cNvCxnSpPr>
            <a:stCxn id="18" idx="0"/>
            <a:endCxn id="19" idx="0"/>
          </p:cNvCxnSpPr>
          <p:nvPr/>
        </p:nvCxnSpPr>
        <p:spPr>
          <a:xfrm rot="16200000" flipH="1">
            <a:off x="6785063" y="2722243"/>
            <a:ext cx="1143008" cy="2428892"/>
          </a:xfrm>
          <a:prstGeom prst="bentConnector3">
            <a:avLst>
              <a:gd name="adj1" fmla="val -55833"/>
            </a:avLst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hape 30"/>
          <p:cNvCxnSpPr>
            <a:stCxn id="16" idx="2"/>
            <a:endCxn id="28" idx="1"/>
          </p:cNvCxnSpPr>
          <p:nvPr/>
        </p:nvCxnSpPr>
        <p:spPr>
          <a:xfrm rot="16200000" flipH="1">
            <a:off x="4879562" y="3357320"/>
            <a:ext cx="2025053" cy="1928826"/>
          </a:xfrm>
          <a:prstGeom prst="bentConnector2">
            <a:avLst/>
          </a:prstGeom>
          <a:ln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hape 31"/>
          <p:cNvCxnSpPr>
            <a:stCxn id="18" idx="2"/>
            <a:endCxn id="25" idx="1"/>
          </p:cNvCxnSpPr>
          <p:nvPr/>
        </p:nvCxnSpPr>
        <p:spPr>
          <a:xfrm rot="16200000" flipH="1">
            <a:off x="5593942" y="4428890"/>
            <a:ext cx="1810739" cy="714380"/>
          </a:xfrm>
          <a:prstGeom prst="bentConnector2">
            <a:avLst/>
          </a:prstGeom>
          <a:ln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32"/>
          <p:cNvCxnSpPr>
            <a:stCxn id="19" idx="2"/>
            <a:endCxn id="26" idx="3"/>
          </p:cNvCxnSpPr>
          <p:nvPr/>
        </p:nvCxnSpPr>
        <p:spPr>
          <a:xfrm rot="5400000">
            <a:off x="7701363" y="5178989"/>
            <a:ext cx="1024921" cy="714380"/>
          </a:xfrm>
          <a:prstGeom prst="bentConnector2">
            <a:avLst/>
          </a:prstGeom>
          <a:ln>
            <a:solidFill>
              <a:srgbClr val="CF200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3"/>
          <p:cNvCxnSpPr>
            <a:stCxn id="19" idx="2"/>
            <a:endCxn id="28" idx="3"/>
          </p:cNvCxnSpPr>
          <p:nvPr/>
        </p:nvCxnSpPr>
        <p:spPr>
          <a:xfrm rot="5400000">
            <a:off x="8058553" y="4821799"/>
            <a:ext cx="310541" cy="714380"/>
          </a:xfrm>
          <a:prstGeom prst="bentConnector2">
            <a:avLst/>
          </a:prstGeom>
          <a:ln>
            <a:solidFill>
              <a:srgbClr val="CF200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2"/>
            <a:endCxn id="28" idx="0"/>
          </p:cNvCxnSpPr>
          <p:nvPr/>
        </p:nvCxnSpPr>
        <p:spPr>
          <a:xfrm rot="5400000">
            <a:off x="7011649" y="4796407"/>
            <a:ext cx="702771" cy="12934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hape 35"/>
          <p:cNvCxnSpPr>
            <a:stCxn id="16" idx="1"/>
            <a:endCxn id="24" idx="0"/>
          </p:cNvCxnSpPr>
          <p:nvPr/>
        </p:nvCxnSpPr>
        <p:spPr>
          <a:xfrm rot="10800000" flipV="1">
            <a:off x="4141857" y="3051443"/>
            <a:ext cx="285752" cy="2829531"/>
          </a:xfrm>
          <a:prstGeom prst="bentConnector2">
            <a:avLst/>
          </a:prstGeom>
          <a:ln>
            <a:solidFill>
              <a:srgbClr val="FF66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17" idx="1"/>
            <a:endCxn id="24" idx="3"/>
          </p:cNvCxnSpPr>
          <p:nvPr/>
        </p:nvCxnSpPr>
        <p:spPr>
          <a:xfrm rot="10800000" flipV="1">
            <a:off x="4641923" y="4194089"/>
            <a:ext cx="2214578" cy="1866886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213295" y="2737703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27741" y="3309207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42187" y="3880711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7856633" y="4452215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071079" y="5023719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0428401" y="5595223"/>
            <a:ext cx="214314" cy="7143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3" idx="0"/>
          </p:cNvCxnSpPr>
          <p:nvPr/>
        </p:nvCxnSpPr>
        <p:spPr>
          <a:xfrm rot="16200000" flipH="1">
            <a:off x="3101262" y="1605447"/>
            <a:ext cx="1217306" cy="662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4927675" y="1220555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5" name="Rectangle 44"/>
          <p:cNvSpPr/>
          <p:nvPr/>
        </p:nvSpPr>
        <p:spPr>
          <a:xfrm>
            <a:off x="6425211" y="1218455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6" name="Rectangle 45"/>
          <p:cNvSpPr/>
          <p:nvPr/>
        </p:nvSpPr>
        <p:spPr>
          <a:xfrm>
            <a:off x="8168298" y="1218455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7" name="Rectangle 46"/>
          <p:cNvSpPr/>
          <p:nvPr/>
        </p:nvSpPr>
        <p:spPr>
          <a:xfrm>
            <a:off x="9830422" y="1218455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Rectangle 47"/>
          <p:cNvSpPr/>
          <p:nvPr/>
        </p:nvSpPr>
        <p:spPr>
          <a:xfrm>
            <a:off x="11187744" y="1218455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49" name="Shape 49"/>
          <p:cNvCxnSpPr>
            <a:stCxn id="8" idx="2"/>
            <a:endCxn id="17" idx="3"/>
          </p:cNvCxnSpPr>
          <p:nvPr/>
        </p:nvCxnSpPr>
        <p:spPr>
          <a:xfrm rot="5400000">
            <a:off x="6866917" y="2882902"/>
            <a:ext cx="2326772" cy="295603"/>
          </a:xfrm>
          <a:prstGeom prst="bentConnector2">
            <a:avLst/>
          </a:prstGeom>
          <a:ln>
            <a:solidFill>
              <a:schemeClr val="tx1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50"/>
          <p:cNvCxnSpPr>
            <a:stCxn id="21" idx="2"/>
            <a:endCxn id="7" idx="1"/>
          </p:cNvCxnSpPr>
          <p:nvPr/>
        </p:nvCxnSpPr>
        <p:spPr>
          <a:xfrm rot="5400000" flipH="1">
            <a:off x="4452807" y="-589923"/>
            <a:ext cx="5403222" cy="8110078"/>
          </a:xfrm>
          <a:prstGeom prst="bentConnector4">
            <a:avLst>
              <a:gd name="adj1" fmla="val -8045"/>
              <a:gd name="adj2" fmla="val 101866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9481174" y="6462733"/>
            <a:ext cx="766767" cy="253916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050" dirty="0" err="1" smtClean="0">
                <a:latin typeface="Arial" pitchFamily="34" charset="0"/>
                <a:cs typeface="Arial" pitchFamily="34" charset="0"/>
              </a:rPr>
              <a:t>Year</a:t>
            </a:r>
            <a:r>
              <a:rPr lang="pt-PT" sz="1050" dirty="0" smtClean="0">
                <a:latin typeface="Arial" pitchFamily="34" charset="0"/>
                <a:cs typeface="Arial" pitchFamily="34" charset="0"/>
              </a:rPr>
              <a:t> j+1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2" name="Elbow Connector 51"/>
          <p:cNvCxnSpPr>
            <a:stCxn id="14" idx="2"/>
            <a:endCxn id="6" idx="2"/>
          </p:cNvCxnSpPr>
          <p:nvPr/>
        </p:nvCxnSpPr>
        <p:spPr>
          <a:xfrm rot="16200000" flipH="1">
            <a:off x="8123740" y="-858020"/>
            <a:ext cx="57708" cy="3429358"/>
          </a:xfrm>
          <a:prstGeom prst="bentConnector3">
            <a:avLst>
              <a:gd name="adj1" fmla="val 496132"/>
            </a:avLst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4" idx="1"/>
          </p:cNvCxnSpPr>
          <p:nvPr/>
        </p:nvCxnSpPr>
        <p:spPr>
          <a:xfrm rot="10800000">
            <a:off x="3704221" y="1238555"/>
            <a:ext cx="12234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8157190" y="1071546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55" name="Straight Connector 54"/>
          <p:cNvCxnSpPr>
            <a:stCxn id="54" idx="2"/>
            <a:endCxn id="8" idx="0"/>
          </p:cNvCxnSpPr>
          <p:nvPr/>
        </p:nvCxnSpPr>
        <p:spPr>
          <a:xfrm rot="16200000" flipH="1">
            <a:off x="7888647" y="1162362"/>
            <a:ext cx="576000" cy="2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837969" y="5214950"/>
            <a:ext cx="1000131" cy="215444"/>
          </a:xfrm>
          <a:prstGeom prst="rect">
            <a:avLst/>
          </a:prstGeom>
          <a:noFill/>
          <a:ln w="9525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 smtClean="0">
                <a:latin typeface="Arial" pitchFamily="34" charset="0"/>
                <a:cs typeface="Arial" pitchFamily="34" charset="0"/>
              </a:rPr>
              <a:t>Source </a:t>
            </a:r>
            <a:r>
              <a:rPr lang="pt-PT" sz="800" b="1" baseline="-25000" dirty="0" smtClean="0">
                <a:latin typeface="Arial" pitchFamily="34" charset="0"/>
                <a:cs typeface="Arial" pitchFamily="34" charset="0"/>
              </a:rPr>
              <a:t>Residues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37968" y="5580535"/>
            <a:ext cx="1000131" cy="215444"/>
          </a:xfrm>
          <a:prstGeom prst="rect">
            <a:avLst/>
          </a:prstGeom>
          <a:noFill/>
          <a:ln w="9525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 smtClean="0">
                <a:latin typeface="Arial" pitchFamily="34" charset="0"/>
                <a:cs typeface="Arial" pitchFamily="34" charset="0"/>
              </a:rPr>
              <a:t>Source </a:t>
            </a:r>
            <a:r>
              <a:rPr lang="pt-PT" sz="800" b="1" baseline="-25000" dirty="0" smtClean="0">
                <a:latin typeface="Arial" pitchFamily="34" charset="0"/>
                <a:cs typeface="Arial" pitchFamily="34" charset="0"/>
              </a:rPr>
              <a:t>Energy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37968" y="5937725"/>
            <a:ext cx="1000131" cy="215444"/>
          </a:xfrm>
          <a:prstGeom prst="rect">
            <a:avLst/>
          </a:prstGeom>
          <a:noFill/>
          <a:ln w="9525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800" b="1" dirty="0" smtClean="0">
                <a:latin typeface="Arial" pitchFamily="34" charset="0"/>
                <a:cs typeface="Arial" pitchFamily="34" charset="0"/>
              </a:rPr>
              <a:t>Source </a:t>
            </a:r>
            <a:r>
              <a:rPr lang="pt-PT" sz="800" b="1" baseline="-25000" dirty="0" smtClean="0">
                <a:latin typeface="Arial" pitchFamily="34" charset="0"/>
                <a:cs typeface="Arial" pitchFamily="34" charset="0"/>
              </a:rPr>
              <a:t>Wood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643232" y="1995791"/>
            <a:ext cx="1134000" cy="361637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1050" b="1" dirty="0" smtClean="0">
                <a:latin typeface="Arial" pitchFamily="34" charset="0"/>
                <a:cs typeface="Arial" pitchFamily="34" charset="0"/>
              </a:rPr>
              <a:t>% of Change  </a:t>
            </a:r>
            <a:r>
              <a:rPr lang="pt-PT" sz="1050" b="1" baseline="-25000" dirty="0" smtClean="0">
                <a:latin typeface="Arial" pitchFamily="34" charset="0"/>
                <a:cs typeface="Arial" pitchFamily="34" charset="0"/>
              </a:rPr>
              <a:t>DB - WPF </a:t>
            </a:r>
            <a:endParaRPr lang="pt-PT" sz="1050" b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699640" y="1214422"/>
            <a:ext cx="36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7695224" y="412743"/>
            <a:ext cx="1000132" cy="415498"/>
          </a:xfrm>
          <a:prstGeom prst="rect">
            <a:avLst/>
          </a:prstGeom>
          <a:noFill/>
          <a:ln w="15875" cmpd="sng">
            <a:solidFill>
              <a:schemeClr val="tx1"/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5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FMA            parameters</a:t>
            </a:r>
            <a:endParaRPr lang="en-US" sz="105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 rot="16200000">
            <a:off x="-2902941" y="3152027"/>
            <a:ext cx="65752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StandsSIM.sd structure and inputs</a:t>
            </a:r>
            <a:endParaRPr lang="en-US" sz="30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73365" y="-2"/>
            <a:ext cx="0" cy="6858002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13254</TotalTime>
  <Words>3672</Words>
  <Application>Microsoft Office PowerPoint</Application>
  <PresentationFormat>Widescreen</PresentationFormat>
  <Paragraphs>935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476</cp:revision>
  <dcterms:created xsi:type="dcterms:W3CDTF">2015-03-18T21:46:04Z</dcterms:created>
  <dcterms:modified xsi:type="dcterms:W3CDTF">2020-11-13T16:50:03Z</dcterms:modified>
</cp:coreProperties>
</file>