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74"/>
  </p:handoutMasterIdLst>
  <p:sldIdLst>
    <p:sldId id="256" r:id="rId2"/>
    <p:sldId id="507" r:id="rId3"/>
    <p:sldId id="509" r:id="rId4"/>
    <p:sldId id="501" r:id="rId5"/>
    <p:sldId id="499" r:id="rId6"/>
    <p:sldId id="522" r:id="rId7"/>
    <p:sldId id="523" r:id="rId8"/>
    <p:sldId id="524" r:id="rId9"/>
    <p:sldId id="525" r:id="rId10"/>
    <p:sldId id="508" r:id="rId11"/>
    <p:sldId id="493" r:id="rId12"/>
    <p:sldId id="494" r:id="rId13"/>
    <p:sldId id="495" r:id="rId14"/>
    <p:sldId id="497" r:id="rId15"/>
    <p:sldId id="491" r:id="rId16"/>
    <p:sldId id="440" r:id="rId17"/>
    <p:sldId id="502" r:id="rId18"/>
    <p:sldId id="510" r:id="rId19"/>
    <p:sldId id="456" r:id="rId20"/>
    <p:sldId id="515" r:id="rId21"/>
    <p:sldId id="505" r:id="rId22"/>
    <p:sldId id="511" r:id="rId23"/>
    <p:sldId id="513" r:id="rId24"/>
    <p:sldId id="512" r:id="rId25"/>
    <p:sldId id="520" r:id="rId26"/>
    <p:sldId id="519" r:id="rId27"/>
    <p:sldId id="521" r:id="rId28"/>
    <p:sldId id="461" r:id="rId29"/>
    <p:sldId id="514" r:id="rId30"/>
    <p:sldId id="567" r:id="rId31"/>
    <p:sldId id="439" r:id="rId32"/>
    <p:sldId id="527" r:id="rId33"/>
    <p:sldId id="528" r:id="rId34"/>
    <p:sldId id="530" r:id="rId35"/>
    <p:sldId id="531" r:id="rId36"/>
    <p:sldId id="532" r:id="rId37"/>
    <p:sldId id="533" r:id="rId38"/>
    <p:sldId id="534" r:id="rId39"/>
    <p:sldId id="535" r:id="rId40"/>
    <p:sldId id="536" r:id="rId41"/>
    <p:sldId id="537" r:id="rId42"/>
    <p:sldId id="538" r:id="rId43"/>
    <p:sldId id="542" r:id="rId44"/>
    <p:sldId id="543" r:id="rId45"/>
    <p:sldId id="539" r:id="rId46"/>
    <p:sldId id="540" r:id="rId47"/>
    <p:sldId id="541" r:id="rId48"/>
    <p:sldId id="556" r:id="rId49"/>
    <p:sldId id="529" r:id="rId50"/>
    <p:sldId id="544" r:id="rId51"/>
    <p:sldId id="545" r:id="rId52"/>
    <p:sldId id="546" r:id="rId53"/>
    <p:sldId id="547" r:id="rId54"/>
    <p:sldId id="548" r:id="rId55"/>
    <p:sldId id="549" r:id="rId56"/>
    <p:sldId id="550" r:id="rId57"/>
    <p:sldId id="551" r:id="rId58"/>
    <p:sldId id="552" r:id="rId59"/>
    <p:sldId id="553" r:id="rId60"/>
    <p:sldId id="554" r:id="rId61"/>
    <p:sldId id="555" r:id="rId62"/>
    <p:sldId id="557" r:id="rId63"/>
    <p:sldId id="490" r:id="rId64"/>
    <p:sldId id="558" r:id="rId65"/>
    <p:sldId id="559" r:id="rId66"/>
    <p:sldId id="560" r:id="rId67"/>
    <p:sldId id="561" r:id="rId68"/>
    <p:sldId id="562" r:id="rId69"/>
    <p:sldId id="563" r:id="rId70"/>
    <p:sldId id="564" r:id="rId71"/>
    <p:sldId id="565" r:id="rId72"/>
    <p:sldId id="566" r:id="rId73"/>
  </p:sldIdLst>
  <p:sldSz cx="12192000" cy="6858000"/>
  <p:notesSz cx="6881813" cy="10002838"/>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0AD47"/>
    <a:srgbClr val="5B9BD5"/>
    <a:srgbClr val="DEEBF7"/>
    <a:srgbClr val="2E1EA8"/>
    <a:srgbClr val="373F8F"/>
    <a:srgbClr val="E2F0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265" autoAdjust="0"/>
    <p:restoredTop sz="94660"/>
  </p:normalViewPr>
  <p:slideViewPr>
    <p:cSldViewPr snapToGrid="0" showGuides="1">
      <p:cViewPr>
        <p:scale>
          <a:sx n="76" d="100"/>
          <a:sy n="76" d="100"/>
        </p:scale>
        <p:origin x="1224" y="240"/>
      </p:cViewPr>
      <p:guideLst>
        <p:guide orient="horz" pos="2183"/>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2119" cy="501879"/>
          </a:xfrm>
          <a:prstGeom prst="rect">
            <a:avLst/>
          </a:prstGeom>
        </p:spPr>
        <p:txBody>
          <a:bodyPr vert="horz" lIns="92172" tIns="46086" rIns="92172" bIns="46086" rtlCol="0"/>
          <a:lstStyle>
            <a:lvl1pPr algn="l">
              <a:defRPr sz="1200"/>
            </a:lvl1pPr>
          </a:lstStyle>
          <a:p>
            <a:endParaRPr lang="en-US"/>
          </a:p>
        </p:txBody>
      </p:sp>
      <p:sp>
        <p:nvSpPr>
          <p:cNvPr id="3" name="Date Placeholder 2"/>
          <p:cNvSpPr>
            <a:spLocks noGrp="1"/>
          </p:cNvSpPr>
          <p:nvPr>
            <p:ph type="dt" sz="quarter" idx="1"/>
          </p:nvPr>
        </p:nvSpPr>
        <p:spPr>
          <a:xfrm>
            <a:off x="3898102" y="0"/>
            <a:ext cx="2982119" cy="501879"/>
          </a:xfrm>
          <a:prstGeom prst="rect">
            <a:avLst/>
          </a:prstGeom>
        </p:spPr>
        <p:txBody>
          <a:bodyPr vert="horz" lIns="92172" tIns="46086" rIns="92172" bIns="46086" rtlCol="0"/>
          <a:lstStyle>
            <a:lvl1pPr algn="r">
              <a:defRPr sz="1200"/>
            </a:lvl1pPr>
          </a:lstStyle>
          <a:p>
            <a:fld id="{0BC14CC6-B05D-48F9-B6A1-52D283129A98}" type="datetimeFigureOut">
              <a:rPr lang="en-US" smtClean="0"/>
              <a:t>4/29/2021</a:t>
            </a:fld>
            <a:endParaRPr lang="en-US"/>
          </a:p>
        </p:txBody>
      </p:sp>
      <p:sp>
        <p:nvSpPr>
          <p:cNvPr id="4" name="Footer Placeholder 3"/>
          <p:cNvSpPr>
            <a:spLocks noGrp="1"/>
          </p:cNvSpPr>
          <p:nvPr>
            <p:ph type="ftr" sz="quarter" idx="2"/>
          </p:nvPr>
        </p:nvSpPr>
        <p:spPr>
          <a:xfrm>
            <a:off x="1" y="9500961"/>
            <a:ext cx="2982119" cy="501878"/>
          </a:xfrm>
          <a:prstGeom prst="rect">
            <a:avLst/>
          </a:prstGeom>
        </p:spPr>
        <p:txBody>
          <a:bodyPr vert="horz" lIns="92172" tIns="46086" rIns="92172" bIns="46086"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9500961"/>
            <a:ext cx="2982119" cy="501878"/>
          </a:xfrm>
          <a:prstGeom prst="rect">
            <a:avLst/>
          </a:prstGeom>
        </p:spPr>
        <p:txBody>
          <a:bodyPr vert="horz" lIns="92172" tIns="46086" rIns="92172" bIns="46086" rtlCol="0" anchor="b"/>
          <a:lstStyle>
            <a:lvl1pPr algn="r">
              <a:defRPr sz="1200"/>
            </a:lvl1pPr>
          </a:lstStyle>
          <a:p>
            <a:fld id="{B79F0F96-25D0-4E6B-B9C9-81B55ED09178}" type="slidenum">
              <a:rPr lang="en-US" smtClean="0"/>
              <a:t>‹#›</a:t>
            </a:fld>
            <a:endParaRPr lang="en-US"/>
          </a:p>
        </p:txBody>
      </p:sp>
    </p:spTree>
    <p:extLst>
      <p:ext uri="{BB962C8B-B14F-4D97-AF65-F5344CB8AC3E}">
        <p14:creationId xmlns:p14="http://schemas.microsoft.com/office/powerpoint/2010/main" val="215147161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pt-PT"/>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pt-PT"/>
          </a:p>
        </p:txBody>
      </p:sp>
      <p:sp>
        <p:nvSpPr>
          <p:cNvPr id="4" name="Date Placeholder 3"/>
          <p:cNvSpPr>
            <a:spLocks noGrp="1"/>
          </p:cNvSpPr>
          <p:nvPr>
            <p:ph type="dt" sz="half" idx="10"/>
          </p:nvPr>
        </p:nvSpPr>
        <p:spPr/>
        <p:txBody>
          <a:bodyPr/>
          <a:lstStyle/>
          <a:p>
            <a:fld id="{92274DEB-3C08-49D7-81BF-102C4B770661}" type="datetimeFigureOut">
              <a:rPr lang="pt-PT" smtClean="0"/>
              <a:t>29/04/2021</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772C643D-DCB1-41D2-A637-7DCED89DBA2C}" type="slidenum">
              <a:rPr lang="pt-PT" smtClean="0"/>
              <a:t>‹#›</a:t>
            </a:fld>
            <a:endParaRPr lang="pt-PT"/>
          </a:p>
        </p:txBody>
      </p:sp>
    </p:spTree>
    <p:extLst>
      <p:ext uri="{BB962C8B-B14F-4D97-AF65-F5344CB8AC3E}">
        <p14:creationId xmlns:p14="http://schemas.microsoft.com/office/powerpoint/2010/main" val="1358226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p>
            <a:fld id="{92274DEB-3C08-49D7-81BF-102C4B770661}" type="datetimeFigureOut">
              <a:rPr lang="pt-PT" smtClean="0"/>
              <a:t>29/04/2021</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772C643D-DCB1-41D2-A637-7DCED89DBA2C}" type="slidenum">
              <a:rPr lang="pt-PT" smtClean="0"/>
              <a:t>‹#›</a:t>
            </a:fld>
            <a:endParaRPr lang="pt-PT"/>
          </a:p>
        </p:txBody>
      </p:sp>
    </p:spTree>
    <p:extLst>
      <p:ext uri="{BB962C8B-B14F-4D97-AF65-F5344CB8AC3E}">
        <p14:creationId xmlns:p14="http://schemas.microsoft.com/office/powerpoint/2010/main" val="36962722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pt-PT"/>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p>
            <a:fld id="{92274DEB-3C08-49D7-81BF-102C4B770661}" type="datetimeFigureOut">
              <a:rPr lang="pt-PT" smtClean="0"/>
              <a:t>29/04/2021</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772C643D-DCB1-41D2-A637-7DCED89DBA2C}" type="slidenum">
              <a:rPr lang="pt-PT" smtClean="0"/>
              <a:t>‹#›</a:t>
            </a:fld>
            <a:endParaRPr lang="pt-PT"/>
          </a:p>
        </p:txBody>
      </p:sp>
    </p:spTree>
    <p:extLst>
      <p:ext uri="{BB962C8B-B14F-4D97-AF65-F5344CB8AC3E}">
        <p14:creationId xmlns:p14="http://schemas.microsoft.com/office/powerpoint/2010/main" val="575539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p>
            <a:fld id="{92274DEB-3C08-49D7-81BF-102C4B770661}" type="datetimeFigureOut">
              <a:rPr lang="pt-PT" smtClean="0"/>
              <a:t>29/04/2021</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772C643D-DCB1-41D2-A637-7DCED89DBA2C}" type="slidenum">
              <a:rPr lang="pt-PT" smtClean="0"/>
              <a:t>‹#›</a:t>
            </a:fld>
            <a:endParaRPr lang="pt-PT"/>
          </a:p>
        </p:txBody>
      </p:sp>
    </p:spTree>
    <p:extLst>
      <p:ext uri="{BB962C8B-B14F-4D97-AF65-F5344CB8AC3E}">
        <p14:creationId xmlns:p14="http://schemas.microsoft.com/office/powerpoint/2010/main" val="1906597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pt-PT"/>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2274DEB-3C08-49D7-81BF-102C4B770661}" type="datetimeFigureOut">
              <a:rPr lang="pt-PT" smtClean="0"/>
              <a:t>29/04/2021</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772C643D-DCB1-41D2-A637-7DCED89DBA2C}" type="slidenum">
              <a:rPr lang="pt-PT" smtClean="0"/>
              <a:t>‹#›</a:t>
            </a:fld>
            <a:endParaRPr lang="pt-PT"/>
          </a:p>
        </p:txBody>
      </p:sp>
    </p:spTree>
    <p:extLst>
      <p:ext uri="{BB962C8B-B14F-4D97-AF65-F5344CB8AC3E}">
        <p14:creationId xmlns:p14="http://schemas.microsoft.com/office/powerpoint/2010/main" val="1919554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5" name="Date Placeholder 4"/>
          <p:cNvSpPr>
            <a:spLocks noGrp="1"/>
          </p:cNvSpPr>
          <p:nvPr>
            <p:ph type="dt" sz="half" idx="10"/>
          </p:nvPr>
        </p:nvSpPr>
        <p:spPr/>
        <p:txBody>
          <a:bodyPr/>
          <a:lstStyle/>
          <a:p>
            <a:fld id="{92274DEB-3C08-49D7-81BF-102C4B770661}" type="datetimeFigureOut">
              <a:rPr lang="pt-PT" smtClean="0"/>
              <a:t>29/04/2021</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772C643D-DCB1-41D2-A637-7DCED89DBA2C}" type="slidenum">
              <a:rPr lang="pt-PT" smtClean="0"/>
              <a:t>‹#›</a:t>
            </a:fld>
            <a:endParaRPr lang="pt-PT"/>
          </a:p>
        </p:txBody>
      </p:sp>
    </p:spTree>
    <p:extLst>
      <p:ext uri="{BB962C8B-B14F-4D97-AF65-F5344CB8AC3E}">
        <p14:creationId xmlns:p14="http://schemas.microsoft.com/office/powerpoint/2010/main" val="1161442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pt-PT"/>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7" name="Date Placeholder 6"/>
          <p:cNvSpPr>
            <a:spLocks noGrp="1"/>
          </p:cNvSpPr>
          <p:nvPr>
            <p:ph type="dt" sz="half" idx="10"/>
          </p:nvPr>
        </p:nvSpPr>
        <p:spPr/>
        <p:txBody>
          <a:bodyPr/>
          <a:lstStyle/>
          <a:p>
            <a:fld id="{92274DEB-3C08-49D7-81BF-102C4B770661}" type="datetimeFigureOut">
              <a:rPr lang="pt-PT" smtClean="0"/>
              <a:t>29/04/2021</a:t>
            </a:fld>
            <a:endParaRPr lang="pt-PT"/>
          </a:p>
        </p:txBody>
      </p:sp>
      <p:sp>
        <p:nvSpPr>
          <p:cNvPr id="8" name="Footer Placeholder 7"/>
          <p:cNvSpPr>
            <a:spLocks noGrp="1"/>
          </p:cNvSpPr>
          <p:nvPr>
            <p:ph type="ftr" sz="quarter" idx="11"/>
          </p:nvPr>
        </p:nvSpPr>
        <p:spPr/>
        <p:txBody>
          <a:bodyPr/>
          <a:lstStyle/>
          <a:p>
            <a:endParaRPr lang="pt-PT"/>
          </a:p>
        </p:txBody>
      </p:sp>
      <p:sp>
        <p:nvSpPr>
          <p:cNvPr id="9" name="Slide Number Placeholder 8"/>
          <p:cNvSpPr>
            <a:spLocks noGrp="1"/>
          </p:cNvSpPr>
          <p:nvPr>
            <p:ph type="sldNum" sz="quarter" idx="12"/>
          </p:nvPr>
        </p:nvSpPr>
        <p:spPr/>
        <p:txBody>
          <a:bodyPr/>
          <a:lstStyle/>
          <a:p>
            <a:fld id="{772C643D-DCB1-41D2-A637-7DCED89DBA2C}" type="slidenum">
              <a:rPr lang="pt-PT" smtClean="0"/>
              <a:t>‹#›</a:t>
            </a:fld>
            <a:endParaRPr lang="pt-PT"/>
          </a:p>
        </p:txBody>
      </p:sp>
    </p:spTree>
    <p:extLst>
      <p:ext uri="{BB962C8B-B14F-4D97-AF65-F5344CB8AC3E}">
        <p14:creationId xmlns:p14="http://schemas.microsoft.com/office/powerpoint/2010/main" val="1643933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Date Placeholder 2"/>
          <p:cNvSpPr>
            <a:spLocks noGrp="1"/>
          </p:cNvSpPr>
          <p:nvPr>
            <p:ph type="dt" sz="half" idx="10"/>
          </p:nvPr>
        </p:nvSpPr>
        <p:spPr/>
        <p:txBody>
          <a:bodyPr/>
          <a:lstStyle/>
          <a:p>
            <a:fld id="{92274DEB-3C08-49D7-81BF-102C4B770661}" type="datetimeFigureOut">
              <a:rPr lang="pt-PT" smtClean="0"/>
              <a:t>29/04/2021</a:t>
            </a:fld>
            <a:endParaRPr lang="pt-PT"/>
          </a:p>
        </p:txBody>
      </p:sp>
      <p:sp>
        <p:nvSpPr>
          <p:cNvPr id="4" name="Footer Placeholder 3"/>
          <p:cNvSpPr>
            <a:spLocks noGrp="1"/>
          </p:cNvSpPr>
          <p:nvPr>
            <p:ph type="ftr" sz="quarter" idx="11"/>
          </p:nvPr>
        </p:nvSpPr>
        <p:spPr/>
        <p:txBody>
          <a:bodyPr/>
          <a:lstStyle/>
          <a:p>
            <a:endParaRPr lang="pt-PT"/>
          </a:p>
        </p:txBody>
      </p:sp>
      <p:sp>
        <p:nvSpPr>
          <p:cNvPr id="5" name="Slide Number Placeholder 4"/>
          <p:cNvSpPr>
            <a:spLocks noGrp="1"/>
          </p:cNvSpPr>
          <p:nvPr>
            <p:ph type="sldNum" sz="quarter" idx="12"/>
          </p:nvPr>
        </p:nvSpPr>
        <p:spPr/>
        <p:txBody>
          <a:bodyPr/>
          <a:lstStyle/>
          <a:p>
            <a:fld id="{772C643D-DCB1-41D2-A637-7DCED89DBA2C}" type="slidenum">
              <a:rPr lang="pt-PT" smtClean="0"/>
              <a:t>‹#›</a:t>
            </a:fld>
            <a:endParaRPr lang="pt-PT"/>
          </a:p>
        </p:txBody>
      </p:sp>
    </p:spTree>
    <p:extLst>
      <p:ext uri="{BB962C8B-B14F-4D97-AF65-F5344CB8AC3E}">
        <p14:creationId xmlns:p14="http://schemas.microsoft.com/office/powerpoint/2010/main" val="22350154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274DEB-3C08-49D7-81BF-102C4B770661}" type="datetimeFigureOut">
              <a:rPr lang="pt-PT" smtClean="0"/>
              <a:t>29/04/2021</a:t>
            </a:fld>
            <a:endParaRPr lang="pt-PT"/>
          </a:p>
        </p:txBody>
      </p:sp>
      <p:sp>
        <p:nvSpPr>
          <p:cNvPr id="3" name="Footer Placeholder 2"/>
          <p:cNvSpPr>
            <a:spLocks noGrp="1"/>
          </p:cNvSpPr>
          <p:nvPr>
            <p:ph type="ftr" sz="quarter" idx="11"/>
          </p:nvPr>
        </p:nvSpPr>
        <p:spPr/>
        <p:txBody>
          <a:bodyPr/>
          <a:lstStyle/>
          <a:p>
            <a:endParaRPr lang="pt-PT"/>
          </a:p>
        </p:txBody>
      </p:sp>
      <p:sp>
        <p:nvSpPr>
          <p:cNvPr id="4" name="Slide Number Placeholder 3"/>
          <p:cNvSpPr>
            <a:spLocks noGrp="1"/>
          </p:cNvSpPr>
          <p:nvPr>
            <p:ph type="sldNum" sz="quarter" idx="12"/>
          </p:nvPr>
        </p:nvSpPr>
        <p:spPr/>
        <p:txBody>
          <a:bodyPr/>
          <a:lstStyle/>
          <a:p>
            <a:fld id="{772C643D-DCB1-41D2-A637-7DCED89DBA2C}" type="slidenum">
              <a:rPr lang="pt-PT" smtClean="0"/>
              <a:t>‹#›</a:t>
            </a:fld>
            <a:endParaRPr lang="pt-PT"/>
          </a:p>
        </p:txBody>
      </p:sp>
    </p:spTree>
    <p:extLst>
      <p:ext uri="{BB962C8B-B14F-4D97-AF65-F5344CB8AC3E}">
        <p14:creationId xmlns:p14="http://schemas.microsoft.com/office/powerpoint/2010/main" val="136477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pt-PT"/>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2274DEB-3C08-49D7-81BF-102C4B770661}" type="datetimeFigureOut">
              <a:rPr lang="pt-PT" smtClean="0"/>
              <a:t>29/04/2021</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772C643D-DCB1-41D2-A637-7DCED89DBA2C}" type="slidenum">
              <a:rPr lang="pt-PT" smtClean="0"/>
              <a:t>‹#›</a:t>
            </a:fld>
            <a:endParaRPr lang="pt-PT"/>
          </a:p>
        </p:txBody>
      </p:sp>
    </p:spTree>
    <p:extLst>
      <p:ext uri="{BB962C8B-B14F-4D97-AF65-F5344CB8AC3E}">
        <p14:creationId xmlns:p14="http://schemas.microsoft.com/office/powerpoint/2010/main" val="846160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pt-PT"/>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PT"/>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2274DEB-3C08-49D7-81BF-102C4B770661}" type="datetimeFigureOut">
              <a:rPr lang="pt-PT" smtClean="0"/>
              <a:t>29/04/2021</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772C643D-DCB1-41D2-A637-7DCED89DBA2C}" type="slidenum">
              <a:rPr lang="pt-PT" smtClean="0"/>
              <a:t>‹#›</a:t>
            </a:fld>
            <a:endParaRPr lang="pt-PT"/>
          </a:p>
        </p:txBody>
      </p:sp>
    </p:spTree>
    <p:extLst>
      <p:ext uri="{BB962C8B-B14F-4D97-AF65-F5344CB8AC3E}">
        <p14:creationId xmlns:p14="http://schemas.microsoft.com/office/powerpoint/2010/main" val="4134404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pt-PT"/>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274DEB-3C08-49D7-81BF-102C4B770661}" type="datetimeFigureOut">
              <a:rPr lang="pt-PT" smtClean="0"/>
              <a:t>29/04/2021</a:t>
            </a:fld>
            <a:endParaRPr lang="pt-P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PT"/>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2C643D-DCB1-41D2-A637-7DCED89DBA2C}" type="slidenum">
              <a:rPr lang="pt-PT" smtClean="0"/>
              <a:t>‹#›</a:t>
            </a:fld>
            <a:endParaRPr lang="pt-PT"/>
          </a:p>
        </p:txBody>
      </p:sp>
    </p:spTree>
    <p:extLst>
      <p:ext uri="{BB962C8B-B14F-4D97-AF65-F5344CB8AC3E}">
        <p14:creationId xmlns:p14="http://schemas.microsoft.com/office/powerpoint/2010/main" val="17587465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emf"/><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emf"/><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emf"/><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emf"/><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60.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5.emf"/></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Multiple Objective Linear Programming</a:t>
            </a:r>
            <a:br>
              <a:rPr lang="en-US" dirty="0" smtClean="0"/>
            </a:br>
            <a:r>
              <a:rPr lang="en-US" sz="3600" dirty="0" smtClean="0"/>
              <a:t>Decision Analysis and Optimization</a:t>
            </a:r>
            <a:endParaRPr lang="pt-PT" sz="3600" dirty="0"/>
          </a:p>
        </p:txBody>
      </p:sp>
      <p:sp>
        <p:nvSpPr>
          <p:cNvPr id="3" name="Subtitle 2"/>
          <p:cNvSpPr>
            <a:spLocks noGrp="1"/>
          </p:cNvSpPr>
          <p:nvPr>
            <p:ph type="subTitle" idx="1"/>
          </p:nvPr>
        </p:nvSpPr>
        <p:spPr/>
        <p:txBody>
          <a:bodyPr/>
          <a:lstStyle/>
          <a:p>
            <a:endParaRPr lang="pt-PT" dirty="0" smtClean="0"/>
          </a:p>
          <a:p>
            <a:r>
              <a:rPr lang="pt-PT" dirty="0" smtClean="0"/>
              <a:t>Susana Barreiro</a:t>
            </a:r>
          </a:p>
          <a:p>
            <a:r>
              <a:rPr lang="pt-PT" sz="1800" dirty="0" smtClean="0"/>
              <a:t>28 - 30 </a:t>
            </a:r>
            <a:r>
              <a:rPr lang="pt-PT" sz="1800" dirty="0" err="1" smtClean="0"/>
              <a:t>April</a:t>
            </a:r>
            <a:r>
              <a:rPr lang="pt-PT" sz="1800" dirty="0" smtClean="0"/>
              <a:t> 2021</a:t>
            </a:r>
            <a:endParaRPr lang="pt-PT" sz="1800" dirty="0"/>
          </a:p>
        </p:txBody>
      </p:sp>
      <p:cxnSp>
        <p:nvCxnSpPr>
          <p:cNvPr id="4" name="Straight Connector 3"/>
          <p:cNvCxnSpPr/>
          <p:nvPr/>
        </p:nvCxnSpPr>
        <p:spPr>
          <a:xfrm flipV="1">
            <a:off x="1641764" y="3563112"/>
            <a:ext cx="8728363" cy="0"/>
          </a:xfrm>
          <a:prstGeom prst="line">
            <a:avLst/>
          </a:prstGeom>
          <a:ln w="28575">
            <a:solidFill>
              <a:srgbClr val="0070C0"/>
            </a:solidFill>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25096308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641763" y="2369127"/>
            <a:ext cx="8728363" cy="646331"/>
          </a:xfrm>
          <a:prstGeom prst="rect">
            <a:avLst/>
          </a:prstGeom>
          <a:noFill/>
        </p:spPr>
        <p:txBody>
          <a:bodyPr wrap="square" rtlCol="0">
            <a:spAutoFit/>
          </a:bodyPr>
          <a:lstStyle/>
          <a:p>
            <a:r>
              <a:rPr lang="en-US" sz="3600" dirty="0"/>
              <a:t>D</a:t>
            </a:r>
            <a:r>
              <a:rPr lang="en-US" sz="3600" dirty="0" smtClean="0"/>
              <a:t>ecision </a:t>
            </a:r>
            <a:r>
              <a:rPr lang="en-US" sz="3600" dirty="0"/>
              <a:t>making </a:t>
            </a:r>
            <a:r>
              <a:rPr lang="en-US" sz="3600" dirty="0" smtClean="0"/>
              <a:t>and </a:t>
            </a:r>
            <a:r>
              <a:rPr lang="en-US" sz="3600" dirty="0"/>
              <a:t>multiple objectives</a:t>
            </a:r>
          </a:p>
        </p:txBody>
      </p:sp>
      <p:cxnSp>
        <p:nvCxnSpPr>
          <p:cNvPr id="7" name="Straight Connector 6"/>
          <p:cNvCxnSpPr/>
          <p:nvPr/>
        </p:nvCxnSpPr>
        <p:spPr>
          <a:xfrm flipV="1">
            <a:off x="1641764" y="3307080"/>
            <a:ext cx="8728363" cy="0"/>
          </a:xfrm>
          <a:prstGeom prst="line">
            <a:avLst/>
          </a:prstGeom>
          <a:ln w="28575">
            <a:solidFill>
              <a:srgbClr val="0070C0"/>
            </a:solidFill>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25862424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752472"/>
            <a:ext cx="10515600" cy="4694047"/>
          </a:xfrm>
        </p:spPr>
        <p:txBody>
          <a:bodyPr>
            <a:normAutofit fontScale="77500" lnSpcReduction="20000"/>
          </a:bodyPr>
          <a:lstStyle/>
          <a:p>
            <a:r>
              <a:rPr lang="en-US" b="1" dirty="0">
                <a:solidFill>
                  <a:schemeClr val="accent6"/>
                </a:solidFill>
              </a:rPr>
              <a:t>Decision </a:t>
            </a:r>
            <a:r>
              <a:rPr lang="en-US" b="1" dirty="0" smtClean="0">
                <a:solidFill>
                  <a:schemeClr val="accent6"/>
                </a:solidFill>
              </a:rPr>
              <a:t>Making</a:t>
            </a:r>
          </a:p>
          <a:p>
            <a:endParaRPr lang="en-US" sz="1000" b="1" dirty="0" smtClean="0">
              <a:solidFill>
                <a:schemeClr val="accent6"/>
              </a:solidFill>
            </a:endParaRPr>
          </a:p>
          <a:p>
            <a:pPr marL="0" indent="0">
              <a:buNone/>
            </a:pPr>
            <a:r>
              <a:rPr lang="en-US" dirty="0" smtClean="0"/>
              <a:t>Takes </a:t>
            </a:r>
            <a:r>
              <a:rPr lang="en-US" dirty="0"/>
              <a:t>place </a:t>
            </a:r>
            <a:r>
              <a:rPr lang="en-US" dirty="0" smtClean="0"/>
              <a:t>under multiple criteria. All </a:t>
            </a:r>
            <a:r>
              <a:rPr lang="en-US" dirty="0"/>
              <a:t>the rest </a:t>
            </a:r>
            <a:r>
              <a:rPr lang="en-US" dirty="0" smtClean="0"/>
              <a:t>is: </a:t>
            </a:r>
            <a:r>
              <a:rPr lang="en-US" dirty="0" smtClean="0">
                <a:solidFill>
                  <a:srgbClr val="0070C0"/>
                </a:solidFill>
              </a:rPr>
              <a:t>analysis</a:t>
            </a:r>
            <a:r>
              <a:rPr lang="en-US" dirty="0"/>
              <a:t>, </a:t>
            </a:r>
            <a:r>
              <a:rPr lang="en-US" dirty="0">
                <a:solidFill>
                  <a:srgbClr val="0070C0"/>
                </a:solidFill>
              </a:rPr>
              <a:t>measurement</a:t>
            </a:r>
            <a:r>
              <a:rPr lang="en-US" dirty="0"/>
              <a:t> and </a:t>
            </a:r>
            <a:r>
              <a:rPr lang="en-US" dirty="0">
                <a:solidFill>
                  <a:srgbClr val="0070C0"/>
                </a:solidFill>
              </a:rPr>
              <a:t>search</a:t>
            </a:r>
            <a:r>
              <a:rPr lang="en-US" dirty="0"/>
              <a:t>. </a:t>
            </a: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smtClean="0"/>
          </a:p>
          <a:p>
            <a:pPr marL="0" indent="0">
              <a:buNone/>
            </a:pPr>
            <a:r>
              <a:rPr lang="en-US" dirty="0"/>
              <a:t>Measurement and search is sufficient for finding the heaviest apple. </a:t>
            </a:r>
            <a:endParaRPr lang="en-US" dirty="0" smtClean="0"/>
          </a:p>
          <a:p>
            <a:pPr marL="0" indent="0">
              <a:buNone/>
            </a:pPr>
            <a:r>
              <a:rPr lang="en-US" dirty="0"/>
              <a:t>T</a:t>
            </a:r>
            <a:r>
              <a:rPr lang="en-US" dirty="0" smtClean="0"/>
              <a:t>his </a:t>
            </a:r>
            <a:r>
              <a:rPr lang="en-US" dirty="0"/>
              <a:t>is not a problem of decision making or optimization, but merely a </a:t>
            </a:r>
            <a:r>
              <a:rPr lang="en-US" b="1" dirty="0">
                <a:solidFill>
                  <a:srgbClr val="0070C0"/>
                </a:solidFill>
              </a:rPr>
              <a:t>technical challenge. </a:t>
            </a:r>
            <a:endParaRPr lang="en-US" b="1" dirty="0" smtClean="0">
              <a:solidFill>
                <a:srgbClr val="0070C0"/>
              </a:solidFill>
            </a:endParaRPr>
          </a:p>
          <a:p>
            <a:pPr marL="0" indent="0">
              <a:buNone/>
            </a:pPr>
            <a:r>
              <a:rPr lang="en-US" b="1" dirty="0" smtClean="0">
                <a:solidFill>
                  <a:schemeClr val="accent6"/>
                </a:solidFill>
              </a:rPr>
              <a:t>No </a:t>
            </a:r>
            <a:r>
              <a:rPr lang="en-US" b="1" dirty="0">
                <a:solidFill>
                  <a:schemeClr val="accent6"/>
                </a:solidFill>
              </a:rPr>
              <a:t>value judgments</a:t>
            </a:r>
            <a:r>
              <a:rPr lang="en-US" dirty="0"/>
              <a:t>, </a:t>
            </a:r>
            <a:r>
              <a:rPr lang="en-US" b="1" dirty="0">
                <a:solidFill>
                  <a:schemeClr val="accent6"/>
                </a:solidFill>
              </a:rPr>
              <a:t>no trade-offs </a:t>
            </a:r>
            <a:r>
              <a:rPr lang="en-US" dirty="0"/>
              <a:t>and </a:t>
            </a:r>
            <a:r>
              <a:rPr lang="en-US" b="1" dirty="0">
                <a:solidFill>
                  <a:schemeClr val="accent6"/>
                </a:solidFill>
              </a:rPr>
              <a:t>no decisions </a:t>
            </a:r>
            <a:r>
              <a:rPr lang="en-US" dirty="0"/>
              <a:t>go into </a:t>
            </a:r>
            <a:r>
              <a:rPr lang="en-US" u="sng" dirty="0"/>
              <a:t>single-criterion </a:t>
            </a:r>
            <a:r>
              <a:rPr lang="en-US" u="sng" dirty="0" smtClean="0"/>
              <a:t>problems</a:t>
            </a:r>
            <a:endParaRPr lang="en-US" b="1" u="sng" dirty="0"/>
          </a:p>
          <a:p>
            <a:pPr marL="0" indent="0">
              <a:buNone/>
            </a:pPr>
            <a:endParaRPr lang="en-US" u="sng" dirty="0"/>
          </a:p>
          <a:p>
            <a:pPr marL="0" indent="0">
              <a:buNone/>
            </a:pPr>
            <a:endParaRPr lang="en-US" dirty="0" smtClean="0"/>
          </a:p>
          <a:p>
            <a:pPr marL="0" indent="0">
              <a:buNone/>
            </a:pPr>
            <a:endParaRPr lang="en-US" dirty="0"/>
          </a:p>
          <a:p>
            <a:pPr marL="0" indent="0">
              <a:buNone/>
            </a:pPr>
            <a:endParaRPr lang="en-US" dirty="0" smtClean="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6760" y="3266057"/>
            <a:ext cx="2733675" cy="1666875"/>
          </a:xfrm>
          <a:prstGeom prst="rect">
            <a:avLst/>
          </a:prstGeom>
        </p:spPr>
      </p:pic>
      <p:sp>
        <p:nvSpPr>
          <p:cNvPr id="6" name="TextBox 5"/>
          <p:cNvSpPr txBox="1"/>
          <p:nvPr/>
        </p:nvSpPr>
        <p:spPr>
          <a:xfrm>
            <a:off x="3571875" y="2891917"/>
            <a:ext cx="7952232" cy="2062103"/>
          </a:xfrm>
          <a:prstGeom prst="rect">
            <a:avLst/>
          </a:prstGeom>
          <a:noFill/>
        </p:spPr>
        <p:txBody>
          <a:bodyPr wrap="square" rtlCol="0">
            <a:spAutoFit/>
          </a:bodyPr>
          <a:lstStyle/>
          <a:p>
            <a:r>
              <a:rPr lang="en-US" sz="2200" dirty="0" smtClean="0"/>
              <a:t>Consider </a:t>
            </a:r>
            <a:r>
              <a:rPr lang="en-US" sz="2200" dirty="0"/>
              <a:t>a basket of apples, </a:t>
            </a:r>
            <a:r>
              <a:rPr lang="en-US" sz="2200" dirty="0" smtClean="0"/>
              <a:t>and that weight is our single criterion. How do we </a:t>
            </a:r>
            <a:r>
              <a:rPr lang="en-US" sz="2200" b="1" dirty="0" smtClean="0"/>
              <a:t>proceed to find </a:t>
            </a:r>
            <a:r>
              <a:rPr lang="en-US" sz="2200" dirty="0"/>
              <a:t>(identify, choose</a:t>
            </a:r>
            <a:r>
              <a:rPr lang="en-US" sz="2200" dirty="0" smtClean="0"/>
              <a:t>, select</a:t>
            </a:r>
            <a:r>
              <a:rPr lang="en-US" sz="2200" dirty="0"/>
              <a:t>) </a:t>
            </a:r>
            <a:r>
              <a:rPr lang="en-US" sz="2200" b="1" dirty="0"/>
              <a:t>the heaviest </a:t>
            </a:r>
            <a:r>
              <a:rPr lang="en-US" sz="2200" b="1" dirty="0" smtClean="0"/>
              <a:t>apple?</a:t>
            </a:r>
            <a:endParaRPr lang="en-US" u="sng" dirty="0" smtClean="0"/>
          </a:p>
          <a:p>
            <a:pPr lvl="2"/>
            <a:r>
              <a:rPr lang="en-US" sz="2200" dirty="0" smtClean="0"/>
              <a:t>We</a:t>
            </a:r>
            <a:r>
              <a:rPr lang="en-US" sz="2200" dirty="0" smtClean="0">
                <a:solidFill>
                  <a:srgbClr val="0070C0"/>
                </a:solidFill>
              </a:rPr>
              <a:t> </a:t>
            </a:r>
            <a:r>
              <a:rPr lang="en-US" sz="2200" b="1" dirty="0" smtClean="0">
                <a:solidFill>
                  <a:srgbClr val="0070C0"/>
                </a:solidFill>
              </a:rPr>
              <a:t>measure</a:t>
            </a:r>
            <a:r>
              <a:rPr lang="en-US" sz="2200" dirty="0" smtClean="0">
                <a:solidFill>
                  <a:srgbClr val="0070C0"/>
                </a:solidFill>
              </a:rPr>
              <a:t> </a:t>
            </a:r>
            <a:r>
              <a:rPr lang="en-US" sz="2200" dirty="0" smtClean="0"/>
              <a:t>all apples, then we </a:t>
            </a:r>
            <a:r>
              <a:rPr lang="en-US" sz="2200" b="1" dirty="0" smtClean="0">
                <a:solidFill>
                  <a:srgbClr val="0070C0"/>
                </a:solidFill>
              </a:rPr>
              <a:t>search</a:t>
            </a:r>
            <a:r>
              <a:rPr lang="en-US" sz="2200" dirty="0" smtClean="0"/>
              <a:t> the one with the highest weight </a:t>
            </a:r>
          </a:p>
          <a:p>
            <a:pPr lvl="1"/>
            <a:endParaRPr lang="en-US" dirty="0" smtClean="0"/>
          </a:p>
        </p:txBody>
      </p:sp>
      <p:sp>
        <p:nvSpPr>
          <p:cNvPr id="7" name="Title 1"/>
          <p:cNvSpPr txBox="1">
            <a:spLocks/>
          </p:cNvSpPr>
          <p:nvPr/>
        </p:nvSpPr>
        <p:spPr>
          <a:xfrm>
            <a:off x="838200" y="365125"/>
            <a:ext cx="10207752"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smtClean="0"/>
              <a:t>Multiple Objective Decision Analysis</a:t>
            </a:r>
            <a:endParaRPr lang="pt-PT" dirty="0"/>
          </a:p>
        </p:txBody>
      </p:sp>
      <p:sp>
        <p:nvSpPr>
          <p:cNvPr id="8" name="Rounded Rectangle 7"/>
          <p:cNvSpPr/>
          <p:nvPr/>
        </p:nvSpPr>
        <p:spPr>
          <a:xfrm>
            <a:off x="831376" y="1282890"/>
            <a:ext cx="10522424" cy="682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extLst>
      <p:ext uri="{BB962C8B-B14F-4D97-AF65-F5344CB8AC3E}">
        <p14:creationId xmlns:p14="http://schemas.microsoft.com/office/powerpoint/2010/main" val="3491739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0" end="1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1" end="1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752472"/>
            <a:ext cx="10515600" cy="4904360"/>
          </a:xfrm>
        </p:spPr>
        <p:txBody>
          <a:bodyPr>
            <a:noAutofit/>
          </a:bodyPr>
          <a:lstStyle/>
          <a:p>
            <a:pPr>
              <a:lnSpc>
                <a:spcPct val="70000"/>
              </a:lnSpc>
            </a:pPr>
            <a:r>
              <a:rPr lang="en-US" sz="2200" b="1" dirty="0" smtClean="0">
                <a:solidFill>
                  <a:schemeClr val="accent6"/>
                </a:solidFill>
              </a:rPr>
              <a:t>Decision Making</a:t>
            </a:r>
          </a:p>
          <a:p>
            <a:pPr>
              <a:lnSpc>
                <a:spcPct val="70000"/>
              </a:lnSpc>
            </a:pPr>
            <a:endParaRPr lang="en-US" sz="800" b="1" dirty="0" smtClean="0">
              <a:solidFill>
                <a:schemeClr val="accent6"/>
              </a:solidFill>
            </a:endParaRPr>
          </a:p>
          <a:p>
            <a:pPr marL="0" indent="0">
              <a:lnSpc>
                <a:spcPct val="70000"/>
              </a:lnSpc>
              <a:buNone/>
            </a:pPr>
            <a:r>
              <a:rPr lang="en-US" sz="2200" dirty="0" smtClean="0"/>
              <a:t>Takes place under multiple criteria. All the rest is: </a:t>
            </a:r>
            <a:r>
              <a:rPr lang="en-US" sz="2200" dirty="0" smtClean="0">
                <a:solidFill>
                  <a:srgbClr val="0070C0"/>
                </a:solidFill>
              </a:rPr>
              <a:t>analysis</a:t>
            </a:r>
            <a:r>
              <a:rPr lang="en-US" sz="2200" dirty="0" smtClean="0"/>
              <a:t>, </a:t>
            </a:r>
            <a:r>
              <a:rPr lang="en-US" sz="2200" dirty="0" smtClean="0">
                <a:solidFill>
                  <a:srgbClr val="0070C0"/>
                </a:solidFill>
              </a:rPr>
              <a:t>measurement</a:t>
            </a:r>
            <a:r>
              <a:rPr lang="en-US" sz="2200" dirty="0" smtClean="0"/>
              <a:t> and </a:t>
            </a:r>
            <a:r>
              <a:rPr lang="en-US" sz="2200" dirty="0" smtClean="0">
                <a:solidFill>
                  <a:srgbClr val="0070C0"/>
                </a:solidFill>
              </a:rPr>
              <a:t>search</a:t>
            </a:r>
            <a:r>
              <a:rPr lang="en-US" sz="2200" dirty="0" smtClean="0"/>
              <a:t>. </a:t>
            </a:r>
          </a:p>
          <a:p>
            <a:pPr marL="0" indent="0">
              <a:lnSpc>
                <a:spcPct val="70000"/>
              </a:lnSpc>
              <a:buNone/>
            </a:pPr>
            <a:endParaRPr lang="en-US" sz="2200" dirty="0" smtClean="0"/>
          </a:p>
          <a:p>
            <a:pPr marL="0" indent="0">
              <a:lnSpc>
                <a:spcPct val="70000"/>
              </a:lnSpc>
              <a:buNone/>
            </a:pPr>
            <a:endParaRPr lang="en-US" sz="2200" dirty="0"/>
          </a:p>
          <a:p>
            <a:pPr marL="0" indent="0">
              <a:lnSpc>
                <a:spcPct val="70000"/>
              </a:lnSpc>
              <a:buNone/>
            </a:pPr>
            <a:endParaRPr lang="en-US" sz="2200" dirty="0" smtClean="0"/>
          </a:p>
          <a:p>
            <a:pPr marL="0" indent="0">
              <a:lnSpc>
                <a:spcPct val="70000"/>
              </a:lnSpc>
              <a:buNone/>
            </a:pPr>
            <a:endParaRPr lang="en-US" sz="2200" dirty="0" smtClean="0"/>
          </a:p>
          <a:p>
            <a:pPr marL="0" indent="0">
              <a:lnSpc>
                <a:spcPct val="70000"/>
              </a:lnSpc>
              <a:buNone/>
            </a:pPr>
            <a:endParaRPr lang="en-US" sz="2200" dirty="0" smtClean="0"/>
          </a:p>
          <a:p>
            <a:pPr marL="0" indent="0">
              <a:lnSpc>
                <a:spcPct val="70000"/>
              </a:lnSpc>
              <a:buNone/>
            </a:pPr>
            <a:endParaRPr lang="en-US" sz="2200" dirty="0" smtClean="0"/>
          </a:p>
          <a:p>
            <a:pPr marL="0" indent="0">
              <a:lnSpc>
                <a:spcPct val="70000"/>
              </a:lnSpc>
              <a:buNone/>
            </a:pPr>
            <a:endParaRPr lang="en-US" sz="2200" dirty="0" smtClean="0"/>
          </a:p>
          <a:p>
            <a:pPr marL="0" indent="0">
              <a:lnSpc>
                <a:spcPct val="70000"/>
              </a:lnSpc>
              <a:buNone/>
            </a:pPr>
            <a:r>
              <a:rPr lang="en-US" sz="2200" dirty="0" smtClean="0"/>
              <a:t>But this time, the function of measurement and search is not sufficient.</a:t>
            </a:r>
          </a:p>
          <a:p>
            <a:pPr marL="0" indent="0">
              <a:lnSpc>
                <a:spcPct val="70000"/>
              </a:lnSpc>
              <a:buNone/>
            </a:pPr>
            <a:r>
              <a:rPr lang="en-US" sz="2200" dirty="0" smtClean="0"/>
              <a:t>We have two different apples and our criteria are ‘conflicting’ </a:t>
            </a:r>
          </a:p>
          <a:p>
            <a:pPr marL="0" indent="0">
              <a:lnSpc>
                <a:spcPct val="70000"/>
              </a:lnSpc>
              <a:buNone/>
            </a:pPr>
            <a:r>
              <a:rPr lang="en-US" sz="2200" b="1" dirty="0" smtClean="0"/>
              <a:t>Which apple do we choose? </a:t>
            </a:r>
          </a:p>
          <a:p>
            <a:pPr marL="0" indent="0">
              <a:lnSpc>
                <a:spcPct val="70000"/>
              </a:lnSpc>
              <a:buNone/>
            </a:pPr>
            <a:r>
              <a:rPr lang="en-US" sz="2200" b="1" dirty="0"/>
              <a:t> </a:t>
            </a:r>
            <a:r>
              <a:rPr lang="en-US" sz="2200" b="1" dirty="0" smtClean="0"/>
              <a:t>                                                 </a:t>
            </a:r>
            <a:r>
              <a:rPr lang="en-US" sz="2200" dirty="0" smtClean="0"/>
              <a:t>Now, we must go beyond </a:t>
            </a:r>
            <a:r>
              <a:rPr lang="en-US" sz="2200" dirty="0" smtClean="0">
                <a:solidFill>
                  <a:srgbClr val="0070C0"/>
                </a:solidFill>
              </a:rPr>
              <a:t>measurement</a:t>
            </a:r>
            <a:r>
              <a:rPr lang="en-US" sz="2200" dirty="0" smtClean="0"/>
              <a:t> and </a:t>
            </a:r>
            <a:r>
              <a:rPr lang="en-US" sz="2200" dirty="0" smtClean="0">
                <a:solidFill>
                  <a:srgbClr val="0070C0"/>
                </a:solidFill>
              </a:rPr>
              <a:t>search </a:t>
            </a:r>
            <a:r>
              <a:rPr lang="en-US" sz="2200" dirty="0" smtClean="0"/>
              <a:t>and </a:t>
            </a:r>
            <a:r>
              <a:rPr lang="en-US" sz="2200" b="1" dirty="0" smtClean="0">
                <a:solidFill>
                  <a:schemeClr val="accent6"/>
                </a:solidFill>
              </a:rPr>
              <a:t>decide</a:t>
            </a:r>
            <a:endParaRPr lang="en-US" sz="2200" dirty="0" smtClean="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6760" y="3266057"/>
            <a:ext cx="2733675" cy="1666875"/>
          </a:xfrm>
          <a:prstGeom prst="rect">
            <a:avLst/>
          </a:prstGeom>
        </p:spPr>
      </p:pic>
      <p:sp>
        <p:nvSpPr>
          <p:cNvPr id="6" name="TextBox 5"/>
          <p:cNvSpPr txBox="1"/>
          <p:nvPr/>
        </p:nvSpPr>
        <p:spPr>
          <a:xfrm>
            <a:off x="3571875" y="2891917"/>
            <a:ext cx="7952232" cy="1908215"/>
          </a:xfrm>
          <a:prstGeom prst="rect">
            <a:avLst/>
          </a:prstGeom>
          <a:noFill/>
        </p:spPr>
        <p:txBody>
          <a:bodyPr wrap="square" rtlCol="0">
            <a:spAutoFit/>
          </a:bodyPr>
          <a:lstStyle/>
          <a:p>
            <a:r>
              <a:rPr lang="en-US" sz="2200" dirty="0" smtClean="0"/>
              <a:t>Consider the same </a:t>
            </a:r>
            <a:r>
              <a:rPr lang="en-US" sz="2200" dirty="0"/>
              <a:t>basket of apples, </a:t>
            </a:r>
            <a:r>
              <a:rPr lang="en-US" sz="2200" dirty="0" smtClean="0"/>
              <a:t>but now we wish to find </a:t>
            </a:r>
            <a:r>
              <a:rPr lang="en-US" sz="2200" dirty="0"/>
              <a:t>the </a:t>
            </a:r>
            <a:r>
              <a:rPr lang="en-US" sz="2200" dirty="0" smtClean="0"/>
              <a:t>heaviest and the </a:t>
            </a:r>
            <a:r>
              <a:rPr lang="en-US" sz="2200" dirty="0"/>
              <a:t>sweetest apple. </a:t>
            </a:r>
            <a:r>
              <a:rPr lang="en-US" sz="2200" dirty="0" smtClean="0"/>
              <a:t>Our </a:t>
            </a:r>
            <a:r>
              <a:rPr lang="en-US" sz="2200" i="1" dirty="0" smtClean="0"/>
              <a:t>criteria</a:t>
            </a:r>
            <a:r>
              <a:rPr lang="en-US" sz="2200" dirty="0" smtClean="0"/>
              <a:t> are now: </a:t>
            </a:r>
            <a:r>
              <a:rPr lang="en-US" sz="2200" b="1" dirty="0">
                <a:solidFill>
                  <a:schemeClr val="accent6"/>
                </a:solidFill>
              </a:rPr>
              <a:t>weight</a:t>
            </a:r>
            <a:r>
              <a:rPr lang="en-US" sz="2200" dirty="0"/>
              <a:t> and </a:t>
            </a:r>
            <a:r>
              <a:rPr lang="en-US" sz="2200" b="1" dirty="0">
                <a:solidFill>
                  <a:schemeClr val="accent6"/>
                </a:solidFill>
              </a:rPr>
              <a:t>sweetness</a:t>
            </a:r>
            <a:r>
              <a:rPr lang="en-US" sz="2200" dirty="0"/>
              <a:t>. </a:t>
            </a:r>
            <a:endParaRPr lang="en-US" sz="2200" dirty="0" smtClean="0"/>
          </a:p>
          <a:p>
            <a:endParaRPr lang="en-US" sz="800" dirty="0"/>
          </a:p>
          <a:p>
            <a:r>
              <a:rPr lang="en-US" sz="2200" dirty="0" smtClean="0"/>
              <a:t>We </a:t>
            </a:r>
            <a:r>
              <a:rPr lang="en-US" sz="2200" dirty="0"/>
              <a:t>use the same </a:t>
            </a:r>
            <a:r>
              <a:rPr lang="en-US" sz="2200" dirty="0" smtClean="0"/>
              <a:t>procedures </a:t>
            </a:r>
            <a:r>
              <a:rPr lang="en-US" sz="2200" dirty="0"/>
              <a:t>of measurement and search and identify </a:t>
            </a:r>
            <a:r>
              <a:rPr lang="en-US" sz="2200" dirty="0" smtClean="0"/>
              <a:t>the heaviest </a:t>
            </a:r>
            <a:r>
              <a:rPr lang="en-US" sz="2200" dirty="0"/>
              <a:t>(as before) and then the sweetest apple. </a:t>
            </a:r>
            <a:endParaRPr lang="en-US" dirty="0" smtClean="0"/>
          </a:p>
        </p:txBody>
      </p:sp>
      <p:sp>
        <p:nvSpPr>
          <p:cNvPr id="7" name="Title 1"/>
          <p:cNvSpPr txBox="1">
            <a:spLocks/>
          </p:cNvSpPr>
          <p:nvPr/>
        </p:nvSpPr>
        <p:spPr>
          <a:xfrm>
            <a:off x="838200" y="365125"/>
            <a:ext cx="10207752"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smtClean="0"/>
              <a:t>Multiple Objective Decision Analysis</a:t>
            </a:r>
            <a:endParaRPr lang="pt-PT" dirty="0"/>
          </a:p>
        </p:txBody>
      </p:sp>
      <p:sp>
        <p:nvSpPr>
          <p:cNvPr id="8" name="Rounded Rectangle 7"/>
          <p:cNvSpPr/>
          <p:nvPr/>
        </p:nvSpPr>
        <p:spPr>
          <a:xfrm>
            <a:off x="831376" y="1282890"/>
            <a:ext cx="10522424" cy="682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pic>
        <p:nvPicPr>
          <p:cNvPr id="2" name="Picture 1"/>
          <p:cNvPicPr>
            <a:picLocks noChangeAspect="1"/>
          </p:cNvPicPr>
          <p:nvPr/>
        </p:nvPicPr>
        <p:blipFill rotWithShape="1">
          <a:blip r:embed="rId3" cstate="print">
            <a:extLst>
              <a:ext uri="{28A0092B-C50C-407E-A947-70E740481C1C}">
                <a14:useLocalDpi xmlns:a14="http://schemas.microsoft.com/office/drawing/2010/main" val="0"/>
              </a:ext>
            </a:extLst>
          </a:blip>
          <a:srcRect l="10569" t="12190" r="50240" b="15175"/>
          <a:stretch/>
        </p:blipFill>
        <p:spPr>
          <a:xfrm>
            <a:off x="10393680" y="5526428"/>
            <a:ext cx="406907" cy="533833"/>
          </a:xfrm>
          <a:prstGeom prst="rect">
            <a:avLst/>
          </a:prstGeom>
        </p:spPr>
      </p:pic>
      <p:pic>
        <p:nvPicPr>
          <p:cNvPr id="9" name="Picture 8"/>
          <p:cNvPicPr>
            <a:picLocks noChangeAspect="1"/>
          </p:cNvPicPr>
          <p:nvPr/>
        </p:nvPicPr>
        <p:blipFill rotWithShape="1">
          <a:blip r:embed="rId4">
            <a:extLst>
              <a:ext uri="{28A0092B-C50C-407E-A947-70E740481C1C}">
                <a14:useLocalDpi xmlns:a14="http://schemas.microsoft.com/office/drawing/2010/main" val="0"/>
              </a:ext>
            </a:extLst>
          </a:blip>
          <a:srcRect l="51318" t="11853" r="9970" b="12466"/>
          <a:stretch/>
        </p:blipFill>
        <p:spPr>
          <a:xfrm>
            <a:off x="9736658" y="5337128"/>
            <a:ext cx="565582" cy="782708"/>
          </a:xfrm>
          <a:prstGeom prst="rect">
            <a:avLst/>
          </a:prstGeom>
        </p:spPr>
      </p:pic>
    </p:spTree>
    <p:extLst>
      <p:ext uri="{BB962C8B-B14F-4D97-AF65-F5344CB8AC3E}">
        <p14:creationId xmlns:p14="http://schemas.microsoft.com/office/powerpoint/2010/main" val="2087578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0" end="1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1" end="1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2" end="12"/>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752472"/>
            <a:ext cx="10515600" cy="4904360"/>
          </a:xfrm>
        </p:spPr>
        <p:txBody>
          <a:bodyPr>
            <a:noAutofit/>
          </a:bodyPr>
          <a:lstStyle/>
          <a:p>
            <a:pPr>
              <a:lnSpc>
                <a:spcPct val="70000"/>
              </a:lnSpc>
            </a:pPr>
            <a:r>
              <a:rPr lang="en-US" sz="2200" b="1" dirty="0" smtClean="0">
                <a:solidFill>
                  <a:schemeClr val="accent6"/>
                </a:solidFill>
              </a:rPr>
              <a:t>Decision Making</a:t>
            </a:r>
          </a:p>
          <a:p>
            <a:pPr>
              <a:lnSpc>
                <a:spcPct val="70000"/>
              </a:lnSpc>
            </a:pPr>
            <a:endParaRPr lang="en-US" sz="800" b="1" dirty="0" smtClean="0">
              <a:solidFill>
                <a:schemeClr val="accent6"/>
              </a:solidFill>
            </a:endParaRPr>
          </a:p>
          <a:p>
            <a:pPr marL="0" indent="0">
              <a:lnSpc>
                <a:spcPct val="70000"/>
              </a:lnSpc>
              <a:buNone/>
            </a:pPr>
            <a:r>
              <a:rPr lang="en-US" sz="2200" dirty="0" smtClean="0"/>
              <a:t>Takes place under multiple criteria. But are all multiple criteria decision problems?</a:t>
            </a:r>
          </a:p>
          <a:p>
            <a:pPr marL="0" indent="0">
              <a:lnSpc>
                <a:spcPct val="70000"/>
              </a:lnSpc>
              <a:buNone/>
            </a:pPr>
            <a:endParaRPr lang="en-US" sz="2200" dirty="0" smtClean="0"/>
          </a:p>
          <a:p>
            <a:pPr marL="0" indent="0">
              <a:lnSpc>
                <a:spcPct val="70000"/>
              </a:lnSpc>
              <a:buNone/>
            </a:pPr>
            <a:endParaRPr lang="en-US" sz="2200" dirty="0"/>
          </a:p>
          <a:p>
            <a:pPr marL="0" indent="0">
              <a:lnSpc>
                <a:spcPct val="70000"/>
              </a:lnSpc>
              <a:buNone/>
            </a:pPr>
            <a:endParaRPr lang="en-US" sz="2200" dirty="0" smtClean="0"/>
          </a:p>
          <a:p>
            <a:pPr marL="0" indent="0">
              <a:lnSpc>
                <a:spcPct val="70000"/>
              </a:lnSpc>
              <a:buNone/>
            </a:pPr>
            <a:endParaRPr lang="en-US" sz="2200" dirty="0" smtClean="0"/>
          </a:p>
          <a:p>
            <a:pPr marL="0" indent="0">
              <a:lnSpc>
                <a:spcPct val="70000"/>
              </a:lnSpc>
              <a:buNone/>
            </a:pPr>
            <a:endParaRPr lang="en-US" sz="2200" dirty="0" smtClean="0"/>
          </a:p>
          <a:p>
            <a:pPr marL="0" indent="0">
              <a:lnSpc>
                <a:spcPct val="70000"/>
              </a:lnSpc>
              <a:buNone/>
            </a:pPr>
            <a:endParaRPr lang="en-US" sz="2200" dirty="0" smtClean="0"/>
          </a:p>
          <a:p>
            <a:pPr marL="0" indent="0">
              <a:lnSpc>
                <a:spcPct val="70000"/>
              </a:lnSpc>
              <a:buNone/>
            </a:pPr>
            <a:endParaRPr lang="en-US" sz="2200" dirty="0" smtClean="0"/>
          </a:p>
          <a:p>
            <a:pPr marL="0" indent="0">
              <a:lnSpc>
                <a:spcPct val="70000"/>
              </a:lnSpc>
              <a:buNone/>
            </a:pPr>
            <a:r>
              <a:rPr lang="en-US" sz="2200" dirty="0" smtClean="0"/>
              <a:t>This particular </a:t>
            </a:r>
            <a:r>
              <a:rPr lang="en-US" sz="2200" dirty="0"/>
              <a:t>apple would be preferred by all </a:t>
            </a:r>
            <a:r>
              <a:rPr lang="en-US" sz="2200" dirty="0" smtClean="0"/>
              <a:t>decision makers </a:t>
            </a:r>
            <a:r>
              <a:rPr lang="en-US" sz="2200" dirty="0"/>
              <a:t>aiming to maximize </a:t>
            </a:r>
            <a:r>
              <a:rPr lang="en-US" sz="2200" dirty="0" smtClean="0"/>
              <a:t>both criteria</a:t>
            </a:r>
            <a:r>
              <a:rPr lang="en-US" sz="2200" dirty="0"/>
              <a:t>. </a:t>
            </a:r>
            <a:endParaRPr lang="en-US" sz="2200" dirty="0" smtClean="0"/>
          </a:p>
          <a:p>
            <a:pPr marL="0" indent="0">
              <a:lnSpc>
                <a:spcPct val="70000"/>
              </a:lnSpc>
              <a:buNone/>
            </a:pPr>
            <a:r>
              <a:rPr lang="en-US" sz="2200" b="1" dirty="0" smtClean="0">
                <a:solidFill>
                  <a:srgbClr val="0070C0"/>
                </a:solidFill>
              </a:rPr>
              <a:t>Measurement</a:t>
            </a:r>
            <a:r>
              <a:rPr lang="en-US" sz="2200" dirty="0" smtClean="0"/>
              <a:t> </a:t>
            </a:r>
            <a:r>
              <a:rPr lang="en-US" sz="2200" dirty="0"/>
              <a:t>and </a:t>
            </a:r>
            <a:r>
              <a:rPr lang="en-US" sz="2200" b="1" dirty="0">
                <a:solidFill>
                  <a:srgbClr val="0070C0"/>
                </a:solidFill>
              </a:rPr>
              <a:t>search</a:t>
            </a:r>
            <a:r>
              <a:rPr lang="en-US" sz="2200" dirty="0"/>
              <a:t> </a:t>
            </a:r>
            <a:r>
              <a:rPr lang="en-US" sz="2200" dirty="0" smtClean="0"/>
              <a:t>would safely </a:t>
            </a:r>
            <a:r>
              <a:rPr lang="en-US" sz="2200" dirty="0"/>
              <a:t>identify such </a:t>
            </a:r>
            <a:r>
              <a:rPr lang="en-US" sz="2200" dirty="0" smtClean="0"/>
              <a:t>an apple making it sufficient </a:t>
            </a:r>
            <a:r>
              <a:rPr lang="en-US" sz="2200" dirty="0"/>
              <a:t>even under multiple </a:t>
            </a:r>
            <a:r>
              <a:rPr lang="en-US" sz="2200" dirty="0" smtClean="0"/>
              <a:t>criteria </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6760" y="3266057"/>
            <a:ext cx="2733675" cy="1666875"/>
          </a:xfrm>
          <a:prstGeom prst="rect">
            <a:avLst/>
          </a:prstGeom>
        </p:spPr>
      </p:pic>
      <p:sp>
        <p:nvSpPr>
          <p:cNvPr id="6" name="TextBox 5"/>
          <p:cNvSpPr txBox="1"/>
          <p:nvPr/>
        </p:nvSpPr>
        <p:spPr>
          <a:xfrm>
            <a:off x="3571875" y="2891917"/>
            <a:ext cx="7952232" cy="1446550"/>
          </a:xfrm>
          <a:prstGeom prst="rect">
            <a:avLst/>
          </a:prstGeom>
          <a:noFill/>
        </p:spPr>
        <p:txBody>
          <a:bodyPr wrap="square" rtlCol="0">
            <a:spAutoFit/>
          </a:bodyPr>
          <a:lstStyle/>
          <a:p>
            <a:r>
              <a:rPr lang="en-US" sz="2200" dirty="0" smtClean="0"/>
              <a:t>Suppose we could look outside the basket and add an additional apple</a:t>
            </a:r>
          </a:p>
          <a:p>
            <a:endParaRPr lang="en-US" sz="2200" dirty="0"/>
          </a:p>
          <a:p>
            <a:r>
              <a:rPr lang="en-US" sz="2200" dirty="0" smtClean="0"/>
              <a:t>And that this is </a:t>
            </a:r>
            <a:r>
              <a:rPr lang="en-US" sz="2200" dirty="0"/>
              <a:t>both the </a:t>
            </a:r>
            <a:r>
              <a:rPr lang="en-US" sz="2200" b="1" dirty="0" smtClean="0">
                <a:solidFill>
                  <a:schemeClr val="accent6"/>
                </a:solidFill>
              </a:rPr>
              <a:t>heaviest</a:t>
            </a:r>
            <a:r>
              <a:rPr lang="en-US" sz="2200" dirty="0" smtClean="0"/>
              <a:t> and </a:t>
            </a:r>
            <a:r>
              <a:rPr lang="en-US" sz="2200" dirty="0"/>
              <a:t>the </a:t>
            </a:r>
            <a:r>
              <a:rPr lang="en-US" sz="2200" b="1" dirty="0" smtClean="0">
                <a:solidFill>
                  <a:schemeClr val="accent6"/>
                </a:solidFill>
              </a:rPr>
              <a:t>sweetest </a:t>
            </a:r>
            <a:r>
              <a:rPr lang="en-US" sz="2200" dirty="0" smtClean="0"/>
              <a:t>in the </a:t>
            </a:r>
            <a:r>
              <a:rPr lang="en-US" sz="2200" dirty="0"/>
              <a:t>basket.</a:t>
            </a:r>
            <a:endParaRPr lang="en-US" sz="2200" dirty="0" smtClean="0"/>
          </a:p>
        </p:txBody>
      </p:sp>
      <p:sp>
        <p:nvSpPr>
          <p:cNvPr id="7" name="Title 1"/>
          <p:cNvSpPr txBox="1">
            <a:spLocks/>
          </p:cNvSpPr>
          <p:nvPr/>
        </p:nvSpPr>
        <p:spPr>
          <a:xfrm>
            <a:off x="838200" y="365125"/>
            <a:ext cx="10207752"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smtClean="0"/>
              <a:t>Multiple Objective Decision Analysis</a:t>
            </a:r>
            <a:endParaRPr lang="pt-PT" dirty="0"/>
          </a:p>
        </p:txBody>
      </p:sp>
      <p:sp>
        <p:nvSpPr>
          <p:cNvPr id="8" name="Rounded Rectangle 7"/>
          <p:cNvSpPr/>
          <p:nvPr/>
        </p:nvSpPr>
        <p:spPr>
          <a:xfrm>
            <a:off x="831376" y="1282890"/>
            <a:ext cx="10522424" cy="682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l="10569" t="12190" r="50240" b="15175"/>
          <a:stretch/>
        </p:blipFill>
        <p:spPr>
          <a:xfrm>
            <a:off x="984504" y="2653911"/>
            <a:ext cx="725424" cy="951705"/>
          </a:xfrm>
          <a:prstGeom prst="rect">
            <a:avLst/>
          </a:prstGeom>
        </p:spPr>
      </p:pic>
    </p:spTree>
    <p:extLst>
      <p:ext uri="{BB962C8B-B14F-4D97-AF65-F5344CB8AC3E}">
        <p14:creationId xmlns:p14="http://schemas.microsoft.com/office/powerpoint/2010/main" val="114711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31" presetClass="entr" presetSubtype="0" fill="hold" nodeType="with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1000" fill="hold"/>
                                        <p:tgtEl>
                                          <p:spTgt spid="2"/>
                                        </p:tgtEl>
                                        <p:attrNameLst>
                                          <p:attrName>ppt_w</p:attrName>
                                        </p:attrNameLst>
                                      </p:cBhvr>
                                      <p:tavLst>
                                        <p:tav tm="0">
                                          <p:val>
                                            <p:fltVal val="0"/>
                                          </p:val>
                                        </p:tav>
                                        <p:tav tm="100000">
                                          <p:val>
                                            <p:strVal val="#ppt_w"/>
                                          </p:val>
                                        </p:tav>
                                      </p:tavLst>
                                    </p:anim>
                                    <p:anim calcmode="lin" valueType="num">
                                      <p:cBhvr>
                                        <p:cTn id="14" dur="1000" fill="hold"/>
                                        <p:tgtEl>
                                          <p:spTgt spid="2"/>
                                        </p:tgtEl>
                                        <p:attrNameLst>
                                          <p:attrName>ppt_h</p:attrName>
                                        </p:attrNameLst>
                                      </p:cBhvr>
                                      <p:tavLst>
                                        <p:tav tm="0">
                                          <p:val>
                                            <p:fltVal val="0"/>
                                          </p:val>
                                        </p:tav>
                                        <p:tav tm="100000">
                                          <p:val>
                                            <p:strVal val="#ppt_h"/>
                                          </p:val>
                                        </p:tav>
                                      </p:tavLst>
                                    </p:anim>
                                    <p:anim calcmode="lin" valueType="num">
                                      <p:cBhvr>
                                        <p:cTn id="15" dur="1000" fill="hold"/>
                                        <p:tgtEl>
                                          <p:spTgt spid="2"/>
                                        </p:tgtEl>
                                        <p:attrNameLst>
                                          <p:attrName>style.rotation</p:attrName>
                                        </p:attrNameLst>
                                      </p:cBhvr>
                                      <p:tavLst>
                                        <p:tav tm="0">
                                          <p:val>
                                            <p:fltVal val="90"/>
                                          </p:val>
                                        </p:tav>
                                        <p:tav tm="100000">
                                          <p:val>
                                            <p:fltVal val="0"/>
                                          </p:val>
                                        </p:tav>
                                      </p:tavLst>
                                    </p:anim>
                                    <p:animEffect transition="in" filter="fade">
                                      <p:cBhvr>
                                        <p:cTn id="16" dur="1000"/>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752472"/>
            <a:ext cx="10515600" cy="4904360"/>
          </a:xfrm>
        </p:spPr>
        <p:txBody>
          <a:bodyPr>
            <a:noAutofit/>
          </a:bodyPr>
          <a:lstStyle/>
          <a:p>
            <a:pPr>
              <a:lnSpc>
                <a:spcPct val="70000"/>
              </a:lnSpc>
            </a:pPr>
            <a:r>
              <a:rPr lang="en-US" sz="2200" b="1" dirty="0" smtClean="0">
                <a:solidFill>
                  <a:schemeClr val="accent6"/>
                </a:solidFill>
              </a:rPr>
              <a:t>Decision Making</a:t>
            </a:r>
          </a:p>
          <a:p>
            <a:pPr>
              <a:lnSpc>
                <a:spcPct val="70000"/>
              </a:lnSpc>
            </a:pPr>
            <a:endParaRPr lang="en-US" sz="800" b="1" dirty="0" smtClean="0">
              <a:solidFill>
                <a:schemeClr val="accent6"/>
              </a:solidFill>
            </a:endParaRPr>
          </a:p>
          <a:p>
            <a:pPr marL="0" indent="0">
              <a:lnSpc>
                <a:spcPct val="70000"/>
              </a:lnSpc>
              <a:buNone/>
            </a:pPr>
            <a:r>
              <a:rPr lang="en-US" sz="2400" dirty="0" smtClean="0"/>
              <a:t>Thinking “outside </a:t>
            </a:r>
            <a:r>
              <a:rPr lang="en-US" sz="2400" dirty="0"/>
              <a:t>the </a:t>
            </a:r>
            <a:r>
              <a:rPr lang="en-US" sz="2400" dirty="0" smtClean="0"/>
              <a:t>basket” is </a:t>
            </a:r>
            <a:r>
              <a:rPr lang="en-US" sz="2400" dirty="0"/>
              <a:t>the key </a:t>
            </a:r>
            <a:r>
              <a:rPr lang="en-US" sz="2400" dirty="0" smtClean="0"/>
              <a:t>to effective </a:t>
            </a:r>
            <a:r>
              <a:rPr lang="en-US" sz="2400" b="1" dirty="0" smtClean="0">
                <a:solidFill>
                  <a:schemeClr val="accent6"/>
                </a:solidFill>
              </a:rPr>
              <a:t>Decision Making</a:t>
            </a:r>
            <a:r>
              <a:rPr lang="en-US" sz="2400" dirty="0" smtClean="0"/>
              <a:t>. </a:t>
            </a:r>
          </a:p>
          <a:p>
            <a:pPr marL="0" indent="0">
              <a:lnSpc>
                <a:spcPct val="70000"/>
              </a:lnSpc>
              <a:buNone/>
            </a:pPr>
            <a:endParaRPr lang="en-US" sz="2400" dirty="0"/>
          </a:p>
          <a:p>
            <a:pPr marL="0" indent="0">
              <a:lnSpc>
                <a:spcPct val="70000"/>
              </a:lnSpc>
              <a:buNone/>
            </a:pPr>
            <a:endParaRPr lang="en-US" sz="2400" dirty="0" smtClean="0"/>
          </a:p>
          <a:p>
            <a:pPr marL="0" indent="0">
              <a:lnSpc>
                <a:spcPct val="70000"/>
              </a:lnSpc>
              <a:buNone/>
            </a:pPr>
            <a:endParaRPr lang="en-US" sz="2400" dirty="0"/>
          </a:p>
          <a:p>
            <a:pPr marL="0" indent="0">
              <a:lnSpc>
                <a:spcPct val="70000"/>
              </a:lnSpc>
              <a:buNone/>
            </a:pPr>
            <a:endParaRPr lang="en-US" sz="2400" dirty="0" smtClean="0"/>
          </a:p>
          <a:p>
            <a:pPr marL="0" indent="0">
              <a:lnSpc>
                <a:spcPct val="70000"/>
              </a:lnSpc>
              <a:buNone/>
            </a:pPr>
            <a:endParaRPr lang="en-US" sz="2400" dirty="0" smtClean="0"/>
          </a:p>
          <a:p>
            <a:pPr marL="0" indent="0">
              <a:lnSpc>
                <a:spcPct val="70000"/>
              </a:lnSpc>
              <a:buNone/>
            </a:pPr>
            <a:endParaRPr lang="en-US" sz="2400" dirty="0"/>
          </a:p>
          <a:p>
            <a:pPr marL="0" indent="0">
              <a:lnSpc>
                <a:spcPct val="70000"/>
              </a:lnSpc>
              <a:buNone/>
            </a:pPr>
            <a:endParaRPr lang="en-US" sz="2200" dirty="0" smtClean="0"/>
          </a:p>
          <a:p>
            <a:pPr marL="0" indent="0">
              <a:lnSpc>
                <a:spcPct val="70000"/>
              </a:lnSpc>
              <a:buNone/>
            </a:pPr>
            <a:r>
              <a:rPr lang="en-US" sz="2200" b="1" dirty="0" smtClean="0">
                <a:solidFill>
                  <a:schemeClr val="accent6"/>
                </a:solidFill>
              </a:rPr>
              <a:t>Decision making</a:t>
            </a:r>
            <a:r>
              <a:rPr lang="en-US" sz="2200" dirty="0" smtClean="0"/>
              <a:t>: is </a:t>
            </a:r>
            <a:r>
              <a:rPr lang="en-US" sz="2200" dirty="0"/>
              <a:t>a function beyond </a:t>
            </a:r>
            <a:r>
              <a:rPr lang="en-US" sz="2200" dirty="0" smtClean="0"/>
              <a:t>measurement and </a:t>
            </a:r>
            <a:r>
              <a:rPr lang="en-US" sz="2200" dirty="0"/>
              <a:t>search, aimed at </a:t>
            </a:r>
            <a:r>
              <a:rPr lang="en-US" sz="2200" dirty="0">
                <a:solidFill>
                  <a:schemeClr val="accent4">
                    <a:lumMod val="75000"/>
                  </a:schemeClr>
                </a:solidFill>
              </a:rPr>
              <a:t>managing</a:t>
            </a:r>
            <a:r>
              <a:rPr lang="en-US" sz="2200" dirty="0"/>
              <a:t>, </a:t>
            </a:r>
            <a:r>
              <a:rPr lang="en-US" sz="2200" dirty="0">
                <a:solidFill>
                  <a:schemeClr val="accent4">
                    <a:lumMod val="75000"/>
                  </a:schemeClr>
                </a:solidFill>
              </a:rPr>
              <a:t>resolving</a:t>
            </a:r>
            <a:r>
              <a:rPr lang="en-US" sz="2200" dirty="0"/>
              <a:t> </a:t>
            </a:r>
            <a:r>
              <a:rPr lang="en-US" sz="2200" dirty="0" smtClean="0"/>
              <a:t>or </a:t>
            </a:r>
            <a:r>
              <a:rPr lang="en-US" sz="2200" dirty="0" smtClean="0">
                <a:solidFill>
                  <a:schemeClr val="accent4">
                    <a:lumMod val="75000"/>
                  </a:schemeClr>
                </a:solidFill>
              </a:rPr>
              <a:t>dissolving</a:t>
            </a:r>
            <a:r>
              <a:rPr lang="en-US" sz="2200" dirty="0" smtClean="0"/>
              <a:t> </a:t>
            </a:r>
            <a:r>
              <a:rPr lang="en-US" sz="2200" dirty="0"/>
              <a:t>the </a:t>
            </a:r>
            <a:r>
              <a:rPr lang="en-US" sz="2200" b="1" dirty="0">
                <a:solidFill>
                  <a:schemeClr val="accent6"/>
                </a:solidFill>
              </a:rPr>
              <a:t>conflict of </a:t>
            </a:r>
            <a:r>
              <a:rPr lang="en-US" sz="2200" b="1" i="1" dirty="0">
                <a:solidFill>
                  <a:schemeClr val="accent6"/>
                </a:solidFill>
              </a:rPr>
              <a:t>trade-offs</a:t>
            </a:r>
            <a:r>
              <a:rPr lang="en-US" dirty="0"/>
              <a:t>.</a:t>
            </a:r>
            <a:endParaRPr lang="en-US" sz="2400" dirty="0"/>
          </a:p>
          <a:p>
            <a:pPr marL="0" indent="0">
              <a:lnSpc>
                <a:spcPct val="70000"/>
              </a:lnSpc>
              <a:buNone/>
            </a:pPr>
            <a:endParaRPr lang="en-US" sz="2400" dirty="0" smtClean="0"/>
          </a:p>
          <a:p>
            <a:pPr marL="0" indent="0">
              <a:lnSpc>
                <a:spcPct val="70000"/>
              </a:lnSpc>
              <a:buNone/>
            </a:pPr>
            <a:endParaRPr lang="en-US" sz="2400" dirty="0"/>
          </a:p>
          <a:p>
            <a:pPr marL="0" indent="0">
              <a:lnSpc>
                <a:spcPct val="70000"/>
              </a:lnSpc>
              <a:buNone/>
            </a:pPr>
            <a:endParaRPr lang="en-US" sz="2200" dirty="0"/>
          </a:p>
          <a:p>
            <a:pPr marL="0" indent="0">
              <a:lnSpc>
                <a:spcPct val="70000"/>
              </a:lnSpc>
              <a:buNone/>
            </a:pPr>
            <a:endParaRPr lang="en-US" sz="2200" dirty="0" smtClean="0"/>
          </a:p>
          <a:p>
            <a:pPr marL="0" indent="0">
              <a:lnSpc>
                <a:spcPct val="70000"/>
              </a:lnSpc>
              <a:buNone/>
            </a:pPr>
            <a:endParaRPr lang="en-US" sz="2200" dirty="0" smtClean="0"/>
          </a:p>
          <a:p>
            <a:pPr marL="0" indent="0">
              <a:lnSpc>
                <a:spcPct val="70000"/>
              </a:lnSpc>
              <a:buNone/>
            </a:pPr>
            <a:endParaRPr lang="en-US" sz="2200" dirty="0" smtClean="0"/>
          </a:p>
          <a:p>
            <a:pPr marL="0" indent="0">
              <a:lnSpc>
                <a:spcPct val="70000"/>
              </a:lnSpc>
              <a:buNone/>
            </a:pPr>
            <a:endParaRPr lang="en-US" sz="2200" dirty="0" smtClean="0"/>
          </a:p>
          <a:p>
            <a:pPr marL="0" indent="0">
              <a:lnSpc>
                <a:spcPct val="70000"/>
              </a:lnSpc>
              <a:buNone/>
            </a:pPr>
            <a:endParaRPr lang="en-US" sz="2200" dirty="0" smtClean="0"/>
          </a:p>
          <a:p>
            <a:pPr marL="0" indent="0">
              <a:lnSpc>
                <a:spcPct val="70000"/>
              </a:lnSpc>
              <a:buNone/>
            </a:pPr>
            <a:endParaRPr lang="en-US" sz="2200" dirty="0" smtClean="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6760" y="3266057"/>
            <a:ext cx="2733675" cy="1666875"/>
          </a:xfrm>
          <a:prstGeom prst="rect">
            <a:avLst/>
          </a:prstGeom>
        </p:spPr>
      </p:pic>
      <p:sp>
        <p:nvSpPr>
          <p:cNvPr id="6" name="TextBox 5"/>
          <p:cNvSpPr txBox="1"/>
          <p:nvPr/>
        </p:nvSpPr>
        <p:spPr>
          <a:xfrm>
            <a:off x="3571875" y="2891917"/>
            <a:ext cx="7952232" cy="1231106"/>
          </a:xfrm>
          <a:prstGeom prst="rect">
            <a:avLst/>
          </a:prstGeom>
          <a:noFill/>
        </p:spPr>
        <p:txBody>
          <a:bodyPr wrap="square" rtlCol="0">
            <a:spAutoFit/>
          </a:bodyPr>
          <a:lstStyle/>
          <a:p>
            <a:r>
              <a:rPr lang="en-US" sz="2200" dirty="0"/>
              <a:t>In this basket there are no trade-offs </a:t>
            </a:r>
            <a:endParaRPr lang="en-US" sz="2200" dirty="0" smtClean="0"/>
          </a:p>
          <a:p>
            <a:endParaRPr lang="en-US" sz="800" dirty="0"/>
          </a:p>
          <a:p>
            <a:r>
              <a:rPr lang="en-US" sz="2200" dirty="0" smtClean="0"/>
              <a:t>we have an </a:t>
            </a:r>
            <a:r>
              <a:rPr lang="en-US" sz="2200" b="1" dirty="0">
                <a:solidFill>
                  <a:schemeClr val="accent6"/>
                </a:solidFill>
              </a:rPr>
              <a:t>“ideal” apple dominating the entire </a:t>
            </a:r>
            <a:r>
              <a:rPr lang="en-US" sz="2200" b="1" dirty="0" smtClean="0">
                <a:solidFill>
                  <a:schemeClr val="accent6"/>
                </a:solidFill>
              </a:rPr>
              <a:t>basket </a:t>
            </a:r>
            <a:r>
              <a:rPr lang="en-US" sz="2200" dirty="0" smtClean="0"/>
              <a:t>- an </a:t>
            </a:r>
            <a:r>
              <a:rPr lang="en-US" sz="2200" dirty="0"/>
              <a:t>obvious choice </a:t>
            </a:r>
            <a:r>
              <a:rPr lang="en-US" sz="2200" dirty="0" smtClean="0"/>
              <a:t>of every </a:t>
            </a:r>
            <a:r>
              <a:rPr lang="en-US" sz="2200" dirty="0"/>
              <a:t>rational decision </a:t>
            </a:r>
            <a:r>
              <a:rPr lang="en-US" sz="2200" dirty="0" smtClean="0"/>
              <a:t>maker</a:t>
            </a:r>
            <a:endParaRPr lang="en-US" sz="2200" dirty="0"/>
          </a:p>
        </p:txBody>
      </p:sp>
      <p:sp>
        <p:nvSpPr>
          <p:cNvPr id="7" name="Title 1"/>
          <p:cNvSpPr txBox="1">
            <a:spLocks/>
          </p:cNvSpPr>
          <p:nvPr/>
        </p:nvSpPr>
        <p:spPr>
          <a:xfrm>
            <a:off x="838200" y="365125"/>
            <a:ext cx="10207752"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smtClean="0"/>
              <a:t>Multiple Objective Decision Analysis</a:t>
            </a:r>
            <a:endParaRPr lang="pt-PT" dirty="0"/>
          </a:p>
        </p:txBody>
      </p:sp>
      <p:sp>
        <p:nvSpPr>
          <p:cNvPr id="8" name="Rounded Rectangle 7"/>
          <p:cNvSpPr/>
          <p:nvPr/>
        </p:nvSpPr>
        <p:spPr>
          <a:xfrm>
            <a:off x="831376" y="1282890"/>
            <a:ext cx="10522424" cy="682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l="10569" t="12190" r="50240" b="15175"/>
          <a:stretch/>
        </p:blipFill>
        <p:spPr>
          <a:xfrm>
            <a:off x="984504" y="2653911"/>
            <a:ext cx="725424" cy="951705"/>
          </a:xfrm>
          <a:prstGeom prst="rect">
            <a:avLst/>
          </a:prstGeom>
        </p:spPr>
      </p:pic>
    </p:spTree>
    <p:extLst>
      <p:ext uri="{BB962C8B-B14F-4D97-AF65-F5344CB8AC3E}">
        <p14:creationId xmlns:p14="http://schemas.microsoft.com/office/powerpoint/2010/main" val="2693580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Multiple Objective Decision Analysis</a:t>
            </a:r>
            <a:endParaRPr lang="pt-PT" dirty="0"/>
          </a:p>
        </p:txBody>
      </p:sp>
      <p:sp>
        <p:nvSpPr>
          <p:cNvPr id="3" name="Content Placeholder 2"/>
          <p:cNvSpPr>
            <a:spLocks noGrp="1"/>
          </p:cNvSpPr>
          <p:nvPr>
            <p:ph idx="1"/>
          </p:nvPr>
        </p:nvSpPr>
        <p:spPr>
          <a:xfrm>
            <a:off x="838200" y="1825625"/>
            <a:ext cx="10515600" cy="4506936"/>
          </a:xfrm>
        </p:spPr>
        <p:txBody>
          <a:bodyPr>
            <a:normAutofit fontScale="70000" lnSpcReduction="20000"/>
          </a:bodyPr>
          <a:lstStyle/>
          <a:p>
            <a:r>
              <a:rPr lang="en-US" sz="3100" b="1" dirty="0" smtClean="0">
                <a:solidFill>
                  <a:schemeClr val="accent6"/>
                </a:solidFill>
              </a:rPr>
              <a:t>Decision Making Challenges</a:t>
            </a:r>
            <a:endParaRPr lang="en-US" sz="3100" dirty="0"/>
          </a:p>
          <a:p>
            <a:endParaRPr lang="en-US" sz="1300" dirty="0" smtClean="0"/>
          </a:p>
          <a:p>
            <a:r>
              <a:rPr lang="en-US" b="1" dirty="0" smtClean="0">
                <a:solidFill>
                  <a:schemeClr val="accent4">
                    <a:lumMod val="75000"/>
                  </a:schemeClr>
                </a:solidFill>
              </a:rPr>
              <a:t>Existence of multiple </a:t>
            </a:r>
            <a:r>
              <a:rPr lang="en-US" b="1" dirty="0">
                <a:solidFill>
                  <a:schemeClr val="accent4">
                    <a:lumMod val="75000"/>
                  </a:schemeClr>
                </a:solidFill>
              </a:rPr>
              <a:t>conflicting </a:t>
            </a:r>
            <a:r>
              <a:rPr lang="en-US" b="1" dirty="0" smtClean="0">
                <a:solidFill>
                  <a:schemeClr val="accent4">
                    <a:lumMod val="75000"/>
                  </a:schemeClr>
                </a:solidFill>
              </a:rPr>
              <a:t>objectives</a:t>
            </a:r>
            <a:r>
              <a:rPr lang="en-US" dirty="0" smtClean="0">
                <a:solidFill>
                  <a:schemeClr val="accent4">
                    <a:lumMod val="75000"/>
                  </a:schemeClr>
                </a:solidFill>
              </a:rPr>
              <a:t> </a:t>
            </a:r>
            <a:r>
              <a:rPr lang="en-US" dirty="0" smtClean="0"/>
              <a:t>(e.g. car: comfort vs price; house: square footage vs price)</a:t>
            </a:r>
          </a:p>
          <a:p>
            <a:r>
              <a:rPr lang="en-US" b="1" dirty="0" smtClean="0">
                <a:solidFill>
                  <a:schemeClr val="accent4">
                    <a:lumMod val="75000"/>
                  </a:schemeClr>
                </a:solidFill>
              </a:rPr>
              <a:t>Difficulty in identifying</a:t>
            </a:r>
            <a:r>
              <a:rPr lang="en-US" b="1" dirty="0">
                <a:solidFill>
                  <a:schemeClr val="accent4">
                    <a:lumMod val="75000"/>
                  </a:schemeClr>
                </a:solidFill>
              </a:rPr>
              <a:t> </a:t>
            </a:r>
            <a:r>
              <a:rPr lang="en-US" b="1" i="1" dirty="0">
                <a:solidFill>
                  <a:schemeClr val="accent4">
                    <a:lumMod val="75000"/>
                  </a:schemeClr>
                </a:solidFill>
              </a:rPr>
              <a:t>good</a:t>
            </a:r>
            <a:r>
              <a:rPr lang="en-US" b="1" dirty="0">
                <a:solidFill>
                  <a:schemeClr val="accent4">
                    <a:lumMod val="75000"/>
                  </a:schemeClr>
                </a:solidFill>
              </a:rPr>
              <a:t> alternatives </a:t>
            </a:r>
            <a:r>
              <a:rPr lang="en-US" dirty="0"/>
              <a:t>(e.g. firing one-third of your employees, reducing everyone’s </a:t>
            </a:r>
            <a:r>
              <a:rPr lang="en-US" dirty="0" smtClean="0"/>
              <a:t>pay)</a:t>
            </a:r>
          </a:p>
          <a:p>
            <a:r>
              <a:rPr lang="en-US" b="1" dirty="0">
                <a:solidFill>
                  <a:schemeClr val="accent4">
                    <a:lumMod val="75000"/>
                  </a:schemeClr>
                </a:solidFill>
              </a:rPr>
              <a:t>Existence of </a:t>
            </a:r>
            <a:r>
              <a:rPr lang="en-US" b="1" dirty="0" smtClean="0">
                <a:solidFill>
                  <a:schemeClr val="accent4">
                    <a:lumMod val="75000"/>
                  </a:schemeClr>
                </a:solidFill>
              </a:rPr>
              <a:t>intangibles </a:t>
            </a:r>
            <a:r>
              <a:rPr lang="en-US" dirty="0" err="1" smtClean="0"/>
              <a:t>ie</a:t>
            </a:r>
            <a:r>
              <a:rPr lang="en-US" dirty="0" smtClean="0"/>
              <a:t>,</a:t>
            </a:r>
            <a:r>
              <a:rPr lang="en-US" b="1" dirty="0" smtClean="0"/>
              <a:t> </a:t>
            </a:r>
            <a:r>
              <a:rPr lang="en-US" dirty="0" smtClean="0"/>
              <a:t>difficult-to-measure (e.g. consumer </a:t>
            </a:r>
            <a:r>
              <a:rPr lang="en-US" dirty="0"/>
              <a:t>satisfaction, employee morale, </a:t>
            </a:r>
            <a:r>
              <a:rPr lang="en-US" dirty="0" smtClean="0"/>
              <a:t>recreation value)</a:t>
            </a:r>
          </a:p>
          <a:p>
            <a:r>
              <a:rPr lang="en-US" b="1" dirty="0">
                <a:solidFill>
                  <a:schemeClr val="accent4">
                    <a:lumMod val="75000"/>
                  </a:schemeClr>
                </a:solidFill>
              </a:rPr>
              <a:t>Existence </a:t>
            </a:r>
            <a:r>
              <a:rPr lang="en-US" b="1" dirty="0" smtClean="0">
                <a:solidFill>
                  <a:schemeClr val="accent4">
                    <a:lumMod val="75000"/>
                  </a:schemeClr>
                </a:solidFill>
              </a:rPr>
              <a:t>Long </a:t>
            </a:r>
            <a:r>
              <a:rPr lang="en-US" b="1" dirty="0">
                <a:solidFill>
                  <a:schemeClr val="accent4">
                    <a:lumMod val="75000"/>
                  </a:schemeClr>
                </a:solidFill>
              </a:rPr>
              <a:t>time </a:t>
            </a:r>
            <a:r>
              <a:rPr lang="en-US" b="1" dirty="0" smtClean="0">
                <a:solidFill>
                  <a:schemeClr val="accent4">
                    <a:lumMod val="75000"/>
                  </a:schemeClr>
                </a:solidFill>
              </a:rPr>
              <a:t>horizons </a:t>
            </a:r>
            <a:r>
              <a:rPr lang="en-US" dirty="0" smtClean="0"/>
              <a:t>where </a:t>
            </a:r>
            <a:r>
              <a:rPr lang="en-US" dirty="0"/>
              <a:t>the consequences </a:t>
            </a:r>
            <a:r>
              <a:rPr lang="en-US" dirty="0" smtClean="0"/>
              <a:t>of decisions that must be made </a:t>
            </a:r>
            <a:r>
              <a:rPr lang="en-US" dirty="0"/>
              <a:t>today, </a:t>
            </a:r>
            <a:r>
              <a:rPr lang="en-US" dirty="0" smtClean="0"/>
              <a:t>will </a:t>
            </a:r>
            <a:r>
              <a:rPr lang="en-US" dirty="0"/>
              <a:t>not be known for </a:t>
            </a:r>
            <a:r>
              <a:rPr lang="en-US" dirty="0" smtClean="0"/>
              <a:t>years/decades (</a:t>
            </a:r>
            <a:r>
              <a:rPr lang="en-US" dirty="0" err="1"/>
              <a:t>e.g</a:t>
            </a:r>
            <a:r>
              <a:rPr lang="en-US" dirty="0"/>
              <a:t> forest management and </a:t>
            </a:r>
            <a:r>
              <a:rPr lang="en-US" dirty="0" smtClean="0"/>
              <a:t>planning)</a:t>
            </a:r>
          </a:p>
          <a:p>
            <a:r>
              <a:rPr lang="en-US" b="1" dirty="0">
                <a:solidFill>
                  <a:schemeClr val="accent4">
                    <a:lumMod val="75000"/>
                  </a:schemeClr>
                </a:solidFill>
              </a:rPr>
              <a:t>Interdisciplinary </a:t>
            </a:r>
            <a:r>
              <a:rPr lang="en-US" b="1" dirty="0" smtClean="0">
                <a:solidFill>
                  <a:schemeClr val="accent4">
                    <a:lumMod val="75000"/>
                  </a:schemeClr>
                </a:solidFill>
              </a:rPr>
              <a:t>substance of decisions and/or having multiple </a:t>
            </a:r>
            <a:r>
              <a:rPr lang="en-US" b="1" dirty="0">
                <a:solidFill>
                  <a:schemeClr val="accent4">
                    <a:lumMod val="75000"/>
                  </a:schemeClr>
                </a:solidFill>
              </a:rPr>
              <a:t>decision makers</a:t>
            </a:r>
            <a:r>
              <a:rPr lang="en-US" b="1" dirty="0" smtClean="0">
                <a:solidFill>
                  <a:schemeClr val="accent4">
                    <a:lumMod val="75000"/>
                  </a:schemeClr>
                </a:solidFill>
              </a:rPr>
              <a:t> </a:t>
            </a:r>
            <a:r>
              <a:rPr lang="en-US" dirty="0"/>
              <a:t>require information from several </a:t>
            </a:r>
            <a:r>
              <a:rPr lang="en-US" dirty="0" smtClean="0"/>
              <a:t>“areas </a:t>
            </a:r>
            <a:r>
              <a:rPr lang="en-US" dirty="0"/>
              <a:t>of </a:t>
            </a:r>
            <a:r>
              <a:rPr lang="en-US" dirty="0" smtClean="0"/>
              <a:t>expertise”, (e.g. forest owners, forest managers, public laws, funding schemes)</a:t>
            </a:r>
          </a:p>
          <a:p>
            <a:r>
              <a:rPr lang="en-US" b="1" dirty="0">
                <a:solidFill>
                  <a:schemeClr val="accent4">
                    <a:lumMod val="75000"/>
                  </a:schemeClr>
                </a:solidFill>
              </a:rPr>
              <a:t>Uncertainty and </a:t>
            </a:r>
            <a:r>
              <a:rPr lang="en-US" b="1" dirty="0" smtClean="0">
                <a:solidFill>
                  <a:schemeClr val="accent4">
                    <a:lumMod val="75000"/>
                  </a:schemeClr>
                </a:solidFill>
              </a:rPr>
              <a:t>risk</a:t>
            </a:r>
            <a:r>
              <a:rPr lang="en-US" b="1" dirty="0" smtClean="0"/>
              <a:t>: </a:t>
            </a:r>
            <a:r>
              <a:rPr lang="en-US" dirty="0" smtClean="0"/>
              <a:t>not </a:t>
            </a:r>
            <a:r>
              <a:rPr lang="en-US" dirty="0"/>
              <a:t>being able to precisely predict the </a:t>
            </a:r>
            <a:r>
              <a:rPr lang="en-US" dirty="0" smtClean="0"/>
              <a:t>future raises questions (one can try to use historical </a:t>
            </a:r>
            <a:r>
              <a:rPr lang="en-US" dirty="0"/>
              <a:t>data, expert judgments, </a:t>
            </a:r>
            <a:r>
              <a:rPr lang="en-US" dirty="0" smtClean="0"/>
              <a:t>simulations to deal with uncertainty and risk)</a:t>
            </a:r>
          </a:p>
          <a:p>
            <a:r>
              <a:rPr lang="en-US" b="1" dirty="0" smtClean="0">
                <a:solidFill>
                  <a:schemeClr val="accent4">
                    <a:lumMod val="75000"/>
                  </a:schemeClr>
                </a:solidFill>
              </a:rPr>
              <a:t>Being </a:t>
            </a:r>
            <a:r>
              <a:rPr lang="en-US" b="1" dirty="0">
                <a:solidFill>
                  <a:schemeClr val="accent4">
                    <a:lumMod val="75000"/>
                  </a:schemeClr>
                </a:solidFill>
              </a:rPr>
              <a:t>able to </a:t>
            </a:r>
            <a:r>
              <a:rPr lang="en-US" b="1" dirty="0" smtClean="0">
                <a:solidFill>
                  <a:schemeClr val="accent4">
                    <a:lumMod val="75000"/>
                  </a:schemeClr>
                </a:solidFill>
              </a:rPr>
              <a:t>quantify trade-offs</a:t>
            </a:r>
            <a:r>
              <a:rPr lang="en-US" dirty="0" smtClean="0"/>
              <a:t>: expressing </a:t>
            </a:r>
            <a:r>
              <a:rPr lang="en-US" dirty="0"/>
              <a:t>the value trade-offs among </a:t>
            </a:r>
            <a:r>
              <a:rPr lang="en-US" dirty="0" smtClean="0"/>
              <a:t>the multiple objectives</a:t>
            </a:r>
            <a:endParaRPr lang="en-US" dirty="0"/>
          </a:p>
        </p:txBody>
      </p:sp>
      <p:sp>
        <p:nvSpPr>
          <p:cNvPr id="6" name="Rounded Rectangle 5"/>
          <p:cNvSpPr/>
          <p:nvPr/>
        </p:nvSpPr>
        <p:spPr>
          <a:xfrm>
            <a:off x="831376" y="1282890"/>
            <a:ext cx="10522424" cy="682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extLst>
      <p:ext uri="{BB962C8B-B14F-4D97-AF65-F5344CB8AC3E}">
        <p14:creationId xmlns:p14="http://schemas.microsoft.com/office/powerpoint/2010/main" val="15463737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a:solidFill>
                  <a:schemeClr val="accent6"/>
                </a:solidFill>
              </a:rPr>
              <a:t>Multiple Objective Decision Analysis (MODA) </a:t>
            </a:r>
            <a:r>
              <a:rPr lang="en-US" dirty="0"/>
              <a:t>is an operations research technique for evaluating a decision under multiple, sometimes </a:t>
            </a:r>
            <a:r>
              <a:rPr lang="en-US" b="1" dirty="0"/>
              <a:t>competing and conflicting </a:t>
            </a:r>
            <a:r>
              <a:rPr lang="en-US" dirty="0"/>
              <a:t>objectives or criteria. </a:t>
            </a:r>
            <a:endParaRPr lang="en-US" dirty="0" smtClean="0"/>
          </a:p>
          <a:p>
            <a:endParaRPr lang="en-US" sz="900" dirty="0"/>
          </a:p>
          <a:p>
            <a:r>
              <a:rPr lang="en-US" b="1" dirty="0" smtClean="0"/>
              <a:t>Multi-objective </a:t>
            </a:r>
            <a:r>
              <a:rPr lang="en-US" b="1" dirty="0"/>
              <a:t>optimization </a:t>
            </a:r>
            <a:r>
              <a:rPr lang="en-US" dirty="0"/>
              <a:t>leads to a set of optimal solutions </a:t>
            </a:r>
            <a:r>
              <a:rPr lang="en-US" dirty="0" smtClean="0"/>
              <a:t>(known </a:t>
            </a:r>
            <a:r>
              <a:rPr lang="en-US" dirty="0"/>
              <a:t>as Pareto-optimal </a:t>
            </a:r>
            <a:r>
              <a:rPr lang="en-US" dirty="0" smtClean="0"/>
              <a:t>solutions) since no </a:t>
            </a:r>
            <a:r>
              <a:rPr lang="en-US" dirty="0"/>
              <a:t>solution can be considered better than any other regarding all the </a:t>
            </a:r>
            <a:r>
              <a:rPr lang="en-US" dirty="0" smtClean="0"/>
              <a:t>objectives</a:t>
            </a:r>
          </a:p>
          <a:p>
            <a:endParaRPr lang="en-US" sz="900" dirty="0" smtClean="0"/>
          </a:p>
          <a:p>
            <a:r>
              <a:rPr lang="en-US" dirty="0" smtClean="0"/>
              <a:t>MODA provides </a:t>
            </a:r>
            <a:r>
              <a:rPr lang="en-US" dirty="0"/>
              <a:t>a process that systematically </a:t>
            </a:r>
            <a:r>
              <a:rPr lang="en-US" dirty="0">
                <a:solidFill>
                  <a:srgbClr val="0070C0"/>
                </a:solidFill>
              </a:rPr>
              <a:t>identifies alternatives </a:t>
            </a:r>
            <a:r>
              <a:rPr lang="en-US" dirty="0"/>
              <a:t>and </a:t>
            </a:r>
            <a:r>
              <a:rPr lang="en-US" dirty="0">
                <a:solidFill>
                  <a:srgbClr val="0070C0"/>
                </a:solidFill>
              </a:rPr>
              <a:t>the decision maker’s objectives</a:t>
            </a:r>
            <a:r>
              <a:rPr lang="en-US" dirty="0"/>
              <a:t> </a:t>
            </a:r>
            <a:r>
              <a:rPr lang="en-US" dirty="0" smtClean="0"/>
              <a:t>that serves </a:t>
            </a:r>
            <a:r>
              <a:rPr lang="en-US" dirty="0"/>
              <a:t>as the measuring device for selecting the preferred </a:t>
            </a:r>
            <a:r>
              <a:rPr lang="en-US" dirty="0" smtClean="0"/>
              <a:t>alternative given the </a:t>
            </a:r>
            <a:r>
              <a:rPr lang="en-US" dirty="0"/>
              <a:t>decision </a:t>
            </a:r>
            <a:r>
              <a:rPr lang="en-US" b="1" dirty="0">
                <a:solidFill>
                  <a:schemeClr val="accent2">
                    <a:lumMod val="75000"/>
                  </a:schemeClr>
                </a:solidFill>
              </a:rPr>
              <a:t>space</a:t>
            </a:r>
            <a:r>
              <a:rPr lang="en-US" dirty="0" smtClean="0"/>
              <a:t>. </a:t>
            </a:r>
          </a:p>
          <a:p>
            <a:endParaRPr lang="en-US" sz="900" dirty="0" smtClean="0"/>
          </a:p>
          <a:p>
            <a:r>
              <a:rPr lang="en-US" dirty="0" smtClean="0"/>
              <a:t>Decision </a:t>
            </a:r>
            <a:r>
              <a:rPr lang="en-US" dirty="0"/>
              <a:t>makers try to balance multiple objectives (e.g., cost, performance, reliability) none of which is obviously the best </a:t>
            </a:r>
          </a:p>
          <a:p>
            <a:endParaRPr lang="en-US" dirty="0" smtClean="0"/>
          </a:p>
        </p:txBody>
      </p:sp>
      <p:sp>
        <p:nvSpPr>
          <p:cNvPr id="6" name="Title 1"/>
          <p:cNvSpPr>
            <a:spLocks noGrp="1"/>
          </p:cNvSpPr>
          <p:nvPr>
            <p:ph type="title"/>
          </p:nvPr>
        </p:nvSpPr>
        <p:spPr>
          <a:xfrm>
            <a:off x="838200" y="365125"/>
            <a:ext cx="10515600" cy="1325563"/>
          </a:xfrm>
        </p:spPr>
        <p:txBody>
          <a:bodyPr/>
          <a:lstStyle/>
          <a:p>
            <a:r>
              <a:rPr lang="en-US" dirty="0"/>
              <a:t>Multiple Objective Decision Analysis</a:t>
            </a:r>
            <a:endParaRPr lang="pt-PT" dirty="0"/>
          </a:p>
        </p:txBody>
      </p:sp>
      <p:sp>
        <p:nvSpPr>
          <p:cNvPr id="7" name="Rounded Rectangle 6"/>
          <p:cNvSpPr/>
          <p:nvPr/>
        </p:nvSpPr>
        <p:spPr>
          <a:xfrm>
            <a:off x="831376" y="1282890"/>
            <a:ext cx="10522424" cy="682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extLst>
      <p:ext uri="{BB962C8B-B14F-4D97-AF65-F5344CB8AC3E}">
        <p14:creationId xmlns:p14="http://schemas.microsoft.com/office/powerpoint/2010/main" val="17749224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Multiple Objective Decision Analysis</a:t>
            </a:r>
            <a:endParaRPr lang="pt-PT" dirty="0"/>
          </a:p>
        </p:txBody>
      </p:sp>
      <p:sp>
        <p:nvSpPr>
          <p:cNvPr id="3" name="Content Placeholder 2"/>
          <p:cNvSpPr>
            <a:spLocks noGrp="1"/>
          </p:cNvSpPr>
          <p:nvPr>
            <p:ph idx="1"/>
          </p:nvPr>
        </p:nvSpPr>
        <p:spPr>
          <a:xfrm>
            <a:off x="838200" y="1825625"/>
            <a:ext cx="10515600" cy="4506936"/>
          </a:xfrm>
        </p:spPr>
        <p:txBody>
          <a:bodyPr>
            <a:normAutofit/>
          </a:bodyPr>
          <a:lstStyle/>
          <a:p>
            <a:r>
              <a:rPr lang="en-US" sz="2200" b="1" dirty="0" smtClean="0">
                <a:solidFill>
                  <a:schemeClr val="accent6"/>
                </a:solidFill>
              </a:rPr>
              <a:t>Decision Making</a:t>
            </a:r>
          </a:p>
          <a:p>
            <a:endParaRPr lang="en-US" sz="800" dirty="0" smtClean="0"/>
          </a:p>
          <a:p>
            <a:pPr marL="0" indent="0">
              <a:buNone/>
            </a:pPr>
            <a:r>
              <a:rPr lang="en-US" sz="2200" b="1" dirty="0" smtClean="0"/>
              <a:t>   Its quality depends on:</a:t>
            </a:r>
          </a:p>
          <a:p>
            <a:endParaRPr lang="en-US" sz="800" b="1" dirty="0" smtClean="0"/>
          </a:p>
          <a:p>
            <a:pPr lvl="1">
              <a:buFont typeface="Wingdings" panose="05000000000000000000" pitchFamily="2" charset="2"/>
              <a:buChar char="§"/>
            </a:pPr>
            <a:r>
              <a:rPr lang="en-US" sz="2000" dirty="0" smtClean="0"/>
              <a:t>the </a:t>
            </a:r>
            <a:r>
              <a:rPr lang="en-US" sz="2000" b="1" dirty="0" smtClean="0">
                <a:solidFill>
                  <a:srgbClr val="0070C0"/>
                </a:solidFill>
              </a:rPr>
              <a:t>quality of the underlying process </a:t>
            </a:r>
            <a:r>
              <a:rPr lang="en-US" sz="2000" dirty="0" smtClean="0"/>
              <a:t>(but not the inverse)</a:t>
            </a:r>
          </a:p>
          <a:p>
            <a:pPr lvl="1">
              <a:buFont typeface="Wingdings" panose="05000000000000000000" pitchFamily="2" charset="2"/>
              <a:buChar char="§"/>
            </a:pPr>
            <a:r>
              <a:rPr lang="en-US" sz="2000" dirty="0" smtClean="0"/>
              <a:t>the</a:t>
            </a:r>
            <a:r>
              <a:rPr lang="en-US" sz="2000" b="1" dirty="0" smtClean="0"/>
              <a:t> </a:t>
            </a:r>
            <a:r>
              <a:rPr lang="en-US" sz="2000" b="1" dirty="0" smtClean="0">
                <a:solidFill>
                  <a:srgbClr val="0070C0"/>
                </a:solidFill>
              </a:rPr>
              <a:t>problem formulation </a:t>
            </a:r>
            <a:endParaRPr lang="en-US" sz="2000" b="1" dirty="0"/>
          </a:p>
          <a:p>
            <a:pPr lvl="1">
              <a:buFont typeface="Wingdings" panose="05000000000000000000" pitchFamily="2" charset="2"/>
              <a:buChar char="§"/>
            </a:pPr>
            <a:r>
              <a:rPr lang="en-US" sz="2000" dirty="0" smtClean="0"/>
              <a:t>the quality and nature of </a:t>
            </a:r>
            <a:r>
              <a:rPr lang="en-US" sz="2000" b="1" dirty="0" smtClean="0">
                <a:solidFill>
                  <a:srgbClr val="0070C0"/>
                </a:solidFill>
              </a:rPr>
              <a:t>available decision alternatives </a:t>
            </a:r>
            <a:r>
              <a:rPr lang="en-US" sz="2000" dirty="0" smtClean="0"/>
              <a:t>(it is the configuration of the feasible set of available alternatives</a:t>
            </a:r>
          </a:p>
          <a:p>
            <a:pPr lvl="1">
              <a:buFont typeface="Wingdings" panose="05000000000000000000" pitchFamily="2" charset="2"/>
              <a:buChar char="§"/>
            </a:pPr>
            <a:endParaRPr lang="en-US" sz="1800" b="1" dirty="0" smtClean="0"/>
          </a:p>
          <a:p>
            <a:pPr lvl="1">
              <a:buFont typeface="Wingdings" panose="05000000000000000000" pitchFamily="2" charset="2"/>
              <a:buChar char="§"/>
            </a:pPr>
            <a:endParaRPr lang="en-US" sz="1800" b="1" dirty="0" smtClean="0"/>
          </a:p>
        </p:txBody>
      </p:sp>
      <p:sp>
        <p:nvSpPr>
          <p:cNvPr id="6" name="Rounded Rectangle 5"/>
          <p:cNvSpPr/>
          <p:nvPr/>
        </p:nvSpPr>
        <p:spPr>
          <a:xfrm>
            <a:off x="831376" y="1282890"/>
            <a:ext cx="10522424" cy="682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4" name="TextBox 3"/>
          <p:cNvSpPr txBox="1"/>
          <p:nvPr/>
        </p:nvSpPr>
        <p:spPr>
          <a:xfrm>
            <a:off x="1435608" y="5060864"/>
            <a:ext cx="2715768" cy="1015663"/>
          </a:xfrm>
          <a:prstGeom prst="rect">
            <a:avLst/>
          </a:prstGeom>
          <a:noFill/>
        </p:spPr>
        <p:txBody>
          <a:bodyPr wrap="square" rtlCol="0">
            <a:spAutoFit/>
          </a:bodyPr>
          <a:lstStyle/>
          <a:p>
            <a:pPr algn="r"/>
            <a:r>
              <a:rPr lang="en-US" sz="2000" b="1" u="sng" dirty="0"/>
              <a:t>Decision maker </a:t>
            </a:r>
            <a:r>
              <a:rPr lang="en-US" sz="2000" b="1" u="sng" dirty="0" smtClean="0"/>
              <a:t>              </a:t>
            </a:r>
            <a:r>
              <a:rPr lang="en-US" sz="2000" dirty="0" smtClean="0"/>
              <a:t>must </a:t>
            </a:r>
            <a:r>
              <a:rPr lang="en-US" sz="2000" dirty="0"/>
              <a:t>choose from a set of alternative </a:t>
            </a:r>
            <a:r>
              <a:rPr lang="en-US" sz="2000" dirty="0" smtClean="0"/>
              <a:t>solutions</a:t>
            </a:r>
            <a:endParaRPr lang="en-US" sz="2000" dirty="0"/>
          </a:p>
        </p:txBody>
      </p:sp>
      <p:sp>
        <p:nvSpPr>
          <p:cNvPr id="5" name="TextBox 4"/>
          <p:cNvSpPr txBox="1"/>
          <p:nvPr/>
        </p:nvSpPr>
        <p:spPr>
          <a:xfrm>
            <a:off x="5858256" y="4975894"/>
            <a:ext cx="5084064" cy="1015663"/>
          </a:xfrm>
          <a:prstGeom prst="rect">
            <a:avLst/>
          </a:prstGeom>
          <a:noFill/>
        </p:spPr>
        <p:txBody>
          <a:bodyPr wrap="square" rtlCol="0">
            <a:spAutoFit/>
          </a:bodyPr>
          <a:lstStyle/>
          <a:p>
            <a:r>
              <a:rPr lang="en-US" sz="2000" b="1" u="sng" dirty="0" smtClean="0"/>
              <a:t>Analyst</a:t>
            </a:r>
          </a:p>
          <a:p>
            <a:r>
              <a:rPr lang="en-US" sz="2000" dirty="0" smtClean="0"/>
              <a:t>must </a:t>
            </a:r>
            <a:r>
              <a:rPr lang="en-US" sz="2000" dirty="0"/>
              <a:t>describe as accurate as possible the range of choices and the trade-offs among objectives </a:t>
            </a:r>
            <a:endParaRPr lang="en-US" sz="2000" b="1" dirty="0"/>
          </a:p>
        </p:txBody>
      </p:sp>
      <p:cxnSp>
        <p:nvCxnSpPr>
          <p:cNvPr id="8" name="Straight Arrow Connector 7"/>
          <p:cNvCxnSpPr/>
          <p:nvPr/>
        </p:nvCxnSpPr>
        <p:spPr>
          <a:xfrm>
            <a:off x="4288536" y="5568696"/>
            <a:ext cx="1432560" cy="0"/>
          </a:xfrm>
          <a:prstGeom prst="straightConnector1">
            <a:avLst/>
          </a:prstGeom>
          <a:ln w="381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4288536" y="5830824"/>
            <a:ext cx="1432560" cy="0"/>
          </a:xfrm>
          <a:prstGeom prst="straightConnector1">
            <a:avLst/>
          </a:prstGeom>
          <a:ln w="38100">
            <a:solidFill>
              <a:schemeClr val="accent6"/>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5553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641763" y="2369127"/>
            <a:ext cx="8728363" cy="646331"/>
          </a:xfrm>
          <a:prstGeom prst="rect">
            <a:avLst/>
          </a:prstGeom>
          <a:noFill/>
        </p:spPr>
        <p:txBody>
          <a:bodyPr wrap="square" rtlCol="0">
            <a:spAutoFit/>
          </a:bodyPr>
          <a:lstStyle/>
          <a:p>
            <a:r>
              <a:rPr lang="en-US" sz="3600" dirty="0"/>
              <a:t>Multi-objective linear </a:t>
            </a:r>
            <a:r>
              <a:rPr lang="en-US" sz="3600" dirty="0" smtClean="0"/>
              <a:t>programming</a:t>
            </a:r>
            <a:endParaRPr lang="en-US" sz="3600" dirty="0"/>
          </a:p>
        </p:txBody>
      </p:sp>
      <p:cxnSp>
        <p:nvCxnSpPr>
          <p:cNvPr id="7" name="Straight Connector 6"/>
          <p:cNvCxnSpPr/>
          <p:nvPr/>
        </p:nvCxnSpPr>
        <p:spPr>
          <a:xfrm flipV="1">
            <a:off x="1641764" y="3307080"/>
            <a:ext cx="8728363" cy="0"/>
          </a:xfrm>
          <a:prstGeom prst="line">
            <a:avLst/>
          </a:prstGeom>
          <a:ln w="28575">
            <a:solidFill>
              <a:srgbClr val="0070C0"/>
            </a:solidFill>
          </a:ln>
        </p:spPr>
        <p:style>
          <a:lnRef idx="1">
            <a:schemeClr val="accent6"/>
          </a:lnRef>
          <a:fillRef idx="0">
            <a:schemeClr val="accent6"/>
          </a:fillRef>
          <a:effectRef idx="0">
            <a:schemeClr val="accent6"/>
          </a:effectRef>
          <a:fontRef idx="minor">
            <a:schemeClr val="tx1"/>
          </a:fontRef>
        </p:style>
      </p:cxnSp>
      <p:sp>
        <p:nvSpPr>
          <p:cNvPr id="8" name="TextBox 7"/>
          <p:cNvSpPr txBox="1"/>
          <p:nvPr/>
        </p:nvSpPr>
        <p:spPr>
          <a:xfrm>
            <a:off x="1641763" y="3947252"/>
            <a:ext cx="8416636" cy="923330"/>
          </a:xfrm>
          <a:prstGeom prst="rect">
            <a:avLst/>
          </a:prstGeom>
          <a:noFill/>
        </p:spPr>
        <p:txBody>
          <a:bodyPr wrap="square" rtlCol="0">
            <a:spAutoFit/>
          </a:bodyPr>
          <a:lstStyle/>
          <a:p>
            <a:pPr lvl="1"/>
            <a:r>
              <a:rPr lang="en-US" dirty="0">
                <a:solidFill>
                  <a:schemeClr val="bg2">
                    <a:lumMod val="50000"/>
                  </a:schemeClr>
                </a:solidFill>
              </a:rPr>
              <a:t>Goal programming</a:t>
            </a:r>
          </a:p>
          <a:p>
            <a:pPr lvl="1"/>
            <a:r>
              <a:rPr lang="en-US" dirty="0">
                <a:solidFill>
                  <a:schemeClr val="bg2">
                    <a:lumMod val="50000"/>
                  </a:schemeClr>
                </a:solidFill>
              </a:rPr>
              <a:t>Classical methods - conversion to single objective </a:t>
            </a:r>
            <a:r>
              <a:rPr lang="en-US" dirty="0" smtClean="0">
                <a:solidFill>
                  <a:schemeClr val="bg2">
                    <a:lumMod val="50000"/>
                  </a:schemeClr>
                </a:solidFill>
              </a:rPr>
              <a:t>problems</a:t>
            </a:r>
          </a:p>
          <a:p>
            <a:pPr lvl="1"/>
            <a:r>
              <a:rPr lang="en-US" dirty="0" smtClean="0">
                <a:solidFill>
                  <a:schemeClr val="bg2">
                    <a:lumMod val="50000"/>
                  </a:schemeClr>
                </a:solidFill>
              </a:rPr>
              <a:t>True </a:t>
            </a:r>
            <a:r>
              <a:rPr lang="en-US" dirty="0">
                <a:solidFill>
                  <a:schemeClr val="bg2">
                    <a:lumMod val="50000"/>
                  </a:schemeClr>
                </a:solidFill>
              </a:rPr>
              <a:t>multi-objective linear </a:t>
            </a:r>
            <a:r>
              <a:rPr lang="en-US" dirty="0" smtClean="0">
                <a:solidFill>
                  <a:schemeClr val="bg2">
                    <a:lumMod val="50000"/>
                  </a:schemeClr>
                </a:solidFill>
              </a:rPr>
              <a:t>programming</a:t>
            </a:r>
            <a:endParaRPr lang="en-US" dirty="0">
              <a:solidFill>
                <a:schemeClr val="bg2">
                  <a:lumMod val="50000"/>
                </a:schemeClr>
              </a:solidFill>
            </a:endParaRPr>
          </a:p>
        </p:txBody>
      </p:sp>
    </p:spTree>
    <p:extLst>
      <p:ext uri="{BB962C8B-B14F-4D97-AF65-F5344CB8AC3E}">
        <p14:creationId xmlns:p14="http://schemas.microsoft.com/office/powerpoint/2010/main" val="30509932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5"/>
          <p:cNvSpPr txBox="1">
            <a:spLocks noGrp="1"/>
          </p:cNvSpPr>
          <p:nvPr>
            <p:ph idx="1"/>
          </p:nvPr>
        </p:nvSpPr>
        <p:spPr>
          <a:xfrm>
            <a:off x="838199" y="1825625"/>
            <a:ext cx="10515601" cy="4351338"/>
          </a:xfrm>
          <a:prstGeom prst="rect">
            <a:avLst/>
          </a:prstGeom>
        </p:spPr>
        <p:txBody>
          <a:bodyP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400" dirty="0" smtClean="0"/>
              <a:t>Multi-objective optimization problems can be formulated as:</a:t>
            </a:r>
          </a:p>
          <a:p>
            <a:pPr marL="0" indent="0">
              <a:buFont typeface="Arial" panose="020B0604020202020204" pitchFamily="34" charset="0"/>
              <a:buNone/>
            </a:pPr>
            <a:endParaRPr lang="en-US" sz="800" dirty="0" smtClean="0"/>
          </a:p>
          <a:p>
            <a:pPr marL="0" indent="0">
              <a:buFont typeface="Arial" panose="020B0604020202020204" pitchFamily="34" charset="0"/>
              <a:buNone/>
            </a:pPr>
            <a:r>
              <a:rPr lang="en-US" sz="1900" dirty="0" smtClean="0"/>
              <a:t>                             </a:t>
            </a:r>
            <a:r>
              <a:rPr lang="en-US" sz="2400" dirty="0" smtClean="0"/>
              <a:t>Minimize / Maximize </a:t>
            </a:r>
            <a:r>
              <a:rPr lang="en-US" sz="2400" i="1" dirty="0" smtClean="0"/>
              <a:t>f</a:t>
            </a:r>
            <a:r>
              <a:rPr lang="en-US" sz="2400" i="1" baseline="-25000" dirty="0" smtClean="0"/>
              <a:t>i </a:t>
            </a:r>
            <a:r>
              <a:rPr lang="en-US" sz="2400" dirty="0" smtClean="0"/>
              <a:t>(x)     </a:t>
            </a:r>
            <a:r>
              <a:rPr lang="en-US" sz="2400" dirty="0" err="1" smtClean="0"/>
              <a:t>i</a:t>
            </a:r>
            <a:r>
              <a:rPr lang="en-US" sz="2400" dirty="0" smtClean="0"/>
              <a:t> = 1,…, </a:t>
            </a:r>
            <a:r>
              <a:rPr lang="en-US" sz="2400" dirty="0" err="1" smtClean="0"/>
              <a:t>N</a:t>
            </a:r>
            <a:r>
              <a:rPr lang="en-US" sz="2400" baseline="-25000" dirty="0" err="1" smtClean="0"/>
              <a:t>obj</a:t>
            </a:r>
            <a:r>
              <a:rPr lang="en-US" sz="2400" baseline="-25000" dirty="0" smtClean="0"/>
              <a:t> </a:t>
            </a:r>
            <a:r>
              <a:rPr lang="en-US" sz="2400" dirty="0" smtClean="0"/>
              <a:t>– number of objective functions</a:t>
            </a:r>
          </a:p>
          <a:p>
            <a:pPr marL="0" indent="0">
              <a:buFont typeface="Arial" panose="020B0604020202020204" pitchFamily="34" charset="0"/>
              <a:buNone/>
            </a:pPr>
            <a:endParaRPr lang="en-US" sz="800" dirty="0" smtClean="0"/>
          </a:p>
          <a:p>
            <a:pPr marL="0" indent="0">
              <a:buFont typeface="Arial" panose="020B0604020202020204" pitchFamily="34" charset="0"/>
              <a:buNone/>
            </a:pPr>
            <a:r>
              <a:rPr lang="en-US" sz="2400" dirty="0" smtClean="0"/>
              <a:t>Subject to: </a:t>
            </a:r>
          </a:p>
          <a:p>
            <a:pPr marL="0" indent="0">
              <a:buNone/>
            </a:pPr>
            <a:r>
              <a:rPr lang="en-US" sz="2400" dirty="0" smtClean="0"/>
              <a:t>                      a set of </a:t>
            </a:r>
            <a:r>
              <a:rPr lang="en-US" sz="2400" dirty="0"/>
              <a:t>constraints (equality and </a:t>
            </a:r>
            <a:r>
              <a:rPr lang="en-US" sz="2400" dirty="0" smtClean="0"/>
              <a:t>inequality, sometimes with bounded var. )</a:t>
            </a:r>
          </a:p>
          <a:p>
            <a:pPr marL="0" indent="0">
              <a:buFont typeface="Arial" panose="020B0604020202020204" pitchFamily="34" charset="0"/>
              <a:buNone/>
            </a:pPr>
            <a:endParaRPr lang="en-US" sz="1900" baseline="-25000" dirty="0"/>
          </a:p>
          <a:p>
            <a:pPr marL="0" indent="0">
              <a:buFont typeface="Arial" panose="020B0604020202020204" pitchFamily="34" charset="0"/>
              <a:buNone/>
            </a:pPr>
            <a:r>
              <a:rPr lang="en-US" sz="2400" dirty="0" smtClean="0"/>
              <a:t>To simplify the solution process, in optimization problems with a number of objective functions, </a:t>
            </a:r>
            <a:r>
              <a:rPr lang="en-US" sz="2400" b="1" dirty="0" smtClean="0">
                <a:solidFill>
                  <a:schemeClr val="accent6"/>
                </a:solidFill>
              </a:rPr>
              <a:t>additional objective functions are usually handled as constraints</a:t>
            </a:r>
          </a:p>
          <a:p>
            <a:pPr marL="0" indent="0">
              <a:buFont typeface="Arial" panose="020B0604020202020204" pitchFamily="34" charset="0"/>
              <a:buNone/>
            </a:pPr>
            <a:endParaRPr lang="en-US" sz="900" b="1" dirty="0" smtClean="0">
              <a:solidFill>
                <a:schemeClr val="accent6"/>
              </a:solidFill>
            </a:endParaRPr>
          </a:p>
          <a:p>
            <a:pPr marL="0" indent="0">
              <a:buFont typeface="Arial" panose="020B0604020202020204" pitchFamily="34" charset="0"/>
              <a:buNone/>
            </a:pPr>
            <a:r>
              <a:rPr lang="en-US" sz="2400" dirty="0" smtClean="0"/>
              <a:t>HOWEVER</a:t>
            </a:r>
          </a:p>
          <a:p>
            <a:pPr marL="0" indent="0">
              <a:buFont typeface="Arial" panose="020B0604020202020204" pitchFamily="34" charset="0"/>
              <a:buNone/>
            </a:pPr>
            <a:r>
              <a:rPr lang="en-US" sz="2400" dirty="0" smtClean="0"/>
              <a:t>final solutions satisfying those constraints cannot be called optimal with respect to all the objective functions</a:t>
            </a:r>
          </a:p>
          <a:p>
            <a:pPr marL="0" indent="0">
              <a:buFont typeface="Arial" panose="020B0604020202020204" pitchFamily="34" charset="0"/>
              <a:buNone/>
            </a:pPr>
            <a:endParaRPr lang="pt-PT" dirty="0"/>
          </a:p>
        </p:txBody>
      </p:sp>
      <p:sp>
        <p:nvSpPr>
          <p:cNvPr id="5" name="Title 1"/>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Multi-objective linear problems </a:t>
            </a:r>
            <a:endParaRPr lang="pt-PT" sz="2800" dirty="0"/>
          </a:p>
        </p:txBody>
      </p:sp>
      <p:sp>
        <p:nvSpPr>
          <p:cNvPr id="6" name="Rounded Rectangle 5"/>
          <p:cNvSpPr/>
          <p:nvPr/>
        </p:nvSpPr>
        <p:spPr>
          <a:xfrm>
            <a:off x="831376" y="1282890"/>
            <a:ext cx="10522424" cy="682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extLst>
      <p:ext uri="{BB962C8B-B14F-4D97-AF65-F5344CB8AC3E}">
        <p14:creationId xmlns:p14="http://schemas.microsoft.com/office/powerpoint/2010/main" val="2032267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a:t>
            </a:r>
            <a:endParaRPr lang="en-US" dirty="0"/>
          </a:p>
        </p:txBody>
      </p:sp>
      <p:sp>
        <p:nvSpPr>
          <p:cNvPr id="3" name="Content Placeholder 2"/>
          <p:cNvSpPr>
            <a:spLocks noGrp="1"/>
          </p:cNvSpPr>
          <p:nvPr>
            <p:ph idx="1"/>
          </p:nvPr>
        </p:nvSpPr>
        <p:spPr/>
        <p:txBody>
          <a:bodyPr>
            <a:normAutofit lnSpcReduction="10000"/>
          </a:bodyPr>
          <a:lstStyle/>
          <a:p>
            <a:r>
              <a:rPr lang="en-US" dirty="0"/>
              <a:t>Single- versus multi-objective problems</a:t>
            </a:r>
          </a:p>
          <a:p>
            <a:r>
              <a:rPr lang="en-US" dirty="0" smtClean="0"/>
              <a:t>Decision </a:t>
            </a:r>
            <a:r>
              <a:rPr lang="en-US" dirty="0"/>
              <a:t>making </a:t>
            </a:r>
            <a:r>
              <a:rPr lang="en-US" dirty="0" smtClean="0"/>
              <a:t>and multiple objectives</a:t>
            </a:r>
            <a:endParaRPr lang="en-US" dirty="0"/>
          </a:p>
          <a:p>
            <a:r>
              <a:rPr lang="en-US" dirty="0" smtClean="0"/>
              <a:t>Multi-objective linear programming</a:t>
            </a:r>
          </a:p>
          <a:p>
            <a:pPr lvl="1"/>
            <a:r>
              <a:rPr lang="en-US" dirty="0"/>
              <a:t>Goal programming</a:t>
            </a:r>
          </a:p>
          <a:p>
            <a:pPr lvl="1"/>
            <a:r>
              <a:rPr lang="en-US" dirty="0" smtClean="0"/>
              <a:t>Classical </a:t>
            </a:r>
            <a:r>
              <a:rPr lang="en-US" dirty="0"/>
              <a:t>methods </a:t>
            </a:r>
            <a:r>
              <a:rPr lang="en-US" dirty="0" smtClean="0"/>
              <a:t>- conversion to single objective problems</a:t>
            </a:r>
          </a:p>
          <a:p>
            <a:pPr marL="914400" lvl="2" indent="0">
              <a:buNone/>
            </a:pPr>
            <a:r>
              <a:rPr lang="en-US" dirty="0" smtClean="0"/>
              <a:t>- Preemptive optimization</a:t>
            </a:r>
          </a:p>
          <a:p>
            <a:pPr marL="914400" lvl="2" indent="0">
              <a:buNone/>
            </a:pPr>
            <a:r>
              <a:rPr lang="en-US" dirty="0" smtClean="0"/>
              <a:t>- Weighted sums</a:t>
            </a:r>
          </a:p>
          <a:p>
            <a:pPr lvl="1"/>
            <a:r>
              <a:rPr lang="en-US" dirty="0" smtClean="0"/>
              <a:t>True multi-objective linear programming</a:t>
            </a:r>
          </a:p>
          <a:p>
            <a:pPr marL="914400" lvl="2" indent="0">
              <a:buNone/>
            </a:pPr>
            <a:r>
              <a:rPr lang="en-US" dirty="0" smtClean="0"/>
              <a:t> - The </a:t>
            </a:r>
            <a:r>
              <a:rPr lang="en-US" dirty="0"/>
              <a:t>optimality  and the Pareto frontier </a:t>
            </a:r>
            <a:r>
              <a:rPr lang="en-US" dirty="0" smtClean="0"/>
              <a:t>concepts</a:t>
            </a:r>
          </a:p>
          <a:p>
            <a:pPr marL="914400" lvl="2" indent="0">
              <a:buNone/>
            </a:pPr>
            <a:r>
              <a:rPr lang="en-US" dirty="0"/>
              <a:t> </a:t>
            </a:r>
            <a:r>
              <a:rPr lang="en-US" dirty="0" smtClean="0"/>
              <a:t>- Weighted sums</a:t>
            </a:r>
            <a:endParaRPr lang="en-US" dirty="0"/>
          </a:p>
          <a:p>
            <a:pPr marL="914400" lvl="2" indent="0">
              <a:buNone/>
            </a:pPr>
            <a:r>
              <a:rPr lang="en-US" dirty="0" smtClean="0"/>
              <a:t> - Evolutionary Multi-objective Optimization (EMO) Algorithms</a:t>
            </a:r>
          </a:p>
          <a:p>
            <a:endParaRPr lang="en-US" dirty="0"/>
          </a:p>
        </p:txBody>
      </p:sp>
    </p:spTree>
    <p:extLst>
      <p:ext uri="{BB962C8B-B14F-4D97-AF65-F5344CB8AC3E}">
        <p14:creationId xmlns:p14="http://schemas.microsoft.com/office/powerpoint/2010/main" val="38075140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838200" y="365125"/>
            <a:ext cx="10515600" cy="1325563"/>
          </a:xfrm>
        </p:spPr>
        <p:txBody>
          <a:bodyPr/>
          <a:lstStyle/>
          <a:p>
            <a:r>
              <a:rPr lang="en-US" dirty="0"/>
              <a:t>Multi-objective </a:t>
            </a:r>
            <a:r>
              <a:rPr lang="en-US" dirty="0" smtClean="0"/>
              <a:t>linear problems </a:t>
            </a:r>
            <a:endParaRPr lang="en-US" dirty="0"/>
          </a:p>
        </p:txBody>
      </p:sp>
      <p:sp>
        <p:nvSpPr>
          <p:cNvPr id="9" name="Rounded Rectangle 8"/>
          <p:cNvSpPr/>
          <p:nvPr/>
        </p:nvSpPr>
        <p:spPr>
          <a:xfrm>
            <a:off x="831376" y="1282890"/>
            <a:ext cx="10522424" cy="682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0" name="Text Placeholder 4"/>
          <p:cNvSpPr>
            <a:spLocks noGrp="1"/>
          </p:cNvSpPr>
          <p:nvPr>
            <p:ph type="body" sz="quarter" idx="3"/>
          </p:nvPr>
        </p:nvSpPr>
        <p:spPr>
          <a:xfrm>
            <a:off x="838200" y="1317009"/>
            <a:ext cx="5183188" cy="823912"/>
          </a:xfrm>
        </p:spPr>
        <p:txBody>
          <a:bodyPr/>
          <a:lstStyle/>
          <a:p>
            <a:r>
              <a:rPr lang="en-US" dirty="0" smtClean="0">
                <a:solidFill>
                  <a:schemeClr val="accent6"/>
                </a:solidFill>
              </a:rPr>
              <a:t>Goal programming</a:t>
            </a:r>
            <a:endParaRPr lang="en-US" dirty="0">
              <a:solidFill>
                <a:schemeClr val="accent6"/>
              </a:solidFill>
            </a:endParaRPr>
          </a:p>
        </p:txBody>
      </p:sp>
      <p:sp>
        <p:nvSpPr>
          <p:cNvPr id="11" name="Content Placeholder 5"/>
          <p:cNvSpPr>
            <a:spLocks noGrp="1"/>
          </p:cNvSpPr>
          <p:nvPr>
            <p:ph sz="quarter" idx="4"/>
          </p:nvPr>
        </p:nvSpPr>
        <p:spPr>
          <a:xfrm>
            <a:off x="831376" y="2289110"/>
            <a:ext cx="5838905" cy="4574581"/>
          </a:xfrm>
        </p:spPr>
        <p:txBody>
          <a:bodyPr>
            <a:normAutofit fontScale="92500" lnSpcReduction="10000"/>
          </a:bodyPr>
          <a:lstStyle/>
          <a:p>
            <a:r>
              <a:rPr lang="en-US" sz="2000" dirty="0" smtClean="0"/>
              <a:t>Define target levels of each objective rather than max or min the objective functions </a:t>
            </a:r>
          </a:p>
          <a:p>
            <a:endParaRPr lang="en-US" sz="800" dirty="0"/>
          </a:p>
          <a:p>
            <a:pPr lvl="1"/>
            <a:r>
              <a:rPr lang="en-US" sz="2000" dirty="0" smtClean="0"/>
              <a:t>Suppose the goal for </a:t>
            </a:r>
            <a:r>
              <a:rPr lang="en-US" sz="2000" dirty="0" err="1" smtClean="0"/>
              <a:t>obj</a:t>
            </a:r>
            <a:r>
              <a:rPr lang="en-US" sz="2000" dirty="0" smtClean="0"/>
              <a:t> </a:t>
            </a:r>
            <a:r>
              <a:rPr lang="en-US" sz="2000" dirty="0" err="1" smtClean="0"/>
              <a:t>i</a:t>
            </a:r>
            <a:r>
              <a:rPr lang="en-US" sz="2000" dirty="0" smtClean="0"/>
              <a:t> is </a:t>
            </a:r>
            <a:r>
              <a:rPr lang="en-US" sz="2000" dirty="0" err="1" smtClean="0"/>
              <a:t>gi</a:t>
            </a:r>
            <a:r>
              <a:rPr lang="en-US" sz="2000" dirty="0" smtClean="0"/>
              <a:t>: </a:t>
            </a:r>
          </a:p>
          <a:p>
            <a:pPr lvl="1"/>
            <a:endParaRPr lang="en-US" sz="800" dirty="0" smtClean="0"/>
          </a:p>
          <a:p>
            <a:pPr marL="457200" lvl="1" indent="0">
              <a:buNone/>
            </a:pPr>
            <a:r>
              <a:rPr lang="en-US" sz="2000" dirty="0" smtClean="0"/>
              <a:t>    obj</a:t>
            </a:r>
            <a:r>
              <a:rPr lang="en-US" sz="2000" baseline="-25000" dirty="0" smtClean="0"/>
              <a:t>1</a:t>
            </a:r>
            <a:r>
              <a:rPr lang="en-US" sz="2000" dirty="0" smtClean="0"/>
              <a:t> &gt; g</a:t>
            </a:r>
            <a:r>
              <a:rPr lang="en-US" sz="2000" baseline="-25000" dirty="0" smtClean="0"/>
              <a:t>1</a:t>
            </a:r>
            <a:r>
              <a:rPr lang="en-US" sz="2000" dirty="0" smtClean="0"/>
              <a:t> ; obj</a:t>
            </a:r>
            <a:r>
              <a:rPr lang="en-US" sz="2000" baseline="-25000" dirty="0" smtClean="0"/>
              <a:t>2</a:t>
            </a:r>
            <a:r>
              <a:rPr lang="en-US" sz="2000" dirty="0" smtClean="0"/>
              <a:t> </a:t>
            </a:r>
            <a:r>
              <a:rPr lang="en-US" sz="2000" dirty="0"/>
              <a:t>&gt; </a:t>
            </a:r>
            <a:r>
              <a:rPr lang="en-US" sz="2000" dirty="0" smtClean="0"/>
              <a:t>g</a:t>
            </a:r>
            <a:r>
              <a:rPr lang="en-US" sz="2000" baseline="-25000" dirty="0" smtClean="0"/>
              <a:t>2 ; …;  </a:t>
            </a:r>
            <a:r>
              <a:rPr lang="en-US" sz="2000" dirty="0" err="1" smtClean="0"/>
              <a:t>obj</a:t>
            </a:r>
            <a:r>
              <a:rPr lang="en-US" sz="2000" baseline="-25000" dirty="0" err="1" smtClean="0"/>
              <a:t>n</a:t>
            </a:r>
            <a:r>
              <a:rPr lang="en-US" sz="2000" dirty="0" smtClean="0"/>
              <a:t> </a:t>
            </a:r>
            <a:r>
              <a:rPr lang="en-US" sz="2000" dirty="0"/>
              <a:t>&gt; </a:t>
            </a:r>
            <a:r>
              <a:rPr lang="en-US" sz="2000" dirty="0" err="1" smtClean="0"/>
              <a:t>g</a:t>
            </a:r>
            <a:r>
              <a:rPr lang="en-US" sz="2000" baseline="-25000" dirty="0" err="1" smtClean="0"/>
              <a:t>n</a:t>
            </a:r>
            <a:r>
              <a:rPr lang="en-US" sz="2000" dirty="0" smtClean="0"/>
              <a:t> </a:t>
            </a:r>
          </a:p>
          <a:p>
            <a:pPr marL="457200" lvl="1" indent="0">
              <a:buNone/>
            </a:pPr>
            <a:r>
              <a:rPr lang="en-US" sz="800" dirty="0" smtClean="0">
                <a:solidFill>
                  <a:schemeClr val="accent4">
                    <a:lumMod val="75000"/>
                  </a:schemeClr>
                </a:solidFill>
              </a:rPr>
              <a:t> </a:t>
            </a:r>
            <a:endParaRPr lang="en-US" sz="800" dirty="0">
              <a:solidFill>
                <a:schemeClr val="accent4">
                  <a:lumMod val="75000"/>
                </a:schemeClr>
              </a:solidFill>
            </a:endParaRPr>
          </a:p>
          <a:p>
            <a:pPr lvl="1"/>
            <a:r>
              <a:rPr lang="en-US" sz="2000" dirty="0" smtClean="0"/>
              <a:t>These goals are treated as </a:t>
            </a:r>
            <a:r>
              <a:rPr lang="en-US" sz="2000" dirty="0" smtClean="0">
                <a:solidFill>
                  <a:srgbClr val="0070C0"/>
                </a:solidFill>
              </a:rPr>
              <a:t>soft constraints </a:t>
            </a:r>
            <a:r>
              <a:rPr lang="en-US" sz="2000" dirty="0" smtClean="0"/>
              <a:t>(</a:t>
            </a:r>
            <a:r>
              <a:rPr lang="en-US" sz="2000" dirty="0" err="1" smtClean="0"/>
              <a:t>ie</a:t>
            </a:r>
            <a:r>
              <a:rPr lang="en-US" sz="2000" dirty="0" smtClean="0"/>
              <a:t> these can be violated) </a:t>
            </a:r>
          </a:p>
          <a:p>
            <a:pPr lvl="1"/>
            <a:endParaRPr lang="en-US" sz="800" dirty="0" smtClean="0"/>
          </a:p>
          <a:p>
            <a:pPr marL="457200" lvl="1" indent="0">
              <a:buNone/>
            </a:pPr>
            <a:r>
              <a:rPr lang="en-US" sz="2000" dirty="0" err="1" smtClean="0"/>
              <a:t>Obj</a:t>
            </a:r>
            <a:r>
              <a:rPr lang="en-US" sz="2000" dirty="0" smtClean="0"/>
              <a:t> = min (w</a:t>
            </a:r>
            <a:r>
              <a:rPr lang="en-US" sz="2000" baseline="-25000" dirty="0" smtClean="0"/>
              <a:t>1</a:t>
            </a:r>
            <a:r>
              <a:rPr lang="en-US" sz="2000" dirty="0" smtClean="0"/>
              <a:t> |obj</a:t>
            </a:r>
            <a:r>
              <a:rPr lang="en-US" sz="2000" baseline="-25000" dirty="0" smtClean="0"/>
              <a:t>1</a:t>
            </a:r>
            <a:r>
              <a:rPr lang="en-US" sz="2000" dirty="0" smtClean="0"/>
              <a:t> - g</a:t>
            </a:r>
            <a:r>
              <a:rPr lang="en-US" sz="2000" baseline="-25000" dirty="0" smtClean="0"/>
              <a:t>1</a:t>
            </a:r>
            <a:r>
              <a:rPr lang="en-US" sz="2000" dirty="0" smtClean="0"/>
              <a:t>|+ w</a:t>
            </a:r>
            <a:r>
              <a:rPr lang="en-US" sz="2000" baseline="-25000" dirty="0" smtClean="0"/>
              <a:t>2</a:t>
            </a:r>
            <a:r>
              <a:rPr lang="en-US" sz="2000" dirty="0" smtClean="0"/>
              <a:t> </a:t>
            </a:r>
            <a:r>
              <a:rPr lang="en-US" sz="2000" dirty="0"/>
              <a:t>|</a:t>
            </a:r>
            <a:r>
              <a:rPr lang="en-US" sz="2000" dirty="0" smtClean="0"/>
              <a:t>obj</a:t>
            </a:r>
            <a:r>
              <a:rPr lang="en-US" sz="2000" baseline="-25000" dirty="0" smtClean="0"/>
              <a:t>2</a:t>
            </a:r>
            <a:r>
              <a:rPr lang="en-US" sz="2000" dirty="0" smtClean="0"/>
              <a:t> </a:t>
            </a:r>
            <a:r>
              <a:rPr lang="en-US" sz="2000" dirty="0"/>
              <a:t>- </a:t>
            </a:r>
            <a:r>
              <a:rPr lang="en-US" sz="2000" dirty="0" smtClean="0"/>
              <a:t>g</a:t>
            </a:r>
            <a:r>
              <a:rPr lang="en-US" sz="2000" baseline="-25000" dirty="0" smtClean="0"/>
              <a:t>2</a:t>
            </a:r>
            <a:r>
              <a:rPr lang="en-US" sz="2000" dirty="0" smtClean="0"/>
              <a:t>|+ … + </a:t>
            </a:r>
            <a:r>
              <a:rPr lang="en-US" sz="2000" dirty="0" err="1" smtClean="0"/>
              <a:t>w</a:t>
            </a:r>
            <a:r>
              <a:rPr lang="en-US" sz="2000" baseline="-25000" dirty="0" err="1" smtClean="0"/>
              <a:t>n</a:t>
            </a:r>
            <a:r>
              <a:rPr lang="en-US" sz="2000" dirty="0" smtClean="0"/>
              <a:t> </a:t>
            </a:r>
            <a:r>
              <a:rPr lang="en-US" sz="2000" dirty="0"/>
              <a:t>|</a:t>
            </a:r>
            <a:r>
              <a:rPr lang="en-US" sz="2000" dirty="0" err="1" smtClean="0"/>
              <a:t>obj</a:t>
            </a:r>
            <a:r>
              <a:rPr lang="en-US" sz="2000" baseline="-25000" dirty="0" err="1" smtClean="0"/>
              <a:t>n</a:t>
            </a:r>
            <a:r>
              <a:rPr lang="en-US" sz="2000" dirty="0" smtClean="0"/>
              <a:t> </a:t>
            </a:r>
            <a:r>
              <a:rPr lang="en-US" sz="2000" dirty="0"/>
              <a:t>- </a:t>
            </a:r>
            <a:r>
              <a:rPr lang="en-US" sz="2000" dirty="0" err="1" smtClean="0"/>
              <a:t>g</a:t>
            </a:r>
            <a:r>
              <a:rPr lang="en-US" sz="2000" baseline="-25000" dirty="0" err="1" smtClean="0"/>
              <a:t>n</a:t>
            </a:r>
            <a:r>
              <a:rPr lang="en-US" sz="2000" dirty="0" smtClean="0"/>
              <a:t>|</a:t>
            </a:r>
          </a:p>
          <a:p>
            <a:pPr lvl="1"/>
            <a:endParaRPr lang="en-US" sz="800" dirty="0" smtClean="0"/>
          </a:p>
          <a:p>
            <a:pPr lvl="1"/>
            <a:r>
              <a:rPr lang="en-US" sz="2000" dirty="0"/>
              <a:t>Maybe we can’t satisfy all goals, but we want to capture how much we can satisfy (find the deviations</a:t>
            </a:r>
            <a:r>
              <a:rPr lang="en-US" sz="2000" dirty="0" smtClean="0"/>
              <a:t>). </a:t>
            </a:r>
            <a:r>
              <a:rPr lang="en-US" sz="2000" dirty="0"/>
              <a:t> </a:t>
            </a:r>
            <a:r>
              <a:rPr lang="en-US" sz="2000" b="1" dirty="0" smtClean="0">
                <a:solidFill>
                  <a:schemeClr val="accent4">
                    <a:lumMod val="75000"/>
                  </a:schemeClr>
                </a:solidFill>
              </a:rPr>
              <a:t>The optimal solution to this problem is not necessarily an efficient point in the original model</a:t>
            </a:r>
          </a:p>
          <a:p>
            <a:pPr marL="457200" lvl="1" indent="0">
              <a:buNone/>
            </a:pPr>
            <a:endParaRPr lang="en-US" sz="800" dirty="0" smtClean="0"/>
          </a:p>
          <a:p>
            <a:pPr lvl="1"/>
            <a:endParaRPr lang="en-US" sz="2400" baseline="-25000" dirty="0"/>
          </a:p>
        </p:txBody>
      </p:sp>
      <p:sp>
        <p:nvSpPr>
          <p:cNvPr id="25" name="Rectangle 24"/>
          <p:cNvSpPr/>
          <p:nvPr/>
        </p:nvSpPr>
        <p:spPr>
          <a:xfrm>
            <a:off x="7230711" y="2289110"/>
            <a:ext cx="1863011" cy="646331"/>
          </a:xfrm>
          <a:prstGeom prst="rect">
            <a:avLst/>
          </a:prstGeom>
        </p:spPr>
        <p:txBody>
          <a:bodyPr wrap="none">
            <a:spAutoFit/>
          </a:bodyPr>
          <a:lstStyle/>
          <a:p>
            <a:r>
              <a:rPr lang="en-US" i="1" dirty="0" smtClean="0">
                <a:solidFill>
                  <a:srgbClr val="5B9BD5"/>
                </a:solidFill>
              </a:rPr>
              <a:t>max </a:t>
            </a:r>
            <a:r>
              <a:rPr lang="en-US" i="1" dirty="0">
                <a:solidFill>
                  <a:srgbClr val="5B9BD5"/>
                </a:solidFill>
              </a:rPr>
              <a:t>Z</a:t>
            </a:r>
            <a:r>
              <a:rPr lang="en-US" i="1" baseline="-25000" dirty="0">
                <a:solidFill>
                  <a:srgbClr val="5B9BD5"/>
                </a:solidFill>
              </a:rPr>
              <a:t>1</a:t>
            </a:r>
            <a:r>
              <a:rPr lang="en-US" i="1" dirty="0">
                <a:solidFill>
                  <a:srgbClr val="5B9BD5"/>
                </a:solidFill>
              </a:rPr>
              <a:t> = x</a:t>
            </a:r>
            <a:r>
              <a:rPr lang="en-US" i="1" baseline="-25000" dirty="0">
                <a:solidFill>
                  <a:srgbClr val="5B9BD5"/>
                </a:solidFill>
              </a:rPr>
              <a:t>1</a:t>
            </a:r>
            <a:r>
              <a:rPr lang="en-US" i="1" dirty="0">
                <a:solidFill>
                  <a:srgbClr val="5B9BD5"/>
                </a:solidFill>
              </a:rPr>
              <a:t> </a:t>
            </a:r>
          </a:p>
          <a:p>
            <a:r>
              <a:rPr lang="en-US" i="1" dirty="0" smtClean="0">
                <a:solidFill>
                  <a:srgbClr val="5B9BD5"/>
                </a:solidFill>
              </a:rPr>
              <a:t>max </a:t>
            </a:r>
            <a:r>
              <a:rPr lang="en-US" i="1" dirty="0">
                <a:solidFill>
                  <a:srgbClr val="5B9BD5"/>
                </a:solidFill>
              </a:rPr>
              <a:t>Z</a:t>
            </a:r>
            <a:r>
              <a:rPr lang="en-US" i="1" baseline="-25000" dirty="0">
                <a:solidFill>
                  <a:srgbClr val="5B9BD5"/>
                </a:solidFill>
              </a:rPr>
              <a:t>2</a:t>
            </a:r>
            <a:r>
              <a:rPr lang="en-US" i="1" dirty="0">
                <a:solidFill>
                  <a:srgbClr val="5B9BD5"/>
                </a:solidFill>
              </a:rPr>
              <a:t> = -4x</a:t>
            </a:r>
            <a:r>
              <a:rPr lang="en-US" i="1" baseline="-25000" dirty="0">
                <a:solidFill>
                  <a:srgbClr val="5B9BD5"/>
                </a:solidFill>
              </a:rPr>
              <a:t>1</a:t>
            </a:r>
            <a:r>
              <a:rPr lang="en-US" i="1" dirty="0">
                <a:solidFill>
                  <a:srgbClr val="5B9BD5"/>
                </a:solidFill>
              </a:rPr>
              <a:t> + x</a:t>
            </a:r>
            <a:r>
              <a:rPr lang="en-US" i="1" baseline="-25000" dirty="0">
                <a:solidFill>
                  <a:srgbClr val="5B9BD5"/>
                </a:solidFill>
              </a:rPr>
              <a:t>2</a:t>
            </a:r>
            <a:r>
              <a:rPr lang="en-US" i="1" dirty="0">
                <a:solidFill>
                  <a:srgbClr val="5B9BD5"/>
                </a:solidFill>
              </a:rPr>
              <a:t> </a:t>
            </a:r>
            <a:endParaRPr lang="en-US" dirty="0"/>
          </a:p>
        </p:txBody>
      </p:sp>
      <p:sp>
        <p:nvSpPr>
          <p:cNvPr id="26" name="Text Placeholder 4"/>
          <p:cNvSpPr>
            <a:spLocks noGrp="1"/>
          </p:cNvSpPr>
          <p:nvPr>
            <p:ph type="body" sz="quarter" idx="3"/>
          </p:nvPr>
        </p:nvSpPr>
        <p:spPr>
          <a:xfrm>
            <a:off x="7149352" y="1367609"/>
            <a:ext cx="5183188" cy="823912"/>
          </a:xfrm>
        </p:spPr>
        <p:txBody>
          <a:bodyPr/>
          <a:lstStyle/>
          <a:p>
            <a:r>
              <a:rPr lang="en-US" b="0" dirty="0" smtClean="0">
                <a:solidFill>
                  <a:schemeClr val="accent6"/>
                </a:solidFill>
              </a:rPr>
              <a:t>Example:</a:t>
            </a:r>
            <a:endParaRPr lang="en-US" b="0" dirty="0">
              <a:solidFill>
                <a:schemeClr val="accent6"/>
              </a:solidFill>
            </a:endParaRPr>
          </a:p>
        </p:txBody>
      </p:sp>
      <p:sp>
        <p:nvSpPr>
          <p:cNvPr id="27" name="Rectangle 26"/>
          <p:cNvSpPr/>
          <p:nvPr/>
        </p:nvSpPr>
        <p:spPr>
          <a:xfrm>
            <a:off x="9740946" y="2280028"/>
            <a:ext cx="2591594" cy="646331"/>
          </a:xfrm>
          <a:prstGeom prst="rect">
            <a:avLst/>
          </a:prstGeom>
        </p:spPr>
        <p:txBody>
          <a:bodyPr wrap="square">
            <a:spAutoFit/>
          </a:bodyPr>
          <a:lstStyle/>
          <a:p>
            <a:r>
              <a:rPr lang="en-US" i="1" dirty="0" smtClean="0">
                <a:solidFill>
                  <a:srgbClr val="5B9BD5"/>
                </a:solidFill>
              </a:rPr>
              <a:t>    x</a:t>
            </a:r>
            <a:r>
              <a:rPr lang="en-US" i="1" baseline="-25000" dirty="0" smtClean="0">
                <a:solidFill>
                  <a:srgbClr val="5B9BD5"/>
                </a:solidFill>
              </a:rPr>
              <a:t>1</a:t>
            </a:r>
            <a:r>
              <a:rPr lang="en-US" i="1" dirty="0" smtClean="0">
                <a:solidFill>
                  <a:srgbClr val="5B9BD5"/>
                </a:solidFill>
              </a:rPr>
              <a:t>        </a:t>
            </a:r>
            <a:r>
              <a:rPr lang="en-US" i="1" dirty="0" smtClean="0">
                <a:solidFill>
                  <a:schemeClr val="accent1"/>
                </a:solidFill>
              </a:rPr>
              <a:t>&gt; </a:t>
            </a:r>
            <a:r>
              <a:rPr lang="en-US" dirty="0">
                <a:solidFill>
                  <a:schemeClr val="accent1"/>
                </a:solidFill>
              </a:rPr>
              <a:t>g</a:t>
            </a:r>
            <a:r>
              <a:rPr lang="en-US" baseline="-25000" dirty="0">
                <a:solidFill>
                  <a:schemeClr val="accent1"/>
                </a:solidFill>
              </a:rPr>
              <a:t>1</a:t>
            </a:r>
            <a:endParaRPr lang="en-US" i="1" dirty="0">
              <a:solidFill>
                <a:schemeClr val="accent1"/>
              </a:solidFill>
            </a:endParaRPr>
          </a:p>
          <a:p>
            <a:r>
              <a:rPr lang="en-US" i="1" dirty="0" smtClean="0">
                <a:solidFill>
                  <a:srgbClr val="5B9BD5"/>
                </a:solidFill>
              </a:rPr>
              <a:t>-</a:t>
            </a:r>
            <a:r>
              <a:rPr lang="en-US" i="1" dirty="0">
                <a:solidFill>
                  <a:srgbClr val="5B9BD5"/>
                </a:solidFill>
              </a:rPr>
              <a:t>4x</a:t>
            </a:r>
            <a:r>
              <a:rPr lang="en-US" i="1" baseline="-25000" dirty="0">
                <a:solidFill>
                  <a:srgbClr val="5B9BD5"/>
                </a:solidFill>
              </a:rPr>
              <a:t>1</a:t>
            </a:r>
            <a:r>
              <a:rPr lang="en-US" i="1" dirty="0">
                <a:solidFill>
                  <a:srgbClr val="5B9BD5"/>
                </a:solidFill>
              </a:rPr>
              <a:t> + </a:t>
            </a:r>
            <a:r>
              <a:rPr lang="en-US" i="1" dirty="0" smtClean="0">
                <a:solidFill>
                  <a:srgbClr val="5B9BD5"/>
                </a:solidFill>
              </a:rPr>
              <a:t>x</a:t>
            </a:r>
            <a:r>
              <a:rPr lang="en-US" i="1" baseline="-25000" dirty="0" smtClean="0">
                <a:solidFill>
                  <a:srgbClr val="5B9BD5"/>
                </a:solidFill>
              </a:rPr>
              <a:t>2 </a:t>
            </a:r>
            <a:r>
              <a:rPr lang="en-US" i="1" dirty="0" smtClean="0">
                <a:solidFill>
                  <a:schemeClr val="accent1"/>
                </a:solidFill>
              </a:rPr>
              <a:t>&gt; </a:t>
            </a:r>
            <a:r>
              <a:rPr lang="en-US" dirty="0" smtClean="0">
                <a:solidFill>
                  <a:schemeClr val="accent1"/>
                </a:solidFill>
              </a:rPr>
              <a:t>g</a:t>
            </a:r>
            <a:r>
              <a:rPr lang="en-US" baseline="-25000" dirty="0" smtClean="0">
                <a:solidFill>
                  <a:schemeClr val="accent1"/>
                </a:solidFill>
              </a:rPr>
              <a:t>2</a:t>
            </a:r>
            <a:r>
              <a:rPr lang="en-US" i="1" dirty="0" smtClean="0">
                <a:solidFill>
                  <a:srgbClr val="5B9BD5"/>
                </a:solidFill>
              </a:rPr>
              <a:t> </a:t>
            </a:r>
            <a:endParaRPr lang="en-US" dirty="0"/>
          </a:p>
        </p:txBody>
      </p:sp>
      <p:sp>
        <p:nvSpPr>
          <p:cNvPr id="2" name="Rectangle 1"/>
          <p:cNvSpPr/>
          <p:nvPr/>
        </p:nvSpPr>
        <p:spPr>
          <a:xfrm>
            <a:off x="7230711" y="3768934"/>
            <a:ext cx="4838296" cy="2816156"/>
          </a:xfrm>
          <a:prstGeom prst="rect">
            <a:avLst/>
          </a:prstGeom>
        </p:spPr>
        <p:txBody>
          <a:bodyPr wrap="square">
            <a:spAutoFit/>
          </a:bodyPr>
          <a:lstStyle/>
          <a:p>
            <a:pPr indent="358775"/>
            <a:r>
              <a:rPr lang="en-US" i="1" dirty="0" smtClean="0"/>
              <a:t>Y</a:t>
            </a:r>
            <a:r>
              <a:rPr lang="en-US" baseline="-25000" dirty="0" smtClean="0"/>
              <a:t>1 </a:t>
            </a:r>
            <a:r>
              <a:rPr lang="en-US" dirty="0" smtClean="0"/>
              <a:t>= </a:t>
            </a:r>
            <a:r>
              <a:rPr lang="en-US" i="1" dirty="0"/>
              <a:t>x</a:t>
            </a:r>
            <a:r>
              <a:rPr lang="en-US" i="1" baseline="-25000" dirty="0"/>
              <a:t>1</a:t>
            </a:r>
            <a:r>
              <a:rPr lang="en-US" i="1" dirty="0"/>
              <a:t> </a:t>
            </a:r>
            <a:r>
              <a:rPr lang="en-US" i="1" dirty="0" smtClean="0"/>
              <a:t>- </a:t>
            </a:r>
            <a:r>
              <a:rPr lang="en-US" dirty="0" smtClean="0"/>
              <a:t>g</a:t>
            </a:r>
            <a:r>
              <a:rPr lang="en-US" baseline="-25000" dirty="0" smtClean="0"/>
              <a:t>1</a:t>
            </a:r>
          </a:p>
          <a:p>
            <a:pPr indent="358775"/>
            <a:r>
              <a:rPr lang="en-US" i="1" dirty="0" smtClean="0"/>
              <a:t>Y</a:t>
            </a:r>
            <a:r>
              <a:rPr lang="en-US" baseline="-25000" dirty="0" smtClean="0"/>
              <a:t>2 </a:t>
            </a:r>
            <a:r>
              <a:rPr lang="en-US" dirty="0"/>
              <a:t>= </a:t>
            </a:r>
            <a:r>
              <a:rPr lang="en-US" i="1" dirty="0"/>
              <a:t>-4x</a:t>
            </a:r>
            <a:r>
              <a:rPr lang="en-US" i="1" baseline="-25000" dirty="0"/>
              <a:t>1</a:t>
            </a:r>
            <a:r>
              <a:rPr lang="en-US" i="1" dirty="0"/>
              <a:t> + x</a:t>
            </a:r>
            <a:r>
              <a:rPr lang="en-US" i="1" baseline="-25000" dirty="0"/>
              <a:t>2 </a:t>
            </a:r>
            <a:r>
              <a:rPr lang="en-US" i="1" dirty="0" smtClean="0"/>
              <a:t>- </a:t>
            </a:r>
            <a:r>
              <a:rPr lang="en-US" dirty="0" smtClean="0"/>
              <a:t>g</a:t>
            </a:r>
            <a:r>
              <a:rPr lang="en-US" baseline="-25000" dirty="0" smtClean="0"/>
              <a:t>2</a:t>
            </a:r>
          </a:p>
          <a:p>
            <a:pPr indent="358775"/>
            <a:endParaRPr lang="en-US" i="1" dirty="0" smtClean="0">
              <a:solidFill>
                <a:schemeClr val="accent1"/>
              </a:solidFill>
            </a:endParaRPr>
          </a:p>
          <a:p>
            <a:pPr indent="358775"/>
            <a:endParaRPr lang="en-US" sz="800" i="1" dirty="0" smtClean="0">
              <a:solidFill>
                <a:schemeClr val="accent1"/>
              </a:solidFill>
            </a:endParaRPr>
          </a:p>
          <a:p>
            <a:pPr indent="358775"/>
            <a:r>
              <a:rPr lang="pt-PT" i="1" dirty="0" smtClean="0"/>
              <a:t>    </a:t>
            </a:r>
            <a:r>
              <a:rPr lang="en-US" i="1" dirty="0" smtClean="0"/>
              <a:t>x</a:t>
            </a:r>
            <a:r>
              <a:rPr lang="en-US" i="1" baseline="-25000" dirty="0" smtClean="0"/>
              <a:t>1</a:t>
            </a:r>
            <a:r>
              <a:rPr lang="en-US" i="1" dirty="0" smtClean="0"/>
              <a:t>        - </a:t>
            </a:r>
            <a:r>
              <a:rPr lang="pt-PT" i="1" dirty="0" smtClean="0"/>
              <a:t>(y</a:t>
            </a:r>
            <a:r>
              <a:rPr lang="pt-PT" baseline="-25000" dirty="0" smtClean="0"/>
              <a:t>1</a:t>
            </a:r>
            <a:r>
              <a:rPr lang="pt-PT" baseline="30000" dirty="0"/>
              <a:t>+</a:t>
            </a:r>
            <a:r>
              <a:rPr lang="pt-PT" dirty="0"/>
              <a:t> </a:t>
            </a:r>
            <a:r>
              <a:rPr lang="pt-PT" dirty="0" smtClean="0"/>
              <a:t>- </a:t>
            </a:r>
            <a:r>
              <a:rPr lang="pt-PT" i="1" dirty="0" smtClean="0"/>
              <a:t>y</a:t>
            </a:r>
            <a:r>
              <a:rPr lang="pt-PT" baseline="-25000" dirty="0" smtClean="0"/>
              <a:t>1</a:t>
            </a:r>
            <a:r>
              <a:rPr lang="pt-PT" baseline="30000" dirty="0" smtClean="0"/>
              <a:t>-</a:t>
            </a:r>
            <a:r>
              <a:rPr lang="pt-PT" dirty="0" smtClean="0"/>
              <a:t>) = </a:t>
            </a:r>
            <a:r>
              <a:rPr lang="en-US" dirty="0" smtClean="0"/>
              <a:t>g</a:t>
            </a:r>
            <a:r>
              <a:rPr lang="en-US" baseline="-25000" dirty="0" smtClean="0"/>
              <a:t>1</a:t>
            </a:r>
            <a:endParaRPr lang="en-US" baseline="-25000" dirty="0"/>
          </a:p>
          <a:p>
            <a:pPr indent="358775"/>
            <a:r>
              <a:rPr lang="en-US" i="1" dirty="0"/>
              <a:t>-4x</a:t>
            </a:r>
            <a:r>
              <a:rPr lang="en-US" i="1" baseline="-25000" dirty="0"/>
              <a:t>1</a:t>
            </a:r>
            <a:r>
              <a:rPr lang="en-US" i="1" dirty="0"/>
              <a:t> + </a:t>
            </a:r>
            <a:r>
              <a:rPr lang="en-US" i="1" dirty="0" smtClean="0"/>
              <a:t>x</a:t>
            </a:r>
            <a:r>
              <a:rPr lang="en-US" i="1" baseline="-25000" dirty="0" smtClean="0"/>
              <a:t>2 </a:t>
            </a:r>
            <a:r>
              <a:rPr lang="en-US" i="1" dirty="0"/>
              <a:t>- </a:t>
            </a:r>
            <a:r>
              <a:rPr lang="pt-PT" i="1" dirty="0"/>
              <a:t>(</a:t>
            </a:r>
            <a:r>
              <a:rPr lang="pt-PT" i="1" dirty="0" smtClean="0"/>
              <a:t>y</a:t>
            </a:r>
            <a:r>
              <a:rPr lang="pt-PT" baseline="-25000" dirty="0" smtClean="0"/>
              <a:t>2</a:t>
            </a:r>
            <a:r>
              <a:rPr lang="pt-PT" baseline="30000" dirty="0" smtClean="0"/>
              <a:t>+</a:t>
            </a:r>
            <a:r>
              <a:rPr lang="pt-PT" dirty="0" smtClean="0"/>
              <a:t> </a:t>
            </a:r>
            <a:r>
              <a:rPr lang="pt-PT" dirty="0"/>
              <a:t>- </a:t>
            </a:r>
            <a:r>
              <a:rPr lang="pt-PT" i="1" dirty="0" smtClean="0"/>
              <a:t>y</a:t>
            </a:r>
            <a:r>
              <a:rPr lang="pt-PT" baseline="-25000" dirty="0" smtClean="0"/>
              <a:t>2</a:t>
            </a:r>
            <a:r>
              <a:rPr lang="pt-PT" baseline="30000" dirty="0" smtClean="0"/>
              <a:t>-</a:t>
            </a:r>
            <a:r>
              <a:rPr lang="pt-PT" dirty="0"/>
              <a:t>) = </a:t>
            </a:r>
            <a:r>
              <a:rPr lang="en-US" dirty="0" smtClean="0"/>
              <a:t>g</a:t>
            </a:r>
            <a:r>
              <a:rPr lang="en-US" baseline="-25000" dirty="0" smtClean="0"/>
              <a:t>2</a:t>
            </a:r>
          </a:p>
          <a:p>
            <a:endParaRPr lang="en-US" baseline="-25000" dirty="0"/>
          </a:p>
          <a:p>
            <a:r>
              <a:rPr lang="en-US" dirty="0" smtClean="0"/>
              <a:t>Set </a:t>
            </a:r>
            <a:r>
              <a:rPr lang="en-US" i="1" dirty="0" smtClean="0">
                <a:solidFill>
                  <a:srgbClr val="C00000"/>
                </a:solidFill>
              </a:rPr>
              <a:t>penalty weights </a:t>
            </a:r>
            <a:r>
              <a:rPr lang="en-US" i="1" dirty="0" smtClean="0"/>
              <a:t>for missing the goals. Assume </a:t>
            </a:r>
            <a:r>
              <a:rPr lang="en-US" b="1" i="1" dirty="0" smtClean="0">
                <a:solidFill>
                  <a:srgbClr val="C00000"/>
                </a:solidFill>
              </a:rPr>
              <a:t>5 </a:t>
            </a:r>
            <a:r>
              <a:rPr lang="en-US" i="1" dirty="0" smtClean="0"/>
              <a:t>for falling under </a:t>
            </a:r>
            <a:r>
              <a:rPr lang="en-US" dirty="0" smtClean="0"/>
              <a:t>g</a:t>
            </a:r>
            <a:r>
              <a:rPr lang="en-US" baseline="-25000" dirty="0" smtClean="0"/>
              <a:t>1 </a:t>
            </a:r>
            <a:r>
              <a:rPr lang="en-US" dirty="0" smtClean="0"/>
              <a:t>and </a:t>
            </a:r>
            <a:r>
              <a:rPr lang="en-US" b="1" dirty="0" smtClean="0">
                <a:solidFill>
                  <a:srgbClr val="C00000"/>
                </a:solidFill>
              </a:rPr>
              <a:t>2</a:t>
            </a:r>
            <a:r>
              <a:rPr lang="en-US" i="1" dirty="0"/>
              <a:t> for falling </a:t>
            </a:r>
            <a:r>
              <a:rPr lang="en-US" i="1" dirty="0" smtClean="0"/>
              <a:t>under </a:t>
            </a:r>
            <a:r>
              <a:rPr lang="en-US" dirty="0" smtClean="0"/>
              <a:t>g</a:t>
            </a:r>
            <a:r>
              <a:rPr lang="en-US" baseline="-25000" dirty="0" smtClean="0"/>
              <a:t>2</a:t>
            </a:r>
          </a:p>
          <a:p>
            <a:endParaRPr lang="en-US" baseline="-25000" dirty="0"/>
          </a:p>
          <a:p>
            <a:r>
              <a:rPr lang="en-US" sz="1900" dirty="0" smtClean="0"/>
              <a:t>min Z</a:t>
            </a:r>
            <a:r>
              <a:rPr lang="en-US" sz="1900" baseline="-25000" dirty="0" smtClean="0"/>
              <a:t>3</a:t>
            </a:r>
            <a:r>
              <a:rPr lang="en-US" sz="1900" dirty="0" smtClean="0"/>
              <a:t> = </a:t>
            </a:r>
            <a:r>
              <a:rPr lang="es-ES" sz="1900" b="1" dirty="0" smtClean="0">
                <a:solidFill>
                  <a:srgbClr val="C00000"/>
                </a:solidFill>
              </a:rPr>
              <a:t>5 </a:t>
            </a:r>
            <a:r>
              <a:rPr lang="es-ES" sz="1900" dirty="0" smtClean="0"/>
              <a:t>y</a:t>
            </a:r>
            <a:r>
              <a:rPr lang="es-ES" sz="1900" baseline="-25000" dirty="0" smtClean="0"/>
              <a:t>1</a:t>
            </a:r>
            <a:r>
              <a:rPr lang="es-ES" sz="1900" baseline="30000" dirty="0" smtClean="0"/>
              <a:t>-</a:t>
            </a:r>
            <a:r>
              <a:rPr lang="es-ES" sz="1900" dirty="0" smtClean="0"/>
              <a:t> </a:t>
            </a:r>
            <a:r>
              <a:rPr lang="es-ES" sz="1900" dirty="0"/>
              <a:t>+ </a:t>
            </a:r>
            <a:r>
              <a:rPr lang="es-ES" sz="1900" b="1" dirty="0">
                <a:solidFill>
                  <a:srgbClr val="C00000"/>
                </a:solidFill>
              </a:rPr>
              <a:t>2</a:t>
            </a:r>
            <a:r>
              <a:rPr lang="es-ES" sz="1900" dirty="0"/>
              <a:t> </a:t>
            </a:r>
            <a:r>
              <a:rPr lang="es-ES" sz="1900" dirty="0" smtClean="0"/>
              <a:t>y</a:t>
            </a:r>
            <a:r>
              <a:rPr lang="es-ES" sz="1900" baseline="-25000" dirty="0" smtClean="0"/>
              <a:t>2</a:t>
            </a:r>
            <a:r>
              <a:rPr lang="es-ES" sz="1900" baseline="30000" dirty="0"/>
              <a:t>-</a:t>
            </a:r>
            <a:endParaRPr lang="en-US" baseline="30000" dirty="0"/>
          </a:p>
        </p:txBody>
      </p:sp>
      <p:sp>
        <p:nvSpPr>
          <p:cNvPr id="4" name="TextBox 3"/>
          <p:cNvSpPr txBox="1"/>
          <p:nvPr/>
        </p:nvSpPr>
        <p:spPr>
          <a:xfrm>
            <a:off x="7149352" y="3106615"/>
            <a:ext cx="4761294" cy="646331"/>
          </a:xfrm>
          <a:prstGeom prst="rect">
            <a:avLst/>
          </a:prstGeom>
          <a:noFill/>
        </p:spPr>
        <p:txBody>
          <a:bodyPr wrap="square" rtlCol="0">
            <a:spAutoFit/>
          </a:bodyPr>
          <a:lstStyle/>
          <a:p>
            <a:r>
              <a:rPr lang="en-US" dirty="0" smtClean="0"/>
              <a:t>To find the deviations, which can be + or -, we use: </a:t>
            </a:r>
            <a:endParaRPr lang="en-US" dirty="0"/>
          </a:p>
        </p:txBody>
      </p:sp>
      <p:sp>
        <p:nvSpPr>
          <p:cNvPr id="6" name="Rectangle 5"/>
          <p:cNvSpPr/>
          <p:nvPr/>
        </p:nvSpPr>
        <p:spPr>
          <a:xfrm>
            <a:off x="10022300" y="3752946"/>
            <a:ext cx="2169700" cy="1220847"/>
          </a:xfrm>
          <a:prstGeom prst="rect">
            <a:avLst/>
          </a:prstGeom>
        </p:spPr>
        <p:txBody>
          <a:bodyPr wrap="square">
            <a:spAutoFit/>
          </a:bodyPr>
          <a:lstStyle/>
          <a:p>
            <a:pPr marL="0" lvl="1"/>
            <a:r>
              <a:rPr lang="pt-PT" sz="1600" i="1" dirty="0"/>
              <a:t>y</a:t>
            </a:r>
            <a:r>
              <a:rPr lang="pt-PT" sz="1600" baseline="-25000" dirty="0"/>
              <a:t>1</a:t>
            </a:r>
            <a:r>
              <a:rPr lang="pt-PT" sz="1600" dirty="0"/>
              <a:t> = </a:t>
            </a:r>
            <a:r>
              <a:rPr lang="pt-PT" sz="1600" i="1" dirty="0"/>
              <a:t>y</a:t>
            </a:r>
            <a:r>
              <a:rPr lang="pt-PT" sz="1600" baseline="-25000" dirty="0"/>
              <a:t>1</a:t>
            </a:r>
            <a:r>
              <a:rPr lang="pt-PT" sz="1600" baseline="30000" dirty="0"/>
              <a:t>+</a:t>
            </a:r>
            <a:r>
              <a:rPr lang="pt-PT" sz="1600" dirty="0"/>
              <a:t>  - </a:t>
            </a:r>
            <a:r>
              <a:rPr lang="pt-PT" sz="1600" i="1" dirty="0"/>
              <a:t>y</a:t>
            </a:r>
            <a:r>
              <a:rPr lang="pt-PT" sz="1600" baseline="-25000" dirty="0"/>
              <a:t>1</a:t>
            </a:r>
            <a:r>
              <a:rPr lang="pt-PT" sz="1600" baseline="30000" dirty="0"/>
              <a:t>-</a:t>
            </a:r>
            <a:r>
              <a:rPr lang="pt-PT" sz="1600" dirty="0"/>
              <a:t>      </a:t>
            </a:r>
            <a:endParaRPr lang="pt-PT" sz="1600" dirty="0" smtClean="0"/>
          </a:p>
          <a:p>
            <a:pPr marL="0" lvl="1"/>
            <a:r>
              <a:rPr lang="pt-PT" sz="1600" i="1" dirty="0" smtClean="0"/>
              <a:t>y</a:t>
            </a:r>
            <a:r>
              <a:rPr lang="pt-PT" sz="1600" baseline="-25000" dirty="0" smtClean="0"/>
              <a:t>2</a:t>
            </a:r>
            <a:r>
              <a:rPr lang="pt-PT" sz="1600" dirty="0" smtClean="0"/>
              <a:t> </a:t>
            </a:r>
            <a:r>
              <a:rPr lang="pt-PT" sz="1600" dirty="0"/>
              <a:t>= </a:t>
            </a:r>
            <a:r>
              <a:rPr lang="pt-PT" sz="1600" i="1" dirty="0"/>
              <a:t>y</a:t>
            </a:r>
            <a:r>
              <a:rPr lang="pt-PT" sz="1600" baseline="-25000" dirty="0"/>
              <a:t>2</a:t>
            </a:r>
            <a:r>
              <a:rPr lang="pt-PT" sz="1600" baseline="30000" dirty="0"/>
              <a:t>+</a:t>
            </a:r>
            <a:r>
              <a:rPr lang="pt-PT" sz="1600" dirty="0"/>
              <a:t>  - </a:t>
            </a:r>
            <a:r>
              <a:rPr lang="pt-PT" sz="1600" i="1" dirty="0" smtClean="0"/>
              <a:t>y</a:t>
            </a:r>
            <a:r>
              <a:rPr lang="pt-PT" sz="1600" baseline="-25000" dirty="0" smtClean="0"/>
              <a:t>2</a:t>
            </a:r>
            <a:r>
              <a:rPr lang="pt-PT" sz="1600" baseline="30000" dirty="0" smtClean="0"/>
              <a:t>-</a:t>
            </a:r>
          </a:p>
          <a:p>
            <a:pPr marL="0" lvl="1"/>
            <a:endParaRPr lang="pt-PT" sz="800" baseline="30000" dirty="0"/>
          </a:p>
          <a:p>
            <a:pPr marL="0" lvl="1"/>
            <a:r>
              <a:rPr lang="pt-PT" sz="1600" dirty="0" err="1" smtClean="0"/>
              <a:t>where</a:t>
            </a:r>
            <a:r>
              <a:rPr lang="pt-PT" sz="1600" dirty="0" smtClean="0"/>
              <a:t>  </a:t>
            </a:r>
            <a:r>
              <a:rPr lang="pt-PT" sz="1600" i="1" dirty="0" err="1" smtClean="0"/>
              <a:t>y</a:t>
            </a:r>
            <a:r>
              <a:rPr lang="pt-PT" sz="1600" baseline="-25000" dirty="0" err="1" smtClean="0"/>
              <a:t>i</a:t>
            </a:r>
            <a:r>
              <a:rPr lang="pt-PT" sz="1600" baseline="30000" dirty="0" smtClean="0"/>
              <a:t>+</a:t>
            </a:r>
            <a:r>
              <a:rPr lang="en-US" sz="1600" b="1" dirty="0" smtClean="0"/>
              <a:t> </a:t>
            </a:r>
            <a:r>
              <a:rPr lang="en-US" sz="1600" dirty="0" smtClean="0"/>
              <a:t>≥</a:t>
            </a:r>
            <a:r>
              <a:rPr lang="en-US" sz="1600" b="1" dirty="0" smtClean="0"/>
              <a:t> </a:t>
            </a:r>
            <a:r>
              <a:rPr lang="pt-PT" sz="1600" dirty="0" smtClean="0"/>
              <a:t>0, </a:t>
            </a:r>
            <a:r>
              <a:rPr lang="pt-PT" sz="1600" i="1" dirty="0" err="1" smtClean="0"/>
              <a:t>y</a:t>
            </a:r>
            <a:r>
              <a:rPr lang="pt-PT" sz="1600" baseline="-25000" dirty="0" err="1" smtClean="0"/>
              <a:t>i</a:t>
            </a:r>
            <a:r>
              <a:rPr lang="pt-PT" sz="1600" baseline="30000" dirty="0" smtClean="0"/>
              <a:t>-</a:t>
            </a:r>
            <a:r>
              <a:rPr lang="en-US" sz="1600" b="1" dirty="0" smtClean="0"/>
              <a:t> </a:t>
            </a:r>
            <a:r>
              <a:rPr lang="en-US" sz="1600" dirty="0" smtClean="0"/>
              <a:t>≥</a:t>
            </a:r>
            <a:r>
              <a:rPr lang="en-US" sz="1600" b="1" dirty="0" smtClean="0"/>
              <a:t> </a:t>
            </a:r>
            <a:r>
              <a:rPr lang="pt-PT" sz="1600" dirty="0" smtClean="0"/>
              <a:t>0</a:t>
            </a:r>
          </a:p>
          <a:p>
            <a:pPr marL="0" lvl="1"/>
            <a:r>
              <a:rPr lang="pt-PT" dirty="0" smtClean="0"/>
              <a:t> </a:t>
            </a:r>
            <a:endParaRPr lang="en-US" dirty="0"/>
          </a:p>
        </p:txBody>
      </p:sp>
    </p:spTree>
    <p:extLst>
      <p:ext uri="{BB962C8B-B14F-4D97-AF65-F5344CB8AC3E}">
        <p14:creationId xmlns:p14="http://schemas.microsoft.com/office/powerpoint/2010/main" val="1624511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6">
                                            <p:txEl>
                                              <p:pRg st="0" end="0"/>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build="p"/>
      <p:bldP spid="27" grpId="0"/>
      <p:bldP spid="2" grpId="0"/>
      <p:bldP spid="4" grpId="0"/>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Picture 26"/>
          <p:cNvPicPr>
            <a:picLocks noChangeAspect="1"/>
          </p:cNvPicPr>
          <p:nvPr/>
        </p:nvPicPr>
        <p:blipFill>
          <a:blip r:embed="rId2"/>
          <a:stretch>
            <a:fillRect/>
          </a:stretch>
        </p:blipFill>
        <p:spPr>
          <a:xfrm>
            <a:off x="9563304" y="1696998"/>
            <a:ext cx="2918460" cy="1676400"/>
          </a:xfrm>
          <a:prstGeom prst="rect">
            <a:avLst/>
          </a:prstGeom>
        </p:spPr>
      </p:pic>
      <p:pic>
        <p:nvPicPr>
          <p:cNvPr id="28" name="Picture 27"/>
          <p:cNvPicPr>
            <a:picLocks noChangeAspect="1"/>
          </p:cNvPicPr>
          <p:nvPr/>
        </p:nvPicPr>
        <p:blipFill>
          <a:blip r:embed="rId3"/>
          <a:stretch>
            <a:fillRect/>
          </a:stretch>
        </p:blipFill>
        <p:spPr>
          <a:xfrm>
            <a:off x="7230711" y="3187840"/>
            <a:ext cx="3428324" cy="3307325"/>
          </a:xfrm>
          <a:prstGeom prst="rect">
            <a:avLst/>
          </a:prstGeom>
        </p:spPr>
      </p:pic>
      <p:sp>
        <p:nvSpPr>
          <p:cNvPr id="8" name="Title 1"/>
          <p:cNvSpPr>
            <a:spLocks noGrp="1"/>
          </p:cNvSpPr>
          <p:nvPr>
            <p:ph type="title"/>
          </p:nvPr>
        </p:nvSpPr>
        <p:spPr>
          <a:xfrm>
            <a:off x="838200" y="365125"/>
            <a:ext cx="10515600" cy="1325563"/>
          </a:xfrm>
        </p:spPr>
        <p:txBody>
          <a:bodyPr/>
          <a:lstStyle/>
          <a:p>
            <a:r>
              <a:rPr lang="en-US" dirty="0"/>
              <a:t>Multi-objective l</a:t>
            </a:r>
            <a:r>
              <a:rPr lang="en-US" dirty="0" smtClean="0"/>
              <a:t>inear problems </a:t>
            </a:r>
            <a:endParaRPr lang="en-US" dirty="0"/>
          </a:p>
        </p:txBody>
      </p:sp>
      <p:sp>
        <p:nvSpPr>
          <p:cNvPr id="9" name="Rounded Rectangle 8"/>
          <p:cNvSpPr/>
          <p:nvPr/>
        </p:nvSpPr>
        <p:spPr>
          <a:xfrm>
            <a:off x="831376" y="1282890"/>
            <a:ext cx="10522424" cy="682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0" name="Text Placeholder 4"/>
          <p:cNvSpPr>
            <a:spLocks noGrp="1"/>
          </p:cNvSpPr>
          <p:nvPr>
            <p:ph type="body" sz="quarter" idx="3"/>
          </p:nvPr>
        </p:nvSpPr>
        <p:spPr>
          <a:xfrm>
            <a:off x="838200" y="1317009"/>
            <a:ext cx="5183188" cy="823912"/>
          </a:xfrm>
        </p:spPr>
        <p:txBody>
          <a:bodyPr/>
          <a:lstStyle/>
          <a:p>
            <a:r>
              <a:rPr lang="en-US" dirty="0">
                <a:solidFill>
                  <a:schemeClr val="accent6"/>
                </a:solidFill>
              </a:rPr>
              <a:t>P</a:t>
            </a:r>
            <a:r>
              <a:rPr lang="en-US" dirty="0" smtClean="0">
                <a:solidFill>
                  <a:schemeClr val="accent6"/>
                </a:solidFill>
              </a:rPr>
              <a:t>reemptive Optimization</a:t>
            </a:r>
            <a:endParaRPr lang="en-US" dirty="0">
              <a:solidFill>
                <a:schemeClr val="accent6"/>
              </a:solidFill>
            </a:endParaRPr>
          </a:p>
        </p:txBody>
      </p:sp>
      <p:sp>
        <p:nvSpPr>
          <p:cNvPr id="11" name="Content Placeholder 5"/>
          <p:cNvSpPr>
            <a:spLocks noGrp="1"/>
          </p:cNvSpPr>
          <p:nvPr>
            <p:ph sz="quarter" idx="4"/>
          </p:nvPr>
        </p:nvSpPr>
        <p:spPr>
          <a:xfrm>
            <a:off x="831376" y="2412373"/>
            <a:ext cx="5838905" cy="4212591"/>
          </a:xfrm>
        </p:spPr>
        <p:txBody>
          <a:bodyPr>
            <a:normAutofit fontScale="85000" lnSpcReduction="20000"/>
          </a:bodyPr>
          <a:lstStyle/>
          <a:p>
            <a:r>
              <a:rPr lang="en-US" sz="2400" dirty="0" smtClean="0"/>
              <a:t>Perform optimization by considering one objective at a time, based on priorities:</a:t>
            </a:r>
          </a:p>
          <a:p>
            <a:endParaRPr lang="en-US" sz="800" dirty="0"/>
          </a:p>
          <a:p>
            <a:pPr marL="0" indent="0">
              <a:buNone/>
            </a:pPr>
            <a:r>
              <a:rPr lang="en-US" sz="2100" dirty="0" smtClean="0"/>
              <a:t>STAGE1:</a:t>
            </a:r>
          </a:p>
          <a:p>
            <a:pPr lvl="1"/>
            <a:r>
              <a:rPr lang="en-US" sz="2000" dirty="0" smtClean="0"/>
              <a:t>optimize the 1</a:t>
            </a:r>
            <a:r>
              <a:rPr lang="en-US" sz="2000" baseline="30000" dirty="0" smtClean="0"/>
              <a:t>st</a:t>
            </a:r>
            <a:r>
              <a:rPr lang="en-US" sz="2000" dirty="0" smtClean="0"/>
              <a:t> objective (most important) </a:t>
            </a:r>
          </a:p>
          <a:p>
            <a:pPr lvl="1"/>
            <a:r>
              <a:rPr lang="en-US" sz="2000" dirty="0" smtClean="0"/>
              <a:t>obtain an optimal solution</a:t>
            </a:r>
          </a:p>
          <a:p>
            <a:pPr lvl="1"/>
            <a:r>
              <a:rPr lang="en-US" sz="2000" dirty="0" smtClean="0"/>
              <a:t>transform this objective into a constraint</a:t>
            </a:r>
          </a:p>
          <a:p>
            <a:pPr marL="0" indent="0">
              <a:buNone/>
            </a:pPr>
            <a:r>
              <a:rPr lang="en-US" sz="2100" dirty="0" smtClean="0"/>
              <a:t>STAGE2:</a:t>
            </a:r>
          </a:p>
          <a:p>
            <a:pPr lvl="1"/>
            <a:r>
              <a:rPr lang="en-US" sz="2000" dirty="0" smtClean="0"/>
              <a:t>optimize the 2</a:t>
            </a:r>
            <a:r>
              <a:rPr lang="en-US" sz="2000" baseline="30000" dirty="0" smtClean="0"/>
              <a:t>nd</a:t>
            </a:r>
            <a:r>
              <a:rPr lang="en-US" sz="2000" dirty="0" smtClean="0"/>
              <a:t> objective (2</a:t>
            </a:r>
            <a:r>
              <a:rPr lang="en-US" sz="2000" baseline="30000" dirty="0" smtClean="0"/>
              <a:t>nd</a:t>
            </a:r>
            <a:r>
              <a:rPr lang="en-US" sz="2000" dirty="0" smtClean="0"/>
              <a:t> most important)</a:t>
            </a:r>
          </a:p>
          <a:p>
            <a:pPr lvl="1"/>
            <a:r>
              <a:rPr lang="en-US" sz="2000" dirty="0"/>
              <a:t>obtain an optimal solution</a:t>
            </a:r>
          </a:p>
          <a:p>
            <a:pPr lvl="1"/>
            <a:r>
              <a:rPr lang="en-US" sz="2000" dirty="0" smtClean="0"/>
              <a:t>…continue until all objectives have been considered</a:t>
            </a:r>
          </a:p>
          <a:p>
            <a:pPr lvl="1"/>
            <a:endParaRPr lang="en-US" sz="2000" dirty="0" smtClean="0"/>
          </a:p>
          <a:p>
            <a:r>
              <a:rPr lang="en-US" sz="2400" dirty="0" smtClean="0"/>
              <a:t>If an optimal solution is obtained at each stage =&gt; the final solution is an efficient point of the original multi-objective model</a:t>
            </a:r>
            <a:endParaRPr lang="en-US" sz="2400" dirty="0"/>
          </a:p>
        </p:txBody>
      </p:sp>
      <p:sp>
        <p:nvSpPr>
          <p:cNvPr id="16" name="TextBox 15"/>
          <p:cNvSpPr txBox="1"/>
          <p:nvPr/>
        </p:nvSpPr>
        <p:spPr>
          <a:xfrm>
            <a:off x="8484863" y="3813362"/>
            <a:ext cx="278781" cy="369332"/>
          </a:xfrm>
          <a:prstGeom prst="rect">
            <a:avLst/>
          </a:prstGeom>
          <a:noFill/>
          <a:ln>
            <a:noFill/>
          </a:ln>
        </p:spPr>
        <p:txBody>
          <a:bodyPr wrap="square" rtlCol="0">
            <a:spAutoFit/>
          </a:bodyPr>
          <a:lstStyle/>
          <a:p>
            <a:r>
              <a:rPr lang="en-US" dirty="0" smtClean="0">
                <a:solidFill>
                  <a:srgbClr val="0070C0"/>
                </a:solidFill>
              </a:rPr>
              <a:t>C</a:t>
            </a:r>
            <a:endParaRPr lang="en-US" dirty="0">
              <a:solidFill>
                <a:srgbClr val="0070C0"/>
              </a:solidFill>
            </a:endParaRPr>
          </a:p>
        </p:txBody>
      </p:sp>
      <p:sp>
        <p:nvSpPr>
          <p:cNvPr id="17" name="TextBox 16"/>
          <p:cNvSpPr txBox="1"/>
          <p:nvPr/>
        </p:nvSpPr>
        <p:spPr>
          <a:xfrm>
            <a:off x="10110492" y="5349218"/>
            <a:ext cx="278781" cy="369332"/>
          </a:xfrm>
          <a:prstGeom prst="rect">
            <a:avLst/>
          </a:prstGeom>
          <a:noFill/>
          <a:ln>
            <a:noFill/>
          </a:ln>
        </p:spPr>
        <p:txBody>
          <a:bodyPr wrap="square" rtlCol="0">
            <a:spAutoFit/>
          </a:bodyPr>
          <a:lstStyle/>
          <a:p>
            <a:r>
              <a:rPr lang="en-US" dirty="0" smtClean="0">
                <a:solidFill>
                  <a:srgbClr val="0070C0"/>
                </a:solidFill>
              </a:rPr>
              <a:t>D</a:t>
            </a:r>
            <a:endParaRPr lang="en-US" dirty="0">
              <a:solidFill>
                <a:srgbClr val="0070C0"/>
              </a:solidFill>
            </a:endParaRPr>
          </a:p>
        </p:txBody>
      </p:sp>
      <p:sp>
        <p:nvSpPr>
          <p:cNvPr id="18" name="TextBox 17"/>
          <p:cNvSpPr txBox="1"/>
          <p:nvPr/>
        </p:nvSpPr>
        <p:spPr>
          <a:xfrm>
            <a:off x="10448821" y="5700263"/>
            <a:ext cx="278781" cy="369332"/>
          </a:xfrm>
          <a:prstGeom prst="rect">
            <a:avLst/>
          </a:prstGeom>
          <a:noFill/>
          <a:ln>
            <a:noFill/>
          </a:ln>
        </p:spPr>
        <p:txBody>
          <a:bodyPr wrap="square" rtlCol="0">
            <a:spAutoFit/>
          </a:bodyPr>
          <a:lstStyle/>
          <a:p>
            <a:r>
              <a:rPr lang="en-US" dirty="0" smtClean="0">
                <a:solidFill>
                  <a:srgbClr val="0070C0"/>
                </a:solidFill>
              </a:rPr>
              <a:t>E</a:t>
            </a:r>
            <a:endParaRPr lang="en-US" dirty="0">
              <a:solidFill>
                <a:srgbClr val="0070C0"/>
              </a:solidFill>
            </a:endParaRPr>
          </a:p>
        </p:txBody>
      </p:sp>
      <p:sp>
        <p:nvSpPr>
          <p:cNvPr id="19" name="TextBox 18"/>
          <p:cNvSpPr txBox="1"/>
          <p:nvPr/>
        </p:nvSpPr>
        <p:spPr>
          <a:xfrm>
            <a:off x="10243119" y="6069595"/>
            <a:ext cx="278781" cy="369332"/>
          </a:xfrm>
          <a:prstGeom prst="rect">
            <a:avLst/>
          </a:prstGeom>
          <a:noFill/>
          <a:ln>
            <a:noFill/>
          </a:ln>
        </p:spPr>
        <p:txBody>
          <a:bodyPr wrap="square" rtlCol="0">
            <a:spAutoFit/>
          </a:bodyPr>
          <a:lstStyle/>
          <a:p>
            <a:r>
              <a:rPr lang="en-US" dirty="0" smtClean="0">
                <a:solidFill>
                  <a:srgbClr val="0070C0"/>
                </a:solidFill>
              </a:rPr>
              <a:t>F</a:t>
            </a:r>
            <a:endParaRPr lang="en-US" dirty="0">
              <a:solidFill>
                <a:srgbClr val="0070C0"/>
              </a:solidFill>
            </a:endParaRPr>
          </a:p>
        </p:txBody>
      </p:sp>
      <p:sp>
        <p:nvSpPr>
          <p:cNvPr id="25" name="Rectangle 24"/>
          <p:cNvSpPr/>
          <p:nvPr/>
        </p:nvSpPr>
        <p:spPr>
          <a:xfrm>
            <a:off x="7230711" y="2289110"/>
            <a:ext cx="1863011" cy="646331"/>
          </a:xfrm>
          <a:prstGeom prst="rect">
            <a:avLst/>
          </a:prstGeom>
        </p:spPr>
        <p:txBody>
          <a:bodyPr wrap="none">
            <a:spAutoFit/>
          </a:bodyPr>
          <a:lstStyle/>
          <a:p>
            <a:r>
              <a:rPr lang="en-US" i="1" dirty="0" smtClean="0">
                <a:solidFill>
                  <a:srgbClr val="5B9BD5"/>
                </a:solidFill>
              </a:rPr>
              <a:t>max </a:t>
            </a:r>
            <a:r>
              <a:rPr lang="en-US" i="1" dirty="0">
                <a:solidFill>
                  <a:srgbClr val="5B9BD5"/>
                </a:solidFill>
              </a:rPr>
              <a:t>Z</a:t>
            </a:r>
            <a:r>
              <a:rPr lang="en-US" i="1" baseline="-25000" dirty="0">
                <a:solidFill>
                  <a:srgbClr val="5B9BD5"/>
                </a:solidFill>
              </a:rPr>
              <a:t>1</a:t>
            </a:r>
            <a:r>
              <a:rPr lang="en-US" i="1" dirty="0">
                <a:solidFill>
                  <a:srgbClr val="5B9BD5"/>
                </a:solidFill>
              </a:rPr>
              <a:t> = x</a:t>
            </a:r>
            <a:r>
              <a:rPr lang="en-US" i="1" baseline="-25000" dirty="0">
                <a:solidFill>
                  <a:srgbClr val="5B9BD5"/>
                </a:solidFill>
              </a:rPr>
              <a:t>1</a:t>
            </a:r>
            <a:r>
              <a:rPr lang="en-US" i="1" dirty="0">
                <a:solidFill>
                  <a:srgbClr val="5B9BD5"/>
                </a:solidFill>
              </a:rPr>
              <a:t> </a:t>
            </a:r>
          </a:p>
          <a:p>
            <a:r>
              <a:rPr lang="en-US" i="1" dirty="0" smtClean="0">
                <a:solidFill>
                  <a:srgbClr val="5B9BD5"/>
                </a:solidFill>
              </a:rPr>
              <a:t>max </a:t>
            </a:r>
            <a:r>
              <a:rPr lang="en-US" i="1" dirty="0">
                <a:solidFill>
                  <a:srgbClr val="5B9BD5"/>
                </a:solidFill>
              </a:rPr>
              <a:t>Z</a:t>
            </a:r>
            <a:r>
              <a:rPr lang="en-US" i="1" baseline="-25000" dirty="0">
                <a:solidFill>
                  <a:srgbClr val="5B9BD5"/>
                </a:solidFill>
              </a:rPr>
              <a:t>2</a:t>
            </a:r>
            <a:r>
              <a:rPr lang="en-US" i="1" dirty="0">
                <a:solidFill>
                  <a:srgbClr val="5B9BD5"/>
                </a:solidFill>
              </a:rPr>
              <a:t> = -4x</a:t>
            </a:r>
            <a:r>
              <a:rPr lang="en-US" i="1" baseline="-25000" dirty="0">
                <a:solidFill>
                  <a:srgbClr val="5B9BD5"/>
                </a:solidFill>
              </a:rPr>
              <a:t>1</a:t>
            </a:r>
            <a:r>
              <a:rPr lang="en-US" i="1" dirty="0">
                <a:solidFill>
                  <a:srgbClr val="5B9BD5"/>
                </a:solidFill>
              </a:rPr>
              <a:t> + x</a:t>
            </a:r>
            <a:r>
              <a:rPr lang="en-US" i="1" baseline="-25000" dirty="0">
                <a:solidFill>
                  <a:srgbClr val="5B9BD5"/>
                </a:solidFill>
              </a:rPr>
              <a:t>2</a:t>
            </a:r>
            <a:r>
              <a:rPr lang="en-US" i="1" dirty="0">
                <a:solidFill>
                  <a:srgbClr val="5B9BD5"/>
                </a:solidFill>
              </a:rPr>
              <a:t> </a:t>
            </a:r>
            <a:endParaRPr lang="en-US" dirty="0"/>
          </a:p>
        </p:txBody>
      </p:sp>
      <p:sp>
        <p:nvSpPr>
          <p:cNvPr id="26" name="Text Placeholder 4"/>
          <p:cNvSpPr>
            <a:spLocks noGrp="1"/>
          </p:cNvSpPr>
          <p:nvPr>
            <p:ph type="body" sz="quarter" idx="3"/>
          </p:nvPr>
        </p:nvSpPr>
        <p:spPr>
          <a:xfrm>
            <a:off x="7149352" y="1367609"/>
            <a:ext cx="5183188" cy="823912"/>
          </a:xfrm>
        </p:spPr>
        <p:txBody>
          <a:bodyPr/>
          <a:lstStyle/>
          <a:p>
            <a:r>
              <a:rPr lang="en-US" b="0" dirty="0" smtClean="0">
                <a:solidFill>
                  <a:schemeClr val="accent6"/>
                </a:solidFill>
              </a:rPr>
              <a:t>Example:</a:t>
            </a:r>
            <a:endParaRPr lang="en-US" b="0" dirty="0">
              <a:solidFill>
                <a:schemeClr val="accent6"/>
              </a:solidFill>
            </a:endParaRPr>
          </a:p>
        </p:txBody>
      </p:sp>
      <p:sp>
        <p:nvSpPr>
          <p:cNvPr id="7" name="TextBox 6"/>
          <p:cNvSpPr txBox="1"/>
          <p:nvPr/>
        </p:nvSpPr>
        <p:spPr>
          <a:xfrm>
            <a:off x="7413967" y="3963059"/>
            <a:ext cx="278781" cy="369332"/>
          </a:xfrm>
          <a:prstGeom prst="rect">
            <a:avLst/>
          </a:prstGeom>
          <a:noFill/>
          <a:ln>
            <a:noFill/>
          </a:ln>
        </p:spPr>
        <p:txBody>
          <a:bodyPr wrap="square" rtlCol="0">
            <a:spAutoFit/>
          </a:bodyPr>
          <a:lstStyle/>
          <a:p>
            <a:r>
              <a:rPr lang="en-US" dirty="0" smtClean="0">
                <a:solidFill>
                  <a:srgbClr val="0070C0"/>
                </a:solidFill>
              </a:rPr>
              <a:t>A</a:t>
            </a:r>
            <a:endParaRPr lang="en-US" dirty="0">
              <a:solidFill>
                <a:srgbClr val="0070C0"/>
              </a:solidFill>
            </a:endParaRPr>
          </a:p>
        </p:txBody>
      </p:sp>
      <p:sp>
        <p:nvSpPr>
          <p:cNvPr id="15" name="TextBox 14"/>
          <p:cNvSpPr txBox="1"/>
          <p:nvPr/>
        </p:nvSpPr>
        <p:spPr>
          <a:xfrm>
            <a:off x="7868822" y="3429929"/>
            <a:ext cx="278781" cy="369332"/>
          </a:xfrm>
          <a:prstGeom prst="rect">
            <a:avLst/>
          </a:prstGeom>
          <a:noFill/>
          <a:ln>
            <a:noFill/>
          </a:ln>
        </p:spPr>
        <p:txBody>
          <a:bodyPr wrap="square" rtlCol="0">
            <a:spAutoFit/>
          </a:bodyPr>
          <a:lstStyle/>
          <a:p>
            <a:r>
              <a:rPr lang="en-US" dirty="0" smtClean="0">
                <a:solidFill>
                  <a:srgbClr val="0070C0"/>
                </a:solidFill>
              </a:rPr>
              <a:t>B</a:t>
            </a:r>
            <a:endParaRPr lang="en-US" dirty="0">
              <a:solidFill>
                <a:srgbClr val="0070C0"/>
              </a:solidFill>
            </a:endParaRPr>
          </a:p>
        </p:txBody>
      </p:sp>
      <p:sp>
        <p:nvSpPr>
          <p:cNvPr id="30" name="Freeform 29"/>
          <p:cNvSpPr/>
          <p:nvPr/>
        </p:nvSpPr>
        <p:spPr>
          <a:xfrm>
            <a:off x="7915701" y="3773606"/>
            <a:ext cx="2558956" cy="2224585"/>
          </a:xfrm>
          <a:custGeom>
            <a:avLst/>
            <a:gdLst>
              <a:gd name="connsiteX0" fmla="*/ 0 w 2558956"/>
              <a:gd name="connsiteY0" fmla="*/ 0 h 2224585"/>
              <a:gd name="connsiteX1" fmla="*/ 648269 w 2558956"/>
              <a:gd name="connsiteY1" fmla="*/ 375313 h 2224585"/>
              <a:gd name="connsiteX2" fmla="*/ 2251881 w 2558956"/>
              <a:gd name="connsiteY2" fmla="*/ 1869743 h 2224585"/>
              <a:gd name="connsiteX3" fmla="*/ 2558956 w 2558956"/>
              <a:gd name="connsiteY3" fmla="*/ 2224585 h 2224585"/>
            </a:gdLst>
            <a:ahLst/>
            <a:cxnLst>
              <a:cxn ang="0">
                <a:pos x="connsiteX0" y="connsiteY0"/>
              </a:cxn>
              <a:cxn ang="0">
                <a:pos x="connsiteX1" y="connsiteY1"/>
              </a:cxn>
              <a:cxn ang="0">
                <a:pos x="connsiteX2" y="connsiteY2"/>
              </a:cxn>
              <a:cxn ang="0">
                <a:pos x="connsiteX3" y="connsiteY3"/>
              </a:cxn>
            </a:cxnLst>
            <a:rect l="l" t="t" r="r" b="b"/>
            <a:pathLst>
              <a:path w="2558956" h="2224585">
                <a:moveTo>
                  <a:pt x="0" y="0"/>
                </a:moveTo>
                <a:lnTo>
                  <a:pt x="648269" y="375313"/>
                </a:lnTo>
                <a:lnTo>
                  <a:pt x="2251881" y="1869743"/>
                </a:lnTo>
                <a:lnTo>
                  <a:pt x="2558956" y="2224585"/>
                </a:lnTo>
              </a:path>
            </a:pathLst>
          </a:custGeom>
          <a:ln w="28575"/>
        </p:spPr>
        <p:style>
          <a:lnRef idx="1">
            <a:schemeClr val="accent6"/>
          </a:lnRef>
          <a:fillRef idx="0">
            <a:schemeClr val="accent6"/>
          </a:fillRef>
          <a:effectRef idx="0">
            <a:schemeClr val="accent6"/>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748745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1">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1">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6">
                                            <p:txEl>
                                              <p:pRg st="0" end="0"/>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5"/>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27"/>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28"/>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6"/>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7"/>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8"/>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9"/>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7"/>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15"/>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P spid="19" grpId="0"/>
      <p:bldP spid="25" grpId="0"/>
      <p:bldP spid="26" grpId="0" build="p"/>
      <p:bldP spid="7" grpId="0"/>
      <p:bldP spid="15" grpId="0"/>
      <p:bldP spid="30"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Picture 26"/>
          <p:cNvPicPr>
            <a:picLocks noChangeAspect="1"/>
          </p:cNvPicPr>
          <p:nvPr/>
        </p:nvPicPr>
        <p:blipFill>
          <a:blip r:embed="rId2"/>
          <a:stretch>
            <a:fillRect/>
          </a:stretch>
        </p:blipFill>
        <p:spPr>
          <a:xfrm>
            <a:off x="9563304" y="1696998"/>
            <a:ext cx="2918460" cy="1676400"/>
          </a:xfrm>
          <a:prstGeom prst="rect">
            <a:avLst/>
          </a:prstGeom>
        </p:spPr>
      </p:pic>
      <p:pic>
        <p:nvPicPr>
          <p:cNvPr id="28" name="Picture 27"/>
          <p:cNvPicPr>
            <a:picLocks noChangeAspect="1"/>
          </p:cNvPicPr>
          <p:nvPr/>
        </p:nvPicPr>
        <p:blipFill>
          <a:blip r:embed="rId3"/>
          <a:stretch>
            <a:fillRect/>
          </a:stretch>
        </p:blipFill>
        <p:spPr>
          <a:xfrm>
            <a:off x="7230711" y="3187840"/>
            <a:ext cx="3428324" cy="3307325"/>
          </a:xfrm>
          <a:prstGeom prst="rect">
            <a:avLst/>
          </a:prstGeom>
        </p:spPr>
      </p:pic>
      <p:sp>
        <p:nvSpPr>
          <p:cNvPr id="8" name="Title 1"/>
          <p:cNvSpPr>
            <a:spLocks noGrp="1"/>
          </p:cNvSpPr>
          <p:nvPr>
            <p:ph type="title"/>
          </p:nvPr>
        </p:nvSpPr>
        <p:spPr>
          <a:xfrm>
            <a:off x="838200" y="365125"/>
            <a:ext cx="10515600" cy="1325563"/>
          </a:xfrm>
        </p:spPr>
        <p:txBody>
          <a:bodyPr/>
          <a:lstStyle/>
          <a:p>
            <a:r>
              <a:rPr lang="en-US" dirty="0"/>
              <a:t>Multi-objective l</a:t>
            </a:r>
            <a:r>
              <a:rPr lang="en-US" dirty="0" smtClean="0"/>
              <a:t>inear problems </a:t>
            </a:r>
            <a:endParaRPr lang="en-US" dirty="0"/>
          </a:p>
        </p:txBody>
      </p:sp>
      <p:sp>
        <p:nvSpPr>
          <p:cNvPr id="9" name="Rounded Rectangle 8"/>
          <p:cNvSpPr/>
          <p:nvPr/>
        </p:nvSpPr>
        <p:spPr>
          <a:xfrm>
            <a:off x="831376" y="1282890"/>
            <a:ext cx="10522424" cy="682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0" name="Text Placeholder 4"/>
          <p:cNvSpPr>
            <a:spLocks noGrp="1"/>
          </p:cNvSpPr>
          <p:nvPr>
            <p:ph type="body" sz="quarter" idx="3"/>
          </p:nvPr>
        </p:nvSpPr>
        <p:spPr>
          <a:xfrm>
            <a:off x="838200" y="1317009"/>
            <a:ext cx="5183188" cy="823912"/>
          </a:xfrm>
        </p:spPr>
        <p:txBody>
          <a:bodyPr/>
          <a:lstStyle/>
          <a:p>
            <a:r>
              <a:rPr lang="en-US" dirty="0">
                <a:solidFill>
                  <a:schemeClr val="accent6"/>
                </a:solidFill>
              </a:rPr>
              <a:t>P</a:t>
            </a:r>
            <a:r>
              <a:rPr lang="en-US" dirty="0" smtClean="0">
                <a:solidFill>
                  <a:schemeClr val="accent6"/>
                </a:solidFill>
              </a:rPr>
              <a:t>reemptive Optimization</a:t>
            </a:r>
            <a:endParaRPr lang="en-US" dirty="0">
              <a:solidFill>
                <a:schemeClr val="accent6"/>
              </a:solidFill>
            </a:endParaRPr>
          </a:p>
        </p:txBody>
      </p:sp>
      <p:sp>
        <p:nvSpPr>
          <p:cNvPr id="11" name="Content Placeholder 5"/>
          <p:cNvSpPr>
            <a:spLocks noGrp="1"/>
          </p:cNvSpPr>
          <p:nvPr>
            <p:ph sz="quarter" idx="4"/>
          </p:nvPr>
        </p:nvSpPr>
        <p:spPr>
          <a:xfrm>
            <a:off x="831376" y="2412373"/>
            <a:ext cx="5838905" cy="4212591"/>
          </a:xfrm>
        </p:spPr>
        <p:txBody>
          <a:bodyPr>
            <a:normAutofit fontScale="85000" lnSpcReduction="20000"/>
          </a:bodyPr>
          <a:lstStyle/>
          <a:p>
            <a:r>
              <a:rPr lang="en-US" sz="2400" dirty="0" smtClean="0"/>
              <a:t>Perform optimization by considering one objective at a time, based on priorities:</a:t>
            </a:r>
          </a:p>
          <a:p>
            <a:endParaRPr lang="en-US" sz="800" dirty="0"/>
          </a:p>
          <a:p>
            <a:pPr marL="0" indent="0">
              <a:buNone/>
            </a:pPr>
            <a:r>
              <a:rPr lang="en-US" sz="2100" dirty="0" smtClean="0"/>
              <a:t>STAGE1:</a:t>
            </a:r>
          </a:p>
          <a:p>
            <a:pPr lvl="1"/>
            <a:r>
              <a:rPr lang="en-US" sz="2000" dirty="0" smtClean="0"/>
              <a:t>Assume Z</a:t>
            </a:r>
            <a:r>
              <a:rPr lang="en-US" sz="2000" baseline="-25000" dirty="0" smtClean="0"/>
              <a:t>1</a:t>
            </a:r>
            <a:r>
              <a:rPr lang="en-US" sz="2000" dirty="0" smtClean="0"/>
              <a:t> is 1</a:t>
            </a:r>
            <a:r>
              <a:rPr lang="en-US" sz="2000" baseline="30000" dirty="0" smtClean="0"/>
              <a:t>st</a:t>
            </a:r>
            <a:r>
              <a:rPr lang="en-US" sz="2000" dirty="0" smtClean="0"/>
              <a:t> priority </a:t>
            </a:r>
          </a:p>
          <a:p>
            <a:pPr lvl="1"/>
            <a:r>
              <a:rPr lang="en-US" sz="2000" dirty="0" smtClean="0"/>
              <a:t>obtain an optimal solution </a:t>
            </a:r>
            <a:r>
              <a:rPr lang="en-US" sz="2000" i="1" dirty="0" smtClean="0">
                <a:solidFill>
                  <a:schemeClr val="accent4">
                    <a:lumMod val="75000"/>
                  </a:schemeClr>
                </a:solidFill>
              </a:rPr>
              <a:t>(all points along the segment)</a:t>
            </a:r>
          </a:p>
          <a:p>
            <a:pPr lvl="1"/>
            <a:r>
              <a:rPr lang="en-US" sz="2000" dirty="0" smtClean="0">
                <a:solidFill>
                  <a:schemeClr val="bg1"/>
                </a:solidFill>
              </a:rPr>
              <a:t>transform this objective into a constraint</a:t>
            </a:r>
          </a:p>
          <a:p>
            <a:pPr marL="0" indent="0">
              <a:buNone/>
            </a:pPr>
            <a:r>
              <a:rPr lang="en-US" sz="2100" dirty="0" smtClean="0"/>
              <a:t>STAGE2:</a:t>
            </a:r>
          </a:p>
          <a:p>
            <a:pPr lvl="1"/>
            <a:r>
              <a:rPr lang="en-US" sz="2000" dirty="0" smtClean="0"/>
              <a:t>optimize Z</a:t>
            </a:r>
            <a:r>
              <a:rPr lang="en-US" sz="2000" baseline="-25000" dirty="0" smtClean="0"/>
              <a:t>2</a:t>
            </a:r>
            <a:r>
              <a:rPr lang="en-US" sz="2000" dirty="0" smtClean="0"/>
              <a:t> (2</a:t>
            </a:r>
            <a:r>
              <a:rPr lang="en-US" sz="2000" baseline="30000" dirty="0" smtClean="0"/>
              <a:t>nd</a:t>
            </a:r>
            <a:r>
              <a:rPr lang="en-US" sz="2000" dirty="0" smtClean="0"/>
              <a:t> priority)</a:t>
            </a:r>
          </a:p>
          <a:p>
            <a:pPr lvl="1"/>
            <a:r>
              <a:rPr lang="en-US" sz="2000" dirty="0" smtClean="0"/>
              <a:t>Add x</a:t>
            </a:r>
            <a:r>
              <a:rPr lang="en-US" sz="2000" baseline="-25000" dirty="0" smtClean="0"/>
              <a:t>1</a:t>
            </a:r>
            <a:r>
              <a:rPr lang="en-US" sz="2000" dirty="0" smtClean="0"/>
              <a:t> = 4 as constraint</a:t>
            </a:r>
          </a:p>
          <a:p>
            <a:pPr lvl="1"/>
            <a:r>
              <a:rPr lang="en-US" sz="2000" dirty="0" smtClean="0"/>
              <a:t>obtain an optimal solution: </a:t>
            </a:r>
            <a:r>
              <a:rPr lang="en-US" sz="2000" dirty="0" smtClean="0">
                <a:solidFill>
                  <a:schemeClr val="accent6"/>
                </a:solidFill>
              </a:rPr>
              <a:t>(4, -15)</a:t>
            </a:r>
          </a:p>
          <a:p>
            <a:pPr lvl="1"/>
            <a:r>
              <a:rPr lang="en-US" sz="2000" dirty="0" smtClean="0">
                <a:solidFill>
                  <a:schemeClr val="bg1"/>
                </a:solidFill>
              </a:rPr>
              <a:t>…continue until all objectives have been considered</a:t>
            </a:r>
          </a:p>
          <a:p>
            <a:pPr lvl="1"/>
            <a:endParaRPr lang="en-US" sz="2000" dirty="0" smtClean="0">
              <a:solidFill>
                <a:schemeClr val="bg1"/>
              </a:solidFill>
            </a:endParaRPr>
          </a:p>
          <a:p>
            <a:r>
              <a:rPr lang="en-US" sz="2400" dirty="0" smtClean="0">
                <a:solidFill>
                  <a:schemeClr val="bg1"/>
                </a:solidFill>
              </a:rPr>
              <a:t>If an optimal solution is obtained at each stage =&gt; the final solution is an efficient point of the original multi-objective model</a:t>
            </a:r>
            <a:endParaRPr lang="en-US" sz="2400" dirty="0">
              <a:solidFill>
                <a:schemeClr val="bg1"/>
              </a:solidFill>
            </a:endParaRPr>
          </a:p>
        </p:txBody>
      </p:sp>
      <p:sp>
        <p:nvSpPr>
          <p:cNvPr id="16" name="TextBox 15"/>
          <p:cNvSpPr txBox="1"/>
          <p:nvPr/>
        </p:nvSpPr>
        <p:spPr>
          <a:xfrm>
            <a:off x="8484863" y="3813362"/>
            <a:ext cx="278781" cy="369332"/>
          </a:xfrm>
          <a:prstGeom prst="rect">
            <a:avLst/>
          </a:prstGeom>
          <a:noFill/>
          <a:ln>
            <a:noFill/>
          </a:ln>
        </p:spPr>
        <p:txBody>
          <a:bodyPr wrap="square" rtlCol="0">
            <a:spAutoFit/>
          </a:bodyPr>
          <a:lstStyle/>
          <a:p>
            <a:r>
              <a:rPr lang="en-US" dirty="0" smtClean="0">
                <a:solidFill>
                  <a:srgbClr val="0070C0"/>
                </a:solidFill>
              </a:rPr>
              <a:t>C</a:t>
            </a:r>
            <a:endParaRPr lang="en-US" dirty="0">
              <a:solidFill>
                <a:srgbClr val="0070C0"/>
              </a:solidFill>
            </a:endParaRPr>
          </a:p>
        </p:txBody>
      </p:sp>
      <p:sp>
        <p:nvSpPr>
          <p:cNvPr id="17" name="TextBox 16"/>
          <p:cNvSpPr txBox="1"/>
          <p:nvPr/>
        </p:nvSpPr>
        <p:spPr>
          <a:xfrm>
            <a:off x="10110492" y="5349218"/>
            <a:ext cx="278781" cy="369332"/>
          </a:xfrm>
          <a:prstGeom prst="rect">
            <a:avLst/>
          </a:prstGeom>
          <a:noFill/>
          <a:ln>
            <a:noFill/>
          </a:ln>
        </p:spPr>
        <p:txBody>
          <a:bodyPr wrap="square" rtlCol="0">
            <a:spAutoFit/>
          </a:bodyPr>
          <a:lstStyle/>
          <a:p>
            <a:r>
              <a:rPr lang="en-US" dirty="0" smtClean="0">
                <a:solidFill>
                  <a:srgbClr val="0070C0"/>
                </a:solidFill>
              </a:rPr>
              <a:t>D</a:t>
            </a:r>
            <a:endParaRPr lang="en-US" dirty="0">
              <a:solidFill>
                <a:srgbClr val="0070C0"/>
              </a:solidFill>
            </a:endParaRPr>
          </a:p>
        </p:txBody>
      </p:sp>
      <p:sp>
        <p:nvSpPr>
          <p:cNvPr id="18" name="TextBox 17"/>
          <p:cNvSpPr txBox="1"/>
          <p:nvPr/>
        </p:nvSpPr>
        <p:spPr>
          <a:xfrm>
            <a:off x="10448821" y="5700263"/>
            <a:ext cx="278781" cy="369332"/>
          </a:xfrm>
          <a:prstGeom prst="rect">
            <a:avLst/>
          </a:prstGeom>
          <a:noFill/>
          <a:ln>
            <a:noFill/>
          </a:ln>
        </p:spPr>
        <p:txBody>
          <a:bodyPr wrap="square" rtlCol="0">
            <a:spAutoFit/>
          </a:bodyPr>
          <a:lstStyle/>
          <a:p>
            <a:r>
              <a:rPr lang="en-US" dirty="0" smtClean="0">
                <a:solidFill>
                  <a:srgbClr val="0070C0"/>
                </a:solidFill>
              </a:rPr>
              <a:t>E</a:t>
            </a:r>
            <a:endParaRPr lang="en-US" dirty="0">
              <a:solidFill>
                <a:srgbClr val="0070C0"/>
              </a:solidFill>
            </a:endParaRPr>
          </a:p>
        </p:txBody>
      </p:sp>
      <p:sp>
        <p:nvSpPr>
          <p:cNvPr id="19" name="TextBox 18"/>
          <p:cNvSpPr txBox="1"/>
          <p:nvPr/>
        </p:nvSpPr>
        <p:spPr>
          <a:xfrm>
            <a:off x="10243119" y="6069595"/>
            <a:ext cx="278781" cy="369332"/>
          </a:xfrm>
          <a:prstGeom prst="rect">
            <a:avLst/>
          </a:prstGeom>
          <a:noFill/>
          <a:ln>
            <a:noFill/>
          </a:ln>
        </p:spPr>
        <p:txBody>
          <a:bodyPr wrap="square" rtlCol="0">
            <a:spAutoFit/>
          </a:bodyPr>
          <a:lstStyle/>
          <a:p>
            <a:r>
              <a:rPr lang="en-US" dirty="0" smtClean="0">
                <a:solidFill>
                  <a:srgbClr val="0070C0"/>
                </a:solidFill>
              </a:rPr>
              <a:t>F</a:t>
            </a:r>
            <a:endParaRPr lang="en-US" dirty="0">
              <a:solidFill>
                <a:srgbClr val="0070C0"/>
              </a:solidFill>
            </a:endParaRPr>
          </a:p>
        </p:txBody>
      </p:sp>
      <p:sp>
        <p:nvSpPr>
          <p:cNvPr id="25" name="Rectangle 24"/>
          <p:cNvSpPr/>
          <p:nvPr/>
        </p:nvSpPr>
        <p:spPr>
          <a:xfrm>
            <a:off x="7230711" y="2289110"/>
            <a:ext cx="1863011" cy="646331"/>
          </a:xfrm>
          <a:prstGeom prst="rect">
            <a:avLst/>
          </a:prstGeom>
        </p:spPr>
        <p:txBody>
          <a:bodyPr wrap="none">
            <a:spAutoFit/>
          </a:bodyPr>
          <a:lstStyle/>
          <a:p>
            <a:r>
              <a:rPr lang="en-US" i="1" dirty="0" smtClean="0">
                <a:solidFill>
                  <a:srgbClr val="5B9BD5"/>
                </a:solidFill>
              </a:rPr>
              <a:t>max </a:t>
            </a:r>
            <a:r>
              <a:rPr lang="en-US" i="1" dirty="0">
                <a:solidFill>
                  <a:srgbClr val="5B9BD5"/>
                </a:solidFill>
              </a:rPr>
              <a:t>Z</a:t>
            </a:r>
            <a:r>
              <a:rPr lang="en-US" i="1" baseline="-25000" dirty="0">
                <a:solidFill>
                  <a:srgbClr val="5B9BD5"/>
                </a:solidFill>
              </a:rPr>
              <a:t>1</a:t>
            </a:r>
            <a:r>
              <a:rPr lang="en-US" i="1" dirty="0">
                <a:solidFill>
                  <a:srgbClr val="5B9BD5"/>
                </a:solidFill>
              </a:rPr>
              <a:t> = x</a:t>
            </a:r>
            <a:r>
              <a:rPr lang="en-US" i="1" baseline="-25000" dirty="0">
                <a:solidFill>
                  <a:srgbClr val="5B9BD5"/>
                </a:solidFill>
              </a:rPr>
              <a:t>1</a:t>
            </a:r>
            <a:r>
              <a:rPr lang="en-US" i="1" dirty="0">
                <a:solidFill>
                  <a:srgbClr val="5B9BD5"/>
                </a:solidFill>
              </a:rPr>
              <a:t> </a:t>
            </a:r>
          </a:p>
          <a:p>
            <a:r>
              <a:rPr lang="en-US" i="1" dirty="0" smtClean="0">
                <a:solidFill>
                  <a:srgbClr val="5B9BD5"/>
                </a:solidFill>
              </a:rPr>
              <a:t>max </a:t>
            </a:r>
            <a:r>
              <a:rPr lang="en-US" i="1" dirty="0">
                <a:solidFill>
                  <a:srgbClr val="5B9BD5"/>
                </a:solidFill>
              </a:rPr>
              <a:t>Z</a:t>
            </a:r>
            <a:r>
              <a:rPr lang="en-US" i="1" baseline="-25000" dirty="0">
                <a:solidFill>
                  <a:srgbClr val="5B9BD5"/>
                </a:solidFill>
              </a:rPr>
              <a:t>2</a:t>
            </a:r>
            <a:r>
              <a:rPr lang="en-US" i="1" dirty="0">
                <a:solidFill>
                  <a:srgbClr val="5B9BD5"/>
                </a:solidFill>
              </a:rPr>
              <a:t> = -4x</a:t>
            </a:r>
            <a:r>
              <a:rPr lang="en-US" i="1" baseline="-25000" dirty="0">
                <a:solidFill>
                  <a:srgbClr val="5B9BD5"/>
                </a:solidFill>
              </a:rPr>
              <a:t>1</a:t>
            </a:r>
            <a:r>
              <a:rPr lang="en-US" i="1" dirty="0">
                <a:solidFill>
                  <a:srgbClr val="5B9BD5"/>
                </a:solidFill>
              </a:rPr>
              <a:t> + x</a:t>
            </a:r>
            <a:r>
              <a:rPr lang="en-US" i="1" baseline="-25000" dirty="0">
                <a:solidFill>
                  <a:srgbClr val="5B9BD5"/>
                </a:solidFill>
              </a:rPr>
              <a:t>2</a:t>
            </a:r>
            <a:r>
              <a:rPr lang="en-US" i="1" dirty="0">
                <a:solidFill>
                  <a:srgbClr val="5B9BD5"/>
                </a:solidFill>
              </a:rPr>
              <a:t> </a:t>
            </a:r>
            <a:endParaRPr lang="en-US" dirty="0"/>
          </a:p>
        </p:txBody>
      </p:sp>
      <p:sp>
        <p:nvSpPr>
          <p:cNvPr id="26" name="Text Placeholder 4"/>
          <p:cNvSpPr>
            <a:spLocks noGrp="1"/>
          </p:cNvSpPr>
          <p:nvPr>
            <p:ph type="body" sz="quarter" idx="3"/>
          </p:nvPr>
        </p:nvSpPr>
        <p:spPr>
          <a:xfrm>
            <a:off x="7149352" y="1367609"/>
            <a:ext cx="5183188" cy="823912"/>
          </a:xfrm>
        </p:spPr>
        <p:txBody>
          <a:bodyPr/>
          <a:lstStyle/>
          <a:p>
            <a:r>
              <a:rPr lang="en-US" b="0" dirty="0" smtClean="0">
                <a:solidFill>
                  <a:schemeClr val="accent6"/>
                </a:solidFill>
              </a:rPr>
              <a:t>Example:</a:t>
            </a:r>
            <a:endParaRPr lang="en-US" b="0" dirty="0">
              <a:solidFill>
                <a:schemeClr val="accent6"/>
              </a:solidFill>
            </a:endParaRPr>
          </a:p>
        </p:txBody>
      </p:sp>
      <p:sp>
        <p:nvSpPr>
          <p:cNvPr id="7" name="TextBox 6"/>
          <p:cNvSpPr txBox="1"/>
          <p:nvPr/>
        </p:nvSpPr>
        <p:spPr>
          <a:xfrm>
            <a:off x="7413967" y="3963059"/>
            <a:ext cx="278781" cy="369332"/>
          </a:xfrm>
          <a:prstGeom prst="rect">
            <a:avLst/>
          </a:prstGeom>
          <a:noFill/>
          <a:ln>
            <a:noFill/>
          </a:ln>
        </p:spPr>
        <p:txBody>
          <a:bodyPr wrap="square" rtlCol="0">
            <a:spAutoFit/>
          </a:bodyPr>
          <a:lstStyle/>
          <a:p>
            <a:r>
              <a:rPr lang="en-US" dirty="0" smtClean="0">
                <a:solidFill>
                  <a:srgbClr val="0070C0"/>
                </a:solidFill>
              </a:rPr>
              <a:t>A</a:t>
            </a:r>
            <a:endParaRPr lang="en-US" dirty="0">
              <a:solidFill>
                <a:srgbClr val="0070C0"/>
              </a:solidFill>
            </a:endParaRPr>
          </a:p>
        </p:txBody>
      </p:sp>
      <p:sp>
        <p:nvSpPr>
          <p:cNvPr id="15" name="TextBox 14"/>
          <p:cNvSpPr txBox="1"/>
          <p:nvPr/>
        </p:nvSpPr>
        <p:spPr>
          <a:xfrm>
            <a:off x="7868822" y="3429929"/>
            <a:ext cx="278781" cy="369332"/>
          </a:xfrm>
          <a:prstGeom prst="rect">
            <a:avLst/>
          </a:prstGeom>
          <a:noFill/>
          <a:ln>
            <a:noFill/>
          </a:ln>
        </p:spPr>
        <p:txBody>
          <a:bodyPr wrap="square" rtlCol="0">
            <a:spAutoFit/>
          </a:bodyPr>
          <a:lstStyle/>
          <a:p>
            <a:r>
              <a:rPr lang="en-US" dirty="0" smtClean="0">
                <a:solidFill>
                  <a:srgbClr val="0070C0"/>
                </a:solidFill>
              </a:rPr>
              <a:t>B</a:t>
            </a:r>
            <a:endParaRPr lang="en-US" dirty="0">
              <a:solidFill>
                <a:srgbClr val="0070C0"/>
              </a:solidFill>
            </a:endParaRPr>
          </a:p>
        </p:txBody>
      </p:sp>
      <p:sp>
        <p:nvSpPr>
          <p:cNvPr id="30" name="Freeform 29"/>
          <p:cNvSpPr/>
          <p:nvPr/>
        </p:nvSpPr>
        <p:spPr>
          <a:xfrm>
            <a:off x="7915701" y="3773606"/>
            <a:ext cx="2558956" cy="2224585"/>
          </a:xfrm>
          <a:custGeom>
            <a:avLst/>
            <a:gdLst>
              <a:gd name="connsiteX0" fmla="*/ 0 w 2558956"/>
              <a:gd name="connsiteY0" fmla="*/ 0 h 2224585"/>
              <a:gd name="connsiteX1" fmla="*/ 648269 w 2558956"/>
              <a:gd name="connsiteY1" fmla="*/ 375313 h 2224585"/>
              <a:gd name="connsiteX2" fmla="*/ 2251881 w 2558956"/>
              <a:gd name="connsiteY2" fmla="*/ 1869743 h 2224585"/>
              <a:gd name="connsiteX3" fmla="*/ 2558956 w 2558956"/>
              <a:gd name="connsiteY3" fmla="*/ 2224585 h 2224585"/>
            </a:gdLst>
            <a:ahLst/>
            <a:cxnLst>
              <a:cxn ang="0">
                <a:pos x="connsiteX0" y="connsiteY0"/>
              </a:cxn>
              <a:cxn ang="0">
                <a:pos x="connsiteX1" y="connsiteY1"/>
              </a:cxn>
              <a:cxn ang="0">
                <a:pos x="connsiteX2" y="connsiteY2"/>
              </a:cxn>
              <a:cxn ang="0">
                <a:pos x="connsiteX3" y="connsiteY3"/>
              </a:cxn>
            </a:cxnLst>
            <a:rect l="l" t="t" r="r" b="b"/>
            <a:pathLst>
              <a:path w="2558956" h="2224585">
                <a:moveTo>
                  <a:pt x="0" y="0"/>
                </a:moveTo>
                <a:lnTo>
                  <a:pt x="648269" y="375313"/>
                </a:lnTo>
                <a:lnTo>
                  <a:pt x="2251881" y="1869743"/>
                </a:lnTo>
                <a:lnTo>
                  <a:pt x="2558956" y="2224585"/>
                </a:lnTo>
              </a:path>
            </a:pathLst>
          </a:custGeom>
          <a:ln w="28575"/>
        </p:spPr>
        <p:style>
          <a:lnRef idx="1">
            <a:schemeClr val="accent6"/>
          </a:lnRef>
          <a:fillRef idx="0">
            <a:schemeClr val="accent6"/>
          </a:fillRef>
          <a:effectRef idx="0">
            <a:schemeClr val="accent6"/>
          </a:effectRef>
          <a:fontRef idx="minor">
            <a:schemeClr val="tx1"/>
          </a:fontRef>
        </p:style>
        <p:txBody>
          <a:bodyPr rtlCol="0" anchor="ctr"/>
          <a:lstStyle/>
          <a:p>
            <a:pPr algn="ctr"/>
            <a:endParaRPr lang="en-US"/>
          </a:p>
        </p:txBody>
      </p:sp>
      <p:grpSp>
        <p:nvGrpSpPr>
          <p:cNvPr id="20" name="Group 19"/>
          <p:cNvGrpSpPr>
            <a:grpSpLocks noChangeAspect="1"/>
          </p:cNvGrpSpPr>
          <p:nvPr/>
        </p:nvGrpSpPr>
        <p:grpSpPr>
          <a:xfrm>
            <a:off x="4692007" y="4053783"/>
            <a:ext cx="2499007" cy="2414841"/>
            <a:chOff x="6773605" y="1842510"/>
            <a:chExt cx="4715107" cy="4556303"/>
          </a:xfrm>
        </p:grpSpPr>
        <p:pic>
          <p:nvPicPr>
            <p:cNvPr id="21" name="Picture 20"/>
            <p:cNvPicPr>
              <a:picLocks noChangeAspect="1"/>
            </p:cNvPicPr>
            <p:nvPr/>
          </p:nvPicPr>
          <p:blipFill rotWithShape="1">
            <a:blip r:embed="rId4"/>
            <a:srcRect r="49367"/>
            <a:stretch/>
          </p:blipFill>
          <p:spPr>
            <a:xfrm>
              <a:off x="6773605" y="1842510"/>
              <a:ext cx="4715107" cy="4556303"/>
            </a:xfrm>
            <a:prstGeom prst="rect">
              <a:avLst/>
            </a:prstGeom>
          </p:spPr>
        </p:pic>
        <p:sp>
          <p:nvSpPr>
            <p:cNvPr id="22" name="TextBox 21"/>
            <p:cNvSpPr txBox="1"/>
            <p:nvPr/>
          </p:nvSpPr>
          <p:spPr>
            <a:xfrm>
              <a:off x="7599770" y="5249071"/>
              <a:ext cx="278781" cy="369332"/>
            </a:xfrm>
            <a:prstGeom prst="rect">
              <a:avLst/>
            </a:prstGeom>
            <a:noFill/>
            <a:ln>
              <a:noFill/>
            </a:ln>
          </p:spPr>
          <p:txBody>
            <a:bodyPr wrap="square" rtlCol="0">
              <a:spAutoFit/>
            </a:bodyPr>
            <a:lstStyle/>
            <a:p>
              <a:r>
                <a:rPr lang="en-US" dirty="0" smtClean="0">
                  <a:solidFill>
                    <a:srgbClr val="0070C0"/>
                  </a:solidFill>
                </a:rPr>
                <a:t>A</a:t>
              </a:r>
              <a:endParaRPr lang="en-US" dirty="0">
                <a:solidFill>
                  <a:srgbClr val="0070C0"/>
                </a:solidFill>
              </a:endParaRPr>
            </a:p>
          </p:txBody>
        </p:sp>
        <p:sp>
          <p:nvSpPr>
            <p:cNvPr id="23" name="TextBox 22"/>
            <p:cNvSpPr txBox="1"/>
            <p:nvPr/>
          </p:nvSpPr>
          <p:spPr>
            <a:xfrm>
              <a:off x="7599770" y="2984760"/>
              <a:ext cx="278781" cy="369332"/>
            </a:xfrm>
            <a:prstGeom prst="rect">
              <a:avLst/>
            </a:prstGeom>
            <a:noFill/>
            <a:ln>
              <a:noFill/>
            </a:ln>
          </p:spPr>
          <p:txBody>
            <a:bodyPr wrap="square" rtlCol="0">
              <a:spAutoFit/>
            </a:bodyPr>
            <a:lstStyle/>
            <a:p>
              <a:r>
                <a:rPr lang="en-US" dirty="0" smtClean="0">
                  <a:solidFill>
                    <a:srgbClr val="0070C0"/>
                  </a:solidFill>
                </a:rPr>
                <a:t>B</a:t>
              </a:r>
              <a:endParaRPr lang="en-US" dirty="0">
                <a:solidFill>
                  <a:srgbClr val="0070C0"/>
                </a:solidFill>
              </a:endParaRPr>
            </a:p>
          </p:txBody>
        </p:sp>
        <p:sp>
          <p:nvSpPr>
            <p:cNvPr id="24" name="TextBox 23"/>
            <p:cNvSpPr txBox="1"/>
            <p:nvPr/>
          </p:nvSpPr>
          <p:spPr>
            <a:xfrm>
              <a:off x="8459838" y="2505075"/>
              <a:ext cx="278781" cy="369332"/>
            </a:xfrm>
            <a:prstGeom prst="rect">
              <a:avLst/>
            </a:prstGeom>
            <a:noFill/>
            <a:ln>
              <a:noFill/>
            </a:ln>
          </p:spPr>
          <p:txBody>
            <a:bodyPr wrap="square" rtlCol="0">
              <a:spAutoFit/>
            </a:bodyPr>
            <a:lstStyle/>
            <a:p>
              <a:r>
                <a:rPr lang="en-US" dirty="0" smtClean="0">
                  <a:solidFill>
                    <a:srgbClr val="0070C0"/>
                  </a:solidFill>
                </a:rPr>
                <a:t>C</a:t>
              </a:r>
              <a:endParaRPr lang="en-US" dirty="0">
                <a:solidFill>
                  <a:srgbClr val="0070C0"/>
                </a:solidFill>
              </a:endParaRPr>
            </a:p>
          </p:txBody>
        </p:sp>
        <p:sp>
          <p:nvSpPr>
            <p:cNvPr id="29" name="TextBox 28"/>
            <p:cNvSpPr txBox="1"/>
            <p:nvPr/>
          </p:nvSpPr>
          <p:spPr>
            <a:xfrm>
              <a:off x="10273274" y="4027041"/>
              <a:ext cx="278781" cy="369332"/>
            </a:xfrm>
            <a:prstGeom prst="rect">
              <a:avLst/>
            </a:prstGeom>
            <a:noFill/>
            <a:ln>
              <a:noFill/>
            </a:ln>
          </p:spPr>
          <p:txBody>
            <a:bodyPr wrap="square" rtlCol="0">
              <a:spAutoFit/>
            </a:bodyPr>
            <a:lstStyle/>
            <a:p>
              <a:r>
                <a:rPr lang="en-US" dirty="0" smtClean="0">
                  <a:solidFill>
                    <a:srgbClr val="0070C0"/>
                  </a:solidFill>
                </a:rPr>
                <a:t>D</a:t>
              </a:r>
              <a:endParaRPr lang="en-US" dirty="0">
                <a:solidFill>
                  <a:srgbClr val="0070C0"/>
                </a:solidFill>
              </a:endParaRPr>
            </a:p>
          </p:txBody>
        </p:sp>
        <p:sp>
          <p:nvSpPr>
            <p:cNvPr id="31" name="TextBox 30"/>
            <p:cNvSpPr txBox="1"/>
            <p:nvPr/>
          </p:nvSpPr>
          <p:spPr>
            <a:xfrm>
              <a:off x="10725279" y="4627756"/>
              <a:ext cx="278781" cy="369332"/>
            </a:xfrm>
            <a:prstGeom prst="rect">
              <a:avLst/>
            </a:prstGeom>
            <a:noFill/>
            <a:ln>
              <a:noFill/>
            </a:ln>
          </p:spPr>
          <p:txBody>
            <a:bodyPr wrap="square" rtlCol="0">
              <a:spAutoFit/>
            </a:bodyPr>
            <a:lstStyle/>
            <a:p>
              <a:r>
                <a:rPr lang="en-US" dirty="0" smtClean="0">
                  <a:solidFill>
                    <a:srgbClr val="0070C0"/>
                  </a:solidFill>
                </a:rPr>
                <a:t>E</a:t>
              </a:r>
              <a:endParaRPr lang="en-US" dirty="0">
                <a:solidFill>
                  <a:srgbClr val="0070C0"/>
                </a:solidFill>
              </a:endParaRPr>
            </a:p>
          </p:txBody>
        </p:sp>
        <p:sp>
          <p:nvSpPr>
            <p:cNvPr id="32" name="TextBox 31"/>
            <p:cNvSpPr txBox="1"/>
            <p:nvPr/>
          </p:nvSpPr>
          <p:spPr>
            <a:xfrm>
              <a:off x="10725278" y="5249071"/>
              <a:ext cx="278781" cy="369332"/>
            </a:xfrm>
            <a:prstGeom prst="rect">
              <a:avLst/>
            </a:prstGeom>
            <a:noFill/>
            <a:ln>
              <a:noFill/>
            </a:ln>
          </p:spPr>
          <p:txBody>
            <a:bodyPr wrap="square" rtlCol="0">
              <a:spAutoFit/>
            </a:bodyPr>
            <a:lstStyle/>
            <a:p>
              <a:r>
                <a:rPr lang="en-US" dirty="0" smtClean="0">
                  <a:solidFill>
                    <a:srgbClr val="0070C0"/>
                  </a:solidFill>
                </a:rPr>
                <a:t>F</a:t>
              </a:r>
              <a:endParaRPr lang="en-US" dirty="0">
                <a:solidFill>
                  <a:srgbClr val="0070C0"/>
                </a:solidFill>
              </a:endParaRPr>
            </a:p>
          </p:txBody>
        </p:sp>
      </p:grpSp>
      <p:cxnSp>
        <p:nvCxnSpPr>
          <p:cNvPr id="3" name="Straight Connector 2"/>
          <p:cNvCxnSpPr/>
          <p:nvPr/>
        </p:nvCxnSpPr>
        <p:spPr>
          <a:xfrm>
            <a:off x="6773850" y="5718550"/>
            <a:ext cx="0" cy="309094"/>
          </a:xfrm>
          <a:prstGeom prst="line">
            <a:avLst/>
          </a:prstGeom>
          <a:ln w="28575">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6773849" y="5599727"/>
            <a:ext cx="272483" cy="259534"/>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53320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1">
                                            <p:txEl>
                                              <p:pRg st="7" end="7"/>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1">
                                            <p:txEl>
                                              <p:pRg st="8" end="8"/>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1">
                                            <p:txEl>
                                              <p:pRg st="9" end="9"/>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1">
                                            <p:txEl>
                                              <p:pRg st="10" end="10"/>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1">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Picture 26"/>
          <p:cNvPicPr>
            <a:picLocks noChangeAspect="1"/>
          </p:cNvPicPr>
          <p:nvPr/>
        </p:nvPicPr>
        <p:blipFill>
          <a:blip r:embed="rId2"/>
          <a:stretch>
            <a:fillRect/>
          </a:stretch>
        </p:blipFill>
        <p:spPr>
          <a:xfrm>
            <a:off x="9563304" y="1696998"/>
            <a:ext cx="2918460" cy="1676400"/>
          </a:xfrm>
          <a:prstGeom prst="rect">
            <a:avLst/>
          </a:prstGeom>
        </p:spPr>
      </p:pic>
      <p:pic>
        <p:nvPicPr>
          <p:cNvPr id="28" name="Picture 27"/>
          <p:cNvPicPr>
            <a:picLocks noChangeAspect="1"/>
          </p:cNvPicPr>
          <p:nvPr/>
        </p:nvPicPr>
        <p:blipFill>
          <a:blip r:embed="rId3"/>
          <a:stretch>
            <a:fillRect/>
          </a:stretch>
        </p:blipFill>
        <p:spPr>
          <a:xfrm>
            <a:off x="7230711" y="3187840"/>
            <a:ext cx="3428324" cy="3307325"/>
          </a:xfrm>
          <a:prstGeom prst="rect">
            <a:avLst/>
          </a:prstGeom>
        </p:spPr>
      </p:pic>
      <p:sp>
        <p:nvSpPr>
          <p:cNvPr id="8" name="Title 1"/>
          <p:cNvSpPr>
            <a:spLocks noGrp="1"/>
          </p:cNvSpPr>
          <p:nvPr>
            <p:ph type="title"/>
          </p:nvPr>
        </p:nvSpPr>
        <p:spPr>
          <a:xfrm>
            <a:off x="838200" y="365125"/>
            <a:ext cx="10515600" cy="1325563"/>
          </a:xfrm>
        </p:spPr>
        <p:txBody>
          <a:bodyPr/>
          <a:lstStyle/>
          <a:p>
            <a:r>
              <a:rPr lang="en-US" dirty="0"/>
              <a:t>Multi-objective l</a:t>
            </a:r>
            <a:r>
              <a:rPr lang="en-US" dirty="0" smtClean="0"/>
              <a:t>inear problems </a:t>
            </a:r>
            <a:endParaRPr lang="en-US" dirty="0"/>
          </a:p>
        </p:txBody>
      </p:sp>
      <p:sp>
        <p:nvSpPr>
          <p:cNvPr id="9" name="Rounded Rectangle 8"/>
          <p:cNvSpPr/>
          <p:nvPr/>
        </p:nvSpPr>
        <p:spPr>
          <a:xfrm>
            <a:off x="831376" y="1282890"/>
            <a:ext cx="10522424" cy="682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0" name="Text Placeholder 4"/>
          <p:cNvSpPr>
            <a:spLocks noGrp="1"/>
          </p:cNvSpPr>
          <p:nvPr>
            <p:ph type="body" sz="quarter" idx="3"/>
          </p:nvPr>
        </p:nvSpPr>
        <p:spPr>
          <a:xfrm>
            <a:off x="838200" y="1317009"/>
            <a:ext cx="5183188" cy="823912"/>
          </a:xfrm>
        </p:spPr>
        <p:txBody>
          <a:bodyPr/>
          <a:lstStyle/>
          <a:p>
            <a:r>
              <a:rPr lang="en-US" dirty="0" smtClean="0">
                <a:solidFill>
                  <a:schemeClr val="accent6"/>
                </a:solidFill>
              </a:rPr>
              <a:t>Weighted Sum</a:t>
            </a:r>
            <a:endParaRPr lang="en-US" dirty="0">
              <a:solidFill>
                <a:schemeClr val="accent6"/>
              </a:solidFill>
            </a:endParaRPr>
          </a:p>
        </p:txBody>
      </p:sp>
      <p:sp>
        <p:nvSpPr>
          <p:cNvPr id="11" name="Content Placeholder 5"/>
          <p:cNvSpPr>
            <a:spLocks noGrp="1"/>
          </p:cNvSpPr>
          <p:nvPr>
            <p:ph sz="quarter" idx="4"/>
          </p:nvPr>
        </p:nvSpPr>
        <p:spPr>
          <a:xfrm>
            <a:off x="831376" y="2412373"/>
            <a:ext cx="5838905" cy="4212591"/>
          </a:xfrm>
        </p:spPr>
        <p:txBody>
          <a:bodyPr>
            <a:normAutofit/>
          </a:bodyPr>
          <a:lstStyle/>
          <a:p>
            <a:r>
              <a:rPr lang="en-US" sz="2200" dirty="0" smtClean="0"/>
              <a:t>Convert multiple objectives into one single objective using weights and summation:</a:t>
            </a:r>
          </a:p>
          <a:p>
            <a:endParaRPr lang="en-US" sz="800" dirty="0"/>
          </a:p>
          <a:p>
            <a:pPr lvl="1"/>
            <a:r>
              <a:rPr lang="en-US" sz="2000" dirty="0" smtClean="0"/>
              <a:t>Determine the importance of each objective function assigning it a weight (w)</a:t>
            </a:r>
          </a:p>
          <a:p>
            <a:pPr lvl="1"/>
            <a:endParaRPr lang="en-US" sz="800" dirty="0" smtClean="0"/>
          </a:p>
          <a:p>
            <a:pPr lvl="1"/>
            <a:r>
              <a:rPr lang="en-US" sz="2000" dirty="0" smtClean="0"/>
              <a:t>Add up all functions:</a:t>
            </a:r>
          </a:p>
          <a:p>
            <a:pPr lvl="1"/>
            <a:endParaRPr lang="en-US" sz="800" dirty="0" smtClean="0"/>
          </a:p>
          <a:p>
            <a:pPr marL="457200" lvl="1" indent="0">
              <a:buNone/>
            </a:pPr>
            <a:r>
              <a:rPr lang="en-US" sz="2000" dirty="0" smtClean="0"/>
              <a:t>         </a:t>
            </a:r>
            <a:r>
              <a:rPr lang="en-US" sz="2000" dirty="0"/>
              <a:t> min Z = ( </a:t>
            </a:r>
            <a:r>
              <a:rPr lang="en-US" sz="2000" dirty="0" smtClean="0"/>
              <a:t>w</a:t>
            </a:r>
            <a:r>
              <a:rPr lang="en-US" sz="2000" baseline="-25000" dirty="0" smtClean="0"/>
              <a:t>1</a:t>
            </a:r>
            <a:r>
              <a:rPr lang="en-US" sz="2000" dirty="0" smtClean="0"/>
              <a:t> z</a:t>
            </a:r>
            <a:r>
              <a:rPr lang="en-US" sz="2000" baseline="-25000" dirty="0" smtClean="0"/>
              <a:t>1</a:t>
            </a:r>
            <a:r>
              <a:rPr lang="en-US" sz="2000" dirty="0" smtClean="0"/>
              <a:t> + w</a:t>
            </a:r>
            <a:r>
              <a:rPr lang="en-US" sz="2000" baseline="-25000" dirty="0" smtClean="0"/>
              <a:t>2</a:t>
            </a:r>
            <a:r>
              <a:rPr lang="en-US" sz="2000" dirty="0" smtClean="0"/>
              <a:t> z</a:t>
            </a:r>
            <a:r>
              <a:rPr lang="en-US" sz="2000" baseline="-25000" dirty="0" smtClean="0"/>
              <a:t>2 </a:t>
            </a:r>
            <a:r>
              <a:rPr lang="en-US" sz="2000" dirty="0" smtClean="0"/>
              <a:t>+…</a:t>
            </a:r>
            <a:r>
              <a:rPr lang="en-US" sz="2000" dirty="0"/>
              <a:t>+ </a:t>
            </a:r>
            <a:r>
              <a:rPr lang="en-US" sz="2000" dirty="0" err="1" smtClean="0"/>
              <a:t>w</a:t>
            </a:r>
            <a:r>
              <a:rPr lang="en-US" sz="2000" baseline="-25000" dirty="0" err="1" smtClean="0"/>
              <a:t>n</a:t>
            </a:r>
            <a:r>
              <a:rPr lang="en-US" sz="2000" dirty="0" smtClean="0"/>
              <a:t> </a:t>
            </a:r>
            <a:r>
              <a:rPr lang="en-US" sz="2000" dirty="0" err="1" smtClean="0"/>
              <a:t>z</a:t>
            </a:r>
            <a:r>
              <a:rPr lang="en-US" sz="2000" baseline="-25000" dirty="0" err="1" smtClean="0"/>
              <a:t>n</a:t>
            </a:r>
            <a:r>
              <a:rPr lang="en-US" sz="2000" baseline="-25000" dirty="0" smtClean="0"/>
              <a:t> </a:t>
            </a:r>
            <a:r>
              <a:rPr lang="en-US" sz="2000" dirty="0" smtClean="0"/>
              <a:t>)</a:t>
            </a:r>
          </a:p>
          <a:p>
            <a:pPr marL="457200" lvl="1" indent="0">
              <a:buNone/>
            </a:pPr>
            <a:endParaRPr lang="en-US" sz="800" dirty="0" smtClean="0"/>
          </a:p>
          <a:p>
            <a:r>
              <a:rPr lang="en-US" sz="2200" dirty="0" smtClean="0"/>
              <a:t>An optimal solution to this problem is the final solution is an efficient point of the original multi-objective model</a:t>
            </a:r>
          </a:p>
          <a:p>
            <a:pPr lvl="1"/>
            <a:endParaRPr lang="en-US" sz="2400" baseline="-25000" dirty="0"/>
          </a:p>
        </p:txBody>
      </p:sp>
      <p:sp>
        <p:nvSpPr>
          <p:cNvPr id="16" name="TextBox 15"/>
          <p:cNvSpPr txBox="1"/>
          <p:nvPr/>
        </p:nvSpPr>
        <p:spPr>
          <a:xfrm>
            <a:off x="8484863" y="3813362"/>
            <a:ext cx="278781" cy="369332"/>
          </a:xfrm>
          <a:prstGeom prst="rect">
            <a:avLst/>
          </a:prstGeom>
          <a:noFill/>
          <a:ln>
            <a:noFill/>
          </a:ln>
        </p:spPr>
        <p:txBody>
          <a:bodyPr wrap="square" rtlCol="0">
            <a:spAutoFit/>
          </a:bodyPr>
          <a:lstStyle/>
          <a:p>
            <a:r>
              <a:rPr lang="en-US" dirty="0" smtClean="0">
                <a:solidFill>
                  <a:srgbClr val="0070C0"/>
                </a:solidFill>
              </a:rPr>
              <a:t>C</a:t>
            </a:r>
            <a:endParaRPr lang="en-US" dirty="0">
              <a:solidFill>
                <a:srgbClr val="0070C0"/>
              </a:solidFill>
            </a:endParaRPr>
          </a:p>
        </p:txBody>
      </p:sp>
      <p:sp>
        <p:nvSpPr>
          <p:cNvPr id="17" name="TextBox 16"/>
          <p:cNvSpPr txBox="1"/>
          <p:nvPr/>
        </p:nvSpPr>
        <p:spPr>
          <a:xfrm>
            <a:off x="10110492" y="5349218"/>
            <a:ext cx="278781" cy="369332"/>
          </a:xfrm>
          <a:prstGeom prst="rect">
            <a:avLst/>
          </a:prstGeom>
          <a:noFill/>
          <a:ln>
            <a:noFill/>
          </a:ln>
        </p:spPr>
        <p:txBody>
          <a:bodyPr wrap="square" rtlCol="0">
            <a:spAutoFit/>
          </a:bodyPr>
          <a:lstStyle/>
          <a:p>
            <a:r>
              <a:rPr lang="en-US" dirty="0" smtClean="0">
                <a:solidFill>
                  <a:srgbClr val="0070C0"/>
                </a:solidFill>
              </a:rPr>
              <a:t>D</a:t>
            </a:r>
            <a:endParaRPr lang="en-US" dirty="0">
              <a:solidFill>
                <a:srgbClr val="0070C0"/>
              </a:solidFill>
            </a:endParaRPr>
          </a:p>
        </p:txBody>
      </p:sp>
      <p:sp>
        <p:nvSpPr>
          <p:cNvPr id="18" name="TextBox 17"/>
          <p:cNvSpPr txBox="1"/>
          <p:nvPr/>
        </p:nvSpPr>
        <p:spPr>
          <a:xfrm>
            <a:off x="10448821" y="5700263"/>
            <a:ext cx="278781" cy="369332"/>
          </a:xfrm>
          <a:prstGeom prst="rect">
            <a:avLst/>
          </a:prstGeom>
          <a:noFill/>
          <a:ln>
            <a:noFill/>
          </a:ln>
        </p:spPr>
        <p:txBody>
          <a:bodyPr wrap="square" rtlCol="0">
            <a:spAutoFit/>
          </a:bodyPr>
          <a:lstStyle/>
          <a:p>
            <a:r>
              <a:rPr lang="en-US" dirty="0" smtClean="0">
                <a:solidFill>
                  <a:srgbClr val="0070C0"/>
                </a:solidFill>
              </a:rPr>
              <a:t>E</a:t>
            </a:r>
            <a:endParaRPr lang="en-US" dirty="0">
              <a:solidFill>
                <a:srgbClr val="0070C0"/>
              </a:solidFill>
            </a:endParaRPr>
          </a:p>
        </p:txBody>
      </p:sp>
      <p:sp>
        <p:nvSpPr>
          <p:cNvPr id="19" name="TextBox 18"/>
          <p:cNvSpPr txBox="1"/>
          <p:nvPr/>
        </p:nvSpPr>
        <p:spPr>
          <a:xfrm>
            <a:off x="10243119" y="6069595"/>
            <a:ext cx="278781" cy="369332"/>
          </a:xfrm>
          <a:prstGeom prst="rect">
            <a:avLst/>
          </a:prstGeom>
          <a:noFill/>
          <a:ln>
            <a:noFill/>
          </a:ln>
        </p:spPr>
        <p:txBody>
          <a:bodyPr wrap="square" rtlCol="0">
            <a:spAutoFit/>
          </a:bodyPr>
          <a:lstStyle/>
          <a:p>
            <a:r>
              <a:rPr lang="en-US" dirty="0" smtClean="0">
                <a:solidFill>
                  <a:srgbClr val="0070C0"/>
                </a:solidFill>
              </a:rPr>
              <a:t>F</a:t>
            </a:r>
            <a:endParaRPr lang="en-US" dirty="0">
              <a:solidFill>
                <a:srgbClr val="0070C0"/>
              </a:solidFill>
            </a:endParaRPr>
          </a:p>
        </p:txBody>
      </p:sp>
      <p:sp>
        <p:nvSpPr>
          <p:cNvPr id="25" name="Rectangle 24"/>
          <p:cNvSpPr/>
          <p:nvPr/>
        </p:nvSpPr>
        <p:spPr>
          <a:xfrm>
            <a:off x="7230711" y="2289110"/>
            <a:ext cx="1863011" cy="646331"/>
          </a:xfrm>
          <a:prstGeom prst="rect">
            <a:avLst/>
          </a:prstGeom>
        </p:spPr>
        <p:txBody>
          <a:bodyPr wrap="none">
            <a:spAutoFit/>
          </a:bodyPr>
          <a:lstStyle/>
          <a:p>
            <a:r>
              <a:rPr lang="en-US" i="1" dirty="0" smtClean="0">
                <a:solidFill>
                  <a:srgbClr val="5B9BD5"/>
                </a:solidFill>
              </a:rPr>
              <a:t>max </a:t>
            </a:r>
            <a:r>
              <a:rPr lang="en-US" i="1" dirty="0">
                <a:solidFill>
                  <a:srgbClr val="5B9BD5"/>
                </a:solidFill>
              </a:rPr>
              <a:t>Z</a:t>
            </a:r>
            <a:r>
              <a:rPr lang="en-US" i="1" baseline="-25000" dirty="0">
                <a:solidFill>
                  <a:srgbClr val="5B9BD5"/>
                </a:solidFill>
              </a:rPr>
              <a:t>1</a:t>
            </a:r>
            <a:r>
              <a:rPr lang="en-US" i="1" dirty="0">
                <a:solidFill>
                  <a:srgbClr val="5B9BD5"/>
                </a:solidFill>
              </a:rPr>
              <a:t> = x</a:t>
            </a:r>
            <a:r>
              <a:rPr lang="en-US" i="1" baseline="-25000" dirty="0">
                <a:solidFill>
                  <a:srgbClr val="5B9BD5"/>
                </a:solidFill>
              </a:rPr>
              <a:t>1</a:t>
            </a:r>
            <a:r>
              <a:rPr lang="en-US" i="1" dirty="0">
                <a:solidFill>
                  <a:srgbClr val="5B9BD5"/>
                </a:solidFill>
              </a:rPr>
              <a:t> </a:t>
            </a:r>
          </a:p>
          <a:p>
            <a:r>
              <a:rPr lang="en-US" i="1" dirty="0" smtClean="0">
                <a:solidFill>
                  <a:srgbClr val="5B9BD5"/>
                </a:solidFill>
              </a:rPr>
              <a:t>max </a:t>
            </a:r>
            <a:r>
              <a:rPr lang="en-US" i="1" dirty="0">
                <a:solidFill>
                  <a:srgbClr val="5B9BD5"/>
                </a:solidFill>
              </a:rPr>
              <a:t>Z</a:t>
            </a:r>
            <a:r>
              <a:rPr lang="en-US" i="1" baseline="-25000" dirty="0">
                <a:solidFill>
                  <a:srgbClr val="5B9BD5"/>
                </a:solidFill>
              </a:rPr>
              <a:t>2</a:t>
            </a:r>
            <a:r>
              <a:rPr lang="en-US" i="1" dirty="0">
                <a:solidFill>
                  <a:srgbClr val="5B9BD5"/>
                </a:solidFill>
              </a:rPr>
              <a:t> = -4x</a:t>
            </a:r>
            <a:r>
              <a:rPr lang="en-US" i="1" baseline="-25000" dirty="0">
                <a:solidFill>
                  <a:srgbClr val="5B9BD5"/>
                </a:solidFill>
              </a:rPr>
              <a:t>1</a:t>
            </a:r>
            <a:r>
              <a:rPr lang="en-US" i="1" dirty="0">
                <a:solidFill>
                  <a:srgbClr val="5B9BD5"/>
                </a:solidFill>
              </a:rPr>
              <a:t> + x</a:t>
            </a:r>
            <a:r>
              <a:rPr lang="en-US" i="1" baseline="-25000" dirty="0">
                <a:solidFill>
                  <a:srgbClr val="5B9BD5"/>
                </a:solidFill>
              </a:rPr>
              <a:t>2</a:t>
            </a:r>
            <a:r>
              <a:rPr lang="en-US" i="1" dirty="0">
                <a:solidFill>
                  <a:srgbClr val="5B9BD5"/>
                </a:solidFill>
              </a:rPr>
              <a:t> </a:t>
            </a:r>
            <a:endParaRPr lang="en-US" dirty="0"/>
          </a:p>
        </p:txBody>
      </p:sp>
      <p:sp>
        <p:nvSpPr>
          <p:cNvPr id="26" name="Text Placeholder 4"/>
          <p:cNvSpPr>
            <a:spLocks noGrp="1"/>
          </p:cNvSpPr>
          <p:nvPr>
            <p:ph type="body" sz="quarter" idx="3"/>
          </p:nvPr>
        </p:nvSpPr>
        <p:spPr>
          <a:xfrm>
            <a:off x="7149352" y="1367609"/>
            <a:ext cx="5183188" cy="823912"/>
          </a:xfrm>
        </p:spPr>
        <p:txBody>
          <a:bodyPr/>
          <a:lstStyle/>
          <a:p>
            <a:r>
              <a:rPr lang="en-US" b="0" dirty="0" smtClean="0">
                <a:solidFill>
                  <a:schemeClr val="accent6"/>
                </a:solidFill>
              </a:rPr>
              <a:t>Example:</a:t>
            </a:r>
            <a:endParaRPr lang="en-US" b="0" dirty="0">
              <a:solidFill>
                <a:schemeClr val="accent6"/>
              </a:solidFill>
            </a:endParaRPr>
          </a:p>
        </p:txBody>
      </p:sp>
      <p:sp>
        <p:nvSpPr>
          <p:cNvPr id="7" name="TextBox 6"/>
          <p:cNvSpPr txBox="1"/>
          <p:nvPr/>
        </p:nvSpPr>
        <p:spPr>
          <a:xfrm>
            <a:off x="7413967" y="3963059"/>
            <a:ext cx="278781" cy="369332"/>
          </a:xfrm>
          <a:prstGeom prst="rect">
            <a:avLst/>
          </a:prstGeom>
          <a:noFill/>
          <a:ln>
            <a:noFill/>
          </a:ln>
        </p:spPr>
        <p:txBody>
          <a:bodyPr wrap="square" rtlCol="0">
            <a:spAutoFit/>
          </a:bodyPr>
          <a:lstStyle/>
          <a:p>
            <a:r>
              <a:rPr lang="en-US" dirty="0" smtClean="0">
                <a:solidFill>
                  <a:srgbClr val="0070C0"/>
                </a:solidFill>
              </a:rPr>
              <a:t>A</a:t>
            </a:r>
            <a:endParaRPr lang="en-US" dirty="0">
              <a:solidFill>
                <a:srgbClr val="0070C0"/>
              </a:solidFill>
            </a:endParaRPr>
          </a:p>
        </p:txBody>
      </p:sp>
      <p:sp>
        <p:nvSpPr>
          <p:cNvPr id="15" name="TextBox 14"/>
          <p:cNvSpPr txBox="1"/>
          <p:nvPr/>
        </p:nvSpPr>
        <p:spPr>
          <a:xfrm>
            <a:off x="7868822" y="3429929"/>
            <a:ext cx="278781" cy="369332"/>
          </a:xfrm>
          <a:prstGeom prst="rect">
            <a:avLst/>
          </a:prstGeom>
          <a:noFill/>
          <a:ln>
            <a:noFill/>
          </a:ln>
        </p:spPr>
        <p:txBody>
          <a:bodyPr wrap="square" rtlCol="0">
            <a:spAutoFit/>
          </a:bodyPr>
          <a:lstStyle/>
          <a:p>
            <a:r>
              <a:rPr lang="en-US" dirty="0" smtClean="0">
                <a:solidFill>
                  <a:srgbClr val="0070C0"/>
                </a:solidFill>
              </a:rPr>
              <a:t>B</a:t>
            </a:r>
            <a:endParaRPr lang="en-US" dirty="0">
              <a:solidFill>
                <a:srgbClr val="0070C0"/>
              </a:solidFill>
            </a:endParaRPr>
          </a:p>
        </p:txBody>
      </p:sp>
      <p:sp>
        <p:nvSpPr>
          <p:cNvPr id="30" name="Freeform 29"/>
          <p:cNvSpPr/>
          <p:nvPr/>
        </p:nvSpPr>
        <p:spPr>
          <a:xfrm>
            <a:off x="7915701" y="3773606"/>
            <a:ext cx="2558956" cy="2224585"/>
          </a:xfrm>
          <a:custGeom>
            <a:avLst/>
            <a:gdLst>
              <a:gd name="connsiteX0" fmla="*/ 0 w 2558956"/>
              <a:gd name="connsiteY0" fmla="*/ 0 h 2224585"/>
              <a:gd name="connsiteX1" fmla="*/ 648269 w 2558956"/>
              <a:gd name="connsiteY1" fmla="*/ 375313 h 2224585"/>
              <a:gd name="connsiteX2" fmla="*/ 2251881 w 2558956"/>
              <a:gd name="connsiteY2" fmla="*/ 1869743 h 2224585"/>
              <a:gd name="connsiteX3" fmla="*/ 2558956 w 2558956"/>
              <a:gd name="connsiteY3" fmla="*/ 2224585 h 2224585"/>
            </a:gdLst>
            <a:ahLst/>
            <a:cxnLst>
              <a:cxn ang="0">
                <a:pos x="connsiteX0" y="connsiteY0"/>
              </a:cxn>
              <a:cxn ang="0">
                <a:pos x="connsiteX1" y="connsiteY1"/>
              </a:cxn>
              <a:cxn ang="0">
                <a:pos x="connsiteX2" y="connsiteY2"/>
              </a:cxn>
              <a:cxn ang="0">
                <a:pos x="connsiteX3" y="connsiteY3"/>
              </a:cxn>
            </a:cxnLst>
            <a:rect l="l" t="t" r="r" b="b"/>
            <a:pathLst>
              <a:path w="2558956" h="2224585">
                <a:moveTo>
                  <a:pt x="0" y="0"/>
                </a:moveTo>
                <a:lnTo>
                  <a:pt x="648269" y="375313"/>
                </a:lnTo>
                <a:lnTo>
                  <a:pt x="2251881" y="1869743"/>
                </a:lnTo>
                <a:lnTo>
                  <a:pt x="2558956" y="2224585"/>
                </a:lnTo>
              </a:path>
            </a:pathLst>
          </a:custGeom>
          <a:ln w="28575"/>
        </p:spPr>
        <p:style>
          <a:lnRef idx="1">
            <a:schemeClr val="accent6"/>
          </a:lnRef>
          <a:fillRef idx="0">
            <a:schemeClr val="accent6"/>
          </a:fillRef>
          <a:effectRef idx="0">
            <a:schemeClr val="accent6"/>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849181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6">
                                            <p:txEl>
                                              <p:pRg st="0" end="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8"/>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7"/>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8"/>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9"/>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7"/>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5"/>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P spid="19" grpId="0"/>
      <p:bldP spid="25" grpId="0"/>
      <p:bldP spid="26" grpId="0" build="p"/>
      <p:bldP spid="7" grpId="0"/>
      <p:bldP spid="15" grpId="0"/>
      <p:bldP spid="30"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srcRect r="17221"/>
          <a:stretch/>
        </p:blipFill>
        <p:spPr>
          <a:xfrm>
            <a:off x="9271523" y="1683683"/>
            <a:ext cx="2920477" cy="1676400"/>
          </a:xfrm>
          <a:prstGeom prst="rect">
            <a:avLst/>
          </a:prstGeom>
        </p:spPr>
      </p:pic>
      <p:pic>
        <p:nvPicPr>
          <p:cNvPr id="28" name="Picture 27"/>
          <p:cNvPicPr>
            <a:picLocks noChangeAspect="1"/>
          </p:cNvPicPr>
          <p:nvPr/>
        </p:nvPicPr>
        <p:blipFill>
          <a:blip r:embed="rId3"/>
          <a:stretch>
            <a:fillRect/>
          </a:stretch>
        </p:blipFill>
        <p:spPr>
          <a:xfrm>
            <a:off x="7230711" y="3187840"/>
            <a:ext cx="3428324" cy="3307325"/>
          </a:xfrm>
          <a:prstGeom prst="rect">
            <a:avLst/>
          </a:prstGeom>
        </p:spPr>
      </p:pic>
      <p:sp>
        <p:nvSpPr>
          <p:cNvPr id="8" name="Title 1"/>
          <p:cNvSpPr>
            <a:spLocks noGrp="1"/>
          </p:cNvSpPr>
          <p:nvPr>
            <p:ph type="title"/>
          </p:nvPr>
        </p:nvSpPr>
        <p:spPr>
          <a:xfrm>
            <a:off x="838200" y="365125"/>
            <a:ext cx="10515600" cy="1325563"/>
          </a:xfrm>
        </p:spPr>
        <p:txBody>
          <a:bodyPr/>
          <a:lstStyle/>
          <a:p>
            <a:r>
              <a:rPr lang="en-US" dirty="0"/>
              <a:t>Multi-objective </a:t>
            </a:r>
            <a:r>
              <a:rPr lang="en-US" dirty="0" smtClean="0"/>
              <a:t>linear problems </a:t>
            </a:r>
            <a:endParaRPr lang="en-US" dirty="0"/>
          </a:p>
        </p:txBody>
      </p:sp>
      <p:sp>
        <p:nvSpPr>
          <p:cNvPr id="9" name="Rounded Rectangle 8"/>
          <p:cNvSpPr/>
          <p:nvPr/>
        </p:nvSpPr>
        <p:spPr>
          <a:xfrm>
            <a:off x="831376" y="1282890"/>
            <a:ext cx="10522424" cy="682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0" name="Text Placeholder 4"/>
          <p:cNvSpPr>
            <a:spLocks noGrp="1"/>
          </p:cNvSpPr>
          <p:nvPr>
            <p:ph type="body" sz="quarter" idx="3"/>
          </p:nvPr>
        </p:nvSpPr>
        <p:spPr>
          <a:xfrm>
            <a:off x="838200" y="1317009"/>
            <a:ext cx="5183188" cy="823912"/>
          </a:xfrm>
        </p:spPr>
        <p:txBody>
          <a:bodyPr/>
          <a:lstStyle/>
          <a:p>
            <a:r>
              <a:rPr lang="en-US" dirty="0" smtClean="0">
                <a:solidFill>
                  <a:schemeClr val="accent6"/>
                </a:solidFill>
              </a:rPr>
              <a:t>Weighted Sum</a:t>
            </a:r>
            <a:endParaRPr lang="en-US" dirty="0">
              <a:solidFill>
                <a:schemeClr val="accent6"/>
              </a:solidFill>
            </a:endParaRPr>
          </a:p>
        </p:txBody>
      </p:sp>
      <p:sp>
        <p:nvSpPr>
          <p:cNvPr id="11" name="Content Placeholder 5"/>
          <p:cNvSpPr>
            <a:spLocks noGrp="1"/>
          </p:cNvSpPr>
          <p:nvPr>
            <p:ph sz="quarter" idx="4"/>
          </p:nvPr>
        </p:nvSpPr>
        <p:spPr>
          <a:xfrm>
            <a:off x="831376" y="2412373"/>
            <a:ext cx="5838905" cy="4212591"/>
          </a:xfrm>
        </p:spPr>
        <p:txBody>
          <a:bodyPr>
            <a:normAutofit/>
          </a:bodyPr>
          <a:lstStyle/>
          <a:p>
            <a:r>
              <a:rPr lang="en-US" sz="2000" dirty="0" smtClean="0"/>
              <a:t>Convert multiple objectives into one single objective using weights and summation:</a:t>
            </a:r>
          </a:p>
          <a:p>
            <a:endParaRPr lang="en-US" sz="800" dirty="0"/>
          </a:p>
          <a:p>
            <a:pPr lvl="1"/>
            <a:r>
              <a:rPr lang="en-US" sz="2000" dirty="0" smtClean="0"/>
              <a:t>Assume z</a:t>
            </a:r>
            <a:r>
              <a:rPr lang="en-US" sz="2000" baseline="-25000" dirty="0" smtClean="0"/>
              <a:t>1</a:t>
            </a:r>
            <a:r>
              <a:rPr lang="en-US" sz="2000" dirty="0" smtClean="0"/>
              <a:t> is 3 times as important as z</a:t>
            </a:r>
            <a:r>
              <a:rPr lang="en-US" sz="2000" baseline="-25000" dirty="0" smtClean="0"/>
              <a:t>2 </a:t>
            </a:r>
            <a:r>
              <a:rPr lang="en-US" sz="2000" dirty="0" smtClean="0"/>
              <a:t>(W</a:t>
            </a:r>
            <a:r>
              <a:rPr lang="en-US" sz="2000" baseline="-25000" dirty="0" smtClean="0"/>
              <a:t>1 </a:t>
            </a:r>
            <a:r>
              <a:rPr lang="en-US" sz="2000" dirty="0" smtClean="0"/>
              <a:t>= 3, W</a:t>
            </a:r>
            <a:r>
              <a:rPr lang="en-US" sz="2000" baseline="-25000" dirty="0" smtClean="0"/>
              <a:t>2</a:t>
            </a:r>
            <a:r>
              <a:rPr lang="en-US" sz="2000" dirty="0" smtClean="0"/>
              <a:t> = 1)</a:t>
            </a:r>
          </a:p>
          <a:p>
            <a:pPr lvl="1"/>
            <a:endParaRPr lang="en-US" sz="800" dirty="0" smtClean="0"/>
          </a:p>
          <a:p>
            <a:pPr lvl="1"/>
            <a:r>
              <a:rPr lang="en-US" sz="2000" dirty="0" smtClean="0"/>
              <a:t>Add up all functions:</a:t>
            </a:r>
          </a:p>
          <a:p>
            <a:pPr marL="457200" lvl="1" indent="0">
              <a:buNone/>
            </a:pPr>
            <a:r>
              <a:rPr lang="en-US" sz="2400" dirty="0" smtClean="0">
                <a:solidFill>
                  <a:schemeClr val="accent4">
                    <a:lumMod val="75000"/>
                  </a:schemeClr>
                </a:solidFill>
              </a:rPr>
              <a:t> </a:t>
            </a:r>
            <a:r>
              <a:rPr lang="en-US" sz="2200" dirty="0" smtClean="0">
                <a:solidFill>
                  <a:schemeClr val="accent4">
                    <a:lumMod val="75000"/>
                  </a:schemeClr>
                </a:solidFill>
              </a:rPr>
              <a:t> </a:t>
            </a:r>
            <a:r>
              <a:rPr lang="en-US" sz="2000" dirty="0" smtClean="0">
                <a:solidFill>
                  <a:schemeClr val="accent4">
                    <a:lumMod val="75000"/>
                  </a:schemeClr>
                </a:solidFill>
              </a:rPr>
              <a:t>max Z</a:t>
            </a:r>
            <a:r>
              <a:rPr lang="en-US" sz="2000" baseline="-25000" dirty="0" smtClean="0">
                <a:solidFill>
                  <a:schemeClr val="accent4">
                    <a:lumMod val="75000"/>
                  </a:schemeClr>
                </a:solidFill>
              </a:rPr>
              <a:t>3</a:t>
            </a:r>
            <a:r>
              <a:rPr lang="en-US" sz="2000" dirty="0" smtClean="0">
                <a:solidFill>
                  <a:schemeClr val="accent4">
                    <a:lumMod val="75000"/>
                  </a:schemeClr>
                </a:solidFill>
              </a:rPr>
              <a:t> = ( 3x</a:t>
            </a:r>
            <a:r>
              <a:rPr lang="en-US" sz="2000" baseline="-25000" dirty="0" smtClean="0">
                <a:solidFill>
                  <a:schemeClr val="accent4">
                    <a:lumMod val="75000"/>
                  </a:schemeClr>
                </a:solidFill>
              </a:rPr>
              <a:t>1</a:t>
            </a:r>
            <a:r>
              <a:rPr lang="en-US" sz="2000" dirty="0" smtClean="0">
                <a:solidFill>
                  <a:schemeClr val="accent4">
                    <a:lumMod val="75000"/>
                  </a:schemeClr>
                </a:solidFill>
              </a:rPr>
              <a:t> </a:t>
            </a:r>
            <a:r>
              <a:rPr lang="en-US" sz="2000" i="1" dirty="0" smtClean="0">
                <a:solidFill>
                  <a:schemeClr val="accent4">
                    <a:lumMod val="75000"/>
                  </a:schemeClr>
                </a:solidFill>
              </a:rPr>
              <a:t>- 4x</a:t>
            </a:r>
            <a:r>
              <a:rPr lang="en-US" sz="2000" i="1" baseline="-25000" dirty="0" smtClean="0">
                <a:solidFill>
                  <a:schemeClr val="accent4">
                    <a:lumMod val="75000"/>
                  </a:schemeClr>
                </a:solidFill>
              </a:rPr>
              <a:t>1</a:t>
            </a:r>
            <a:r>
              <a:rPr lang="en-US" sz="2000" i="1" dirty="0" smtClean="0">
                <a:solidFill>
                  <a:schemeClr val="accent4">
                    <a:lumMod val="75000"/>
                  </a:schemeClr>
                </a:solidFill>
              </a:rPr>
              <a:t> </a:t>
            </a:r>
            <a:r>
              <a:rPr lang="en-US" sz="2000" i="1" dirty="0">
                <a:solidFill>
                  <a:schemeClr val="accent4">
                    <a:lumMod val="75000"/>
                  </a:schemeClr>
                </a:solidFill>
              </a:rPr>
              <a:t>+ x</a:t>
            </a:r>
            <a:r>
              <a:rPr lang="en-US" sz="2000" i="1" baseline="-25000" dirty="0">
                <a:solidFill>
                  <a:schemeClr val="accent4">
                    <a:lumMod val="75000"/>
                  </a:schemeClr>
                </a:solidFill>
              </a:rPr>
              <a:t>2</a:t>
            </a:r>
            <a:r>
              <a:rPr lang="en-US" sz="2000" i="1" dirty="0">
                <a:solidFill>
                  <a:schemeClr val="accent4">
                    <a:lumMod val="75000"/>
                  </a:schemeClr>
                </a:solidFill>
              </a:rPr>
              <a:t> </a:t>
            </a:r>
            <a:r>
              <a:rPr lang="en-US" sz="2000" dirty="0" smtClean="0">
                <a:solidFill>
                  <a:schemeClr val="accent4">
                    <a:lumMod val="75000"/>
                  </a:schemeClr>
                </a:solidFill>
              </a:rPr>
              <a:t>)</a:t>
            </a:r>
          </a:p>
          <a:p>
            <a:pPr marL="457200" lvl="1" indent="0">
              <a:buNone/>
            </a:pPr>
            <a:r>
              <a:rPr lang="en-US" sz="2000" dirty="0" smtClean="0">
                <a:solidFill>
                  <a:schemeClr val="accent4">
                    <a:lumMod val="75000"/>
                  </a:schemeClr>
                </a:solidFill>
              </a:rPr>
              <a:t>               = </a:t>
            </a:r>
            <a:r>
              <a:rPr lang="en-US" sz="2000" dirty="0">
                <a:solidFill>
                  <a:schemeClr val="accent4">
                    <a:lumMod val="75000"/>
                  </a:schemeClr>
                </a:solidFill>
              </a:rPr>
              <a:t>( </a:t>
            </a:r>
            <a:r>
              <a:rPr lang="en-US" sz="2000" dirty="0" smtClean="0">
                <a:solidFill>
                  <a:schemeClr val="accent4">
                    <a:lumMod val="75000"/>
                  </a:schemeClr>
                </a:solidFill>
              </a:rPr>
              <a:t>-x</a:t>
            </a:r>
            <a:r>
              <a:rPr lang="en-US" sz="2000" baseline="-25000" dirty="0" smtClean="0">
                <a:solidFill>
                  <a:schemeClr val="accent4">
                    <a:lumMod val="75000"/>
                  </a:schemeClr>
                </a:solidFill>
              </a:rPr>
              <a:t>1</a:t>
            </a:r>
            <a:r>
              <a:rPr lang="en-US" sz="2000" dirty="0" smtClean="0">
                <a:solidFill>
                  <a:schemeClr val="accent4">
                    <a:lumMod val="75000"/>
                  </a:schemeClr>
                </a:solidFill>
              </a:rPr>
              <a:t> </a:t>
            </a:r>
            <a:r>
              <a:rPr lang="en-US" sz="2000" i="1" dirty="0" smtClean="0">
                <a:solidFill>
                  <a:schemeClr val="accent4">
                    <a:lumMod val="75000"/>
                  </a:schemeClr>
                </a:solidFill>
              </a:rPr>
              <a:t>+ x</a:t>
            </a:r>
            <a:r>
              <a:rPr lang="en-US" sz="2000" i="1" baseline="-25000" dirty="0" smtClean="0">
                <a:solidFill>
                  <a:schemeClr val="accent4">
                    <a:lumMod val="75000"/>
                  </a:schemeClr>
                </a:solidFill>
              </a:rPr>
              <a:t>2 </a:t>
            </a:r>
            <a:r>
              <a:rPr lang="en-US" sz="2000" dirty="0" smtClean="0">
                <a:solidFill>
                  <a:schemeClr val="accent4">
                    <a:lumMod val="75000"/>
                  </a:schemeClr>
                </a:solidFill>
              </a:rPr>
              <a:t>) </a:t>
            </a:r>
          </a:p>
          <a:p>
            <a:pPr marL="457200" lvl="1" indent="0">
              <a:buNone/>
            </a:pPr>
            <a:endParaRPr lang="en-US" sz="2000" dirty="0">
              <a:solidFill>
                <a:schemeClr val="accent4">
                  <a:lumMod val="75000"/>
                </a:schemeClr>
              </a:solidFill>
            </a:endParaRPr>
          </a:p>
          <a:p>
            <a:pPr marL="457200" lvl="1" indent="0">
              <a:buNone/>
            </a:pPr>
            <a:r>
              <a:rPr lang="en-US" sz="2000" dirty="0" smtClean="0">
                <a:solidFill>
                  <a:schemeClr val="accent4">
                    <a:lumMod val="75000"/>
                  </a:schemeClr>
                </a:solidFill>
              </a:rPr>
              <a:t>Optimal solution for the                                  weighted sum 3 Z</a:t>
            </a:r>
            <a:r>
              <a:rPr lang="en-US" sz="2000" baseline="-25000" dirty="0" smtClean="0">
                <a:solidFill>
                  <a:schemeClr val="accent4">
                    <a:lumMod val="75000"/>
                  </a:schemeClr>
                </a:solidFill>
              </a:rPr>
              <a:t>1</a:t>
            </a:r>
            <a:r>
              <a:rPr lang="en-US" sz="2000" dirty="0" smtClean="0">
                <a:solidFill>
                  <a:schemeClr val="accent4">
                    <a:lumMod val="75000"/>
                  </a:schemeClr>
                </a:solidFill>
              </a:rPr>
              <a:t> + Z</a:t>
            </a:r>
            <a:r>
              <a:rPr lang="en-US" sz="2000" baseline="-25000" dirty="0" smtClean="0">
                <a:solidFill>
                  <a:schemeClr val="accent4">
                    <a:lumMod val="75000"/>
                  </a:schemeClr>
                </a:solidFill>
              </a:rPr>
              <a:t>2</a:t>
            </a:r>
            <a:r>
              <a:rPr lang="en-US" sz="2000" dirty="0" smtClean="0">
                <a:solidFill>
                  <a:schemeClr val="accent4">
                    <a:lumMod val="75000"/>
                  </a:schemeClr>
                </a:solidFill>
              </a:rPr>
              <a:t> are the                           points along the segment BC</a:t>
            </a:r>
          </a:p>
          <a:p>
            <a:pPr marL="457200" lvl="1" indent="0">
              <a:buNone/>
            </a:pPr>
            <a:endParaRPr lang="en-US" sz="800" dirty="0" smtClean="0"/>
          </a:p>
          <a:p>
            <a:pPr lvl="1"/>
            <a:endParaRPr lang="en-US" sz="2400" baseline="-25000" dirty="0"/>
          </a:p>
        </p:txBody>
      </p:sp>
      <p:sp>
        <p:nvSpPr>
          <p:cNvPr id="16" name="TextBox 15"/>
          <p:cNvSpPr txBox="1"/>
          <p:nvPr/>
        </p:nvSpPr>
        <p:spPr>
          <a:xfrm>
            <a:off x="8484863" y="3813362"/>
            <a:ext cx="278781" cy="369332"/>
          </a:xfrm>
          <a:prstGeom prst="rect">
            <a:avLst/>
          </a:prstGeom>
          <a:noFill/>
          <a:ln>
            <a:noFill/>
          </a:ln>
        </p:spPr>
        <p:txBody>
          <a:bodyPr wrap="square" rtlCol="0">
            <a:spAutoFit/>
          </a:bodyPr>
          <a:lstStyle/>
          <a:p>
            <a:r>
              <a:rPr lang="en-US" dirty="0" smtClean="0">
                <a:solidFill>
                  <a:srgbClr val="0070C0"/>
                </a:solidFill>
              </a:rPr>
              <a:t>C</a:t>
            </a:r>
            <a:endParaRPr lang="en-US" dirty="0">
              <a:solidFill>
                <a:srgbClr val="0070C0"/>
              </a:solidFill>
            </a:endParaRPr>
          </a:p>
        </p:txBody>
      </p:sp>
      <p:sp>
        <p:nvSpPr>
          <p:cNvPr id="17" name="TextBox 16"/>
          <p:cNvSpPr txBox="1"/>
          <p:nvPr/>
        </p:nvSpPr>
        <p:spPr>
          <a:xfrm>
            <a:off x="10110492" y="5349218"/>
            <a:ext cx="278781" cy="369332"/>
          </a:xfrm>
          <a:prstGeom prst="rect">
            <a:avLst/>
          </a:prstGeom>
          <a:noFill/>
          <a:ln>
            <a:noFill/>
          </a:ln>
        </p:spPr>
        <p:txBody>
          <a:bodyPr wrap="square" rtlCol="0">
            <a:spAutoFit/>
          </a:bodyPr>
          <a:lstStyle/>
          <a:p>
            <a:r>
              <a:rPr lang="en-US" dirty="0" smtClean="0">
                <a:solidFill>
                  <a:srgbClr val="0070C0"/>
                </a:solidFill>
              </a:rPr>
              <a:t>D</a:t>
            </a:r>
            <a:endParaRPr lang="en-US" dirty="0">
              <a:solidFill>
                <a:srgbClr val="0070C0"/>
              </a:solidFill>
            </a:endParaRPr>
          </a:p>
        </p:txBody>
      </p:sp>
      <p:sp>
        <p:nvSpPr>
          <p:cNvPr id="18" name="TextBox 17"/>
          <p:cNvSpPr txBox="1"/>
          <p:nvPr/>
        </p:nvSpPr>
        <p:spPr>
          <a:xfrm>
            <a:off x="10448821" y="5700263"/>
            <a:ext cx="278781" cy="369332"/>
          </a:xfrm>
          <a:prstGeom prst="rect">
            <a:avLst/>
          </a:prstGeom>
          <a:noFill/>
          <a:ln>
            <a:noFill/>
          </a:ln>
        </p:spPr>
        <p:txBody>
          <a:bodyPr wrap="square" rtlCol="0">
            <a:spAutoFit/>
          </a:bodyPr>
          <a:lstStyle/>
          <a:p>
            <a:r>
              <a:rPr lang="en-US" dirty="0" smtClean="0">
                <a:solidFill>
                  <a:srgbClr val="0070C0"/>
                </a:solidFill>
              </a:rPr>
              <a:t>E</a:t>
            </a:r>
            <a:endParaRPr lang="en-US" dirty="0">
              <a:solidFill>
                <a:srgbClr val="0070C0"/>
              </a:solidFill>
            </a:endParaRPr>
          </a:p>
        </p:txBody>
      </p:sp>
      <p:sp>
        <p:nvSpPr>
          <p:cNvPr id="19" name="TextBox 18"/>
          <p:cNvSpPr txBox="1"/>
          <p:nvPr/>
        </p:nvSpPr>
        <p:spPr>
          <a:xfrm>
            <a:off x="10243119" y="6069595"/>
            <a:ext cx="278781" cy="369332"/>
          </a:xfrm>
          <a:prstGeom prst="rect">
            <a:avLst/>
          </a:prstGeom>
          <a:noFill/>
          <a:ln>
            <a:noFill/>
          </a:ln>
        </p:spPr>
        <p:txBody>
          <a:bodyPr wrap="square" rtlCol="0">
            <a:spAutoFit/>
          </a:bodyPr>
          <a:lstStyle/>
          <a:p>
            <a:r>
              <a:rPr lang="en-US" dirty="0" smtClean="0">
                <a:solidFill>
                  <a:srgbClr val="0070C0"/>
                </a:solidFill>
              </a:rPr>
              <a:t>F</a:t>
            </a:r>
            <a:endParaRPr lang="en-US" dirty="0">
              <a:solidFill>
                <a:srgbClr val="0070C0"/>
              </a:solidFill>
            </a:endParaRPr>
          </a:p>
        </p:txBody>
      </p:sp>
      <p:sp>
        <p:nvSpPr>
          <p:cNvPr id="25" name="Rectangle 24"/>
          <p:cNvSpPr/>
          <p:nvPr/>
        </p:nvSpPr>
        <p:spPr>
          <a:xfrm>
            <a:off x="7230711" y="2289110"/>
            <a:ext cx="1863011" cy="646331"/>
          </a:xfrm>
          <a:prstGeom prst="rect">
            <a:avLst/>
          </a:prstGeom>
        </p:spPr>
        <p:txBody>
          <a:bodyPr wrap="none">
            <a:spAutoFit/>
          </a:bodyPr>
          <a:lstStyle/>
          <a:p>
            <a:r>
              <a:rPr lang="en-US" i="1" dirty="0" smtClean="0">
                <a:solidFill>
                  <a:srgbClr val="5B9BD5"/>
                </a:solidFill>
              </a:rPr>
              <a:t>max </a:t>
            </a:r>
            <a:r>
              <a:rPr lang="en-US" i="1" dirty="0">
                <a:solidFill>
                  <a:srgbClr val="5B9BD5"/>
                </a:solidFill>
              </a:rPr>
              <a:t>Z</a:t>
            </a:r>
            <a:r>
              <a:rPr lang="en-US" i="1" baseline="-25000" dirty="0">
                <a:solidFill>
                  <a:srgbClr val="5B9BD5"/>
                </a:solidFill>
              </a:rPr>
              <a:t>1</a:t>
            </a:r>
            <a:r>
              <a:rPr lang="en-US" i="1" dirty="0">
                <a:solidFill>
                  <a:srgbClr val="5B9BD5"/>
                </a:solidFill>
              </a:rPr>
              <a:t> = x</a:t>
            </a:r>
            <a:r>
              <a:rPr lang="en-US" i="1" baseline="-25000" dirty="0">
                <a:solidFill>
                  <a:srgbClr val="5B9BD5"/>
                </a:solidFill>
              </a:rPr>
              <a:t>1</a:t>
            </a:r>
            <a:r>
              <a:rPr lang="en-US" i="1" dirty="0">
                <a:solidFill>
                  <a:srgbClr val="5B9BD5"/>
                </a:solidFill>
              </a:rPr>
              <a:t> </a:t>
            </a:r>
          </a:p>
          <a:p>
            <a:r>
              <a:rPr lang="en-US" i="1" dirty="0" smtClean="0">
                <a:solidFill>
                  <a:srgbClr val="5B9BD5"/>
                </a:solidFill>
              </a:rPr>
              <a:t>max </a:t>
            </a:r>
            <a:r>
              <a:rPr lang="en-US" i="1" dirty="0">
                <a:solidFill>
                  <a:srgbClr val="5B9BD5"/>
                </a:solidFill>
              </a:rPr>
              <a:t>Z</a:t>
            </a:r>
            <a:r>
              <a:rPr lang="en-US" i="1" baseline="-25000" dirty="0">
                <a:solidFill>
                  <a:srgbClr val="5B9BD5"/>
                </a:solidFill>
              </a:rPr>
              <a:t>2</a:t>
            </a:r>
            <a:r>
              <a:rPr lang="en-US" i="1" dirty="0">
                <a:solidFill>
                  <a:srgbClr val="5B9BD5"/>
                </a:solidFill>
              </a:rPr>
              <a:t> = -4x</a:t>
            </a:r>
            <a:r>
              <a:rPr lang="en-US" i="1" baseline="-25000" dirty="0">
                <a:solidFill>
                  <a:srgbClr val="5B9BD5"/>
                </a:solidFill>
              </a:rPr>
              <a:t>1</a:t>
            </a:r>
            <a:r>
              <a:rPr lang="en-US" i="1" dirty="0">
                <a:solidFill>
                  <a:srgbClr val="5B9BD5"/>
                </a:solidFill>
              </a:rPr>
              <a:t> + x</a:t>
            </a:r>
            <a:r>
              <a:rPr lang="en-US" i="1" baseline="-25000" dirty="0">
                <a:solidFill>
                  <a:srgbClr val="5B9BD5"/>
                </a:solidFill>
              </a:rPr>
              <a:t>2</a:t>
            </a:r>
            <a:r>
              <a:rPr lang="en-US" i="1" dirty="0">
                <a:solidFill>
                  <a:srgbClr val="5B9BD5"/>
                </a:solidFill>
              </a:rPr>
              <a:t> </a:t>
            </a:r>
            <a:endParaRPr lang="en-US" dirty="0"/>
          </a:p>
        </p:txBody>
      </p:sp>
      <p:sp>
        <p:nvSpPr>
          <p:cNvPr id="26" name="Text Placeholder 4"/>
          <p:cNvSpPr>
            <a:spLocks noGrp="1"/>
          </p:cNvSpPr>
          <p:nvPr>
            <p:ph type="body" sz="quarter" idx="3"/>
          </p:nvPr>
        </p:nvSpPr>
        <p:spPr>
          <a:xfrm>
            <a:off x="7149352" y="1367609"/>
            <a:ext cx="5183188" cy="823912"/>
          </a:xfrm>
        </p:spPr>
        <p:txBody>
          <a:bodyPr/>
          <a:lstStyle/>
          <a:p>
            <a:r>
              <a:rPr lang="en-US" b="0" dirty="0" smtClean="0">
                <a:solidFill>
                  <a:schemeClr val="accent6"/>
                </a:solidFill>
              </a:rPr>
              <a:t>Example:</a:t>
            </a:r>
            <a:endParaRPr lang="en-US" b="0" dirty="0">
              <a:solidFill>
                <a:schemeClr val="accent6"/>
              </a:solidFill>
            </a:endParaRPr>
          </a:p>
        </p:txBody>
      </p:sp>
      <p:sp>
        <p:nvSpPr>
          <p:cNvPr id="7" name="TextBox 6"/>
          <p:cNvSpPr txBox="1"/>
          <p:nvPr/>
        </p:nvSpPr>
        <p:spPr>
          <a:xfrm>
            <a:off x="7413967" y="3963059"/>
            <a:ext cx="278781" cy="369332"/>
          </a:xfrm>
          <a:prstGeom prst="rect">
            <a:avLst/>
          </a:prstGeom>
          <a:noFill/>
          <a:ln>
            <a:noFill/>
          </a:ln>
        </p:spPr>
        <p:txBody>
          <a:bodyPr wrap="square" rtlCol="0">
            <a:spAutoFit/>
          </a:bodyPr>
          <a:lstStyle/>
          <a:p>
            <a:r>
              <a:rPr lang="en-US" dirty="0" smtClean="0">
                <a:solidFill>
                  <a:srgbClr val="0070C0"/>
                </a:solidFill>
              </a:rPr>
              <a:t>A</a:t>
            </a:r>
            <a:endParaRPr lang="en-US" dirty="0">
              <a:solidFill>
                <a:srgbClr val="0070C0"/>
              </a:solidFill>
            </a:endParaRPr>
          </a:p>
        </p:txBody>
      </p:sp>
      <p:sp>
        <p:nvSpPr>
          <p:cNvPr id="15" name="TextBox 14"/>
          <p:cNvSpPr txBox="1"/>
          <p:nvPr/>
        </p:nvSpPr>
        <p:spPr>
          <a:xfrm>
            <a:off x="7868822" y="3429929"/>
            <a:ext cx="278781" cy="369332"/>
          </a:xfrm>
          <a:prstGeom prst="rect">
            <a:avLst/>
          </a:prstGeom>
          <a:noFill/>
          <a:ln>
            <a:noFill/>
          </a:ln>
        </p:spPr>
        <p:txBody>
          <a:bodyPr wrap="square" rtlCol="0">
            <a:spAutoFit/>
          </a:bodyPr>
          <a:lstStyle/>
          <a:p>
            <a:r>
              <a:rPr lang="en-US" dirty="0" smtClean="0">
                <a:solidFill>
                  <a:srgbClr val="0070C0"/>
                </a:solidFill>
              </a:rPr>
              <a:t>B</a:t>
            </a:r>
            <a:endParaRPr lang="en-US" dirty="0">
              <a:solidFill>
                <a:srgbClr val="0070C0"/>
              </a:solidFill>
            </a:endParaRPr>
          </a:p>
        </p:txBody>
      </p:sp>
      <p:sp>
        <p:nvSpPr>
          <p:cNvPr id="30" name="Freeform 29"/>
          <p:cNvSpPr/>
          <p:nvPr/>
        </p:nvSpPr>
        <p:spPr>
          <a:xfrm>
            <a:off x="7915701" y="3773606"/>
            <a:ext cx="2558956" cy="2224585"/>
          </a:xfrm>
          <a:custGeom>
            <a:avLst/>
            <a:gdLst>
              <a:gd name="connsiteX0" fmla="*/ 0 w 2558956"/>
              <a:gd name="connsiteY0" fmla="*/ 0 h 2224585"/>
              <a:gd name="connsiteX1" fmla="*/ 648269 w 2558956"/>
              <a:gd name="connsiteY1" fmla="*/ 375313 h 2224585"/>
              <a:gd name="connsiteX2" fmla="*/ 2251881 w 2558956"/>
              <a:gd name="connsiteY2" fmla="*/ 1869743 h 2224585"/>
              <a:gd name="connsiteX3" fmla="*/ 2558956 w 2558956"/>
              <a:gd name="connsiteY3" fmla="*/ 2224585 h 2224585"/>
            </a:gdLst>
            <a:ahLst/>
            <a:cxnLst>
              <a:cxn ang="0">
                <a:pos x="connsiteX0" y="connsiteY0"/>
              </a:cxn>
              <a:cxn ang="0">
                <a:pos x="connsiteX1" y="connsiteY1"/>
              </a:cxn>
              <a:cxn ang="0">
                <a:pos x="connsiteX2" y="connsiteY2"/>
              </a:cxn>
              <a:cxn ang="0">
                <a:pos x="connsiteX3" y="connsiteY3"/>
              </a:cxn>
            </a:cxnLst>
            <a:rect l="l" t="t" r="r" b="b"/>
            <a:pathLst>
              <a:path w="2558956" h="2224585">
                <a:moveTo>
                  <a:pt x="0" y="0"/>
                </a:moveTo>
                <a:lnTo>
                  <a:pt x="648269" y="375313"/>
                </a:lnTo>
                <a:lnTo>
                  <a:pt x="2251881" y="1869743"/>
                </a:lnTo>
                <a:lnTo>
                  <a:pt x="2558956" y="2224585"/>
                </a:lnTo>
              </a:path>
            </a:pathLst>
          </a:custGeom>
          <a:ln w="28575"/>
        </p:spPr>
        <p:style>
          <a:lnRef idx="1">
            <a:schemeClr val="accent6"/>
          </a:lnRef>
          <a:fillRef idx="0">
            <a:schemeClr val="accent6"/>
          </a:fillRef>
          <a:effectRef idx="0">
            <a:schemeClr val="accent6"/>
          </a:effectRef>
          <a:fontRef idx="minor">
            <a:schemeClr val="tx1"/>
          </a:fontRef>
        </p:style>
        <p:txBody>
          <a:bodyPr rtlCol="0" anchor="ctr"/>
          <a:lstStyle/>
          <a:p>
            <a:pPr algn="ctr"/>
            <a:endParaRPr lang="en-US"/>
          </a:p>
        </p:txBody>
      </p:sp>
      <p:sp>
        <p:nvSpPr>
          <p:cNvPr id="20" name="Rectangle 19"/>
          <p:cNvSpPr/>
          <p:nvPr/>
        </p:nvSpPr>
        <p:spPr>
          <a:xfrm>
            <a:off x="9530079" y="2191521"/>
            <a:ext cx="2661921" cy="413524"/>
          </a:xfrm>
          <a:prstGeom prst="rect">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6" name="Group 35"/>
          <p:cNvGrpSpPr>
            <a:grpSpLocks noChangeAspect="1"/>
          </p:cNvGrpSpPr>
          <p:nvPr/>
        </p:nvGrpSpPr>
        <p:grpSpPr>
          <a:xfrm>
            <a:off x="4692007" y="4053783"/>
            <a:ext cx="2499007" cy="2414841"/>
            <a:chOff x="6773605" y="1842510"/>
            <a:chExt cx="4715107" cy="4556303"/>
          </a:xfrm>
        </p:grpSpPr>
        <p:pic>
          <p:nvPicPr>
            <p:cNvPr id="37" name="Picture 36"/>
            <p:cNvPicPr>
              <a:picLocks noChangeAspect="1"/>
            </p:cNvPicPr>
            <p:nvPr/>
          </p:nvPicPr>
          <p:blipFill rotWithShape="1">
            <a:blip r:embed="rId4"/>
            <a:srcRect r="49367"/>
            <a:stretch/>
          </p:blipFill>
          <p:spPr>
            <a:xfrm>
              <a:off x="6773605" y="1842510"/>
              <a:ext cx="4715107" cy="4556303"/>
            </a:xfrm>
            <a:prstGeom prst="rect">
              <a:avLst/>
            </a:prstGeom>
          </p:spPr>
        </p:pic>
        <p:sp>
          <p:nvSpPr>
            <p:cNvPr id="38" name="TextBox 37"/>
            <p:cNvSpPr txBox="1"/>
            <p:nvPr/>
          </p:nvSpPr>
          <p:spPr>
            <a:xfrm>
              <a:off x="7599770" y="5249071"/>
              <a:ext cx="278781" cy="369332"/>
            </a:xfrm>
            <a:prstGeom prst="rect">
              <a:avLst/>
            </a:prstGeom>
            <a:noFill/>
            <a:ln>
              <a:noFill/>
            </a:ln>
          </p:spPr>
          <p:txBody>
            <a:bodyPr wrap="square" rtlCol="0">
              <a:spAutoFit/>
            </a:bodyPr>
            <a:lstStyle/>
            <a:p>
              <a:r>
                <a:rPr lang="en-US" dirty="0" smtClean="0">
                  <a:solidFill>
                    <a:srgbClr val="0070C0"/>
                  </a:solidFill>
                </a:rPr>
                <a:t>A</a:t>
              </a:r>
              <a:endParaRPr lang="en-US" dirty="0">
                <a:solidFill>
                  <a:srgbClr val="0070C0"/>
                </a:solidFill>
              </a:endParaRPr>
            </a:p>
          </p:txBody>
        </p:sp>
        <p:sp>
          <p:nvSpPr>
            <p:cNvPr id="39" name="TextBox 38"/>
            <p:cNvSpPr txBox="1"/>
            <p:nvPr/>
          </p:nvSpPr>
          <p:spPr>
            <a:xfrm>
              <a:off x="7612622" y="3270380"/>
              <a:ext cx="278781" cy="369332"/>
            </a:xfrm>
            <a:prstGeom prst="rect">
              <a:avLst/>
            </a:prstGeom>
            <a:noFill/>
            <a:ln>
              <a:noFill/>
            </a:ln>
          </p:spPr>
          <p:txBody>
            <a:bodyPr wrap="square" rtlCol="0">
              <a:spAutoFit/>
            </a:bodyPr>
            <a:lstStyle/>
            <a:p>
              <a:r>
                <a:rPr lang="en-US" dirty="0" smtClean="0">
                  <a:solidFill>
                    <a:srgbClr val="0070C0"/>
                  </a:solidFill>
                </a:rPr>
                <a:t>B</a:t>
              </a:r>
              <a:endParaRPr lang="en-US" dirty="0">
                <a:solidFill>
                  <a:srgbClr val="0070C0"/>
                </a:solidFill>
              </a:endParaRPr>
            </a:p>
          </p:txBody>
        </p:sp>
        <p:sp>
          <p:nvSpPr>
            <p:cNvPr id="40" name="TextBox 39"/>
            <p:cNvSpPr txBox="1"/>
            <p:nvPr/>
          </p:nvSpPr>
          <p:spPr>
            <a:xfrm>
              <a:off x="8459838" y="2505075"/>
              <a:ext cx="278781" cy="369332"/>
            </a:xfrm>
            <a:prstGeom prst="rect">
              <a:avLst/>
            </a:prstGeom>
            <a:noFill/>
            <a:ln>
              <a:noFill/>
            </a:ln>
          </p:spPr>
          <p:txBody>
            <a:bodyPr wrap="square" rtlCol="0">
              <a:spAutoFit/>
            </a:bodyPr>
            <a:lstStyle/>
            <a:p>
              <a:r>
                <a:rPr lang="en-US" dirty="0" smtClean="0">
                  <a:solidFill>
                    <a:srgbClr val="0070C0"/>
                  </a:solidFill>
                </a:rPr>
                <a:t>C</a:t>
              </a:r>
              <a:endParaRPr lang="en-US" dirty="0">
                <a:solidFill>
                  <a:srgbClr val="0070C0"/>
                </a:solidFill>
              </a:endParaRPr>
            </a:p>
          </p:txBody>
        </p:sp>
        <p:sp>
          <p:nvSpPr>
            <p:cNvPr id="41" name="TextBox 40"/>
            <p:cNvSpPr txBox="1"/>
            <p:nvPr/>
          </p:nvSpPr>
          <p:spPr>
            <a:xfrm>
              <a:off x="10273274" y="4027041"/>
              <a:ext cx="278781" cy="369332"/>
            </a:xfrm>
            <a:prstGeom prst="rect">
              <a:avLst/>
            </a:prstGeom>
            <a:noFill/>
            <a:ln>
              <a:noFill/>
            </a:ln>
          </p:spPr>
          <p:txBody>
            <a:bodyPr wrap="square" rtlCol="0">
              <a:spAutoFit/>
            </a:bodyPr>
            <a:lstStyle/>
            <a:p>
              <a:r>
                <a:rPr lang="en-US" dirty="0" smtClean="0">
                  <a:solidFill>
                    <a:srgbClr val="0070C0"/>
                  </a:solidFill>
                </a:rPr>
                <a:t>D</a:t>
              </a:r>
              <a:endParaRPr lang="en-US" dirty="0">
                <a:solidFill>
                  <a:srgbClr val="0070C0"/>
                </a:solidFill>
              </a:endParaRPr>
            </a:p>
          </p:txBody>
        </p:sp>
        <p:sp>
          <p:nvSpPr>
            <p:cNvPr id="42" name="TextBox 41"/>
            <p:cNvSpPr txBox="1"/>
            <p:nvPr/>
          </p:nvSpPr>
          <p:spPr>
            <a:xfrm>
              <a:off x="10725279" y="4627756"/>
              <a:ext cx="278781" cy="369332"/>
            </a:xfrm>
            <a:prstGeom prst="rect">
              <a:avLst/>
            </a:prstGeom>
            <a:noFill/>
            <a:ln>
              <a:noFill/>
            </a:ln>
          </p:spPr>
          <p:txBody>
            <a:bodyPr wrap="square" rtlCol="0">
              <a:spAutoFit/>
            </a:bodyPr>
            <a:lstStyle/>
            <a:p>
              <a:r>
                <a:rPr lang="en-US" dirty="0" smtClean="0">
                  <a:solidFill>
                    <a:srgbClr val="0070C0"/>
                  </a:solidFill>
                </a:rPr>
                <a:t>E</a:t>
              </a:r>
              <a:endParaRPr lang="en-US" dirty="0">
                <a:solidFill>
                  <a:srgbClr val="0070C0"/>
                </a:solidFill>
              </a:endParaRPr>
            </a:p>
          </p:txBody>
        </p:sp>
        <p:sp>
          <p:nvSpPr>
            <p:cNvPr id="43" name="TextBox 42"/>
            <p:cNvSpPr txBox="1"/>
            <p:nvPr/>
          </p:nvSpPr>
          <p:spPr>
            <a:xfrm>
              <a:off x="10725278" y="5249071"/>
              <a:ext cx="278781" cy="369332"/>
            </a:xfrm>
            <a:prstGeom prst="rect">
              <a:avLst/>
            </a:prstGeom>
            <a:noFill/>
            <a:ln>
              <a:noFill/>
            </a:ln>
          </p:spPr>
          <p:txBody>
            <a:bodyPr wrap="square" rtlCol="0">
              <a:spAutoFit/>
            </a:bodyPr>
            <a:lstStyle/>
            <a:p>
              <a:r>
                <a:rPr lang="en-US" dirty="0" smtClean="0">
                  <a:solidFill>
                    <a:srgbClr val="0070C0"/>
                  </a:solidFill>
                </a:rPr>
                <a:t>F</a:t>
              </a:r>
              <a:endParaRPr lang="en-US" dirty="0">
                <a:solidFill>
                  <a:srgbClr val="0070C0"/>
                </a:solidFill>
              </a:endParaRPr>
            </a:p>
          </p:txBody>
        </p:sp>
      </p:grpSp>
      <p:cxnSp>
        <p:nvCxnSpPr>
          <p:cNvPr id="44" name="Straight Connector 43"/>
          <p:cNvCxnSpPr/>
          <p:nvPr/>
        </p:nvCxnSpPr>
        <p:spPr>
          <a:xfrm flipH="1">
            <a:off x="5151034" y="4444181"/>
            <a:ext cx="578085" cy="471202"/>
          </a:xfrm>
          <a:prstGeom prst="line">
            <a:avLst/>
          </a:prstGeom>
          <a:ln w="28575">
            <a:solidFill>
              <a:schemeClr val="accent4">
                <a:lumMod val="75000"/>
              </a:schemeClr>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2489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4"/>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07588"/>
            <a:ext cx="10515600" cy="4351338"/>
          </a:xfrm>
        </p:spPr>
        <p:txBody>
          <a:bodyPr/>
          <a:lstStyle/>
          <a:p>
            <a:r>
              <a:rPr lang="en-US" sz="2400" b="1" dirty="0" smtClean="0">
                <a:solidFill>
                  <a:schemeClr val="accent6"/>
                </a:solidFill>
              </a:rPr>
              <a:t>Classical approaches </a:t>
            </a:r>
            <a:r>
              <a:rPr lang="en-US" sz="2400" i="1" dirty="0" smtClean="0">
                <a:solidFill>
                  <a:schemeClr val="accent6"/>
                </a:solidFill>
              </a:rPr>
              <a:t>(most common is weighted sum)</a:t>
            </a:r>
          </a:p>
          <a:p>
            <a:endParaRPr lang="en-US" sz="2400" i="1" dirty="0">
              <a:solidFill>
                <a:schemeClr val="accent6"/>
              </a:solidFill>
            </a:endParaRPr>
          </a:p>
          <a:p>
            <a:endParaRPr lang="en-US" dirty="0"/>
          </a:p>
        </p:txBody>
      </p:sp>
      <p:sp>
        <p:nvSpPr>
          <p:cNvPr id="6" name="Title 1"/>
          <p:cNvSpPr>
            <a:spLocks noGrp="1"/>
          </p:cNvSpPr>
          <p:nvPr>
            <p:ph type="title"/>
          </p:nvPr>
        </p:nvSpPr>
        <p:spPr>
          <a:xfrm>
            <a:off x="838200" y="365125"/>
            <a:ext cx="10515600" cy="1325563"/>
          </a:xfrm>
        </p:spPr>
        <p:txBody>
          <a:bodyPr/>
          <a:lstStyle/>
          <a:p>
            <a:r>
              <a:rPr lang="en-US" dirty="0"/>
              <a:t>Multi-objective l</a:t>
            </a:r>
            <a:r>
              <a:rPr lang="en-US" dirty="0" smtClean="0"/>
              <a:t>inear problems </a:t>
            </a:r>
            <a:endParaRPr lang="en-US" dirty="0"/>
          </a:p>
        </p:txBody>
      </p:sp>
      <p:sp>
        <p:nvSpPr>
          <p:cNvPr id="7" name="Rounded Rectangle 6"/>
          <p:cNvSpPr/>
          <p:nvPr/>
        </p:nvSpPr>
        <p:spPr>
          <a:xfrm>
            <a:off x="831376" y="1282890"/>
            <a:ext cx="10522424" cy="682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 name="TextBox 1"/>
          <p:cNvSpPr txBox="1"/>
          <p:nvPr/>
        </p:nvSpPr>
        <p:spPr>
          <a:xfrm>
            <a:off x="667221" y="2201016"/>
            <a:ext cx="1707502" cy="1405513"/>
          </a:xfrm>
          <a:prstGeom prst="rect">
            <a:avLst/>
          </a:prstGeom>
          <a:noFill/>
        </p:spPr>
        <p:txBody>
          <a:bodyPr wrap="square" rtlCol="0">
            <a:spAutoFit/>
          </a:bodyPr>
          <a:lstStyle/>
          <a:p>
            <a:pPr algn="ctr"/>
            <a:r>
              <a:rPr lang="en-US" b="1" dirty="0" smtClean="0"/>
              <a:t>Multi-objective</a:t>
            </a:r>
          </a:p>
          <a:p>
            <a:endParaRPr lang="en-US" sz="800" dirty="0"/>
          </a:p>
          <a:p>
            <a:r>
              <a:rPr lang="en-US" dirty="0" smtClean="0"/>
              <a:t>min f</a:t>
            </a:r>
            <a:r>
              <a:rPr lang="en-US" baseline="-25000" dirty="0" smtClean="0"/>
              <a:t>1</a:t>
            </a:r>
            <a:r>
              <a:rPr lang="en-US" dirty="0" smtClean="0"/>
              <a:t>, f</a:t>
            </a:r>
            <a:r>
              <a:rPr lang="en-US" baseline="-25000" dirty="0" smtClean="0"/>
              <a:t>2</a:t>
            </a:r>
            <a:r>
              <a:rPr lang="en-US" dirty="0" smtClean="0"/>
              <a:t>, …, </a:t>
            </a:r>
            <a:r>
              <a:rPr lang="en-US" dirty="0" err="1" smtClean="0"/>
              <a:t>f</a:t>
            </a:r>
            <a:r>
              <a:rPr lang="en-US" baseline="-25000" dirty="0" err="1" smtClean="0"/>
              <a:t>n</a:t>
            </a:r>
            <a:endParaRPr lang="en-US" baseline="-25000" dirty="0" smtClean="0"/>
          </a:p>
          <a:p>
            <a:endParaRPr lang="en-US" sz="800" baseline="-25000" dirty="0" smtClean="0"/>
          </a:p>
          <a:p>
            <a:r>
              <a:rPr lang="en-US" dirty="0" err="1" smtClean="0"/>
              <a:t>s.t.</a:t>
            </a:r>
            <a:r>
              <a:rPr lang="en-US" dirty="0" smtClean="0"/>
              <a:t>: constraints</a:t>
            </a:r>
          </a:p>
          <a:p>
            <a:endParaRPr lang="en-US" dirty="0"/>
          </a:p>
        </p:txBody>
      </p:sp>
      <p:sp>
        <p:nvSpPr>
          <p:cNvPr id="4" name="Right Arrow 3"/>
          <p:cNvSpPr/>
          <p:nvPr/>
        </p:nvSpPr>
        <p:spPr>
          <a:xfrm>
            <a:off x="2613401" y="2697146"/>
            <a:ext cx="522514" cy="32109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524802" y="2396029"/>
            <a:ext cx="723122" cy="923330"/>
          </a:xfrm>
          <a:prstGeom prst="rect">
            <a:avLst/>
          </a:prstGeom>
          <a:noFill/>
        </p:spPr>
        <p:txBody>
          <a:bodyPr wrap="square" rtlCol="0">
            <a:spAutoFit/>
          </a:bodyPr>
          <a:lstStyle/>
          <a:p>
            <a:pPr algn="ctr"/>
            <a:r>
              <a:rPr lang="en-US" b="1" dirty="0" smtClean="0"/>
              <a:t>High Level info</a:t>
            </a:r>
          </a:p>
        </p:txBody>
      </p:sp>
      <p:sp>
        <p:nvSpPr>
          <p:cNvPr id="9" name="Right Arrow 8"/>
          <p:cNvSpPr/>
          <p:nvPr/>
        </p:nvSpPr>
        <p:spPr>
          <a:xfrm>
            <a:off x="4618808" y="2710580"/>
            <a:ext cx="522514" cy="32109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5256401" y="2057475"/>
            <a:ext cx="1707502" cy="1600438"/>
          </a:xfrm>
          <a:prstGeom prst="rect">
            <a:avLst/>
          </a:prstGeom>
          <a:noFill/>
        </p:spPr>
        <p:txBody>
          <a:bodyPr wrap="square" rtlCol="0">
            <a:spAutoFit/>
          </a:bodyPr>
          <a:lstStyle/>
          <a:p>
            <a:pPr algn="ctr"/>
            <a:r>
              <a:rPr lang="en-US" b="1" dirty="0" smtClean="0"/>
              <a:t>Estimate relative importance vector</a:t>
            </a:r>
          </a:p>
          <a:p>
            <a:endParaRPr lang="en-US" sz="800" dirty="0"/>
          </a:p>
          <a:p>
            <a:pPr algn="ctr"/>
            <a:r>
              <a:rPr lang="en-US" dirty="0" smtClean="0"/>
              <a:t>w</a:t>
            </a:r>
            <a:r>
              <a:rPr lang="en-US" baseline="-25000" dirty="0" smtClean="0"/>
              <a:t>1</a:t>
            </a:r>
            <a:r>
              <a:rPr lang="en-US" dirty="0" smtClean="0"/>
              <a:t>, w</a:t>
            </a:r>
            <a:r>
              <a:rPr lang="en-US" baseline="-25000" dirty="0" smtClean="0"/>
              <a:t>2</a:t>
            </a:r>
            <a:r>
              <a:rPr lang="en-US" dirty="0" smtClean="0"/>
              <a:t>, …, </a:t>
            </a:r>
            <a:r>
              <a:rPr lang="en-US" dirty="0" err="1" smtClean="0"/>
              <a:t>w</a:t>
            </a:r>
            <a:r>
              <a:rPr lang="en-US" baseline="-25000" dirty="0" err="1" smtClean="0"/>
              <a:t>n</a:t>
            </a:r>
            <a:endParaRPr lang="en-US" dirty="0"/>
          </a:p>
        </p:txBody>
      </p:sp>
      <p:sp>
        <p:nvSpPr>
          <p:cNvPr id="12" name="Right Arrow 11"/>
          <p:cNvSpPr/>
          <p:nvPr/>
        </p:nvSpPr>
        <p:spPr>
          <a:xfrm>
            <a:off x="6964687" y="2697146"/>
            <a:ext cx="522514" cy="32109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7858085" y="2062104"/>
            <a:ext cx="3089991" cy="1405513"/>
          </a:xfrm>
          <a:prstGeom prst="rect">
            <a:avLst/>
          </a:prstGeom>
          <a:noFill/>
        </p:spPr>
        <p:txBody>
          <a:bodyPr wrap="square" rtlCol="0">
            <a:spAutoFit/>
          </a:bodyPr>
          <a:lstStyle/>
          <a:p>
            <a:pPr algn="ctr"/>
            <a:r>
              <a:rPr lang="en-US" b="1" dirty="0" smtClean="0"/>
              <a:t>Single objective optimization problem</a:t>
            </a:r>
          </a:p>
          <a:p>
            <a:endParaRPr lang="en-US" sz="800" dirty="0"/>
          </a:p>
          <a:p>
            <a:r>
              <a:rPr lang="en-US" dirty="0" smtClean="0"/>
              <a:t>Min Z = </a:t>
            </a:r>
            <a:r>
              <a:rPr lang="en-US" dirty="0"/>
              <a:t>w</a:t>
            </a:r>
            <a:r>
              <a:rPr lang="en-US" baseline="-25000" dirty="0"/>
              <a:t>1 </a:t>
            </a:r>
            <a:r>
              <a:rPr lang="en-US" dirty="0" smtClean="0"/>
              <a:t>f</a:t>
            </a:r>
            <a:r>
              <a:rPr lang="en-US" baseline="-25000" dirty="0" smtClean="0"/>
              <a:t>1</a:t>
            </a:r>
            <a:r>
              <a:rPr lang="en-US" dirty="0"/>
              <a:t> </a:t>
            </a:r>
            <a:r>
              <a:rPr lang="en-US" dirty="0" smtClean="0"/>
              <a:t>+ </a:t>
            </a:r>
            <a:r>
              <a:rPr lang="en-US" dirty="0"/>
              <a:t>w</a:t>
            </a:r>
            <a:r>
              <a:rPr lang="en-US" baseline="-25000" dirty="0"/>
              <a:t>2 </a:t>
            </a:r>
            <a:r>
              <a:rPr lang="en-US" dirty="0" smtClean="0"/>
              <a:t>f</a:t>
            </a:r>
            <a:r>
              <a:rPr lang="en-US" baseline="-25000" dirty="0" smtClean="0"/>
              <a:t>2</a:t>
            </a:r>
            <a:r>
              <a:rPr lang="en-US" dirty="0"/>
              <a:t> </a:t>
            </a:r>
            <a:r>
              <a:rPr lang="en-US" dirty="0" smtClean="0"/>
              <a:t>+ …+ </a:t>
            </a:r>
            <a:r>
              <a:rPr lang="en-US" dirty="0" err="1" smtClean="0"/>
              <a:t>w</a:t>
            </a:r>
            <a:r>
              <a:rPr lang="en-US" baseline="-25000" dirty="0" err="1" smtClean="0"/>
              <a:t>n</a:t>
            </a:r>
            <a:r>
              <a:rPr lang="en-US" baseline="-25000" dirty="0" smtClean="0"/>
              <a:t> </a:t>
            </a:r>
            <a:r>
              <a:rPr lang="en-US" dirty="0" err="1" smtClean="0"/>
              <a:t>f</a:t>
            </a:r>
            <a:r>
              <a:rPr lang="en-US" baseline="-25000" dirty="0" err="1" smtClean="0"/>
              <a:t>n</a:t>
            </a:r>
            <a:endParaRPr lang="en-US" baseline="-25000" dirty="0" smtClean="0"/>
          </a:p>
          <a:p>
            <a:endParaRPr lang="en-US" sz="800" baseline="-25000" dirty="0" smtClean="0"/>
          </a:p>
          <a:p>
            <a:r>
              <a:rPr lang="en-US" dirty="0" err="1" smtClean="0"/>
              <a:t>s.t.</a:t>
            </a:r>
            <a:r>
              <a:rPr lang="en-US" dirty="0" smtClean="0"/>
              <a:t>: constraints</a:t>
            </a:r>
          </a:p>
        </p:txBody>
      </p:sp>
      <p:sp>
        <p:nvSpPr>
          <p:cNvPr id="14" name="Right Arrow 13"/>
          <p:cNvSpPr/>
          <p:nvPr/>
        </p:nvSpPr>
        <p:spPr>
          <a:xfrm rot="5400000">
            <a:off x="9128597" y="3640550"/>
            <a:ext cx="522514" cy="32109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7858085" y="4182310"/>
            <a:ext cx="3089991" cy="1046440"/>
          </a:xfrm>
          <a:prstGeom prst="rect">
            <a:avLst/>
          </a:prstGeom>
          <a:noFill/>
        </p:spPr>
        <p:txBody>
          <a:bodyPr wrap="square" rtlCol="0">
            <a:spAutoFit/>
          </a:bodyPr>
          <a:lstStyle/>
          <a:p>
            <a:pPr algn="ctr"/>
            <a:r>
              <a:rPr lang="en-US" b="1" dirty="0" smtClean="0"/>
              <a:t>Single objective optimizer</a:t>
            </a:r>
          </a:p>
          <a:p>
            <a:pPr algn="ctr"/>
            <a:endParaRPr lang="en-US" sz="800" dirty="0"/>
          </a:p>
          <a:p>
            <a:pPr algn="ctr"/>
            <a:r>
              <a:rPr lang="en-US" dirty="0" smtClean="0"/>
              <a:t>(Simplex, solver, </a:t>
            </a:r>
            <a:r>
              <a:rPr lang="en-US" dirty="0" err="1" smtClean="0"/>
              <a:t>etc</a:t>
            </a:r>
            <a:r>
              <a:rPr lang="en-US" dirty="0" smtClean="0"/>
              <a:t>)</a:t>
            </a:r>
          </a:p>
          <a:p>
            <a:endParaRPr lang="en-US" dirty="0"/>
          </a:p>
        </p:txBody>
      </p:sp>
      <p:pic>
        <p:nvPicPr>
          <p:cNvPr id="5" name="Picture 4"/>
          <p:cNvPicPr>
            <a:picLocks noChangeAspect="1"/>
          </p:cNvPicPr>
          <p:nvPr/>
        </p:nvPicPr>
        <p:blipFill>
          <a:blip r:embed="rId2"/>
          <a:stretch>
            <a:fillRect/>
          </a:stretch>
        </p:blipFill>
        <p:spPr>
          <a:xfrm>
            <a:off x="8641295" y="4954893"/>
            <a:ext cx="1818216" cy="1796571"/>
          </a:xfrm>
          <a:prstGeom prst="rect">
            <a:avLst/>
          </a:prstGeom>
        </p:spPr>
      </p:pic>
      <p:sp>
        <p:nvSpPr>
          <p:cNvPr id="25" name="Oval 24"/>
          <p:cNvSpPr/>
          <p:nvPr/>
        </p:nvSpPr>
        <p:spPr>
          <a:xfrm>
            <a:off x="9885880" y="5543154"/>
            <a:ext cx="66934" cy="80234"/>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 name="Straight Arrow Connector 26"/>
          <p:cNvCxnSpPr/>
          <p:nvPr/>
        </p:nvCxnSpPr>
        <p:spPr>
          <a:xfrm flipH="1" flipV="1">
            <a:off x="570880" y="3870203"/>
            <a:ext cx="6264922" cy="461"/>
          </a:xfrm>
          <a:prstGeom prst="straightConnector1">
            <a:avLst/>
          </a:prstGeom>
          <a:ln w="28575">
            <a:solidFill>
              <a:schemeClr val="accent4">
                <a:lumMod val="75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2494983" y="3693918"/>
            <a:ext cx="2416716" cy="369332"/>
          </a:xfrm>
          <a:prstGeom prst="rect">
            <a:avLst/>
          </a:prstGeom>
          <a:solidFill>
            <a:schemeClr val="bg1"/>
          </a:solidFill>
          <a:ln>
            <a:solidFill>
              <a:schemeClr val="accent4">
                <a:lumMod val="75000"/>
              </a:schemeClr>
            </a:solidFill>
          </a:ln>
        </p:spPr>
        <p:txBody>
          <a:bodyPr wrap="square" rtlCol="0">
            <a:spAutoFit/>
          </a:bodyPr>
          <a:lstStyle/>
          <a:p>
            <a:pPr algn="ctr"/>
            <a:r>
              <a:rPr lang="en-US" b="1" dirty="0" smtClean="0"/>
              <a:t>Decision making phase</a:t>
            </a:r>
          </a:p>
        </p:txBody>
      </p:sp>
      <p:cxnSp>
        <p:nvCxnSpPr>
          <p:cNvPr id="38" name="Straight Arrow Connector 37"/>
          <p:cNvCxnSpPr/>
          <p:nvPr/>
        </p:nvCxnSpPr>
        <p:spPr>
          <a:xfrm rot="16200000" flipH="1" flipV="1">
            <a:off x="9198537" y="4435192"/>
            <a:ext cx="4392000" cy="461"/>
          </a:xfrm>
          <a:prstGeom prst="straightConnector1">
            <a:avLst/>
          </a:prstGeom>
          <a:ln w="28575">
            <a:solidFill>
              <a:schemeClr val="accent4">
                <a:lumMod val="75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rot="16200000">
            <a:off x="10186862" y="4296783"/>
            <a:ext cx="2416716" cy="369332"/>
          </a:xfrm>
          <a:prstGeom prst="rect">
            <a:avLst/>
          </a:prstGeom>
          <a:solidFill>
            <a:schemeClr val="bg1"/>
          </a:solidFill>
          <a:ln>
            <a:solidFill>
              <a:schemeClr val="accent4">
                <a:lumMod val="75000"/>
              </a:schemeClr>
            </a:solidFill>
          </a:ln>
        </p:spPr>
        <p:txBody>
          <a:bodyPr wrap="square" rtlCol="0">
            <a:spAutoFit/>
          </a:bodyPr>
          <a:lstStyle/>
          <a:p>
            <a:pPr algn="ctr"/>
            <a:r>
              <a:rPr lang="en-US" b="1" dirty="0" smtClean="0"/>
              <a:t>Optimization phase</a:t>
            </a:r>
          </a:p>
        </p:txBody>
      </p:sp>
      <p:sp>
        <p:nvSpPr>
          <p:cNvPr id="40" name="TextBox 39"/>
          <p:cNvSpPr txBox="1"/>
          <p:nvPr/>
        </p:nvSpPr>
        <p:spPr>
          <a:xfrm>
            <a:off x="570880" y="4412534"/>
            <a:ext cx="7319373" cy="2554545"/>
          </a:xfrm>
          <a:prstGeom prst="rect">
            <a:avLst/>
          </a:prstGeom>
          <a:noFill/>
        </p:spPr>
        <p:txBody>
          <a:bodyPr wrap="square" rtlCol="0">
            <a:spAutoFit/>
          </a:bodyPr>
          <a:lstStyle/>
          <a:p>
            <a:r>
              <a:rPr lang="en-US" dirty="0" smtClean="0"/>
              <a:t>For a 2 objectives problem </a:t>
            </a:r>
            <a:r>
              <a:rPr lang="en-US" b="1" dirty="0"/>
              <a:t>Min Z = w</a:t>
            </a:r>
            <a:r>
              <a:rPr lang="en-US" b="1" baseline="-25000" dirty="0"/>
              <a:t>1 </a:t>
            </a:r>
            <a:r>
              <a:rPr lang="en-US" b="1" dirty="0"/>
              <a:t>f</a:t>
            </a:r>
            <a:r>
              <a:rPr lang="en-US" b="1" baseline="-25000" dirty="0"/>
              <a:t>1</a:t>
            </a:r>
            <a:r>
              <a:rPr lang="en-US" b="1" dirty="0"/>
              <a:t> + w</a:t>
            </a:r>
            <a:r>
              <a:rPr lang="en-US" b="1" baseline="-25000" dirty="0"/>
              <a:t>2 </a:t>
            </a:r>
            <a:r>
              <a:rPr lang="en-US" b="1" dirty="0" smtClean="0"/>
              <a:t>f</a:t>
            </a:r>
            <a:r>
              <a:rPr lang="en-US" b="1" baseline="-25000" dirty="0" smtClean="0"/>
              <a:t>2 </a:t>
            </a:r>
            <a:r>
              <a:rPr lang="en-US" dirty="0" smtClean="0"/>
              <a:t>the slope of this line (-w</a:t>
            </a:r>
            <a:r>
              <a:rPr lang="en-US" baseline="-25000" dirty="0" smtClean="0"/>
              <a:t>1</a:t>
            </a:r>
            <a:r>
              <a:rPr lang="en-US" dirty="0" smtClean="0"/>
              <a:t>/w</a:t>
            </a:r>
            <a:r>
              <a:rPr lang="en-US" baseline="-25000" dirty="0" smtClean="0"/>
              <a:t>2</a:t>
            </a:r>
            <a:r>
              <a:rPr lang="en-US" dirty="0" smtClean="0"/>
              <a:t>) </a:t>
            </a:r>
            <a:r>
              <a:rPr lang="en-US" i="1" dirty="0" smtClean="0"/>
              <a:t>(parameterized approach W</a:t>
            </a:r>
            <a:r>
              <a:rPr lang="en-US" i="1" baseline="-25000" dirty="0" smtClean="0"/>
              <a:t>i</a:t>
            </a:r>
            <a:r>
              <a:rPr lang="en-US" i="1" dirty="0" smtClean="0"/>
              <a:t> as the parameters)</a:t>
            </a:r>
          </a:p>
          <a:p>
            <a:endParaRPr lang="en-US" sz="800" dirty="0" smtClean="0"/>
          </a:p>
          <a:p>
            <a:r>
              <a:rPr lang="en-US" dirty="0" smtClean="0"/>
              <a:t>By varying the weights we can move along the objective space from one optimization to the next (generating different points along the Pareto front)</a:t>
            </a:r>
          </a:p>
          <a:p>
            <a:endParaRPr lang="en-US" sz="800" dirty="0"/>
          </a:p>
          <a:p>
            <a:r>
              <a:rPr lang="en-US" dirty="0" smtClean="0"/>
              <a:t>However, </a:t>
            </a:r>
          </a:p>
          <a:p>
            <a:pPr lvl="2"/>
            <a:r>
              <a:rPr lang="en-US" sz="1600" dirty="0" smtClean="0"/>
              <a:t>1) doesn't return an optimal solution </a:t>
            </a:r>
          </a:p>
          <a:p>
            <a:pPr lvl="2"/>
            <a:r>
              <a:rPr lang="en-US" sz="1600" dirty="0" smtClean="0"/>
              <a:t>2) requires the weights</a:t>
            </a:r>
          </a:p>
          <a:p>
            <a:pPr lvl="2"/>
            <a:r>
              <a:rPr lang="en-US" sz="1600" dirty="0" smtClean="0"/>
              <a:t>3)may lead to non-uniform Pareto optimal solutions</a:t>
            </a:r>
            <a:endParaRPr lang="en-US" sz="1600" dirty="0"/>
          </a:p>
        </p:txBody>
      </p:sp>
    </p:spTree>
    <p:extLst>
      <p:ext uri="{BB962C8B-B14F-4D97-AF65-F5344CB8AC3E}">
        <p14:creationId xmlns:p14="http://schemas.microsoft.com/office/powerpoint/2010/main" val="2780354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b="1" dirty="0">
                <a:solidFill>
                  <a:schemeClr val="accent6"/>
                </a:solidFill>
              </a:rPr>
              <a:t>Difficulties with the most classical </a:t>
            </a:r>
            <a:r>
              <a:rPr lang="en-US" sz="2400" b="1" dirty="0" smtClean="0">
                <a:solidFill>
                  <a:schemeClr val="accent6"/>
                </a:solidFill>
              </a:rPr>
              <a:t>approaches</a:t>
            </a:r>
          </a:p>
          <a:p>
            <a:endParaRPr lang="en-US" sz="2400" b="1" dirty="0">
              <a:solidFill>
                <a:schemeClr val="accent6"/>
              </a:solidFill>
            </a:endParaRPr>
          </a:p>
          <a:p>
            <a:pPr lvl="1"/>
            <a:r>
              <a:rPr lang="en-US" sz="2200" dirty="0" smtClean="0"/>
              <a:t>The simplest options give you one solution (disregarding how many more might be) </a:t>
            </a:r>
          </a:p>
          <a:p>
            <a:pPr lvl="1"/>
            <a:endParaRPr lang="en-US" sz="500" dirty="0" smtClean="0"/>
          </a:p>
          <a:p>
            <a:pPr lvl="1"/>
            <a:r>
              <a:rPr lang="en-US" sz="2200" dirty="0" smtClean="0"/>
              <a:t>Need to run single optimization many times to build the Pareto front</a:t>
            </a:r>
          </a:p>
          <a:p>
            <a:pPr lvl="1"/>
            <a:endParaRPr lang="en-US" sz="400" dirty="0" smtClean="0"/>
          </a:p>
          <a:p>
            <a:pPr lvl="1"/>
            <a:r>
              <a:rPr lang="en-US" sz="2200" dirty="0" smtClean="0"/>
              <a:t>Expect a lot of problem knowledge (convex or not)</a:t>
            </a:r>
          </a:p>
          <a:p>
            <a:pPr lvl="1"/>
            <a:endParaRPr lang="en-US" sz="800" dirty="0" smtClean="0"/>
          </a:p>
          <a:p>
            <a:pPr marL="914400" lvl="2" indent="0">
              <a:buNone/>
            </a:pPr>
            <a:r>
              <a:rPr lang="en-US" dirty="0" smtClean="0"/>
              <a:t>- Can’t guarantee that we’ll get all the points in the convex region</a:t>
            </a:r>
          </a:p>
          <a:p>
            <a:pPr marL="914400" lvl="2" indent="0">
              <a:buNone/>
            </a:pPr>
            <a:r>
              <a:rPr lang="en-US" dirty="0" smtClean="0"/>
              <a:t>- How to assign weights? What weights to assign?</a:t>
            </a:r>
          </a:p>
          <a:p>
            <a:pPr lvl="2">
              <a:buFontTx/>
              <a:buChar char="-"/>
            </a:pPr>
            <a:endParaRPr lang="en-US" sz="400" dirty="0" smtClean="0"/>
          </a:p>
          <a:p>
            <a:pPr lvl="1"/>
            <a:r>
              <a:rPr lang="en-US" sz="2200" dirty="0" smtClean="0"/>
              <a:t>Aggravated for complex problems (many objective functions and several variables)</a:t>
            </a:r>
            <a:endParaRPr lang="en-US" sz="2200" dirty="0"/>
          </a:p>
          <a:p>
            <a:endParaRPr lang="en-US" dirty="0"/>
          </a:p>
        </p:txBody>
      </p:sp>
      <p:sp>
        <p:nvSpPr>
          <p:cNvPr id="6" name="Title 1"/>
          <p:cNvSpPr>
            <a:spLocks noGrp="1"/>
          </p:cNvSpPr>
          <p:nvPr>
            <p:ph type="title"/>
          </p:nvPr>
        </p:nvSpPr>
        <p:spPr>
          <a:xfrm>
            <a:off x="838200" y="365125"/>
            <a:ext cx="10515600" cy="1325563"/>
          </a:xfrm>
        </p:spPr>
        <p:txBody>
          <a:bodyPr/>
          <a:lstStyle/>
          <a:p>
            <a:r>
              <a:rPr lang="en-US" dirty="0"/>
              <a:t>Multi-objective </a:t>
            </a:r>
            <a:r>
              <a:rPr lang="en-US" dirty="0" smtClean="0"/>
              <a:t>Linear problems </a:t>
            </a:r>
            <a:endParaRPr lang="en-US" dirty="0"/>
          </a:p>
        </p:txBody>
      </p:sp>
      <p:sp>
        <p:nvSpPr>
          <p:cNvPr id="7" name="Rounded Rectangle 6"/>
          <p:cNvSpPr/>
          <p:nvPr/>
        </p:nvSpPr>
        <p:spPr>
          <a:xfrm>
            <a:off x="831376" y="1282890"/>
            <a:ext cx="10522424" cy="682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extLst>
      <p:ext uri="{BB962C8B-B14F-4D97-AF65-F5344CB8AC3E}">
        <p14:creationId xmlns:p14="http://schemas.microsoft.com/office/powerpoint/2010/main" val="372556502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07588"/>
            <a:ext cx="10515600" cy="4351338"/>
          </a:xfrm>
        </p:spPr>
        <p:txBody>
          <a:bodyPr/>
          <a:lstStyle/>
          <a:p>
            <a:r>
              <a:rPr lang="en-US" sz="2400" b="1" dirty="0" smtClean="0">
                <a:solidFill>
                  <a:schemeClr val="accent6"/>
                </a:solidFill>
              </a:rPr>
              <a:t>Ideal approach</a:t>
            </a:r>
            <a:endParaRPr lang="en-US" sz="2400" i="1" dirty="0">
              <a:solidFill>
                <a:schemeClr val="accent6"/>
              </a:solidFill>
            </a:endParaRPr>
          </a:p>
          <a:p>
            <a:endParaRPr lang="en-US" dirty="0"/>
          </a:p>
        </p:txBody>
      </p:sp>
      <p:sp>
        <p:nvSpPr>
          <p:cNvPr id="6" name="Title 1"/>
          <p:cNvSpPr>
            <a:spLocks noGrp="1"/>
          </p:cNvSpPr>
          <p:nvPr>
            <p:ph type="title"/>
          </p:nvPr>
        </p:nvSpPr>
        <p:spPr>
          <a:xfrm>
            <a:off x="838200" y="365125"/>
            <a:ext cx="10515600" cy="1325563"/>
          </a:xfrm>
        </p:spPr>
        <p:txBody>
          <a:bodyPr/>
          <a:lstStyle/>
          <a:p>
            <a:r>
              <a:rPr lang="en-US" dirty="0"/>
              <a:t>Multi-objective l</a:t>
            </a:r>
            <a:r>
              <a:rPr lang="en-US" dirty="0" smtClean="0"/>
              <a:t>inear problems </a:t>
            </a:r>
            <a:endParaRPr lang="en-US" dirty="0"/>
          </a:p>
        </p:txBody>
      </p:sp>
      <p:sp>
        <p:nvSpPr>
          <p:cNvPr id="7" name="Rounded Rectangle 6"/>
          <p:cNvSpPr/>
          <p:nvPr/>
        </p:nvSpPr>
        <p:spPr>
          <a:xfrm>
            <a:off x="831376" y="1282890"/>
            <a:ext cx="10522424" cy="682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 name="TextBox 1"/>
          <p:cNvSpPr txBox="1"/>
          <p:nvPr/>
        </p:nvSpPr>
        <p:spPr>
          <a:xfrm>
            <a:off x="570879" y="2077995"/>
            <a:ext cx="1707502" cy="1405513"/>
          </a:xfrm>
          <a:prstGeom prst="rect">
            <a:avLst/>
          </a:prstGeom>
          <a:noFill/>
        </p:spPr>
        <p:txBody>
          <a:bodyPr wrap="square" rtlCol="0">
            <a:spAutoFit/>
          </a:bodyPr>
          <a:lstStyle/>
          <a:p>
            <a:pPr algn="ctr"/>
            <a:r>
              <a:rPr lang="en-US" b="1" dirty="0" smtClean="0"/>
              <a:t>Multi-objective</a:t>
            </a:r>
          </a:p>
          <a:p>
            <a:endParaRPr lang="en-US" sz="800" dirty="0"/>
          </a:p>
          <a:p>
            <a:r>
              <a:rPr lang="en-US" dirty="0" smtClean="0"/>
              <a:t>min f</a:t>
            </a:r>
            <a:r>
              <a:rPr lang="en-US" baseline="-25000" dirty="0" smtClean="0"/>
              <a:t>1</a:t>
            </a:r>
            <a:r>
              <a:rPr lang="en-US" dirty="0" smtClean="0"/>
              <a:t>, f</a:t>
            </a:r>
            <a:r>
              <a:rPr lang="en-US" baseline="-25000" dirty="0" smtClean="0"/>
              <a:t>2</a:t>
            </a:r>
            <a:r>
              <a:rPr lang="en-US" dirty="0" smtClean="0"/>
              <a:t>, …, </a:t>
            </a:r>
            <a:r>
              <a:rPr lang="en-US" dirty="0" err="1" smtClean="0"/>
              <a:t>f</a:t>
            </a:r>
            <a:r>
              <a:rPr lang="en-US" baseline="-25000" dirty="0" err="1" smtClean="0"/>
              <a:t>n</a:t>
            </a:r>
            <a:endParaRPr lang="en-US" baseline="-25000" dirty="0" smtClean="0"/>
          </a:p>
          <a:p>
            <a:endParaRPr lang="en-US" sz="800" baseline="-25000" dirty="0" smtClean="0"/>
          </a:p>
          <a:p>
            <a:r>
              <a:rPr lang="en-US" dirty="0" err="1" smtClean="0"/>
              <a:t>s.t.</a:t>
            </a:r>
            <a:r>
              <a:rPr lang="en-US" dirty="0" smtClean="0"/>
              <a:t>: constraints</a:t>
            </a:r>
          </a:p>
          <a:p>
            <a:endParaRPr lang="en-US" dirty="0"/>
          </a:p>
        </p:txBody>
      </p:sp>
      <p:sp>
        <p:nvSpPr>
          <p:cNvPr id="4" name="Right Arrow 3"/>
          <p:cNvSpPr/>
          <p:nvPr/>
        </p:nvSpPr>
        <p:spPr>
          <a:xfrm>
            <a:off x="2510734" y="2618046"/>
            <a:ext cx="522514" cy="32109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9923931" y="2252505"/>
            <a:ext cx="723122" cy="923330"/>
          </a:xfrm>
          <a:prstGeom prst="rect">
            <a:avLst/>
          </a:prstGeom>
          <a:noFill/>
        </p:spPr>
        <p:txBody>
          <a:bodyPr wrap="square" rtlCol="0">
            <a:spAutoFit/>
          </a:bodyPr>
          <a:lstStyle/>
          <a:p>
            <a:pPr algn="ctr"/>
            <a:r>
              <a:rPr lang="en-US" b="1" dirty="0" smtClean="0"/>
              <a:t>High Level info</a:t>
            </a:r>
          </a:p>
        </p:txBody>
      </p:sp>
      <p:sp>
        <p:nvSpPr>
          <p:cNvPr id="9" name="Right Arrow 8"/>
          <p:cNvSpPr/>
          <p:nvPr/>
        </p:nvSpPr>
        <p:spPr>
          <a:xfrm>
            <a:off x="4589420" y="2619897"/>
            <a:ext cx="522514" cy="32109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5155412" y="2280338"/>
            <a:ext cx="1707502" cy="1046440"/>
          </a:xfrm>
          <a:prstGeom prst="rect">
            <a:avLst/>
          </a:prstGeom>
          <a:noFill/>
        </p:spPr>
        <p:txBody>
          <a:bodyPr wrap="square" rtlCol="0">
            <a:spAutoFit/>
          </a:bodyPr>
          <a:lstStyle/>
          <a:p>
            <a:pPr algn="ctr"/>
            <a:r>
              <a:rPr lang="en-US" b="1" dirty="0" smtClean="0"/>
              <a:t>Multiple trade-off solutions found</a:t>
            </a:r>
          </a:p>
          <a:p>
            <a:endParaRPr lang="en-US" sz="800" dirty="0"/>
          </a:p>
        </p:txBody>
      </p:sp>
      <p:sp>
        <p:nvSpPr>
          <p:cNvPr id="12" name="Right Arrow 11"/>
          <p:cNvSpPr/>
          <p:nvPr/>
        </p:nvSpPr>
        <p:spPr>
          <a:xfrm>
            <a:off x="9043867" y="2632716"/>
            <a:ext cx="522514" cy="32109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Arrow 13"/>
          <p:cNvSpPr/>
          <p:nvPr/>
        </p:nvSpPr>
        <p:spPr>
          <a:xfrm rot="5400000">
            <a:off x="10024234" y="3541295"/>
            <a:ext cx="522514" cy="32109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3177715" y="2331600"/>
            <a:ext cx="1310442" cy="923330"/>
          </a:xfrm>
          <a:prstGeom prst="rect">
            <a:avLst/>
          </a:prstGeom>
          <a:noFill/>
        </p:spPr>
        <p:txBody>
          <a:bodyPr wrap="square" rtlCol="0">
            <a:spAutoFit/>
          </a:bodyPr>
          <a:lstStyle/>
          <a:p>
            <a:pPr algn="ctr"/>
            <a:r>
              <a:rPr lang="en-US" b="1" dirty="0" smtClean="0"/>
              <a:t>Ideal multi- objective optimizer</a:t>
            </a:r>
          </a:p>
        </p:txBody>
      </p:sp>
      <p:pic>
        <p:nvPicPr>
          <p:cNvPr id="5" name="Picture 4"/>
          <p:cNvPicPr>
            <a:picLocks noChangeAspect="1"/>
          </p:cNvPicPr>
          <p:nvPr/>
        </p:nvPicPr>
        <p:blipFill>
          <a:blip r:embed="rId2"/>
          <a:stretch>
            <a:fillRect/>
          </a:stretch>
        </p:blipFill>
        <p:spPr>
          <a:xfrm>
            <a:off x="7054708" y="1905272"/>
            <a:ext cx="1818216" cy="1796571"/>
          </a:xfrm>
          <a:prstGeom prst="rect">
            <a:avLst/>
          </a:prstGeom>
        </p:spPr>
      </p:pic>
      <p:sp>
        <p:nvSpPr>
          <p:cNvPr id="25" name="Oval 24"/>
          <p:cNvSpPr/>
          <p:nvPr/>
        </p:nvSpPr>
        <p:spPr>
          <a:xfrm>
            <a:off x="7530169" y="2280338"/>
            <a:ext cx="66934" cy="80234"/>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 name="Straight Arrow Connector 26"/>
          <p:cNvCxnSpPr/>
          <p:nvPr/>
        </p:nvCxnSpPr>
        <p:spPr>
          <a:xfrm flipH="1" flipV="1">
            <a:off x="570880" y="3870203"/>
            <a:ext cx="8388000" cy="461"/>
          </a:xfrm>
          <a:prstGeom prst="straightConnector1">
            <a:avLst/>
          </a:prstGeom>
          <a:ln w="28575">
            <a:solidFill>
              <a:schemeClr val="accent4">
                <a:lumMod val="75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rot="16200000" flipH="1" flipV="1">
            <a:off x="9198537" y="4435192"/>
            <a:ext cx="4392000" cy="461"/>
          </a:xfrm>
          <a:prstGeom prst="straightConnector1">
            <a:avLst/>
          </a:prstGeom>
          <a:ln w="28575">
            <a:solidFill>
              <a:schemeClr val="accent4">
                <a:lumMod val="75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rot="10800000" flipV="1">
            <a:off x="3630446" y="3676786"/>
            <a:ext cx="2416716" cy="369332"/>
          </a:xfrm>
          <a:prstGeom prst="rect">
            <a:avLst/>
          </a:prstGeom>
          <a:solidFill>
            <a:schemeClr val="bg1"/>
          </a:solidFill>
          <a:ln>
            <a:solidFill>
              <a:schemeClr val="accent4">
                <a:lumMod val="75000"/>
              </a:schemeClr>
            </a:solidFill>
          </a:ln>
        </p:spPr>
        <p:txBody>
          <a:bodyPr wrap="square" rtlCol="0">
            <a:spAutoFit/>
          </a:bodyPr>
          <a:lstStyle/>
          <a:p>
            <a:pPr algn="ctr"/>
            <a:r>
              <a:rPr lang="en-US" b="1" dirty="0" smtClean="0"/>
              <a:t>Optimization phase</a:t>
            </a:r>
          </a:p>
        </p:txBody>
      </p:sp>
      <p:sp>
        <p:nvSpPr>
          <p:cNvPr id="40" name="TextBox 39"/>
          <p:cNvSpPr txBox="1"/>
          <p:nvPr/>
        </p:nvSpPr>
        <p:spPr>
          <a:xfrm>
            <a:off x="570879" y="4414947"/>
            <a:ext cx="7319373" cy="1754326"/>
          </a:xfrm>
          <a:prstGeom prst="rect">
            <a:avLst/>
          </a:prstGeom>
          <a:noFill/>
        </p:spPr>
        <p:txBody>
          <a:bodyPr wrap="square" rtlCol="0">
            <a:spAutoFit/>
          </a:bodyPr>
          <a:lstStyle/>
          <a:p>
            <a:r>
              <a:rPr lang="en-US" dirty="0" smtClean="0"/>
              <a:t>STEP1:</a:t>
            </a:r>
          </a:p>
          <a:p>
            <a:pPr lvl="1"/>
            <a:r>
              <a:rPr lang="en-US" dirty="0" smtClean="0"/>
              <a:t>find a set of Pareto optimal solutions</a:t>
            </a:r>
          </a:p>
          <a:p>
            <a:pPr lvl="1"/>
            <a:endParaRPr lang="en-US" dirty="0"/>
          </a:p>
          <a:p>
            <a:r>
              <a:rPr lang="en-US" dirty="0" smtClean="0"/>
              <a:t>STEP2: </a:t>
            </a:r>
          </a:p>
          <a:p>
            <a:pPr lvl="1"/>
            <a:r>
              <a:rPr lang="en-US" dirty="0"/>
              <a:t>c</a:t>
            </a:r>
            <a:r>
              <a:rPr lang="en-US" dirty="0" smtClean="0"/>
              <a:t>hoose 1 from the set of optimal solution (unlike classical methods where we first decide unaware of the solutions)</a:t>
            </a:r>
            <a:endParaRPr lang="en-US" sz="1600" dirty="0"/>
          </a:p>
        </p:txBody>
      </p:sp>
      <p:sp>
        <p:nvSpPr>
          <p:cNvPr id="21" name="Oval 20"/>
          <p:cNvSpPr/>
          <p:nvPr/>
        </p:nvSpPr>
        <p:spPr>
          <a:xfrm>
            <a:off x="7605441" y="2291483"/>
            <a:ext cx="66934" cy="80234"/>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7698000" y="2320455"/>
            <a:ext cx="66934" cy="80234"/>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7783631" y="2341985"/>
            <a:ext cx="66934" cy="80234"/>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7864169" y="2362420"/>
            <a:ext cx="66934" cy="80234"/>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7946987" y="2387787"/>
            <a:ext cx="66934" cy="80234"/>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8039546" y="2416759"/>
            <a:ext cx="66934" cy="80234"/>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8125177" y="2438289"/>
            <a:ext cx="66934" cy="80234"/>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8205715" y="2458724"/>
            <a:ext cx="66934" cy="80234"/>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8279688" y="2478406"/>
            <a:ext cx="66934" cy="80234"/>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8333408" y="2549304"/>
            <a:ext cx="66934" cy="80234"/>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8366875" y="2648878"/>
            <a:ext cx="66934" cy="80234"/>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8404984" y="2742910"/>
            <a:ext cx="66934" cy="80234"/>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8433809" y="2845454"/>
            <a:ext cx="66934" cy="80234"/>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8467276" y="2939142"/>
            <a:ext cx="66934" cy="80234"/>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8500743" y="3024011"/>
            <a:ext cx="66934" cy="80234"/>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8589600" y="3286661"/>
            <a:ext cx="66934" cy="80234"/>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a:off x="8536885" y="3175835"/>
            <a:ext cx="66934" cy="80234"/>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4" name="Picture 43"/>
          <p:cNvPicPr>
            <a:picLocks noChangeAspect="1"/>
          </p:cNvPicPr>
          <p:nvPr/>
        </p:nvPicPr>
        <p:blipFill>
          <a:blip r:embed="rId2"/>
          <a:stretch>
            <a:fillRect/>
          </a:stretch>
        </p:blipFill>
        <p:spPr>
          <a:xfrm>
            <a:off x="9215834" y="4063250"/>
            <a:ext cx="1818216" cy="1796571"/>
          </a:xfrm>
          <a:prstGeom prst="rect">
            <a:avLst/>
          </a:prstGeom>
        </p:spPr>
      </p:pic>
      <p:sp>
        <p:nvSpPr>
          <p:cNvPr id="45" name="Oval 44"/>
          <p:cNvSpPr/>
          <p:nvPr/>
        </p:nvSpPr>
        <p:spPr>
          <a:xfrm>
            <a:off x="10463887" y="4648291"/>
            <a:ext cx="66934" cy="80234"/>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p:cNvSpPr txBox="1"/>
          <p:nvPr/>
        </p:nvSpPr>
        <p:spPr>
          <a:xfrm rot="16200000">
            <a:off x="10196074" y="4199527"/>
            <a:ext cx="2416716" cy="369332"/>
          </a:xfrm>
          <a:prstGeom prst="rect">
            <a:avLst/>
          </a:prstGeom>
          <a:solidFill>
            <a:schemeClr val="bg1"/>
          </a:solidFill>
          <a:ln>
            <a:solidFill>
              <a:schemeClr val="accent4">
                <a:lumMod val="75000"/>
              </a:schemeClr>
            </a:solidFill>
          </a:ln>
        </p:spPr>
        <p:txBody>
          <a:bodyPr wrap="square" rtlCol="0">
            <a:spAutoFit/>
          </a:bodyPr>
          <a:lstStyle/>
          <a:p>
            <a:pPr algn="ctr"/>
            <a:r>
              <a:rPr lang="en-US" b="1" dirty="0" smtClean="0"/>
              <a:t>Decision making phase</a:t>
            </a:r>
          </a:p>
        </p:txBody>
      </p:sp>
      <p:sp>
        <p:nvSpPr>
          <p:cNvPr id="46" name="TextBox 45"/>
          <p:cNvSpPr txBox="1"/>
          <p:nvPr/>
        </p:nvSpPr>
        <p:spPr>
          <a:xfrm>
            <a:off x="9175328" y="5858926"/>
            <a:ext cx="1858722" cy="646331"/>
          </a:xfrm>
          <a:prstGeom prst="rect">
            <a:avLst/>
          </a:prstGeom>
          <a:noFill/>
        </p:spPr>
        <p:txBody>
          <a:bodyPr wrap="square" rtlCol="0">
            <a:spAutoFit/>
          </a:bodyPr>
          <a:lstStyle/>
          <a:p>
            <a:pPr algn="ctr"/>
            <a:r>
              <a:rPr lang="en-US" b="1" dirty="0" smtClean="0"/>
              <a:t>Choose 1 solution</a:t>
            </a:r>
          </a:p>
        </p:txBody>
      </p:sp>
    </p:spTree>
    <p:extLst>
      <p:ext uri="{BB962C8B-B14F-4D97-AF65-F5344CB8AC3E}">
        <p14:creationId xmlns:p14="http://schemas.microsoft.com/office/powerpoint/2010/main" val="206066231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38200" y="365125"/>
            <a:ext cx="10515600" cy="1325563"/>
          </a:xfrm>
        </p:spPr>
        <p:txBody>
          <a:bodyPr/>
          <a:lstStyle/>
          <a:p>
            <a:r>
              <a:rPr lang="en-US" dirty="0"/>
              <a:t>Multi-objective linear problems </a:t>
            </a:r>
            <a:endParaRPr lang="pt-PT" sz="2800" dirty="0"/>
          </a:p>
        </p:txBody>
      </p:sp>
      <p:sp>
        <p:nvSpPr>
          <p:cNvPr id="5" name="Rounded Rectangle 4"/>
          <p:cNvSpPr/>
          <p:nvPr/>
        </p:nvSpPr>
        <p:spPr>
          <a:xfrm>
            <a:off x="831376" y="1282890"/>
            <a:ext cx="10522424" cy="682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 name="Content Placeholder 1"/>
          <p:cNvSpPr>
            <a:spLocks noGrp="1"/>
          </p:cNvSpPr>
          <p:nvPr>
            <p:ph idx="1"/>
          </p:nvPr>
        </p:nvSpPr>
        <p:spPr>
          <a:xfrm>
            <a:off x="831376" y="2076834"/>
            <a:ext cx="10515600" cy="4351338"/>
          </a:xfrm>
        </p:spPr>
        <p:txBody>
          <a:bodyPr>
            <a:normAutofit fontScale="92500"/>
          </a:bodyPr>
          <a:lstStyle/>
          <a:p>
            <a:pPr marL="0" indent="0">
              <a:buNone/>
            </a:pPr>
            <a:r>
              <a:rPr lang="en-US" sz="2600" dirty="0" smtClean="0"/>
              <a:t>These are no single approaches, but POPULATION APPROACHES, allowing finding several solutions simultaneously and permitting a faster search</a:t>
            </a:r>
          </a:p>
          <a:p>
            <a:endParaRPr lang="en-US" sz="900" dirty="0" smtClean="0"/>
          </a:p>
          <a:p>
            <a:pPr marL="0" indent="0">
              <a:buNone/>
            </a:pPr>
            <a:r>
              <a:rPr lang="en-US" sz="2600" b="1" dirty="0" smtClean="0"/>
              <a:t>Non-Pareto techniques</a:t>
            </a:r>
          </a:p>
          <a:p>
            <a:pPr lvl="1"/>
            <a:r>
              <a:rPr lang="en-US" dirty="0" smtClean="0"/>
              <a:t>Approaches that </a:t>
            </a:r>
            <a:r>
              <a:rPr lang="en-US" dirty="0" smtClean="0">
                <a:solidFill>
                  <a:srgbClr val="0070C0"/>
                </a:solidFill>
              </a:rPr>
              <a:t>do not incorporate </a:t>
            </a:r>
            <a:r>
              <a:rPr lang="en-US" dirty="0" smtClean="0"/>
              <a:t>directly the concept of </a:t>
            </a:r>
            <a:r>
              <a:rPr lang="en-US" dirty="0" smtClean="0">
                <a:solidFill>
                  <a:srgbClr val="0070C0"/>
                </a:solidFill>
              </a:rPr>
              <a:t>Pareto-optimum</a:t>
            </a:r>
          </a:p>
          <a:p>
            <a:pPr lvl="1"/>
            <a:r>
              <a:rPr lang="en-US" dirty="0" smtClean="0"/>
              <a:t>Unable to reproduce </a:t>
            </a:r>
            <a:r>
              <a:rPr lang="en-US" dirty="0" smtClean="0">
                <a:solidFill>
                  <a:srgbClr val="0070C0"/>
                </a:solidFill>
              </a:rPr>
              <a:t>certain portions </a:t>
            </a:r>
            <a:r>
              <a:rPr lang="en-US" dirty="0" smtClean="0"/>
              <a:t>of the </a:t>
            </a:r>
            <a:r>
              <a:rPr lang="en-US" dirty="0" smtClean="0">
                <a:solidFill>
                  <a:srgbClr val="0070C0"/>
                </a:solidFill>
              </a:rPr>
              <a:t>Pareto front</a:t>
            </a:r>
          </a:p>
          <a:p>
            <a:pPr lvl="1"/>
            <a:r>
              <a:rPr lang="en-US" dirty="0" smtClean="0"/>
              <a:t>Efficient and easy to implement, but appropriate to handle </a:t>
            </a:r>
            <a:r>
              <a:rPr lang="en-US" dirty="0" smtClean="0">
                <a:solidFill>
                  <a:srgbClr val="0070C0"/>
                </a:solidFill>
              </a:rPr>
              <a:t>only a few objectives</a:t>
            </a:r>
          </a:p>
          <a:p>
            <a:pPr lvl="1"/>
            <a:endParaRPr lang="en-US" sz="900" b="1" dirty="0" smtClean="0">
              <a:solidFill>
                <a:srgbClr val="0070C0"/>
              </a:solidFill>
            </a:endParaRPr>
          </a:p>
          <a:p>
            <a:pPr marL="0" indent="0">
              <a:buNone/>
            </a:pPr>
            <a:r>
              <a:rPr lang="en-US" sz="2600" b="1" dirty="0" smtClean="0"/>
              <a:t>Pareto techniques</a:t>
            </a:r>
          </a:p>
          <a:p>
            <a:pPr lvl="1"/>
            <a:r>
              <a:rPr lang="en-US" dirty="0" smtClean="0"/>
              <a:t>Use of </a:t>
            </a:r>
            <a:r>
              <a:rPr lang="en-US" dirty="0" smtClean="0">
                <a:solidFill>
                  <a:srgbClr val="0070C0"/>
                </a:solidFill>
              </a:rPr>
              <a:t>non-</a:t>
            </a:r>
            <a:r>
              <a:rPr lang="en-US" dirty="0" err="1" smtClean="0">
                <a:solidFill>
                  <a:srgbClr val="0070C0"/>
                </a:solidFill>
              </a:rPr>
              <a:t>dominanted</a:t>
            </a:r>
            <a:r>
              <a:rPr lang="en-US" dirty="0" smtClean="0">
                <a:solidFill>
                  <a:srgbClr val="0070C0"/>
                </a:solidFill>
              </a:rPr>
              <a:t> ranking </a:t>
            </a:r>
            <a:r>
              <a:rPr lang="en-US" dirty="0" smtClean="0"/>
              <a:t>and selection to </a:t>
            </a:r>
            <a:r>
              <a:rPr lang="en-US" dirty="0" smtClean="0">
                <a:solidFill>
                  <a:srgbClr val="0070C0"/>
                </a:solidFill>
              </a:rPr>
              <a:t>move</a:t>
            </a:r>
            <a:r>
              <a:rPr lang="en-US" dirty="0" smtClean="0"/>
              <a:t> the population </a:t>
            </a:r>
            <a:r>
              <a:rPr lang="en-US" dirty="0" smtClean="0">
                <a:solidFill>
                  <a:srgbClr val="0070C0"/>
                </a:solidFill>
              </a:rPr>
              <a:t>towards</a:t>
            </a:r>
            <a:r>
              <a:rPr lang="en-US" dirty="0" smtClean="0"/>
              <a:t> the </a:t>
            </a:r>
            <a:r>
              <a:rPr lang="en-US" dirty="0" smtClean="0">
                <a:solidFill>
                  <a:srgbClr val="0070C0"/>
                </a:solidFill>
              </a:rPr>
              <a:t>Pareto front</a:t>
            </a:r>
          </a:p>
          <a:p>
            <a:pPr lvl="1"/>
            <a:r>
              <a:rPr lang="en-US" dirty="0" smtClean="0"/>
              <a:t>Require a </a:t>
            </a:r>
            <a:r>
              <a:rPr lang="en-US" dirty="0" smtClean="0">
                <a:solidFill>
                  <a:srgbClr val="0070C0"/>
                </a:solidFill>
              </a:rPr>
              <a:t>ranking procedure </a:t>
            </a:r>
            <a:r>
              <a:rPr lang="en-US" dirty="0" smtClean="0"/>
              <a:t>and a technique to </a:t>
            </a:r>
            <a:r>
              <a:rPr lang="en-US" dirty="0" smtClean="0">
                <a:solidFill>
                  <a:srgbClr val="0070C0"/>
                </a:solidFill>
              </a:rPr>
              <a:t>maintain diversity </a:t>
            </a:r>
            <a:r>
              <a:rPr lang="en-US" dirty="0" smtClean="0"/>
              <a:t>in the population </a:t>
            </a:r>
            <a:endParaRPr lang="pt-PT" dirty="0"/>
          </a:p>
        </p:txBody>
      </p:sp>
      <p:sp>
        <p:nvSpPr>
          <p:cNvPr id="8" name="TextBox 7"/>
          <p:cNvSpPr txBox="1"/>
          <p:nvPr/>
        </p:nvSpPr>
        <p:spPr>
          <a:xfrm>
            <a:off x="831376" y="1447838"/>
            <a:ext cx="7560456" cy="461665"/>
          </a:xfrm>
          <a:prstGeom prst="rect">
            <a:avLst/>
          </a:prstGeom>
          <a:noFill/>
        </p:spPr>
        <p:txBody>
          <a:bodyPr wrap="square" rtlCol="0">
            <a:spAutoFit/>
          </a:bodyPr>
          <a:lstStyle/>
          <a:p>
            <a:pPr marL="457200" indent="-457200">
              <a:buFont typeface="Arial" panose="020B0604020202020204" pitchFamily="34" charset="0"/>
              <a:buChar char="•"/>
            </a:pPr>
            <a:r>
              <a:rPr lang="en-US" sz="2400" b="1" dirty="0" smtClean="0">
                <a:solidFill>
                  <a:schemeClr val="accent6"/>
                </a:solidFill>
              </a:rPr>
              <a:t>Evolutionary Multi-objective Methodologies </a:t>
            </a:r>
            <a:endParaRPr lang="pt-PT" sz="2400" b="1" dirty="0">
              <a:solidFill>
                <a:schemeClr val="accent6"/>
              </a:solidFill>
            </a:endParaRPr>
          </a:p>
        </p:txBody>
      </p:sp>
    </p:spTree>
    <p:extLst>
      <p:ext uri="{BB962C8B-B14F-4D97-AF65-F5344CB8AC3E}">
        <p14:creationId xmlns:p14="http://schemas.microsoft.com/office/powerpoint/2010/main" val="156988355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641763" y="2369127"/>
            <a:ext cx="8728363" cy="646331"/>
          </a:xfrm>
          <a:prstGeom prst="rect">
            <a:avLst/>
          </a:prstGeom>
          <a:noFill/>
        </p:spPr>
        <p:txBody>
          <a:bodyPr wrap="square" rtlCol="0">
            <a:spAutoFit/>
          </a:bodyPr>
          <a:lstStyle/>
          <a:p>
            <a:r>
              <a:rPr lang="en-US" sz="3600" dirty="0"/>
              <a:t>Multi-objective linear </a:t>
            </a:r>
            <a:r>
              <a:rPr lang="en-US" sz="3600" dirty="0" smtClean="0"/>
              <a:t>programming</a:t>
            </a:r>
            <a:endParaRPr lang="en-US" sz="3600" dirty="0"/>
          </a:p>
        </p:txBody>
      </p:sp>
      <p:cxnSp>
        <p:nvCxnSpPr>
          <p:cNvPr id="7" name="Straight Connector 6"/>
          <p:cNvCxnSpPr/>
          <p:nvPr/>
        </p:nvCxnSpPr>
        <p:spPr>
          <a:xfrm flipV="1">
            <a:off x="1641764" y="3307080"/>
            <a:ext cx="8728363" cy="0"/>
          </a:xfrm>
          <a:prstGeom prst="line">
            <a:avLst/>
          </a:prstGeom>
          <a:ln w="28575">
            <a:solidFill>
              <a:srgbClr val="0070C0"/>
            </a:solidFill>
          </a:ln>
        </p:spPr>
        <p:style>
          <a:lnRef idx="1">
            <a:schemeClr val="accent6"/>
          </a:lnRef>
          <a:fillRef idx="0">
            <a:schemeClr val="accent6"/>
          </a:fillRef>
          <a:effectRef idx="0">
            <a:schemeClr val="accent6"/>
          </a:effectRef>
          <a:fontRef idx="minor">
            <a:schemeClr val="tx1"/>
          </a:fontRef>
        </p:style>
      </p:cxnSp>
      <p:sp>
        <p:nvSpPr>
          <p:cNvPr id="8" name="TextBox 7"/>
          <p:cNvSpPr txBox="1"/>
          <p:nvPr/>
        </p:nvSpPr>
        <p:spPr>
          <a:xfrm>
            <a:off x="1641764" y="4276436"/>
            <a:ext cx="8416636" cy="769441"/>
          </a:xfrm>
          <a:prstGeom prst="rect">
            <a:avLst/>
          </a:prstGeom>
          <a:noFill/>
        </p:spPr>
        <p:txBody>
          <a:bodyPr wrap="square" rtlCol="0">
            <a:spAutoFit/>
          </a:bodyPr>
          <a:lstStyle/>
          <a:p>
            <a:pPr marL="742950" lvl="1" indent="-285750">
              <a:buFontTx/>
              <a:buChar char="-"/>
            </a:pPr>
            <a:r>
              <a:rPr lang="en-US" dirty="0" smtClean="0">
                <a:solidFill>
                  <a:schemeClr val="bg2">
                    <a:lumMod val="50000"/>
                  </a:schemeClr>
                </a:solidFill>
              </a:rPr>
              <a:t>Goal </a:t>
            </a:r>
            <a:r>
              <a:rPr lang="en-US" dirty="0">
                <a:solidFill>
                  <a:schemeClr val="bg2">
                    <a:lumMod val="50000"/>
                  </a:schemeClr>
                </a:solidFill>
              </a:rPr>
              <a:t>programming</a:t>
            </a:r>
          </a:p>
          <a:p>
            <a:pPr marL="742950" lvl="1" indent="-285750">
              <a:buFontTx/>
              <a:buChar char="-"/>
            </a:pPr>
            <a:endParaRPr lang="en-US" b="1" dirty="0" smtClean="0">
              <a:solidFill>
                <a:schemeClr val="bg2">
                  <a:lumMod val="50000"/>
                </a:schemeClr>
              </a:solidFill>
            </a:endParaRPr>
          </a:p>
          <a:p>
            <a:pPr marL="742950" lvl="1" indent="-285750">
              <a:buFontTx/>
              <a:buChar char="-"/>
            </a:pPr>
            <a:endParaRPr lang="en-US" sz="800" b="1" dirty="0" smtClean="0">
              <a:solidFill>
                <a:schemeClr val="bg2">
                  <a:lumMod val="50000"/>
                </a:schemeClr>
              </a:solidFill>
            </a:endParaRPr>
          </a:p>
        </p:txBody>
      </p:sp>
    </p:spTree>
    <p:extLst>
      <p:ext uri="{BB962C8B-B14F-4D97-AF65-F5344CB8AC3E}">
        <p14:creationId xmlns:p14="http://schemas.microsoft.com/office/powerpoint/2010/main" val="204230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641763" y="2369127"/>
            <a:ext cx="8728363" cy="646331"/>
          </a:xfrm>
          <a:prstGeom prst="rect">
            <a:avLst/>
          </a:prstGeom>
          <a:noFill/>
        </p:spPr>
        <p:txBody>
          <a:bodyPr wrap="square" rtlCol="0">
            <a:spAutoFit/>
          </a:bodyPr>
          <a:lstStyle/>
          <a:p>
            <a:r>
              <a:rPr lang="en-US" sz="3600" dirty="0"/>
              <a:t>Single- versus multi-objective problems</a:t>
            </a:r>
          </a:p>
        </p:txBody>
      </p:sp>
      <p:cxnSp>
        <p:nvCxnSpPr>
          <p:cNvPr id="7" name="Straight Connector 6"/>
          <p:cNvCxnSpPr/>
          <p:nvPr/>
        </p:nvCxnSpPr>
        <p:spPr>
          <a:xfrm flipV="1">
            <a:off x="1641764" y="3307080"/>
            <a:ext cx="8728363" cy="0"/>
          </a:xfrm>
          <a:prstGeom prst="line">
            <a:avLst/>
          </a:prstGeom>
          <a:ln w="28575">
            <a:solidFill>
              <a:srgbClr val="0070C0"/>
            </a:solidFill>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199009956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TextBox 3"/>
          <p:cNvSpPr txBox="1"/>
          <p:nvPr/>
        </p:nvSpPr>
        <p:spPr>
          <a:xfrm>
            <a:off x="308810" y="2915144"/>
            <a:ext cx="3635154" cy="523220"/>
          </a:xfrm>
          <a:prstGeom prst="rect">
            <a:avLst/>
          </a:prstGeom>
          <a:noFill/>
          <a:ln>
            <a:solidFill>
              <a:schemeClr val="tx1"/>
            </a:solidFill>
          </a:ln>
        </p:spPr>
        <p:txBody>
          <a:bodyPr wrap="square" rtlCol="0">
            <a:spAutoFit/>
          </a:bodyPr>
          <a:lstStyle/>
          <a:p>
            <a:pPr algn="ctr"/>
            <a:r>
              <a:rPr lang="en-US" sz="2800" b="1" dirty="0" smtClean="0">
                <a:solidFill>
                  <a:schemeClr val="accent6"/>
                </a:solidFill>
              </a:rPr>
              <a:t>Linear programming</a:t>
            </a:r>
            <a:endParaRPr lang="pt-PT" sz="2800" b="1" dirty="0">
              <a:solidFill>
                <a:schemeClr val="accent6"/>
              </a:solidFill>
            </a:endParaRPr>
          </a:p>
        </p:txBody>
      </p:sp>
      <p:sp>
        <p:nvSpPr>
          <p:cNvPr id="5" name="TextBox 4"/>
          <p:cNvSpPr txBox="1"/>
          <p:nvPr/>
        </p:nvSpPr>
        <p:spPr>
          <a:xfrm>
            <a:off x="8018237" y="2915144"/>
            <a:ext cx="3820838" cy="523220"/>
          </a:xfrm>
          <a:prstGeom prst="rect">
            <a:avLst/>
          </a:prstGeom>
          <a:noFill/>
          <a:ln>
            <a:solidFill>
              <a:schemeClr val="tx1"/>
            </a:solidFill>
          </a:ln>
        </p:spPr>
        <p:txBody>
          <a:bodyPr wrap="square" rtlCol="0">
            <a:spAutoFit/>
          </a:bodyPr>
          <a:lstStyle/>
          <a:p>
            <a:pPr algn="ctr"/>
            <a:r>
              <a:rPr lang="en-US" sz="2800" b="1" dirty="0" smtClean="0">
                <a:solidFill>
                  <a:schemeClr val="accent6"/>
                </a:solidFill>
              </a:rPr>
              <a:t>Multi-objective </a:t>
            </a:r>
            <a:r>
              <a:rPr lang="en-US" sz="2800" b="1" dirty="0" err="1" smtClean="0">
                <a:solidFill>
                  <a:schemeClr val="accent6"/>
                </a:solidFill>
              </a:rPr>
              <a:t>optim</a:t>
            </a:r>
            <a:r>
              <a:rPr lang="en-US" sz="2800" b="1" dirty="0" smtClean="0">
                <a:solidFill>
                  <a:schemeClr val="accent6"/>
                </a:solidFill>
              </a:rPr>
              <a:t>.</a:t>
            </a:r>
            <a:endParaRPr lang="pt-PT" sz="2800" b="1" dirty="0">
              <a:solidFill>
                <a:schemeClr val="accent6"/>
              </a:solidFill>
            </a:endParaRPr>
          </a:p>
        </p:txBody>
      </p:sp>
      <p:sp>
        <p:nvSpPr>
          <p:cNvPr id="6" name="TextBox 5"/>
          <p:cNvSpPr txBox="1"/>
          <p:nvPr/>
        </p:nvSpPr>
        <p:spPr>
          <a:xfrm>
            <a:off x="4152090" y="2915144"/>
            <a:ext cx="3635154" cy="523220"/>
          </a:xfrm>
          <a:prstGeom prst="rect">
            <a:avLst/>
          </a:prstGeom>
          <a:noFill/>
          <a:ln>
            <a:solidFill>
              <a:schemeClr val="tx1"/>
            </a:solidFill>
          </a:ln>
        </p:spPr>
        <p:txBody>
          <a:bodyPr wrap="square" rtlCol="0">
            <a:spAutoFit/>
          </a:bodyPr>
          <a:lstStyle/>
          <a:p>
            <a:pPr algn="ctr"/>
            <a:r>
              <a:rPr lang="en-US" sz="2800" b="1" dirty="0" smtClean="0">
                <a:solidFill>
                  <a:schemeClr val="accent6"/>
                </a:solidFill>
              </a:rPr>
              <a:t>Goal programming</a:t>
            </a:r>
            <a:endParaRPr lang="pt-PT" sz="2800" b="1" dirty="0">
              <a:solidFill>
                <a:schemeClr val="accent6"/>
              </a:solidFill>
            </a:endParaRPr>
          </a:p>
        </p:txBody>
      </p:sp>
      <p:sp>
        <p:nvSpPr>
          <p:cNvPr id="7" name="TextBox 6"/>
          <p:cNvSpPr txBox="1"/>
          <p:nvPr/>
        </p:nvSpPr>
        <p:spPr>
          <a:xfrm>
            <a:off x="308810" y="3541314"/>
            <a:ext cx="3635154" cy="1785104"/>
          </a:xfrm>
          <a:prstGeom prst="rect">
            <a:avLst/>
          </a:prstGeom>
          <a:noFill/>
          <a:ln>
            <a:solidFill>
              <a:schemeClr val="tx1"/>
            </a:solidFill>
          </a:ln>
        </p:spPr>
        <p:txBody>
          <a:bodyPr wrap="square" rtlCol="0">
            <a:spAutoFit/>
          </a:bodyPr>
          <a:lstStyle/>
          <a:p>
            <a:pPr algn="ctr"/>
            <a:r>
              <a:rPr lang="en-US" sz="2200" b="1" dirty="0" smtClean="0"/>
              <a:t>Manager </a:t>
            </a:r>
            <a:r>
              <a:rPr lang="en-US" sz="2200" dirty="0" smtClean="0"/>
              <a:t>knows</a:t>
            </a:r>
            <a:r>
              <a:rPr lang="en-US" sz="2200" b="1" dirty="0" smtClean="0"/>
              <a:t> his only priority </a:t>
            </a:r>
            <a:r>
              <a:rPr lang="en-US" sz="2200" dirty="0" smtClean="0"/>
              <a:t>(wants to minimize/maximize) a certain objective under certain constraints</a:t>
            </a:r>
            <a:endParaRPr lang="pt-PT" sz="2200" dirty="0"/>
          </a:p>
        </p:txBody>
      </p:sp>
      <p:sp>
        <p:nvSpPr>
          <p:cNvPr id="8" name="TextBox 7"/>
          <p:cNvSpPr txBox="1"/>
          <p:nvPr/>
        </p:nvSpPr>
        <p:spPr>
          <a:xfrm>
            <a:off x="4152090" y="3541314"/>
            <a:ext cx="3635154" cy="1785104"/>
          </a:xfrm>
          <a:prstGeom prst="rect">
            <a:avLst/>
          </a:prstGeom>
          <a:noFill/>
          <a:ln>
            <a:solidFill>
              <a:schemeClr val="tx1"/>
            </a:solidFill>
          </a:ln>
        </p:spPr>
        <p:txBody>
          <a:bodyPr wrap="square" rtlCol="0">
            <a:spAutoFit/>
          </a:bodyPr>
          <a:lstStyle/>
          <a:p>
            <a:pPr algn="ctr"/>
            <a:r>
              <a:rPr lang="en-US" sz="2200" b="1" dirty="0" smtClean="0"/>
              <a:t>Manager wants to meet certain goals </a:t>
            </a:r>
            <a:r>
              <a:rPr lang="en-US" sz="2200" dirty="0" smtClean="0"/>
              <a:t>and defines some </a:t>
            </a:r>
            <a:r>
              <a:rPr lang="en-US" sz="2200" dirty="0" smtClean="0">
                <a:solidFill>
                  <a:schemeClr val="accent4">
                    <a:lumMod val="75000"/>
                  </a:schemeClr>
                </a:solidFill>
              </a:rPr>
              <a:t>reference values </a:t>
            </a:r>
            <a:r>
              <a:rPr lang="en-US" sz="2200" dirty="0" smtClean="0"/>
              <a:t>(thresholds) that can be met, exceeded or less than</a:t>
            </a:r>
            <a:endParaRPr lang="pt-PT" sz="2200" dirty="0"/>
          </a:p>
        </p:txBody>
      </p:sp>
      <p:sp>
        <p:nvSpPr>
          <p:cNvPr id="9" name="TextBox 8"/>
          <p:cNvSpPr txBox="1"/>
          <p:nvPr/>
        </p:nvSpPr>
        <p:spPr>
          <a:xfrm>
            <a:off x="8018237" y="3541314"/>
            <a:ext cx="3820838" cy="1785104"/>
          </a:xfrm>
          <a:prstGeom prst="rect">
            <a:avLst/>
          </a:prstGeom>
          <a:noFill/>
          <a:ln>
            <a:solidFill>
              <a:schemeClr val="tx1"/>
            </a:solidFill>
          </a:ln>
        </p:spPr>
        <p:txBody>
          <a:bodyPr wrap="square" rtlCol="0">
            <a:spAutoFit/>
          </a:bodyPr>
          <a:lstStyle/>
          <a:p>
            <a:pPr algn="ctr"/>
            <a:r>
              <a:rPr lang="en-US" sz="2200" b="1" dirty="0" smtClean="0"/>
              <a:t>Manager wants to optimize several objectives simultaneously </a:t>
            </a:r>
            <a:r>
              <a:rPr lang="en-US" sz="2200" dirty="0" smtClean="0"/>
              <a:t>but no reference values (thresholds) are defined </a:t>
            </a:r>
            <a:r>
              <a:rPr lang="en-US" sz="2200" i="1" dirty="0" smtClean="0"/>
              <a:t>à priori</a:t>
            </a:r>
            <a:endParaRPr lang="pt-PT" sz="2200" i="1" dirty="0"/>
          </a:p>
        </p:txBody>
      </p:sp>
      <p:sp>
        <p:nvSpPr>
          <p:cNvPr id="10" name="TextBox 9"/>
          <p:cNvSpPr txBox="1"/>
          <p:nvPr/>
        </p:nvSpPr>
        <p:spPr>
          <a:xfrm>
            <a:off x="838200" y="1965851"/>
            <a:ext cx="8861612" cy="492443"/>
          </a:xfrm>
          <a:prstGeom prst="rect">
            <a:avLst/>
          </a:prstGeom>
          <a:noFill/>
        </p:spPr>
        <p:txBody>
          <a:bodyPr wrap="square" rtlCol="0">
            <a:spAutoFit/>
          </a:bodyPr>
          <a:lstStyle/>
          <a:p>
            <a:pPr marL="457200" indent="-457200">
              <a:buFont typeface="Arial" panose="020B0604020202020204" pitchFamily="34" charset="0"/>
              <a:buChar char="•"/>
            </a:pPr>
            <a:r>
              <a:rPr lang="en-US" sz="2600" dirty="0"/>
              <a:t>Linear, Goal Programming &amp; multi-objective optimization</a:t>
            </a:r>
          </a:p>
        </p:txBody>
      </p:sp>
    </p:spTree>
    <p:extLst>
      <p:ext uri="{BB962C8B-B14F-4D97-AF65-F5344CB8AC3E}">
        <p14:creationId xmlns:p14="http://schemas.microsoft.com/office/powerpoint/2010/main" val="3718425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MOLP</a:t>
            </a:r>
            <a:r>
              <a:rPr lang="en-US" dirty="0"/>
              <a:t> - Goal Programming</a:t>
            </a:r>
            <a:endParaRPr lang="pt-PT" dirty="0"/>
          </a:p>
        </p:txBody>
      </p:sp>
      <p:sp>
        <p:nvSpPr>
          <p:cNvPr id="3" name="Content Placeholder 2"/>
          <p:cNvSpPr>
            <a:spLocks noGrp="1"/>
          </p:cNvSpPr>
          <p:nvPr>
            <p:ph idx="1"/>
          </p:nvPr>
        </p:nvSpPr>
        <p:spPr>
          <a:xfrm>
            <a:off x="838200" y="1825625"/>
            <a:ext cx="10515600" cy="4506936"/>
          </a:xfrm>
        </p:spPr>
        <p:txBody>
          <a:bodyPr>
            <a:normAutofit fontScale="92500"/>
          </a:bodyPr>
          <a:lstStyle/>
          <a:p>
            <a:r>
              <a:rPr lang="en-US" dirty="0" smtClean="0">
                <a:solidFill>
                  <a:schemeClr val="accent6"/>
                </a:solidFill>
              </a:rPr>
              <a:t>Representing</a:t>
            </a:r>
            <a:r>
              <a:rPr lang="en-US" dirty="0" smtClean="0"/>
              <a:t> </a:t>
            </a:r>
            <a:r>
              <a:rPr lang="en-US" dirty="0"/>
              <a:t>some </a:t>
            </a:r>
            <a:r>
              <a:rPr lang="en-US" dirty="0">
                <a:solidFill>
                  <a:schemeClr val="accent6"/>
                </a:solidFill>
              </a:rPr>
              <a:t>goals by constraints </a:t>
            </a:r>
            <a:r>
              <a:rPr lang="en-US" dirty="0"/>
              <a:t>in effect gives </a:t>
            </a:r>
            <a:r>
              <a:rPr lang="en-US" dirty="0" smtClean="0"/>
              <a:t>them priority </a:t>
            </a:r>
            <a:r>
              <a:rPr lang="en-US" dirty="0"/>
              <a:t>over the goal reflected in the objective function, because the objective function is optimized within the feasible region defined by the constraints</a:t>
            </a:r>
            <a:endParaRPr lang="en-US" sz="3600" b="1" dirty="0">
              <a:solidFill>
                <a:schemeClr val="accent6"/>
              </a:solidFill>
            </a:endParaRPr>
          </a:p>
          <a:p>
            <a:endParaRPr lang="pt-PT" sz="900" dirty="0"/>
          </a:p>
          <a:p>
            <a:r>
              <a:rPr lang="en-US" dirty="0"/>
              <a:t>Deciding which goal should be selected as the objective function and </a:t>
            </a:r>
            <a:r>
              <a:rPr lang="en-US" dirty="0" smtClean="0"/>
              <a:t>which ones </a:t>
            </a:r>
            <a:r>
              <a:rPr lang="en-US" dirty="0"/>
              <a:t>should be reflected by constraints is often arbitrary and </a:t>
            </a:r>
            <a:r>
              <a:rPr lang="en-US" dirty="0" smtClean="0"/>
              <a:t>difficult</a:t>
            </a:r>
          </a:p>
          <a:p>
            <a:endParaRPr lang="en-US" sz="900" dirty="0" smtClean="0"/>
          </a:p>
          <a:p>
            <a:r>
              <a:rPr lang="en-US" dirty="0">
                <a:solidFill>
                  <a:srgbClr val="0070C0"/>
                </a:solidFill>
              </a:rPr>
              <a:t>Goal programming </a:t>
            </a:r>
            <a:r>
              <a:rPr lang="en-US" dirty="0"/>
              <a:t>attempts to </a:t>
            </a:r>
            <a:r>
              <a:rPr lang="en-US" dirty="0" smtClean="0"/>
              <a:t>overcome these limitations while using  </a:t>
            </a:r>
            <a:r>
              <a:rPr lang="en-US" dirty="0"/>
              <a:t>linear </a:t>
            </a:r>
            <a:r>
              <a:rPr lang="en-US" dirty="0" smtClean="0"/>
              <a:t>programming, striving </a:t>
            </a:r>
            <a:r>
              <a:rPr lang="en-US" dirty="0"/>
              <a:t>toward selected objectives simultaneously</a:t>
            </a:r>
            <a:r>
              <a:rPr lang="en-US" dirty="0" smtClean="0"/>
              <a:t>, treating </a:t>
            </a:r>
            <a:r>
              <a:rPr lang="en-US" dirty="0"/>
              <a:t>them all in the same manner, although perhaps giving them </a:t>
            </a:r>
            <a:r>
              <a:rPr lang="en-US" dirty="0" smtClean="0"/>
              <a:t>different weights</a:t>
            </a:r>
            <a:r>
              <a:rPr lang="en-US" dirty="0"/>
              <a:t>.</a:t>
            </a:r>
            <a:endParaRPr lang="en-US" dirty="0" smtClean="0"/>
          </a:p>
        </p:txBody>
      </p:sp>
      <p:sp>
        <p:nvSpPr>
          <p:cNvPr id="6" name="Rounded Rectangle 5"/>
          <p:cNvSpPr/>
          <p:nvPr/>
        </p:nvSpPr>
        <p:spPr>
          <a:xfrm>
            <a:off x="831376" y="1282890"/>
            <a:ext cx="10522424" cy="682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extLst>
      <p:ext uri="{BB962C8B-B14F-4D97-AF65-F5344CB8AC3E}">
        <p14:creationId xmlns:p14="http://schemas.microsoft.com/office/powerpoint/2010/main" val="62658570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normAutofit/>
          </a:bodyPr>
          <a:lstStyle/>
          <a:p>
            <a:r>
              <a:rPr lang="en-US" b="1" dirty="0" smtClean="0"/>
              <a:t>Linear programming</a:t>
            </a:r>
          </a:p>
          <a:p>
            <a:pPr marL="457200" lvl="1" indent="0">
              <a:buNone/>
            </a:pPr>
            <a:r>
              <a:rPr lang="en-US" dirty="0" smtClean="0"/>
              <a:t>Most LP problems have </a:t>
            </a:r>
            <a:r>
              <a:rPr lang="en-US" b="1" dirty="0" smtClean="0">
                <a:solidFill>
                  <a:schemeClr val="accent6"/>
                </a:solidFill>
              </a:rPr>
              <a:t>hard constraints</a:t>
            </a:r>
            <a:r>
              <a:rPr lang="en-US" dirty="0" smtClean="0"/>
              <a:t> that cannot be violated:</a:t>
            </a:r>
            <a:endParaRPr lang="pt-PT" dirty="0"/>
          </a:p>
        </p:txBody>
      </p:sp>
      <p:sp>
        <p:nvSpPr>
          <p:cNvPr id="4" name="Content Placeholder 3"/>
          <p:cNvSpPr>
            <a:spLocks noGrp="1"/>
          </p:cNvSpPr>
          <p:nvPr>
            <p:ph sz="half" idx="2"/>
          </p:nvPr>
        </p:nvSpPr>
        <p:spPr/>
        <p:txBody>
          <a:bodyPr>
            <a:normAutofit/>
          </a:bodyPr>
          <a:lstStyle/>
          <a:p>
            <a:r>
              <a:rPr lang="en-US" b="1" dirty="0" smtClean="0">
                <a:solidFill>
                  <a:schemeClr val="bg1"/>
                </a:solidFill>
              </a:rPr>
              <a:t>Goal programming</a:t>
            </a:r>
          </a:p>
          <a:p>
            <a:pPr marL="457200" lvl="1" indent="0">
              <a:buNone/>
            </a:pPr>
            <a:r>
              <a:rPr lang="en-US" dirty="0" smtClean="0">
                <a:solidFill>
                  <a:schemeClr val="bg1"/>
                </a:solidFill>
              </a:rPr>
              <a:t>GP problems </a:t>
            </a:r>
            <a:r>
              <a:rPr lang="en-US" dirty="0">
                <a:solidFill>
                  <a:schemeClr val="bg1"/>
                </a:solidFill>
              </a:rPr>
              <a:t>have </a:t>
            </a:r>
            <a:r>
              <a:rPr lang="en-US" b="1" dirty="0" smtClean="0">
                <a:solidFill>
                  <a:schemeClr val="bg1"/>
                </a:solidFill>
              </a:rPr>
              <a:t>soft constraints </a:t>
            </a:r>
            <a:r>
              <a:rPr lang="en-US" dirty="0" smtClean="0">
                <a:solidFill>
                  <a:schemeClr val="bg1"/>
                </a:solidFill>
              </a:rPr>
              <a:t>that represent goals or targets we want to achieve</a:t>
            </a:r>
          </a:p>
          <a:p>
            <a:pPr marL="457200" lvl="1" indent="0">
              <a:buNone/>
            </a:pPr>
            <a:endParaRPr lang="en-US" dirty="0"/>
          </a:p>
          <a:p>
            <a:pPr marL="457200" lvl="1" indent="0" algn="ctr">
              <a:buNone/>
            </a:pPr>
            <a:r>
              <a:rPr lang="en-US" dirty="0" smtClean="0"/>
              <a:t>Constraints are very important because they refer to the amount of resources / capacity limits we face</a:t>
            </a:r>
          </a:p>
          <a:p>
            <a:pPr marL="457200" lvl="1" indent="0" algn="ctr">
              <a:buNone/>
            </a:pPr>
            <a:endParaRPr lang="en-US" sz="800" dirty="0" smtClean="0"/>
          </a:p>
          <a:p>
            <a:pPr marL="457200" lvl="1" indent="0" algn="ctr">
              <a:buNone/>
            </a:pPr>
            <a:r>
              <a:rPr lang="en-US" dirty="0" smtClean="0"/>
              <a:t>First, we look at our limitations;</a:t>
            </a:r>
          </a:p>
          <a:p>
            <a:pPr marL="457200" lvl="1" indent="0" algn="ctr">
              <a:buNone/>
            </a:pPr>
            <a:r>
              <a:rPr lang="en-US" dirty="0" smtClean="0"/>
              <a:t>Then, we think of an optimization model</a:t>
            </a:r>
            <a:endParaRPr lang="pt-PT" dirty="0"/>
          </a:p>
        </p:txBody>
      </p:sp>
      <p:sp>
        <p:nvSpPr>
          <p:cNvPr id="5" name="Title 1"/>
          <p:cNvSpPr>
            <a:spLocks noGrp="1"/>
          </p:cNvSpPr>
          <p:nvPr>
            <p:ph type="title"/>
          </p:nvPr>
        </p:nvSpPr>
        <p:spPr>
          <a:xfrm>
            <a:off x="838200" y="365125"/>
            <a:ext cx="10515600" cy="1325563"/>
          </a:xfrm>
        </p:spPr>
        <p:txBody>
          <a:bodyPr/>
          <a:lstStyle/>
          <a:p>
            <a:r>
              <a:rPr lang="en-US" dirty="0"/>
              <a:t>MOLP - Goal </a:t>
            </a:r>
            <a:r>
              <a:rPr lang="en-US" dirty="0" smtClean="0"/>
              <a:t>Programming</a:t>
            </a:r>
            <a:endParaRPr lang="pt-PT" dirty="0"/>
          </a:p>
        </p:txBody>
      </p:sp>
      <p:sp>
        <p:nvSpPr>
          <p:cNvPr id="6" name="Rounded Rectangle 5"/>
          <p:cNvSpPr/>
          <p:nvPr/>
        </p:nvSpPr>
        <p:spPr>
          <a:xfrm>
            <a:off x="831376" y="1282890"/>
            <a:ext cx="10522424" cy="682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7" name="Content Placeholder 5"/>
          <p:cNvSpPr txBox="1">
            <a:spLocks/>
          </p:cNvSpPr>
          <p:nvPr/>
        </p:nvSpPr>
        <p:spPr>
          <a:xfrm>
            <a:off x="1313972" y="3508339"/>
            <a:ext cx="3897450" cy="303777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900" dirty="0" smtClean="0"/>
              <a:t>Max:     Z = 90 x</a:t>
            </a:r>
            <a:r>
              <a:rPr lang="en-US" sz="1900" baseline="-25000" dirty="0" smtClean="0"/>
              <a:t>1</a:t>
            </a:r>
            <a:r>
              <a:rPr lang="en-US" sz="1900" dirty="0" smtClean="0"/>
              <a:t> + 120 x</a:t>
            </a:r>
            <a:r>
              <a:rPr lang="en-US" sz="1900" baseline="-25000" dirty="0" smtClean="0"/>
              <a:t>2</a:t>
            </a:r>
            <a:r>
              <a:rPr lang="en-US" sz="1900" dirty="0" smtClean="0"/>
              <a:t> </a:t>
            </a:r>
          </a:p>
          <a:p>
            <a:pPr marL="0" indent="0">
              <a:buFont typeface="Arial" panose="020B0604020202020204" pitchFamily="34" charset="0"/>
              <a:buNone/>
            </a:pPr>
            <a:endParaRPr lang="en-US" sz="800" dirty="0" smtClean="0"/>
          </a:p>
          <a:p>
            <a:pPr marL="0" indent="0">
              <a:buFont typeface="Arial" panose="020B0604020202020204" pitchFamily="34" charset="0"/>
              <a:buNone/>
            </a:pPr>
            <a:r>
              <a:rPr lang="en-US" sz="1900" dirty="0" smtClean="0"/>
              <a:t>Subject to: </a:t>
            </a:r>
          </a:p>
          <a:p>
            <a:pPr marL="0" indent="0">
              <a:buFont typeface="Arial" panose="020B0604020202020204" pitchFamily="34" charset="0"/>
              <a:buNone/>
            </a:pPr>
            <a:r>
              <a:rPr lang="en-US" sz="1900" dirty="0" smtClean="0"/>
              <a:t>                      </a:t>
            </a:r>
            <a:r>
              <a:rPr lang="en-US" sz="1900" dirty="0" smtClean="0">
                <a:solidFill>
                  <a:schemeClr val="bg1">
                    <a:lumMod val="50000"/>
                  </a:schemeClr>
                </a:solidFill>
              </a:rPr>
              <a:t>x</a:t>
            </a:r>
            <a:r>
              <a:rPr lang="en-US" sz="1900" baseline="-25000" dirty="0" smtClean="0">
                <a:solidFill>
                  <a:schemeClr val="bg1">
                    <a:lumMod val="50000"/>
                  </a:schemeClr>
                </a:solidFill>
              </a:rPr>
              <a:t>1                 </a:t>
            </a:r>
            <a:r>
              <a:rPr lang="en-US" sz="1900" dirty="0" smtClean="0">
                <a:solidFill>
                  <a:schemeClr val="bg1">
                    <a:lumMod val="50000"/>
                  </a:schemeClr>
                </a:solidFill>
              </a:rPr>
              <a:t>≤</a:t>
            </a:r>
            <a:r>
              <a:rPr lang="en-US" sz="1900" baseline="-25000" dirty="0" smtClean="0">
                <a:solidFill>
                  <a:schemeClr val="bg1">
                    <a:lumMod val="50000"/>
                  </a:schemeClr>
                </a:solidFill>
              </a:rPr>
              <a:t>  </a:t>
            </a:r>
            <a:r>
              <a:rPr lang="en-US" sz="1900" dirty="0" smtClean="0">
                <a:solidFill>
                  <a:schemeClr val="bg1">
                    <a:lumMod val="50000"/>
                  </a:schemeClr>
                </a:solidFill>
              </a:rPr>
              <a:t>40</a:t>
            </a:r>
          </a:p>
          <a:p>
            <a:pPr marL="0" indent="0">
              <a:buNone/>
            </a:pPr>
            <a:r>
              <a:rPr lang="en-US" sz="1900" dirty="0" smtClean="0"/>
              <a:t>                             </a:t>
            </a:r>
            <a:r>
              <a:rPr lang="en-US" sz="1900" dirty="0">
                <a:solidFill>
                  <a:schemeClr val="accent2"/>
                </a:solidFill>
              </a:rPr>
              <a:t> </a:t>
            </a:r>
            <a:r>
              <a:rPr lang="en-US" sz="1900" dirty="0" smtClean="0">
                <a:solidFill>
                  <a:schemeClr val="accent2"/>
                </a:solidFill>
              </a:rPr>
              <a:t>  x</a:t>
            </a:r>
            <a:r>
              <a:rPr lang="en-US" sz="1900" baseline="-25000" dirty="0" smtClean="0">
                <a:solidFill>
                  <a:schemeClr val="accent2"/>
                </a:solidFill>
              </a:rPr>
              <a:t>2</a:t>
            </a:r>
            <a:r>
              <a:rPr lang="en-US" sz="1900" dirty="0" smtClean="0">
                <a:solidFill>
                  <a:schemeClr val="accent2"/>
                </a:solidFill>
              </a:rPr>
              <a:t> ≤  50</a:t>
            </a:r>
          </a:p>
          <a:p>
            <a:pPr marL="0" indent="0">
              <a:buNone/>
            </a:pPr>
            <a:r>
              <a:rPr lang="en-US" sz="1900" dirty="0" smtClean="0">
                <a:solidFill>
                  <a:srgbClr val="0070C0"/>
                </a:solidFill>
              </a:rPr>
              <a:t>                    2x</a:t>
            </a:r>
            <a:r>
              <a:rPr lang="en-US" sz="1900" baseline="-25000" dirty="0" smtClean="0">
                <a:solidFill>
                  <a:srgbClr val="0070C0"/>
                </a:solidFill>
              </a:rPr>
              <a:t>1</a:t>
            </a:r>
            <a:r>
              <a:rPr lang="en-US" sz="1900" dirty="0" smtClean="0">
                <a:solidFill>
                  <a:srgbClr val="0070C0"/>
                </a:solidFill>
              </a:rPr>
              <a:t> + 3x</a:t>
            </a:r>
            <a:r>
              <a:rPr lang="en-US" sz="1900" baseline="-25000" dirty="0" smtClean="0">
                <a:solidFill>
                  <a:srgbClr val="0070C0"/>
                </a:solidFill>
              </a:rPr>
              <a:t>2 </a:t>
            </a:r>
            <a:r>
              <a:rPr lang="en-US" sz="1900" dirty="0" smtClean="0">
                <a:solidFill>
                  <a:schemeClr val="accent1"/>
                </a:solidFill>
              </a:rPr>
              <a:t>≤</a:t>
            </a:r>
            <a:r>
              <a:rPr lang="en-US" sz="1900" dirty="0" smtClean="0">
                <a:solidFill>
                  <a:srgbClr val="0070C0"/>
                </a:solidFill>
              </a:rPr>
              <a:t> 180</a:t>
            </a:r>
          </a:p>
          <a:p>
            <a:pPr marL="0" indent="0">
              <a:buFont typeface="Arial" panose="020B0604020202020204" pitchFamily="34" charset="0"/>
              <a:buNone/>
            </a:pPr>
            <a:endParaRPr lang="en-US" sz="800" baseline="-25000" dirty="0" smtClean="0"/>
          </a:p>
          <a:p>
            <a:pPr marL="0" indent="0">
              <a:buNone/>
            </a:pPr>
            <a:r>
              <a:rPr lang="en-US" sz="1900" dirty="0" smtClean="0"/>
              <a:t>and</a:t>
            </a:r>
            <a:r>
              <a:rPr lang="en-US" sz="1900" baseline="-25000" dirty="0" smtClean="0"/>
              <a:t>                  </a:t>
            </a:r>
            <a:r>
              <a:rPr lang="en-US" sz="1900" dirty="0" smtClean="0"/>
              <a:t>x</a:t>
            </a:r>
            <a:r>
              <a:rPr lang="en-US" sz="1900" baseline="-25000" dirty="0" smtClean="0"/>
              <a:t>1 </a:t>
            </a:r>
            <a:r>
              <a:rPr lang="en-US" sz="1900" dirty="0" smtClean="0"/>
              <a:t>≥ 0;     x</a:t>
            </a:r>
            <a:r>
              <a:rPr lang="en-US" sz="1900" baseline="-25000" dirty="0" smtClean="0"/>
              <a:t>2 </a:t>
            </a:r>
            <a:r>
              <a:rPr lang="en-US" sz="1900" dirty="0" smtClean="0"/>
              <a:t>≥ 0</a:t>
            </a:r>
            <a:endParaRPr lang="pt-PT" sz="1900" dirty="0" smtClean="0"/>
          </a:p>
          <a:p>
            <a:pPr marL="0" indent="0">
              <a:buFont typeface="Arial" panose="020B0604020202020204" pitchFamily="34" charset="0"/>
              <a:buNone/>
            </a:pPr>
            <a:endParaRPr lang="pt-PT" dirty="0"/>
          </a:p>
        </p:txBody>
      </p:sp>
      <p:sp>
        <p:nvSpPr>
          <p:cNvPr id="8" name="TextBox 7"/>
          <p:cNvSpPr txBox="1"/>
          <p:nvPr/>
        </p:nvSpPr>
        <p:spPr>
          <a:xfrm>
            <a:off x="4000320" y="4479471"/>
            <a:ext cx="1486080" cy="338554"/>
          </a:xfrm>
          <a:prstGeom prst="rect">
            <a:avLst/>
          </a:prstGeom>
          <a:noFill/>
        </p:spPr>
        <p:txBody>
          <a:bodyPr wrap="square" rtlCol="0">
            <a:spAutoFit/>
          </a:bodyPr>
          <a:lstStyle/>
          <a:p>
            <a:r>
              <a:rPr lang="pt-PT" sz="1600" dirty="0"/>
              <a:t>(</a:t>
            </a:r>
            <a:r>
              <a:rPr lang="pt-PT" sz="1600" dirty="0" err="1"/>
              <a:t>ha</a:t>
            </a:r>
            <a:r>
              <a:rPr lang="pt-PT" sz="1600" dirty="0"/>
              <a:t> </a:t>
            </a:r>
            <a:r>
              <a:rPr lang="pt-PT" sz="1600" dirty="0" err="1"/>
              <a:t>of</a:t>
            </a:r>
            <a:r>
              <a:rPr lang="pt-PT" sz="1600" dirty="0"/>
              <a:t> </a:t>
            </a:r>
            <a:r>
              <a:rPr lang="pt-PT" sz="1600" dirty="0" smtClean="0"/>
              <a:t>pine</a:t>
            </a:r>
            <a:r>
              <a:rPr lang="pt-PT" sz="1600" dirty="0"/>
              <a:t>)</a:t>
            </a:r>
          </a:p>
        </p:txBody>
      </p:sp>
      <p:sp>
        <p:nvSpPr>
          <p:cNvPr id="9" name="TextBox 8"/>
          <p:cNvSpPr txBox="1"/>
          <p:nvPr/>
        </p:nvSpPr>
        <p:spPr>
          <a:xfrm>
            <a:off x="4000320" y="4857948"/>
            <a:ext cx="1486080" cy="338554"/>
          </a:xfrm>
          <a:prstGeom prst="rect">
            <a:avLst/>
          </a:prstGeom>
          <a:noFill/>
        </p:spPr>
        <p:txBody>
          <a:bodyPr wrap="square" rtlCol="0">
            <a:spAutoFit/>
          </a:bodyPr>
          <a:lstStyle/>
          <a:p>
            <a:r>
              <a:rPr lang="pt-PT" sz="1600" dirty="0"/>
              <a:t>(</a:t>
            </a:r>
            <a:r>
              <a:rPr lang="pt-PT" sz="1600" dirty="0" err="1"/>
              <a:t>ha</a:t>
            </a:r>
            <a:r>
              <a:rPr lang="pt-PT" sz="1600" dirty="0"/>
              <a:t> </a:t>
            </a:r>
            <a:r>
              <a:rPr lang="pt-PT" sz="1600" dirty="0" err="1"/>
              <a:t>of</a:t>
            </a:r>
            <a:r>
              <a:rPr lang="pt-PT" sz="1600" dirty="0"/>
              <a:t> </a:t>
            </a:r>
            <a:r>
              <a:rPr lang="pt-PT" sz="1600" dirty="0" err="1" smtClean="0"/>
              <a:t>eucalypt</a:t>
            </a:r>
            <a:r>
              <a:rPr lang="pt-PT" sz="1600" dirty="0" smtClean="0"/>
              <a:t>)</a:t>
            </a:r>
            <a:endParaRPr lang="pt-PT" sz="1600" dirty="0"/>
          </a:p>
        </p:txBody>
      </p:sp>
      <p:sp>
        <p:nvSpPr>
          <p:cNvPr id="10" name="TextBox 9"/>
          <p:cNvSpPr txBox="1"/>
          <p:nvPr/>
        </p:nvSpPr>
        <p:spPr>
          <a:xfrm>
            <a:off x="4000320" y="5236425"/>
            <a:ext cx="1978827" cy="338554"/>
          </a:xfrm>
          <a:prstGeom prst="rect">
            <a:avLst/>
          </a:prstGeom>
          <a:noFill/>
        </p:spPr>
        <p:txBody>
          <a:bodyPr wrap="square" rtlCol="0">
            <a:spAutoFit/>
          </a:bodyPr>
          <a:lstStyle/>
          <a:p>
            <a:r>
              <a:rPr lang="pt-PT" sz="1600" dirty="0"/>
              <a:t>(</a:t>
            </a:r>
            <a:r>
              <a:rPr lang="pt-PT" sz="1600" dirty="0" err="1"/>
              <a:t>days</a:t>
            </a:r>
            <a:r>
              <a:rPr lang="pt-PT" sz="1600" dirty="0"/>
              <a:t> </a:t>
            </a:r>
            <a:r>
              <a:rPr lang="pt-PT" sz="1600" dirty="0" err="1"/>
              <a:t>of</a:t>
            </a:r>
            <a:r>
              <a:rPr lang="pt-PT" sz="1600" dirty="0"/>
              <a:t> </a:t>
            </a:r>
            <a:r>
              <a:rPr lang="pt-PT" sz="1600" dirty="0" err="1"/>
              <a:t>work</a:t>
            </a:r>
            <a:r>
              <a:rPr lang="pt-PT" sz="1600" dirty="0"/>
              <a:t>)</a:t>
            </a:r>
          </a:p>
        </p:txBody>
      </p:sp>
      <p:sp>
        <p:nvSpPr>
          <p:cNvPr id="12" name="Line Callout 1 (Accent Bar) 11"/>
          <p:cNvSpPr/>
          <p:nvPr/>
        </p:nvSpPr>
        <p:spPr>
          <a:xfrm>
            <a:off x="6323535" y="1637231"/>
            <a:ext cx="4878930" cy="581410"/>
          </a:xfrm>
          <a:prstGeom prst="accentCallout1">
            <a:avLst>
              <a:gd name="adj1" fmla="val 59156"/>
              <a:gd name="adj2" fmla="val -173"/>
              <a:gd name="adj3" fmla="val 133178"/>
              <a:gd name="adj4" fmla="val -24854"/>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Capacity limits we cannot change (e.g. number of seats on a flight) or we do not want to change</a:t>
            </a:r>
            <a:endParaRPr lang="pt-PT" dirty="0">
              <a:solidFill>
                <a:schemeClr val="tx1"/>
              </a:solidFill>
            </a:endParaRPr>
          </a:p>
        </p:txBody>
      </p:sp>
    </p:spTree>
    <p:extLst>
      <p:ext uri="{BB962C8B-B14F-4D97-AF65-F5344CB8AC3E}">
        <p14:creationId xmlns:p14="http://schemas.microsoft.com/office/powerpoint/2010/main" val="238944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P spid="8" grpId="0"/>
      <p:bldP spid="9" grpId="0"/>
      <p:bldP spid="10" grpId="0"/>
      <p:bldP spid="12"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normAutofit fontScale="92500" lnSpcReduction="10000"/>
          </a:bodyPr>
          <a:lstStyle/>
          <a:p>
            <a:r>
              <a:rPr lang="en-US" b="1" dirty="0" smtClean="0"/>
              <a:t>Linear programming</a:t>
            </a:r>
          </a:p>
          <a:p>
            <a:pPr marL="457200" lvl="1" indent="0">
              <a:buNone/>
            </a:pPr>
            <a:r>
              <a:rPr lang="en-US" dirty="0" smtClean="0"/>
              <a:t>Most LP problems have </a:t>
            </a:r>
            <a:r>
              <a:rPr lang="en-US" b="1" dirty="0" smtClean="0">
                <a:solidFill>
                  <a:schemeClr val="accent6"/>
                </a:solidFill>
              </a:rPr>
              <a:t>hard constraints</a:t>
            </a:r>
            <a:r>
              <a:rPr lang="en-US" dirty="0" smtClean="0"/>
              <a:t> that cannot be violated:</a:t>
            </a:r>
            <a:endParaRPr lang="pt-PT" dirty="0"/>
          </a:p>
        </p:txBody>
      </p:sp>
      <p:sp>
        <p:nvSpPr>
          <p:cNvPr id="4" name="Content Placeholder 3"/>
          <p:cNvSpPr>
            <a:spLocks noGrp="1"/>
          </p:cNvSpPr>
          <p:nvPr>
            <p:ph sz="half" idx="2"/>
          </p:nvPr>
        </p:nvSpPr>
        <p:spPr>
          <a:xfrm>
            <a:off x="6172200" y="1825624"/>
            <a:ext cx="5181600" cy="4720487"/>
          </a:xfrm>
        </p:spPr>
        <p:txBody>
          <a:bodyPr>
            <a:normAutofit fontScale="92500" lnSpcReduction="10000"/>
          </a:bodyPr>
          <a:lstStyle/>
          <a:p>
            <a:r>
              <a:rPr lang="en-US" b="1" dirty="0" smtClean="0"/>
              <a:t>Goal programming</a:t>
            </a:r>
          </a:p>
          <a:p>
            <a:pPr marL="457200" lvl="1" indent="0">
              <a:buNone/>
            </a:pPr>
            <a:r>
              <a:rPr lang="en-US" dirty="0" smtClean="0"/>
              <a:t>GP problems </a:t>
            </a:r>
            <a:r>
              <a:rPr lang="en-US" dirty="0"/>
              <a:t>have </a:t>
            </a:r>
            <a:r>
              <a:rPr lang="en-US" b="1" dirty="0" smtClean="0">
                <a:solidFill>
                  <a:schemeClr val="accent6"/>
                </a:solidFill>
              </a:rPr>
              <a:t>soft constraints </a:t>
            </a:r>
            <a:r>
              <a:rPr lang="en-US" dirty="0" smtClean="0"/>
              <a:t>that represent goals or targets we want to achieve</a:t>
            </a:r>
          </a:p>
          <a:p>
            <a:pPr marL="457200" lvl="1" indent="0">
              <a:buNone/>
            </a:pPr>
            <a:endParaRPr lang="en-US" dirty="0" smtClean="0"/>
          </a:p>
          <a:p>
            <a:pPr marL="457200" lvl="1" indent="0">
              <a:buNone/>
            </a:pPr>
            <a:r>
              <a:rPr lang="en-US" dirty="0" smtClean="0"/>
              <a:t>Suppose we look back to the Poets problem again and he says that he reconsidered and would be:</a:t>
            </a:r>
          </a:p>
          <a:p>
            <a:pPr marL="457200" lvl="1" indent="0">
              <a:buNone/>
            </a:pPr>
            <a:endParaRPr lang="en-US" sz="900" dirty="0" smtClean="0"/>
          </a:p>
          <a:p>
            <a:pPr marL="457200" lvl="1" indent="0">
              <a:buNone/>
            </a:pPr>
            <a:r>
              <a:rPr lang="en-US" i="1" dirty="0" smtClean="0"/>
              <a:t>“… willing to give an extra 250 days of work if needed… preferred having 40 and 50 ha of pine and eucalypt but he would be flexible ”</a:t>
            </a:r>
          </a:p>
          <a:p>
            <a:pPr marL="457200" lvl="1" indent="0">
              <a:buNone/>
            </a:pPr>
            <a:endParaRPr lang="en-US" sz="900" i="1" dirty="0" smtClean="0"/>
          </a:p>
          <a:p>
            <a:pPr marL="457200" lvl="1" indent="0">
              <a:buNone/>
            </a:pPr>
            <a:r>
              <a:rPr lang="en-US" dirty="0" smtClean="0"/>
              <a:t>The “days of work” would no longer be a hard constraint</a:t>
            </a:r>
            <a:endParaRPr lang="en-US" dirty="0"/>
          </a:p>
        </p:txBody>
      </p:sp>
      <p:sp>
        <p:nvSpPr>
          <p:cNvPr id="5" name="Title 1"/>
          <p:cNvSpPr>
            <a:spLocks noGrp="1"/>
          </p:cNvSpPr>
          <p:nvPr>
            <p:ph type="title"/>
          </p:nvPr>
        </p:nvSpPr>
        <p:spPr>
          <a:xfrm>
            <a:off x="838200" y="365125"/>
            <a:ext cx="10515600" cy="1325563"/>
          </a:xfrm>
        </p:spPr>
        <p:txBody>
          <a:bodyPr/>
          <a:lstStyle/>
          <a:p>
            <a:r>
              <a:rPr lang="en-US" dirty="0"/>
              <a:t>MOLP - Goal </a:t>
            </a:r>
            <a:r>
              <a:rPr lang="en-US" dirty="0" smtClean="0"/>
              <a:t>Programming</a:t>
            </a:r>
            <a:endParaRPr lang="pt-PT" dirty="0"/>
          </a:p>
        </p:txBody>
      </p:sp>
      <p:sp>
        <p:nvSpPr>
          <p:cNvPr id="6" name="Rounded Rectangle 5"/>
          <p:cNvSpPr/>
          <p:nvPr/>
        </p:nvSpPr>
        <p:spPr>
          <a:xfrm>
            <a:off x="831376" y="1282890"/>
            <a:ext cx="10522424" cy="682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7" name="Content Placeholder 5"/>
          <p:cNvSpPr txBox="1">
            <a:spLocks/>
          </p:cNvSpPr>
          <p:nvPr/>
        </p:nvSpPr>
        <p:spPr>
          <a:xfrm>
            <a:off x="1313972" y="3508339"/>
            <a:ext cx="3897450" cy="303777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900" dirty="0" smtClean="0"/>
              <a:t>Max:     Z = 90 x</a:t>
            </a:r>
            <a:r>
              <a:rPr lang="en-US" sz="1900" baseline="-25000" dirty="0" smtClean="0"/>
              <a:t>1</a:t>
            </a:r>
            <a:r>
              <a:rPr lang="en-US" sz="1900" dirty="0" smtClean="0"/>
              <a:t> + 120 x</a:t>
            </a:r>
            <a:r>
              <a:rPr lang="en-US" sz="1900" baseline="-25000" dirty="0" smtClean="0"/>
              <a:t>2</a:t>
            </a:r>
            <a:r>
              <a:rPr lang="en-US" sz="1900" dirty="0" smtClean="0"/>
              <a:t> </a:t>
            </a:r>
          </a:p>
          <a:p>
            <a:pPr marL="0" indent="0">
              <a:buFont typeface="Arial" panose="020B0604020202020204" pitchFamily="34" charset="0"/>
              <a:buNone/>
            </a:pPr>
            <a:endParaRPr lang="en-US" sz="800" dirty="0" smtClean="0"/>
          </a:p>
          <a:p>
            <a:pPr marL="0" indent="0">
              <a:buFont typeface="Arial" panose="020B0604020202020204" pitchFamily="34" charset="0"/>
              <a:buNone/>
            </a:pPr>
            <a:r>
              <a:rPr lang="en-US" sz="1900" dirty="0" smtClean="0"/>
              <a:t>Subject to: </a:t>
            </a:r>
          </a:p>
          <a:p>
            <a:pPr marL="0" indent="0">
              <a:buFont typeface="Arial" panose="020B0604020202020204" pitchFamily="34" charset="0"/>
              <a:buNone/>
            </a:pPr>
            <a:r>
              <a:rPr lang="en-US" sz="1900" dirty="0" smtClean="0"/>
              <a:t>                      </a:t>
            </a:r>
            <a:r>
              <a:rPr lang="en-US" sz="1900" dirty="0" smtClean="0">
                <a:solidFill>
                  <a:schemeClr val="bg1">
                    <a:lumMod val="50000"/>
                  </a:schemeClr>
                </a:solidFill>
              </a:rPr>
              <a:t>x</a:t>
            </a:r>
            <a:r>
              <a:rPr lang="en-US" sz="1900" baseline="-25000" dirty="0" smtClean="0">
                <a:solidFill>
                  <a:schemeClr val="bg1">
                    <a:lumMod val="50000"/>
                  </a:schemeClr>
                </a:solidFill>
              </a:rPr>
              <a:t>1                 </a:t>
            </a:r>
            <a:r>
              <a:rPr lang="en-US" sz="1900" dirty="0" smtClean="0">
                <a:solidFill>
                  <a:schemeClr val="bg1">
                    <a:lumMod val="50000"/>
                  </a:schemeClr>
                </a:solidFill>
              </a:rPr>
              <a:t>≤</a:t>
            </a:r>
            <a:r>
              <a:rPr lang="en-US" sz="1900" baseline="-25000" dirty="0" smtClean="0">
                <a:solidFill>
                  <a:schemeClr val="bg1">
                    <a:lumMod val="50000"/>
                  </a:schemeClr>
                </a:solidFill>
              </a:rPr>
              <a:t>  </a:t>
            </a:r>
            <a:r>
              <a:rPr lang="en-US" sz="1900" dirty="0" smtClean="0">
                <a:solidFill>
                  <a:schemeClr val="bg1">
                    <a:lumMod val="50000"/>
                  </a:schemeClr>
                </a:solidFill>
              </a:rPr>
              <a:t>40</a:t>
            </a:r>
          </a:p>
          <a:p>
            <a:pPr marL="0" indent="0">
              <a:buNone/>
            </a:pPr>
            <a:r>
              <a:rPr lang="en-US" sz="1900" dirty="0" smtClean="0"/>
              <a:t>                             </a:t>
            </a:r>
            <a:r>
              <a:rPr lang="en-US" sz="1900" dirty="0">
                <a:solidFill>
                  <a:schemeClr val="accent2"/>
                </a:solidFill>
              </a:rPr>
              <a:t> </a:t>
            </a:r>
            <a:r>
              <a:rPr lang="en-US" sz="1900" dirty="0" smtClean="0">
                <a:solidFill>
                  <a:schemeClr val="accent2"/>
                </a:solidFill>
              </a:rPr>
              <a:t>  x</a:t>
            </a:r>
            <a:r>
              <a:rPr lang="en-US" sz="1900" baseline="-25000" dirty="0" smtClean="0">
                <a:solidFill>
                  <a:schemeClr val="accent2"/>
                </a:solidFill>
              </a:rPr>
              <a:t>2</a:t>
            </a:r>
            <a:r>
              <a:rPr lang="en-US" sz="1900" dirty="0" smtClean="0">
                <a:solidFill>
                  <a:schemeClr val="accent2"/>
                </a:solidFill>
              </a:rPr>
              <a:t> ≤  50</a:t>
            </a:r>
          </a:p>
          <a:p>
            <a:pPr marL="0" indent="0">
              <a:buNone/>
            </a:pPr>
            <a:r>
              <a:rPr lang="en-US" sz="1900" dirty="0" smtClean="0">
                <a:solidFill>
                  <a:srgbClr val="0070C0"/>
                </a:solidFill>
              </a:rPr>
              <a:t>                    2x</a:t>
            </a:r>
            <a:r>
              <a:rPr lang="en-US" sz="1900" baseline="-25000" dirty="0" smtClean="0">
                <a:solidFill>
                  <a:srgbClr val="0070C0"/>
                </a:solidFill>
              </a:rPr>
              <a:t>1</a:t>
            </a:r>
            <a:r>
              <a:rPr lang="en-US" sz="1900" dirty="0" smtClean="0">
                <a:solidFill>
                  <a:srgbClr val="0070C0"/>
                </a:solidFill>
              </a:rPr>
              <a:t> + 3x</a:t>
            </a:r>
            <a:r>
              <a:rPr lang="en-US" sz="1900" baseline="-25000" dirty="0" smtClean="0">
                <a:solidFill>
                  <a:srgbClr val="0070C0"/>
                </a:solidFill>
              </a:rPr>
              <a:t>2 </a:t>
            </a:r>
            <a:r>
              <a:rPr lang="en-US" sz="1900" dirty="0" smtClean="0">
                <a:solidFill>
                  <a:schemeClr val="accent1"/>
                </a:solidFill>
              </a:rPr>
              <a:t>≤</a:t>
            </a:r>
            <a:r>
              <a:rPr lang="en-US" sz="1900" dirty="0" smtClean="0">
                <a:solidFill>
                  <a:srgbClr val="0070C0"/>
                </a:solidFill>
              </a:rPr>
              <a:t> 180</a:t>
            </a:r>
          </a:p>
          <a:p>
            <a:pPr marL="0" indent="0">
              <a:buFont typeface="Arial" panose="020B0604020202020204" pitchFamily="34" charset="0"/>
              <a:buNone/>
            </a:pPr>
            <a:endParaRPr lang="en-US" sz="800" baseline="-25000" dirty="0" smtClean="0"/>
          </a:p>
          <a:p>
            <a:pPr marL="0" indent="0">
              <a:buNone/>
            </a:pPr>
            <a:r>
              <a:rPr lang="en-US" sz="1900" dirty="0" smtClean="0"/>
              <a:t>and</a:t>
            </a:r>
            <a:r>
              <a:rPr lang="en-US" sz="1900" baseline="-25000" dirty="0" smtClean="0"/>
              <a:t>                  </a:t>
            </a:r>
            <a:r>
              <a:rPr lang="en-US" sz="1900" dirty="0" smtClean="0"/>
              <a:t>x</a:t>
            </a:r>
            <a:r>
              <a:rPr lang="en-US" sz="1900" baseline="-25000" dirty="0" smtClean="0"/>
              <a:t>1 </a:t>
            </a:r>
            <a:r>
              <a:rPr lang="en-US" sz="1900" dirty="0" smtClean="0"/>
              <a:t>≥ 0;     x</a:t>
            </a:r>
            <a:r>
              <a:rPr lang="en-US" sz="1900" baseline="-25000" dirty="0" smtClean="0"/>
              <a:t>2 </a:t>
            </a:r>
            <a:r>
              <a:rPr lang="en-US" sz="1900" dirty="0" smtClean="0"/>
              <a:t>≥ 0</a:t>
            </a:r>
            <a:endParaRPr lang="pt-PT" sz="1900" dirty="0" smtClean="0"/>
          </a:p>
          <a:p>
            <a:pPr marL="0" indent="0">
              <a:buFont typeface="Arial" panose="020B0604020202020204" pitchFamily="34" charset="0"/>
              <a:buNone/>
            </a:pPr>
            <a:endParaRPr lang="pt-PT" dirty="0"/>
          </a:p>
        </p:txBody>
      </p:sp>
      <p:sp>
        <p:nvSpPr>
          <p:cNvPr id="8" name="TextBox 7"/>
          <p:cNvSpPr txBox="1"/>
          <p:nvPr/>
        </p:nvSpPr>
        <p:spPr>
          <a:xfrm>
            <a:off x="4000320" y="4479471"/>
            <a:ext cx="1486080" cy="338554"/>
          </a:xfrm>
          <a:prstGeom prst="rect">
            <a:avLst/>
          </a:prstGeom>
          <a:noFill/>
        </p:spPr>
        <p:txBody>
          <a:bodyPr wrap="square" rtlCol="0">
            <a:spAutoFit/>
          </a:bodyPr>
          <a:lstStyle/>
          <a:p>
            <a:r>
              <a:rPr lang="pt-PT" sz="1600" dirty="0"/>
              <a:t>(</a:t>
            </a:r>
            <a:r>
              <a:rPr lang="pt-PT" sz="1600" dirty="0" err="1"/>
              <a:t>ha</a:t>
            </a:r>
            <a:r>
              <a:rPr lang="pt-PT" sz="1600" dirty="0"/>
              <a:t> </a:t>
            </a:r>
            <a:r>
              <a:rPr lang="pt-PT" sz="1600" dirty="0" err="1"/>
              <a:t>of</a:t>
            </a:r>
            <a:r>
              <a:rPr lang="pt-PT" sz="1600" dirty="0"/>
              <a:t> </a:t>
            </a:r>
            <a:r>
              <a:rPr lang="pt-PT" sz="1600" dirty="0" smtClean="0"/>
              <a:t>pine</a:t>
            </a:r>
            <a:r>
              <a:rPr lang="pt-PT" sz="1600" dirty="0"/>
              <a:t>)</a:t>
            </a:r>
          </a:p>
        </p:txBody>
      </p:sp>
      <p:sp>
        <p:nvSpPr>
          <p:cNvPr id="9" name="TextBox 8"/>
          <p:cNvSpPr txBox="1"/>
          <p:nvPr/>
        </p:nvSpPr>
        <p:spPr>
          <a:xfrm>
            <a:off x="4000320" y="4857948"/>
            <a:ext cx="1486080" cy="338554"/>
          </a:xfrm>
          <a:prstGeom prst="rect">
            <a:avLst/>
          </a:prstGeom>
          <a:noFill/>
        </p:spPr>
        <p:txBody>
          <a:bodyPr wrap="square" rtlCol="0">
            <a:spAutoFit/>
          </a:bodyPr>
          <a:lstStyle/>
          <a:p>
            <a:r>
              <a:rPr lang="pt-PT" sz="1600" dirty="0"/>
              <a:t>(</a:t>
            </a:r>
            <a:r>
              <a:rPr lang="pt-PT" sz="1600" dirty="0" err="1"/>
              <a:t>ha</a:t>
            </a:r>
            <a:r>
              <a:rPr lang="pt-PT" sz="1600" dirty="0"/>
              <a:t> </a:t>
            </a:r>
            <a:r>
              <a:rPr lang="pt-PT" sz="1600" dirty="0" err="1"/>
              <a:t>of</a:t>
            </a:r>
            <a:r>
              <a:rPr lang="pt-PT" sz="1600" dirty="0"/>
              <a:t> </a:t>
            </a:r>
            <a:r>
              <a:rPr lang="pt-PT" sz="1600" dirty="0" err="1" smtClean="0"/>
              <a:t>eucalypt</a:t>
            </a:r>
            <a:r>
              <a:rPr lang="pt-PT" sz="1600" dirty="0" smtClean="0"/>
              <a:t>)</a:t>
            </a:r>
            <a:endParaRPr lang="pt-PT" sz="1600" dirty="0"/>
          </a:p>
        </p:txBody>
      </p:sp>
      <p:sp>
        <p:nvSpPr>
          <p:cNvPr id="10" name="TextBox 9"/>
          <p:cNvSpPr txBox="1"/>
          <p:nvPr/>
        </p:nvSpPr>
        <p:spPr>
          <a:xfrm>
            <a:off x="4000320" y="5236425"/>
            <a:ext cx="1978827" cy="338554"/>
          </a:xfrm>
          <a:prstGeom prst="rect">
            <a:avLst/>
          </a:prstGeom>
          <a:noFill/>
        </p:spPr>
        <p:txBody>
          <a:bodyPr wrap="square" rtlCol="0">
            <a:spAutoFit/>
          </a:bodyPr>
          <a:lstStyle/>
          <a:p>
            <a:r>
              <a:rPr lang="pt-PT" sz="1600" dirty="0"/>
              <a:t>(</a:t>
            </a:r>
            <a:r>
              <a:rPr lang="pt-PT" sz="1600" dirty="0" err="1"/>
              <a:t>days</a:t>
            </a:r>
            <a:r>
              <a:rPr lang="pt-PT" sz="1600" dirty="0"/>
              <a:t> </a:t>
            </a:r>
            <a:r>
              <a:rPr lang="pt-PT" sz="1600" dirty="0" err="1"/>
              <a:t>of</a:t>
            </a:r>
            <a:r>
              <a:rPr lang="pt-PT" sz="1600" dirty="0"/>
              <a:t> </a:t>
            </a:r>
            <a:r>
              <a:rPr lang="pt-PT" sz="1600" dirty="0" err="1"/>
              <a:t>work</a:t>
            </a:r>
            <a:r>
              <a:rPr lang="pt-PT" sz="1600" dirty="0"/>
              <a:t>)</a:t>
            </a:r>
          </a:p>
        </p:txBody>
      </p:sp>
    </p:spTree>
    <p:extLst>
      <p:ext uri="{BB962C8B-B14F-4D97-AF65-F5344CB8AC3E}">
        <p14:creationId xmlns:p14="http://schemas.microsoft.com/office/powerpoint/2010/main" val="2376673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dirty="0" smtClean="0"/>
              <a:t>There </a:t>
            </a:r>
            <a:r>
              <a:rPr lang="en-US" dirty="0"/>
              <a:t>are three possible types of goals</a:t>
            </a:r>
            <a:r>
              <a:rPr lang="en-US" dirty="0" smtClean="0"/>
              <a:t>:</a:t>
            </a:r>
          </a:p>
          <a:p>
            <a:pPr marL="0" indent="0">
              <a:buNone/>
            </a:pPr>
            <a:endParaRPr lang="en-US" sz="800" dirty="0" smtClean="0"/>
          </a:p>
          <a:p>
            <a:pPr marL="0" indent="0">
              <a:buNone/>
            </a:pPr>
            <a:endParaRPr lang="en-US" sz="800" dirty="0"/>
          </a:p>
          <a:p>
            <a:pPr lvl="1"/>
            <a:r>
              <a:rPr lang="en-US" dirty="0" smtClean="0"/>
              <a:t>A </a:t>
            </a:r>
            <a:r>
              <a:rPr lang="en-US" b="1" dirty="0"/>
              <a:t>lower, one-sided goal </a:t>
            </a:r>
            <a:r>
              <a:rPr lang="en-US" dirty="0"/>
              <a:t>sets a </a:t>
            </a:r>
            <a:r>
              <a:rPr lang="en-US" i="1" dirty="0"/>
              <a:t>lower limit </a:t>
            </a:r>
            <a:r>
              <a:rPr lang="en-US" dirty="0"/>
              <a:t>that we do not want to fall under (but </a:t>
            </a:r>
            <a:r>
              <a:rPr lang="en-US" dirty="0" smtClean="0"/>
              <a:t>exceeding </a:t>
            </a:r>
            <a:r>
              <a:rPr lang="pt-PT" dirty="0" err="1" smtClean="0"/>
              <a:t>the</a:t>
            </a:r>
            <a:r>
              <a:rPr lang="pt-PT" dirty="0" smtClean="0"/>
              <a:t> </a:t>
            </a:r>
            <a:r>
              <a:rPr lang="pt-PT" dirty="0" err="1"/>
              <a:t>limit</a:t>
            </a:r>
            <a:r>
              <a:rPr lang="pt-PT" dirty="0"/>
              <a:t> </a:t>
            </a:r>
            <a:r>
              <a:rPr lang="pt-PT" dirty="0" err="1"/>
              <a:t>is</a:t>
            </a:r>
            <a:r>
              <a:rPr lang="pt-PT" dirty="0"/>
              <a:t> fine</a:t>
            </a:r>
            <a:r>
              <a:rPr lang="pt-PT" dirty="0" smtClean="0"/>
              <a:t>).</a:t>
            </a:r>
          </a:p>
          <a:p>
            <a:pPr lvl="1"/>
            <a:endParaRPr lang="pt-PT" sz="800" dirty="0" smtClean="0"/>
          </a:p>
          <a:p>
            <a:pPr lvl="1"/>
            <a:endParaRPr lang="pt-PT" sz="400" dirty="0" smtClean="0"/>
          </a:p>
          <a:p>
            <a:pPr lvl="1"/>
            <a:r>
              <a:rPr lang="en-US" dirty="0" smtClean="0"/>
              <a:t>An </a:t>
            </a:r>
            <a:r>
              <a:rPr lang="en-US" b="1" dirty="0"/>
              <a:t>upper, one-sided goal </a:t>
            </a:r>
            <a:r>
              <a:rPr lang="en-US" dirty="0"/>
              <a:t>sets an </a:t>
            </a:r>
            <a:r>
              <a:rPr lang="en-US" i="1" dirty="0"/>
              <a:t>upper limit </a:t>
            </a:r>
            <a:r>
              <a:rPr lang="en-US" dirty="0"/>
              <a:t>that we do not want to exceed (but </a:t>
            </a:r>
            <a:r>
              <a:rPr lang="en-US" dirty="0" smtClean="0"/>
              <a:t>falling under </a:t>
            </a:r>
            <a:r>
              <a:rPr lang="en-US" dirty="0"/>
              <a:t>the limit is fine</a:t>
            </a:r>
            <a:r>
              <a:rPr lang="en-US" dirty="0" smtClean="0"/>
              <a:t>).</a:t>
            </a:r>
          </a:p>
          <a:p>
            <a:pPr lvl="1"/>
            <a:endParaRPr lang="en-US" sz="800" dirty="0" smtClean="0"/>
          </a:p>
          <a:p>
            <a:pPr lvl="1"/>
            <a:endParaRPr lang="en-US" sz="400" dirty="0"/>
          </a:p>
          <a:p>
            <a:pPr lvl="1"/>
            <a:r>
              <a:rPr lang="en-US" dirty="0" smtClean="0"/>
              <a:t>A </a:t>
            </a:r>
            <a:r>
              <a:rPr lang="en-US" b="1" dirty="0"/>
              <a:t>two-sided goal </a:t>
            </a:r>
            <a:r>
              <a:rPr lang="en-US" dirty="0"/>
              <a:t>sets a </a:t>
            </a:r>
            <a:r>
              <a:rPr lang="en-US" i="1" dirty="0"/>
              <a:t>specific target </a:t>
            </a:r>
            <a:r>
              <a:rPr lang="en-US" dirty="0"/>
              <a:t>that we do not want to miss on either side.</a:t>
            </a:r>
            <a:endParaRPr lang="pt-PT" dirty="0"/>
          </a:p>
        </p:txBody>
      </p:sp>
      <p:sp>
        <p:nvSpPr>
          <p:cNvPr id="4" name="Title 1"/>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MOLP - Goal </a:t>
            </a:r>
            <a:r>
              <a:rPr lang="en-US" dirty="0" smtClean="0"/>
              <a:t>Programming</a:t>
            </a:r>
            <a:endParaRPr lang="pt-PT" dirty="0"/>
          </a:p>
        </p:txBody>
      </p:sp>
      <p:sp>
        <p:nvSpPr>
          <p:cNvPr id="5" name="Rounded Rectangle 4"/>
          <p:cNvSpPr/>
          <p:nvPr/>
        </p:nvSpPr>
        <p:spPr>
          <a:xfrm>
            <a:off x="831376" y="1282890"/>
            <a:ext cx="10522424" cy="682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extLst>
      <p:ext uri="{BB962C8B-B14F-4D97-AF65-F5344CB8AC3E}">
        <p14:creationId xmlns:p14="http://schemas.microsoft.com/office/powerpoint/2010/main" val="118851188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Goal programming problems can be categorized according to the </a:t>
            </a:r>
            <a:r>
              <a:rPr lang="en-US" b="1" dirty="0"/>
              <a:t>type of </a:t>
            </a:r>
            <a:r>
              <a:rPr lang="en-US" b="1" dirty="0" smtClean="0"/>
              <a:t>mathematical </a:t>
            </a:r>
            <a:r>
              <a:rPr lang="pt-PT" b="1" dirty="0" err="1" smtClean="0"/>
              <a:t>programming</a:t>
            </a:r>
            <a:r>
              <a:rPr lang="pt-PT" b="1" dirty="0" smtClean="0"/>
              <a:t> </a:t>
            </a:r>
            <a:r>
              <a:rPr lang="pt-PT" b="1" dirty="0" err="1" smtClean="0"/>
              <a:t>model</a:t>
            </a:r>
            <a:r>
              <a:rPr lang="pt-PT" b="1" dirty="0" smtClean="0"/>
              <a:t> </a:t>
            </a:r>
            <a:r>
              <a:rPr lang="en-US" dirty="0" smtClean="0"/>
              <a:t>that </a:t>
            </a:r>
            <a:r>
              <a:rPr lang="en-US" dirty="0"/>
              <a:t>it fits except for having multiple goals instead of a single </a:t>
            </a:r>
            <a:r>
              <a:rPr lang="en-US" dirty="0" smtClean="0"/>
              <a:t>objective:</a:t>
            </a:r>
          </a:p>
          <a:p>
            <a:endParaRPr lang="pt-PT" sz="800" dirty="0" smtClean="0"/>
          </a:p>
          <a:p>
            <a:pPr marL="1255713" lvl="1" indent="-177800"/>
            <a:r>
              <a:rPr lang="pt-PT" dirty="0" smtClean="0"/>
              <a:t> </a:t>
            </a:r>
            <a:r>
              <a:rPr lang="pt-PT" b="1" dirty="0" smtClean="0">
                <a:solidFill>
                  <a:schemeClr val="accent6">
                    <a:lumMod val="75000"/>
                  </a:schemeClr>
                </a:solidFill>
              </a:rPr>
              <a:t>linear </a:t>
            </a:r>
            <a:r>
              <a:rPr lang="pt-PT" b="1" dirty="0" err="1">
                <a:solidFill>
                  <a:schemeClr val="accent6">
                    <a:lumMod val="75000"/>
                  </a:schemeClr>
                </a:solidFill>
              </a:rPr>
              <a:t>programming</a:t>
            </a:r>
            <a:r>
              <a:rPr lang="pt-PT" b="1" dirty="0" smtClean="0">
                <a:solidFill>
                  <a:schemeClr val="accent6">
                    <a:lumMod val="75000"/>
                  </a:schemeClr>
                </a:solidFill>
              </a:rPr>
              <a:t>,</a:t>
            </a:r>
          </a:p>
          <a:p>
            <a:pPr marL="1255713" lvl="1" indent="-177800"/>
            <a:r>
              <a:rPr lang="pt-PT" dirty="0" smtClean="0"/>
              <a:t> </a:t>
            </a:r>
            <a:r>
              <a:rPr lang="pt-PT" dirty="0" err="1"/>
              <a:t>integer</a:t>
            </a:r>
            <a:r>
              <a:rPr lang="pt-PT" dirty="0"/>
              <a:t> </a:t>
            </a:r>
            <a:r>
              <a:rPr lang="pt-PT" dirty="0" err="1"/>
              <a:t>programming</a:t>
            </a:r>
            <a:r>
              <a:rPr lang="pt-PT" dirty="0" smtClean="0"/>
              <a:t>,</a:t>
            </a:r>
          </a:p>
          <a:p>
            <a:pPr marL="1255713" lvl="1" indent="-177800"/>
            <a:r>
              <a:rPr lang="pt-PT" dirty="0" smtClean="0"/>
              <a:t> </a:t>
            </a:r>
            <a:r>
              <a:rPr lang="pt-PT" dirty="0" err="1"/>
              <a:t>nonlinear</a:t>
            </a:r>
            <a:r>
              <a:rPr lang="pt-PT" dirty="0"/>
              <a:t> </a:t>
            </a:r>
            <a:r>
              <a:rPr lang="pt-PT" dirty="0" err="1" smtClean="0"/>
              <a:t>programming</a:t>
            </a:r>
            <a:r>
              <a:rPr lang="pt-PT" dirty="0" smtClean="0"/>
              <a:t>,</a:t>
            </a:r>
          </a:p>
          <a:p>
            <a:pPr marL="1255713" lvl="1" indent="-177800"/>
            <a:r>
              <a:rPr lang="en-US" dirty="0" smtClean="0"/>
              <a:t> </a:t>
            </a:r>
            <a:r>
              <a:rPr lang="en-US" dirty="0" err="1" smtClean="0"/>
              <a:t>etc</a:t>
            </a:r>
            <a:endParaRPr lang="pt-PT" dirty="0"/>
          </a:p>
          <a:p>
            <a:endParaRPr lang="en-US" sz="800" dirty="0" smtClean="0"/>
          </a:p>
          <a:p>
            <a:pPr marL="0" indent="0" algn="ctr">
              <a:buNone/>
            </a:pPr>
            <a:r>
              <a:rPr lang="en-US" sz="2000" i="1" dirty="0" smtClean="0"/>
              <a:t>In class, </a:t>
            </a:r>
            <a:r>
              <a:rPr lang="en-US" sz="2000" i="1" dirty="0"/>
              <a:t>we </a:t>
            </a:r>
            <a:r>
              <a:rPr lang="en-US" sz="2000" i="1" dirty="0" smtClean="0"/>
              <a:t>ill only </a:t>
            </a:r>
            <a:r>
              <a:rPr lang="en-US" sz="2000" i="1" dirty="0"/>
              <a:t>consider </a:t>
            </a:r>
            <a:r>
              <a:rPr lang="en-US" sz="2000" b="1" i="1" dirty="0"/>
              <a:t>linear goal programming</a:t>
            </a:r>
            <a:r>
              <a:rPr lang="en-US" sz="2000" i="1" dirty="0"/>
              <a:t>—those goal programming </a:t>
            </a:r>
            <a:r>
              <a:rPr lang="en-US" sz="2000" i="1" dirty="0" smtClean="0"/>
              <a:t>problems that </a:t>
            </a:r>
            <a:r>
              <a:rPr lang="en-US" sz="2000" i="1" dirty="0"/>
              <a:t>fit linear </a:t>
            </a:r>
            <a:r>
              <a:rPr lang="en-US" sz="2000" i="1" dirty="0" smtClean="0"/>
              <a:t>programming, but I’ll refer to it just as </a:t>
            </a:r>
            <a:r>
              <a:rPr lang="en-US" sz="2000" b="1" i="1" dirty="0" smtClean="0"/>
              <a:t>goal programming</a:t>
            </a:r>
            <a:endParaRPr lang="pt-PT" sz="2000" b="1" i="1" dirty="0"/>
          </a:p>
        </p:txBody>
      </p:sp>
      <p:sp>
        <p:nvSpPr>
          <p:cNvPr id="4" name="Title 1"/>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MOLP - Goal </a:t>
            </a:r>
            <a:r>
              <a:rPr lang="en-US" dirty="0" smtClean="0"/>
              <a:t>Programming</a:t>
            </a:r>
            <a:endParaRPr lang="pt-PT" dirty="0"/>
          </a:p>
        </p:txBody>
      </p:sp>
      <p:sp>
        <p:nvSpPr>
          <p:cNvPr id="5" name="Rounded Rectangle 4"/>
          <p:cNvSpPr/>
          <p:nvPr/>
        </p:nvSpPr>
        <p:spPr>
          <a:xfrm>
            <a:off x="831376" y="1282890"/>
            <a:ext cx="10522424" cy="682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extLst>
      <p:ext uri="{BB962C8B-B14F-4D97-AF65-F5344CB8AC3E}">
        <p14:creationId xmlns:p14="http://schemas.microsoft.com/office/powerpoint/2010/main" val="156730275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Goal programming problems can </a:t>
            </a:r>
            <a:r>
              <a:rPr lang="en-US" dirty="0" smtClean="0"/>
              <a:t>also be </a:t>
            </a:r>
            <a:r>
              <a:rPr lang="en-US" dirty="0"/>
              <a:t>categorized according </a:t>
            </a:r>
            <a:r>
              <a:rPr lang="en-US" dirty="0" smtClean="0"/>
              <a:t>to </a:t>
            </a:r>
            <a:r>
              <a:rPr lang="en-US" b="1" dirty="0" smtClean="0"/>
              <a:t>how </a:t>
            </a:r>
            <a:r>
              <a:rPr lang="en-US" b="1" dirty="0"/>
              <a:t>the goals compare in </a:t>
            </a:r>
            <a:r>
              <a:rPr lang="en-US" b="1" dirty="0" smtClean="0"/>
              <a:t>importance</a:t>
            </a:r>
            <a:r>
              <a:rPr lang="en-US" dirty="0" smtClean="0"/>
              <a:t>:</a:t>
            </a:r>
          </a:p>
          <a:p>
            <a:endParaRPr lang="en-US" sz="800" dirty="0" smtClean="0"/>
          </a:p>
          <a:p>
            <a:pPr lvl="1"/>
            <a:r>
              <a:rPr lang="en-US" b="1" dirty="0" err="1" smtClean="0">
                <a:solidFill>
                  <a:schemeClr val="accent6"/>
                </a:solidFill>
              </a:rPr>
              <a:t>nonpreemptive</a:t>
            </a:r>
            <a:r>
              <a:rPr lang="en-US" b="1" dirty="0" smtClean="0">
                <a:solidFill>
                  <a:schemeClr val="accent6"/>
                </a:solidFill>
              </a:rPr>
              <a:t> </a:t>
            </a:r>
            <a:r>
              <a:rPr lang="en-US" b="1" dirty="0">
                <a:solidFill>
                  <a:schemeClr val="accent6"/>
                </a:solidFill>
              </a:rPr>
              <a:t>goal </a:t>
            </a:r>
            <a:r>
              <a:rPr lang="en-US" b="1" dirty="0" smtClean="0">
                <a:solidFill>
                  <a:schemeClr val="accent6"/>
                </a:solidFill>
              </a:rPr>
              <a:t>programming </a:t>
            </a:r>
            <a:r>
              <a:rPr lang="en-US" dirty="0" smtClean="0"/>
              <a:t>– if all </a:t>
            </a:r>
            <a:r>
              <a:rPr lang="en-US" dirty="0"/>
              <a:t>the goals are of </a:t>
            </a:r>
            <a:r>
              <a:rPr lang="en-US" i="1" dirty="0"/>
              <a:t>roughly </a:t>
            </a:r>
            <a:r>
              <a:rPr lang="en-US" i="1" u="sng" dirty="0" smtClean="0"/>
              <a:t>comparable in importance</a:t>
            </a:r>
            <a:endParaRPr lang="en-US" u="sng" dirty="0"/>
          </a:p>
          <a:p>
            <a:pPr lvl="1"/>
            <a:endParaRPr lang="en-US" sz="400" b="1" dirty="0" smtClean="0"/>
          </a:p>
          <a:p>
            <a:pPr lvl="1"/>
            <a:r>
              <a:rPr lang="en-US" b="1" dirty="0" smtClean="0"/>
              <a:t>preemptive </a:t>
            </a:r>
            <a:r>
              <a:rPr lang="en-US" b="1" dirty="0"/>
              <a:t>goal </a:t>
            </a:r>
            <a:r>
              <a:rPr lang="en-US" b="1" dirty="0" smtClean="0"/>
              <a:t>programming </a:t>
            </a:r>
            <a:r>
              <a:rPr lang="en-US" dirty="0" smtClean="0"/>
              <a:t>– if there </a:t>
            </a:r>
            <a:r>
              <a:rPr lang="en-US" dirty="0"/>
              <a:t>is a </a:t>
            </a:r>
            <a:r>
              <a:rPr lang="en-US" i="1" u="sng" dirty="0" smtClean="0"/>
              <a:t>hierarchy of </a:t>
            </a:r>
            <a:r>
              <a:rPr lang="en-US" i="1" u="sng" dirty="0"/>
              <a:t>priority levels </a:t>
            </a:r>
            <a:r>
              <a:rPr lang="en-US" u="sng" dirty="0"/>
              <a:t>for the goals</a:t>
            </a:r>
            <a:r>
              <a:rPr lang="en-US" dirty="0"/>
              <a:t>, so that the goals of primary importance receive </a:t>
            </a:r>
            <a:r>
              <a:rPr lang="en-US" dirty="0" smtClean="0"/>
              <a:t>first priority attention</a:t>
            </a:r>
            <a:r>
              <a:rPr lang="en-US" dirty="0"/>
              <a:t>, those of secondary importance receive second-priority attention, and </a:t>
            </a:r>
            <a:r>
              <a:rPr lang="en-US" dirty="0" smtClean="0"/>
              <a:t>so forth </a:t>
            </a:r>
            <a:r>
              <a:rPr lang="en-US" dirty="0"/>
              <a:t>(if there are more than two priority levels).</a:t>
            </a:r>
            <a:endParaRPr lang="pt-PT" sz="1600" b="1" i="1" dirty="0"/>
          </a:p>
        </p:txBody>
      </p:sp>
      <p:sp>
        <p:nvSpPr>
          <p:cNvPr id="4" name="Title 1"/>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MOLP - Goal </a:t>
            </a:r>
            <a:r>
              <a:rPr lang="en-US" dirty="0" smtClean="0"/>
              <a:t>Programming</a:t>
            </a:r>
            <a:endParaRPr lang="pt-PT" dirty="0"/>
          </a:p>
        </p:txBody>
      </p:sp>
      <p:sp>
        <p:nvSpPr>
          <p:cNvPr id="5" name="Rounded Rectangle 4"/>
          <p:cNvSpPr/>
          <p:nvPr/>
        </p:nvSpPr>
        <p:spPr>
          <a:xfrm>
            <a:off x="831376" y="1282890"/>
            <a:ext cx="10522424" cy="682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extLst>
      <p:ext uri="{BB962C8B-B14F-4D97-AF65-F5344CB8AC3E}">
        <p14:creationId xmlns:p14="http://schemas.microsoft.com/office/powerpoint/2010/main" val="101597081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10515600" cy="4875426"/>
          </a:xfrm>
        </p:spPr>
        <p:txBody>
          <a:bodyPr>
            <a:normAutofit/>
          </a:bodyPr>
          <a:lstStyle/>
          <a:p>
            <a:pPr marL="0" indent="0">
              <a:buNone/>
            </a:pPr>
            <a:r>
              <a:rPr lang="en-US" dirty="0" smtClean="0"/>
              <a:t>EXAMPLE: The </a:t>
            </a:r>
            <a:r>
              <a:rPr lang="en-US" dirty="0"/>
              <a:t>OR </a:t>
            </a:r>
            <a:r>
              <a:rPr lang="en-US" dirty="0" smtClean="0"/>
              <a:t>department of the DEWRIGHT </a:t>
            </a:r>
            <a:r>
              <a:rPr lang="en-US" dirty="0"/>
              <a:t>COMPANY has been assigned the task of determining which mix </a:t>
            </a:r>
            <a:r>
              <a:rPr lang="en-US" dirty="0" smtClean="0"/>
              <a:t>of </a:t>
            </a:r>
            <a:r>
              <a:rPr lang="en-US" dirty="0"/>
              <a:t>products should be </a:t>
            </a:r>
            <a:r>
              <a:rPr lang="en-US" dirty="0" smtClean="0"/>
              <a:t>produced. </a:t>
            </a:r>
          </a:p>
          <a:p>
            <a:pPr marL="0" indent="0">
              <a:buNone/>
            </a:pPr>
            <a:endParaRPr lang="en-US" sz="800" dirty="0" smtClean="0"/>
          </a:p>
          <a:p>
            <a:pPr marL="0" indent="0">
              <a:buNone/>
            </a:pPr>
            <a:r>
              <a:rPr lang="en-US" dirty="0" smtClean="0"/>
              <a:t>Management wants primary consideration given to the following three goals:</a:t>
            </a:r>
          </a:p>
          <a:p>
            <a:pPr marL="0" indent="0">
              <a:buNone/>
            </a:pPr>
            <a:endParaRPr lang="en-US" sz="1000" dirty="0" smtClean="0"/>
          </a:p>
          <a:p>
            <a:pPr marL="457200" lvl="1" indent="0">
              <a:buNone/>
            </a:pPr>
            <a:r>
              <a:rPr lang="en-US" dirty="0" smtClean="0"/>
              <a:t> </a:t>
            </a:r>
            <a:r>
              <a:rPr lang="en-US" dirty="0"/>
              <a:t>(1) achieving a </a:t>
            </a:r>
            <a:r>
              <a:rPr lang="en-US" dirty="0" smtClean="0"/>
              <a:t>long-term </a:t>
            </a:r>
            <a:r>
              <a:rPr lang="en-US" dirty="0"/>
              <a:t>profit </a:t>
            </a:r>
            <a:r>
              <a:rPr lang="en-US" dirty="0" smtClean="0"/>
              <a:t>(NPV) of </a:t>
            </a:r>
            <a:r>
              <a:rPr lang="en-US" dirty="0"/>
              <a:t>at least $125 million from these </a:t>
            </a:r>
            <a:r>
              <a:rPr lang="en-US" dirty="0" smtClean="0"/>
              <a:t>products</a:t>
            </a:r>
          </a:p>
          <a:p>
            <a:pPr marL="457200" lvl="1" indent="0">
              <a:buNone/>
              <a:tabLst>
                <a:tab pos="3233738" algn="l"/>
              </a:tabLst>
            </a:pPr>
            <a:endParaRPr lang="en-US" sz="800" dirty="0" smtClean="0"/>
          </a:p>
          <a:p>
            <a:pPr marL="457200" lvl="1" indent="0">
              <a:buNone/>
            </a:pPr>
            <a:r>
              <a:rPr lang="en-US" dirty="0" smtClean="0"/>
              <a:t> </a:t>
            </a:r>
            <a:r>
              <a:rPr lang="en-US" dirty="0"/>
              <a:t>(2) maintaining the current employment </a:t>
            </a:r>
            <a:r>
              <a:rPr lang="en-US" dirty="0" smtClean="0"/>
              <a:t>level of </a:t>
            </a:r>
            <a:r>
              <a:rPr lang="en-US" dirty="0"/>
              <a:t>4,000 employees</a:t>
            </a:r>
            <a:r>
              <a:rPr lang="en-US" dirty="0" smtClean="0"/>
              <a:t>,</a:t>
            </a:r>
          </a:p>
          <a:p>
            <a:pPr marL="457200" lvl="1" indent="0">
              <a:buNone/>
            </a:pPr>
            <a:endParaRPr lang="en-US" sz="800" dirty="0" smtClean="0"/>
          </a:p>
          <a:p>
            <a:pPr marL="457200" lvl="1" indent="0">
              <a:buNone/>
            </a:pPr>
            <a:r>
              <a:rPr lang="en-US" dirty="0" smtClean="0"/>
              <a:t> (</a:t>
            </a:r>
            <a:r>
              <a:rPr lang="en-US" dirty="0"/>
              <a:t>3) holding the capital investment to less than $55 million. </a:t>
            </a:r>
            <a:endParaRPr lang="en-US" dirty="0" smtClean="0"/>
          </a:p>
        </p:txBody>
      </p:sp>
      <p:sp>
        <p:nvSpPr>
          <p:cNvPr id="4" name="Title 1"/>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MOLP - Goal </a:t>
            </a:r>
            <a:r>
              <a:rPr lang="en-US" dirty="0" smtClean="0"/>
              <a:t>Programming</a:t>
            </a:r>
            <a:endParaRPr lang="pt-PT" dirty="0"/>
          </a:p>
        </p:txBody>
      </p:sp>
      <p:sp>
        <p:nvSpPr>
          <p:cNvPr id="5" name="Rounded Rectangle 4"/>
          <p:cNvSpPr/>
          <p:nvPr/>
        </p:nvSpPr>
        <p:spPr>
          <a:xfrm>
            <a:off x="831376" y="1282890"/>
            <a:ext cx="10522424" cy="682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extLst>
      <p:ext uri="{BB962C8B-B14F-4D97-AF65-F5344CB8AC3E}">
        <p14:creationId xmlns:p14="http://schemas.microsoft.com/office/powerpoint/2010/main" val="250239973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10515600" cy="4875426"/>
          </a:xfrm>
        </p:spPr>
        <p:txBody>
          <a:bodyPr>
            <a:normAutofit/>
          </a:bodyPr>
          <a:lstStyle/>
          <a:p>
            <a:pPr marL="0" indent="0">
              <a:buNone/>
            </a:pPr>
            <a:r>
              <a:rPr lang="en-US" dirty="0" smtClean="0"/>
              <a:t>However, it </a:t>
            </a:r>
            <a:r>
              <a:rPr lang="en-US" dirty="0"/>
              <a:t>probably will not be possible to attain all these goals simultaneously</a:t>
            </a:r>
            <a:r>
              <a:rPr lang="en-US" dirty="0" smtClean="0"/>
              <a:t>, priorities have been discussed leading to setting a </a:t>
            </a:r>
            <a:r>
              <a:rPr lang="en-US" i="1" dirty="0" smtClean="0">
                <a:solidFill>
                  <a:srgbClr val="C00000"/>
                </a:solidFill>
              </a:rPr>
              <a:t>penalty weight</a:t>
            </a:r>
            <a:r>
              <a:rPr lang="en-US" i="1" dirty="0" smtClean="0"/>
              <a:t>:</a:t>
            </a:r>
          </a:p>
          <a:p>
            <a:pPr marL="0" indent="0">
              <a:buNone/>
            </a:pPr>
            <a:endParaRPr lang="en-US" sz="800" i="1" dirty="0" smtClean="0"/>
          </a:p>
          <a:p>
            <a:pPr marL="914400" lvl="1" indent="-457200">
              <a:buFont typeface="+mj-lt"/>
              <a:buAutoNum type="arabicParenR"/>
            </a:pPr>
            <a:r>
              <a:rPr lang="en-US" dirty="0" smtClean="0"/>
              <a:t>5 </a:t>
            </a:r>
            <a:r>
              <a:rPr lang="en-US" dirty="0"/>
              <a:t>for missing the profit goal (per $1 million under), </a:t>
            </a:r>
            <a:endParaRPr lang="en-US" dirty="0" smtClean="0"/>
          </a:p>
          <a:p>
            <a:pPr marL="914400" lvl="1" indent="-457200">
              <a:buFont typeface="+mj-lt"/>
              <a:buAutoNum type="arabicParenR"/>
            </a:pPr>
            <a:r>
              <a:rPr lang="en-US" dirty="0" smtClean="0"/>
              <a:t>2 for going </a:t>
            </a:r>
            <a:r>
              <a:rPr lang="en-US" dirty="0"/>
              <a:t>over the employment goal (per 100 employees</a:t>
            </a:r>
            <a:r>
              <a:rPr lang="en-US" dirty="0" smtClean="0"/>
              <a:t>) and 4 </a:t>
            </a:r>
            <a:r>
              <a:rPr lang="en-US" dirty="0"/>
              <a:t>for going under this same </a:t>
            </a:r>
            <a:r>
              <a:rPr lang="en-US" dirty="0" smtClean="0"/>
              <a:t>goal</a:t>
            </a:r>
            <a:endParaRPr lang="en-US" dirty="0"/>
          </a:p>
          <a:p>
            <a:pPr marL="914400" lvl="1" indent="-457200">
              <a:buFont typeface="+mj-lt"/>
              <a:buAutoNum type="arabicParenR"/>
            </a:pPr>
            <a:r>
              <a:rPr lang="en-US" dirty="0" smtClean="0"/>
              <a:t>3 </a:t>
            </a:r>
            <a:r>
              <a:rPr lang="en-US" dirty="0"/>
              <a:t>for exceeding the capital investment goal (per $1 million over</a:t>
            </a:r>
            <a:r>
              <a:rPr lang="en-US" dirty="0" smtClean="0"/>
              <a:t>)</a:t>
            </a:r>
          </a:p>
          <a:p>
            <a:pPr marL="457200" lvl="1" indent="0">
              <a:buNone/>
            </a:pPr>
            <a:r>
              <a:rPr lang="en-US" dirty="0" smtClean="0"/>
              <a:t> </a:t>
            </a:r>
          </a:p>
          <a:p>
            <a:pPr marL="0" indent="0">
              <a:buNone/>
            </a:pPr>
            <a:r>
              <a:rPr lang="en-US" dirty="0" smtClean="0"/>
              <a:t>Each </a:t>
            </a:r>
            <a:r>
              <a:rPr lang="en-US" dirty="0"/>
              <a:t>new </a:t>
            </a:r>
            <a:r>
              <a:rPr lang="en-US" dirty="0" smtClean="0"/>
              <a:t>product’s contribution </a:t>
            </a:r>
            <a:r>
              <a:rPr lang="en-US" dirty="0"/>
              <a:t>to profit, employment level, and capital investment level is </a:t>
            </a:r>
            <a:r>
              <a:rPr lang="en-US" i="1" dirty="0"/>
              <a:t>proportional </a:t>
            </a:r>
            <a:r>
              <a:rPr lang="en-US" dirty="0" smtClean="0"/>
              <a:t>to the </a:t>
            </a:r>
            <a:r>
              <a:rPr lang="en-US" dirty="0"/>
              <a:t>rate of production. </a:t>
            </a:r>
            <a:endParaRPr lang="en-US" dirty="0" smtClean="0"/>
          </a:p>
        </p:txBody>
      </p:sp>
      <p:sp>
        <p:nvSpPr>
          <p:cNvPr id="4" name="Title 1"/>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MOLP - Goal </a:t>
            </a:r>
            <a:r>
              <a:rPr lang="en-US" dirty="0" smtClean="0"/>
              <a:t>Programming</a:t>
            </a:r>
            <a:endParaRPr lang="pt-PT" dirty="0"/>
          </a:p>
        </p:txBody>
      </p:sp>
      <p:sp>
        <p:nvSpPr>
          <p:cNvPr id="5" name="Rounded Rectangle 4"/>
          <p:cNvSpPr/>
          <p:nvPr/>
        </p:nvSpPr>
        <p:spPr>
          <a:xfrm>
            <a:off x="831376" y="1282890"/>
            <a:ext cx="10522424" cy="682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extLst>
      <p:ext uri="{BB962C8B-B14F-4D97-AF65-F5344CB8AC3E}">
        <p14:creationId xmlns:p14="http://schemas.microsoft.com/office/powerpoint/2010/main" val="423093836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10515600" cy="4875426"/>
          </a:xfrm>
        </p:spPr>
        <p:txBody>
          <a:bodyPr>
            <a:normAutofit/>
          </a:bodyPr>
          <a:lstStyle/>
          <a:p>
            <a:pPr marL="0" indent="0">
              <a:buNone/>
            </a:pPr>
            <a:r>
              <a:rPr lang="en-US" dirty="0" smtClean="0"/>
              <a:t>These </a:t>
            </a:r>
            <a:r>
              <a:rPr lang="en-US" dirty="0"/>
              <a:t>contributions per unit rate of production are shown in </a:t>
            </a:r>
            <a:r>
              <a:rPr lang="en-US" dirty="0" smtClean="0"/>
              <a:t>the table </a:t>
            </a:r>
            <a:r>
              <a:rPr lang="en-US" dirty="0"/>
              <a:t>along with the goals and penalty weights.</a:t>
            </a:r>
            <a:endParaRPr lang="pt-PT" dirty="0"/>
          </a:p>
        </p:txBody>
      </p:sp>
      <p:sp>
        <p:nvSpPr>
          <p:cNvPr id="4" name="Title 1"/>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MOLP - Goal </a:t>
            </a:r>
            <a:r>
              <a:rPr lang="en-US" dirty="0" smtClean="0"/>
              <a:t>Programming</a:t>
            </a:r>
            <a:endParaRPr lang="pt-PT" dirty="0"/>
          </a:p>
        </p:txBody>
      </p:sp>
      <p:sp>
        <p:nvSpPr>
          <p:cNvPr id="5" name="Rounded Rectangle 4"/>
          <p:cNvSpPr/>
          <p:nvPr/>
        </p:nvSpPr>
        <p:spPr>
          <a:xfrm>
            <a:off x="831376" y="1282890"/>
            <a:ext cx="10522424" cy="682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graphicFrame>
        <p:nvGraphicFramePr>
          <p:cNvPr id="2" name="Table 1"/>
          <p:cNvGraphicFramePr>
            <a:graphicFrameLocks noGrp="1"/>
          </p:cNvGraphicFramePr>
          <p:nvPr>
            <p:extLst>
              <p:ext uri="{D42A27DB-BD31-4B8C-83A1-F6EECF244321}">
                <p14:modId xmlns:p14="http://schemas.microsoft.com/office/powerpoint/2010/main" val="1067491974"/>
              </p:ext>
            </p:extLst>
          </p:nvPr>
        </p:nvGraphicFramePr>
        <p:xfrm>
          <a:off x="992980" y="2957511"/>
          <a:ext cx="10151271" cy="2593182"/>
        </p:xfrm>
        <a:graphic>
          <a:graphicData uri="http://schemas.openxmlformats.org/drawingml/2006/table">
            <a:tbl>
              <a:tblPr firstRow="1" firstCol="1" bandRow="1">
                <a:tableStyleId>{5C22544A-7EE6-4342-B048-85BDC9FD1C3A}</a:tableStyleId>
              </a:tblPr>
              <a:tblGrid>
                <a:gridCol w="2352421">
                  <a:extLst>
                    <a:ext uri="{9D8B030D-6E8A-4147-A177-3AD203B41FA5}">
                      <a16:colId xmlns:a16="http://schemas.microsoft.com/office/drawing/2014/main" val="54621449"/>
                    </a:ext>
                  </a:extLst>
                </a:gridCol>
                <a:gridCol w="700509">
                  <a:extLst>
                    <a:ext uri="{9D8B030D-6E8A-4147-A177-3AD203B41FA5}">
                      <a16:colId xmlns:a16="http://schemas.microsoft.com/office/drawing/2014/main" val="3933745013"/>
                    </a:ext>
                  </a:extLst>
                </a:gridCol>
                <a:gridCol w="800423">
                  <a:extLst>
                    <a:ext uri="{9D8B030D-6E8A-4147-A177-3AD203B41FA5}">
                      <a16:colId xmlns:a16="http://schemas.microsoft.com/office/drawing/2014/main" val="3205048005"/>
                    </a:ext>
                  </a:extLst>
                </a:gridCol>
                <a:gridCol w="800423">
                  <a:extLst>
                    <a:ext uri="{9D8B030D-6E8A-4147-A177-3AD203B41FA5}">
                      <a16:colId xmlns:a16="http://schemas.microsoft.com/office/drawing/2014/main" val="3991257617"/>
                    </a:ext>
                  </a:extLst>
                </a:gridCol>
                <a:gridCol w="435182">
                  <a:extLst>
                    <a:ext uri="{9D8B030D-6E8A-4147-A177-3AD203B41FA5}">
                      <a16:colId xmlns:a16="http://schemas.microsoft.com/office/drawing/2014/main" val="782181681"/>
                    </a:ext>
                  </a:extLst>
                </a:gridCol>
                <a:gridCol w="565070">
                  <a:extLst>
                    <a:ext uri="{9D8B030D-6E8A-4147-A177-3AD203B41FA5}">
                      <a16:colId xmlns:a16="http://schemas.microsoft.com/office/drawing/2014/main" val="2446576153"/>
                    </a:ext>
                  </a:extLst>
                </a:gridCol>
                <a:gridCol w="2697679">
                  <a:extLst>
                    <a:ext uri="{9D8B030D-6E8A-4147-A177-3AD203B41FA5}">
                      <a16:colId xmlns:a16="http://schemas.microsoft.com/office/drawing/2014/main" val="2883016485"/>
                    </a:ext>
                  </a:extLst>
                </a:gridCol>
                <a:gridCol w="1799564">
                  <a:extLst>
                    <a:ext uri="{9D8B030D-6E8A-4147-A177-3AD203B41FA5}">
                      <a16:colId xmlns:a16="http://schemas.microsoft.com/office/drawing/2014/main" val="3629407162"/>
                    </a:ext>
                  </a:extLst>
                </a:gridCol>
              </a:tblGrid>
              <a:tr h="432197">
                <a:tc rowSpan="3">
                  <a:txBody>
                    <a:bodyPr/>
                    <a:lstStyle/>
                    <a:p>
                      <a:pPr algn="ctr">
                        <a:lnSpc>
                          <a:spcPct val="106000"/>
                        </a:lnSpc>
                        <a:spcAft>
                          <a:spcPts val="0"/>
                        </a:spcAft>
                      </a:pPr>
                      <a:r>
                        <a:rPr lang="en-US" sz="1600" dirty="0">
                          <a:effectLst/>
                        </a:rPr>
                        <a:t>Factor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gridSpan="3">
                  <a:txBody>
                    <a:bodyPr/>
                    <a:lstStyle/>
                    <a:p>
                      <a:pPr algn="ctr">
                        <a:lnSpc>
                          <a:spcPct val="106000"/>
                        </a:lnSpc>
                        <a:spcAft>
                          <a:spcPts val="0"/>
                        </a:spcAft>
                      </a:pPr>
                      <a:r>
                        <a:rPr lang="en-US" sz="1600">
                          <a:effectLst/>
                        </a:rPr>
                        <a:t>Unit contribution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c rowSpan="3" gridSpan="3">
                  <a:txBody>
                    <a:bodyPr/>
                    <a:lstStyle/>
                    <a:p>
                      <a:pPr algn="ctr">
                        <a:lnSpc>
                          <a:spcPct val="106000"/>
                        </a:lnSpc>
                        <a:spcAft>
                          <a:spcPts val="0"/>
                        </a:spcAft>
                      </a:pPr>
                      <a:r>
                        <a:rPr lang="en-US" sz="1600">
                          <a:effectLst/>
                        </a:rPr>
                        <a:t>Goal Unit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rowSpan="3" hMerge="1">
                  <a:txBody>
                    <a:bodyPr/>
                    <a:lstStyle/>
                    <a:p>
                      <a:endParaRPr lang="en-US"/>
                    </a:p>
                  </a:txBody>
                  <a:tcPr/>
                </a:tc>
                <a:tc rowSpan="3" hMerge="1">
                  <a:txBody>
                    <a:bodyPr/>
                    <a:lstStyle/>
                    <a:p>
                      <a:endParaRPr lang="en-US"/>
                    </a:p>
                  </a:txBody>
                  <a:tcPr/>
                </a:tc>
                <a:tc rowSpan="3">
                  <a:txBody>
                    <a:bodyPr/>
                    <a:lstStyle/>
                    <a:p>
                      <a:pPr algn="ctr">
                        <a:lnSpc>
                          <a:spcPct val="106000"/>
                        </a:lnSpc>
                        <a:spcAft>
                          <a:spcPts val="0"/>
                        </a:spcAft>
                      </a:pPr>
                      <a:r>
                        <a:rPr lang="en-US" sz="1600">
                          <a:effectLst/>
                        </a:rPr>
                        <a:t>Penalty Weight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585768240"/>
                  </a:ext>
                </a:extLst>
              </a:tr>
              <a:tr h="432197">
                <a:tc vMerge="1">
                  <a:txBody>
                    <a:bodyPr/>
                    <a:lstStyle/>
                    <a:p>
                      <a:endParaRPr lang="en-US"/>
                    </a:p>
                  </a:txBody>
                  <a:tcPr/>
                </a:tc>
                <a:tc gridSpan="3">
                  <a:txBody>
                    <a:bodyPr/>
                    <a:lstStyle/>
                    <a:p>
                      <a:pPr algn="ctr">
                        <a:lnSpc>
                          <a:spcPct val="106000"/>
                        </a:lnSpc>
                        <a:spcAft>
                          <a:spcPts val="0"/>
                        </a:spcAft>
                      </a:pPr>
                      <a:r>
                        <a:rPr lang="en-US" sz="1600" dirty="0">
                          <a:solidFill>
                            <a:schemeClr val="bg1"/>
                          </a:solidFill>
                          <a:effectLst/>
                        </a:rPr>
                        <a:t>Product</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solidFill>
                  </a:tcPr>
                </a:tc>
                <a:tc hMerge="1">
                  <a:txBody>
                    <a:bodyPr/>
                    <a:lstStyle/>
                    <a:p>
                      <a:endParaRPr lang="en-US"/>
                    </a:p>
                  </a:txBody>
                  <a:tcPr/>
                </a:tc>
                <a:tc hMerge="1">
                  <a:txBody>
                    <a:bodyPr/>
                    <a:lstStyle/>
                    <a:p>
                      <a:endParaRPr lang="en-US"/>
                    </a:p>
                  </a:txBody>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vMerge="1">
                  <a:txBody>
                    <a:bodyPr/>
                    <a:lstStyle/>
                    <a:p>
                      <a:endParaRPr lang="en-US"/>
                    </a:p>
                  </a:txBody>
                  <a:tcPr/>
                </a:tc>
                <a:extLst>
                  <a:ext uri="{0D108BD9-81ED-4DB2-BD59-A6C34878D82A}">
                    <a16:rowId xmlns:a16="http://schemas.microsoft.com/office/drawing/2014/main" val="1440292065"/>
                  </a:ext>
                </a:extLst>
              </a:tr>
              <a:tr h="432197">
                <a:tc vMerge="1">
                  <a:txBody>
                    <a:bodyPr/>
                    <a:lstStyle/>
                    <a:p>
                      <a:endParaRPr lang="en-US"/>
                    </a:p>
                  </a:txBody>
                  <a:tcPr/>
                </a:tc>
                <a:tc>
                  <a:txBody>
                    <a:bodyPr/>
                    <a:lstStyle/>
                    <a:p>
                      <a:pPr algn="ctr">
                        <a:lnSpc>
                          <a:spcPct val="106000"/>
                        </a:lnSpc>
                        <a:spcAft>
                          <a:spcPts val="0"/>
                        </a:spcAft>
                      </a:pPr>
                      <a:r>
                        <a:rPr lang="en-US" sz="1600">
                          <a:solidFill>
                            <a:schemeClr val="bg1"/>
                          </a:solidFill>
                          <a:effectLst/>
                        </a:rPr>
                        <a:t>1</a:t>
                      </a:r>
                      <a:endParaRPr lang="en-US" sz="16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solidFill>
                  </a:tcPr>
                </a:tc>
                <a:tc>
                  <a:txBody>
                    <a:bodyPr/>
                    <a:lstStyle/>
                    <a:p>
                      <a:pPr algn="ctr">
                        <a:lnSpc>
                          <a:spcPct val="106000"/>
                        </a:lnSpc>
                        <a:spcAft>
                          <a:spcPts val="0"/>
                        </a:spcAft>
                      </a:pPr>
                      <a:r>
                        <a:rPr lang="en-US" sz="1600" dirty="0">
                          <a:solidFill>
                            <a:schemeClr val="bg1"/>
                          </a:solidFill>
                          <a:effectLst/>
                        </a:rPr>
                        <a:t>2</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solidFill>
                  </a:tcPr>
                </a:tc>
                <a:tc>
                  <a:txBody>
                    <a:bodyPr/>
                    <a:lstStyle/>
                    <a:p>
                      <a:pPr algn="ctr">
                        <a:lnSpc>
                          <a:spcPct val="106000"/>
                        </a:lnSpc>
                        <a:spcAft>
                          <a:spcPts val="0"/>
                        </a:spcAft>
                      </a:pPr>
                      <a:r>
                        <a:rPr lang="en-US" sz="1600" dirty="0">
                          <a:solidFill>
                            <a:schemeClr val="bg1"/>
                          </a:solidFill>
                          <a:effectLst/>
                        </a:rPr>
                        <a:t>3</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solidFill>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vMerge="1">
                  <a:txBody>
                    <a:bodyPr/>
                    <a:lstStyle/>
                    <a:p>
                      <a:endParaRPr lang="en-US"/>
                    </a:p>
                  </a:txBody>
                  <a:tcPr/>
                </a:tc>
                <a:extLst>
                  <a:ext uri="{0D108BD9-81ED-4DB2-BD59-A6C34878D82A}">
                    <a16:rowId xmlns:a16="http://schemas.microsoft.com/office/drawing/2014/main" val="2167827779"/>
                  </a:ext>
                </a:extLst>
              </a:tr>
              <a:tr h="432197">
                <a:tc>
                  <a:txBody>
                    <a:bodyPr/>
                    <a:lstStyle/>
                    <a:p>
                      <a:pPr>
                        <a:lnSpc>
                          <a:spcPct val="106000"/>
                        </a:lnSpc>
                        <a:spcAft>
                          <a:spcPts val="0"/>
                        </a:spcAft>
                      </a:pPr>
                      <a:r>
                        <a:rPr lang="en-US" sz="1600">
                          <a:effectLst/>
                        </a:rPr>
                        <a:t>Long-term profit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6000"/>
                        </a:lnSpc>
                        <a:spcAft>
                          <a:spcPts val="0"/>
                        </a:spcAft>
                      </a:pPr>
                      <a:r>
                        <a:rPr lang="en-US" sz="1600">
                          <a:effectLst/>
                        </a:rPr>
                        <a:t>12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6000"/>
                        </a:lnSpc>
                        <a:spcAft>
                          <a:spcPts val="0"/>
                        </a:spcAft>
                      </a:pPr>
                      <a:r>
                        <a:rPr lang="en-US" sz="1600">
                          <a:effectLst/>
                        </a:rPr>
                        <a:t>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6000"/>
                        </a:lnSpc>
                        <a:spcAft>
                          <a:spcPts val="0"/>
                        </a:spcAft>
                      </a:pPr>
                      <a:r>
                        <a:rPr lang="en-US" sz="1600">
                          <a:effectLst/>
                        </a:rPr>
                        <a:t>15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6000"/>
                        </a:lnSpc>
                        <a:spcAft>
                          <a:spcPts val="0"/>
                        </a:spcAft>
                      </a:pPr>
                      <a:r>
                        <a:rPr lang="en-US" sz="1600">
                          <a:effectLst/>
                        </a:rPr>
                        <a: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6000"/>
                        </a:lnSpc>
                        <a:spcAft>
                          <a:spcPts val="0"/>
                        </a:spcAft>
                      </a:pPr>
                      <a:r>
                        <a:rPr lang="en-US" sz="1600">
                          <a:effectLst/>
                        </a:rPr>
                        <a:t>125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6000"/>
                        </a:lnSpc>
                        <a:spcAft>
                          <a:spcPts val="0"/>
                        </a:spcAft>
                      </a:pPr>
                      <a:r>
                        <a:rPr lang="en-US" sz="1600">
                          <a:effectLst/>
                        </a:rPr>
                        <a:t>(millions of dollars)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6000"/>
                        </a:lnSpc>
                        <a:spcAft>
                          <a:spcPts val="0"/>
                        </a:spcAft>
                      </a:pPr>
                      <a:r>
                        <a:rPr lang="en-US" sz="1600">
                          <a:effectLst/>
                        </a:rPr>
                        <a:t>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56414748"/>
                  </a:ext>
                </a:extLst>
              </a:tr>
              <a:tr h="432197">
                <a:tc>
                  <a:txBody>
                    <a:bodyPr/>
                    <a:lstStyle/>
                    <a:p>
                      <a:pPr>
                        <a:lnSpc>
                          <a:spcPct val="106000"/>
                        </a:lnSpc>
                        <a:spcAft>
                          <a:spcPts val="0"/>
                        </a:spcAft>
                      </a:pPr>
                      <a:r>
                        <a:rPr lang="en-US" sz="1600">
                          <a:effectLst/>
                        </a:rPr>
                        <a:t>Employment level</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6000"/>
                        </a:lnSpc>
                        <a:spcAft>
                          <a:spcPts val="0"/>
                        </a:spcAft>
                      </a:pPr>
                      <a:r>
                        <a:rPr lang="en-US" sz="1600">
                          <a:effectLst/>
                        </a:rPr>
                        <a:t>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6000"/>
                        </a:lnSpc>
                        <a:spcAft>
                          <a:spcPts val="0"/>
                        </a:spcAft>
                      </a:pPr>
                      <a:r>
                        <a:rPr lang="en-US" sz="1600">
                          <a:effectLst/>
                        </a:rPr>
                        <a:t>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6000"/>
                        </a:lnSpc>
                        <a:spcAft>
                          <a:spcPts val="0"/>
                        </a:spcAft>
                      </a:pPr>
                      <a:r>
                        <a:rPr lang="en-US" sz="1600">
                          <a:effectLst/>
                        </a:rPr>
                        <a:t>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6000"/>
                        </a:lnSpc>
                        <a:spcAft>
                          <a:spcPts val="0"/>
                        </a:spcAft>
                      </a:pPr>
                      <a:r>
                        <a:rPr lang="en-US" sz="1600">
                          <a:effectLst/>
                        </a:rPr>
                        <a: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6000"/>
                        </a:lnSpc>
                        <a:spcAft>
                          <a:spcPts val="0"/>
                        </a:spcAft>
                      </a:pPr>
                      <a:r>
                        <a:rPr lang="en-US" sz="1600">
                          <a:effectLst/>
                        </a:rPr>
                        <a:t>40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6000"/>
                        </a:lnSpc>
                        <a:spcAft>
                          <a:spcPts val="0"/>
                        </a:spcAft>
                      </a:pPr>
                      <a:r>
                        <a:rPr lang="en-US" sz="1600">
                          <a:effectLst/>
                        </a:rPr>
                        <a:t>(hundreds of employees)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6000"/>
                        </a:lnSpc>
                        <a:spcAft>
                          <a:spcPts val="0"/>
                        </a:spcAft>
                      </a:pPr>
                      <a:r>
                        <a:rPr lang="en-US" sz="1600">
                          <a:effectLst/>
                        </a:rPr>
                        <a:t>2(+), 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29480657"/>
                  </a:ext>
                </a:extLst>
              </a:tr>
              <a:tr h="432197">
                <a:tc>
                  <a:txBody>
                    <a:bodyPr/>
                    <a:lstStyle/>
                    <a:p>
                      <a:pPr>
                        <a:lnSpc>
                          <a:spcPct val="106000"/>
                        </a:lnSpc>
                        <a:spcAft>
                          <a:spcPts val="0"/>
                        </a:spcAft>
                      </a:pPr>
                      <a:r>
                        <a:rPr lang="en-US" sz="1600">
                          <a:effectLst/>
                        </a:rPr>
                        <a:t>Capital investment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6000"/>
                        </a:lnSpc>
                        <a:spcAft>
                          <a:spcPts val="0"/>
                        </a:spcAft>
                      </a:pPr>
                      <a:r>
                        <a:rPr lang="en-US" sz="1600">
                          <a:effectLst/>
                        </a:rPr>
                        <a:t>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6000"/>
                        </a:lnSpc>
                        <a:spcAft>
                          <a:spcPts val="0"/>
                        </a:spcAft>
                      </a:pPr>
                      <a:r>
                        <a:rPr lang="en-US" sz="1600">
                          <a:effectLst/>
                        </a:rPr>
                        <a:t>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6000"/>
                        </a:lnSpc>
                        <a:spcAft>
                          <a:spcPts val="0"/>
                        </a:spcAft>
                      </a:pPr>
                      <a:r>
                        <a:rPr lang="en-US" sz="1600">
                          <a:effectLst/>
                        </a:rPr>
                        <a:t>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6000"/>
                        </a:lnSpc>
                        <a:spcAft>
                          <a:spcPts val="0"/>
                        </a:spcAft>
                      </a:pPr>
                      <a:r>
                        <a:rPr lang="en-US" sz="1600">
                          <a:effectLst/>
                        </a:rPr>
                        <a: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6000"/>
                        </a:lnSpc>
                        <a:spcAft>
                          <a:spcPts val="0"/>
                        </a:spcAft>
                      </a:pPr>
                      <a:r>
                        <a:rPr lang="en-US" sz="1600">
                          <a:effectLst/>
                        </a:rPr>
                        <a:t>55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6000"/>
                        </a:lnSpc>
                        <a:spcAft>
                          <a:spcPts val="0"/>
                        </a:spcAft>
                      </a:pPr>
                      <a:r>
                        <a:rPr lang="en-US" sz="1600">
                          <a:effectLst/>
                        </a:rPr>
                        <a:t>(millions of dollars)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6000"/>
                        </a:lnSpc>
                        <a:spcAft>
                          <a:spcPts val="0"/>
                        </a:spcAft>
                      </a:pPr>
                      <a:r>
                        <a:rPr lang="en-US" sz="1600" dirty="0">
                          <a:effectLst/>
                        </a:rPr>
                        <a:t>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03959252"/>
                  </a:ext>
                </a:extLst>
              </a:tr>
            </a:tbl>
          </a:graphicData>
        </a:graphic>
      </p:graphicFrame>
    </p:spTree>
    <p:extLst>
      <p:ext uri="{BB962C8B-B14F-4D97-AF65-F5344CB8AC3E}">
        <p14:creationId xmlns:p14="http://schemas.microsoft.com/office/powerpoint/2010/main" val="22913020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8" y="1374709"/>
            <a:ext cx="5157787" cy="823912"/>
          </a:xfrm>
        </p:spPr>
        <p:txBody>
          <a:bodyPr/>
          <a:lstStyle/>
          <a:p>
            <a:r>
              <a:rPr lang="en-US" dirty="0">
                <a:solidFill>
                  <a:schemeClr val="accent6"/>
                </a:solidFill>
              </a:rPr>
              <a:t>Single-objective problems</a:t>
            </a:r>
          </a:p>
        </p:txBody>
      </p:sp>
      <p:sp>
        <p:nvSpPr>
          <p:cNvPr id="4" name="Content Placeholder 3"/>
          <p:cNvSpPr>
            <a:spLocks noGrp="1"/>
          </p:cNvSpPr>
          <p:nvPr>
            <p:ph sz="half" idx="2"/>
          </p:nvPr>
        </p:nvSpPr>
        <p:spPr>
          <a:xfrm>
            <a:off x="839788" y="2314962"/>
            <a:ext cx="5157787" cy="2301101"/>
          </a:xfrm>
        </p:spPr>
        <p:txBody>
          <a:bodyPr>
            <a:normAutofit/>
          </a:bodyPr>
          <a:lstStyle/>
          <a:p>
            <a:r>
              <a:rPr lang="en-US" sz="2200" dirty="0" smtClean="0"/>
              <a:t>The </a:t>
            </a:r>
            <a:r>
              <a:rPr lang="en-US" sz="2200" dirty="0"/>
              <a:t>goal is to find the (single) feasible solution that optimizes the objective </a:t>
            </a:r>
            <a:r>
              <a:rPr lang="en-US" sz="2200" dirty="0" smtClean="0"/>
              <a:t>function  ( </a:t>
            </a:r>
            <a:r>
              <a:rPr lang="en-US" sz="2200" i="1" dirty="0" smtClean="0">
                <a:solidFill>
                  <a:srgbClr val="5B9BD5"/>
                </a:solidFill>
              </a:rPr>
              <a:t>max Z</a:t>
            </a:r>
            <a:r>
              <a:rPr lang="en-US" sz="2200" i="1" baseline="-25000" dirty="0" smtClean="0">
                <a:solidFill>
                  <a:srgbClr val="5B9BD5"/>
                </a:solidFill>
              </a:rPr>
              <a:t>1</a:t>
            </a:r>
            <a:r>
              <a:rPr lang="en-US" sz="2200" i="1" dirty="0" smtClean="0">
                <a:solidFill>
                  <a:srgbClr val="5B9BD5"/>
                </a:solidFill>
              </a:rPr>
              <a:t> </a:t>
            </a:r>
            <a:r>
              <a:rPr lang="en-US" sz="2200" i="1" dirty="0">
                <a:solidFill>
                  <a:srgbClr val="5B9BD5"/>
                </a:solidFill>
              </a:rPr>
              <a:t>= </a:t>
            </a:r>
            <a:r>
              <a:rPr lang="en-US" sz="2200" i="1" dirty="0" smtClean="0">
                <a:solidFill>
                  <a:srgbClr val="5B9BD5"/>
                </a:solidFill>
              </a:rPr>
              <a:t>x</a:t>
            </a:r>
            <a:r>
              <a:rPr lang="en-US" sz="2200" i="1" baseline="-25000" dirty="0" smtClean="0">
                <a:solidFill>
                  <a:srgbClr val="5B9BD5"/>
                </a:solidFill>
              </a:rPr>
              <a:t>1</a:t>
            </a:r>
            <a:r>
              <a:rPr lang="en-US" sz="2200" i="1" dirty="0" smtClean="0">
                <a:solidFill>
                  <a:srgbClr val="5B9BD5"/>
                </a:solidFill>
              </a:rPr>
              <a:t> – 3x</a:t>
            </a:r>
            <a:r>
              <a:rPr lang="en-US" sz="2200" i="1" baseline="-25000" dirty="0" smtClean="0">
                <a:solidFill>
                  <a:srgbClr val="5B9BD5"/>
                </a:solidFill>
              </a:rPr>
              <a:t>2</a:t>
            </a:r>
            <a:r>
              <a:rPr lang="en-US" sz="2200" i="1" dirty="0" smtClean="0">
                <a:solidFill>
                  <a:srgbClr val="5B9BD5"/>
                </a:solidFill>
              </a:rPr>
              <a:t> </a:t>
            </a:r>
            <a:r>
              <a:rPr lang="en-US" sz="2200" dirty="0" smtClean="0"/>
              <a:t>)</a:t>
            </a:r>
          </a:p>
          <a:p>
            <a:endParaRPr lang="en-US" sz="800" dirty="0" smtClean="0"/>
          </a:p>
          <a:p>
            <a:r>
              <a:rPr lang="en-US" sz="2200" dirty="0" smtClean="0"/>
              <a:t>Even </a:t>
            </a:r>
            <a:r>
              <a:rPr lang="en-US" sz="2200" dirty="0"/>
              <a:t>when alternative solutions </a:t>
            </a:r>
            <a:r>
              <a:rPr lang="en-US" sz="2200" dirty="0" smtClean="0"/>
              <a:t>exist, </a:t>
            </a:r>
            <a:r>
              <a:rPr lang="en-US" sz="2200" dirty="0"/>
              <a:t>these provide the same objective function value</a:t>
            </a:r>
          </a:p>
          <a:p>
            <a:endParaRPr lang="en-US" sz="2400" dirty="0"/>
          </a:p>
        </p:txBody>
      </p:sp>
      <p:sp>
        <p:nvSpPr>
          <p:cNvPr id="8" name="Title 1"/>
          <p:cNvSpPr>
            <a:spLocks noGrp="1"/>
          </p:cNvSpPr>
          <p:nvPr>
            <p:ph type="title"/>
          </p:nvPr>
        </p:nvSpPr>
        <p:spPr>
          <a:xfrm>
            <a:off x="838200" y="365125"/>
            <a:ext cx="10515600" cy="1325563"/>
          </a:xfrm>
        </p:spPr>
        <p:txBody>
          <a:bodyPr/>
          <a:lstStyle/>
          <a:p>
            <a:r>
              <a:rPr lang="en-US" dirty="0"/>
              <a:t>Multi-objective </a:t>
            </a:r>
            <a:r>
              <a:rPr lang="en-US" dirty="0" smtClean="0"/>
              <a:t>Linear problems </a:t>
            </a:r>
            <a:endParaRPr lang="en-US" dirty="0"/>
          </a:p>
        </p:txBody>
      </p:sp>
      <p:sp>
        <p:nvSpPr>
          <p:cNvPr id="9" name="Rounded Rectangle 8"/>
          <p:cNvSpPr/>
          <p:nvPr/>
        </p:nvSpPr>
        <p:spPr>
          <a:xfrm>
            <a:off x="831376" y="1282890"/>
            <a:ext cx="10522424" cy="682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pic>
        <p:nvPicPr>
          <p:cNvPr id="12" name="Picture 11"/>
          <p:cNvPicPr>
            <a:picLocks noChangeAspect="1"/>
          </p:cNvPicPr>
          <p:nvPr/>
        </p:nvPicPr>
        <p:blipFill rotWithShape="1">
          <a:blip r:embed="rId2"/>
          <a:srcRect t="3931"/>
          <a:stretch/>
        </p:blipFill>
        <p:spPr>
          <a:xfrm>
            <a:off x="1384610" y="4539022"/>
            <a:ext cx="3918915" cy="2300746"/>
          </a:xfrm>
          <a:prstGeom prst="rect">
            <a:avLst/>
          </a:prstGeom>
        </p:spPr>
      </p:pic>
      <p:grpSp>
        <p:nvGrpSpPr>
          <p:cNvPr id="22" name="Group 21"/>
          <p:cNvGrpSpPr/>
          <p:nvPr/>
        </p:nvGrpSpPr>
        <p:grpSpPr>
          <a:xfrm>
            <a:off x="6773605" y="1842510"/>
            <a:ext cx="4715107" cy="4556303"/>
            <a:chOff x="6773605" y="1842510"/>
            <a:chExt cx="4715107" cy="4556303"/>
          </a:xfrm>
        </p:grpSpPr>
        <p:pic>
          <p:nvPicPr>
            <p:cNvPr id="13" name="Picture 12"/>
            <p:cNvPicPr>
              <a:picLocks noChangeAspect="1"/>
            </p:cNvPicPr>
            <p:nvPr/>
          </p:nvPicPr>
          <p:blipFill rotWithShape="1">
            <a:blip r:embed="rId3"/>
            <a:srcRect r="49367"/>
            <a:stretch/>
          </p:blipFill>
          <p:spPr>
            <a:xfrm>
              <a:off x="6773605" y="1842510"/>
              <a:ext cx="4715107" cy="4556303"/>
            </a:xfrm>
            <a:prstGeom prst="rect">
              <a:avLst/>
            </a:prstGeom>
          </p:spPr>
        </p:pic>
        <p:sp>
          <p:nvSpPr>
            <p:cNvPr id="14" name="TextBox 13"/>
            <p:cNvSpPr txBox="1"/>
            <p:nvPr/>
          </p:nvSpPr>
          <p:spPr>
            <a:xfrm>
              <a:off x="7599770" y="5249071"/>
              <a:ext cx="278781" cy="369332"/>
            </a:xfrm>
            <a:prstGeom prst="rect">
              <a:avLst/>
            </a:prstGeom>
            <a:noFill/>
            <a:ln>
              <a:noFill/>
            </a:ln>
          </p:spPr>
          <p:txBody>
            <a:bodyPr wrap="square" rtlCol="0">
              <a:spAutoFit/>
            </a:bodyPr>
            <a:lstStyle/>
            <a:p>
              <a:r>
                <a:rPr lang="en-US" dirty="0" smtClean="0">
                  <a:solidFill>
                    <a:srgbClr val="0070C0"/>
                  </a:solidFill>
                </a:rPr>
                <a:t>A</a:t>
              </a:r>
              <a:endParaRPr lang="en-US" dirty="0">
                <a:solidFill>
                  <a:srgbClr val="0070C0"/>
                </a:solidFill>
              </a:endParaRPr>
            </a:p>
          </p:txBody>
        </p:sp>
        <p:sp>
          <p:nvSpPr>
            <p:cNvPr id="15" name="TextBox 14"/>
            <p:cNvSpPr txBox="1"/>
            <p:nvPr/>
          </p:nvSpPr>
          <p:spPr>
            <a:xfrm>
              <a:off x="7599770" y="2984760"/>
              <a:ext cx="278781" cy="369332"/>
            </a:xfrm>
            <a:prstGeom prst="rect">
              <a:avLst/>
            </a:prstGeom>
            <a:noFill/>
            <a:ln>
              <a:noFill/>
            </a:ln>
          </p:spPr>
          <p:txBody>
            <a:bodyPr wrap="square" rtlCol="0">
              <a:spAutoFit/>
            </a:bodyPr>
            <a:lstStyle/>
            <a:p>
              <a:r>
                <a:rPr lang="en-US" dirty="0" smtClean="0">
                  <a:solidFill>
                    <a:srgbClr val="0070C0"/>
                  </a:solidFill>
                </a:rPr>
                <a:t>B</a:t>
              </a:r>
              <a:endParaRPr lang="en-US" dirty="0">
                <a:solidFill>
                  <a:srgbClr val="0070C0"/>
                </a:solidFill>
              </a:endParaRPr>
            </a:p>
          </p:txBody>
        </p:sp>
        <p:sp>
          <p:nvSpPr>
            <p:cNvPr id="16" name="TextBox 15"/>
            <p:cNvSpPr txBox="1"/>
            <p:nvPr/>
          </p:nvSpPr>
          <p:spPr>
            <a:xfrm>
              <a:off x="8459838" y="2505075"/>
              <a:ext cx="278781" cy="369332"/>
            </a:xfrm>
            <a:prstGeom prst="rect">
              <a:avLst/>
            </a:prstGeom>
            <a:noFill/>
            <a:ln>
              <a:noFill/>
            </a:ln>
          </p:spPr>
          <p:txBody>
            <a:bodyPr wrap="square" rtlCol="0">
              <a:spAutoFit/>
            </a:bodyPr>
            <a:lstStyle/>
            <a:p>
              <a:r>
                <a:rPr lang="en-US" dirty="0" smtClean="0">
                  <a:solidFill>
                    <a:srgbClr val="0070C0"/>
                  </a:solidFill>
                </a:rPr>
                <a:t>C</a:t>
              </a:r>
              <a:endParaRPr lang="en-US" dirty="0">
                <a:solidFill>
                  <a:srgbClr val="0070C0"/>
                </a:solidFill>
              </a:endParaRPr>
            </a:p>
          </p:txBody>
        </p:sp>
        <p:sp>
          <p:nvSpPr>
            <p:cNvPr id="17" name="TextBox 16"/>
            <p:cNvSpPr txBox="1"/>
            <p:nvPr/>
          </p:nvSpPr>
          <p:spPr>
            <a:xfrm>
              <a:off x="10273274" y="4027041"/>
              <a:ext cx="278781" cy="369332"/>
            </a:xfrm>
            <a:prstGeom prst="rect">
              <a:avLst/>
            </a:prstGeom>
            <a:noFill/>
            <a:ln>
              <a:noFill/>
            </a:ln>
          </p:spPr>
          <p:txBody>
            <a:bodyPr wrap="square" rtlCol="0">
              <a:spAutoFit/>
            </a:bodyPr>
            <a:lstStyle/>
            <a:p>
              <a:r>
                <a:rPr lang="en-US" dirty="0" smtClean="0">
                  <a:solidFill>
                    <a:srgbClr val="0070C0"/>
                  </a:solidFill>
                </a:rPr>
                <a:t>D</a:t>
              </a:r>
              <a:endParaRPr lang="en-US" dirty="0">
                <a:solidFill>
                  <a:srgbClr val="0070C0"/>
                </a:solidFill>
              </a:endParaRPr>
            </a:p>
          </p:txBody>
        </p:sp>
        <p:sp>
          <p:nvSpPr>
            <p:cNvPr id="18" name="TextBox 17"/>
            <p:cNvSpPr txBox="1"/>
            <p:nvPr/>
          </p:nvSpPr>
          <p:spPr>
            <a:xfrm>
              <a:off x="10725279" y="4627756"/>
              <a:ext cx="278781" cy="369332"/>
            </a:xfrm>
            <a:prstGeom prst="rect">
              <a:avLst/>
            </a:prstGeom>
            <a:noFill/>
            <a:ln>
              <a:noFill/>
            </a:ln>
          </p:spPr>
          <p:txBody>
            <a:bodyPr wrap="square" rtlCol="0">
              <a:spAutoFit/>
            </a:bodyPr>
            <a:lstStyle/>
            <a:p>
              <a:r>
                <a:rPr lang="en-US" dirty="0" smtClean="0">
                  <a:solidFill>
                    <a:srgbClr val="0070C0"/>
                  </a:solidFill>
                </a:rPr>
                <a:t>E</a:t>
              </a:r>
              <a:endParaRPr lang="en-US" dirty="0">
                <a:solidFill>
                  <a:srgbClr val="0070C0"/>
                </a:solidFill>
              </a:endParaRPr>
            </a:p>
          </p:txBody>
        </p:sp>
        <p:sp>
          <p:nvSpPr>
            <p:cNvPr id="19" name="TextBox 18"/>
            <p:cNvSpPr txBox="1"/>
            <p:nvPr/>
          </p:nvSpPr>
          <p:spPr>
            <a:xfrm>
              <a:off x="10725278" y="5249071"/>
              <a:ext cx="278781" cy="369332"/>
            </a:xfrm>
            <a:prstGeom prst="rect">
              <a:avLst/>
            </a:prstGeom>
            <a:noFill/>
            <a:ln>
              <a:noFill/>
            </a:ln>
          </p:spPr>
          <p:txBody>
            <a:bodyPr wrap="square" rtlCol="0">
              <a:spAutoFit/>
            </a:bodyPr>
            <a:lstStyle/>
            <a:p>
              <a:r>
                <a:rPr lang="en-US" dirty="0" smtClean="0">
                  <a:solidFill>
                    <a:srgbClr val="0070C0"/>
                  </a:solidFill>
                </a:rPr>
                <a:t>F</a:t>
              </a:r>
              <a:endParaRPr lang="en-US" dirty="0">
                <a:solidFill>
                  <a:srgbClr val="0070C0"/>
                </a:solidFill>
              </a:endParaRPr>
            </a:p>
          </p:txBody>
        </p:sp>
      </p:grpSp>
      <p:sp>
        <p:nvSpPr>
          <p:cNvPr id="20" name="Rectangle 19"/>
          <p:cNvSpPr/>
          <p:nvPr/>
        </p:nvSpPr>
        <p:spPr>
          <a:xfrm>
            <a:off x="4177760" y="4602110"/>
            <a:ext cx="860068" cy="22102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1538868" y="6318280"/>
            <a:ext cx="2587083" cy="189571"/>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21674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MOLP - Goal </a:t>
            </a:r>
            <a:r>
              <a:rPr lang="en-US" dirty="0" smtClean="0"/>
              <a:t>Programming</a:t>
            </a:r>
            <a:endParaRPr lang="pt-PT" dirty="0"/>
          </a:p>
        </p:txBody>
      </p:sp>
      <p:sp>
        <p:nvSpPr>
          <p:cNvPr id="5" name="Rounded Rectangle 4"/>
          <p:cNvSpPr/>
          <p:nvPr/>
        </p:nvSpPr>
        <p:spPr>
          <a:xfrm>
            <a:off x="831376" y="1282890"/>
            <a:ext cx="10522424" cy="682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 name="Content Placeholder 1"/>
          <p:cNvSpPr>
            <a:spLocks noGrp="1"/>
          </p:cNvSpPr>
          <p:nvPr>
            <p:ph idx="1"/>
          </p:nvPr>
        </p:nvSpPr>
        <p:spPr/>
        <p:txBody>
          <a:bodyPr>
            <a:normAutofit/>
          </a:bodyPr>
          <a:lstStyle/>
          <a:p>
            <a:pPr marL="0" indent="0">
              <a:buNone/>
            </a:pPr>
            <a:r>
              <a:rPr lang="en-US" b="1" dirty="0" smtClean="0"/>
              <a:t>Goal Programming Formulation: </a:t>
            </a:r>
            <a:r>
              <a:rPr lang="en-US" dirty="0"/>
              <a:t>DEWRIGHT COMPANY problem </a:t>
            </a:r>
            <a:r>
              <a:rPr lang="en-US" dirty="0"/>
              <a:t>includes all three possible types of </a:t>
            </a:r>
            <a:r>
              <a:rPr lang="en-US" b="1" dirty="0">
                <a:solidFill>
                  <a:schemeClr val="accent1"/>
                </a:solidFill>
              </a:rPr>
              <a:t>goals</a:t>
            </a:r>
            <a:r>
              <a:rPr lang="en-US" dirty="0" smtClean="0"/>
              <a:t>:</a:t>
            </a:r>
          </a:p>
          <a:p>
            <a:pPr marL="0" indent="0">
              <a:buNone/>
            </a:pPr>
            <a:endParaRPr lang="en-US" sz="800" dirty="0" smtClean="0"/>
          </a:p>
          <a:p>
            <a:endParaRPr lang="en-US" sz="900" dirty="0"/>
          </a:p>
          <a:p>
            <a:pPr lvl="1"/>
            <a:r>
              <a:rPr lang="en-US" dirty="0"/>
              <a:t>profit </a:t>
            </a:r>
            <a:r>
              <a:rPr lang="en-US" dirty="0" smtClean="0"/>
              <a:t>goal is a </a:t>
            </a:r>
            <a:r>
              <a:rPr lang="en-US" dirty="0" smtClean="0">
                <a:solidFill>
                  <a:schemeClr val="accent6">
                    <a:lumMod val="75000"/>
                  </a:schemeClr>
                </a:solidFill>
              </a:rPr>
              <a:t>lower </a:t>
            </a:r>
            <a:r>
              <a:rPr lang="en-US" dirty="0">
                <a:solidFill>
                  <a:schemeClr val="accent6">
                    <a:lumMod val="75000"/>
                  </a:schemeClr>
                </a:solidFill>
              </a:rPr>
              <a:t>one-sided </a:t>
            </a:r>
            <a:r>
              <a:rPr lang="en-US" dirty="0" smtClean="0"/>
              <a:t>goal:               </a:t>
            </a:r>
            <a:r>
              <a:rPr lang="en-US" b="1" dirty="0" smtClean="0"/>
              <a:t>12</a:t>
            </a:r>
            <a:r>
              <a:rPr lang="en-US" b="1" i="1" dirty="0" smtClean="0"/>
              <a:t>x</a:t>
            </a:r>
            <a:r>
              <a:rPr lang="en-US" b="1" baseline="-25000" dirty="0" smtClean="0"/>
              <a:t>1</a:t>
            </a:r>
            <a:r>
              <a:rPr lang="en-US" b="1" dirty="0" smtClean="0"/>
              <a:t> + </a:t>
            </a:r>
            <a:r>
              <a:rPr lang="en-US" b="1" dirty="0"/>
              <a:t>9</a:t>
            </a:r>
            <a:r>
              <a:rPr lang="en-US" b="1" i="1" dirty="0"/>
              <a:t>x</a:t>
            </a:r>
            <a:r>
              <a:rPr lang="en-US" b="1" baseline="-25000" dirty="0"/>
              <a:t>2</a:t>
            </a:r>
            <a:r>
              <a:rPr lang="en-US" b="1" dirty="0"/>
              <a:t> </a:t>
            </a:r>
            <a:r>
              <a:rPr lang="en-US" b="1" dirty="0" smtClean="0"/>
              <a:t>+ 15</a:t>
            </a:r>
            <a:r>
              <a:rPr lang="en-US" b="1" i="1" dirty="0" smtClean="0"/>
              <a:t>x</a:t>
            </a:r>
            <a:r>
              <a:rPr lang="en-US" b="1" baseline="-25000" dirty="0" smtClean="0"/>
              <a:t>3</a:t>
            </a:r>
            <a:r>
              <a:rPr lang="en-US" b="1" dirty="0" smtClean="0"/>
              <a:t> </a:t>
            </a:r>
            <a:r>
              <a:rPr lang="en-US" b="1" dirty="0"/>
              <a:t>≥ </a:t>
            </a:r>
            <a:r>
              <a:rPr lang="en-US" b="1" dirty="0" smtClean="0"/>
              <a:t>125</a:t>
            </a:r>
            <a:endParaRPr lang="en-US" b="1" dirty="0"/>
          </a:p>
          <a:p>
            <a:pPr lvl="1"/>
            <a:r>
              <a:rPr lang="en-US" dirty="0" smtClean="0"/>
              <a:t>employment goal is a </a:t>
            </a:r>
            <a:r>
              <a:rPr lang="en-US" dirty="0" smtClean="0">
                <a:solidFill>
                  <a:schemeClr val="accent6">
                    <a:lumMod val="75000"/>
                  </a:schemeClr>
                </a:solidFill>
              </a:rPr>
              <a:t>two-sided</a:t>
            </a:r>
            <a:r>
              <a:rPr lang="en-US" dirty="0" smtClean="0"/>
              <a:t> goal:               </a:t>
            </a:r>
            <a:r>
              <a:rPr lang="en-US" b="1" dirty="0" smtClean="0"/>
              <a:t>5</a:t>
            </a:r>
            <a:r>
              <a:rPr lang="en-US" b="1" i="1" dirty="0" smtClean="0"/>
              <a:t>x</a:t>
            </a:r>
            <a:r>
              <a:rPr lang="en-US" b="1" baseline="-25000" dirty="0" smtClean="0"/>
              <a:t>1</a:t>
            </a:r>
            <a:r>
              <a:rPr lang="en-US" b="1" dirty="0" smtClean="0"/>
              <a:t> + 3</a:t>
            </a:r>
            <a:r>
              <a:rPr lang="en-US" b="1" i="1" dirty="0" smtClean="0"/>
              <a:t>x</a:t>
            </a:r>
            <a:r>
              <a:rPr lang="en-US" b="1" baseline="-25000" dirty="0" smtClean="0"/>
              <a:t>2</a:t>
            </a:r>
            <a:r>
              <a:rPr lang="en-US" b="1" dirty="0" smtClean="0"/>
              <a:t>  +   4</a:t>
            </a:r>
            <a:r>
              <a:rPr lang="en-US" b="1" i="1" dirty="0" smtClean="0"/>
              <a:t>x</a:t>
            </a:r>
            <a:r>
              <a:rPr lang="en-US" b="1" baseline="-25000" dirty="0" smtClean="0"/>
              <a:t>3</a:t>
            </a:r>
            <a:r>
              <a:rPr lang="en-US" b="1" dirty="0" smtClean="0"/>
              <a:t> =   40</a:t>
            </a:r>
          </a:p>
          <a:p>
            <a:pPr lvl="1"/>
            <a:r>
              <a:rPr lang="en-US" dirty="0" smtClean="0"/>
              <a:t>investment goal is an </a:t>
            </a:r>
            <a:r>
              <a:rPr lang="en-US" dirty="0" smtClean="0">
                <a:solidFill>
                  <a:schemeClr val="accent6">
                    <a:lumMod val="75000"/>
                  </a:schemeClr>
                </a:solidFill>
              </a:rPr>
              <a:t>upper one-sided </a:t>
            </a:r>
            <a:r>
              <a:rPr lang="en-US" dirty="0" smtClean="0"/>
              <a:t>goal:    </a:t>
            </a:r>
            <a:r>
              <a:rPr lang="en-US" b="1" dirty="0" smtClean="0"/>
              <a:t>5</a:t>
            </a:r>
            <a:r>
              <a:rPr lang="en-US" b="1" i="1" dirty="0" smtClean="0"/>
              <a:t>x</a:t>
            </a:r>
            <a:r>
              <a:rPr lang="en-US" b="1" baseline="-25000" dirty="0" smtClean="0"/>
              <a:t>1</a:t>
            </a:r>
            <a:r>
              <a:rPr lang="en-US" b="1" dirty="0" smtClean="0"/>
              <a:t> + 7</a:t>
            </a:r>
            <a:r>
              <a:rPr lang="en-US" b="1" i="1" dirty="0" smtClean="0"/>
              <a:t>x</a:t>
            </a:r>
            <a:r>
              <a:rPr lang="en-US" b="1" baseline="-25000" dirty="0" smtClean="0"/>
              <a:t>2 </a:t>
            </a:r>
            <a:r>
              <a:rPr lang="en-US" b="1" dirty="0" smtClean="0"/>
              <a:t> +   8</a:t>
            </a:r>
            <a:r>
              <a:rPr lang="en-US" b="1" i="1" dirty="0" smtClean="0"/>
              <a:t>x</a:t>
            </a:r>
            <a:r>
              <a:rPr lang="en-US" b="1" baseline="-25000" dirty="0" smtClean="0"/>
              <a:t>3</a:t>
            </a:r>
            <a:r>
              <a:rPr lang="en-US" b="1" dirty="0" smtClean="0"/>
              <a:t> ≤</a:t>
            </a:r>
            <a:r>
              <a:rPr lang="en-US" b="1" dirty="0" smtClean="0">
                <a:solidFill>
                  <a:schemeClr val="bg1">
                    <a:lumMod val="50000"/>
                  </a:schemeClr>
                </a:solidFill>
              </a:rPr>
              <a:t> </a:t>
            </a:r>
            <a:r>
              <a:rPr lang="en-US" b="1" dirty="0" smtClean="0"/>
              <a:t>  55</a:t>
            </a:r>
          </a:p>
          <a:p>
            <a:pPr marL="0" indent="0">
              <a:buNone/>
            </a:pPr>
            <a:endParaRPr lang="en-US" dirty="0" smtClean="0"/>
          </a:p>
          <a:p>
            <a:pPr marL="0" indent="0">
              <a:buNone/>
            </a:pPr>
            <a:r>
              <a:rPr lang="en-US" sz="2400" dirty="0" smtClean="0"/>
              <a:t>Where </a:t>
            </a:r>
            <a:r>
              <a:rPr lang="en-US" sz="2400" i="1" dirty="0" smtClean="0"/>
              <a:t>x</a:t>
            </a:r>
            <a:r>
              <a:rPr lang="en-US" sz="2400" baseline="-25000" dirty="0" smtClean="0"/>
              <a:t>1</a:t>
            </a:r>
            <a:r>
              <a:rPr lang="en-US" sz="2400" dirty="0" smtClean="0"/>
              <a:t>, </a:t>
            </a:r>
            <a:r>
              <a:rPr lang="en-US" sz="2400" i="1" dirty="0" smtClean="0"/>
              <a:t>x</a:t>
            </a:r>
            <a:r>
              <a:rPr lang="en-US" sz="2400" baseline="-25000" dirty="0" smtClean="0"/>
              <a:t>2</a:t>
            </a:r>
            <a:r>
              <a:rPr lang="en-US" sz="2400" dirty="0" smtClean="0"/>
              <a:t>, </a:t>
            </a:r>
            <a:r>
              <a:rPr lang="en-US" sz="2400" i="1" dirty="0" smtClean="0"/>
              <a:t>x</a:t>
            </a:r>
            <a:r>
              <a:rPr lang="en-US" sz="2400" baseline="-25000" dirty="0" smtClean="0"/>
              <a:t>3</a:t>
            </a:r>
            <a:r>
              <a:rPr lang="en-US" sz="2400" dirty="0" smtClean="0"/>
              <a:t> are the </a:t>
            </a:r>
            <a:r>
              <a:rPr lang="en-US" sz="2400" dirty="0"/>
              <a:t>decision variables </a:t>
            </a:r>
            <a:r>
              <a:rPr lang="en-US" sz="2400" dirty="0" smtClean="0"/>
              <a:t>representing the production rates of products 1, 2, and 3, respectively and </a:t>
            </a:r>
            <a:r>
              <a:rPr lang="en-US" sz="2400" i="1" dirty="0"/>
              <a:t>x</a:t>
            </a:r>
            <a:r>
              <a:rPr lang="en-US" sz="2400" baseline="-25000" dirty="0"/>
              <a:t>1</a:t>
            </a:r>
            <a:r>
              <a:rPr lang="en-US" sz="2400" dirty="0"/>
              <a:t>, </a:t>
            </a:r>
            <a:r>
              <a:rPr lang="en-US" sz="2400" i="1" dirty="0"/>
              <a:t>x</a:t>
            </a:r>
            <a:r>
              <a:rPr lang="en-US" sz="2400" baseline="-25000" dirty="0"/>
              <a:t>2</a:t>
            </a:r>
            <a:r>
              <a:rPr lang="en-US" sz="2400" dirty="0"/>
              <a:t>, </a:t>
            </a:r>
            <a:r>
              <a:rPr lang="en-US" sz="2400" i="1" dirty="0"/>
              <a:t>x</a:t>
            </a:r>
            <a:r>
              <a:rPr lang="en-US" sz="2400" baseline="-25000" dirty="0"/>
              <a:t>3</a:t>
            </a:r>
            <a:r>
              <a:rPr lang="en-US" sz="2400" dirty="0"/>
              <a:t> </a:t>
            </a:r>
            <a:r>
              <a:rPr lang="en-US" sz="2400" b="1" dirty="0"/>
              <a:t> </a:t>
            </a:r>
            <a:r>
              <a:rPr lang="en-US" sz="2400" dirty="0"/>
              <a:t>≥ </a:t>
            </a:r>
            <a:r>
              <a:rPr lang="en-US" sz="2400" dirty="0" smtClean="0"/>
              <a:t>0</a:t>
            </a:r>
          </a:p>
        </p:txBody>
      </p:sp>
    </p:spTree>
    <p:extLst>
      <p:ext uri="{BB962C8B-B14F-4D97-AF65-F5344CB8AC3E}">
        <p14:creationId xmlns:p14="http://schemas.microsoft.com/office/powerpoint/2010/main" val="237454649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MOLP - Goal </a:t>
            </a:r>
            <a:r>
              <a:rPr lang="en-US" dirty="0" smtClean="0"/>
              <a:t>Programming</a:t>
            </a:r>
            <a:endParaRPr lang="pt-PT" dirty="0"/>
          </a:p>
        </p:txBody>
      </p:sp>
      <p:sp>
        <p:nvSpPr>
          <p:cNvPr id="5" name="Rounded Rectangle 4"/>
          <p:cNvSpPr/>
          <p:nvPr/>
        </p:nvSpPr>
        <p:spPr>
          <a:xfrm>
            <a:off x="831376" y="1282890"/>
            <a:ext cx="10522424" cy="682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 name="Content Placeholder 1"/>
          <p:cNvSpPr>
            <a:spLocks noGrp="1"/>
          </p:cNvSpPr>
          <p:nvPr>
            <p:ph idx="1"/>
          </p:nvPr>
        </p:nvSpPr>
        <p:spPr>
          <a:xfrm>
            <a:off x="838200" y="1825625"/>
            <a:ext cx="10515600" cy="4661672"/>
          </a:xfrm>
        </p:spPr>
        <p:txBody>
          <a:bodyPr>
            <a:normAutofit fontScale="85000" lnSpcReduction="20000"/>
          </a:bodyPr>
          <a:lstStyle/>
          <a:p>
            <a:pPr marL="0" indent="0">
              <a:buNone/>
            </a:pPr>
            <a:r>
              <a:rPr lang="en-US" b="1" dirty="0" smtClean="0"/>
              <a:t>Linear Programming Formulation: </a:t>
            </a:r>
            <a:r>
              <a:rPr lang="en-US" dirty="0" smtClean="0"/>
              <a:t>Transform </a:t>
            </a:r>
            <a:r>
              <a:rPr lang="en-US" b="1" dirty="0" smtClean="0">
                <a:solidFill>
                  <a:schemeClr val="accent1"/>
                </a:solidFill>
              </a:rPr>
              <a:t>goals</a:t>
            </a:r>
            <a:r>
              <a:rPr lang="en-US" dirty="0" smtClean="0"/>
              <a:t> into </a:t>
            </a:r>
            <a:r>
              <a:rPr lang="en-US" b="1" dirty="0" smtClean="0">
                <a:solidFill>
                  <a:schemeClr val="accent6">
                    <a:lumMod val="75000"/>
                  </a:schemeClr>
                </a:solidFill>
              </a:rPr>
              <a:t>soft</a:t>
            </a:r>
            <a:r>
              <a:rPr lang="en-US" dirty="0" smtClean="0"/>
              <a:t> </a:t>
            </a:r>
            <a:r>
              <a:rPr lang="en-US" b="1" dirty="0" smtClean="0">
                <a:solidFill>
                  <a:schemeClr val="accent6"/>
                </a:solidFill>
              </a:rPr>
              <a:t>constraints</a:t>
            </a:r>
            <a:endParaRPr lang="en-US" b="1" dirty="0" smtClean="0">
              <a:solidFill>
                <a:schemeClr val="accent6"/>
              </a:solidFill>
            </a:endParaRPr>
          </a:p>
          <a:p>
            <a:pPr marL="0" indent="0">
              <a:buNone/>
            </a:pPr>
            <a:endParaRPr lang="en-US" sz="1100" b="1" dirty="0" smtClean="0">
              <a:solidFill>
                <a:schemeClr val="accent6"/>
              </a:solidFill>
            </a:endParaRPr>
          </a:p>
          <a:p>
            <a:r>
              <a:rPr lang="en-US" sz="2600" dirty="0" smtClean="0"/>
              <a:t>Subject to:</a:t>
            </a:r>
          </a:p>
          <a:p>
            <a:endParaRPr lang="en-US" sz="900" dirty="0"/>
          </a:p>
          <a:p>
            <a:pPr marL="457200" lvl="1" indent="0">
              <a:buNone/>
            </a:pPr>
            <a:r>
              <a:rPr lang="en-US" b="1" dirty="0" smtClean="0"/>
              <a:t>12</a:t>
            </a:r>
            <a:r>
              <a:rPr lang="en-US" b="1" i="1" dirty="0" smtClean="0"/>
              <a:t>x</a:t>
            </a:r>
            <a:r>
              <a:rPr lang="en-US" b="1" baseline="-25000" dirty="0" smtClean="0"/>
              <a:t>1</a:t>
            </a:r>
            <a:r>
              <a:rPr lang="en-US" b="1" dirty="0" smtClean="0"/>
              <a:t> + </a:t>
            </a:r>
            <a:r>
              <a:rPr lang="en-US" b="1" dirty="0"/>
              <a:t>9</a:t>
            </a:r>
            <a:r>
              <a:rPr lang="en-US" b="1" i="1" dirty="0"/>
              <a:t>x</a:t>
            </a:r>
            <a:r>
              <a:rPr lang="en-US" b="1" baseline="-25000" dirty="0"/>
              <a:t>2</a:t>
            </a:r>
            <a:r>
              <a:rPr lang="en-US" b="1" dirty="0"/>
              <a:t> </a:t>
            </a:r>
            <a:r>
              <a:rPr lang="en-US" b="1" dirty="0" smtClean="0"/>
              <a:t> + 15</a:t>
            </a:r>
            <a:r>
              <a:rPr lang="en-US" b="1" i="1" dirty="0" smtClean="0"/>
              <a:t>x</a:t>
            </a:r>
            <a:r>
              <a:rPr lang="en-US" b="1" baseline="-25000" dirty="0" smtClean="0"/>
              <a:t>3</a:t>
            </a:r>
            <a:r>
              <a:rPr lang="en-US" b="1" dirty="0" smtClean="0"/>
              <a:t>   ≥  125</a:t>
            </a:r>
            <a:endParaRPr lang="en-US" b="1" dirty="0"/>
          </a:p>
          <a:p>
            <a:pPr marL="457200" lvl="1" indent="0">
              <a:buNone/>
            </a:pPr>
            <a:r>
              <a:rPr lang="en-US" b="1" dirty="0" smtClean="0"/>
              <a:t>  5</a:t>
            </a:r>
            <a:r>
              <a:rPr lang="en-US" b="1" i="1" dirty="0" smtClean="0"/>
              <a:t>x</a:t>
            </a:r>
            <a:r>
              <a:rPr lang="en-US" b="1" baseline="-25000" dirty="0" smtClean="0"/>
              <a:t>1</a:t>
            </a:r>
            <a:r>
              <a:rPr lang="en-US" b="1" dirty="0" smtClean="0"/>
              <a:t> + 3</a:t>
            </a:r>
            <a:r>
              <a:rPr lang="en-US" b="1" i="1" dirty="0" smtClean="0"/>
              <a:t>x</a:t>
            </a:r>
            <a:r>
              <a:rPr lang="en-US" b="1" baseline="-25000" dirty="0" smtClean="0"/>
              <a:t>2</a:t>
            </a:r>
            <a:r>
              <a:rPr lang="en-US" b="1" dirty="0" smtClean="0"/>
              <a:t>  +   4</a:t>
            </a:r>
            <a:r>
              <a:rPr lang="en-US" b="1" i="1" dirty="0" smtClean="0"/>
              <a:t>x</a:t>
            </a:r>
            <a:r>
              <a:rPr lang="en-US" b="1" baseline="-25000" dirty="0" smtClean="0"/>
              <a:t>3</a:t>
            </a:r>
            <a:r>
              <a:rPr lang="en-US" b="1" dirty="0" smtClean="0"/>
              <a:t>   =    40</a:t>
            </a:r>
          </a:p>
          <a:p>
            <a:pPr marL="457200" lvl="1" indent="0">
              <a:buNone/>
            </a:pPr>
            <a:r>
              <a:rPr lang="en-US" b="1" dirty="0" smtClean="0"/>
              <a:t>  5</a:t>
            </a:r>
            <a:r>
              <a:rPr lang="en-US" b="1" i="1" dirty="0" smtClean="0"/>
              <a:t>x</a:t>
            </a:r>
            <a:r>
              <a:rPr lang="en-US" b="1" baseline="-25000" dirty="0" smtClean="0"/>
              <a:t>1</a:t>
            </a:r>
            <a:r>
              <a:rPr lang="en-US" b="1" dirty="0" smtClean="0"/>
              <a:t> + 7</a:t>
            </a:r>
            <a:r>
              <a:rPr lang="en-US" b="1" i="1" dirty="0" smtClean="0"/>
              <a:t>x</a:t>
            </a:r>
            <a:r>
              <a:rPr lang="en-US" b="1" baseline="-25000" dirty="0" smtClean="0"/>
              <a:t>2 </a:t>
            </a:r>
            <a:r>
              <a:rPr lang="en-US" b="1" dirty="0" smtClean="0"/>
              <a:t> +   8</a:t>
            </a:r>
            <a:r>
              <a:rPr lang="en-US" b="1" i="1" dirty="0" smtClean="0"/>
              <a:t>x</a:t>
            </a:r>
            <a:r>
              <a:rPr lang="en-US" b="1" baseline="-25000" dirty="0" smtClean="0"/>
              <a:t>3</a:t>
            </a:r>
            <a:r>
              <a:rPr lang="en-US" b="1" dirty="0" smtClean="0"/>
              <a:t>   ≤    55</a:t>
            </a:r>
          </a:p>
          <a:p>
            <a:pPr marL="457200" lvl="1" indent="0">
              <a:buNone/>
            </a:pPr>
            <a:endParaRPr lang="en-US" b="1" dirty="0" smtClean="0"/>
          </a:p>
          <a:p>
            <a:r>
              <a:rPr lang="en-US" sz="2600" dirty="0"/>
              <a:t>Objective </a:t>
            </a:r>
            <a:r>
              <a:rPr lang="en-US" sz="2600" dirty="0" smtClean="0"/>
              <a:t>function:</a:t>
            </a:r>
          </a:p>
          <a:p>
            <a:endParaRPr lang="en-US" sz="1300" dirty="0" smtClean="0"/>
          </a:p>
          <a:p>
            <a:pPr marL="0" indent="0">
              <a:buNone/>
            </a:pPr>
            <a:r>
              <a:rPr lang="en-US" sz="2600" i="1" dirty="0"/>
              <a:t> </a:t>
            </a:r>
            <a:r>
              <a:rPr lang="en-US" sz="2600" i="1" dirty="0" smtClean="0"/>
              <a:t>   The objective then </a:t>
            </a:r>
            <a:r>
              <a:rPr lang="en-US" sz="2600" i="1" dirty="0"/>
              <a:t>is to </a:t>
            </a:r>
            <a:r>
              <a:rPr lang="en-US" sz="2600" i="1" dirty="0" smtClean="0"/>
              <a:t>find </a:t>
            </a:r>
            <a:r>
              <a:rPr lang="en-US" sz="2600" i="1" dirty="0"/>
              <a:t>the values of x</a:t>
            </a:r>
            <a:r>
              <a:rPr lang="en-US" sz="2600" i="1" baseline="-25000" dirty="0"/>
              <a:t>1</a:t>
            </a:r>
            <a:r>
              <a:rPr lang="en-US" sz="2600" i="1" dirty="0"/>
              <a:t>, x</a:t>
            </a:r>
            <a:r>
              <a:rPr lang="en-US" sz="2600" i="1" baseline="-25000" dirty="0"/>
              <a:t>2</a:t>
            </a:r>
            <a:r>
              <a:rPr lang="en-US" sz="2600" i="1" dirty="0"/>
              <a:t>, and </a:t>
            </a:r>
            <a:r>
              <a:rPr lang="en-US" sz="2600" i="1" dirty="0" smtClean="0"/>
              <a:t>x</a:t>
            </a:r>
            <a:r>
              <a:rPr lang="en-US" sz="2600" i="1" baseline="-25000" dirty="0" smtClean="0"/>
              <a:t>3</a:t>
            </a:r>
            <a:r>
              <a:rPr lang="en-US" sz="2600" i="1" dirty="0"/>
              <a:t> </a:t>
            </a:r>
            <a:r>
              <a:rPr lang="en-US" sz="2600" i="1" dirty="0" smtClean="0"/>
              <a:t>that:</a:t>
            </a:r>
          </a:p>
          <a:p>
            <a:pPr marL="0" indent="0">
              <a:buNone/>
            </a:pPr>
            <a:endParaRPr lang="en-US" sz="1300" i="1" dirty="0" smtClean="0"/>
          </a:p>
          <a:p>
            <a:pPr marL="457200" lvl="1" indent="0">
              <a:buNone/>
            </a:pPr>
            <a:r>
              <a:rPr lang="en-US" sz="2200" i="1" dirty="0" smtClean="0"/>
              <a:t>    </a:t>
            </a:r>
            <a:r>
              <a:rPr lang="en-US" sz="2200" i="1" dirty="0" smtClean="0"/>
              <a:t>     min Z </a:t>
            </a:r>
            <a:r>
              <a:rPr lang="en-US" sz="2200" i="1" dirty="0" smtClean="0"/>
              <a:t>= </a:t>
            </a:r>
            <a:r>
              <a:rPr lang="en-US" sz="2200" dirty="0" smtClean="0"/>
              <a:t>5 (</a:t>
            </a:r>
            <a:r>
              <a:rPr lang="en-US" sz="2200" dirty="0" smtClean="0">
                <a:solidFill>
                  <a:srgbClr val="0070C0"/>
                </a:solidFill>
              </a:rPr>
              <a:t>amount </a:t>
            </a:r>
            <a:r>
              <a:rPr lang="en-US" sz="2200" dirty="0">
                <a:solidFill>
                  <a:srgbClr val="0070C0"/>
                </a:solidFill>
              </a:rPr>
              <a:t>under </a:t>
            </a:r>
            <a:r>
              <a:rPr lang="en-US" sz="2200" dirty="0"/>
              <a:t>the long-run </a:t>
            </a:r>
            <a:r>
              <a:rPr lang="en-US" sz="2200" dirty="0">
                <a:solidFill>
                  <a:srgbClr val="0070C0"/>
                </a:solidFill>
              </a:rPr>
              <a:t>profit</a:t>
            </a:r>
            <a:r>
              <a:rPr lang="en-US" sz="2200" dirty="0"/>
              <a:t> goal</a:t>
            </a:r>
            <a:r>
              <a:rPr lang="en-US" sz="2200" dirty="0" smtClean="0"/>
              <a:t>)  </a:t>
            </a:r>
          </a:p>
          <a:p>
            <a:pPr marL="457200" lvl="1" indent="0">
              <a:buNone/>
            </a:pPr>
            <a:r>
              <a:rPr lang="en-US" sz="2200" dirty="0"/>
              <a:t> </a:t>
            </a:r>
            <a:r>
              <a:rPr lang="en-US" sz="2200" dirty="0" smtClean="0"/>
              <a:t>                   + </a:t>
            </a:r>
            <a:r>
              <a:rPr lang="en-US" sz="2200" dirty="0" smtClean="0"/>
              <a:t>2 (</a:t>
            </a:r>
            <a:r>
              <a:rPr lang="en-US" sz="2200" dirty="0" smtClean="0">
                <a:solidFill>
                  <a:srgbClr val="0070C0"/>
                </a:solidFill>
              </a:rPr>
              <a:t>amount </a:t>
            </a:r>
            <a:r>
              <a:rPr lang="en-US" sz="2200" dirty="0">
                <a:solidFill>
                  <a:srgbClr val="0070C0"/>
                </a:solidFill>
              </a:rPr>
              <a:t>over </a:t>
            </a:r>
            <a:r>
              <a:rPr lang="en-US" sz="2200" dirty="0"/>
              <a:t>the </a:t>
            </a:r>
            <a:r>
              <a:rPr lang="en-US" sz="2200" dirty="0">
                <a:solidFill>
                  <a:srgbClr val="0070C0"/>
                </a:solidFill>
              </a:rPr>
              <a:t>employment</a:t>
            </a:r>
            <a:r>
              <a:rPr lang="en-US" sz="2200" dirty="0"/>
              <a:t> level goal</a:t>
            </a:r>
            <a:r>
              <a:rPr lang="en-US" sz="2200" dirty="0" smtClean="0"/>
              <a:t>)</a:t>
            </a:r>
          </a:p>
          <a:p>
            <a:pPr marL="457200" lvl="1" indent="0">
              <a:buNone/>
            </a:pPr>
            <a:r>
              <a:rPr lang="en-US" sz="2200" dirty="0"/>
              <a:t> </a:t>
            </a:r>
            <a:r>
              <a:rPr lang="en-US" sz="2200" dirty="0" smtClean="0"/>
              <a:t>                   + </a:t>
            </a:r>
            <a:r>
              <a:rPr lang="en-US" sz="2200" dirty="0" smtClean="0"/>
              <a:t>4 (</a:t>
            </a:r>
            <a:r>
              <a:rPr lang="en-US" sz="2200" dirty="0">
                <a:solidFill>
                  <a:srgbClr val="0070C0"/>
                </a:solidFill>
              </a:rPr>
              <a:t>amount under </a:t>
            </a:r>
            <a:r>
              <a:rPr lang="en-US" sz="2200" dirty="0"/>
              <a:t>the </a:t>
            </a:r>
            <a:r>
              <a:rPr lang="en-US" sz="2200" dirty="0">
                <a:solidFill>
                  <a:srgbClr val="0070C0"/>
                </a:solidFill>
              </a:rPr>
              <a:t>employment</a:t>
            </a:r>
            <a:r>
              <a:rPr lang="en-US" sz="2200" dirty="0"/>
              <a:t> level goal</a:t>
            </a:r>
            <a:r>
              <a:rPr lang="en-US" sz="2200" dirty="0" smtClean="0"/>
              <a:t>)</a:t>
            </a:r>
          </a:p>
          <a:p>
            <a:pPr marL="457200" lvl="1" indent="0">
              <a:buNone/>
            </a:pPr>
            <a:r>
              <a:rPr lang="en-US" sz="2200" dirty="0"/>
              <a:t> </a:t>
            </a:r>
            <a:r>
              <a:rPr lang="en-US" sz="2200" dirty="0" smtClean="0"/>
              <a:t>                   + </a:t>
            </a:r>
            <a:r>
              <a:rPr lang="en-US" sz="2200" dirty="0" smtClean="0"/>
              <a:t>3 (</a:t>
            </a:r>
            <a:r>
              <a:rPr lang="en-US" sz="2200" dirty="0" smtClean="0">
                <a:solidFill>
                  <a:srgbClr val="0070C0"/>
                </a:solidFill>
              </a:rPr>
              <a:t>amount </a:t>
            </a:r>
            <a:r>
              <a:rPr lang="en-US" sz="2200" dirty="0">
                <a:solidFill>
                  <a:srgbClr val="0070C0"/>
                </a:solidFill>
              </a:rPr>
              <a:t>over </a:t>
            </a:r>
            <a:r>
              <a:rPr lang="en-US" sz="2200" dirty="0"/>
              <a:t>the capital </a:t>
            </a:r>
            <a:r>
              <a:rPr lang="en-US" sz="2200" dirty="0">
                <a:solidFill>
                  <a:srgbClr val="0070C0"/>
                </a:solidFill>
              </a:rPr>
              <a:t>investment</a:t>
            </a:r>
            <a:r>
              <a:rPr lang="en-US" sz="2200" dirty="0"/>
              <a:t> goal</a:t>
            </a:r>
            <a:r>
              <a:rPr lang="en-US" sz="2200" dirty="0" smtClean="0"/>
              <a:t>)</a:t>
            </a:r>
          </a:p>
          <a:p>
            <a:pPr marL="457200" lvl="1" indent="0">
              <a:buNone/>
            </a:pPr>
            <a:endParaRPr lang="en-US" sz="2200" b="1" dirty="0" smtClean="0"/>
          </a:p>
        </p:txBody>
      </p:sp>
      <p:sp>
        <p:nvSpPr>
          <p:cNvPr id="3" name="TextBox 2"/>
          <p:cNvSpPr txBox="1"/>
          <p:nvPr/>
        </p:nvSpPr>
        <p:spPr>
          <a:xfrm>
            <a:off x="8314332" y="2606158"/>
            <a:ext cx="2853732" cy="1200329"/>
          </a:xfrm>
          <a:prstGeom prst="rect">
            <a:avLst/>
          </a:prstGeom>
          <a:noFill/>
        </p:spPr>
        <p:txBody>
          <a:bodyPr wrap="square" rtlCol="0">
            <a:spAutoFit/>
          </a:bodyPr>
          <a:lstStyle/>
          <a:p>
            <a:pPr algn="ctr"/>
            <a:r>
              <a:rPr lang="en-US" i="1" dirty="0" smtClean="0"/>
              <a:t>Maybe we can’t satisfy all goals, but we want to capture how much we can satisfy (find the deviations)</a:t>
            </a:r>
            <a:endParaRPr lang="pt-PT" i="1" dirty="0"/>
          </a:p>
        </p:txBody>
      </p:sp>
      <p:sp>
        <p:nvSpPr>
          <p:cNvPr id="6" name="TextBox 5"/>
          <p:cNvSpPr txBox="1"/>
          <p:nvPr/>
        </p:nvSpPr>
        <p:spPr>
          <a:xfrm>
            <a:off x="7797114" y="5286968"/>
            <a:ext cx="4394886" cy="1200329"/>
          </a:xfrm>
          <a:prstGeom prst="rect">
            <a:avLst/>
          </a:prstGeom>
          <a:noFill/>
        </p:spPr>
        <p:txBody>
          <a:bodyPr wrap="square" rtlCol="0">
            <a:spAutoFit/>
          </a:bodyPr>
          <a:lstStyle/>
          <a:p>
            <a:pPr algn="ctr"/>
            <a:r>
              <a:rPr lang="en-US" i="1" dirty="0" smtClean="0"/>
              <a:t>where </a:t>
            </a:r>
            <a:r>
              <a:rPr lang="en-US" i="1" dirty="0"/>
              <a:t>no </a:t>
            </a:r>
            <a:r>
              <a:rPr lang="en-US" i="1" dirty="0" smtClean="0"/>
              <a:t>penalties </a:t>
            </a:r>
            <a:r>
              <a:rPr lang="en-US" i="1" dirty="0"/>
              <a:t>are incurred for being over the long-run profit goal or for being under the capital investment goal</a:t>
            </a:r>
            <a:endParaRPr lang="en-US" b="1" i="1" dirty="0"/>
          </a:p>
          <a:p>
            <a:endParaRPr lang="pt-PT" dirty="0"/>
          </a:p>
        </p:txBody>
      </p:sp>
    </p:spTree>
    <p:extLst>
      <p:ext uri="{BB962C8B-B14F-4D97-AF65-F5344CB8AC3E}">
        <p14:creationId xmlns:p14="http://schemas.microsoft.com/office/powerpoint/2010/main" val="220735926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MOLP - Goal </a:t>
            </a:r>
            <a:r>
              <a:rPr lang="en-US" dirty="0" smtClean="0"/>
              <a:t>Programming</a:t>
            </a:r>
            <a:endParaRPr lang="pt-PT" dirty="0"/>
          </a:p>
        </p:txBody>
      </p:sp>
      <p:sp>
        <p:nvSpPr>
          <p:cNvPr id="5" name="Rounded Rectangle 4"/>
          <p:cNvSpPr/>
          <p:nvPr/>
        </p:nvSpPr>
        <p:spPr>
          <a:xfrm>
            <a:off x="831376" y="1282890"/>
            <a:ext cx="10522424" cy="682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 name="Content Placeholder 1"/>
          <p:cNvSpPr>
            <a:spLocks noGrp="1"/>
          </p:cNvSpPr>
          <p:nvPr>
            <p:ph idx="1"/>
          </p:nvPr>
        </p:nvSpPr>
        <p:spPr>
          <a:xfrm>
            <a:off x="838200" y="1825625"/>
            <a:ext cx="10515600" cy="4661672"/>
          </a:xfrm>
        </p:spPr>
        <p:txBody>
          <a:bodyPr>
            <a:normAutofit fontScale="92500" lnSpcReduction="10000"/>
          </a:bodyPr>
          <a:lstStyle/>
          <a:p>
            <a:pPr marL="0" indent="0">
              <a:buNone/>
            </a:pPr>
            <a:r>
              <a:rPr lang="en-US" b="1" dirty="0" smtClean="0"/>
              <a:t>Linear Programming Formulation:</a:t>
            </a:r>
            <a:endParaRPr lang="en-US" b="1" dirty="0" smtClean="0">
              <a:solidFill>
                <a:schemeClr val="accent6"/>
              </a:solidFill>
            </a:endParaRPr>
          </a:p>
          <a:p>
            <a:pPr marL="0" indent="0">
              <a:buNone/>
            </a:pPr>
            <a:endParaRPr lang="en-US" sz="1100" b="1" dirty="0" smtClean="0">
              <a:solidFill>
                <a:schemeClr val="accent6"/>
              </a:solidFill>
            </a:endParaRPr>
          </a:p>
          <a:p>
            <a:pPr marL="0" indent="0">
              <a:buNone/>
            </a:pPr>
            <a:r>
              <a:rPr lang="en-US" dirty="0"/>
              <a:t>To express this </a:t>
            </a:r>
            <a:r>
              <a:rPr lang="en-US" dirty="0" smtClean="0"/>
              <a:t>mathematically</a:t>
            </a:r>
            <a:r>
              <a:rPr lang="en-US" dirty="0"/>
              <a:t>, we </a:t>
            </a:r>
            <a:r>
              <a:rPr lang="en-US" dirty="0" smtClean="0"/>
              <a:t>introduce some </a:t>
            </a:r>
            <a:r>
              <a:rPr lang="en-US" i="1" dirty="0">
                <a:solidFill>
                  <a:srgbClr val="0070C0"/>
                </a:solidFill>
              </a:rPr>
              <a:t>auxiliary variables </a:t>
            </a:r>
            <a:r>
              <a:rPr lang="en-US" i="1" dirty="0" smtClean="0">
                <a:solidFill>
                  <a:srgbClr val="0070C0"/>
                </a:solidFill>
              </a:rPr>
              <a:t>y</a:t>
            </a:r>
            <a:r>
              <a:rPr lang="en-US" baseline="-25000" dirty="0" smtClean="0">
                <a:solidFill>
                  <a:srgbClr val="0070C0"/>
                </a:solidFill>
              </a:rPr>
              <a:t>1</a:t>
            </a:r>
            <a:r>
              <a:rPr lang="en-US" dirty="0">
                <a:solidFill>
                  <a:srgbClr val="0070C0"/>
                </a:solidFill>
              </a:rPr>
              <a:t>, </a:t>
            </a:r>
            <a:r>
              <a:rPr lang="en-US" i="1" dirty="0">
                <a:solidFill>
                  <a:srgbClr val="0070C0"/>
                </a:solidFill>
              </a:rPr>
              <a:t>y</a:t>
            </a:r>
            <a:r>
              <a:rPr lang="en-US" baseline="-25000" dirty="0">
                <a:solidFill>
                  <a:srgbClr val="0070C0"/>
                </a:solidFill>
              </a:rPr>
              <a:t>2</a:t>
            </a:r>
            <a:r>
              <a:rPr lang="en-US" dirty="0">
                <a:solidFill>
                  <a:srgbClr val="0070C0"/>
                </a:solidFill>
              </a:rPr>
              <a:t>, and </a:t>
            </a:r>
            <a:r>
              <a:rPr lang="en-US" i="1" dirty="0">
                <a:solidFill>
                  <a:srgbClr val="0070C0"/>
                </a:solidFill>
              </a:rPr>
              <a:t>y</a:t>
            </a:r>
            <a:r>
              <a:rPr lang="en-US" baseline="-25000" dirty="0">
                <a:solidFill>
                  <a:srgbClr val="0070C0"/>
                </a:solidFill>
              </a:rPr>
              <a:t>3</a:t>
            </a:r>
            <a:r>
              <a:rPr lang="en-US" dirty="0"/>
              <a:t>, </a:t>
            </a:r>
            <a:r>
              <a:rPr lang="en-US" dirty="0" smtClean="0"/>
              <a:t>to represent the deviations defined </a:t>
            </a:r>
            <a:r>
              <a:rPr lang="en-US" dirty="0"/>
              <a:t>as follows</a:t>
            </a:r>
            <a:r>
              <a:rPr lang="en-US" dirty="0" smtClean="0"/>
              <a:t>:</a:t>
            </a:r>
          </a:p>
          <a:p>
            <a:pPr marL="0" indent="0">
              <a:buNone/>
            </a:pPr>
            <a:endParaRPr lang="en-US" sz="900" dirty="0"/>
          </a:p>
          <a:p>
            <a:pPr marL="457200" lvl="1" indent="0">
              <a:buNone/>
            </a:pPr>
            <a:r>
              <a:rPr lang="en-US" sz="2000" i="1" dirty="0"/>
              <a:t>y</a:t>
            </a:r>
            <a:r>
              <a:rPr lang="en-US" sz="2000" baseline="-25000" dirty="0"/>
              <a:t>1</a:t>
            </a:r>
            <a:r>
              <a:rPr lang="en-US" sz="2000" dirty="0"/>
              <a:t>  </a:t>
            </a:r>
            <a:r>
              <a:rPr lang="en-US" sz="2000" dirty="0" smtClean="0"/>
              <a:t>= 12</a:t>
            </a:r>
            <a:r>
              <a:rPr lang="en-US" sz="2000" i="1" dirty="0" smtClean="0"/>
              <a:t>x</a:t>
            </a:r>
            <a:r>
              <a:rPr lang="en-US" sz="2000" baseline="-25000" dirty="0" smtClean="0"/>
              <a:t>1</a:t>
            </a:r>
            <a:r>
              <a:rPr lang="en-US" sz="2000" dirty="0" smtClean="0"/>
              <a:t> + </a:t>
            </a:r>
            <a:r>
              <a:rPr lang="en-US" sz="2000" dirty="0"/>
              <a:t>9</a:t>
            </a:r>
            <a:r>
              <a:rPr lang="en-US" sz="2000" i="1" dirty="0"/>
              <a:t>x</a:t>
            </a:r>
            <a:r>
              <a:rPr lang="en-US" sz="2000" baseline="-25000" dirty="0"/>
              <a:t>2</a:t>
            </a:r>
            <a:r>
              <a:rPr lang="en-US" sz="2000" dirty="0"/>
              <a:t> </a:t>
            </a:r>
            <a:r>
              <a:rPr lang="en-US" sz="2000" dirty="0" smtClean="0"/>
              <a:t>+ </a:t>
            </a:r>
            <a:r>
              <a:rPr lang="en-US" sz="2000" dirty="0"/>
              <a:t>15</a:t>
            </a:r>
            <a:r>
              <a:rPr lang="en-US" sz="2000" i="1" dirty="0"/>
              <a:t>x</a:t>
            </a:r>
            <a:r>
              <a:rPr lang="en-US" sz="2000" baseline="-25000" dirty="0"/>
              <a:t>3</a:t>
            </a:r>
            <a:r>
              <a:rPr lang="en-US" sz="2000" dirty="0"/>
              <a:t> </a:t>
            </a:r>
            <a:r>
              <a:rPr lang="en-US" sz="2000" dirty="0" smtClean="0"/>
              <a:t>- </a:t>
            </a:r>
            <a:r>
              <a:rPr lang="en-US" sz="2000" dirty="0"/>
              <a:t>125 (</a:t>
            </a:r>
            <a:r>
              <a:rPr lang="en-US" sz="2000" i="1" dirty="0" smtClean="0"/>
              <a:t>long-term </a:t>
            </a:r>
            <a:r>
              <a:rPr lang="en-US" sz="2000" b="1" i="1" dirty="0"/>
              <a:t>profit</a:t>
            </a:r>
            <a:r>
              <a:rPr lang="en-US" sz="2000" i="1" dirty="0"/>
              <a:t> minus the target</a:t>
            </a:r>
            <a:r>
              <a:rPr lang="en-US" sz="2000" dirty="0" smtClean="0"/>
              <a:t>)</a:t>
            </a:r>
            <a:endParaRPr lang="en-US" sz="2000" dirty="0"/>
          </a:p>
          <a:p>
            <a:pPr marL="457200" lvl="1" indent="0">
              <a:buNone/>
            </a:pPr>
            <a:r>
              <a:rPr lang="en-US" sz="2000" i="1" dirty="0"/>
              <a:t>y</a:t>
            </a:r>
            <a:r>
              <a:rPr lang="en-US" sz="2000" baseline="-25000" dirty="0"/>
              <a:t>2</a:t>
            </a:r>
            <a:r>
              <a:rPr lang="en-US" sz="2000" dirty="0"/>
              <a:t>  </a:t>
            </a:r>
            <a:r>
              <a:rPr lang="en-US" sz="2000" dirty="0" smtClean="0"/>
              <a:t>=   5</a:t>
            </a:r>
            <a:r>
              <a:rPr lang="en-US" sz="2000" i="1" dirty="0" smtClean="0"/>
              <a:t>x</a:t>
            </a:r>
            <a:r>
              <a:rPr lang="en-US" sz="2000" baseline="-25000" dirty="0" smtClean="0"/>
              <a:t>1</a:t>
            </a:r>
            <a:r>
              <a:rPr lang="en-US" sz="2000" dirty="0" smtClean="0"/>
              <a:t> + </a:t>
            </a:r>
            <a:r>
              <a:rPr lang="en-US" sz="2000" dirty="0"/>
              <a:t>3</a:t>
            </a:r>
            <a:r>
              <a:rPr lang="en-US" sz="2000" i="1" dirty="0"/>
              <a:t>x</a:t>
            </a:r>
            <a:r>
              <a:rPr lang="en-US" sz="2000" baseline="-25000" dirty="0"/>
              <a:t>2</a:t>
            </a:r>
            <a:r>
              <a:rPr lang="en-US" sz="2000" dirty="0"/>
              <a:t> </a:t>
            </a:r>
            <a:r>
              <a:rPr lang="en-US" sz="2000" dirty="0" smtClean="0"/>
              <a:t>+   </a:t>
            </a:r>
            <a:r>
              <a:rPr lang="en-US" sz="2000" dirty="0"/>
              <a:t>4</a:t>
            </a:r>
            <a:r>
              <a:rPr lang="en-US" sz="2000" i="1" dirty="0"/>
              <a:t>x</a:t>
            </a:r>
            <a:r>
              <a:rPr lang="en-US" sz="2000" baseline="-25000" dirty="0"/>
              <a:t>3</a:t>
            </a:r>
            <a:r>
              <a:rPr lang="en-US" sz="2000" dirty="0"/>
              <a:t> </a:t>
            </a:r>
            <a:r>
              <a:rPr lang="en-US" sz="2000" dirty="0" smtClean="0"/>
              <a:t>-   40 </a:t>
            </a:r>
            <a:r>
              <a:rPr lang="en-US" sz="2000" dirty="0"/>
              <a:t>(</a:t>
            </a:r>
            <a:r>
              <a:rPr lang="en-US" sz="2000" b="1" i="1" dirty="0"/>
              <a:t>employment</a:t>
            </a:r>
            <a:r>
              <a:rPr lang="en-US" sz="2000" i="1" dirty="0"/>
              <a:t> level minus the target</a:t>
            </a:r>
            <a:r>
              <a:rPr lang="en-US" sz="2000" dirty="0" smtClean="0"/>
              <a:t>)</a:t>
            </a:r>
            <a:endParaRPr lang="en-US" sz="2000" dirty="0"/>
          </a:p>
          <a:p>
            <a:pPr marL="457200" lvl="1" indent="0">
              <a:buNone/>
            </a:pPr>
            <a:r>
              <a:rPr lang="en-US" sz="2000" i="1" dirty="0"/>
              <a:t>y</a:t>
            </a:r>
            <a:r>
              <a:rPr lang="en-US" sz="2000" baseline="-25000" dirty="0"/>
              <a:t>3</a:t>
            </a:r>
            <a:r>
              <a:rPr lang="en-US" sz="2000" dirty="0"/>
              <a:t>  </a:t>
            </a:r>
            <a:r>
              <a:rPr lang="en-US" sz="2000" dirty="0" smtClean="0"/>
              <a:t>=   5</a:t>
            </a:r>
            <a:r>
              <a:rPr lang="en-US" sz="2000" i="1" dirty="0" smtClean="0"/>
              <a:t>x</a:t>
            </a:r>
            <a:r>
              <a:rPr lang="en-US" sz="2000" baseline="-25000" dirty="0" smtClean="0"/>
              <a:t>1</a:t>
            </a:r>
            <a:r>
              <a:rPr lang="en-US" sz="2000" dirty="0" smtClean="0"/>
              <a:t> + </a:t>
            </a:r>
            <a:r>
              <a:rPr lang="en-US" sz="2000" dirty="0"/>
              <a:t>7</a:t>
            </a:r>
            <a:r>
              <a:rPr lang="en-US" sz="2000" i="1" dirty="0"/>
              <a:t>x</a:t>
            </a:r>
            <a:r>
              <a:rPr lang="en-US" sz="2000" baseline="-25000" dirty="0"/>
              <a:t>2</a:t>
            </a:r>
            <a:r>
              <a:rPr lang="en-US" sz="2000" dirty="0"/>
              <a:t> </a:t>
            </a:r>
            <a:r>
              <a:rPr lang="en-US" sz="2000" dirty="0" smtClean="0"/>
              <a:t>+   8</a:t>
            </a:r>
            <a:r>
              <a:rPr lang="en-US" sz="2000" i="1" dirty="0" smtClean="0"/>
              <a:t>x</a:t>
            </a:r>
            <a:r>
              <a:rPr lang="en-US" sz="2000" baseline="-25000" dirty="0" smtClean="0"/>
              <a:t>3</a:t>
            </a:r>
            <a:r>
              <a:rPr lang="en-US" sz="2000" dirty="0" smtClean="0"/>
              <a:t> -   55 </a:t>
            </a:r>
            <a:r>
              <a:rPr lang="en-US" sz="2000" dirty="0"/>
              <a:t>(</a:t>
            </a:r>
            <a:r>
              <a:rPr lang="en-US" sz="2000" i="1" dirty="0"/>
              <a:t>capital </a:t>
            </a:r>
            <a:r>
              <a:rPr lang="en-US" sz="2000" b="1" i="1" dirty="0"/>
              <a:t>investment</a:t>
            </a:r>
            <a:r>
              <a:rPr lang="en-US" sz="2000" i="1" dirty="0"/>
              <a:t> minus the target</a:t>
            </a:r>
            <a:r>
              <a:rPr lang="en-US" sz="2000" dirty="0" smtClean="0"/>
              <a:t>)</a:t>
            </a:r>
          </a:p>
          <a:p>
            <a:pPr marL="0" indent="0">
              <a:buNone/>
            </a:pPr>
            <a:endParaRPr lang="en-US" sz="1000" dirty="0" smtClean="0"/>
          </a:p>
          <a:p>
            <a:pPr marL="0" indent="0">
              <a:buNone/>
            </a:pPr>
            <a:r>
              <a:rPr lang="en-US" dirty="0"/>
              <a:t>Since each </a:t>
            </a:r>
            <a:r>
              <a:rPr lang="en-US" i="1" dirty="0" err="1"/>
              <a:t>y</a:t>
            </a:r>
            <a:r>
              <a:rPr lang="en-US" i="1" baseline="-25000" dirty="0" err="1"/>
              <a:t>i</a:t>
            </a:r>
            <a:r>
              <a:rPr lang="en-US" i="1" dirty="0"/>
              <a:t> </a:t>
            </a:r>
            <a:r>
              <a:rPr lang="en-US" dirty="0"/>
              <a:t>can be either positive or negative, </a:t>
            </a:r>
            <a:r>
              <a:rPr lang="en-US" dirty="0" smtClean="0"/>
              <a:t>and replace </a:t>
            </a:r>
            <a:r>
              <a:rPr lang="en-US" dirty="0"/>
              <a:t>each one by </a:t>
            </a:r>
            <a:r>
              <a:rPr lang="en-US" dirty="0" smtClean="0"/>
              <a:t>the difference </a:t>
            </a:r>
            <a:r>
              <a:rPr lang="en-US" dirty="0"/>
              <a:t>of two nonnegative variables</a:t>
            </a:r>
            <a:r>
              <a:rPr lang="en-US" dirty="0" smtClean="0"/>
              <a:t>:</a:t>
            </a:r>
          </a:p>
          <a:p>
            <a:pPr marL="0" indent="0">
              <a:buNone/>
            </a:pPr>
            <a:endParaRPr lang="en-US" sz="900" dirty="0" smtClean="0"/>
          </a:p>
          <a:p>
            <a:pPr marL="457200" lvl="1" indent="0">
              <a:buNone/>
            </a:pPr>
            <a:r>
              <a:rPr lang="pt-PT" sz="2000" i="1" dirty="0">
                <a:solidFill>
                  <a:srgbClr val="0070C0"/>
                </a:solidFill>
              </a:rPr>
              <a:t>y</a:t>
            </a:r>
            <a:r>
              <a:rPr lang="pt-PT" sz="2000" baseline="-25000" dirty="0">
                <a:solidFill>
                  <a:srgbClr val="0070C0"/>
                </a:solidFill>
              </a:rPr>
              <a:t>1</a:t>
            </a:r>
            <a:r>
              <a:rPr lang="pt-PT" sz="2000" dirty="0">
                <a:solidFill>
                  <a:srgbClr val="0070C0"/>
                </a:solidFill>
              </a:rPr>
              <a:t> </a:t>
            </a:r>
            <a:r>
              <a:rPr lang="pt-PT" sz="2000" dirty="0" smtClean="0">
                <a:solidFill>
                  <a:srgbClr val="0070C0"/>
                </a:solidFill>
              </a:rPr>
              <a:t>= </a:t>
            </a:r>
            <a:r>
              <a:rPr lang="pt-PT" sz="2000" i="1" dirty="0" smtClean="0">
                <a:solidFill>
                  <a:srgbClr val="0070C0"/>
                </a:solidFill>
              </a:rPr>
              <a:t>y</a:t>
            </a:r>
            <a:r>
              <a:rPr lang="pt-PT" sz="2000" baseline="-25000" dirty="0" smtClean="0">
                <a:solidFill>
                  <a:srgbClr val="0070C0"/>
                </a:solidFill>
              </a:rPr>
              <a:t>1</a:t>
            </a:r>
            <a:r>
              <a:rPr lang="pt-PT" sz="2000" baseline="30000" dirty="0" smtClean="0">
                <a:solidFill>
                  <a:srgbClr val="0070C0"/>
                </a:solidFill>
              </a:rPr>
              <a:t>+</a:t>
            </a:r>
            <a:r>
              <a:rPr lang="pt-PT" sz="2000" dirty="0" smtClean="0">
                <a:solidFill>
                  <a:srgbClr val="0070C0"/>
                </a:solidFill>
              </a:rPr>
              <a:t>  - </a:t>
            </a:r>
            <a:r>
              <a:rPr lang="pt-PT" sz="2000" i="1" dirty="0" smtClean="0">
                <a:solidFill>
                  <a:srgbClr val="0070C0"/>
                </a:solidFill>
              </a:rPr>
              <a:t>y</a:t>
            </a:r>
            <a:r>
              <a:rPr lang="pt-PT" sz="2000" baseline="-25000" dirty="0" smtClean="0">
                <a:solidFill>
                  <a:srgbClr val="0070C0"/>
                </a:solidFill>
              </a:rPr>
              <a:t>1</a:t>
            </a:r>
            <a:r>
              <a:rPr lang="pt-PT" sz="2000" baseline="30000" dirty="0" smtClean="0">
                <a:solidFill>
                  <a:srgbClr val="0070C0"/>
                </a:solidFill>
              </a:rPr>
              <a:t>-</a:t>
            </a:r>
            <a:r>
              <a:rPr lang="pt-PT" sz="2000" dirty="0" smtClean="0"/>
              <a:t>,       </a:t>
            </a:r>
            <a:r>
              <a:rPr lang="pt-PT" sz="2000" dirty="0" err="1"/>
              <a:t>where</a:t>
            </a:r>
            <a:r>
              <a:rPr lang="pt-PT" sz="2000" dirty="0"/>
              <a:t> </a:t>
            </a:r>
            <a:r>
              <a:rPr lang="pt-PT" sz="2000" dirty="0" smtClean="0"/>
              <a:t> </a:t>
            </a:r>
            <a:r>
              <a:rPr lang="pt-PT" sz="2000" i="1" dirty="0" smtClean="0"/>
              <a:t>y</a:t>
            </a:r>
            <a:r>
              <a:rPr lang="pt-PT" sz="2000" baseline="-25000" dirty="0" smtClean="0"/>
              <a:t>1</a:t>
            </a:r>
            <a:r>
              <a:rPr lang="pt-PT" sz="2000" baseline="30000" dirty="0" smtClean="0"/>
              <a:t>+</a:t>
            </a:r>
            <a:r>
              <a:rPr lang="en-US" sz="2000" b="1" dirty="0"/>
              <a:t> </a:t>
            </a:r>
            <a:r>
              <a:rPr lang="en-US" sz="2000" dirty="0"/>
              <a:t>≥</a:t>
            </a:r>
            <a:r>
              <a:rPr lang="en-US" sz="2000" b="1" dirty="0"/>
              <a:t> </a:t>
            </a:r>
            <a:r>
              <a:rPr lang="pt-PT" sz="2000" dirty="0" smtClean="0"/>
              <a:t>0</a:t>
            </a:r>
            <a:r>
              <a:rPr lang="pt-PT" sz="2000" dirty="0"/>
              <a:t>, </a:t>
            </a:r>
            <a:r>
              <a:rPr lang="pt-PT" sz="2000" i="1" dirty="0" smtClean="0"/>
              <a:t>y</a:t>
            </a:r>
            <a:r>
              <a:rPr lang="pt-PT" sz="2000" baseline="-25000" dirty="0" smtClean="0"/>
              <a:t>1</a:t>
            </a:r>
            <a:r>
              <a:rPr lang="pt-PT" sz="2000" baseline="30000" dirty="0" smtClean="0"/>
              <a:t>-</a:t>
            </a:r>
            <a:r>
              <a:rPr lang="en-US" sz="2000" b="1" dirty="0"/>
              <a:t> </a:t>
            </a:r>
            <a:r>
              <a:rPr lang="en-US" sz="2000" dirty="0" smtClean="0"/>
              <a:t>≥</a:t>
            </a:r>
            <a:r>
              <a:rPr lang="en-US" sz="2000" b="1" dirty="0" smtClean="0"/>
              <a:t> </a:t>
            </a:r>
            <a:r>
              <a:rPr lang="pt-PT" sz="2000" dirty="0" smtClean="0"/>
              <a:t>0</a:t>
            </a:r>
          </a:p>
          <a:p>
            <a:pPr marL="457200" lvl="1" indent="0">
              <a:buNone/>
            </a:pPr>
            <a:r>
              <a:rPr lang="pt-PT" sz="2000" i="1" dirty="0" smtClean="0">
                <a:solidFill>
                  <a:srgbClr val="0070C0"/>
                </a:solidFill>
              </a:rPr>
              <a:t>y</a:t>
            </a:r>
            <a:r>
              <a:rPr lang="pt-PT" sz="2000" baseline="-25000" dirty="0" smtClean="0">
                <a:solidFill>
                  <a:srgbClr val="0070C0"/>
                </a:solidFill>
              </a:rPr>
              <a:t>2</a:t>
            </a:r>
            <a:r>
              <a:rPr lang="pt-PT" sz="2000" dirty="0" smtClean="0">
                <a:solidFill>
                  <a:srgbClr val="0070C0"/>
                </a:solidFill>
              </a:rPr>
              <a:t> </a:t>
            </a:r>
            <a:r>
              <a:rPr lang="pt-PT" sz="2000" dirty="0">
                <a:solidFill>
                  <a:srgbClr val="0070C0"/>
                </a:solidFill>
              </a:rPr>
              <a:t>= </a:t>
            </a:r>
            <a:r>
              <a:rPr lang="pt-PT" sz="2000" i="1" dirty="0" smtClean="0">
                <a:solidFill>
                  <a:srgbClr val="0070C0"/>
                </a:solidFill>
              </a:rPr>
              <a:t>y</a:t>
            </a:r>
            <a:r>
              <a:rPr lang="pt-PT" sz="2000" baseline="-25000" dirty="0" smtClean="0">
                <a:solidFill>
                  <a:srgbClr val="0070C0"/>
                </a:solidFill>
              </a:rPr>
              <a:t>2</a:t>
            </a:r>
            <a:r>
              <a:rPr lang="pt-PT" sz="2000" baseline="30000" dirty="0" smtClean="0">
                <a:solidFill>
                  <a:srgbClr val="0070C0"/>
                </a:solidFill>
              </a:rPr>
              <a:t>+</a:t>
            </a:r>
            <a:r>
              <a:rPr lang="pt-PT" sz="2000" dirty="0" smtClean="0">
                <a:solidFill>
                  <a:srgbClr val="0070C0"/>
                </a:solidFill>
              </a:rPr>
              <a:t>  </a:t>
            </a:r>
            <a:r>
              <a:rPr lang="pt-PT" sz="2000" dirty="0">
                <a:solidFill>
                  <a:srgbClr val="0070C0"/>
                </a:solidFill>
              </a:rPr>
              <a:t>- </a:t>
            </a:r>
            <a:r>
              <a:rPr lang="pt-PT" sz="2000" i="1" dirty="0" smtClean="0">
                <a:solidFill>
                  <a:srgbClr val="0070C0"/>
                </a:solidFill>
              </a:rPr>
              <a:t>y</a:t>
            </a:r>
            <a:r>
              <a:rPr lang="pt-PT" sz="2000" baseline="-25000" dirty="0" smtClean="0">
                <a:solidFill>
                  <a:srgbClr val="0070C0"/>
                </a:solidFill>
              </a:rPr>
              <a:t>2</a:t>
            </a:r>
            <a:r>
              <a:rPr lang="pt-PT" sz="2000" baseline="30000" dirty="0" smtClean="0">
                <a:solidFill>
                  <a:srgbClr val="0070C0"/>
                </a:solidFill>
              </a:rPr>
              <a:t>-</a:t>
            </a:r>
            <a:r>
              <a:rPr lang="pt-PT" sz="2000" dirty="0"/>
              <a:t>,       </a:t>
            </a:r>
            <a:r>
              <a:rPr lang="pt-PT" sz="2000" dirty="0" err="1"/>
              <a:t>where</a:t>
            </a:r>
            <a:r>
              <a:rPr lang="pt-PT" sz="2000" dirty="0"/>
              <a:t>  </a:t>
            </a:r>
            <a:r>
              <a:rPr lang="pt-PT" sz="2000" i="1" dirty="0" smtClean="0"/>
              <a:t>y</a:t>
            </a:r>
            <a:r>
              <a:rPr lang="pt-PT" sz="2000" baseline="-25000" dirty="0" smtClean="0"/>
              <a:t>2</a:t>
            </a:r>
            <a:r>
              <a:rPr lang="pt-PT" sz="2000" baseline="30000" dirty="0" smtClean="0"/>
              <a:t>+</a:t>
            </a:r>
            <a:r>
              <a:rPr lang="en-US" sz="2000" b="1" dirty="0" smtClean="0"/>
              <a:t> </a:t>
            </a:r>
            <a:r>
              <a:rPr lang="en-US" sz="2000" dirty="0"/>
              <a:t>≥</a:t>
            </a:r>
            <a:r>
              <a:rPr lang="en-US" sz="2000" b="1" dirty="0"/>
              <a:t> </a:t>
            </a:r>
            <a:r>
              <a:rPr lang="pt-PT" sz="2000" dirty="0"/>
              <a:t>0, </a:t>
            </a:r>
            <a:r>
              <a:rPr lang="pt-PT" sz="2000" i="1" dirty="0" smtClean="0"/>
              <a:t>y</a:t>
            </a:r>
            <a:r>
              <a:rPr lang="pt-PT" sz="2000" baseline="-25000" dirty="0" smtClean="0"/>
              <a:t>2</a:t>
            </a:r>
            <a:r>
              <a:rPr lang="pt-PT" sz="2000" baseline="30000" dirty="0" smtClean="0"/>
              <a:t>-</a:t>
            </a:r>
            <a:r>
              <a:rPr lang="en-US" sz="2000" b="1" dirty="0" smtClean="0"/>
              <a:t> </a:t>
            </a:r>
            <a:r>
              <a:rPr lang="en-US" sz="2000" dirty="0"/>
              <a:t>≥</a:t>
            </a:r>
            <a:r>
              <a:rPr lang="en-US" sz="2000" b="1" dirty="0"/>
              <a:t> </a:t>
            </a:r>
            <a:r>
              <a:rPr lang="pt-PT" sz="2000" dirty="0" smtClean="0"/>
              <a:t>0</a:t>
            </a:r>
          </a:p>
          <a:p>
            <a:pPr marL="457200" lvl="1" indent="0">
              <a:buNone/>
            </a:pPr>
            <a:r>
              <a:rPr lang="pt-PT" sz="2000" i="1" dirty="0" smtClean="0">
                <a:solidFill>
                  <a:srgbClr val="0070C0"/>
                </a:solidFill>
              </a:rPr>
              <a:t>y</a:t>
            </a:r>
            <a:r>
              <a:rPr lang="pt-PT" sz="2000" baseline="-25000" dirty="0" smtClean="0">
                <a:solidFill>
                  <a:srgbClr val="0070C0"/>
                </a:solidFill>
              </a:rPr>
              <a:t>3</a:t>
            </a:r>
            <a:r>
              <a:rPr lang="pt-PT" sz="2000" dirty="0" smtClean="0">
                <a:solidFill>
                  <a:srgbClr val="0070C0"/>
                </a:solidFill>
              </a:rPr>
              <a:t> </a:t>
            </a:r>
            <a:r>
              <a:rPr lang="pt-PT" sz="2000" dirty="0">
                <a:solidFill>
                  <a:srgbClr val="0070C0"/>
                </a:solidFill>
              </a:rPr>
              <a:t>= </a:t>
            </a:r>
            <a:r>
              <a:rPr lang="pt-PT" sz="2000" i="1" dirty="0" smtClean="0">
                <a:solidFill>
                  <a:srgbClr val="0070C0"/>
                </a:solidFill>
              </a:rPr>
              <a:t>y</a:t>
            </a:r>
            <a:r>
              <a:rPr lang="pt-PT" sz="2000" baseline="-25000" dirty="0" smtClean="0">
                <a:solidFill>
                  <a:srgbClr val="0070C0"/>
                </a:solidFill>
              </a:rPr>
              <a:t>3</a:t>
            </a:r>
            <a:r>
              <a:rPr lang="pt-PT" sz="2000" baseline="30000" dirty="0" smtClean="0">
                <a:solidFill>
                  <a:srgbClr val="0070C0"/>
                </a:solidFill>
              </a:rPr>
              <a:t>+</a:t>
            </a:r>
            <a:r>
              <a:rPr lang="pt-PT" sz="2000" dirty="0" smtClean="0">
                <a:solidFill>
                  <a:srgbClr val="0070C0"/>
                </a:solidFill>
              </a:rPr>
              <a:t>  </a:t>
            </a:r>
            <a:r>
              <a:rPr lang="pt-PT" sz="2000" dirty="0">
                <a:solidFill>
                  <a:srgbClr val="0070C0"/>
                </a:solidFill>
              </a:rPr>
              <a:t>- </a:t>
            </a:r>
            <a:r>
              <a:rPr lang="pt-PT" sz="2000" i="1" dirty="0" smtClean="0">
                <a:solidFill>
                  <a:srgbClr val="0070C0"/>
                </a:solidFill>
              </a:rPr>
              <a:t>y</a:t>
            </a:r>
            <a:r>
              <a:rPr lang="pt-PT" sz="2000" baseline="-25000" dirty="0" smtClean="0">
                <a:solidFill>
                  <a:srgbClr val="0070C0"/>
                </a:solidFill>
              </a:rPr>
              <a:t>3</a:t>
            </a:r>
            <a:r>
              <a:rPr lang="pt-PT" sz="2000" baseline="30000" dirty="0" smtClean="0">
                <a:solidFill>
                  <a:srgbClr val="0070C0"/>
                </a:solidFill>
              </a:rPr>
              <a:t>-</a:t>
            </a:r>
            <a:r>
              <a:rPr lang="pt-PT" sz="2000" dirty="0"/>
              <a:t>,       </a:t>
            </a:r>
            <a:r>
              <a:rPr lang="pt-PT" sz="2000" dirty="0" err="1"/>
              <a:t>where</a:t>
            </a:r>
            <a:r>
              <a:rPr lang="pt-PT" sz="2000" dirty="0"/>
              <a:t>  </a:t>
            </a:r>
            <a:r>
              <a:rPr lang="pt-PT" sz="2000" i="1" dirty="0" smtClean="0"/>
              <a:t>y</a:t>
            </a:r>
            <a:r>
              <a:rPr lang="pt-PT" sz="2000" baseline="-25000" dirty="0" smtClean="0"/>
              <a:t>3</a:t>
            </a:r>
            <a:r>
              <a:rPr lang="pt-PT" sz="2000" baseline="30000" dirty="0" smtClean="0"/>
              <a:t>+</a:t>
            </a:r>
            <a:r>
              <a:rPr lang="en-US" sz="2000" b="1" dirty="0" smtClean="0"/>
              <a:t> </a:t>
            </a:r>
            <a:r>
              <a:rPr lang="en-US" sz="2000" dirty="0"/>
              <a:t>≥</a:t>
            </a:r>
            <a:r>
              <a:rPr lang="en-US" sz="2000" b="1" dirty="0"/>
              <a:t> </a:t>
            </a:r>
            <a:r>
              <a:rPr lang="pt-PT" sz="2000" dirty="0"/>
              <a:t>0, </a:t>
            </a:r>
            <a:r>
              <a:rPr lang="pt-PT" sz="2000" i="1" dirty="0" smtClean="0"/>
              <a:t>y</a:t>
            </a:r>
            <a:r>
              <a:rPr lang="pt-PT" sz="2000" baseline="-25000" dirty="0" smtClean="0"/>
              <a:t>3</a:t>
            </a:r>
            <a:r>
              <a:rPr lang="pt-PT" sz="2000" baseline="30000" dirty="0" smtClean="0"/>
              <a:t>-</a:t>
            </a:r>
            <a:r>
              <a:rPr lang="en-US" sz="2000" b="1" dirty="0" smtClean="0"/>
              <a:t> </a:t>
            </a:r>
            <a:r>
              <a:rPr lang="en-US" sz="2000" dirty="0"/>
              <a:t>≥</a:t>
            </a:r>
            <a:r>
              <a:rPr lang="en-US" sz="2000" b="1" dirty="0"/>
              <a:t> </a:t>
            </a:r>
            <a:r>
              <a:rPr lang="pt-PT" sz="2000" dirty="0" smtClean="0"/>
              <a:t>0</a:t>
            </a:r>
            <a:endParaRPr lang="pt-PT" sz="2000" dirty="0"/>
          </a:p>
          <a:p>
            <a:endParaRPr lang="pt-PT" dirty="0"/>
          </a:p>
        </p:txBody>
      </p:sp>
      <p:sp>
        <p:nvSpPr>
          <p:cNvPr id="6" name="TextBox 5"/>
          <p:cNvSpPr txBox="1"/>
          <p:nvPr/>
        </p:nvSpPr>
        <p:spPr>
          <a:xfrm>
            <a:off x="5295331" y="5637078"/>
            <a:ext cx="7096836" cy="646331"/>
          </a:xfrm>
          <a:prstGeom prst="rect">
            <a:avLst/>
          </a:prstGeom>
          <a:noFill/>
        </p:spPr>
        <p:txBody>
          <a:bodyPr wrap="square" rtlCol="0">
            <a:spAutoFit/>
          </a:bodyPr>
          <a:lstStyle/>
          <a:p>
            <a:pPr algn="ctr"/>
            <a:r>
              <a:rPr lang="pt-PT" i="1" dirty="0" err="1" smtClean="0"/>
              <a:t>y</a:t>
            </a:r>
            <a:r>
              <a:rPr lang="pt-PT" baseline="-25000" dirty="0" err="1" smtClean="0"/>
              <a:t>i</a:t>
            </a:r>
            <a:r>
              <a:rPr lang="pt-PT" baseline="30000" dirty="0" smtClean="0"/>
              <a:t>+</a:t>
            </a:r>
            <a:r>
              <a:rPr lang="pt-PT" dirty="0" smtClean="0"/>
              <a:t> </a:t>
            </a:r>
            <a:r>
              <a:rPr lang="en-US" dirty="0"/>
              <a:t>represents the positive part of </a:t>
            </a:r>
            <a:r>
              <a:rPr lang="en-US" dirty="0" err="1" smtClean="0"/>
              <a:t>y</a:t>
            </a:r>
            <a:r>
              <a:rPr lang="en-US" baseline="-25000" dirty="0" err="1" smtClean="0"/>
              <a:t>i</a:t>
            </a:r>
            <a:r>
              <a:rPr lang="en-US" dirty="0" smtClean="0"/>
              <a:t> variable (positive deviation)</a:t>
            </a:r>
          </a:p>
          <a:p>
            <a:pPr algn="ctr"/>
            <a:r>
              <a:rPr lang="en-US" dirty="0" smtClean="0"/>
              <a:t> </a:t>
            </a:r>
            <a:r>
              <a:rPr lang="pt-PT" i="1" dirty="0" err="1" smtClean="0"/>
              <a:t>y</a:t>
            </a:r>
            <a:r>
              <a:rPr lang="pt-PT" baseline="-25000" dirty="0" err="1" smtClean="0"/>
              <a:t>i</a:t>
            </a:r>
            <a:r>
              <a:rPr lang="pt-PT" baseline="30000" dirty="0" smtClean="0"/>
              <a:t>-</a:t>
            </a:r>
            <a:r>
              <a:rPr lang="pt-PT" dirty="0" smtClean="0"/>
              <a:t> </a:t>
            </a:r>
            <a:r>
              <a:rPr lang="en-US" dirty="0"/>
              <a:t>represents the </a:t>
            </a:r>
            <a:r>
              <a:rPr lang="en-US" dirty="0" smtClean="0"/>
              <a:t>negative </a:t>
            </a:r>
            <a:r>
              <a:rPr lang="en-US" dirty="0"/>
              <a:t>part of </a:t>
            </a:r>
            <a:r>
              <a:rPr lang="en-US" dirty="0" err="1"/>
              <a:t>y</a:t>
            </a:r>
            <a:r>
              <a:rPr lang="en-US" baseline="-25000" dirty="0" err="1"/>
              <a:t>i</a:t>
            </a:r>
            <a:r>
              <a:rPr lang="en-US" dirty="0"/>
              <a:t> variable </a:t>
            </a:r>
            <a:r>
              <a:rPr lang="en-US" dirty="0" smtClean="0"/>
              <a:t>(negative </a:t>
            </a:r>
            <a:r>
              <a:rPr lang="en-US" dirty="0"/>
              <a:t>deviation)</a:t>
            </a:r>
          </a:p>
        </p:txBody>
      </p:sp>
    </p:spTree>
    <p:extLst>
      <p:ext uri="{BB962C8B-B14F-4D97-AF65-F5344CB8AC3E}">
        <p14:creationId xmlns:p14="http://schemas.microsoft.com/office/powerpoint/2010/main" val="51398317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MOLP - Goal Programming</a:t>
            </a:r>
            <a:endParaRPr lang="pt-PT" dirty="0"/>
          </a:p>
        </p:txBody>
      </p:sp>
      <p:sp>
        <p:nvSpPr>
          <p:cNvPr id="5" name="Rounded Rectangle 4"/>
          <p:cNvSpPr/>
          <p:nvPr/>
        </p:nvSpPr>
        <p:spPr>
          <a:xfrm>
            <a:off x="831376" y="1282890"/>
            <a:ext cx="10522424" cy="682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 name="Content Placeholder 1"/>
          <p:cNvSpPr>
            <a:spLocks noGrp="1"/>
          </p:cNvSpPr>
          <p:nvPr>
            <p:ph idx="1"/>
          </p:nvPr>
        </p:nvSpPr>
        <p:spPr>
          <a:xfrm>
            <a:off x="838200" y="1825625"/>
            <a:ext cx="10515600" cy="4661672"/>
          </a:xfrm>
        </p:spPr>
        <p:txBody>
          <a:bodyPr>
            <a:normAutofit fontScale="92500" lnSpcReduction="10000"/>
          </a:bodyPr>
          <a:lstStyle/>
          <a:p>
            <a:pPr marL="0" indent="0">
              <a:buNone/>
            </a:pPr>
            <a:r>
              <a:rPr lang="en-US" b="1" dirty="0" smtClean="0"/>
              <a:t>Linear Programming Formulation:</a:t>
            </a:r>
            <a:endParaRPr lang="en-US" b="1" dirty="0" smtClean="0">
              <a:solidFill>
                <a:schemeClr val="accent6"/>
              </a:solidFill>
            </a:endParaRPr>
          </a:p>
          <a:p>
            <a:pPr marL="0" indent="0">
              <a:buNone/>
            </a:pPr>
            <a:endParaRPr lang="en-US" sz="900" b="1" dirty="0" smtClean="0">
              <a:solidFill>
                <a:schemeClr val="accent6"/>
              </a:solidFill>
            </a:endParaRPr>
          </a:p>
          <a:p>
            <a:pPr marL="0" indent="0">
              <a:buNone/>
            </a:pPr>
            <a:r>
              <a:rPr lang="en-US" dirty="0" smtClean="0"/>
              <a:t>Finally, we </a:t>
            </a:r>
            <a:r>
              <a:rPr lang="en-US" dirty="0"/>
              <a:t>must incorporate the above definitions of the </a:t>
            </a:r>
            <a:r>
              <a:rPr lang="en-US" dirty="0" err="1" smtClean="0"/>
              <a:t>y</a:t>
            </a:r>
            <a:r>
              <a:rPr lang="en-US" baseline="-25000" dirty="0" err="1" smtClean="0"/>
              <a:t>i</a:t>
            </a:r>
            <a:r>
              <a:rPr lang="en-US" baseline="30000" dirty="0" smtClean="0"/>
              <a:t>+</a:t>
            </a:r>
            <a:r>
              <a:rPr lang="en-US" dirty="0" smtClean="0"/>
              <a:t> and </a:t>
            </a:r>
            <a:r>
              <a:rPr lang="en-US" dirty="0" err="1" smtClean="0"/>
              <a:t>y</a:t>
            </a:r>
            <a:r>
              <a:rPr lang="en-US" baseline="-25000" dirty="0" err="1" smtClean="0"/>
              <a:t>i</a:t>
            </a:r>
            <a:r>
              <a:rPr lang="en-US" baseline="30000" dirty="0" smtClean="0"/>
              <a:t>- </a:t>
            </a:r>
            <a:r>
              <a:rPr lang="en-US" dirty="0" smtClean="0"/>
              <a:t> </a:t>
            </a:r>
            <a:r>
              <a:rPr lang="en-US" dirty="0"/>
              <a:t>directly into </a:t>
            </a:r>
            <a:r>
              <a:rPr lang="en-US" dirty="0" smtClean="0"/>
              <a:t>the model</a:t>
            </a:r>
            <a:r>
              <a:rPr lang="en-US" dirty="0"/>
              <a:t>,</a:t>
            </a:r>
            <a:r>
              <a:rPr lang="en-US" dirty="0" smtClean="0"/>
              <a:t> because </a:t>
            </a:r>
            <a:r>
              <a:rPr lang="en-US" dirty="0"/>
              <a:t>the </a:t>
            </a:r>
            <a:r>
              <a:rPr lang="en-US" dirty="0" smtClean="0"/>
              <a:t>simplex method </a:t>
            </a:r>
            <a:r>
              <a:rPr lang="en-US" dirty="0"/>
              <a:t>considers only the objective function and constraints that constitute </a:t>
            </a:r>
            <a:r>
              <a:rPr lang="en-US" dirty="0" smtClean="0"/>
              <a:t>the </a:t>
            </a:r>
            <a:r>
              <a:rPr lang="pt-PT" dirty="0" err="1" smtClean="0"/>
              <a:t>model</a:t>
            </a:r>
            <a:r>
              <a:rPr lang="pt-PT" dirty="0" smtClean="0"/>
              <a:t>.</a:t>
            </a:r>
          </a:p>
          <a:p>
            <a:pPr marL="0" indent="0">
              <a:buNone/>
            </a:pPr>
            <a:endParaRPr lang="pt-PT" sz="900" dirty="0" smtClean="0"/>
          </a:p>
          <a:p>
            <a:pPr marL="0" indent="0">
              <a:buNone/>
            </a:pPr>
            <a:r>
              <a:rPr lang="pt-PT" dirty="0" err="1" smtClean="0"/>
              <a:t>Since</a:t>
            </a:r>
            <a:r>
              <a:rPr lang="pt-PT" dirty="0" smtClean="0"/>
              <a:t> </a:t>
            </a:r>
            <a:r>
              <a:rPr lang="pt-PT" i="1" dirty="0" smtClean="0">
                <a:solidFill>
                  <a:srgbClr val="0070C0"/>
                </a:solidFill>
              </a:rPr>
              <a:t>y</a:t>
            </a:r>
            <a:r>
              <a:rPr lang="pt-PT" baseline="-25000" dirty="0" smtClean="0">
                <a:solidFill>
                  <a:srgbClr val="0070C0"/>
                </a:solidFill>
              </a:rPr>
              <a:t>1</a:t>
            </a:r>
            <a:r>
              <a:rPr lang="pt-PT" baseline="30000" dirty="0" smtClean="0">
                <a:solidFill>
                  <a:srgbClr val="0070C0"/>
                </a:solidFill>
              </a:rPr>
              <a:t>+</a:t>
            </a:r>
            <a:r>
              <a:rPr lang="pt-PT" dirty="0" smtClean="0">
                <a:solidFill>
                  <a:srgbClr val="0070C0"/>
                </a:solidFill>
              </a:rPr>
              <a:t> - </a:t>
            </a:r>
            <a:r>
              <a:rPr lang="pt-PT" i="1" dirty="0" smtClean="0">
                <a:solidFill>
                  <a:srgbClr val="0070C0"/>
                </a:solidFill>
              </a:rPr>
              <a:t>y</a:t>
            </a:r>
            <a:r>
              <a:rPr lang="pt-PT" baseline="-25000" dirty="0" smtClean="0">
                <a:solidFill>
                  <a:srgbClr val="0070C0"/>
                </a:solidFill>
              </a:rPr>
              <a:t>1</a:t>
            </a:r>
            <a:r>
              <a:rPr lang="pt-PT" baseline="30000" dirty="0" smtClean="0">
                <a:solidFill>
                  <a:srgbClr val="0070C0"/>
                </a:solidFill>
              </a:rPr>
              <a:t>-</a:t>
            </a:r>
            <a:r>
              <a:rPr lang="pt-PT" dirty="0" smtClean="0">
                <a:solidFill>
                  <a:srgbClr val="0070C0"/>
                </a:solidFill>
              </a:rPr>
              <a:t> =</a:t>
            </a:r>
            <a:r>
              <a:rPr lang="en-US" dirty="0" smtClean="0">
                <a:solidFill>
                  <a:srgbClr val="0070C0"/>
                </a:solidFill>
              </a:rPr>
              <a:t> </a:t>
            </a:r>
            <a:r>
              <a:rPr lang="en-US" i="1" dirty="0">
                <a:solidFill>
                  <a:srgbClr val="0070C0"/>
                </a:solidFill>
              </a:rPr>
              <a:t>y</a:t>
            </a:r>
            <a:r>
              <a:rPr lang="en-US" baseline="-25000" dirty="0">
                <a:solidFill>
                  <a:srgbClr val="0070C0"/>
                </a:solidFill>
              </a:rPr>
              <a:t>1</a:t>
            </a:r>
            <a:r>
              <a:rPr lang="en-US" dirty="0"/>
              <a:t>, </a:t>
            </a:r>
            <a:r>
              <a:rPr lang="en-US" dirty="0" smtClean="0"/>
              <a:t>the expression </a:t>
            </a:r>
            <a:r>
              <a:rPr lang="en-US" dirty="0"/>
              <a:t>for </a:t>
            </a:r>
            <a:r>
              <a:rPr lang="en-US" i="1" dirty="0"/>
              <a:t>y</a:t>
            </a:r>
            <a:r>
              <a:rPr lang="en-US" baseline="-25000" dirty="0"/>
              <a:t>1</a:t>
            </a:r>
            <a:r>
              <a:rPr lang="en-US" dirty="0"/>
              <a:t> </a:t>
            </a:r>
            <a:r>
              <a:rPr lang="en-US" dirty="0" smtClean="0"/>
              <a:t>is</a:t>
            </a:r>
          </a:p>
          <a:p>
            <a:pPr marL="0" indent="0">
              <a:buNone/>
            </a:pPr>
            <a:endParaRPr lang="es-ES" sz="800" dirty="0" smtClean="0"/>
          </a:p>
          <a:p>
            <a:pPr marL="0" indent="0" algn="ctr">
              <a:buNone/>
            </a:pPr>
            <a:r>
              <a:rPr lang="es-ES" sz="2600" dirty="0" smtClean="0"/>
              <a:t>12</a:t>
            </a:r>
            <a:r>
              <a:rPr lang="es-ES" sz="2600" i="1" dirty="0" smtClean="0"/>
              <a:t>x</a:t>
            </a:r>
            <a:r>
              <a:rPr lang="es-ES" sz="2600" baseline="-25000" dirty="0" smtClean="0"/>
              <a:t>1</a:t>
            </a:r>
            <a:r>
              <a:rPr lang="es-ES" sz="2600" dirty="0" smtClean="0"/>
              <a:t> + </a:t>
            </a:r>
            <a:r>
              <a:rPr lang="es-ES" sz="2600" dirty="0"/>
              <a:t>9</a:t>
            </a:r>
            <a:r>
              <a:rPr lang="es-ES" sz="2600" i="1" dirty="0"/>
              <a:t>x</a:t>
            </a:r>
            <a:r>
              <a:rPr lang="es-ES" sz="2600" baseline="-25000" dirty="0"/>
              <a:t>2</a:t>
            </a:r>
            <a:r>
              <a:rPr lang="es-ES" sz="2600" dirty="0"/>
              <a:t> </a:t>
            </a:r>
            <a:r>
              <a:rPr lang="es-ES" sz="2600" dirty="0" smtClean="0"/>
              <a:t>+ </a:t>
            </a:r>
            <a:r>
              <a:rPr lang="es-ES" sz="2600" dirty="0"/>
              <a:t>15</a:t>
            </a:r>
            <a:r>
              <a:rPr lang="es-ES" sz="2600" i="1" dirty="0"/>
              <a:t>x</a:t>
            </a:r>
            <a:r>
              <a:rPr lang="es-ES" sz="2600" baseline="-25000" dirty="0"/>
              <a:t>3</a:t>
            </a:r>
            <a:r>
              <a:rPr lang="es-ES" sz="2600" dirty="0"/>
              <a:t> </a:t>
            </a:r>
            <a:r>
              <a:rPr lang="es-ES" sz="2600" dirty="0" smtClean="0"/>
              <a:t>- </a:t>
            </a:r>
            <a:r>
              <a:rPr lang="es-ES" sz="2600" dirty="0"/>
              <a:t>125 </a:t>
            </a:r>
            <a:r>
              <a:rPr lang="es-ES" sz="2600" dirty="0" smtClean="0"/>
              <a:t>= </a:t>
            </a:r>
            <a:r>
              <a:rPr lang="es-ES" sz="2600" i="1" dirty="0" smtClean="0"/>
              <a:t>y</a:t>
            </a:r>
            <a:r>
              <a:rPr lang="es-ES" sz="2600" baseline="-25000" dirty="0" smtClean="0"/>
              <a:t>1</a:t>
            </a:r>
            <a:r>
              <a:rPr lang="es-ES" sz="2600" baseline="30000" dirty="0" smtClean="0"/>
              <a:t>+</a:t>
            </a:r>
            <a:r>
              <a:rPr lang="es-ES" sz="2600" dirty="0"/>
              <a:t> </a:t>
            </a:r>
            <a:r>
              <a:rPr lang="pt-PT" sz="2600" dirty="0" smtClean="0"/>
              <a:t>- </a:t>
            </a:r>
            <a:r>
              <a:rPr lang="pt-PT" sz="2600" i="1" dirty="0" smtClean="0"/>
              <a:t>y</a:t>
            </a:r>
            <a:r>
              <a:rPr lang="pt-PT" sz="2600" baseline="-25000" dirty="0" smtClean="0"/>
              <a:t>1</a:t>
            </a:r>
            <a:r>
              <a:rPr lang="pt-PT" sz="2600" baseline="30000" dirty="0" smtClean="0"/>
              <a:t>-</a:t>
            </a:r>
          </a:p>
          <a:p>
            <a:pPr marL="0" indent="0">
              <a:buNone/>
            </a:pPr>
            <a:endParaRPr lang="pt-PT" sz="900" baseline="30000" dirty="0"/>
          </a:p>
          <a:p>
            <a:pPr marL="0" indent="0">
              <a:buNone/>
            </a:pPr>
            <a:endParaRPr lang="pt-PT" sz="900" dirty="0"/>
          </a:p>
          <a:p>
            <a:pPr marL="0" indent="0" algn="ctr">
              <a:buNone/>
            </a:pPr>
            <a:r>
              <a:rPr lang="es-ES" sz="2600" dirty="0"/>
              <a:t>12</a:t>
            </a:r>
            <a:r>
              <a:rPr lang="es-ES" sz="2600" i="1" dirty="0"/>
              <a:t>x</a:t>
            </a:r>
            <a:r>
              <a:rPr lang="es-ES" sz="2600" baseline="-25000" dirty="0"/>
              <a:t>1</a:t>
            </a:r>
            <a:r>
              <a:rPr lang="es-ES" sz="2600" dirty="0"/>
              <a:t> + 9</a:t>
            </a:r>
            <a:r>
              <a:rPr lang="es-ES" sz="2600" i="1" dirty="0"/>
              <a:t>x</a:t>
            </a:r>
            <a:r>
              <a:rPr lang="es-ES" sz="2600" baseline="-25000" dirty="0"/>
              <a:t>2</a:t>
            </a:r>
            <a:r>
              <a:rPr lang="es-ES" sz="2600" dirty="0"/>
              <a:t> + 15</a:t>
            </a:r>
            <a:r>
              <a:rPr lang="es-ES" sz="2600" i="1" dirty="0"/>
              <a:t>x</a:t>
            </a:r>
            <a:r>
              <a:rPr lang="es-ES" sz="2600" baseline="-25000" dirty="0"/>
              <a:t>3</a:t>
            </a:r>
            <a:r>
              <a:rPr lang="es-ES" sz="2600" dirty="0"/>
              <a:t> </a:t>
            </a:r>
            <a:r>
              <a:rPr lang="es-ES" sz="2600" dirty="0" smtClean="0"/>
              <a:t>- </a:t>
            </a:r>
            <a:r>
              <a:rPr lang="en-US" sz="2600" dirty="0"/>
              <a:t>(</a:t>
            </a:r>
            <a:r>
              <a:rPr lang="pt-PT" sz="2600" i="1" dirty="0"/>
              <a:t>y</a:t>
            </a:r>
            <a:r>
              <a:rPr lang="pt-PT" sz="2600" baseline="-25000" dirty="0"/>
              <a:t>1</a:t>
            </a:r>
            <a:r>
              <a:rPr lang="pt-PT" sz="2600" baseline="30000" dirty="0"/>
              <a:t>+</a:t>
            </a:r>
            <a:r>
              <a:rPr lang="pt-PT" sz="2600" dirty="0"/>
              <a:t> - </a:t>
            </a:r>
            <a:r>
              <a:rPr lang="pt-PT" sz="2600" i="1" dirty="0"/>
              <a:t>y</a:t>
            </a:r>
            <a:r>
              <a:rPr lang="pt-PT" sz="2600" baseline="-25000" dirty="0"/>
              <a:t>1</a:t>
            </a:r>
            <a:r>
              <a:rPr lang="pt-PT" sz="2600" baseline="30000" dirty="0"/>
              <a:t>-</a:t>
            </a:r>
            <a:r>
              <a:rPr lang="en-US" sz="2600" dirty="0"/>
              <a:t>) </a:t>
            </a:r>
            <a:r>
              <a:rPr lang="es-ES" sz="2600" dirty="0" smtClean="0"/>
              <a:t>= 125</a:t>
            </a:r>
          </a:p>
          <a:p>
            <a:pPr marL="0" indent="0" algn="ctr">
              <a:buNone/>
            </a:pPr>
            <a:endParaRPr lang="es-ES" sz="900" dirty="0" smtClean="0"/>
          </a:p>
          <a:p>
            <a:pPr marL="0" indent="0">
              <a:buNone/>
            </a:pPr>
            <a:r>
              <a:rPr lang="en-US" dirty="0" smtClean="0"/>
              <a:t>Now we have an </a:t>
            </a:r>
            <a:r>
              <a:rPr lang="en-US" dirty="0"/>
              <a:t>equality constraint for </a:t>
            </a:r>
            <a:r>
              <a:rPr lang="en-US" dirty="0" smtClean="0"/>
              <a:t>the </a:t>
            </a:r>
            <a:r>
              <a:rPr lang="en-US" dirty="0"/>
              <a:t>linear programming </a:t>
            </a:r>
            <a:r>
              <a:rPr lang="en-US" dirty="0" smtClean="0"/>
              <a:t>model</a:t>
            </a:r>
            <a:r>
              <a:rPr lang="es-ES" sz="2400" dirty="0" smtClean="0"/>
              <a:t>.</a:t>
            </a:r>
            <a:endParaRPr lang="en-US" sz="2600" i="1" dirty="0"/>
          </a:p>
        </p:txBody>
      </p:sp>
    </p:spTree>
    <p:extLst>
      <p:ext uri="{BB962C8B-B14F-4D97-AF65-F5344CB8AC3E}">
        <p14:creationId xmlns:p14="http://schemas.microsoft.com/office/powerpoint/2010/main" val="35137256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MOLP - Goal Programming</a:t>
            </a:r>
            <a:endParaRPr lang="pt-PT" dirty="0"/>
          </a:p>
        </p:txBody>
      </p:sp>
      <p:sp>
        <p:nvSpPr>
          <p:cNvPr id="5" name="Rounded Rectangle 4"/>
          <p:cNvSpPr/>
          <p:nvPr/>
        </p:nvSpPr>
        <p:spPr>
          <a:xfrm>
            <a:off x="831376" y="1282890"/>
            <a:ext cx="10522424" cy="682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 name="Content Placeholder 1"/>
          <p:cNvSpPr>
            <a:spLocks noGrp="1"/>
          </p:cNvSpPr>
          <p:nvPr>
            <p:ph idx="1"/>
          </p:nvPr>
        </p:nvSpPr>
        <p:spPr>
          <a:xfrm>
            <a:off x="838200" y="1825625"/>
            <a:ext cx="10515600" cy="4661672"/>
          </a:xfrm>
        </p:spPr>
        <p:txBody>
          <a:bodyPr>
            <a:normAutofit/>
          </a:bodyPr>
          <a:lstStyle/>
          <a:p>
            <a:pPr marL="0" indent="0">
              <a:buNone/>
            </a:pPr>
            <a:r>
              <a:rPr lang="en-US" sz="2600" b="1" dirty="0" smtClean="0"/>
              <a:t>Linear Programming Formulation:</a:t>
            </a:r>
            <a:endParaRPr lang="en-US" sz="2600" b="1" dirty="0" smtClean="0">
              <a:solidFill>
                <a:schemeClr val="accent6"/>
              </a:solidFill>
            </a:endParaRPr>
          </a:p>
          <a:p>
            <a:pPr marL="0" indent="0">
              <a:buNone/>
            </a:pPr>
            <a:endParaRPr lang="en-US" sz="1100" b="1" dirty="0" smtClean="0">
              <a:solidFill>
                <a:schemeClr val="accent6"/>
              </a:solidFill>
            </a:endParaRPr>
          </a:p>
          <a:p>
            <a:pPr marL="0" indent="0">
              <a:buNone/>
            </a:pPr>
            <a:r>
              <a:rPr lang="en-US" sz="2600" dirty="0" smtClean="0"/>
              <a:t>Proceeding </a:t>
            </a:r>
            <a:r>
              <a:rPr lang="en-US" sz="2600" dirty="0"/>
              <a:t>in the same way for </a:t>
            </a:r>
            <a:r>
              <a:rPr lang="en-US" sz="2600" i="1" dirty="0" smtClean="0"/>
              <a:t>y</a:t>
            </a:r>
            <a:r>
              <a:rPr lang="en-US" sz="2600" baseline="-25000" dirty="0" smtClean="0"/>
              <a:t>2</a:t>
            </a:r>
            <a:r>
              <a:rPr lang="en-US" sz="2600" baseline="30000" dirty="0" smtClean="0"/>
              <a:t>+</a:t>
            </a:r>
            <a:r>
              <a:rPr lang="en-US" sz="2600" dirty="0" smtClean="0"/>
              <a:t> - </a:t>
            </a:r>
            <a:r>
              <a:rPr lang="pt-PT" sz="2600" i="1" dirty="0" smtClean="0"/>
              <a:t>y</a:t>
            </a:r>
            <a:r>
              <a:rPr lang="pt-PT" sz="2600" baseline="-25000" dirty="0" smtClean="0"/>
              <a:t>2</a:t>
            </a:r>
            <a:r>
              <a:rPr lang="pt-PT" sz="2600" baseline="30000" dirty="0" smtClean="0"/>
              <a:t>-</a:t>
            </a:r>
            <a:r>
              <a:rPr lang="pt-PT" sz="2600" dirty="0" smtClean="0"/>
              <a:t> </a:t>
            </a:r>
            <a:r>
              <a:rPr lang="pt-PT" sz="2600" dirty="0" err="1" smtClean="0"/>
              <a:t>and</a:t>
            </a:r>
            <a:r>
              <a:rPr lang="pt-PT" sz="2600" dirty="0" smtClean="0"/>
              <a:t> </a:t>
            </a:r>
            <a:r>
              <a:rPr lang="pt-PT" sz="2600" i="1" dirty="0" smtClean="0"/>
              <a:t>y</a:t>
            </a:r>
            <a:r>
              <a:rPr lang="pt-PT" sz="2600" baseline="-25000" dirty="0" smtClean="0"/>
              <a:t>3</a:t>
            </a:r>
            <a:r>
              <a:rPr lang="pt-PT" sz="2600" baseline="30000" dirty="0" smtClean="0"/>
              <a:t>+ </a:t>
            </a:r>
            <a:r>
              <a:rPr lang="pt-PT" sz="2600" dirty="0" smtClean="0"/>
              <a:t>- </a:t>
            </a:r>
            <a:r>
              <a:rPr lang="pt-PT" sz="2600" i="1" dirty="0" smtClean="0"/>
              <a:t>y</a:t>
            </a:r>
            <a:r>
              <a:rPr lang="pt-PT" sz="2600" baseline="-25000" dirty="0" smtClean="0"/>
              <a:t>3</a:t>
            </a:r>
            <a:r>
              <a:rPr lang="pt-PT" sz="2600" baseline="30000" dirty="0" smtClean="0"/>
              <a:t>-</a:t>
            </a:r>
            <a:r>
              <a:rPr lang="en-US" sz="2600" dirty="0" smtClean="0"/>
              <a:t>, </a:t>
            </a:r>
            <a:r>
              <a:rPr lang="en-US" sz="2600" dirty="0"/>
              <a:t>we obtain the following </a:t>
            </a:r>
            <a:r>
              <a:rPr lang="en-US" sz="2600" dirty="0" smtClean="0"/>
              <a:t>formulation for </a:t>
            </a:r>
            <a:r>
              <a:rPr lang="en-US" sz="2600" dirty="0"/>
              <a:t>this goal programming </a:t>
            </a:r>
            <a:r>
              <a:rPr lang="en-US" sz="2600" dirty="0" smtClean="0"/>
              <a:t>problem</a:t>
            </a:r>
          </a:p>
          <a:p>
            <a:pPr marL="0" indent="0">
              <a:buNone/>
            </a:pPr>
            <a:endParaRPr lang="en-US" sz="900" dirty="0" smtClean="0"/>
          </a:p>
          <a:p>
            <a:r>
              <a:rPr lang="en-US" sz="2600" dirty="0" smtClean="0"/>
              <a:t>Subject </a:t>
            </a:r>
            <a:r>
              <a:rPr lang="en-US" sz="2600" dirty="0" smtClean="0"/>
              <a:t>to:</a:t>
            </a:r>
          </a:p>
          <a:p>
            <a:endParaRPr lang="en-US" sz="800" dirty="0" smtClean="0"/>
          </a:p>
          <a:p>
            <a:pPr marL="457200" lvl="1" indent="2322513">
              <a:buNone/>
            </a:pPr>
            <a:r>
              <a:rPr lang="en-US" b="1" dirty="0" smtClean="0"/>
              <a:t>12</a:t>
            </a:r>
            <a:r>
              <a:rPr lang="en-US" b="1" i="1" dirty="0" smtClean="0"/>
              <a:t>x</a:t>
            </a:r>
            <a:r>
              <a:rPr lang="en-US" b="1" baseline="-25000" dirty="0" smtClean="0"/>
              <a:t>1</a:t>
            </a:r>
            <a:r>
              <a:rPr lang="en-US" b="1" dirty="0" smtClean="0"/>
              <a:t> + 9</a:t>
            </a:r>
            <a:r>
              <a:rPr lang="en-US" b="1" i="1" dirty="0" smtClean="0"/>
              <a:t>x</a:t>
            </a:r>
            <a:r>
              <a:rPr lang="en-US" b="1" baseline="-25000" dirty="0" smtClean="0"/>
              <a:t>2</a:t>
            </a:r>
            <a:r>
              <a:rPr lang="en-US" b="1" dirty="0" smtClean="0"/>
              <a:t>  + 15</a:t>
            </a:r>
            <a:r>
              <a:rPr lang="en-US" b="1" i="1" dirty="0" smtClean="0"/>
              <a:t>x</a:t>
            </a:r>
            <a:r>
              <a:rPr lang="en-US" b="1" baseline="-25000" dirty="0" smtClean="0"/>
              <a:t>3</a:t>
            </a:r>
            <a:r>
              <a:rPr lang="en-US" b="1" dirty="0" smtClean="0"/>
              <a:t> - </a:t>
            </a:r>
            <a:r>
              <a:rPr lang="en-US" b="1" dirty="0" smtClean="0">
                <a:solidFill>
                  <a:srgbClr val="0070C0"/>
                </a:solidFill>
              </a:rPr>
              <a:t>(</a:t>
            </a:r>
            <a:r>
              <a:rPr lang="pt-PT" b="1" i="1" dirty="0" smtClean="0">
                <a:solidFill>
                  <a:srgbClr val="0070C0"/>
                </a:solidFill>
              </a:rPr>
              <a:t>y</a:t>
            </a:r>
            <a:r>
              <a:rPr lang="pt-PT" b="1" baseline="-25000" dirty="0" smtClean="0">
                <a:solidFill>
                  <a:srgbClr val="0070C0"/>
                </a:solidFill>
              </a:rPr>
              <a:t>1</a:t>
            </a:r>
            <a:r>
              <a:rPr lang="pt-PT" b="1" baseline="30000" dirty="0" smtClean="0">
                <a:solidFill>
                  <a:srgbClr val="0070C0"/>
                </a:solidFill>
              </a:rPr>
              <a:t>+</a:t>
            </a:r>
            <a:r>
              <a:rPr lang="pt-PT" b="1" dirty="0" smtClean="0">
                <a:solidFill>
                  <a:srgbClr val="0070C0"/>
                </a:solidFill>
              </a:rPr>
              <a:t> - </a:t>
            </a:r>
            <a:r>
              <a:rPr lang="pt-PT" b="1" i="1" dirty="0" smtClean="0">
                <a:solidFill>
                  <a:srgbClr val="0070C0"/>
                </a:solidFill>
              </a:rPr>
              <a:t>y</a:t>
            </a:r>
            <a:r>
              <a:rPr lang="pt-PT" b="1" baseline="-25000" dirty="0" smtClean="0">
                <a:solidFill>
                  <a:srgbClr val="0070C0"/>
                </a:solidFill>
              </a:rPr>
              <a:t>1</a:t>
            </a:r>
            <a:r>
              <a:rPr lang="pt-PT" b="1" baseline="30000" dirty="0" smtClean="0">
                <a:solidFill>
                  <a:srgbClr val="0070C0"/>
                </a:solidFill>
              </a:rPr>
              <a:t>-</a:t>
            </a:r>
            <a:r>
              <a:rPr lang="en-US" b="1" dirty="0" smtClean="0">
                <a:solidFill>
                  <a:srgbClr val="0070C0"/>
                </a:solidFill>
              </a:rPr>
              <a:t>) </a:t>
            </a:r>
            <a:r>
              <a:rPr lang="en-US" b="1" dirty="0" smtClean="0"/>
              <a:t>= 125</a:t>
            </a:r>
          </a:p>
          <a:p>
            <a:pPr marL="457200" lvl="1" indent="2322513">
              <a:buNone/>
            </a:pPr>
            <a:r>
              <a:rPr lang="en-US" b="1" dirty="0" smtClean="0"/>
              <a:t>  5</a:t>
            </a:r>
            <a:r>
              <a:rPr lang="en-US" b="1" i="1" dirty="0" smtClean="0"/>
              <a:t>x</a:t>
            </a:r>
            <a:r>
              <a:rPr lang="en-US" b="1" baseline="-25000" dirty="0" smtClean="0"/>
              <a:t>1</a:t>
            </a:r>
            <a:r>
              <a:rPr lang="en-US" b="1" dirty="0" smtClean="0"/>
              <a:t> + 3</a:t>
            </a:r>
            <a:r>
              <a:rPr lang="en-US" b="1" i="1" dirty="0" smtClean="0"/>
              <a:t>x</a:t>
            </a:r>
            <a:r>
              <a:rPr lang="en-US" b="1" baseline="-25000" dirty="0" smtClean="0"/>
              <a:t>2</a:t>
            </a:r>
            <a:r>
              <a:rPr lang="en-US" b="1" dirty="0" smtClean="0"/>
              <a:t>  +   4</a:t>
            </a:r>
            <a:r>
              <a:rPr lang="en-US" b="1" i="1" dirty="0" smtClean="0"/>
              <a:t>x</a:t>
            </a:r>
            <a:r>
              <a:rPr lang="en-US" b="1" baseline="-25000" dirty="0" smtClean="0"/>
              <a:t>3</a:t>
            </a:r>
            <a:r>
              <a:rPr lang="en-US" b="1" dirty="0" smtClean="0"/>
              <a:t> - </a:t>
            </a:r>
            <a:r>
              <a:rPr lang="en-US" b="1" dirty="0" smtClean="0">
                <a:solidFill>
                  <a:srgbClr val="0070C0"/>
                </a:solidFill>
              </a:rPr>
              <a:t>(</a:t>
            </a:r>
            <a:r>
              <a:rPr lang="en-US" b="1" i="1" dirty="0" smtClean="0">
                <a:solidFill>
                  <a:srgbClr val="0070C0"/>
                </a:solidFill>
              </a:rPr>
              <a:t>y</a:t>
            </a:r>
            <a:r>
              <a:rPr lang="en-US" b="1" baseline="-25000" dirty="0" smtClean="0">
                <a:solidFill>
                  <a:srgbClr val="0070C0"/>
                </a:solidFill>
              </a:rPr>
              <a:t>2</a:t>
            </a:r>
            <a:r>
              <a:rPr lang="en-US" b="1" baseline="30000" dirty="0" smtClean="0">
                <a:solidFill>
                  <a:srgbClr val="0070C0"/>
                </a:solidFill>
              </a:rPr>
              <a:t>+</a:t>
            </a:r>
            <a:r>
              <a:rPr lang="en-US" b="1" dirty="0" smtClean="0">
                <a:solidFill>
                  <a:srgbClr val="0070C0"/>
                </a:solidFill>
              </a:rPr>
              <a:t> - </a:t>
            </a:r>
            <a:r>
              <a:rPr lang="pt-PT" b="1" i="1" dirty="0" smtClean="0">
                <a:solidFill>
                  <a:srgbClr val="0070C0"/>
                </a:solidFill>
              </a:rPr>
              <a:t>y</a:t>
            </a:r>
            <a:r>
              <a:rPr lang="pt-PT" b="1" baseline="-25000" dirty="0" smtClean="0">
                <a:solidFill>
                  <a:srgbClr val="0070C0"/>
                </a:solidFill>
              </a:rPr>
              <a:t>2</a:t>
            </a:r>
            <a:r>
              <a:rPr lang="pt-PT" b="1" baseline="30000" dirty="0" smtClean="0">
                <a:solidFill>
                  <a:srgbClr val="0070C0"/>
                </a:solidFill>
              </a:rPr>
              <a:t>-</a:t>
            </a:r>
            <a:r>
              <a:rPr lang="pt-PT" b="1" dirty="0" smtClean="0">
                <a:solidFill>
                  <a:srgbClr val="0070C0"/>
                </a:solidFill>
              </a:rPr>
              <a:t>) </a:t>
            </a:r>
            <a:r>
              <a:rPr lang="pt-PT" b="1" dirty="0" smtClean="0"/>
              <a:t>=   </a:t>
            </a:r>
            <a:r>
              <a:rPr lang="en-US" b="1" dirty="0" smtClean="0"/>
              <a:t>40</a:t>
            </a:r>
          </a:p>
          <a:p>
            <a:pPr marL="457200" lvl="1" indent="2322513">
              <a:buNone/>
            </a:pPr>
            <a:r>
              <a:rPr lang="en-US" b="1" dirty="0" smtClean="0"/>
              <a:t>  5</a:t>
            </a:r>
            <a:r>
              <a:rPr lang="en-US" b="1" i="1" dirty="0" smtClean="0"/>
              <a:t>x</a:t>
            </a:r>
            <a:r>
              <a:rPr lang="en-US" b="1" baseline="-25000" dirty="0" smtClean="0"/>
              <a:t>1</a:t>
            </a:r>
            <a:r>
              <a:rPr lang="en-US" b="1" dirty="0" smtClean="0"/>
              <a:t> + 7</a:t>
            </a:r>
            <a:r>
              <a:rPr lang="en-US" b="1" i="1" dirty="0" smtClean="0"/>
              <a:t>x</a:t>
            </a:r>
            <a:r>
              <a:rPr lang="en-US" b="1" baseline="-25000" dirty="0" smtClean="0"/>
              <a:t>2 </a:t>
            </a:r>
            <a:r>
              <a:rPr lang="en-US" b="1" dirty="0" smtClean="0"/>
              <a:t> +   8</a:t>
            </a:r>
            <a:r>
              <a:rPr lang="en-US" b="1" i="1" dirty="0" smtClean="0"/>
              <a:t>x</a:t>
            </a:r>
            <a:r>
              <a:rPr lang="en-US" b="1" baseline="-25000" dirty="0" smtClean="0"/>
              <a:t>3</a:t>
            </a:r>
            <a:r>
              <a:rPr lang="en-US" b="1" dirty="0" smtClean="0"/>
              <a:t> </a:t>
            </a:r>
            <a:r>
              <a:rPr lang="en-US" b="1" dirty="0" smtClean="0"/>
              <a:t>- </a:t>
            </a:r>
            <a:r>
              <a:rPr lang="en-US" b="1" dirty="0" smtClean="0">
                <a:solidFill>
                  <a:srgbClr val="0070C0"/>
                </a:solidFill>
              </a:rPr>
              <a:t>(</a:t>
            </a:r>
            <a:r>
              <a:rPr lang="pt-PT" b="1" i="1" dirty="0" smtClean="0">
                <a:solidFill>
                  <a:srgbClr val="0070C0"/>
                </a:solidFill>
              </a:rPr>
              <a:t>y</a:t>
            </a:r>
            <a:r>
              <a:rPr lang="pt-PT" b="1" baseline="-25000" dirty="0" smtClean="0">
                <a:solidFill>
                  <a:srgbClr val="0070C0"/>
                </a:solidFill>
              </a:rPr>
              <a:t>3</a:t>
            </a:r>
            <a:r>
              <a:rPr lang="pt-PT" b="1" baseline="30000" dirty="0" smtClean="0">
                <a:solidFill>
                  <a:srgbClr val="0070C0"/>
                </a:solidFill>
              </a:rPr>
              <a:t>+ </a:t>
            </a:r>
            <a:r>
              <a:rPr lang="pt-PT" b="1" dirty="0" smtClean="0">
                <a:solidFill>
                  <a:srgbClr val="0070C0"/>
                </a:solidFill>
              </a:rPr>
              <a:t>- </a:t>
            </a:r>
            <a:r>
              <a:rPr lang="pt-PT" b="1" i="1" dirty="0" smtClean="0">
                <a:solidFill>
                  <a:srgbClr val="0070C0"/>
                </a:solidFill>
              </a:rPr>
              <a:t>y</a:t>
            </a:r>
            <a:r>
              <a:rPr lang="pt-PT" b="1" baseline="-25000" dirty="0" smtClean="0">
                <a:solidFill>
                  <a:srgbClr val="0070C0"/>
                </a:solidFill>
              </a:rPr>
              <a:t>3</a:t>
            </a:r>
            <a:r>
              <a:rPr lang="pt-PT" b="1" baseline="30000" dirty="0" smtClean="0">
                <a:solidFill>
                  <a:srgbClr val="0070C0"/>
                </a:solidFill>
              </a:rPr>
              <a:t>-</a:t>
            </a:r>
            <a:r>
              <a:rPr lang="pt-PT" b="1" dirty="0" smtClean="0">
                <a:solidFill>
                  <a:srgbClr val="0070C0"/>
                </a:solidFill>
              </a:rPr>
              <a:t>)</a:t>
            </a:r>
            <a:r>
              <a:rPr lang="pt-PT" b="1" baseline="30000" dirty="0" smtClean="0">
                <a:solidFill>
                  <a:srgbClr val="0070C0"/>
                </a:solidFill>
              </a:rPr>
              <a:t>  </a:t>
            </a:r>
            <a:r>
              <a:rPr lang="pt-PT" b="1" dirty="0" smtClean="0"/>
              <a:t>=   </a:t>
            </a:r>
            <a:r>
              <a:rPr lang="en-US" b="1" dirty="0" smtClean="0"/>
              <a:t>55</a:t>
            </a:r>
          </a:p>
          <a:p>
            <a:pPr marL="457200" lvl="1" indent="2322513">
              <a:buNone/>
            </a:pPr>
            <a:endParaRPr lang="en-US" sz="900" b="1" dirty="0" smtClean="0"/>
          </a:p>
          <a:p>
            <a:pPr marL="457200" lvl="1" indent="2322513">
              <a:buNone/>
            </a:pPr>
            <a:r>
              <a:rPr lang="en-US" i="1" dirty="0" smtClean="0"/>
              <a:t>x</a:t>
            </a:r>
            <a:r>
              <a:rPr lang="en-US" baseline="-25000" dirty="0" smtClean="0"/>
              <a:t>1</a:t>
            </a:r>
            <a:r>
              <a:rPr lang="en-US" dirty="0" smtClean="0"/>
              <a:t> , </a:t>
            </a:r>
            <a:r>
              <a:rPr lang="en-US" i="1" dirty="0" smtClean="0"/>
              <a:t>x</a:t>
            </a:r>
            <a:r>
              <a:rPr lang="en-US" baseline="-25000" dirty="0" smtClean="0"/>
              <a:t>2 </a:t>
            </a:r>
            <a:r>
              <a:rPr lang="en-US" dirty="0" smtClean="0"/>
              <a:t>, </a:t>
            </a:r>
            <a:r>
              <a:rPr lang="en-US" i="1" dirty="0" smtClean="0"/>
              <a:t>x</a:t>
            </a:r>
            <a:r>
              <a:rPr lang="en-US" baseline="-25000" dirty="0" smtClean="0"/>
              <a:t>3 </a:t>
            </a:r>
            <a:r>
              <a:rPr lang="en-US" dirty="0" smtClean="0"/>
              <a:t>, </a:t>
            </a:r>
            <a:r>
              <a:rPr lang="pt-PT" i="1" dirty="0" smtClean="0"/>
              <a:t>y</a:t>
            </a:r>
            <a:r>
              <a:rPr lang="pt-PT" baseline="-25000" dirty="0" smtClean="0"/>
              <a:t>1</a:t>
            </a:r>
            <a:r>
              <a:rPr lang="pt-PT" baseline="30000" dirty="0" smtClean="0"/>
              <a:t>+</a:t>
            </a:r>
            <a:r>
              <a:rPr lang="pt-PT" dirty="0" smtClean="0"/>
              <a:t>, </a:t>
            </a:r>
            <a:r>
              <a:rPr lang="pt-PT" i="1" dirty="0" smtClean="0"/>
              <a:t>y</a:t>
            </a:r>
            <a:r>
              <a:rPr lang="pt-PT" baseline="-25000" dirty="0" smtClean="0"/>
              <a:t>1</a:t>
            </a:r>
            <a:r>
              <a:rPr lang="pt-PT" baseline="30000" dirty="0" smtClean="0"/>
              <a:t>-</a:t>
            </a:r>
            <a:r>
              <a:rPr lang="en-US" dirty="0" smtClean="0"/>
              <a:t>, </a:t>
            </a:r>
            <a:r>
              <a:rPr lang="en-US" i="1" dirty="0" smtClean="0"/>
              <a:t>y</a:t>
            </a:r>
            <a:r>
              <a:rPr lang="en-US" baseline="-25000" dirty="0" smtClean="0"/>
              <a:t>2</a:t>
            </a:r>
            <a:r>
              <a:rPr lang="en-US" baseline="30000" dirty="0" smtClean="0"/>
              <a:t>+</a:t>
            </a:r>
            <a:r>
              <a:rPr lang="en-US" dirty="0" smtClean="0"/>
              <a:t>, </a:t>
            </a:r>
            <a:r>
              <a:rPr lang="pt-PT" i="1" dirty="0" smtClean="0"/>
              <a:t>y</a:t>
            </a:r>
            <a:r>
              <a:rPr lang="pt-PT" baseline="-25000" dirty="0" smtClean="0"/>
              <a:t>2</a:t>
            </a:r>
            <a:r>
              <a:rPr lang="pt-PT" baseline="30000" dirty="0" smtClean="0"/>
              <a:t>- </a:t>
            </a:r>
            <a:r>
              <a:rPr lang="pt-PT" dirty="0" smtClean="0"/>
              <a:t>,</a:t>
            </a:r>
            <a:r>
              <a:rPr lang="pt-PT" baseline="30000" dirty="0" smtClean="0"/>
              <a:t> </a:t>
            </a:r>
            <a:r>
              <a:rPr lang="pt-PT" i="1" dirty="0"/>
              <a:t>y</a:t>
            </a:r>
            <a:r>
              <a:rPr lang="pt-PT" baseline="-25000" dirty="0"/>
              <a:t>3</a:t>
            </a:r>
            <a:r>
              <a:rPr lang="pt-PT" baseline="30000" dirty="0"/>
              <a:t>+ </a:t>
            </a:r>
            <a:r>
              <a:rPr lang="pt-PT" dirty="0" smtClean="0"/>
              <a:t>, </a:t>
            </a:r>
            <a:r>
              <a:rPr lang="pt-PT" i="1" dirty="0" smtClean="0"/>
              <a:t>y</a:t>
            </a:r>
            <a:r>
              <a:rPr lang="pt-PT" baseline="-25000" dirty="0" smtClean="0"/>
              <a:t>3</a:t>
            </a:r>
            <a:r>
              <a:rPr lang="pt-PT" baseline="30000" dirty="0" smtClean="0"/>
              <a:t>- </a:t>
            </a:r>
            <a:r>
              <a:rPr lang="en-US" dirty="0" smtClean="0"/>
              <a:t>≥ 0</a:t>
            </a:r>
            <a:endParaRPr lang="en-US" dirty="0"/>
          </a:p>
          <a:p>
            <a:pPr marL="457200" lvl="1" indent="2322513">
              <a:buNone/>
            </a:pPr>
            <a:endParaRPr lang="en-US" b="1" dirty="0" smtClean="0"/>
          </a:p>
          <a:p>
            <a:endParaRPr lang="en-US" dirty="0" smtClean="0"/>
          </a:p>
          <a:p>
            <a:endParaRPr lang="en-US" dirty="0"/>
          </a:p>
          <a:p>
            <a:endParaRPr lang="en-US" dirty="0" smtClean="0"/>
          </a:p>
          <a:p>
            <a:endParaRPr lang="en-US" sz="2600" i="1" dirty="0"/>
          </a:p>
        </p:txBody>
      </p:sp>
      <p:sp>
        <p:nvSpPr>
          <p:cNvPr id="3" name="TextBox 2"/>
          <p:cNvSpPr txBox="1"/>
          <p:nvPr/>
        </p:nvSpPr>
        <p:spPr>
          <a:xfrm>
            <a:off x="9189720" y="3465513"/>
            <a:ext cx="1481328" cy="1477328"/>
          </a:xfrm>
          <a:prstGeom prst="rect">
            <a:avLst/>
          </a:prstGeom>
          <a:noFill/>
        </p:spPr>
        <p:txBody>
          <a:bodyPr wrap="square" rtlCol="0">
            <a:spAutoFit/>
          </a:bodyPr>
          <a:lstStyle/>
          <a:p>
            <a:r>
              <a:rPr lang="pt-PT" sz="1400" b="1" i="1" dirty="0">
                <a:solidFill>
                  <a:srgbClr val="0070C0"/>
                </a:solidFill>
              </a:rPr>
              <a:t>y</a:t>
            </a:r>
            <a:r>
              <a:rPr lang="pt-PT" sz="1400" b="1" baseline="-25000" dirty="0">
                <a:solidFill>
                  <a:srgbClr val="0070C0"/>
                </a:solidFill>
              </a:rPr>
              <a:t>1</a:t>
            </a:r>
            <a:r>
              <a:rPr lang="pt-PT" sz="1400" b="1" baseline="30000" dirty="0" smtClean="0">
                <a:solidFill>
                  <a:srgbClr val="0070C0"/>
                </a:solidFill>
              </a:rPr>
              <a:t>+</a:t>
            </a:r>
            <a:r>
              <a:rPr lang="pt-PT" sz="1400" b="1" dirty="0" smtClean="0">
                <a:solidFill>
                  <a:srgbClr val="0070C0"/>
                </a:solidFill>
              </a:rPr>
              <a:t> </a:t>
            </a:r>
            <a:r>
              <a:rPr lang="en-US" sz="1400" dirty="0"/>
              <a:t>&gt;</a:t>
            </a:r>
            <a:r>
              <a:rPr lang="en-US" sz="1400" dirty="0" smtClean="0"/>
              <a:t> 0</a:t>
            </a:r>
          </a:p>
          <a:p>
            <a:endParaRPr lang="en-US" sz="800" dirty="0" smtClean="0"/>
          </a:p>
          <a:p>
            <a:r>
              <a:rPr lang="en-US" sz="1400" dirty="0" smtClean="0"/>
              <a:t>54 -&gt; 179</a:t>
            </a:r>
          </a:p>
          <a:p>
            <a:endParaRPr lang="en-US" dirty="0"/>
          </a:p>
          <a:p>
            <a:r>
              <a:rPr lang="pt-PT" sz="1400" b="1" i="1" dirty="0" smtClean="0">
                <a:solidFill>
                  <a:srgbClr val="0070C0"/>
                </a:solidFill>
              </a:rPr>
              <a:t>y</a:t>
            </a:r>
            <a:r>
              <a:rPr lang="pt-PT" sz="1400" b="1" baseline="-25000" dirty="0" smtClean="0">
                <a:solidFill>
                  <a:srgbClr val="0070C0"/>
                </a:solidFill>
              </a:rPr>
              <a:t>1</a:t>
            </a:r>
            <a:r>
              <a:rPr lang="pt-PT" sz="1400" b="1" baseline="30000" dirty="0" smtClean="0">
                <a:solidFill>
                  <a:srgbClr val="0070C0"/>
                </a:solidFill>
              </a:rPr>
              <a:t>-  </a:t>
            </a:r>
            <a:r>
              <a:rPr lang="en-US" sz="1400" dirty="0" smtClean="0"/>
              <a:t>&gt; </a:t>
            </a:r>
            <a:r>
              <a:rPr lang="en-US" sz="1400" dirty="0"/>
              <a:t>0</a:t>
            </a:r>
          </a:p>
          <a:p>
            <a:r>
              <a:rPr lang="en-US" sz="800" dirty="0" smtClean="0"/>
              <a:t> </a:t>
            </a:r>
          </a:p>
          <a:p>
            <a:r>
              <a:rPr lang="en-US" sz="1400" dirty="0" smtClean="0"/>
              <a:t>25 -&gt; 100</a:t>
            </a:r>
            <a:endParaRPr lang="en-US" dirty="0"/>
          </a:p>
        </p:txBody>
      </p:sp>
    </p:spTree>
    <p:extLst>
      <p:ext uri="{BB962C8B-B14F-4D97-AF65-F5344CB8AC3E}">
        <p14:creationId xmlns:p14="http://schemas.microsoft.com/office/powerpoint/2010/main" val="2428955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MOLP - Goal </a:t>
            </a:r>
            <a:r>
              <a:rPr lang="en-US" dirty="0" smtClean="0"/>
              <a:t>Programming</a:t>
            </a:r>
            <a:endParaRPr lang="pt-PT" dirty="0"/>
          </a:p>
        </p:txBody>
      </p:sp>
      <p:sp>
        <p:nvSpPr>
          <p:cNvPr id="5" name="Rounded Rectangle 4"/>
          <p:cNvSpPr/>
          <p:nvPr/>
        </p:nvSpPr>
        <p:spPr>
          <a:xfrm>
            <a:off x="831376" y="1282890"/>
            <a:ext cx="10522424" cy="682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 name="Content Placeholder 1"/>
          <p:cNvSpPr>
            <a:spLocks noGrp="1"/>
          </p:cNvSpPr>
          <p:nvPr>
            <p:ph idx="1"/>
          </p:nvPr>
        </p:nvSpPr>
        <p:spPr>
          <a:xfrm>
            <a:off x="838200" y="1825625"/>
            <a:ext cx="10515600" cy="4661672"/>
          </a:xfrm>
        </p:spPr>
        <p:txBody>
          <a:bodyPr>
            <a:normAutofit fontScale="85000" lnSpcReduction="20000"/>
          </a:bodyPr>
          <a:lstStyle/>
          <a:p>
            <a:pPr marL="0" indent="0">
              <a:buNone/>
            </a:pPr>
            <a:r>
              <a:rPr lang="en-US" sz="3300" b="1" dirty="0" smtClean="0"/>
              <a:t>Linear Programming Formulation:</a:t>
            </a:r>
            <a:endParaRPr lang="en-US" sz="3300" b="1" dirty="0" smtClean="0">
              <a:solidFill>
                <a:schemeClr val="accent6"/>
              </a:solidFill>
            </a:endParaRPr>
          </a:p>
          <a:p>
            <a:pPr marL="0" indent="0">
              <a:buNone/>
            </a:pPr>
            <a:endParaRPr lang="en-US" sz="1100" b="1" dirty="0" smtClean="0">
              <a:solidFill>
                <a:schemeClr val="accent6"/>
              </a:solidFill>
            </a:endParaRPr>
          </a:p>
          <a:p>
            <a:pPr marL="0" indent="0">
              <a:buNone/>
            </a:pPr>
            <a:r>
              <a:rPr lang="en-US" sz="2600" dirty="0" smtClean="0"/>
              <a:t>    Subject to:</a:t>
            </a:r>
          </a:p>
          <a:p>
            <a:pPr marL="0" indent="0">
              <a:buNone/>
            </a:pPr>
            <a:endParaRPr lang="en-US" sz="900" dirty="0"/>
          </a:p>
          <a:p>
            <a:pPr marL="457200" lvl="1" indent="0">
              <a:buNone/>
            </a:pPr>
            <a:r>
              <a:rPr lang="en-US" b="1" dirty="0" smtClean="0"/>
              <a:t>12</a:t>
            </a:r>
            <a:r>
              <a:rPr lang="en-US" b="1" i="1" dirty="0" smtClean="0"/>
              <a:t>x</a:t>
            </a:r>
            <a:r>
              <a:rPr lang="en-US" b="1" baseline="-25000" dirty="0" smtClean="0"/>
              <a:t>1</a:t>
            </a:r>
            <a:r>
              <a:rPr lang="en-US" b="1" dirty="0" smtClean="0"/>
              <a:t> + </a:t>
            </a:r>
            <a:r>
              <a:rPr lang="en-US" b="1" dirty="0"/>
              <a:t>9</a:t>
            </a:r>
            <a:r>
              <a:rPr lang="en-US" b="1" i="1" dirty="0"/>
              <a:t>x</a:t>
            </a:r>
            <a:r>
              <a:rPr lang="en-US" b="1" baseline="-25000" dirty="0"/>
              <a:t>2</a:t>
            </a:r>
            <a:r>
              <a:rPr lang="en-US" b="1" dirty="0"/>
              <a:t> </a:t>
            </a:r>
            <a:r>
              <a:rPr lang="en-US" b="1" dirty="0" smtClean="0"/>
              <a:t> + 15</a:t>
            </a:r>
            <a:r>
              <a:rPr lang="en-US" b="1" i="1" dirty="0" smtClean="0"/>
              <a:t>x</a:t>
            </a:r>
            <a:r>
              <a:rPr lang="en-US" b="1" baseline="-25000" dirty="0" smtClean="0"/>
              <a:t>3</a:t>
            </a:r>
            <a:r>
              <a:rPr lang="en-US" b="1" dirty="0" smtClean="0"/>
              <a:t>   ≥  125</a:t>
            </a:r>
            <a:endParaRPr lang="en-US" b="1" dirty="0"/>
          </a:p>
          <a:p>
            <a:pPr marL="457200" lvl="1" indent="0">
              <a:buNone/>
            </a:pPr>
            <a:r>
              <a:rPr lang="en-US" b="1" dirty="0" smtClean="0"/>
              <a:t>  5</a:t>
            </a:r>
            <a:r>
              <a:rPr lang="en-US" b="1" i="1" dirty="0" smtClean="0"/>
              <a:t>x</a:t>
            </a:r>
            <a:r>
              <a:rPr lang="en-US" b="1" baseline="-25000" dirty="0" smtClean="0"/>
              <a:t>1</a:t>
            </a:r>
            <a:r>
              <a:rPr lang="en-US" b="1" dirty="0" smtClean="0"/>
              <a:t> + 3</a:t>
            </a:r>
            <a:r>
              <a:rPr lang="en-US" b="1" i="1" dirty="0" smtClean="0"/>
              <a:t>x</a:t>
            </a:r>
            <a:r>
              <a:rPr lang="en-US" b="1" baseline="-25000" dirty="0" smtClean="0"/>
              <a:t>2</a:t>
            </a:r>
            <a:r>
              <a:rPr lang="en-US" b="1" dirty="0" smtClean="0"/>
              <a:t>  +   4</a:t>
            </a:r>
            <a:r>
              <a:rPr lang="en-US" b="1" i="1" dirty="0" smtClean="0"/>
              <a:t>x</a:t>
            </a:r>
            <a:r>
              <a:rPr lang="en-US" b="1" baseline="-25000" dirty="0" smtClean="0"/>
              <a:t>3</a:t>
            </a:r>
            <a:r>
              <a:rPr lang="en-US" b="1" dirty="0" smtClean="0"/>
              <a:t>   =    40</a:t>
            </a:r>
          </a:p>
          <a:p>
            <a:pPr marL="457200" lvl="1" indent="0">
              <a:buNone/>
            </a:pPr>
            <a:r>
              <a:rPr lang="en-US" b="1" dirty="0" smtClean="0"/>
              <a:t>  5</a:t>
            </a:r>
            <a:r>
              <a:rPr lang="en-US" b="1" i="1" dirty="0" smtClean="0"/>
              <a:t>x</a:t>
            </a:r>
            <a:r>
              <a:rPr lang="en-US" b="1" baseline="-25000" dirty="0" smtClean="0"/>
              <a:t>1</a:t>
            </a:r>
            <a:r>
              <a:rPr lang="en-US" b="1" dirty="0" smtClean="0"/>
              <a:t> + 7</a:t>
            </a:r>
            <a:r>
              <a:rPr lang="en-US" b="1" i="1" dirty="0" smtClean="0"/>
              <a:t>x</a:t>
            </a:r>
            <a:r>
              <a:rPr lang="en-US" b="1" baseline="-25000" dirty="0" smtClean="0"/>
              <a:t>2 </a:t>
            </a:r>
            <a:r>
              <a:rPr lang="en-US" b="1" dirty="0" smtClean="0"/>
              <a:t> +   8</a:t>
            </a:r>
            <a:r>
              <a:rPr lang="en-US" b="1" i="1" dirty="0" smtClean="0"/>
              <a:t>x</a:t>
            </a:r>
            <a:r>
              <a:rPr lang="en-US" b="1" baseline="-25000" dirty="0" smtClean="0"/>
              <a:t>3</a:t>
            </a:r>
            <a:r>
              <a:rPr lang="en-US" b="1" dirty="0" smtClean="0"/>
              <a:t>   ≤    55</a:t>
            </a:r>
          </a:p>
          <a:p>
            <a:pPr marL="0" indent="0">
              <a:buNone/>
            </a:pPr>
            <a:endParaRPr lang="en-US" sz="1300" dirty="0" smtClean="0"/>
          </a:p>
          <a:p>
            <a:pPr marL="0" indent="0">
              <a:buNone/>
            </a:pPr>
            <a:r>
              <a:rPr lang="en-US" sz="2600" i="1" dirty="0"/>
              <a:t> </a:t>
            </a:r>
            <a:r>
              <a:rPr lang="en-US" sz="2600" i="1" dirty="0" smtClean="0"/>
              <a:t>   </a:t>
            </a:r>
            <a:r>
              <a:rPr lang="en-US" sz="2600" dirty="0" smtClean="0"/>
              <a:t>Let us build the </a:t>
            </a:r>
            <a:r>
              <a:rPr lang="en-US" dirty="0" smtClean="0"/>
              <a:t>objective function:</a:t>
            </a:r>
            <a:endParaRPr lang="en-US" sz="2600" dirty="0" smtClean="0"/>
          </a:p>
          <a:p>
            <a:pPr marL="0" indent="0" algn="ctr">
              <a:buNone/>
            </a:pPr>
            <a:endParaRPr lang="en-US" sz="1300" i="1" dirty="0" smtClean="0"/>
          </a:p>
          <a:p>
            <a:pPr marL="457200" lvl="1" indent="0">
              <a:buNone/>
            </a:pPr>
            <a:r>
              <a:rPr lang="en-US" b="1" i="1" dirty="0" smtClean="0"/>
              <a:t>               </a:t>
            </a:r>
            <a:r>
              <a:rPr lang="en-US" b="1" dirty="0" smtClean="0"/>
              <a:t>Min </a:t>
            </a:r>
            <a:r>
              <a:rPr lang="en-US" b="1" i="1" dirty="0" smtClean="0"/>
              <a:t> Z = </a:t>
            </a:r>
            <a:r>
              <a:rPr lang="en-US" b="1" dirty="0" smtClean="0"/>
              <a:t>5 </a:t>
            </a:r>
            <a:r>
              <a:rPr lang="en-US" b="1" dirty="0" smtClean="0">
                <a:solidFill>
                  <a:srgbClr val="C00000"/>
                </a:solidFill>
              </a:rPr>
              <a:t>y</a:t>
            </a:r>
            <a:r>
              <a:rPr lang="en-US" b="1" baseline="-25000" dirty="0" smtClean="0">
                <a:solidFill>
                  <a:srgbClr val="C00000"/>
                </a:solidFill>
              </a:rPr>
              <a:t>1</a:t>
            </a:r>
            <a:r>
              <a:rPr lang="en-US" b="1" baseline="30000" dirty="0" smtClean="0">
                <a:solidFill>
                  <a:srgbClr val="C00000"/>
                </a:solidFill>
              </a:rPr>
              <a:t>-</a:t>
            </a:r>
            <a:r>
              <a:rPr lang="en-US" b="1" dirty="0" smtClean="0"/>
              <a:t> </a:t>
            </a:r>
            <a:r>
              <a:rPr lang="en-US" b="1" dirty="0" smtClean="0">
                <a:solidFill>
                  <a:schemeClr val="bg1"/>
                </a:solidFill>
              </a:rPr>
              <a:t>+ 2 y</a:t>
            </a:r>
            <a:r>
              <a:rPr lang="en-US" b="1" baseline="-25000" dirty="0" smtClean="0">
                <a:solidFill>
                  <a:schemeClr val="bg1"/>
                </a:solidFill>
              </a:rPr>
              <a:t>2</a:t>
            </a:r>
            <a:r>
              <a:rPr lang="en-US" b="1" baseline="30000" dirty="0" smtClean="0">
                <a:solidFill>
                  <a:schemeClr val="bg1"/>
                </a:solidFill>
              </a:rPr>
              <a:t>+</a:t>
            </a:r>
            <a:r>
              <a:rPr lang="en-US" b="1" dirty="0" smtClean="0">
                <a:solidFill>
                  <a:schemeClr val="bg1"/>
                </a:solidFill>
              </a:rPr>
              <a:t> + 4 y</a:t>
            </a:r>
            <a:r>
              <a:rPr lang="en-US" b="1" baseline="-25000" dirty="0" smtClean="0">
                <a:solidFill>
                  <a:schemeClr val="bg1"/>
                </a:solidFill>
              </a:rPr>
              <a:t>2</a:t>
            </a:r>
            <a:r>
              <a:rPr lang="en-US" b="1" baseline="30000" dirty="0" smtClean="0">
                <a:solidFill>
                  <a:schemeClr val="bg1"/>
                </a:solidFill>
              </a:rPr>
              <a:t>- </a:t>
            </a:r>
            <a:r>
              <a:rPr lang="en-US" b="1" dirty="0" smtClean="0">
                <a:solidFill>
                  <a:schemeClr val="bg1"/>
                </a:solidFill>
              </a:rPr>
              <a:t>+ 3 y</a:t>
            </a:r>
            <a:r>
              <a:rPr lang="en-US" b="1" baseline="-25000" dirty="0" smtClean="0">
                <a:solidFill>
                  <a:schemeClr val="bg1"/>
                </a:solidFill>
              </a:rPr>
              <a:t>3</a:t>
            </a:r>
            <a:r>
              <a:rPr lang="en-US" b="1" baseline="30000" dirty="0" smtClean="0">
                <a:solidFill>
                  <a:schemeClr val="bg1"/>
                </a:solidFill>
              </a:rPr>
              <a:t>+</a:t>
            </a:r>
            <a:r>
              <a:rPr lang="en-US" b="1" dirty="0" smtClean="0">
                <a:solidFill>
                  <a:schemeClr val="bg1"/>
                </a:solidFill>
              </a:rPr>
              <a:t> </a:t>
            </a:r>
          </a:p>
          <a:p>
            <a:pPr marL="457200" lvl="1" indent="0">
              <a:buNone/>
            </a:pPr>
            <a:endParaRPr lang="en-US" sz="1100" b="1" dirty="0" smtClean="0"/>
          </a:p>
          <a:p>
            <a:pPr marL="0" indent="0">
              <a:lnSpc>
                <a:spcPct val="120000"/>
              </a:lnSpc>
              <a:buNone/>
            </a:pPr>
            <a:r>
              <a:rPr lang="pt-PT" dirty="0" err="1" smtClean="0">
                <a:solidFill>
                  <a:schemeClr val="bg1"/>
                </a:solidFill>
              </a:rPr>
              <a:t>Because</a:t>
            </a:r>
            <a:r>
              <a:rPr lang="pt-PT" dirty="0" smtClean="0">
                <a:solidFill>
                  <a:schemeClr val="bg1"/>
                </a:solidFill>
              </a:rPr>
              <a:t> </a:t>
            </a:r>
            <a:r>
              <a:rPr lang="en-US" dirty="0" smtClean="0">
                <a:solidFill>
                  <a:schemeClr val="bg1"/>
                </a:solidFill>
              </a:rPr>
              <a:t>there is no penalty for exceeding the profit goal of 125 or being under the investment goal </a:t>
            </a:r>
            <a:r>
              <a:rPr lang="pt-PT" dirty="0" err="1" smtClean="0">
                <a:solidFill>
                  <a:schemeClr val="bg1"/>
                </a:solidFill>
              </a:rPr>
              <a:t>of</a:t>
            </a:r>
            <a:r>
              <a:rPr lang="pt-PT" dirty="0" smtClean="0">
                <a:solidFill>
                  <a:schemeClr val="bg1"/>
                </a:solidFill>
              </a:rPr>
              <a:t> 55, </a:t>
            </a:r>
            <a:r>
              <a:rPr lang="pt-PT" dirty="0" err="1" smtClean="0">
                <a:solidFill>
                  <a:schemeClr val="bg1"/>
                </a:solidFill>
              </a:rPr>
              <a:t>neither</a:t>
            </a:r>
            <a:r>
              <a:rPr lang="pt-PT" dirty="0" smtClean="0">
                <a:solidFill>
                  <a:schemeClr val="bg1"/>
                </a:solidFill>
              </a:rPr>
              <a:t> </a:t>
            </a:r>
            <a:r>
              <a:rPr lang="pt-PT" i="1" dirty="0" smtClean="0">
                <a:solidFill>
                  <a:schemeClr val="bg1"/>
                </a:solidFill>
              </a:rPr>
              <a:t>y</a:t>
            </a:r>
            <a:r>
              <a:rPr lang="pt-PT" baseline="-25000" dirty="0" smtClean="0">
                <a:solidFill>
                  <a:schemeClr val="bg1"/>
                </a:solidFill>
              </a:rPr>
              <a:t>1</a:t>
            </a:r>
            <a:r>
              <a:rPr lang="pt-PT" baseline="30000" dirty="0" smtClean="0">
                <a:solidFill>
                  <a:schemeClr val="bg1"/>
                </a:solidFill>
              </a:rPr>
              <a:t>+</a:t>
            </a:r>
            <a:r>
              <a:rPr lang="pt-PT" sz="800" baseline="-25000" dirty="0" smtClean="0">
                <a:solidFill>
                  <a:schemeClr val="bg1"/>
                </a:solidFill>
              </a:rPr>
              <a:t> </a:t>
            </a:r>
            <a:r>
              <a:rPr lang="pt-PT" sz="800" dirty="0" smtClean="0">
                <a:solidFill>
                  <a:schemeClr val="bg1"/>
                </a:solidFill>
              </a:rPr>
              <a:t> </a:t>
            </a:r>
            <a:r>
              <a:rPr lang="pt-PT" dirty="0" err="1" smtClean="0">
                <a:solidFill>
                  <a:schemeClr val="bg1"/>
                </a:solidFill>
              </a:rPr>
              <a:t>nor</a:t>
            </a:r>
            <a:r>
              <a:rPr lang="pt-PT" dirty="0" smtClean="0">
                <a:solidFill>
                  <a:schemeClr val="bg1"/>
                </a:solidFill>
              </a:rPr>
              <a:t> </a:t>
            </a:r>
            <a:r>
              <a:rPr lang="pt-PT" i="1" dirty="0" smtClean="0">
                <a:solidFill>
                  <a:schemeClr val="bg1"/>
                </a:solidFill>
              </a:rPr>
              <a:t>y</a:t>
            </a:r>
            <a:r>
              <a:rPr lang="pt-PT" baseline="-25000" dirty="0" smtClean="0">
                <a:solidFill>
                  <a:schemeClr val="bg1"/>
                </a:solidFill>
              </a:rPr>
              <a:t>3</a:t>
            </a:r>
            <a:r>
              <a:rPr lang="pt-PT" baseline="30000" dirty="0" smtClean="0">
                <a:solidFill>
                  <a:schemeClr val="bg1"/>
                </a:solidFill>
              </a:rPr>
              <a:t>-</a:t>
            </a:r>
            <a:r>
              <a:rPr lang="pt-PT" dirty="0" smtClean="0">
                <a:solidFill>
                  <a:schemeClr val="bg1"/>
                </a:solidFill>
              </a:rPr>
              <a:t> </a:t>
            </a:r>
            <a:r>
              <a:rPr lang="en-US" sz="800" dirty="0" smtClean="0">
                <a:solidFill>
                  <a:schemeClr val="bg1"/>
                </a:solidFill>
              </a:rPr>
              <a:t> </a:t>
            </a:r>
            <a:r>
              <a:rPr lang="en-US" dirty="0" smtClean="0">
                <a:solidFill>
                  <a:schemeClr val="bg1"/>
                </a:solidFill>
              </a:rPr>
              <a:t>should appear in this objective function representing the total penalty for deviations from the goals.</a:t>
            </a:r>
            <a:endParaRPr lang="en-US" sz="6600" b="1" dirty="0" smtClean="0">
              <a:solidFill>
                <a:schemeClr val="bg1"/>
              </a:solidFill>
            </a:endParaRPr>
          </a:p>
        </p:txBody>
      </p:sp>
      <p:sp>
        <p:nvSpPr>
          <p:cNvPr id="3" name="TextBox 2"/>
          <p:cNvSpPr txBox="1"/>
          <p:nvPr/>
        </p:nvSpPr>
        <p:spPr>
          <a:xfrm>
            <a:off x="5308978" y="2268894"/>
            <a:ext cx="5704764" cy="923330"/>
          </a:xfrm>
          <a:prstGeom prst="rect">
            <a:avLst/>
          </a:prstGeom>
          <a:noFill/>
          <a:ln>
            <a:solidFill>
              <a:schemeClr val="accent1"/>
            </a:solidFill>
          </a:ln>
        </p:spPr>
        <p:txBody>
          <a:bodyPr wrap="square" rtlCol="0">
            <a:spAutoFit/>
          </a:bodyPr>
          <a:lstStyle/>
          <a:p>
            <a:r>
              <a:rPr lang="en-US" dirty="0" smtClean="0"/>
              <a:t>If we’re above 125, we have a positive deviation y</a:t>
            </a:r>
            <a:r>
              <a:rPr lang="en-US" baseline="-25000" dirty="0" smtClean="0"/>
              <a:t>1</a:t>
            </a:r>
            <a:r>
              <a:rPr lang="en-US" baseline="30000" dirty="0" smtClean="0"/>
              <a:t>+</a:t>
            </a:r>
            <a:r>
              <a:rPr lang="en-US" dirty="0" smtClean="0"/>
              <a:t>, but it’s according to the goal, so there is no problem. However, we don’t want to have a negative deviation, </a:t>
            </a:r>
            <a:r>
              <a:rPr lang="en-US" b="1" dirty="0" smtClean="0">
                <a:solidFill>
                  <a:srgbClr val="C00000"/>
                </a:solidFill>
              </a:rPr>
              <a:t>so we penalize y</a:t>
            </a:r>
            <a:r>
              <a:rPr lang="en-US" b="1" baseline="-25000" dirty="0" smtClean="0">
                <a:solidFill>
                  <a:srgbClr val="C00000"/>
                </a:solidFill>
              </a:rPr>
              <a:t>1</a:t>
            </a:r>
            <a:r>
              <a:rPr lang="en-US" b="1" baseline="30000" dirty="0" smtClean="0">
                <a:solidFill>
                  <a:srgbClr val="C00000"/>
                </a:solidFill>
              </a:rPr>
              <a:t>-</a:t>
            </a:r>
            <a:endParaRPr lang="pt-PT" b="1" dirty="0">
              <a:solidFill>
                <a:srgbClr val="C00000"/>
              </a:solidFill>
            </a:endParaRPr>
          </a:p>
        </p:txBody>
      </p:sp>
      <p:sp>
        <p:nvSpPr>
          <p:cNvPr id="6" name="Rectangle 5"/>
          <p:cNvSpPr/>
          <p:nvPr/>
        </p:nvSpPr>
        <p:spPr>
          <a:xfrm>
            <a:off x="1214651" y="2944368"/>
            <a:ext cx="3057098" cy="290151"/>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cxnSp>
        <p:nvCxnSpPr>
          <p:cNvPr id="8" name="Elbow Connector 7"/>
          <p:cNvCxnSpPr>
            <a:stCxn id="6" idx="3"/>
            <a:endCxn id="3" idx="1"/>
          </p:cNvCxnSpPr>
          <p:nvPr/>
        </p:nvCxnSpPr>
        <p:spPr>
          <a:xfrm flipV="1">
            <a:off x="4271749" y="2730559"/>
            <a:ext cx="1037229" cy="358885"/>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892119" y="3698543"/>
            <a:ext cx="2511188"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8093122" y="367124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cxnSp>
        <p:nvCxnSpPr>
          <p:cNvPr id="14" name="Elbow Connector 13"/>
          <p:cNvCxnSpPr>
            <a:stCxn id="12" idx="4"/>
          </p:cNvCxnSpPr>
          <p:nvPr/>
        </p:nvCxnSpPr>
        <p:spPr>
          <a:xfrm rot="5400000">
            <a:off x="7396497" y="3238873"/>
            <a:ext cx="228251" cy="1237001"/>
          </a:xfrm>
          <a:prstGeom prst="bentConnector2">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7637971" y="3373916"/>
            <a:ext cx="574497" cy="369332"/>
          </a:xfrm>
          <a:prstGeom prst="rect">
            <a:avLst/>
          </a:prstGeom>
          <a:noFill/>
        </p:spPr>
        <p:txBody>
          <a:bodyPr wrap="square" rtlCol="0">
            <a:spAutoFit/>
          </a:bodyPr>
          <a:lstStyle/>
          <a:p>
            <a:pPr algn="ctr"/>
            <a:r>
              <a:rPr lang="en-US" dirty="0" smtClean="0"/>
              <a:t>125</a:t>
            </a:r>
            <a:endParaRPr lang="pt-PT" dirty="0"/>
          </a:p>
        </p:txBody>
      </p:sp>
      <p:cxnSp>
        <p:nvCxnSpPr>
          <p:cNvPr id="17" name="Elbow Connector 16"/>
          <p:cNvCxnSpPr>
            <a:stCxn id="12" idx="0"/>
          </p:cNvCxnSpPr>
          <p:nvPr/>
        </p:nvCxnSpPr>
        <p:spPr>
          <a:xfrm rot="5400000" flipH="1" flipV="1">
            <a:off x="8540412" y="3015102"/>
            <a:ext cx="244856" cy="1067436"/>
          </a:xfrm>
          <a:prstGeom prst="bentConnector2">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8248468" y="3373916"/>
            <a:ext cx="574497" cy="369332"/>
          </a:xfrm>
          <a:prstGeom prst="rect">
            <a:avLst/>
          </a:prstGeom>
          <a:noFill/>
        </p:spPr>
        <p:txBody>
          <a:bodyPr wrap="square" rtlCol="0">
            <a:spAutoFit/>
          </a:bodyPr>
          <a:lstStyle/>
          <a:p>
            <a:pPr algn="ctr"/>
            <a:r>
              <a:rPr lang="en-US" b="1" dirty="0" smtClean="0">
                <a:solidFill>
                  <a:schemeClr val="accent6"/>
                </a:solidFill>
              </a:rPr>
              <a:t>y</a:t>
            </a:r>
            <a:r>
              <a:rPr lang="en-US" b="1" baseline="-25000" dirty="0" smtClean="0">
                <a:solidFill>
                  <a:schemeClr val="accent6"/>
                </a:solidFill>
              </a:rPr>
              <a:t>1</a:t>
            </a:r>
            <a:r>
              <a:rPr lang="en-US" b="1" baseline="30000" dirty="0" smtClean="0">
                <a:solidFill>
                  <a:schemeClr val="accent6"/>
                </a:solidFill>
              </a:rPr>
              <a:t>+</a:t>
            </a:r>
            <a:endParaRPr lang="pt-PT" dirty="0">
              <a:solidFill>
                <a:schemeClr val="accent6"/>
              </a:solidFill>
            </a:endParaRPr>
          </a:p>
        </p:txBody>
      </p:sp>
      <p:sp>
        <p:nvSpPr>
          <p:cNvPr id="25" name="TextBox 24"/>
          <p:cNvSpPr txBox="1"/>
          <p:nvPr/>
        </p:nvSpPr>
        <p:spPr>
          <a:xfrm>
            <a:off x="7305262" y="3645184"/>
            <a:ext cx="574497" cy="369332"/>
          </a:xfrm>
          <a:prstGeom prst="rect">
            <a:avLst/>
          </a:prstGeom>
          <a:noFill/>
        </p:spPr>
        <p:txBody>
          <a:bodyPr wrap="square" rtlCol="0">
            <a:spAutoFit/>
          </a:bodyPr>
          <a:lstStyle/>
          <a:p>
            <a:pPr algn="ctr"/>
            <a:r>
              <a:rPr lang="en-US" b="1" dirty="0" smtClean="0">
                <a:solidFill>
                  <a:srgbClr val="C00000"/>
                </a:solidFill>
              </a:rPr>
              <a:t>y</a:t>
            </a:r>
            <a:r>
              <a:rPr lang="en-US" b="1" baseline="-25000" dirty="0" smtClean="0">
                <a:solidFill>
                  <a:srgbClr val="C00000"/>
                </a:solidFill>
              </a:rPr>
              <a:t>1</a:t>
            </a:r>
            <a:r>
              <a:rPr lang="en-US" b="1" baseline="30000" dirty="0" smtClean="0">
                <a:solidFill>
                  <a:srgbClr val="C00000"/>
                </a:solidFill>
              </a:rPr>
              <a:t>-</a:t>
            </a:r>
            <a:endParaRPr lang="pt-PT" dirty="0">
              <a:solidFill>
                <a:srgbClr val="C00000"/>
              </a:solidFill>
            </a:endParaRPr>
          </a:p>
        </p:txBody>
      </p:sp>
    </p:spTree>
    <p:extLst>
      <p:ext uri="{BB962C8B-B14F-4D97-AF65-F5344CB8AC3E}">
        <p14:creationId xmlns:p14="http://schemas.microsoft.com/office/powerpoint/2010/main" val="46998856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smtClean="0"/>
              <a:t>MOLP - Goal Programming</a:t>
            </a:r>
            <a:endParaRPr lang="pt-PT" dirty="0"/>
          </a:p>
        </p:txBody>
      </p:sp>
      <p:sp>
        <p:nvSpPr>
          <p:cNvPr id="5" name="Rounded Rectangle 4"/>
          <p:cNvSpPr/>
          <p:nvPr/>
        </p:nvSpPr>
        <p:spPr>
          <a:xfrm>
            <a:off x="831376" y="1282890"/>
            <a:ext cx="10522424" cy="682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 name="Content Placeholder 1"/>
          <p:cNvSpPr>
            <a:spLocks noGrp="1"/>
          </p:cNvSpPr>
          <p:nvPr>
            <p:ph idx="1"/>
          </p:nvPr>
        </p:nvSpPr>
        <p:spPr>
          <a:xfrm>
            <a:off x="838200" y="1825625"/>
            <a:ext cx="10515600" cy="4661672"/>
          </a:xfrm>
        </p:spPr>
        <p:txBody>
          <a:bodyPr>
            <a:normAutofit fontScale="85000" lnSpcReduction="20000"/>
          </a:bodyPr>
          <a:lstStyle/>
          <a:p>
            <a:pPr marL="0" indent="0">
              <a:buNone/>
            </a:pPr>
            <a:r>
              <a:rPr lang="en-US" sz="3300" b="1" dirty="0" smtClean="0"/>
              <a:t>Linear Programming Formulation:</a:t>
            </a:r>
            <a:endParaRPr lang="en-US" sz="3300" b="1" dirty="0" smtClean="0">
              <a:solidFill>
                <a:schemeClr val="accent6"/>
              </a:solidFill>
            </a:endParaRPr>
          </a:p>
          <a:p>
            <a:pPr marL="0" indent="0">
              <a:buNone/>
            </a:pPr>
            <a:endParaRPr lang="en-US" sz="1100" b="1" dirty="0" smtClean="0">
              <a:solidFill>
                <a:schemeClr val="accent6"/>
              </a:solidFill>
            </a:endParaRPr>
          </a:p>
          <a:p>
            <a:pPr marL="0" indent="0">
              <a:buNone/>
            </a:pPr>
            <a:r>
              <a:rPr lang="en-US" sz="2600" dirty="0" smtClean="0"/>
              <a:t>    Subject to:</a:t>
            </a:r>
          </a:p>
          <a:p>
            <a:pPr marL="0" indent="0">
              <a:buNone/>
            </a:pPr>
            <a:endParaRPr lang="en-US" sz="900" dirty="0"/>
          </a:p>
          <a:p>
            <a:pPr marL="457200" lvl="1" indent="0">
              <a:buNone/>
            </a:pPr>
            <a:r>
              <a:rPr lang="en-US" b="1" dirty="0" smtClean="0"/>
              <a:t>12</a:t>
            </a:r>
            <a:r>
              <a:rPr lang="en-US" b="1" i="1" dirty="0" smtClean="0"/>
              <a:t>x</a:t>
            </a:r>
            <a:r>
              <a:rPr lang="en-US" b="1" baseline="-25000" dirty="0" smtClean="0"/>
              <a:t>1</a:t>
            </a:r>
            <a:r>
              <a:rPr lang="en-US" b="1" dirty="0" smtClean="0"/>
              <a:t> + </a:t>
            </a:r>
            <a:r>
              <a:rPr lang="en-US" b="1" dirty="0"/>
              <a:t>9</a:t>
            </a:r>
            <a:r>
              <a:rPr lang="en-US" b="1" i="1" dirty="0"/>
              <a:t>x</a:t>
            </a:r>
            <a:r>
              <a:rPr lang="en-US" b="1" baseline="-25000" dirty="0"/>
              <a:t>2</a:t>
            </a:r>
            <a:r>
              <a:rPr lang="en-US" b="1" dirty="0"/>
              <a:t> </a:t>
            </a:r>
            <a:r>
              <a:rPr lang="en-US" b="1" dirty="0" smtClean="0"/>
              <a:t> + 15</a:t>
            </a:r>
            <a:r>
              <a:rPr lang="en-US" b="1" i="1" dirty="0" smtClean="0"/>
              <a:t>x</a:t>
            </a:r>
            <a:r>
              <a:rPr lang="en-US" b="1" baseline="-25000" dirty="0" smtClean="0"/>
              <a:t>3</a:t>
            </a:r>
            <a:r>
              <a:rPr lang="en-US" b="1" dirty="0" smtClean="0"/>
              <a:t>   ≥  125</a:t>
            </a:r>
            <a:endParaRPr lang="en-US" b="1" dirty="0"/>
          </a:p>
          <a:p>
            <a:pPr marL="457200" lvl="1" indent="0">
              <a:buNone/>
            </a:pPr>
            <a:r>
              <a:rPr lang="en-US" b="1" dirty="0" smtClean="0"/>
              <a:t>  5</a:t>
            </a:r>
            <a:r>
              <a:rPr lang="en-US" b="1" i="1" dirty="0" smtClean="0"/>
              <a:t>x</a:t>
            </a:r>
            <a:r>
              <a:rPr lang="en-US" b="1" baseline="-25000" dirty="0" smtClean="0"/>
              <a:t>1</a:t>
            </a:r>
            <a:r>
              <a:rPr lang="en-US" b="1" dirty="0" smtClean="0"/>
              <a:t> + 3</a:t>
            </a:r>
            <a:r>
              <a:rPr lang="en-US" b="1" i="1" dirty="0" smtClean="0"/>
              <a:t>x</a:t>
            </a:r>
            <a:r>
              <a:rPr lang="en-US" b="1" baseline="-25000" dirty="0" smtClean="0"/>
              <a:t>2</a:t>
            </a:r>
            <a:r>
              <a:rPr lang="en-US" b="1" dirty="0" smtClean="0"/>
              <a:t>  +   4</a:t>
            </a:r>
            <a:r>
              <a:rPr lang="en-US" b="1" i="1" dirty="0" smtClean="0"/>
              <a:t>x</a:t>
            </a:r>
            <a:r>
              <a:rPr lang="en-US" b="1" baseline="-25000" dirty="0" smtClean="0"/>
              <a:t>3</a:t>
            </a:r>
            <a:r>
              <a:rPr lang="en-US" b="1" dirty="0" smtClean="0"/>
              <a:t>   =    40</a:t>
            </a:r>
          </a:p>
          <a:p>
            <a:pPr marL="457200" lvl="1" indent="0">
              <a:buNone/>
            </a:pPr>
            <a:r>
              <a:rPr lang="en-US" b="1" dirty="0" smtClean="0"/>
              <a:t>  5</a:t>
            </a:r>
            <a:r>
              <a:rPr lang="en-US" b="1" i="1" dirty="0" smtClean="0"/>
              <a:t>x</a:t>
            </a:r>
            <a:r>
              <a:rPr lang="en-US" b="1" baseline="-25000" dirty="0" smtClean="0"/>
              <a:t>1</a:t>
            </a:r>
            <a:r>
              <a:rPr lang="en-US" b="1" dirty="0" smtClean="0"/>
              <a:t> + 7</a:t>
            </a:r>
            <a:r>
              <a:rPr lang="en-US" b="1" i="1" dirty="0" smtClean="0"/>
              <a:t>x</a:t>
            </a:r>
            <a:r>
              <a:rPr lang="en-US" b="1" baseline="-25000" dirty="0" smtClean="0"/>
              <a:t>2 </a:t>
            </a:r>
            <a:r>
              <a:rPr lang="en-US" b="1" dirty="0" smtClean="0"/>
              <a:t> +   8</a:t>
            </a:r>
            <a:r>
              <a:rPr lang="en-US" b="1" i="1" dirty="0" smtClean="0"/>
              <a:t>x</a:t>
            </a:r>
            <a:r>
              <a:rPr lang="en-US" b="1" baseline="-25000" dirty="0" smtClean="0"/>
              <a:t>3</a:t>
            </a:r>
            <a:r>
              <a:rPr lang="en-US" b="1" dirty="0" smtClean="0"/>
              <a:t>   ≤    55</a:t>
            </a:r>
          </a:p>
          <a:p>
            <a:pPr marL="0" indent="0">
              <a:buNone/>
            </a:pPr>
            <a:endParaRPr lang="en-US" sz="1300" dirty="0" smtClean="0"/>
          </a:p>
          <a:p>
            <a:pPr marL="0" indent="0">
              <a:buNone/>
            </a:pPr>
            <a:r>
              <a:rPr lang="en-US" sz="2600" i="1" dirty="0" smtClean="0"/>
              <a:t>    </a:t>
            </a:r>
            <a:r>
              <a:rPr lang="en-US" sz="2600" dirty="0" smtClean="0"/>
              <a:t>Let us build the </a:t>
            </a:r>
            <a:r>
              <a:rPr lang="en-US" dirty="0" smtClean="0"/>
              <a:t>objective function:</a:t>
            </a:r>
            <a:endParaRPr lang="en-US" sz="2600" i="1" dirty="0" smtClean="0"/>
          </a:p>
          <a:p>
            <a:pPr marL="0" indent="0" algn="ctr">
              <a:buNone/>
            </a:pPr>
            <a:endParaRPr lang="en-US" sz="1300" i="1" dirty="0" smtClean="0"/>
          </a:p>
          <a:p>
            <a:pPr marL="457200" lvl="1" indent="0">
              <a:buNone/>
            </a:pPr>
            <a:r>
              <a:rPr lang="en-US" b="1" i="1" dirty="0" smtClean="0"/>
              <a:t>               </a:t>
            </a:r>
            <a:r>
              <a:rPr lang="en-US" b="1" dirty="0" smtClean="0"/>
              <a:t>Min </a:t>
            </a:r>
            <a:r>
              <a:rPr lang="en-US" b="1" i="1" dirty="0" smtClean="0"/>
              <a:t> Z = </a:t>
            </a:r>
            <a:r>
              <a:rPr lang="en-US" b="1" dirty="0" smtClean="0"/>
              <a:t>5 y</a:t>
            </a:r>
            <a:r>
              <a:rPr lang="en-US" b="1" baseline="-25000" dirty="0" smtClean="0"/>
              <a:t>1</a:t>
            </a:r>
            <a:r>
              <a:rPr lang="en-US" b="1" baseline="30000" dirty="0" smtClean="0"/>
              <a:t>-</a:t>
            </a:r>
            <a:r>
              <a:rPr lang="en-US" b="1" dirty="0" smtClean="0"/>
              <a:t> </a:t>
            </a:r>
            <a:r>
              <a:rPr lang="en-US" b="1" dirty="0" smtClean="0"/>
              <a:t>+ 2 </a:t>
            </a:r>
            <a:r>
              <a:rPr lang="en-US" b="1" dirty="0" smtClean="0">
                <a:solidFill>
                  <a:srgbClr val="C00000"/>
                </a:solidFill>
              </a:rPr>
              <a:t>y</a:t>
            </a:r>
            <a:r>
              <a:rPr lang="en-US" b="1" baseline="-25000" dirty="0" smtClean="0">
                <a:solidFill>
                  <a:srgbClr val="C00000"/>
                </a:solidFill>
              </a:rPr>
              <a:t>2</a:t>
            </a:r>
            <a:r>
              <a:rPr lang="en-US" b="1" baseline="30000" dirty="0" smtClean="0">
                <a:solidFill>
                  <a:srgbClr val="C00000"/>
                </a:solidFill>
              </a:rPr>
              <a:t>+</a:t>
            </a:r>
            <a:r>
              <a:rPr lang="en-US" b="1" dirty="0" smtClean="0">
                <a:solidFill>
                  <a:srgbClr val="C00000"/>
                </a:solidFill>
              </a:rPr>
              <a:t> </a:t>
            </a:r>
            <a:r>
              <a:rPr lang="en-US" b="1" dirty="0" smtClean="0"/>
              <a:t>+ 4 </a:t>
            </a:r>
            <a:r>
              <a:rPr lang="en-US" b="1" dirty="0" smtClean="0">
                <a:solidFill>
                  <a:srgbClr val="C00000"/>
                </a:solidFill>
              </a:rPr>
              <a:t>y</a:t>
            </a:r>
            <a:r>
              <a:rPr lang="en-US" b="1" baseline="-25000" dirty="0" smtClean="0">
                <a:solidFill>
                  <a:srgbClr val="C00000"/>
                </a:solidFill>
              </a:rPr>
              <a:t>2</a:t>
            </a:r>
            <a:r>
              <a:rPr lang="en-US" b="1" baseline="30000" dirty="0" smtClean="0">
                <a:solidFill>
                  <a:srgbClr val="C00000"/>
                </a:solidFill>
              </a:rPr>
              <a:t>- </a:t>
            </a:r>
            <a:r>
              <a:rPr lang="en-US" b="1" dirty="0" smtClean="0">
                <a:solidFill>
                  <a:schemeClr val="bg1"/>
                </a:solidFill>
              </a:rPr>
              <a:t>+ 3 y</a:t>
            </a:r>
            <a:r>
              <a:rPr lang="en-US" b="1" baseline="-25000" dirty="0" smtClean="0">
                <a:solidFill>
                  <a:schemeClr val="bg1"/>
                </a:solidFill>
              </a:rPr>
              <a:t>3</a:t>
            </a:r>
            <a:r>
              <a:rPr lang="en-US" b="1" baseline="30000" dirty="0" smtClean="0">
                <a:solidFill>
                  <a:schemeClr val="bg1"/>
                </a:solidFill>
              </a:rPr>
              <a:t>+</a:t>
            </a:r>
            <a:r>
              <a:rPr lang="en-US" b="1" dirty="0" smtClean="0">
                <a:solidFill>
                  <a:schemeClr val="bg1"/>
                </a:solidFill>
              </a:rPr>
              <a:t> </a:t>
            </a:r>
          </a:p>
          <a:p>
            <a:pPr marL="457200" lvl="1" indent="0">
              <a:buNone/>
            </a:pPr>
            <a:endParaRPr lang="en-US" sz="1100" b="1" dirty="0" smtClean="0">
              <a:solidFill>
                <a:schemeClr val="bg1"/>
              </a:solidFill>
            </a:endParaRPr>
          </a:p>
          <a:p>
            <a:pPr marL="0" indent="0">
              <a:lnSpc>
                <a:spcPct val="120000"/>
              </a:lnSpc>
              <a:buNone/>
            </a:pPr>
            <a:r>
              <a:rPr lang="pt-PT" dirty="0" err="1" smtClean="0">
                <a:solidFill>
                  <a:schemeClr val="bg1"/>
                </a:solidFill>
              </a:rPr>
              <a:t>Because</a:t>
            </a:r>
            <a:r>
              <a:rPr lang="pt-PT" dirty="0" smtClean="0">
                <a:solidFill>
                  <a:schemeClr val="bg1"/>
                </a:solidFill>
              </a:rPr>
              <a:t> </a:t>
            </a:r>
            <a:r>
              <a:rPr lang="en-US" dirty="0" smtClean="0">
                <a:solidFill>
                  <a:schemeClr val="bg1"/>
                </a:solidFill>
              </a:rPr>
              <a:t>there </a:t>
            </a:r>
            <a:r>
              <a:rPr lang="en-US" dirty="0">
                <a:solidFill>
                  <a:schemeClr val="bg1"/>
                </a:solidFill>
              </a:rPr>
              <a:t>is no penalty for exceeding the profit goal of 125 or being under the </a:t>
            </a:r>
            <a:r>
              <a:rPr lang="en-US" dirty="0" smtClean="0">
                <a:solidFill>
                  <a:schemeClr val="bg1"/>
                </a:solidFill>
              </a:rPr>
              <a:t>investment goal </a:t>
            </a:r>
            <a:r>
              <a:rPr lang="pt-PT" dirty="0" err="1" smtClean="0">
                <a:solidFill>
                  <a:schemeClr val="bg1"/>
                </a:solidFill>
              </a:rPr>
              <a:t>of</a:t>
            </a:r>
            <a:r>
              <a:rPr lang="pt-PT" dirty="0" smtClean="0">
                <a:solidFill>
                  <a:schemeClr val="bg1"/>
                </a:solidFill>
              </a:rPr>
              <a:t> </a:t>
            </a:r>
            <a:r>
              <a:rPr lang="pt-PT" dirty="0">
                <a:solidFill>
                  <a:schemeClr val="bg1"/>
                </a:solidFill>
              </a:rPr>
              <a:t>55, </a:t>
            </a:r>
            <a:r>
              <a:rPr lang="pt-PT" dirty="0" err="1">
                <a:solidFill>
                  <a:schemeClr val="bg1"/>
                </a:solidFill>
              </a:rPr>
              <a:t>neither</a:t>
            </a:r>
            <a:r>
              <a:rPr lang="pt-PT" dirty="0">
                <a:solidFill>
                  <a:schemeClr val="bg1"/>
                </a:solidFill>
              </a:rPr>
              <a:t> </a:t>
            </a:r>
            <a:r>
              <a:rPr lang="pt-PT" i="1" dirty="0" smtClean="0">
                <a:solidFill>
                  <a:schemeClr val="bg1"/>
                </a:solidFill>
              </a:rPr>
              <a:t>y</a:t>
            </a:r>
            <a:r>
              <a:rPr lang="pt-PT" baseline="-25000" dirty="0" smtClean="0">
                <a:solidFill>
                  <a:schemeClr val="bg1"/>
                </a:solidFill>
              </a:rPr>
              <a:t>1</a:t>
            </a:r>
            <a:r>
              <a:rPr lang="pt-PT" baseline="30000" dirty="0" smtClean="0">
                <a:solidFill>
                  <a:schemeClr val="bg1"/>
                </a:solidFill>
              </a:rPr>
              <a:t>+</a:t>
            </a:r>
            <a:r>
              <a:rPr lang="pt-PT" sz="800" baseline="-25000" dirty="0" smtClean="0">
                <a:solidFill>
                  <a:schemeClr val="bg1"/>
                </a:solidFill>
              </a:rPr>
              <a:t> </a:t>
            </a:r>
            <a:r>
              <a:rPr lang="pt-PT" sz="800" dirty="0" smtClean="0">
                <a:solidFill>
                  <a:schemeClr val="bg1"/>
                </a:solidFill>
              </a:rPr>
              <a:t> </a:t>
            </a:r>
            <a:r>
              <a:rPr lang="pt-PT" dirty="0" err="1">
                <a:solidFill>
                  <a:schemeClr val="bg1"/>
                </a:solidFill>
              </a:rPr>
              <a:t>nor</a:t>
            </a:r>
            <a:r>
              <a:rPr lang="pt-PT" dirty="0">
                <a:solidFill>
                  <a:schemeClr val="bg1"/>
                </a:solidFill>
              </a:rPr>
              <a:t> </a:t>
            </a:r>
            <a:r>
              <a:rPr lang="pt-PT" i="1" dirty="0" smtClean="0">
                <a:solidFill>
                  <a:schemeClr val="bg1"/>
                </a:solidFill>
              </a:rPr>
              <a:t>y</a:t>
            </a:r>
            <a:r>
              <a:rPr lang="pt-PT" baseline="-25000" dirty="0" smtClean="0">
                <a:solidFill>
                  <a:schemeClr val="bg1"/>
                </a:solidFill>
              </a:rPr>
              <a:t>3</a:t>
            </a:r>
            <a:r>
              <a:rPr lang="pt-PT" baseline="30000" dirty="0" smtClean="0">
                <a:solidFill>
                  <a:schemeClr val="bg1"/>
                </a:solidFill>
              </a:rPr>
              <a:t>-</a:t>
            </a:r>
            <a:r>
              <a:rPr lang="pt-PT" dirty="0" smtClean="0">
                <a:solidFill>
                  <a:schemeClr val="bg1"/>
                </a:solidFill>
              </a:rPr>
              <a:t> </a:t>
            </a:r>
            <a:r>
              <a:rPr lang="en-US" sz="800" dirty="0" smtClean="0">
                <a:solidFill>
                  <a:schemeClr val="bg1"/>
                </a:solidFill>
              </a:rPr>
              <a:t> </a:t>
            </a:r>
            <a:r>
              <a:rPr lang="en-US" dirty="0">
                <a:solidFill>
                  <a:schemeClr val="bg1"/>
                </a:solidFill>
              </a:rPr>
              <a:t>should appear in this objective function representing the </a:t>
            </a:r>
            <a:r>
              <a:rPr lang="en-US" dirty="0" smtClean="0">
                <a:solidFill>
                  <a:schemeClr val="bg1"/>
                </a:solidFill>
              </a:rPr>
              <a:t>total penalty </a:t>
            </a:r>
            <a:r>
              <a:rPr lang="en-US" dirty="0">
                <a:solidFill>
                  <a:schemeClr val="bg1"/>
                </a:solidFill>
              </a:rPr>
              <a:t>for deviations from the goals</a:t>
            </a:r>
            <a:r>
              <a:rPr lang="en-US" dirty="0" smtClean="0">
                <a:solidFill>
                  <a:schemeClr val="bg1"/>
                </a:solidFill>
              </a:rPr>
              <a:t>.</a:t>
            </a:r>
            <a:endParaRPr lang="en-US" sz="6600" b="1" dirty="0" smtClean="0">
              <a:solidFill>
                <a:schemeClr val="bg1"/>
              </a:solidFill>
            </a:endParaRPr>
          </a:p>
        </p:txBody>
      </p:sp>
      <p:sp>
        <p:nvSpPr>
          <p:cNvPr id="3" name="TextBox 2"/>
          <p:cNvSpPr txBox="1"/>
          <p:nvPr/>
        </p:nvSpPr>
        <p:spPr>
          <a:xfrm>
            <a:off x="5308978" y="2268894"/>
            <a:ext cx="5718414" cy="1200329"/>
          </a:xfrm>
          <a:prstGeom prst="rect">
            <a:avLst/>
          </a:prstGeom>
          <a:noFill/>
          <a:ln>
            <a:solidFill>
              <a:schemeClr val="accent1"/>
            </a:solidFill>
          </a:ln>
        </p:spPr>
        <p:txBody>
          <a:bodyPr wrap="square" rtlCol="0">
            <a:spAutoFit/>
          </a:bodyPr>
          <a:lstStyle/>
          <a:p>
            <a:r>
              <a:rPr lang="en-US" dirty="0" smtClean="0"/>
              <a:t>We don’t care if we meet exactly the goal of 40 (=40), but we don’t want to be above or below 40 (having positive or negative deviations, respectively), thus </a:t>
            </a:r>
            <a:r>
              <a:rPr lang="en-US" b="1" dirty="0" smtClean="0">
                <a:solidFill>
                  <a:srgbClr val="C00000"/>
                </a:solidFill>
              </a:rPr>
              <a:t>we penalize y</a:t>
            </a:r>
            <a:r>
              <a:rPr lang="en-US" b="1" baseline="-25000" dirty="0" smtClean="0">
                <a:solidFill>
                  <a:srgbClr val="C00000"/>
                </a:solidFill>
              </a:rPr>
              <a:t>2</a:t>
            </a:r>
            <a:r>
              <a:rPr lang="en-US" b="1" baseline="30000" dirty="0" smtClean="0">
                <a:solidFill>
                  <a:srgbClr val="C00000"/>
                </a:solidFill>
              </a:rPr>
              <a:t>+ </a:t>
            </a:r>
            <a:r>
              <a:rPr lang="en-US" b="1" dirty="0" smtClean="0">
                <a:solidFill>
                  <a:srgbClr val="C00000"/>
                </a:solidFill>
              </a:rPr>
              <a:t>both y</a:t>
            </a:r>
            <a:r>
              <a:rPr lang="en-US" b="1" baseline="-25000" dirty="0" smtClean="0">
                <a:solidFill>
                  <a:srgbClr val="C00000"/>
                </a:solidFill>
              </a:rPr>
              <a:t>2</a:t>
            </a:r>
            <a:r>
              <a:rPr lang="en-US" b="1" baseline="30000" dirty="0" smtClean="0">
                <a:solidFill>
                  <a:srgbClr val="C00000"/>
                </a:solidFill>
              </a:rPr>
              <a:t>-</a:t>
            </a:r>
            <a:endParaRPr lang="pt-PT" b="1" dirty="0">
              <a:solidFill>
                <a:srgbClr val="C00000"/>
              </a:solidFill>
            </a:endParaRPr>
          </a:p>
        </p:txBody>
      </p:sp>
      <p:sp>
        <p:nvSpPr>
          <p:cNvPr id="6" name="Rectangle 5"/>
          <p:cNvSpPr/>
          <p:nvPr/>
        </p:nvSpPr>
        <p:spPr>
          <a:xfrm>
            <a:off x="1214651" y="3177036"/>
            <a:ext cx="3057098" cy="354841"/>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cxnSp>
        <p:nvCxnSpPr>
          <p:cNvPr id="8" name="Elbow Connector 7"/>
          <p:cNvCxnSpPr>
            <a:stCxn id="6" idx="3"/>
            <a:endCxn id="3" idx="1"/>
          </p:cNvCxnSpPr>
          <p:nvPr/>
        </p:nvCxnSpPr>
        <p:spPr>
          <a:xfrm flipV="1">
            <a:off x="4271749" y="2869059"/>
            <a:ext cx="1037229" cy="485398"/>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892119" y="3698543"/>
            <a:ext cx="2511188"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8093122" y="367124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cxnSp>
        <p:nvCxnSpPr>
          <p:cNvPr id="13" name="Elbow Connector 12"/>
          <p:cNvCxnSpPr>
            <a:stCxn id="12" idx="4"/>
          </p:cNvCxnSpPr>
          <p:nvPr/>
        </p:nvCxnSpPr>
        <p:spPr>
          <a:xfrm rot="5400000">
            <a:off x="7396497" y="3238873"/>
            <a:ext cx="228251" cy="1237001"/>
          </a:xfrm>
          <a:prstGeom prst="bentConnector2">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7637971" y="3373916"/>
            <a:ext cx="574497" cy="369332"/>
          </a:xfrm>
          <a:prstGeom prst="rect">
            <a:avLst/>
          </a:prstGeom>
          <a:noFill/>
        </p:spPr>
        <p:txBody>
          <a:bodyPr wrap="square" rtlCol="0">
            <a:spAutoFit/>
          </a:bodyPr>
          <a:lstStyle/>
          <a:p>
            <a:pPr algn="ctr"/>
            <a:r>
              <a:rPr lang="en-US" dirty="0" smtClean="0"/>
              <a:t>40</a:t>
            </a:r>
            <a:endParaRPr lang="pt-PT" dirty="0"/>
          </a:p>
        </p:txBody>
      </p:sp>
      <p:cxnSp>
        <p:nvCxnSpPr>
          <p:cNvPr id="15" name="Elbow Connector 14"/>
          <p:cNvCxnSpPr>
            <a:stCxn id="12" idx="0"/>
          </p:cNvCxnSpPr>
          <p:nvPr/>
        </p:nvCxnSpPr>
        <p:spPr>
          <a:xfrm rot="5400000" flipH="1" flipV="1">
            <a:off x="8540412" y="3015102"/>
            <a:ext cx="244856" cy="1067436"/>
          </a:xfrm>
          <a:prstGeom prst="bentConnector2">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8248468" y="3373916"/>
            <a:ext cx="574497" cy="369332"/>
          </a:xfrm>
          <a:prstGeom prst="rect">
            <a:avLst/>
          </a:prstGeom>
          <a:noFill/>
        </p:spPr>
        <p:txBody>
          <a:bodyPr wrap="square" rtlCol="0">
            <a:spAutoFit/>
          </a:bodyPr>
          <a:lstStyle/>
          <a:p>
            <a:pPr algn="ctr"/>
            <a:r>
              <a:rPr lang="en-US" b="1" dirty="0" smtClean="0">
                <a:solidFill>
                  <a:srgbClr val="C00000"/>
                </a:solidFill>
              </a:rPr>
              <a:t>y</a:t>
            </a:r>
            <a:r>
              <a:rPr lang="en-US" b="1" baseline="-25000" dirty="0" smtClean="0">
                <a:solidFill>
                  <a:srgbClr val="C00000"/>
                </a:solidFill>
              </a:rPr>
              <a:t>2</a:t>
            </a:r>
            <a:r>
              <a:rPr lang="en-US" b="1" baseline="30000" dirty="0" smtClean="0">
                <a:solidFill>
                  <a:srgbClr val="C00000"/>
                </a:solidFill>
              </a:rPr>
              <a:t>+</a:t>
            </a:r>
            <a:endParaRPr lang="pt-PT" dirty="0">
              <a:solidFill>
                <a:srgbClr val="C00000"/>
              </a:solidFill>
            </a:endParaRPr>
          </a:p>
        </p:txBody>
      </p:sp>
      <p:sp>
        <p:nvSpPr>
          <p:cNvPr id="17" name="TextBox 16"/>
          <p:cNvSpPr txBox="1"/>
          <p:nvPr/>
        </p:nvSpPr>
        <p:spPr>
          <a:xfrm>
            <a:off x="7305262" y="3645184"/>
            <a:ext cx="574497" cy="369332"/>
          </a:xfrm>
          <a:prstGeom prst="rect">
            <a:avLst/>
          </a:prstGeom>
          <a:noFill/>
        </p:spPr>
        <p:txBody>
          <a:bodyPr wrap="square" rtlCol="0">
            <a:spAutoFit/>
          </a:bodyPr>
          <a:lstStyle/>
          <a:p>
            <a:pPr algn="ctr"/>
            <a:r>
              <a:rPr lang="en-US" b="1" dirty="0" smtClean="0">
                <a:solidFill>
                  <a:srgbClr val="C00000"/>
                </a:solidFill>
              </a:rPr>
              <a:t>y</a:t>
            </a:r>
            <a:r>
              <a:rPr lang="en-US" b="1" baseline="-25000" dirty="0" smtClean="0">
                <a:solidFill>
                  <a:srgbClr val="C00000"/>
                </a:solidFill>
              </a:rPr>
              <a:t>2</a:t>
            </a:r>
            <a:r>
              <a:rPr lang="en-US" b="1" baseline="30000" dirty="0" smtClean="0">
                <a:solidFill>
                  <a:srgbClr val="C00000"/>
                </a:solidFill>
              </a:rPr>
              <a:t>-</a:t>
            </a:r>
            <a:endParaRPr lang="pt-PT" dirty="0">
              <a:solidFill>
                <a:srgbClr val="C00000"/>
              </a:solidFill>
            </a:endParaRPr>
          </a:p>
        </p:txBody>
      </p:sp>
    </p:spTree>
    <p:extLst>
      <p:ext uri="{BB962C8B-B14F-4D97-AF65-F5344CB8AC3E}">
        <p14:creationId xmlns:p14="http://schemas.microsoft.com/office/powerpoint/2010/main" val="84146420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smtClean="0"/>
              <a:t>MOLP - Goal Programming</a:t>
            </a:r>
            <a:endParaRPr lang="pt-PT" dirty="0"/>
          </a:p>
        </p:txBody>
      </p:sp>
      <p:sp>
        <p:nvSpPr>
          <p:cNvPr id="5" name="Rounded Rectangle 4"/>
          <p:cNvSpPr/>
          <p:nvPr/>
        </p:nvSpPr>
        <p:spPr>
          <a:xfrm>
            <a:off x="831376" y="1282890"/>
            <a:ext cx="10522424" cy="682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 name="Content Placeholder 1"/>
          <p:cNvSpPr>
            <a:spLocks noGrp="1"/>
          </p:cNvSpPr>
          <p:nvPr>
            <p:ph idx="1"/>
          </p:nvPr>
        </p:nvSpPr>
        <p:spPr>
          <a:xfrm>
            <a:off x="838200" y="1825625"/>
            <a:ext cx="10515600" cy="4661672"/>
          </a:xfrm>
        </p:spPr>
        <p:txBody>
          <a:bodyPr>
            <a:normAutofit fontScale="85000" lnSpcReduction="20000"/>
          </a:bodyPr>
          <a:lstStyle/>
          <a:p>
            <a:pPr marL="0" indent="0">
              <a:buNone/>
            </a:pPr>
            <a:r>
              <a:rPr lang="en-US" sz="3300" b="1" dirty="0" smtClean="0"/>
              <a:t>Linear Programming Formulation:</a:t>
            </a:r>
            <a:endParaRPr lang="en-US" sz="3300" b="1" dirty="0" smtClean="0">
              <a:solidFill>
                <a:schemeClr val="accent6"/>
              </a:solidFill>
            </a:endParaRPr>
          </a:p>
          <a:p>
            <a:pPr marL="0" indent="0">
              <a:buNone/>
            </a:pPr>
            <a:endParaRPr lang="en-US" sz="1100" b="1" dirty="0" smtClean="0">
              <a:solidFill>
                <a:schemeClr val="accent6"/>
              </a:solidFill>
            </a:endParaRPr>
          </a:p>
          <a:p>
            <a:pPr marL="0" indent="0">
              <a:buNone/>
            </a:pPr>
            <a:r>
              <a:rPr lang="en-US" sz="2600" dirty="0" smtClean="0"/>
              <a:t>    Subject to:</a:t>
            </a:r>
          </a:p>
          <a:p>
            <a:pPr marL="0" indent="0">
              <a:buNone/>
            </a:pPr>
            <a:endParaRPr lang="en-US" sz="900" dirty="0"/>
          </a:p>
          <a:p>
            <a:pPr marL="457200" lvl="1" indent="0">
              <a:buNone/>
            </a:pPr>
            <a:r>
              <a:rPr lang="en-US" b="1" dirty="0" smtClean="0"/>
              <a:t>12</a:t>
            </a:r>
            <a:r>
              <a:rPr lang="en-US" b="1" i="1" dirty="0" smtClean="0"/>
              <a:t>x</a:t>
            </a:r>
            <a:r>
              <a:rPr lang="en-US" b="1" baseline="-25000" dirty="0" smtClean="0"/>
              <a:t>1</a:t>
            </a:r>
            <a:r>
              <a:rPr lang="en-US" b="1" dirty="0" smtClean="0"/>
              <a:t> + </a:t>
            </a:r>
            <a:r>
              <a:rPr lang="en-US" b="1" dirty="0"/>
              <a:t>9</a:t>
            </a:r>
            <a:r>
              <a:rPr lang="en-US" b="1" i="1" dirty="0"/>
              <a:t>x</a:t>
            </a:r>
            <a:r>
              <a:rPr lang="en-US" b="1" baseline="-25000" dirty="0"/>
              <a:t>2</a:t>
            </a:r>
            <a:r>
              <a:rPr lang="en-US" b="1" dirty="0"/>
              <a:t> </a:t>
            </a:r>
            <a:r>
              <a:rPr lang="en-US" b="1" dirty="0" smtClean="0"/>
              <a:t> + 15</a:t>
            </a:r>
            <a:r>
              <a:rPr lang="en-US" b="1" i="1" dirty="0" smtClean="0"/>
              <a:t>x</a:t>
            </a:r>
            <a:r>
              <a:rPr lang="en-US" b="1" baseline="-25000" dirty="0" smtClean="0"/>
              <a:t>3</a:t>
            </a:r>
            <a:r>
              <a:rPr lang="en-US" b="1" dirty="0" smtClean="0"/>
              <a:t>   ≥  125</a:t>
            </a:r>
            <a:endParaRPr lang="en-US" b="1" dirty="0"/>
          </a:p>
          <a:p>
            <a:pPr marL="457200" lvl="1" indent="0">
              <a:buNone/>
            </a:pPr>
            <a:r>
              <a:rPr lang="en-US" b="1" dirty="0" smtClean="0"/>
              <a:t>  5</a:t>
            </a:r>
            <a:r>
              <a:rPr lang="en-US" b="1" i="1" dirty="0" smtClean="0"/>
              <a:t>x</a:t>
            </a:r>
            <a:r>
              <a:rPr lang="en-US" b="1" baseline="-25000" dirty="0" smtClean="0"/>
              <a:t>1</a:t>
            </a:r>
            <a:r>
              <a:rPr lang="en-US" b="1" dirty="0" smtClean="0"/>
              <a:t> + 3</a:t>
            </a:r>
            <a:r>
              <a:rPr lang="en-US" b="1" i="1" dirty="0" smtClean="0"/>
              <a:t>x</a:t>
            </a:r>
            <a:r>
              <a:rPr lang="en-US" b="1" baseline="-25000" dirty="0" smtClean="0"/>
              <a:t>2</a:t>
            </a:r>
            <a:r>
              <a:rPr lang="en-US" b="1" dirty="0" smtClean="0"/>
              <a:t>  +   4</a:t>
            </a:r>
            <a:r>
              <a:rPr lang="en-US" b="1" i="1" dirty="0" smtClean="0"/>
              <a:t>x</a:t>
            </a:r>
            <a:r>
              <a:rPr lang="en-US" b="1" baseline="-25000" dirty="0" smtClean="0"/>
              <a:t>3</a:t>
            </a:r>
            <a:r>
              <a:rPr lang="en-US" b="1" dirty="0" smtClean="0"/>
              <a:t>   =    40</a:t>
            </a:r>
          </a:p>
          <a:p>
            <a:pPr marL="457200" lvl="1" indent="0">
              <a:buNone/>
            </a:pPr>
            <a:r>
              <a:rPr lang="en-US" b="1" dirty="0" smtClean="0"/>
              <a:t>  5</a:t>
            </a:r>
            <a:r>
              <a:rPr lang="en-US" b="1" i="1" dirty="0" smtClean="0"/>
              <a:t>x</a:t>
            </a:r>
            <a:r>
              <a:rPr lang="en-US" b="1" baseline="-25000" dirty="0" smtClean="0"/>
              <a:t>1</a:t>
            </a:r>
            <a:r>
              <a:rPr lang="en-US" b="1" dirty="0" smtClean="0"/>
              <a:t> + 7</a:t>
            </a:r>
            <a:r>
              <a:rPr lang="en-US" b="1" i="1" dirty="0" smtClean="0"/>
              <a:t>x</a:t>
            </a:r>
            <a:r>
              <a:rPr lang="en-US" b="1" baseline="-25000" dirty="0" smtClean="0"/>
              <a:t>2 </a:t>
            </a:r>
            <a:r>
              <a:rPr lang="en-US" b="1" dirty="0" smtClean="0"/>
              <a:t> +   8</a:t>
            </a:r>
            <a:r>
              <a:rPr lang="en-US" b="1" i="1" dirty="0" smtClean="0"/>
              <a:t>x</a:t>
            </a:r>
            <a:r>
              <a:rPr lang="en-US" b="1" baseline="-25000" dirty="0" smtClean="0"/>
              <a:t>3</a:t>
            </a:r>
            <a:r>
              <a:rPr lang="en-US" b="1" dirty="0" smtClean="0"/>
              <a:t>   ≤</a:t>
            </a:r>
            <a:r>
              <a:rPr lang="en-US" b="1" dirty="0" smtClean="0">
                <a:solidFill>
                  <a:schemeClr val="bg1">
                    <a:lumMod val="50000"/>
                  </a:schemeClr>
                </a:solidFill>
              </a:rPr>
              <a:t> </a:t>
            </a:r>
            <a:r>
              <a:rPr lang="en-US" b="1" dirty="0" smtClean="0"/>
              <a:t>   55</a:t>
            </a:r>
          </a:p>
          <a:p>
            <a:pPr marL="0" indent="0">
              <a:buNone/>
            </a:pPr>
            <a:endParaRPr lang="en-US" sz="1300" dirty="0" smtClean="0"/>
          </a:p>
          <a:p>
            <a:pPr marL="0" indent="0">
              <a:buNone/>
            </a:pPr>
            <a:r>
              <a:rPr lang="en-US" sz="2600" i="1" dirty="0"/>
              <a:t> </a:t>
            </a:r>
            <a:r>
              <a:rPr lang="en-US" sz="2600" i="1" dirty="0" smtClean="0"/>
              <a:t>   </a:t>
            </a:r>
            <a:r>
              <a:rPr lang="en-US" sz="2600" dirty="0" smtClean="0"/>
              <a:t>Let us build the </a:t>
            </a:r>
            <a:r>
              <a:rPr lang="en-US" dirty="0" smtClean="0"/>
              <a:t>objective function:</a:t>
            </a:r>
            <a:endParaRPr lang="en-US" sz="2600" i="1" dirty="0" smtClean="0"/>
          </a:p>
          <a:p>
            <a:pPr marL="0" indent="0" algn="ctr">
              <a:buNone/>
            </a:pPr>
            <a:endParaRPr lang="en-US" sz="1300" i="1" dirty="0" smtClean="0"/>
          </a:p>
          <a:p>
            <a:pPr marL="457200" lvl="1" indent="0">
              <a:buNone/>
            </a:pPr>
            <a:r>
              <a:rPr lang="en-US" b="1" i="1" dirty="0" smtClean="0"/>
              <a:t>               </a:t>
            </a:r>
            <a:r>
              <a:rPr lang="en-US" b="1" dirty="0" smtClean="0"/>
              <a:t>Min </a:t>
            </a:r>
            <a:r>
              <a:rPr lang="en-US" b="1" i="1" dirty="0" smtClean="0"/>
              <a:t> Z = </a:t>
            </a:r>
            <a:r>
              <a:rPr lang="en-US" b="1" dirty="0" smtClean="0"/>
              <a:t>5 y</a:t>
            </a:r>
            <a:r>
              <a:rPr lang="en-US" b="1" baseline="-25000" dirty="0" smtClean="0"/>
              <a:t>1</a:t>
            </a:r>
            <a:r>
              <a:rPr lang="en-US" b="1" baseline="30000" dirty="0" smtClean="0"/>
              <a:t>-</a:t>
            </a:r>
            <a:r>
              <a:rPr lang="en-US" b="1" dirty="0" smtClean="0"/>
              <a:t> </a:t>
            </a:r>
            <a:r>
              <a:rPr lang="en-US" b="1" dirty="0" smtClean="0"/>
              <a:t>+ 2 y</a:t>
            </a:r>
            <a:r>
              <a:rPr lang="en-US" b="1" baseline="-25000" dirty="0" smtClean="0"/>
              <a:t>2</a:t>
            </a:r>
            <a:r>
              <a:rPr lang="en-US" b="1" baseline="30000" dirty="0" smtClean="0"/>
              <a:t>+</a:t>
            </a:r>
            <a:r>
              <a:rPr lang="en-US" b="1" dirty="0" smtClean="0"/>
              <a:t> + 4 y</a:t>
            </a:r>
            <a:r>
              <a:rPr lang="en-US" b="1" baseline="-25000" dirty="0" smtClean="0"/>
              <a:t>2</a:t>
            </a:r>
            <a:r>
              <a:rPr lang="en-US" b="1" baseline="30000" dirty="0" smtClean="0"/>
              <a:t>- </a:t>
            </a:r>
            <a:r>
              <a:rPr lang="en-US" b="1" dirty="0" smtClean="0"/>
              <a:t>+ 3 </a:t>
            </a:r>
            <a:r>
              <a:rPr lang="en-US" b="1" dirty="0" smtClean="0">
                <a:solidFill>
                  <a:srgbClr val="C00000"/>
                </a:solidFill>
              </a:rPr>
              <a:t>y</a:t>
            </a:r>
            <a:r>
              <a:rPr lang="en-US" b="1" baseline="-25000" dirty="0" smtClean="0">
                <a:solidFill>
                  <a:srgbClr val="C00000"/>
                </a:solidFill>
              </a:rPr>
              <a:t>3</a:t>
            </a:r>
            <a:r>
              <a:rPr lang="en-US" b="1" baseline="30000" dirty="0" smtClean="0">
                <a:solidFill>
                  <a:srgbClr val="C00000"/>
                </a:solidFill>
              </a:rPr>
              <a:t>+</a:t>
            </a:r>
            <a:r>
              <a:rPr lang="en-US" b="1" dirty="0" smtClean="0">
                <a:solidFill>
                  <a:srgbClr val="C00000"/>
                </a:solidFill>
              </a:rPr>
              <a:t> </a:t>
            </a:r>
          </a:p>
          <a:p>
            <a:pPr marL="457200" lvl="1" indent="0">
              <a:buNone/>
            </a:pPr>
            <a:endParaRPr lang="en-US" sz="1100" b="1" dirty="0" smtClean="0"/>
          </a:p>
          <a:p>
            <a:pPr marL="0" indent="0">
              <a:lnSpc>
                <a:spcPct val="120000"/>
              </a:lnSpc>
              <a:buNone/>
            </a:pPr>
            <a:r>
              <a:rPr lang="pt-PT" dirty="0" err="1" smtClean="0"/>
              <a:t>Because</a:t>
            </a:r>
            <a:r>
              <a:rPr lang="pt-PT" dirty="0" smtClean="0"/>
              <a:t> </a:t>
            </a:r>
            <a:r>
              <a:rPr lang="en-US" dirty="0" smtClean="0"/>
              <a:t>there </a:t>
            </a:r>
            <a:r>
              <a:rPr lang="en-US" dirty="0"/>
              <a:t>is </a:t>
            </a:r>
            <a:r>
              <a:rPr lang="en-US" b="1" dirty="0"/>
              <a:t>no penalty </a:t>
            </a:r>
            <a:r>
              <a:rPr lang="en-US" dirty="0" smtClean="0"/>
              <a:t>for </a:t>
            </a:r>
            <a:r>
              <a:rPr lang="en-US" dirty="0">
                <a:solidFill>
                  <a:srgbClr val="0070C0"/>
                </a:solidFill>
              </a:rPr>
              <a:t>exceeding the profit </a:t>
            </a:r>
            <a:r>
              <a:rPr lang="en-US" dirty="0" smtClean="0">
                <a:solidFill>
                  <a:srgbClr val="0070C0"/>
                </a:solidFill>
              </a:rPr>
              <a:t>of </a:t>
            </a:r>
            <a:r>
              <a:rPr lang="en-US" dirty="0">
                <a:solidFill>
                  <a:srgbClr val="0070C0"/>
                </a:solidFill>
              </a:rPr>
              <a:t>125</a:t>
            </a:r>
            <a:r>
              <a:rPr lang="en-US" dirty="0"/>
              <a:t> </a:t>
            </a:r>
            <a:r>
              <a:rPr lang="en-US" dirty="0" smtClean="0"/>
              <a:t>or </a:t>
            </a:r>
            <a:r>
              <a:rPr lang="en-US" dirty="0" smtClean="0">
                <a:solidFill>
                  <a:srgbClr val="0070C0"/>
                </a:solidFill>
              </a:rPr>
              <a:t>being </a:t>
            </a:r>
            <a:r>
              <a:rPr lang="en-US" dirty="0">
                <a:solidFill>
                  <a:srgbClr val="0070C0"/>
                </a:solidFill>
              </a:rPr>
              <a:t>under the </a:t>
            </a:r>
            <a:r>
              <a:rPr lang="en-US" dirty="0" smtClean="0">
                <a:solidFill>
                  <a:srgbClr val="0070C0"/>
                </a:solidFill>
              </a:rPr>
              <a:t>investment </a:t>
            </a:r>
            <a:r>
              <a:rPr lang="pt-PT" dirty="0" err="1" smtClean="0">
                <a:solidFill>
                  <a:srgbClr val="0070C0"/>
                </a:solidFill>
              </a:rPr>
              <a:t>of</a:t>
            </a:r>
            <a:r>
              <a:rPr lang="pt-PT" dirty="0" smtClean="0">
                <a:solidFill>
                  <a:srgbClr val="0070C0"/>
                </a:solidFill>
              </a:rPr>
              <a:t> </a:t>
            </a:r>
            <a:r>
              <a:rPr lang="pt-PT" dirty="0">
                <a:solidFill>
                  <a:srgbClr val="0070C0"/>
                </a:solidFill>
              </a:rPr>
              <a:t>55</a:t>
            </a:r>
            <a:r>
              <a:rPr lang="pt-PT" dirty="0"/>
              <a:t>, </a:t>
            </a:r>
            <a:r>
              <a:rPr lang="pt-PT" i="1" dirty="0" smtClean="0">
                <a:solidFill>
                  <a:schemeClr val="accent6">
                    <a:lumMod val="75000"/>
                  </a:schemeClr>
                </a:solidFill>
              </a:rPr>
              <a:t>y</a:t>
            </a:r>
            <a:r>
              <a:rPr lang="pt-PT" baseline="-25000" dirty="0" smtClean="0">
                <a:solidFill>
                  <a:schemeClr val="accent6">
                    <a:lumMod val="75000"/>
                  </a:schemeClr>
                </a:solidFill>
              </a:rPr>
              <a:t>1</a:t>
            </a:r>
            <a:r>
              <a:rPr lang="pt-PT" baseline="30000" dirty="0" smtClean="0">
                <a:solidFill>
                  <a:schemeClr val="accent6">
                    <a:lumMod val="75000"/>
                  </a:schemeClr>
                </a:solidFill>
              </a:rPr>
              <a:t>+</a:t>
            </a:r>
            <a:r>
              <a:rPr lang="pt-PT" sz="800" baseline="-25000" dirty="0" smtClean="0">
                <a:solidFill>
                  <a:schemeClr val="accent6">
                    <a:lumMod val="75000"/>
                  </a:schemeClr>
                </a:solidFill>
              </a:rPr>
              <a:t> </a:t>
            </a:r>
            <a:r>
              <a:rPr lang="pt-PT" sz="800" dirty="0" smtClean="0">
                <a:solidFill>
                  <a:schemeClr val="accent6">
                    <a:lumMod val="75000"/>
                  </a:schemeClr>
                </a:solidFill>
              </a:rPr>
              <a:t> </a:t>
            </a:r>
            <a:r>
              <a:rPr lang="pt-PT" dirty="0" err="1" smtClean="0">
                <a:solidFill>
                  <a:schemeClr val="accent6">
                    <a:lumMod val="75000"/>
                  </a:schemeClr>
                </a:solidFill>
              </a:rPr>
              <a:t>and</a:t>
            </a:r>
            <a:r>
              <a:rPr lang="pt-PT" dirty="0" smtClean="0">
                <a:solidFill>
                  <a:schemeClr val="accent6">
                    <a:lumMod val="75000"/>
                  </a:schemeClr>
                </a:solidFill>
              </a:rPr>
              <a:t> </a:t>
            </a:r>
            <a:r>
              <a:rPr lang="pt-PT" i="1" dirty="0" smtClean="0">
                <a:solidFill>
                  <a:schemeClr val="accent6">
                    <a:lumMod val="75000"/>
                  </a:schemeClr>
                </a:solidFill>
              </a:rPr>
              <a:t>y</a:t>
            </a:r>
            <a:r>
              <a:rPr lang="pt-PT" baseline="-25000" dirty="0" smtClean="0">
                <a:solidFill>
                  <a:schemeClr val="accent6">
                    <a:lumMod val="75000"/>
                  </a:schemeClr>
                </a:solidFill>
              </a:rPr>
              <a:t>3</a:t>
            </a:r>
            <a:r>
              <a:rPr lang="pt-PT" baseline="30000" dirty="0" smtClean="0">
                <a:solidFill>
                  <a:schemeClr val="accent6">
                    <a:lumMod val="75000"/>
                  </a:schemeClr>
                </a:solidFill>
              </a:rPr>
              <a:t>-</a:t>
            </a:r>
            <a:r>
              <a:rPr lang="pt-PT" dirty="0" smtClean="0">
                <a:solidFill>
                  <a:schemeClr val="accent6">
                    <a:lumMod val="75000"/>
                  </a:schemeClr>
                </a:solidFill>
              </a:rPr>
              <a:t> </a:t>
            </a:r>
            <a:r>
              <a:rPr lang="en-US" sz="800" dirty="0" smtClean="0">
                <a:solidFill>
                  <a:schemeClr val="accent6">
                    <a:lumMod val="75000"/>
                  </a:schemeClr>
                </a:solidFill>
              </a:rPr>
              <a:t> </a:t>
            </a:r>
            <a:r>
              <a:rPr lang="en-US" dirty="0" smtClean="0">
                <a:solidFill>
                  <a:schemeClr val="accent6">
                    <a:lumMod val="75000"/>
                  </a:schemeClr>
                </a:solidFill>
              </a:rPr>
              <a:t>don’t </a:t>
            </a:r>
            <a:r>
              <a:rPr lang="en-US" dirty="0">
                <a:solidFill>
                  <a:schemeClr val="accent6">
                    <a:lumMod val="75000"/>
                  </a:schemeClr>
                </a:solidFill>
              </a:rPr>
              <a:t>appear in </a:t>
            </a:r>
            <a:r>
              <a:rPr lang="en-US" dirty="0" smtClean="0">
                <a:solidFill>
                  <a:schemeClr val="accent6">
                    <a:lumMod val="75000"/>
                  </a:schemeClr>
                </a:solidFill>
              </a:rPr>
              <a:t>the </a:t>
            </a:r>
            <a:r>
              <a:rPr lang="en-US" dirty="0">
                <a:solidFill>
                  <a:schemeClr val="accent6">
                    <a:lumMod val="75000"/>
                  </a:schemeClr>
                </a:solidFill>
              </a:rPr>
              <a:t>objective </a:t>
            </a:r>
            <a:r>
              <a:rPr lang="en-US" dirty="0" smtClean="0">
                <a:solidFill>
                  <a:schemeClr val="accent6">
                    <a:lumMod val="75000"/>
                  </a:schemeClr>
                </a:solidFill>
              </a:rPr>
              <a:t>function </a:t>
            </a:r>
            <a:r>
              <a:rPr lang="en-US" dirty="0" smtClean="0"/>
              <a:t>representing the total penalty for deviations from the goals</a:t>
            </a:r>
            <a:endParaRPr lang="en-US" sz="6600" b="1" dirty="0" smtClean="0"/>
          </a:p>
        </p:txBody>
      </p:sp>
      <p:sp>
        <p:nvSpPr>
          <p:cNvPr id="3" name="TextBox 2"/>
          <p:cNvSpPr txBox="1"/>
          <p:nvPr/>
        </p:nvSpPr>
        <p:spPr>
          <a:xfrm>
            <a:off x="5308978" y="2268894"/>
            <a:ext cx="5718414" cy="646331"/>
          </a:xfrm>
          <a:prstGeom prst="rect">
            <a:avLst/>
          </a:prstGeom>
          <a:noFill/>
          <a:ln>
            <a:solidFill>
              <a:schemeClr val="accent1"/>
            </a:solidFill>
          </a:ln>
        </p:spPr>
        <p:txBody>
          <a:bodyPr wrap="square" rtlCol="0">
            <a:spAutoFit/>
          </a:bodyPr>
          <a:lstStyle/>
          <a:p>
            <a:r>
              <a:rPr lang="en-US" dirty="0" smtClean="0"/>
              <a:t>We don’t care if we’re below 55, but we don’t want to be above (having positive deviation), thus </a:t>
            </a:r>
            <a:r>
              <a:rPr lang="en-US" b="1" dirty="0" smtClean="0">
                <a:solidFill>
                  <a:srgbClr val="C00000"/>
                </a:solidFill>
              </a:rPr>
              <a:t>we penalize y</a:t>
            </a:r>
            <a:r>
              <a:rPr lang="en-US" b="1" baseline="-25000" dirty="0" smtClean="0">
                <a:solidFill>
                  <a:srgbClr val="C00000"/>
                </a:solidFill>
              </a:rPr>
              <a:t>3</a:t>
            </a:r>
            <a:r>
              <a:rPr lang="en-US" b="1" baseline="30000" dirty="0" smtClean="0">
                <a:solidFill>
                  <a:srgbClr val="C00000"/>
                </a:solidFill>
              </a:rPr>
              <a:t>+</a:t>
            </a:r>
            <a:endParaRPr lang="pt-PT" b="1" dirty="0">
              <a:solidFill>
                <a:srgbClr val="C00000"/>
              </a:solidFill>
            </a:endParaRPr>
          </a:p>
        </p:txBody>
      </p:sp>
      <p:sp>
        <p:nvSpPr>
          <p:cNvPr id="6" name="Rectangle 5"/>
          <p:cNvSpPr/>
          <p:nvPr/>
        </p:nvSpPr>
        <p:spPr>
          <a:xfrm>
            <a:off x="1214651" y="3466330"/>
            <a:ext cx="3057098" cy="354841"/>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cxnSp>
        <p:nvCxnSpPr>
          <p:cNvPr id="8" name="Elbow Connector 7"/>
          <p:cNvCxnSpPr>
            <a:stCxn id="6" idx="3"/>
            <a:endCxn id="3" idx="1"/>
          </p:cNvCxnSpPr>
          <p:nvPr/>
        </p:nvCxnSpPr>
        <p:spPr>
          <a:xfrm flipV="1">
            <a:off x="4271749" y="2592060"/>
            <a:ext cx="1037229" cy="1051691"/>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92119" y="3698543"/>
            <a:ext cx="2511188"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8093122" y="367124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cxnSp>
        <p:nvCxnSpPr>
          <p:cNvPr id="11" name="Elbow Connector 10"/>
          <p:cNvCxnSpPr>
            <a:stCxn id="10" idx="4"/>
          </p:cNvCxnSpPr>
          <p:nvPr/>
        </p:nvCxnSpPr>
        <p:spPr>
          <a:xfrm rot="5400000">
            <a:off x="7396497" y="3238873"/>
            <a:ext cx="228251" cy="1237001"/>
          </a:xfrm>
          <a:prstGeom prst="bentConnector2">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7637971" y="3373916"/>
            <a:ext cx="574497" cy="369332"/>
          </a:xfrm>
          <a:prstGeom prst="rect">
            <a:avLst/>
          </a:prstGeom>
          <a:noFill/>
        </p:spPr>
        <p:txBody>
          <a:bodyPr wrap="square" rtlCol="0">
            <a:spAutoFit/>
          </a:bodyPr>
          <a:lstStyle/>
          <a:p>
            <a:pPr algn="ctr"/>
            <a:r>
              <a:rPr lang="en-US" dirty="0" smtClean="0"/>
              <a:t>55</a:t>
            </a:r>
            <a:endParaRPr lang="pt-PT" dirty="0"/>
          </a:p>
        </p:txBody>
      </p:sp>
      <p:cxnSp>
        <p:nvCxnSpPr>
          <p:cNvPr id="13" name="Elbow Connector 12"/>
          <p:cNvCxnSpPr>
            <a:stCxn id="10" idx="0"/>
          </p:cNvCxnSpPr>
          <p:nvPr/>
        </p:nvCxnSpPr>
        <p:spPr>
          <a:xfrm rot="5400000" flipH="1" flipV="1">
            <a:off x="8540412" y="3015102"/>
            <a:ext cx="244856" cy="1067436"/>
          </a:xfrm>
          <a:prstGeom prst="bentConnector2">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8248468" y="3373916"/>
            <a:ext cx="574497" cy="369332"/>
          </a:xfrm>
          <a:prstGeom prst="rect">
            <a:avLst/>
          </a:prstGeom>
          <a:noFill/>
        </p:spPr>
        <p:txBody>
          <a:bodyPr wrap="square" rtlCol="0">
            <a:spAutoFit/>
          </a:bodyPr>
          <a:lstStyle/>
          <a:p>
            <a:pPr algn="ctr"/>
            <a:r>
              <a:rPr lang="en-US" b="1" dirty="0" smtClean="0">
                <a:solidFill>
                  <a:srgbClr val="C00000"/>
                </a:solidFill>
              </a:rPr>
              <a:t>y</a:t>
            </a:r>
            <a:r>
              <a:rPr lang="en-US" b="1" baseline="-25000" dirty="0" smtClean="0">
                <a:solidFill>
                  <a:srgbClr val="C00000"/>
                </a:solidFill>
              </a:rPr>
              <a:t>3</a:t>
            </a:r>
            <a:r>
              <a:rPr lang="en-US" b="1" baseline="30000" dirty="0" smtClean="0">
                <a:solidFill>
                  <a:srgbClr val="C00000"/>
                </a:solidFill>
              </a:rPr>
              <a:t>+</a:t>
            </a:r>
            <a:endParaRPr lang="pt-PT" dirty="0">
              <a:solidFill>
                <a:srgbClr val="C00000"/>
              </a:solidFill>
            </a:endParaRPr>
          </a:p>
        </p:txBody>
      </p:sp>
      <p:sp>
        <p:nvSpPr>
          <p:cNvPr id="15" name="TextBox 14"/>
          <p:cNvSpPr txBox="1"/>
          <p:nvPr/>
        </p:nvSpPr>
        <p:spPr>
          <a:xfrm>
            <a:off x="7305262" y="3645184"/>
            <a:ext cx="574497" cy="369332"/>
          </a:xfrm>
          <a:prstGeom prst="rect">
            <a:avLst/>
          </a:prstGeom>
          <a:noFill/>
        </p:spPr>
        <p:txBody>
          <a:bodyPr wrap="square" rtlCol="0">
            <a:spAutoFit/>
          </a:bodyPr>
          <a:lstStyle/>
          <a:p>
            <a:pPr algn="ctr"/>
            <a:r>
              <a:rPr lang="en-US" b="1" dirty="0" smtClean="0">
                <a:solidFill>
                  <a:schemeClr val="accent6"/>
                </a:solidFill>
              </a:rPr>
              <a:t>y</a:t>
            </a:r>
            <a:r>
              <a:rPr lang="en-US" b="1" baseline="-25000" dirty="0" smtClean="0">
                <a:solidFill>
                  <a:schemeClr val="accent6"/>
                </a:solidFill>
              </a:rPr>
              <a:t>3</a:t>
            </a:r>
            <a:r>
              <a:rPr lang="en-US" b="1" baseline="30000" dirty="0" smtClean="0">
                <a:solidFill>
                  <a:schemeClr val="accent6"/>
                </a:solidFill>
              </a:rPr>
              <a:t>-</a:t>
            </a:r>
            <a:endParaRPr lang="pt-PT" dirty="0">
              <a:solidFill>
                <a:schemeClr val="accent6"/>
              </a:solidFill>
            </a:endParaRPr>
          </a:p>
        </p:txBody>
      </p:sp>
    </p:spTree>
    <p:extLst>
      <p:ext uri="{BB962C8B-B14F-4D97-AF65-F5344CB8AC3E}">
        <p14:creationId xmlns:p14="http://schemas.microsoft.com/office/powerpoint/2010/main" val="907112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MOLP - Goal Programming</a:t>
            </a:r>
            <a:endParaRPr lang="pt-PT" dirty="0"/>
          </a:p>
        </p:txBody>
      </p:sp>
      <p:sp>
        <p:nvSpPr>
          <p:cNvPr id="5" name="Rounded Rectangle 4"/>
          <p:cNvSpPr/>
          <p:nvPr/>
        </p:nvSpPr>
        <p:spPr>
          <a:xfrm>
            <a:off x="831376" y="1282890"/>
            <a:ext cx="10522424" cy="682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 name="Content Placeholder 1"/>
          <p:cNvSpPr>
            <a:spLocks noGrp="1"/>
          </p:cNvSpPr>
          <p:nvPr>
            <p:ph idx="1"/>
          </p:nvPr>
        </p:nvSpPr>
        <p:spPr>
          <a:xfrm>
            <a:off x="838200" y="1809296"/>
            <a:ext cx="10515600" cy="4661672"/>
          </a:xfrm>
        </p:spPr>
        <p:txBody>
          <a:bodyPr>
            <a:normAutofit fontScale="92500" lnSpcReduction="10000"/>
          </a:bodyPr>
          <a:lstStyle/>
          <a:p>
            <a:pPr marL="0" indent="0">
              <a:buNone/>
            </a:pPr>
            <a:r>
              <a:rPr lang="en-US" sz="3000" b="1" dirty="0" smtClean="0"/>
              <a:t>Linear Programming Formulation:</a:t>
            </a:r>
            <a:endParaRPr lang="en-US" sz="3000" b="1" dirty="0" smtClean="0">
              <a:solidFill>
                <a:schemeClr val="accent6"/>
              </a:solidFill>
            </a:endParaRPr>
          </a:p>
          <a:p>
            <a:pPr marL="0" indent="0">
              <a:buNone/>
            </a:pPr>
            <a:endParaRPr lang="en-US" sz="1100" b="1" dirty="0" smtClean="0">
              <a:solidFill>
                <a:schemeClr val="accent6"/>
              </a:solidFill>
            </a:endParaRPr>
          </a:p>
          <a:p>
            <a:pPr marL="0" indent="0">
              <a:buNone/>
            </a:pPr>
            <a:r>
              <a:rPr lang="en-US" dirty="0" smtClean="0"/>
              <a:t>Proceeding </a:t>
            </a:r>
            <a:r>
              <a:rPr lang="en-US" dirty="0"/>
              <a:t>in the same way for </a:t>
            </a:r>
            <a:r>
              <a:rPr lang="en-US" i="1" dirty="0" smtClean="0"/>
              <a:t>y</a:t>
            </a:r>
            <a:r>
              <a:rPr lang="en-US" baseline="-25000" dirty="0" smtClean="0"/>
              <a:t>2</a:t>
            </a:r>
            <a:r>
              <a:rPr lang="en-US" baseline="30000" dirty="0" smtClean="0"/>
              <a:t>+</a:t>
            </a:r>
            <a:r>
              <a:rPr lang="en-US" dirty="0" smtClean="0"/>
              <a:t> - </a:t>
            </a:r>
            <a:r>
              <a:rPr lang="pt-PT" i="1" dirty="0" smtClean="0"/>
              <a:t>y</a:t>
            </a:r>
            <a:r>
              <a:rPr lang="pt-PT" baseline="-25000" dirty="0" smtClean="0"/>
              <a:t>2</a:t>
            </a:r>
            <a:r>
              <a:rPr lang="pt-PT" baseline="30000" dirty="0" smtClean="0"/>
              <a:t>-</a:t>
            </a:r>
            <a:r>
              <a:rPr lang="pt-PT" dirty="0" smtClean="0"/>
              <a:t> </a:t>
            </a:r>
            <a:r>
              <a:rPr lang="pt-PT" dirty="0" err="1" smtClean="0"/>
              <a:t>and</a:t>
            </a:r>
            <a:r>
              <a:rPr lang="pt-PT" dirty="0" smtClean="0"/>
              <a:t> </a:t>
            </a:r>
            <a:r>
              <a:rPr lang="pt-PT" i="1" dirty="0" smtClean="0"/>
              <a:t>y</a:t>
            </a:r>
            <a:r>
              <a:rPr lang="pt-PT" baseline="-25000" dirty="0" smtClean="0"/>
              <a:t>3</a:t>
            </a:r>
            <a:r>
              <a:rPr lang="pt-PT" baseline="30000" dirty="0" smtClean="0"/>
              <a:t>+ </a:t>
            </a:r>
            <a:r>
              <a:rPr lang="pt-PT" dirty="0" smtClean="0"/>
              <a:t>- </a:t>
            </a:r>
            <a:r>
              <a:rPr lang="pt-PT" i="1" dirty="0" smtClean="0"/>
              <a:t>y</a:t>
            </a:r>
            <a:r>
              <a:rPr lang="pt-PT" baseline="-25000" dirty="0" smtClean="0"/>
              <a:t>3</a:t>
            </a:r>
            <a:r>
              <a:rPr lang="pt-PT" baseline="30000" dirty="0" smtClean="0"/>
              <a:t>-</a:t>
            </a:r>
            <a:r>
              <a:rPr lang="en-US" dirty="0" smtClean="0"/>
              <a:t>, </a:t>
            </a:r>
            <a:r>
              <a:rPr lang="en-US" dirty="0"/>
              <a:t>we obtain the following </a:t>
            </a:r>
            <a:r>
              <a:rPr lang="en-US" dirty="0" smtClean="0"/>
              <a:t>formulation for </a:t>
            </a:r>
            <a:r>
              <a:rPr lang="en-US" dirty="0"/>
              <a:t>this goal programming </a:t>
            </a:r>
            <a:r>
              <a:rPr lang="en-US" dirty="0" smtClean="0"/>
              <a:t>problem</a:t>
            </a:r>
          </a:p>
          <a:p>
            <a:pPr marL="0" indent="0">
              <a:buNone/>
            </a:pPr>
            <a:endParaRPr lang="en-US" sz="900" dirty="0" smtClean="0"/>
          </a:p>
          <a:p>
            <a:r>
              <a:rPr lang="en-US" dirty="0"/>
              <a:t>Objective function</a:t>
            </a:r>
            <a:r>
              <a:rPr lang="en-US" dirty="0" smtClean="0"/>
              <a:t>:</a:t>
            </a:r>
          </a:p>
          <a:p>
            <a:pPr marL="0" indent="0" algn="ctr">
              <a:buNone/>
            </a:pPr>
            <a:r>
              <a:rPr lang="en-US" sz="2400" b="1" i="1" dirty="0"/>
              <a:t> </a:t>
            </a:r>
            <a:r>
              <a:rPr lang="en-US" sz="2400" b="1" dirty="0"/>
              <a:t>Min </a:t>
            </a:r>
            <a:r>
              <a:rPr lang="en-US" sz="2400" b="1" i="1" dirty="0"/>
              <a:t> Z = </a:t>
            </a:r>
            <a:r>
              <a:rPr lang="en-US" sz="2400" b="1" dirty="0"/>
              <a:t>5y</a:t>
            </a:r>
            <a:r>
              <a:rPr lang="en-US" sz="2400" b="1" baseline="-25000" dirty="0"/>
              <a:t>1</a:t>
            </a:r>
            <a:r>
              <a:rPr lang="en-US" sz="2400" b="1" baseline="30000" dirty="0"/>
              <a:t>-</a:t>
            </a:r>
            <a:r>
              <a:rPr lang="en-US" sz="2400" b="1" dirty="0"/>
              <a:t> + 2 y</a:t>
            </a:r>
            <a:r>
              <a:rPr lang="en-US" sz="2400" b="1" baseline="-25000" dirty="0"/>
              <a:t>2</a:t>
            </a:r>
            <a:r>
              <a:rPr lang="en-US" sz="2400" b="1" baseline="30000" dirty="0"/>
              <a:t>+</a:t>
            </a:r>
            <a:r>
              <a:rPr lang="en-US" sz="2400" b="1" dirty="0"/>
              <a:t> + 4 y</a:t>
            </a:r>
            <a:r>
              <a:rPr lang="en-US" sz="2400" b="1" baseline="-25000" dirty="0"/>
              <a:t>2</a:t>
            </a:r>
            <a:r>
              <a:rPr lang="en-US" sz="2400" b="1" baseline="30000" dirty="0"/>
              <a:t>- </a:t>
            </a:r>
            <a:r>
              <a:rPr lang="en-US" sz="2400" b="1" dirty="0"/>
              <a:t>+ 3 y</a:t>
            </a:r>
            <a:r>
              <a:rPr lang="en-US" sz="2400" b="1" baseline="-25000" dirty="0"/>
              <a:t>3</a:t>
            </a:r>
            <a:r>
              <a:rPr lang="en-US" sz="2400" b="1" baseline="30000" dirty="0"/>
              <a:t>+</a:t>
            </a:r>
            <a:r>
              <a:rPr lang="en-US" sz="2400" b="1" dirty="0"/>
              <a:t> </a:t>
            </a:r>
            <a:endParaRPr lang="en-US" sz="2400" dirty="0"/>
          </a:p>
          <a:p>
            <a:r>
              <a:rPr lang="en-US" dirty="0" smtClean="0"/>
              <a:t>Subject to:</a:t>
            </a:r>
          </a:p>
          <a:p>
            <a:endParaRPr lang="en-US" sz="800" dirty="0" smtClean="0"/>
          </a:p>
          <a:p>
            <a:pPr marL="457200" lvl="1" indent="2322513">
              <a:buNone/>
            </a:pPr>
            <a:r>
              <a:rPr lang="en-US" b="1" dirty="0" smtClean="0"/>
              <a:t>12</a:t>
            </a:r>
            <a:r>
              <a:rPr lang="en-US" b="1" i="1" dirty="0" smtClean="0"/>
              <a:t>x</a:t>
            </a:r>
            <a:r>
              <a:rPr lang="en-US" b="1" baseline="-25000" dirty="0" smtClean="0"/>
              <a:t>1</a:t>
            </a:r>
            <a:r>
              <a:rPr lang="en-US" b="1" dirty="0" smtClean="0"/>
              <a:t> + 9</a:t>
            </a:r>
            <a:r>
              <a:rPr lang="en-US" b="1" i="1" dirty="0" smtClean="0"/>
              <a:t>x</a:t>
            </a:r>
            <a:r>
              <a:rPr lang="en-US" b="1" baseline="-25000" dirty="0" smtClean="0"/>
              <a:t>2</a:t>
            </a:r>
            <a:r>
              <a:rPr lang="en-US" b="1" dirty="0" smtClean="0"/>
              <a:t>  + 15</a:t>
            </a:r>
            <a:r>
              <a:rPr lang="en-US" b="1" i="1" dirty="0" smtClean="0"/>
              <a:t>x</a:t>
            </a:r>
            <a:r>
              <a:rPr lang="en-US" b="1" baseline="-25000" dirty="0" smtClean="0"/>
              <a:t>3</a:t>
            </a:r>
            <a:r>
              <a:rPr lang="en-US" b="1" dirty="0" smtClean="0"/>
              <a:t> - (</a:t>
            </a:r>
            <a:r>
              <a:rPr lang="pt-PT" b="1" i="1" dirty="0" smtClean="0"/>
              <a:t>y</a:t>
            </a:r>
            <a:r>
              <a:rPr lang="pt-PT" b="1" baseline="-25000" dirty="0" smtClean="0"/>
              <a:t>1</a:t>
            </a:r>
            <a:r>
              <a:rPr lang="pt-PT" b="1" baseline="30000" dirty="0" smtClean="0"/>
              <a:t>+</a:t>
            </a:r>
            <a:r>
              <a:rPr lang="pt-PT" b="1" dirty="0" smtClean="0"/>
              <a:t> - </a:t>
            </a:r>
            <a:r>
              <a:rPr lang="pt-PT" b="1" i="1" dirty="0" smtClean="0"/>
              <a:t>y</a:t>
            </a:r>
            <a:r>
              <a:rPr lang="pt-PT" b="1" baseline="-25000" dirty="0" smtClean="0"/>
              <a:t>1</a:t>
            </a:r>
            <a:r>
              <a:rPr lang="pt-PT" b="1" baseline="30000" dirty="0" smtClean="0"/>
              <a:t>-</a:t>
            </a:r>
            <a:r>
              <a:rPr lang="en-US" b="1" dirty="0" smtClean="0"/>
              <a:t>) = 125</a:t>
            </a:r>
          </a:p>
          <a:p>
            <a:pPr marL="457200" lvl="1" indent="2322513">
              <a:buNone/>
            </a:pPr>
            <a:r>
              <a:rPr lang="en-US" b="1" dirty="0" smtClean="0"/>
              <a:t>  5</a:t>
            </a:r>
            <a:r>
              <a:rPr lang="en-US" b="1" i="1" dirty="0" smtClean="0"/>
              <a:t>x</a:t>
            </a:r>
            <a:r>
              <a:rPr lang="en-US" b="1" baseline="-25000" dirty="0" smtClean="0"/>
              <a:t>1</a:t>
            </a:r>
            <a:r>
              <a:rPr lang="en-US" b="1" dirty="0" smtClean="0"/>
              <a:t> + 3</a:t>
            </a:r>
            <a:r>
              <a:rPr lang="en-US" b="1" i="1" dirty="0" smtClean="0"/>
              <a:t>x</a:t>
            </a:r>
            <a:r>
              <a:rPr lang="en-US" b="1" baseline="-25000" dirty="0" smtClean="0"/>
              <a:t>2</a:t>
            </a:r>
            <a:r>
              <a:rPr lang="en-US" b="1" dirty="0" smtClean="0"/>
              <a:t>  +   4</a:t>
            </a:r>
            <a:r>
              <a:rPr lang="en-US" b="1" i="1" dirty="0" smtClean="0"/>
              <a:t>x</a:t>
            </a:r>
            <a:r>
              <a:rPr lang="en-US" b="1" baseline="-25000" dirty="0" smtClean="0"/>
              <a:t>3</a:t>
            </a:r>
            <a:r>
              <a:rPr lang="en-US" b="1" dirty="0" smtClean="0"/>
              <a:t> - (</a:t>
            </a:r>
            <a:r>
              <a:rPr lang="en-US" b="1" i="1" dirty="0" smtClean="0"/>
              <a:t>y</a:t>
            </a:r>
            <a:r>
              <a:rPr lang="en-US" b="1" baseline="-25000" dirty="0" smtClean="0"/>
              <a:t>2</a:t>
            </a:r>
            <a:r>
              <a:rPr lang="en-US" b="1" baseline="30000" dirty="0" smtClean="0"/>
              <a:t>+</a:t>
            </a:r>
            <a:r>
              <a:rPr lang="en-US" b="1" dirty="0" smtClean="0"/>
              <a:t> - </a:t>
            </a:r>
            <a:r>
              <a:rPr lang="pt-PT" b="1" i="1" dirty="0" smtClean="0"/>
              <a:t>y</a:t>
            </a:r>
            <a:r>
              <a:rPr lang="pt-PT" b="1" baseline="-25000" dirty="0" smtClean="0"/>
              <a:t>2</a:t>
            </a:r>
            <a:r>
              <a:rPr lang="pt-PT" b="1" baseline="30000" dirty="0" smtClean="0"/>
              <a:t>-</a:t>
            </a:r>
            <a:r>
              <a:rPr lang="pt-PT" b="1" dirty="0" smtClean="0"/>
              <a:t>) =   </a:t>
            </a:r>
            <a:r>
              <a:rPr lang="en-US" b="1" dirty="0" smtClean="0"/>
              <a:t>40</a:t>
            </a:r>
          </a:p>
          <a:p>
            <a:pPr marL="457200" lvl="1" indent="2322513">
              <a:buNone/>
            </a:pPr>
            <a:r>
              <a:rPr lang="en-US" b="1" dirty="0" smtClean="0"/>
              <a:t>  5</a:t>
            </a:r>
            <a:r>
              <a:rPr lang="en-US" b="1" i="1" dirty="0" smtClean="0"/>
              <a:t>x</a:t>
            </a:r>
            <a:r>
              <a:rPr lang="en-US" b="1" baseline="-25000" dirty="0" smtClean="0"/>
              <a:t>1</a:t>
            </a:r>
            <a:r>
              <a:rPr lang="en-US" b="1" dirty="0" smtClean="0"/>
              <a:t> + 7</a:t>
            </a:r>
            <a:r>
              <a:rPr lang="en-US" b="1" i="1" dirty="0" smtClean="0"/>
              <a:t>x</a:t>
            </a:r>
            <a:r>
              <a:rPr lang="en-US" b="1" baseline="-25000" dirty="0" smtClean="0"/>
              <a:t>2 </a:t>
            </a:r>
            <a:r>
              <a:rPr lang="en-US" b="1" dirty="0" smtClean="0"/>
              <a:t> +   8</a:t>
            </a:r>
            <a:r>
              <a:rPr lang="en-US" b="1" i="1" dirty="0" smtClean="0"/>
              <a:t>x</a:t>
            </a:r>
            <a:r>
              <a:rPr lang="en-US" b="1" baseline="-25000" dirty="0" smtClean="0"/>
              <a:t>3</a:t>
            </a:r>
            <a:r>
              <a:rPr lang="en-US" b="1" dirty="0" smtClean="0"/>
              <a:t> -(</a:t>
            </a:r>
            <a:r>
              <a:rPr lang="pt-PT" b="1" i="1" dirty="0" smtClean="0"/>
              <a:t>y</a:t>
            </a:r>
            <a:r>
              <a:rPr lang="pt-PT" b="1" baseline="-25000" dirty="0" smtClean="0"/>
              <a:t>3</a:t>
            </a:r>
            <a:r>
              <a:rPr lang="pt-PT" b="1" baseline="30000" dirty="0" smtClean="0"/>
              <a:t>+ </a:t>
            </a:r>
            <a:r>
              <a:rPr lang="pt-PT" b="1" dirty="0" smtClean="0"/>
              <a:t>- </a:t>
            </a:r>
            <a:r>
              <a:rPr lang="pt-PT" b="1" i="1" dirty="0" smtClean="0"/>
              <a:t>y</a:t>
            </a:r>
            <a:r>
              <a:rPr lang="pt-PT" b="1" baseline="-25000" dirty="0" smtClean="0"/>
              <a:t>3</a:t>
            </a:r>
            <a:r>
              <a:rPr lang="pt-PT" b="1" baseline="30000" dirty="0" smtClean="0"/>
              <a:t>-</a:t>
            </a:r>
            <a:r>
              <a:rPr lang="pt-PT" b="1" dirty="0" smtClean="0"/>
              <a:t>)</a:t>
            </a:r>
            <a:r>
              <a:rPr lang="pt-PT" b="1" baseline="30000" dirty="0" smtClean="0"/>
              <a:t>  </a:t>
            </a:r>
            <a:r>
              <a:rPr lang="pt-PT" b="1" dirty="0" smtClean="0"/>
              <a:t>=   </a:t>
            </a:r>
            <a:r>
              <a:rPr lang="en-US" b="1" dirty="0" smtClean="0"/>
              <a:t>55</a:t>
            </a:r>
          </a:p>
          <a:p>
            <a:pPr marL="457200" lvl="1" indent="2322513">
              <a:buNone/>
            </a:pPr>
            <a:endParaRPr lang="en-US" sz="900" b="1" dirty="0" smtClean="0"/>
          </a:p>
          <a:p>
            <a:pPr marL="457200" lvl="1" indent="2322513">
              <a:buNone/>
            </a:pPr>
            <a:r>
              <a:rPr lang="en-US" i="1" dirty="0" smtClean="0"/>
              <a:t>x</a:t>
            </a:r>
            <a:r>
              <a:rPr lang="en-US" baseline="-25000" dirty="0" smtClean="0"/>
              <a:t>1</a:t>
            </a:r>
            <a:r>
              <a:rPr lang="en-US" dirty="0" smtClean="0"/>
              <a:t> , </a:t>
            </a:r>
            <a:r>
              <a:rPr lang="en-US" i="1" dirty="0" smtClean="0"/>
              <a:t>x</a:t>
            </a:r>
            <a:r>
              <a:rPr lang="en-US" baseline="-25000" dirty="0" smtClean="0"/>
              <a:t>2 </a:t>
            </a:r>
            <a:r>
              <a:rPr lang="en-US" dirty="0" smtClean="0"/>
              <a:t>, </a:t>
            </a:r>
            <a:r>
              <a:rPr lang="en-US" i="1" dirty="0" smtClean="0"/>
              <a:t>x</a:t>
            </a:r>
            <a:r>
              <a:rPr lang="en-US" baseline="-25000" dirty="0" smtClean="0"/>
              <a:t>3 </a:t>
            </a:r>
            <a:r>
              <a:rPr lang="en-US" dirty="0" smtClean="0"/>
              <a:t>, </a:t>
            </a:r>
            <a:r>
              <a:rPr lang="pt-PT" i="1" dirty="0" smtClean="0"/>
              <a:t>y</a:t>
            </a:r>
            <a:r>
              <a:rPr lang="pt-PT" baseline="-25000" dirty="0" smtClean="0"/>
              <a:t>1</a:t>
            </a:r>
            <a:r>
              <a:rPr lang="pt-PT" baseline="30000" dirty="0" smtClean="0"/>
              <a:t>+</a:t>
            </a:r>
            <a:r>
              <a:rPr lang="pt-PT" dirty="0" smtClean="0"/>
              <a:t>, </a:t>
            </a:r>
            <a:r>
              <a:rPr lang="pt-PT" i="1" dirty="0" smtClean="0"/>
              <a:t>y</a:t>
            </a:r>
            <a:r>
              <a:rPr lang="pt-PT" baseline="-25000" dirty="0" smtClean="0"/>
              <a:t>1</a:t>
            </a:r>
            <a:r>
              <a:rPr lang="pt-PT" baseline="30000" dirty="0" smtClean="0"/>
              <a:t>-</a:t>
            </a:r>
            <a:r>
              <a:rPr lang="en-US" dirty="0" smtClean="0"/>
              <a:t>, </a:t>
            </a:r>
            <a:r>
              <a:rPr lang="en-US" i="1" dirty="0" smtClean="0"/>
              <a:t>y</a:t>
            </a:r>
            <a:r>
              <a:rPr lang="en-US" baseline="-25000" dirty="0" smtClean="0"/>
              <a:t>2</a:t>
            </a:r>
            <a:r>
              <a:rPr lang="en-US" baseline="30000" dirty="0" smtClean="0"/>
              <a:t>+</a:t>
            </a:r>
            <a:r>
              <a:rPr lang="en-US" dirty="0" smtClean="0"/>
              <a:t>, </a:t>
            </a:r>
            <a:r>
              <a:rPr lang="pt-PT" i="1" dirty="0" smtClean="0"/>
              <a:t>y</a:t>
            </a:r>
            <a:r>
              <a:rPr lang="pt-PT" baseline="-25000" dirty="0" smtClean="0"/>
              <a:t>2</a:t>
            </a:r>
            <a:r>
              <a:rPr lang="pt-PT" baseline="30000" dirty="0" smtClean="0"/>
              <a:t>- </a:t>
            </a:r>
            <a:r>
              <a:rPr lang="pt-PT" dirty="0" smtClean="0"/>
              <a:t>,</a:t>
            </a:r>
            <a:r>
              <a:rPr lang="pt-PT" baseline="30000" dirty="0" smtClean="0"/>
              <a:t> </a:t>
            </a:r>
            <a:r>
              <a:rPr lang="pt-PT" i="1" dirty="0"/>
              <a:t>y</a:t>
            </a:r>
            <a:r>
              <a:rPr lang="pt-PT" baseline="-25000" dirty="0"/>
              <a:t>3</a:t>
            </a:r>
            <a:r>
              <a:rPr lang="pt-PT" baseline="30000" dirty="0"/>
              <a:t>+ </a:t>
            </a:r>
            <a:r>
              <a:rPr lang="pt-PT" dirty="0" smtClean="0"/>
              <a:t>, </a:t>
            </a:r>
            <a:r>
              <a:rPr lang="pt-PT" i="1" dirty="0" smtClean="0"/>
              <a:t>y</a:t>
            </a:r>
            <a:r>
              <a:rPr lang="pt-PT" baseline="-25000" dirty="0" smtClean="0"/>
              <a:t>3</a:t>
            </a:r>
            <a:r>
              <a:rPr lang="pt-PT" baseline="30000" dirty="0" smtClean="0"/>
              <a:t>- </a:t>
            </a:r>
            <a:r>
              <a:rPr lang="en-US" dirty="0" smtClean="0"/>
              <a:t>≥ 0</a:t>
            </a:r>
            <a:endParaRPr lang="en-US" dirty="0"/>
          </a:p>
          <a:p>
            <a:pPr marL="457200" lvl="1" indent="2322513">
              <a:buNone/>
            </a:pPr>
            <a:endParaRPr lang="en-US" b="1" dirty="0" smtClean="0"/>
          </a:p>
          <a:p>
            <a:endParaRPr lang="en-US" dirty="0" smtClean="0"/>
          </a:p>
          <a:p>
            <a:endParaRPr lang="en-US" dirty="0"/>
          </a:p>
          <a:p>
            <a:endParaRPr lang="en-US" dirty="0" smtClean="0"/>
          </a:p>
          <a:p>
            <a:endParaRPr lang="en-US" sz="2600" i="1" dirty="0"/>
          </a:p>
        </p:txBody>
      </p:sp>
    </p:spTree>
    <p:extLst>
      <p:ext uri="{BB962C8B-B14F-4D97-AF65-F5344CB8AC3E}">
        <p14:creationId xmlns:p14="http://schemas.microsoft.com/office/powerpoint/2010/main" val="398427271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Summary of the steps involved in </a:t>
            </a:r>
            <a:r>
              <a:rPr lang="en-US" b="1" dirty="0"/>
              <a:t>goal </a:t>
            </a:r>
            <a:r>
              <a:rPr lang="en-US" b="1" dirty="0" smtClean="0"/>
              <a:t>programming</a:t>
            </a:r>
            <a:r>
              <a:rPr lang="en-US" dirty="0" smtClean="0"/>
              <a:t>:</a:t>
            </a:r>
            <a:endParaRPr lang="en-US" dirty="0" smtClean="0"/>
          </a:p>
          <a:p>
            <a:endParaRPr lang="en-US" sz="800" dirty="0" smtClean="0"/>
          </a:p>
          <a:p>
            <a:pPr marL="0" indent="0">
              <a:buNone/>
            </a:pPr>
            <a:endParaRPr lang="en-US" sz="900" dirty="0" smtClean="0"/>
          </a:p>
          <a:p>
            <a:pPr marL="971550" lvl="1" indent="-514350">
              <a:buFont typeface="+mj-lt"/>
              <a:buAutoNum type="arabicParenR"/>
            </a:pPr>
            <a:r>
              <a:rPr lang="en-US" dirty="0" smtClean="0"/>
              <a:t>Identify the decision variables</a:t>
            </a:r>
          </a:p>
          <a:p>
            <a:pPr marL="971550" lvl="1" indent="-514350">
              <a:buFont typeface="+mj-lt"/>
              <a:buAutoNum type="arabicParenR"/>
            </a:pPr>
            <a:r>
              <a:rPr lang="en-US" dirty="0" smtClean="0"/>
              <a:t>Define the hard constraints (if any)</a:t>
            </a:r>
          </a:p>
          <a:p>
            <a:pPr marL="971550" lvl="1" indent="-514350">
              <a:buFont typeface="+mj-lt"/>
              <a:buAutoNum type="arabicParenR"/>
            </a:pPr>
            <a:r>
              <a:rPr lang="en-US" dirty="0" smtClean="0"/>
              <a:t>Define the goals of the problem and their target values</a:t>
            </a:r>
          </a:p>
          <a:p>
            <a:pPr marL="971550" lvl="1" indent="-514350">
              <a:buFont typeface="+mj-lt"/>
              <a:buAutoNum type="arabicParenR"/>
            </a:pPr>
            <a:r>
              <a:rPr lang="en-US" dirty="0" smtClean="0"/>
              <a:t>Define the goals and corresponding target values as soft constraints</a:t>
            </a:r>
          </a:p>
          <a:p>
            <a:pPr marL="971550" lvl="1" indent="-514350">
              <a:buFont typeface="+mj-lt"/>
              <a:buAutoNum type="arabicParenR"/>
            </a:pPr>
            <a:r>
              <a:rPr lang="en-US" dirty="0" smtClean="0"/>
              <a:t>Include deviational variables in the soft constraints </a:t>
            </a:r>
          </a:p>
          <a:p>
            <a:pPr marL="971550" lvl="1" indent="-514350">
              <a:buFont typeface="+mj-lt"/>
              <a:buAutoNum type="arabicParenR"/>
            </a:pPr>
            <a:r>
              <a:rPr lang="en-US" dirty="0" smtClean="0"/>
              <a:t>Determine which deviational variables represent undesirable deviations from the target</a:t>
            </a:r>
            <a:endParaRPr lang="en-US" sz="800" dirty="0" smtClean="0"/>
          </a:p>
          <a:p>
            <a:pPr marL="971550" lvl="1" indent="-514350">
              <a:buFont typeface="+mj-lt"/>
              <a:buAutoNum type="arabicParenR"/>
            </a:pPr>
            <a:r>
              <a:rPr lang="en-US" dirty="0"/>
              <a:t>F</a:t>
            </a:r>
            <a:r>
              <a:rPr lang="en-US" dirty="0" smtClean="0"/>
              <a:t>ormulate </a:t>
            </a:r>
            <a:r>
              <a:rPr lang="en-US" dirty="0"/>
              <a:t>an objective function </a:t>
            </a:r>
            <a:r>
              <a:rPr lang="en-US" dirty="0" smtClean="0"/>
              <a:t>that Min the weighted sum of undesirable deviations (or the % weighted sum </a:t>
            </a:r>
            <a:r>
              <a:rPr lang="en-US" dirty="0"/>
              <a:t>of </a:t>
            </a:r>
            <a:r>
              <a:rPr lang="en-US" dirty="0" smtClean="0"/>
              <a:t>undesirable </a:t>
            </a:r>
            <a:r>
              <a:rPr lang="en-US" dirty="0"/>
              <a:t>deviations)</a:t>
            </a:r>
            <a:endParaRPr lang="en-US" dirty="0" smtClean="0"/>
          </a:p>
          <a:p>
            <a:pPr marL="971550" lvl="1" indent="-514350">
              <a:buFont typeface="+mj-lt"/>
              <a:buAutoNum type="arabicParenR"/>
            </a:pPr>
            <a:r>
              <a:rPr lang="en-US" dirty="0" smtClean="0"/>
              <a:t>Identify appropriate weights for the objective function</a:t>
            </a:r>
          </a:p>
          <a:p>
            <a:pPr marL="971550" lvl="1" indent="-514350">
              <a:buFont typeface="+mj-lt"/>
              <a:buAutoNum type="arabicParenR"/>
            </a:pPr>
            <a:r>
              <a:rPr lang="en-US" dirty="0" smtClean="0"/>
              <a:t>Solve the problem, analyze the result and if the solution is unacceptable, go back to step 8</a:t>
            </a:r>
            <a:endParaRPr lang="en-US" sz="800" dirty="0"/>
          </a:p>
        </p:txBody>
      </p:sp>
      <p:sp>
        <p:nvSpPr>
          <p:cNvPr id="4" name="Title 1"/>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MOLP - Goal </a:t>
            </a:r>
            <a:r>
              <a:rPr lang="en-US" dirty="0" smtClean="0"/>
              <a:t>Programming</a:t>
            </a:r>
            <a:endParaRPr lang="pt-PT" dirty="0"/>
          </a:p>
        </p:txBody>
      </p:sp>
      <p:sp>
        <p:nvSpPr>
          <p:cNvPr id="5" name="Rounded Rectangle 4"/>
          <p:cNvSpPr/>
          <p:nvPr/>
        </p:nvSpPr>
        <p:spPr>
          <a:xfrm>
            <a:off x="831376" y="1282890"/>
            <a:ext cx="10522424" cy="682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extLst>
      <p:ext uri="{BB962C8B-B14F-4D97-AF65-F5344CB8AC3E}">
        <p14:creationId xmlns:p14="http://schemas.microsoft.com/office/powerpoint/2010/main" val="22068158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Multi-objective </a:t>
            </a:r>
            <a:r>
              <a:rPr lang="en-US" dirty="0" smtClean="0"/>
              <a:t>Linear problems </a:t>
            </a:r>
            <a:endParaRPr lang="en-US" dirty="0"/>
          </a:p>
        </p:txBody>
      </p:sp>
      <p:sp>
        <p:nvSpPr>
          <p:cNvPr id="3" name="Content Placeholder 2"/>
          <p:cNvSpPr>
            <a:spLocks noGrp="1"/>
          </p:cNvSpPr>
          <p:nvPr>
            <p:ph idx="1"/>
          </p:nvPr>
        </p:nvSpPr>
        <p:spPr/>
        <p:txBody>
          <a:bodyPr>
            <a:normAutofit/>
          </a:bodyPr>
          <a:lstStyle/>
          <a:p>
            <a:r>
              <a:rPr lang="en-US" dirty="0" smtClean="0"/>
              <a:t>In many situations </a:t>
            </a:r>
            <a:r>
              <a:rPr lang="en-US" b="1" dirty="0" smtClean="0">
                <a:solidFill>
                  <a:schemeClr val="accent6"/>
                </a:solidFill>
              </a:rPr>
              <a:t>more than one objective </a:t>
            </a:r>
            <a:r>
              <a:rPr lang="en-US" dirty="0" smtClean="0"/>
              <a:t>is generally important </a:t>
            </a:r>
          </a:p>
          <a:p>
            <a:endParaRPr lang="en-US" sz="800" dirty="0" smtClean="0"/>
          </a:p>
          <a:p>
            <a:r>
              <a:rPr lang="en-US" dirty="0" smtClean="0"/>
              <a:t>Multi-objective </a:t>
            </a:r>
            <a:r>
              <a:rPr lang="en-US" dirty="0"/>
              <a:t>programming deals </a:t>
            </a:r>
            <a:r>
              <a:rPr lang="en-US" dirty="0" smtClean="0"/>
              <a:t>with:</a:t>
            </a:r>
          </a:p>
          <a:p>
            <a:endParaRPr lang="en-US" sz="800" dirty="0" smtClean="0"/>
          </a:p>
          <a:p>
            <a:pPr lvl="1">
              <a:buFont typeface="Wingdings" panose="05000000000000000000" pitchFamily="2" charset="2"/>
              <a:buChar char="§"/>
            </a:pPr>
            <a:r>
              <a:rPr lang="en-US" sz="2200" dirty="0" smtClean="0"/>
              <a:t>optimization </a:t>
            </a:r>
            <a:r>
              <a:rPr lang="en-US" sz="2200" dirty="0"/>
              <a:t>problems with </a:t>
            </a:r>
            <a:r>
              <a:rPr lang="en-US" sz="2200" b="1" dirty="0">
                <a:solidFill>
                  <a:schemeClr val="accent6"/>
                </a:solidFill>
              </a:rPr>
              <a:t>2 or more objective functions</a:t>
            </a:r>
          </a:p>
          <a:p>
            <a:pPr lvl="1">
              <a:buFont typeface="Wingdings" panose="05000000000000000000" pitchFamily="2" charset="2"/>
              <a:buChar char="§"/>
            </a:pPr>
            <a:r>
              <a:rPr lang="en-US" sz="2200" dirty="0"/>
              <a:t>p</a:t>
            </a:r>
            <a:r>
              <a:rPr lang="en-US" sz="2200" dirty="0" smtClean="0"/>
              <a:t>roblem formulation </a:t>
            </a:r>
            <a:r>
              <a:rPr lang="en-US" sz="2200" dirty="0"/>
              <a:t>differs </a:t>
            </a:r>
            <a:r>
              <a:rPr lang="en-US" sz="2200" dirty="0" smtClean="0"/>
              <a:t>in </a:t>
            </a:r>
            <a:r>
              <a:rPr lang="en-US" sz="2200" dirty="0"/>
              <a:t>the </a:t>
            </a:r>
            <a:r>
              <a:rPr lang="en-US" sz="2200" b="1" dirty="0">
                <a:solidFill>
                  <a:schemeClr val="accent6"/>
                </a:solidFill>
              </a:rPr>
              <a:t>expression of </a:t>
            </a:r>
            <a:r>
              <a:rPr lang="en-US" sz="2200" b="1" dirty="0" smtClean="0">
                <a:solidFill>
                  <a:schemeClr val="accent6"/>
                </a:solidFill>
              </a:rPr>
              <a:t>the </a:t>
            </a:r>
            <a:r>
              <a:rPr lang="en-US" sz="2200" b="1" dirty="0">
                <a:solidFill>
                  <a:schemeClr val="accent6"/>
                </a:solidFill>
              </a:rPr>
              <a:t>objective </a:t>
            </a:r>
            <a:r>
              <a:rPr lang="en-US" sz="2200" b="1" dirty="0" smtClean="0">
                <a:solidFill>
                  <a:schemeClr val="accent6"/>
                </a:solidFill>
              </a:rPr>
              <a:t>function(s)</a:t>
            </a:r>
            <a:endParaRPr lang="en-US" sz="2200" b="1" dirty="0">
              <a:solidFill>
                <a:schemeClr val="accent6"/>
              </a:solidFill>
            </a:endParaRPr>
          </a:p>
          <a:p>
            <a:pPr lvl="1">
              <a:buFont typeface="Wingdings" panose="05000000000000000000" pitchFamily="2" charset="2"/>
              <a:buChar char="§"/>
            </a:pPr>
            <a:r>
              <a:rPr lang="en-US" sz="2200" dirty="0" smtClean="0"/>
              <a:t>the </a:t>
            </a:r>
            <a:r>
              <a:rPr lang="en-US" sz="2200" b="1" dirty="0" smtClean="0">
                <a:solidFill>
                  <a:schemeClr val="accent6"/>
                </a:solidFill>
              </a:rPr>
              <a:t>evaluation of solutions is significantly different</a:t>
            </a:r>
            <a:r>
              <a:rPr lang="en-US" sz="2200" dirty="0" smtClean="0"/>
              <a:t>: instead of seeking an optimal or best overall solution, the goal is to quantify the degree of conflict (trade-off) </a:t>
            </a:r>
          </a:p>
          <a:p>
            <a:pPr lvl="1">
              <a:buFont typeface="Wingdings" panose="05000000000000000000" pitchFamily="2" charset="2"/>
              <a:buChar char="§"/>
            </a:pPr>
            <a:endParaRPr lang="en-US" sz="800" dirty="0" smtClean="0"/>
          </a:p>
          <a:p>
            <a:r>
              <a:rPr lang="en-US" sz="2400" dirty="0" smtClean="0"/>
              <a:t>Several optimization techniques have been developed to capture explicitly the trade-offs that may exist between conflicting, and possibly </a:t>
            </a:r>
            <a:r>
              <a:rPr lang="en-US" sz="2400" dirty="0" err="1" smtClean="0"/>
              <a:t>noncommensurate</a:t>
            </a:r>
            <a:r>
              <a:rPr lang="en-US" sz="2400" dirty="0" smtClean="0"/>
              <a:t>, objectives</a:t>
            </a:r>
          </a:p>
        </p:txBody>
      </p:sp>
      <p:sp>
        <p:nvSpPr>
          <p:cNvPr id="4" name="Rounded Rectangle 3"/>
          <p:cNvSpPr/>
          <p:nvPr/>
        </p:nvSpPr>
        <p:spPr>
          <a:xfrm>
            <a:off x="831376" y="1282890"/>
            <a:ext cx="10522424" cy="682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extLst>
      <p:ext uri="{BB962C8B-B14F-4D97-AF65-F5344CB8AC3E}">
        <p14:creationId xmlns:p14="http://schemas.microsoft.com/office/powerpoint/2010/main" val="1803584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MOLP - Goal Programming</a:t>
            </a:r>
            <a:endParaRPr lang="pt-PT" dirty="0"/>
          </a:p>
        </p:txBody>
      </p:sp>
      <p:sp>
        <p:nvSpPr>
          <p:cNvPr id="5" name="Rounded Rectangle 4"/>
          <p:cNvSpPr/>
          <p:nvPr/>
        </p:nvSpPr>
        <p:spPr>
          <a:xfrm>
            <a:off x="831376" y="1282890"/>
            <a:ext cx="10522424" cy="682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 name="Content Placeholder 1"/>
          <p:cNvSpPr>
            <a:spLocks noGrp="1"/>
          </p:cNvSpPr>
          <p:nvPr>
            <p:ph idx="1"/>
          </p:nvPr>
        </p:nvSpPr>
        <p:spPr>
          <a:xfrm>
            <a:off x="838200" y="1825625"/>
            <a:ext cx="10515600" cy="4661672"/>
          </a:xfrm>
        </p:spPr>
        <p:txBody>
          <a:bodyPr>
            <a:normAutofit lnSpcReduction="10000"/>
          </a:bodyPr>
          <a:lstStyle/>
          <a:p>
            <a:pPr marL="0" indent="0">
              <a:buNone/>
            </a:pPr>
            <a:r>
              <a:rPr lang="en-US" sz="3300" b="1" dirty="0" smtClean="0"/>
              <a:t>Excel Solver:</a:t>
            </a:r>
          </a:p>
          <a:p>
            <a:pPr marL="0" indent="0">
              <a:buNone/>
            </a:pPr>
            <a:endParaRPr lang="en-US" sz="900" b="1" dirty="0"/>
          </a:p>
          <a:p>
            <a:pPr marL="0" indent="0">
              <a:buNone/>
            </a:pPr>
            <a:r>
              <a:rPr lang="en-US" dirty="0"/>
              <a:t>Applying the simplex method to </a:t>
            </a:r>
            <a:r>
              <a:rPr lang="en-US" dirty="0" smtClean="0"/>
              <a:t>the previous GP problem results in the following solution</a:t>
            </a:r>
            <a:r>
              <a:rPr lang="pt-PT" dirty="0" smtClean="0"/>
              <a:t>: </a:t>
            </a:r>
            <a:endParaRPr lang="pt-PT" dirty="0" smtClean="0"/>
          </a:p>
          <a:p>
            <a:pPr marL="0" indent="0">
              <a:buNone/>
            </a:pPr>
            <a:endParaRPr lang="pt-PT" sz="900" dirty="0"/>
          </a:p>
          <a:p>
            <a:pPr marL="0" indent="0">
              <a:buNone/>
            </a:pPr>
            <a:r>
              <a:rPr lang="en-US" i="1" dirty="0" smtClean="0"/>
              <a:t>x</a:t>
            </a:r>
            <a:r>
              <a:rPr lang="en-US" baseline="-25000" dirty="0" smtClean="0"/>
              <a:t>1 </a:t>
            </a:r>
            <a:r>
              <a:rPr lang="en-US" dirty="0" smtClean="0"/>
              <a:t>= </a:t>
            </a:r>
            <a:r>
              <a:rPr lang="pt-PT" dirty="0" smtClean="0"/>
              <a:t>23/5 , </a:t>
            </a:r>
            <a:r>
              <a:rPr lang="pt-PT" i="1" dirty="0" smtClean="0"/>
              <a:t>x</a:t>
            </a:r>
            <a:r>
              <a:rPr lang="pt-PT" baseline="-25000" dirty="0" smtClean="0"/>
              <a:t>2</a:t>
            </a:r>
            <a:r>
              <a:rPr lang="pt-PT" dirty="0" smtClean="0"/>
              <a:t> = 0</a:t>
            </a:r>
            <a:r>
              <a:rPr lang="pt-PT" dirty="0"/>
              <a:t>, </a:t>
            </a:r>
            <a:r>
              <a:rPr lang="pt-PT" i="1" dirty="0" smtClean="0"/>
              <a:t>x</a:t>
            </a:r>
            <a:r>
              <a:rPr lang="pt-PT" baseline="-25000" dirty="0" smtClean="0"/>
              <a:t>3</a:t>
            </a:r>
            <a:r>
              <a:rPr lang="pt-PT" dirty="0"/>
              <a:t> </a:t>
            </a:r>
            <a:r>
              <a:rPr lang="pt-PT" dirty="0" smtClean="0"/>
              <a:t>= 5/3</a:t>
            </a:r>
          </a:p>
          <a:p>
            <a:pPr marL="0" indent="0">
              <a:buNone/>
            </a:pPr>
            <a:r>
              <a:rPr lang="pt-PT" i="1" dirty="0" smtClean="0"/>
              <a:t>y</a:t>
            </a:r>
            <a:r>
              <a:rPr lang="pt-PT" baseline="-25000" dirty="0" smtClean="0"/>
              <a:t>1</a:t>
            </a:r>
            <a:r>
              <a:rPr lang="pt-PT" baseline="30000" dirty="0" smtClean="0"/>
              <a:t>+</a:t>
            </a:r>
            <a:r>
              <a:rPr lang="pt-PT" dirty="0" smtClean="0"/>
              <a:t>= 0 , </a:t>
            </a:r>
            <a:r>
              <a:rPr lang="pt-PT" i="1" dirty="0" smtClean="0"/>
              <a:t>y</a:t>
            </a:r>
            <a:r>
              <a:rPr lang="pt-PT" baseline="-25000" dirty="0" smtClean="0"/>
              <a:t>1</a:t>
            </a:r>
            <a:r>
              <a:rPr lang="pt-PT" baseline="30000" dirty="0" smtClean="0"/>
              <a:t>-</a:t>
            </a:r>
            <a:r>
              <a:rPr lang="pt-PT" dirty="0" smtClean="0"/>
              <a:t>= </a:t>
            </a:r>
            <a:r>
              <a:rPr lang="pt-PT" dirty="0"/>
              <a:t>0, </a:t>
            </a:r>
            <a:r>
              <a:rPr lang="pt-PT" i="1" dirty="0" smtClean="0"/>
              <a:t>y</a:t>
            </a:r>
            <a:r>
              <a:rPr lang="pt-PT" baseline="-25000" dirty="0" smtClean="0"/>
              <a:t>2</a:t>
            </a:r>
            <a:r>
              <a:rPr lang="pt-PT" baseline="30000" dirty="0" smtClean="0"/>
              <a:t>+</a:t>
            </a:r>
            <a:r>
              <a:rPr lang="pt-PT" dirty="0" smtClean="0"/>
              <a:t>= 23/5, </a:t>
            </a:r>
            <a:r>
              <a:rPr lang="pt-PT" i="1" dirty="0" smtClean="0"/>
              <a:t>y</a:t>
            </a:r>
            <a:r>
              <a:rPr lang="pt-PT" baseline="-25000" dirty="0" smtClean="0"/>
              <a:t>2</a:t>
            </a:r>
            <a:r>
              <a:rPr lang="pt-PT" baseline="30000" dirty="0" smtClean="0"/>
              <a:t>-</a:t>
            </a:r>
            <a:r>
              <a:rPr lang="pt-PT" dirty="0" smtClean="0"/>
              <a:t>= 0</a:t>
            </a:r>
            <a:r>
              <a:rPr lang="pt-PT" dirty="0"/>
              <a:t>, </a:t>
            </a:r>
            <a:r>
              <a:rPr lang="pt-PT" i="1" dirty="0" smtClean="0"/>
              <a:t>y</a:t>
            </a:r>
            <a:r>
              <a:rPr lang="pt-PT" baseline="-25000" dirty="0" smtClean="0"/>
              <a:t>3</a:t>
            </a:r>
            <a:r>
              <a:rPr lang="pt-PT" baseline="30000" dirty="0" smtClean="0"/>
              <a:t>+</a:t>
            </a:r>
            <a:r>
              <a:rPr lang="pt-PT" dirty="0" smtClean="0"/>
              <a:t>= </a:t>
            </a:r>
            <a:r>
              <a:rPr lang="pt-PT" dirty="0"/>
              <a:t>0, </a:t>
            </a:r>
            <a:r>
              <a:rPr lang="pt-PT" i="1" dirty="0" smtClean="0"/>
              <a:t>y</a:t>
            </a:r>
            <a:r>
              <a:rPr lang="pt-PT" baseline="-25000" dirty="0" smtClean="0"/>
              <a:t>3</a:t>
            </a:r>
            <a:r>
              <a:rPr lang="pt-PT" baseline="30000" dirty="0" smtClean="0"/>
              <a:t>- </a:t>
            </a:r>
            <a:r>
              <a:rPr lang="pt-PT" dirty="0" smtClean="0"/>
              <a:t>= 0</a:t>
            </a:r>
            <a:endParaRPr lang="pt-PT" dirty="0"/>
          </a:p>
          <a:p>
            <a:pPr marL="0" indent="0">
              <a:buNone/>
            </a:pPr>
            <a:endParaRPr lang="pt-PT" sz="900" dirty="0"/>
          </a:p>
          <a:p>
            <a:pPr marL="0" indent="0">
              <a:buNone/>
            </a:pPr>
            <a:r>
              <a:rPr lang="pt-PT" dirty="0" err="1" smtClean="0"/>
              <a:t>Therefore</a:t>
            </a:r>
            <a:r>
              <a:rPr lang="pt-PT" dirty="0" smtClean="0"/>
              <a:t>, </a:t>
            </a:r>
            <a:r>
              <a:rPr lang="pt-PT" i="1" dirty="0" smtClean="0"/>
              <a:t>y</a:t>
            </a:r>
            <a:r>
              <a:rPr lang="pt-PT" baseline="-25000" dirty="0" smtClean="0"/>
              <a:t>1</a:t>
            </a:r>
            <a:r>
              <a:rPr lang="pt-PT" dirty="0" smtClean="0"/>
              <a:t> = 0</a:t>
            </a:r>
            <a:r>
              <a:rPr lang="pt-PT" dirty="0"/>
              <a:t>, </a:t>
            </a:r>
            <a:r>
              <a:rPr lang="pt-PT" i="1" dirty="0"/>
              <a:t>y</a:t>
            </a:r>
            <a:r>
              <a:rPr lang="pt-PT" baseline="-25000" dirty="0"/>
              <a:t>2</a:t>
            </a:r>
            <a:r>
              <a:rPr lang="pt-PT" dirty="0"/>
              <a:t> </a:t>
            </a:r>
            <a:r>
              <a:rPr lang="pt-PT" dirty="0" smtClean="0"/>
              <a:t>= 23/5 </a:t>
            </a:r>
            <a:r>
              <a:rPr lang="en-US" dirty="0" smtClean="0"/>
              <a:t>, </a:t>
            </a:r>
            <a:r>
              <a:rPr lang="en-US" dirty="0"/>
              <a:t>and </a:t>
            </a:r>
            <a:r>
              <a:rPr lang="en-US" i="1" dirty="0"/>
              <a:t>y</a:t>
            </a:r>
            <a:r>
              <a:rPr lang="en-US" baseline="-25000" dirty="0"/>
              <a:t>3</a:t>
            </a:r>
            <a:r>
              <a:rPr lang="en-US" dirty="0"/>
              <a:t> </a:t>
            </a:r>
            <a:r>
              <a:rPr lang="en-US" dirty="0" smtClean="0"/>
              <a:t>= 0</a:t>
            </a:r>
            <a:r>
              <a:rPr lang="en-US" dirty="0"/>
              <a:t>, so the first and third goals are fully satisfied, but the </a:t>
            </a:r>
            <a:r>
              <a:rPr lang="en-US" dirty="0" smtClean="0"/>
              <a:t>employment level </a:t>
            </a:r>
            <a:r>
              <a:rPr lang="en-US" dirty="0"/>
              <a:t>goal of 40 is exceeded by </a:t>
            </a:r>
            <a:r>
              <a:rPr lang="en-US" dirty="0" smtClean="0"/>
              <a:t>8 </a:t>
            </a:r>
            <a:r>
              <a:rPr lang="pt-PT" dirty="0" smtClean="0"/>
              <a:t>1/3 </a:t>
            </a:r>
            <a:r>
              <a:rPr lang="en-US" dirty="0" smtClean="0"/>
              <a:t>(</a:t>
            </a:r>
            <a:r>
              <a:rPr lang="en-US" dirty="0"/>
              <a:t>833 employees). The resulting penalty </a:t>
            </a:r>
            <a:r>
              <a:rPr lang="en-US" dirty="0" smtClean="0"/>
              <a:t>for deviating </a:t>
            </a:r>
            <a:r>
              <a:rPr lang="en-US" dirty="0"/>
              <a:t>from the goals is </a:t>
            </a:r>
            <a:r>
              <a:rPr lang="en-US" i="1" dirty="0"/>
              <a:t>Z </a:t>
            </a:r>
            <a:r>
              <a:rPr lang="en-US" i="1" dirty="0" smtClean="0"/>
              <a:t>=</a:t>
            </a:r>
            <a:r>
              <a:rPr lang="en-US" dirty="0" smtClean="0"/>
              <a:t> 16 </a:t>
            </a:r>
            <a:r>
              <a:rPr lang="pt-PT" dirty="0" smtClean="0"/>
              <a:t>2/3</a:t>
            </a:r>
            <a:r>
              <a:rPr lang="pt-PT" dirty="0"/>
              <a:t>.</a:t>
            </a:r>
            <a:endParaRPr lang="en-US" dirty="0"/>
          </a:p>
          <a:p>
            <a:pPr marL="457200" lvl="1" indent="2322513">
              <a:buNone/>
            </a:pPr>
            <a:endParaRPr lang="en-US" b="1" dirty="0" smtClean="0"/>
          </a:p>
          <a:p>
            <a:endParaRPr lang="en-US" dirty="0" smtClean="0"/>
          </a:p>
          <a:p>
            <a:endParaRPr lang="en-US" dirty="0"/>
          </a:p>
          <a:p>
            <a:endParaRPr lang="en-US" dirty="0" smtClean="0"/>
          </a:p>
          <a:p>
            <a:endParaRPr lang="en-US" sz="2600" i="1" dirty="0"/>
          </a:p>
        </p:txBody>
      </p:sp>
    </p:spTree>
    <p:extLst>
      <p:ext uri="{BB962C8B-B14F-4D97-AF65-F5344CB8AC3E}">
        <p14:creationId xmlns:p14="http://schemas.microsoft.com/office/powerpoint/2010/main" val="121722669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MOLP - Goal Programming</a:t>
            </a:r>
            <a:endParaRPr lang="pt-PT" dirty="0"/>
          </a:p>
        </p:txBody>
      </p:sp>
      <p:sp>
        <p:nvSpPr>
          <p:cNvPr id="5" name="Rounded Rectangle 4"/>
          <p:cNvSpPr/>
          <p:nvPr/>
        </p:nvSpPr>
        <p:spPr>
          <a:xfrm>
            <a:off x="831376" y="1282890"/>
            <a:ext cx="10522424" cy="682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 name="Content Placeholder 1"/>
          <p:cNvSpPr>
            <a:spLocks noGrp="1"/>
          </p:cNvSpPr>
          <p:nvPr>
            <p:ph idx="1"/>
          </p:nvPr>
        </p:nvSpPr>
        <p:spPr>
          <a:xfrm>
            <a:off x="838200" y="1825625"/>
            <a:ext cx="10515600" cy="4661672"/>
          </a:xfrm>
        </p:spPr>
        <p:txBody>
          <a:bodyPr>
            <a:normAutofit/>
          </a:bodyPr>
          <a:lstStyle/>
          <a:p>
            <a:pPr marL="0" indent="0">
              <a:buNone/>
            </a:pPr>
            <a:r>
              <a:rPr lang="en-US" sz="3300" b="1" dirty="0" smtClean="0"/>
              <a:t>Excel Solver:</a:t>
            </a:r>
          </a:p>
          <a:p>
            <a:pPr marL="0" indent="0">
              <a:buNone/>
            </a:pPr>
            <a:endParaRPr lang="en-US" sz="900" b="1" dirty="0"/>
          </a:p>
          <a:p>
            <a:pPr marL="457200" lvl="1" indent="2322513">
              <a:buNone/>
            </a:pPr>
            <a:endParaRPr lang="en-US" b="1" dirty="0" smtClean="0"/>
          </a:p>
          <a:p>
            <a:endParaRPr lang="en-US" dirty="0" smtClean="0"/>
          </a:p>
          <a:p>
            <a:endParaRPr lang="en-US" dirty="0"/>
          </a:p>
          <a:p>
            <a:endParaRPr lang="en-US" dirty="0" smtClean="0"/>
          </a:p>
          <a:p>
            <a:endParaRPr lang="en-US" sz="2600" i="1" dirty="0"/>
          </a:p>
        </p:txBody>
      </p:sp>
      <p:pic>
        <p:nvPicPr>
          <p:cNvPr id="3" name="Picture 2"/>
          <p:cNvPicPr>
            <a:picLocks noChangeAspect="1"/>
          </p:cNvPicPr>
          <p:nvPr/>
        </p:nvPicPr>
        <p:blipFill>
          <a:blip r:embed="rId2"/>
          <a:stretch>
            <a:fillRect/>
          </a:stretch>
        </p:blipFill>
        <p:spPr>
          <a:xfrm>
            <a:off x="838200" y="2406431"/>
            <a:ext cx="9867869" cy="4215803"/>
          </a:xfrm>
          <a:prstGeom prst="rect">
            <a:avLst/>
          </a:prstGeom>
          <a:ln>
            <a:noFill/>
          </a:ln>
        </p:spPr>
      </p:pic>
    </p:spTree>
    <p:extLst>
      <p:ext uri="{BB962C8B-B14F-4D97-AF65-F5344CB8AC3E}">
        <p14:creationId xmlns:p14="http://schemas.microsoft.com/office/powerpoint/2010/main" val="76354829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MOLP - Goal Programming</a:t>
            </a:r>
            <a:endParaRPr lang="pt-PT" dirty="0"/>
          </a:p>
        </p:txBody>
      </p:sp>
      <p:sp>
        <p:nvSpPr>
          <p:cNvPr id="5" name="Rounded Rectangle 4"/>
          <p:cNvSpPr/>
          <p:nvPr/>
        </p:nvSpPr>
        <p:spPr>
          <a:xfrm>
            <a:off x="831376" y="1282890"/>
            <a:ext cx="10522424" cy="682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 name="Content Placeholder 1"/>
          <p:cNvSpPr>
            <a:spLocks noGrp="1"/>
          </p:cNvSpPr>
          <p:nvPr>
            <p:ph idx="1"/>
          </p:nvPr>
        </p:nvSpPr>
        <p:spPr>
          <a:xfrm>
            <a:off x="838200" y="1825625"/>
            <a:ext cx="10515600" cy="4661672"/>
          </a:xfrm>
        </p:spPr>
        <p:txBody>
          <a:bodyPr>
            <a:normAutofit/>
          </a:bodyPr>
          <a:lstStyle/>
          <a:p>
            <a:pPr marL="0" indent="0">
              <a:buNone/>
            </a:pPr>
            <a:r>
              <a:rPr lang="en-US" sz="3300" b="1" dirty="0" smtClean="0"/>
              <a:t>Excel Solver:</a:t>
            </a:r>
          </a:p>
          <a:p>
            <a:pPr marL="0" indent="0">
              <a:buNone/>
            </a:pPr>
            <a:endParaRPr lang="en-US" sz="900" b="1" dirty="0"/>
          </a:p>
          <a:p>
            <a:pPr marL="457200" lvl="1" indent="2322513">
              <a:buNone/>
            </a:pPr>
            <a:endParaRPr lang="en-US" b="1" dirty="0" smtClean="0"/>
          </a:p>
          <a:p>
            <a:endParaRPr lang="en-US" dirty="0" smtClean="0"/>
          </a:p>
          <a:p>
            <a:endParaRPr lang="en-US" dirty="0"/>
          </a:p>
          <a:p>
            <a:endParaRPr lang="en-US" dirty="0" smtClean="0"/>
          </a:p>
          <a:p>
            <a:endParaRPr lang="en-US" sz="2600" i="1" dirty="0"/>
          </a:p>
        </p:txBody>
      </p:sp>
      <p:pic>
        <p:nvPicPr>
          <p:cNvPr id="3" name="Picture 2"/>
          <p:cNvPicPr>
            <a:picLocks noChangeAspect="1"/>
          </p:cNvPicPr>
          <p:nvPr/>
        </p:nvPicPr>
        <p:blipFill>
          <a:blip r:embed="rId2"/>
          <a:stretch>
            <a:fillRect/>
          </a:stretch>
        </p:blipFill>
        <p:spPr>
          <a:xfrm>
            <a:off x="838200" y="2406431"/>
            <a:ext cx="9867869" cy="4215803"/>
          </a:xfrm>
          <a:prstGeom prst="rect">
            <a:avLst/>
          </a:prstGeom>
          <a:ln>
            <a:noFill/>
          </a:ln>
        </p:spPr>
      </p:pic>
      <p:sp>
        <p:nvSpPr>
          <p:cNvPr id="6" name="Rectangle 5"/>
          <p:cNvSpPr/>
          <p:nvPr/>
        </p:nvSpPr>
        <p:spPr>
          <a:xfrm>
            <a:off x="7232073" y="2406431"/>
            <a:ext cx="457200" cy="2650477"/>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7" name="Rectangle 6"/>
          <p:cNvSpPr/>
          <p:nvPr/>
        </p:nvSpPr>
        <p:spPr>
          <a:xfrm>
            <a:off x="8160328" y="2406430"/>
            <a:ext cx="457200" cy="2650477"/>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8" name="Rectangle 7"/>
          <p:cNvSpPr/>
          <p:nvPr/>
        </p:nvSpPr>
        <p:spPr>
          <a:xfrm>
            <a:off x="9088583" y="2406430"/>
            <a:ext cx="457200" cy="2650475"/>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9" name="TextBox 8"/>
          <p:cNvSpPr txBox="1"/>
          <p:nvPr/>
        </p:nvSpPr>
        <p:spPr>
          <a:xfrm>
            <a:off x="9684348" y="1486066"/>
            <a:ext cx="2043441" cy="646331"/>
          </a:xfrm>
          <a:prstGeom prst="rect">
            <a:avLst/>
          </a:prstGeom>
          <a:noFill/>
        </p:spPr>
        <p:txBody>
          <a:bodyPr wrap="square" rtlCol="0">
            <a:spAutoFit/>
          </a:bodyPr>
          <a:lstStyle/>
          <a:p>
            <a:r>
              <a:rPr lang="en-US" dirty="0" smtClean="0">
                <a:solidFill>
                  <a:srgbClr val="C00000"/>
                </a:solidFill>
              </a:rPr>
              <a:t>Deviations below the goal</a:t>
            </a:r>
            <a:endParaRPr lang="pt-PT" dirty="0">
              <a:solidFill>
                <a:srgbClr val="C00000"/>
              </a:solidFill>
            </a:endParaRPr>
          </a:p>
        </p:txBody>
      </p:sp>
      <p:cxnSp>
        <p:nvCxnSpPr>
          <p:cNvPr id="11" name="Elbow Connector 10"/>
          <p:cNvCxnSpPr>
            <a:stCxn id="9" idx="1"/>
            <a:endCxn id="6" idx="0"/>
          </p:cNvCxnSpPr>
          <p:nvPr/>
        </p:nvCxnSpPr>
        <p:spPr>
          <a:xfrm rot="10800000" flipV="1">
            <a:off x="7460674" y="1809231"/>
            <a:ext cx="2223675" cy="597199"/>
          </a:xfrm>
          <a:prstGeom prst="bentConnector2">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Elbow Connector 12"/>
          <p:cNvCxnSpPr>
            <a:stCxn id="9" idx="1"/>
            <a:endCxn id="7" idx="0"/>
          </p:cNvCxnSpPr>
          <p:nvPr/>
        </p:nvCxnSpPr>
        <p:spPr>
          <a:xfrm rot="10800000" flipV="1">
            <a:off x="8388928" y="1809232"/>
            <a:ext cx="1295420" cy="597198"/>
          </a:xfrm>
          <a:prstGeom prst="bentConnector2">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Elbow Connector 14"/>
          <p:cNvCxnSpPr>
            <a:stCxn id="9" idx="1"/>
            <a:endCxn id="8" idx="0"/>
          </p:cNvCxnSpPr>
          <p:nvPr/>
        </p:nvCxnSpPr>
        <p:spPr>
          <a:xfrm rot="10800000" flipV="1">
            <a:off x="9317184" y="1809232"/>
            <a:ext cx="367165" cy="597198"/>
          </a:xfrm>
          <a:prstGeom prst="bentConnector2">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980983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MOLP - Goal Programming</a:t>
            </a:r>
            <a:endParaRPr lang="pt-PT" dirty="0"/>
          </a:p>
        </p:txBody>
      </p:sp>
      <p:sp>
        <p:nvSpPr>
          <p:cNvPr id="5" name="Rounded Rectangle 4"/>
          <p:cNvSpPr/>
          <p:nvPr/>
        </p:nvSpPr>
        <p:spPr>
          <a:xfrm>
            <a:off x="831376" y="1282890"/>
            <a:ext cx="10522424" cy="682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 name="Content Placeholder 1"/>
          <p:cNvSpPr>
            <a:spLocks noGrp="1"/>
          </p:cNvSpPr>
          <p:nvPr>
            <p:ph idx="1"/>
          </p:nvPr>
        </p:nvSpPr>
        <p:spPr>
          <a:xfrm>
            <a:off x="838200" y="1825625"/>
            <a:ext cx="10515600" cy="4661672"/>
          </a:xfrm>
        </p:spPr>
        <p:txBody>
          <a:bodyPr>
            <a:normAutofit/>
          </a:bodyPr>
          <a:lstStyle/>
          <a:p>
            <a:pPr marL="0" indent="0">
              <a:buNone/>
            </a:pPr>
            <a:r>
              <a:rPr lang="en-US" sz="3300" b="1" dirty="0" smtClean="0"/>
              <a:t>Excel Solver:</a:t>
            </a:r>
          </a:p>
          <a:p>
            <a:pPr marL="0" indent="0">
              <a:buNone/>
            </a:pPr>
            <a:endParaRPr lang="en-US" sz="900" b="1" dirty="0"/>
          </a:p>
          <a:p>
            <a:pPr marL="457200" lvl="1" indent="2322513">
              <a:buNone/>
            </a:pPr>
            <a:endParaRPr lang="en-US" b="1" dirty="0" smtClean="0"/>
          </a:p>
          <a:p>
            <a:endParaRPr lang="en-US" dirty="0" smtClean="0"/>
          </a:p>
          <a:p>
            <a:endParaRPr lang="en-US" dirty="0"/>
          </a:p>
          <a:p>
            <a:endParaRPr lang="en-US" dirty="0" smtClean="0"/>
          </a:p>
          <a:p>
            <a:endParaRPr lang="en-US" sz="2600" i="1" dirty="0"/>
          </a:p>
        </p:txBody>
      </p:sp>
      <p:pic>
        <p:nvPicPr>
          <p:cNvPr id="3" name="Picture 2"/>
          <p:cNvPicPr>
            <a:picLocks noChangeAspect="1"/>
          </p:cNvPicPr>
          <p:nvPr/>
        </p:nvPicPr>
        <p:blipFill>
          <a:blip r:embed="rId2"/>
          <a:stretch>
            <a:fillRect/>
          </a:stretch>
        </p:blipFill>
        <p:spPr>
          <a:xfrm>
            <a:off x="838200" y="2406431"/>
            <a:ext cx="9867869" cy="4215803"/>
          </a:xfrm>
          <a:prstGeom prst="rect">
            <a:avLst/>
          </a:prstGeom>
          <a:ln>
            <a:noFill/>
          </a:ln>
        </p:spPr>
      </p:pic>
      <p:sp>
        <p:nvSpPr>
          <p:cNvPr id="6" name="Rectangle 5"/>
          <p:cNvSpPr/>
          <p:nvPr/>
        </p:nvSpPr>
        <p:spPr>
          <a:xfrm>
            <a:off x="6774866" y="2406431"/>
            <a:ext cx="457200" cy="2650477"/>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7" name="Rectangle 6"/>
          <p:cNvSpPr/>
          <p:nvPr/>
        </p:nvSpPr>
        <p:spPr>
          <a:xfrm>
            <a:off x="7703121" y="2406430"/>
            <a:ext cx="457200" cy="2650477"/>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8" name="Rectangle 7"/>
          <p:cNvSpPr/>
          <p:nvPr/>
        </p:nvSpPr>
        <p:spPr>
          <a:xfrm>
            <a:off x="8631376" y="2406430"/>
            <a:ext cx="457200" cy="2650475"/>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9" name="TextBox 8"/>
          <p:cNvSpPr txBox="1"/>
          <p:nvPr/>
        </p:nvSpPr>
        <p:spPr>
          <a:xfrm>
            <a:off x="9684348" y="1486066"/>
            <a:ext cx="2043441" cy="646331"/>
          </a:xfrm>
          <a:prstGeom prst="rect">
            <a:avLst/>
          </a:prstGeom>
          <a:noFill/>
        </p:spPr>
        <p:txBody>
          <a:bodyPr wrap="square" rtlCol="0">
            <a:spAutoFit/>
          </a:bodyPr>
          <a:lstStyle/>
          <a:p>
            <a:r>
              <a:rPr lang="en-US" dirty="0" smtClean="0">
                <a:solidFill>
                  <a:srgbClr val="C00000"/>
                </a:solidFill>
              </a:rPr>
              <a:t>Deviations above the goal</a:t>
            </a:r>
            <a:endParaRPr lang="pt-PT" dirty="0">
              <a:solidFill>
                <a:srgbClr val="C00000"/>
              </a:solidFill>
            </a:endParaRPr>
          </a:p>
        </p:txBody>
      </p:sp>
      <p:cxnSp>
        <p:nvCxnSpPr>
          <p:cNvPr id="11" name="Elbow Connector 10"/>
          <p:cNvCxnSpPr>
            <a:endCxn id="6" idx="0"/>
          </p:cNvCxnSpPr>
          <p:nvPr/>
        </p:nvCxnSpPr>
        <p:spPr>
          <a:xfrm rot="10800000" flipV="1">
            <a:off x="7003467" y="1809231"/>
            <a:ext cx="2223675" cy="597199"/>
          </a:xfrm>
          <a:prstGeom prst="bentConnector2">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Elbow Connector 12"/>
          <p:cNvCxnSpPr>
            <a:endCxn id="7" idx="0"/>
          </p:cNvCxnSpPr>
          <p:nvPr/>
        </p:nvCxnSpPr>
        <p:spPr>
          <a:xfrm rot="10800000" flipV="1">
            <a:off x="7931721" y="1809232"/>
            <a:ext cx="1295420" cy="597198"/>
          </a:xfrm>
          <a:prstGeom prst="bentConnector2">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Elbow Connector 14"/>
          <p:cNvCxnSpPr>
            <a:stCxn id="9" idx="1"/>
            <a:endCxn id="8" idx="0"/>
          </p:cNvCxnSpPr>
          <p:nvPr/>
        </p:nvCxnSpPr>
        <p:spPr>
          <a:xfrm rot="10800000" flipV="1">
            <a:off x="8859976" y="1809232"/>
            <a:ext cx="824372" cy="597198"/>
          </a:xfrm>
          <a:prstGeom prst="bentConnector2">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593338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MOLP - Goal Programming</a:t>
            </a:r>
            <a:endParaRPr lang="pt-PT" dirty="0"/>
          </a:p>
        </p:txBody>
      </p:sp>
      <p:sp>
        <p:nvSpPr>
          <p:cNvPr id="5" name="Rounded Rectangle 4"/>
          <p:cNvSpPr/>
          <p:nvPr/>
        </p:nvSpPr>
        <p:spPr>
          <a:xfrm>
            <a:off x="831376" y="1282890"/>
            <a:ext cx="10522424" cy="682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 name="Content Placeholder 1"/>
          <p:cNvSpPr>
            <a:spLocks noGrp="1"/>
          </p:cNvSpPr>
          <p:nvPr>
            <p:ph idx="1"/>
          </p:nvPr>
        </p:nvSpPr>
        <p:spPr>
          <a:xfrm>
            <a:off x="838200" y="1825625"/>
            <a:ext cx="10515600" cy="4661672"/>
          </a:xfrm>
        </p:spPr>
        <p:txBody>
          <a:bodyPr>
            <a:normAutofit/>
          </a:bodyPr>
          <a:lstStyle/>
          <a:p>
            <a:pPr marL="0" indent="0">
              <a:buNone/>
            </a:pPr>
            <a:r>
              <a:rPr lang="en-US" sz="3300" b="1" dirty="0" smtClean="0"/>
              <a:t>Excel Solver:</a:t>
            </a:r>
          </a:p>
          <a:p>
            <a:pPr marL="0" indent="0">
              <a:buNone/>
            </a:pPr>
            <a:endParaRPr lang="en-US" sz="900" b="1" dirty="0"/>
          </a:p>
          <a:p>
            <a:pPr marL="457200" lvl="1" indent="2322513">
              <a:buNone/>
            </a:pPr>
            <a:endParaRPr lang="en-US" b="1" dirty="0" smtClean="0"/>
          </a:p>
          <a:p>
            <a:endParaRPr lang="en-US" dirty="0" smtClean="0"/>
          </a:p>
          <a:p>
            <a:endParaRPr lang="en-US" dirty="0"/>
          </a:p>
          <a:p>
            <a:endParaRPr lang="en-US" dirty="0" smtClean="0"/>
          </a:p>
          <a:p>
            <a:endParaRPr lang="en-US" sz="2600" i="1" dirty="0"/>
          </a:p>
        </p:txBody>
      </p:sp>
      <p:pic>
        <p:nvPicPr>
          <p:cNvPr id="10" name="Picture 9"/>
          <p:cNvPicPr>
            <a:picLocks noChangeAspect="1"/>
          </p:cNvPicPr>
          <p:nvPr/>
        </p:nvPicPr>
        <p:blipFill rotWithShape="1">
          <a:blip r:embed="rId2"/>
          <a:srcRect l="45421" t="11269" r="13051" b="31155"/>
          <a:stretch/>
        </p:blipFill>
        <p:spPr>
          <a:xfrm>
            <a:off x="5802684" y="2095499"/>
            <a:ext cx="5807322" cy="4526735"/>
          </a:xfrm>
          <a:prstGeom prst="rect">
            <a:avLst/>
          </a:prstGeom>
        </p:spPr>
      </p:pic>
      <p:pic>
        <p:nvPicPr>
          <p:cNvPr id="14" name="Picture 13"/>
          <p:cNvPicPr>
            <a:picLocks noChangeAspect="1"/>
          </p:cNvPicPr>
          <p:nvPr/>
        </p:nvPicPr>
        <p:blipFill rotWithShape="1">
          <a:blip r:embed="rId3"/>
          <a:srcRect l="31801"/>
          <a:stretch/>
        </p:blipFill>
        <p:spPr>
          <a:xfrm>
            <a:off x="0" y="2310607"/>
            <a:ext cx="5462377" cy="3421834"/>
          </a:xfrm>
          <a:prstGeom prst="rect">
            <a:avLst/>
          </a:prstGeom>
          <a:ln>
            <a:noFill/>
          </a:ln>
        </p:spPr>
      </p:pic>
      <p:sp>
        <p:nvSpPr>
          <p:cNvPr id="12" name="Rectangle 11"/>
          <p:cNvSpPr/>
          <p:nvPr/>
        </p:nvSpPr>
        <p:spPr>
          <a:xfrm>
            <a:off x="8340436" y="2608453"/>
            <a:ext cx="3013364" cy="301002"/>
          </a:xfrm>
          <a:prstGeom prst="rect">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6" name="Rectangle 15"/>
          <p:cNvSpPr/>
          <p:nvPr/>
        </p:nvSpPr>
        <p:spPr>
          <a:xfrm>
            <a:off x="1112485" y="5240817"/>
            <a:ext cx="480788" cy="314856"/>
          </a:xfrm>
          <a:prstGeom prst="rect">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extLst>
      <p:ext uri="{BB962C8B-B14F-4D97-AF65-F5344CB8AC3E}">
        <p14:creationId xmlns:p14="http://schemas.microsoft.com/office/powerpoint/2010/main" val="50943128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MOLP - Goal Programming</a:t>
            </a:r>
            <a:endParaRPr lang="pt-PT" dirty="0"/>
          </a:p>
        </p:txBody>
      </p:sp>
      <p:sp>
        <p:nvSpPr>
          <p:cNvPr id="5" name="Rounded Rectangle 4"/>
          <p:cNvSpPr/>
          <p:nvPr/>
        </p:nvSpPr>
        <p:spPr>
          <a:xfrm>
            <a:off x="831376" y="1282890"/>
            <a:ext cx="10522424" cy="682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 name="Content Placeholder 1"/>
          <p:cNvSpPr>
            <a:spLocks noGrp="1"/>
          </p:cNvSpPr>
          <p:nvPr>
            <p:ph idx="1"/>
          </p:nvPr>
        </p:nvSpPr>
        <p:spPr>
          <a:xfrm>
            <a:off x="838200" y="1825625"/>
            <a:ext cx="10515600" cy="4661672"/>
          </a:xfrm>
        </p:spPr>
        <p:txBody>
          <a:bodyPr>
            <a:normAutofit/>
          </a:bodyPr>
          <a:lstStyle/>
          <a:p>
            <a:pPr marL="0" indent="0">
              <a:buNone/>
            </a:pPr>
            <a:r>
              <a:rPr lang="en-US" sz="3300" b="1" dirty="0" smtClean="0"/>
              <a:t>Excel Solver:</a:t>
            </a:r>
          </a:p>
          <a:p>
            <a:pPr marL="0" indent="0">
              <a:buNone/>
            </a:pPr>
            <a:endParaRPr lang="en-US" sz="900" b="1" dirty="0"/>
          </a:p>
          <a:p>
            <a:pPr marL="457200" lvl="1" indent="2322513">
              <a:buNone/>
            </a:pPr>
            <a:endParaRPr lang="en-US" b="1" dirty="0" smtClean="0"/>
          </a:p>
          <a:p>
            <a:endParaRPr lang="en-US" dirty="0" smtClean="0"/>
          </a:p>
          <a:p>
            <a:endParaRPr lang="en-US" dirty="0"/>
          </a:p>
          <a:p>
            <a:endParaRPr lang="en-US" dirty="0" smtClean="0"/>
          </a:p>
          <a:p>
            <a:endParaRPr lang="en-US" sz="2600" i="1" dirty="0"/>
          </a:p>
        </p:txBody>
      </p:sp>
      <p:pic>
        <p:nvPicPr>
          <p:cNvPr id="10" name="Picture 9"/>
          <p:cNvPicPr>
            <a:picLocks noChangeAspect="1"/>
          </p:cNvPicPr>
          <p:nvPr/>
        </p:nvPicPr>
        <p:blipFill rotWithShape="1">
          <a:blip r:embed="rId2"/>
          <a:srcRect l="45421" t="11269" r="13051" b="31155"/>
          <a:stretch/>
        </p:blipFill>
        <p:spPr>
          <a:xfrm>
            <a:off x="5802684" y="2095499"/>
            <a:ext cx="5807322" cy="4526735"/>
          </a:xfrm>
          <a:prstGeom prst="rect">
            <a:avLst/>
          </a:prstGeom>
        </p:spPr>
      </p:pic>
      <p:pic>
        <p:nvPicPr>
          <p:cNvPr id="14" name="Picture 13"/>
          <p:cNvPicPr>
            <a:picLocks noChangeAspect="1"/>
          </p:cNvPicPr>
          <p:nvPr/>
        </p:nvPicPr>
        <p:blipFill rotWithShape="1">
          <a:blip r:embed="rId3"/>
          <a:srcRect l="31801"/>
          <a:stretch/>
        </p:blipFill>
        <p:spPr>
          <a:xfrm>
            <a:off x="0" y="2310607"/>
            <a:ext cx="5462377" cy="3421834"/>
          </a:xfrm>
          <a:prstGeom prst="rect">
            <a:avLst/>
          </a:prstGeom>
          <a:ln>
            <a:noFill/>
          </a:ln>
        </p:spPr>
      </p:pic>
      <p:sp>
        <p:nvSpPr>
          <p:cNvPr id="12" name="Rectangle 11"/>
          <p:cNvSpPr/>
          <p:nvPr/>
        </p:nvSpPr>
        <p:spPr>
          <a:xfrm>
            <a:off x="6092588" y="3564417"/>
            <a:ext cx="5261212" cy="245583"/>
          </a:xfrm>
          <a:prstGeom prst="rect">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6" name="Rectangle 15"/>
          <p:cNvSpPr/>
          <p:nvPr/>
        </p:nvSpPr>
        <p:spPr>
          <a:xfrm>
            <a:off x="1112485" y="4201726"/>
            <a:ext cx="3473370" cy="328710"/>
          </a:xfrm>
          <a:prstGeom prst="rect">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extLst>
      <p:ext uri="{BB962C8B-B14F-4D97-AF65-F5344CB8AC3E}">
        <p14:creationId xmlns:p14="http://schemas.microsoft.com/office/powerpoint/2010/main" val="125275256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MOLP - Goal Programming</a:t>
            </a:r>
            <a:endParaRPr lang="pt-PT" dirty="0"/>
          </a:p>
        </p:txBody>
      </p:sp>
      <p:sp>
        <p:nvSpPr>
          <p:cNvPr id="5" name="Rounded Rectangle 4"/>
          <p:cNvSpPr/>
          <p:nvPr/>
        </p:nvSpPr>
        <p:spPr>
          <a:xfrm>
            <a:off x="831376" y="1282890"/>
            <a:ext cx="10522424" cy="682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 name="Content Placeholder 1"/>
          <p:cNvSpPr>
            <a:spLocks noGrp="1"/>
          </p:cNvSpPr>
          <p:nvPr>
            <p:ph idx="1"/>
          </p:nvPr>
        </p:nvSpPr>
        <p:spPr>
          <a:xfrm>
            <a:off x="838200" y="1825625"/>
            <a:ext cx="10515600" cy="4661672"/>
          </a:xfrm>
        </p:spPr>
        <p:txBody>
          <a:bodyPr>
            <a:normAutofit/>
          </a:bodyPr>
          <a:lstStyle/>
          <a:p>
            <a:pPr marL="0" indent="0">
              <a:buNone/>
            </a:pPr>
            <a:r>
              <a:rPr lang="en-US" sz="3300" b="1" dirty="0" smtClean="0"/>
              <a:t>Excel Solver:</a:t>
            </a:r>
          </a:p>
          <a:p>
            <a:pPr marL="0" indent="0">
              <a:buNone/>
            </a:pPr>
            <a:endParaRPr lang="en-US" sz="900" b="1" dirty="0"/>
          </a:p>
          <a:p>
            <a:pPr marL="457200" lvl="1" indent="2322513">
              <a:buNone/>
            </a:pPr>
            <a:endParaRPr lang="en-US" b="1" dirty="0" smtClean="0"/>
          </a:p>
          <a:p>
            <a:endParaRPr lang="en-US" dirty="0" smtClean="0"/>
          </a:p>
          <a:p>
            <a:endParaRPr lang="en-US" dirty="0"/>
          </a:p>
          <a:p>
            <a:endParaRPr lang="en-US" dirty="0" smtClean="0"/>
          </a:p>
          <a:p>
            <a:endParaRPr lang="en-US" sz="2600" i="1" dirty="0"/>
          </a:p>
        </p:txBody>
      </p:sp>
      <p:pic>
        <p:nvPicPr>
          <p:cNvPr id="10" name="Picture 9"/>
          <p:cNvPicPr>
            <a:picLocks noChangeAspect="1"/>
          </p:cNvPicPr>
          <p:nvPr/>
        </p:nvPicPr>
        <p:blipFill rotWithShape="1">
          <a:blip r:embed="rId2"/>
          <a:srcRect l="45421" t="11269" r="13051" b="31155"/>
          <a:stretch/>
        </p:blipFill>
        <p:spPr>
          <a:xfrm>
            <a:off x="5802684" y="2095499"/>
            <a:ext cx="5807322" cy="4526735"/>
          </a:xfrm>
          <a:prstGeom prst="rect">
            <a:avLst/>
          </a:prstGeom>
        </p:spPr>
      </p:pic>
      <p:pic>
        <p:nvPicPr>
          <p:cNvPr id="14" name="Picture 13"/>
          <p:cNvPicPr>
            <a:picLocks noChangeAspect="1"/>
          </p:cNvPicPr>
          <p:nvPr/>
        </p:nvPicPr>
        <p:blipFill rotWithShape="1">
          <a:blip r:embed="rId3"/>
          <a:srcRect l="31801"/>
          <a:stretch/>
        </p:blipFill>
        <p:spPr>
          <a:xfrm>
            <a:off x="0" y="2310607"/>
            <a:ext cx="5462377" cy="3421834"/>
          </a:xfrm>
          <a:prstGeom prst="rect">
            <a:avLst/>
          </a:prstGeom>
          <a:ln>
            <a:noFill/>
          </a:ln>
        </p:spPr>
      </p:pic>
      <p:sp>
        <p:nvSpPr>
          <p:cNvPr id="12" name="Rectangle 11"/>
          <p:cNvSpPr/>
          <p:nvPr/>
        </p:nvSpPr>
        <p:spPr>
          <a:xfrm>
            <a:off x="6075739" y="4201726"/>
            <a:ext cx="768406" cy="148601"/>
          </a:xfrm>
          <a:prstGeom prst="rect">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6" name="Rectangle 15"/>
          <p:cNvSpPr/>
          <p:nvPr/>
        </p:nvSpPr>
        <p:spPr>
          <a:xfrm>
            <a:off x="1112485" y="4201726"/>
            <a:ext cx="3473370" cy="328710"/>
          </a:xfrm>
          <a:prstGeom prst="rect">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3" name="Rectangle 12"/>
          <p:cNvSpPr/>
          <p:nvPr/>
        </p:nvSpPr>
        <p:spPr>
          <a:xfrm>
            <a:off x="1112485" y="3794880"/>
            <a:ext cx="3473370" cy="328710"/>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5" name="Rectangle 14"/>
          <p:cNvSpPr/>
          <p:nvPr/>
        </p:nvSpPr>
        <p:spPr>
          <a:xfrm>
            <a:off x="7047925" y="4170316"/>
            <a:ext cx="768406" cy="148601"/>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extLst>
      <p:ext uri="{BB962C8B-B14F-4D97-AF65-F5344CB8AC3E}">
        <p14:creationId xmlns:p14="http://schemas.microsoft.com/office/powerpoint/2010/main" val="47985440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MOLP - Goal Programming</a:t>
            </a:r>
            <a:endParaRPr lang="pt-PT" dirty="0"/>
          </a:p>
        </p:txBody>
      </p:sp>
      <p:sp>
        <p:nvSpPr>
          <p:cNvPr id="5" name="Rounded Rectangle 4"/>
          <p:cNvSpPr/>
          <p:nvPr/>
        </p:nvSpPr>
        <p:spPr>
          <a:xfrm>
            <a:off x="831376" y="1282890"/>
            <a:ext cx="10522424" cy="682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 name="Content Placeholder 1"/>
          <p:cNvSpPr>
            <a:spLocks noGrp="1"/>
          </p:cNvSpPr>
          <p:nvPr>
            <p:ph idx="1"/>
          </p:nvPr>
        </p:nvSpPr>
        <p:spPr>
          <a:xfrm>
            <a:off x="838200" y="1825625"/>
            <a:ext cx="10515600" cy="4661672"/>
          </a:xfrm>
        </p:spPr>
        <p:txBody>
          <a:bodyPr>
            <a:normAutofit/>
          </a:bodyPr>
          <a:lstStyle/>
          <a:p>
            <a:pPr marL="0" indent="0">
              <a:buNone/>
            </a:pPr>
            <a:r>
              <a:rPr lang="en-US" sz="3300" b="1" dirty="0" smtClean="0"/>
              <a:t>Excel Solver:</a:t>
            </a:r>
          </a:p>
          <a:p>
            <a:pPr marL="0" indent="0">
              <a:buNone/>
            </a:pPr>
            <a:endParaRPr lang="en-US" sz="900" b="1" dirty="0"/>
          </a:p>
          <a:p>
            <a:pPr marL="457200" lvl="1" indent="2322513">
              <a:buNone/>
            </a:pPr>
            <a:endParaRPr lang="en-US" b="1" dirty="0" smtClean="0"/>
          </a:p>
          <a:p>
            <a:endParaRPr lang="en-US" dirty="0" smtClean="0"/>
          </a:p>
          <a:p>
            <a:endParaRPr lang="en-US" dirty="0"/>
          </a:p>
          <a:p>
            <a:endParaRPr lang="en-US" dirty="0" smtClean="0"/>
          </a:p>
          <a:p>
            <a:endParaRPr lang="en-US" sz="2600" i="1" dirty="0"/>
          </a:p>
        </p:txBody>
      </p:sp>
      <p:pic>
        <p:nvPicPr>
          <p:cNvPr id="10" name="Picture 9"/>
          <p:cNvPicPr>
            <a:picLocks noChangeAspect="1"/>
          </p:cNvPicPr>
          <p:nvPr/>
        </p:nvPicPr>
        <p:blipFill rotWithShape="1">
          <a:blip r:embed="rId2"/>
          <a:srcRect l="45421" t="11269" r="13051" b="31155"/>
          <a:stretch/>
        </p:blipFill>
        <p:spPr>
          <a:xfrm>
            <a:off x="5802684" y="2095499"/>
            <a:ext cx="5807322" cy="4526735"/>
          </a:xfrm>
          <a:prstGeom prst="rect">
            <a:avLst/>
          </a:prstGeom>
        </p:spPr>
      </p:pic>
      <p:pic>
        <p:nvPicPr>
          <p:cNvPr id="14" name="Picture 13"/>
          <p:cNvPicPr>
            <a:picLocks noChangeAspect="1"/>
          </p:cNvPicPr>
          <p:nvPr/>
        </p:nvPicPr>
        <p:blipFill rotWithShape="1">
          <a:blip r:embed="rId3"/>
          <a:srcRect l="31801"/>
          <a:stretch/>
        </p:blipFill>
        <p:spPr>
          <a:xfrm>
            <a:off x="0" y="2310607"/>
            <a:ext cx="5462377" cy="3421834"/>
          </a:xfrm>
          <a:prstGeom prst="rect">
            <a:avLst/>
          </a:prstGeom>
          <a:ln>
            <a:noFill/>
          </a:ln>
        </p:spPr>
      </p:pic>
      <p:sp>
        <p:nvSpPr>
          <p:cNvPr id="12" name="Rectangle 11"/>
          <p:cNvSpPr/>
          <p:nvPr/>
        </p:nvSpPr>
        <p:spPr>
          <a:xfrm>
            <a:off x="6772143" y="4301359"/>
            <a:ext cx="792283" cy="197666"/>
          </a:xfrm>
          <a:prstGeom prst="rect">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6" name="Rectangle 15"/>
          <p:cNvSpPr/>
          <p:nvPr/>
        </p:nvSpPr>
        <p:spPr>
          <a:xfrm>
            <a:off x="4876801" y="2729896"/>
            <a:ext cx="415637" cy="969268"/>
          </a:xfrm>
          <a:prstGeom prst="rect">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3" name="Rectangle 12"/>
          <p:cNvSpPr/>
          <p:nvPr/>
        </p:nvSpPr>
        <p:spPr>
          <a:xfrm>
            <a:off x="4475019" y="2747286"/>
            <a:ext cx="401782" cy="951878"/>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5" name="Rectangle 14"/>
          <p:cNvSpPr/>
          <p:nvPr/>
        </p:nvSpPr>
        <p:spPr>
          <a:xfrm>
            <a:off x="6096000" y="4301358"/>
            <a:ext cx="547097" cy="197666"/>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extLst>
      <p:ext uri="{BB962C8B-B14F-4D97-AF65-F5344CB8AC3E}">
        <p14:creationId xmlns:p14="http://schemas.microsoft.com/office/powerpoint/2010/main" val="92289132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MOLP - Goal Programming</a:t>
            </a:r>
            <a:endParaRPr lang="pt-PT" dirty="0"/>
          </a:p>
        </p:txBody>
      </p:sp>
      <p:sp>
        <p:nvSpPr>
          <p:cNvPr id="5" name="Rounded Rectangle 4"/>
          <p:cNvSpPr/>
          <p:nvPr/>
        </p:nvSpPr>
        <p:spPr>
          <a:xfrm>
            <a:off x="831376" y="1282890"/>
            <a:ext cx="10522424" cy="682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 name="Content Placeholder 1"/>
          <p:cNvSpPr>
            <a:spLocks noGrp="1"/>
          </p:cNvSpPr>
          <p:nvPr>
            <p:ph idx="1"/>
          </p:nvPr>
        </p:nvSpPr>
        <p:spPr>
          <a:xfrm>
            <a:off x="838200" y="1825625"/>
            <a:ext cx="10515600" cy="4661672"/>
          </a:xfrm>
        </p:spPr>
        <p:txBody>
          <a:bodyPr>
            <a:normAutofit/>
          </a:bodyPr>
          <a:lstStyle/>
          <a:p>
            <a:pPr marL="0" indent="0">
              <a:buNone/>
            </a:pPr>
            <a:r>
              <a:rPr lang="en-US" sz="3300" b="1" dirty="0" smtClean="0"/>
              <a:t>Excel Solver:</a:t>
            </a:r>
          </a:p>
          <a:p>
            <a:pPr marL="0" indent="0">
              <a:buNone/>
            </a:pPr>
            <a:endParaRPr lang="en-US" sz="900" b="1" dirty="0"/>
          </a:p>
          <a:p>
            <a:pPr marL="457200" lvl="1" indent="2322513">
              <a:buNone/>
            </a:pPr>
            <a:endParaRPr lang="en-US" b="1" dirty="0" smtClean="0"/>
          </a:p>
          <a:p>
            <a:endParaRPr lang="en-US" dirty="0" smtClean="0"/>
          </a:p>
          <a:p>
            <a:endParaRPr lang="en-US" dirty="0"/>
          </a:p>
          <a:p>
            <a:endParaRPr lang="en-US" dirty="0" smtClean="0"/>
          </a:p>
          <a:p>
            <a:endParaRPr lang="en-US" sz="2600" i="1" dirty="0"/>
          </a:p>
        </p:txBody>
      </p:sp>
      <p:pic>
        <p:nvPicPr>
          <p:cNvPr id="6" name="Picture 5"/>
          <p:cNvPicPr>
            <a:picLocks noChangeAspect="1"/>
          </p:cNvPicPr>
          <p:nvPr/>
        </p:nvPicPr>
        <p:blipFill>
          <a:blip r:embed="rId2"/>
          <a:stretch>
            <a:fillRect/>
          </a:stretch>
        </p:blipFill>
        <p:spPr>
          <a:xfrm>
            <a:off x="838199" y="2406669"/>
            <a:ext cx="9867311" cy="4215565"/>
          </a:xfrm>
          <a:prstGeom prst="rect">
            <a:avLst/>
          </a:prstGeom>
        </p:spPr>
      </p:pic>
      <p:sp>
        <p:nvSpPr>
          <p:cNvPr id="17" name="Rectangle 16"/>
          <p:cNvSpPr/>
          <p:nvPr/>
        </p:nvSpPr>
        <p:spPr>
          <a:xfrm>
            <a:off x="6788727" y="4807527"/>
            <a:ext cx="914399" cy="300812"/>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8" name="Rectangle 17"/>
          <p:cNvSpPr/>
          <p:nvPr/>
        </p:nvSpPr>
        <p:spPr>
          <a:xfrm>
            <a:off x="8645237" y="4807527"/>
            <a:ext cx="914399" cy="300812"/>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9" name="Rectangle 18"/>
          <p:cNvSpPr/>
          <p:nvPr/>
        </p:nvSpPr>
        <p:spPr>
          <a:xfrm>
            <a:off x="4281055" y="3740727"/>
            <a:ext cx="1108363" cy="290946"/>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0" name="Rectangle 19"/>
          <p:cNvSpPr/>
          <p:nvPr/>
        </p:nvSpPr>
        <p:spPr>
          <a:xfrm>
            <a:off x="4281055" y="3159259"/>
            <a:ext cx="1108363" cy="290946"/>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1" name="Rectangle 20"/>
          <p:cNvSpPr/>
          <p:nvPr/>
        </p:nvSpPr>
        <p:spPr>
          <a:xfrm>
            <a:off x="10030692" y="3159259"/>
            <a:ext cx="346364" cy="269741"/>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2" name="Rectangle 21"/>
          <p:cNvSpPr/>
          <p:nvPr/>
        </p:nvSpPr>
        <p:spPr>
          <a:xfrm>
            <a:off x="10030692" y="3768859"/>
            <a:ext cx="346364" cy="269741"/>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extLst>
      <p:ext uri="{BB962C8B-B14F-4D97-AF65-F5344CB8AC3E}">
        <p14:creationId xmlns:p14="http://schemas.microsoft.com/office/powerpoint/2010/main" val="417172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P spid="20" grpId="0" animBg="1"/>
      <p:bldP spid="21" grpId="0" animBg="1"/>
      <p:bldP spid="22"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MOLP - Goal Programming</a:t>
            </a:r>
            <a:endParaRPr lang="pt-PT" dirty="0"/>
          </a:p>
        </p:txBody>
      </p:sp>
      <p:sp>
        <p:nvSpPr>
          <p:cNvPr id="5" name="Rounded Rectangle 4"/>
          <p:cNvSpPr/>
          <p:nvPr/>
        </p:nvSpPr>
        <p:spPr>
          <a:xfrm>
            <a:off x="831376" y="1282890"/>
            <a:ext cx="10522424" cy="682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 name="Content Placeholder 1"/>
          <p:cNvSpPr>
            <a:spLocks noGrp="1"/>
          </p:cNvSpPr>
          <p:nvPr>
            <p:ph idx="1"/>
          </p:nvPr>
        </p:nvSpPr>
        <p:spPr>
          <a:xfrm>
            <a:off x="838200" y="1825625"/>
            <a:ext cx="10515600" cy="4661672"/>
          </a:xfrm>
        </p:spPr>
        <p:txBody>
          <a:bodyPr>
            <a:normAutofit/>
          </a:bodyPr>
          <a:lstStyle/>
          <a:p>
            <a:pPr marL="0" indent="0">
              <a:buNone/>
            </a:pPr>
            <a:r>
              <a:rPr lang="en-US" sz="3300" b="1" dirty="0" smtClean="0"/>
              <a:t>Excel Solver:</a:t>
            </a:r>
          </a:p>
          <a:p>
            <a:pPr marL="0" indent="0">
              <a:buNone/>
            </a:pPr>
            <a:endParaRPr lang="en-US" sz="900" b="1" dirty="0"/>
          </a:p>
          <a:p>
            <a:pPr marL="457200" lvl="1" indent="2322513">
              <a:buNone/>
            </a:pPr>
            <a:endParaRPr lang="en-US" b="1" dirty="0" smtClean="0"/>
          </a:p>
          <a:p>
            <a:endParaRPr lang="en-US" dirty="0" smtClean="0"/>
          </a:p>
          <a:p>
            <a:endParaRPr lang="en-US" dirty="0"/>
          </a:p>
          <a:p>
            <a:endParaRPr lang="en-US" dirty="0" smtClean="0"/>
          </a:p>
          <a:p>
            <a:endParaRPr lang="en-US" sz="2600" i="1" dirty="0"/>
          </a:p>
        </p:txBody>
      </p:sp>
      <p:pic>
        <p:nvPicPr>
          <p:cNvPr id="6" name="Picture 5"/>
          <p:cNvPicPr>
            <a:picLocks noChangeAspect="1"/>
          </p:cNvPicPr>
          <p:nvPr/>
        </p:nvPicPr>
        <p:blipFill>
          <a:blip r:embed="rId2"/>
          <a:stretch>
            <a:fillRect/>
          </a:stretch>
        </p:blipFill>
        <p:spPr>
          <a:xfrm>
            <a:off x="838199" y="2406669"/>
            <a:ext cx="9867311" cy="4215565"/>
          </a:xfrm>
          <a:prstGeom prst="rect">
            <a:avLst/>
          </a:prstGeom>
        </p:spPr>
      </p:pic>
      <p:sp>
        <p:nvSpPr>
          <p:cNvPr id="17" name="Rectangle 16"/>
          <p:cNvSpPr/>
          <p:nvPr/>
        </p:nvSpPr>
        <p:spPr>
          <a:xfrm>
            <a:off x="7730837" y="4817393"/>
            <a:ext cx="443345" cy="239516"/>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9" name="Rectangle 18"/>
          <p:cNvSpPr/>
          <p:nvPr/>
        </p:nvSpPr>
        <p:spPr>
          <a:xfrm>
            <a:off x="4267201" y="3456709"/>
            <a:ext cx="1108363" cy="290946"/>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2" name="Rectangle 21"/>
          <p:cNvSpPr/>
          <p:nvPr/>
        </p:nvSpPr>
        <p:spPr>
          <a:xfrm>
            <a:off x="10016838" y="3467311"/>
            <a:ext cx="346364" cy="269741"/>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7" name="Line Callout 1 (Accent Bar) 6"/>
          <p:cNvSpPr/>
          <p:nvPr/>
        </p:nvSpPr>
        <p:spPr>
          <a:xfrm>
            <a:off x="9781310" y="4253612"/>
            <a:ext cx="2230582" cy="1367078"/>
          </a:xfrm>
          <a:prstGeom prst="accentCallout1">
            <a:avLst>
              <a:gd name="adj1" fmla="val 23817"/>
              <a:gd name="adj2" fmla="val -3364"/>
              <a:gd name="adj3" fmla="val 39532"/>
              <a:gd name="adj4" fmla="val -72494"/>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accent2"/>
                </a:solidFill>
              </a:rPr>
              <a:t>This means we’re 8.33 above the employment goal of 40 hundred (833 </a:t>
            </a:r>
            <a:r>
              <a:rPr lang="en-US" sz="1600" dirty="0">
                <a:solidFill>
                  <a:schemeClr val="accent2"/>
                </a:solidFill>
              </a:rPr>
              <a:t>employees</a:t>
            </a:r>
            <a:r>
              <a:rPr lang="en-US" sz="1600" dirty="0" smtClean="0">
                <a:solidFill>
                  <a:schemeClr val="accent2"/>
                </a:solidFill>
              </a:rPr>
              <a:t>)</a:t>
            </a:r>
            <a:endParaRPr lang="pt-PT" sz="1600" dirty="0">
              <a:solidFill>
                <a:schemeClr val="accent2"/>
              </a:solidFill>
            </a:endParaRPr>
          </a:p>
        </p:txBody>
      </p:sp>
    </p:spTree>
    <p:extLst>
      <p:ext uri="{BB962C8B-B14F-4D97-AF65-F5344CB8AC3E}">
        <p14:creationId xmlns:p14="http://schemas.microsoft.com/office/powerpoint/2010/main" val="3513245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2"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838200" y="365125"/>
            <a:ext cx="10515600" cy="1325563"/>
          </a:xfrm>
        </p:spPr>
        <p:txBody>
          <a:bodyPr/>
          <a:lstStyle/>
          <a:p>
            <a:r>
              <a:rPr lang="en-US" dirty="0"/>
              <a:t>Multi-objective </a:t>
            </a:r>
            <a:r>
              <a:rPr lang="en-US" dirty="0" smtClean="0"/>
              <a:t>Linear problems </a:t>
            </a:r>
            <a:endParaRPr lang="en-US" dirty="0"/>
          </a:p>
        </p:txBody>
      </p:sp>
      <p:sp>
        <p:nvSpPr>
          <p:cNvPr id="9" name="Rounded Rectangle 8"/>
          <p:cNvSpPr/>
          <p:nvPr/>
        </p:nvSpPr>
        <p:spPr>
          <a:xfrm>
            <a:off x="831376" y="1282890"/>
            <a:ext cx="10522424" cy="682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0" name="Text Placeholder 4"/>
          <p:cNvSpPr>
            <a:spLocks noGrp="1"/>
          </p:cNvSpPr>
          <p:nvPr>
            <p:ph type="body" sz="quarter" idx="3"/>
          </p:nvPr>
        </p:nvSpPr>
        <p:spPr>
          <a:xfrm>
            <a:off x="864222" y="1351129"/>
            <a:ext cx="5183188" cy="823912"/>
          </a:xfrm>
        </p:spPr>
        <p:txBody>
          <a:bodyPr/>
          <a:lstStyle/>
          <a:p>
            <a:r>
              <a:rPr lang="en-US" dirty="0">
                <a:solidFill>
                  <a:schemeClr val="accent6"/>
                </a:solidFill>
              </a:rPr>
              <a:t>Multi-objective problems</a:t>
            </a:r>
          </a:p>
        </p:txBody>
      </p:sp>
      <p:sp>
        <p:nvSpPr>
          <p:cNvPr id="11" name="Content Placeholder 5"/>
          <p:cNvSpPr>
            <a:spLocks noGrp="1"/>
          </p:cNvSpPr>
          <p:nvPr>
            <p:ph sz="quarter" idx="4"/>
          </p:nvPr>
        </p:nvSpPr>
        <p:spPr>
          <a:xfrm>
            <a:off x="890926" y="2193524"/>
            <a:ext cx="5183188" cy="3868877"/>
          </a:xfrm>
        </p:spPr>
        <p:txBody>
          <a:bodyPr>
            <a:normAutofit/>
          </a:bodyPr>
          <a:lstStyle/>
          <a:p>
            <a:r>
              <a:rPr lang="en-US" sz="2200" dirty="0"/>
              <a:t>we </a:t>
            </a:r>
            <a:r>
              <a:rPr lang="en-US" sz="2200" dirty="0" smtClean="0"/>
              <a:t>have a </a:t>
            </a:r>
            <a:r>
              <a:rPr lang="en-US" sz="2200" b="1" dirty="0" smtClean="0"/>
              <a:t>set </a:t>
            </a:r>
            <a:r>
              <a:rPr lang="en-US" sz="2200" b="1" dirty="0"/>
              <a:t>of solutions </a:t>
            </a:r>
            <a:r>
              <a:rPr lang="en-US" sz="2200" dirty="0" smtClean="0"/>
              <a:t>reflecting different amounts of satisfaction of two different objectives (Z</a:t>
            </a:r>
            <a:r>
              <a:rPr lang="en-US" sz="2200" baseline="-25000" dirty="0" smtClean="0"/>
              <a:t>1</a:t>
            </a:r>
            <a:r>
              <a:rPr lang="en-US" sz="2200" dirty="0" smtClean="0"/>
              <a:t> and Z</a:t>
            </a:r>
            <a:r>
              <a:rPr lang="en-US" sz="2200" baseline="-25000" dirty="0" smtClean="0"/>
              <a:t>2</a:t>
            </a:r>
            <a:r>
              <a:rPr lang="en-US" sz="2200" dirty="0" smtClean="0"/>
              <a:t>)</a:t>
            </a:r>
          </a:p>
          <a:p>
            <a:endParaRPr lang="en-US" sz="2200" dirty="0"/>
          </a:p>
          <a:p>
            <a:pPr marL="0" indent="0" algn="ctr">
              <a:buNone/>
            </a:pPr>
            <a:r>
              <a:rPr lang="en-US" sz="2200" i="1" dirty="0" smtClean="0">
                <a:solidFill>
                  <a:schemeClr val="bg2">
                    <a:lumMod val="75000"/>
                  </a:schemeClr>
                </a:solidFill>
              </a:rPr>
              <a:t>Brings us to the discussion of decision making </a:t>
            </a:r>
            <a:endParaRPr lang="en-US" sz="2200" i="1" dirty="0">
              <a:solidFill>
                <a:schemeClr val="bg2">
                  <a:lumMod val="75000"/>
                </a:schemeClr>
              </a:solidFill>
            </a:endParaRPr>
          </a:p>
        </p:txBody>
      </p:sp>
      <p:grpSp>
        <p:nvGrpSpPr>
          <p:cNvPr id="22" name="Group 21"/>
          <p:cNvGrpSpPr/>
          <p:nvPr/>
        </p:nvGrpSpPr>
        <p:grpSpPr>
          <a:xfrm>
            <a:off x="6748346" y="1817649"/>
            <a:ext cx="4605454" cy="4556303"/>
            <a:chOff x="6748346" y="1817649"/>
            <a:chExt cx="4605454" cy="4556303"/>
          </a:xfrm>
        </p:grpSpPr>
        <p:pic>
          <p:nvPicPr>
            <p:cNvPr id="13" name="Picture 12"/>
            <p:cNvPicPr>
              <a:picLocks noChangeAspect="1"/>
            </p:cNvPicPr>
            <p:nvPr/>
          </p:nvPicPr>
          <p:blipFill rotWithShape="1">
            <a:blip r:embed="rId2"/>
            <a:srcRect l="49895" r="650"/>
            <a:stretch/>
          </p:blipFill>
          <p:spPr>
            <a:xfrm>
              <a:off x="6748346" y="1817649"/>
              <a:ext cx="4605454" cy="4556303"/>
            </a:xfrm>
            <a:prstGeom prst="rect">
              <a:avLst/>
            </a:prstGeom>
          </p:spPr>
        </p:pic>
        <p:sp>
          <p:nvSpPr>
            <p:cNvPr id="7" name="TextBox 6"/>
            <p:cNvSpPr txBox="1"/>
            <p:nvPr/>
          </p:nvSpPr>
          <p:spPr>
            <a:xfrm>
              <a:off x="9958039" y="3044283"/>
              <a:ext cx="278781" cy="369332"/>
            </a:xfrm>
            <a:prstGeom prst="rect">
              <a:avLst/>
            </a:prstGeom>
            <a:noFill/>
            <a:ln>
              <a:noFill/>
            </a:ln>
          </p:spPr>
          <p:txBody>
            <a:bodyPr wrap="square" rtlCol="0">
              <a:spAutoFit/>
            </a:bodyPr>
            <a:lstStyle/>
            <a:p>
              <a:r>
                <a:rPr lang="en-US" dirty="0" smtClean="0">
                  <a:solidFill>
                    <a:srgbClr val="0070C0"/>
                  </a:solidFill>
                </a:rPr>
                <a:t>A</a:t>
              </a:r>
              <a:endParaRPr lang="en-US" dirty="0">
                <a:solidFill>
                  <a:srgbClr val="0070C0"/>
                </a:solidFill>
              </a:endParaRPr>
            </a:p>
          </p:txBody>
        </p:sp>
        <p:sp>
          <p:nvSpPr>
            <p:cNvPr id="15" name="TextBox 14"/>
            <p:cNvSpPr txBox="1"/>
            <p:nvPr/>
          </p:nvSpPr>
          <p:spPr>
            <a:xfrm>
              <a:off x="7802137" y="2505075"/>
              <a:ext cx="278781" cy="369332"/>
            </a:xfrm>
            <a:prstGeom prst="rect">
              <a:avLst/>
            </a:prstGeom>
            <a:noFill/>
            <a:ln>
              <a:noFill/>
            </a:ln>
          </p:spPr>
          <p:txBody>
            <a:bodyPr wrap="square" rtlCol="0">
              <a:spAutoFit/>
            </a:bodyPr>
            <a:lstStyle/>
            <a:p>
              <a:r>
                <a:rPr lang="en-US" dirty="0" smtClean="0">
                  <a:solidFill>
                    <a:srgbClr val="0070C0"/>
                  </a:solidFill>
                </a:rPr>
                <a:t>B</a:t>
              </a:r>
              <a:endParaRPr lang="en-US" dirty="0">
                <a:solidFill>
                  <a:srgbClr val="0070C0"/>
                </a:solidFill>
              </a:endParaRPr>
            </a:p>
          </p:txBody>
        </p:sp>
        <p:sp>
          <p:nvSpPr>
            <p:cNvPr id="16" name="TextBox 15"/>
            <p:cNvSpPr txBox="1"/>
            <p:nvPr/>
          </p:nvSpPr>
          <p:spPr>
            <a:xfrm>
              <a:off x="7253129" y="3060597"/>
              <a:ext cx="278781" cy="369332"/>
            </a:xfrm>
            <a:prstGeom prst="rect">
              <a:avLst/>
            </a:prstGeom>
            <a:noFill/>
            <a:ln>
              <a:noFill/>
            </a:ln>
          </p:spPr>
          <p:txBody>
            <a:bodyPr wrap="square" rtlCol="0">
              <a:spAutoFit/>
            </a:bodyPr>
            <a:lstStyle/>
            <a:p>
              <a:r>
                <a:rPr lang="en-US" dirty="0" smtClean="0">
                  <a:solidFill>
                    <a:srgbClr val="0070C0"/>
                  </a:solidFill>
                </a:rPr>
                <a:t>C</a:t>
              </a:r>
              <a:endParaRPr lang="en-US" dirty="0">
                <a:solidFill>
                  <a:srgbClr val="0070C0"/>
                </a:solidFill>
              </a:endParaRPr>
            </a:p>
          </p:txBody>
        </p:sp>
        <p:sp>
          <p:nvSpPr>
            <p:cNvPr id="17" name="TextBox 16"/>
            <p:cNvSpPr txBox="1"/>
            <p:nvPr/>
          </p:nvSpPr>
          <p:spPr>
            <a:xfrm>
              <a:off x="9285741" y="5001402"/>
              <a:ext cx="278781" cy="369332"/>
            </a:xfrm>
            <a:prstGeom prst="rect">
              <a:avLst/>
            </a:prstGeom>
            <a:noFill/>
            <a:ln>
              <a:noFill/>
            </a:ln>
          </p:spPr>
          <p:txBody>
            <a:bodyPr wrap="square" rtlCol="0">
              <a:spAutoFit/>
            </a:bodyPr>
            <a:lstStyle/>
            <a:p>
              <a:r>
                <a:rPr lang="en-US" dirty="0" smtClean="0">
                  <a:solidFill>
                    <a:srgbClr val="0070C0"/>
                  </a:solidFill>
                </a:rPr>
                <a:t>D</a:t>
              </a:r>
              <a:endParaRPr lang="en-US" dirty="0">
                <a:solidFill>
                  <a:srgbClr val="0070C0"/>
                </a:solidFill>
              </a:endParaRPr>
            </a:p>
          </p:txBody>
        </p:sp>
        <p:sp>
          <p:nvSpPr>
            <p:cNvPr id="18" name="TextBox 17"/>
            <p:cNvSpPr txBox="1"/>
            <p:nvPr/>
          </p:nvSpPr>
          <p:spPr>
            <a:xfrm>
              <a:off x="9994493" y="5432708"/>
              <a:ext cx="278781" cy="369332"/>
            </a:xfrm>
            <a:prstGeom prst="rect">
              <a:avLst/>
            </a:prstGeom>
            <a:noFill/>
            <a:ln>
              <a:noFill/>
            </a:ln>
          </p:spPr>
          <p:txBody>
            <a:bodyPr wrap="square" rtlCol="0">
              <a:spAutoFit/>
            </a:bodyPr>
            <a:lstStyle/>
            <a:p>
              <a:r>
                <a:rPr lang="en-US" dirty="0" smtClean="0">
                  <a:solidFill>
                    <a:srgbClr val="0070C0"/>
                  </a:solidFill>
                </a:rPr>
                <a:t>E</a:t>
              </a:r>
              <a:endParaRPr lang="en-US" dirty="0">
                <a:solidFill>
                  <a:srgbClr val="0070C0"/>
                </a:solidFill>
              </a:endParaRPr>
            </a:p>
          </p:txBody>
        </p:sp>
        <p:sp>
          <p:nvSpPr>
            <p:cNvPr id="19" name="TextBox 18"/>
            <p:cNvSpPr txBox="1"/>
            <p:nvPr/>
          </p:nvSpPr>
          <p:spPr>
            <a:xfrm>
              <a:off x="10725279" y="5533884"/>
              <a:ext cx="278781" cy="369332"/>
            </a:xfrm>
            <a:prstGeom prst="rect">
              <a:avLst/>
            </a:prstGeom>
            <a:noFill/>
            <a:ln>
              <a:noFill/>
            </a:ln>
          </p:spPr>
          <p:txBody>
            <a:bodyPr wrap="square" rtlCol="0">
              <a:spAutoFit/>
            </a:bodyPr>
            <a:lstStyle/>
            <a:p>
              <a:r>
                <a:rPr lang="en-US" dirty="0" smtClean="0">
                  <a:solidFill>
                    <a:srgbClr val="0070C0"/>
                  </a:solidFill>
                </a:rPr>
                <a:t>F</a:t>
              </a:r>
              <a:endParaRPr lang="en-US" dirty="0">
                <a:solidFill>
                  <a:srgbClr val="0070C0"/>
                </a:solidFill>
              </a:endParaRPr>
            </a:p>
          </p:txBody>
        </p:sp>
      </p:grpSp>
      <p:pic>
        <p:nvPicPr>
          <p:cNvPr id="14" name="Picture 13"/>
          <p:cNvPicPr>
            <a:picLocks noChangeAspect="1"/>
          </p:cNvPicPr>
          <p:nvPr/>
        </p:nvPicPr>
        <p:blipFill rotWithShape="1">
          <a:blip r:embed="rId3"/>
          <a:srcRect t="3931"/>
          <a:stretch/>
        </p:blipFill>
        <p:spPr>
          <a:xfrm>
            <a:off x="1384610" y="4539022"/>
            <a:ext cx="3918915" cy="2300746"/>
          </a:xfrm>
          <a:prstGeom prst="rect">
            <a:avLst/>
          </a:prstGeom>
        </p:spPr>
      </p:pic>
    </p:spTree>
    <p:extLst>
      <p:ext uri="{BB962C8B-B14F-4D97-AF65-F5344CB8AC3E}">
        <p14:creationId xmlns:p14="http://schemas.microsoft.com/office/powerpoint/2010/main" val="3770520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MOLP - Goal Programming</a:t>
            </a:r>
            <a:endParaRPr lang="pt-PT" dirty="0"/>
          </a:p>
        </p:txBody>
      </p:sp>
      <p:sp>
        <p:nvSpPr>
          <p:cNvPr id="5" name="Rounded Rectangle 4"/>
          <p:cNvSpPr/>
          <p:nvPr/>
        </p:nvSpPr>
        <p:spPr>
          <a:xfrm>
            <a:off x="831376" y="1282890"/>
            <a:ext cx="10522424" cy="682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 name="Content Placeholder 1"/>
          <p:cNvSpPr>
            <a:spLocks noGrp="1"/>
          </p:cNvSpPr>
          <p:nvPr>
            <p:ph idx="1"/>
          </p:nvPr>
        </p:nvSpPr>
        <p:spPr>
          <a:xfrm>
            <a:off x="838200" y="1825625"/>
            <a:ext cx="10515600" cy="4661672"/>
          </a:xfrm>
        </p:spPr>
        <p:txBody>
          <a:bodyPr>
            <a:normAutofit/>
          </a:bodyPr>
          <a:lstStyle/>
          <a:p>
            <a:pPr marL="0" indent="0">
              <a:buNone/>
            </a:pPr>
            <a:r>
              <a:rPr lang="en-US" sz="3300" b="1" dirty="0" smtClean="0"/>
              <a:t>Excel Solver:</a:t>
            </a:r>
          </a:p>
          <a:p>
            <a:pPr marL="0" indent="0">
              <a:buNone/>
            </a:pPr>
            <a:endParaRPr lang="en-US" sz="900" b="1" dirty="0"/>
          </a:p>
          <a:p>
            <a:pPr marL="457200" lvl="1" indent="2322513">
              <a:buNone/>
            </a:pPr>
            <a:endParaRPr lang="en-US" b="1" dirty="0" smtClean="0"/>
          </a:p>
          <a:p>
            <a:endParaRPr lang="en-US" dirty="0" smtClean="0"/>
          </a:p>
          <a:p>
            <a:endParaRPr lang="en-US" dirty="0"/>
          </a:p>
          <a:p>
            <a:endParaRPr lang="en-US" dirty="0" smtClean="0"/>
          </a:p>
          <a:p>
            <a:endParaRPr lang="en-US" sz="2600" i="1" dirty="0"/>
          </a:p>
        </p:txBody>
      </p:sp>
      <p:pic>
        <p:nvPicPr>
          <p:cNvPr id="6" name="Picture 5"/>
          <p:cNvPicPr>
            <a:picLocks noChangeAspect="1"/>
          </p:cNvPicPr>
          <p:nvPr/>
        </p:nvPicPr>
        <p:blipFill>
          <a:blip r:embed="rId2"/>
          <a:stretch>
            <a:fillRect/>
          </a:stretch>
        </p:blipFill>
        <p:spPr>
          <a:xfrm>
            <a:off x="838199" y="2406669"/>
            <a:ext cx="9867311" cy="4215565"/>
          </a:xfrm>
          <a:prstGeom prst="rect">
            <a:avLst/>
          </a:prstGeom>
        </p:spPr>
      </p:pic>
      <p:sp>
        <p:nvSpPr>
          <p:cNvPr id="19" name="Rectangle 18"/>
          <p:cNvSpPr/>
          <p:nvPr/>
        </p:nvSpPr>
        <p:spPr>
          <a:xfrm>
            <a:off x="5389419" y="4817393"/>
            <a:ext cx="1385454" cy="239516"/>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7" name="Line Callout 1 (Accent Bar) 6"/>
          <p:cNvSpPr/>
          <p:nvPr/>
        </p:nvSpPr>
        <p:spPr>
          <a:xfrm>
            <a:off x="9781310" y="4253612"/>
            <a:ext cx="2230582" cy="1367078"/>
          </a:xfrm>
          <a:prstGeom prst="accentCallout1">
            <a:avLst>
              <a:gd name="adj1" fmla="val 23817"/>
              <a:gd name="adj2" fmla="val -3364"/>
              <a:gd name="adj3" fmla="val 40545"/>
              <a:gd name="adj4" fmla="val -134606"/>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accent2"/>
                </a:solidFill>
              </a:rPr>
              <a:t>This means the best way  to achieve the goals given these penalties is not producing product X</a:t>
            </a:r>
            <a:r>
              <a:rPr lang="en-US" sz="1600" baseline="-25000" dirty="0" smtClean="0">
                <a:solidFill>
                  <a:schemeClr val="accent2"/>
                </a:solidFill>
              </a:rPr>
              <a:t>2</a:t>
            </a:r>
            <a:endParaRPr lang="pt-PT" sz="1600" baseline="-25000" dirty="0">
              <a:solidFill>
                <a:schemeClr val="accent2"/>
              </a:solidFill>
            </a:endParaRPr>
          </a:p>
        </p:txBody>
      </p:sp>
    </p:spTree>
    <p:extLst>
      <p:ext uri="{BB962C8B-B14F-4D97-AF65-F5344CB8AC3E}">
        <p14:creationId xmlns:p14="http://schemas.microsoft.com/office/powerpoint/2010/main" val="1853727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b="1" dirty="0" smtClean="0"/>
              <a:t>Final remarks on GP:</a:t>
            </a:r>
          </a:p>
          <a:p>
            <a:endParaRPr lang="en-US" sz="900" dirty="0" smtClean="0"/>
          </a:p>
          <a:p>
            <a:r>
              <a:rPr lang="en-US" dirty="0" smtClean="0"/>
              <a:t>Different GP solutions should not be compared only on the basis of their objective function values (because from one iteration to the next weights are changed and these measure different things) -&gt; </a:t>
            </a:r>
            <a:r>
              <a:rPr lang="en-US" b="1" dirty="0" smtClean="0">
                <a:solidFill>
                  <a:srgbClr val="0070C0"/>
                </a:solidFill>
              </a:rPr>
              <a:t>look at solutions as a whole (not only to Z value)</a:t>
            </a:r>
          </a:p>
          <a:p>
            <a:endParaRPr lang="en-US" sz="900" dirty="0"/>
          </a:p>
          <a:p>
            <a:r>
              <a:rPr lang="en-US" dirty="0" smtClean="0"/>
              <a:t>Sometimes, one or more goals might be considered infinitely more important than other: in such case assign arbitrarily large weights to the deviations from these goals to ensure undesirable deviations from them never occur (</a:t>
            </a:r>
            <a:r>
              <a:rPr lang="en-US" b="1" dirty="0" smtClean="0"/>
              <a:t>Preemptive GP</a:t>
            </a:r>
            <a:r>
              <a:rPr lang="en-US" dirty="0" smtClean="0"/>
              <a:t>) </a:t>
            </a:r>
            <a:r>
              <a:rPr lang="en-US" i="1" dirty="0" smtClean="0">
                <a:solidFill>
                  <a:schemeClr val="accent6"/>
                </a:solidFill>
              </a:rPr>
              <a:t>Note that if these goals can be achieved the use of these large weights transforms them into hard constraints never to be violated</a:t>
            </a:r>
            <a:endParaRPr lang="en-US" dirty="0" smtClean="0">
              <a:solidFill>
                <a:schemeClr val="accent6"/>
              </a:solidFill>
            </a:endParaRPr>
          </a:p>
          <a:p>
            <a:endParaRPr lang="en-US" dirty="0" smtClean="0"/>
          </a:p>
          <a:p>
            <a:endParaRPr lang="en-US" dirty="0"/>
          </a:p>
        </p:txBody>
      </p:sp>
      <p:sp>
        <p:nvSpPr>
          <p:cNvPr id="4" name="Title 1"/>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MOLP - Goal Programming</a:t>
            </a:r>
            <a:endParaRPr lang="pt-PT" dirty="0"/>
          </a:p>
        </p:txBody>
      </p:sp>
      <p:sp>
        <p:nvSpPr>
          <p:cNvPr id="5" name="Rounded Rectangle 4"/>
          <p:cNvSpPr/>
          <p:nvPr/>
        </p:nvSpPr>
        <p:spPr>
          <a:xfrm>
            <a:off x="831376" y="1282890"/>
            <a:ext cx="10522424" cy="682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extLst>
      <p:ext uri="{BB962C8B-B14F-4D97-AF65-F5344CB8AC3E}">
        <p14:creationId xmlns:p14="http://schemas.microsoft.com/office/powerpoint/2010/main" val="257456463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600" b="1" dirty="0" smtClean="0"/>
              <a:t>Final remarks on GP:</a:t>
            </a:r>
          </a:p>
          <a:p>
            <a:endParaRPr lang="en-US" sz="800" dirty="0" smtClean="0"/>
          </a:p>
          <a:p>
            <a:r>
              <a:rPr lang="en-US" sz="2600" dirty="0" smtClean="0"/>
              <a:t>Hard constraints can be placed on a certain deviation that must never happen directly: </a:t>
            </a:r>
            <a:r>
              <a:rPr lang="pt-PT" sz="2600" dirty="0"/>
              <a:t> </a:t>
            </a:r>
            <a:r>
              <a:rPr lang="pt-PT" sz="2600" i="1" dirty="0" smtClean="0"/>
              <a:t>y</a:t>
            </a:r>
            <a:r>
              <a:rPr lang="pt-PT" sz="2600" baseline="-25000" dirty="0" smtClean="0"/>
              <a:t>5</a:t>
            </a:r>
            <a:r>
              <a:rPr lang="pt-PT" sz="2600" baseline="30000" dirty="0" smtClean="0"/>
              <a:t>+ </a:t>
            </a:r>
            <a:r>
              <a:rPr lang="pt-PT" sz="2600" dirty="0" smtClean="0"/>
              <a:t>≤ 50000</a:t>
            </a:r>
            <a:endParaRPr lang="en-US" sz="2600" b="1" dirty="0" smtClean="0">
              <a:solidFill>
                <a:srgbClr val="0070C0"/>
              </a:solidFill>
            </a:endParaRPr>
          </a:p>
          <a:p>
            <a:endParaRPr lang="en-US" sz="800" dirty="0"/>
          </a:p>
          <a:p>
            <a:r>
              <a:rPr lang="en-US" sz="2600" dirty="0" smtClean="0"/>
              <a:t>The concept of deviational variables is not exclusive to GP, thus understanding the concept might be useful in other mathematical programming situations</a:t>
            </a:r>
          </a:p>
          <a:p>
            <a:endParaRPr lang="en-US" dirty="0"/>
          </a:p>
        </p:txBody>
      </p:sp>
      <p:sp>
        <p:nvSpPr>
          <p:cNvPr id="4" name="Title 1"/>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MOLP - Goal Programming</a:t>
            </a:r>
            <a:endParaRPr lang="pt-PT" dirty="0"/>
          </a:p>
        </p:txBody>
      </p:sp>
      <p:sp>
        <p:nvSpPr>
          <p:cNvPr id="5" name="Rounded Rectangle 4"/>
          <p:cNvSpPr/>
          <p:nvPr/>
        </p:nvSpPr>
        <p:spPr>
          <a:xfrm>
            <a:off x="831376" y="1282890"/>
            <a:ext cx="10522424" cy="682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extLst>
      <p:ext uri="{BB962C8B-B14F-4D97-AF65-F5344CB8AC3E}">
        <p14:creationId xmlns:p14="http://schemas.microsoft.com/office/powerpoint/2010/main" val="2932824373"/>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10515600" cy="2760023"/>
          </a:xfrm>
        </p:spPr>
        <p:txBody>
          <a:bodyPr>
            <a:normAutofit fontScale="92500" lnSpcReduction="10000"/>
          </a:bodyPr>
          <a:lstStyle/>
          <a:p>
            <a:r>
              <a:rPr lang="en-US" dirty="0" smtClean="0"/>
              <a:t>Exercise 1</a:t>
            </a:r>
          </a:p>
          <a:p>
            <a:pPr marL="457200" lvl="1" indent="0">
              <a:buNone/>
            </a:pPr>
            <a:r>
              <a:rPr lang="en-US" dirty="0" smtClean="0"/>
              <a:t>Blackstone Mining Company operates 2 coal mines Wythe and Giles. The manager is anticipating a demand increase for coal in the coming year and he wants to schedule extra shifts of workers to the mines. Each extra shift has an extra cost of 40000/month at Wythe and 32000/month at Giles.</a:t>
            </a:r>
          </a:p>
          <a:p>
            <a:pPr marL="457200" lvl="1" indent="0">
              <a:buNone/>
            </a:pPr>
            <a:r>
              <a:rPr lang="en-US" dirty="0" smtClean="0"/>
              <a:t>The extraction methods lead to the production of toxic water. Running </a:t>
            </a:r>
            <a:r>
              <a:rPr lang="en-US" dirty="0"/>
              <a:t>an extra shift </a:t>
            </a:r>
            <a:r>
              <a:rPr lang="en-US" dirty="0" smtClean="0"/>
              <a:t>at Wythe leads to the production of 800 gallons and 1250 gallons at Giles.</a:t>
            </a:r>
          </a:p>
          <a:p>
            <a:pPr marL="457200" lvl="1" indent="0">
              <a:buNone/>
            </a:pPr>
            <a:r>
              <a:rPr lang="en-US" dirty="0" smtClean="0"/>
              <a:t>Despite safety guidelines are followed 0.2 life threatening accidents are expected at Wythe and 0.45  </a:t>
            </a:r>
            <a:endParaRPr lang="pt-PT" dirty="0"/>
          </a:p>
        </p:txBody>
      </p:sp>
      <p:sp>
        <p:nvSpPr>
          <p:cNvPr id="4" name="Title 1"/>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smtClean="0"/>
              <a:t>Multiple Objective Decision Analysis </a:t>
            </a:r>
            <a:r>
              <a:rPr lang="en-US" sz="2800" dirty="0" smtClean="0"/>
              <a:t>- Optimization</a:t>
            </a:r>
            <a:endParaRPr lang="pt-PT" sz="2800" dirty="0"/>
          </a:p>
        </p:txBody>
      </p:sp>
      <p:sp>
        <p:nvSpPr>
          <p:cNvPr id="5" name="Rounded Rectangle 4"/>
          <p:cNvSpPr/>
          <p:nvPr/>
        </p:nvSpPr>
        <p:spPr>
          <a:xfrm>
            <a:off x="831376" y="1282890"/>
            <a:ext cx="10522424" cy="682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pic>
        <p:nvPicPr>
          <p:cNvPr id="7" name="Picture 6"/>
          <p:cNvPicPr>
            <a:picLocks noChangeAspect="1"/>
          </p:cNvPicPr>
          <p:nvPr/>
        </p:nvPicPr>
        <p:blipFill rotWithShape="1">
          <a:blip r:embed="rId2"/>
          <a:srcRect r="14496"/>
          <a:stretch/>
        </p:blipFill>
        <p:spPr>
          <a:xfrm>
            <a:off x="1236970" y="5781394"/>
            <a:ext cx="5368546" cy="865070"/>
          </a:xfrm>
          <a:prstGeom prst="rect">
            <a:avLst/>
          </a:prstGeom>
        </p:spPr>
      </p:pic>
      <p:sp>
        <p:nvSpPr>
          <p:cNvPr id="8" name="TextBox 7"/>
          <p:cNvSpPr txBox="1"/>
          <p:nvPr/>
        </p:nvSpPr>
        <p:spPr>
          <a:xfrm>
            <a:off x="4831309" y="4801633"/>
            <a:ext cx="1774208" cy="738664"/>
          </a:xfrm>
          <a:prstGeom prst="rect">
            <a:avLst/>
          </a:prstGeom>
          <a:noFill/>
        </p:spPr>
        <p:txBody>
          <a:bodyPr wrap="square" rtlCol="0">
            <a:spAutoFit/>
          </a:bodyPr>
          <a:lstStyle/>
          <a:p>
            <a:pPr algn="ctr"/>
            <a:r>
              <a:rPr lang="en-US" sz="1400" dirty="0" smtClean="0"/>
              <a:t>Coal production a month by a shift of workers (ton)</a:t>
            </a:r>
            <a:endParaRPr lang="pt-PT" sz="1400" dirty="0"/>
          </a:p>
        </p:txBody>
      </p:sp>
      <p:sp>
        <p:nvSpPr>
          <p:cNvPr id="9" name="TextBox 8"/>
          <p:cNvSpPr txBox="1"/>
          <p:nvPr/>
        </p:nvSpPr>
        <p:spPr>
          <a:xfrm>
            <a:off x="4831309" y="5494791"/>
            <a:ext cx="873455" cy="307777"/>
          </a:xfrm>
          <a:prstGeom prst="rect">
            <a:avLst/>
          </a:prstGeom>
          <a:noFill/>
        </p:spPr>
        <p:txBody>
          <a:bodyPr wrap="square" rtlCol="0">
            <a:spAutoFit/>
          </a:bodyPr>
          <a:lstStyle/>
          <a:p>
            <a:pPr algn="ctr"/>
            <a:r>
              <a:rPr lang="en-US" sz="1400" b="1" dirty="0" smtClean="0"/>
              <a:t>Wythe</a:t>
            </a:r>
            <a:endParaRPr lang="pt-PT" sz="1400" b="1" dirty="0"/>
          </a:p>
        </p:txBody>
      </p:sp>
      <p:sp>
        <p:nvSpPr>
          <p:cNvPr id="10" name="TextBox 9"/>
          <p:cNvSpPr txBox="1"/>
          <p:nvPr/>
        </p:nvSpPr>
        <p:spPr>
          <a:xfrm>
            <a:off x="5718413" y="5494791"/>
            <a:ext cx="873455" cy="307777"/>
          </a:xfrm>
          <a:prstGeom prst="rect">
            <a:avLst/>
          </a:prstGeom>
          <a:noFill/>
        </p:spPr>
        <p:txBody>
          <a:bodyPr wrap="square" rtlCol="0">
            <a:spAutoFit/>
          </a:bodyPr>
          <a:lstStyle/>
          <a:p>
            <a:pPr algn="ctr"/>
            <a:r>
              <a:rPr lang="en-US" sz="1400" b="1" dirty="0" smtClean="0"/>
              <a:t>Giles</a:t>
            </a:r>
            <a:endParaRPr lang="pt-PT" sz="1400" b="1" dirty="0"/>
          </a:p>
        </p:txBody>
      </p:sp>
      <p:sp>
        <p:nvSpPr>
          <p:cNvPr id="11" name="TextBox 10"/>
          <p:cNvSpPr txBox="1"/>
          <p:nvPr/>
        </p:nvSpPr>
        <p:spPr>
          <a:xfrm>
            <a:off x="6591867" y="4854249"/>
            <a:ext cx="923837" cy="1846659"/>
          </a:xfrm>
          <a:prstGeom prst="rect">
            <a:avLst/>
          </a:prstGeom>
          <a:noFill/>
        </p:spPr>
        <p:txBody>
          <a:bodyPr wrap="square" rtlCol="0">
            <a:spAutoFit/>
          </a:bodyPr>
          <a:lstStyle/>
          <a:p>
            <a:pPr algn="ctr"/>
            <a:r>
              <a:rPr lang="en-US" sz="1400" dirty="0" smtClean="0"/>
              <a:t>Increase in demand</a:t>
            </a:r>
          </a:p>
          <a:p>
            <a:pPr algn="ctr"/>
            <a:endParaRPr lang="en-US" sz="1400" dirty="0"/>
          </a:p>
          <a:p>
            <a:pPr algn="ctr"/>
            <a:r>
              <a:rPr lang="en-US" sz="1400" dirty="0" smtClean="0"/>
              <a:t>48</a:t>
            </a:r>
          </a:p>
          <a:p>
            <a:pPr algn="ctr"/>
            <a:endParaRPr lang="en-US" sz="800" dirty="0" smtClean="0"/>
          </a:p>
          <a:p>
            <a:pPr algn="ctr"/>
            <a:r>
              <a:rPr lang="en-US" sz="1400" dirty="0" smtClean="0"/>
              <a:t>28</a:t>
            </a:r>
          </a:p>
          <a:p>
            <a:pPr algn="ctr"/>
            <a:endParaRPr lang="en-US" sz="800" dirty="0" smtClean="0"/>
          </a:p>
          <a:p>
            <a:pPr algn="ctr"/>
            <a:r>
              <a:rPr lang="en-US" sz="1400" dirty="0" smtClean="0"/>
              <a:t>100</a:t>
            </a:r>
            <a:endParaRPr lang="pt-PT" sz="1400" dirty="0"/>
          </a:p>
        </p:txBody>
      </p:sp>
      <p:sp>
        <p:nvSpPr>
          <p:cNvPr id="12" name="TextBox 11"/>
          <p:cNvSpPr txBox="1"/>
          <p:nvPr/>
        </p:nvSpPr>
        <p:spPr>
          <a:xfrm>
            <a:off x="8352426" y="5169136"/>
            <a:ext cx="3234519" cy="1477328"/>
          </a:xfrm>
          <a:prstGeom prst="rect">
            <a:avLst/>
          </a:prstGeom>
          <a:noFill/>
        </p:spPr>
        <p:txBody>
          <a:bodyPr wrap="square" rtlCol="0">
            <a:spAutoFit/>
          </a:bodyPr>
          <a:lstStyle/>
          <a:p>
            <a:r>
              <a:rPr lang="en-US" dirty="0" smtClean="0"/>
              <a:t>Determine the number of extra shifts at each of the mines that minimizes costs, toxic waste production and </a:t>
            </a:r>
            <a:r>
              <a:rPr lang="en-US" dirty="0"/>
              <a:t>life </a:t>
            </a:r>
            <a:r>
              <a:rPr lang="en-US" dirty="0" smtClean="0"/>
              <a:t>threatening accidents</a:t>
            </a:r>
            <a:endParaRPr lang="pt-PT" dirty="0"/>
          </a:p>
        </p:txBody>
      </p:sp>
    </p:spTree>
    <p:extLst>
      <p:ext uri="{BB962C8B-B14F-4D97-AF65-F5344CB8AC3E}">
        <p14:creationId xmlns:p14="http://schemas.microsoft.com/office/powerpoint/2010/main" val="838945345"/>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641763" y="2369127"/>
            <a:ext cx="8728363" cy="646331"/>
          </a:xfrm>
          <a:prstGeom prst="rect">
            <a:avLst/>
          </a:prstGeom>
          <a:noFill/>
        </p:spPr>
        <p:txBody>
          <a:bodyPr wrap="square" rtlCol="0">
            <a:spAutoFit/>
          </a:bodyPr>
          <a:lstStyle/>
          <a:p>
            <a:r>
              <a:rPr lang="en-US" sz="3600" dirty="0"/>
              <a:t>Multi-objective linear </a:t>
            </a:r>
            <a:r>
              <a:rPr lang="en-US" sz="3600" dirty="0" smtClean="0"/>
              <a:t>programming</a:t>
            </a:r>
            <a:endParaRPr lang="en-US" sz="3600" dirty="0"/>
          </a:p>
        </p:txBody>
      </p:sp>
      <p:cxnSp>
        <p:nvCxnSpPr>
          <p:cNvPr id="7" name="Straight Connector 6"/>
          <p:cNvCxnSpPr/>
          <p:nvPr/>
        </p:nvCxnSpPr>
        <p:spPr>
          <a:xfrm flipV="1">
            <a:off x="1641764" y="3307080"/>
            <a:ext cx="8728363" cy="0"/>
          </a:xfrm>
          <a:prstGeom prst="line">
            <a:avLst/>
          </a:prstGeom>
          <a:ln w="28575">
            <a:solidFill>
              <a:srgbClr val="0070C0"/>
            </a:solidFill>
          </a:ln>
        </p:spPr>
        <p:style>
          <a:lnRef idx="1">
            <a:schemeClr val="accent6"/>
          </a:lnRef>
          <a:fillRef idx="0">
            <a:schemeClr val="accent6"/>
          </a:fillRef>
          <a:effectRef idx="0">
            <a:schemeClr val="accent6"/>
          </a:effectRef>
          <a:fontRef idx="minor">
            <a:schemeClr val="tx1"/>
          </a:fontRef>
        </p:style>
      </p:cxnSp>
      <p:sp>
        <p:nvSpPr>
          <p:cNvPr id="8" name="TextBox 7"/>
          <p:cNvSpPr txBox="1"/>
          <p:nvPr/>
        </p:nvSpPr>
        <p:spPr>
          <a:xfrm>
            <a:off x="1641764" y="4276436"/>
            <a:ext cx="8416636" cy="769441"/>
          </a:xfrm>
          <a:prstGeom prst="rect">
            <a:avLst/>
          </a:prstGeom>
          <a:noFill/>
        </p:spPr>
        <p:txBody>
          <a:bodyPr wrap="square" rtlCol="0">
            <a:spAutoFit/>
          </a:bodyPr>
          <a:lstStyle/>
          <a:p>
            <a:pPr lvl="1"/>
            <a:r>
              <a:rPr lang="en-US" dirty="0" smtClean="0">
                <a:solidFill>
                  <a:schemeClr val="bg2">
                    <a:lumMod val="50000"/>
                  </a:schemeClr>
                </a:solidFill>
              </a:rPr>
              <a:t>MOLP – minimizing weighted sum percent deviations </a:t>
            </a:r>
            <a:endParaRPr lang="en-US" dirty="0">
              <a:solidFill>
                <a:schemeClr val="bg2">
                  <a:lumMod val="50000"/>
                </a:schemeClr>
              </a:solidFill>
            </a:endParaRPr>
          </a:p>
          <a:p>
            <a:pPr marL="742950" lvl="1" indent="-285750">
              <a:buFontTx/>
              <a:buChar char="-"/>
            </a:pPr>
            <a:endParaRPr lang="en-US" b="1" dirty="0" smtClean="0">
              <a:solidFill>
                <a:schemeClr val="bg2">
                  <a:lumMod val="50000"/>
                </a:schemeClr>
              </a:solidFill>
            </a:endParaRPr>
          </a:p>
          <a:p>
            <a:pPr marL="742950" lvl="1" indent="-285750">
              <a:buFontTx/>
              <a:buChar char="-"/>
            </a:pPr>
            <a:endParaRPr lang="en-US" sz="800" b="1" dirty="0" smtClean="0">
              <a:solidFill>
                <a:schemeClr val="bg2">
                  <a:lumMod val="50000"/>
                </a:schemeClr>
              </a:solidFill>
            </a:endParaRPr>
          </a:p>
        </p:txBody>
      </p:sp>
    </p:spTree>
    <p:extLst>
      <p:ext uri="{BB962C8B-B14F-4D97-AF65-F5344CB8AC3E}">
        <p14:creationId xmlns:p14="http://schemas.microsoft.com/office/powerpoint/2010/main" val="2102908896"/>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altLang="en-US" sz="2400" dirty="0"/>
              <a:t>An MOLP problem is an LP problem with more than one objective </a:t>
            </a:r>
            <a:r>
              <a:rPr lang="en-US" altLang="en-US" sz="2400" dirty="0" smtClean="0"/>
              <a:t>function</a:t>
            </a:r>
          </a:p>
          <a:p>
            <a:endParaRPr lang="en-US" altLang="en-US" sz="800" dirty="0"/>
          </a:p>
          <a:p>
            <a:r>
              <a:rPr lang="en-US" altLang="en-US" sz="2400" dirty="0"/>
              <a:t>MOLP problems can be viewed as special types of GP problems where we must also determine target values for each goal or </a:t>
            </a:r>
            <a:r>
              <a:rPr lang="en-US" altLang="en-US" sz="2400" dirty="0" smtClean="0"/>
              <a:t>objective</a:t>
            </a:r>
            <a:endParaRPr lang="en-US" altLang="en-US" sz="2400" dirty="0"/>
          </a:p>
          <a:p>
            <a:endParaRPr lang="en-US" altLang="en-US" sz="800" dirty="0"/>
          </a:p>
          <a:p>
            <a:r>
              <a:rPr lang="en-US" altLang="en-US" sz="2400" dirty="0"/>
              <a:t>We can solve 3 separate LP problems, independently optimizing each objective, to find values for t</a:t>
            </a:r>
            <a:r>
              <a:rPr lang="en-US" altLang="en-US" sz="2400" baseline="-25000" dirty="0"/>
              <a:t>1</a:t>
            </a:r>
            <a:r>
              <a:rPr lang="en-US" altLang="en-US" sz="2400" dirty="0"/>
              <a:t>, t</a:t>
            </a:r>
            <a:r>
              <a:rPr lang="en-US" altLang="en-US" sz="2400" baseline="-25000" dirty="0"/>
              <a:t>2</a:t>
            </a:r>
            <a:r>
              <a:rPr lang="en-US" altLang="en-US" sz="2400" dirty="0"/>
              <a:t> and t</a:t>
            </a:r>
            <a:r>
              <a:rPr lang="en-US" altLang="en-US" sz="2400" baseline="-25000" dirty="0"/>
              <a:t>3</a:t>
            </a:r>
            <a:r>
              <a:rPr lang="en-US" altLang="en-US" sz="2400" dirty="0"/>
              <a:t>. (where t is the target value of each goal)</a:t>
            </a:r>
            <a:endParaRPr lang="en-US" sz="2400" dirty="0"/>
          </a:p>
        </p:txBody>
      </p:sp>
      <p:sp>
        <p:nvSpPr>
          <p:cNvPr id="4" name="Title 1"/>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smtClean="0"/>
              <a:t>MOLP</a:t>
            </a:r>
            <a:endParaRPr lang="pt-PT" dirty="0"/>
          </a:p>
        </p:txBody>
      </p:sp>
      <p:sp>
        <p:nvSpPr>
          <p:cNvPr id="5" name="Rounded Rectangle 4"/>
          <p:cNvSpPr/>
          <p:nvPr/>
        </p:nvSpPr>
        <p:spPr>
          <a:xfrm>
            <a:off x="831376" y="1282890"/>
            <a:ext cx="10522424" cy="682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extLst>
      <p:ext uri="{BB962C8B-B14F-4D97-AF65-F5344CB8AC3E}">
        <p14:creationId xmlns:p14="http://schemas.microsoft.com/office/powerpoint/2010/main" val="3587914314"/>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4"/>
            <a:ext cx="10515600" cy="4895215"/>
          </a:xfrm>
        </p:spPr>
        <p:txBody>
          <a:bodyPr>
            <a:normAutofit lnSpcReduction="10000"/>
          </a:bodyPr>
          <a:lstStyle/>
          <a:p>
            <a:r>
              <a:rPr lang="en-US" sz="2400" dirty="0"/>
              <a:t>EXAMPLE: Blackstone Mining runs 2 coal mines in Southwest Virginia</a:t>
            </a:r>
            <a:r>
              <a:rPr lang="en-US" sz="2400" dirty="0" smtClean="0"/>
              <a:t>. Monthly </a:t>
            </a:r>
            <a:r>
              <a:rPr lang="en-US" sz="2400" dirty="0"/>
              <a:t>production by a shift of workers at each mine is summarized as follows</a:t>
            </a:r>
            <a:r>
              <a:rPr lang="en-US" sz="2400" dirty="0" smtClean="0"/>
              <a:t>:</a:t>
            </a:r>
          </a:p>
          <a:p>
            <a:endParaRPr lang="en-US" sz="2600" dirty="0"/>
          </a:p>
          <a:p>
            <a:endParaRPr lang="en-US" sz="2600" dirty="0" smtClean="0"/>
          </a:p>
          <a:p>
            <a:endParaRPr lang="en-US" sz="2600" dirty="0"/>
          </a:p>
          <a:p>
            <a:endParaRPr lang="en-US" sz="2600" dirty="0" smtClean="0"/>
          </a:p>
          <a:p>
            <a:endParaRPr lang="en-US" sz="2600" dirty="0" smtClean="0"/>
          </a:p>
          <a:p>
            <a:endParaRPr lang="en-US" sz="2600" dirty="0" smtClean="0"/>
          </a:p>
          <a:p>
            <a:r>
              <a:rPr lang="en-US" altLang="en-US" sz="2400" dirty="0" smtClean="0"/>
              <a:t>Blackstone coal production/month (tons) needs </a:t>
            </a:r>
            <a:r>
              <a:rPr lang="en-US" altLang="en-US" sz="2400" dirty="0"/>
              <a:t>to </a:t>
            </a:r>
            <a:r>
              <a:rPr lang="en-US" altLang="en-US" sz="2400" dirty="0" smtClean="0"/>
              <a:t>increase </a:t>
            </a:r>
            <a:r>
              <a:rPr lang="en-US" altLang="en-US" sz="2400" dirty="0"/>
              <a:t>48 more tons of high-grade, 28 more tons of medium-grade, and 100 more tons of low-grade coal</a:t>
            </a:r>
            <a:r>
              <a:rPr lang="en-US" altLang="en-US" sz="2400" dirty="0" smtClean="0"/>
              <a:t>.</a:t>
            </a:r>
          </a:p>
          <a:p>
            <a:r>
              <a:rPr lang="en-US" sz="2400" dirty="0"/>
              <a:t>Determine the number of extra shifts at each of the mines that minimizes costs, toxic waste production and life threatening accidents</a:t>
            </a:r>
            <a:endParaRPr lang="pt-PT" sz="2400" dirty="0"/>
          </a:p>
          <a:p>
            <a:endParaRPr lang="en-US" altLang="en-US" sz="2400" dirty="0"/>
          </a:p>
          <a:p>
            <a:endParaRPr lang="en-US" sz="2600" dirty="0"/>
          </a:p>
          <a:p>
            <a:endParaRPr lang="en-US" dirty="0"/>
          </a:p>
        </p:txBody>
      </p:sp>
      <p:sp>
        <p:nvSpPr>
          <p:cNvPr id="4" name="Title 1"/>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smtClean="0"/>
              <a:t>MOLP</a:t>
            </a:r>
            <a:endParaRPr lang="pt-PT" dirty="0"/>
          </a:p>
        </p:txBody>
      </p:sp>
      <p:sp>
        <p:nvSpPr>
          <p:cNvPr id="5" name="Rounded Rectangle 4"/>
          <p:cNvSpPr/>
          <p:nvPr/>
        </p:nvSpPr>
        <p:spPr>
          <a:xfrm>
            <a:off x="831376" y="1282890"/>
            <a:ext cx="10522424" cy="682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grpSp>
        <p:nvGrpSpPr>
          <p:cNvPr id="15" name="Group 14"/>
          <p:cNvGrpSpPr/>
          <p:nvPr/>
        </p:nvGrpSpPr>
        <p:grpSpPr>
          <a:xfrm>
            <a:off x="3108960" y="2637696"/>
            <a:ext cx="8244840" cy="2330511"/>
            <a:chOff x="3108960" y="2637696"/>
            <a:chExt cx="8244840" cy="2330511"/>
          </a:xfrm>
        </p:grpSpPr>
        <p:sp>
          <p:nvSpPr>
            <p:cNvPr id="6" name="Rectangle 4"/>
            <p:cNvSpPr>
              <a:spLocks noChangeArrowheads="1"/>
            </p:cNvSpPr>
            <p:nvPr/>
          </p:nvSpPr>
          <p:spPr bwMode="auto">
            <a:xfrm>
              <a:off x="3360738" y="2637696"/>
              <a:ext cx="7993062" cy="23305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eaLnBrk="0" hangingPunct="0">
                <a:tabLst>
                  <a:tab pos="5033963" algn="ctr"/>
                  <a:tab pos="6854825" algn="ctr"/>
                </a:tabLst>
                <a:defRPr sz="2400">
                  <a:solidFill>
                    <a:schemeClr val="tx1"/>
                  </a:solidFill>
                  <a:latin typeface="Times New Roman" panose="02020603050405020304" pitchFamily="18" charset="0"/>
                </a:defRPr>
              </a:lvl1pPr>
              <a:lvl2pPr eaLnBrk="0" hangingPunct="0">
                <a:tabLst>
                  <a:tab pos="5033963" algn="ctr"/>
                  <a:tab pos="6854825" algn="ctr"/>
                </a:tabLst>
                <a:defRPr sz="2400">
                  <a:solidFill>
                    <a:schemeClr val="tx1"/>
                  </a:solidFill>
                  <a:latin typeface="Times New Roman" panose="02020603050405020304" pitchFamily="18" charset="0"/>
                </a:defRPr>
              </a:lvl2pPr>
              <a:lvl3pPr eaLnBrk="0" hangingPunct="0">
                <a:tabLst>
                  <a:tab pos="5033963" algn="ctr"/>
                  <a:tab pos="6854825" algn="ctr"/>
                </a:tabLst>
                <a:defRPr sz="2400">
                  <a:solidFill>
                    <a:schemeClr val="tx1"/>
                  </a:solidFill>
                  <a:latin typeface="Times New Roman" panose="02020603050405020304" pitchFamily="18" charset="0"/>
                </a:defRPr>
              </a:lvl3pPr>
              <a:lvl4pPr eaLnBrk="0" hangingPunct="0">
                <a:tabLst>
                  <a:tab pos="5033963" algn="ctr"/>
                  <a:tab pos="6854825" algn="ctr"/>
                </a:tabLst>
                <a:defRPr sz="2400">
                  <a:solidFill>
                    <a:schemeClr val="tx1"/>
                  </a:solidFill>
                  <a:latin typeface="Times New Roman" panose="02020603050405020304" pitchFamily="18" charset="0"/>
                </a:defRPr>
              </a:lvl4pPr>
              <a:lvl5pPr eaLnBrk="0" hangingPunct="0">
                <a:tabLst>
                  <a:tab pos="5033963" algn="ctr"/>
                  <a:tab pos="6854825" algn="ctr"/>
                </a:tabLst>
                <a:defRPr sz="2400">
                  <a:solidFill>
                    <a:schemeClr val="tx1"/>
                  </a:solidFill>
                  <a:latin typeface="Times New Roman" panose="02020603050405020304" pitchFamily="18" charset="0"/>
                </a:defRPr>
              </a:lvl5pPr>
              <a:lvl6pPr eaLnBrk="0" fontAlgn="base" hangingPunct="0">
                <a:spcBef>
                  <a:spcPct val="0"/>
                </a:spcBef>
                <a:spcAft>
                  <a:spcPct val="0"/>
                </a:spcAft>
                <a:tabLst>
                  <a:tab pos="5033963" algn="ctr"/>
                  <a:tab pos="6854825" algn="ctr"/>
                </a:tabLst>
                <a:defRPr sz="2400">
                  <a:solidFill>
                    <a:schemeClr val="tx1"/>
                  </a:solidFill>
                  <a:latin typeface="Times New Roman" panose="02020603050405020304" pitchFamily="18" charset="0"/>
                </a:defRPr>
              </a:lvl6pPr>
              <a:lvl7pPr eaLnBrk="0" fontAlgn="base" hangingPunct="0">
                <a:spcBef>
                  <a:spcPct val="0"/>
                </a:spcBef>
                <a:spcAft>
                  <a:spcPct val="0"/>
                </a:spcAft>
                <a:tabLst>
                  <a:tab pos="5033963" algn="ctr"/>
                  <a:tab pos="6854825" algn="ctr"/>
                </a:tabLst>
                <a:defRPr sz="2400">
                  <a:solidFill>
                    <a:schemeClr val="tx1"/>
                  </a:solidFill>
                  <a:latin typeface="Times New Roman" panose="02020603050405020304" pitchFamily="18" charset="0"/>
                </a:defRPr>
              </a:lvl7pPr>
              <a:lvl8pPr eaLnBrk="0" fontAlgn="base" hangingPunct="0">
                <a:spcBef>
                  <a:spcPct val="0"/>
                </a:spcBef>
                <a:spcAft>
                  <a:spcPct val="0"/>
                </a:spcAft>
                <a:tabLst>
                  <a:tab pos="5033963" algn="ctr"/>
                  <a:tab pos="6854825" algn="ctr"/>
                </a:tabLst>
                <a:defRPr sz="2400">
                  <a:solidFill>
                    <a:schemeClr val="tx1"/>
                  </a:solidFill>
                  <a:latin typeface="Times New Roman" panose="02020603050405020304" pitchFamily="18" charset="0"/>
                </a:defRPr>
              </a:lvl8pPr>
              <a:lvl9pPr eaLnBrk="0" fontAlgn="base" hangingPunct="0">
                <a:spcBef>
                  <a:spcPct val="0"/>
                </a:spcBef>
                <a:spcAft>
                  <a:spcPct val="0"/>
                </a:spcAft>
                <a:tabLst>
                  <a:tab pos="5033963" algn="ctr"/>
                  <a:tab pos="6854825" algn="ctr"/>
                </a:tabLst>
                <a:defRPr sz="2400">
                  <a:solidFill>
                    <a:schemeClr val="tx1"/>
                  </a:solidFill>
                  <a:latin typeface="Times New Roman" panose="02020603050405020304" pitchFamily="18" charset="0"/>
                </a:defRPr>
              </a:lvl9pPr>
            </a:lstStyle>
            <a:p>
              <a:pPr>
                <a:lnSpc>
                  <a:spcPct val="60000"/>
                </a:lnSpc>
                <a:spcBef>
                  <a:spcPct val="50000"/>
                </a:spcBef>
              </a:pPr>
              <a:r>
                <a:rPr lang="en-US" altLang="en-US" sz="2000" dirty="0">
                  <a:latin typeface="+mn-lt"/>
                </a:rPr>
                <a:t>Type of Coal  	Wythe Mine 	Giles Mine</a:t>
              </a:r>
            </a:p>
            <a:p>
              <a:pPr>
                <a:lnSpc>
                  <a:spcPct val="60000"/>
                </a:lnSpc>
                <a:spcBef>
                  <a:spcPct val="50000"/>
                </a:spcBef>
              </a:pPr>
              <a:r>
                <a:rPr lang="en-US" altLang="en-US" sz="2000" dirty="0" smtClean="0">
                  <a:latin typeface="+mn-lt"/>
                </a:rPr>
                <a:t>     High-grade</a:t>
              </a:r>
              <a:r>
                <a:rPr lang="en-US" altLang="en-US" sz="2000" dirty="0">
                  <a:latin typeface="+mn-lt"/>
                </a:rPr>
                <a:t>	12 tons	4 tons</a:t>
              </a:r>
            </a:p>
            <a:p>
              <a:pPr>
                <a:lnSpc>
                  <a:spcPct val="60000"/>
                </a:lnSpc>
                <a:spcBef>
                  <a:spcPct val="50000"/>
                </a:spcBef>
              </a:pPr>
              <a:r>
                <a:rPr lang="en-US" altLang="en-US" sz="2000" dirty="0" smtClean="0">
                  <a:latin typeface="+mn-lt"/>
                </a:rPr>
                <a:t>     Medium-grade</a:t>
              </a:r>
              <a:r>
                <a:rPr lang="en-US" altLang="en-US" sz="2000" dirty="0">
                  <a:latin typeface="+mn-lt"/>
                </a:rPr>
                <a:t>	4 tons	4 tons</a:t>
              </a:r>
            </a:p>
            <a:p>
              <a:pPr>
                <a:lnSpc>
                  <a:spcPct val="60000"/>
                </a:lnSpc>
                <a:spcBef>
                  <a:spcPct val="50000"/>
                </a:spcBef>
              </a:pPr>
              <a:r>
                <a:rPr lang="en-US" altLang="en-US" sz="2000" dirty="0" smtClean="0">
                  <a:latin typeface="+mn-lt"/>
                </a:rPr>
                <a:t>     Low-grade</a:t>
              </a:r>
              <a:r>
                <a:rPr lang="en-US" altLang="en-US" sz="2000" dirty="0">
                  <a:latin typeface="+mn-lt"/>
                </a:rPr>
                <a:t>	10 tons	20 tons</a:t>
              </a:r>
            </a:p>
            <a:p>
              <a:pPr>
                <a:lnSpc>
                  <a:spcPct val="60000"/>
                </a:lnSpc>
                <a:spcBef>
                  <a:spcPct val="50000"/>
                </a:spcBef>
              </a:pPr>
              <a:r>
                <a:rPr lang="en-US" altLang="en-US" sz="2000" dirty="0">
                  <a:latin typeface="+mn-lt"/>
                </a:rPr>
                <a:t>Cost per month	$40,000	$32,000</a:t>
              </a:r>
            </a:p>
            <a:p>
              <a:pPr>
                <a:lnSpc>
                  <a:spcPct val="60000"/>
                </a:lnSpc>
                <a:spcBef>
                  <a:spcPct val="50000"/>
                </a:spcBef>
              </a:pPr>
              <a:r>
                <a:rPr lang="en-US" altLang="en-US" sz="2000" dirty="0">
                  <a:latin typeface="+mn-lt"/>
                </a:rPr>
                <a:t>Gallons of toxic water produced	800 	1,250</a:t>
              </a:r>
            </a:p>
            <a:p>
              <a:pPr>
                <a:lnSpc>
                  <a:spcPct val="60000"/>
                </a:lnSpc>
                <a:spcBef>
                  <a:spcPct val="50000"/>
                </a:spcBef>
              </a:pPr>
              <a:r>
                <a:rPr lang="en-US" altLang="en-US" sz="2000" dirty="0">
                  <a:latin typeface="+mn-lt"/>
                </a:rPr>
                <a:t>Life-threatening accidents	0.20	0.45</a:t>
              </a:r>
            </a:p>
          </p:txBody>
        </p:sp>
        <p:cxnSp>
          <p:nvCxnSpPr>
            <p:cNvPr id="8" name="Straight Connector 7"/>
            <p:cNvCxnSpPr/>
            <p:nvPr/>
          </p:nvCxnSpPr>
          <p:spPr>
            <a:xfrm flipV="1">
              <a:off x="3108960" y="2916936"/>
              <a:ext cx="7956000" cy="0"/>
            </a:xfrm>
            <a:prstGeom prst="line">
              <a:avLst/>
            </a:prstGeom>
            <a:ln w="19050"/>
          </p:spPr>
          <p:style>
            <a:lnRef idx="1">
              <a:schemeClr val="accent6"/>
            </a:lnRef>
            <a:fillRef idx="0">
              <a:schemeClr val="accent6"/>
            </a:fillRef>
            <a:effectRef idx="0">
              <a:schemeClr val="accent6"/>
            </a:effectRef>
            <a:fontRef idx="minor">
              <a:schemeClr val="tx1"/>
            </a:fontRef>
          </p:style>
        </p:cxnSp>
        <p:cxnSp>
          <p:nvCxnSpPr>
            <p:cNvPr id="9" name="Straight Connector 8"/>
            <p:cNvCxnSpPr/>
            <p:nvPr/>
          </p:nvCxnSpPr>
          <p:spPr>
            <a:xfrm flipV="1">
              <a:off x="3108960" y="4925947"/>
              <a:ext cx="7956000" cy="0"/>
            </a:xfrm>
            <a:prstGeom prst="line">
              <a:avLst/>
            </a:prstGeom>
            <a:ln w="19050"/>
          </p:spPr>
          <p:style>
            <a:lnRef idx="1">
              <a:schemeClr val="accent6"/>
            </a:lnRef>
            <a:fillRef idx="0">
              <a:schemeClr val="accent6"/>
            </a:fillRef>
            <a:effectRef idx="0">
              <a:schemeClr val="accent6"/>
            </a:effectRef>
            <a:fontRef idx="minor">
              <a:schemeClr val="tx1"/>
            </a:fontRef>
          </p:style>
        </p:cxnSp>
      </p:grpSp>
    </p:spTree>
    <p:extLst>
      <p:ext uri="{BB962C8B-B14F-4D97-AF65-F5344CB8AC3E}">
        <p14:creationId xmlns:p14="http://schemas.microsoft.com/office/powerpoint/2010/main" val="3631277108"/>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Decision variables:</a:t>
            </a:r>
          </a:p>
          <a:p>
            <a:endParaRPr lang="en-US" sz="800" dirty="0" smtClean="0"/>
          </a:p>
          <a:p>
            <a:pPr marL="457200" lvl="1" indent="0">
              <a:buNone/>
              <a:tabLst>
                <a:tab pos="850900" algn="l"/>
              </a:tabLst>
            </a:pPr>
            <a:r>
              <a:rPr lang="en-US" altLang="en-US" dirty="0">
                <a:latin typeface="Times New Roman" panose="02020603050405020304" pitchFamily="18" charset="0"/>
              </a:rPr>
              <a:t> </a:t>
            </a:r>
            <a:r>
              <a:rPr lang="en-US" altLang="en-US" sz="2000" dirty="0"/>
              <a:t>X</a:t>
            </a:r>
            <a:r>
              <a:rPr lang="en-US" altLang="en-US" sz="2000" baseline="-25000" dirty="0"/>
              <a:t>1</a:t>
            </a:r>
            <a:r>
              <a:rPr lang="en-US" altLang="en-US" sz="2000" dirty="0"/>
              <a:t> = number of months to schedule an extra </a:t>
            </a:r>
            <a:r>
              <a:rPr lang="en-US" altLang="en-US" sz="2000" dirty="0" smtClean="0"/>
              <a:t>shift </a:t>
            </a:r>
            <a:r>
              <a:rPr lang="en-US" altLang="en-US" sz="2000" dirty="0"/>
              <a:t>at the Wythe county mine</a:t>
            </a:r>
          </a:p>
          <a:p>
            <a:pPr marL="457200" lvl="1" indent="0">
              <a:buNone/>
              <a:tabLst>
                <a:tab pos="850900" algn="l"/>
              </a:tabLst>
            </a:pPr>
            <a:r>
              <a:rPr lang="en-US" altLang="en-US" sz="2000" dirty="0" smtClean="0"/>
              <a:t> </a:t>
            </a:r>
            <a:r>
              <a:rPr lang="en-US" altLang="en-US" sz="2000" dirty="0"/>
              <a:t>X</a:t>
            </a:r>
            <a:r>
              <a:rPr lang="en-US" altLang="en-US" sz="2000" baseline="-25000" dirty="0"/>
              <a:t>2</a:t>
            </a:r>
            <a:r>
              <a:rPr lang="en-US" altLang="en-US" sz="2000" dirty="0"/>
              <a:t> = number of months to schedule an extra </a:t>
            </a:r>
            <a:r>
              <a:rPr lang="en-US" altLang="en-US" sz="2000" dirty="0" smtClean="0"/>
              <a:t>shift </a:t>
            </a:r>
            <a:r>
              <a:rPr lang="en-US" altLang="en-US" sz="2000" dirty="0"/>
              <a:t>at the Giles county mine</a:t>
            </a:r>
          </a:p>
          <a:p>
            <a:endParaRPr lang="en-US" altLang="en-US" sz="800" dirty="0" smtClean="0"/>
          </a:p>
          <a:p>
            <a:r>
              <a:rPr lang="en-US" altLang="en-US" dirty="0" smtClean="0"/>
              <a:t>The objectives:</a:t>
            </a:r>
          </a:p>
          <a:p>
            <a:endParaRPr lang="en-US" altLang="en-US" sz="800" dirty="0"/>
          </a:p>
          <a:p>
            <a:pPr lvl="1">
              <a:buFontTx/>
              <a:buNone/>
            </a:pPr>
            <a:r>
              <a:rPr lang="en-US" altLang="en-US" sz="2000" dirty="0" smtClean="0"/>
              <a:t>Min Z</a:t>
            </a:r>
            <a:r>
              <a:rPr lang="en-US" altLang="en-US" sz="2000" baseline="-25000" dirty="0" smtClean="0"/>
              <a:t>1</a:t>
            </a:r>
            <a:r>
              <a:rPr lang="en-US" altLang="en-US" sz="2000" dirty="0" smtClean="0"/>
              <a:t> =   40 </a:t>
            </a:r>
            <a:r>
              <a:rPr lang="en-US" altLang="en-US" sz="2000" dirty="0"/>
              <a:t>X</a:t>
            </a:r>
            <a:r>
              <a:rPr lang="en-US" altLang="en-US" sz="2000" baseline="-25000" dirty="0"/>
              <a:t>1</a:t>
            </a:r>
            <a:r>
              <a:rPr lang="en-US" altLang="en-US" sz="2000" dirty="0"/>
              <a:t> </a:t>
            </a:r>
            <a:r>
              <a:rPr lang="en-US" altLang="en-US" sz="2000" dirty="0" smtClean="0"/>
              <a:t> +     32 X</a:t>
            </a:r>
            <a:r>
              <a:rPr lang="en-US" altLang="en-US" sz="2000" baseline="-25000" dirty="0" smtClean="0"/>
              <a:t>2   </a:t>
            </a:r>
            <a:r>
              <a:rPr lang="en-US" altLang="en-US" sz="2000" i="1" dirty="0" smtClean="0">
                <a:solidFill>
                  <a:schemeClr val="bg1">
                    <a:lumMod val="50000"/>
                  </a:schemeClr>
                </a:solidFill>
              </a:rPr>
              <a:t>(Production costs)</a:t>
            </a:r>
            <a:endParaRPr lang="en-US" altLang="en-US" sz="2000" i="1" dirty="0">
              <a:solidFill>
                <a:schemeClr val="bg1">
                  <a:lumMod val="50000"/>
                </a:schemeClr>
              </a:solidFill>
            </a:endParaRPr>
          </a:p>
          <a:p>
            <a:pPr lvl="1">
              <a:buFontTx/>
              <a:buNone/>
            </a:pPr>
            <a:r>
              <a:rPr lang="en-US" altLang="en-US" sz="2000" dirty="0"/>
              <a:t>Min </a:t>
            </a:r>
            <a:r>
              <a:rPr lang="en-US" altLang="en-US" sz="2000" dirty="0" smtClean="0"/>
              <a:t>Z</a:t>
            </a:r>
            <a:r>
              <a:rPr lang="en-US" altLang="en-US" sz="2000" baseline="-25000" dirty="0" smtClean="0"/>
              <a:t>2</a:t>
            </a:r>
            <a:r>
              <a:rPr lang="en-US" altLang="en-US" sz="2000" dirty="0" smtClean="0"/>
              <a:t> </a:t>
            </a:r>
            <a:r>
              <a:rPr lang="en-US" altLang="en-US" sz="2000" dirty="0"/>
              <a:t>= </a:t>
            </a:r>
            <a:r>
              <a:rPr lang="en-US" altLang="en-US" sz="2000" dirty="0" smtClean="0"/>
              <a:t>800 </a:t>
            </a:r>
            <a:r>
              <a:rPr lang="en-US" altLang="en-US" sz="2000" dirty="0"/>
              <a:t>X</a:t>
            </a:r>
            <a:r>
              <a:rPr lang="en-US" altLang="en-US" sz="2000" baseline="-25000" dirty="0"/>
              <a:t>1</a:t>
            </a:r>
            <a:r>
              <a:rPr lang="en-US" altLang="en-US" sz="2000" dirty="0"/>
              <a:t> + 1250 </a:t>
            </a:r>
            <a:r>
              <a:rPr lang="en-US" altLang="en-US" sz="2000" dirty="0" smtClean="0"/>
              <a:t>X</a:t>
            </a:r>
            <a:r>
              <a:rPr lang="en-US" altLang="en-US" sz="2000" baseline="-25000" dirty="0" smtClean="0"/>
              <a:t>2   </a:t>
            </a:r>
            <a:r>
              <a:rPr lang="en-US" altLang="en-US" sz="2000" i="1" dirty="0" smtClean="0">
                <a:solidFill>
                  <a:schemeClr val="bg1">
                    <a:lumMod val="50000"/>
                  </a:schemeClr>
                </a:solidFill>
              </a:rPr>
              <a:t>(Toxic water)</a:t>
            </a:r>
            <a:endParaRPr lang="en-US" altLang="en-US" sz="2000" i="1" dirty="0">
              <a:solidFill>
                <a:schemeClr val="bg1">
                  <a:lumMod val="50000"/>
                </a:schemeClr>
              </a:solidFill>
            </a:endParaRPr>
          </a:p>
          <a:p>
            <a:pPr lvl="1">
              <a:buFontTx/>
              <a:buNone/>
            </a:pPr>
            <a:r>
              <a:rPr lang="en-US" altLang="en-US" sz="2000" dirty="0"/>
              <a:t>Min </a:t>
            </a:r>
            <a:r>
              <a:rPr lang="en-US" altLang="en-US" sz="2000" dirty="0" smtClean="0"/>
              <a:t>Z</a:t>
            </a:r>
            <a:r>
              <a:rPr lang="en-US" altLang="en-US" sz="2000" baseline="-25000" dirty="0" smtClean="0"/>
              <a:t>3</a:t>
            </a:r>
            <a:r>
              <a:rPr lang="en-US" altLang="en-US" sz="2000" dirty="0" smtClean="0"/>
              <a:t> </a:t>
            </a:r>
            <a:r>
              <a:rPr lang="en-US" altLang="en-US" sz="2000" dirty="0"/>
              <a:t>= </a:t>
            </a:r>
            <a:r>
              <a:rPr lang="en-US" altLang="en-US" sz="2000" dirty="0" smtClean="0"/>
              <a:t>0.20 </a:t>
            </a:r>
            <a:r>
              <a:rPr lang="en-US" altLang="en-US" sz="2000" dirty="0"/>
              <a:t>X</a:t>
            </a:r>
            <a:r>
              <a:rPr lang="en-US" altLang="en-US" sz="2000" baseline="-25000" dirty="0"/>
              <a:t>1</a:t>
            </a:r>
            <a:r>
              <a:rPr lang="en-US" altLang="en-US" sz="2000" dirty="0"/>
              <a:t> + 0.45 X</a:t>
            </a:r>
            <a:r>
              <a:rPr lang="en-US" altLang="en-US" sz="2000" baseline="-25000" dirty="0"/>
              <a:t>2</a:t>
            </a:r>
            <a:r>
              <a:rPr lang="en-US" altLang="en-US" sz="2000" dirty="0"/>
              <a:t> </a:t>
            </a:r>
            <a:r>
              <a:rPr lang="en-US" altLang="en-US" sz="2000" dirty="0" smtClean="0"/>
              <a:t> </a:t>
            </a:r>
            <a:r>
              <a:rPr lang="en-US" altLang="en-US" sz="2000" i="1" dirty="0" smtClean="0">
                <a:solidFill>
                  <a:schemeClr val="bg1">
                    <a:lumMod val="50000"/>
                  </a:schemeClr>
                </a:solidFill>
              </a:rPr>
              <a:t>(Accidents)</a:t>
            </a:r>
            <a:endParaRPr lang="en-US" altLang="en-US" sz="2000" i="1" dirty="0">
              <a:solidFill>
                <a:schemeClr val="bg1">
                  <a:lumMod val="50000"/>
                </a:schemeClr>
              </a:solidFill>
            </a:endParaRPr>
          </a:p>
          <a:p>
            <a:endParaRPr lang="en-US" dirty="0"/>
          </a:p>
        </p:txBody>
      </p:sp>
      <p:sp>
        <p:nvSpPr>
          <p:cNvPr id="4" name="Title 1"/>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smtClean="0"/>
              <a:t>MOLP</a:t>
            </a:r>
            <a:endParaRPr lang="pt-PT" dirty="0"/>
          </a:p>
        </p:txBody>
      </p:sp>
      <p:sp>
        <p:nvSpPr>
          <p:cNvPr id="5" name="Rounded Rectangle 4"/>
          <p:cNvSpPr/>
          <p:nvPr/>
        </p:nvSpPr>
        <p:spPr>
          <a:xfrm>
            <a:off x="831376" y="1282890"/>
            <a:ext cx="10522424" cy="682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6" name="Rectangle 5"/>
          <p:cNvSpPr/>
          <p:nvPr/>
        </p:nvSpPr>
        <p:spPr>
          <a:xfrm>
            <a:off x="6035040" y="4158502"/>
            <a:ext cx="6156960" cy="1446550"/>
          </a:xfrm>
          <a:prstGeom prst="rect">
            <a:avLst/>
          </a:prstGeom>
        </p:spPr>
        <p:txBody>
          <a:bodyPr wrap="square">
            <a:spAutoFit/>
          </a:bodyPr>
          <a:lstStyle/>
          <a:p>
            <a:pPr lvl="1"/>
            <a:r>
              <a:rPr lang="en-US" altLang="en-US" sz="2000" dirty="0" smtClean="0"/>
              <a:t>12 </a:t>
            </a:r>
            <a:r>
              <a:rPr lang="en-US" altLang="en-US" sz="2000" dirty="0"/>
              <a:t>X</a:t>
            </a:r>
            <a:r>
              <a:rPr lang="en-US" altLang="en-US" sz="2000" baseline="-25000" dirty="0"/>
              <a:t>1</a:t>
            </a:r>
            <a:r>
              <a:rPr lang="en-US" altLang="en-US" sz="2000" dirty="0"/>
              <a:t> + </a:t>
            </a:r>
            <a:r>
              <a:rPr lang="en-US" altLang="en-US" sz="2000" dirty="0" smtClean="0"/>
              <a:t>  4 </a:t>
            </a:r>
            <a:r>
              <a:rPr lang="en-US" altLang="en-US" sz="2000" dirty="0"/>
              <a:t>X</a:t>
            </a:r>
            <a:r>
              <a:rPr lang="en-US" altLang="en-US" sz="2000" baseline="-25000" dirty="0"/>
              <a:t>2</a:t>
            </a:r>
            <a:r>
              <a:rPr lang="en-US" altLang="en-US" sz="2000" dirty="0"/>
              <a:t> ≥</a:t>
            </a:r>
            <a:r>
              <a:rPr lang="en-US" altLang="en-US" sz="2000" dirty="0" smtClean="0"/>
              <a:t> 48        </a:t>
            </a:r>
            <a:r>
              <a:rPr lang="en-US" altLang="en-US" sz="2000" i="1" dirty="0" smtClean="0">
                <a:solidFill>
                  <a:schemeClr val="bg1">
                    <a:lumMod val="50000"/>
                  </a:schemeClr>
                </a:solidFill>
              </a:rPr>
              <a:t>(</a:t>
            </a:r>
            <a:r>
              <a:rPr lang="en-US" altLang="en-US" sz="2000" i="1" dirty="0">
                <a:solidFill>
                  <a:schemeClr val="bg1">
                    <a:lumMod val="50000"/>
                  </a:schemeClr>
                </a:solidFill>
              </a:rPr>
              <a:t>High-grade coal </a:t>
            </a:r>
            <a:r>
              <a:rPr lang="en-US" altLang="en-US" sz="2000" i="1" dirty="0" smtClean="0">
                <a:solidFill>
                  <a:schemeClr val="bg1">
                    <a:lumMod val="50000"/>
                  </a:schemeClr>
                </a:solidFill>
              </a:rPr>
              <a:t>required)</a:t>
            </a:r>
          </a:p>
          <a:p>
            <a:r>
              <a:rPr lang="en-US" altLang="en-US" sz="2000" dirty="0" smtClean="0"/>
              <a:t>           4 </a:t>
            </a:r>
            <a:r>
              <a:rPr lang="en-US" altLang="en-US" sz="2000" dirty="0"/>
              <a:t>X</a:t>
            </a:r>
            <a:r>
              <a:rPr lang="en-US" altLang="en-US" sz="2000" baseline="-25000" dirty="0"/>
              <a:t>1</a:t>
            </a:r>
            <a:r>
              <a:rPr lang="en-US" altLang="en-US" sz="2000" dirty="0"/>
              <a:t> + </a:t>
            </a:r>
            <a:r>
              <a:rPr lang="en-US" altLang="en-US" sz="2000" dirty="0" smtClean="0"/>
              <a:t>  4 </a:t>
            </a:r>
            <a:r>
              <a:rPr lang="en-US" altLang="en-US" sz="2000" dirty="0"/>
              <a:t>X</a:t>
            </a:r>
            <a:r>
              <a:rPr lang="en-US" altLang="en-US" sz="2000" baseline="-25000" dirty="0"/>
              <a:t>2</a:t>
            </a:r>
            <a:r>
              <a:rPr lang="en-US" altLang="en-US" sz="2000" dirty="0"/>
              <a:t> ≥</a:t>
            </a:r>
            <a:r>
              <a:rPr lang="en-US" altLang="en-US" sz="2000" dirty="0" smtClean="0"/>
              <a:t> 28       </a:t>
            </a:r>
            <a:r>
              <a:rPr lang="en-US" altLang="en-US" sz="2000" i="1" dirty="0" smtClean="0">
                <a:solidFill>
                  <a:schemeClr val="bg1">
                    <a:lumMod val="50000"/>
                  </a:schemeClr>
                </a:solidFill>
              </a:rPr>
              <a:t>(Medium-grade </a:t>
            </a:r>
            <a:r>
              <a:rPr lang="en-US" altLang="en-US" sz="2000" i="1" dirty="0">
                <a:solidFill>
                  <a:schemeClr val="bg1">
                    <a:lumMod val="50000"/>
                  </a:schemeClr>
                </a:solidFill>
              </a:rPr>
              <a:t>coal </a:t>
            </a:r>
            <a:r>
              <a:rPr lang="en-US" altLang="en-US" sz="2000" i="1" dirty="0" smtClean="0">
                <a:solidFill>
                  <a:schemeClr val="bg1">
                    <a:lumMod val="50000"/>
                  </a:schemeClr>
                </a:solidFill>
              </a:rPr>
              <a:t>required)</a:t>
            </a:r>
            <a:endParaRPr lang="en-US" altLang="en-US" sz="2000" i="1" dirty="0">
              <a:solidFill>
                <a:schemeClr val="bg1">
                  <a:lumMod val="50000"/>
                </a:schemeClr>
              </a:solidFill>
            </a:endParaRPr>
          </a:p>
          <a:p>
            <a:pPr lvl="1"/>
            <a:r>
              <a:rPr lang="en-US" altLang="en-US" sz="2000" dirty="0" smtClean="0"/>
              <a:t>10 </a:t>
            </a:r>
            <a:r>
              <a:rPr lang="en-US" altLang="en-US" sz="2000" dirty="0"/>
              <a:t>X</a:t>
            </a:r>
            <a:r>
              <a:rPr lang="en-US" altLang="en-US" sz="2000" baseline="-25000" dirty="0"/>
              <a:t>1</a:t>
            </a:r>
            <a:r>
              <a:rPr lang="en-US" altLang="en-US" sz="2000" dirty="0"/>
              <a:t> + 20 X</a:t>
            </a:r>
            <a:r>
              <a:rPr lang="en-US" altLang="en-US" sz="2000" baseline="-25000" dirty="0"/>
              <a:t>2</a:t>
            </a:r>
            <a:r>
              <a:rPr lang="en-US" altLang="en-US" sz="2000" dirty="0"/>
              <a:t> ≥</a:t>
            </a:r>
            <a:r>
              <a:rPr lang="en-US" altLang="en-US" sz="2000" dirty="0" smtClean="0"/>
              <a:t> 100     </a:t>
            </a:r>
            <a:r>
              <a:rPr lang="en-US" altLang="en-US" sz="2000" i="1" dirty="0" smtClean="0">
                <a:solidFill>
                  <a:schemeClr val="bg1">
                    <a:lumMod val="50000"/>
                  </a:schemeClr>
                </a:solidFill>
              </a:rPr>
              <a:t>(Low-grade </a:t>
            </a:r>
            <a:r>
              <a:rPr lang="en-US" altLang="en-US" sz="2000" i="1" dirty="0">
                <a:solidFill>
                  <a:schemeClr val="bg1">
                    <a:lumMod val="50000"/>
                  </a:schemeClr>
                </a:solidFill>
              </a:rPr>
              <a:t>coal </a:t>
            </a:r>
            <a:r>
              <a:rPr lang="en-US" altLang="en-US" sz="2000" i="1" dirty="0" smtClean="0">
                <a:solidFill>
                  <a:schemeClr val="bg1">
                    <a:lumMod val="50000"/>
                  </a:schemeClr>
                </a:solidFill>
              </a:rPr>
              <a:t>required)</a:t>
            </a:r>
            <a:endParaRPr lang="en-US" altLang="en-US" sz="2000" i="1" dirty="0">
              <a:solidFill>
                <a:schemeClr val="bg1">
                  <a:lumMod val="50000"/>
                </a:schemeClr>
              </a:solidFill>
            </a:endParaRPr>
          </a:p>
          <a:p>
            <a:pPr lvl="1">
              <a:buFontTx/>
              <a:buNone/>
            </a:pPr>
            <a:r>
              <a:rPr lang="en-US" altLang="en-US" sz="800" dirty="0" smtClean="0"/>
              <a:t>  </a:t>
            </a:r>
            <a:endParaRPr lang="en-US" altLang="en-US" sz="800" dirty="0"/>
          </a:p>
          <a:p>
            <a:pPr lvl="1"/>
            <a:r>
              <a:rPr lang="en-US" altLang="en-US" sz="2000" dirty="0" smtClean="0"/>
              <a:t>X</a:t>
            </a:r>
            <a:r>
              <a:rPr lang="en-US" altLang="en-US" sz="2000" baseline="-25000" dirty="0" smtClean="0"/>
              <a:t>1</a:t>
            </a:r>
            <a:r>
              <a:rPr lang="en-US" altLang="en-US" sz="2000" dirty="0"/>
              <a:t>, X</a:t>
            </a:r>
            <a:r>
              <a:rPr lang="en-US" altLang="en-US" sz="2000" baseline="-25000" dirty="0"/>
              <a:t>2</a:t>
            </a:r>
            <a:r>
              <a:rPr lang="en-US" altLang="en-US" sz="2000" dirty="0"/>
              <a:t> ≥</a:t>
            </a:r>
            <a:r>
              <a:rPr lang="en-US" altLang="en-US" sz="2000" dirty="0" smtClean="0"/>
              <a:t> 0  </a:t>
            </a:r>
            <a:r>
              <a:rPr lang="en-US" altLang="en-US" sz="2000" i="1" dirty="0" smtClean="0">
                <a:solidFill>
                  <a:schemeClr val="bg1">
                    <a:lumMod val="50000"/>
                  </a:schemeClr>
                </a:solidFill>
              </a:rPr>
              <a:t>(</a:t>
            </a:r>
            <a:r>
              <a:rPr lang="en-US" altLang="en-US" sz="2000" i="1" dirty="0" err="1" smtClean="0">
                <a:solidFill>
                  <a:schemeClr val="bg1">
                    <a:lumMod val="50000"/>
                  </a:schemeClr>
                </a:solidFill>
              </a:rPr>
              <a:t>Nonnegativity</a:t>
            </a:r>
            <a:r>
              <a:rPr lang="en-US" altLang="en-US" sz="2000" i="1" dirty="0" smtClean="0">
                <a:solidFill>
                  <a:schemeClr val="bg1">
                    <a:lumMod val="50000"/>
                  </a:schemeClr>
                </a:solidFill>
              </a:rPr>
              <a:t> constraints)</a:t>
            </a:r>
            <a:endParaRPr lang="en-US" altLang="en-US" dirty="0"/>
          </a:p>
        </p:txBody>
      </p:sp>
      <p:sp>
        <p:nvSpPr>
          <p:cNvPr id="7" name="TextBox 6"/>
          <p:cNvSpPr txBox="1"/>
          <p:nvPr/>
        </p:nvSpPr>
        <p:spPr>
          <a:xfrm>
            <a:off x="6035040" y="3500345"/>
            <a:ext cx="3401568" cy="523220"/>
          </a:xfrm>
          <a:prstGeom prst="rect">
            <a:avLst/>
          </a:prstGeom>
          <a:noFill/>
        </p:spPr>
        <p:txBody>
          <a:bodyPr wrap="square" rtlCol="0">
            <a:spAutoFit/>
          </a:bodyPr>
          <a:lstStyle/>
          <a:p>
            <a:pPr marL="285750" indent="-285750">
              <a:buFont typeface="Arial" panose="020B0604020202020204" pitchFamily="34" charset="0"/>
              <a:buChar char="•"/>
            </a:pPr>
            <a:r>
              <a:rPr lang="en-US" sz="2800" dirty="0" smtClean="0"/>
              <a:t>The Constraints: </a:t>
            </a:r>
            <a:endParaRPr lang="en-US" sz="2800" dirty="0"/>
          </a:p>
        </p:txBody>
      </p:sp>
    </p:spTree>
    <p:extLst>
      <p:ext uri="{BB962C8B-B14F-4D97-AF65-F5344CB8AC3E}">
        <p14:creationId xmlns:p14="http://schemas.microsoft.com/office/powerpoint/2010/main" val="2101245253"/>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39725" indent="-339725">
              <a:tabLst>
                <a:tab pos="1598613" algn="l"/>
              </a:tabLst>
            </a:pPr>
            <a:r>
              <a:rPr lang="en-US" altLang="en-US" dirty="0"/>
              <a:t>If the objectives had target values we could treat them </a:t>
            </a:r>
            <a:r>
              <a:rPr lang="en-US" altLang="en-US" dirty="0" smtClean="0"/>
              <a:t>like goals:</a:t>
            </a:r>
          </a:p>
          <a:p>
            <a:pPr marL="339725" indent="-339725">
              <a:tabLst>
                <a:tab pos="1598613" algn="l"/>
              </a:tabLst>
            </a:pPr>
            <a:endParaRPr lang="en-US" altLang="en-US" sz="800" dirty="0"/>
          </a:p>
          <a:p>
            <a:pPr marL="796925" lvl="1" indent="-339725">
              <a:buFont typeface="Wingdings" panose="05000000000000000000" pitchFamily="2" charset="2"/>
              <a:buNone/>
              <a:tabLst>
                <a:tab pos="1598613" algn="l"/>
              </a:tabLst>
            </a:pPr>
            <a:r>
              <a:rPr lang="en-US" altLang="en-US" sz="2200" dirty="0"/>
              <a:t>	Goal 1: </a:t>
            </a:r>
            <a:r>
              <a:rPr lang="en-US" altLang="en-US" sz="2200" dirty="0" smtClean="0"/>
              <a:t>The </a:t>
            </a:r>
            <a:r>
              <a:rPr lang="en-US" altLang="en-US" sz="2200" dirty="0"/>
              <a:t>total cost of productions </a:t>
            </a:r>
            <a:r>
              <a:rPr lang="en-US" altLang="en-US" sz="2200" dirty="0" smtClean="0"/>
              <a:t>cost </a:t>
            </a:r>
            <a:r>
              <a:rPr lang="en-US" altLang="en-US" sz="2200" dirty="0"/>
              <a:t>should be </a:t>
            </a:r>
            <a:r>
              <a:rPr lang="en-US" altLang="en-US" sz="2200" dirty="0" smtClean="0"/>
              <a:t>approximately t</a:t>
            </a:r>
            <a:r>
              <a:rPr lang="en-US" altLang="en-US" sz="2200" baseline="-25000" dirty="0" smtClean="0"/>
              <a:t>1</a:t>
            </a:r>
            <a:endParaRPr lang="en-US" altLang="en-US" sz="2200" dirty="0"/>
          </a:p>
          <a:p>
            <a:pPr marL="796925" lvl="1" indent="-339725">
              <a:buFont typeface="Wingdings" panose="05000000000000000000" pitchFamily="2" charset="2"/>
              <a:buNone/>
              <a:tabLst>
                <a:tab pos="1598613" algn="l"/>
              </a:tabLst>
            </a:pPr>
            <a:r>
              <a:rPr lang="en-US" altLang="en-US" sz="2200" dirty="0"/>
              <a:t>	Goal 2: </a:t>
            </a:r>
            <a:r>
              <a:rPr lang="en-US" altLang="en-US" sz="2200" dirty="0" smtClean="0"/>
              <a:t>The </a:t>
            </a:r>
            <a:r>
              <a:rPr lang="en-US" altLang="en-US" sz="2200" dirty="0"/>
              <a:t>amount of toxic water produce should be </a:t>
            </a:r>
            <a:r>
              <a:rPr lang="en-US" altLang="en-US" sz="2200" dirty="0" smtClean="0"/>
              <a:t>approximately t</a:t>
            </a:r>
            <a:r>
              <a:rPr lang="en-US" altLang="en-US" sz="2200" baseline="-25000" dirty="0" smtClean="0"/>
              <a:t>2</a:t>
            </a:r>
            <a:endParaRPr lang="en-US" altLang="en-US" sz="2200" dirty="0"/>
          </a:p>
          <a:p>
            <a:pPr marL="796925" lvl="1" indent="-339725">
              <a:buFont typeface="Wingdings" panose="05000000000000000000" pitchFamily="2" charset="2"/>
              <a:buNone/>
              <a:tabLst>
                <a:tab pos="1598613" algn="l"/>
              </a:tabLst>
            </a:pPr>
            <a:r>
              <a:rPr lang="en-US" altLang="en-US" sz="2200" dirty="0"/>
              <a:t>	Goal 3: </a:t>
            </a:r>
            <a:r>
              <a:rPr lang="en-US" altLang="en-US" sz="2200" dirty="0" smtClean="0"/>
              <a:t>The </a:t>
            </a:r>
            <a:r>
              <a:rPr lang="en-US" altLang="en-US" sz="2200" dirty="0"/>
              <a:t>number of life-threatening accidents should </a:t>
            </a:r>
            <a:r>
              <a:rPr lang="en-US" altLang="en-US" sz="2200" dirty="0" smtClean="0"/>
              <a:t>be </a:t>
            </a:r>
            <a:r>
              <a:rPr lang="en-US" altLang="en-US" sz="2200" dirty="0"/>
              <a:t>approximately </a:t>
            </a:r>
            <a:r>
              <a:rPr lang="en-US" altLang="en-US" sz="2200" dirty="0" smtClean="0"/>
              <a:t>t</a:t>
            </a:r>
            <a:r>
              <a:rPr lang="en-US" altLang="en-US" sz="2200" baseline="-25000" dirty="0" smtClean="0"/>
              <a:t>3</a:t>
            </a:r>
          </a:p>
          <a:p>
            <a:pPr marL="796925" lvl="1" indent="-339725">
              <a:buFont typeface="Wingdings" panose="05000000000000000000" pitchFamily="2" charset="2"/>
              <a:buNone/>
              <a:tabLst>
                <a:tab pos="1598613" algn="l"/>
              </a:tabLst>
            </a:pPr>
            <a:endParaRPr lang="en-US" altLang="en-US" sz="800" dirty="0"/>
          </a:p>
          <a:p>
            <a:pPr marL="339725" indent="-339725">
              <a:tabLst>
                <a:tab pos="1598613" algn="l"/>
              </a:tabLst>
            </a:pPr>
            <a:r>
              <a:rPr lang="en-US" altLang="en-US" sz="2400" dirty="0"/>
              <a:t>We can solve 3 separate LP problems, independently optimizing each objective, to find values for t</a:t>
            </a:r>
            <a:r>
              <a:rPr lang="en-US" altLang="en-US" sz="2400" baseline="-25000" dirty="0"/>
              <a:t>1</a:t>
            </a:r>
            <a:r>
              <a:rPr lang="en-US" altLang="en-US" sz="2400" dirty="0"/>
              <a:t>, t</a:t>
            </a:r>
            <a:r>
              <a:rPr lang="en-US" altLang="en-US" sz="2400" baseline="-25000" dirty="0"/>
              <a:t>2</a:t>
            </a:r>
            <a:r>
              <a:rPr lang="en-US" altLang="en-US" sz="2400" dirty="0"/>
              <a:t> and t</a:t>
            </a:r>
            <a:r>
              <a:rPr lang="en-US" altLang="en-US" sz="2400" baseline="-25000" dirty="0"/>
              <a:t>3</a:t>
            </a:r>
            <a:r>
              <a:rPr lang="en-US" altLang="en-US" sz="2400" dirty="0"/>
              <a:t>. (where t is the target value of each goal)</a:t>
            </a:r>
          </a:p>
          <a:p>
            <a:endParaRPr lang="en-US" dirty="0"/>
          </a:p>
        </p:txBody>
      </p:sp>
      <p:sp>
        <p:nvSpPr>
          <p:cNvPr id="4" name="Rounded Rectangle 3"/>
          <p:cNvSpPr/>
          <p:nvPr/>
        </p:nvSpPr>
        <p:spPr>
          <a:xfrm>
            <a:off x="831376" y="1282890"/>
            <a:ext cx="10522424" cy="682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5" name="Title 1"/>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smtClean="0"/>
              <a:t>MOLP</a:t>
            </a:r>
            <a:endParaRPr lang="pt-PT" dirty="0"/>
          </a:p>
        </p:txBody>
      </p:sp>
      <p:sp>
        <p:nvSpPr>
          <p:cNvPr id="6" name="Rectangle 5"/>
          <p:cNvSpPr/>
          <p:nvPr/>
        </p:nvSpPr>
        <p:spPr>
          <a:xfrm>
            <a:off x="497943" y="4928824"/>
            <a:ext cx="3001143" cy="400110"/>
          </a:xfrm>
          <a:prstGeom prst="rect">
            <a:avLst/>
          </a:prstGeom>
        </p:spPr>
        <p:txBody>
          <a:bodyPr wrap="none">
            <a:spAutoFit/>
          </a:bodyPr>
          <a:lstStyle/>
          <a:p>
            <a:pPr lvl="1">
              <a:buFontTx/>
              <a:buNone/>
            </a:pPr>
            <a:r>
              <a:rPr lang="en-US" altLang="en-US" sz="2000" dirty="0"/>
              <a:t>Min Z</a:t>
            </a:r>
            <a:r>
              <a:rPr lang="en-US" altLang="en-US" sz="2000" baseline="-25000" dirty="0"/>
              <a:t>1</a:t>
            </a:r>
            <a:r>
              <a:rPr lang="en-US" altLang="en-US" sz="2000" dirty="0"/>
              <a:t> =   40 X</a:t>
            </a:r>
            <a:r>
              <a:rPr lang="en-US" altLang="en-US" sz="2000" baseline="-25000" dirty="0"/>
              <a:t>1</a:t>
            </a:r>
            <a:r>
              <a:rPr lang="en-US" altLang="en-US" sz="2000" dirty="0"/>
              <a:t> </a:t>
            </a:r>
            <a:r>
              <a:rPr lang="en-US" altLang="en-US" sz="2000" dirty="0" smtClean="0"/>
              <a:t>+ 32 </a:t>
            </a:r>
            <a:r>
              <a:rPr lang="en-US" altLang="en-US" sz="2000" dirty="0"/>
              <a:t>X</a:t>
            </a:r>
            <a:r>
              <a:rPr lang="en-US" altLang="en-US" sz="2000" baseline="-25000" dirty="0"/>
              <a:t>2</a:t>
            </a:r>
            <a:endParaRPr lang="en-US" altLang="en-US" sz="2000" i="1" dirty="0">
              <a:solidFill>
                <a:schemeClr val="bg1">
                  <a:lumMod val="50000"/>
                </a:schemeClr>
              </a:solidFill>
            </a:endParaRPr>
          </a:p>
        </p:txBody>
      </p:sp>
      <p:sp>
        <p:nvSpPr>
          <p:cNvPr id="7" name="Rectangle 6"/>
          <p:cNvSpPr/>
          <p:nvPr/>
        </p:nvSpPr>
        <p:spPr>
          <a:xfrm>
            <a:off x="1531215" y="5328934"/>
            <a:ext cx="2656737" cy="1323439"/>
          </a:xfrm>
          <a:prstGeom prst="rect">
            <a:avLst/>
          </a:prstGeom>
        </p:spPr>
        <p:txBody>
          <a:bodyPr wrap="square">
            <a:spAutoFit/>
          </a:bodyPr>
          <a:lstStyle/>
          <a:p>
            <a:pPr lvl="1"/>
            <a:r>
              <a:rPr lang="en-US" altLang="en-US" sz="2000" dirty="0" smtClean="0"/>
              <a:t>12 </a:t>
            </a:r>
            <a:r>
              <a:rPr lang="en-US" altLang="en-US" sz="2000" dirty="0"/>
              <a:t>X</a:t>
            </a:r>
            <a:r>
              <a:rPr lang="en-US" altLang="en-US" sz="2000" baseline="-25000" dirty="0"/>
              <a:t>1</a:t>
            </a:r>
            <a:r>
              <a:rPr lang="en-US" altLang="en-US" sz="2000" dirty="0"/>
              <a:t> + </a:t>
            </a:r>
            <a:r>
              <a:rPr lang="en-US" altLang="en-US" sz="2000" dirty="0" smtClean="0"/>
              <a:t>  4 X</a:t>
            </a:r>
            <a:r>
              <a:rPr lang="en-US" altLang="en-US" sz="2000" baseline="-25000" dirty="0" smtClean="0"/>
              <a:t>2 </a:t>
            </a:r>
            <a:r>
              <a:rPr lang="en-US" altLang="en-US" sz="2000" dirty="0" smtClean="0"/>
              <a:t>≥    48 </a:t>
            </a:r>
          </a:p>
          <a:p>
            <a:pPr lvl="1"/>
            <a:r>
              <a:rPr lang="en-US" altLang="en-US" sz="2000" dirty="0" smtClean="0"/>
              <a:t>  4 </a:t>
            </a:r>
            <a:r>
              <a:rPr lang="en-US" altLang="en-US" sz="2000" dirty="0"/>
              <a:t>X</a:t>
            </a:r>
            <a:r>
              <a:rPr lang="en-US" altLang="en-US" sz="2000" baseline="-25000" dirty="0"/>
              <a:t>1</a:t>
            </a:r>
            <a:r>
              <a:rPr lang="en-US" altLang="en-US" sz="2000" dirty="0"/>
              <a:t> + </a:t>
            </a:r>
            <a:r>
              <a:rPr lang="en-US" altLang="en-US" sz="2000" dirty="0" smtClean="0"/>
              <a:t>  4 </a:t>
            </a:r>
            <a:r>
              <a:rPr lang="en-US" altLang="en-US" sz="2000" dirty="0"/>
              <a:t>X</a:t>
            </a:r>
            <a:r>
              <a:rPr lang="en-US" altLang="en-US" sz="2000" baseline="-25000" dirty="0"/>
              <a:t>2</a:t>
            </a:r>
            <a:r>
              <a:rPr lang="en-US" altLang="en-US" sz="2000" dirty="0"/>
              <a:t> ≥</a:t>
            </a:r>
            <a:r>
              <a:rPr lang="en-US" altLang="en-US" sz="2000" dirty="0" smtClean="0"/>
              <a:t>    28</a:t>
            </a:r>
          </a:p>
          <a:p>
            <a:pPr lvl="1"/>
            <a:r>
              <a:rPr lang="en-US" altLang="en-US" sz="2000" dirty="0" smtClean="0"/>
              <a:t>10 </a:t>
            </a:r>
            <a:r>
              <a:rPr lang="en-US" altLang="en-US" sz="2000" dirty="0"/>
              <a:t>X</a:t>
            </a:r>
            <a:r>
              <a:rPr lang="en-US" altLang="en-US" sz="2000" baseline="-25000" dirty="0"/>
              <a:t>1</a:t>
            </a:r>
            <a:r>
              <a:rPr lang="en-US" altLang="en-US" sz="2000" dirty="0"/>
              <a:t> + 20 X</a:t>
            </a:r>
            <a:r>
              <a:rPr lang="en-US" altLang="en-US" sz="2000" baseline="-25000" dirty="0"/>
              <a:t>2</a:t>
            </a:r>
            <a:r>
              <a:rPr lang="en-US" altLang="en-US" sz="2000" dirty="0"/>
              <a:t> ≥ </a:t>
            </a:r>
            <a:r>
              <a:rPr lang="en-US" altLang="en-US" sz="2000" dirty="0" smtClean="0"/>
              <a:t>100</a:t>
            </a:r>
            <a:endParaRPr lang="en-US" altLang="en-US" sz="800" dirty="0"/>
          </a:p>
          <a:p>
            <a:pPr lvl="1"/>
            <a:r>
              <a:rPr lang="en-US" altLang="en-US" sz="2000" dirty="0" smtClean="0"/>
              <a:t>X</a:t>
            </a:r>
            <a:r>
              <a:rPr lang="en-US" altLang="en-US" sz="2000" baseline="-25000" dirty="0" smtClean="0"/>
              <a:t>1</a:t>
            </a:r>
            <a:r>
              <a:rPr lang="en-US" altLang="en-US" sz="2000" dirty="0"/>
              <a:t>, X</a:t>
            </a:r>
            <a:r>
              <a:rPr lang="en-US" altLang="en-US" sz="2000" baseline="-25000" dirty="0"/>
              <a:t>2</a:t>
            </a:r>
            <a:r>
              <a:rPr lang="en-US" altLang="en-US" sz="2000" dirty="0"/>
              <a:t> ≥</a:t>
            </a:r>
            <a:r>
              <a:rPr lang="en-US" altLang="en-US" sz="2000" dirty="0" smtClean="0"/>
              <a:t>  0</a:t>
            </a:r>
            <a:endParaRPr lang="en-US" altLang="en-US" dirty="0"/>
          </a:p>
        </p:txBody>
      </p:sp>
      <p:sp>
        <p:nvSpPr>
          <p:cNvPr id="10" name="Rectangle 9"/>
          <p:cNvSpPr/>
          <p:nvPr/>
        </p:nvSpPr>
        <p:spPr>
          <a:xfrm>
            <a:off x="4187952" y="4928824"/>
            <a:ext cx="3419526" cy="400110"/>
          </a:xfrm>
          <a:prstGeom prst="rect">
            <a:avLst/>
          </a:prstGeom>
        </p:spPr>
        <p:txBody>
          <a:bodyPr wrap="none">
            <a:spAutoFit/>
          </a:bodyPr>
          <a:lstStyle/>
          <a:p>
            <a:pPr lvl="1">
              <a:buFontTx/>
              <a:buNone/>
            </a:pPr>
            <a:r>
              <a:rPr lang="en-US" altLang="en-US" sz="2000" dirty="0"/>
              <a:t>Min </a:t>
            </a:r>
            <a:r>
              <a:rPr lang="en-US" altLang="en-US" sz="2000" dirty="0" smtClean="0"/>
              <a:t>Z</a:t>
            </a:r>
            <a:r>
              <a:rPr lang="en-US" altLang="en-US" sz="2000" baseline="-25000" dirty="0" smtClean="0"/>
              <a:t>2</a:t>
            </a:r>
            <a:r>
              <a:rPr lang="en-US" altLang="en-US" sz="2000" dirty="0" smtClean="0"/>
              <a:t> </a:t>
            </a:r>
            <a:r>
              <a:rPr lang="en-US" altLang="en-US" sz="2000" dirty="0"/>
              <a:t>=  </a:t>
            </a:r>
            <a:r>
              <a:rPr lang="en-US" altLang="en-US" sz="2000" dirty="0" smtClean="0"/>
              <a:t>800 </a:t>
            </a:r>
            <a:r>
              <a:rPr lang="en-US" altLang="en-US" sz="2000" dirty="0"/>
              <a:t>X</a:t>
            </a:r>
            <a:r>
              <a:rPr lang="en-US" altLang="en-US" sz="2000" baseline="-25000" dirty="0"/>
              <a:t>1</a:t>
            </a:r>
            <a:r>
              <a:rPr lang="en-US" altLang="en-US" sz="2000" dirty="0"/>
              <a:t> </a:t>
            </a:r>
            <a:r>
              <a:rPr lang="en-US" altLang="en-US" sz="2000" dirty="0" smtClean="0"/>
              <a:t>+ 1250 </a:t>
            </a:r>
            <a:r>
              <a:rPr lang="en-US" altLang="en-US" sz="2000" dirty="0"/>
              <a:t>X</a:t>
            </a:r>
            <a:r>
              <a:rPr lang="en-US" altLang="en-US" sz="2000" baseline="-25000" dirty="0"/>
              <a:t>2</a:t>
            </a:r>
            <a:endParaRPr lang="en-US" altLang="en-US" sz="2000" i="1" dirty="0">
              <a:solidFill>
                <a:schemeClr val="bg1">
                  <a:lumMod val="50000"/>
                </a:schemeClr>
              </a:solidFill>
            </a:endParaRPr>
          </a:p>
        </p:txBody>
      </p:sp>
      <p:sp>
        <p:nvSpPr>
          <p:cNvPr id="11" name="Rectangle 10"/>
          <p:cNvSpPr/>
          <p:nvPr/>
        </p:nvSpPr>
        <p:spPr>
          <a:xfrm>
            <a:off x="5221224" y="5328934"/>
            <a:ext cx="2656737" cy="1323439"/>
          </a:xfrm>
          <a:prstGeom prst="rect">
            <a:avLst/>
          </a:prstGeom>
        </p:spPr>
        <p:txBody>
          <a:bodyPr wrap="square">
            <a:spAutoFit/>
          </a:bodyPr>
          <a:lstStyle/>
          <a:p>
            <a:pPr lvl="1"/>
            <a:r>
              <a:rPr lang="en-US" altLang="en-US" sz="2000" dirty="0" smtClean="0"/>
              <a:t>12 </a:t>
            </a:r>
            <a:r>
              <a:rPr lang="en-US" altLang="en-US" sz="2000" dirty="0"/>
              <a:t>X</a:t>
            </a:r>
            <a:r>
              <a:rPr lang="en-US" altLang="en-US" sz="2000" baseline="-25000" dirty="0"/>
              <a:t>1</a:t>
            </a:r>
            <a:r>
              <a:rPr lang="en-US" altLang="en-US" sz="2000" dirty="0"/>
              <a:t> + </a:t>
            </a:r>
            <a:r>
              <a:rPr lang="en-US" altLang="en-US" sz="2000" dirty="0" smtClean="0"/>
              <a:t>  4 X</a:t>
            </a:r>
            <a:r>
              <a:rPr lang="en-US" altLang="en-US" sz="2000" baseline="-25000" dirty="0" smtClean="0"/>
              <a:t>2 </a:t>
            </a:r>
            <a:r>
              <a:rPr lang="en-US" altLang="en-US" sz="2000" dirty="0" smtClean="0"/>
              <a:t>≥    48 </a:t>
            </a:r>
          </a:p>
          <a:p>
            <a:pPr lvl="1"/>
            <a:r>
              <a:rPr lang="en-US" altLang="en-US" sz="2000" dirty="0" smtClean="0"/>
              <a:t>  4 </a:t>
            </a:r>
            <a:r>
              <a:rPr lang="en-US" altLang="en-US" sz="2000" dirty="0"/>
              <a:t>X</a:t>
            </a:r>
            <a:r>
              <a:rPr lang="en-US" altLang="en-US" sz="2000" baseline="-25000" dirty="0"/>
              <a:t>1</a:t>
            </a:r>
            <a:r>
              <a:rPr lang="en-US" altLang="en-US" sz="2000" dirty="0"/>
              <a:t> + </a:t>
            </a:r>
            <a:r>
              <a:rPr lang="en-US" altLang="en-US" sz="2000" dirty="0" smtClean="0"/>
              <a:t>  4 </a:t>
            </a:r>
            <a:r>
              <a:rPr lang="en-US" altLang="en-US" sz="2000" dirty="0"/>
              <a:t>X</a:t>
            </a:r>
            <a:r>
              <a:rPr lang="en-US" altLang="en-US" sz="2000" baseline="-25000" dirty="0"/>
              <a:t>2</a:t>
            </a:r>
            <a:r>
              <a:rPr lang="en-US" altLang="en-US" sz="2000" dirty="0"/>
              <a:t> ≥</a:t>
            </a:r>
            <a:r>
              <a:rPr lang="en-US" altLang="en-US" sz="2000" dirty="0" smtClean="0"/>
              <a:t>    28</a:t>
            </a:r>
          </a:p>
          <a:p>
            <a:pPr lvl="1"/>
            <a:r>
              <a:rPr lang="en-US" altLang="en-US" sz="2000" dirty="0" smtClean="0"/>
              <a:t>10 </a:t>
            </a:r>
            <a:r>
              <a:rPr lang="en-US" altLang="en-US" sz="2000" dirty="0"/>
              <a:t>X</a:t>
            </a:r>
            <a:r>
              <a:rPr lang="en-US" altLang="en-US" sz="2000" baseline="-25000" dirty="0"/>
              <a:t>1</a:t>
            </a:r>
            <a:r>
              <a:rPr lang="en-US" altLang="en-US" sz="2000" dirty="0"/>
              <a:t> + 20 X</a:t>
            </a:r>
            <a:r>
              <a:rPr lang="en-US" altLang="en-US" sz="2000" baseline="-25000" dirty="0"/>
              <a:t>2</a:t>
            </a:r>
            <a:r>
              <a:rPr lang="en-US" altLang="en-US" sz="2000" dirty="0"/>
              <a:t> ≥ </a:t>
            </a:r>
            <a:r>
              <a:rPr lang="en-US" altLang="en-US" sz="2000" dirty="0" smtClean="0"/>
              <a:t>100</a:t>
            </a:r>
            <a:endParaRPr lang="en-US" altLang="en-US" sz="800" dirty="0"/>
          </a:p>
          <a:p>
            <a:pPr lvl="1"/>
            <a:r>
              <a:rPr lang="en-US" altLang="en-US" sz="2000" dirty="0" smtClean="0"/>
              <a:t>X</a:t>
            </a:r>
            <a:r>
              <a:rPr lang="en-US" altLang="en-US" sz="2000" baseline="-25000" dirty="0" smtClean="0"/>
              <a:t>1</a:t>
            </a:r>
            <a:r>
              <a:rPr lang="en-US" altLang="en-US" sz="2000" dirty="0"/>
              <a:t>, X</a:t>
            </a:r>
            <a:r>
              <a:rPr lang="en-US" altLang="en-US" sz="2000" baseline="-25000" dirty="0"/>
              <a:t>2</a:t>
            </a:r>
            <a:r>
              <a:rPr lang="en-US" altLang="en-US" sz="2000" dirty="0"/>
              <a:t> ≥</a:t>
            </a:r>
            <a:r>
              <a:rPr lang="en-US" altLang="en-US" sz="2000" dirty="0" smtClean="0"/>
              <a:t>  0</a:t>
            </a:r>
            <a:endParaRPr lang="en-US" altLang="en-US" dirty="0"/>
          </a:p>
        </p:txBody>
      </p:sp>
      <p:sp>
        <p:nvSpPr>
          <p:cNvPr id="12" name="Rectangle 11"/>
          <p:cNvSpPr/>
          <p:nvPr/>
        </p:nvSpPr>
        <p:spPr>
          <a:xfrm>
            <a:off x="7877961" y="4886555"/>
            <a:ext cx="3259226" cy="400110"/>
          </a:xfrm>
          <a:prstGeom prst="rect">
            <a:avLst/>
          </a:prstGeom>
        </p:spPr>
        <p:txBody>
          <a:bodyPr wrap="none">
            <a:spAutoFit/>
          </a:bodyPr>
          <a:lstStyle/>
          <a:p>
            <a:pPr lvl="1">
              <a:buFontTx/>
              <a:buNone/>
            </a:pPr>
            <a:r>
              <a:rPr lang="en-US" altLang="en-US" sz="2000" dirty="0"/>
              <a:t>Min </a:t>
            </a:r>
            <a:r>
              <a:rPr lang="en-US" altLang="en-US" sz="2000" dirty="0" smtClean="0"/>
              <a:t>Z</a:t>
            </a:r>
            <a:r>
              <a:rPr lang="en-US" altLang="en-US" sz="2000" baseline="-25000" dirty="0" smtClean="0"/>
              <a:t>3</a:t>
            </a:r>
            <a:r>
              <a:rPr lang="en-US" altLang="en-US" sz="2000" dirty="0" smtClean="0"/>
              <a:t> </a:t>
            </a:r>
            <a:r>
              <a:rPr lang="en-US" altLang="en-US" sz="2000" dirty="0"/>
              <a:t>=   </a:t>
            </a:r>
            <a:r>
              <a:rPr lang="en-US" altLang="en-US" sz="2000" dirty="0" smtClean="0"/>
              <a:t>0.2 </a:t>
            </a:r>
            <a:r>
              <a:rPr lang="en-US" altLang="en-US" sz="2000" dirty="0"/>
              <a:t>X</a:t>
            </a:r>
            <a:r>
              <a:rPr lang="en-US" altLang="en-US" sz="2000" baseline="-25000" dirty="0"/>
              <a:t>1</a:t>
            </a:r>
            <a:r>
              <a:rPr lang="en-US" altLang="en-US" sz="2000" dirty="0"/>
              <a:t> </a:t>
            </a:r>
            <a:r>
              <a:rPr lang="en-US" altLang="en-US" sz="2000" dirty="0" smtClean="0"/>
              <a:t>+ 0.45 </a:t>
            </a:r>
            <a:r>
              <a:rPr lang="en-US" altLang="en-US" sz="2000" dirty="0"/>
              <a:t>X</a:t>
            </a:r>
            <a:r>
              <a:rPr lang="en-US" altLang="en-US" sz="2000" baseline="-25000" dirty="0"/>
              <a:t>2</a:t>
            </a:r>
            <a:endParaRPr lang="en-US" altLang="en-US" sz="2000" i="1" dirty="0">
              <a:solidFill>
                <a:schemeClr val="bg1">
                  <a:lumMod val="50000"/>
                </a:schemeClr>
              </a:solidFill>
            </a:endParaRPr>
          </a:p>
        </p:txBody>
      </p:sp>
      <p:sp>
        <p:nvSpPr>
          <p:cNvPr id="13" name="Rectangle 12"/>
          <p:cNvSpPr/>
          <p:nvPr/>
        </p:nvSpPr>
        <p:spPr>
          <a:xfrm>
            <a:off x="8911233" y="5286665"/>
            <a:ext cx="2656737" cy="1323439"/>
          </a:xfrm>
          <a:prstGeom prst="rect">
            <a:avLst/>
          </a:prstGeom>
        </p:spPr>
        <p:txBody>
          <a:bodyPr wrap="square">
            <a:spAutoFit/>
          </a:bodyPr>
          <a:lstStyle/>
          <a:p>
            <a:pPr lvl="1"/>
            <a:r>
              <a:rPr lang="en-US" altLang="en-US" sz="2000" dirty="0" smtClean="0"/>
              <a:t>12 </a:t>
            </a:r>
            <a:r>
              <a:rPr lang="en-US" altLang="en-US" sz="2000" dirty="0"/>
              <a:t>X</a:t>
            </a:r>
            <a:r>
              <a:rPr lang="en-US" altLang="en-US" sz="2000" baseline="-25000" dirty="0"/>
              <a:t>1</a:t>
            </a:r>
            <a:r>
              <a:rPr lang="en-US" altLang="en-US" sz="2000" dirty="0"/>
              <a:t> + </a:t>
            </a:r>
            <a:r>
              <a:rPr lang="en-US" altLang="en-US" sz="2000" dirty="0" smtClean="0"/>
              <a:t>  4 X</a:t>
            </a:r>
            <a:r>
              <a:rPr lang="en-US" altLang="en-US" sz="2000" baseline="-25000" dirty="0" smtClean="0"/>
              <a:t>2 </a:t>
            </a:r>
            <a:r>
              <a:rPr lang="en-US" altLang="en-US" sz="2000" dirty="0" smtClean="0"/>
              <a:t>≥    48 </a:t>
            </a:r>
          </a:p>
          <a:p>
            <a:pPr lvl="1"/>
            <a:r>
              <a:rPr lang="en-US" altLang="en-US" sz="2000" dirty="0" smtClean="0"/>
              <a:t>  4 </a:t>
            </a:r>
            <a:r>
              <a:rPr lang="en-US" altLang="en-US" sz="2000" dirty="0"/>
              <a:t>X</a:t>
            </a:r>
            <a:r>
              <a:rPr lang="en-US" altLang="en-US" sz="2000" baseline="-25000" dirty="0"/>
              <a:t>1</a:t>
            </a:r>
            <a:r>
              <a:rPr lang="en-US" altLang="en-US" sz="2000" dirty="0"/>
              <a:t> + </a:t>
            </a:r>
            <a:r>
              <a:rPr lang="en-US" altLang="en-US" sz="2000" dirty="0" smtClean="0"/>
              <a:t>  4 </a:t>
            </a:r>
            <a:r>
              <a:rPr lang="en-US" altLang="en-US" sz="2000" dirty="0"/>
              <a:t>X</a:t>
            </a:r>
            <a:r>
              <a:rPr lang="en-US" altLang="en-US" sz="2000" baseline="-25000" dirty="0"/>
              <a:t>2</a:t>
            </a:r>
            <a:r>
              <a:rPr lang="en-US" altLang="en-US" sz="2000" dirty="0"/>
              <a:t> ≥</a:t>
            </a:r>
            <a:r>
              <a:rPr lang="en-US" altLang="en-US" sz="2000" dirty="0" smtClean="0"/>
              <a:t>    28</a:t>
            </a:r>
          </a:p>
          <a:p>
            <a:pPr lvl="1"/>
            <a:r>
              <a:rPr lang="en-US" altLang="en-US" sz="2000" dirty="0" smtClean="0"/>
              <a:t>10 </a:t>
            </a:r>
            <a:r>
              <a:rPr lang="en-US" altLang="en-US" sz="2000" dirty="0"/>
              <a:t>X</a:t>
            </a:r>
            <a:r>
              <a:rPr lang="en-US" altLang="en-US" sz="2000" baseline="-25000" dirty="0"/>
              <a:t>1</a:t>
            </a:r>
            <a:r>
              <a:rPr lang="en-US" altLang="en-US" sz="2000" dirty="0"/>
              <a:t> + 20 X</a:t>
            </a:r>
            <a:r>
              <a:rPr lang="en-US" altLang="en-US" sz="2000" baseline="-25000" dirty="0"/>
              <a:t>2</a:t>
            </a:r>
            <a:r>
              <a:rPr lang="en-US" altLang="en-US" sz="2000" dirty="0"/>
              <a:t> ≥ </a:t>
            </a:r>
            <a:r>
              <a:rPr lang="en-US" altLang="en-US" sz="2000" dirty="0" smtClean="0"/>
              <a:t>100</a:t>
            </a:r>
            <a:endParaRPr lang="en-US" altLang="en-US" sz="800" dirty="0"/>
          </a:p>
          <a:p>
            <a:pPr lvl="1"/>
            <a:r>
              <a:rPr lang="en-US" altLang="en-US" sz="2000" dirty="0" smtClean="0"/>
              <a:t>X</a:t>
            </a:r>
            <a:r>
              <a:rPr lang="en-US" altLang="en-US" sz="2000" baseline="-25000" dirty="0" smtClean="0"/>
              <a:t>1</a:t>
            </a:r>
            <a:r>
              <a:rPr lang="en-US" altLang="en-US" sz="2000" dirty="0"/>
              <a:t>, X</a:t>
            </a:r>
            <a:r>
              <a:rPr lang="en-US" altLang="en-US" sz="2000" baseline="-25000" dirty="0"/>
              <a:t>2</a:t>
            </a:r>
            <a:r>
              <a:rPr lang="en-US" altLang="en-US" sz="2000" dirty="0"/>
              <a:t> ≥</a:t>
            </a:r>
            <a:r>
              <a:rPr lang="en-US" altLang="en-US" sz="2000" dirty="0" smtClean="0"/>
              <a:t>  0</a:t>
            </a:r>
            <a:endParaRPr lang="en-US" altLang="en-US" dirty="0"/>
          </a:p>
        </p:txBody>
      </p:sp>
    </p:spTree>
    <p:extLst>
      <p:ext uri="{BB962C8B-B14F-4D97-AF65-F5344CB8AC3E}">
        <p14:creationId xmlns:p14="http://schemas.microsoft.com/office/powerpoint/2010/main" val="555010470"/>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39725" indent="-339725">
              <a:tabLst>
                <a:tab pos="1598613" algn="l"/>
              </a:tabLst>
            </a:pPr>
            <a:r>
              <a:rPr lang="en-US" altLang="en-US" dirty="0" smtClean="0"/>
              <a:t>Defining the feasible region:</a:t>
            </a:r>
          </a:p>
          <a:p>
            <a:pPr marL="339725" indent="-339725">
              <a:tabLst>
                <a:tab pos="1598613" algn="l"/>
              </a:tabLst>
            </a:pPr>
            <a:endParaRPr lang="en-US" altLang="en-US" dirty="0"/>
          </a:p>
          <a:p>
            <a:pPr marL="339725" indent="-339725">
              <a:tabLst>
                <a:tab pos="1598613" algn="l"/>
              </a:tabLst>
            </a:pPr>
            <a:endParaRPr lang="en-US" altLang="en-US" dirty="0" smtClean="0"/>
          </a:p>
          <a:p>
            <a:pPr marL="339725" indent="-339725">
              <a:tabLst>
                <a:tab pos="1598613" algn="l"/>
              </a:tabLst>
            </a:pPr>
            <a:endParaRPr lang="en-US" altLang="en-US" dirty="0" smtClean="0"/>
          </a:p>
          <a:p>
            <a:pPr marL="339725" indent="-339725">
              <a:tabLst>
                <a:tab pos="1598613" algn="l"/>
              </a:tabLst>
            </a:pPr>
            <a:endParaRPr lang="en-US" altLang="en-US" sz="800" dirty="0"/>
          </a:p>
          <a:p>
            <a:pPr marL="339725" indent="-339725">
              <a:tabLst>
                <a:tab pos="1598613" algn="l"/>
              </a:tabLst>
            </a:pPr>
            <a:r>
              <a:rPr lang="en-US" altLang="en-US" dirty="0" smtClean="0"/>
              <a:t>Summarizing the solutions:</a:t>
            </a:r>
          </a:p>
          <a:p>
            <a:pPr marL="339725" indent="-339725">
              <a:tabLst>
                <a:tab pos="1598613" algn="l"/>
              </a:tabLst>
            </a:pPr>
            <a:endParaRPr lang="en-US" altLang="en-US" sz="800" dirty="0"/>
          </a:p>
          <a:p>
            <a:pPr marL="796925" lvl="1" indent="-339725">
              <a:buFont typeface="Wingdings" panose="05000000000000000000" pitchFamily="2" charset="2"/>
              <a:buNone/>
              <a:tabLst>
                <a:tab pos="1598613" algn="l"/>
              </a:tabLst>
            </a:pPr>
            <a:endParaRPr lang="en-US" altLang="en-US" sz="800" dirty="0"/>
          </a:p>
        </p:txBody>
      </p:sp>
      <p:sp>
        <p:nvSpPr>
          <p:cNvPr id="4" name="Rounded Rectangle 3"/>
          <p:cNvSpPr/>
          <p:nvPr/>
        </p:nvSpPr>
        <p:spPr>
          <a:xfrm>
            <a:off x="831376" y="1282890"/>
            <a:ext cx="10522424" cy="682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5" name="Title 1"/>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smtClean="0"/>
              <a:t>MOLP</a:t>
            </a:r>
            <a:endParaRPr lang="pt-PT" dirty="0"/>
          </a:p>
        </p:txBody>
      </p:sp>
      <p:sp>
        <p:nvSpPr>
          <p:cNvPr id="6" name="Rectangle 5"/>
          <p:cNvSpPr/>
          <p:nvPr/>
        </p:nvSpPr>
        <p:spPr>
          <a:xfrm>
            <a:off x="1787247" y="4863911"/>
            <a:ext cx="3001143" cy="400110"/>
          </a:xfrm>
          <a:prstGeom prst="rect">
            <a:avLst/>
          </a:prstGeom>
        </p:spPr>
        <p:txBody>
          <a:bodyPr wrap="none">
            <a:spAutoFit/>
          </a:bodyPr>
          <a:lstStyle/>
          <a:p>
            <a:pPr lvl="1">
              <a:buFontTx/>
              <a:buNone/>
            </a:pPr>
            <a:r>
              <a:rPr lang="en-US" altLang="en-US" sz="2000" dirty="0"/>
              <a:t>Min Z</a:t>
            </a:r>
            <a:r>
              <a:rPr lang="en-US" altLang="en-US" sz="2000" baseline="-25000" dirty="0"/>
              <a:t>1</a:t>
            </a:r>
            <a:r>
              <a:rPr lang="en-US" altLang="en-US" sz="2000" dirty="0"/>
              <a:t> =   40 X</a:t>
            </a:r>
            <a:r>
              <a:rPr lang="en-US" altLang="en-US" sz="2000" baseline="-25000" dirty="0"/>
              <a:t>1</a:t>
            </a:r>
            <a:r>
              <a:rPr lang="en-US" altLang="en-US" sz="2000" dirty="0"/>
              <a:t> </a:t>
            </a:r>
            <a:r>
              <a:rPr lang="en-US" altLang="en-US" sz="2000" dirty="0" smtClean="0"/>
              <a:t>+ 32 </a:t>
            </a:r>
            <a:r>
              <a:rPr lang="en-US" altLang="en-US" sz="2000" dirty="0"/>
              <a:t>X</a:t>
            </a:r>
            <a:r>
              <a:rPr lang="en-US" altLang="en-US" sz="2000" baseline="-25000" dirty="0"/>
              <a:t>2</a:t>
            </a:r>
            <a:endParaRPr lang="en-US" altLang="en-US" sz="2000" i="1" dirty="0">
              <a:solidFill>
                <a:schemeClr val="bg1">
                  <a:lumMod val="50000"/>
                </a:schemeClr>
              </a:solidFill>
            </a:endParaRPr>
          </a:p>
        </p:txBody>
      </p:sp>
      <p:sp>
        <p:nvSpPr>
          <p:cNvPr id="7" name="Rectangle 6"/>
          <p:cNvSpPr/>
          <p:nvPr/>
        </p:nvSpPr>
        <p:spPr>
          <a:xfrm>
            <a:off x="1496192" y="2478257"/>
            <a:ext cx="2656737" cy="1323439"/>
          </a:xfrm>
          <a:prstGeom prst="rect">
            <a:avLst/>
          </a:prstGeom>
        </p:spPr>
        <p:txBody>
          <a:bodyPr wrap="square">
            <a:spAutoFit/>
          </a:bodyPr>
          <a:lstStyle/>
          <a:p>
            <a:pPr lvl="1"/>
            <a:r>
              <a:rPr lang="en-US" altLang="en-US" sz="2000" dirty="0" smtClean="0"/>
              <a:t>12 </a:t>
            </a:r>
            <a:r>
              <a:rPr lang="en-US" altLang="en-US" sz="2000" dirty="0"/>
              <a:t>X</a:t>
            </a:r>
            <a:r>
              <a:rPr lang="en-US" altLang="en-US" sz="2000" baseline="-25000" dirty="0"/>
              <a:t>1</a:t>
            </a:r>
            <a:r>
              <a:rPr lang="en-US" altLang="en-US" sz="2000" dirty="0"/>
              <a:t> + </a:t>
            </a:r>
            <a:r>
              <a:rPr lang="en-US" altLang="en-US" sz="2000" dirty="0" smtClean="0"/>
              <a:t>  4 X</a:t>
            </a:r>
            <a:r>
              <a:rPr lang="en-US" altLang="en-US" sz="2000" baseline="-25000" dirty="0" smtClean="0"/>
              <a:t>2 </a:t>
            </a:r>
            <a:r>
              <a:rPr lang="en-US" altLang="en-US" sz="2000" dirty="0" smtClean="0"/>
              <a:t>≥    48 </a:t>
            </a:r>
          </a:p>
          <a:p>
            <a:pPr lvl="1"/>
            <a:r>
              <a:rPr lang="en-US" altLang="en-US" sz="2000" dirty="0" smtClean="0"/>
              <a:t>  4 </a:t>
            </a:r>
            <a:r>
              <a:rPr lang="en-US" altLang="en-US" sz="2000" dirty="0"/>
              <a:t>X</a:t>
            </a:r>
            <a:r>
              <a:rPr lang="en-US" altLang="en-US" sz="2000" baseline="-25000" dirty="0"/>
              <a:t>1</a:t>
            </a:r>
            <a:r>
              <a:rPr lang="en-US" altLang="en-US" sz="2000" dirty="0"/>
              <a:t> + </a:t>
            </a:r>
            <a:r>
              <a:rPr lang="en-US" altLang="en-US" sz="2000" dirty="0" smtClean="0"/>
              <a:t>  4 </a:t>
            </a:r>
            <a:r>
              <a:rPr lang="en-US" altLang="en-US" sz="2000" dirty="0"/>
              <a:t>X</a:t>
            </a:r>
            <a:r>
              <a:rPr lang="en-US" altLang="en-US" sz="2000" baseline="-25000" dirty="0"/>
              <a:t>2</a:t>
            </a:r>
            <a:r>
              <a:rPr lang="en-US" altLang="en-US" sz="2000" dirty="0"/>
              <a:t> ≥</a:t>
            </a:r>
            <a:r>
              <a:rPr lang="en-US" altLang="en-US" sz="2000" dirty="0" smtClean="0"/>
              <a:t>    28</a:t>
            </a:r>
          </a:p>
          <a:p>
            <a:pPr lvl="1"/>
            <a:r>
              <a:rPr lang="en-US" altLang="en-US" sz="2000" dirty="0" smtClean="0"/>
              <a:t>10 </a:t>
            </a:r>
            <a:r>
              <a:rPr lang="en-US" altLang="en-US" sz="2000" dirty="0"/>
              <a:t>X</a:t>
            </a:r>
            <a:r>
              <a:rPr lang="en-US" altLang="en-US" sz="2000" baseline="-25000" dirty="0"/>
              <a:t>1</a:t>
            </a:r>
            <a:r>
              <a:rPr lang="en-US" altLang="en-US" sz="2000" dirty="0"/>
              <a:t> + 20 X</a:t>
            </a:r>
            <a:r>
              <a:rPr lang="en-US" altLang="en-US" sz="2000" baseline="-25000" dirty="0"/>
              <a:t>2</a:t>
            </a:r>
            <a:r>
              <a:rPr lang="en-US" altLang="en-US" sz="2000" dirty="0"/>
              <a:t> ≥ </a:t>
            </a:r>
            <a:r>
              <a:rPr lang="en-US" altLang="en-US" sz="2000" dirty="0" smtClean="0"/>
              <a:t>100</a:t>
            </a:r>
            <a:endParaRPr lang="en-US" altLang="en-US" sz="800" dirty="0"/>
          </a:p>
          <a:p>
            <a:pPr lvl="1"/>
            <a:r>
              <a:rPr lang="en-US" altLang="en-US" sz="2000" dirty="0" smtClean="0"/>
              <a:t>X</a:t>
            </a:r>
            <a:r>
              <a:rPr lang="en-US" altLang="en-US" sz="2000" baseline="-25000" dirty="0" smtClean="0"/>
              <a:t>1</a:t>
            </a:r>
            <a:r>
              <a:rPr lang="en-US" altLang="en-US" sz="2000" dirty="0"/>
              <a:t>, X</a:t>
            </a:r>
            <a:r>
              <a:rPr lang="en-US" altLang="en-US" sz="2000" baseline="-25000" dirty="0"/>
              <a:t>2</a:t>
            </a:r>
            <a:r>
              <a:rPr lang="en-US" altLang="en-US" sz="2000" dirty="0"/>
              <a:t> ≥</a:t>
            </a:r>
            <a:r>
              <a:rPr lang="en-US" altLang="en-US" sz="2000" dirty="0" smtClean="0"/>
              <a:t>  0</a:t>
            </a:r>
            <a:endParaRPr lang="en-US" altLang="en-US" dirty="0"/>
          </a:p>
        </p:txBody>
      </p:sp>
      <p:sp>
        <p:nvSpPr>
          <p:cNvPr id="10" name="Rectangle 9"/>
          <p:cNvSpPr/>
          <p:nvPr/>
        </p:nvSpPr>
        <p:spPr>
          <a:xfrm>
            <a:off x="1784531" y="5297522"/>
            <a:ext cx="3419526" cy="400110"/>
          </a:xfrm>
          <a:prstGeom prst="rect">
            <a:avLst/>
          </a:prstGeom>
        </p:spPr>
        <p:txBody>
          <a:bodyPr wrap="none">
            <a:spAutoFit/>
          </a:bodyPr>
          <a:lstStyle/>
          <a:p>
            <a:pPr lvl="1">
              <a:buFontTx/>
              <a:buNone/>
            </a:pPr>
            <a:r>
              <a:rPr lang="en-US" altLang="en-US" sz="2000" dirty="0"/>
              <a:t>Min </a:t>
            </a:r>
            <a:r>
              <a:rPr lang="en-US" altLang="en-US" sz="2000" dirty="0" smtClean="0"/>
              <a:t>Z</a:t>
            </a:r>
            <a:r>
              <a:rPr lang="en-US" altLang="en-US" sz="2000" baseline="-25000" dirty="0" smtClean="0"/>
              <a:t>2</a:t>
            </a:r>
            <a:r>
              <a:rPr lang="en-US" altLang="en-US" sz="2000" dirty="0" smtClean="0"/>
              <a:t> </a:t>
            </a:r>
            <a:r>
              <a:rPr lang="en-US" altLang="en-US" sz="2000" dirty="0"/>
              <a:t>=  </a:t>
            </a:r>
            <a:r>
              <a:rPr lang="en-US" altLang="en-US" sz="2000" dirty="0" smtClean="0"/>
              <a:t>800 </a:t>
            </a:r>
            <a:r>
              <a:rPr lang="en-US" altLang="en-US" sz="2000" dirty="0"/>
              <a:t>X</a:t>
            </a:r>
            <a:r>
              <a:rPr lang="en-US" altLang="en-US" sz="2000" baseline="-25000" dirty="0"/>
              <a:t>1</a:t>
            </a:r>
            <a:r>
              <a:rPr lang="en-US" altLang="en-US" sz="2000" dirty="0"/>
              <a:t> </a:t>
            </a:r>
            <a:r>
              <a:rPr lang="en-US" altLang="en-US" sz="2000" dirty="0" smtClean="0"/>
              <a:t>+ 1250 </a:t>
            </a:r>
            <a:r>
              <a:rPr lang="en-US" altLang="en-US" sz="2000" dirty="0"/>
              <a:t>X</a:t>
            </a:r>
            <a:r>
              <a:rPr lang="en-US" altLang="en-US" sz="2000" baseline="-25000" dirty="0"/>
              <a:t>2</a:t>
            </a:r>
            <a:endParaRPr lang="en-US" altLang="en-US" sz="2000" i="1" dirty="0">
              <a:solidFill>
                <a:schemeClr val="bg1">
                  <a:lumMod val="50000"/>
                </a:schemeClr>
              </a:solidFill>
            </a:endParaRPr>
          </a:p>
        </p:txBody>
      </p:sp>
      <p:sp>
        <p:nvSpPr>
          <p:cNvPr id="12" name="Rectangle 11"/>
          <p:cNvSpPr/>
          <p:nvPr/>
        </p:nvSpPr>
        <p:spPr>
          <a:xfrm>
            <a:off x="1775387" y="5725135"/>
            <a:ext cx="3259226" cy="400110"/>
          </a:xfrm>
          <a:prstGeom prst="rect">
            <a:avLst/>
          </a:prstGeom>
        </p:spPr>
        <p:txBody>
          <a:bodyPr wrap="none">
            <a:spAutoFit/>
          </a:bodyPr>
          <a:lstStyle/>
          <a:p>
            <a:pPr lvl="1">
              <a:buFontTx/>
              <a:buNone/>
            </a:pPr>
            <a:r>
              <a:rPr lang="en-US" altLang="en-US" sz="2000" dirty="0"/>
              <a:t>Min </a:t>
            </a:r>
            <a:r>
              <a:rPr lang="en-US" altLang="en-US" sz="2000" dirty="0" smtClean="0"/>
              <a:t>Z</a:t>
            </a:r>
            <a:r>
              <a:rPr lang="en-US" altLang="en-US" sz="2000" baseline="-25000" dirty="0" smtClean="0"/>
              <a:t>3</a:t>
            </a:r>
            <a:r>
              <a:rPr lang="en-US" altLang="en-US" sz="2000" dirty="0" smtClean="0"/>
              <a:t> </a:t>
            </a:r>
            <a:r>
              <a:rPr lang="en-US" altLang="en-US" sz="2000" dirty="0"/>
              <a:t>=   </a:t>
            </a:r>
            <a:r>
              <a:rPr lang="en-US" altLang="en-US" sz="2000" dirty="0" smtClean="0"/>
              <a:t>0.2 </a:t>
            </a:r>
            <a:r>
              <a:rPr lang="en-US" altLang="en-US" sz="2000" dirty="0"/>
              <a:t>X</a:t>
            </a:r>
            <a:r>
              <a:rPr lang="en-US" altLang="en-US" sz="2000" baseline="-25000" dirty="0"/>
              <a:t>1</a:t>
            </a:r>
            <a:r>
              <a:rPr lang="en-US" altLang="en-US" sz="2000" dirty="0"/>
              <a:t> </a:t>
            </a:r>
            <a:r>
              <a:rPr lang="en-US" altLang="en-US" sz="2000" dirty="0" smtClean="0"/>
              <a:t>+ 0.45 </a:t>
            </a:r>
            <a:r>
              <a:rPr lang="en-US" altLang="en-US" sz="2000" dirty="0"/>
              <a:t>X</a:t>
            </a:r>
            <a:r>
              <a:rPr lang="en-US" altLang="en-US" sz="2000" baseline="-25000" dirty="0"/>
              <a:t>2</a:t>
            </a:r>
            <a:endParaRPr lang="en-US" altLang="en-US" sz="2000" i="1" dirty="0">
              <a:solidFill>
                <a:schemeClr val="bg1">
                  <a:lumMod val="50000"/>
                </a:schemeClr>
              </a:solidFill>
            </a:endParaRPr>
          </a:p>
        </p:txBody>
      </p:sp>
      <p:pic>
        <p:nvPicPr>
          <p:cNvPr id="2" name="Picture 1"/>
          <p:cNvPicPr>
            <a:picLocks noChangeAspect="1"/>
          </p:cNvPicPr>
          <p:nvPr/>
        </p:nvPicPr>
        <p:blipFill>
          <a:blip r:embed="rId2"/>
          <a:stretch>
            <a:fillRect/>
          </a:stretch>
        </p:blipFill>
        <p:spPr>
          <a:xfrm>
            <a:off x="7467659" y="1490212"/>
            <a:ext cx="3993226" cy="3090940"/>
          </a:xfrm>
          <a:prstGeom prst="rect">
            <a:avLst/>
          </a:prstGeom>
        </p:spPr>
      </p:pic>
      <p:graphicFrame>
        <p:nvGraphicFramePr>
          <p:cNvPr id="8" name="Table 7"/>
          <p:cNvGraphicFramePr>
            <a:graphicFrameLocks noGrp="1"/>
          </p:cNvGraphicFramePr>
          <p:nvPr>
            <p:extLst>
              <p:ext uri="{D42A27DB-BD31-4B8C-83A1-F6EECF244321}">
                <p14:modId xmlns:p14="http://schemas.microsoft.com/office/powerpoint/2010/main" val="2910056605"/>
              </p:ext>
            </p:extLst>
          </p:nvPr>
        </p:nvGraphicFramePr>
        <p:xfrm>
          <a:off x="6274966" y="4716089"/>
          <a:ext cx="5185919" cy="1486591"/>
        </p:xfrm>
        <a:graphic>
          <a:graphicData uri="http://schemas.openxmlformats.org/drawingml/2006/table">
            <a:tbl>
              <a:tblPr>
                <a:tableStyleId>{93296810-A885-4BE3-A3E7-6D5BEEA58F35}</a:tableStyleId>
              </a:tblPr>
              <a:tblGrid>
                <a:gridCol w="789734">
                  <a:extLst>
                    <a:ext uri="{9D8B030D-6E8A-4147-A177-3AD203B41FA5}">
                      <a16:colId xmlns:a16="http://schemas.microsoft.com/office/drawing/2014/main" val="4023441951"/>
                    </a:ext>
                  </a:extLst>
                </a:gridCol>
                <a:gridCol w="895032">
                  <a:extLst>
                    <a:ext uri="{9D8B030D-6E8A-4147-A177-3AD203B41FA5}">
                      <a16:colId xmlns:a16="http://schemas.microsoft.com/office/drawing/2014/main" val="1395986974"/>
                    </a:ext>
                  </a:extLst>
                </a:gridCol>
                <a:gridCol w="895032">
                  <a:extLst>
                    <a:ext uri="{9D8B030D-6E8A-4147-A177-3AD203B41FA5}">
                      <a16:colId xmlns:a16="http://schemas.microsoft.com/office/drawing/2014/main" val="713843071"/>
                    </a:ext>
                  </a:extLst>
                </a:gridCol>
                <a:gridCol w="868707">
                  <a:extLst>
                    <a:ext uri="{9D8B030D-6E8A-4147-A177-3AD203B41FA5}">
                      <a16:colId xmlns:a16="http://schemas.microsoft.com/office/drawing/2014/main" val="2591977986"/>
                    </a:ext>
                  </a:extLst>
                </a:gridCol>
                <a:gridCol w="868707">
                  <a:extLst>
                    <a:ext uri="{9D8B030D-6E8A-4147-A177-3AD203B41FA5}">
                      <a16:colId xmlns:a16="http://schemas.microsoft.com/office/drawing/2014/main" val="2009274019"/>
                    </a:ext>
                  </a:extLst>
                </a:gridCol>
                <a:gridCol w="868707">
                  <a:extLst>
                    <a:ext uri="{9D8B030D-6E8A-4147-A177-3AD203B41FA5}">
                      <a16:colId xmlns:a16="http://schemas.microsoft.com/office/drawing/2014/main" val="1474769694"/>
                    </a:ext>
                  </a:extLst>
                </a:gridCol>
              </a:tblGrid>
              <a:tr h="358831">
                <a:tc>
                  <a:txBody>
                    <a:bodyPr/>
                    <a:lstStyle/>
                    <a:p>
                      <a:pPr algn="l" fontAlgn="b"/>
                      <a:endParaRPr lang="en-US" sz="2000" b="1" i="0" u="none" strike="noStrike" dirty="0">
                        <a:solidFill>
                          <a:schemeClr val="bg2"/>
                        </a:solidFill>
                        <a:effectLst/>
                        <a:latin typeface="Calibri" panose="020F0502020204030204" pitchFamily="34" charset="0"/>
                      </a:endParaRPr>
                    </a:p>
                  </a:txBody>
                  <a:tcPr marL="7620" marR="7620" marT="7620" marB="0" anchor="b">
                    <a:solidFill>
                      <a:schemeClr val="accent6"/>
                    </a:solidFill>
                  </a:tcPr>
                </a:tc>
                <a:tc>
                  <a:txBody>
                    <a:bodyPr/>
                    <a:lstStyle/>
                    <a:p>
                      <a:pPr algn="ctr" fontAlgn="b">
                        <a:spcAft>
                          <a:spcPts val="300"/>
                        </a:spcAft>
                      </a:pPr>
                      <a:r>
                        <a:rPr lang="en-US" sz="2000" b="1" u="none" strike="noStrike" dirty="0">
                          <a:solidFill>
                            <a:schemeClr val="bg2"/>
                          </a:solidFill>
                          <a:effectLst/>
                        </a:rPr>
                        <a:t>x</a:t>
                      </a:r>
                      <a:r>
                        <a:rPr lang="en-US" sz="2000" b="1" u="none" strike="noStrike" baseline="-25000" dirty="0">
                          <a:solidFill>
                            <a:schemeClr val="bg2"/>
                          </a:solidFill>
                          <a:effectLst/>
                        </a:rPr>
                        <a:t>1</a:t>
                      </a:r>
                      <a:endParaRPr lang="en-US" sz="2000" b="1" i="0" u="none" strike="noStrike" baseline="-25000" dirty="0">
                        <a:solidFill>
                          <a:schemeClr val="bg2"/>
                        </a:solidFill>
                        <a:effectLst/>
                        <a:latin typeface="Calibri" panose="020F0502020204030204" pitchFamily="34" charset="0"/>
                      </a:endParaRPr>
                    </a:p>
                  </a:txBody>
                  <a:tcPr marL="7620" marR="7620" marT="7620" marB="0" anchor="ctr">
                    <a:solidFill>
                      <a:schemeClr val="accent6"/>
                    </a:solidFill>
                  </a:tcPr>
                </a:tc>
                <a:tc>
                  <a:txBody>
                    <a:bodyPr/>
                    <a:lstStyle/>
                    <a:p>
                      <a:pPr algn="ctr" fontAlgn="b">
                        <a:spcAft>
                          <a:spcPts val="300"/>
                        </a:spcAft>
                      </a:pPr>
                      <a:r>
                        <a:rPr lang="en-US" sz="2000" b="1" u="none" strike="noStrike" dirty="0">
                          <a:solidFill>
                            <a:schemeClr val="bg2"/>
                          </a:solidFill>
                          <a:effectLst/>
                        </a:rPr>
                        <a:t>x</a:t>
                      </a:r>
                      <a:r>
                        <a:rPr lang="en-US" sz="2000" b="1" u="none" strike="noStrike" baseline="-25000" dirty="0">
                          <a:solidFill>
                            <a:schemeClr val="bg2"/>
                          </a:solidFill>
                          <a:effectLst/>
                        </a:rPr>
                        <a:t>2</a:t>
                      </a:r>
                      <a:endParaRPr lang="en-US" sz="2000" b="1" i="0" u="none" strike="noStrike" baseline="-25000" dirty="0">
                        <a:solidFill>
                          <a:schemeClr val="bg2"/>
                        </a:solidFill>
                        <a:effectLst/>
                        <a:latin typeface="Calibri" panose="020F0502020204030204" pitchFamily="34" charset="0"/>
                      </a:endParaRPr>
                    </a:p>
                  </a:txBody>
                  <a:tcPr marL="7620" marR="7620" marT="7620" marB="0" anchor="ctr">
                    <a:solidFill>
                      <a:schemeClr val="accent6"/>
                    </a:solidFill>
                  </a:tcPr>
                </a:tc>
                <a:tc>
                  <a:txBody>
                    <a:bodyPr/>
                    <a:lstStyle/>
                    <a:p>
                      <a:pPr algn="ctr" fontAlgn="b">
                        <a:spcAft>
                          <a:spcPts val="300"/>
                        </a:spcAft>
                      </a:pPr>
                      <a:r>
                        <a:rPr lang="en-US" sz="2000" b="1" u="none" strike="noStrike" dirty="0">
                          <a:solidFill>
                            <a:schemeClr val="bg2"/>
                          </a:solidFill>
                          <a:effectLst/>
                        </a:rPr>
                        <a:t>Z</a:t>
                      </a:r>
                      <a:r>
                        <a:rPr lang="en-US" sz="2000" b="1" u="none" strike="noStrike" baseline="-25000" dirty="0">
                          <a:solidFill>
                            <a:schemeClr val="bg2"/>
                          </a:solidFill>
                          <a:effectLst/>
                        </a:rPr>
                        <a:t>1</a:t>
                      </a:r>
                      <a:endParaRPr lang="en-US" sz="2000" b="1" i="0" u="none" strike="noStrike" baseline="-25000" dirty="0">
                        <a:solidFill>
                          <a:schemeClr val="bg2"/>
                        </a:solidFill>
                        <a:effectLst/>
                        <a:latin typeface="Calibri" panose="020F0502020204030204" pitchFamily="34" charset="0"/>
                      </a:endParaRPr>
                    </a:p>
                  </a:txBody>
                  <a:tcPr marL="7620" marR="7620" marT="7620" marB="0" anchor="ctr">
                    <a:solidFill>
                      <a:schemeClr val="accent6"/>
                    </a:solidFill>
                  </a:tcPr>
                </a:tc>
                <a:tc>
                  <a:txBody>
                    <a:bodyPr/>
                    <a:lstStyle/>
                    <a:p>
                      <a:pPr algn="ctr" fontAlgn="b">
                        <a:spcAft>
                          <a:spcPts val="300"/>
                        </a:spcAft>
                      </a:pPr>
                      <a:r>
                        <a:rPr lang="en-US" sz="2000" b="1" u="none" strike="noStrike" dirty="0">
                          <a:solidFill>
                            <a:schemeClr val="bg2"/>
                          </a:solidFill>
                          <a:effectLst/>
                        </a:rPr>
                        <a:t>Z</a:t>
                      </a:r>
                      <a:r>
                        <a:rPr lang="en-US" sz="2000" b="1" u="none" strike="noStrike" baseline="-25000" dirty="0">
                          <a:solidFill>
                            <a:schemeClr val="bg2"/>
                          </a:solidFill>
                          <a:effectLst/>
                        </a:rPr>
                        <a:t>2</a:t>
                      </a:r>
                      <a:endParaRPr lang="en-US" sz="2000" b="1" i="0" u="none" strike="noStrike" baseline="-25000" dirty="0">
                        <a:solidFill>
                          <a:schemeClr val="bg2"/>
                        </a:solidFill>
                        <a:effectLst/>
                        <a:latin typeface="Calibri" panose="020F0502020204030204" pitchFamily="34" charset="0"/>
                      </a:endParaRPr>
                    </a:p>
                  </a:txBody>
                  <a:tcPr marL="7620" marR="7620" marT="7620" marB="0" anchor="ctr">
                    <a:solidFill>
                      <a:schemeClr val="accent6"/>
                    </a:solidFill>
                  </a:tcPr>
                </a:tc>
                <a:tc>
                  <a:txBody>
                    <a:bodyPr/>
                    <a:lstStyle/>
                    <a:p>
                      <a:pPr algn="ctr" fontAlgn="b">
                        <a:spcAft>
                          <a:spcPts val="300"/>
                        </a:spcAft>
                      </a:pPr>
                      <a:r>
                        <a:rPr lang="en-US" sz="2000" b="1" u="none" strike="noStrike" dirty="0">
                          <a:solidFill>
                            <a:schemeClr val="bg2"/>
                          </a:solidFill>
                          <a:effectLst/>
                        </a:rPr>
                        <a:t>Z</a:t>
                      </a:r>
                      <a:r>
                        <a:rPr lang="en-US" sz="2000" b="1" u="none" strike="noStrike" baseline="-25000" dirty="0">
                          <a:solidFill>
                            <a:schemeClr val="bg2"/>
                          </a:solidFill>
                          <a:effectLst/>
                        </a:rPr>
                        <a:t>3</a:t>
                      </a:r>
                      <a:endParaRPr lang="en-US" sz="2000" b="1" i="0" u="none" strike="noStrike" baseline="-25000" dirty="0">
                        <a:solidFill>
                          <a:schemeClr val="bg2"/>
                        </a:solidFill>
                        <a:effectLst/>
                        <a:latin typeface="Calibri" panose="020F0502020204030204" pitchFamily="34" charset="0"/>
                      </a:endParaRPr>
                    </a:p>
                  </a:txBody>
                  <a:tcPr marL="7620" marR="7620" marT="7620" marB="0" anchor="ctr">
                    <a:solidFill>
                      <a:schemeClr val="accent6"/>
                    </a:solidFill>
                  </a:tcPr>
                </a:tc>
                <a:extLst>
                  <a:ext uri="{0D108BD9-81ED-4DB2-BD59-A6C34878D82A}">
                    <a16:rowId xmlns:a16="http://schemas.microsoft.com/office/drawing/2014/main" val="3921077487"/>
                  </a:ext>
                </a:extLst>
              </a:tr>
              <a:tr h="182880">
                <a:tc>
                  <a:txBody>
                    <a:bodyPr/>
                    <a:lstStyle/>
                    <a:p>
                      <a:pPr algn="ctr" fontAlgn="b"/>
                      <a:r>
                        <a:rPr lang="en-US" sz="1800" u="none" strike="noStrike" dirty="0">
                          <a:effectLst/>
                        </a:rPr>
                        <a:t>A</a:t>
                      </a:r>
                      <a:endParaRPr lang="en-US" sz="18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1800" u="none" strike="noStrike" dirty="0">
                          <a:effectLst/>
                        </a:rPr>
                        <a:t>0</a:t>
                      </a:r>
                      <a:endParaRPr lang="en-US" sz="18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1800" u="none" strike="noStrike" dirty="0">
                          <a:effectLst/>
                        </a:rPr>
                        <a:t>12</a:t>
                      </a:r>
                      <a:endParaRPr lang="en-US" sz="18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1800" u="none" strike="noStrike" dirty="0">
                          <a:effectLst/>
                        </a:rPr>
                        <a:t>384</a:t>
                      </a:r>
                      <a:endParaRPr lang="en-US" sz="18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1800" u="none" strike="noStrike">
                          <a:effectLst/>
                        </a:rPr>
                        <a:t>15000</a:t>
                      </a:r>
                      <a:endParaRPr lang="en-US" sz="18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800" u="none" strike="noStrike">
                          <a:effectLst/>
                        </a:rPr>
                        <a:t>5.4</a:t>
                      </a:r>
                      <a:endParaRPr lang="en-US" sz="18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313176517"/>
                  </a:ext>
                </a:extLst>
              </a:tr>
              <a:tr h="182880">
                <a:tc>
                  <a:txBody>
                    <a:bodyPr/>
                    <a:lstStyle/>
                    <a:p>
                      <a:pPr algn="ctr" fontAlgn="b"/>
                      <a:r>
                        <a:rPr lang="en-US" sz="1800" u="none" strike="noStrike">
                          <a:effectLst/>
                        </a:rPr>
                        <a:t>B</a:t>
                      </a:r>
                      <a:endParaRPr lang="en-US" sz="18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800" u="none" strike="noStrike">
                          <a:effectLst/>
                        </a:rPr>
                        <a:t>2.5</a:t>
                      </a:r>
                      <a:endParaRPr lang="en-US" sz="18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800" u="none" strike="noStrike">
                          <a:effectLst/>
                        </a:rPr>
                        <a:t>4.5</a:t>
                      </a:r>
                      <a:endParaRPr lang="en-US" sz="18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800" b="1" u="none" strike="noStrike" dirty="0">
                          <a:solidFill>
                            <a:schemeClr val="accent6"/>
                          </a:solidFill>
                          <a:effectLst/>
                        </a:rPr>
                        <a:t>244</a:t>
                      </a:r>
                      <a:endParaRPr lang="en-US" sz="1800" b="1" i="0" u="none" strike="noStrike" dirty="0">
                        <a:solidFill>
                          <a:schemeClr val="accent6"/>
                        </a:solidFill>
                        <a:effectLst/>
                        <a:latin typeface="Calibri" panose="020F0502020204030204" pitchFamily="34" charset="0"/>
                      </a:endParaRPr>
                    </a:p>
                  </a:txBody>
                  <a:tcPr marL="7620" marR="7620" marT="7620" marB="0" anchor="b"/>
                </a:tc>
                <a:tc>
                  <a:txBody>
                    <a:bodyPr/>
                    <a:lstStyle/>
                    <a:p>
                      <a:pPr algn="ctr" fontAlgn="b"/>
                      <a:r>
                        <a:rPr lang="en-US" sz="1800" u="none" strike="noStrike" dirty="0">
                          <a:effectLst/>
                        </a:rPr>
                        <a:t>7625</a:t>
                      </a:r>
                      <a:endParaRPr lang="en-US" sz="18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1800" u="none" strike="noStrike">
                          <a:effectLst/>
                        </a:rPr>
                        <a:t>2.525</a:t>
                      </a:r>
                      <a:endParaRPr lang="en-US" sz="18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4225944072"/>
                  </a:ext>
                </a:extLst>
              </a:tr>
              <a:tr h="182880">
                <a:tc>
                  <a:txBody>
                    <a:bodyPr/>
                    <a:lstStyle/>
                    <a:p>
                      <a:pPr algn="ctr" fontAlgn="b"/>
                      <a:r>
                        <a:rPr lang="en-US" sz="1800" u="none" strike="noStrike">
                          <a:effectLst/>
                        </a:rPr>
                        <a:t>C</a:t>
                      </a:r>
                      <a:endParaRPr lang="en-US" sz="18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800" u="none" strike="noStrike">
                          <a:effectLst/>
                        </a:rPr>
                        <a:t>4</a:t>
                      </a:r>
                      <a:endParaRPr lang="en-US" sz="18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800" u="none" strike="noStrike">
                          <a:effectLst/>
                        </a:rPr>
                        <a:t>3</a:t>
                      </a:r>
                      <a:endParaRPr lang="en-US" sz="18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800" u="none" strike="noStrike">
                          <a:effectLst/>
                        </a:rPr>
                        <a:t>256</a:t>
                      </a:r>
                      <a:endParaRPr lang="en-US" sz="18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800" b="1" u="none" strike="noStrike" dirty="0">
                          <a:solidFill>
                            <a:schemeClr val="accent6"/>
                          </a:solidFill>
                          <a:effectLst/>
                        </a:rPr>
                        <a:t>6950</a:t>
                      </a:r>
                      <a:endParaRPr lang="en-US" sz="1800" b="1" i="0" u="none" strike="noStrike" dirty="0">
                        <a:solidFill>
                          <a:schemeClr val="accent6"/>
                        </a:solidFill>
                        <a:effectLst/>
                        <a:latin typeface="Calibri" panose="020F0502020204030204" pitchFamily="34" charset="0"/>
                      </a:endParaRPr>
                    </a:p>
                  </a:txBody>
                  <a:tcPr marL="7620" marR="7620" marT="7620" marB="0" anchor="b"/>
                </a:tc>
                <a:tc>
                  <a:txBody>
                    <a:bodyPr/>
                    <a:lstStyle/>
                    <a:p>
                      <a:pPr algn="ctr" fontAlgn="b"/>
                      <a:r>
                        <a:rPr lang="en-US" sz="1800" u="none" strike="noStrike" dirty="0">
                          <a:effectLst/>
                        </a:rPr>
                        <a:t>2.15</a:t>
                      </a:r>
                      <a:endParaRPr lang="en-US" sz="18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186496151"/>
                  </a:ext>
                </a:extLst>
              </a:tr>
              <a:tr h="182880">
                <a:tc>
                  <a:txBody>
                    <a:bodyPr/>
                    <a:lstStyle/>
                    <a:p>
                      <a:pPr algn="ctr" fontAlgn="b"/>
                      <a:r>
                        <a:rPr lang="en-US" sz="1800" u="none" strike="noStrike">
                          <a:effectLst/>
                        </a:rPr>
                        <a:t>D</a:t>
                      </a:r>
                      <a:endParaRPr lang="en-US" sz="18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800" u="none" strike="noStrike">
                          <a:effectLst/>
                        </a:rPr>
                        <a:t>10</a:t>
                      </a:r>
                      <a:endParaRPr lang="en-US" sz="18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800" u="none" strike="noStrike">
                          <a:effectLst/>
                        </a:rPr>
                        <a:t>0</a:t>
                      </a:r>
                      <a:endParaRPr lang="en-US" sz="18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800" u="none" strike="noStrike">
                          <a:effectLst/>
                        </a:rPr>
                        <a:t>400</a:t>
                      </a:r>
                      <a:endParaRPr lang="en-US" sz="18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800" u="none" strike="noStrike">
                          <a:effectLst/>
                        </a:rPr>
                        <a:t>8000</a:t>
                      </a:r>
                      <a:endParaRPr lang="en-US" sz="18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800" b="1" u="none" strike="noStrike" dirty="0">
                          <a:solidFill>
                            <a:schemeClr val="accent6"/>
                          </a:solidFill>
                          <a:effectLst/>
                        </a:rPr>
                        <a:t>2</a:t>
                      </a:r>
                      <a:endParaRPr lang="en-US" sz="1800" b="1" i="0" u="none" strike="noStrike" dirty="0">
                        <a:solidFill>
                          <a:schemeClr val="accent6"/>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213870988"/>
                  </a:ext>
                </a:extLst>
              </a:tr>
            </a:tbl>
          </a:graphicData>
        </a:graphic>
      </p:graphicFrame>
      <p:grpSp>
        <p:nvGrpSpPr>
          <p:cNvPr id="9" name="Group 8"/>
          <p:cNvGrpSpPr/>
          <p:nvPr/>
        </p:nvGrpSpPr>
        <p:grpSpPr>
          <a:xfrm>
            <a:off x="9395133" y="3005130"/>
            <a:ext cx="1959635" cy="834944"/>
            <a:chOff x="9395133" y="3005130"/>
            <a:chExt cx="1959635" cy="834944"/>
          </a:xfrm>
        </p:grpSpPr>
        <p:sp>
          <p:nvSpPr>
            <p:cNvPr id="14" name="Rectangle 64"/>
            <p:cNvSpPr>
              <a:spLocks noChangeArrowheads="1"/>
            </p:cNvSpPr>
            <p:nvPr/>
          </p:nvSpPr>
          <p:spPr bwMode="auto">
            <a:xfrm>
              <a:off x="9395133" y="3005130"/>
              <a:ext cx="1668790" cy="3084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altLang="en-US" sz="1400" dirty="0" smtClean="0">
                  <a:solidFill>
                    <a:schemeClr val="tx1">
                      <a:lumMod val="65000"/>
                      <a:lumOff val="35000"/>
                    </a:schemeClr>
                  </a:solidFill>
                </a:rPr>
                <a:t>Sol. 1: min prod cost</a:t>
              </a:r>
              <a:endParaRPr lang="en-US" altLang="en-US" sz="1400" dirty="0">
                <a:solidFill>
                  <a:schemeClr val="tx1">
                    <a:lumMod val="65000"/>
                    <a:lumOff val="35000"/>
                  </a:schemeClr>
                </a:solidFill>
              </a:endParaRPr>
            </a:p>
          </p:txBody>
        </p:sp>
        <p:sp>
          <p:nvSpPr>
            <p:cNvPr id="15" name="Rectangle 64"/>
            <p:cNvSpPr>
              <a:spLocks noChangeArrowheads="1"/>
            </p:cNvSpPr>
            <p:nvPr/>
          </p:nvSpPr>
          <p:spPr bwMode="auto">
            <a:xfrm>
              <a:off x="9559020" y="3274727"/>
              <a:ext cx="1795748" cy="3084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altLang="en-US" sz="1400" dirty="0" smtClean="0">
                  <a:solidFill>
                    <a:schemeClr val="tx1">
                      <a:lumMod val="65000"/>
                      <a:lumOff val="35000"/>
                    </a:schemeClr>
                  </a:solidFill>
                </a:rPr>
                <a:t>Sol. 2: min toxic water</a:t>
              </a:r>
              <a:endParaRPr lang="en-US" altLang="en-US" sz="1400" dirty="0">
                <a:solidFill>
                  <a:schemeClr val="tx1">
                    <a:lumMod val="65000"/>
                    <a:lumOff val="35000"/>
                  </a:schemeClr>
                </a:solidFill>
              </a:endParaRPr>
            </a:p>
          </p:txBody>
        </p:sp>
        <p:sp>
          <p:nvSpPr>
            <p:cNvPr id="16" name="Rectangle 64"/>
            <p:cNvSpPr>
              <a:spLocks noChangeArrowheads="1"/>
            </p:cNvSpPr>
            <p:nvPr/>
          </p:nvSpPr>
          <p:spPr bwMode="auto">
            <a:xfrm>
              <a:off x="9656996" y="3531655"/>
              <a:ext cx="1675074" cy="3084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altLang="en-US" sz="1400" dirty="0" smtClean="0">
                  <a:solidFill>
                    <a:schemeClr val="tx1">
                      <a:lumMod val="65000"/>
                      <a:lumOff val="35000"/>
                    </a:schemeClr>
                  </a:solidFill>
                </a:rPr>
                <a:t>Sol. 3: min accidents</a:t>
              </a:r>
              <a:endParaRPr lang="en-US" altLang="en-US" sz="1400" dirty="0">
                <a:solidFill>
                  <a:schemeClr val="tx1">
                    <a:lumMod val="65000"/>
                    <a:lumOff val="35000"/>
                  </a:schemeClr>
                </a:solidFill>
              </a:endParaRPr>
            </a:p>
          </p:txBody>
        </p:sp>
      </p:grpSp>
    </p:spTree>
    <p:extLst>
      <p:ext uri="{BB962C8B-B14F-4D97-AF65-F5344CB8AC3E}">
        <p14:creationId xmlns:p14="http://schemas.microsoft.com/office/powerpoint/2010/main" val="1480357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2349727"/>
            <a:ext cx="10515600" cy="4318702"/>
          </a:xfrm>
          <a:prstGeom prst="rect">
            <a:avLst/>
          </a:prstGeom>
        </p:spPr>
        <p:txBody>
          <a:bodyPr vert="horz" lIns="91440" tIns="45720" rIns="91440" bIns="45720" rtlCol="0" anchor="b">
            <a:no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spcBef>
                <a:spcPts val="0"/>
              </a:spcBef>
            </a:pPr>
            <a:r>
              <a:rPr lang="en-US" b="0" dirty="0" smtClean="0"/>
              <a:t>For conflicting objectives the </a:t>
            </a:r>
            <a:r>
              <a:rPr lang="en-US" b="0" u="sng" dirty="0" smtClean="0"/>
              <a:t>optimality concept may be inappropriate</a:t>
            </a:r>
          </a:p>
          <a:p>
            <a:pPr algn="ctr">
              <a:spcBef>
                <a:spcPts val="0"/>
              </a:spcBef>
            </a:pPr>
            <a:endParaRPr lang="en-US" u="sng" dirty="0"/>
          </a:p>
          <a:p>
            <a:pPr>
              <a:spcBef>
                <a:spcPts val="0"/>
              </a:spcBef>
            </a:pPr>
            <a:r>
              <a:rPr lang="en-US" dirty="0" smtClean="0"/>
              <a:t>So, what does optimal mean in this case?</a:t>
            </a:r>
          </a:p>
          <a:p>
            <a:pPr algn="ctr">
              <a:spcBef>
                <a:spcPts val="0"/>
              </a:spcBef>
            </a:pPr>
            <a:endParaRPr lang="en-US" sz="800" b="0" u="sng" dirty="0"/>
          </a:p>
          <a:p>
            <a:r>
              <a:rPr lang="en-US" b="0" dirty="0" smtClean="0"/>
              <a:t> A new concept that can measure solutions against </a:t>
            </a:r>
            <a:r>
              <a:rPr lang="en-US" dirty="0" smtClean="0"/>
              <a:t>multiple</a:t>
            </a:r>
            <a:r>
              <a:rPr lang="en-US" b="0" dirty="0" smtClean="0"/>
              <a:t>, </a:t>
            </a:r>
            <a:r>
              <a:rPr lang="en-US" dirty="0" smtClean="0"/>
              <a:t>conflicting</a:t>
            </a:r>
            <a:r>
              <a:rPr lang="en-US" b="0" dirty="0" smtClean="0"/>
              <a:t> and even </a:t>
            </a:r>
            <a:r>
              <a:rPr lang="en-US" dirty="0" err="1" smtClean="0"/>
              <a:t>noncommensurate</a:t>
            </a:r>
            <a:r>
              <a:rPr lang="en-US" dirty="0" smtClean="0"/>
              <a:t> objectives </a:t>
            </a:r>
            <a:r>
              <a:rPr lang="en-US" b="0" dirty="0" smtClean="0"/>
              <a:t>is required:  </a:t>
            </a:r>
            <a:r>
              <a:rPr lang="en-US" dirty="0" smtClean="0">
                <a:solidFill>
                  <a:srgbClr val="0070C0"/>
                </a:solidFill>
              </a:rPr>
              <a:t>the non-inferiority concept</a:t>
            </a:r>
          </a:p>
          <a:p>
            <a:pPr algn="ctr"/>
            <a:endParaRPr lang="en-US" sz="800" dirty="0">
              <a:solidFill>
                <a:srgbClr val="0070C0"/>
              </a:solidFill>
            </a:endParaRPr>
          </a:p>
          <a:p>
            <a:r>
              <a:rPr lang="en-US" sz="2000" i="1" dirty="0">
                <a:solidFill>
                  <a:srgbClr val="0070C0"/>
                </a:solidFill>
              </a:rPr>
              <a:t>Dominance</a:t>
            </a:r>
            <a:r>
              <a:rPr lang="en-US" sz="2000" b="0" i="1" dirty="0">
                <a:solidFill>
                  <a:schemeClr val="bg2">
                    <a:lumMod val="50000"/>
                  </a:schemeClr>
                </a:solidFill>
              </a:rPr>
              <a:t> (mathematical programmers),</a:t>
            </a:r>
            <a:r>
              <a:rPr lang="en-US" sz="2000" b="0" i="1" dirty="0">
                <a:solidFill>
                  <a:srgbClr val="0070C0"/>
                </a:solidFill>
              </a:rPr>
              <a:t> </a:t>
            </a:r>
            <a:r>
              <a:rPr lang="en-US" sz="2000" i="1" dirty="0">
                <a:solidFill>
                  <a:srgbClr val="0070C0"/>
                </a:solidFill>
              </a:rPr>
              <a:t>Efficiency</a:t>
            </a:r>
            <a:r>
              <a:rPr lang="en-US" sz="2000" b="0" i="1" dirty="0">
                <a:solidFill>
                  <a:srgbClr val="0070C0"/>
                </a:solidFill>
              </a:rPr>
              <a:t> </a:t>
            </a:r>
            <a:r>
              <a:rPr lang="en-US" sz="2000" b="0" i="1" dirty="0">
                <a:solidFill>
                  <a:schemeClr val="bg2">
                    <a:lumMod val="50000"/>
                  </a:schemeClr>
                </a:solidFill>
              </a:rPr>
              <a:t>(statisticians and economists)</a:t>
            </a:r>
          </a:p>
          <a:p>
            <a:r>
              <a:rPr lang="en-US" sz="2000" i="1" dirty="0">
                <a:solidFill>
                  <a:srgbClr val="0070C0"/>
                </a:solidFill>
              </a:rPr>
              <a:t>Pareto optimality </a:t>
            </a:r>
            <a:r>
              <a:rPr lang="en-US" sz="2000" b="0" i="1" dirty="0">
                <a:solidFill>
                  <a:schemeClr val="bg2">
                    <a:lumMod val="50000"/>
                  </a:schemeClr>
                </a:solidFill>
              </a:rPr>
              <a:t>(welfare economists</a:t>
            </a:r>
            <a:r>
              <a:rPr lang="en-US" sz="2000" b="0" i="1" dirty="0" smtClean="0">
                <a:solidFill>
                  <a:schemeClr val="bg2">
                    <a:lumMod val="50000"/>
                  </a:schemeClr>
                </a:solidFill>
              </a:rPr>
              <a:t>)</a:t>
            </a:r>
          </a:p>
          <a:p>
            <a:pPr algn="ctr"/>
            <a:endParaRPr lang="en-US" sz="800" b="0" i="1" dirty="0">
              <a:solidFill>
                <a:schemeClr val="bg2">
                  <a:lumMod val="75000"/>
                </a:schemeClr>
              </a:solidFill>
            </a:endParaRPr>
          </a:p>
          <a:p>
            <a:pPr algn="ctr"/>
            <a:r>
              <a:rPr lang="en-US" i="1" dirty="0" smtClean="0">
                <a:solidFill>
                  <a:schemeClr val="bg2">
                    <a:lumMod val="50000"/>
                  </a:schemeClr>
                </a:solidFill>
              </a:rPr>
              <a:t>A</a:t>
            </a:r>
            <a:r>
              <a:rPr lang="en-US" i="1" dirty="0" smtClean="0">
                <a:solidFill>
                  <a:schemeClr val="bg2">
                    <a:lumMod val="75000"/>
                  </a:schemeClr>
                </a:solidFill>
              </a:rPr>
              <a:t> </a:t>
            </a:r>
            <a:r>
              <a:rPr lang="en-US" i="1" dirty="0" smtClean="0">
                <a:solidFill>
                  <a:schemeClr val="accent1"/>
                </a:solidFill>
              </a:rPr>
              <a:t>solution is non-inferior </a:t>
            </a:r>
            <a:r>
              <a:rPr lang="en-US" i="1" dirty="0" smtClean="0">
                <a:solidFill>
                  <a:schemeClr val="bg2">
                    <a:lumMod val="50000"/>
                  </a:schemeClr>
                </a:solidFill>
              </a:rPr>
              <a:t>if there exists no other feasible solution with better performance with respect to any objective without having worse performance for at least one other objective</a:t>
            </a:r>
          </a:p>
          <a:p>
            <a:pPr algn="ctr"/>
            <a:endParaRPr lang="en-US" sz="800" b="0" i="1" dirty="0" smtClean="0">
              <a:solidFill>
                <a:schemeClr val="bg2">
                  <a:lumMod val="50000"/>
                </a:schemeClr>
              </a:solidFill>
            </a:endParaRPr>
          </a:p>
        </p:txBody>
      </p:sp>
      <p:sp>
        <p:nvSpPr>
          <p:cNvPr id="6" name="Title 1"/>
          <p:cNvSpPr>
            <a:spLocks noGrp="1"/>
          </p:cNvSpPr>
          <p:nvPr>
            <p:ph type="title"/>
          </p:nvPr>
        </p:nvSpPr>
        <p:spPr>
          <a:xfrm>
            <a:off x="838200" y="365125"/>
            <a:ext cx="10515600" cy="1325563"/>
          </a:xfrm>
        </p:spPr>
        <p:txBody>
          <a:bodyPr/>
          <a:lstStyle/>
          <a:p>
            <a:r>
              <a:rPr lang="en-US" dirty="0"/>
              <a:t>Multi-objective </a:t>
            </a:r>
            <a:r>
              <a:rPr lang="en-US" dirty="0" smtClean="0"/>
              <a:t>Linear problems </a:t>
            </a:r>
            <a:endParaRPr lang="en-US" dirty="0"/>
          </a:p>
        </p:txBody>
      </p:sp>
      <p:sp>
        <p:nvSpPr>
          <p:cNvPr id="7" name="Rounded Rectangle 6"/>
          <p:cNvSpPr/>
          <p:nvPr/>
        </p:nvSpPr>
        <p:spPr>
          <a:xfrm>
            <a:off x="831376" y="1282890"/>
            <a:ext cx="10522424" cy="682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extLst>
      <p:ext uri="{BB962C8B-B14F-4D97-AF65-F5344CB8AC3E}">
        <p14:creationId xmlns:p14="http://schemas.microsoft.com/office/powerpoint/2010/main" val="1468817541"/>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39725" indent="-339725">
              <a:tabLst>
                <a:tab pos="1598613" algn="l"/>
              </a:tabLst>
            </a:pPr>
            <a:r>
              <a:rPr lang="en-US" altLang="en-US" dirty="0" smtClean="0"/>
              <a:t>Defining the goals and targets:</a:t>
            </a:r>
          </a:p>
          <a:p>
            <a:pPr marL="339725" indent="-339725">
              <a:tabLst>
                <a:tab pos="1598613" algn="l"/>
              </a:tabLst>
            </a:pPr>
            <a:endParaRPr lang="en-US" altLang="en-US" sz="900" dirty="0" smtClean="0"/>
          </a:p>
          <a:p>
            <a:pPr marL="457200" lvl="1" indent="0">
              <a:buNone/>
              <a:tabLst>
                <a:tab pos="1609725" algn="l"/>
              </a:tabLst>
            </a:pPr>
            <a:r>
              <a:rPr lang="en-US" altLang="en-US" dirty="0"/>
              <a:t>Goal 1: </a:t>
            </a:r>
            <a:r>
              <a:rPr lang="en-US" altLang="en-US" dirty="0" smtClean="0"/>
              <a:t>The </a:t>
            </a:r>
            <a:r>
              <a:rPr lang="en-US" altLang="en-US" dirty="0"/>
              <a:t>total cost of productions </a:t>
            </a:r>
            <a:r>
              <a:rPr lang="en-US" altLang="en-US" dirty="0" smtClean="0"/>
              <a:t>cost </a:t>
            </a:r>
            <a:r>
              <a:rPr lang="en-US" altLang="en-US" dirty="0"/>
              <a:t>should </a:t>
            </a:r>
            <a:r>
              <a:rPr lang="en-US" altLang="en-US" dirty="0" smtClean="0"/>
              <a:t>be ~ </a:t>
            </a:r>
            <a:r>
              <a:rPr lang="en-US" altLang="en-US" dirty="0"/>
              <a:t>$</a:t>
            </a:r>
            <a:r>
              <a:rPr lang="en-US" altLang="en-US" dirty="0" smtClean="0"/>
              <a:t>244</a:t>
            </a:r>
            <a:endParaRPr lang="en-US" altLang="en-US" dirty="0"/>
          </a:p>
          <a:p>
            <a:pPr marL="457200" lvl="1" indent="0">
              <a:buNone/>
              <a:tabLst>
                <a:tab pos="1609725" algn="l"/>
              </a:tabLst>
            </a:pPr>
            <a:r>
              <a:rPr lang="en-US" altLang="en-US" dirty="0"/>
              <a:t>Goal 2: </a:t>
            </a:r>
            <a:r>
              <a:rPr lang="en-US" altLang="en-US" dirty="0" smtClean="0"/>
              <a:t>The </a:t>
            </a:r>
            <a:r>
              <a:rPr lang="en-US" altLang="en-US" dirty="0"/>
              <a:t>gallons of toxic water produce should </a:t>
            </a:r>
            <a:r>
              <a:rPr lang="en-US" altLang="en-US" dirty="0" smtClean="0"/>
              <a:t>be ~ 6,950</a:t>
            </a:r>
            <a:endParaRPr lang="en-US" altLang="en-US" dirty="0"/>
          </a:p>
          <a:p>
            <a:pPr marL="457200" lvl="1" indent="0">
              <a:buNone/>
              <a:tabLst>
                <a:tab pos="1609725" algn="l"/>
              </a:tabLst>
            </a:pPr>
            <a:r>
              <a:rPr lang="en-US" altLang="en-US" dirty="0"/>
              <a:t>Goal 3: </a:t>
            </a:r>
            <a:r>
              <a:rPr lang="en-US" altLang="en-US" dirty="0" smtClean="0"/>
              <a:t>The </a:t>
            </a:r>
            <a:r>
              <a:rPr lang="en-US" altLang="en-US" dirty="0"/>
              <a:t>number of life-threatening accidents </a:t>
            </a:r>
            <a:r>
              <a:rPr lang="en-US" altLang="en-US" dirty="0" smtClean="0"/>
              <a:t>should </a:t>
            </a:r>
            <a:r>
              <a:rPr lang="en-US" altLang="en-US" dirty="0"/>
              <a:t>be </a:t>
            </a:r>
            <a:r>
              <a:rPr lang="en-US" altLang="en-US" dirty="0" smtClean="0"/>
              <a:t>~ 2</a:t>
            </a:r>
          </a:p>
          <a:p>
            <a:pPr marL="339725" indent="-339725">
              <a:tabLst>
                <a:tab pos="1598613" algn="l"/>
              </a:tabLst>
            </a:pPr>
            <a:endParaRPr lang="en-US" altLang="en-US" sz="800" dirty="0" smtClean="0"/>
          </a:p>
          <a:p>
            <a:pPr marL="339725" indent="-339725">
              <a:tabLst>
                <a:tab pos="1598613" algn="l"/>
              </a:tabLst>
            </a:pPr>
            <a:r>
              <a:rPr lang="en-US" altLang="en-US" dirty="0" smtClean="0"/>
              <a:t>Defining the objective:</a:t>
            </a:r>
          </a:p>
          <a:p>
            <a:pPr marL="0" indent="0">
              <a:buNone/>
            </a:pPr>
            <a:r>
              <a:rPr lang="en-US" altLang="en-US" dirty="0" smtClean="0"/>
              <a:t>    Minimize </a:t>
            </a:r>
            <a:r>
              <a:rPr lang="en-US" altLang="en-US" dirty="0"/>
              <a:t>the sum of % deviations as follows:</a:t>
            </a:r>
            <a:endParaRPr lang="en-US" altLang="en-US" dirty="0"/>
          </a:p>
        </p:txBody>
      </p:sp>
      <p:sp>
        <p:nvSpPr>
          <p:cNvPr id="4" name="Rounded Rectangle 3"/>
          <p:cNvSpPr/>
          <p:nvPr/>
        </p:nvSpPr>
        <p:spPr>
          <a:xfrm>
            <a:off x="831376" y="1282890"/>
            <a:ext cx="10522424" cy="682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5" name="Title 1"/>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smtClean="0"/>
              <a:t>MOLP</a:t>
            </a:r>
            <a:endParaRPr lang="pt-PT" dirty="0"/>
          </a:p>
        </p:txBody>
      </p:sp>
      <p:graphicFrame>
        <p:nvGraphicFramePr>
          <p:cNvPr id="17" name="Object 4"/>
          <p:cNvGraphicFramePr>
            <a:graphicFrameLocks/>
          </p:cNvGraphicFramePr>
          <p:nvPr>
            <p:extLst>
              <p:ext uri="{D42A27DB-BD31-4B8C-83A1-F6EECF244321}">
                <p14:modId xmlns:p14="http://schemas.microsoft.com/office/powerpoint/2010/main" val="1689455970"/>
              </p:ext>
            </p:extLst>
          </p:nvPr>
        </p:nvGraphicFramePr>
        <p:xfrm>
          <a:off x="1243584" y="5031550"/>
          <a:ext cx="8403336" cy="960437"/>
        </p:xfrm>
        <a:graphic>
          <a:graphicData uri="http://schemas.openxmlformats.org/presentationml/2006/ole">
            <mc:AlternateContent xmlns:mc="http://schemas.openxmlformats.org/markup-compatibility/2006">
              <mc:Choice xmlns:v="urn:schemas-microsoft-com:vml" Requires="v">
                <p:oleObj spid="_x0000_s5128" name="Equation" r:id="rId3" imgW="5816520" imgH="533160" progId="Equation.2">
                  <p:embed/>
                </p:oleObj>
              </mc:Choice>
              <mc:Fallback>
                <p:oleObj name="Equation" r:id="rId3" imgW="5816520" imgH="533160" progId="Equation.2">
                  <p:embed/>
                  <p:pic>
                    <p:nvPicPr>
                      <p:cNvPr id="32772" name="Object 4"/>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43584" y="5031550"/>
                        <a:ext cx="8403336" cy="960437"/>
                      </a:xfrm>
                      <a:prstGeom prst="rect">
                        <a:avLst/>
                      </a:prstGeom>
                      <a:solidFill>
                        <a:schemeClr val="accent6">
                          <a:lumMod val="75000"/>
                        </a:schemeClr>
                      </a:solidFill>
                      <a:ln>
                        <a:noFill/>
                      </a:ln>
                      <a:effectLst/>
                    </p:spPr>
                  </p:pic>
                </p:oleObj>
              </mc:Fallback>
            </mc:AlternateContent>
          </a:graphicData>
        </a:graphic>
      </p:graphicFrame>
    </p:spTree>
    <p:extLst>
      <p:ext uri="{BB962C8B-B14F-4D97-AF65-F5344CB8AC3E}">
        <p14:creationId xmlns:p14="http://schemas.microsoft.com/office/powerpoint/2010/main" val="4259538922"/>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39725" indent="-339725">
              <a:tabLst>
                <a:tab pos="1598613" algn="l"/>
              </a:tabLst>
            </a:pPr>
            <a:r>
              <a:rPr lang="en-US" altLang="en-US" dirty="0" smtClean="0"/>
              <a:t>Solve the problem using Excel Solver considering:</a:t>
            </a:r>
          </a:p>
          <a:p>
            <a:pPr marL="339725" indent="-339725">
              <a:tabLst>
                <a:tab pos="1598613" algn="l"/>
              </a:tabLst>
            </a:pPr>
            <a:endParaRPr lang="en-US" altLang="en-US" sz="1000" dirty="0" smtClean="0"/>
          </a:p>
          <a:p>
            <a:pPr marL="914400" lvl="2" indent="0">
              <a:buNone/>
              <a:tabLst>
                <a:tab pos="1598613" algn="l"/>
              </a:tabLst>
            </a:pPr>
            <a:r>
              <a:rPr lang="en-US" altLang="en-US" dirty="0" smtClean="0"/>
              <a:t>(</a:t>
            </a:r>
            <a:r>
              <a:rPr lang="en-US" altLang="en-US" dirty="0"/>
              <a:t>w</a:t>
            </a:r>
            <a:r>
              <a:rPr lang="en-US" altLang="en-US" baseline="-25000" dirty="0"/>
              <a:t>1</a:t>
            </a:r>
            <a:r>
              <a:rPr lang="en-US" altLang="en-US" dirty="0"/>
              <a:t>, w</a:t>
            </a:r>
            <a:r>
              <a:rPr lang="en-US" altLang="en-US" baseline="-25000" dirty="0"/>
              <a:t>2</a:t>
            </a:r>
            <a:r>
              <a:rPr lang="en-US" altLang="en-US" dirty="0"/>
              <a:t>, w</a:t>
            </a:r>
            <a:r>
              <a:rPr lang="en-US" altLang="en-US" baseline="-25000" dirty="0"/>
              <a:t>3</a:t>
            </a:r>
            <a:r>
              <a:rPr lang="en-US" altLang="en-US" dirty="0"/>
              <a:t>) = (</a:t>
            </a:r>
            <a:r>
              <a:rPr lang="en-US" altLang="en-US" dirty="0">
                <a:solidFill>
                  <a:srgbClr val="0070C0"/>
                </a:solidFill>
              </a:rPr>
              <a:t>1</a:t>
            </a:r>
            <a:r>
              <a:rPr lang="en-US" altLang="en-US" dirty="0"/>
              <a:t>, </a:t>
            </a:r>
            <a:r>
              <a:rPr lang="en-US" altLang="en-US" dirty="0">
                <a:solidFill>
                  <a:srgbClr val="0070C0"/>
                </a:solidFill>
              </a:rPr>
              <a:t>1</a:t>
            </a:r>
            <a:r>
              <a:rPr lang="en-US" altLang="en-US" dirty="0"/>
              <a:t>, </a:t>
            </a:r>
            <a:r>
              <a:rPr lang="en-US" altLang="en-US" dirty="0">
                <a:solidFill>
                  <a:srgbClr val="0070C0"/>
                </a:solidFill>
              </a:rPr>
              <a:t>1</a:t>
            </a:r>
            <a:r>
              <a:rPr lang="en-US" altLang="en-US" dirty="0"/>
              <a:t>)</a:t>
            </a:r>
          </a:p>
          <a:p>
            <a:pPr marL="914400" lvl="2" indent="0">
              <a:buNone/>
              <a:tabLst>
                <a:tab pos="1598613" algn="l"/>
              </a:tabLst>
            </a:pPr>
            <a:r>
              <a:rPr lang="en-US" altLang="en-US" dirty="0" smtClean="0"/>
              <a:t>(</a:t>
            </a:r>
            <a:r>
              <a:rPr lang="en-US" altLang="en-US" dirty="0"/>
              <a:t>w</a:t>
            </a:r>
            <a:r>
              <a:rPr lang="en-US" altLang="en-US" baseline="-25000" dirty="0"/>
              <a:t>1</a:t>
            </a:r>
            <a:r>
              <a:rPr lang="en-US" altLang="en-US" dirty="0"/>
              <a:t>, w</a:t>
            </a:r>
            <a:r>
              <a:rPr lang="en-US" altLang="en-US" baseline="-25000" dirty="0"/>
              <a:t>2</a:t>
            </a:r>
            <a:r>
              <a:rPr lang="en-US" altLang="en-US" dirty="0"/>
              <a:t>, w</a:t>
            </a:r>
            <a:r>
              <a:rPr lang="en-US" altLang="en-US" baseline="-25000" dirty="0"/>
              <a:t>3</a:t>
            </a:r>
            <a:r>
              <a:rPr lang="en-US" altLang="en-US" dirty="0"/>
              <a:t>) = (</a:t>
            </a:r>
            <a:r>
              <a:rPr lang="en-US" altLang="en-US" dirty="0" smtClean="0">
                <a:solidFill>
                  <a:schemeClr val="accent6"/>
                </a:solidFill>
              </a:rPr>
              <a:t>10</a:t>
            </a:r>
            <a:r>
              <a:rPr lang="en-US" altLang="en-US" dirty="0" smtClean="0"/>
              <a:t>, </a:t>
            </a:r>
            <a:r>
              <a:rPr lang="en-US" altLang="en-US" dirty="0">
                <a:solidFill>
                  <a:srgbClr val="0070C0"/>
                </a:solidFill>
              </a:rPr>
              <a:t>1</a:t>
            </a:r>
            <a:r>
              <a:rPr lang="en-US" altLang="en-US" dirty="0"/>
              <a:t>, </a:t>
            </a:r>
            <a:r>
              <a:rPr lang="en-US" altLang="en-US" dirty="0">
                <a:solidFill>
                  <a:srgbClr val="0070C0"/>
                </a:solidFill>
              </a:rPr>
              <a:t>1</a:t>
            </a:r>
            <a:r>
              <a:rPr lang="en-US" altLang="en-US" dirty="0" smtClean="0"/>
              <a:t>)</a:t>
            </a:r>
          </a:p>
          <a:p>
            <a:pPr marL="914400" lvl="2" indent="0">
              <a:buNone/>
              <a:tabLst>
                <a:tab pos="1598613" algn="l"/>
              </a:tabLst>
            </a:pPr>
            <a:r>
              <a:rPr lang="en-US" altLang="en-US" dirty="0"/>
              <a:t>(w</a:t>
            </a:r>
            <a:r>
              <a:rPr lang="en-US" altLang="en-US" baseline="-25000" dirty="0"/>
              <a:t>1</a:t>
            </a:r>
            <a:r>
              <a:rPr lang="en-US" altLang="en-US" dirty="0"/>
              <a:t>, w</a:t>
            </a:r>
            <a:r>
              <a:rPr lang="en-US" altLang="en-US" baseline="-25000" dirty="0"/>
              <a:t>2</a:t>
            </a:r>
            <a:r>
              <a:rPr lang="en-US" altLang="en-US" dirty="0"/>
              <a:t>, w</a:t>
            </a:r>
            <a:r>
              <a:rPr lang="en-US" altLang="en-US" baseline="-25000" dirty="0"/>
              <a:t>3</a:t>
            </a:r>
            <a:r>
              <a:rPr lang="en-US" altLang="en-US" dirty="0"/>
              <a:t>) = (</a:t>
            </a:r>
            <a:r>
              <a:rPr lang="en-US" altLang="en-US" dirty="0" smtClean="0">
                <a:solidFill>
                  <a:srgbClr val="0070C0"/>
                </a:solidFill>
              </a:rPr>
              <a:t>1</a:t>
            </a:r>
            <a:r>
              <a:rPr lang="en-US" altLang="en-US" dirty="0" smtClean="0"/>
              <a:t>, </a:t>
            </a:r>
            <a:r>
              <a:rPr lang="en-US" altLang="en-US" dirty="0" smtClean="0">
                <a:solidFill>
                  <a:schemeClr val="accent6"/>
                </a:solidFill>
              </a:rPr>
              <a:t>10</a:t>
            </a:r>
            <a:r>
              <a:rPr lang="en-US" altLang="en-US" dirty="0" smtClean="0"/>
              <a:t>,</a:t>
            </a:r>
            <a:r>
              <a:rPr lang="en-US" altLang="en-US" dirty="0" smtClean="0">
                <a:solidFill>
                  <a:srgbClr val="0070C0"/>
                </a:solidFill>
              </a:rPr>
              <a:t> </a:t>
            </a:r>
            <a:r>
              <a:rPr lang="en-US" altLang="en-US" dirty="0">
                <a:solidFill>
                  <a:srgbClr val="0070C0"/>
                </a:solidFill>
              </a:rPr>
              <a:t>1</a:t>
            </a:r>
            <a:r>
              <a:rPr lang="en-US" altLang="en-US" dirty="0"/>
              <a:t>)</a:t>
            </a:r>
          </a:p>
          <a:p>
            <a:pPr marL="914400" lvl="2" indent="0">
              <a:buNone/>
              <a:tabLst>
                <a:tab pos="1598613" algn="l"/>
              </a:tabLst>
            </a:pPr>
            <a:r>
              <a:rPr lang="en-US" altLang="en-US" dirty="0"/>
              <a:t>(w</a:t>
            </a:r>
            <a:r>
              <a:rPr lang="en-US" altLang="en-US" baseline="-25000" dirty="0"/>
              <a:t>1</a:t>
            </a:r>
            <a:r>
              <a:rPr lang="en-US" altLang="en-US" dirty="0"/>
              <a:t>, w</a:t>
            </a:r>
            <a:r>
              <a:rPr lang="en-US" altLang="en-US" baseline="-25000" dirty="0"/>
              <a:t>2</a:t>
            </a:r>
            <a:r>
              <a:rPr lang="en-US" altLang="en-US" dirty="0"/>
              <a:t>, w</a:t>
            </a:r>
            <a:r>
              <a:rPr lang="en-US" altLang="en-US" baseline="-25000" dirty="0"/>
              <a:t>3</a:t>
            </a:r>
            <a:r>
              <a:rPr lang="en-US" altLang="en-US" dirty="0"/>
              <a:t>) = (</a:t>
            </a:r>
            <a:r>
              <a:rPr lang="en-US" altLang="en-US" dirty="0" smtClean="0">
                <a:solidFill>
                  <a:srgbClr val="0070C0"/>
                </a:solidFill>
              </a:rPr>
              <a:t>1</a:t>
            </a:r>
            <a:r>
              <a:rPr lang="en-US" altLang="en-US" dirty="0" smtClean="0"/>
              <a:t>, </a:t>
            </a:r>
            <a:r>
              <a:rPr lang="en-US" altLang="en-US" dirty="0">
                <a:solidFill>
                  <a:srgbClr val="0070C0"/>
                </a:solidFill>
              </a:rPr>
              <a:t>1</a:t>
            </a:r>
            <a:r>
              <a:rPr lang="en-US" altLang="en-US" dirty="0"/>
              <a:t>, </a:t>
            </a:r>
            <a:r>
              <a:rPr lang="en-US" altLang="en-US" dirty="0" smtClean="0">
                <a:solidFill>
                  <a:schemeClr val="accent6"/>
                </a:solidFill>
              </a:rPr>
              <a:t>10</a:t>
            </a:r>
            <a:r>
              <a:rPr lang="en-US" altLang="en-US" dirty="0" smtClean="0"/>
              <a:t>)</a:t>
            </a:r>
            <a:endParaRPr lang="en-US" altLang="en-US" dirty="0"/>
          </a:p>
          <a:p>
            <a:pPr marL="339725" indent="-339725">
              <a:tabLst>
                <a:tab pos="1598613" algn="l"/>
              </a:tabLst>
            </a:pPr>
            <a:endParaRPr lang="en-US" altLang="en-US" sz="1800" dirty="0"/>
          </a:p>
          <a:p>
            <a:pPr marL="339725" indent="-339725">
              <a:tabLst>
                <a:tab pos="1598613" algn="l"/>
              </a:tabLst>
            </a:pPr>
            <a:r>
              <a:rPr lang="en-US" altLang="en-US" dirty="0" smtClean="0"/>
              <a:t>to conclude that:</a:t>
            </a:r>
          </a:p>
          <a:p>
            <a:pPr marL="339725" indent="-339725">
              <a:tabLst>
                <a:tab pos="1598613" algn="l"/>
              </a:tabLst>
            </a:pPr>
            <a:endParaRPr lang="en-US" altLang="en-US" sz="900" dirty="0" smtClean="0"/>
          </a:p>
          <a:p>
            <a:pPr marL="457200" lvl="1" indent="0">
              <a:buNone/>
              <a:tabLst>
                <a:tab pos="1609725" algn="l"/>
              </a:tabLst>
            </a:pPr>
            <a:r>
              <a:rPr lang="en-US" altLang="en-US" dirty="0" smtClean="0"/>
              <a:t>All solutions are </a:t>
            </a:r>
            <a:r>
              <a:rPr lang="en-US" altLang="en-US" dirty="0"/>
              <a:t>corner points of the feasible region (</a:t>
            </a:r>
            <a:r>
              <a:rPr lang="en-US" altLang="en-US" i="1" dirty="0">
                <a:solidFill>
                  <a:schemeClr val="tx1">
                    <a:lumMod val="50000"/>
                    <a:lumOff val="50000"/>
                  </a:schemeClr>
                </a:solidFill>
              </a:rPr>
              <a:t>no matter what weights are used</a:t>
            </a:r>
            <a:r>
              <a:rPr lang="en-US" altLang="en-US" dirty="0" smtClean="0"/>
              <a:t>)</a:t>
            </a:r>
            <a:endParaRPr lang="en-US" altLang="en-US" dirty="0"/>
          </a:p>
          <a:p>
            <a:pPr marL="457200" lvl="1" indent="0">
              <a:buNone/>
              <a:tabLst>
                <a:tab pos="1609725" algn="l"/>
              </a:tabLst>
            </a:pPr>
            <a:r>
              <a:rPr lang="en-US" altLang="en-US" b="1" dirty="0" smtClean="0"/>
              <a:t>WHY? </a:t>
            </a:r>
            <a:r>
              <a:rPr lang="en-US" altLang="en-US" dirty="0" smtClean="0"/>
              <a:t>Because this </a:t>
            </a:r>
            <a:r>
              <a:rPr lang="en-US" altLang="en-US" dirty="0"/>
              <a:t>is just a linear combination of the decision </a:t>
            </a:r>
            <a:r>
              <a:rPr lang="en-US" altLang="en-US" dirty="0" smtClean="0"/>
              <a:t>variables</a:t>
            </a:r>
            <a:endParaRPr lang="en-US" altLang="en-US" sz="800" dirty="0" smtClean="0"/>
          </a:p>
        </p:txBody>
      </p:sp>
      <p:sp>
        <p:nvSpPr>
          <p:cNvPr id="4" name="Rounded Rectangle 3"/>
          <p:cNvSpPr/>
          <p:nvPr/>
        </p:nvSpPr>
        <p:spPr>
          <a:xfrm>
            <a:off x="831376" y="1282890"/>
            <a:ext cx="10522424" cy="682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5" name="Title 1"/>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smtClean="0"/>
              <a:t>MOLP</a:t>
            </a:r>
            <a:endParaRPr lang="pt-PT" dirty="0"/>
          </a:p>
        </p:txBody>
      </p:sp>
      <p:sp>
        <p:nvSpPr>
          <p:cNvPr id="2" name="TextBox 1"/>
          <p:cNvSpPr txBox="1"/>
          <p:nvPr/>
        </p:nvSpPr>
        <p:spPr>
          <a:xfrm>
            <a:off x="5148072" y="2589888"/>
            <a:ext cx="6345936" cy="1751249"/>
          </a:xfrm>
          <a:prstGeom prst="rect">
            <a:avLst/>
          </a:prstGeom>
          <a:noFill/>
          <a:ln>
            <a:solidFill>
              <a:schemeClr val="accent6"/>
            </a:solidFill>
          </a:ln>
        </p:spPr>
        <p:txBody>
          <a:bodyPr wrap="square" rtlCol="0">
            <a:spAutoFit/>
          </a:bodyPr>
          <a:lstStyle/>
          <a:p>
            <a:pPr>
              <a:lnSpc>
                <a:spcPct val="110000"/>
              </a:lnSpc>
            </a:pPr>
            <a:r>
              <a:rPr lang="en-US" altLang="en-US" b="1" dirty="0" smtClean="0"/>
              <a:t>Note that:</a:t>
            </a:r>
          </a:p>
          <a:p>
            <a:pPr>
              <a:lnSpc>
                <a:spcPct val="110000"/>
              </a:lnSpc>
            </a:pPr>
            <a:endParaRPr lang="en-US" altLang="en-US" sz="800" dirty="0" smtClean="0"/>
          </a:p>
          <a:p>
            <a:pPr marL="285750" indent="-285750">
              <a:lnSpc>
                <a:spcPct val="110000"/>
              </a:lnSpc>
              <a:buFont typeface="Arial" panose="020B0604020202020204" pitchFamily="34" charset="0"/>
              <a:buChar char="•"/>
            </a:pPr>
            <a:r>
              <a:rPr lang="en-US" altLang="en-US" dirty="0" smtClean="0"/>
              <a:t>For min. </a:t>
            </a:r>
            <a:r>
              <a:rPr lang="en-US" altLang="en-US" dirty="0"/>
              <a:t>objectives the </a:t>
            </a:r>
            <a:r>
              <a:rPr lang="en-US" altLang="en-US" dirty="0" smtClean="0"/>
              <a:t>% </a:t>
            </a:r>
            <a:r>
              <a:rPr lang="en-US" altLang="en-US" dirty="0"/>
              <a:t>deviation is: (actual - target)/target</a:t>
            </a:r>
          </a:p>
          <a:p>
            <a:pPr marL="285750" indent="-285750">
              <a:lnSpc>
                <a:spcPct val="110000"/>
              </a:lnSpc>
              <a:buFont typeface="Arial" panose="020B0604020202020204" pitchFamily="34" charset="0"/>
              <a:buChar char="•"/>
            </a:pPr>
            <a:r>
              <a:rPr lang="en-US" altLang="en-US" dirty="0"/>
              <a:t>For </a:t>
            </a:r>
            <a:r>
              <a:rPr lang="en-US" altLang="en-US" dirty="0" smtClean="0"/>
              <a:t>max </a:t>
            </a:r>
            <a:r>
              <a:rPr lang="en-US" altLang="en-US" dirty="0"/>
              <a:t>objectives the </a:t>
            </a:r>
            <a:r>
              <a:rPr lang="en-US" altLang="en-US" dirty="0" smtClean="0"/>
              <a:t>% </a:t>
            </a:r>
            <a:r>
              <a:rPr lang="en-US" altLang="en-US" dirty="0"/>
              <a:t>deviation is: (target - actual)/target</a:t>
            </a:r>
          </a:p>
          <a:p>
            <a:pPr marL="285750" indent="-285750">
              <a:lnSpc>
                <a:spcPct val="110000"/>
              </a:lnSpc>
              <a:buFont typeface="Arial" panose="020B0604020202020204" pitchFamily="34" charset="0"/>
              <a:buChar char="•"/>
            </a:pPr>
            <a:r>
              <a:rPr lang="en-US" altLang="en-US" dirty="0"/>
              <a:t>If a target value is zero, use the weighted </a:t>
            </a:r>
            <a:r>
              <a:rPr lang="en-US" altLang="en-US" dirty="0" smtClean="0"/>
              <a:t>deviations </a:t>
            </a:r>
            <a:r>
              <a:rPr lang="en-US" altLang="en-US" dirty="0"/>
              <a:t>rather than weighted % </a:t>
            </a:r>
            <a:r>
              <a:rPr lang="en-US" altLang="en-US" dirty="0" smtClean="0"/>
              <a:t>deviations (</a:t>
            </a:r>
            <a:r>
              <a:rPr lang="en-US" altLang="en-US" dirty="0" err="1" smtClean="0"/>
              <a:t>ie</a:t>
            </a:r>
            <a:r>
              <a:rPr lang="en-US" altLang="en-US" dirty="0" smtClean="0"/>
              <a:t> no division by the target)</a:t>
            </a:r>
            <a:endParaRPr lang="en-US" dirty="0"/>
          </a:p>
        </p:txBody>
      </p:sp>
    </p:spTree>
    <p:extLst>
      <p:ext uri="{BB962C8B-B14F-4D97-AF65-F5344CB8AC3E}">
        <p14:creationId xmlns:p14="http://schemas.microsoft.com/office/powerpoint/2010/main" val="2669570408"/>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US" dirty="0" smtClean="0"/>
              <a:t>Summary of the steps involved in </a:t>
            </a:r>
            <a:r>
              <a:rPr lang="en-US" b="1" dirty="0" smtClean="0"/>
              <a:t>MOLP </a:t>
            </a:r>
            <a:r>
              <a:rPr lang="en-US" dirty="0" smtClean="0"/>
              <a:t>(</a:t>
            </a:r>
            <a:r>
              <a:rPr lang="en-US" altLang="en-US" i="1" dirty="0"/>
              <a:t>Minimize the sum of % </a:t>
            </a:r>
            <a:r>
              <a:rPr lang="en-US" altLang="en-US" i="1" dirty="0" smtClean="0"/>
              <a:t>deviations</a:t>
            </a:r>
            <a:r>
              <a:rPr lang="en-US" altLang="en-US" dirty="0" smtClean="0"/>
              <a:t>)</a:t>
            </a:r>
            <a:r>
              <a:rPr lang="en-US" b="1" dirty="0" smtClean="0"/>
              <a:t> </a:t>
            </a:r>
            <a:r>
              <a:rPr lang="en-US" dirty="0" smtClean="0"/>
              <a:t>:</a:t>
            </a:r>
            <a:endParaRPr lang="en-US" dirty="0" smtClean="0"/>
          </a:p>
          <a:p>
            <a:endParaRPr lang="en-US" sz="800" dirty="0" smtClean="0"/>
          </a:p>
          <a:p>
            <a:pPr marL="0" indent="0">
              <a:buNone/>
            </a:pPr>
            <a:endParaRPr lang="en-US" sz="900" dirty="0" smtClean="0"/>
          </a:p>
          <a:p>
            <a:pPr marL="971550" lvl="1" indent="-514350">
              <a:buFont typeface="+mj-lt"/>
              <a:buAutoNum type="arabicParenR"/>
            </a:pPr>
            <a:r>
              <a:rPr lang="en-US" dirty="0" smtClean="0"/>
              <a:t>Identify the decision variables</a:t>
            </a:r>
          </a:p>
          <a:p>
            <a:pPr marL="971550" lvl="1" indent="-514350">
              <a:buFont typeface="+mj-lt"/>
              <a:buAutoNum type="arabicParenR"/>
            </a:pPr>
            <a:r>
              <a:rPr lang="en-US" dirty="0"/>
              <a:t>Identify the objectives in the problem and formulate them as </a:t>
            </a:r>
            <a:r>
              <a:rPr lang="en-US" dirty="0" smtClean="0"/>
              <a:t>usual</a:t>
            </a:r>
            <a:endParaRPr lang="en-US" dirty="0"/>
          </a:p>
          <a:p>
            <a:pPr marL="971550" lvl="1" indent="-514350">
              <a:buFont typeface="+mj-lt"/>
              <a:buAutoNum type="arabicParenR"/>
            </a:pPr>
            <a:r>
              <a:rPr lang="en-US" dirty="0"/>
              <a:t>Identify the constraints in the problem and formulate them as </a:t>
            </a:r>
            <a:r>
              <a:rPr lang="en-US" dirty="0" smtClean="0"/>
              <a:t>usual</a:t>
            </a:r>
            <a:endParaRPr lang="en-US" dirty="0"/>
          </a:p>
          <a:p>
            <a:pPr marL="971550" lvl="1" indent="-514350">
              <a:buFont typeface="+mj-lt"/>
              <a:buAutoNum type="arabicParenR"/>
            </a:pPr>
            <a:r>
              <a:rPr lang="en-US" dirty="0"/>
              <a:t>Solve the problem once for each of the objectives identified in step 2 to determine the optimal value of each </a:t>
            </a:r>
            <a:r>
              <a:rPr lang="en-US" dirty="0" smtClean="0"/>
              <a:t>objective</a:t>
            </a:r>
          </a:p>
          <a:p>
            <a:pPr marL="971550" lvl="1" indent="-514350">
              <a:buFont typeface="+mj-lt"/>
              <a:buAutoNum type="arabicParenR"/>
            </a:pPr>
            <a:r>
              <a:rPr lang="en-US" dirty="0" smtClean="0"/>
              <a:t>Transform the objectives to goals using the optimal </a:t>
            </a:r>
            <a:r>
              <a:rPr lang="en-US" dirty="0"/>
              <a:t>objective values identified in step 4 as the target </a:t>
            </a:r>
            <a:r>
              <a:rPr lang="en-US" dirty="0" smtClean="0"/>
              <a:t>values</a:t>
            </a:r>
            <a:endParaRPr lang="en-US" dirty="0"/>
          </a:p>
          <a:p>
            <a:pPr marL="971550" lvl="1" indent="-514350">
              <a:buFont typeface="+mj-lt"/>
              <a:buAutoNum type="arabicParenR"/>
            </a:pPr>
            <a:r>
              <a:rPr lang="en-US" dirty="0"/>
              <a:t>For each goal, create a deviation function that measures the amount by which any given solution fails to meet the goal </a:t>
            </a:r>
            <a:r>
              <a:rPr lang="en-US" dirty="0" smtClean="0"/>
              <a:t>(as an absolute value </a:t>
            </a:r>
            <a:r>
              <a:rPr lang="en-US" dirty="0"/>
              <a:t>or a </a:t>
            </a:r>
            <a:r>
              <a:rPr lang="en-US" dirty="0" smtClean="0"/>
              <a:t>%)</a:t>
            </a:r>
            <a:endParaRPr lang="en-US" dirty="0"/>
          </a:p>
          <a:p>
            <a:pPr marL="971550" lvl="1" indent="-514350">
              <a:buFont typeface="+mj-lt"/>
              <a:buAutoNum type="arabicParenR"/>
            </a:pPr>
            <a:r>
              <a:rPr lang="en-US" dirty="0" smtClean="0"/>
              <a:t>Assign </a:t>
            </a:r>
            <a:r>
              <a:rPr lang="en-US" dirty="0"/>
              <a:t>a weight </a:t>
            </a:r>
            <a:r>
              <a:rPr lang="en-US" dirty="0" smtClean="0"/>
              <a:t>to each of </a:t>
            </a:r>
            <a:r>
              <a:rPr lang="en-US" dirty="0"/>
              <a:t>the </a:t>
            </a:r>
            <a:r>
              <a:rPr lang="en-US" dirty="0" smtClean="0"/>
              <a:t>functions in </a:t>
            </a:r>
            <a:r>
              <a:rPr lang="en-US" dirty="0"/>
              <a:t>step </a:t>
            </a:r>
            <a:r>
              <a:rPr lang="en-US" dirty="0" smtClean="0"/>
              <a:t>6 </a:t>
            </a:r>
          </a:p>
          <a:p>
            <a:pPr marL="971550" lvl="1" indent="-514350">
              <a:buFont typeface="+mj-lt"/>
              <a:buAutoNum type="arabicParenR"/>
            </a:pPr>
            <a:r>
              <a:rPr lang="en-US" dirty="0" smtClean="0"/>
              <a:t>Solve the problem, analyze the result and if the solution is unacceptable, go back to step 7</a:t>
            </a:r>
            <a:endParaRPr lang="en-US" sz="800" dirty="0"/>
          </a:p>
        </p:txBody>
      </p:sp>
      <p:sp>
        <p:nvSpPr>
          <p:cNvPr id="4" name="Title 1"/>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smtClean="0"/>
              <a:t>MOLP</a:t>
            </a:r>
            <a:endParaRPr lang="pt-PT" dirty="0"/>
          </a:p>
        </p:txBody>
      </p:sp>
      <p:sp>
        <p:nvSpPr>
          <p:cNvPr id="5" name="Rounded Rectangle 4"/>
          <p:cNvSpPr/>
          <p:nvPr/>
        </p:nvSpPr>
        <p:spPr>
          <a:xfrm>
            <a:off x="831376" y="1282890"/>
            <a:ext cx="10522424" cy="682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extLst>
      <p:ext uri="{BB962C8B-B14F-4D97-AF65-F5344CB8AC3E}">
        <p14:creationId xmlns:p14="http://schemas.microsoft.com/office/powerpoint/2010/main" val="40466488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838200" y="365125"/>
            <a:ext cx="10515600" cy="1325563"/>
          </a:xfrm>
        </p:spPr>
        <p:txBody>
          <a:bodyPr/>
          <a:lstStyle/>
          <a:p>
            <a:r>
              <a:rPr lang="en-US" dirty="0"/>
              <a:t>Multi-objective </a:t>
            </a:r>
            <a:r>
              <a:rPr lang="en-US" dirty="0" smtClean="0"/>
              <a:t>Linear problems </a:t>
            </a:r>
            <a:endParaRPr lang="en-US" dirty="0"/>
          </a:p>
        </p:txBody>
      </p:sp>
      <p:sp>
        <p:nvSpPr>
          <p:cNvPr id="9" name="Rounded Rectangle 8"/>
          <p:cNvSpPr/>
          <p:nvPr/>
        </p:nvSpPr>
        <p:spPr>
          <a:xfrm>
            <a:off x="831376" y="1282890"/>
            <a:ext cx="10522424" cy="682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0" name="Text Placeholder 4"/>
          <p:cNvSpPr>
            <a:spLocks noGrp="1"/>
          </p:cNvSpPr>
          <p:nvPr>
            <p:ph type="body" sz="quarter" idx="3"/>
          </p:nvPr>
        </p:nvSpPr>
        <p:spPr>
          <a:xfrm>
            <a:off x="864222" y="1351129"/>
            <a:ext cx="5183188" cy="823912"/>
          </a:xfrm>
        </p:spPr>
        <p:txBody>
          <a:bodyPr/>
          <a:lstStyle/>
          <a:p>
            <a:r>
              <a:rPr lang="en-US" dirty="0">
                <a:solidFill>
                  <a:schemeClr val="accent6"/>
                </a:solidFill>
              </a:rPr>
              <a:t>Multi-objective problems</a:t>
            </a:r>
          </a:p>
        </p:txBody>
      </p:sp>
      <p:sp>
        <p:nvSpPr>
          <p:cNvPr id="11" name="Content Placeholder 5"/>
          <p:cNvSpPr>
            <a:spLocks noGrp="1"/>
          </p:cNvSpPr>
          <p:nvPr>
            <p:ph sz="quarter" idx="4"/>
          </p:nvPr>
        </p:nvSpPr>
        <p:spPr>
          <a:xfrm>
            <a:off x="890926" y="2193524"/>
            <a:ext cx="5183188" cy="3868877"/>
          </a:xfrm>
        </p:spPr>
        <p:txBody>
          <a:bodyPr>
            <a:normAutofit/>
          </a:bodyPr>
          <a:lstStyle/>
          <a:p>
            <a:r>
              <a:rPr lang="en-US" sz="2200" dirty="0"/>
              <a:t>we seek to find </a:t>
            </a:r>
            <a:r>
              <a:rPr lang="en-US" sz="2200" b="1" dirty="0"/>
              <a:t>the set of solutions </a:t>
            </a:r>
            <a:r>
              <a:rPr lang="en-US" sz="2200" dirty="0"/>
              <a:t>for which we can demonstrate that no better solution </a:t>
            </a:r>
            <a:r>
              <a:rPr lang="en-US" sz="2200" dirty="0" smtClean="0"/>
              <a:t>exists</a:t>
            </a:r>
          </a:p>
          <a:p>
            <a:endParaRPr lang="en-US" sz="800" dirty="0" smtClean="0"/>
          </a:p>
          <a:p>
            <a:r>
              <a:rPr lang="en-US" sz="2200" dirty="0" smtClean="0"/>
              <a:t>This </a:t>
            </a:r>
            <a:r>
              <a:rPr lang="en-US" sz="2200" dirty="0"/>
              <a:t>set of solutions is referred to </a:t>
            </a:r>
            <a:r>
              <a:rPr lang="en-US" sz="2200" b="1" dirty="0">
                <a:solidFill>
                  <a:schemeClr val="accent6"/>
                </a:solidFill>
              </a:rPr>
              <a:t>as non-inferior </a:t>
            </a:r>
            <a:r>
              <a:rPr lang="en-US" sz="2200" dirty="0"/>
              <a:t>or</a:t>
            </a:r>
            <a:r>
              <a:rPr lang="en-US" sz="2200" b="1" dirty="0">
                <a:solidFill>
                  <a:schemeClr val="accent6"/>
                </a:solidFill>
              </a:rPr>
              <a:t> </a:t>
            </a:r>
            <a:r>
              <a:rPr lang="en-US" sz="2200" b="1" dirty="0" smtClean="0">
                <a:solidFill>
                  <a:schemeClr val="accent6"/>
                </a:solidFill>
              </a:rPr>
              <a:t>non-dominated solutions</a:t>
            </a:r>
          </a:p>
          <a:p>
            <a:endParaRPr lang="en-US" sz="2400" dirty="0"/>
          </a:p>
        </p:txBody>
      </p:sp>
      <p:grpSp>
        <p:nvGrpSpPr>
          <p:cNvPr id="22" name="Group 21"/>
          <p:cNvGrpSpPr/>
          <p:nvPr/>
        </p:nvGrpSpPr>
        <p:grpSpPr>
          <a:xfrm>
            <a:off x="6748346" y="1817649"/>
            <a:ext cx="4605454" cy="4556303"/>
            <a:chOff x="6748346" y="1817649"/>
            <a:chExt cx="4605454" cy="4556303"/>
          </a:xfrm>
        </p:grpSpPr>
        <p:pic>
          <p:nvPicPr>
            <p:cNvPr id="13" name="Picture 12"/>
            <p:cNvPicPr>
              <a:picLocks noChangeAspect="1"/>
            </p:cNvPicPr>
            <p:nvPr/>
          </p:nvPicPr>
          <p:blipFill rotWithShape="1">
            <a:blip r:embed="rId2"/>
            <a:srcRect l="49895" r="650"/>
            <a:stretch/>
          </p:blipFill>
          <p:spPr>
            <a:xfrm>
              <a:off x="6748346" y="1817649"/>
              <a:ext cx="4605454" cy="4556303"/>
            </a:xfrm>
            <a:prstGeom prst="rect">
              <a:avLst/>
            </a:prstGeom>
          </p:spPr>
        </p:pic>
        <p:sp>
          <p:nvSpPr>
            <p:cNvPr id="7" name="TextBox 6"/>
            <p:cNvSpPr txBox="1"/>
            <p:nvPr/>
          </p:nvSpPr>
          <p:spPr>
            <a:xfrm>
              <a:off x="9958039" y="3044283"/>
              <a:ext cx="278781" cy="369332"/>
            </a:xfrm>
            <a:prstGeom prst="rect">
              <a:avLst/>
            </a:prstGeom>
            <a:noFill/>
            <a:ln>
              <a:noFill/>
            </a:ln>
          </p:spPr>
          <p:txBody>
            <a:bodyPr wrap="square" rtlCol="0">
              <a:spAutoFit/>
            </a:bodyPr>
            <a:lstStyle/>
            <a:p>
              <a:r>
                <a:rPr lang="en-US" dirty="0" smtClean="0">
                  <a:solidFill>
                    <a:srgbClr val="0070C0"/>
                  </a:solidFill>
                </a:rPr>
                <a:t>A</a:t>
              </a:r>
              <a:endParaRPr lang="en-US" dirty="0">
                <a:solidFill>
                  <a:srgbClr val="0070C0"/>
                </a:solidFill>
              </a:endParaRPr>
            </a:p>
          </p:txBody>
        </p:sp>
        <p:sp>
          <p:nvSpPr>
            <p:cNvPr id="15" name="TextBox 14"/>
            <p:cNvSpPr txBox="1"/>
            <p:nvPr/>
          </p:nvSpPr>
          <p:spPr>
            <a:xfrm>
              <a:off x="7802137" y="2505075"/>
              <a:ext cx="278781" cy="369332"/>
            </a:xfrm>
            <a:prstGeom prst="rect">
              <a:avLst/>
            </a:prstGeom>
            <a:noFill/>
            <a:ln>
              <a:noFill/>
            </a:ln>
          </p:spPr>
          <p:txBody>
            <a:bodyPr wrap="square" rtlCol="0">
              <a:spAutoFit/>
            </a:bodyPr>
            <a:lstStyle/>
            <a:p>
              <a:r>
                <a:rPr lang="en-US" dirty="0" smtClean="0">
                  <a:solidFill>
                    <a:srgbClr val="0070C0"/>
                  </a:solidFill>
                </a:rPr>
                <a:t>B</a:t>
              </a:r>
              <a:endParaRPr lang="en-US" dirty="0">
                <a:solidFill>
                  <a:srgbClr val="0070C0"/>
                </a:solidFill>
              </a:endParaRPr>
            </a:p>
          </p:txBody>
        </p:sp>
        <p:sp>
          <p:nvSpPr>
            <p:cNvPr id="16" name="TextBox 15"/>
            <p:cNvSpPr txBox="1"/>
            <p:nvPr/>
          </p:nvSpPr>
          <p:spPr>
            <a:xfrm>
              <a:off x="7253129" y="3060597"/>
              <a:ext cx="278781" cy="369332"/>
            </a:xfrm>
            <a:prstGeom prst="rect">
              <a:avLst/>
            </a:prstGeom>
            <a:noFill/>
            <a:ln>
              <a:noFill/>
            </a:ln>
          </p:spPr>
          <p:txBody>
            <a:bodyPr wrap="square" rtlCol="0">
              <a:spAutoFit/>
            </a:bodyPr>
            <a:lstStyle/>
            <a:p>
              <a:r>
                <a:rPr lang="en-US" dirty="0" smtClean="0">
                  <a:solidFill>
                    <a:srgbClr val="0070C0"/>
                  </a:solidFill>
                </a:rPr>
                <a:t>C</a:t>
              </a:r>
              <a:endParaRPr lang="en-US" dirty="0">
                <a:solidFill>
                  <a:srgbClr val="0070C0"/>
                </a:solidFill>
              </a:endParaRPr>
            </a:p>
          </p:txBody>
        </p:sp>
        <p:sp>
          <p:nvSpPr>
            <p:cNvPr id="17" name="TextBox 16"/>
            <p:cNvSpPr txBox="1"/>
            <p:nvPr/>
          </p:nvSpPr>
          <p:spPr>
            <a:xfrm>
              <a:off x="9285741" y="5001402"/>
              <a:ext cx="278781" cy="369332"/>
            </a:xfrm>
            <a:prstGeom prst="rect">
              <a:avLst/>
            </a:prstGeom>
            <a:noFill/>
            <a:ln>
              <a:noFill/>
            </a:ln>
          </p:spPr>
          <p:txBody>
            <a:bodyPr wrap="square" rtlCol="0">
              <a:spAutoFit/>
            </a:bodyPr>
            <a:lstStyle/>
            <a:p>
              <a:r>
                <a:rPr lang="en-US" dirty="0" smtClean="0">
                  <a:solidFill>
                    <a:srgbClr val="0070C0"/>
                  </a:solidFill>
                </a:rPr>
                <a:t>D</a:t>
              </a:r>
              <a:endParaRPr lang="en-US" dirty="0">
                <a:solidFill>
                  <a:srgbClr val="0070C0"/>
                </a:solidFill>
              </a:endParaRPr>
            </a:p>
          </p:txBody>
        </p:sp>
        <p:sp>
          <p:nvSpPr>
            <p:cNvPr id="18" name="TextBox 17"/>
            <p:cNvSpPr txBox="1"/>
            <p:nvPr/>
          </p:nvSpPr>
          <p:spPr>
            <a:xfrm>
              <a:off x="9994493" y="5432708"/>
              <a:ext cx="278781" cy="369332"/>
            </a:xfrm>
            <a:prstGeom prst="rect">
              <a:avLst/>
            </a:prstGeom>
            <a:noFill/>
            <a:ln>
              <a:noFill/>
            </a:ln>
          </p:spPr>
          <p:txBody>
            <a:bodyPr wrap="square" rtlCol="0">
              <a:spAutoFit/>
            </a:bodyPr>
            <a:lstStyle/>
            <a:p>
              <a:r>
                <a:rPr lang="en-US" dirty="0" smtClean="0">
                  <a:solidFill>
                    <a:srgbClr val="0070C0"/>
                  </a:solidFill>
                </a:rPr>
                <a:t>E</a:t>
              </a:r>
              <a:endParaRPr lang="en-US" dirty="0">
                <a:solidFill>
                  <a:srgbClr val="0070C0"/>
                </a:solidFill>
              </a:endParaRPr>
            </a:p>
          </p:txBody>
        </p:sp>
        <p:sp>
          <p:nvSpPr>
            <p:cNvPr id="19" name="TextBox 18"/>
            <p:cNvSpPr txBox="1"/>
            <p:nvPr/>
          </p:nvSpPr>
          <p:spPr>
            <a:xfrm>
              <a:off x="10725279" y="5533884"/>
              <a:ext cx="278781" cy="369332"/>
            </a:xfrm>
            <a:prstGeom prst="rect">
              <a:avLst/>
            </a:prstGeom>
            <a:noFill/>
            <a:ln>
              <a:noFill/>
            </a:ln>
          </p:spPr>
          <p:txBody>
            <a:bodyPr wrap="square" rtlCol="0">
              <a:spAutoFit/>
            </a:bodyPr>
            <a:lstStyle/>
            <a:p>
              <a:r>
                <a:rPr lang="en-US" dirty="0" smtClean="0">
                  <a:solidFill>
                    <a:srgbClr val="0070C0"/>
                  </a:solidFill>
                </a:rPr>
                <a:t>F</a:t>
              </a:r>
              <a:endParaRPr lang="en-US" dirty="0">
                <a:solidFill>
                  <a:srgbClr val="0070C0"/>
                </a:solidFill>
              </a:endParaRPr>
            </a:p>
          </p:txBody>
        </p:sp>
      </p:grpSp>
      <p:sp>
        <p:nvSpPr>
          <p:cNvPr id="21" name="Rectangle 20"/>
          <p:cNvSpPr/>
          <p:nvPr/>
        </p:nvSpPr>
        <p:spPr>
          <a:xfrm>
            <a:off x="10628573" y="5516838"/>
            <a:ext cx="472192" cy="285202"/>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7783653" y="2547140"/>
            <a:ext cx="365265" cy="454228"/>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reeform 2"/>
          <p:cNvSpPr/>
          <p:nvPr/>
        </p:nvSpPr>
        <p:spPr>
          <a:xfrm>
            <a:off x="7987553" y="2904565"/>
            <a:ext cx="2788023" cy="2671482"/>
          </a:xfrm>
          <a:custGeom>
            <a:avLst/>
            <a:gdLst>
              <a:gd name="connsiteX0" fmla="*/ 0 w 2788023"/>
              <a:gd name="connsiteY0" fmla="*/ 0 h 2671482"/>
              <a:gd name="connsiteX1" fmla="*/ 2034988 w 2788023"/>
              <a:gd name="connsiteY1" fmla="*/ 484094 h 2671482"/>
              <a:gd name="connsiteX2" fmla="*/ 2788023 w 2788023"/>
              <a:gd name="connsiteY2" fmla="*/ 2671482 h 2671482"/>
              <a:gd name="connsiteX3" fmla="*/ 2788023 w 2788023"/>
              <a:gd name="connsiteY3" fmla="*/ 2671482 h 2671482"/>
            </a:gdLst>
            <a:ahLst/>
            <a:cxnLst>
              <a:cxn ang="0">
                <a:pos x="connsiteX0" y="connsiteY0"/>
              </a:cxn>
              <a:cxn ang="0">
                <a:pos x="connsiteX1" y="connsiteY1"/>
              </a:cxn>
              <a:cxn ang="0">
                <a:pos x="connsiteX2" y="connsiteY2"/>
              </a:cxn>
              <a:cxn ang="0">
                <a:pos x="connsiteX3" y="connsiteY3"/>
              </a:cxn>
            </a:cxnLst>
            <a:rect l="l" t="t" r="r" b="b"/>
            <a:pathLst>
              <a:path w="2788023" h="2671482">
                <a:moveTo>
                  <a:pt x="0" y="0"/>
                </a:moveTo>
                <a:lnTo>
                  <a:pt x="2034988" y="484094"/>
                </a:lnTo>
                <a:lnTo>
                  <a:pt x="2788023" y="2671482"/>
                </a:lnTo>
                <a:lnTo>
                  <a:pt x="2788023" y="2671482"/>
                </a:lnTo>
              </a:path>
            </a:pathLst>
          </a:custGeom>
          <a:noFill/>
          <a:ln w="38100">
            <a:solidFill>
              <a:srgbClr val="70AD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0273274" y="2157058"/>
            <a:ext cx="1835796" cy="646331"/>
          </a:xfrm>
          <a:prstGeom prst="rect">
            <a:avLst/>
          </a:prstGeom>
          <a:noFill/>
        </p:spPr>
        <p:txBody>
          <a:bodyPr wrap="square" rtlCol="0">
            <a:spAutoFit/>
          </a:bodyPr>
          <a:lstStyle/>
          <a:p>
            <a:r>
              <a:rPr lang="en-US" b="1" dirty="0" smtClean="0">
                <a:solidFill>
                  <a:schemeClr val="accent6"/>
                </a:solidFill>
              </a:rPr>
              <a:t>Efficient frontier or Pareto Front</a:t>
            </a:r>
            <a:endParaRPr lang="en-US" b="1" dirty="0">
              <a:solidFill>
                <a:schemeClr val="accent6"/>
              </a:solidFill>
            </a:endParaRPr>
          </a:p>
        </p:txBody>
      </p:sp>
      <p:cxnSp>
        <p:nvCxnSpPr>
          <p:cNvPr id="20" name="Straight Arrow Connector 19"/>
          <p:cNvCxnSpPr/>
          <p:nvPr/>
        </p:nvCxnSpPr>
        <p:spPr>
          <a:xfrm flipH="1">
            <a:off x="9051073" y="2803389"/>
            <a:ext cx="1222201" cy="240894"/>
          </a:xfrm>
          <a:prstGeom prst="straightConnector1">
            <a:avLst/>
          </a:prstGeom>
          <a:ln w="19050">
            <a:tailEnd type="triangle"/>
          </a:ln>
        </p:spPr>
        <p:style>
          <a:lnRef idx="1">
            <a:schemeClr val="accent6"/>
          </a:lnRef>
          <a:fillRef idx="0">
            <a:schemeClr val="accent6"/>
          </a:fillRef>
          <a:effectRef idx="0">
            <a:schemeClr val="accent6"/>
          </a:effectRef>
          <a:fontRef idx="minor">
            <a:schemeClr val="tx1"/>
          </a:fontRef>
        </p:style>
      </p:cxnSp>
      <p:pic>
        <p:nvPicPr>
          <p:cNvPr id="23" name="Picture 22"/>
          <p:cNvPicPr>
            <a:picLocks noChangeAspect="1"/>
          </p:cNvPicPr>
          <p:nvPr/>
        </p:nvPicPr>
        <p:blipFill rotWithShape="1">
          <a:blip r:embed="rId3"/>
          <a:srcRect t="3931"/>
          <a:stretch/>
        </p:blipFill>
        <p:spPr>
          <a:xfrm>
            <a:off x="1384610" y="4539022"/>
            <a:ext cx="3918915" cy="2300746"/>
          </a:xfrm>
          <a:prstGeom prst="rect">
            <a:avLst/>
          </a:prstGeom>
        </p:spPr>
      </p:pic>
    </p:spTree>
    <p:extLst>
      <p:ext uri="{BB962C8B-B14F-4D97-AF65-F5344CB8AC3E}">
        <p14:creationId xmlns:p14="http://schemas.microsoft.com/office/powerpoint/2010/main" val="4156672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838200" y="365125"/>
            <a:ext cx="10515600" cy="1325563"/>
          </a:xfrm>
        </p:spPr>
        <p:txBody>
          <a:bodyPr/>
          <a:lstStyle/>
          <a:p>
            <a:r>
              <a:rPr lang="en-US" dirty="0"/>
              <a:t>Multi-objective </a:t>
            </a:r>
            <a:r>
              <a:rPr lang="en-US" dirty="0" smtClean="0"/>
              <a:t>Linear problems </a:t>
            </a:r>
            <a:endParaRPr lang="en-US" dirty="0"/>
          </a:p>
        </p:txBody>
      </p:sp>
      <p:sp>
        <p:nvSpPr>
          <p:cNvPr id="9" name="Rounded Rectangle 8"/>
          <p:cNvSpPr/>
          <p:nvPr/>
        </p:nvSpPr>
        <p:spPr>
          <a:xfrm>
            <a:off x="831376" y="1282890"/>
            <a:ext cx="10522424" cy="682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0" name="Text Placeholder 4"/>
          <p:cNvSpPr>
            <a:spLocks noGrp="1"/>
          </p:cNvSpPr>
          <p:nvPr>
            <p:ph type="body" sz="quarter" idx="3"/>
          </p:nvPr>
        </p:nvSpPr>
        <p:spPr>
          <a:xfrm>
            <a:off x="864222" y="1370267"/>
            <a:ext cx="5183188" cy="823912"/>
          </a:xfrm>
        </p:spPr>
        <p:txBody>
          <a:bodyPr/>
          <a:lstStyle/>
          <a:p>
            <a:r>
              <a:rPr lang="en-US" dirty="0">
                <a:solidFill>
                  <a:schemeClr val="accent6"/>
                </a:solidFill>
              </a:rPr>
              <a:t>Multi-objective problems</a:t>
            </a:r>
          </a:p>
        </p:txBody>
      </p:sp>
      <p:sp>
        <p:nvSpPr>
          <p:cNvPr id="11" name="Content Placeholder 5"/>
          <p:cNvSpPr>
            <a:spLocks noGrp="1"/>
          </p:cNvSpPr>
          <p:nvPr>
            <p:ph sz="quarter" idx="4"/>
          </p:nvPr>
        </p:nvSpPr>
        <p:spPr>
          <a:xfrm>
            <a:off x="864222" y="2305867"/>
            <a:ext cx="5183188" cy="3868877"/>
          </a:xfrm>
        </p:spPr>
        <p:txBody>
          <a:bodyPr>
            <a:normAutofit/>
          </a:bodyPr>
          <a:lstStyle/>
          <a:p>
            <a:r>
              <a:rPr lang="en-US" sz="2200" dirty="0" smtClean="0"/>
              <a:t>Classical approaches for generating the Pareto Front</a:t>
            </a:r>
          </a:p>
          <a:p>
            <a:endParaRPr lang="en-US" sz="800" dirty="0" smtClean="0"/>
          </a:p>
          <a:p>
            <a:pPr marL="457200" lvl="1" indent="0">
              <a:buNone/>
            </a:pPr>
            <a:r>
              <a:rPr lang="en-US" sz="1800" dirty="0" smtClean="0"/>
              <a:t>Convert to single objective problem, which delivers one efficient point in the Pareto front (</a:t>
            </a:r>
            <a:r>
              <a:rPr lang="en-US" sz="1800" dirty="0" smtClean="0">
                <a:solidFill>
                  <a:srgbClr val="C00000"/>
                </a:solidFill>
              </a:rPr>
              <a:t>one optimal solution</a:t>
            </a:r>
            <a:r>
              <a:rPr lang="en-US" sz="1800" dirty="0" smtClean="0"/>
              <a:t>) </a:t>
            </a:r>
          </a:p>
          <a:p>
            <a:pPr marL="457200" lvl="1" indent="0">
              <a:buNone/>
            </a:pPr>
            <a:r>
              <a:rPr lang="en-US" sz="1800" dirty="0" smtClean="0"/>
              <a:t>run it several times</a:t>
            </a:r>
          </a:p>
          <a:p>
            <a:endParaRPr lang="en-US" sz="800" dirty="0" smtClean="0"/>
          </a:p>
          <a:p>
            <a:pPr marL="0" indent="0">
              <a:buNone/>
            </a:pPr>
            <a:endParaRPr lang="en-US" sz="2400" dirty="0"/>
          </a:p>
        </p:txBody>
      </p:sp>
      <p:grpSp>
        <p:nvGrpSpPr>
          <p:cNvPr id="22" name="Group 21"/>
          <p:cNvGrpSpPr/>
          <p:nvPr/>
        </p:nvGrpSpPr>
        <p:grpSpPr>
          <a:xfrm>
            <a:off x="6748346" y="1817649"/>
            <a:ext cx="4605454" cy="4556303"/>
            <a:chOff x="6748346" y="1817649"/>
            <a:chExt cx="4605454" cy="4556303"/>
          </a:xfrm>
        </p:grpSpPr>
        <p:pic>
          <p:nvPicPr>
            <p:cNvPr id="13" name="Picture 12"/>
            <p:cNvPicPr>
              <a:picLocks noChangeAspect="1"/>
            </p:cNvPicPr>
            <p:nvPr/>
          </p:nvPicPr>
          <p:blipFill rotWithShape="1">
            <a:blip r:embed="rId2"/>
            <a:srcRect l="49895" r="650"/>
            <a:stretch/>
          </p:blipFill>
          <p:spPr>
            <a:xfrm>
              <a:off x="6748346" y="1817649"/>
              <a:ext cx="4605454" cy="4556303"/>
            </a:xfrm>
            <a:prstGeom prst="rect">
              <a:avLst/>
            </a:prstGeom>
          </p:spPr>
        </p:pic>
        <p:sp>
          <p:nvSpPr>
            <p:cNvPr id="7" name="TextBox 6"/>
            <p:cNvSpPr txBox="1"/>
            <p:nvPr/>
          </p:nvSpPr>
          <p:spPr>
            <a:xfrm>
              <a:off x="9958039" y="3044283"/>
              <a:ext cx="278781" cy="369332"/>
            </a:xfrm>
            <a:prstGeom prst="rect">
              <a:avLst/>
            </a:prstGeom>
            <a:noFill/>
            <a:ln>
              <a:noFill/>
            </a:ln>
          </p:spPr>
          <p:txBody>
            <a:bodyPr wrap="square" rtlCol="0">
              <a:spAutoFit/>
            </a:bodyPr>
            <a:lstStyle/>
            <a:p>
              <a:r>
                <a:rPr lang="en-US" dirty="0" smtClean="0">
                  <a:solidFill>
                    <a:srgbClr val="0070C0"/>
                  </a:solidFill>
                </a:rPr>
                <a:t>A</a:t>
              </a:r>
              <a:endParaRPr lang="en-US" dirty="0">
                <a:solidFill>
                  <a:srgbClr val="0070C0"/>
                </a:solidFill>
              </a:endParaRPr>
            </a:p>
          </p:txBody>
        </p:sp>
        <p:sp>
          <p:nvSpPr>
            <p:cNvPr id="15" name="TextBox 14"/>
            <p:cNvSpPr txBox="1"/>
            <p:nvPr/>
          </p:nvSpPr>
          <p:spPr>
            <a:xfrm>
              <a:off x="7802137" y="2505075"/>
              <a:ext cx="278781" cy="369332"/>
            </a:xfrm>
            <a:prstGeom prst="rect">
              <a:avLst/>
            </a:prstGeom>
            <a:noFill/>
            <a:ln>
              <a:noFill/>
            </a:ln>
          </p:spPr>
          <p:txBody>
            <a:bodyPr wrap="square" rtlCol="0">
              <a:spAutoFit/>
            </a:bodyPr>
            <a:lstStyle/>
            <a:p>
              <a:r>
                <a:rPr lang="en-US" dirty="0" smtClean="0">
                  <a:solidFill>
                    <a:srgbClr val="0070C0"/>
                  </a:solidFill>
                </a:rPr>
                <a:t>B</a:t>
              </a:r>
              <a:endParaRPr lang="en-US" dirty="0">
                <a:solidFill>
                  <a:srgbClr val="0070C0"/>
                </a:solidFill>
              </a:endParaRPr>
            </a:p>
          </p:txBody>
        </p:sp>
        <p:sp>
          <p:nvSpPr>
            <p:cNvPr id="16" name="TextBox 15"/>
            <p:cNvSpPr txBox="1"/>
            <p:nvPr/>
          </p:nvSpPr>
          <p:spPr>
            <a:xfrm>
              <a:off x="7253129" y="3060597"/>
              <a:ext cx="278781" cy="369332"/>
            </a:xfrm>
            <a:prstGeom prst="rect">
              <a:avLst/>
            </a:prstGeom>
            <a:noFill/>
            <a:ln>
              <a:noFill/>
            </a:ln>
          </p:spPr>
          <p:txBody>
            <a:bodyPr wrap="square" rtlCol="0">
              <a:spAutoFit/>
            </a:bodyPr>
            <a:lstStyle/>
            <a:p>
              <a:r>
                <a:rPr lang="en-US" dirty="0" smtClean="0">
                  <a:solidFill>
                    <a:srgbClr val="0070C0"/>
                  </a:solidFill>
                </a:rPr>
                <a:t>C</a:t>
              </a:r>
              <a:endParaRPr lang="en-US" dirty="0">
                <a:solidFill>
                  <a:srgbClr val="0070C0"/>
                </a:solidFill>
              </a:endParaRPr>
            </a:p>
          </p:txBody>
        </p:sp>
        <p:sp>
          <p:nvSpPr>
            <p:cNvPr id="17" name="TextBox 16"/>
            <p:cNvSpPr txBox="1"/>
            <p:nvPr/>
          </p:nvSpPr>
          <p:spPr>
            <a:xfrm>
              <a:off x="9285741" y="5001402"/>
              <a:ext cx="278781" cy="369332"/>
            </a:xfrm>
            <a:prstGeom prst="rect">
              <a:avLst/>
            </a:prstGeom>
            <a:noFill/>
            <a:ln>
              <a:noFill/>
            </a:ln>
          </p:spPr>
          <p:txBody>
            <a:bodyPr wrap="square" rtlCol="0">
              <a:spAutoFit/>
            </a:bodyPr>
            <a:lstStyle/>
            <a:p>
              <a:r>
                <a:rPr lang="en-US" dirty="0" smtClean="0">
                  <a:solidFill>
                    <a:srgbClr val="0070C0"/>
                  </a:solidFill>
                </a:rPr>
                <a:t>D</a:t>
              </a:r>
              <a:endParaRPr lang="en-US" dirty="0">
                <a:solidFill>
                  <a:srgbClr val="0070C0"/>
                </a:solidFill>
              </a:endParaRPr>
            </a:p>
          </p:txBody>
        </p:sp>
        <p:sp>
          <p:nvSpPr>
            <p:cNvPr id="18" name="TextBox 17"/>
            <p:cNvSpPr txBox="1"/>
            <p:nvPr/>
          </p:nvSpPr>
          <p:spPr>
            <a:xfrm>
              <a:off x="9994493" y="5432708"/>
              <a:ext cx="278781" cy="369332"/>
            </a:xfrm>
            <a:prstGeom prst="rect">
              <a:avLst/>
            </a:prstGeom>
            <a:noFill/>
            <a:ln>
              <a:noFill/>
            </a:ln>
          </p:spPr>
          <p:txBody>
            <a:bodyPr wrap="square" rtlCol="0">
              <a:spAutoFit/>
            </a:bodyPr>
            <a:lstStyle/>
            <a:p>
              <a:r>
                <a:rPr lang="en-US" dirty="0" smtClean="0">
                  <a:solidFill>
                    <a:srgbClr val="0070C0"/>
                  </a:solidFill>
                </a:rPr>
                <a:t>E</a:t>
              </a:r>
              <a:endParaRPr lang="en-US" dirty="0">
                <a:solidFill>
                  <a:srgbClr val="0070C0"/>
                </a:solidFill>
              </a:endParaRPr>
            </a:p>
          </p:txBody>
        </p:sp>
        <p:sp>
          <p:nvSpPr>
            <p:cNvPr id="19" name="TextBox 18"/>
            <p:cNvSpPr txBox="1"/>
            <p:nvPr/>
          </p:nvSpPr>
          <p:spPr>
            <a:xfrm>
              <a:off x="10725279" y="5533884"/>
              <a:ext cx="278781" cy="369332"/>
            </a:xfrm>
            <a:prstGeom prst="rect">
              <a:avLst/>
            </a:prstGeom>
            <a:noFill/>
            <a:ln>
              <a:noFill/>
            </a:ln>
          </p:spPr>
          <p:txBody>
            <a:bodyPr wrap="square" rtlCol="0">
              <a:spAutoFit/>
            </a:bodyPr>
            <a:lstStyle/>
            <a:p>
              <a:r>
                <a:rPr lang="en-US" dirty="0" smtClean="0">
                  <a:solidFill>
                    <a:srgbClr val="0070C0"/>
                  </a:solidFill>
                </a:rPr>
                <a:t>F</a:t>
              </a:r>
              <a:endParaRPr lang="en-US" dirty="0">
                <a:solidFill>
                  <a:srgbClr val="0070C0"/>
                </a:solidFill>
              </a:endParaRPr>
            </a:p>
          </p:txBody>
        </p:sp>
      </p:grpSp>
      <p:sp>
        <p:nvSpPr>
          <p:cNvPr id="21" name="Rectangle 20"/>
          <p:cNvSpPr/>
          <p:nvPr/>
        </p:nvSpPr>
        <p:spPr>
          <a:xfrm>
            <a:off x="10628573" y="5516838"/>
            <a:ext cx="472192" cy="285202"/>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7783653" y="2547140"/>
            <a:ext cx="365265" cy="454228"/>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reeform 2"/>
          <p:cNvSpPr/>
          <p:nvPr/>
        </p:nvSpPr>
        <p:spPr>
          <a:xfrm>
            <a:off x="7987553" y="2904565"/>
            <a:ext cx="2788023" cy="2671482"/>
          </a:xfrm>
          <a:custGeom>
            <a:avLst/>
            <a:gdLst>
              <a:gd name="connsiteX0" fmla="*/ 0 w 2788023"/>
              <a:gd name="connsiteY0" fmla="*/ 0 h 2671482"/>
              <a:gd name="connsiteX1" fmla="*/ 2034988 w 2788023"/>
              <a:gd name="connsiteY1" fmla="*/ 484094 h 2671482"/>
              <a:gd name="connsiteX2" fmla="*/ 2788023 w 2788023"/>
              <a:gd name="connsiteY2" fmla="*/ 2671482 h 2671482"/>
              <a:gd name="connsiteX3" fmla="*/ 2788023 w 2788023"/>
              <a:gd name="connsiteY3" fmla="*/ 2671482 h 2671482"/>
            </a:gdLst>
            <a:ahLst/>
            <a:cxnLst>
              <a:cxn ang="0">
                <a:pos x="connsiteX0" y="connsiteY0"/>
              </a:cxn>
              <a:cxn ang="0">
                <a:pos x="connsiteX1" y="connsiteY1"/>
              </a:cxn>
              <a:cxn ang="0">
                <a:pos x="connsiteX2" y="connsiteY2"/>
              </a:cxn>
              <a:cxn ang="0">
                <a:pos x="connsiteX3" y="connsiteY3"/>
              </a:cxn>
            </a:cxnLst>
            <a:rect l="l" t="t" r="r" b="b"/>
            <a:pathLst>
              <a:path w="2788023" h="2671482">
                <a:moveTo>
                  <a:pt x="0" y="0"/>
                </a:moveTo>
                <a:lnTo>
                  <a:pt x="2034988" y="484094"/>
                </a:lnTo>
                <a:lnTo>
                  <a:pt x="2788023" y="2671482"/>
                </a:lnTo>
                <a:lnTo>
                  <a:pt x="2788023" y="2671482"/>
                </a:lnTo>
              </a:path>
            </a:pathLst>
          </a:custGeom>
          <a:noFill/>
          <a:ln w="38100">
            <a:solidFill>
              <a:srgbClr val="70AD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0273274" y="2157058"/>
            <a:ext cx="1835796" cy="646331"/>
          </a:xfrm>
          <a:prstGeom prst="rect">
            <a:avLst/>
          </a:prstGeom>
          <a:noFill/>
        </p:spPr>
        <p:txBody>
          <a:bodyPr wrap="square" rtlCol="0">
            <a:spAutoFit/>
          </a:bodyPr>
          <a:lstStyle/>
          <a:p>
            <a:r>
              <a:rPr lang="en-US" b="1" dirty="0" smtClean="0">
                <a:solidFill>
                  <a:schemeClr val="accent6"/>
                </a:solidFill>
              </a:rPr>
              <a:t>Efficient frontier or Pareto Front</a:t>
            </a:r>
            <a:endParaRPr lang="en-US" b="1" dirty="0">
              <a:solidFill>
                <a:schemeClr val="accent6"/>
              </a:solidFill>
            </a:endParaRPr>
          </a:p>
        </p:txBody>
      </p:sp>
      <p:cxnSp>
        <p:nvCxnSpPr>
          <p:cNvPr id="20" name="Straight Arrow Connector 19"/>
          <p:cNvCxnSpPr/>
          <p:nvPr/>
        </p:nvCxnSpPr>
        <p:spPr>
          <a:xfrm flipH="1">
            <a:off x="9051073" y="2803389"/>
            <a:ext cx="1222201" cy="240894"/>
          </a:xfrm>
          <a:prstGeom prst="straightConnector1">
            <a:avLst/>
          </a:prstGeom>
          <a:ln w="19050">
            <a:tailEnd type="triangle"/>
          </a:ln>
        </p:spPr>
        <p:style>
          <a:lnRef idx="1">
            <a:schemeClr val="accent6"/>
          </a:lnRef>
          <a:fillRef idx="0">
            <a:schemeClr val="accent6"/>
          </a:fillRef>
          <a:effectRef idx="0">
            <a:schemeClr val="accent6"/>
          </a:effectRef>
          <a:fontRef idx="minor">
            <a:schemeClr val="tx1"/>
          </a:fontRef>
        </p:style>
      </p:cxnSp>
      <p:sp>
        <p:nvSpPr>
          <p:cNvPr id="26" name="Oval 25"/>
          <p:cNvSpPr/>
          <p:nvPr/>
        </p:nvSpPr>
        <p:spPr>
          <a:xfrm>
            <a:off x="9919848" y="3273895"/>
            <a:ext cx="149290" cy="16934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Picture 22"/>
          <p:cNvPicPr>
            <a:picLocks noChangeAspect="1"/>
          </p:cNvPicPr>
          <p:nvPr/>
        </p:nvPicPr>
        <p:blipFill rotWithShape="1">
          <a:blip r:embed="rId3"/>
          <a:srcRect t="3931"/>
          <a:stretch/>
        </p:blipFill>
        <p:spPr>
          <a:xfrm>
            <a:off x="1384610" y="4539022"/>
            <a:ext cx="3918915" cy="2300746"/>
          </a:xfrm>
          <a:prstGeom prst="rect">
            <a:avLst/>
          </a:prstGeom>
        </p:spPr>
      </p:pic>
    </p:spTree>
    <p:extLst>
      <p:ext uri="{BB962C8B-B14F-4D97-AF65-F5344CB8AC3E}">
        <p14:creationId xmlns:p14="http://schemas.microsoft.com/office/powerpoint/2010/main" val="20637060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17250</TotalTime>
  <Words>6095</Words>
  <Application>Microsoft Office PowerPoint</Application>
  <PresentationFormat>Widescreen</PresentationFormat>
  <Paragraphs>964</Paragraphs>
  <Slides>72</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72</vt:i4>
      </vt:variant>
    </vt:vector>
  </HeadingPairs>
  <TitlesOfParts>
    <vt:vector size="79" baseType="lpstr">
      <vt:lpstr>Arial</vt:lpstr>
      <vt:lpstr>Calibri</vt:lpstr>
      <vt:lpstr>Calibri Light</vt:lpstr>
      <vt:lpstr>Times New Roman</vt:lpstr>
      <vt:lpstr>Wingdings</vt:lpstr>
      <vt:lpstr>Office Theme</vt:lpstr>
      <vt:lpstr>Equation</vt:lpstr>
      <vt:lpstr>Multiple Objective Linear Programming Decision Analysis and Optimization</vt:lpstr>
      <vt:lpstr>Content</vt:lpstr>
      <vt:lpstr>PowerPoint Presentation</vt:lpstr>
      <vt:lpstr>Multi-objective Linear problems </vt:lpstr>
      <vt:lpstr>Multi-objective Linear problems </vt:lpstr>
      <vt:lpstr>Multi-objective Linear problems </vt:lpstr>
      <vt:lpstr>Multi-objective Linear problems </vt:lpstr>
      <vt:lpstr>Multi-objective Linear problems </vt:lpstr>
      <vt:lpstr>Multi-objective Linear problems </vt:lpstr>
      <vt:lpstr>PowerPoint Presentation</vt:lpstr>
      <vt:lpstr>PowerPoint Presentation</vt:lpstr>
      <vt:lpstr>PowerPoint Presentation</vt:lpstr>
      <vt:lpstr>PowerPoint Presentation</vt:lpstr>
      <vt:lpstr>PowerPoint Presentation</vt:lpstr>
      <vt:lpstr>Multiple Objective Decision Analysis</vt:lpstr>
      <vt:lpstr>Multiple Objective Decision Analysis</vt:lpstr>
      <vt:lpstr>Multiple Objective Decision Analysis</vt:lpstr>
      <vt:lpstr>PowerPoint Presentation</vt:lpstr>
      <vt:lpstr>PowerPoint Presentation</vt:lpstr>
      <vt:lpstr>Multi-objective linear problems </vt:lpstr>
      <vt:lpstr>Multi-objective linear problems </vt:lpstr>
      <vt:lpstr>Multi-objective linear problems </vt:lpstr>
      <vt:lpstr>Multi-objective linear problems </vt:lpstr>
      <vt:lpstr>Multi-objective linear problems </vt:lpstr>
      <vt:lpstr>Multi-objective linear problems </vt:lpstr>
      <vt:lpstr>Multi-objective Linear problems </vt:lpstr>
      <vt:lpstr>Multi-objective linear problems </vt:lpstr>
      <vt:lpstr>Multi-objective linear problems </vt:lpstr>
      <vt:lpstr>PowerPoint Presentation</vt:lpstr>
      <vt:lpstr>PowerPoint Presentation</vt:lpstr>
      <vt:lpstr>MOLP - Goal Programming</vt:lpstr>
      <vt:lpstr>MOLP - Goal Programming</vt:lpstr>
      <vt:lpstr>MOLP - Goal Programming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Susana Barreiro</dc:creator>
  <cp:lastModifiedBy>smb</cp:lastModifiedBy>
  <cp:revision>582</cp:revision>
  <cp:lastPrinted>2020-03-06T14:10:09Z</cp:lastPrinted>
  <dcterms:created xsi:type="dcterms:W3CDTF">2020-02-13T15:04:48Z</dcterms:created>
  <dcterms:modified xsi:type="dcterms:W3CDTF">2021-04-30T14:00:02Z</dcterms:modified>
</cp:coreProperties>
</file>