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0"/>
  </p:handoutMasterIdLst>
  <p:sldIdLst>
    <p:sldId id="256" r:id="rId2"/>
    <p:sldId id="507" r:id="rId3"/>
    <p:sldId id="509" r:id="rId4"/>
    <p:sldId id="501" r:id="rId5"/>
    <p:sldId id="499" r:id="rId6"/>
    <p:sldId id="522" r:id="rId7"/>
    <p:sldId id="523" r:id="rId8"/>
    <p:sldId id="524" r:id="rId9"/>
    <p:sldId id="525" r:id="rId10"/>
    <p:sldId id="508" r:id="rId11"/>
    <p:sldId id="493" r:id="rId12"/>
    <p:sldId id="494" r:id="rId13"/>
    <p:sldId id="495" r:id="rId14"/>
    <p:sldId id="497" r:id="rId15"/>
    <p:sldId id="491" r:id="rId16"/>
    <p:sldId id="440" r:id="rId17"/>
    <p:sldId id="502" r:id="rId18"/>
    <p:sldId id="510" r:id="rId19"/>
    <p:sldId id="456" r:id="rId20"/>
    <p:sldId id="515" r:id="rId21"/>
    <p:sldId id="505" r:id="rId22"/>
    <p:sldId id="511" r:id="rId23"/>
    <p:sldId id="513" r:id="rId24"/>
    <p:sldId id="512" r:id="rId25"/>
    <p:sldId id="520" r:id="rId26"/>
    <p:sldId id="519" r:id="rId27"/>
    <p:sldId id="521" r:id="rId28"/>
    <p:sldId id="461" r:id="rId29"/>
    <p:sldId id="514" r:id="rId30"/>
    <p:sldId id="567" r:id="rId31"/>
    <p:sldId id="439" r:id="rId32"/>
    <p:sldId id="527" r:id="rId33"/>
    <p:sldId id="528" r:id="rId34"/>
    <p:sldId id="530" r:id="rId35"/>
    <p:sldId id="531" r:id="rId36"/>
    <p:sldId id="532" r:id="rId37"/>
    <p:sldId id="533" r:id="rId38"/>
    <p:sldId id="534" r:id="rId39"/>
    <p:sldId id="535" r:id="rId40"/>
    <p:sldId id="536" r:id="rId41"/>
    <p:sldId id="537" r:id="rId42"/>
    <p:sldId id="538" r:id="rId43"/>
    <p:sldId id="542" r:id="rId44"/>
    <p:sldId id="543" r:id="rId45"/>
    <p:sldId id="539" r:id="rId46"/>
    <p:sldId id="540" r:id="rId47"/>
    <p:sldId id="541" r:id="rId48"/>
    <p:sldId id="556" r:id="rId49"/>
    <p:sldId id="529" r:id="rId50"/>
    <p:sldId id="544" r:id="rId51"/>
    <p:sldId id="545" r:id="rId52"/>
    <p:sldId id="546" r:id="rId53"/>
    <p:sldId id="547" r:id="rId54"/>
    <p:sldId id="548" r:id="rId55"/>
    <p:sldId id="549" r:id="rId56"/>
    <p:sldId id="550" r:id="rId57"/>
    <p:sldId id="551" r:id="rId58"/>
    <p:sldId id="552" r:id="rId59"/>
    <p:sldId id="553" r:id="rId60"/>
    <p:sldId id="554" r:id="rId61"/>
    <p:sldId id="555" r:id="rId62"/>
    <p:sldId id="557" r:id="rId63"/>
    <p:sldId id="490" r:id="rId64"/>
    <p:sldId id="558" r:id="rId65"/>
    <p:sldId id="559" r:id="rId66"/>
    <p:sldId id="560" r:id="rId67"/>
    <p:sldId id="561" r:id="rId68"/>
    <p:sldId id="562" r:id="rId69"/>
    <p:sldId id="563" r:id="rId70"/>
    <p:sldId id="564" r:id="rId71"/>
    <p:sldId id="565" r:id="rId72"/>
    <p:sldId id="566" r:id="rId73"/>
    <p:sldId id="568" r:id="rId74"/>
    <p:sldId id="569" r:id="rId75"/>
    <p:sldId id="570" r:id="rId76"/>
    <p:sldId id="571" r:id="rId77"/>
    <p:sldId id="572" r:id="rId78"/>
    <p:sldId id="573" r:id="rId79"/>
    <p:sldId id="574" r:id="rId80"/>
    <p:sldId id="575" r:id="rId81"/>
    <p:sldId id="576" r:id="rId82"/>
    <p:sldId id="578" r:id="rId83"/>
    <p:sldId id="577" r:id="rId84"/>
    <p:sldId id="579" r:id="rId85"/>
    <p:sldId id="580" r:id="rId86"/>
    <p:sldId id="581" r:id="rId87"/>
    <p:sldId id="582" r:id="rId88"/>
    <p:sldId id="583" r:id="rId89"/>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0AD47"/>
    <a:srgbClr val="DEEBF7"/>
    <a:srgbClr val="2E1EA8"/>
    <a:srgbClr val="373F8F"/>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5" autoAdjust="0"/>
    <p:restoredTop sz="94660"/>
  </p:normalViewPr>
  <p:slideViewPr>
    <p:cSldViewPr snapToGrid="0" showGuides="1">
      <p:cViewPr>
        <p:scale>
          <a:sx n="251" d="100"/>
          <a:sy n="251" d="100"/>
        </p:scale>
        <p:origin x="-3197" y="-6091"/>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5/7/2021</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07/05/2021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07/05/2021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07/05/2021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07/05/2021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07/05/2021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07/05/2021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07/05/2021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07/05/2021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07/05/2021</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28 - 30 </a:t>
            </a:r>
            <a:r>
              <a:rPr lang="pt-PT" sz="1800" dirty="0" err="1" smtClean="0"/>
              <a:t>April</a:t>
            </a:r>
            <a:r>
              <a:rPr lang="pt-PT" sz="1800" dirty="0" smtClean="0"/>
              <a:t> 2021</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weight is our single criterion. How do we </a:t>
            </a:r>
            <a:r>
              <a:rPr lang="en-US" sz="2200" b="1" dirty="0" smtClean="0"/>
              <a:t>proceed to find </a:t>
            </a:r>
            <a:r>
              <a:rPr lang="en-US" sz="2200" dirty="0"/>
              <a:t>(identify, choose</a:t>
            </a:r>
            <a:r>
              <a:rPr lang="en-US" sz="2200" dirty="0" smtClean="0"/>
              <a:t>, select</a:t>
            </a:r>
            <a:r>
              <a:rPr lang="en-US" sz="2200" dirty="0"/>
              <a:t>) </a:t>
            </a:r>
            <a:r>
              <a:rPr lang="en-US" sz="2200" b="1" dirty="0"/>
              <a:t>the heaviest </a:t>
            </a:r>
            <a:r>
              <a:rPr lang="en-US" sz="2200" b="1"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dirty="0" smtClean="0"/>
              <a:t>heaviest and the </a:t>
            </a:r>
            <a:r>
              <a:rPr lang="en-US" sz="2200" dirty="0"/>
              <a:t>sweetest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736658" y="5337128"/>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But are all multiple criteria decision problems?</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a:t>.</a:t>
            </a: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None/>
            </a:pPr>
            <a:r>
              <a:rPr lang="en-US" sz="2400" dirty="0" smtClean="0"/>
              <a:t>                      a set of </a:t>
            </a:r>
            <a:r>
              <a:rPr lang="en-US" sz="2400" dirty="0"/>
              <a:t>constraints (equality and </a:t>
            </a:r>
            <a:r>
              <a:rPr lang="en-US" sz="2400" dirty="0" smtClean="0"/>
              <a:t>inequality, sometimes with bounded var. )</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endParaRPr lang="en-US" sz="900" b="1" dirty="0" smtClean="0">
              <a:solidFill>
                <a:schemeClr val="accent6"/>
              </a:solidFill>
            </a:endParaRPr>
          </a:p>
          <a:p>
            <a:pPr marL="0" indent="0">
              <a:buFont typeface="Arial" panose="020B0604020202020204" pitchFamily="34" charset="0"/>
              <a:buNone/>
            </a:pPr>
            <a:r>
              <a:rPr lang="en-US" sz="2400" dirty="0" smtClean="0"/>
              <a:t>HOWEVER</a:t>
            </a:r>
          </a:p>
          <a:p>
            <a:pPr marL="0" indent="0">
              <a:buFont typeface="Arial" panose="020B0604020202020204" pitchFamily="34" charset="0"/>
              <a:buNone/>
            </a:pPr>
            <a:r>
              <a:rPr lang="en-US" sz="2400" dirty="0" smtClean="0"/>
              <a:t>final solutions satisfying those constraints cannot be called optimal with respect to all the objective functions</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obj</a:t>
            </a:r>
            <a:r>
              <a:rPr lang="en-US" sz="2000" baseline="-25000" dirty="0" smtClean="0"/>
              <a:t>1</a:t>
            </a:r>
            <a:r>
              <a:rPr lang="en-US" sz="2000" dirty="0" smtClean="0"/>
              <a:t> &gt; g</a:t>
            </a:r>
            <a:r>
              <a:rPr lang="en-US" sz="2000" baseline="-25000" dirty="0" smtClean="0"/>
              <a:t>1</a:t>
            </a:r>
            <a:r>
              <a:rPr lang="en-US" sz="2000" dirty="0" smtClean="0"/>
              <a:t> ; obj</a:t>
            </a:r>
            <a:r>
              <a:rPr lang="en-US" sz="2000" baseline="-25000" dirty="0" smtClean="0"/>
              <a:t>2</a:t>
            </a:r>
            <a:r>
              <a:rPr lang="en-US" sz="2000" dirty="0" smtClean="0"/>
              <a:t> </a:t>
            </a:r>
            <a:r>
              <a:rPr lang="en-US" sz="2000" dirty="0"/>
              <a:t>&gt; </a:t>
            </a:r>
            <a:r>
              <a:rPr lang="en-US" sz="2000" dirty="0" smtClean="0"/>
              <a:t>g</a:t>
            </a:r>
            <a:r>
              <a:rPr lang="en-US" sz="2000" baseline="-25000" dirty="0" smtClean="0"/>
              <a:t>2 ; …;  </a:t>
            </a:r>
            <a:r>
              <a:rPr lang="en-US" sz="2000" dirty="0" err="1" smtClean="0"/>
              <a:t>obj</a:t>
            </a:r>
            <a:r>
              <a:rPr lang="en-US" sz="2000" baseline="-25000" dirty="0" err="1" smtClean="0"/>
              <a:t>n</a:t>
            </a:r>
            <a:r>
              <a:rPr lang="en-US" sz="2000" dirty="0" smtClean="0"/>
              <a:t> </a:t>
            </a:r>
            <a:r>
              <a:rPr lang="en-US" sz="2000" dirty="0"/>
              <a:t>&gt; </a:t>
            </a:r>
            <a:r>
              <a:rPr lang="en-US" sz="2000" dirty="0" err="1" smtClean="0"/>
              <a:t>g</a:t>
            </a:r>
            <a:r>
              <a:rPr lang="en-US" sz="2000" baseline="-25000" dirty="0" err="1" smtClean="0"/>
              <a:t>n</a:t>
            </a:r>
            <a:r>
              <a:rPr lang="en-US" sz="2000" dirty="0" smtClean="0"/>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t>Obj</a:t>
            </a:r>
            <a:r>
              <a:rPr lang="en-US" sz="2000" dirty="0" smtClean="0"/>
              <a:t> = min (w</a:t>
            </a:r>
            <a:r>
              <a:rPr lang="en-US" sz="2000" baseline="-25000" dirty="0" smtClean="0"/>
              <a:t>1</a:t>
            </a:r>
            <a:r>
              <a:rPr lang="en-US" sz="2000" dirty="0" smtClean="0"/>
              <a:t> |obj</a:t>
            </a:r>
            <a:r>
              <a:rPr lang="en-US" sz="2000" baseline="-25000" dirty="0" smtClean="0"/>
              <a:t>1</a:t>
            </a:r>
            <a:r>
              <a:rPr lang="en-US" sz="2000" dirty="0" smtClean="0"/>
              <a:t> - g</a:t>
            </a:r>
            <a:r>
              <a:rPr lang="en-US" sz="2000" baseline="-25000" dirty="0" smtClean="0"/>
              <a:t>1</a:t>
            </a:r>
            <a:r>
              <a:rPr lang="en-US" sz="2000" dirty="0" smtClean="0"/>
              <a:t>|+ w</a:t>
            </a:r>
            <a:r>
              <a:rPr lang="en-US" sz="2000" baseline="-25000" dirty="0" smtClean="0"/>
              <a:t>2</a:t>
            </a:r>
            <a:r>
              <a:rPr lang="en-US" sz="2000" dirty="0" smtClean="0"/>
              <a:t> </a:t>
            </a:r>
            <a:r>
              <a:rPr lang="en-US" sz="2000" dirty="0"/>
              <a:t>|</a:t>
            </a:r>
            <a:r>
              <a:rPr lang="en-US" sz="2000" dirty="0" smtClean="0"/>
              <a:t>obj</a:t>
            </a:r>
            <a:r>
              <a:rPr lang="en-US" sz="2000" baseline="-25000" dirty="0" smtClean="0"/>
              <a:t>2</a:t>
            </a:r>
            <a:r>
              <a:rPr lang="en-US" sz="2000" dirty="0" smtClean="0"/>
              <a:t> </a:t>
            </a:r>
            <a:r>
              <a:rPr lang="en-US" sz="2000" dirty="0"/>
              <a:t>- </a:t>
            </a:r>
            <a:r>
              <a:rPr lang="en-US" sz="2000" dirty="0" smtClean="0"/>
              <a:t>g</a:t>
            </a:r>
            <a:r>
              <a:rPr lang="en-US" sz="2000" baseline="-25000" dirty="0" smtClean="0"/>
              <a:t>2</a:t>
            </a:r>
            <a:r>
              <a:rPr lang="en-US" sz="2000" dirty="0" smtClean="0"/>
              <a:t>|+ … + </a:t>
            </a:r>
            <a:r>
              <a:rPr lang="en-US" sz="2000" dirty="0" err="1" smtClean="0"/>
              <a:t>w</a:t>
            </a:r>
            <a:r>
              <a:rPr lang="en-US" sz="2000" baseline="-25000" dirty="0" err="1" smtClean="0"/>
              <a:t>n</a:t>
            </a:r>
            <a:r>
              <a:rPr lang="en-US" sz="2000" dirty="0" smtClean="0"/>
              <a:t> </a:t>
            </a:r>
            <a:r>
              <a:rPr lang="en-US" sz="2000" dirty="0"/>
              <a:t>|</a:t>
            </a:r>
            <a:r>
              <a:rPr lang="en-US" sz="2000" dirty="0" err="1" smtClean="0"/>
              <a:t>obj</a:t>
            </a:r>
            <a:r>
              <a:rPr lang="en-US" sz="2000" baseline="-25000" dirty="0" err="1" smtClean="0"/>
              <a:t>n</a:t>
            </a:r>
            <a:r>
              <a:rPr lang="en-US" sz="2000" dirty="0" smtClean="0"/>
              <a:t> </a:t>
            </a:r>
            <a:r>
              <a:rPr lang="en-US" sz="2000" dirty="0"/>
              <a:t>- </a:t>
            </a:r>
            <a:r>
              <a:rPr lang="en-US" sz="2000" dirty="0" err="1" smtClean="0"/>
              <a:t>g</a:t>
            </a:r>
            <a:r>
              <a:rPr lang="en-US" sz="2000" baseline="-25000" dirty="0" err="1" smtClean="0"/>
              <a:t>n</a:t>
            </a:r>
            <a:r>
              <a:rPr lang="en-US" sz="2000" dirty="0" smtClean="0"/>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&gt;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under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a:t>
            </a:r>
            <a:r>
              <a:rPr lang="es-ES" sz="1900" dirty="0" smtClean="0"/>
              <a:t>y</a:t>
            </a:r>
            <a:r>
              <a:rPr lang="es-ES" sz="1900" baseline="-25000" dirty="0" smtClean="0"/>
              <a:t>2</a:t>
            </a:r>
            <a:r>
              <a:rPr lang="es-ES" sz="1900" baseline="30000" dirty="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P</a:t>
            </a:r>
            <a:r>
              <a:rPr lang="en-US" dirty="0" smtClean="0">
                <a:solidFill>
                  <a:schemeClr val="accent6"/>
                </a:solidFill>
              </a:rPr>
              <a:t>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P</a:t>
            </a:r>
            <a:r>
              <a:rPr lang="en-US" dirty="0" smtClean="0">
                <a:solidFill>
                  <a:schemeClr val="accent6"/>
                </a:solidFill>
              </a:rPr>
              <a:t>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Weighted 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is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Weighted 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80" y="4412534"/>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pPr lvl="1"/>
            <a:r>
              <a:rPr lang="en-US" sz="2200" dirty="0" smtClean="0"/>
              <a:t>The simplest options give you one solution (disregarding how many more might be) </a:t>
            </a:r>
          </a:p>
          <a:p>
            <a:pPr lvl="1"/>
            <a:endParaRPr lang="en-US" sz="500" dirty="0" smtClean="0"/>
          </a:p>
          <a:p>
            <a:pPr lvl="1"/>
            <a:r>
              <a:rPr lang="en-US" sz="2200" dirty="0" smtClean="0"/>
              <a:t>Need to run single optimization many times to build the Pareto front</a:t>
            </a:r>
          </a:p>
          <a:p>
            <a:pPr lvl="1"/>
            <a:endParaRPr lang="en-US" sz="400" dirty="0" smtClean="0"/>
          </a:p>
          <a:p>
            <a:pPr lvl="1"/>
            <a:r>
              <a:rPr lang="en-US" sz="2200" dirty="0" smtClean="0"/>
              <a:t>Expect a lot of problem knowledge (convex or not)</a:t>
            </a:r>
          </a:p>
          <a:p>
            <a:pPr lvl="1"/>
            <a:endParaRPr lang="en-US" sz="800" dirty="0" smtClean="0"/>
          </a:p>
          <a:p>
            <a:pPr marL="914400" lvl="2" indent="0">
              <a:buNone/>
            </a:pPr>
            <a:r>
              <a:rPr lang="en-US" dirty="0" smtClean="0"/>
              <a:t>- Can’t guarantee that we’ll get all the points in the convex region</a:t>
            </a:r>
          </a:p>
          <a:p>
            <a:pPr marL="914400" lvl="2" indent="0">
              <a:buNone/>
            </a:pPr>
            <a:r>
              <a:rPr lang="en-US" dirty="0" smtClean="0"/>
              <a:t>- How to assign weights? What weights to assign?</a:t>
            </a:r>
          </a:p>
          <a:p>
            <a:pPr lvl="2">
              <a:buFontTx/>
              <a:buChar char="-"/>
            </a:pPr>
            <a:endParaRPr lang="en-US" sz="400" dirty="0" smtClean="0"/>
          </a:p>
          <a:p>
            <a:pPr lvl="1"/>
            <a:r>
              <a:rPr lang="en-US" sz="2200" dirty="0" smtClean="0"/>
              <a:t>Aggravated for complex problems (many objective functions and several variables)</a:t>
            </a:r>
            <a:endParaRPr lang="en-US" sz="22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dirty="0" smtClean="0">
                <a:solidFill>
                  <a:srgbClr val="0070C0"/>
                </a:solidFill>
              </a:rPr>
              <a:t>Pareto-optimum</a:t>
            </a:r>
          </a:p>
          <a:p>
            <a:pPr lvl="1"/>
            <a:r>
              <a:rPr lang="en-US" dirty="0" smtClean="0"/>
              <a:t>Unable to reproduce </a:t>
            </a:r>
            <a:r>
              <a:rPr lang="en-US"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dirty="0" smtClean="0">
                <a:solidFill>
                  <a:srgbClr val="0070C0"/>
                </a:solidFill>
              </a:rPr>
              <a:t>ranking procedure </a:t>
            </a:r>
            <a:r>
              <a:rPr lang="en-US" dirty="0" smtClean="0"/>
              <a:t>and a technique to </a:t>
            </a:r>
            <a:r>
              <a:rPr lang="en-US"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810" y="2915144"/>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Single-</a:t>
            </a:r>
            <a:r>
              <a:rPr lang="en-US" sz="2800" b="1" dirty="0" err="1" smtClean="0">
                <a:solidFill>
                  <a:schemeClr val="accent6"/>
                </a:solidFill>
              </a:rPr>
              <a:t>obj</a:t>
            </a:r>
            <a:r>
              <a:rPr lang="en-US" sz="2800" b="1" dirty="0" smtClean="0">
                <a:solidFill>
                  <a:schemeClr val="accent6"/>
                </a:solidFill>
              </a:rPr>
              <a:t>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5" name="TextBox 4"/>
          <p:cNvSpPr txBox="1"/>
          <p:nvPr/>
        </p:nvSpPr>
        <p:spPr>
          <a:xfrm>
            <a:off x="8018237" y="2915144"/>
            <a:ext cx="3820838"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Multi-objective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6" name="TextBox 5"/>
          <p:cNvSpPr txBox="1"/>
          <p:nvPr/>
        </p:nvSpPr>
        <p:spPr>
          <a:xfrm>
            <a:off x="4152090" y="2915144"/>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Goal programming</a:t>
            </a:r>
            <a:endParaRPr lang="pt-PT" sz="2800" b="1" dirty="0">
              <a:solidFill>
                <a:schemeClr val="accent6"/>
              </a:solidFill>
            </a:endParaRPr>
          </a:p>
        </p:txBody>
      </p:sp>
      <p:sp>
        <p:nvSpPr>
          <p:cNvPr id="7" name="TextBox 6"/>
          <p:cNvSpPr txBox="1"/>
          <p:nvPr/>
        </p:nvSpPr>
        <p:spPr>
          <a:xfrm>
            <a:off x="308810" y="3541314"/>
            <a:ext cx="3635154" cy="1785104"/>
          </a:xfrm>
          <a:prstGeom prst="rect">
            <a:avLst/>
          </a:prstGeom>
          <a:noFill/>
          <a:ln>
            <a:solidFill>
              <a:schemeClr val="tx1"/>
            </a:solidFill>
          </a:ln>
        </p:spPr>
        <p:txBody>
          <a:bodyPr wrap="square" rtlCol="0">
            <a:spAutoFit/>
          </a:bodyPr>
          <a:lstStyle/>
          <a:p>
            <a:pPr algn="ctr"/>
            <a:r>
              <a:rPr lang="en-US" sz="2200" b="1" dirty="0" smtClean="0"/>
              <a:t>Manager </a:t>
            </a:r>
            <a:r>
              <a:rPr lang="en-US" sz="2200" dirty="0" smtClean="0"/>
              <a:t>knows</a:t>
            </a:r>
            <a:r>
              <a:rPr lang="en-US" sz="2200" b="1" dirty="0" smtClean="0"/>
              <a:t> his only priority </a:t>
            </a:r>
            <a:r>
              <a:rPr lang="en-US" sz="2200" dirty="0" smtClean="0"/>
              <a:t>(wants to minimize/maximize) a certain objective under certain constraints</a:t>
            </a:r>
            <a:endParaRPr lang="pt-PT" sz="2200" dirty="0"/>
          </a:p>
        </p:txBody>
      </p:sp>
      <p:sp>
        <p:nvSpPr>
          <p:cNvPr id="8" name="TextBox 7"/>
          <p:cNvSpPr txBox="1"/>
          <p:nvPr/>
        </p:nvSpPr>
        <p:spPr>
          <a:xfrm>
            <a:off x="4152090" y="3541314"/>
            <a:ext cx="3635154" cy="1785104"/>
          </a:xfrm>
          <a:prstGeom prst="rect">
            <a:avLst/>
          </a:prstGeom>
          <a:noFill/>
          <a:ln>
            <a:solidFill>
              <a:schemeClr val="tx1"/>
            </a:solidFill>
          </a:ln>
        </p:spPr>
        <p:txBody>
          <a:bodyPr wrap="square" rtlCol="0">
            <a:spAutoFit/>
          </a:bodyPr>
          <a:lstStyle/>
          <a:p>
            <a:pPr algn="ctr"/>
            <a:r>
              <a:rPr lang="en-US" sz="2200" b="1" dirty="0" smtClean="0"/>
              <a:t>Manager wants to meet certain goals </a:t>
            </a:r>
            <a:r>
              <a:rPr lang="en-US" sz="2200" dirty="0" smtClean="0"/>
              <a:t>and defines some </a:t>
            </a:r>
            <a:r>
              <a:rPr lang="en-US" sz="2200" dirty="0" smtClean="0">
                <a:solidFill>
                  <a:schemeClr val="accent4">
                    <a:lumMod val="75000"/>
                  </a:schemeClr>
                </a:solidFill>
              </a:rPr>
              <a:t>reference values </a:t>
            </a:r>
            <a:r>
              <a:rPr lang="en-US" sz="2200" dirty="0" smtClean="0"/>
              <a:t>(thresholds) that can be met, exceeded or less than</a:t>
            </a:r>
            <a:endParaRPr lang="pt-PT" sz="2200" dirty="0"/>
          </a:p>
        </p:txBody>
      </p:sp>
      <p:sp>
        <p:nvSpPr>
          <p:cNvPr id="9" name="TextBox 8"/>
          <p:cNvSpPr txBox="1"/>
          <p:nvPr/>
        </p:nvSpPr>
        <p:spPr>
          <a:xfrm>
            <a:off x="8018237" y="3541314"/>
            <a:ext cx="3820838" cy="1785104"/>
          </a:xfrm>
          <a:prstGeom prst="rect">
            <a:avLst/>
          </a:prstGeom>
          <a:noFill/>
          <a:ln>
            <a:solidFill>
              <a:schemeClr val="tx1"/>
            </a:solidFill>
          </a:ln>
        </p:spPr>
        <p:txBody>
          <a:bodyPr wrap="square" rtlCol="0">
            <a:spAutoFit/>
          </a:bodyPr>
          <a:lstStyle/>
          <a:p>
            <a:pPr algn="ctr"/>
            <a:r>
              <a:rPr lang="en-US" sz="2200" b="1" dirty="0" smtClean="0"/>
              <a:t>Manager wants to optimize several objectives simultaneously </a:t>
            </a:r>
            <a:r>
              <a:rPr lang="en-US" sz="2200" dirty="0" smtClean="0"/>
              <a:t>but no reference values (thresholds) are defined </a:t>
            </a:r>
            <a:r>
              <a:rPr lang="en-US" sz="2200" i="1" dirty="0" smtClean="0"/>
              <a:t>à priori</a:t>
            </a:r>
            <a:endParaRPr lang="pt-PT" sz="2200" i="1" dirty="0"/>
          </a:p>
        </p:txBody>
      </p:sp>
      <p:sp>
        <p:nvSpPr>
          <p:cNvPr id="10" name="TextBox 9"/>
          <p:cNvSpPr txBox="1"/>
          <p:nvPr/>
        </p:nvSpPr>
        <p:spPr>
          <a:xfrm>
            <a:off x="838200" y="1965851"/>
            <a:ext cx="8861612"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Single</a:t>
            </a:r>
            <a:r>
              <a:rPr lang="en-US" sz="2600" dirty="0" smtClean="0"/>
              <a:t>, </a:t>
            </a:r>
            <a:r>
              <a:rPr lang="en-US" sz="2600" dirty="0"/>
              <a:t>Goal Programming &amp; multi-objective optimization</a:t>
            </a:r>
          </a:p>
        </p:txBody>
      </p:sp>
      <p:sp>
        <p:nvSpPr>
          <p:cNvPr id="11" name="Title 1"/>
          <p:cNvSpPr>
            <a:spLocks noGrp="1"/>
          </p:cNvSpPr>
          <p:nvPr>
            <p:ph type="title"/>
          </p:nvPr>
        </p:nvSpPr>
        <p:spPr>
          <a:xfrm>
            <a:off x="838200" y="365125"/>
            <a:ext cx="10515600" cy="1325563"/>
          </a:xfrm>
        </p:spPr>
        <p:txBody>
          <a:bodyPr/>
          <a:lstStyle/>
          <a:p>
            <a:r>
              <a:rPr lang="en-US" dirty="0" smtClean="0"/>
              <a:t>MOLP</a:t>
            </a:r>
            <a:r>
              <a:rPr lang="en-US" dirty="0"/>
              <a:t> - Goal Programming</a:t>
            </a:r>
            <a:endParaRPr lang="pt-PT" dirty="0"/>
          </a:p>
        </p:txBody>
      </p:sp>
      <p:sp>
        <p:nvSpPr>
          <p:cNvPr id="12" name="Rounded Rectangle 11"/>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184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t>Deciding which goal should be selected as the objective function and </a:t>
            </a:r>
            <a:r>
              <a:rPr lang="en-US" dirty="0" smtClean="0"/>
              <a:t>which ones </a:t>
            </a:r>
            <a:r>
              <a:rPr lang="en-US" dirty="0"/>
              <a:t>should be reflected by constraints is often arbitrary and </a:t>
            </a:r>
            <a:r>
              <a:rPr lang="en-US" dirty="0" smtClean="0"/>
              <a:t>difficult</a:t>
            </a:r>
          </a:p>
          <a:p>
            <a:endParaRPr lang="en-US" sz="900" dirty="0" smtClean="0"/>
          </a:p>
          <a:p>
            <a:r>
              <a:rPr lang="en-US" dirty="0">
                <a:solidFill>
                  <a:srgbClr val="0070C0"/>
                </a:solidFill>
              </a:rPr>
              <a:t>Goal programming </a:t>
            </a:r>
            <a:r>
              <a:rPr lang="en-US" dirty="0"/>
              <a:t>attempts to </a:t>
            </a:r>
            <a:r>
              <a:rPr lang="en-US" dirty="0" smtClean="0"/>
              <a:t>overcome these limitations while using  </a:t>
            </a:r>
            <a:r>
              <a:rPr lang="en-US" dirty="0"/>
              <a:t>linear </a:t>
            </a:r>
            <a:r>
              <a:rPr lang="en-US" dirty="0" smtClean="0"/>
              <a:t>programming, striving </a:t>
            </a:r>
            <a:r>
              <a:rPr lang="en-US" dirty="0"/>
              <a:t>toward selected objectives simultaneously</a:t>
            </a:r>
            <a:r>
              <a:rPr lang="en-US" dirty="0" smtClean="0"/>
              <a:t>, treating </a:t>
            </a:r>
            <a:r>
              <a:rPr lang="en-US" dirty="0"/>
              <a:t>them all in the same manner, although perhaps giving them </a:t>
            </a:r>
            <a:r>
              <a:rPr lang="en-US" dirty="0" smtClean="0"/>
              <a:t>different weights</a:t>
            </a:r>
            <a:r>
              <a:rPr lang="en-US" dirty="0"/>
              <a:t>.</a:t>
            </a:r>
            <a:endParaRPr lang="en-US"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sz="800"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a:t>
            </a:r>
            <a:r>
              <a:rPr lang="pt-PT" b="1" dirty="0" smtClean="0">
                <a:solidFill>
                  <a:schemeClr val="accent6">
                    <a:lumMod val="75000"/>
                  </a:schemeClr>
                </a:solidFill>
              </a:rPr>
              <a:t>linear </a:t>
            </a:r>
            <a:r>
              <a:rPr lang="pt-PT" b="1" dirty="0" err="1">
                <a:solidFill>
                  <a:schemeClr val="accent6">
                    <a:lumMod val="75000"/>
                  </a:schemeClr>
                </a:solidFill>
              </a:rPr>
              <a:t>programming</a:t>
            </a:r>
            <a:r>
              <a:rPr lang="pt-PT" b="1" dirty="0" smtClean="0">
                <a:solidFill>
                  <a:schemeClr val="accent6">
                    <a:lumMod val="75000"/>
                  </a:schemeClr>
                </a:solidFill>
              </a:rPr>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EXAMPLE: 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a:t>
            </a:r>
            <a:r>
              <a:rPr lang="en-US" dirty="0" smtClean="0"/>
              <a:t>long-term </a:t>
            </a:r>
            <a:r>
              <a:rPr lang="en-US" dirty="0"/>
              <a:t>profit </a:t>
            </a:r>
            <a:r>
              <a:rPr lang="en-US" dirty="0" smtClean="0"/>
              <a:t>(NPV) of </a:t>
            </a:r>
            <a:r>
              <a:rPr lang="en-US" dirty="0"/>
              <a:t>at least $125 million 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dirty="0"/>
              <a:t>4,000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less than $55 million.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t>5 </a:t>
            </a:r>
            <a:r>
              <a:rPr lang="en-US" dirty="0"/>
              <a:t>for missing the profit goal (per $1 million under), </a:t>
            </a:r>
            <a:endParaRPr lang="en-US" dirty="0" smtClean="0"/>
          </a:p>
          <a:p>
            <a:pPr marL="914400" lvl="1" indent="-457200">
              <a:buFont typeface="+mj-lt"/>
              <a:buAutoNum type="arabicParenR"/>
            </a:pPr>
            <a:r>
              <a:rPr lang="en-US" dirty="0" smtClean="0"/>
              <a:t>2 for going </a:t>
            </a:r>
            <a:r>
              <a:rPr lang="en-US" dirty="0"/>
              <a:t>over the employment goal (per 100 employees</a:t>
            </a:r>
            <a:r>
              <a:rPr lang="en-US" dirty="0" smtClean="0"/>
              <a:t>) and 4 </a:t>
            </a:r>
            <a:r>
              <a:rPr lang="en-US" dirty="0"/>
              <a:t>for going under this same </a:t>
            </a:r>
            <a:r>
              <a:rPr lang="en-US" dirty="0" smtClean="0"/>
              <a:t>goal</a:t>
            </a:r>
            <a:endParaRPr lang="en-US" dirty="0"/>
          </a:p>
          <a:p>
            <a:pPr marL="914400" lvl="1" indent="-457200">
              <a:buFont typeface="+mj-lt"/>
              <a:buAutoNum type="arabicParenR"/>
            </a:pPr>
            <a:r>
              <a:rPr lang="en-US" dirty="0" smtClean="0"/>
              <a:t>3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Table 1"/>
          <p:cNvGraphicFramePr>
            <a:graphicFrameLocks noGrp="1"/>
          </p:cNvGraphicFramePr>
          <p:nvPr>
            <p:extLst>
              <p:ext uri="{D42A27DB-BD31-4B8C-83A1-F6EECF244321}">
                <p14:modId xmlns:p14="http://schemas.microsoft.com/office/powerpoint/2010/main" val="1067491974"/>
              </p:ext>
            </p:extLst>
          </p:nvPr>
        </p:nvGraphicFramePr>
        <p:xfrm>
          <a:off x="992980" y="2957511"/>
          <a:ext cx="10151271" cy="2593182"/>
        </p:xfrm>
        <a:graphic>
          <a:graphicData uri="http://schemas.openxmlformats.org/drawingml/2006/table">
            <a:tbl>
              <a:tblPr firstRow="1" firstCol="1" bandRow="1">
                <a:tableStyleId>{5C22544A-7EE6-4342-B048-85BDC9FD1C3A}</a:tableStyleId>
              </a:tblPr>
              <a:tblGrid>
                <a:gridCol w="2352421">
                  <a:extLst>
                    <a:ext uri="{9D8B030D-6E8A-4147-A177-3AD203B41FA5}">
                      <a16:colId xmlns:a16="http://schemas.microsoft.com/office/drawing/2014/main" val="54621449"/>
                    </a:ext>
                  </a:extLst>
                </a:gridCol>
                <a:gridCol w="700509">
                  <a:extLst>
                    <a:ext uri="{9D8B030D-6E8A-4147-A177-3AD203B41FA5}">
                      <a16:colId xmlns:a16="http://schemas.microsoft.com/office/drawing/2014/main" val="3933745013"/>
                    </a:ext>
                  </a:extLst>
                </a:gridCol>
                <a:gridCol w="800423">
                  <a:extLst>
                    <a:ext uri="{9D8B030D-6E8A-4147-A177-3AD203B41FA5}">
                      <a16:colId xmlns:a16="http://schemas.microsoft.com/office/drawing/2014/main" val="3205048005"/>
                    </a:ext>
                  </a:extLst>
                </a:gridCol>
                <a:gridCol w="800423">
                  <a:extLst>
                    <a:ext uri="{9D8B030D-6E8A-4147-A177-3AD203B41FA5}">
                      <a16:colId xmlns:a16="http://schemas.microsoft.com/office/drawing/2014/main" val="3991257617"/>
                    </a:ext>
                  </a:extLst>
                </a:gridCol>
                <a:gridCol w="435182">
                  <a:extLst>
                    <a:ext uri="{9D8B030D-6E8A-4147-A177-3AD203B41FA5}">
                      <a16:colId xmlns:a16="http://schemas.microsoft.com/office/drawing/2014/main" val="782181681"/>
                    </a:ext>
                  </a:extLst>
                </a:gridCol>
                <a:gridCol w="565070">
                  <a:extLst>
                    <a:ext uri="{9D8B030D-6E8A-4147-A177-3AD203B41FA5}">
                      <a16:colId xmlns:a16="http://schemas.microsoft.com/office/drawing/2014/main" val="2446576153"/>
                    </a:ext>
                  </a:extLst>
                </a:gridCol>
                <a:gridCol w="2697679">
                  <a:extLst>
                    <a:ext uri="{9D8B030D-6E8A-4147-A177-3AD203B41FA5}">
                      <a16:colId xmlns:a16="http://schemas.microsoft.com/office/drawing/2014/main" val="2883016485"/>
                    </a:ext>
                  </a:extLst>
                </a:gridCol>
                <a:gridCol w="1799564">
                  <a:extLst>
                    <a:ext uri="{9D8B030D-6E8A-4147-A177-3AD203B41FA5}">
                      <a16:colId xmlns:a16="http://schemas.microsoft.com/office/drawing/2014/main" val="3629407162"/>
                    </a:ext>
                  </a:extLst>
                </a:gridCol>
              </a:tblGrid>
              <a:tr h="432197">
                <a:tc rowSpan="3">
                  <a:txBody>
                    <a:bodyPr/>
                    <a:lstStyle/>
                    <a:p>
                      <a:pPr algn="ctr">
                        <a:lnSpc>
                          <a:spcPct val="106000"/>
                        </a:lnSpc>
                        <a:spcAft>
                          <a:spcPts val="0"/>
                        </a:spcAft>
                      </a:pPr>
                      <a:r>
                        <a:rPr lang="en-US" sz="1600" dirty="0">
                          <a:effectLst/>
                        </a:rPr>
                        <a:t>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6000"/>
                        </a:lnSpc>
                        <a:spcAft>
                          <a:spcPts val="0"/>
                        </a:spcAft>
                      </a:pPr>
                      <a:r>
                        <a:rPr lang="en-US" sz="1600">
                          <a:effectLst/>
                        </a:rPr>
                        <a:t>Unit contribution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3" gridSpan="3">
                  <a:txBody>
                    <a:bodyPr/>
                    <a:lstStyle/>
                    <a:p>
                      <a:pPr algn="ctr">
                        <a:lnSpc>
                          <a:spcPct val="106000"/>
                        </a:lnSpc>
                        <a:spcAft>
                          <a:spcPts val="0"/>
                        </a:spcAft>
                      </a:pPr>
                      <a:r>
                        <a:rPr lang="en-US" sz="1600">
                          <a:effectLst/>
                        </a:rPr>
                        <a:t>Goal Unit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US"/>
                    </a:p>
                  </a:txBody>
                  <a:tcPr/>
                </a:tc>
                <a:tc rowSpan="3" hMerge="1">
                  <a:txBody>
                    <a:bodyPr/>
                    <a:lstStyle/>
                    <a:p>
                      <a:endParaRPr lang="en-US"/>
                    </a:p>
                  </a:txBody>
                  <a:tcPr/>
                </a:tc>
                <a:tc rowSpan="3">
                  <a:txBody>
                    <a:bodyPr/>
                    <a:lstStyle/>
                    <a:p>
                      <a:pPr algn="ctr">
                        <a:lnSpc>
                          <a:spcPct val="106000"/>
                        </a:lnSpc>
                        <a:spcAft>
                          <a:spcPts val="0"/>
                        </a:spcAft>
                      </a:pPr>
                      <a:r>
                        <a:rPr lang="en-US" sz="1600">
                          <a:effectLst/>
                        </a:rPr>
                        <a:t>Penalty Weight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768240"/>
                  </a:ext>
                </a:extLst>
              </a:tr>
              <a:tr h="432197">
                <a:tc vMerge="1">
                  <a:txBody>
                    <a:bodyPr/>
                    <a:lstStyle/>
                    <a:p>
                      <a:endParaRPr lang="en-US"/>
                    </a:p>
                  </a:txBody>
                  <a:tcPr/>
                </a:tc>
                <a:tc gridSpan="3">
                  <a:txBody>
                    <a:bodyPr/>
                    <a:lstStyle/>
                    <a:p>
                      <a:pPr algn="ctr">
                        <a:lnSpc>
                          <a:spcPct val="106000"/>
                        </a:lnSpc>
                        <a:spcAft>
                          <a:spcPts val="0"/>
                        </a:spcAft>
                      </a:pPr>
                      <a:r>
                        <a:rPr lang="en-US" sz="1600" dirty="0">
                          <a:solidFill>
                            <a:schemeClr val="bg1"/>
                          </a:solidFill>
                          <a:effectLst/>
                        </a:rPr>
                        <a:t>Product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0292065"/>
                  </a:ext>
                </a:extLst>
              </a:tr>
              <a:tr h="432197">
                <a:tc vMerge="1">
                  <a:txBody>
                    <a:bodyPr/>
                    <a:lstStyle/>
                    <a:p>
                      <a:endParaRPr lang="en-US"/>
                    </a:p>
                  </a:txBody>
                  <a:tcPr/>
                </a:tc>
                <a:tc>
                  <a:txBody>
                    <a:bodyPr/>
                    <a:lstStyle/>
                    <a:p>
                      <a:pPr algn="ctr">
                        <a:lnSpc>
                          <a:spcPct val="106000"/>
                        </a:lnSpc>
                        <a:spcAft>
                          <a:spcPts val="0"/>
                        </a:spcAft>
                      </a:pPr>
                      <a:r>
                        <a:rPr lang="en-US" sz="1600">
                          <a:solidFill>
                            <a:schemeClr val="bg1"/>
                          </a:solidFill>
                          <a:effectLst/>
                        </a:rPr>
                        <a:t>1</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6000"/>
                        </a:lnSpc>
                        <a:spcAft>
                          <a:spcPts val="0"/>
                        </a:spcAft>
                      </a:pPr>
                      <a:r>
                        <a:rPr lang="en-US" sz="1600" dirty="0">
                          <a:solidFill>
                            <a:schemeClr val="bg1"/>
                          </a:solidFill>
                          <a:effectLst/>
                        </a:rPr>
                        <a:t>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7827779"/>
                  </a:ext>
                </a:extLst>
              </a:tr>
              <a:tr h="432197">
                <a:tc>
                  <a:txBody>
                    <a:bodyPr/>
                    <a:lstStyle/>
                    <a:p>
                      <a:pPr>
                        <a:lnSpc>
                          <a:spcPct val="106000"/>
                        </a:lnSpc>
                        <a:spcAft>
                          <a:spcPts val="0"/>
                        </a:spcAft>
                      </a:pPr>
                      <a:r>
                        <a:rPr lang="en-US" sz="1600">
                          <a:effectLst/>
                        </a:rPr>
                        <a:t>Long-term profit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125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414748"/>
                  </a:ext>
                </a:extLst>
              </a:tr>
              <a:tr h="432197">
                <a:tc>
                  <a:txBody>
                    <a:bodyPr/>
                    <a:lstStyle/>
                    <a:p>
                      <a:pPr>
                        <a:lnSpc>
                          <a:spcPct val="106000"/>
                        </a:lnSpc>
                        <a:spcAft>
                          <a:spcPts val="0"/>
                        </a:spcAft>
                      </a:pPr>
                      <a:r>
                        <a:rPr lang="en-US" sz="1600">
                          <a:effectLst/>
                        </a:rPr>
                        <a:t>Employment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(hundreds of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2(+),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480657"/>
                  </a:ext>
                </a:extLst>
              </a:tr>
              <a:tr h="432197">
                <a:tc>
                  <a:txBody>
                    <a:bodyPr/>
                    <a:lstStyle/>
                    <a:p>
                      <a:pPr>
                        <a:lnSpc>
                          <a:spcPct val="106000"/>
                        </a:lnSpc>
                        <a:spcAft>
                          <a:spcPts val="0"/>
                        </a:spcAft>
                      </a:pPr>
                      <a:r>
                        <a:rPr lang="en-US" sz="1600">
                          <a:effectLst/>
                        </a:rPr>
                        <a:t>Capital investment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6000"/>
                        </a:lnSpc>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en-US" sz="1600">
                          <a:effectLst/>
                        </a:rPr>
                        <a:t>(millions of dollars)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959252"/>
                  </a:ext>
                </a:extLst>
              </a:tr>
            </a:tbl>
          </a:graphicData>
        </a:graphic>
      </p:graphicFrame>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(single) feasible solution that optimizes the objective </a:t>
            </a:r>
            <a:r>
              <a:rPr lang="en-US" sz="2200" dirty="0" smtClean="0"/>
              <a:t>function  ( </a:t>
            </a:r>
            <a:r>
              <a:rPr lang="en-US" sz="2200" i="1" dirty="0" smtClean="0">
                <a:solidFill>
                  <a:srgbClr val="5B9BD5"/>
                </a:solidFill>
              </a:rPr>
              <a:t>max Z</a:t>
            </a:r>
            <a:r>
              <a:rPr lang="en-US" sz="2200" i="1" baseline="-25000" dirty="0" smtClean="0">
                <a:solidFill>
                  <a:srgbClr val="5B9BD5"/>
                </a:solidFill>
              </a:rPr>
              <a:t>1</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x</a:t>
            </a:r>
            <a:r>
              <a:rPr lang="en-US" sz="2200" i="1" baseline="-25000" dirty="0" smtClean="0">
                <a:solidFill>
                  <a:srgbClr val="5B9BD5"/>
                </a:solidFill>
              </a:rPr>
              <a:t>1</a:t>
            </a:r>
            <a:r>
              <a:rPr lang="en-US" sz="2200" i="1" dirty="0" smtClean="0">
                <a:solidFill>
                  <a:srgbClr val="5B9BD5"/>
                </a:solidFill>
              </a:rPr>
              <a:t> – 3x</a:t>
            </a:r>
            <a:r>
              <a:rPr lang="en-US" sz="2200" i="1" baseline="-25000" dirty="0" smtClean="0">
                <a:solidFill>
                  <a:srgbClr val="5B9BD5"/>
                </a:solidFill>
              </a:rPr>
              <a:t>2</a:t>
            </a:r>
            <a:r>
              <a:rPr lang="en-US" sz="2200" i="1" dirty="0" smtClean="0">
                <a:solidFill>
                  <a:srgbClr val="5B9BD5"/>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18280"/>
            <a:ext cx="2587083" cy="1895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DEWRIGHT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a:t>
            </a:r>
            <a:r>
              <a:rPr lang="en-US" dirty="0" smtClean="0">
                <a:solidFill>
                  <a:schemeClr val="accent6">
                    <a:lumMod val="75000"/>
                  </a:schemeClr>
                </a:solidFill>
              </a:rPr>
              <a:t>lower </a:t>
            </a:r>
            <a:r>
              <a:rPr lang="en-US" dirty="0">
                <a:solidFill>
                  <a:schemeClr val="accent6">
                    <a:lumMod val="75000"/>
                  </a:schemeClr>
                </a:solidFill>
              </a:rPr>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t>≥ </a:t>
            </a:r>
            <a:r>
              <a:rPr lang="en-US" b="1" dirty="0" smtClean="0"/>
              <a:t>125</a:t>
            </a:r>
            <a:endParaRPr lang="en-US" b="1" dirty="0"/>
          </a:p>
          <a:p>
            <a:pPr lvl="1"/>
            <a:r>
              <a:rPr lang="en-US" dirty="0" smtClean="0"/>
              <a:t>employment goal is a </a:t>
            </a:r>
            <a:r>
              <a:rPr lang="en-US" dirty="0" smtClean="0">
                <a:solidFill>
                  <a:schemeClr val="accent6">
                    <a:lumMod val="75000"/>
                  </a:schemeClr>
                </a:solidFill>
              </a:rPr>
              <a:t>two-sided</a:t>
            </a:r>
            <a:r>
              <a:rPr lang="en-US" dirty="0" smtClean="0"/>
              <a:t>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lvl="1"/>
            <a:r>
              <a:rPr lang="en-US" dirty="0" smtClean="0"/>
              <a:t>investment goal is an </a:t>
            </a:r>
            <a:r>
              <a:rPr lang="en-US" dirty="0" smtClean="0">
                <a:solidFill>
                  <a:schemeClr val="accent6">
                    <a:lumMod val="75000"/>
                  </a:schemeClr>
                </a:solidFill>
              </a:rPr>
              <a:t>upper one-sided </a:t>
            </a:r>
            <a:r>
              <a:rPr lang="en-US" dirty="0" smtClean="0"/>
              <a:t>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lumMod val="75000"/>
                  </a:schemeClr>
                </a:solidFill>
              </a:rPr>
              <a:t>soft</a:t>
            </a:r>
            <a:r>
              <a:rPr lang="en-US" dirty="0" smtClean="0"/>
              <a:t>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a:t>
            </a:r>
            <a:r>
              <a:rPr lang="en-US" sz="2600" i="1" dirty="0" smtClean="0"/>
              <a:t>find </a:t>
            </a:r>
            <a:r>
              <a:rPr lang="en-US" sz="2600" i="1" dirty="0"/>
              <a:t>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a:t>
            </a:r>
          </a:p>
          <a:p>
            <a:pPr marL="0" indent="0">
              <a:buNone/>
            </a:pPr>
            <a:endParaRPr lang="en-US" sz="1300" i="1" dirty="0" smtClean="0"/>
          </a:p>
          <a:p>
            <a:pPr marL="457200" lvl="1" indent="0">
              <a:buNone/>
            </a:pPr>
            <a:r>
              <a:rPr lang="en-US" sz="2200" i="1" dirty="0" smtClean="0"/>
              <a:t>         min Z = </a:t>
            </a:r>
            <a:r>
              <a:rPr lang="en-US" sz="2200" dirty="0" smtClean="0"/>
              <a:t>5 (</a:t>
            </a:r>
            <a:r>
              <a:rPr lang="en-US" sz="2200" dirty="0" smtClean="0">
                <a:solidFill>
                  <a:srgbClr val="0070C0"/>
                </a:solidFill>
              </a:rPr>
              <a:t>amount </a:t>
            </a:r>
            <a:r>
              <a:rPr lang="en-US" sz="2200" dirty="0">
                <a:solidFill>
                  <a:srgbClr val="0070C0"/>
                </a:solidFill>
              </a:rPr>
              <a:t>under </a:t>
            </a:r>
            <a:r>
              <a:rPr lang="en-US" sz="2200" dirty="0"/>
              <a:t>the long-run </a:t>
            </a:r>
            <a:r>
              <a:rPr lang="en-US" sz="2200" dirty="0">
                <a:solidFill>
                  <a:srgbClr val="0070C0"/>
                </a:solidFill>
              </a:rPr>
              <a:t>profit</a:t>
            </a:r>
            <a:r>
              <a:rPr lang="en-US" sz="2200" dirty="0"/>
              <a:t> goal</a:t>
            </a:r>
            <a:r>
              <a:rPr lang="en-US" sz="2200" dirty="0" smtClean="0"/>
              <a:t>)  </a:t>
            </a:r>
          </a:p>
          <a:p>
            <a:pPr marL="457200" lvl="1" indent="0">
              <a:buNone/>
            </a:pPr>
            <a:r>
              <a:rPr lang="en-US" sz="2200" dirty="0"/>
              <a:t> </a:t>
            </a:r>
            <a:r>
              <a:rPr lang="en-US" sz="2200" dirty="0" smtClean="0"/>
              <a:t>                   + 2 (</a:t>
            </a:r>
            <a:r>
              <a:rPr lang="en-US" sz="2200" dirty="0" smtClean="0">
                <a:solidFill>
                  <a:srgbClr val="0070C0"/>
                </a:solidFill>
              </a:rPr>
              <a:t>amount </a:t>
            </a:r>
            <a:r>
              <a:rPr lang="en-US" sz="2200" dirty="0">
                <a:solidFill>
                  <a:srgbClr val="0070C0"/>
                </a:solidFill>
              </a:rPr>
              <a:t>over </a:t>
            </a:r>
            <a:r>
              <a:rPr lang="en-US" sz="2200" dirty="0"/>
              <a:t>the </a:t>
            </a:r>
            <a:r>
              <a:rPr lang="en-US" sz="2200" dirty="0">
                <a:solidFill>
                  <a:srgbClr val="0070C0"/>
                </a:solidFill>
              </a:rPr>
              <a:t>employment</a:t>
            </a:r>
            <a:r>
              <a:rPr lang="en-US" sz="2200" dirty="0"/>
              <a:t> level goal</a:t>
            </a:r>
            <a:r>
              <a:rPr lang="en-US" sz="2200" dirty="0" smtClean="0"/>
              <a:t>)</a:t>
            </a:r>
          </a:p>
          <a:p>
            <a:pPr marL="457200" lvl="1" indent="0">
              <a:buNone/>
            </a:pPr>
            <a:r>
              <a:rPr lang="en-US" sz="2200" dirty="0"/>
              <a:t> </a:t>
            </a:r>
            <a:r>
              <a:rPr lang="en-US" sz="2200" dirty="0" smtClean="0"/>
              <a:t>                   + 4 (</a:t>
            </a:r>
            <a:r>
              <a:rPr lang="en-US" sz="2200" dirty="0">
                <a:solidFill>
                  <a:srgbClr val="0070C0"/>
                </a:solidFill>
              </a:rPr>
              <a:t>amount under </a:t>
            </a:r>
            <a:r>
              <a:rPr lang="en-US" sz="2200" dirty="0"/>
              <a:t>the </a:t>
            </a:r>
            <a:r>
              <a:rPr lang="en-US" sz="2200" dirty="0">
                <a:solidFill>
                  <a:srgbClr val="0070C0"/>
                </a:solidFill>
              </a:rPr>
              <a:t>employment</a:t>
            </a:r>
            <a:r>
              <a:rPr lang="en-US" sz="2200" dirty="0"/>
              <a:t> level goal</a:t>
            </a:r>
            <a:r>
              <a:rPr lang="en-US" sz="2200" dirty="0" smtClean="0"/>
              <a:t>)</a:t>
            </a:r>
          </a:p>
          <a:p>
            <a:pPr marL="457200" lvl="1" indent="0">
              <a:buNone/>
            </a:pPr>
            <a:r>
              <a:rPr lang="en-US" sz="2200" dirty="0"/>
              <a:t> </a:t>
            </a:r>
            <a:r>
              <a:rPr lang="en-US" sz="2200" dirty="0" smtClean="0"/>
              <a:t>                   + 3 (</a:t>
            </a:r>
            <a:r>
              <a:rPr lang="en-US" sz="2200" dirty="0" smtClean="0">
                <a:solidFill>
                  <a:srgbClr val="0070C0"/>
                </a:solidFill>
              </a:rPr>
              <a:t>amount </a:t>
            </a:r>
            <a:r>
              <a:rPr lang="en-US" sz="2200" dirty="0">
                <a:solidFill>
                  <a:srgbClr val="0070C0"/>
                </a:solidFill>
              </a:rPr>
              <a:t>over </a:t>
            </a:r>
            <a:r>
              <a:rPr lang="en-US" sz="2200" dirty="0"/>
              <a:t>the capital </a:t>
            </a:r>
            <a:r>
              <a:rPr lang="en-US" sz="2200" dirty="0">
                <a:solidFill>
                  <a:srgbClr val="0070C0"/>
                </a:solidFill>
              </a:rPr>
              <a:t>investment</a:t>
            </a:r>
            <a:r>
              <a:rPr lang="en-US" sz="2200" dirty="0"/>
              <a:t> goal</a:t>
            </a:r>
            <a:r>
              <a:rPr lang="en-US" sz="2200"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solidFill>
                  <a:srgbClr val="0070C0"/>
                </a:solidFill>
              </a:rPr>
              <a:t>auxiliary variables </a:t>
            </a:r>
            <a:r>
              <a:rPr lang="en-US" i="1" dirty="0" smtClean="0">
                <a:solidFill>
                  <a:srgbClr val="0070C0"/>
                </a:solidFill>
              </a:rPr>
              <a:t>y</a:t>
            </a:r>
            <a:r>
              <a:rPr lang="en-US" baseline="-25000" dirty="0" smtClean="0">
                <a:solidFill>
                  <a:srgbClr val="0070C0"/>
                </a:solidFill>
              </a:rPr>
              <a:t>1</a:t>
            </a:r>
            <a:r>
              <a:rPr lang="en-US" dirty="0">
                <a:solidFill>
                  <a:srgbClr val="0070C0"/>
                </a:solidFill>
              </a:rPr>
              <a:t>, </a:t>
            </a:r>
            <a:r>
              <a:rPr lang="en-US" i="1" dirty="0">
                <a:solidFill>
                  <a:srgbClr val="0070C0"/>
                </a:solidFill>
              </a:rPr>
              <a:t>y</a:t>
            </a:r>
            <a:r>
              <a:rPr lang="en-US" baseline="-25000" dirty="0">
                <a:solidFill>
                  <a:srgbClr val="0070C0"/>
                </a:solidFill>
              </a:rPr>
              <a:t>2</a:t>
            </a:r>
            <a:r>
              <a:rPr lang="en-US" dirty="0">
                <a:solidFill>
                  <a:srgbClr val="0070C0"/>
                </a:solidFill>
              </a:rPr>
              <a:t>, and </a:t>
            </a:r>
            <a:r>
              <a:rPr lang="en-US" i="1" dirty="0">
                <a:solidFill>
                  <a:srgbClr val="0070C0"/>
                </a:solidFill>
              </a:rPr>
              <a:t>y</a:t>
            </a:r>
            <a:r>
              <a:rPr lang="en-US" baseline="-25000" dirty="0">
                <a:solidFill>
                  <a:srgbClr val="0070C0"/>
                </a:solidFill>
              </a:rPr>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smtClean="0"/>
              <a:t>long-term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solidFill>
                  <a:srgbClr val="0070C0"/>
                </a:solidFill>
              </a:rPr>
              <a:t>y</a:t>
            </a:r>
            <a:r>
              <a:rPr lang="pt-PT" sz="2000" baseline="-25000" dirty="0">
                <a:solidFill>
                  <a:srgbClr val="0070C0"/>
                </a:solidFill>
              </a:rPr>
              <a:t>1</a:t>
            </a:r>
            <a:r>
              <a:rPr lang="pt-PT" sz="2000" dirty="0">
                <a:solidFill>
                  <a:srgbClr val="0070C0"/>
                </a:solidFill>
              </a:rPr>
              <a:t> </a:t>
            </a:r>
            <a:r>
              <a:rPr lang="pt-PT" sz="2000" dirty="0" smtClean="0">
                <a:solidFill>
                  <a:srgbClr val="0070C0"/>
                </a:solidFill>
              </a:rPr>
              <a:t>= </a:t>
            </a:r>
            <a:r>
              <a:rPr lang="pt-PT" sz="2000" i="1" dirty="0" smtClean="0">
                <a:solidFill>
                  <a:srgbClr val="0070C0"/>
                </a:solidFill>
              </a:rPr>
              <a:t>y</a:t>
            </a:r>
            <a:r>
              <a:rPr lang="pt-PT" sz="2000" baseline="-25000" dirty="0" smtClean="0">
                <a:solidFill>
                  <a:srgbClr val="0070C0"/>
                </a:solidFill>
              </a:rPr>
              <a:t>1</a:t>
            </a:r>
            <a:r>
              <a:rPr lang="pt-PT" sz="2000" baseline="30000" dirty="0" smtClean="0">
                <a:solidFill>
                  <a:srgbClr val="0070C0"/>
                </a:solidFill>
              </a:rPr>
              <a:t>+</a:t>
            </a:r>
            <a:r>
              <a:rPr lang="pt-PT" sz="2000" dirty="0" smtClean="0">
                <a:solidFill>
                  <a:srgbClr val="0070C0"/>
                </a:solidFill>
              </a:rPr>
              <a:t>  - </a:t>
            </a:r>
            <a:r>
              <a:rPr lang="pt-PT" sz="2000" i="1" dirty="0" smtClean="0">
                <a:solidFill>
                  <a:srgbClr val="0070C0"/>
                </a:solidFill>
              </a:rPr>
              <a:t>y</a:t>
            </a:r>
            <a:r>
              <a:rPr lang="pt-PT" sz="2000" baseline="-25000" dirty="0" smtClean="0">
                <a:solidFill>
                  <a:srgbClr val="0070C0"/>
                </a:solidFill>
              </a:rPr>
              <a:t>1</a:t>
            </a:r>
            <a:r>
              <a:rPr lang="pt-PT" sz="2000" baseline="30000" dirty="0" smtClean="0">
                <a:solidFill>
                  <a:srgbClr val="0070C0"/>
                </a:solidFill>
              </a:rPr>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solidFill>
                  <a:srgbClr val="0070C0"/>
                </a:solidFill>
              </a:rPr>
              <a:t>y</a:t>
            </a:r>
            <a:r>
              <a:rPr lang="pt-PT" sz="2000" baseline="-25000" dirty="0" smtClean="0">
                <a:solidFill>
                  <a:srgbClr val="0070C0"/>
                </a:solidFill>
              </a:rPr>
              <a:t>2</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2</a:t>
            </a:r>
            <a:r>
              <a:rPr lang="pt-PT" sz="2000" baseline="30000" dirty="0" smtClean="0">
                <a:solidFill>
                  <a:srgbClr val="0070C0"/>
                </a:solidFill>
              </a:rPr>
              <a:t>+</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2</a:t>
            </a:r>
            <a:r>
              <a:rPr lang="pt-PT" sz="2000" baseline="30000" dirty="0" smtClean="0">
                <a:solidFill>
                  <a:srgbClr val="0070C0"/>
                </a:solidFill>
              </a:rPr>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solidFill>
                  <a:srgbClr val="0070C0"/>
                </a:solidFill>
              </a:rPr>
              <a:t>y</a:t>
            </a:r>
            <a:r>
              <a:rPr lang="pt-PT" sz="2000" baseline="-25000" dirty="0" smtClean="0">
                <a:solidFill>
                  <a:srgbClr val="0070C0"/>
                </a:solidFill>
              </a:rPr>
              <a:t>3</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3</a:t>
            </a:r>
            <a:r>
              <a:rPr lang="pt-PT" sz="2000" baseline="30000" dirty="0" smtClean="0">
                <a:solidFill>
                  <a:srgbClr val="0070C0"/>
                </a:solidFill>
              </a:rPr>
              <a:t>+</a:t>
            </a:r>
            <a:r>
              <a:rPr lang="pt-PT" sz="2000" dirty="0" smtClean="0">
                <a:solidFill>
                  <a:srgbClr val="0070C0"/>
                </a:solidFill>
              </a:rPr>
              <a:t>  </a:t>
            </a:r>
            <a:r>
              <a:rPr lang="pt-PT" sz="2000" dirty="0">
                <a:solidFill>
                  <a:srgbClr val="0070C0"/>
                </a:solidFill>
              </a:rPr>
              <a:t>- </a:t>
            </a:r>
            <a:r>
              <a:rPr lang="pt-PT" sz="2000" i="1" dirty="0" smtClean="0">
                <a:solidFill>
                  <a:srgbClr val="0070C0"/>
                </a:solidFill>
              </a:rPr>
              <a:t>y</a:t>
            </a:r>
            <a:r>
              <a:rPr lang="pt-PT" sz="2000" baseline="-25000" dirty="0" smtClean="0">
                <a:solidFill>
                  <a:srgbClr val="0070C0"/>
                </a:solidFill>
              </a:rPr>
              <a:t>3</a:t>
            </a:r>
            <a:r>
              <a:rPr lang="pt-PT" sz="2000" baseline="30000" dirty="0" smtClean="0">
                <a:solidFill>
                  <a:srgbClr val="0070C0"/>
                </a:solidFill>
              </a:rPr>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solidFill>
                  <a:srgbClr val="0070C0"/>
                </a:solidFill>
              </a:rPr>
              <a:t>y</a:t>
            </a:r>
            <a:r>
              <a:rPr lang="pt-PT" baseline="-25000" dirty="0" smtClean="0">
                <a:solidFill>
                  <a:srgbClr val="0070C0"/>
                </a:solidFill>
              </a:rPr>
              <a:t>1</a:t>
            </a:r>
            <a:r>
              <a:rPr lang="pt-PT" baseline="30000" dirty="0" smtClean="0">
                <a:solidFill>
                  <a:srgbClr val="0070C0"/>
                </a:solidFill>
              </a:rPr>
              <a:t>+</a:t>
            </a:r>
            <a:r>
              <a:rPr lang="pt-PT" dirty="0" smtClean="0">
                <a:solidFill>
                  <a:srgbClr val="0070C0"/>
                </a:solidFill>
              </a:rPr>
              <a:t> - </a:t>
            </a:r>
            <a:r>
              <a:rPr lang="pt-PT" i="1" dirty="0" smtClean="0">
                <a:solidFill>
                  <a:srgbClr val="0070C0"/>
                </a:solidFill>
              </a:rPr>
              <a:t>y</a:t>
            </a:r>
            <a:r>
              <a:rPr lang="pt-PT" baseline="-25000" dirty="0" smtClean="0">
                <a:solidFill>
                  <a:srgbClr val="0070C0"/>
                </a:solidFill>
              </a:rPr>
              <a:t>1</a:t>
            </a:r>
            <a:r>
              <a:rPr lang="pt-PT" baseline="30000" dirty="0" smtClean="0">
                <a:solidFill>
                  <a:srgbClr val="0070C0"/>
                </a:solidFill>
              </a:rPr>
              <a:t>-</a:t>
            </a:r>
            <a:r>
              <a:rPr lang="pt-PT" dirty="0" smtClean="0">
                <a:solidFill>
                  <a:srgbClr val="0070C0"/>
                </a:solidFill>
              </a:rPr>
              <a:t> =</a:t>
            </a:r>
            <a:r>
              <a:rPr lang="en-US" dirty="0" smtClean="0">
                <a:solidFill>
                  <a:srgbClr val="0070C0"/>
                </a:solidFill>
              </a:rPr>
              <a:t> </a:t>
            </a:r>
            <a:r>
              <a:rPr lang="en-US" i="1" dirty="0">
                <a:solidFill>
                  <a:srgbClr val="0070C0"/>
                </a:solidFill>
              </a:rPr>
              <a:t>y</a:t>
            </a:r>
            <a:r>
              <a:rPr lang="en-US" baseline="-25000" dirty="0">
                <a:solidFill>
                  <a:srgbClr val="0070C0"/>
                </a:solidFill>
              </a:rPr>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2600" b="1" dirty="0" smtClean="0"/>
              <a:t>Linear Programming Formulation:</a:t>
            </a:r>
            <a:endParaRPr lang="en-US" sz="26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Proceeding </a:t>
            </a:r>
            <a:r>
              <a:rPr lang="en-US" sz="2600" dirty="0"/>
              <a:t>in the same way for </a:t>
            </a:r>
            <a:r>
              <a:rPr lang="en-US" sz="2600" i="1" dirty="0" smtClean="0"/>
              <a:t>y</a:t>
            </a:r>
            <a:r>
              <a:rPr lang="en-US" sz="2600" baseline="-25000" dirty="0" smtClean="0"/>
              <a:t>2</a:t>
            </a:r>
            <a:r>
              <a:rPr lang="en-US" sz="2600" baseline="30000" dirty="0" smtClean="0"/>
              <a:t>+</a:t>
            </a:r>
            <a:r>
              <a:rPr lang="en-US" sz="2600" dirty="0" smtClean="0"/>
              <a:t> - </a:t>
            </a:r>
            <a:r>
              <a:rPr lang="pt-PT" sz="2600" i="1" dirty="0" smtClean="0"/>
              <a:t>y</a:t>
            </a:r>
            <a:r>
              <a:rPr lang="pt-PT" sz="2600" baseline="-25000" dirty="0" smtClean="0"/>
              <a:t>2</a:t>
            </a:r>
            <a:r>
              <a:rPr lang="pt-PT" sz="2600" baseline="30000" dirty="0" smtClean="0"/>
              <a:t>-</a:t>
            </a:r>
            <a:r>
              <a:rPr lang="pt-PT" sz="2600" dirty="0" smtClean="0"/>
              <a:t> </a:t>
            </a:r>
            <a:r>
              <a:rPr lang="pt-PT" sz="2600" dirty="0" err="1" smtClean="0"/>
              <a:t>and</a:t>
            </a:r>
            <a:r>
              <a:rPr lang="pt-PT" sz="2600" dirty="0" smtClean="0"/>
              <a:t> </a:t>
            </a:r>
            <a:r>
              <a:rPr lang="pt-PT" sz="2600" i="1" dirty="0" smtClean="0"/>
              <a:t>y</a:t>
            </a:r>
            <a:r>
              <a:rPr lang="pt-PT" sz="2600" baseline="-25000" dirty="0" smtClean="0"/>
              <a:t>3</a:t>
            </a:r>
            <a:r>
              <a:rPr lang="pt-PT" sz="2600" baseline="30000" dirty="0" smtClean="0"/>
              <a:t>+ </a:t>
            </a:r>
            <a:r>
              <a:rPr lang="pt-PT" sz="2600" dirty="0" smtClean="0"/>
              <a:t>- </a:t>
            </a:r>
            <a:r>
              <a:rPr lang="pt-PT" sz="2600" i="1" dirty="0" smtClean="0"/>
              <a:t>y</a:t>
            </a:r>
            <a:r>
              <a:rPr lang="pt-PT" sz="2600" baseline="-25000" dirty="0" smtClean="0"/>
              <a:t>3</a:t>
            </a:r>
            <a:r>
              <a:rPr lang="pt-PT" sz="2600" baseline="30000" dirty="0" smtClean="0"/>
              <a:t>-</a:t>
            </a:r>
            <a:r>
              <a:rPr lang="en-US" sz="2600" dirty="0" smtClean="0"/>
              <a:t>, </a:t>
            </a:r>
            <a:r>
              <a:rPr lang="en-US" sz="2600" dirty="0"/>
              <a:t>we obtain the following </a:t>
            </a:r>
            <a:r>
              <a:rPr lang="en-US" sz="2600" dirty="0" smtClean="0"/>
              <a:t>formulation for </a:t>
            </a:r>
            <a:r>
              <a:rPr lang="en-US" sz="2600" dirty="0"/>
              <a:t>this goal programming </a:t>
            </a:r>
            <a:r>
              <a:rPr lang="en-US" sz="2600" dirty="0" smtClean="0"/>
              <a:t>problem</a:t>
            </a:r>
          </a:p>
          <a:p>
            <a:pPr marL="0" indent="0">
              <a:buNone/>
            </a:pPr>
            <a:endParaRPr lang="en-US" sz="900" dirty="0" smtClean="0"/>
          </a:p>
          <a:p>
            <a:r>
              <a:rPr lang="en-US" sz="2600"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en-US" b="1" dirty="0" smtClean="0">
                <a:solidFill>
                  <a:srgbClr val="0070C0"/>
                </a:solidFill>
              </a:rPr>
              <a:t>(</a:t>
            </a:r>
            <a:r>
              <a:rPr lang="pt-PT" b="1" i="1" dirty="0" smtClean="0">
                <a:solidFill>
                  <a:srgbClr val="0070C0"/>
                </a:solidFill>
              </a:rPr>
              <a:t>y</a:t>
            </a:r>
            <a:r>
              <a:rPr lang="pt-PT" b="1" baseline="-25000" dirty="0" smtClean="0">
                <a:solidFill>
                  <a:srgbClr val="0070C0"/>
                </a:solidFill>
              </a:rPr>
              <a:t>1</a:t>
            </a:r>
            <a:r>
              <a:rPr lang="pt-PT" b="1" baseline="30000" dirty="0" smtClean="0">
                <a:solidFill>
                  <a:srgbClr val="0070C0"/>
                </a:solidFill>
              </a:rPr>
              <a:t>+</a:t>
            </a:r>
            <a:r>
              <a:rPr lang="pt-PT" b="1" dirty="0" smtClean="0">
                <a:solidFill>
                  <a:srgbClr val="0070C0"/>
                </a:solidFill>
              </a:rPr>
              <a:t> - </a:t>
            </a:r>
            <a:r>
              <a:rPr lang="pt-PT" b="1" i="1" dirty="0" smtClean="0">
                <a:solidFill>
                  <a:srgbClr val="0070C0"/>
                </a:solidFill>
              </a:rPr>
              <a:t>y</a:t>
            </a:r>
            <a:r>
              <a:rPr lang="pt-PT" b="1" baseline="-25000" dirty="0" smtClean="0">
                <a:solidFill>
                  <a:srgbClr val="0070C0"/>
                </a:solidFill>
              </a:rPr>
              <a:t>1</a:t>
            </a:r>
            <a:r>
              <a:rPr lang="pt-PT" b="1" baseline="30000" dirty="0" smtClean="0">
                <a:solidFill>
                  <a:srgbClr val="0070C0"/>
                </a:solidFill>
              </a:rPr>
              <a:t>-</a:t>
            </a:r>
            <a:r>
              <a:rPr lang="en-US" b="1" dirty="0" smtClean="0">
                <a:solidFill>
                  <a:srgbClr val="0070C0"/>
                </a:solidFill>
              </a:rPr>
              <a:t>) </a:t>
            </a:r>
            <a:r>
              <a:rPr lang="en-US" b="1" dirty="0" smtClean="0"/>
              <a:t>=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dirty="0" smtClean="0">
                <a:solidFill>
                  <a:srgbClr val="0070C0"/>
                </a:solidFill>
              </a:rPr>
              <a:t>(</a:t>
            </a:r>
            <a:r>
              <a:rPr lang="en-US" b="1" i="1" dirty="0" smtClean="0">
                <a:solidFill>
                  <a:srgbClr val="0070C0"/>
                </a:solidFill>
              </a:rPr>
              <a:t>y</a:t>
            </a:r>
            <a:r>
              <a:rPr lang="en-US" b="1" baseline="-25000" dirty="0" smtClean="0">
                <a:solidFill>
                  <a:srgbClr val="0070C0"/>
                </a:solidFill>
              </a:rPr>
              <a:t>2</a:t>
            </a:r>
            <a:r>
              <a:rPr lang="en-US" b="1" baseline="30000" dirty="0" smtClean="0">
                <a:solidFill>
                  <a:srgbClr val="0070C0"/>
                </a:solidFill>
              </a:rPr>
              <a:t>+</a:t>
            </a:r>
            <a:r>
              <a:rPr lang="en-US" b="1" dirty="0" smtClean="0">
                <a:solidFill>
                  <a:srgbClr val="0070C0"/>
                </a:solidFill>
              </a:rPr>
              <a:t> - </a:t>
            </a:r>
            <a:r>
              <a:rPr lang="pt-PT" b="1" i="1" dirty="0" smtClean="0">
                <a:solidFill>
                  <a:srgbClr val="0070C0"/>
                </a:solidFill>
              </a:rPr>
              <a:t>y</a:t>
            </a:r>
            <a:r>
              <a:rPr lang="pt-PT" b="1" baseline="-25000" dirty="0" smtClean="0">
                <a:solidFill>
                  <a:srgbClr val="0070C0"/>
                </a:solidFill>
              </a:rPr>
              <a:t>2</a:t>
            </a:r>
            <a:r>
              <a:rPr lang="pt-PT" b="1" baseline="30000" dirty="0" smtClean="0">
                <a:solidFill>
                  <a:srgbClr val="0070C0"/>
                </a:solidFill>
              </a:rPr>
              <a:t>-</a:t>
            </a:r>
            <a:r>
              <a:rPr lang="pt-PT" b="1" dirty="0" smtClean="0">
                <a:solidFill>
                  <a:srgbClr val="0070C0"/>
                </a:solidFill>
              </a:rPr>
              <a:t>) </a:t>
            </a:r>
            <a:r>
              <a:rPr lang="pt-PT" b="1" dirty="0" smtClean="0"/>
              <a:t>=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a:t>
            </a:r>
            <a:r>
              <a:rPr lang="en-US" b="1" dirty="0" smtClean="0">
                <a:solidFill>
                  <a:srgbClr val="0070C0"/>
                </a:solidFill>
              </a:rPr>
              <a:t>(</a:t>
            </a:r>
            <a:r>
              <a:rPr lang="pt-PT" b="1" i="1" dirty="0" smtClean="0">
                <a:solidFill>
                  <a:srgbClr val="0070C0"/>
                </a:solidFill>
              </a:rPr>
              <a:t>y</a:t>
            </a:r>
            <a:r>
              <a:rPr lang="pt-PT" b="1" baseline="-25000" dirty="0" smtClean="0">
                <a:solidFill>
                  <a:srgbClr val="0070C0"/>
                </a:solidFill>
              </a:rPr>
              <a:t>3</a:t>
            </a:r>
            <a:r>
              <a:rPr lang="pt-PT" b="1" baseline="30000" dirty="0" smtClean="0">
                <a:solidFill>
                  <a:srgbClr val="0070C0"/>
                </a:solidFill>
              </a:rPr>
              <a:t>+ </a:t>
            </a:r>
            <a:r>
              <a:rPr lang="pt-PT" b="1" dirty="0" smtClean="0">
                <a:solidFill>
                  <a:srgbClr val="0070C0"/>
                </a:solidFill>
              </a:rPr>
              <a:t>- </a:t>
            </a:r>
            <a:r>
              <a:rPr lang="pt-PT" b="1" i="1" dirty="0" smtClean="0">
                <a:solidFill>
                  <a:srgbClr val="0070C0"/>
                </a:solidFill>
              </a:rPr>
              <a:t>y</a:t>
            </a:r>
            <a:r>
              <a:rPr lang="pt-PT" b="1" baseline="-25000" dirty="0" smtClean="0">
                <a:solidFill>
                  <a:srgbClr val="0070C0"/>
                </a:solidFill>
              </a:rPr>
              <a:t>3</a:t>
            </a:r>
            <a:r>
              <a:rPr lang="pt-PT" b="1" baseline="30000" dirty="0" smtClean="0">
                <a:solidFill>
                  <a:srgbClr val="0070C0"/>
                </a:solidFill>
              </a:rPr>
              <a:t>-</a:t>
            </a:r>
            <a:r>
              <a:rPr lang="pt-PT" b="1" dirty="0" smtClean="0">
                <a:solidFill>
                  <a:srgbClr val="0070C0"/>
                </a:solidFill>
              </a:rPr>
              <a:t>)</a:t>
            </a:r>
            <a:r>
              <a:rPr lang="pt-PT" b="1" baseline="30000" dirty="0" smtClean="0">
                <a:solidFill>
                  <a:srgbClr val="0070C0"/>
                </a:solidFill>
              </a:rPr>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
        <p:nvSpPr>
          <p:cNvPr id="3" name="TextBox 2"/>
          <p:cNvSpPr txBox="1"/>
          <p:nvPr/>
        </p:nvSpPr>
        <p:spPr>
          <a:xfrm>
            <a:off x="9189720" y="3465513"/>
            <a:ext cx="1481328" cy="1477328"/>
          </a:xfrm>
          <a:prstGeom prst="rect">
            <a:avLst/>
          </a:prstGeom>
          <a:noFill/>
        </p:spPr>
        <p:txBody>
          <a:bodyPr wrap="square" rtlCol="0">
            <a:spAutoFit/>
          </a:bodyPr>
          <a:lstStyle/>
          <a:p>
            <a:r>
              <a:rPr lang="pt-PT" sz="1400" b="1" i="1" dirty="0">
                <a:solidFill>
                  <a:srgbClr val="0070C0"/>
                </a:solidFill>
              </a:rPr>
              <a:t>y</a:t>
            </a:r>
            <a:r>
              <a:rPr lang="pt-PT" sz="1400" b="1" baseline="-25000" dirty="0">
                <a:solidFill>
                  <a:srgbClr val="0070C0"/>
                </a:solidFill>
              </a:rPr>
              <a:t>1</a:t>
            </a:r>
            <a:r>
              <a:rPr lang="pt-PT" sz="1400" b="1" baseline="30000" dirty="0" smtClean="0">
                <a:solidFill>
                  <a:srgbClr val="0070C0"/>
                </a:solidFill>
              </a:rPr>
              <a:t>+</a:t>
            </a:r>
            <a:r>
              <a:rPr lang="pt-PT" sz="1400" b="1" dirty="0" smtClean="0">
                <a:solidFill>
                  <a:srgbClr val="0070C0"/>
                </a:solidFill>
              </a:rPr>
              <a:t> </a:t>
            </a:r>
            <a:r>
              <a:rPr lang="en-US" sz="1400" dirty="0"/>
              <a:t>&gt;</a:t>
            </a:r>
            <a:r>
              <a:rPr lang="en-US" sz="1400" dirty="0" smtClean="0"/>
              <a:t> 0</a:t>
            </a:r>
          </a:p>
          <a:p>
            <a:endParaRPr lang="en-US" sz="800" dirty="0" smtClean="0"/>
          </a:p>
          <a:p>
            <a:r>
              <a:rPr lang="en-US" sz="1400" dirty="0" smtClean="0"/>
              <a:t>54 -&gt; 179</a:t>
            </a:r>
          </a:p>
          <a:p>
            <a:endParaRPr lang="en-US" dirty="0"/>
          </a:p>
          <a:p>
            <a:r>
              <a:rPr lang="pt-PT" sz="1400" b="1" i="1" dirty="0" smtClean="0">
                <a:solidFill>
                  <a:srgbClr val="0070C0"/>
                </a:solidFill>
              </a:rPr>
              <a:t>y</a:t>
            </a:r>
            <a:r>
              <a:rPr lang="pt-PT" sz="1400" b="1" baseline="-25000" dirty="0" smtClean="0">
                <a:solidFill>
                  <a:srgbClr val="0070C0"/>
                </a:solidFill>
              </a:rPr>
              <a:t>1</a:t>
            </a:r>
            <a:r>
              <a:rPr lang="pt-PT" sz="1400" b="1" baseline="30000" dirty="0" smtClean="0">
                <a:solidFill>
                  <a:srgbClr val="0070C0"/>
                </a:solidFill>
              </a:rPr>
              <a:t>-  </a:t>
            </a:r>
            <a:r>
              <a:rPr lang="en-US" sz="1400" dirty="0" smtClean="0"/>
              <a:t>&gt; </a:t>
            </a:r>
            <a:r>
              <a:rPr lang="en-US" sz="1400" dirty="0"/>
              <a:t>0</a:t>
            </a:r>
          </a:p>
          <a:p>
            <a:r>
              <a:rPr lang="en-US" sz="800" dirty="0" smtClean="0"/>
              <a:t> </a:t>
            </a:r>
          </a:p>
          <a:p>
            <a:r>
              <a:rPr lang="en-US" sz="1400" dirty="0" smtClean="0"/>
              <a:t>25 -&gt; 100</a:t>
            </a:r>
            <a:endParaRPr lang="en-US"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944368"/>
            <a:ext cx="3057098" cy="2901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588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 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a:t>
            </a:r>
            <a:r>
              <a:rPr lang="en-US" b="1" dirty="0"/>
              <a:t>no penalty </a:t>
            </a:r>
            <a:r>
              <a:rPr lang="en-US" dirty="0" smtClean="0"/>
              <a:t>for </a:t>
            </a:r>
            <a:r>
              <a:rPr lang="en-US" dirty="0">
                <a:solidFill>
                  <a:srgbClr val="0070C0"/>
                </a:solidFill>
              </a:rPr>
              <a:t>exceeding the profit </a:t>
            </a:r>
            <a:r>
              <a:rPr lang="en-US" dirty="0" smtClean="0">
                <a:solidFill>
                  <a:srgbClr val="0070C0"/>
                </a:solidFill>
              </a:rPr>
              <a:t>of </a:t>
            </a:r>
            <a:r>
              <a:rPr lang="en-US" dirty="0">
                <a:solidFill>
                  <a:srgbClr val="0070C0"/>
                </a:solidFill>
              </a:rPr>
              <a:t>125</a:t>
            </a:r>
            <a:r>
              <a:rPr lang="en-US" dirty="0"/>
              <a:t> </a:t>
            </a:r>
            <a:r>
              <a:rPr lang="en-US" dirty="0" smtClean="0"/>
              <a:t>or </a:t>
            </a:r>
            <a:r>
              <a:rPr lang="en-US" dirty="0" smtClean="0">
                <a:solidFill>
                  <a:srgbClr val="0070C0"/>
                </a:solidFill>
              </a:rPr>
              <a:t>being </a:t>
            </a:r>
            <a:r>
              <a:rPr lang="en-US" dirty="0">
                <a:solidFill>
                  <a:srgbClr val="0070C0"/>
                </a:solidFill>
              </a:rPr>
              <a:t>under the </a:t>
            </a:r>
            <a:r>
              <a:rPr lang="en-US" dirty="0" smtClean="0">
                <a:solidFill>
                  <a:srgbClr val="0070C0"/>
                </a:solidFill>
              </a:rPr>
              <a:t>investment </a:t>
            </a:r>
            <a:r>
              <a:rPr lang="pt-PT" dirty="0" err="1" smtClean="0">
                <a:solidFill>
                  <a:srgbClr val="0070C0"/>
                </a:solidFill>
              </a:rPr>
              <a:t>of</a:t>
            </a:r>
            <a:r>
              <a:rPr lang="pt-PT" dirty="0" smtClean="0">
                <a:solidFill>
                  <a:srgbClr val="0070C0"/>
                </a:solidFill>
              </a:rPr>
              <a:t> </a:t>
            </a:r>
            <a:r>
              <a:rPr lang="pt-PT" dirty="0">
                <a:solidFill>
                  <a:srgbClr val="0070C0"/>
                </a:solidFill>
              </a:rPr>
              <a:t>55</a:t>
            </a:r>
            <a:r>
              <a:rPr lang="pt-PT" dirty="0"/>
              <a:t>, </a:t>
            </a:r>
            <a:r>
              <a:rPr lang="pt-PT" i="1" dirty="0" smtClean="0">
                <a:solidFill>
                  <a:schemeClr val="accent6">
                    <a:lumMod val="75000"/>
                  </a:schemeClr>
                </a:solidFill>
              </a:rPr>
              <a:t>y</a:t>
            </a:r>
            <a:r>
              <a:rPr lang="pt-PT" baseline="-25000" dirty="0" smtClean="0">
                <a:solidFill>
                  <a:schemeClr val="accent6">
                    <a:lumMod val="75000"/>
                  </a:schemeClr>
                </a:solidFill>
              </a:rPr>
              <a:t>1</a:t>
            </a:r>
            <a:r>
              <a:rPr lang="pt-PT" baseline="30000" dirty="0" smtClean="0">
                <a:solidFill>
                  <a:schemeClr val="accent6">
                    <a:lumMod val="75000"/>
                  </a:schemeClr>
                </a:solidFill>
              </a:rPr>
              <a:t>+</a:t>
            </a:r>
            <a:r>
              <a:rPr lang="pt-PT" sz="800" baseline="-25000" dirty="0" smtClean="0">
                <a:solidFill>
                  <a:schemeClr val="accent6">
                    <a:lumMod val="75000"/>
                  </a:schemeClr>
                </a:solidFill>
              </a:rPr>
              <a:t> </a:t>
            </a:r>
            <a:r>
              <a:rPr lang="pt-PT" sz="800" dirty="0" smtClean="0">
                <a:solidFill>
                  <a:schemeClr val="accent6">
                    <a:lumMod val="75000"/>
                  </a:schemeClr>
                </a:solidFill>
              </a:rPr>
              <a:t> </a:t>
            </a:r>
            <a:r>
              <a:rPr lang="pt-PT" dirty="0" err="1" smtClean="0">
                <a:solidFill>
                  <a:schemeClr val="accent6">
                    <a:lumMod val="75000"/>
                  </a:schemeClr>
                </a:solidFill>
              </a:rPr>
              <a:t>and</a:t>
            </a:r>
            <a:r>
              <a:rPr lang="pt-PT" dirty="0" smtClean="0">
                <a:solidFill>
                  <a:schemeClr val="accent6">
                    <a:lumMod val="75000"/>
                  </a:schemeClr>
                </a:solidFill>
              </a:rPr>
              <a:t> </a:t>
            </a:r>
            <a:r>
              <a:rPr lang="pt-PT" i="1" dirty="0" smtClean="0">
                <a:solidFill>
                  <a:schemeClr val="accent6">
                    <a:lumMod val="75000"/>
                  </a:schemeClr>
                </a:solidFill>
              </a:rPr>
              <a:t>y</a:t>
            </a:r>
            <a:r>
              <a:rPr lang="pt-PT" baseline="-25000" dirty="0" smtClean="0">
                <a:solidFill>
                  <a:schemeClr val="accent6">
                    <a:lumMod val="75000"/>
                  </a:schemeClr>
                </a:solidFill>
              </a:rPr>
              <a:t>3</a:t>
            </a:r>
            <a:r>
              <a:rPr lang="pt-PT" baseline="30000" dirty="0" smtClean="0">
                <a:solidFill>
                  <a:schemeClr val="accent6">
                    <a:lumMod val="75000"/>
                  </a:schemeClr>
                </a:solidFill>
              </a:rPr>
              <a:t>-</a:t>
            </a:r>
            <a:r>
              <a:rPr lang="pt-PT" dirty="0" smtClean="0">
                <a:solidFill>
                  <a:schemeClr val="accent6">
                    <a:lumMod val="75000"/>
                  </a:schemeClr>
                </a:solidFill>
              </a:rPr>
              <a:t> </a:t>
            </a:r>
            <a:r>
              <a:rPr lang="en-US" sz="800" dirty="0" smtClean="0">
                <a:solidFill>
                  <a:schemeClr val="accent6">
                    <a:lumMod val="75000"/>
                  </a:schemeClr>
                </a:solidFill>
              </a:rPr>
              <a:t> </a:t>
            </a:r>
            <a:r>
              <a:rPr lang="en-US" dirty="0" smtClean="0">
                <a:solidFill>
                  <a:schemeClr val="accent6">
                    <a:lumMod val="75000"/>
                  </a:schemeClr>
                </a:solidFill>
              </a:rPr>
              <a:t>don’t </a:t>
            </a:r>
            <a:r>
              <a:rPr lang="en-US" dirty="0">
                <a:solidFill>
                  <a:schemeClr val="accent6">
                    <a:lumMod val="75000"/>
                  </a:schemeClr>
                </a:solidFill>
              </a:rPr>
              <a:t>appear in </a:t>
            </a:r>
            <a:r>
              <a:rPr lang="en-US" dirty="0" smtClean="0">
                <a:solidFill>
                  <a:schemeClr val="accent6">
                    <a:lumMod val="75000"/>
                  </a:schemeClr>
                </a:solidFill>
              </a:rPr>
              <a:t>the </a:t>
            </a:r>
            <a:r>
              <a:rPr lang="en-US" dirty="0">
                <a:solidFill>
                  <a:schemeClr val="accent6">
                    <a:lumMod val="75000"/>
                  </a:schemeClr>
                </a:solidFill>
              </a:rPr>
              <a:t>objective </a:t>
            </a:r>
            <a:r>
              <a:rPr lang="en-US" dirty="0" smtClean="0">
                <a:solidFill>
                  <a:schemeClr val="accent6">
                    <a:lumMod val="75000"/>
                  </a:schemeClr>
                </a:solidFill>
              </a:rPr>
              <a:t>function </a:t>
            </a:r>
            <a:r>
              <a:rPr lang="en-US" dirty="0" smtClean="0"/>
              <a:t>representing the total penalty for deviations from the goals</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09296"/>
            <a:ext cx="10515600" cy="4661672"/>
          </a:xfrm>
        </p:spPr>
        <p:txBody>
          <a:bodyPr>
            <a:normAutofit fontScale="92500" lnSpcReduction="10000"/>
          </a:bodyPr>
          <a:lstStyle/>
          <a:p>
            <a:pPr marL="0" indent="0">
              <a:buNone/>
            </a:pPr>
            <a:r>
              <a:rPr lang="en-US" sz="3000" b="1" dirty="0" smtClean="0"/>
              <a:t>Linear Programming Formulation:</a:t>
            </a:r>
            <a:endParaRPr lang="en-US" sz="30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3984272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objective functions</a:t>
            </a:r>
          </a:p>
          <a:p>
            <a:pPr lvl="1">
              <a:buFont typeface="Wingdings" panose="05000000000000000000" pitchFamily="2" charset="2"/>
              <a:buChar char="§"/>
            </a:pPr>
            <a:r>
              <a:rPr lang="en-US" sz="2200" dirty="0"/>
              <a:t>p</a:t>
            </a:r>
            <a:r>
              <a:rPr lang="en-US" sz="2200" dirty="0" smtClean="0"/>
              <a:t>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and possibly </a:t>
            </a:r>
            <a:r>
              <a:rPr lang="en-US" sz="2400" dirty="0" err="1" smtClean="0"/>
              <a:t>noncommensurate</a:t>
            </a:r>
            <a:r>
              <a:rPr lang="en-US" sz="2400" dirty="0" smtClean="0"/>
              <a:t>,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a:t>
            </a:r>
            <a:r>
              <a:rPr lang="en-US" dirty="0" smtClean="0"/>
              <a:t>the previous GP problem results in the following solution</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a:t>
            </a:r>
            <a:r>
              <a:rPr lang="en-US" sz="2200" dirty="0" smtClean="0"/>
              <a:t>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endParaRPr lang="en-US" sz="2200" dirty="0"/>
          </a:p>
          <a:p>
            <a:pPr marL="0" indent="0" algn="ctr">
              <a:buNone/>
            </a:pPr>
            <a:r>
              <a:rPr lang="en-US" sz="2200" i="1" dirty="0" smtClean="0">
                <a:solidFill>
                  <a:schemeClr val="bg2">
                    <a:lumMod val="75000"/>
                  </a:schemeClr>
                </a:solidFill>
              </a:rPr>
              <a:t>Brings us to the discussion of decision making </a:t>
            </a:r>
            <a:endParaRPr lang="en-US" sz="2200" i="1" dirty="0">
              <a:solidFill>
                <a:schemeClr val="bg2">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pic>
        <p:nvPicPr>
          <p:cNvPr id="14" name="Picture 13"/>
          <p:cNvPicPr>
            <a:picLocks noChangeAspect="1"/>
          </p:cNvPicPr>
          <p:nvPr/>
        </p:nvPicPr>
        <p:blipFill rotWithShape="1">
          <a:blip r:embed="rId3"/>
          <a:srcRect t="3931"/>
          <a:stretch/>
        </p:blipFill>
        <p:spPr>
          <a:xfrm>
            <a:off x="1384610" y="4539022"/>
            <a:ext cx="3918915" cy="2300746"/>
          </a:xfrm>
          <a:prstGeom prst="rect">
            <a:avLst/>
          </a:prstGeom>
        </p:spPr>
      </p:pic>
    </p:spTree>
    <p:extLst>
      <p:ext uri="{BB962C8B-B14F-4D97-AF65-F5344CB8AC3E}">
        <p14:creationId xmlns:p14="http://schemas.microsoft.com/office/powerpoint/2010/main" val="3770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74564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b="1" dirty="0" smtClean="0"/>
              <a:t>Final remarks on GP:</a:t>
            </a:r>
          </a:p>
          <a:p>
            <a:endParaRPr lang="en-US" sz="800" dirty="0" smtClean="0"/>
          </a:p>
          <a:p>
            <a:r>
              <a:rPr lang="en-US" sz="2600" dirty="0" smtClean="0"/>
              <a:t>Hard constraints can be placed on a certain deviation that must never happen directly: </a:t>
            </a:r>
            <a:r>
              <a:rPr lang="pt-PT" sz="2600" dirty="0"/>
              <a:t> </a:t>
            </a:r>
            <a:r>
              <a:rPr lang="pt-PT" sz="2600" i="1" dirty="0" smtClean="0"/>
              <a:t>y</a:t>
            </a:r>
            <a:r>
              <a:rPr lang="pt-PT" sz="2600" baseline="-25000" dirty="0" smtClean="0"/>
              <a:t>5</a:t>
            </a:r>
            <a:r>
              <a:rPr lang="pt-PT" sz="2600" baseline="30000" dirty="0" smtClean="0"/>
              <a:t>+ </a:t>
            </a:r>
            <a:r>
              <a:rPr lang="pt-PT" sz="2600" dirty="0" smtClean="0"/>
              <a:t>≤ 50000</a:t>
            </a:r>
            <a:endParaRPr lang="en-US" sz="2600" b="1" dirty="0" smtClean="0">
              <a:solidFill>
                <a:srgbClr val="0070C0"/>
              </a:solidFill>
            </a:endParaRPr>
          </a:p>
          <a:p>
            <a:endParaRPr lang="en-US" sz="800" dirty="0"/>
          </a:p>
          <a:p>
            <a:r>
              <a:rPr lang="en-US" sz="2600" dirty="0" smtClean="0"/>
              <a:t>The concept of deviational variables is not exclusive to GP, thus understanding the concept might be useful in other mathematical programming situations</a:t>
            </a:r>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32824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023"/>
          </a:xfrm>
        </p:spPr>
        <p:txBody>
          <a:bodyPr>
            <a:normAutofit fontScale="92500" lnSpcReduction="10000"/>
          </a:bodyPr>
          <a:lstStyle/>
          <a:p>
            <a:r>
              <a:rPr lang="en-US" dirty="0" smtClean="0"/>
              <a:t>Exercise 1</a:t>
            </a:r>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 </a:t>
            </a:r>
            <a:r>
              <a:rPr lang="en-US" sz="2800" dirty="0" smtClean="0"/>
              <a:t>- Optimization</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rotWithShape="1">
          <a:blip r:embed="rId2"/>
          <a:srcRect r="14496"/>
          <a:stretch/>
        </p:blipFill>
        <p:spPr>
          <a:xfrm>
            <a:off x="1236970" y="5781394"/>
            <a:ext cx="5368546" cy="865070"/>
          </a:xfrm>
          <a:prstGeom prst="rect">
            <a:avLst/>
          </a:prstGeom>
        </p:spPr>
      </p:pic>
      <p:sp>
        <p:nvSpPr>
          <p:cNvPr id="8" name="TextBox 7"/>
          <p:cNvSpPr txBox="1"/>
          <p:nvPr/>
        </p:nvSpPr>
        <p:spPr>
          <a:xfrm>
            <a:off x="4831309" y="4801633"/>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9" name="TextBox 8"/>
          <p:cNvSpPr txBox="1"/>
          <p:nvPr/>
        </p:nvSpPr>
        <p:spPr>
          <a:xfrm>
            <a:off x="4831309" y="5494791"/>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0" name="TextBox 9"/>
          <p:cNvSpPr txBox="1"/>
          <p:nvPr/>
        </p:nvSpPr>
        <p:spPr>
          <a:xfrm>
            <a:off x="5718413" y="5494791"/>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1" name="TextBox 10"/>
          <p:cNvSpPr txBox="1"/>
          <p:nvPr/>
        </p:nvSpPr>
        <p:spPr>
          <a:xfrm>
            <a:off x="6591867" y="4854249"/>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2" name="TextBox 11"/>
          <p:cNvSpPr txBox="1"/>
          <p:nvPr/>
        </p:nvSpPr>
        <p:spPr>
          <a:xfrm>
            <a:off x="8352426" y="5169136"/>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Tree>
    <p:extLst>
      <p:ext uri="{BB962C8B-B14F-4D97-AF65-F5344CB8AC3E}">
        <p14:creationId xmlns:p14="http://schemas.microsoft.com/office/powerpoint/2010/main" val="8389453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minimizing weighted sum percent deviations </a:t>
            </a:r>
            <a:r>
              <a:rPr lang="en-US" dirty="0" smtClean="0">
                <a:solidFill>
                  <a:schemeClr val="bg2">
                    <a:lumMod val="50000"/>
                  </a:schemeClr>
                </a:solidFill>
              </a:rPr>
              <a:t>(</a:t>
            </a:r>
            <a:r>
              <a:rPr lang="en-US" i="1" dirty="0" smtClean="0">
                <a:solidFill>
                  <a:schemeClr val="bg2">
                    <a:lumMod val="50000"/>
                  </a:schemeClr>
                </a:solidFill>
              </a:rPr>
              <a:t>à </a:t>
            </a:r>
            <a:r>
              <a:rPr lang="en-US" i="1" dirty="0" err="1" smtClean="0">
                <a:solidFill>
                  <a:schemeClr val="bg2">
                    <a:lumMod val="50000"/>
                  </a:schemeClr>
                </a:solidFill>
              </a:rPr>
              <a:t>prioriri</a:t>
            </a:r>
            <a:r>
              <a:rPr lang="en-US" i="1" dirty="0" smtClean="0">
                <a:solidFill>
                  <a:schemeClr val="bg2">
                    <a:lumMod val="50000"/>
                  </a:schemeClr>
                </a:solidFill>
              </a:rPr>
              <a:t> </a:t>
            </a:r>
            <a:r>
              <a:rPr lang="en-US" dirty="0" smtClean="0">
                <a:solidFill>
                  <a:schemeClr val="bg2">
                    <a:lumMod val="50000"/>
                  </a:schemeClr>
                </a:solidFill>
              </a:rPr>
              <a:t>approaches)</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1029088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sz="2400" dirty="0"/>
              <a:t>An MOLP problem is an LP problem with more than one objective </a:t>
            </a:r>
            <a:r>
              <a:rPr lang="en-US" altLang="en-US" sz="2400" dirty="0" smtClean="0"/>
              <a:t>function</a:t>
            </a:r>
          </a:p>
          <a:p>
            <a:endParaRPr lang="en-US" altLang="en-US" sz="800" dirty="0"/>
          </a:p>
          <a:p>
            <a:r>
              <a:rPr lang="en-US" altLang="en-US" sz="2400" dirty="0"/>
              <a:t>MOLP problems can be viewed as special types of GP problems where we must also determine target values for each goal or </a:t>
            </a:r>
            <a:r>
              <a:rPr lang="en-US" altLang="en-US" sz="2400" dirty="0" smtClean="0"/>
              <a:t>objective</a:t>
            </a:r>
            <a:endParaRPr lang="en-US" altLang="en-US" sz="2400" dirty="0"/>
          </a:p>
          <a:p>
            <a:endParaRPr lang="en-US" altLang="en-US" sz="800" dirty="0"/>
          </a:p>
          <a:p>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endParaRPr lang="en-US" sz="24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587914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95215"/>
          </a:xfrm>
        </p:spPr>
        <p:txBody>
          <a:bodyPr>
            <a:normAutofit lnSpcReduction="10000"/>
          </a:bodyPr>
          <a:lstStyle/>
          <a:p>
            <a:r>
              <a:rPr lang="en-US" sz="2400" dirty="0"/>
              <a:t>EXAMPLE: Blackstone Mining runs 2 coal mines in Southwest Virginia</a:t>
            </a:r>
            <a:r>
              <a:rPr lang="en-US" sz="2400" dirty="0" smtClean="0"/>
              <a:t>. Monthly </a:t>
            </a:r>
            <a:r>
              <a:rPr lang="en-US" sz="2400" dirty="0"/>
              <a:t>production by a shift of workers at each mine is summarized as follows</a:t>
            </a:r>
            <a:r>
              <a:rPr lang="en-US" sz="2400" dirty="0" smtClean="0"/>
              <a:t>:</a:t>
            </a:r>
          </a:p>
          <a:p>
            <a:endParaRPr lang="en-US" sz="2600" dirty="0"/>
          </a:p>
          <a:p>
            <a:endParaRPr lang="en-US" sz="2600" dirty="0" smtClean="0"/>
          </a:p>
          <a:p>
            <a:endParaRPr lang="en-US" sz="2600" dirty="0"/>
          </a:p>
          <a:p>
            <a:endParaRPr lang="en-US" sz="2600" dirty="0" smtClean="0"/>
          </a:p>
          <a:p>
            <a:endParaRPr lang="en-US" sz="2600" dirty="0" smtClean="0"/>
          </a:p>
          <a:p>
            <a:endParaRPr lang="en-US" sz="2600" dirty="0" smtClean="0"/>
          </a:p>
          <a:p>
            <a:r>
              <a:rPr lang="en-US" altLang="en-US" sz="2400" dirty="0" smtClean="0"/>
              <a:t>Blackstone coal production/month (tons) needs </a:t>
            </a:r>
            <a:r>
              <a:rPr lang="en-US" altLang="en-US" sz="2400" dirty="0"/>
              <a:t>to </a:t>
            </a:r>
            <a:r>
              <a:rPr lang="en-US" altLang="en-US" sz="2400" dirty="0" smtClean="0"/>
              <a:t>increase </a:t>
            </a:r>
            <a:r>
              <a:rPr lang="en-US" altLang="en-US" sz="2400" dirty="0"/>
              <a:t>48 more tons of high-grade, 28 more tons of medium-grade, and 100 more tons of low-grade coal</a:t>
            </a:r>
            <a:r>
              <a:rPr lang="en-US" altLang="en-US" sz="2400" dirty="0" smtClean="0"/>
              <a:t>.</a:t>
            </a:r>
          </a:p>
          <a:p>
            <a:r>
              <a:rPr lang="en-US" sz="2400" dirty="0"/>
              <a:t>Determine the number of extra shifts at each of the mines that minimizes costs, toxic waste production and life threatening accidents</a:t>
            </a:r>
            <a:endParaRPr lang="pt-PT" sz="2400" dirty="0"/>
          </a:p>
          <a:p>
            <a:endParaRPr lang="en-US" altLang="en-US" sz="2400" dirty="0"/>
          </a:p>
          <a:p>
            <a:endParaRPr lang="en-US" sz="2600" dirty="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oup 14"/>
          <p:cNvGrpSpPr/>
          <p:nvPr/>
        </p:nvGrpSpPr>
        <p:grpSpPr>
          <a:xfrm>
            <a:off x="3108960" y="2637696"/>
            <a:ext cx="8244840" cy="2330511"/>
            <a:chOff x="3108960" y="2637696"/>
            <a:chExt cx="8244840" cy="2330511"/>
          </a:xfrm>
        </p:grpSpPr>
        <p:sp>
          <p:nvSpPr>
            <p:cNvPr id="6" name="Rectangle 4"/>
            <p:cNvSpPr>
              <a:spLocks noChangeArrowheads="1"/>
            </p:cNvSpPr>
            <p:nvPr/>
          </p:nvSpPr>
          <p:spPr bwMode="auto">
            <a:xfrm>
              <a:off x="3360738" y="2637696"/>
              <a:ext cx="7993062" cy="23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033963" algn="ctr"/>
                  <a:tab pos="6854825" algn="ctr"/>
                </a:tabLst>
                <a:defRPr sz="2400">
                  <a:solidFill>
                    <a:schemeClr val="tx1"/>
                  </a:solidFill>
                  <a:latin typeface="Times New Roman" panose="02020603050405020304" pitchFamily="18" charset="0"/>
                </a:defRPr>
              </a:lvl1pPr>
              <a:lvl2pPr eaLnBrk="0" hangingPunct="0">
                <a:tabLst>
                  <a:tab pos="5033963" algn="ctr"/>
                  <a:tab pos="6854825" algn="ctr"/>
                </a:tabLst>
                <a:defRPr sz="2400">
                  <a:solidFill>
                    <a:schemeClr val="tx1"/>
                  </a:solidFill>
                  <a:latin typeface="Times New Roman" panose="02020603050405020304" pitchFamily="18" charset="0"/>
                </a:defRPr>
              </a:lvl2pPr>
              <a:lvl3pPr eaLnBrk="0" hangingPunct="0">
                <a:tabLst>
                  <a:tab pos="5033963" algn="ctr"/>
                  <a:tab pos="6854825" algn="ctr"/>
                </a:tabLst>
                <a:defRPr sz="2400">
                  <a:solidFill>
                    <a:schemeClr val="tx1"/>
                  </a:solidFill>
                  <a:latin typeface="Times New Roman" panose="02020603050405020304" pitchFamily="18" charset="0"/>
                </a:defRPr>
              </a:lvl3pPr>
              <a:lvl4pPr eaLnBrk="0" hangingPunct="0">
                <a:tabLst>
                  <a:tab pos="5033963" algn="ctr"/>
                  <a:tab pos="6854825" algn="ctr"/>
                </a:tabLst>
                <a:defRPr sz="2400">
                  <a:solidFill>
                    <a:schemeClr val="tx1"/>
                  </a:solidFill>
                  <a:latin typeface="Times New Roman" panose="02020603050405020304" pitchFamily="18" charset="0"/>
                </a:defRPr>
              </a:lvl4pPr>
              <a:lvl5pPr eaLnBrk="0" hangingPunct="0">
                <a:tabLst>
                  <a:tab pos="5033963" algn="ctr"/>
                  <a:tab pos="6854825"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9pPr>
            </a:lstStyle>
            <a:p>
              <a:pPr>
                <a:lnSpc>
                  <a:spcPct val="60000"/>
                </a:lnSpc>
                <a:spcBef>
                  <a:spcPct val="50000"/>
                </a:spcBef>
              </a:pPr>
              <a:r>
                <a:rPr lang="en-US" altLang="en-US" sz="2000" dirty="0">
                  <a:latin typeface="+mn-lt"/>
                </a:rPr>
                <a:t>Type of Coal  	Wythe Mine 	Giles Mine</a:t>
              </a:r>
            </a:p>
            <a:p>
              <a:pPr>
                <a:lnSpc>
                  <a:spcPct val="60000"/>
                </a:lnSpc>
                <a:spcBef>
                  <a:spcPct val="50000"/>
                </a:spcBef>
              </a:pPr>
              <a:r>
                <a:rPr lang="en-US" altLang="en-US" sz="2000" dirty="0" smtClean="0">
                  <a:latin typeface="+mn-lt"/>
                </a:rPr>
                <a:t>     High-grade</a:t>
              </a:r>
              <a:r>
                <a:rPr lang="en-US" altLang="en-US" sz="2000" dirty="0">
                  <a:latin typeface="+mn-lt"/>
                </a:rPr>
                <a:t>	12 tons	4 tons</a:t>
              </a:r>
            </a:p>
            <a:p>
              <a:pPr>
                <a:lnSpc>
                  <a:spcPct val="60000"/>
                </a:lnSpc>
                <a:spcBef>
                  <a:spcPct val="50000"/>
                </a:spcBef>
              </a:pPr>
              <a:r>
                <a:rPr lang="en-US" altLang="en-US" sz="2000" dirty="0" smtClean="0">
                  <a:latin typeface="+mn-lt"/>
                </a:rPr>
                <a:t>     Medium-grade</a:t>
              </a:r>
              <a:r>
                <a:rPr lang="en-US" altLang="en-US" sz="2000" dirty="0">
                  <a:latin typeface="+mn-lt"/>
                </a:rPr>
                <a:t>	4 tons	4 tons</a:t>
              </a:r>
            </a:p>
            <a:p>
              <a:pPr>
                <a:lnSpc>
                  <a:spcPct val="60000"/>
                </a:lnSpc>
                <a:spcBef>
                  <a:spcPct val="50000"/>
                </a:spcBef>
              </a:pPr>
              <a:r>
                <a:rPr lang="en-US" altLang="en-US" sz="2000" dirty="0" smtClean="0">
                  <a:latin typeface="+mn-lt"/>
                </a:rPr>
                <a:t>     Low-grade</a:t>
              </a:r>
              <a:r>
                <a:rPr lang="en-US" altLang="en-US" sz="2000" dirty="0">
                  <a:latin typeface="+mn-lt"/>
                </a:rPr>
                <a:t>	10 tons	20 tons</a:t>
              </a:r>
            </a:p>
            <a:p>
              <a:pPr>
                <a:lnSpc>
                  <a:spcPct val="60000"/>
                </a:lnSpc>
                <a:spcBef>
                  <a:spcPct val="50000"/>
                </a:spcBef>
              </a:pPr>
              <a:r>
                <a:rPr lang="en-US" altLang="en-US" sz="2000" dirty="0">
                  <a:latin typeface="+mn-lt"/>
                </a:rPr>
                <a:t>Cost per month	$40,000	$32,000</a:t>
              </a:r>
            </a:p>
            <a:p>
              <a:pPr>
                <a:lnSpc>
                  <a:spcPct val="60000"/>
                </a:lnSpc>
                <a:spcBef>
                  <a:spcPct val="50000"/>
                </a:spcBef>
              </a:pPr>
              <a:r>
                <a:rPr lang="en-US" altLang="en-US" sz="2000" dirty="0">
                  <a:latin typeface="+mn-lt"/>
                </a:rPr>
                <a:t>Gallons of toxic water produced	800 	1,250</a:t>
              </a:r>
            </a:p>
            <a:p>
              <a:pPr>
                <a:lnSpc>
                  <a:spcPct val="60000"/>
                </a:lnSpc>
                <a:spcBef>
                  <a:spcPct val="50000"/>
                </a:spcBef>
              </a:pPr>
              <a:r>
                <a:rPr lang="en-US" altLang="en-US" sz="2000" dirty="0">
                  <a:latin typeface="+mn-lt"/>
                </a:rPr>
                <a:t>Life-threatening accidents	0.20	0.45</a:t>
              </a:r>
            </a:p>
          </p:txBody>
        </p:sp>
        <p:cxnSp>
          <p:nvCxnSpPr>
            <p:cNvPr id="8" name="Straight Connector 7"/>
            <p:cNvCxnSpPr/>
            <p:nvPr/>
          </p:nvCxnSpPr>
          <p:spPr>
            <a:xfrm flipV="1">
              <a:off x="3108960" y="2916936"/>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3108960" y="4925947"/>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631277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 variables:</a:t>
            </a:r>
          </a:p>
          <a:p>
            <a:endParaRPr lang="en-US" sz="800" dirty="0" smtClean="0"/>
          </a:p>
          <a:p>
            <a:pPr marL="457200" lvl="1" indent="0">
              <a:buNone/>
              <a:tabLst>
                <a:tab pos="850900" algn="l"/>
              </a:tabLst>
            </a:pPr>
            <a:r>
              <a:rPr lang="en-US" altLang="en-US" dirty="0">
                <a:latin typeface="Times New Roman" panose="02020603050405020304" pitchFamily="18" charset="0"/>
              </a:rPr>
              <a:t> </a:t>
            </a:r>
            <a:r>
              <a:rPr lang="en-US" altLang="en-US" sz="2000" dirty="0"/>
              <a:t>X</a:t>
            </a:r>
            <a:r>
              <a:rPr lang="en-US" altLang="en-US" sz="2000" baseline="-25000" dirty="0"/>
              <a:t>1</a:t>
            </a:r>
            <a:r>
              <a:rPr lang="en-US" altLang="en-US" sz="2000" dirty="0"/>
              <a:t> = number of months to schedule an extra </a:t>
            </a:r>
            <a:r>
              <a:rPr lang="en-US" altLang="en-US" sz="2000" dirty="0" smtClean="0"/>
              <a:t>shift </a:t>
            </a:r>
            <a:r>
              <a:rPr lang="en-US" altLang="en-US" sz="2000" dirty="0"/>
              <a:t>at the Wythe county mine</a:t>
            </a:r>
          </a:p>
          <a:p>
            <a:pPr marL="457200" lvl="1" indent="0">
              <a:buNone/>
              <a:tabLst>
                <a:tab pos="850900" algn="l"/>
              </a:tabLst>
            </a:pPr>
            <a:r>
              <a:rPr lang="en-US" altLang="en-US" sz="2000" dirty="0" smtClean="0"/>
              <a:t> </a:t>
            </a:r>
            <a:r>
              <a:rPr lang="en-US" altLang="en-US" sz="2000" dirty="0"/>
              <a:t>X</a:t>
            </a:r>
            <a:r>
              <a:rPr lang="en-US" altLang="en-US" sz="2000" baseline="-25000" dirty="0"/>
              <a:t>2</a:t>
            </a:r>
            <a:r>
              <a:rPr lang="en-US" altLang="en-US" sz="2000" dirty="0"/>
              <a:t> = number of months to schedule an extra </a:t>
            </a:r>
            <a:r>
              <a:rPr lang="en-US" altLang="en-US" sz="2000" dirty="0" smtClean="0"/>
              <a:t>shift </a:t>
            </a:r>
            <a:r>
              <a:rPr lang="en-US" altLang="en-US" sz="2000" dirty="0"/>
              <a:t>at the Giles county mine</a:t>
            </a:r>
          </a:p>
          <a:p>
            <a:endParaRPr lang="en-US" altLang="en-US" sz="800" dirty="0" smtClean="0"/>
          </a:p>
          <a:p>
            <a:r>
              <a:rPr lang="en-US" altLang="en-US" dirty="0" smtClean="0"/>
              <a:t>The objectives:</a:t>
            </a:r>
          </a:p>
          <a:p>
            <a:endParaRPr lang="en-US" altLang="en-US" sz="800" dirty="0"/>
          </a:p>
          <a:p>
            <a:pPr lvl="1">
              <a:buFontTx/>
              <a:buNone/>
            </a:pPr>
            <a:r>
              <a:rPr lang="en-US" altLang="en-US" sz="2000" dirty="0" smtClean="0"/>
              <a:t>Min Z</a:t>
            </a:r>
            <a:r>
              <a:rPr lang="en-US" altLang="en-US" sz="2000" baseline="-25000" dirty="0" smtClean="0"/>
              <a:t>1</a:t>
            </a:r>
            <a:r>
              <a:rPr lang="en-US" altLang="en-US" sz="2000" dirty="0" smtClean="0"/>
              <a:t> =   40 </a:t>
            </a:r>
            <a:r>
              <a:rPr lang="en-US" altLang="en-US" sz="2000" dirty="0"/>
              <a:t>X</a:t>
            </a:r>
            <a:r>
              <a:rPr lang="en-US" altLang="en-US" sz="2000" baseline="-25000" dirty="0"/>
              <a:t>1</a:t>
            </a:r>
            <a:r>
              <a:rPr lang="en-US" altLang="en-US" sz="2000" dirty="0"/>
              <a:t> </a:t>
            </a:r>
            <a:r>
              <a:rPr lang="en-US" altLang="en-US" sz="2000" dirty="0" smtClean="0"/>
              <a:t> +     32 X</a:t>
            </a:r>
            <a:r>
              <a:rPr lang="en-US" altLang="en-US" sz="2000" baseline="-25000" dirty="0" smtClean="0"/>
              <a:t>2   </a:t>
            </a:r>
            <a:r>
              <a:rPr lang="en-US" altLang="en-US" sz="2000" i="1" dirty="0" smtClean="0">
                <a:solidFill>
                  <a:schemeClr val="bg1">
                    <a:lumMod val="50000"/>
                  </a:schemeClr>
                </a:solidFill>
              </a:rPr>
              <a:t>(Production costs)</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+ 1250 </a:t>
            </a:r>
            <a:r>
              <a:rPr lang="en-US" altLang="en-US" sz="2000" dirty="0" smtClean="0"/>
              <a:t>X</a:t>
            </a:r>
            <a:r>
              <a:rPr lang="en-US" altLang="en-US" sz="2000" baseline="-25000" dirty="0" smtClean="0"/>
              <a:t>2   </a:t>
            </a:r>
            <a:r>
              <a:rPr lang="en-US" altLang="en-US" sz="2000" i="1" dirty="0" smtClean="0">
                <a:solidFill>
                  <a:schemeClr val="bg1">
                    <a:lumMod val="50000"/>
                  </a:schemeClr>
                </a:solidFill>
              </a:rPr>
              <a:t>(Toxic water)</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0.20 </a:t>
            </a:r>
            <a:r>
              <a:rPr lang="en-US" altLang="en-US" sz="2000" dirty="0"/>
              <a:t>X</a:t>
            </a:r>
            <a:r>
              <a:rPr lang="en-US" altLang="en-US" sz="2000" baseline="-25000" dirty="0"/>
              <a:t>1</a:t>
            </a:r>
            <a:r>
              <a:rPr lang="en-US" altLang="en-US" sz="2000" dirty="0"/>
              <a:t> + 0.45 X</a:t>
            </a:r>
            <a:r>
              <a:rPr lang="en-US" altLang="en-US" sz="2000" baseline="-25000" dirty="0"/>
              <a:t>2</a:t>
            </a:r>
            <a:r>
              <a:rPr lang="en-US" altLang="en-US" sz="2000" dirty="0"/>
              <a:t> </a:t>
            </a:r>
            <a:r>
              <a:rPr lang="en-US" altLang="en-US" sz="2000" dirty="0" smtClean="0"/>
              <a:t> </a:t>
            </a:r>
            <a:r>
              <a:rPr lang="en-US" altLang="en-US" sz="2000" i="1" dirty="0" smtClean="0">
                <a:solidFill>
                  <a:schemeClr val="bg1">
                    <a:lumMod val="50000"/>
                  </a:schemeClr>
                </a:solidFill>
              </a:rPr>
              <a:t>(Accidents)</a:t>
            </a:r>
            <a:endParaRPr lang="en-US" altLang="en-US" sz="2000" i="1" dirty="0">
              <a:solidFill>
                <a:schemeClr val="bg1">
                  <a:lumMod val="50000"/>
                </a:schemeClr>
              </a:solidFill>
            </a:endParaRPr>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035040" y="4158502"/>
            <a:ext cx="6156960" cy="1446550"/>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48        </a:t>
            </a:r>
            <a:r>
              <a:rPr lang="en-US" altLang="en-US" sz="2000" i="1" dirty="0" smtClean="0">
                <a:solidFill>
                  <a:schemeClr val="bg1">
                    <a:lumMod val="50000"/>
                  </a:schemeClr>
                </a:solidFill>
              </a:rPr>
              <a:t>(</a:t>
            </a:r>
            <a:r>
              <a:rPr lang="en-US" altLang="en-US" sz="2000" i="1" dirty="0">
                <a:solidFill>
                  <a:schemeClr val="bg1">
                    <a:lumMod val="50000"/>
                  </a:schemeClr>
                </a:solidFill>
              </a:rPr>
              <a:t>High-grade coal </a:t>
            </a:r>
            <a:r>
              <a:rPr lang="en-US" altLang="en-US" sz="2000" i="1" dirty="0" smtClean="0">
                <a:solidFill>
                  <a:schemeClr val="bg1">
                    <a:lumMod val="50000"/>
                  </a:schemeClr>
                </a:solidFill>
              </a:rPr>
              <a:t>required)</a:t>
            </a:r>
          </a:p>
          <a:p>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       </a:t>
            </a:r>
            <a:r>
              <a:rPr lang="en-US" altLang="en-US" sz="2000" i="1" dirty="0" smtClean="0">
                <a:solidFill>
                  <a:schemeClr val="bg1">
                    <a:lumMod val="50000"/>
                  </a:schemeClr>
                </a:solidFill>
              </a:rPr>
              <a:t>(Medium-grade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a:t>
            </a:r>
            <a:r>
              <a:rPr lang="en-US" altLang="en-US" sz="2000" dirty="0" smtClean="0"/>
              <a:t> 100     </a:t>
            </a:r>
            <a:r>
              <a:rPr lang="en-US" altLang="en-US" sz="2000" i="1" dirty="0" smtClean="0">
                <a:solidFill>
                  <a:schemeClr val="bg1">
                    <a:lumMod val="50000"/>
                  </a:schemeClr>
                </a:solidFill>
              </a:rPr>
              <a:t>(Low-grade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buFontTx/>
              <a:buNone/>
            </a:pPr>
            <a:r>
              <a:rPr lang="en-US" altLang="en-US" sz="800" dirty="0" smtClean="0"/>
              <a:t>  </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  </a:t>
            </a:r>
            <a:r>
              <a:rPr lang="en-US" altLang="en-US" sz="2000" i="1" dirty="0" smtClean="0">
                <a:solidFill>
                  <a:schemeClr val="bg1">
                    <a:lumMod val="50000"/>
                  </a:schemeClr>
                </a:solidFill>
              </a:rPr>
              <a:t>(</a:t>
            </a:r>
            <a:r>
              <a:rPr lang="en-US" altLang="en-US" sz="2000" i="1" dirty="0" err="1" smtClean="0">
                <a:solidFill>
                  <a:schemeClr val="bg1">
                    <a:lumMod val="50000"/>
                  </a:schemeClr>
                </a:solidFill>
              </a:rPr>
              <a:t>Nonnegativity</a:t>
            </a:r>
            <a:r>
              <a:rPr lang="en-US" altLang="en-US" sz="2000" i="1" dirty="0" smtClean="0">
                <a:solidFill>
                  <a:schemeClr val="bg1">
                    <a:lumMod val="50000"/>
                  </a:schemeClr>
                </a:solidFill>
              </a:rPr>
              <a:t> constraints)</a:t>
            </a:r>
            <a:endParaRPr lang="en-US" altLang="en-US" dirty="0"/>
          </a:p>
        </p:txBody>
      </p:sp>
      <p:sp>
        <p:nvSpPr>
          <p:cNvPr id="7" name="TextBox 6"/>
          <p:cNvSpPr txBox="1"/>
          <p:nvPr/>
        </p:nvSpPr>
        <p:spPr>
          <a:xfrm>
            <a:off x="6035040" y="3500345"/>
            <a:ext cx="34015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Constraints: </a:t>
            </a:r>
            <a:endParaRPr lang="en-US" sz="2800" dirty="0"/>
          </a:p>
        </p:txBody>
      </p:sp>
    </p:spTree>
    <p:extLst>
      <p:ext uri="{BB962C8B-B14F-4D97-AF65-F5344CB8AC3E}">
        <p14:creationId xmlns:p14="http://schemas.microsoft.com/office/powerpoint/2010/main" val="2101245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r>
              <a:rPr lang="en-US" altLang="en-US" sz="2200" dirty="0"/>
              <a:t>	Goal 2: </a:t>
            </a:r>
            <a:r>
              <a:rPr lang="en-US" altLang="en-US" sz="2200" dirty="0" smtClean="0"/>
              <a:t>The </a:t>
            </a:r>
            <a:r>
              <a:rPr lang="en-US" altLang="en-US" sz="2200" dirty="0"/>
              <a:t>amount of toxic water produce should be </a:t>
            </a:r>
            <a:r>
              <a:rPr lang="en-US" altLang="en-US" sz="2200" dirty="0" smtClean="0"/>
              <a:t>approximately t</a:t>
            </a:r>
            <a:r>
              <a:rPr lang="en-US" altLang="en-US" sz="2200" baseline="-25000" dirty="0" smtClean="0"/>
              <a:t>2</a:t>
            </a:r>
            <a:endParaRPr lang="en-US" altLang="en-US" sz="2200" dirty="0"/>
          </a:p>
          <a:p>
            <a:pPr marL="796925" lvl="1" indent="-339725">
              <a:buFont typeface="Wingdings" panose="05000000000000000000" pitchFamily="2" charset="2"/>
              <a:buNone/>
              <a:tabLst>
                <a:tab pos="1598613" algn="l"/>
              </a:tabLst>
            </a:pPr>
            <a:r>
              <a:rPr lang="en-US" altLang="en-US" sz="2200" dirty="0"/>
              <a:t>	Goal 3: </a:t>
            </a:r>
            <a:r>
              <a:rPr lang="en-US" altLang="en-US" sz="2200" dirty="0" smtClean="0"/>
              <a:t>The </a:t>
            </a:r>
            <a:r>
              <a:rPr lang="en-US" altLang="en-US" sz="2200" dirty="0"/>
              <a:t>number of life-threatening accidents should </a:t>
            </a:r>
            <a:r>
              <a:rPr lang="en-US" altLang="en-US" sz="2200" dirty="0" smtClean="0"/>
              <a:t>be </a:t>
            </a:r>
            <a:r>
              <a:rPr lang="en-US" altLang="en-US" sz="2200" dirty="0"/>
              <a:t>approximately </a:t>
            </a:r>
            <a:r>
              <a:rPr lang="en-US" altLang="en-US" sz="2200" dirty="0" smtClean="0"/>
              <a:t>t</a:t>
            </a:r>
            <a:r>
              <a:rPr lang="en-US" altLang="en-US" sz="2200" baseline="-25000" dirty="0" smtClean="0"/>
              <a:t>3</a:t>
            </a:r>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p>
          <a:p>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6" name="Rectangle 5"/>
          <p:cNvSpPr/>
          <p:nvPr/>
        </p:nvSpPr>
        <p:spPr>
          <a:xfrm>
            <a:off x="497943" y="4928824"/>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531215"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4187952" y="4928824"/>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1" name="Rectangle 10"/>
          <p:cNvSpPr/>
          <p:nvPr/>
        </p:nvSpPr>
        <p:spPr>
          <a:xfrm>
            <a:off x="5221224"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2" name="Rectangle 11"/>
          <p:cNvSpPr/>
          <p:nvPr/>
        </p:nvSpPr>
        <p:spPr>
          <a:xfrm>
            <a:off x="7877961" y="488655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3" name="Rectangle 12"/>
          <p:cNvSpPr/>
          <p:nvPr/>
        </p:nvSpPr>
        <p:spPr>
          <a:xfrm>
            <a:off x="8911233" y="5286665"/>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Tree>
    <p:extLst>
      <p:ext uri="{BB962C8B-B14F-4D97-AF65-F5344CB8AC3E}">
        <p14:creationId xmlns:p14="http://schemas.microsoft.com/office/powerpoint/2010/main" val="555010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Defining the feasible region:</a:t>
            </a:r>
          </a:p>
          <a:p>
            <a:pPr marL="339725" indent="-339725">
              <a:tabLst>
                <a:tab pos="1598613" algn="l"/>
              </a:tabLst>
            </a:pPr>
            <a:endParaRPr lang="en-US" altLang="en-US" dirty="0"/>
          </a:p>
          <a:p>
            <a:pPr marL="339725" indent="-339725">
              <a:tabLst>
                <a:tab pos="1598613" algn="l"/>
              </a:tabLst>
            </a:pPr>
            <a:endParaRPr lang="en-US" altLang="en-US" dirty="0" smtClean="0"/>
          </a:p>
          <a:p>
            <a:pPr marL="339725" indent="-339725">
              <a:tabLst>
                <a:tab pos="1598613" algn="l"/>
              </a:tabLst>
            </a:pPr>
            <a:endParaRPr lang="en-US" altLang="en-US" dirty="0" smtClean="0"/>
          </a:p>
          <a:p>
            <a:pPr marL="339725" indent="-339725">
              <a:tabLst>
                <a:tab pos="1598613" algn="l"/>
              </a:tabLst>
            </a:pPr>
            <a:endParaRPr lang="en-US" altLang="en-US" sz="800" dirty="0"/>
          </a:p>
          <a:p>
            <a:pPr marL="339725" indent="-339725">
              <a:tabLst>
                <a:tab pos="1598613" algn="l"/>
              </a:tabLst>
            </a:pPr>
            <a:r>
              <a:rPr lang="en-US" altLang="en-US" dirty="0" smtClean="0"/>
              <a:t>Summarizing the solutions: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endParaRPr lang="en-US" altLang="en-US" sz="800"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6" name="Rectangle 5"/>
          <p:cNvSpPr/>
          <p:nvPr/>
        </p:nvSpPr>
        <p:spPr>
          <a:xfrm>
            <a:off x="1787247" y="4863911"/>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496192" y="2478257"/>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1784531" y="5297522"/>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2" name="Rectangle 11"/>
          <p:cNvSpPr/>
          <p:nvPr/>
        </p:nvSpPr>
        <p:spPr>
          <a:xfrm>
            <a:off x="1775387" y="572513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7467659" y="1490212"/>
            <a:ext cx="3993226" cy="30909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10056605"/>
              </p:ext>
            </p:extLst>
          </p:nvPr>
        </p:nvGraphicFramePr>
        <p:xfrm>
          <a:off x="6274966" y="4716089"/>
          <a:ext cx="5185919" cy="1486591"/>
        </p:xfrm>
        <a:graphic>
          <a:graphicData uri="http://schemas.openxmlformats.org/drawingml/2006/table">
            <a:tbl>
              <a:tblPr>
                <a:tableStyleId>{93296810-A885-4BE3-A3E7-6D5BEEA58F35}</a:tableStyleId>
              </a:tblPr>
              <a:tblGrid>
                <a:gridCol w="789734">
                  <a:extLst>
                    <a:ext uri="{9D8B030D-6E8A-4147-A177-3AD203B41FA5}">
                      <a16:colId xmlns:a16="http://schemas.microsoft.com/office/drawing/2014/main" val="4023441951"/>
                    </a:ext>
                  </a:extLst>
                </a:gridCol>
                <a:gridCol w="895032">
                  <a:extLst>
                    <a:ext uri="{9D8B030D-6E8A-4147-A177-3AD203B41FA5}">
                      <a16:colId xmlns:a16="http://schemas.microsoft.com/office/drawing/2014/main" val="1395986974"/>
                    </a:ext>
                  </a:extLst>
                </a:gridCol>
                <a:gridCol w="895032">
                  <a:extLst>
                    <a:ext uri="{9D8B030D-6E8A-4147-A177-3AD203B41FA5}">
                      <a16:colId xmlns:a16="http://schemas.microsoft.com/office/drawing/2014/main" val="713843071"/>
                    </a:ext>
                  </a:extLst>
                </a:gridCol>
                <a:gridCol w="868707">
                  <a:extLst>
                    <a:ext uri="{9D8B030D-6E8A-4147-A177-3AD203B41FA5}">
                      <a16:colId xmlns:a16="http://schemas.microsoft.com/office/drawing/2014/main" val="2591977986"/>
                    </a:ext>
                  </a:extLst>
                </a:gridCol>
                <a:gridCol w="868707">
                  <a:extLst>
                    <a:ext uri="{9D8B030D-6E8A-4147-A177-3AD203B41FA5}">
                      <a16:colId xmlns:a16="http://schemas.microsoft.com/office/drawing/2014/main" val="2009274019"/>
                    </a:ext>
                  </a:extLst>
                </a:gridCol>
                <a:gridCol w="868707">
                  <a:extLst>
                    <a:ext uri="{9D8B030D-6E8A-4147-A177-3AD203B41FA5}">
                      <a16:colId xmlns:a16="http://schemas.microsoft.com/office/drawing/2014/main" val="1474769694"/>
                    </a:ext>
                  </a:extLst>
                </a:gridCol>
              </a:tblGrid>
              <a:tr h="358831">
                <a:tc>
                  <a:txBody>
                    <a:bodyPr/>
                    <a:lstStyle/>
                    <a:p>
                      <a:pPr algn="l" fontAlgn="b"/>
                      <a:endParaRPr lang="en-US" sz="2000" b="1" i="0" u="none" strike="noStrike" dirty="0">
                        <a:solidFill>
                          <a:schemeClr val="bg2"/>
                        </a:solidFill>
                        <a:effectLst/>
                        <a:latin typeface="Calibri" panose="020F0502020204030204" pitchFamily="34" charset="0"/>
                      </a:endParaRPr>
                    </a:p>
                  </a:txBody>
                  <a:tcPr marL="7620" marR="7620" marT="7620" marB="0" anchor="b">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3</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a16="http://schemas.microsoft.com/office/drawing/2014/main" val="3921077487"/>
                  </a:ext>
                </a:extLst>
              </a:tr>
              <a:tr h="182880">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384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15000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76517"/>
                  </a:ext>
                </a:extLst>
              </a:tr>
              <a:tr h="182880">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244</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7625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2.525</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5944072"/>
                  </a:ext>
                </a:extLst>
              </a:tr>
              <a:tr h="182880">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6950</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6496151"/>
                  </a:ext>
                </a:extLst>
              </a:tr>
              <a:tr h="182880">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a:t>
                      </a:r>
                      <a:endParaRPr lang="en-US" sz="1800" b="1"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3870988"/>
                  </a:ext>
                </a:extLst>
              </a:tr>
            </a:tbl>
          </a:graphicData>
        </a:graphic>
      </p:graphicFrame>
      <p:grpSp>
        <p:nvGrpSpPr>
          <p:cNvPr id="9" name="Group 8"/>
          <p:cNvGrpSpPr/>
          <p:nvPr/>
        </p:nvGrpSpPr>
        <p:grpSpPr>
          <a:xfrm>
            <a:off x="9395133" y="3005130"/>
            <a:ext cx="1959635" cy="834944"/>
            <a:chOff x="9395133" y="3005130"/>
            <a:chExt cx="1959635" cy="834944"/>
          </a:xfrm>
        </p:grpSpPr>
        <p:sp>
          <p:nvSpPr>
            <p:cNvPr id="14" name="Rectangle 64"/>
            <p:cNvSpPr>
              <a:spLocks noChangeArrowheads="1"/>
            </p:cNvSpPr>
            <p:nvPr/>
          </p:nvSpPr>
          <p:spPr bwMode="auto">
            <a:xfrm>
              <a:off x="9395133" y="3005130"/>
              <a:ext cx="16687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1: min prod cost</a:t>
              </a:r>
              <a:endParaRPr lang="en-US" altLang="en-US" sz="1400" dirty="0">
                <a:solidFill>
                  <a:schemeClr val="tx1">
                    <a:lumMod val="65000"/>
                    <a:lumOff val="35000"/>
                  </a:schemeClr>
                </a:solidFill>
              </a:endParaRPr>
            </a:p>
          </p:txBody>
        </p:sp>
        <p:sp>
          <p:nvSpPr>
            <p:cNvPr id="15" name="Rectangle 64"/>
            <p:cNvSpPr>
              <a:spLocks noChangeArrowheads="1"/>
            </p:cNvSpPr>
            <p:nvPr/>
          </p:nvSpPr>
          <p:spPr bwMode="auto">
            <a:xfrm>
              <a:off x="9559020" y="3274727"/>
              <a:ext cx="179574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2: min toxic water</a:t>
              </a:r>
              <a:endParaRPr lang="en-US" altLang="en-US" sz="1400" dirty="0">
                <a:solidFill>
                  <a:schemeClr val="tx1">
                    <a:lumMod val="65000"/>
                    <a:lumOff val="35000"/>
                  </a:schemeClr>
                </a:solidFill>
              </a:endParaRPr>
            </a:p>
          </p:txBody>
        </p:sp>
        <p:sp>
          <p:nvSpPr>
            <p:cNvPr id="16" name="Rectangle 64"/>
            <p:cNvSpPr>
              <a:spLocks noChangeArrowheads="1"/>
            </p:cNvSpPr>
            <p:nvPr/>
          </p:nvSpPr>
          <p:spPr bwMode="auto">
            <a:xfrm>
              <a:off x="9656996" y="3531655"/>
              <a:ext cx="16750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3: min accidents</a:t>
              </a:r>
              <a:endParaRPr lang="en-US" altLang="en-US" sz="1400" dirty="0">
                <a:solidFill>
                  <a:schemeClr val="tx1">
                    <a:lumMod val="65000"/>
                    <a:lumOff val="35000"/>
                  </a:schemeClr>
                </a:solidFill>
              </a:endParaRPr>
            </a:p>
          </p:txBody>
        </p:sp>
      </p:grpSp>
    </p:spTree>
    <p:extLst>
      <p:ext uri="{BB962C8B-B14F-4D97-AF65-F5344CB8AC3E}">
        <p14:creationId xmlns:p14="http://schemas.microsoft.com/office/powerpoint/2010/main" val="14803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and even </a:t>
            </a:r>
            <a:r>
              <a:rPr lang="en-US" dirty="0" err="1" smtClean="0"/>
              <a:t>noncommensurate</a:t>
            </a:r>
            <a:r>
              <a:rPr lang="en-US" dirty="0" smtClean="0"/>
              <a:t> 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Defining the goals and targets:</a:t>
            </a:r>
          </a:p>
          <a:p>
            <a:pPr marL="339725" indent="-339725">
              <a:tabLst>
                <a:tab pos="1598613" algn="l"/>
              </a:tabLst>
            </a:pPr>
            <a:endParaRPr lang="en-US" altLang="en-US" sz="900" dirty="0" smtClean="0"/>
          </a:p>
          <a:p>
            <a:pPr marL="457200" lvl="1" indent="0">
              <a:buNone/>
              <a:tabLst>
                <a:tab pos="1609725" algn="l"/>
              </a:tabLst>
            </a:pPr>
            <a:r>
              <a:rPr lang="en-US" altLang="en-US" dirty="0"/>
              <a:t>Goal 1: </a:t>
            </a:r>
            <a:r>
              <a:rPr lang="en-US" altLang="en-US" dirty="0" smtClean="0"/>
              <a:t>The </a:t>
            </a:r>
            <a:r>
              <a:rPr lang="en-US" altLang="en-US" dirty="0"/>
              <a:t>total cost of productions </a:t>
            </a:r>
            <a:r>
              <a:rPr lang="en-US" altLang="en-US" dirty="0" smtClean="0"/>
              <a:t>cost </a:t>
            </a:r>
            <a:r>
              <a:rPr lang="en-US" altLang="en-US" dirty="0"/>
              <a:t>should </a:t>
            </a:r>
            <a:r>
              <a:rPr lang="en-US" altLang="en-US" dirty="0" smtClean="0"/>
              <a:t>be ~ </a:t>
            </a:r>
            <a:r>
              <a:rPr lang="en-US" altLang="en-US" dirty="0"/>
              <a:t>$</a:t>
            </a:r>
            <a:r>
              <a:rPr lang="en-US" altLang="en-US" dirty="0" smtClean="0"/>
              <a:t>244</a:t>
            </a:r>
            <a:endParaRPr lang="en-US" altLang="en-US" dirty="0"/>
          </a:p>
          <a:p>
            <a:pPr marL="457200" lvl="1" indent="0">
              <a:buNone/>
              <a:tabLst>
                <a:tab pos="1609725" algn="l"/>
              </a:tabLst>
            </a:pPr>
            <a:r>
              <a:rPr lang="en-US" altLang="en-US" dirty="0"/>
              <a:t>Goal 2: </a:t>
            </a:r>
            <a:r>
              <a:rPr lang="en-US" altLang="en-US" dirty="0" smtClean="0"/>
              <a:t>The </a:t>
            </a:r>
            <a:r>
              <a:rPr lang="en-US" altLang="en-US" dirty="0"/>
              <a:t>gallons of toxic water produce should </a:t>
            </a:r>
            <a:r>
              <a:rPr lang="en-US" altLang="en-US" dirty="0" smtClean="0"/>
              <a:t>be ~ 6,950</a:t>
            </a:r>
            <a:endParaRPr lang="en-US" altLang="en-US" dirty="0"/>
          </a:p>
          <a:p>
            <a:pPr marL="457200" lvl="1" indent="0">
              <a:buNone/>
              <a:tabLst>
                <a:tab pos="1609725" algn="l"/>
              </a:tabLst>
            </a:pPr>
            <a:r>
              <a:rPr lang="en-US" altLang="en-US" dirty="0"/>
              <a:t>Goal 3: </a:t>
            </a:r>
            <a:r>
              <a:rPr lang="en-US" altLang="en-US" dirty="0" smtClean="0"/>
              <a:t>The </a:t>
            </a:r>
            <a:r>
              <a:rPr lang="en-US" altLang="en-US" dirty="0"/>
              <a:t>number of life-threatening accidents </a:t>
            </a:r>
            <a:r>
              <a:rPr lang="en-US" altLang="en-US" dirty="0" smtClean="0"/>
              <a:t>should </a:t>
            </a:r>
            <a:r>
              <a:rPr lang="en-US" altLang="en-US" dirty="0"/>
              <a:t>be </a:t>
            </a:r>
            <a:r>
              <a:rPr lang="en-US" altLang="en-US" dirty="0" smtClean="0"/>
              <a:t>~ 2</a:t>
            </a:r>
          </a:p>
          <a:p>
            <a:pPr marL="339725" indent="-339725">
              <a:tabLst>
                <a:tab pos="1598613" algn="l"/>
              </a:tabLst>
            </a:pPr>
            <a:endParaRPr lang="en-US" altLang="en-US" sz="800" dirty="0" smtClean="0"/>
          </a:p>
          <a:p>
            <a:pPr marL="339725" indent="-339725">
              <a:tabLst>
                <a:tab pos="1598613" algn="l"/>
              </a:tabLst>
            </a:pPr>
            <a:r>
              <a:rPr lang="en-US" altLang="en-US" dirty="0" smtClean="0"/>
              <a:t>Defining the objective:</a:t>
            </a:r>
          </a:p>
          <a:p>
            <a:pPr marL="0" indent="0">
              <a:buNone/>
            </a:pPr>
            <a:r>
              <a:rPr lang="en-US" altLang="en-US" dirty="0" smtClean="0"/>
              <a:t>    Minimize </a:t>
            </a:r>
            <a:r>
              <a:rPr lang="en-US" altLang="en-US" dirty="0"/>
              <a:t>the sum of % deviations as follows: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graphicFrame>
        <p:nvGraphicFramePr>
          <p:cNvPr id="17" name="Object 4"/>
          <p:cNvGraphicFramePr>
            <a:graphicFrameLocks/>
          </p:cNvGraphicFramePr>
          <p:nvPr>
            <p:extLst>
              <p:ext uri="{D42A27DB-BD31-4B8C-83A1-F6EECF244321}">
                <p14:modId xmlns:p14="http://schemas.microsoft.com/office/powerpoint/2010/main" val="1689455970"/>
              </p:ext>
            </p:extLst>
          </p:nvPr>
        </p:nvGraphicFramePr>
        <p:xfrm>
          <a:off x="1243584" y="5031550"/>
          <a:ext cx="8403336" cy="960437"/>
        </p:xfrm>
        <a:graphic>
          <a:graphicData uri="http://schemas.openxmlformats.org/presentationml/2006/ole">
            <mc:AlternateContent xmlns:mc="http://schemas.openxmlformats.org/markup-compatibility/2006">
              <mc:Choice xmlns:v="urn:schemas-microsoft-com:vml" Requires="v">
                <p:oleObj spid="_x0000_s5142" name="Equation" r:id="rId3" imgW="5816520" imgH="533160" progId="Equation.2">
                  <p:embed/>
                </p:oleObj>
              </mc:Choice>
              <mc:Fallback>
                <p:oleObj name="Equation" r:id="rId3" imgW="5816520" imgH="533160" progId="Equation.2">
                  <p:embed/>
                  <p:pic>
                    <p:nvPicPr>
                      <p:cNvPr id="32772"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584" y="5031550"/>
                        <a:ext cx="8403336" cy="960437"/>
                      </a:xfrm>
                      <a:prstGeom prst="rect">
                        <a:avLst/>
                      </a:prstGeom>
                      <a:solidFill>
                        <a:schemeClr val="accent6">
                          <a:lumMod val="75000"/>
                        </a:schemeClr>
                      </a:solidFill>
                      <a:ln>
                        <a:noFill/>
                      </a:ln>
                      <a:effectLst/>
                    </p:spPr>
                  </p:pic>
                </p:oleObj>
              </mc:Fallback>
            </mc:AlternateContent>
          </a:graphicData>
        </a:graphic>
      </p:graphicFrame>
    </p:spTree>
    <p:extLst>
      <p:ext uri="{BB962C8B-B14F-4D97-AF65-F5344CB8AC3E}">
        <p14:creationId xmlns:p14="http://schemas.microsoft.com/office/powerpoint/2010/main" val="4259538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Solve the problem using Excel Solver considering:</a:t>
            </a:r>
          </a:p>
          <a:p>
            <a:pPr marL="339725" indent="-339725">
              <a:tabLst>
                <a:tab pos="1598613" algn="l"/>
              </a:tabLst>
            </a:pPr>
            <a:endParaRPr lang="en-US" altLang="en-US" sz="1000" dirty="0" smtClean="0"/>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a:solidFill>
                  <a:srgbClr val="0070C0"/>
                </a:solidFill>
              </a:rPr>
              <a:t>1</a:t>
            </a:r>
            <a:r>
              <a:rPr lang="en-US" altLang="en-US" dirty="0"/>
              <a:t>, </a:t>
            </a:r>
            <a:r>
              <a:rPr lang="en-US" altLang="en-US" dirty="0">
                <a:solidFill>
                  <a:srgbClr val="0070C0"/>
                </a:solidFill>
              </a:rPr>
              <a:t>1</a:t>
            </a:r>
            <a:r>
              <a:rPr lang="en-US" altLang="en-US" dirty="0"/>
              <a:t>, </a:t>
            </a:r>
            <a:r>
              <a:rPr lang="en-US" altLang="en-US" dirty="0">
                <a:solidFill>
                  <a:srgbClr val="0070C0"/>
                </a:solidFill>
              </a:rPr>
              <a:t>1</a:t>
            </a:r>
            <a:r>
              <a:rPr lang="en-US" altLang="en-US" dirty="0"/>
              <a:t>)</a:t>
            </a:r>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chemeClr val="accent6"/>
                </a:solidFill>
              </a:rPr>
              <a:t>10</a:t>
            </a:r>
            <a:r>
              <a:rPr lang="en-US" altLang="en-US" dirty="0" smtClean="0"/>
              <a:t>, </a:t>
            </a:r>
            <a:r>
              <a:rPr lang="en-US" altLang="en-US" dirty="0">
                <a:solidFill>
                  <a:srgbClr val="0070C0"/>
                </a:solidFill>
              </a:rPr>
              <a:t>1</a:t>
            </a:r>
            <a:r>
              <a:rPr lang="en-US" altLang="en-US" dirty="0"/>
              <a:t>, </a:t>
            </a:r>
            <a:r>
              <a:rPr lang="en-US" altLang="en-US" dirty="0">
                <a:solidFill>
                  <a:srgbClr val="0070C0"/>
                </a:solidFill>
              </a:rPr>
              <a:t>1</a:t>
            </a:r>
            <a:r>
              <a:rPr lang="en-US" altLang="en-US" dirty="0" smtClean="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smtClean="0">
                <a:solidFill>
                  <a:schemeClr val="accent6"/>
                </a:solidFill>
              </a:rPr>
              <a:t>10</a:t>
            </a:r>
            <a:r>
              <a:rPr lang="en-US" altLang="en-US" dirty="0" smtClean="0"/>
              <a:t>,</a:t>
            </a:r>
            <a:r>
              <a:rPr lang="en-US" altLang="en-US" dirty="0" smtClean="0">
                <a:solidFill>
                  <a:srgbClr val="0070C0"/>
                </a:solidFill>
              </a:rPr>
              <a:t> </a:t>
            </a:r>
            <a:r>
              <a:rPr lang="en-US" altLang="en-US" dirty="0">
                <a:solidFill>
                  <a:srgbClr val="0070C0"/>
                </a:solidFill>
              </a:rPr>
              <a:t>1</a:t>
            </a:r>
            <a:r>
              <a:rPr lang="en-US" altLang="en-US" dirty="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a:solidFill>
                  <a:srgbClr val="0070C0"/>
                </a:solidFill>
              </a:rPr>
              <a:t>1</a:t>
            </a:r>
            <a:r>
              <a:rPr lang="en-US" altLang="en-US" dirty="0"/>
              <a:t>, </a:t>
            </a:r>
            <a:r>
              <a:rPr lang="en-US" altLang="en-US" dirty="0" smtClean="0">
                <a:solidFill>
                  <a:schemeClr val="accent6"/>
                </a:solidFill>
              </a:rPr>
              <a:t>10</a:t>
            </a:r>
            <a:r>
              <a:rPr lang="en-US" altLang="en-US" dirty="0" smtClean="0"/>
              <a:t>)</a:t>
            </a:r>
            <a:endParaRPr lang="en-US" altLang="en-US" dirty="0"/>
          </a:p>
          <a:p>
            <a:pPr marL="339725" indent="-339725">
              <a:tabLst>
                <a:tab pos="1598613" algn="l"/>
              </a:tabLst>
            </a:pPr>
            <a:endParaRPr lang="en-US" altLang="en-US" sz="1800" dirty="0"/>
          </a:p>
          <a:p>
            <a:pPr marL="339725" indent="-339725">
              <a:tabLst>
                <a:tab pos="1598613" algn="l"/>
              </a:tabLst>
            </a:pPr>
            <a:r>
              <a:rPr lang="en-US" altLang="en-US" dirty="0" smtClean="0"/>
              <a:t>to conclude that:</a:t>
            </a:r>
          </a:p>
          <a:p>
            <a:pPr marL="339725" indent="-339725">
              <a:tabLst>
                <a:tab pos="1598613" algn="l"/>
              </a:tabLst>
            </a:pPr>
            <a:endParaRPr lang="en-US" altLang="en-US" sz="900" dirty="0" smtClean="0"/>
          </a:p>
          <a:p>
            <a:pPr marL="457200" lvl="1" indent="0">
              <a:buNone/>
              <a:tabLst>
                <a:tab pos="1609725" algn="l"/>
              </a:tabLst>
            </a:pPr>
            <a:r>
              <a:rPr lang="en-US" altLang="en-US" dirty="0" smtClean="0"/>
              <a:t>All solutions are </a:t>
            </a:r>
            <a:r>
              <a:rPr lang="en-US" altLang="en-US" dirty="0"/>
              <a:t>corner points of the feasible region (</a:t>
            </a:r>
            <a:r>
              <a:rPr lang="en-US" altLang="en-US" i="1" dirty="0">
                <a:solidFill>
                  <a:schemeClr val="tx1">
                    <a:lumMod val="50000"/>
                    <a:lumOff val="50000"/>
                  </a:schemeClr>
                </a:solidFill>
              </a:rPr>
              <a:t>no matter what weights are used</a:t>
            </a:r>
            <a:r>
              <a:rPr lang="en-US" altLang="en-US" dirty="0" smtClean="0"/>
              <a:t>)</a:t>
            </a:r>
            <a:endParaRPr lang="en-US" altLang="en-US" dirty="0"/>
          </a:p>
          <a:p>
            <a:pPr marL="457200" lvl="1" indent="0">
              <a:buNone/>
              <a:tabLst>
                <a:tab pos="1609725" algn="l"/>
              </a:tabLst>
            </a:pPr>
            <a:r>
              <a:rPr lang="en-US" altLang="en-US" b="1" dirty="0" smtClean="0"/>
              <a:t>WHY? </a:t>
            </a:r>
            <a:r>
              <a:rPr lang="en-US" altLang="en-US" dirty="0" smtClean="0"/>
              <a:t>Because this </a:t>
            </a:r>
            <a:r>
              <a:rPr lang="en-US" altLang="en-US" dirty="0"/>
              <a:t>is just a linear combination of the decision </a:t>
            </a:r>
            <a:r>
              <a:rPr lang="en-US" altLang="en-US" dirty="0" smtClean="0"/>
              <a:t>variables</a:t>
            </a:r>
            <a:endParaRPr lang="en-US" altLang="en-US" sz="800" dirty="0" smtClean="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2" name="TextBox 1"/>
          <p:cNvSpPr txBox="1"/>
          <p:nvPr/>
        </p:nvSpPr>
        <p:spPr>
          <a:xfrm>
            <a:off x="5148072" y="2589888"/>
            <a:ext cx="6345936" cy="1751249"/>
          </a:xfrm>
          <a:prstGeom prst="rect">
            <a:avLst/>
          </a:prstGeom>
          <a:noFill/>
          <a:ln>
            <a:solidFill>
              <a:schemeClr val="accent6"/>
            </a:solidFill>
          </a:ln>
        </p:spPr>
        <p:txBody>
          <a:bodyPr wrap="square" rtlCol="0">
            <a:spAutoFit/>
          </a:bodyPr>
          <a:lstStyle/>
          <a:p>
            <a:pPr>
              <a:lnSpc>
                <a:spcPct val="110000"/>
              </a:lnSpc>
            </a:pPr>
            <a:r>
              <a:rPr lang="en-US" altLang="en-US" b="1" dirty="0" smtClean="0"/>
              <a:t>Note that:</a:t>
            </a:r>
          </a:p>
          <a:p>
            <a:pPr>
              <a:lnSpc>
                <a:spcPct val="110000"/>
              </a:lnSpc>
            </a:pPr>
            <a:endParaRPr lang="en-US" altLang="en-US" sz="800" dirty="0" smtClean="0"/>
          </a:p>
          <a:p>
            <a:pPr marL="285750" indent="-285750">
              <a:lnSpc>
                <a:spcPct val="110000"/>
              </a:lnSpc>
              <a:buFont typeface="Arial" panose="020B0604020202020204" pitchFamily="34" charset="0"/>
              <a:buChar char="•"/>
            </a:pPr>
            <a:r>
              <a:rPr lang="en-US" altLang="en-US" dirty="0" smtClean="0"/>
              <a:t>For min. </a:t>
            </a:r>
            <a:r>
              <a:rPr lang="en-US" altLang="en-US" dirty="0"/>
              <a:t>objectives the </a:t>
            </a:r>
            <a:r>
              <a:rPr lang="en-US" altLang="en-US" dirty="0" smtClean="0"/>
              <a:t>% </a:t>
            </a:r>
            <a:r>
              <a:rPr lang="en-US" altLang="en-US" dirty="0"/>
              <a:t>deviation is: (actual - target)/target</a:t>
            </a:r>
          </a:p>
          <a:p>
            <a:pPr marL="285750" indent="-285750">
              <a:lnSpc>
                <a:spcPct val="110000"/>
              </a:lnSpc>
              <a:buFont typeface="Arial" panose="020B0604020202020204" pitchFamily="34" charset="0"/>
              <a:buChar char="•"/>
            </a:pPr>
            <a:r>
              <a:rPr lang="en-US" altLang="en-US" dirty="0"/>
              <a:t>For </a:t>
            </a:r>
            <a:r>
              <a:rPr lang="en-US" altLang="en-US" dirty="0" smtClean="0"/>
              <a:t>max </a:t>
            </a:r>
            <a:r>
              <a:rPr lang="en-US" altLang="en-US" dirty="0"/>
              <a:t>objectives the </a:t>
            </a:r>
            <a:r>
              <a:rPr lang="en-US" altLang="en-US" dirty="0" smtClean="0"/>
              <a:t>% </a:t>
            </a:r>
            <a:r>
              <a:rPr lang="en-US" altLang="en-US" dirty="0"/>
              <a:t>deviation is: (target - actual)/target</a:t>
            </a:r>
          </a:p>
          <a:p>
            <a:pPr marL="285750" indent="-285750">
              <a:lnSpc>
                <a:spcPct val="110000"/>
              </a:lnSpc>
              <a:buFont typeface="Arial" panose="020B0604020202020204" pitchFamily="34" charset="0"/>
              <a:buChar char="•"/>
            </a:pPr>
            <a:r>
              <a:rPr lang="en-US" altLang="en-US" dirty="0"/>
              <a:t>If a target value is zero, use the weighted </a:t>
            </a:r>
            <a:r>
              <a:rPr lang="en-US" altLang="en-US" dirty="0" smtClean="0"/>
              <a:t>deviations </a:t>
            </a:r>
            <a:r>
              <a:rPr lang="en-US" altLang="en-US" dirty="0"/>
              <a:t>rather than weighted % </a:t>
            </a:r>
            <a:r>
              <a:rPr lang="en-US" altLang="en-US" dirty="0" smtClean="0"/>
              <a:t>deviations (</a:t>
            </a:r>
            <a:r>
              <a:rPr lang="en-US" altLang="en-US" dirty="0" err="1" smtClean="0"/>
              <a:t>ie</a:t>
            </a:r>
            <a:r>
              <a:rPr lang="en-US" altLang="en-US" dirty="0" smtClean="0"/>
              <a:t> no division by the target)</a:t>
            </a:r>
            <a:endParaRPr lang="en-US" dirty="0"/>
          </a:p>
        </p:txBody>
      </p:sp>
    </p:spTree>
    <p:extLst>
      <p:ext uri="{BB962C8B-B14F-4D97-AF65-F5344CB8AC3E}">
        <p14:creationId xmlns:p14="http://schemas.microsoft.com/office/powerpoint/2010/main" val="26695704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Summary of the steps involved in </a:t>
            </a:r>
            <a:r>
              <a:rPr lang="en-US" b="1" dirty="0" smtClean="0"/>
              <a:t>MOLP </a:t>
            </a:r>
            <a:r>
              <a:rPr lang="en-US" dirty="0" smtClean="0"/>
              <a:t>(</a:t>
            </a:r>
            <a:r>
              <a:rPr lang="en-US" altLang="en-US" i="1" dirty="0"/>
              <a:t>Minimize the sum of % </a:t>
            </a:r>
            <a:r>
              <a:rPr lang="en-US" altLang="en-US" i="1" dirty="0" smtClean="0"/>
              <a:t>deviations</a:t>
            </a:r>
            <a:r>
              <a:rPr lang="en-US" altLang="en-US" dirty="0" smtClean="0"/>
              <a:t>)</a:t>
            </a:r>
            <a:r>
              <a:rPr lang="en-US" b="1" dirty="0" smtClean="0"/>
              <a:t> </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a:t>Identify the objectives in the problem and formulate them as </a:t>
            </a:r>
            <a:r>
              <a:rPr lang="en-US" dirty="0" smtClean="0"/>
              <a:t>usual</a:t>
            </a:r>
            <a:endParaRPr lang="en-US" dirty="0"/>
          </a:p>
          <a:p>
            <a:pPr marL="971550" lvl="1" indent="-514350">
              <a:buFont typeface="+mj-lt"/>
              <a:buAutoNum type="arabicParenR"/>
            </a:pPr>
            <a:r>
              <a:rPr lang="en-US" dirty="0"/>
              <a:t>Identify the constraints in the problem and formulate them as </a:t>
            </a:r>
            <a:r>
              <a:rPr lang="en-US" dirty="0" smtClean="0"/>
              <a:t>usual</a:t>
            </a:r>
            <a:endParaRPr lang="en-US" dirty="0"/>
          </a:p>
          <a:p>
            <a:pPr marL="971550" lvl="1" indent="-514350">
              <a:buFont typeface="+mj-lt"/>
              <a:buAutoNum type="arabicParenR"/>
            </a:pPr>
            <a:r>
              <a:rPr lang="en-US" dirty="0"/>
              <a:t>Solve the problem once for each of the objectives identified in step 2 to determine the optimal value of each </a:t>
            </a:r>
            <a:r>
              <a:rPr lang="en-US" dirty="0" smtClean="0"/>
              <a:t>objective</a:t>
            </a:r>
          </a:p>
          <a:p>
            <a:pPr marL="971550" lvl="1" indent="-514350">
              <a:buFont typeface="+mj-lt"/>
              <a:buAutoNum type="arabicParenR"/>
            </a:pPr>
            <a:r>
              <a:rPr lang="en-US" dirty="0" smtClean="0"/>
              <a:t>Transform the objectives to goals using the optimal </a:t>
            </a:r>
            <a:r>
              <a:rPr lang="en-US" dirty="0"/>
              <a:t>objective values identified in step 4 as the target </a:t>
            </a:r>
            <a:r>
              <a:rPr lang="en-US" dirty="0" smtClean="0"/>
              <a:t>values</a:t>
            </a:r>
            <a:endParaRPr lang="en-US" dirty="0"/>
          </a:p>
          <a:p>
            <a:pPr marL="971550" lvl="1" indent="-514350">
              <a:buFont typeface="+mj-lt"/>
              <a:buAutoNum type="arabicParenR"/>
            </a:pPr>
            <a:r>
              <a:rPr lang="en-US" dirty="0"/>
              <a:t>For each goal, create a deviation function that measures the amount by which any given solution fails to meet the goal </a:t>
            </a:r>
            <a:r>
              <a:rPr lang="en-US" dirty="0" smtClean="0"/>
              <a:t>(as an absolute value </a:t>
            </a:r>
            <a:r>
              <a:rPr lang="en-US" dirty="0"/>
              <a:t>or a </a:t>
            </a:r>
            <a:r>
              <a:rPr lang="en-US" dirty="0" smtClean="0"/>
              <a:t>%)</a:t>
            </a:r>
            <a:endParaRPr lang="en-US" dirty="0"/>
          </a:p>
          <a:p>
            <a:pPr marL="971550" lvl="1" indent="-514350">
              <a:buFont typeface="+mj-lt"/>
              <a:buAutoNum type="arabicParenR"/>
            </a:pPr>
            <a:r>
              <a:rPr lang="en-US" dirty="0" smtClean="0"/>
              <a:t>Assign </a:t>
            </a:r>
            <a:r>
              <a:rPr lang="en-US" dirty="0"/>
              <a:t>a weight </a:t>
            </a:r>
            <a:r>
              <a:rPr lang="en-US" dirty="0" smtClean="0"/>
              <a:t>to each of </a:t>
            </a:r>
            <a:r>
              <a:rPr lang="en-US" dirty="0"/>
              <a:t>the </a:t>
            </a:r>
            <a:r>
              <a:rPr lang="en-US" dirty="0" smtClean="0"/>
              <a:t>functions in </a:t>
            </a:r>
            <a:r>
              <a:rPr lang="en-US" dirty="0"/>
              <a:t>step </a:t>
            </a:r>
            <a:r>
              <a:rPr lang="en-US" dirty="0" smtClean="0"/>
              <a:t>6 </a:t>
            </a:r>
          </a:p>
          <a:p>
            <a:pPr marL="971550" lvl="1" indent="-514350">
              <a:buFont typeface="+mj-lt"/>
              <a:buAutoNum type="arabicParenR"/>
            </a:pPr>
            <a:r>
              <a:rPr lang="en-US" dirty="0" smtClean="0"/>
              <a:t>Solve the problem, analyze the result and if the solution is unacceptable, go back to step 7</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466488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weighted sums (based on the Pareto </a:t>
            </a:r>
            <a:r>
              <a:rPr lang="en-US" dirty="0" smtClean="0">
                <a:solidFill>
                  <a:schemeClr val="bg2">
                    <a:lumMod val="50000"/>
                  </a:schemeClr>
                </a:solidFill>
              </a:rPr>
              <a:t>front</a:t>
            </a:r>
            <a:r>
              <a:rPr lang="en-US" dirty="0">
                <a:solidFill>
                  <a:schemeClr val="bg2">
                    <a:lumMod val="50000"/>
                  </a:schemeClr>
                </a:solidFill>
              </a:rPr>
              <a:t> </a:t>
            </a:r>
            <a:r>
              <a:rPr lang="en-US" dirty="0" smtClean="0">
                <a:solidFill>
                  <a:schemeClr val="bg2">
                    <a:lumMod val="50000"/>
                  </a:schemeClr>
                </a:solidFill>
              </a:rPr>
              <a:t>– </a:t>
            </a:r>
            <a:r>
              <a:rPr lang="en-US" i="1" dirty="0" smtClean="0">
                <a:solidFill>
                  <a:schemeClr val="bg2">
                    <a:lumMod val="50000"/>
                  </a:schemeClr>
                </a:solidFill>
              </a:rPr>
              <a:t>à posteriori </a:t>
            </a:r>
            <a:r>
              <a:rPr lang="en-US" dirty="0" smtClean="0">
                <a:solidFill>
                  <a:schemeClr val="bg2">
                    <a:lumMod val="50000"/>
                  </a:schemeClr>
                </a:solidFill>
              </a:rPr>
              <a:t>approach)</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9640276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940" t="21928" r="2915"/>
          <a:stretch/>
        </p:blipFill>
        <p:spPr>
          <a:xfrm>
            <a:off x="579120" y="1837944"/>
            <a:ext cx="5217127" cy="2459736"/>
          </a:xfrm>
          <a:prstGeom prst="rect">
            <a:avLst/>
          </a:prstGeom>
        </p:spPr>
      </p:pic>
      <p:pic>
        <p:nvPicPr>
          <p:cNvPr id="5" name="Picture 4"/>
          <p:cNvPicPr>
            <a:picLocks noChangeAspect="1"/>
          </p:cNvPicPr>
          <p:nvPr/>
        </p:nvPicPr>
        <p:blipFill rotWithShape="1">
          <a:blip r:embed="rId3"/>
          <a:srcRect l="8083" t="22296" r="8250" b="9111"/>
          <a:stretch/>
        </p:blipFill>
        <p:spPr>
          <a:xfrm>
            <a:off x="6644640" y="1891774"/>
            <a:ext cx="5217127" cy="2405906"/>
          </a:xfrm>
          <a:prstGeom prst="rect">
            <a:avLst/>
          </a:prstGeom>
        </p:spPr>
      </p:pic>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p:cNvSpPr txBox="1"/>
          <p:nvPr/>
        </p:nvSpPr>
        <p:spPr>
          <a:xfrm>
            <a:off x="557000" y="4297680"/>
            <a:ext cx="4255527" cy="769441"/>
          </a:xfrm>
          <a:prstGeom prst="rect">
            <a:avLst/>
          </a:prstGeom>
          <a:noFill/>
        </p:spPr>
        <p:txBody>
          <a:bodyPr wrap="square" rtlCol="0">
            <a:spAutoFit/>
          </a:bodyPr>
          <a:lstStyle/>
          <a:p>
            <a:r>
              <a:rPr lang="en-US" dirty="0" smtClean="0"/>
              <a:t>Deciding the weights prior to optimizing</a:t>
            </a:r>
          </a:p>
          <a:p>
            <a:endParaRPr lang="en-US" sz="800" dirty="0" smtClean="0"/>
          </a:p>
          <a:p>
            <a:r>
              <a:rPr lang="en-US" dirty="0" smtClean="0"/>
              <a:t>Solving LP problem -&gt; one solution</a:t>
            </a:r>
          </a:p>
        </p:txBody>
      </p:sp>
      <p:sp>
        <p:nvSpPr>
          <p:cNvPr id="11" name="TextBox 10"/>
          <p:cNvSpPr txBox="1"/>
          <p:nvPr/>
        </p:nvSpPr>
        <p:spPr>
          <a:xfrm>
            <a:off x="3346138" y="5403391"/>
            <a:ext cx="4900217" cy="1046440"/>
          </a:xfrm>
          <a:prstGeom prst="rect">
            <a:avLst/>
          </a:prstGeom>
          <a:noFill/>
        </p:spPr>
        <p:txBody>
          <a:bodyPr wrap="square" rtlCol="0">
            <a:spAutoFit/>
          </a:bodyPr>
          <a:lstStyle/>
          <a:p>
            <a:r>
              <a:rPr lang="en-US" dirty="0" smtClean="0"/>
              <a:t>Testing a range of combinations of weights</a:t>
            </a:r>
          </a:p>
          <a:p>
            <a:endParaRPr lang="en-US" sz="800" dirty="0"/>
          </a:p>
          <a:p>
            <a:r>
              <a:rPr lang="en-US" dirty="0" smtClean="0"/>
              <a:t>Solving LP problem for which weight combination to generate -&gt; range of optimal solutions</a:t>
            </a:r>
          </a:p>
        </p:txBody>
      </p:sp>
      <p:cxnSp>
        <p:nvCxnSpPr>
          <p:cNvPr id="13" name="Elbow Connector 12"/>
          <p:cNvCxnSpPr>
            <a:stCxn id="10" idx="2"/>
            <a:endCxn id="11" idx="1"/>
          </p:cNvCxnSpPr>
          <p:nvPr/>
        </p:nvCxnSpPr>
        <p:spPr>
          <a:xfrm rot="16200000" flipH="1">
            <a:off x="2585706" y="5166179"/>
            <a:ext cx="859490" cy="661374"/>
          </a:xfrm>
          <a:prstGeom prst="bent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63887" y="6143648"/>
            <a:ext cx="2561039" cy="27699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591472" y="1941512"/>
            <a:ext cx="1080000" cy="108000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a:stCxn id="14" idx="3"/>
          </p:cNvCxnSpPr>
          <p:nvPr/>
        </p:nvCxnSpPr>
        <p:spPr>
          <a:xfrm flipV="1">
            <a:off x="7324926" y="3067812"/>
            <a:ext cx="2830751" cy="3214336"/>
          </a:xfrm>
          <a:prstGeom prst="bentConnector2">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8740301" y="4628194"/>
            <a:ext cx="2712720" cy="1323439"/>
          </a:xfrm>
          <a:prstGeom prst="rect">
            <a:avLst/>
          </a:prstGeom>
          <a:solidFill>
            <a:schemeClr val="bg1"/>
          </a:solidFill>
        </p:spPr>
        <p:txBody>
          <a:bodyPr wrap="square" rtlCol="0">
            <a:spAutoFit/>
          </a:bodyPr>
          <a:lstStyle/>
          <a:p>
            <a:pPr algn="ctr"/>
            <a:endParaRPr lang="en-US" sz="2000" dirty="0" smtClean="0"/>
          </a:p>
          <a:p>
            <a:pPr algn="ctr"/>
            <a:r>
              <a:rPr lang="en-US" sz="2000" dirty="0" err="1" smtClean="0">
                <a:solidFill>
                  <a:schemeClr val="accent6"/>
                </a:solidFill>
              </a:rPr>
              <a:t>Nondominated</a:t>
            </a:r>
            <a:r>
              <a:rPr lang="en-US" sz="2000" dirty="0" smtClean="0">
                <a:solidFill>
                  <a:schemeClr val="accent6"/>
                </a:solidFill>
              </a:rPr>
              <a:t> concept </a:t>
            </a:r>
          </a:p>
          <a:p>
            <a:pPr algn="ctr"/>
            <a:r>
              <a:rPr lang="en-US" sz="2000" dirty="0" smtClean="0">
                <a:solidFill>
                  <a:schemeClr val="accent6"/>
                </a:solidFill>
              </a:rPr>
              <a:t>(Pareto front)</a:t>
            </a:r>
          </a:p>
          <a:p>
            <a:endParaRPr lang="en-US" sz="2000" dirty="0"/>
          </a:p>
        </p:txBody>
      </p:sp>
    </p:spTree>
    <p:extLst>
      <p:ext uri="{BB962C8B-B14F-4D97-AF65-F5344CB8AC3E}">
        <p14:creationId xmlns:p14="http://schemas.microsoft.com/office/powerpoint/2010/main" val="35495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3566386"/>
              </p:ext>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2682240"/>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74358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39515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solidFill>
                  <a:srgbClr val="C00000"/>
                </a:solidFill>
              </a:rPr>
              <a:t>B and C are dominated solutions</a:t>
            </a:r>
            <a:endParaRPr lang="en-US" sz="2000" dirty="0">
              <a:solidFill>
                <a:srgbClr val="C00000"/>
              </a:solidFill>
            </a:endParaRPr>
          </a:p>
          <a:p>
            <a:pPr algn="ctr"/>
            <a:endParaRPr lang="en-US" sz="2000" dirty="0" smtClean="0"/>
          </a:p>
          <a:p>
            <a:pPr algn="ctr"/>
            <a:r>
              <a:rPr lang="en-US" sz="2000" dirty="0" smtClean="0">
                <a:solidFill>
                  <a:schemeClr val="accent6"/>
                </a:solidFill>
              </a:rPr>
              <a:t>A, D E and F are </a:t>
            </a:r>
            <a:r>
              <a:rPr lang="en-US" sz="2000" dirty="0" err="1" smtClean="0">
                <a:solidFill>
                  <a:schemeClr val="accent6"/>
                </a:solidFill>
              </a:rPr>
              <a:t>nondominated</a:t>
            </a:r>
            <a:endParaRPr lang="en-US" sz="2000" dirty="0" smtClean="0">
              <a:solidFill>
                <a:schemeClr val="accent6"/>
              </a:solidFill>
            </a:endParaRPr>
          </a:p>
          <a:p>
            <a:pPr algn="ctr"/>
            <a:r>
              <a:rPr lang="en-US" sz="2000" dirty="0" smtClean="0">
                <a:solidFill>
                  <a:schemeClr val="accent6"/>
                </a:solidFill>
              </a:rPr>
              <a:t>(Pareto front)</a:t>
            </a:r>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14" name="Group 13"/>
          <p:cNvGrpSpPr/>
          <p:nvPr/>
        </p:nvGrpSpPr>
        <p:grpSpPr>
          <a:xfrm>
            <a:off x="11224888" y="4315181"/>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3" name="Freeform 2"/>
          <p:cNvSpPr/>
          <p:nvPr/>
        </p:nvSpPr>
        <p:spPr>
          <a:xfrm>
            <a:off x="8550031" y="4564185"/>
            <a:ext cx="2758831" cy="1492738"/>
          </a:xfrm>
          <a:custGeom>
            <a:avLst/>
            <a:gdLst>
              <a:gd name="connsiteX0" fmla="*/ 0 w 2758831"/>
              <a:gd name="connsiteY0" fmla="*/ 1492738 h 1492738"/>
              <a:gd name="connsiteX1" fmla="*/ 1797538 w 2758831"/>
              <a:gd name="connsiteY1" fmla="*/ 1031630 h 1492738"/>
              <a:gd name="connsiteX2" fmla="*/ 2321169 w 2758831"/>
              <a:gd name="connsiteY2" fmla="*/ 633046 h 1492738"/>
              <a:gd name="connsiteX3" fmla="*/ 2758831 w 2758831"/>
              <a:gd name="connsiteY3" fmla="*/ 0 h 1492738"/>
              <a:gd name="connsiteX4" fmla="*/ 2758831 w 2758831"/>
              <a:gd name="connsiteY4" fmla="*/ 0 h 149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831" h="1492738">
                <a:moveTo>
                  <a:pt x="0" y="1492738"/>
                </a:moveTo>
                <a:lnTo>
                  <a:pt x="1797538" y="1031630"/>
                </a:lnTo>
                <a:lnTo>
                  <a:pt x="2321169" y="633046"/>
                </a:lnTo>
                <a:lnTo>
                  <a:pt x="2758831" y="0"/>
                </a:lnTo>
                <a:lnTo>
                  <a:pt x="2758831"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13616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6" name="Rectangle 5"/>
          <p:cNvSpPr/>
          <p:nvPr/>
        </p:nvSpPr>
        <p:spPr>
          <a:xfrm>
            <a:off x="860103" y="1982917"/>
            <a:ext cx="3663259" cy="4124206"/>
          </a:xfrm>
          <a:prstGeom prst="rect">
            <a:avLst/>
          </a:prstGeom>
        </p:spPr>
        <p:txBody>
          <a:bodyPr wrap="square">
            <a:spAutoFit/>
          </a:bodyPr>
          <a:lstStyle/>
          <a:p>
            <a:r>
              <a:rPr lang="en-US" dirty="0" smtClean="0"/>
              <a:t>Take the following 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pic>
        <p:nvPicPr>
          <p:cNvPr id="12" name="Picture 11"/>
          <p:cNvPicPr>
            <a:picLocks noChangeAspect="1"/>
          </p:cNvPicPr>
          <p:nvPr/>
        </p:nvPicPr>
        <p:blipFill>
          <a:blip r:embed="rId2"/>
          <a:stretch>
            <a:fillRect/>
          </a:stretch>
        </p:blipFill>
        <p:spPr>
          <a:xfrm>
            <a:off x="5106512" y="1466968"/>
            <a:ext cx="6254112" cy="5177245"/>
          </a:xfrm>
          <a:prstGeom prst="rect">
            <a:avLst/>
          </a:prstGeom>
        </p:spPr>
      </p:pic>
      <p:sp>
        <p:nvSpPr>
          <p:cNvPr id="13" name="Freeform 12"/>
          <p:cNvSpPr/>
          <p:nvPr/>
        </p:nvSpPr>
        <p:spPr>
          <a:xfrm>
            <a:off x="5718132" y="2129425"/>
            <a:ext cx="4659682" cy="3112717"/>
          </a:xfrm>
          <a:custGeom>
            <a:avLst/>
            <a:gdLst>
              <a:gd name="connsiteX0" fmla="*/ 0 w 4659682"/>
              <a:gd name="connsiteY0" fmla="*/ 1772433 h 3112717"/>
              <a:gd name="connsiteX1" fmla="*/ 782876 w 4659682"/>
              <a:gd name="connsiteY1" fmla="*/ 883085 h 3112717"/>
              <a:gd name="connsiteX2" fmla="*/ 2323578 w 4659682"/>
              <a:gd name="connsiteY2" fmla="*/ 444674 h 3112717"/>
              <a:gd name="connsiteX3" fmla="*/ 4659682 w 4659682"/>
              <a:gd name="connsiteY3" fmla="*/ 0 h 3112717"/>
              <a:gd name="connsiteX4" fmla="*/ 4653419 w 4659682"/>
              <a:gd name="connsiteY4" fmla="*/ 901874 h 3112717"/>
              <a:gd name="connsiteX5" fmla="*/ 3106454 w 4659682"/>
              <a:gd name="connsiteY5" fmla="*/ 2668043 h 3112717"/>
              <a:gd name="connsiteX6" fmla="*/ 1540701 w 4659682"/>
              <a:gd name="connsiteY6" fmla="*/ 3112717 h 3112717"/>
              <a:gd name="connsiteX7" fmla="*/ 0 w 4659682"/>
              <a:gd name="connsiteY7" fmla="*/ 2674307 h 3112717"/>
              <a:gd name="connsiteX8" fmla="*/ 0 w 4659682"/>
              <a:gd name="connsiteY8" fmla="*/ 1772433 h 311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82" h="3112717">
                <a:moveTo>
                  <a:pt x="0" y="1772433"/>
                </a:moveTo>
                <a:lnTo>
                  <a:pt x="782876" y="883085"/>
                </a:lnTo>
                <a:lnTo>
                  <a:pt x="2323578" y="444674"/>
                </a:lnTo>
                <a:lnTo>
                  <a:pt x="4659682" y="0"/>
                </a:lnTo>
                <a:cubicBezTo>
                  <a:pt x="4657594" y="300625"/>
                  <a:pt x="4655507" y="601249"/>
                  <a:pt x="4653419" y="901874"/>
                </a:cubicBezTo>
                <a:lnTo>
                  <a:pt x="3106454" y="2668043"/>
                </a:lnTo>
                <a:lnTo>
                  <a:pt x="1540701" y="3112717"/>
                </a:lnTo>
                <a:lnTo>
                  <a:pt x="0" y="2674307"/>
                </a:lnTo>
                <a:lnTo>
                  <a:pt x="0" y="1772433"/>
                </a:lnTo>
                <a:close/>
              </a:path>
            </a:pathLst>
          </a:custGeom>
          <a:solidFill>
            <a:srgbClr val="5B9BD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1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Determining the </a:t>
            </a:r>
            <a:r>
              <a:rPr lang="en-US" sz="2400" dirty="0" err="1"/>
              <a:t>nondominated</a:t>
            </a:r>
            <a:r>
              <a:rPr lang="en-US" sz="2400" dirty="0"/>
              <a:t> set </a:t>
            </a:r>
            <a:r>
              <a:rPr lang="en-US" sz="2400" dirty="0" smtClean="0"/>
              <a:t>graphically</a:t>
            </a:r>
            <a:endParaRPr lang="en-US" sz="24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97099649"/>
              </p:ext>
            </p:extLst>
          </p:nvPr>
        </p:nvGraphicFramePr>
        <p:xfrm>
          <a:off x="831376" y="3164122"/>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860103" y="1982917"/>
            <a:ext cx="3663259" cy="1046440"/>
          </a:xfrm>
          <a:prstGeom prst="rect">
            <a:avLst/>
          </a:prstGeom>
        </p:spPr>
        <p:txBody>
          <a:bodyPr wrap="square">
            <a:spAutoFit/>
          </a:bodyPr>
          <a:lstStyle/>
          <a:p>
            <a:r>
              <a:rPr lang="en-US" dirty="0" smtClean="0"/>
              <a:t>There is a correspondence between the decision space (x1,x2) and the solutions space (Z1, Z2)</a:t>
            </a:r>
          </a:p>
          <a:p>
            <a:endParaRPr lang="en-US" sz="800" dirty="0" smtClean="0"/>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294993"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4554"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3177" y="3824859"/>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54796" y="3824859"/>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cxnSp>
        <p:nvCxnSpPr>
          <p:cNvPr id="21" name="Straight Connector 20"/>
          <p:cNvCxnSpPr/>
          <p:nvPr/>
        </p:nvCxnSpPr>
        <p:spPr>
          <a:xfrm flipV="1">
            <a:off x="6096000" y="2138901"/>
            <a:ext cx="95680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093668" y="5278847"/>
            <a:ext cx="108000" cy="108000"/>
          </a:xfrm>
          <a:prstGeom prst="ellips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19048" y="458480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a:off x="6071236" y="141888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a:off x="6301633" y="2283952"/>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a:off x="7251563" y="3433055"/>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a:off x="9165834" y="4586032"/>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do I max both Z1 and Z2?</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5774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22" grpId="0" animBg="1"/>
      <p:bldP spid="4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graphicFrame>
        <p:nvGraphicFramePr>
          <p:cNvPr id="2" name="Table 1"/>
          <p:cNvGraphicFramePr>
            <a:graphicFrameLocks noGrp="1"/>
          </p:cNvGraphicFramePr>
          <p:nvPr/>
        </p:nvGraphicFramePr>
        <p:xfrm>
          <a:off x="831376" y="3164122"/>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860103" y="1982917"/>
            <a:ext cx="3663259" cy="1046440"/>
          </a:xfrm>
          <a:prstGeom prst="rect">
            <a:avLst/>
          </a:prstGeom>
        </p:spPr>
        <p:txBody>
          <a:bodyPr wrap="square">
            <a:spAutoFit/>
          </a:bodyPr>
          <a:lstStyle/>
          <a:p>
            <a:r>
              <a:rPr lang="en-US" dirty="0" smtClean="0"/>
              <a:t>There is a correspondence between the decision space (x1,x2) and the solutions space (Z1, Z2)</a:t>
            </a:r>
          </a:p>
          <a:p>
            <a:endParaRPr lang="en-US" sz="800" dirty="0" smtClean="0"/>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294993"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4554"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3177" y="3824859"/>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54796" y="3824859"/>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25196" y="4578754"/>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err="1" smtClean="0">
                <a:solidFill>
                  <a:schemeClr val="tx1">
                    <a:lumMod val="50000"/>
                    <a:lumOff val="50000"/>
                  </a:schemeClr>
                </a:solidFill>
              </a:rPr>
              <a:t>Nondominated</a:t>
            </a:r>
            <a:r>
              <a:rPr lang="en-US" sz="1600" i="1" dirty="0" smtClean="0">
                <a:solidFill>
                  <a:schemeClr val="tx1">
                    <a:lumMod val="50000"/>
                    <a:lumOff val="50000"/>
                  </a:schemeClr>
                </a:solidFill>
              </a:rPr>
              <a:t> solutions (Pareto front)</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7084612" y="2178657"/>
            <a:ext cx="3069204" cy="3148717"/>
          </a:xfrm>
          <a:custGeom>
            <a:avLst/>
            <a:gdLst>
              <a:gd name="connsiteX0" fmla="*/ 3069204 w 3069204"/>
              <a:gd name="connsiteY0" fmla="*/ 3148717 h 3148717"/>
              <a:gd name="connsiteX1" fmla="*/ 2592125 w 3069204"/>
              <a:gd name="connsiteY1" fmla="*/ 1439186 h 3148717"/>
              <a:gd name="connsiteX2" fmla="*/ 1645920 w 3069204"/>
              <a:gd name="connsiteY2" fmla="*/ 254442 h 3148717"/>
              <a:gd name="connsiteX3" fmla="*/ 0 w 3069204"/>
              <a:gd name="connsiteY3" fmla="*/ 7952 h 3148717"/>
              <a:gd name="connsiteX4" fmla="*/ 0 w 3069204"/>
              <a:gd name="connsiteY4" fmla="*/ 0 h 3148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204" h="3148717">
                <a:moveTo>
                  <a:pt x="3069204" y="3148717"/>
                </a:moveTo>
                <a:lnTo>
                  <a:pt x="2592125" y="1439186"/>
                </a:lnTo>
                <a:lnTo>
                  <a:pt x="1645920" y="254442"/>
                </a:lnTo>
                <a:lnTo>
                  <a:pt x="0" y="7952"/>
                </a:lnTo>
                <a:lnTo>
                  <a:pt x="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Determining the </a:t>
            </a:r>
            <a:r>
              <a:rPr lang="en-US" sz="2400" dirty="0" err="1"/>
              <a:t>nondominated</a:t>
            </a:r>
            <a:r>
              <a:rPr lang="en-US" sz="2400" dirty="0"/>
              <a:t> set </a:t>
            </a:r>
            <a:r>
              <a:rPr lang="en-US" sz="2400" dirty="0" smtClean="0"/>
              <a:t>graphically</a:t>
            </a:r>
            <a:endParaRPr lang="en-US" sz="2400" dirty="0"/>
          </a:p>
        </p:txBody>
      </p:sp>
    </p:spTree>
    <p:extLst>
      <p:ext uri="{BB962C8B-B14F-4D97-AF65-F5344CB8AC3E}">
        <p14:creationId xmlns:p14="http://schemas.microsoft.com/office/powerpoint/2010/main" val="740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Tree>
    <p:extLst>
      <p:ext uri="{BB962C8B-B14F-4D97-AF65-F5344CB8AC3E}">
        <p14:creationId xmlns:p14="http://schemas.microsoft.com/office/powerpoint/2010/main" val="415667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graphicFrame>
        <p:nvGraphicFramePr>
          <p:cNvPr id="2" name="Table 1"/>
          <p:cNvGraphicFramePr>
            <a:graphicFrameLocks noGrp="1"/>
          </p:cNvGraphicFramePr>
          <p:nvPr/>
        </p:nvGraphicFramePr>
        <p:xfrm>
          <a:off x="831376" y="3164122"/>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860103" y="1982917"/>
            <a:ext cx="3663259" cy="1046440"/>
          </a:xfrm>
          <a:prstGeom prst="rect">
            <a:avLst/>
          </a:prstGeom>
        </p:spPr>
        <p:txBody>
          <a:bodyPr wrap="square">
            <a:spAutoFit/>
          </a:bodyPr>
          <a:lstStyle/>
          <a:p>
            <a:r>
              <a:rPr lang="en-US" dirty="0" smtClean="0"/>
              <a:t>There is a correspondence between the decision space (x1,x2) and the solutions space (Z1, Z2)</a:t>
            </a:r>
          </a:p>
          <a:p>
            <a:endParaRPr lang="en-US" sz="800" dirty="0" smtClean="0"/>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294993"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4554"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3177" y="3824859"/>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54796" y="3824859"/>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6316804" y="2161873"/>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5400000">
            <a:off x="7971563" y="2466876"/>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5400000">
            <a:off x="8920503" y="3620469"/>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5400000">
            <a:off x="9399048" y="536146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5400000">
            <a:off x="5382044" y="216885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5400000">
            <a:off x="5597753" y="3045726"/>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5400000">
            <a:off x="6545783" y="4158919"/>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5400000">
            <a:off x="8469687" y="5361467"/>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both Z1 and Z2?</a:t>
            </a:r>
            <a:endParaRPr lang="en-US" sz="1600" i="1" dirty="0">
              <a:solidFill>
                <a:schemeClr val="tx1">
                  <a:lumMod val="50000"/>
                  <a:lumOff val="50000"/>
                </a:schemeClr>
              </a:solidFill>
            </a:endParaRPr>
          </a:p>
        </p:txBody>
      </p:sp>
      <p:grpSp>
        <p:nvGrpSpPr>
          <p:cNvPr id="46" name="Group 45"/>
          <p:cNvGrpSpPr/>
          <p:nvPr/>
        </p:nvGrpSpPr>
        <p:grpSpPr>
          <a:xfrm rot="5400000">
            <a:off x="10474048" y="380051"/>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08625" y="2148028"/>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Determining the </a:t>
            </a:r>
            <a:r>
              <a:rPr lang="en-US" sz="2400" dirty="0" err="1"/>
              <a:t>nondominated</a:t>
            </a:r>
            <a:r>
              <a:rPr lang="en-US" sz="2400" dirty="0"/>
              <a:t> set </a:t>
            </a:r>
            <a:r>
              <a:rPr lang="en-US" sz="2400" dirty="0" smtClean="0"/>
              <a:t>graphically</a:t>
            </a:r>
            <a:endParaRPr lang="en-US" sz="2400" dirty="0"/>
          </a:p>
        </p:txBody>
      </p:sp>
    </p:spTree>
    <p:extLst>
      <p:ext uri="{BB962C8B-B14F-4D97-AF65-F5344CB8AC3E}">
        <p14:creationId xmlns:p14="http://schemas.microsoft.com/office/powerpoint/2010/main" val="16288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graphicFrame>
        <p:nvGraphicFramePr>
          <p:cNvPr id="2" name="Table 1"/>
          <p:cNvGraphicFramePr>
            <a:graphicFrameLocks noGrp="1"/>
          </p:cNvGraphicFramePr>
          <p:nvPr/>
        </p:nvGraphicFramePr>
        <p:xfrm>
          <a:off x="831376" y="3164122"/>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860103" y="1982917"/>
            <a:ext cx="3663259" cy="1046440"/>
          </a:xfrm>
          <a:prstGeom prst="rect">
            <a:avLst/>
          </a:prstGeom>
        </p:spPr>
        <p:txBody>
          <a:bodyPr wrap="square">
            <a:spAutoFit/>
          </a:bodyPr>
          <a:lstStyle/>
          <a:p>
            <a:r>
              <a:rPr lang="en-US" dirty="0" smtClean="0"/>
              <a:t>There is a correspondence between the decision space (x1,x2) and the solutions space (Z1, Z2)</a:t>
            </a:r>
          </a:p>
          <a:p>
            <a:endParaRPr lang="en-US" sz="800" dirty="0" smtClean="0"/>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294993"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4554" y="4840014"/>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3177" y="3824859"/>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54796" y="3824859"/>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flipV="1">
            <a:off x="6316804" y="1387424"/>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flipV="1">
            <a:off x="7986933" y="1687179"/>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flipV="1">
            <a:off x="8920503" y="2846020"/>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flipV="1">
            <a:off x="9399048" y="4587018"/>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flipV="1">
            <a:off x="5382044" y="1394404"/>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flipV="1">
            <a:off x="5597753" y="2271277"/>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flipV="1">
            <a:off x="6545783" y="3384470"/>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flipV="1">
            <a:off x="8469687" y="4587018"/>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Z1 and max Z2?</a:t>
            </a:r>
            <a:endParaRPr lang="en-US" sz="1600" i="1" dirty="0">
              <a:solidFill>
                <a:schemeClr val="tx1">
                  <a:lumMod val="50000"/>
                  <a:lumOff val="50000"/>
                </a:schemeClr>
              </a:solidFill>
            </a:endParaRPr>
          </a:p>
        </p:txBody>
      </p:sp>
      <p:grpSp>
        <p:nvGrpSpPr>
          <p:cNvPr id="46" name="Group 45"/>
          <p:cNvGrpSpPr/>
          <p:nvPr/>
        </p:nvGrpSpPr>
        <p:grpSpPr>
          <a:xfrm rot="16200000" flipV="1">
            <a:off x="10494524" y="464008"/>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28912" y="2159250"/>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Determining the </a:t>
            </a:r>
            <a:r>
              <a:rPr lang="en-US" sz="2400" dirty="0" err="1"/>
              <a:t>nondominated</a:t>
            </a:r>
            <a:r>
              <a:rPr lang="en-US" sz="2400" dirty="0"/>
              <a:t> set </a:t>
            </a:r>
            <a:r>
              <a:rPr lang="en-US" sz="2400" dirty="0" smtClean="0"/>
              <a:t>graphically</a:t>
            </a:r>
            <a:endParaRPr lang="en-US" sz="2400" dirty="0"/>
          </a:p>
        </p:txBody>
      </p:sp>
    </p:spTree>
    <p:extLst>
      <p:ext uri="{BB962C8B-B14F-4D97-AF65-F5344CB8AC3E}">
        <p14:creationId xmlns:p14="http://schemas.microsoft.com/office/powerpoint/2010/main" val="19483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860103" y="1982917"/>
            <a:ext cx="4169102" cy="2154436"/>
          </a:xfrm>
          <a:prstGeom prst="rect">
            <a:avLst/>
          </a:prstGeom>
        </p:spPr>
        <p:txBody>
          <a:bodyPr wrap="square">
            <a:spAutoFit/>
          </a:bodyPr>
          <a:lstStyle/>
          <a:p>
            <a:pPr marL="285750" indent="-285750">
              <a:buFont typeface="Arial" panose="020B0604020202020204" pitchFamily="34" charset="0"/>
              <a:buChar char="•"/>
            </a:pPr>
            <a:r>
              <a:rPr lang="en-US" dirty="0" smtClean="0"/>
              <a:t>Several generating techniques have been developed:</a:t>
            </a:r>
          </a:p>
          <a:p>
            <a:endParaRPr lang="en-US" sz="800" dirty="0"/>
          </a:p>
          <a:p>
            <a:pPr lvl="1"/>
            <a:r>
              <a:rPr lang="en-US" dirty="0" smtClean="0"/>
              <a:t>Weighting method </a:t>
            </a:r>
          </a:p>
          <a:p>
            <a:pPr lvl="1"/>
            <a:r>
              <a:rPr lang="en-US" dirty="0" smtClean="0"/>
              <a:t>Constraint method</a:t>
            </a:r>
          </a:p>
          <a:p>
            <a:pPr lvl="1"/>
            <a:endParaRPr lang="en-US" dirty="0"/>
          </a:p>
          <a:p>
            <a:pPr marL="285750" indent="-285750">
              <a:buFont typeface="Arial" panose="020B0604020202020204" pitchFamily="34" charset="0"/>
              <a:buChar char="•"/>
            </a:pPr>
            <a:r>
              <a:rPr lang="en-US" dirty="0" smtClean="0"/>
              <a:t>Both rely on the repeated solution of </a:t>
            </a:r>
            <a:r>
              <a:rPr lang="en-US" i="1" dirty="0" smtClean="0"/>
              <a:t>p</a:t>
            </a:r>
            <a:r>
              <a:rPr lang="en-US" dirty="0" smtClean="0"/>
              <a:t> LP</a:t>
            </a:r>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Methods for generating the </a:t>
            </a:r>
            <a:r>
              <a:rPr lang="en-US" sz="2400" dirty="0" err="1" smtClean="0"/>
              <a:t>nondominated</a:t>
            </a:r>
            <a:r>
              <a:rPr lang="en-US" sz="2400" dirty="0" smtClean="0"/>
              <a:t> set</a:t>
            </a:r>
            <a:endParaRPr lang="en-US" sz="2400" dirty="0"/>
          </a:p>
        </p:txBody>
      </p:sp>
      <p:sp>
        <p:nvSpPr>
          <p:cNvPr id="6" name="TextBox 5"/>
          <p:cNvSpPr txBox="1"/>
          <p:nvPr/>
        </p:nvSpPr>
        <p:spPr>
          <a:xfrm>
            <a:off x="3181741" y="2655108"/>
            <a:ext cx="2183359" cy="369332"/>
          </a:xfrm>
          <a:prstGeom prst="rect">
            <a:avLst/>
          </a:prstGeom>
          <a:noFill/>
        </p:spPr>
        <p:txBody>
          <a:bodyPr wrap="square" rtlCol="0">
            <a:spAutoFit/>
          </a:bodyPr>
          <a:lstStyle/>
          <a:p>
            <a:r>
              <a:rPr lang="en-US" i="1" dirty="0" smtClean="0">
                <a:solidFill>
                  <a:schemeClr val="tx1">
                    <a:lumMod val="50000"/>
                    <a:lumOff val="50000"/>
                  </a:schemeClr>
                </a:solidFill>
              </a:rPr>
              <a:t>(oldest &amp; most used)</a:t>
            </a:r>
            <a:endParaRPr lang="en-US" i="1" dirty="0">
              <a:solidFill>
                <a:schemeClr val="tx1">
                  <a:lumMod val="50000"/>
                  <a:lumOff val="50000"/>
                </a:schemeClr>
              </a:solidFill>
            </a:endParaRPr>
          </a:p>
        </p:txBody>
      </p:sp>
    </p:spTree>
    <p:extLst>
      <p:ext uri="{BB962C8B-B14F-4D97-AF65-F5344CB8AC3E}">
        <p14:creationId xmlns:p14="http://schemas.microsoft.com/office/powerpoint/2010/main" val="6719840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860102" y="1982917"/>
            <a:ext cx="4434273" cy="5047536"/>
          </a:xfrm>
          <a:prstGeom prst="rect">
            <a:avLst/>
          </a:prstGeom>
        </p:spPr>
        <p:txBody>
          <a:bodyPr wrap="square">
            <a:spAutoFit/>
          </a:bodyPr>
          <a:lstStyle/>
          <a:p>
            <a:pPr marL="285750" indent="-285750">
              <a:buFont typeface="Arial" panose="020B0604020202020204" pitchFamily="34" charset="0"/>
              <a:buChar char="•"/>
            </a:pPr>
            <a:r>
              <a:rPr lang="en-US" dirty="0" smtClean="0"/>
              <a:t>Several generating techniques have been developed:</a:t>
            </a:r>
          </a:p>
          <a:p>
            <a:endParaRPr lang="en-US" sz="800" dirty="0"/>
          </a:p>
          <a:p>
            <a:pPr lvl="1"/>
            <a:r>
              <a:rPr lang="en-US" b="1" dirty="0" smtClean="0">
                <a:solidFill>
                  <a:schemeClr val="accent6"/>
                </a:solidFill>
              </a:rPr>
              <a:t>Weighting method </a:t>
            </a:r>
          </a:p>
          <a:p>
            <a:pPr lvl="1"/>
            <a:r>
              <a:rPr lang="en-US" dirty="0" smtClean="0"/>
              <a:t>Constraint method</a:t>
            </a:r>
          </a:p>
          <a:p>
            <a:pPr lvl="1"/>
            <a:endParaRPr lang="en-US" sz="800" dirty="0"/>
          </a:p>
          <a:p>
            <a:pPr marL="285750" indent="-285750">
              <a:buFont typeface="Arial" panose="020B0604020202020204" pitchFamily="34" charset="0"/>
              <a:buChar char="•"/>
            </a:pPr>
            <a:r>
              <a:rPr lang="en-US" dirty="0" smtClean="0"/>
              <a:t>Both rely on the repeated solution of </a:t>
            </a:r>
            <a:r>
              <a:rPr lang="en-US" i="1" dirty="0" smtClean="0"/>
              <a:t>p</a:t>
            </a:r>
            <a:r>
              <a:rPr lang="en-US" dirty="0" smtClean="0"/>
              <a:t> LP</a:t>
            </a:r>
          </a:p>
          <a:p>
            <a:pPr marL="285750" indent="-285750">
              <a:buFont typeface="Arial" panose="020B0604020202020204" pitchFamily="34" charset="0"/>
              <a:buChar char="•"/>
            </a:pPr>
            <a:r>
              <a:rPr lang="en-US" dirty="0" smtClean="0"/>
              <a:t>Combine all objective functions into a single objective function by multiplying each by a weight and adding them</a:t>
            </a:r>
          </a:p>
          <a:p>
            <a:pPr marL="285750" indent="-285750">
              <a:buFont typeface="Arial" panose="020B0604020202020204" pitchFamily="34" charset="0"/>
              <a:buChar char="•"/>
            </a:pPr>
            <a:endParaRPr lang="en-US" dirty="0"/>
          </a:p>
          <a:p>
            <a:pPr lvl="1"/>
            <a:r>
              <a:rPr lang="en-US" dirty="0" smtClean="0"/>
              <a:t>Max (Z</a:t>
            </a:r>
            <a:r>
              <a:rPr lang="en-US" baseline="-25000" dirty="0" smtClean="0"/>
              <a:t>1 </a:t>
            </a:r>
            <a:r>
              <a:rPr lang="en-US" dirty="0" smtClean="0"/>
              <a:t>, Z</a:t>
            </a:r>
            <a:r>
              <a:rPr lang="en-US" baseline="-25000" dirty="0" smtClean="0"/>
              <a:t>2 </a:t>
            </a:r>
            <a:r>
              <a:rPr lang="en-US" dirty="0" smtClean="0"/>
              <a:t>,…, </a:t>
            </a:r>
            <a:r>
              <a:rPr lang="en-US" dirty="0" err="1" smtClean="0"/>
              <a:t>Z</a:t>
            </a:r>
            <a:r>
              <a:rPr lang="en-US" baseline="-25000" dirty="0" err="1" smtClean="0"/>
              <a:t>p</a:t>
            </a:r>
            <a:r>
              <a:rPr lang="en-US" dirty="0" smtClean="0"/>
              <a:t>) </a:t>
            </a:r>
          </a:p>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r>
              <a:rPr lang="en-US" dirty="0" smtClean="0"/>
              <a:t> </a:t>
            </a:r>
          </a:p>
          <a:p>
            <a:pPr lvl="1"/>
            <a:endParaRPr lang="en-US" dirty="0"/>
          </a:p>
          <a:p>
            <a:pPr marL="285750" indent="-285750">
              <a:buFont typeface="Arial" panose="020B0604020202020204" pitchFamily="34" charset="0"/>
              <a:buChar char="•"/>
            </a:pPr>
            <a:r>
              <a:rPr lang="en-US" dirty="0" smtClean="0"/>
              <a:t>Solve </a:t>
            </a:r>
            <a:r>
              <a:rPr lang="en-US" dirty="0" err="1"/>
              <a:t>Z</a:t>
            </a:r>
            <a:r>
              <a:rPr lang="en-US" baseline="-25000" dirty="0" err="1"/>
              <a:t>g</a:t>
            </a:r>
            <a:r>
              <a:rPr lang="en-US" dirty="0" smtClean="0"/>
              <a:t> while systematically vary the weights covering the widest range of variation possible</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Weighting method for generating the </a:t>
            </a:r>
            <a:r>
              <a:rPr lang="en-US" sz="2400" dirty="0" err="1" smtClean="0"/>
              <a:t>nondominated</a:t>
            </a:r>
            <a:r>
              <a:rPr lang="en-US" sz="2400" dirty="0" smtClean="0"/>
              <a:t> set</a:t>
            </a:r>
            <a:endParaRPr lang="en-US" sz="2400" dirty="0"/>
          </a:p>
        </p:txBody>
      </p:sp>
      <p:sp>
        <p:nvSpPr>
          <p:cNvPr id="6" name="TextBox 5"/>
          <p:cNvSpPr txBox="1"/>
          <p:nvPr/>
        </p:nvSpPr>
        <p:spPr>
          <a:xfrm>
            <a:off x="3181741" y="2655108"/>
            <a:ext cx="2183359" cy="369332"/>
          </a:xfrm>
          <a:prstGeom prst="rect">
            <a:avLst/>
          </a:prstGeom>
          <a:noFill/>
        </p:spPr>
        <p:txBody>
          <a:bodyPr wrap="square" rtlCol="0">
            <a:spAutoFit/>
          </a:bodyPr>
          <a:lstStyle/>
          <a:p>
            <a:r>
              <a:rPr lang="en-US" i="1" dirty="0" smtClean="0">
                <a:solidFill>
                  <a:schemeClr val="tx1">
                    <a:lumMod val="50000"/>
                    <a:lumOff val="50000"/>
                  </a:schemeClr>
                </a:solidFill>
              </a:rPr>
              <a:t>(oldest &amp; most used)</a:t>
            </a:r>
            <a:endParaRPr lang="en-US" i="1" dirty="0">
              <a:solidFill>
                <a:schemeClr val="tx1">
                  <a:lumMod val="50000"/>
                  <a:lumOff val="50000"/>
                </a:schemeClr>
              </a:solidFill>
            </a:endParaRPr>
          </a:p>
        </p:txBody>
      </p:sp>
      <p:sp>
        <p:nvSpPr>
          <p:cNvPr id="7" name="Curved Right Arrow 6"/>
          <p:cNvSpPr/>
          <p:nvPr/>
        </p:nvSpPr>
        <p:spPr>
          <a:xfrm>
            <a:off x="1007893" y="4925817"/>
            <a:ext cx="251926" cy="485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6643423" y="1806527"/>
            <a:ext cx="5326092" cy="4770537"/>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pPr marL="285750" indent="-285750">
              <a:buFont typeface="Arial" panose="020B0604020202020204" pitchFamily="34" charset="0"/>
              <a:buChar char="•"/>
            </a:pPr>
            <a:r>
              <a:rPr lang="en-US" dirty="0" smtClean="0"/>
              <a:t>Solve it for Z</a:t>
            </a:r>
            <a:r>
              <a:rPr lang="en-US" baseline="-25000" dirty="0" smtClean="0"/>
              <a:t>1</a:t>
            </a:r>
            <a:r>
              <a:rPr lang="en-US" dirty="0" smtClean="0"/>
              <a:t> and for Z</a:t>
            </a:r>
            <a:r>
              <a:rPr lang="en-US" baseline="-25000" dirty="0" smtClean="0"/>
              <a:t>2</a:t>
            </a:r>
            <a:r>
              <a:rPr lang="en-US" dirty="0" smtClean="0"/>
              <a:t> independently. This is equivalent to solving:</a:t>
            </a:r>
          </a:p>
          <a:p>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smtClean="0"/>
              <a:t>Z</a:t>
            </a:r>
            <a:r>
              <a:rPr lang="en-US" baseline="-25000" dirty="0" smtClean="0"/>
              <a:t>2   </a:t>
            </a:r>
            <a:r>
              <a:rPr lang="en-US" dirty="0" smtClean="0"/>
              <a:t>with w</a:t>
            </a:r>
            <a:r>
              <a:rPr lang="en-US" baseline="-25000" dirty="0" smtClean="0"/>
              <a:t>2 </a:t>
            </a:r>
            <a:r>
              <a:rPr lang="en-US" dirty="0" smtClean="0"/>
              <a:t>= 0</a:t>
            </a:r>
          </a:p>
          <a:p>
            <a:pPr lvl="1"/>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a:t>Z</a:t>
            </a:r>
            <a:r>
              <a:rPr lang="en-US" baseline="-25000" dirty="0"/>
              <a:t>2   </a:t>
            </a:r>
            <a:r>
              <a:rPr lang="en-US" dirty="0"/>
              <a:t>with </a:t>
            </a:r>
            <a:r>
              <a:rPr lang="en-US" dirty="0" smtClean="0"/>
              <a:t>w</a:t>
            </a:r>
            <a:r>
              <a:rPr lang="en-US" baseline="-25000" dirty="0" smtClean="0"/>
              <a:t>1 </a:t>
            </a:r>
            <a:r>
              <a:rPr lang="en-US" dirty="0"/>
              <a:t>= </a:t>
            </a:r>
            <a:r>
              <a:rPr lang="en-US" dirty="0" smtClean="0"/>
              <a:t>0, respectively</a:t>
            </a:r>
          </a:p>
          <a:p>
            <a:pPr lvl="1"/>
            <a:endParaRPr lang="en-US" dirty="0"/>
          </a:p>
          <a:p>
            <a:pPr marL="285750" indent="-285750">
              <a:buFont typeface="Arial" panose="020B0604020202020204" pitchFamily="34" charset="0"/>
              <a:buChar char="•"/>
            </a:pPr>
            <a:r>
              <a:rPr lang="en-US" dirty="0" smtClean="0"/>
              <a:t>The relative weights of these objective functions are what is important, not their specific values</a:t>
            </a:r>
          </a:p>
          <a:p>
            <a:pPr marL="171450" indent="-1714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It is not necessary that weights sum 1, but is common practice </a:t>
            </a:r>
            <a:endParaRPr lang="en-US" dirty="0"/>
          </a:p>
          <a:p>
            <a:pPr marL="171450" indent="-1714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The number of weights combinations increases with the increase in the number of objective functions</a:t>
            </a:r>
            <a:endParaRPr lang="en-US" dirty="0"/>
          </a:p>
        </p:txBody>
      </p:sp>
      <p:sp>
        <p:nvSpPr>
          <p:cNvPr id="2" name="TextBox 1"/>
          <p:cNvSpPr txBox="1"/>
          <p:nvPr/>
        </p:nvSpPr>
        <p:spPr>
          <a:xfrm>
            <a:off x="9811511" y="1484366"/>
            <a:ext cx="1965979" cy="1323439"/>
          </a:xfrm>
          <a:prstGeom prst="rect">
            <a:avLst/>
          </a:prstGeom>
          <a:noFill/>
          <a:ln>
            <a:solidFill>
              <a:srgbClr val="C00000"/>
            </a:solidFill>
          </a:ln>
        </p:spPr>
        <p:txBody>
          <a:bodyPr wrap="square" rtlCol="0">
            <a:spAutoFit/>
          </a:bodyPr>
          <a:lstStyle/>
          <a:p>
            <a:pPr algn="ctr"/>
            <a:r>
              <a:rPr lang="en-US" sz="1600" b="1" dirty="0" smtClean="0"/>
              <a:t>A minimization objective function can be converted to maximization by multiplying it by (-1)</a:t>
            </a:r>
            <a:endParaRPr lang="en-US" sz="1600" b="1" dirty="0"/>
          </a:p>
        </p:txBody>
      </p:sp>
    </p:spTree>
    <p:extLst>
      <p:ext uri="{BB962C8B-B14F-4D97-AF65-F5344CB8AC3E}">
        <p14:creationId xmlns:p14="http://schemas.microsoft.com/office/powerpoint/2010/main" val="7832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794052" y="2776247"/>
            <a:ext cx="4169102" cy="1261884"/>
          </a:xfrm>
          <a:prstGeom prst="rect">
            <a:avLst/>
          </a:prstGeom>
        </p:spPr>
        <p:txBody>
          <a:bodyPr wrap="square">
            <a:spAutoFit/>
          </a:bodyPr>
          <a:lstStyle/>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p>
          <a:p>
            <a:pPr lvl="1"/>
            <a:endParaRPr lang="en-US" dirty="0"/>
          </a:p>
          <a:p>
            <a:r>
              <a:rPr lang="en-US" sz="1400" dirty="0" smtClean="0"/>
              <a:t>For a step of 0.1:</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Weighting method for </a:t>
            </a:r>
            <a:r>
              <a:rPr lang="en-US" sz="2400" dirty="0" smtClean="0"/>
              <a:t>generating the </a:t>
            </a:r>
            <a:r>
              <a:rPr lang="en-US" sz="2400" dirty="0" err="1" smtClean="0"/>
              <a:t>nondominated</a:t>
            </a:r>
            <a:r>
              <a:rPr lang="en-US" sz="2400" dirty="0" smtClean="0"/>
              <a:t> set</a:t>
            </a:r>
            <a:endParaRPr lang="en-US" sz="2400" dirty="0"/>
          </a:p>
        </p:txBody>
      </p:sp>
      <p:sp>
        <p:nvSpPr>
          <p:cNvPr id="51" name="Rectangle 50"/>
          <p:cNvSpPr/>
          <p:nvPr/>
        </p:nvSpPr>
        <p:spPr>
          <a:xfrm>
            <a:off x="831376" y="1867078"/>
            <a:ext cx="5326092" cy="1231106"/>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p:txBody>
      </p:sp>
      <p:graphicFrame>
        <p:nvGraphicFramePr>
          <p:cNvPr id="3" name="Table 2"/>
          <p:cNvGraphicFramePr>
            <a:graphicFrameLocks noGrp="1"/>
          </p:cNvGraphicFramePr>
          <p:nvPr>
            <p:extLst>
              <p:ext uri="{D42A27DB-BD31-4B8C-83A1-F6EECF244321}">
                <p14:modId xmlns:p14="http://schemas.microsoft.com/office/powerpoint/2010/main" val="2838619589"/>
              </p:ext>
            </p:extLst>
          </p:nvPr>
        </p:nvGraphicFramePr>
        <p:xfrm>
          <a:off x="880460" y="3942038"/>
          <a:ext cx="4170782" cy="2651760"/>
        </p:xfrm>
        <a:graphic>
          <a:graphicData uri="http://schemas.openxmlformats.org/drawingml/2006/table">
            <a:tbl>
              <a:tblPr>
                <a:tableStyleId>{6E25E649-3F16-4E02-A733-19D2CDBF48F0}</a:tableStyleId>
              </a:tblPr>
              <a:tblGrid>
                <a:gridCol w="460578">
                  <a:extLst>
                    <a:ext uri="{9D8B030D-6E8A-4147-A177-3AD203B41FA5}">
                      <a16:colId xmlns:a16="http://schemas.microsoft.com/office/drawing/2014/main" val="2839508299"/>
                    </a:ext>
                  </a:extLst>
                </a:gridCol>
                <a:gridCol w="481814">
                  <a:extLst>
                    <a:ext uri="{9D8B030D-6E8A-4147-A177-3AD203B41FA5}">
                      <a16:colId xmlns:a16="http://schemas.microsoft.com/office/drawing/2014/main" val="3022805268"/>
                    </a:ext>
                  </a:extLst>
                </a:gridCol>
                <a:gridCol w="592865">
                  <a:extLst>
                    <a:ext uri="{9D8B030D-6E8A-4147-A177-3AD203B41FA5}">
                      <a16:colId xmlns:a16="http://schemas.microsoft.com/office/drawing/2014/main" val="1469865642"/>
                    </a:ext>
                  </a:extLst>
                </a:gridCol>
                <a:gridCol w="665277">
                  <a:extLst>
                    <a:ext uri="{9D8B030D-6E8A-4147-A177-3AD203B41FA5}">
                      <a16:colId xmlns:a16="http://schemas.microsoft.com/office/drawing/2014/main" val="4109576684"/>
                    </a:ext>
                  </a:extLst>
                </a:gridCol>
                <a:gridCol w="1970248">
                  <a:extLst>
                    <a:ext uri="{9D8B030D-6E8A-4147-A177-3AD203B41FA5}">
                      <a16:colId xmlns:a16="http://schemas.microsoft.com/office/drawing/2014/main" val="525568086"/>
                    </a:ext>
                  </a:extLst>
                </a:gridCol>
              </a:tblGrid>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b="1" u="none" strike="noStrike" dirty="0">
                          <a:effectLst/>
                        </a:rPr>
                        <a:t>W1</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a:effectLst/>
                        </a:rPr>
                        <a:t>W2</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err="1">
                          <a:effectLst/>
                        </a:rPr>
                        <a:t>Zg</a:t>
                      </a:r>
                      <a:endParaRPr lang="en-US"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82347831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3x</a:t>
                      </a:r>
                      <a:r>
                        <a:rPr lang="en-US" sz="1400" u="none" strike="noStrike" baseline="-25000" dirty="0" smtClean="0">
                          <a:effectLst/>
                        </a:rPr>
                        <a:t>1</a:t>
                      </a:r>
                      <a:r>
                        <a:rPr lang="en-US" sz="1400" u="none" strike="noStrike" dirty="0" smtClean="0">
                          <a:effectLst/>
                        </a:rPr>
                        <a:t>- 2x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1666077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2.6x</a:t>
                      </a:r>
                      <a:r>
                        <a:rPr lang="en-US" sz="1400" u="none" strike="noStrike" baseline="-25000" dirty="0" smtClean="0">
                          <a:effectLst/>
                        </a:rPr>
                        <a:t>1</a:t>
                      </a:r>
                      <a:r>
                        <a:rPr lang="en-US" sz="1400" u="none" strike="noStrike" dirty="0" smtClean="0">
                          <a:effectLst/>
                        </a:rPr>
                        <a:t>- 1.6x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9674693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2.2x</a:t>
                      </a:r>
                      <a:r>
                        <a:rPr lang="en-US" sz="1400" u="none" strike="noStrike" baseline="-25000" dirty="0" smtClean="0">
                          <a:effectLst/>
                        </a:rPr>
                        <a:t>1</a:t>
                      </a:r>
                      <a:r>
                        <a:rPr lang="en-US" sz="1400" u="none" strike="noStrike" dirty="0" smtClean="0">
                          <a:effectLst/>
                        </a:rPr>
                        <a:t>- 1.2x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28761961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1.8x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23220730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1.4x</a:t>
                      </a:r>
                      <a:r>
                        <a:rPr lang="en-US" sz="1400" u="none" strike="noStrike" baseline="-25000" dirty="0" smtClean="0">
                          <a:effectLst/>
                        </a:rPr>
                        <a:t>1</a:t>
                      </a:r>
                      <a:r>
                        <a:rPr lang="en-US" sz="1400" u="none" strike="noStrike" dirty="0" smtClean="0">
                          <a:effectLst/>
                        </a:rPr>
                        <a:t>- 0.4x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584956342"/>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a:effectLst/>
                        </a:rPr>
                        <a:t>0.5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1x</a:t>
                      </a:r>
                      <a:r>
                        <a:rPr lang="en-US" sz="1400" u="none" strike="noStrike" baseline="-25000" dirty="0" smtClean="0">
                          <a:effectLst/>
                        </a:rPr>
                        <a:t>1</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18935318"/>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0.6x</a:t>
                      </a:r>
                      <a:r>
                        <a:rPr lang="en-US" sz="1400" u="none" strike="noStrike" baseline="-25000" dirty="0" smtClean="0">
                          <a:effectLst/>
                        </a:rPr>
                        <a:t>1</a:t>
                      </a:r>
                      <a:r>
                        <a:rPr lang="en-US" sz="1400" u="none" strike="noStrike" baseline="0" dirty="0" smtClean="0">
                          <a:effectLst/>
                        </a:rPr>
                        <a:t>+ </a:t>
                      </a:r>
                      <a:r>
                        <a:rPr lang="en-US" sz="1400" u="none" strike="noStrike" dirty="0" smtClean="0">
                          <a:effectLst/>
                        </a:rPr>
                        <a:t>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26065747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0.2x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8353478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0.2x</a:t>
                      </a:r>
                      <a:r>
                        <a:rPr lang="en-US" sz="1400" u="none" strike="noStrike" baseline="-25000" dirty="0" smtClean="0">
                          <a:effectLst/>
                        </a:rPr>
                        <a:t>1</a:t>
                      </a:r>
                      <a:r>
                        <a:rPr lang="en-US" sz="1400" u="none" strike="noStrike" dirty="0" smtClean="0">
                          <a:effectLst/>
                        </a:rPr>
                        <a:t>+1.2x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04381116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0.6x</a:t>
                      </a:r>
                      <a:r>
                        <a:rPr lang="en-US" sz="1400" u="none" strike="noStrike" baseline="-25000" dirty="0" smtClean="0">
                          <a:effectLst/>
                        </a:rPr>
                        <a:t>1</a:t>
                      </a:r>
                      <a:r>
                        <a:rPr lang="en-US" sz="1400" u="none" strike="noStrike" dirty="0" smtClean="0">
                          <a:effectLst/>
                        </a:rPr>
                        <a:t>+1.6x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84530937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 - x</a:t>
                      </a:r>
                      <a:r>
                        <a:rPr lang="en-US" sz="1400" u="none" strike="noStrike" baseline="-25000" dirty="0">
                          <a:effectLst/>
                        </a:rPr>
                        <a:t>1</a:t>
                      </a:r>
                      <a:r>
                        <a:rPr lang="en-US" sz="1400" u="none" strike="noStrike" dirty="0">
                          <a:effectLst/>
                        </a:rPr>
                        <a:t> + 2 x</a:t>
                      </a:r>
                      <a:r>
                        <a:rPr lang="en-US" sz="1400" u="none" strike="noStrike" baseline="-25000" dirty="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47892686"/>
                  </a:ext>
                </a:extLst>
              </a:tr>
            </a:tbl>
          </a:graphicData>
        </a:graphic>
      </p:graphicFrame>
      <p:sp>
        <p:nvSpPr>
          <p:cNvPr id="12" name="Rectangle 11"/>
          <p:cNvSpPr/>
          <p:nvPr/>
        </p:nvSpPr>
        <p:spPr>
          <a:xfrm>
            <a:off x="5720615" y="1526448"/>
            <a:ext cx="6471385" cy="769441"/>
          </a:xfrm>
          <a:prstGeom prst="rect">
            <a:avLst/>
          </a:prstGeom>
        </p:spPr>
        <p:txBody>
          <a:bodyPr wrap="square">
            <a:spAutoFit/>
          </a:bodyPr>
          <a:lstStyle/>
          <a:p>
            <a:pPr lvl="1"/>
            <a:endParaRPr lang="en-US" dirty="0"/>
          </a:p>
          <a:p>
            <a:r>
              <a:rPr lang="en-US" dirty="0" smtClean="0"/>
              <a:t> Set up a solver and apply it to each of the Z</a:t>
            </a:r>
            <a:r>
              <a:rPr lang="en-US" baseline="-25000" dirty="0" smtClean="0"/>
              <a:t>g</a:t>
            </a:r>
            <a:r>
              <a:rPr lang="en-US" dirty="0" smtClean="0"/>
              <a:t>_1 ,…, Z</a:t>
            </a:r>
            <a:r>
              <a:rPr lang="en-US" baseline="-25000" dirty="0" smtClean="0"/>
              <a:t>g</a:t>
            </a:r>
            <a:r>
              <a:rPr lang="en-US" dirty="0" smtClean="0"/>
              <a:t>_11</a:t>
            </a:r>
          </a:p>
          <a:p>
            <a:endParaRPr lang="en-US" sz="800" dirty="0" smtClean="0"/>
          </a:p>
        </p:txBody>
      </p:sp>
      <p:pic>
        <p:nvPicPr>
          <p:cNvPr id="5" name="Picture 4"/>
          <p:cNvPicPr>
            <a:picLocks noChangeAspect="1"/>
          </p:cNvPicPr>
          <p:nvPr/>
        </p:nvPicPr>
        <p:blipFill>
          <a:blip r:embed="rId2"/>
          <a:stretch>
            <a:fillRect/>
          </a:stretch>
        </p:blipFill>
        <p:spPr>
          <a:xfrm>
            <a:off x="5720615" y="2198779"/>
            <a:ext cx="3573780" cy="330708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9470571" y="2355369"/>
            <a:ext cx="2721429" cy="2677656"/>
          </a:xfrm>
          <a:prstGeom prst="rect">
            <a:avLst/>
          </a:prstGeom>
        </p:spPr>
        <p:txBody>
          <a:bodyPr wrap="square">
            <a:spAutoFit/>
          </a:bodyPr>
          <a:lstStyle/>
          <a:p>
            <a:r>
              <a:rPr lang="en-US" dirty="0" smtClean="0"/>
              <a:t>Record the solution (x</a:t>
            </a:r>
            <a:r>
              <a:rPr lang="en-US" baseline="-25000" dirty="0" smtClean="0"/>
              <a:t>1</a:t>
            </a:r>
            <a:r>
              <a:rPr lang="en-US" dirty="0" smtClean="0"/>
              <a:t>, x</a:t>
            </a:r>
            <a:r>
              <a:rPr lang="en-US" baseline="-25000" dirty="0" smtClean="0"/>
              <a:t>2</a:t>
            </a:r>
            <a:r>
              <a:rPr lang="en-US" dirty="0" smtClean="0"/>
              <a:t>) for each of the </a:t>
            </a:r>
            <a:r>
              <a:rPr lang="en-US" dirty="0" err="1" smtClean="0"/>
              <a:t>Z</a:t>
            </a:r>
            <a:r>
              <a:rPr lang="en-US" baseline="-25000" dirty="0" err="1" smtClean="0"/>
              <a:t>g</a:t>
            </a:r>
            <a:r>
              <a:rPr lang="en-US" dirty="0" err="1" smtClean="0"/>
              <a:t>_i</a:t>
            </a:r>
            <a:endParaRPr lang="en-US" dirty="0" smtClean="0"/>
          </a:p>
          <a:p>
            <a:endParaRPr lang="en-US" sz="800" dirty="0"/>
          </a:p>
          <a:p>
            <a:r>
              <a:rPr lang="en-US" dirty="0" smtClean="0"/>
              <a:t>Find the corresponding corner point</a:t>
            </a:r>
          </a:p>
          <a:p>
            <a:endParaRPr lang="en-US" sz="800" dirty="0"/>
          </a:p>
          <a:p>
            <a:r>
              <a:rPr lang="en-US" dirty="0" smtClean="0"/>
              <a:t>The </a:t>
            </a:r>
            <a:r>
              <a:rPr lang="en-US" dirty="0" smtClean="0"/>
              <a:t>segment linking the corner </a:t>
            </a:r>
            <a:r>
              <a:rPr lang="en-US" dirty="0" smtClean="0"/>
              <a:t>points will correspond to the </a:t>
            </a:r>
            <a:r>
              <a:rPr lang="en-US" dirty="0" err="1" smtClean="0"/>
              <a:t>nondominated</a:t>
            </a:r>
            <a:r>
              <a:rPr lang="en-US" dirty="0" smtClean="0"/>
              <a:t> set</a:t>
            </a:r>
          </a:p>
          <a:p>
            <a:endParaRPr lang="en-US" sz="800" dirty="0" smtClean="0"/>
          </a:p>
        </p:txBody>
      </p:sp>
      <p:sp>
        <p:nvSpPr>
          <p:cNvPr id="2" name="TextBox 1"/>
          <p:cNvSpPr txBox="1"/>
          <p:nvPr/>
        </p:nvSpPr>
        <p:spPr>
          <a:xfrm>
            <a:off x="5710645" y="5934670"/>
            <a:ext cx="3583750" cy="923330"/>
          </a:xfrm>
          <a:prstGeom prst="rect">
            <a:avLst/>
          </a:prstGeom>
          <a:noFill/>
        </p:spPr>
        <p:txBody>
          <a:bodyPr wrap="square" rtlCol="0">
            <a:spAutoFit/>
          </a:bodyPr>
          <a:lstStyle/>
          <a:p>
            <a:r>
              <a:rPr lang="en-US" dirty="0" smtClean="0"/>
              <a:t>For each set of positive weights used in </a:t>
            </a:r>
            <a:r>
              <a:rPr lang="en-US" dirty="0" err="1" smtClean="0"/>
              <a:t>Z</a:t>
            </a:r>
            <a:r>
              <a:rPr lang="en-US" baseline="-25000" dirty="0" err="1" smtClean="0"/>
              <a:t>g</a:t>
            </a:r>
            <a:r>
              <a:rPr lang="en-US" dirty="0" smtClean="0"/>
              <a:t>, the resulting solution will be a </a:t>
            </a:r>
            <a:r>
              <a:rPr lang="en-US" dirty="0" err="1" smtClean="0"/>
              <a:t>nondominated</a:t>
            </a:r>
            <a:r>
              <a:rPr lang="en-US" dirty="0" smtClean="0"/>
              <a:t> solution</a:t>
            </a:r>
            <a:endParaRPr lang="en-US" dirty="0"/>
          </a:p>
        </p:txBody>
      </p:sp>
      <p:cxnSp>
        <p:nvCxnSpPr>
          <p:cNvPr id="6" name="Elbow Connector 5"/>
          <p:cNvCxnSpPr>
            <a:stCxn id="2" idx="1"/>
            <a:endCxn id="3" idx="3"/>
          </p:cNvCxnSpPr>
          <p:nvPr/>
        </p:nvCxnSpPr>
        <p:spPr>
          <a:xfrm rot="10800000">
            <a:off x="5051243" y="5267919"/>
            <a:ext cx="659403" cy="112841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0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1" grpId="0"/>
      <p:bldP spid="12" grpId="0"/>
      <p:bldP spid="14" grpId="0"/>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a:t>
            </a:r>
            <a:r>
              <a:rPr lang="en-US" dirty="0" smtClean="0">
                <a:solidFill>
                  <a:schemeClr val="bg2">
                    <a:lumMod val="50000"/>
                  </a:schemeClr>
                </a:solidFill>
              </a:rPr>
              <a:t>– The </a:t>
            </a:r>
            <a:r>
              <a:rPr lang="en-US" dirty="0" smtClean="0">
                <a:solidFill>
                  <a:schemeClr val="bg2">
                    <a:lumMod val="50000"/>
                  </a:schemeClr>
                </a:solidFill>
              </a:rPr>
              <a:t>constraint method</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3382032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Alternative method to weighting sum:</a:t>
            </a:r>
          </a:p>
          <a:p>
            <a:endParaRPr lang="en-US" sz="900" dirty="0" smtClean="0"/>
          </a:p>
          <a:p>
            <a:pPr lvl="1">
              <a:buFontTx/>
              <a:buChar char="-"/>
            </a:pPr>
            <a:r>
              <a:rPr lang="en-US" dirty="0" smtClean="0"/>
              <a:t>Solve all the objective functions in the MOLP individually</a:t>
            </a:r>
          </a:p>
          <a:p>
            <a:pPr lvl="1">
              <a:buFontTx/>
              <a:buChar char="-"/>
            </a:pPr>
            <a:endParaRPr lang="en-US" sz="900" dirty="0" smtClean="0"/>
          </a:p>
          <a:p>
            <a:pPr lvl="1">
              <a:buFontTx/>
              <a:buChar char="-"/>
            </a:pPr>
            <a:r>
              <a:rPr lang="en-US" dirty="0" smtClean="0"/>
              <a:t>Identify </a:t>
            </a:r>
            <a:r>
              <a:rPr lang="en-US" dirty="0"/>
              <a:t>the optimal value </a:t>
            </a:r>
            <a:r>
              <a:rPr lang="en-US" dirty="0" smtClean="0"/>
              <a:t>of each one and build the </a:t>
            </a:r>
            <a:r>
              <a:rPr lang="en-US" b="1" dirty="0" smtClean="0"/>
              <a:t>pay-off table </a:t>
            </a:r>
            <a:r>
              <a:rPr lang="en-US" i="1" dirty="0" smtClean="0"/>
              <a:t>(indicates the range of values each objective function can have on the </a:t>
            </a:r>
            <a:r>
              <a:rPr lang="en-US" i="1" dirty="0" err="1" smtClean="0"/>
              <a:t>nondominated</a:t>
            </a:r>
            <a:r>
              <a:rPr lang="en-US" i="1" dirty="0" smtClean="0"/>
              <a:t> set)</a:t>
            </a:r>
          </a:p>
          <a:p>
            <a:pPr lvl="1">
              <a:buFontTx/>
              <a:buChar char="-"/>
            </a:pPr>
            <a:endParaRPr lang="en-US" sz="900" i="1" dirty="0" smtClean="0"/>
          </a:p>
          <a:p>
            <a:pPr lvl="1">
              <a:buFontTx/>
              <a:buChar char="-"/>
            </a:pPr>
            <a:r>
              <a:rPr lang="en-US" dirty="0" smtClean="0"/>
              <a:t>Pick one of these objective functions (arbitrarily) to be optimized and include the remaining objective functions in the constraint set adding a RHS coefficient to each one (</a:t>
            </a:r>
            <a:r>
              <a:rPr lang="en-US" i="1" dirty="0" smtClean="0"/>
              <a:t>e.g. Z</a:t>
            </a:r>
            <a:r>
              <a:rPr lang="en-US" i="1" baseline="-25000" dirty="0" smtClean="0"/>
              <a:t>1</a:t>
            </a:r>
            <a:r>
              <a:rPr lang="en-US" dirty="0" smtClean="0"/>
              <a:t>)</a:t>
            </a:r>
          </a:p>
          <a:p>
            <a:pPr lvl="1">
              <a:buFontTx/>
              <a:buChar char="-"/>
            </a:pPr>
            <a:endParaRPr lang="en-US" sz="800" dirty="0" smtClean="0"/>
          </a:p>
          <a:p>
            <a:pPr lvl="1">
              <a:buFontTx/>
              <a:buChar char="-"/>
            </a:pPr>
            <a:r>
              <a:rPr lang="en-US" dirty="0" smtClean="0"/>
              <a:t>The </a:t>
            </a:r>
            <a:r>
              <a:rPr lang="en-US" b="1" dirty="0" smtClean="0"/>
              <a:t>RHS coefficient </a:t>
            </a:r>
            <a:r>
              <a:rPr lang="en-US" dirty="0" smtClean="0"/>
              <a:t>will range between the max and min values of the function as indicated in the payoff table </a:t>
            </a:r>
            <a:r>
              <a:rPr lang="en-US" i="1" dirty="0" smtClean="0">
                <a:solidFill>
                  <a:schemeClr val="accent6"/>
                </a:solidFill>
              </a:rPr>
              <a:t>(e.g. Z</a:t>
            </a:r>
            <a:r>
              <a:rPr lang="en-US" i="1" baseline="-25000" dirty="0" smtClean="0">
                <a:solidFill>
                  <a:schemeClr val="accent6"/>
                </a:solidFill>
              </a:rPr>
              <a:t>2</a:t>
            </a:r>
            <a:r>
              <a:rPr lang="en-US" i="1" dirty="0" smtClean="0">
                <a:solidFill>
                  <a:schemeClr val="accent6"/>
                </a:solidFill>
              </a:rPr>
              <a:t> moves to the constraint set, the RHS will vary between -2 and 9)</a:t>
            </a:r>
          </a:p>
          <a:p>
            <a:pPr lvl="1">
              <a:buFontTx/>
              <a:buChar char="-"/>
            </a:pPr>
            <a:endParaRPr lang="en-US" i="1" dirty="0">
              <a:solidFill>
                <a:schemeClr val="accent6"/>
              </a:solidFill>
            </a:endParaRP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the constraint method for </a:t>
            </a:r>
            <a:r>
              <a:rPr lang="en-US" sz="2400" dirty="0" smtClean="0"/>
              <a:t>generating the </a:t>
            </a:r>
            <a:r>
              <a:rPr lang="en-US" sz="2400" dirty="0" err="1" smtClean="0"/>
              <a:t>nondominated</a:t>
            </a:r>
            <a:r>
              <a:rPr lang="en-US" sz="2400" dirty="0" smtClean="0"/>
              <a:t> set</a:t>
            </a:r>
            <a:endParaRPr lang="en-US" sz="2400" dirty="0"/>
          </a:p>
        </p:txBody>
      </p:sp>
      <p:pic>
        <p:nvPicPr>
          <p:cNvPr id="7" name="Picture 6"/>
          <p:cNvPicPr>
            <a:picLocks noChangeAspect="1"/>
          </p:cNvPicPr>
          <p:nvPr/>
        </p:nvPicPr>
        <p:blipFill rotWithShape="1">
          <a:blip r:embed="rId2"/>
          <a:srcRect b="25872"/>
          <a:stretch/>
        </p:blipFill>
        <p:spPr>
          <a:xfrm>
            <a:off x="8370536" y="2331676"/>
            <a:ext cx="3063240" cy="553554"/>
          </a:xfrm>
          <a:prstGeom prst="rect">
            <a:avLst/>
          </a:prstGeom>
        </p:spPr>
      </p:pic>
      <p:sp>
        <p:nvSpPr>
          <p:cNvPr id="8" name="Rectangle 7"/>
          <p:cNvSpPr/>
          <p:nvPr/>
        </p:nvSpPr>
        <p:spPr>
          <a:xfrm>
            <a:off x="10815032" y="2331676"/>
            <a:ext cx="618744" cy="553554"/>
          </a:xfrm>
          <a:prstGeom prst="rect">
            <a:avLst/>
          </a:prstGeom>
          <a:noFill/>
          <a:ln w="28575">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2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the constraint method for </a:t>
            </a:r>
            <a:r>
              <a:rPr lang="en-US" sz="2400" dirty="0" smtClean="0"/>
              <a:t>generating the </a:t>
            </a:r>
            <a:r>
              <a:rPr lang="en-US" sz="2400" dirty="0" err="1" smtClean="0"/>
              <a:t>nondominated</a:t>
            </a:r>
            <a:r>
              <a:rPr lang="en-US" sz="2400" dirty="0" smtClean="0"/>
              <a:t> set</a:t>
            </a:r>
            <a:endParaRPr lang="en-US" sz="2400" dirty="0"/>
          </a:p>
        </p:txBody>
      </p:sp>
      <p:sp>
        <p:nvSpPr>
          <p:cNvPr id="6" name="Rectangle 5"/>
          <p:cNvSpPr/>
          <p:nvPr/>
        </p:nvSpPr>
        <p:spPr>
          <a:xfrm>
            <a:off x="393759" y="1800037"/>
            <a:ext cx="3663259" cy="4124206"/>
          </a:xfrm>
          <a:prstGeom prst="rect">
            <a:avLst/>
          </a:prstGeom>
        </p:spPr>
        <p:txBody>
          <a:bodyPr wrap="square">
            <a:spAutoFit/>
          </a:bodyPr>
          <a:lstStyle/>
          <a:p>
            <a:r>
              <a:rPr lang="en-US" dirty="0" smtClean="0"/>
              <a:t>Take the </a:t>
            </a:r>
            <a:r>
              <a:rPr lang="en-US" dirty="0" smtClean="0"/>
              <a:t>original </a:t>
            </a:r>
            <a:r>
              <a:rPr lang="en-US" dirty="0" smtClean="0"/>
              <a:t>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sp>
        <p:nvSpPr>
          <p:cNvPr id="7" name="Rectangle 6"/>
          <p:cNvSpPr/>
          <p:nvPr/>
        </p:nvSpPr>
        <p:spPr>
          <a:xfrm>
            <a:off x="4057018" y="1800037"/>
            <a:ext cx="3663259" cy="4401205"/>
          </a:xfrm>
          <a:prstGeom prst="rect">
            <a:avLst/>
          </a:prstGeom>
        </p:spPr>
        <p:txBody>
          <a:bodyPr wrap="square">
            <a:spAutoFit/>
          </a:bodyPr>
          <a:lstStyle/>
          <a:p>
            <a:r>
              <a:rPr lang="en-US" dirty="0" smtClean="0"/>
              <a:t>Take the </a:t>
            </a:r>
            <a:r>
              <a:rPr lang="en-US" dirty="0" smtClean="0"/>
              <a:t>original </a:t>
            </a:r>
            <a:r>
              <a:rPr lang="en-US" dirty="0" smtClean="0"/>
              <a:t>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solidFill>
                  <a:schemeClr val="bg2">
                    <a:lumMod val="90000"/>
                  </a:schemeClr>
                </a:solidFill>
              </a:rPr>
              <a:t>Max</a:t>
            </a:r>
            <a:r>
              <a:rPr lang="en-US" dirty="0" smtClean="0">
                <a:solidFill>
                  <a:schemeClr val="bg2">
                    <a:lumMod val="90000"/>
                  </a:schemeClr>
                </a:solidFill>
              </a:rPr>
              <a:t>  </a:t>
            </a:r>
            <a:r>
              <a:rPr lang="pl-PL" dirty="0" smtClean="0">
                <a:solidFill>
                  <a:schemeClr val="bg2">
                    <a:lumMod val="90000"/>
                  </a:schemeClr>
                </a:solidFill>
              </a:rPr>
              <a:t>Z</a:t>
            </a:r>
            <a:r>
              <a:rPr lang="pl-PL" baseline="-25000" dirty="0" smtClean="0">
                <a:solidFill>
                  <a:schemeClr val="bg2">
                    <a:lumMod val="90000"/>
                  </a:schemeClr>
                </a:solidFill>
              </a:rPr>
              <a:t>2</a:t>
            </a:r>
            <a:r>
              <a:rPr lang="pl-PL" dirty="0" smtClean="0">
                <a:solidFill>
                  <a:schemeClr val="bg2">
                    <a:lumMod val="90000"/>
                  </a:schemeClr>
                </a:solidFill>
              </a:rPr>
              <a:t> </a:t>
            </a:r>
            <a:r>
              <a:rPr lang="pl-PL" dirty="0">
                <a:solidFill>
                  <a:schemeClr val="bg2">
                    <a:lumMod val="90000"/>
                  </a:schemeClr>
                </a:solidFill>
              </a:rPr>
              <a:t>= - x</a:t>
            </a:r>
            <a:r>
              <a:rPr lang="pl-PL" baseline="-25000" dirty="0">
                <a:solidFill>
                  <a:schemeClr val="bg2">
                    <a:lumMod val="90000"/>
                  </a:schemeClr>
                </a:solidFill>
              </a:rPr>
              <a:t>1</a:t>
            </a:r>
            <a:r>
              <a:rPr lang="pl-PL" dirty="0">
                <a:solidFill>
                  <a:schemeClr val="bg2">
                    <a:lumMod val="90000"/>
                  </a:schemeClr>
                </a:solidFill>
              </a:rPr>
              <a:t> + 2 </a:t>
            </a:r>
            <a:r>
              <a:rPr lang="pl-PL" dirty="0" smtClean="0">
                <a:solidFill>
                  <a:schemeClr val="bg2">
                    <a:lumMod val="90000"/>
                  </a:schemeClr>
                </a:solidFill>
              </a:rPr>
              <a:t>x</a:t>
            </a:r>
            <a:r>
              <a:rPr lang="pl-PL" baseline="-25000" dirty="0" smtClean="0">
                <a:solidFill>
                  <a:schemeClr val="bg2">
                    <a:lumMod val="90000"/>
                  </a:schemeClr>
                </a:solidFill>
              </a:rPr>
              <a:t>2</a:t>
            </a:r>
            <a:endParaRPr lang="en-US" baseline="-25000" dirty="0" smtClean="0">
              <a:solidFill>
                <a:schemeClr val="bg2">
                  <a:lumMod val="90000"/>
                </a:schemeClr>
              </a:solidFill>
            </a:endParaRPr>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r>
              <a:rPr lang="pl-PL" dirty="0">
                <a:solidFill>
                  <a:schemeClr val="bg2">
                    <a:lumMod val="90000"/>
                  </a:schemeClr>
                </a:solidFill>
              </a:rPr>
              <a:t> </a:t>
            </a:r>
            <a:r>
              <a:rPr lang="pl-PL" dirty="0">
                <a:solidFill>
                  <a:srgbClr val="C00000"/>
                </a:solidFill>
              </a:rPr>
              <a:t>- x</a:t>
            </a:r>
            <a:r>
              <a:rPr lang="pl-PL" baseline="-25000" dirty="0">
                <a:solidFill>
                  <a:srgbClr val="C00000"/>
                </a:solidFill>
              </a:rPr>
              <a:t>1</a:t>
            </a:r>
            <a:r>
              <a:rPr lang="pl-PL" dirty="0">
                <a:solidFill>
                  <a:srgbClr val="C00000"/>
                </a:solidFill>
              </a:rPr>
              <a:t> + 2 </a:t>
            </a:r>
            <a:r>
              <a:rPr lang="pl-PL" dirty="0" smtClean="0">
                <a:solidFill>
                  <a:srgbClr val="C00000"/>
                </a:solidFill>
              </a:rPr>
              <a:t>x</a:t>
            </a:r>
            <a:r>
              <a:rPr lang="pl-PL" baseline="-25000" dirty="0" smtClean="0">
                <a:solidFill>
                  <a:srgbClr val="C00000"/>
                </a:solidFill>
              </a:rPr>
              <a:t>2</a:t>
            </a:r>
            <a:r>
              <a:rPr lang="en-US" baseline="-25000" dirty="0" smtClean="0">
                <a:solidFill>
                  <a:srgbClr val="C00000"/>
                </a:solidFill>
              </a:rPr>
              <a:t> </a:t>
            </a:r>
            <a:r>
              <a:rPr lang="pl-PL" dirty="0" smtClean="0">
                <a:solidFill>
                  <a:srgbClr val="C00000"/>
                </a:solidFill>
              </a:rPr>
              <a:t>≥</a:t>
            </a:r>
            <a:r>
              <a:rPr lang="en-US" dirty="0" smtClean="0">
                <a:solidFill>
                  <a:srgbClr val="C00000"/>
                </a:solidFill>
              </a:rPr>
              <a:t>  Lk          -2 </a:t>
            </a:r>
            <a:r>
              <a:rPr lang="pl-PL" dirty="0" smtClean="0">
                <a:solidFill>
                  <a:srgbClr val="C00000"/>
                </a:solidFill>
              </a:rPr>
              <a:t>≤</a:t>
            </a:r>
            <a:r>
              <a:rPr lang="en-US" dirty="0" smtClean="0">
                <a:solidFill>
                  <a:srgbClr val="C00000"/>
                </a:solidFill>
              </a:rPr>
              <a:t> Lk </a:t>
            </a:r>
            <a:r>
              <a:rPr lang="pl-PL" dirty="0" smtClean="0">
                <a:solidFill>
                  <a:srgbClr val="C00000"/>
                </a:solidFill>
              </a:rPr>
              <a:t>≤</a:t>
            </a:r>
            <a:r>
              <a:rPr lang="en-US" dirty="0" smtClean="0">
                <a:solidFill>
                  <a:srgbClr val="C00000"/>
                </a:solidFill>
              </a:rPr>
              <a:t> 9</a:t>
            </a:r>
            <a:endParaRPr lang="en-US" dirty="0" smtClean="0">
              <a:solidFill>
                <a:srgbClr val="C00000"/>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sp>
        <p:nvSpPr>
          <p:cNvPr id="8" name="Rectangle 7"/>
          <p:cNvSpPr/>
          <p:nvPr/>
        </p:nvSpPr>
        <p:spPr>
          <a:xfrm>
            <a:off x="7912738" y="1800036"/>
            <a:ext cx="4001894" cy="4770537"/>
          </a:xfrm>
          <a:prstGeom prst="rect">
            <a:avLst/>
          </a:prstGeom>
        </p:spPr>
        <p:txBody>
          <a:bodyPr wrap="square">
            <a:spAutoFit/>
          </a:bodyPr>
          <a:lstStyle/>
          <a:p>
            <a:r>
              <a:rPr lang="en-US" dirty="0" smtClean="0"/>
              <a:t>Solve the problem </a:t>
            </a:r>
            <a:r>
              <a:rPr lang="en-US" i="1" dirty="0" smtClean="0"/>
              <a:t>r</a:t>
            </a:r>
            <a:r>
              <a:rPr lang="en-US" dirty="0" smtClean="0"/>
              <a:t> times (</a:t>
            </a:r>
            <a:r>
              <a:rPr lang="en-US" dirty="0" err="1" smtClean="0"/>
              <a:t>e.g</a:t>
            </a:r>
            <a:r>
              <a:rPr lang="en-US" dirty="0" smtClean="0"/>
              <a:t> </a:t>
            </a:r>
            <a:r>
              <a:rPr lang="en-US" i="1" dirty="0" smtClean="0"/>
              <a:t>r</a:t>
            </a:r>
            <a:r>
              <a:rPr lang="en-US" dirty="0" smtClean="0"/>
              <a:t> = 5):</a:t>
            </a:r>
            <a:endParaRPr lang="en-US" dirty="0" smtClean="0"/>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solidFill>
                  <a:schemeClr val="bg2">
                    <a:lumMod val="90000"/>
                  </a:schemeClr>
                </a:solidFill>
              </a:rPr>
              <a:t>Max</a:t>
            </a:r>
            <a:r>
              <a:rPr lang="en-US" dirty="0" smtClean="0">
                <a:solidFill>
                  <a:schemeClr val="bg2">
                    <a:lumMod val="90000"/>
                  </a:schemeClr>
                </a:solidFill>
              </a:rPr>
              <a:t>  </a:t>
            </a:r>
            <a:r>
              <a:rPr lang="pl-PL" dirty="0" smtClean="0">
                <a:solidFill>
                  <a:schemeClr val="bg2">
                    <a:lumMod val="90000"/>
                  </a:schemeClr>
                </a:solidFill>
              </a:rPr>
              <a:t>Z</a:t>
            </a:r>
            <a:r>
              <a:rPr lang="pl-PL" baseline="-25000" dirty="0" smtClean="0">
                <a:solidFill>
                  <a:schemeClr val="bg2">
                    <a:lumMod val="90000"/>
                  </a:schemeClr>
                </a:solidFill>
              </a:rPr>
              <a:t>2</a:t>
            </a:r>
            <a:r>
              <a:rPr lang="pl-PL" dirty="0" smtClean="0">
                <a:solidFill>
                  <a:schemeClr val="bg2">
                    <a:lumMod val="90000"/>
                  </a:schemeClr>
                </a:solidFill>
              </a:rPr>
              <a:t> </a:t>
            </a:r>
            <a:r>
              <a:rPr lang="pl-PL" dirty="0">
                <a:solidFill>
                  <a:schemeClr val="bg2">
                    <a:lumMod val="90000"/>
                  </a:schemeClr>
                </a:solidFill>
              </a:rPr>
              <a:t>= - x</a:t>
            </a:r>
            <a:r>
              <a:rPr lang="pl-PL" baseline="-25000" dirty="0">
                <a:solidFill>
                  <a:schemeClr val="bg2">
                    <a:lumMod val="90000"/>
                  </a:schemeClr>
                </a:solidFill>
              </a:rPr>
              <a:t>1</a:t>
            </a:r>
            <a:r>
              <a:rPr lang="pl-PL" dirty="0">
                <a:solidFill>
                  <a:schemeClr val="bg2">
                    <a:lumMod val="90000"/>
                  </a:schemeClr>
                </a:solidFill>
              </a:rPr>
              <a:t> + 2 </a:t>
            </a:r>
            <a:r>
              <a:rPr lang="pl-PL" dirty="0" smtClean="0">
                <a:solidFill>
                  <a:schemeClr val="bg2">
                    <a:lumMod val="90000"/>
                  </a:schemeClr>
                </a:solidFill>
              </a:rPr>
              <a:t>x</a:t>
            </a:r>
            <a:r>
              <a:rPr lang="pl-PL" baseline="-25000" dirty="0" smtClean="0">
                <a:solidFill>
                  <a:schemeClr val="bg2">
                    <a:lumMod val="90000"/>
                  </a:schemeClr>
                </a:solidFill>
              </a:rPr>
              <a:t>2</a:t>
            </a:r>
            <a:endParaRPr lang="en-US" baseline="-25000" dirty="0" smtClean="0">
              <a:solidFill>
                <a:schemeClr val="bg2">
                  <a:lumMod val="90000"/>
                </a:schemeClr>
              </a:solidFill>
            </a:endParaRPr>
          </a:p>
          <a:p>
            <a:pPr lvl="1"/>
            <a:endParaRPr lang="en-US" baseline="-25000" dirty="0"/>
          </a:p>
          <a:p>
            <a:r>
              <a:rPr lang="en-US" dirty="0" smtClean="0"/>
              <a:t>Subject to the following constraints:</a:t>
            </a:r>
          </a:p>
          <a:p>
            <a:endParaRPr lang="en-US" sz="800"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en-US" dirty="0" smtClean="0">
                <a:solidFill>
                  <a:schemeClr val="accent2"/>
                </a:solidFill>
              </a:rPr>
              <a:t>…</a:t>
            </a:r>
            <a:endParaRPr lang="en-US" dirty="0" smtClean="0">
              <a:solidFill>
                <a:schemeClr val="accent5">
                  <a:lumMod val="50000"/>
                </a:schemeClr>
              </a:solidFill>
            </a:endParaRPr>
          </a:p>
          <a:p>
            <a:pPr lvl="1"/>
            <a:r>
              <a:rPr lang="pl-PL" dirty="0">
                <a:solidFill>
                  <a:schemeClr val="bg2">
                    <a:lumMod val="90000"/>
                  </a:schemeClr>
                </a:solidFill>
              </a:rPr>
              <a:t> </a:t>
            </a:r>
            <a:r>
              <a:rPr lang="pl-PL" dirty="0">
                <a:solidFill>
                  <a:srgbClr val="C00000"/>
                </a:solidFill>
              </a:rPr>
              <a:t>- x</a:t>
            </a:r>
            <a:r>
              <a:rPr lang="pl-PL" baseline="-25000" dirty="0">
                <a:solidFill>
                  <a:srgbClr val="C00000"/>
                </a:solidFill>
              </a:rPr>
              <a:t>1</a:t>
            </a:r>
            <a:r>
              <a:rPr lang="pl-PL" dirty="0">
                <a:solidFill>
                  <a:srgbClr val="C00000"/>
                </a:solidFill>
              </a:rPr>
              <a:t> + 2 </a:t>
            </a:r>
            <a:r>
              <a:rPr lang="pl-PL" dirty="0" smtClean="0">
                <a:solidFill>
                  <a:srgbClr val="C00000"/>
                </a:solidFill>
              </a:rPr>
              <a:t>x</a:t>
            </a:r>
            <a:r>
              <a:rPr lang="pl-PL" baseline="-25000" dirty="0" smtClean="0">
                <a:solidFill>
                  <a:srgbClr val="C00000"/>
                </a:solidFill>
              </a:rPr>
              <a:t>2</a:t>
            </a:r>
            <a:r>
              <a:rPr lang="en-US" baseline="-25000" dirty="0" smtClean="0">
                <a:solidFill>
                  <a:srgbClr val="C00000"/>
                </a:solidFill>
              </a:rPr>
              <a:t> </a:t>
            </a:r>
            <a:r>
              <a:rPr lang="pl-PL" dirty="0" smtClean="0">
                <a:solidFill>
                  <a:srgbClr val="C00000"/>
                </a:solidFill>
              </a:rPr>
              <a:t>≥</a:t>
            </a:r>
            <a:r>
              <a:rPr lang="en-US" dirty="0" smtClean="0">
                <a:solidFill>
                  <a:srgbClr val="C00000"/>
                </a:solidFill>
              </a:rPr>
              <a:t>  Lk          -2 </a:t>
            </a:r>
            <a:r>
              <a:rPr lang="pl-PL" dirty="0" smtClean="0">
                <a:solidFill>
                  <a:srgbClr val="C00000"/>
                </a:solidFill>
              </a:rPr>
              <a:t>≤</a:t>
            </a:r>
            <a:r>
              <a:rPr lang="en-US" dirty="0" smtClean="0">
                <a:solidFill>
                  <a:srgbClr val="C00000"/>
                </a:solidFill>
              </a:rPr>
              <a:t> Lk </a:t>
            </a:r>
            <a:r>
              <a:rPr lang="pl-PL" dirty="0" smtClean="0">
                <a:solidFill>
                  <a:srgbClr val="C00000"/>
                </a:solidFill>
              </a:rPr>
              <a:t>≤</a:t>
            </a:r>
            <a:r>
              <a:rPr lang="en-US" dirty="0" smtClean="0">
                <a:solidFill>
                  <a:srgbClr val="C00000"/>
                </a:solidFill>
              </a:rPr>
              <a:t> 9</a:t>
            </a:r>
            <a:endParaRPr lang="en-US" dirty="0" smtClean="0">
              <a:solidFill>
                <a:srgbClr val="C00000"/>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p>
          <a:p>
            <a:pPr lvl="1"/>
            <a:endParaRPr lang="en-US" sz="800" dirty="0"/>
          </a:p>
          <a:p>
            <a:pPr lvl="1"/>
            <a:r>
              <a:rPr lang="en-US" b="1" dirty="0" smtClean="0"/>
              <a:t>L</a:t>
            </a:r>
            <a:r>
              <a:rPr lang="en-US" b="1" baseline="-25000" dirty="0" smtClean="0"/>
              <a:t>k</a:t>
            </a:r>
            <a:r>
              <a:rPr lang="en-US" b="1" dirty="0" smtClean="0"/>
              <a:t> = </a:t>
            </a:r>
            <a:r>
              <a:rPr lang="en-US" b="1" dirty="0" err="1" smtClean="0"/>
              <a:t>L</a:t>
            </a:r>
            <a:r>
              <a:rPr lang="en-US" b="1" baseline="-25000" dirty="0" err="1" smtClean="0"/>
              <a:t>min</a:t>
            </a:r>
            <a:r>
              <a:rPr lang="en-US" b="1" dirty="0" smtClean="0"/>
              <a:t> + ( t/(</a:t>
            </a:r>
            <a:r>
              <a:rPr lang="en-US" b="1" i="1" dirty="0" smtClean="0"/>
              <a:t>r</a:t>
            </a:r>
            <a:r>
              <a:rPr lang="en-US" b="1" dirty="0" smtClean="0"/>
              <a:t>-1) ) * (</a:t>
            </a:r>
            <a:r>
              <a:rPr lang="en-US" b="1" dirty="0" err="1" smtClean="0"/>
              <a:t>L</a:t>
            </a:r>
            <a:r>
              <a:rPr lang="en-US" b="1" baseline="-25000" dirty="0" err="1" smtClean="0"/>
              <a:t>max</a:t>
            </a:r>
            <a:r>
              <a:rPr lang="en-US" b="1" dirty="0" smtClean="0"/>
              <a:t> – </a:t>
            </a:r>
            <a:r>
              <a:rPr lang="en-US" b="1" dirty="0" err="1" smtClean="0"/>
              <a:t>L</a:t>
            </a:r>
            <a:r>
              <a:rPr lang="en-US" b="1" baseline="-25000" dirty="0" err="1" smtClean="0"/>
              <a:t>min</a:t>
            </a:r>
            <a:r>
              <a:rPr lang="en-US" b="1" dirty="0" smtClean="0"/>
              <a:t>)</a:t>
            </a:r>
          </a:p>
          <a:p>
            <a:pPr lvl="1"/>
            <a:r>
              <a:rPr lang="en-US" b="1" dirty="0" smtClean="0"/>
              <a:t>t= 0,1,2,…(</a:t>
            </a:r>
            <a:r>
              <a:rPr lang="en-US" b="1" i="1" dirty="0" smtClean="0"/>
              <a:t>r</a:t>
            </a:r>
            <a:r>
              <a:rPr lang="en-US" b="1" dirty="0" smtClean="0"/>
              <a:t>-1)</a:t>
            </a:r>
          </a:p>
          <a:p>
            <a:pPr lvl="1"/>
            <a:endParaRPr lang="en-US" sz="800" dirty="0" smtClean="0"/>
          </a:p>
          <a:p>
            <a:pPr lvl="1" indent="255588"/>
            <a:r>
              <a:rPr lang="en-US" dirty="0" smtClean="0"/>
              <a:t>L</a:t>
            </a:r>
            <a:r>
              <a:rPr lang="en-US" baseline="-25000" dirty="0" smtClean="0"/>
              <a:t>1</a:t>
            </a:r>
            <a:r>
              <a:rPr lang="en-US" dirty="0" smtClean="0"/>
              <a:t> </a:t>
            </a:r>
            <a:r>
              <a:rPr lang="en-US" dirty="0"/>
              <a:t>= </a:t>
            </a:r>
            <a:r>
              <a:rPr lang="en-US" dirty="0" smtClean="0"/>
              <a:t>-2 </a:t>
            </a:r>
            <a:r>
              <a:rPr lang="en-US" dirty="0"/>
              <a:t>+ ( </a:t>
            </a:r>
            <a:r>
              <a:rPr lang="en-US" dirty="0" smtClean="0"/>
              <a:t>0/(</a:t>
            </a:r>
            <a:r>
              <a:rPr lang="en-US" i="1" dirty="0" smtClean="0"/>
              <a:t>4</a:t>
            </a:r>
            <a:r>
              <a:rPr lang="en-US" dirty="0" smtClean="0"/>
              <a:t>) </a:t>
            </a:r>
            <a:r>
              <a:rPr lang="en-US" dirty="0"/>
              <a:t>) * </a:t>
            </a:r>
            <a:r>
              <a:rPr lang="en-US" dirty="0" smtClean="0"/>
              <a:t>(9+2) = -2</a:t>
            </a:r>
            <a:endParaRPr lang="en-US" dirty="0"/>
          </a:p>
          <a:p>
            <a:pPr lvl="1" indent="255588"/>
            <a:r>
              <a:rPr lang="en-US" dirty="0" smtClean="0"/>
              <a:t>L</a:t>
            </a:r>
            <a:r>
              <a:rPr lang="en-US" baseline="-25000" dirty="0" smtClean="0"/>
              <a:t>2</a:t>
            </a:r>
            <a:r>
              <a:rPr lang="en-US" dirty="0" smtClean="0"/>
              <a:t> </a:t>
            </a:r>
            <a:r>
              <a:rPr lang="en-US" dirty="0"/>
              <a:t>= -2 + ( </a:t>
            </a:r>
            <a:r>
              <a:rPr lang="en-US" dirty="0" smtClean="0"/>
              <a:t>1/(</a:t>
            </a:r>
            <a:r>
              <a:rPr lang="en-US" i="1" dirty="0"/>
              <a:t>4</a:t>
            </a:r>
            <a:r>
              <a:rPr lang="en-US" dirty="0"/>
              <a:t>) ) * (9+2</a:t>
            </a:r>
            <a:r>
              <a:rPr lang="en-US" dirty="0" smtClean="0"/>
              <a:t>) = 0.75</a:t>
            </a:r>
          </a:p>
          <a:p>
            <a:pPr lvl="1" indent="255588"/>
            <a:r>
              <a:rPr lang="en-US" dirty="0" smtClean="0"/>
              <a:t>…</a:t>
            </a:r>
          </a:p>
          <a:p>
            <a:pPr lvl="1" indent="255588"/>
            <a:r>
              <a:rPr lang="en-US" dirty="0" smtClean="0"/>
              <a:t>L</a:t>
            </a:r>
            <a:r>
              <a:rPr lang="en-US" baseline="-25000" dirty="0" smtClean="0"/>
              <a:t>5</a:t>
            </a:r>
            <a:r>
              <a:rPr lang="en-US" dirty="0" smtClean="0"/>
              <a:t> </a:t>
            </a:r>
            <a:r>
              <a:rPr lang="en-US" dirty="0"/>
              <a:t>= -2 + ( </a:t>
            </a:r>
            <a:r>
              <a:rPr lang="en-US" dirty="0" smtClean="0"/>
              <a:t>4/(</a:t>
            </a:r>
            <a:r>
              <a:rPr lang="en-US" i="1" dirty="0"/>
              <a:t>4</a:t>
            </a:r>
            <a:r>
              <a:rPr lang="en-US" dirty="0"/>
              <a:t>) ) * (9+2) = </a:t>
            </a:r>
            <a:r>
              <a:rPr lang="en-US" dirty="0" smtClean="0"/>
              <a:t>9</a:t>
            </a:r>
            <a:endParaRPr lang="en-US" dirty="0" smtClean="0"/>
          </a:p>
        </p:txBody>
      </p:sp>
    </p:spTree>
    <p:extLst>
      <p:ext uri="{BB962C8B-B14F-4D97-AF65-F5344CB8AC3E}">
        <p14:creationId xmlns:p14="http://schemas.microsoft.com/office/powerpoint/2010/main" val="33435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31376" y="1565774"/>
            <a:ext cx="2847116" cy="2350001"/>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the constraint method for </a:t>
            </a:r>
            <a:r>
              <a:rPr lang="en-US" sz="2400" dirty="0" smtClean="0"/>
              <a:t>generating the </a:t>
            </a:r>
            <a:r>
              <a:rPr lang="en-US" sz="2400" dirty="0" err="1" smtClean="0"/>
              <a:t>nondominated</a:t>
            </a:r>
            <a:r>
              <a:rPr lang="en-US" sz="2400" dirty="0" smtClean="0"/>
              <a:t> set</a:t>
            </a:r>
            <a:endParaRPr lang="en-US" sz="2400" dirty="0"/>
          </a:p>
        </p:txBody>
      </p:sp>
      <p:pic>
        <p:nvPicPr>
          <p:cNvPr id="7" name="Picture 6"/>
          <p:cNvPicPr>
            <a:picLocks noChangeAspect="1"/>
          </p:cNvPicPr>
          <p:nvPr/>
        </p:nvPicPr>
        <p:blipFill>
          <a:blip r:embed="rId3"/>
          <a:stretch>
            <a:fillRect/>
          </a:stretch>
        </p:blipFill>
        <p:spPr>
          <a:xfrm>
            <a:off x="3799865" y="1565773"/>
            <a:ext cx="2847116" cy="2350001"/>
          </a:xfrm>
          <a:prstGeom prst="rect">
            <a:avLst/>
          </a:prstGeom>
        </p:spPr>
      </p:pic>
      <p:pic>
        <p:nvPicPr>
          <p:cNvPr id="8" name="Picture 7"/>
          <p:cNvPicPr>
            <a:picLocks noChangeAspect="1"/>
          </p:cNvPicPr>
          <p:nvPr/>
        </p:nvPicPr>
        <p:blipFill>
          <a:blip r:embed="rId4"/>
          <a:stretch>
            <a:fillRect/>
          </a:stretch>
        </p:blipFill>
        <p:spPr>
          <a:xfrm>
            <a:off x="6768354" y="1565773"/>
            <a:ext cx="2843351" cy="2270915"/>
          </a:xfrm>
          <a:prstGeom prst="rect">
            <a:avLst/>
          </a:prstGeom>
        </p:spPr>
      </p:pic>
      <p:pic>
        <p:nvPicPr>
          <p:cNvPr id="9" name="Picture 8"/>
          <p:cNvPicPr>
            <a:picLocks noChangeAspect="1"/>
          </p:cNvPicPr>
          <p:nvPr/>
        </p:nvPicPr>
        <p:blipFill>
          <a:blip r:embed="rId5"/>
          <a:stretch>
            <a:fillRect/>
          </a:stretch>
        </p:blipFill>
        <p:spPr>
          <a:xfrm>
            <a:off x="831376" y="4010999"/>
            <a:ext cx="2835818" cy="2334937"/>
          </a:xfrm>
          <a:prstGeom prst="rect">
            <a:avLst/>
          </a:prstGeom>
        </p:spPr>
      </p:pic>
      <p:pic>
        <p:nvPicPr>
          <p:cNvPr id="10" name="Picture 9"/>
          <p:cNvPicPr>
            <a:picLocks noChangeAspect="1"/>
          </p:cNvPicPr>
          <p:nvPr/>
        </p:nvPicPr>
        <p:blipFill>
          <a:blip r:embed="rId6"/>
          <a:stretch>
            <a:fillRect/>
          </a:stretch>
        </p:blipFill>
        <p:spPr>
          <a:xfrm>
            <a:off x="3811163" y="4010999"/>
            <a:ext cx="2835818" cy="2334937"/>
          </a:xfrm>
          <a:prstGeom prst="rect">
            <a:avLst/>
          </a:prstGeom>
        </p:spPr>
      </p:pic>
      <p:sp>
        <p:nvSpPr>
          <p:cNvPr id="11" name="Rounded Rectangle 10"/>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Freeform 11"/>
          <p:cNvSpPr/>
          <p:nvPr/>
        </p:nvSpPr>
        <p:spPr>
          <a:xfrm>
            <a:off x="1117600" y="1859280"/>
            <a:ext cx="2108200" cy="1417320"/>
          </a:xfrm>
          <a:custGeom>
            <a:avLst/>
            <a:gdLst>
              <a:gd name="connsiteX0" fmla="*/ 0 w 2108200"/>
              <a:gd name="connsiteY0" fmla="*/ 1219200 h 1417320"/>
              <a:gd name="connsiteX1" fmla="*/ 0 w 2108200"/>
              <a:gd name="connsiteY1" fmla="*/ 812800 h 1417320"/>
              <a:gd name="connsiteX2" fmla="*/ 355600 w 2108200"/>
              <a:gd name="connsiteY2" fmla="*/ 401320 h 1417320"/>
              <a:gd name="connsiteX3" fmla="*/ 1071880 w 2108200"/>
              <a:gd name="connsiteY3" fmla="*/ 193040 h 1417320"/>
              <a:gd name="connsiteX4" fmla="*/ 2108200 w 2108200"/>
              <a:gd name="connsiteY4" fmla="*/ 0 h 1417320"/>
              <a:gd name="connsiteX5" fmla="*/ 2108200 w 2108200"/>
              <a:gd name="connsiteY5" fmla="*/ 396240 h 1417320"/>
              <a:gd name="connsiteX6" fmla="*/ 1402080 w 2108200"/>
              <a:gd name="connsiteY6" fmla="*/ 1219200 h 1417320"/>
              <a:gd name="connsiteX7" fmla="*/ 665480 w 2108200"/>
              <a:gd name="connsiteY7" fmla="*/ 1417320 h 1417320"/>
              <a:gd name="connsiteX8" fmla="*/ 0 w 2108200"/>
              <a:gd name="connsiteY8" fmla="*/ 121920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00" h="1417320">
                <a:moveTo>
                  <a:pt x="0" y="1219200"/>
                </a:moveTo>
                <a:lnTo>
                  <a:pt x="0" y="812800"/>
                </a:lnTo>
                <a:lnTo>
                  <a:pt x="355600" y="401320"/>
                </a:lnTo>
                <a:lnTo>
                  <a:pt x="1071880" y="193040"/>
                </a:lnTo>
                <a:lnTo>
                  <a:pt x="2108200" y="0"/>
                </a:lnTo>
                <a:lnTo>
                  <a:pt x="2108200" y="396240"/>
                </a:lnTo>
                <a:lnTo>
                  <a:pt x="1402080" y="1219200"/>
                </a:lnTo>
                <a:lnTo>
                  <a:pt x="665480" y="1417320"/>
                </a:lnTo>
                <a:lnTo>
                  <a:pt x="0" y="1219200"/>
                </a:lnTo>
                <a:close/>
              </a:path>
            </a:pathLst>
          </a:custGeom>
          <a:solidFill>
            <a:srgbClr val="5B9BD5">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089425" y="1856853"/>
            <a:ext cx="2108200" cy="1275080"/>
          </a:xfrm>
          <a:custGeom>
            <a:avLst/>
            <a:gdLst>
              <a:gd name="connsiteX0" fmla="*/ 0 w 2108200"/>
              <a:gd name="connsiteY0" fmla="*/ 1219200 h 1417320"/>
              <a:gd name="connsiteX1" fmla="*/ 0 w 2108200"/>
              <a:gd name="connsiteY1" fmla="*/ 812800 h 1417320"/>
              <a:gd name="connsiteX2" fmla="*/ 355600 w 2108200"/>
              <a:gd name="connsiteY2" fmla="*/ 401320 h 1417320"/>
              <a:gd name="connsiteX3" fmla="*/ 1071880 w 2108200"/>
              <a:gd name="connsiteY3" fmla="*/ 193040 h 1417320"/>
              <a:gd name="connsiteX4" fmla="*/ 2108200 w 2108200"/>
              <a:gd name="connsiteY4" fmla="*/ 0 h 1417320"/>
              <a:gd name="connsiteX5" fmla="*/ 2108200 w 2108200"/>
              <a:gd name="connsiteY5" fmla="*/ 396240 h 1417320"/>
              <a:gd name="connsiteX6" fmla="*/ 1402080 w 2108200"/>
              <a:gd name="connsiteY6" fmla="*/ 1219200 h 1417320"/>
              <a:gd name="connsiteX7" fmla="*/ 665480 w 2108200"/>
              <a:gd name="connsiteY7" fmla="*/ 1417320 h 1417320"/>
              <a:gd name="connsiteX8" fmla="*/ 0 w 2108200"/>
              <a:gd name="connsiteY8" fmla="*/ 1219200 h 141732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402080 w 2108200"/>
              <a:gd name="connsiteY6" fmla="*/ 1219200 h 1305560"/>
              <a:gd name="connsiteX7" fmla="*/ 314960 w 2108200"/>
              <a:gd name="connsiteY7" fmla="*/ 1305560 h 1305560"/>
              <a:gd name="connsiteX8" fmla="*/ 0 w 2108200"/>
              <a:gd name="connsiteY8" fmla="*/ 1219200 h 130556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711960 w 2108200"/>
              <a:gd name="connsiteY6" fmla="*/ 858520 h 1305560"/>
              <a:gd name="connsiteX7" fmla="*/ 314960 w 2108200"/>
              <a:gd name="connsiteY7" fmla="*/ 1305560 h 1305560"/>
              <a:gd name="connsiteX8" fmla="*/ 0 w 2108200"/>
              <a:gd name="connsiteY8" fmla="*/ 1219200 h 1305560"/>
              <a:gd name="connsiteX0" fmla="*/ 0 w 2108200"/>
              <a:gd name="connsiteY0" fmla="*/ 1219200 h 1275080"/>
              <a:gd name="connsiteX1" fmla="*/ 0 w 2108200"/>
              <a:gd name="connsiteY1" fmla="*/ 812800 h 1275080"/>
              <a:gd name="connsiteX2" fmla="*/ 355600 w 2108200"/>
              <a:gd name="connsiteY2" fmla="*/ 401320 h 1275080"/>
              <a:gd name="connsiteX3" fmla="*/ 1071880 w 2108200"/>
              <a:gd name="connsiteY3" fmla="*/ 193040 h 1275080"/>
              <a:gd name="connsiteX4" fmla="*/ 2108200 w 2108200"/>
              <a:gd name="connsiteY4" fmla="*/ 0 h 1275080"/>
              <a:gd name="connsiteX5" fmla="*/ 2108200 w 2108200"/>
              <a:gd name="connsiteY5" fmla="*/ 396240 h 1275080"/>
              <a:gd name="connsiteX6" fmla="*/ 1711960 w 2108200"/>
              <a:gd name="connsiteY6" fmla="*/ 858520 h 1275080"/>
              <a:gd name="connsiteX7" fmla="*/ 248920 w 2108200"/>
              <a:gd name="connsiteY7" fmla="*/ 1275080 h 1275080"/>
              <a:gd name="connsiteX8" fmla="*/ 0 w 2108200"/>
              <a:gd name="connsiteY8" fmla="*/ 1219200 h 12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200" h="1275080">
                <a:moveTo>
                  <a:pt x="0" y="1219200"/>
                </a:moveTo>
                <a:lnTo>
                  <a:pt x="0" y="812800"/>
                </a:lnTo>
                <a:lnTo>
                  <a:pt x="355600" y="401320"/>
                </a:lnTo>
                <a:lnTo>
                  <a:pt x="1071880" y="193040"/>
                </a:lnTo>
                <a:lnTo>
                  <a:pt x="2108200" y="0"/>
                </a:lnTo>
                <a:lnTo>
                  <a:pt x="2108200" y="396240"/>
                </a:lnTo>
                <a:lnTo>
                  <a:pt x="1711960" y="858520"/>
                </a:lnTo>
                <a:lnTo>
                  <a:pt x="248920" y="1275080"/>
                </a:lnTo>
                <a:lnTo>
                  <a:pt x="0" y="1219200"/>
                </a:lnTo>
                <a:close/>
              </a:path>
            </a:pathLst>
          </a:custGeom>
          <a:solidFill>
            <a:srgbClr val="5B9BD5">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040905" y="1845363"/>
            <a:ext cx="2113280" cy="1026160"/>
          </a:xfrm>
          <a:custGeom>
            <a:avLst/>
            <a:gdLst>
              <a:gd name="connsiteX0" fmla="*/ 0 w 2108200"/>
              <a:gd name="connsiteY0" fmla="*/ 1219200 h 1417320"/>
              <a:gd name="connsiteX1" fmla="*/ 0 w 2108200"/>
              <a:gd name="connsiteY1" fmla="*/ 812800 h 1417320"/>
              <a:gd name="connsiteX2" fmla="*/ 355600 w 2108200"/>
              <a:gd name="connsiteY2" fmla="*/ 401320 h 1417320"/>
              <a:gd name="connsiteX3" fmla="*/ 1071880 w 2108200"/>
              <a:gd name="connsiteY3" fmla="*/ 193040 h 1417320"/>
              <a:gd name="connsiteX4" fmla="*/ 2108200 w 2108200"/>
              <a:gd name="connsiteY4" fmla="*/ 0 h 1417320"/>
              <a:gd name="connsiteX5" fmla="*/ 2108200 w 2108200"/>
              <a:gd name="connsiteY5" fmla="*/ 396240 h 1417320"/>
              <a:gd name="connsiteX6" fmla="*/ 1402080 w 2108200"/>
              <a:gd name="connsiteY6" fmla="*/ 1219200 h 1417320"/>
              <a:gd name="connsiteX7" fmla="*/ 665480 w 2108200"/>
              <a:gd name="connsiteY7" fmla="*/ 1417320 h 1417320"/>
              <a:gd name="connsiteX8" fmla="*/ 0 w 2108200"/>
              <a:gd name="connsiteY8" fmla="*/ 1219200 h 141732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402080 w 2108200"/>
              <a:gd name="connsiteY6" fmla="*/ 1219200 h 1305560"/>
              <a:gd name="connsiteX7" fmla="*/ 314960 w 2108200"/>
              <a:gd name="connsiteY7" fmla="*/ 1305560 h 1305560"/>
              <a:gd name="connsiteX8" fmla="*/ 0 w 2108200"/>
              <a:gd name="connsiteY8" fmla="*/ 1219200 h 130556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711960 w 2108200"/>
              <a:gd name="connsiteY6" fmla="*/ 858520 h 1305560"/>
              <a:gd name="connsiteX7" fmla="*/ 314960 w 2108200"/>
              <a:gd name="connsiteY7" fmla="*/ 1305560 h 1305560"/>
              <a:gd name="connsiteX8" fmla="*/ 0 w 2108200"/>
              <a:gd name="connsiteY8" fmla="*/ 1219200 h 1305560"/>
              <a:gd name="connsiteX0" fmla="*/ 0 w 2108200"/>
              <a:gd name="connsiteY0" fmla="*/ 1219200 h 1275080"/>
              <a:gd name="connsiteX1" fmla="*/ 0 w 2108200"/>
              <a:gd name="connsiteY1" fmla="*/ 812800 h 1275080"/>
              <a:gd name="connsiteX2" fmla="*/ 355600 w 2108200"/>
              <a:gd name="connsiteY2" fmla="*/ 401320 h 1275080"/>
              <a:gd name="connsiteX3" fmla="*/ 1071880 w 2108200"/>
              <a:gd name="connsiteY3" fmla="*/ 193040 h 1275080"/>
              <a:gd name="connsiteX4" fmla="*/ 2108200 w 2108200"/>
              <a:gd name="connsiteY4" fmla="*/ 0 h 1275080"/>
              <a:gd name="connsiteX5" fmla="*/ 2108200 w 2108200"/>
              <a:gd name="connsiteY5" fmla="*/ 396240 h 1275080"/>
              <a:gd name="connsiteX6" fmla="*/ 1711960 w 2108200"/>
              <a:gd name="connsiteY6" fmla="*/ 858520 h 1275080"/>
              <a:gd name="connsiteX7" fmla="*/ 248920 w 2108200"/>
              <a:gd name="connsiteY7" fmla="*/ 1275080 h 1275080"/>
              <a:gd name="connsiteX8" fmla="*/ 0 w 2108200"/>
              <a:gd name="connsiteY8" fmla="*/ 1219200 h 1275080"/>
              <a:gd name="connsiteX0" fmla="*/ 0 w 2113280"/>
              <a:gd name="connsiteY0" fmla="*/ 1127760 h 1275080"/>
              <a:gd name="connsiteX1" fmla="*/ 5080 w 2113280"/>
              <a:gd name="connsiteY1" fmla="*/ 812800 h 1275080"/>
              <a:gd name="connsiteX2" fmla="*/ 360680 w 2113280"/>
              <a:gd name="connsiteY2" fmla="*/ 401320 h 1275080"/>
              <a:gd name="connsiteX3" fmla="*/ 1076960 w 2113280"/>
              <a:gd name="connsiteY3" fmla="*/ 193040 h 1275080"/>
              <a:gd name="connsiteX4" fmla="*/ 2113280 w 2113280"/>
              <a:gd name="connsiteY4" fmla="*/ 0 h 1275080"/>
              <a:gd name="connsiteX5" fmla="*/ 2113280 w 2113280"/>
              <a:gd name="connsiteY5" fmla="*/ 396240 h 1275080"/>
              <a:gd name="connsiteX6" fmla="*/ 1717040 w 2113280"/>
              <a:gd name="connsiteY6" fmla="*/ 858520 h 1275080"/>
              <a:gd name="connsiteX7" fmla="*/ 254000 w 2113280"/>
              <a:gd name="connsiteY7" fmla="*/ 1275080 h 1275080"/>
              <a:gd name="connsiteX8" fmla="*/ 0 w 2113280"/>
              <a:gd name="connsiteY8" fmla="*/ 1127760 h 127508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1717040 w 2113280"/>
              <a:gd name="connsiteY6" fmla="*/ 858520 h 1127760"/>
              <a:gd name="connsiteX7" fmla="*/ 431800 w 2113280"/>
              <a:gd name="connsiteY7" fmla="*/ 924560 h 1127760"/>
              <a:gd name="connsiteX8" fmla="*/ 0 w 2113280"/>
              <a:gd name="connsiteY8" fmla="*/ 1127760 h 112776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2113280 w 2113280"/>
              <a:gd name="connsiteY6" fmla="*/ 406400 h 1127760"/>
              <a:gd name="connsiteX7" fmla="*/ 431800 w 2113280"/>
              <a:gd name="connsiteY7" fmla="*/ 924560 h 1127760"/>
              <a:gd name="connsiteX8" fmla="*/ 0 w 2113280"/>
              <a:gd name="connsiteY8" fmla="*/ 1127760 h 112776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2113280 w 2113280"/>
              <a:gd name="connsiteY6" fmla="*/ 441960 h 1127760"/>
              <a:gd name="connsiteX7" fmla="*/ 431800 w 2113280"/>
              <a:gd name="connsiteY7" fmla="*/ 924560 h 1127760"/>
              <a:gd name="connsiteX8" fmla="*/ 0 w 2113280"/>
              <a:gd name="connsiteY8" fmla="*/ 1127760 h 1127760"/>
              <a:gd name="connsiteX0" fmla="*/ 0 w 2113280"/>
              <a:gd name="connsiteY0" fmla="*/ 1026160 h 1026160"/>
              <a:gd name="connsiteX1" fmla="*/ 5080 w 2113280"/>
              <a:gd name="connsiteY1" fmla="*/ 812800 h 1026160"/>
              <a:gd name="connsiteX2" fmla="*/ 360680 w 2113280"/>
              <a:gd name="connsiteY2" fmla="*/ 401320 h 1026160"/>
              <a:gd name="connsiteX3" fmla="*/ 1076960 w 2113280"/>
              <a:gd name="connsiteY3" fmla="*/ 193040 h 1026160"/>
              <a:gd name="connsiteX4" fmla="*/ 2113280 w 2113280"/>
              <a:gd name="connsiteY4" fmla="*/ 0 h 1026160"/>
              <a:gd name="connsiteX5" fmla="*/ 2113280 w 2113280"/>
              <a:gd name="connsiteY5" fmla="*/ 396240 h 1026160"/>
              <a:gd name="connsiteX6" fmla="*/ 2113280 w 2113280"/>
              <a:gd name="connsiteY6" fmla="*/ 441960 h 1026160"/>
              <a:gd name="connsiteX7" fmla="*/ 431800 w 2113280"/>
              <a:gd name="connsiteY7" fmla="*/ 924560 h 1026160"/>
              <a:gd name="connsiteX8" fmla="*/ 0 w 2113280"/>
              <a:gd name="connsiteY8" fmla="*/ 1026160 h 10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1026160">
                <a:moveTo>
                  <a:pt x="0" y="1026160"/>
                </a:moveTo>
                <a:cubicBezTo>
                  <a:pt x="1693" y="921173"/>
                  <a:pt x="3387" y="917787"/>
                  <a:pt x="5080" y="812800"/>
                </a:cubicBezTo>
                <a:lnTo>
                  <a:pt x="360680" y="401320"/>
                </a:lnTo>
                <a:lnTo>
                  <a:pt x="1076960" y="193040"/>
                </a:lnTo>
                <a:lnTo>
                  <a:pt x="2113280" y="0"/>
                </a:lnTo>
                <a:lnTo>
                  <a:pt x="2113280" y="396240"/>
                </a:lnTo>
                <a:lnTo>
                  <a:pt x="2113280" y="441960"/>
                </a:lnTo>
                <a:lnTo>
                  <a:pt x="431800" y="924560"/>
                </a:lnTo>
                <a:lnTo>
                  <a:pt x="0" y="1026160"/>
                </a:lnTo>
                <a:close/>
              </a:path>
            </a:pathLst>
          </a:custGeom>
          <a:solidFill>
            <a:srgbClr val="5B9BD5">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100408" y="4309197"/>
            <a:ext cx="2125391" cy="804006"/>
          </a:xfrm>
          <a:custGeom>
            <a:avLst/>
            <a:gdLst>
              <a:gd name="connsiteX0" fmla="*/ 0 w 2108200"/>
              <a:gd name="connsiteY0" fmla="*/ 1219200 h 1417320"/>
              <a:gd name="connsiteX1" fmla="*/ 0 w 2108200"/>
              <a:gd name="connsiteY1" fmla="*/ 812800 h 1417320"/>
              <a:gd name="connsiteX2" fmla="*/ 355600 w 2108200"/>
              <a:gd name="connsiteY2" fmla="*/ 401320 h 1417320"/>
              <a:gd name="connsiteX3" fmla="*/ 1071880 w 2108200"/>
              <a:gd name="connsiteY3" fmla="*/ 193040 h 1417320"/>
              <a:gd name="connsiteX4" fmla="*/ 2108200 w 2108200"/>
              <a:gd name="connsiteY4" fmla="*/ 0 h 1417320"/>
              <a:gd name="connsiteX5" fmla="*/ 2108200 w 2108200"/>
              <a:gd name="connsiteY5" fmla="*/ 396240 h 1417320"/>
              <a:gd name="connsiteX6" fmla="*/ 1402080 w 2108200"/>
              <a:gd name="connsiteY6" fmla="*/ 1219200 h 1417320"/>
              <a:gd name="connsiteX7" fmla="*/ 665480 w 2108200"/>
              <a:gd name="connsiteY7" fmla="*/ 1417320 h 1417320"/>
              <a:gd name="connsiteX8" fmla="*/ 0 w 2108200"/>
              <a:gd name="connsiteY8" fmla="*/ 1219200 h 141732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402080 w 2108200"/>
              <a:gd name="connsiteY6" fmla="*/ 1219200 h 1305560"/>
              <a:gd name="connsiteX7" fmla="*/ 314960 w 2108200"/>
              <a:gd name="connsiteY7" fmla="*/ 1305560 h 1305560"/>
              <a:gd name="connsiteX8" fmla="*/ 0 w 2108200"/>
              <a:gd name="connsiteY8" fmla="*/ 1219200 h 1305560"/>
              <a:gd name="connsiteX0" fmla="*/ 0 w 2108200"/>
              <a:gd name="connsiteY0" fmla="*/ 1219200 h 1305560"/>
              <a:gd name="connsiteX1" fmla="*/ 0 w 2108200"/>
              <a:gd name="connsiteY1" fmla="*/ 812800 h 1305560"/>
              <a:gd name="connsiteX2" fmla="*/ 355600 w 2108200"/>
              <a:gd name="connsiteY2" fmla="*/ 401320 h 1305560"/>
              <a:gd name="connsiteX3" fmla="*/ 1071880 w 2108200"/>
              <a:gd name="connsiteY3" fmla="*/ 193040 h 1305560"/>
              <a:gd name="connsiteX4" fmla="*/ 2108200 w 2108200"/>
              <a:gd name="connsiteY4" fmla="*/ 0 h 1305560"/>
              <a:gd name="connsiteX5" fmla="*/ 2108200 w 2108200"/>
              <a:gd name="connsiteY5" fmla="*/ 396240 h 1305560"/>
              <a:gd name="connsiteX6" fmla="*/ 1711960 w 2108200"/>
              <a:gd name="connsiteY6" fmla="*/ 858520 h 1305560"/>
              <a:gd name="connsiteX7" fmla="*/ 314960 w 2108200"/>
              <a:gd name="connsiteY7" fmla="*/ 1305560 h 1305560"/>
              <a:gd name="connsiteX8" fmla="*/ 0 w 2108200"/>
              <a:gd name="connsiteY8" fmla="*/ 1219200 h 1305560"/>
              <a:gd name="connsiteX0" fmla="*/ 0 w 2108200"/>
              <a:gd name="connsiteY0" fmla="*/ 1219200 h 1275080"/>
              <a:gd name="connsiteX1" fmla="*/ 0 w 2108200"/>
              <a:gd name="connsiteY1" fmla="*/ 812800 h 1275080"/>
              <a:gd name="connsiteX2" fmla="*/ 355600 w 2108200"/>
              <a:gd name="connsiteY2" fmla="*/ 401320 h 1275080"/>
              <a:gd name="connsiteX3" fmla="*/ 1071880 w 2108200"/>
              <a:gd name="connsiteY3" fmla="*/ 193040 h 1275080"/>
              <a:gd name="connsiteX4" fmla="*/ 2108200 w 2108200"/>
              <a:gd name="connsiteY4" fmla="*/ 0 h 1275080"/>
              <a:gd name="connsiteX5" fmla="*/ 2108200 w 2108200"/>
              <a:gd name="connsiteY5" fmla="*/ 396240 h 1275080"/>
              <a:gd name="connsiteX6" fmla="*/ 1711960 w 2108200"/>
              <a:gd name="connsiteY6" fmla="*/ 858520 h 1275080"/>
              <a:gd name="connsiteX7" fmla="*/ 248920 w 2108200"/>
              <a:gd name="connsiteY7" fmla="*/ 1275080 h 1275080"/>
              <a:gd name="connsiteX8" fmla="*/ 0 w 2108200"/>
              <a:gd name="connsiteY8" fmla="*/ 1219200 h 1275080"/>
              <a:gd name="connsiteX0" fmla="*/ 0 w 2113280"/>
              <a:gd name="connsiteY0" fmla="*/ 1127760 h 1275080"/>
              <a:gd name="connsiteX1" fmla="*/ 5080 w 2113280"/>
              <a:gd name="connsiteY1" fmla="*/ 812800 h 1275080"/>
              <a:gd name="connsiteX2" fmla="*/ 360680 w 2113280"/>
              <a:gd name="connsiteY2" fmla="*/ 401320 h 1275080"/>
              <a:gd name="connsiteX3" fmla="*/ 1076960 w 2113280"/>
              <a:gd name="connsiteY3" fmla="*/ 193040 h 1275080"/>
              <a:gd name="connsiteX4" fmla="*/ 2113280 w 2113280"/>
              <a:gd name="connsiteY4" fmla="*/ 0 h 1275080"/>
              <a:gd name="connsiteX5" fmla="*/ 2113280 w 2113280"/>
              <a:gd name="connsiteY5" fmla="*/ 396240 h 1275080"/>
              <a:gd name="connsiteX6" fmla="*/ 1717040 w 2113280"/>
              <a:gd name="connsiteY6" fmla="*/ 858520 h 1275080"/>
              <a:gd name="connsiteX7" fmla="*/ 254000 w 2113280"/>
              <a:gd name="connsiteY7" fmla="*/ 1275080 h 1275080"/>
              <a:gd name="connsiteX8" fmla="*/ 0 w 2113280"/>
              <a:gd name="connsiteY8" fmla="*/ 1127760 h 127508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1717040 w 2113280"/>
              <a:gd name="connsiteY6" fmla="*/ 858520 h 1127760"/>
              <a:gd name="connsiteX7" fmla="*/ 431800 w 2113280"/>
              <a:gd name="connsiteY7" fmla="*/ 924560 h 1127760"/>
              <a:gd name="connsiteX8" fmla="*/ 0 w 2113280"/>
              <a:gd name="connsiteY8" fmla="*/ 1127760 h 112776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2113280 w 2113280"/>
              <a:gd name="connsiteY6" fmla="*/ 406400 h 1127760"/>
              <a:gd name="connsiteX7" fmla="*/ 431800 w 2113280"/>
              <a:gd name="connsiteY7" fmla="*/ 924560 h 1127760"/>
              <a:gd name="connsiteX8" fmla="*/ 0 w 2113280"/>
              <a:gd name="connsiteY8" fmla="*/ 1127760 h 1127760"/>
              <a:gd name="connsiteX0" fmla="*/ 0 w 2113280"/>
              <a:gd name="connsiteY0" fmla="*/ 1127760 h 1127760"/>
              <a:gd name="connsiteX1" fmla="*/ 5080 w 2113280"/>
              <a:gd name="connsiteY1" fmla="*/ 812800 h 1127760"/>
              <a:gd name="connsiteX2" fmla="*/ 360680 w 2113280"/>
              <a:gd name="connsiteY2" fmla="*/ 401320 h 1127760"/>
              <a:gd name="connsiteX3" fmla="*/ 1076960 w 2113280"/>
              <a:gd name="connsiteY3" fmla="*/ 193040 h 1127760"/>
              <a:gd name="connsiteX4" fmla="*/ 2113280 w 2113280"/>
              <a:gd name="connsiteY4" fmla="*/ 0 h 1127760"/>
              <a:gd name="connsiteX5" fmla="*/ 2113280 w 2113280"/>
              <a:gd name="connsiteY5" fmla="*/ 396240 h 1127760"/>
              <a:gd name="connsiteX6" fmla="*/ 2113280 w 2113280"/>
              <a:gd name="connsiteY6" fmla="*/ 441960 h 1127760"/>
              <a:gd name="connsiteX7" fmla="*/ 431800 w 2113280"/>
              <a:gd name="connsiteY7" fmla="*/ 924560 h 1127760"/>
              <a:gd name="connsiteX8" fmla="*/ 0 w 2113280"/>
              <a:gd name="connsiteY8" fmla="*/ 1127760 h 1127760"/>
              <a:gd name="connsiteX0" fmla="*/ 0 w 2113280"/>
              <a:gd name="connsiteY0" fmla="*/ 1026160 h 1026160"/>
              <a:gd name="connsiteX1" fmla="*/ 5080 w 2113280"/>
              <a:gd name="connsiteY1" fmla="*/ 812800 h 1026160"/>
              <a:gd name="connsiteX2" fmla="*/ 360680 w 2113280"/>
              <a:gd name="connsiteY2" fmla="*/ 401320 h 1026160"/>
              <a:gd name="connsiteX3" fmla="*/ 1076960 w 2113280"/>
              <a:gd name="connsiteY3" fmla="*/ 193040 h 1026160"/>
              <a:gd name="connsiteX4" fmla="*/ 2113280 w 2113280"/>
              <a:gd name="connsiteY4" fmla="*/ 0 h 1026160"/>
              <a:gd name="connsiteX5" fmla="*/ 2113280 w 2113280"/>
              <a:gd name="connsiteY5" fmla="*/ 396240 h 1026160"/>
              <a:gd name="connsiteX6" fmla="*/ 2113280 w 2113280"/>
              <a:gd name="connsiteY6" fmla="*/ 441960 h 1026160"/>
              <a:gd name="connsiteX7" fmla="*/ 431800 w 2113280"/>
              <a:gd name="connsiteY7" fmla="*/ 924560 h 1026160"/>
              <a:gd name="connsiteX8" fmla="*/ 0 w 2113280"/>
              <a:gd name="connsiteY8" fmla="*/ 1026160 h 1026160"/>
              <a:gd name="connsiteX0" fmla="*/ 0 w 2113280"/>
              <a:gd name="connsiteY0" fmla="*/ 868713 h 924560"/>
              <a:gd name="connsiteX1" fmla="*/ 5080 w 2113280"/>
              <a:gd name="connsiteY1" fmla="*/ 812800 h 924560"/>
              <a:gd name="connsiteX2" fmla="*/ 360680 w 2113280"/>
              <a:gd name="connsiteY2" fmla="*/ 401320 h 924560"/>
              <a:gd name="connsiteX3" fmla="*/ 1076960 w 2113280"/>
              <a:gd name="connsiteY3" fmla="*/ 193040 h 924560"/>
              <a:gd name="connsiteX4" fmla="*/ 2113280 w 2113280"/>
              <a:gd name="connsiteY4" fmla="*/ 0 h 924560"/>
              <a:gd name="connsiteX5" fmla="*/ 2113280 w 2113280"/>
              <a:gd name="connsiteY5" fmla="*/ 396240 h 924560"/>
              <a:gd name="connsiteX6" fmla="*/ 2113280 w 2113280"/>
              <a:gd name="connsiteY6" fmla="*/ 441960 h 924560"/>
              <a:gd name="connsiteX7" fmla="*/ 431800 w 2113280"/>
              <a:gd name="connsiteY7" fmla="*/ 924560 h 924560"/>
              <a:gd name="connsiteX8" fmla="*/ 0 w 2113280"/>
              <a:gd name="connsiteY8" fmla="*/ 868713 h 924560"/>
              <a:gd name="connsiteX0" fmla="*/ 0 w 2113280"/>
              <a:gd name="connsiteY0" fmla="*/ 868713 h 868713"/>
              <a:gd name="connsiteX1" fmla="*/ 5080 w 2113280"/>
              <a:gd name="connsiteY1" fmla="*/ 812800 h 868713"/>
              <a:gd name="connsiteX2" fmla="*/ 360680 w 2113280"/>
              <a:gd name="connsiteY2" fmla="*/ 401320 h 868713"/>
              <a:gd name="connsiteX3" fmla="*/ 1076960 w 2113280"/>
              <a:gd name="connsiteY3" fmla="*/ 193040 h 868713"/>
              <a:gd name="connsiteX4" fmla="*/ 2113280 w 2113280"/>
              <a:gd name="connsiteY4" fmla="*/ 0 h 868713"/>
              <a:gd name="connsiteX5" fmla="*/ 2113280 w 2113280"/>
              <a:gd name="connsiteY5" fmla="*/ 396240 h 868713"/>
              <a:gd name="connsiteX6" fmla="*/ 2113280 w 2113280"/>
              <a:gd name="connsiteY6" fmla="*/ 441960 h 868713"/>
              <a:gd name="connsiteX7" fmla="*/ 449967 w 2113280"/>
              <a:gd name="connsiteY7" fmla="*/ 627834 h 868713"/>
              <a:gd name="connsiteX8" fmla="*/ 0 w 2113280"/>
              <a:gd name="connsiteY8" fmla="*/ 868713 h 868713"/>
              <a:gd name="connsiteX0" fmla="*/ 0 w 2113280"/>
              <a:gd name="connsiteY0" fmla="*/ 868713 h 868713"/>
              <a:gd name="connsiteX1" fmla="*/ 5080 w 2113280"/>
              <a:gd name="connsiteY1" fmla="*/ 812800 h 868713"/>
              <a:gd name="connsiteX2" fmla="*/ 360680 w 2113280"/>
              <a:gd name="connsiteY2" fmla="*/ 401320 h 868713"/>
              <a:gd name="connsiteX3" fmla="*/ 1076960 w 2113280"/>
              <a:gd name="connsiteY3" fmla="*/ 193040 h 868713"/>
              <a:gd name="connsiteX4" fmla="*/ 2113280 w 2113280"/>
              <a:gd name="connsiteY4" fmla="*/ 0 h 868713"/>
              <a:gd name="connsiteX5" fmla="*/ 2113280 w 2113280"/>
              <a:gd name="connsiteY5" fmla="*/ 396240 h 868713"/>
              <a:gd name="connsiteX6" fmla="*/ 2089057 w 2113280"/>
              <a:gd name="connsiteY6" fmla="*/ 169457 h 868713"/>
              <a:gd name="connsiteX7" fmla="*/ 449967 w 2113280"/>
              <a:gd name="connsiteY7" fmla="*/ 627834 h 868713"/>
              <a:gd name="connsiteX8" fmla="*/ 0 w 2113280"/>
              <a:gd name="connsiteY8" fmla="*/ 868713 h 868713"/>
              <a:gd name="connsiteX0" fmla="*/ 0 w 2113280"/>
              <a:gd name="connsiteY0" fmla="*/ 868713 h 868713"/>
              <a:gd name="connsiteX1" fmla="*/ 5080 w 2113280"/>
              <a:gd name="connsiteY1" fmla="*/ 812800 h 868713"/>
              <a:gd name="connsiteX2" fmla="*/ 360680 w 2113280"/>
              <a:gd name="connsiteY2" fmla="*/ 401320 h 868713"/>
              <a:gd name="connsiteX3" fmla="*/ 1076960 w 2113280"/>
              <a:gd name="connsiteY3" fmla="*/ 193040 h 868713"/>
              <a:gd name="connsiteX4" fmla="*/ 2113280 w 2113280"/>
              <a:gd name="connsiteY4" fmla="*/ 0 h 868713"/>
              <a:gd name="connsiteX5" fmla="*/ 2113280 w 2113280"/>
              <a:gd name="connsiteY5" fmla="*/ 396240 h 868713"/>
              <a:gd name="connsiteX6" fmla="*/ 2089057 w 2113280"/>
              <a:gd name="connsiteY6" fmla="*/ 169457 h 868713"/>
              <a:gd name="connsiteX7" fmla="*/ 449967 w 2113280"/>
              <a:gd name="connsiteY7" fmla="*/ 627834 h 868713"/>
              <a:gd name="connsiteX8" fmla="*/ 0 w 2113280"/>
              <a:gd name="connsiteY8" fmla="*/ 868713 h 868713"/>
              <a:gd name="connsiteX0" fmla="*/ 0 w 2113280"/>
              <a:gd name="connsiteY0" fmla="*/ 868713 h 868713"/>
              <a:gd name="connsiteX1" fmla="*/ 17191 w 2113280"/>
              <a:gd name="connsiteY1" fmla="*/ 770411 h 868713"/>
              <a:gd name="connsiteX2" fmla="*/ 360680 w 2113280"/>
              <a:gd name="connsiteY2" fmla="*/ 401320 h 868713"/>
              <a:gd name="connsiteX3" fmla="*/ 1076960 w 2113280"/>
              <a:gd name="connsiteY3" fmla="*/ 193040 h 868713"/>
              <a:gd name="connsiteX4" fmla="*/ 2113280 w 2113280"/>
              <a:gd name="connsiteY4" fmla="*/ 0 h 868713"/>
              <a:gd name="connsiteX5" fmla="*/ 2113280 w 2113280"/>
              <a:gd name="connsiteY5" fmla="*/ 396240 h 868713"/>
              <a:gd name="connsiteX6" fmla="*/ 2089057 w 2113280"/>
              <a:gd name="connsiteY6" fmla="*/ 169457 h 868713"/>
              <a:gd name="connsiteX7" fmla="*/ 449967 w 2113280"/>
              <a:gd name="connsiteY7" fmla="*/ 627834 h 868713"/>
              <a:gd name="connsiteX8" fmla="*/ 0 w 2113280"/>
              <a:gd name="connsiteY8" fmla="*/ 868713 h 868713"/>
              <a:gd name="connsiteX0" fmla="*/ 0 w 2125391"/>
              <a:gd name="connsiteY0" fmla="*/ 796046 h 804006"/>
              <a:gd name="connsiteX1" fmla="*/ 29302 w 2125391"/>
              <a:gd name="connsiteY1" fmla="*/ 770411 h 804006"/>
              <a:gd name="connsiteX2" fmla="*/ 372791 w 2125391"/>
              <a:gd name="connsiteY2" fmla="*/ 401320 h 804006"/>
              <a:gd name="connsiteX3" fmla="*/ 1089071 w 2125391"/>
              <a:gd name="connsiteY3" fmla="*/ 193040 h 804006"/>
              <a:gd name="connsiteX4" fmla="*/ 2125391 w 2125391"/>
              <a:gd name="connsiteY4" fmla="*/ 0 h 804006"/>
              <a:gd name="connsiteX5" fmla="*/ 2125391 w 2125391"/>
              <a:gd name="connsiteY5" fmla="*/ 396240 h 804006"/>
              <a:gd name="connsiteX6" fmla="*/ 2101168 w 2125391"/>
              <a:gd name="connsiteY6" fmla="*/ 169457 h 804006"/>
              <a:gd name="connsiteX7" fmla="*/ 462078 w 2125391"/>
              <a:gd name="connsiteY7" fmla="*/ 627834 h 804006"/>
              <a:gd name="connsiteX8" fmla="*/ 0 w 2125391"/>
              <a:gd name="connsiteY8" fmla="*/ 796046 h 80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391" h="804006">
                <a:moveTo>
                  <a:pt x="0" y="796046"/>
                </a:moveTo>
                <a:cubicBezTo>
                  <a:pt x="1693" y="691059"/>
                  <a:pt x="27609" y="875398"/>
                  <a:pt x="29302" y="770411"/>
                </a:cubicBezTo>
                <a:lnTo>
                  <a:pt x="372791" y="401320"/>
                </a:lnTo>
                <a:lnTo>
                  <a:pt x="1089071" y="193040"/>
                </a:lnTo>
                <a:lnTo>
                  <a:pt x="2125391" y="0"/>
                </a:lnTo>
                <a:lnTo>
                  <a:pt x="2125391" y="396240"/>
                </a:lnTo>
                <a:cubicBezTo>
                  <a:pt x="2117317" y="320646"/>
                  <a:pt x="2127409" y="166328"/>
                  <a:pt x="2101168" y="169457"/>
                </a:cubicBezTo>
                <a:lnTo>
                  <a:pt x="462078" y="627834"/>
                </a:lnTo>
                <a:lnTo>
                  <a:pt x="0" y="796046"/>
                </a:lnTo>
                <a:close/>
              </a:path>
            </a:pathLst>
          </a:custGeom>
          <a:solidFill>
            <a:srgbClr val="5B9BD5">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4072" y="1598069"/>
            <a:ext cx="853844" cy="307777"/>
          </a:xfrm>
          <a:prstGeom prst="rect">
            <a:avLst/>
          </a:prstGeom>
          <a:noFill/>
        </p:spPr>
        <p:txBody>
          <a:bodyPr wrap="square" rtlCol="0">
            <a:spAutoFit/>
          </a:bodyPr>
          <a:lstStyle/>
          <a:p>
            <a:r>
              <a:rPr lang="en-US" sz="1400" dirty="0" smtClean="0"/>
              <a:t>K</a:t>
            </a:r>
            <a:r>
              <a:rPr lang="en-US" sz="1400" baseline="-25000" dirty="0" smtClean="0"/>
              <a:t> </a:t>
            </a:r>
            <a:r>
              <a:rPr lang="en-US" sz="1400" dirty="0" smtClean="0"/>
              <a:t>= 1</a:t>
            </a:r>
            <a:endParaRPr lang="en-US" sz="1400" dirty="0"/>
          </a:p>
        </p:txBody>
      </p:sp>
      <p:sp>
        <p:nvSpPr>
          <p:cNvPr id="17" name="TextBox 16"/>
          <p:cNvSpPr txBox="1"/>
          <p:nvPr/>
        </p:nvSpPr>
        <p:spPr>
          <a:xfrm>
            <a:off x="4025737" y="1607739"/>
            <a:ext cx="853844" cy="307777"/>
          </a:xfrm>
          <a:prstGeom prst="rect">
            <a:avLst/>
          </a:prstGeom>
          <a:noFill/>
        </p:spPr>
        <p:txBody>
          <a:bodyPr wrap="square" rtlCol="0">
            <a:spAutoFit/>
          </a:bodyPr>
          <a:lstStyle/>
          <a:p>
            <a:r>
              <a:rPr lang="en-US" sz="1400" dirty="0" smtClean="0"/>
              <a:t>K= 2</a:t>
            </a:r>
            <a:endParaRPr lang="en-US" sz="1400" dirty="0"/>
          </a:p>
        </p:txBody>
      </p:sp>
      <p:sp>
        <p:nvSpPr>
          <p:cNvPr id="18" name="TextBox 17"/>
          <p:cNvSpPr txBox="1"/>
          <p:nvPr/>
        </p:nvSpPr>
        <p:spPr>
          <a:xfrm>
            <a:off x="6986427" y="1598069"/>
            <a:ext cx="853844" cy="307777"/>
          </a:xfrm>
          <a:prstGeom prst="rect">
            <a:avLst/>
          </a:prstGeom>
          <a:noFill/>
        </p:spPr>
        <p:txBody>
          <a:bodyPr wrap="square" rtlCol="0">
            <a:spAutoFit/>
          </a:bodyPr>
          <a:lstStyle/>
          <a:p>
            <a:r>
              <a:rPr lang="en-US" sz="1400" dirty="0" smtClean="0"/>
              <a:t>K= 3</a:t>
            </a:r>
            <a:endParaRPr lang="en-US" sz="1400" dirty="0"/>
          </a:p>
        </p:txBody>
      </p:sp>
      <p:sp>
        <p:nvSpPr>
          <p:cNvPr id="19" name="TextBox 18"/>
          <p:cNvSpPr txBox="1"/>
          <p:nvPr/>
        </p:nvSpPr>
        <p:spPr>
          <a:xfrm>
            <a:off x="1064072" y="4060084"/>
            <a:ext cx="853844" cy="307777"/>
          </a:xfrm>
          <a:prstGeom prst="rect">
            <a:avLst/>
          </a:prstGeom>
          <a:noFill/>
        </p:spPr>
        <p:txBody>
          <a:bodyPr wrap="square" rtlCol="0">
            <a:spAutoFit/>
          </a:bodyPr>
          <a:lstStyle/>
          <a:p>
            <a:r>
              <a:rPr lang="en-US" sz="1400" dirty="0" smtClean="0"/>
              <a:t>K</a:t>
            </a:r>
            <a:r>
              <a:rPr lang="en-US" sz="1400" baseline="-25000" dirty="0" smtClean="0"/>
              <a:t> </a:t>
            </a:r>
            <a:r>
              <a:rPr lang="en-US" sz="1400" dirty="0" smtClean="0"/>
              <a:t>= 4</a:t>
            </a:r>
            <a:endParaRPr lang="en-US" sz="1400" dirty="0"/>
          </a:p>
        </p:txBody>
      </p:sp>
      <p:sp>
        <p:nvSpPr>
          <p:cNvPr id="20" name="TextBox 19"/>
          <p:cNvSpPr txBox="1"/>
          <p:nvPr/>
        </p:nvSpPr>
        <p:spPr>
          <a:xfrm>
            <a:off x="4031793" y="4047971"/>
            <a:ext cx="853844" cy="307777"/>
          </a:xfrm>
          <a:prstGeom prst="rect">
            <a:avLst/>
          </a:prstGeom>
          <a:noFill/>
        </p:spPr>
        <p:txBody>
          <a:bodyPr wrap="square" rtlCol="0">
            <a:spAutoFit/>
          </a:bodyPr>
          <a:lstStyle/>
          <a:p>
            <a:r>
              <a:rPr lang="en-US" sz="1400" dirty="0" smtClean="0"/>
              <a:t>K</a:t>
            </a:r>
            <a:r>
              <a:rPr lang="en-US" sz="1400" baseline="-25000" dirty="0" smtClean="0"/>
              <a:t> </a:t>
            </a:r>
            <a:r>
              <a:rPr lang="en-US" sz="1400" dirty="0" smtClean="0"/>
              <a:t>= 5</a:t>
            </a:r>
            <a:endParaRPr lang="en-US" sz="1400" dirty="0"/>
          </a:p>
        </p:txBody>
      </p:sp>
      <p:pic>
        <p:nvPicPr>
          <p:cNvPr id="21" name="Picture 20"/>
          <p:cNvPicPr>
            <a:picLocks noChangeAspect="1"/>
          </p:cNvPicPr>
          <p:nvPr/>
        </p:nvPicPr>
        <p:blipFill>
          <a:blip r:embed="rId7"/>
          <a:stretch>
            <a:fillRect/>
          </a:stretch>
        </p:blipFill>
        <p:spPr>
          <a:xfrm>
            <a:off x="6867611" y="4245849"/>
            <a:ext cx="2773680" cy="1112520"/>
          </a:xfrm>
          <a:prstGeom prst="rect">
            <a:avLst/>
          </a:prstGeom>
        </p:spPr>
      </p:pic>
      <p:sp>
        <p:nvSpPr>
          <p:cNvPr id="22" name="TextBox 21"/>
          <p:cNvSpPr txBox="1"/>
          <p:nvPr/>
        </p:nvSpPr>
        <p:spPr>
          <a:xfrm>
            <a:off x="2398029" y="2871523"/>
            <a:ext cx="163502" cy="215444"/>
          </a:xfrm>
          <a:prstGeom prst="rect">
            <a:avLst/>
          </a:prstGeom>
          <a:noFill/>
        </p:spPr>
        <p:txBody>
          <a:bodyPr wrap="square" rtlCol="0">
            <a:spAutoFit/>
          </a:bodyPr>
          <a:lstStyle/>
          <a:p>
            <a:r>
              <a:rPr lang="en-US" sz="800" dirty="0" smtClean="0"/>
              <a:t>B</a:t>
            </a:r>
            <a:endParaRPr lang="en-US" sz="800" dirty="0"/>
          </a:p>
        </p:txBody>
      </p:sp>
      <p:sp>
        <p:nvSpPr>
          <p:cNvPr id="24" name="TextBox 23"/>
          <p:cNvSpPr txBox="1"/>
          <p:nvPr/>
        </p:nvSpPr>
        <p:spPr>
          <a:xfrm>
            <a:off x="5552870" y="2440522"/>
            <a:ext cx="276810" cy="215444"/>
          </a:xfrm>
          <a:prstGeom prst="rect">
            <a:avLst/>
          </a:prstGeom>
          <a:solidFill>
            <a:schemeClr val="accent1">
              <a:lumMod val="20000"/>
              <a:lumOff val="80000"/>
            </a:schemeClr>
          </a:solidFill>
        </p:spPr>
        <p:txBody>
          <a:bodyPr wrap="square" rtlCol="0">
            <a:spAutoFit/>
          </a:bodyPr>
          <a:lstStyle/>
          <a:p>
            <a:pPr algn="r"/>
            <a:r>
              <a:rPr lang="en-US" sz="800" dirty="0" smtClean="0"/>
              <a:t>B’</a:t>
            </a:r>
            <a:endParaRPr lang="en-US" sz="800" dirty="0"/>
          </a:p>
        </p:txBody>
      </p:sp>
      <p:sp>
        <p:nvSpPr>
          <p:cNvPr id="25" name="TextBox 24"/>
          <p:cNvSpPr txBox="1"/>
          <p:nvPr/>
        </p:nvSpPr>
        <p:spPr>
          <a:xfrm>
            <a:off x="3172308" y="1687109"/>
            <a:ext cx="247184" cy="215444"/>
          </a:xfrm>
          <a:prstGeom prst="rect">
            <a:avLst/>
          </a:prstGeom>
          <a:noFill/>
        </p:spPr>
        <p:txBody>
          <a:bodyPr wrap="none" rtlCol="0">
            <a:spAutoFit/>
          </a:bodyPr>
          <a:lstStyle/>
          <a:p>
            <a:r>
              <a:rPr lang="en-US" sz="800" dirty="0" smtClean="0"/>
              <a:t>D</a:t>
            </a:r>
            <a:endParaRPr lang="en-US" sz="800" dirty="0"/>
          </a:p>
        </p:txBody>
      </p:sp>
      <p:sp>
        <p:nvSpPr>
          <p:cNvPr id="26" name="TextBox 25"/>
          <p:cNvSpPr txBox="1"/>
          <p:nvPr/>
        </p:nvSpPr>
        <p:spPr>
          <a:xfrm>
            <a:off x="6134923" y="1695380"/>
            <a:ext cx="247184" cy="215444"/>
          </a:xfrm>
          <a:prstGeom prst="rect">
            <a:avLst/>
          </a:prstGeom>
          <a:noFill/>
        </p:spPr>
        <p:txBody>
          <a:bodyPr wrap="none" rtlCol="0">
            <a:spAutoFit/>
          </a:bodyPr>
          <a:lstStyle/>
          <a:p>
            <a:r>
              <a:rPr lang="en-US" sz="800" dirty="0" smtClean="0"/>
              <a:t>D</a:t>
            </a:r>
            <a:endParaRPr lang="en-US" sz="800" dirty="0"/>
          </a:p>
        </p:txBody>
      </p:sp>
      <p:sp>
        <p:nvSpPr>
          <p:cNvPr id="27" name="TextBox 26"/>
          <p:cNvSpPr txBox="1"/>
          <p:nvPr/>
        </p:nvSpPr>
        <p:spPr>
          <a:xfrm>
            <a:off x="9091483" y="1697019"/>
            <a:ext cx="247184" cy="215444"/>
          </a:xfrm>
          <a:prstGeom prst="rect">
            <a:avLst/>
          </a:prstGeom>
          <a:noFill/>
        </p:spPr>
        <p:txBody>
          <a:bodyPr wrap="none" rtlCol="0">
            <a:spAutoFit/>
          </a:bodyPr>
          <a:lstStyle/>
          <a:p>
            <a:r>
              <a:rPr lang="en-US" sz="800" dirty="0" smtClean="0"/>
              <a:t>D</a:t>
            </a:r>
            <a:endParaRPr lang="en-US" sz="800" dirty="0"/>
          </a:p>
        </p:txBody>
      </p:sp>
      <p:sp>
        <p:nvSpPr>
          <p:cNvPr id="28" name="TextBox 27"/>
          <p:cNvSpPr txBox="1"/>
          <p:nvPr/>
        </p:nvSpPr>
        <p:spPr>
          <a:xfrm>
            <a:off x="3166252" y="4140304"/>
            <a:ext cx="247184" cy="215444"/>
          </a:xfrm>
          <a:prstGeom prst="rect">
            <a:avLst/>
          </a:prstGeom>
          <a:noFill/>
        </p:spPr>
        <p:txBody>
          <a:bodyPr wrap="none" rtlCol="0">
            <a:spAutoFit/>
          </a:bodyPr>
          <a:lstStyle/>
          <a:p>
            <a:r>
              <a:rPr lang="en-US" sz="800" dirty="0" smtClean="0"/>
              <a:t>D</a:t>
            </a:r>
            <a:endParaRPr lang="en-US" sz="800" dirty="0"/>
          </a:p>
        </p:txBody>
      </p:sp>
      <p:sp>
        <p:nvSpPr>
          <p:cNvPr id="30" name="TextBox 29"/>
          <p:cNvSpPr txBox="1"/>
          <p:nvPr/>
        </p:nvSpPr>
        <p:spPr>
          <a:xfrm>
            <a:off x="8013843" y="1830565"/>
            <a:ext cx="234360" cy="215444"/>
          </a:xfrm>
          <a:prstGeom prst="rect">
            <a:avLst/>
          </a:prstGeom>
          <a:noFill/>
        </p:spPr>
        <p:txBody>
          <a:bodyPr wrap="none" rtlCol="0">
            <a:spAutoFit/>
          </a:bodyPr>
          <a:lstStyle/>
          <a:p>
            <a:r>
              <a:rPr lang="en-US" sz="800" dirty="0"/>
              <a:t>E</a:t>
            </a:r>
          </a:p>
        </p:txBody>
      </p:sp>
      <p:sp>
        <p:nvSpPr>
          <p:cNvPr id="31" name="TextBox 30"/>
          <p:cNvSpPr txBox="1"/>
          <p:nvPr/>
        </p:nvSpPr>
        <p:spPr>
          <a:xfrm>
            <a:off x="2067422" y="1881164"/>
            <a:ext cx="234360" cy="215444"/>
          </a:xfrm>
          <a:prstGeom prst="rect">
            <a:avLst/>
          </a:prstGeom>
          <a:noFill/>
        </p:spPr>
        <p:txBody>
          <a:bodyPr wrap="none" rtlCol="0">
            <a:spAutoFit/>
          </a:bodyPr>
          <a:lstStyle/>
          <a:p>
            <a:r>
              <a:rPr lang="en-US" sz="800" dirty="0"/>
              <a:t>E</a:t>
            </a:r>
          </a:p>
        </p:txBody>
      </p:sp>
      <p:sp>
        <p:nvSpPr>
          <p:cNvPr id="32" name="TextBox 31"/>
          <p:cNvSpPr txBox="1"/>
          <p:nvPr/>
        </p:nvSpPr>
        <p:spPr>
          <a:xfrm>
            <a:off x="5038370" y="1859280"/>
            <a:ext cx="234360" cy="215444"/>
          </a:xfrm>
          <a:prstGeom prst="rect">
            <a:avLst/>
          </a:prstGeom>
          <a:noFill/>
        </p:spPr>
        <p:txBody>
          <a:bodyPr wrap="none" rtlCol="0">
            <a:spAutoFit/>
          </a:bodyPr>
          <a:lstStyle/>
          <a:p>
            <a:r>
              <a:rPr lang="en-US" sz="800" dirty="0"/>
              <a:t>E</a:t>
            </a:r>
          </a:p>
        </p:txBody>
      </p:sp>
      <p:sp>
        <p:nvSpPr>
          <p:cNvPr id="33" name="TextBox 32"/>
          <p:cNvSpPr txBox="1"/>
          <p:nvPr/>
        </p:nvSpPr>
        <p:spPr>
          <a:xfrm>
            <a:off x="2059150" y="4309197"/>
            <a:ext cx="234360" cy="215444"/>
          </a:xfrm>
          <a:prstGeom prst="rect">
            <a:avLst/>
          </a:prstGeom>
          <a:noFill/>
        </p:spPr>
        <p:txBody>
          <a:bodyPr wrap="none" rtlCol="0">
            <a:spAutoFit/>
          </a:bodyPr>
          <a:lstStyle/>
          <a:p>
            <a:r>
              <a:rPr lang="en-US" sz="800" dirty="0"/>
              <a:t>E</a:t>
            </a:r>
          </a:p>
        </p:txBody>
      </p:sp>
      <p:sp>
        <p:nvSpPr>
          <p:cNvPr id="34" name="Oval 33"/>
          <p:cNvSpPr/>
          <p:nvPr/>
        </p:nvSpPr>
        <p:spPr>
          <a:xfrm>
            <a:off x="3261611" y="4699088"/>
            <a:ext cx="72000" cy="90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248043" y="47182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63809" y="4245849"/>
            <a:ext cx="460228" cy="111252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181063" y="4245849"/>
            <a:ext cx="460228" cy="111252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900458" y="4367861"/>
            <a:ext cx="1205346" cy="646331"/>
          </a:xfrm>
          <a:prstGeom prst="rect">
            <a:avLst/>
          </a:prstGeom>
          <a:noFill/>
        </p:spPr>
        <p:txBody>
          <a:bodyPr wrap="square" rtlCol="0">
            <a:spAutoFit/>
          </a:bodyPr>
          <a:lstStyle/>
          <a:p>
            <a:r>
              <a:rPr lang="en-US" dirty="0" smtClean="0">
                <a:solidFill>
                  <a:schemeClr val="accent6"/>
                </a:solidFill>
              </a:rPr>
              <a:t>Binding constraints</a:t>
            </a:r>
            <a:endParaRPr lang="en-US" dirty="0">
              <a:solidFill>
                <a:schemeClr val="accent6"/>
              </a:solidFill>
            </a:endParaRPr>
          </a:p>
        </p:txBody>
      </p:sp>
      <p:sp>
        <p:nvSpPr>
          <p:cNvPr id="39" name="TextBox 38"/>
          <p:cNvSpPr txBox="1"/>
          <p:nvPr/>
        </p:nvSpPr>
        <p:spPr>
          <a:xfrm>
            <a:off x="6790949" y="5548696"/>
            <a:ext cx="5179377" cy="1200329"/>
          </a:xfrm>
          <a:prstGeom prst="rect">
            <a:avLst/>
          </a:prstGeom>
          <a:noFill/>
        </p:spPr>
        <p:txBody>
          <a:bodyPr wrap="square" rtlCol="0">
            <a:spAutoFit/>
          </a:bodyPr>
          <a:lstStyle/>
          <a:p>
            <a:r>
              <a:rPr lang="en-US" dirty="0" smtClean="0"/>
              <a:t>The method allows to determine an approximation to the </a:t>
            </a:r>
            <a:r>
              <a:rPr lang="en-US" dirty="0" err="1" smtClean="0"/>
              <a:t>nondominated</a:t>
            </a:r>
            <a:r>
              <a:rPr lang="en-US" dirty="0" smtClean="0"/>
              <a:t> set, but it misses solutions C and D. However there is more detail found between points B and C</a:t>
            </a:r>
            <a:endParaRPr lang="en-US" dirty="0"/>
          </a:p>
        </p:txBody>
      </p:sp>
      <p:sp>
        <p:nvSpPr>
          <p:cNvPr id="40" name="TextBox 39"/>
          <p:cNvSpPr txBox="1"/>
          <p:nvPr/>
        </p:nvSpPr>
        <p:spPr>
          <a:xfrm>
            <a:off x="3037784" y="2106306"/>
            <a:ext cx="163502" cy="215444"/>
          </a:xfrm>
          <a:prstGeom prst="rect">
            <a:avLst/>
          </a:prstGeom>
          <a:noFill/>
        </p:spPr>
        <p:txBody>
          <a:bodyPr wrap="square" rtlCol="0">
            <a:spAutoFit/>
          </a:bodyPr>
          <a:lstStyle/>
          <a:p>
            <a:r>
              <a:rPr lang="en-US" sz="800" dirty="0" smtClean="0"/>
              <a:t>C</a:t>
            </a:r>
            <a:endParaRPr lang="en-US" sz="800" dirty="0"/>
          </a:p>
        </p:txBody>
      </p:sp>
      <p:sp>
        <p:nvSpPr>
          <p:cNvPr id="41" name="TextBox 40"/>
          <p:cNvSpPr txBox="1"/>
          <p:nvPr/>
        </p:nvSpPr>
        <p:spPr>
          <a:xfrm>
            <a:off x="6187242" y="2138160"/>
            <a:ext cx="247184" cy="215444"/>
          </a:xfrm>
          <a:prstGeom prst="rect">
            <a:avLst/>
          </a:prstGeom>
          <a:noFill/>
        </p:spPr>
        <p:txBody>
          <a:bodyPr wrap="none" rtlCol="0">
            <a:spAutoFit/>
          </a:bodyPr>
          <a:lstStyle/>
          <a:p>
            <a:r>
              <a:rPr lang="en-US" sz="800" dirty="0" smtClean="0"/>
              <a:t>C</a:t>
            </a:r>
            <a:endParaRPr lang="en-US" sz="800" dirty="0"/>
          </a:p>
        </p:txBody>
      </p:sp>
      <p:sp>
        <p:nvSpPr>
          <p:cNvPr id="42" name="TextBox 41"/>
          <p:cNvSpPr txBox="1"/>
          <p:nvPr/>
        </p:nvSpPr>
        <p:spPr>
          <a:xfrm>
            <a:off x="9091483" y="2066408"/>
            <a:ext cx="247184" cy="215444"/>
          </a:xfrm>
          <a:prstGeom prst="rect">
            <a:avLst/>
          </a:prstGeom>
          <a:noFill/>
        </p:spPr>
        <p:txBody>
          <a:bodyPr wrap="none" rtlCol="0">
            <a:spAutoFit/>
          </a:bodyPr>
          <a:lstStyle/>
          <a:p>
            <a:r>
              <a:rPr lang="en-US" sz="800" dirty="0" smtClean="0"/>
              <a:t>C</a:t>
            </a:r>
            <a:endParaRPr lang="en-US" sz="800" dirty="0"/>
          </a:p>
        </p:txBody>
      </p:sp>
      <p:sp>
        <p:nvSpPr>
          <p:cNvPr id="43" name="TextBox 42"/>
          <p:cNvSpPr txBox="1"/>
          <p:nvPr/>
        </p:nvSpPr>
        <p:spPr>
          <a:xfrm>
            <a:off x="6134928" y="4152045"/>
            <a:ext cx="247184" cy="215444"/>
          </a:xfrm>
          <a:prstGeom prst="rect">
            <a:avLst/>
          </a:prstGeom>
          <a:noFill/>
        </p:spPr>
        <p:txBody>
          <a:bodyPr wrap="none" rtlCol="0">
            <a:spAutoFit/>
          </a:bodyPr>
          <a:lstStyle/>
          <a:p>
            <a:r>
              <a:rPr lang="en-US" sz="800" dirty="0" smtClean="0"/>
              <a:t>D</a:t>
            </a:r>
            <a:endParaRPr lang="en-US" sz="800" dirty="0"/>
          </a:p>
        </p:txBody>
      </p:sp>
      <p:sp>
        <p:nvSpPr>
          <p:cNvPr id="44" name="TextBox 43"/>
          <p:cNvSpPr txBox="1"/>
          <p:nvPr/>
        </p:nvSpPr>
        <p:spPr>
          <a:xfrm>
            <a:off x="6197625" y="4603478"/>
            <a:ext cx="247184" cy="215444"/>
          </a:xfrm>
          <a:prstGeom prst="rect">
            <a:avLst/>
          </a:prstGeom>
          <a:noFill/>
        </p:spPr>
        <p:txBody>
          <a:bodyPr wrap="none" rtlCol="0">
            <a:spAutoFit/>
          </a:bodyPr>
          <a:lstStyle/>
          <a:p>
            <a:r>
              <a:rPr lang="en-US" sz="800" dirty="0" smtClean="0"/>
              <a:t>C</a:t>
            </a:r>
            <a:endParaRPr lang="en-US" sz="800" dirty="0"/>
          </a:p>
        </p:txBody>
      </p:sp>
      <p:sp>
        <p:nvSpPr>
          <p:cNvPr id="45" name="TextBox 44"/>
          <p:cNvSpPr txBox="1"/>
          <p:nvPr/>
        </p:nvSpPr>
        <p:spPr>
          <a:xfrm>
            <a:off x="9785277" y="1695380"/>
            <a:ext cx="2185049" cy="2062103"/>
          </a:xfrm>
          <a:prstGeom prst="rect">
            <a:avLst/>
          </a:prstGeom>
          <a:noFill/>
          <a:ln>
            <a:solidFill>
              <a:srgbClr val="C00000"/>
            </a:solidFill>
          </a:ln>
        </p:spPr>
        <p:txBody>
          <a:bodyPr wrap="square" rtlCol="0">
            <a:spAutoFit/>
          </a:bodyPr>
          <a:lstStyle/>
          <a:p>
            <a:pPr algn="ctr"/>
            <a:r>
              <a:rPr lang="en-US" sz="1600" dirty="0" smtClean="0"/>
              <a:t>It is a good method for screening </a:t>
            </a:r>
            <a:r>
              <a:rPr lang="en-US" sz="1600" dirty="0" err="1" smtClean="0"/>
              <a:t>nondominated</a:t>
            </a:r>
            <a:r>
              <a:rPr lang="en-US" sz="1600" dirty="0" smtClean="0"/>
              <a:t> solutions in particular regions of the objective space that are more important to the decision maker! </a:t>
            </a:r>
            <a:endParaRPr lang="en-US" sz="1600" dirty="0"/>
          </a:p>
        </p:txBody>
      </p:sp>
      <p:sp>
        <p:nvSpPr>
          <p:cNvPr id="46" name="TextBox 45"/>
          <p:cNvSpPr txBox="1"/>
          <p:nvPr/>
        </p:nvSpPr>
        <p:spPr>
          <a:xfrm>
            <a:off x="2373683" y="5300107"/>
            <a:ext cx="163502" cy="215444"/>
          </a:xfrm>
          <a:prstGeom prst="rect">
            <a:avLst/>
          </a:prstGeom>
          <a:noFill/>
        </p:spPr>
        <p:txBody>
          <a:bodyPr wrap="square" rtlCol="0">
            <a:spAutoFit/>
          </a:bodyPr>
          <a:lstStyle/>
          <a:p>
            <a:r>
              <a:rPr lang="en-US" sz="800" dirty="0" smtClean="0"/>
              <a:t>B</a:t>
            </a:r>
            <a:endParaRPr lang="en-US" sz="800" dirty="0"/>
          </a:p>
        </p:txBody>
      </p:sp>
      <p:sp>
        <p:nvSpPr>
          <p:cNvPr id="47" name="TextBox 46"/>
          <p:cNvSpPr txBox="1"/>
          <p:nvPr/>
        </p:nvSpPr>
        <p:spPr>
          <a:xfrm>
            <a:off x="3179860" y="4653946"/>
            <a:ext cx="163502" cy="215444"/>
          </a:xfrm>
          <a:prstGeom prst="rect">
            <a:avLst/>
          </a:prstGeom>
          <a:noFill/>
        </p:spPr>
        <p:txBody>
          <a:bodyPr wrap="square" rtlCol="0">
            <a:spAutoFit/>
          </a:bodyPr>
          <a:lstStyle/>
          <a:p>
            <a:r>
              <a:rPr lang="en-US" sz="800" dirty="0" smtClean="0"/>
              <a:t>C</a:t>
            </a:r>
            <a:endParaRPr lang="en-US" sz="800" dirty="0"/>
          </a:p>
        </p:txBody>
      </p:sp>
      <p:sp>
        <p:nvSpPr>
          <p:cNvPr id="48" name="TextBox 47"/>
          <p:cNvSpPr txBox="1"/>
          <p:nvPr/>
        </p:nvSpPr>
        <p:spPr>
          <a:xfrm>
            <a:off x="5351306" y="5300107"/>
            <a:ext cx="163502" cy="215444"/>
          </a:xfrm>
          <a:prstGeom prst="rect">
            <a:avLst/>
          </a:prstGeom>
          <a:noFill/>
        </p:spPr>
        <p:txBody>
          <a:bodyPr wrap="square" rtlCol="0">
            <a:spAutoFit/>
          </a:bodyPr>
          <a:lstStyle/>
          <a:p>
            <a:r>
              <a:rPr lang="en-US" sz="800" dirty="0" smtClean="0"/>
              <a:t>B</a:t>
            </a:r>
            <a:endParaRPr lang="en-US" sz="800" dirty="0"/>
          </a:p>
        </p:txBody>
      </p:sp>
    </p:spTree>
    <p:extLst>
      <p:ext uri="{BB962C8B-B14F-4D97-AF65-F5344CB8AC3E}">
        <p14:creationId xmlns:p14="http://schemas.microsoft.com/office/powerpoint/2010/main" val="3876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1800" dirty="0" smtClean="0"/>
              <a:t>Convert to single objective problem, which delivers one efficient point in the Pareto front (</a:t>
            </a:r>
            <a:r>
              <a:rPr lang="en-US" sz="1800" dirty="0" smtClean="0">
                <a:solidFill>
                  <a:srgbClr val="C00000"/>
                </a:solidFill>
              </a:rPr>
              <a:t>one optimal solution</a:t>
            </a:r>
            <a:r>
              <a:rPr lang="en-US" sz="1800" dirty="0" smtClean="0"/>
              <a:t>) </a:t>
            </a:r>
          </a:p>
          <a:p>
            <a:pPr marL="457200" lvl="1" indent="0">
              <a:buNone/>
            </a:pPr>
            <a:r>
              <a:rPr lang="en-US" sz="18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Tree>
    <p:extLst>
      <p:ext uri="{BB962C8B-B14F-4D97-AF65-F5344CB8AC3E}">
        <p14:creationId xmlns:p14="http://schemas.microsoft.com/office/powerpoint/2010/main" val="206370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18640</TotalTime>
  <Words>7851</Words>
  <Application>Microsoft Office PowerPoint</Application>
  <PresentationFormat>Widescreen</PresentationFormat>
  <Paragraphs>1483</Paragraphs>
  <Slides>88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5" baseType="lpstr">
      <vt:lpstr>Arial</vt:lpstr>
      <vt:lpstr>Calibri</vt:lpstr>
      <vt:lpstr>Calibri Light</vt:lpstr>
      <vt:lpstr>Times New Roman</vt:lpstr>
      <vt:lpstr>Wingdings</vt:lpstr>
      <vt:lpstr>Office Theme</vt:lpstr>
      <vt:lpstr>Equation</vt:lpstr>
      <vt:lpstr>Multiple Objective Linear Programming Decision Analysis and Optimization</vt:lpstr>
      <vt:lpstr>Content</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MOLP - Goal Programming</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smb</cp:lastModifiedBy>
  <cp:revision>620</cp:revision>
  <cp:lastPrinted>2020-03-06T14:10:09Z</cp:lastPrinted>
  <dcterms:created xsi:type="dcterms:W3CDTF">2020-02-13T15:04:48Z</dcterms:created>
  <dcterms:modified xsi:type="dcterms:W3CDTF">2021-05-07T18:51:26Z</dcterms:modified>
</cp:coreProperties>
</file>