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0"/>
  </p:handoutMasterIdLst>
  <p:sldIdLst>
    <p:sldId id="256" r:id="rId2"/>
    <p:sldId id="507" r:id="rId3"/>
    <p:sldId id="509" r:id="rId4"/>
    <p:sldId id="501" r:id="rId5"/>
    <p:sldId id="499" r:id="rId6"/>
    <p:sldId id="522" r:id="rId7"/>
    <p:sldId id="523" r:id="rId8"/>
    <p:sldId id="524" r:id="rId9"/>
    <p:sldId id="525" r:id="rId10"/>
    <p:sldId id="508" r:id="rId11"/>
    <p:sldId id="493" r:id="rId12"/>
    <p:sldId id="494" r:id="rId13"/>
    <p:sldId id="495" r:id="rId14"/>
    <p:sldId id="497" r:id="rId15"/>
    <p:sldId id="491" r:id="rId16"/>
    <p:sldId id="440" r:id="rId17"/>
    <p:sldId id="502" r:id="rId18"/>
    <p:sldId id="510" r:id="rId19"/>
    <p:sldId id="456" r:id="rId20"/>
    <p:sldId id="515" r:id="rId21"/>
    <p:sldId id="505" r:id="rId22"/>
    <p:sldId id="511" r:id="rId23"/>
    <p:sldId id="513" r:id="rId24"/>
    <p:sldId id="512" r:id="rId25"/>
    <p:sldId id="520" r:id="rId26"/>
    <p:sldId id="519" r:id="rId27"/>
    <p:sldId id="521" r:id="rId28"/>
    <p:sldId id="461" r:id="rId29"/>
    <p:sldId id="514" r:id="rId30"/>
    <p:sldId id="260" r:id="rId31"/>
    <p:sldId id="439" r:id="rId32"/>
    <p:sldId id="526" r:id="rId33"/>
    <p:sldId id="527" r:id="rId34"/>
    <p:sldId id="528" r:id="rId35"/>
    <p:sldId id="529" r:id="rId36"/>
    <p:sldId id="530" r:id="rId37"/>
    <p:sldId id="531" r:id="rId38"/>
    <p:sldId id="532" r:id="rId39"/>
    <p:sldId id="533" r:id="rId40"/>
    <p:sldId id="534" r:id="rId41"/>
    <p:sldId id="535" r:id="rId42"/>
    <p:sldId id="536" r:id="rId43"/>
    <p:sldId id="537" r:id="rId44"/>
    <p:sldId id="538" r:id="rId45"/>
    <p:sldId id="539" r:id="rId46"/>
    <p:sldId id="540" r:id="rId47"/>
    <p:sldId id="541" r:id="rId48"/>
    <p:sldId id="542" r:id="rId49"/>
    <p:sldId id="543" r:id="rId50"/>
    <p:sldId id="544" r:id="rId51"/>
    <p:sldId id="545" r:id="rId52"/>
    <p:sldId id="546" r:id="rId53"/>
    <p:sldId id="547" r:id="rId54"/>
    <p:sldId id="548" r:id="rId55"/>
    <p:sldId id="549" r:id="rId56"/>
    <p:sldId id="550" r:id="rId57"/>
    <p:sldId id="551" r:id="rId58"/>
    <p:sldId id="552" r:id="rId59"/>
    <p:sldId id="553" r:id="rId60"/>
    <p:sldId id="554" r:id="rId61"/>
    <p:sldId id="555" r:id="rId62"/>
    <p:sldId id="556" r:id="rId63"/>
    <p:sldId id="557" r:id="rId64"/>
    <p:sldId id="558" r:id="rId65"/>
    <p:sldId id="516" r:id="rId66"/>
    <p:sldId id="441" r:id="rId67"/>
    <p:sldId id="442" r:id="rId68"/>
    <p:sldId id="443" r:id="rId69"/>
    <p:sldId id="468" r:id="rId70"/>
    <p:sldId id="460" r:id="rId71"/>
    <p:sldId id="444" r:id="rId72"/>
    <p:sldId id="445" r:id="rId73"/>
    <p:sldId id="446" r:id="rId74"/>
    <p:sldId id="447" r:id="rId75"/>
    <p:sldId id="448" r:id="rId76"/>
    <p:sldId id="449" r:id="rId77"/>
    <p:sldId id="450" r:id="rId78"/>
    <p:sldId id="451" r:id="rId79"/>
    <p:sldId id="453" r:id="rId80"/>
    <p:sldId id="454" r:id="rId81"/>
    <p:sldId id="455" r:id="rId82"/>
    <p:sldId id="464" r:id="rId83"/>
    <p:sldId id="463" r:id="rId84"/>
    <p:sldId id="482" r:id="rId85"/>
    <p:sldId id="465" r:id="rId86"/>
    <p:sldId id="469" r:id="rId87"/>
    <p:sldId id="470" r:id="rId88"/>
    <p:sldId id="471" r:id="rId89"/>
    <p:sldId id="466" r:id="rId90"/>
    <p:sldId id="472" r:id="rId91"/>
    <p:sldId id="467" r:id="rId92"/>
    <p:sldId id="473" r:id="rId93"/>
    <p:sldId id="478" r:id="rId94"/>
    <p:sldId id="474" r:id="rId95"/>
    <p:sldId id="476" r:id="rId96"/>
    <p:sldId id="477" r:id="rId97"/>
    <p:sldId id="481" r:id="rId98"/>
    <p:sldId id="475" r:id="rId99"/>
    <p:sldId id="479" r:id="rId100"/>
    <p:sldId id="480" r:id="rId101"/>
    <p:sldId id="483" r:id="rId102"/>
    <p:sldId id="484" r:id="rId103"/>
    <p:sldId id="485" r:id="rId104"/>
    <p:sldId id="486" r:id="rId105"/>
    <p:sldId id="488" r:id="rId106"/>
    <p:sldId id="489" r:id="rId107"/>
    <p:sldId id="487" r:id="rId108"/>
    <p:sldId id="490" r:id="rId109"/>
  </p:sldIdLst>
  <p:sldSz cx="12192000" cy="6858000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5B9BD5"/>
    <a:srgbClr val="DEEBF7"/>
    <a:srgbClr val="2E1EA8"/>
    <a:srgbClr val="373F8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36" y="8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0BC14CC6-B05D-48F9-B6A1-52D283129A9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B79F0F96-25D0-4E6B-B9C9-81B55E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22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27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55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6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95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9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0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4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61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440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4DEB-3C08-49D7-81BF-102C4B770661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74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26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26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topics/engineering/genetic-algorithm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topics/engineering/genetic-algorithm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Objective Linear Programming</a:t>
            </a:r>
            <a:br>
              <a:rPr lang="en-US" dirty="0" smtClean="0"/>
            </a:br>
            <a:r>
              <a:rPr lang="en-US" sz="3600" dirty="0" smtClean="0"/>
              <a:t>Decision Analysis and Optimization</a:t>
            </a:r>
            <a:endParaRPr lang="pt-PT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Susana Barreiro</a:t>
            </a:r>
          </a:p>
          <a:p>
            <a:r>
              <a:rPr lang="pt-PT" sz="1800" dirty="0" smtClean="0"/>
              <a:t>28 </a:t>
            </a:r>
            <a:r>
              <a:rPr lang="pt-PT" sz="1800" dirty="0" err="1" smtClean="0"/>
              <a:t>April</a:t>
            </a:r>
            <a:r>
              <a:rPr lang="pt-PT" sz="1800" dirty="0" smtClean="0"/>
              <a:t> 2021</a:t>
            </a:r>
            <a:endParaRPr lang="pt-PT" sz="18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641764" y="3563112"/>
            <a:ext cx="87283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3" y="2369127"/>
            <a:ext cx="872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  <a:r>
              <a:rPr lang="en-US" sz="3600" dirty="0" smtClean="0"/>
              <a:t>ecision </a:t>
            </a:r>
            <a:r>
              <a:rPr lang="en-US" sz="3600" dirty="0"/>
              <a:t>making </a:t>
            </a:r>
            <a:r>
              <a:rPr lang="en-US" sz="3600" dirty="0" smtClean="0"/>
              <a:t>and </a:t>
            </a:r>
            <a:r>
              <a:rPr lang="en-US" sz="3600" dirty="0"/>
              <a:t>multiple objectives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2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How do we carry out multi-objective optimization for more than 2 variables?</a:t>
            </a:r>
          </a:p>
          <a:p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2688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We can also use </a:t>
            </a:r>
            <a:r>
              <a:rPr lang="en-US" sz="2400" b="1" dirty="0" smtClean="0"/>
              <a:t>Multi Objective Linear Programming (MOLP)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accent6"/>
                </a:solidFill>
              </a:rPr>
              <a:t>Tradeoffs concept </a:t>
            </a:r>
            <a:endParaRPr lang="en-US" sz="2000" dirty="0"/>
          </a:p>
          <a:p>
            <a:pPr marL="0" indent="0">
              <a:buNone/>
            </a:pPr>
            <a:r>
              <a:rPr lang="en-US" sz="2200" dirty="0" smtClean="0"/>
              <a:t>Part of the challenge is </a:t>
            </a:r>
            <a:r>
              <a:rPr lang="en-US" sz="2200" dirty="0"/>
              <a:t>in expressing the value trade-offs among the objectives.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These trade-offs </a:t>
            </a:r>
            <a:r>
              <a:rPr lang="en-US" sz="2200" dirty="0"/>
              <a:t>indicate which objectives are relatively more important to the </a:t>
            </a:r>
            <a:r>
              <a:rPr lang="en-US" sz="2200" dirty="0" smtClean="0"/>
              <a:t>decision </a:t>
            </a:r>
            <a:r>
              <a:rPr lang="en-US" sz="2200" dirty="0"/>
              <a:t>maker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800" dirty="0" smtClean="0"/>
              <a:t> </a:t>
            </a:r>
          </a:p>
          <a:p>
            <a:pPr marL="457200" lvl="1" indent="0">
              <a:buNone/>
            </a:pPr>
            <a:r>
              <a:rPr lang="en-US" sz="2200" dirty="0" smtClean="0"/>
              <a:t>Which 2 objectives does a decision maker prefer: </a:t>
            </a:r>
            <a:r>
              <a:rPr lang="en-US" sz="2200" dirty="0"/>
              <a:t>“</a:t>
            </a:r>
            <a:r>
              <a:rPr lang="en-US" sz="2200" dirty="0">
                <a:solidFill>
                  <a:srgbClr val="0070C0"/>
                </a:solidFill>
              </a:rPr>
              <a:t>decrease production costs</a:t>
            </a:r>
            <a:r>
              <a:rPr lang="en-US" sz="2200" dirty="0"/>
              <a:t>” </a:t>
            </a:r>
            <a:r>
              <a:rPr lang="en-US" sz="2200" dirty="0" smtClean="0"/>
              <a:t>or </a:t>
            </a:r>
            <a:r>
              <a:rPr lang="en-US" sz="2200" dirty="0"/>
              <a:t>“</a:t>
            </a:r>
            <a:r>
              <a:rPr lang="en-US" sz="2200" dirty="0">
                <a:solidFill>
                  <a:srgbClr val="0070C0"/>
                </a:solidFill>
              </a:rPr>
              <a:t>increase product </a:t>
            </a:r>
            <a:r>
              <a:rPr lang="en-US" sz="2200" dirty="0" smtClean="0">
                <a:solidFill>
                  <a:srgbClr val="0070C0"/>
                </a:solidFill>
              </a:rPr>
              <a:t>quality</a:t>
            </a:r>
            <a:r>
              <a:rPr lang="en-US" sz="2200" dirty="0" smtClean="0"/>
              <a:t>”? </a:t>
            </a:r>
          </a:p>
          <a:p>
            <a:pPr marL="1371600" lvl="3" indent="0">
              <a:buNone/>
            </a:pPr>
            <a:r>
              <a:rPr lang="en-US" sz="2200" dirty="0" smtClean="0"/>
              <a:t>- Does he prefer them equally? </a:t>
            </a:r>
          </a:p>
          <a:p>
            <a:pPr marL="1371600" lvl="3" indent="0">
              <a:buNone/>
            </a:pPr>
            <a:r>
              <a:rPr lang="en-US" sz="2200" dirty="0" smtClean="0"/>
              <a:t>- Is one more important? </a:t>
            </a:r>
          </a:p>
          <a:p>
            <a:pPr marL="1371600" lvl="3" indent="0">
              <a:buNone/>
            </a:pPr>
            <a:r>
              <a:rPr lang="en-US" sz="2200" dirty="0" smtClean="0"/>
              <a:t>- How much more important is it?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28596" y="5407029"/>
            <a:ext cx="432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Incorporating </a:t>
            </a:r>
            <a:r>
              <a:rPr lang="en-US" sz="2000" b="1" dirty="0" smtClean="0">
                <a:solidFill>
                  <a:schemeClr val="accent6"/>
                </a:solidFill>
              </a:rPr>
              <a:t>trade-offs</a:t>
            </a:r>
            <a:r>
              <a:rPr lang="en-US" sz="2000" dirty="0" smtClean="0"/>
              <a:t> </a:t>
            </a:r>
            <a:r>
              <a:rPr lang="en-US" sz="2000" dirty="0"/>
              <a:t>into the decision-making process is </a:t>
            </a:r>
            <a:r>
              <a:rPr lang="en-US" sz="2000" dirty="0" smtClean="0"/>
              <a:t>valuable </a:t>
            </a:r>
            <a:r>
              <a:rPr lang="en-US" sz="2000" dirty="0"/>
              <a:t>because it ensures </a:t>
            </a:r>
            <a:r>
              <a:rPr lang="en-US" sz="2000" dirty="0" smtClean="0"/>
              <a:t>decisions </a:t>
            </a:r>
            <a:r>
              <a:rPr lang="en-US" sz="2000" b="1" dirty="0" smtClean="0">
                <a:solidFill>
                  <a:schemeClr val="accent6"/>
                </a:solidFill>
              </a:rPr>
              <a:t>integrate</a:t>
            </a:r>
            <a:r>
              <a:rPr lang="en-US" sz="2000" dirty="0" smtClean="0"/>
              <a:t> the </a:t>
            </a:r>
            <a:r>
              <a:rPr lang="en-US" sz="2000" b="1" dirty="0" smtClean="0">
                <a:solidFill>
                  <a:schemeClr val="accent6"/>
                </a:solidFill>
              </a:rPr>
              <a:t>decision </a:t>
            </a:r>
            <a:r>
              <a:rPr lang="en-US" sz="2000" b="1" dirty="0">
                <a:solidFill>
                  <a:schemeClr val="accent6"/>
                </a:solidFill>
              </a:rPr>
              <a:t>maker’s </a:t>
            </a:r>
            <a:r>
              <a:rPr lang="en-US" sz="2000" b="1" dirty="0" smtClean="0">
                <a:solidFill>
                  <a:schemeClr val="accent6"/>
                </a:solidFill>
              </a:rPr>
              <a:t>values</a:t>
            </a:r>
            <a:endParaRPr lang="pt-PT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5439"/>
            <a:ext cx="5257800" cy="372152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Take the following example:</a:t>
            </a:r>
          </a:p>
          <a:p>
            <a:endParaRPr lang="en-US" sz="900" dirty="0" smtClean="0"/>
          </a:p>
          <a:p>
            <a:pPr marL="0" indent="0">
              <a:buNone/>
            </a:pPr>
            <a:r>
              <a:rPr lang="en-US" sz="2200" dirty="0" smtClean="0"/>
              <a:t>Untreated </a:t>
            </a:r>
            <a:r>
              <a:rPr lang="en-US" sz="2200" dirty="0"/>
              <a:t>pulp and paper mill effluents are very toxic to most aquatic </a:t>
            </a:r>
            <a:r>
              <a:rPr lang="en-US" sz="2200" dirty="0" smtClean="0"/>
              <a:t>life, </a:t>
            </a:r>
            <a:r>
              <a:rPr lang="en-US" sz="2200" dirty="0"/>
              <a:t>treatment can reduce </a:t>
            </a:r>
            <a:r>
              <a:rPr lang="en-US" sz="2200" dirty="0" smtClean="0"/>
              <a:t>toxicity but at a cost. Increasing profit usually leads to the production of more toxic waste. Ideally the mill managers will wish to maximize profit reducing toxic waste production.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200" dirty="0" smtClean="0"/>
              <a:t>The decision maker has to decide the most desirable level of trade-offs between profit and waste </a:t>
            </a:r>
            <a:endParaRPr lang="pt-PT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Multi Objective Linear Programming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979822" y="4270119"/>
            <a:ext cx="144000" cy="144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5" name="Group 14"/>
          <p:cNvGrpSpPr/>
          <p:nvPr/>
        </p:nvGrpSpPr>
        <p:grpSpPr>
          <a:xfrm>
            <a:off x="6224025" y="2377434"/>
            <a:ext cx="3838191" cy="3501336"/>
            <a:chOff x="6756921" y="3075954"/>
            <a:chExt cx="3838191" cy="3501336"/>
          </a:xfrm>
        </p:grpSpPr>
        <p:grpSp>
          <p:nvGrpSpPr>
            <p:cNvPr id="10" name="Group 9"/>
            <p:cNvGrpSpPr/>
            <p:nvPr/>
          </p:nvGrpSpPr>
          <p:grpSpPr>
            <a:xfrm>
              <a:off x="7494104" y="3075954"/>
              <a:ext cx="3101008" cy="3101008"/>
              <a:chOff x="7494104" y="2723322"/>
              <a:chExt cx="3101008" cy="3101008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10800000">
                <a:off x="7494104" y="2723322"/>
                <a:ext cx="0" cy="31010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>
                <a:off x="9044608" y="4273826"/>
                <a:ext cx="0" cy="31010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10"/>
            <p:cNvSpPr/>
            <p:nvPr/>
          </p:nvSpPr>
          <p:spPr>
            <a:xfrm>
              <a:off x="7480092" y="3791312"/>
              <a:ext cx="2998033" cy="2354655"/>
            </a:xfrm>
            <a:custGeom>
              <a:avLst/>
              <a:gdLst>
                <a:gd name="connsiteX0" fmla="*/ 0 w 3162924"/>
                <a:gd name="connsiteY0" fmla="*/ 2294694 h 2294694"/>
                <a:gd name="connsiteX1" fmla="*/ 224852 w 3162924"/>
                <a:gd name="connsiteY1" fmla="*/ 1919940 h 2294694"/>
                <a:gd name="connsiteX2" fmla="*/ 569626 w 3162924"/>
                <a:gd name="connsiteY2" fmla="*/ 1260373 h 2294694"/>
                <a:gd name="connsiteX3" fmla="*/ 1304144 w 3162924"/>
                <a:gd name="connsiteY3" fmla="*/ 705737 h 2294694"/>
                <a:gd name="connsiteX4" fmla="*/ 2083633 w 3162924"/>
                <a:gd name="connsiteY4" fmla="*/ 271022 h 2294694"/>
                <a:gd name="connsiteX5" fmla="*/ 2398426 w 3162924"/>
                <a:gd name="connsiteY5" fmla="*/ 136111 h 2294694"/>
                <a:gd name="connsiteX6" fmla="*/ 2968052 w 3162924"/>
                <a:gd name="connsiteY6" fmla="*/ 16189 h 2294694"/>
                <a:gd name="connsiteX7" fmla="*/ 3162924 w 3162924"/>
                <a:gd name="connsiteY7" fmla="*/ 1199 h 2294694"/>
                <a:gd name="connsiteX8" fmla="*/ 3162924 w 3162924"/>
                <a:gd name="connsiteY8" fmla="*/ 1199 h 2294694"/>
                <a:gd name="connsiteX9" fmla="*/ 3162924 w 3162924"/>
                <a:gd name="connsiteY9" fmla="*/ 1199 h 2294694"/>
                <a:gd name="connsiteX10" fmla="*/ 3162924 w 3162924"/>
                <a:gd name="connsiteY10" fmla="*/ 1199 h 229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2924" h="2294694">
                  <a:moveTo>
                    <a:pt x="0" y="2294694"/>
                  </a:moveTo>
                  <a:cubicBezTo>
                    <a:pt x="64957" y="2193510"/>
                    <a:pt x="129914" y="2092327"/>
                    <a:pt x="224852" y="1919940"/>
                  </a:cubicBezTo>
                  <a:cubicBezTo>
                    <a:pt x="319790" y="1747553"/>
                    <a:pt x="389744" y="1462740"/>
                    <a:pt x="569626" y="1260373"/>
                  </a:cubicBezTo>
                  <a:cubicBezTo>
                    <a:pt x="749508" y="1058006"/>
                    <a:pt x="1051810" y="870629"/>
                    <a:pt x="1304144" y="705737"/>
                  </a:cubicBezTo>
                  <a:cubicBezTo>
                    <a:pt x="1556478" y="540845"/>
                    <a:pt x="1901253" y="365960"/>
                    <a:pt x="2083633" y="271022"/>
                  </a:cubicBezTo>
                  <a:cubicBezTo>
                    <a:pt x="2266013" y="176084"/>
                    <a:pt x="2251023" y="178583"/>
                    <a:pt x="2398426" y="136111"/>
                  </a:cubicBezTo>
                  <a:cubicBezTo>
                    <a:pt x="2545829" y="93639"/>
                    <a:pt x="2840636" y="38674"/>
                    <a:pt x="2968052" y="16189"/>
                  </a:cubicBezTo>
                  <a:cubicBezTo>
                    <a:pt x="3095468" y="-6296"/>
                    <a:pt x="3162924" y="1199"/>
                    <a:pt x="3162924" y="1199"/>
                  </a:cubicBezTo>
                  <a:lnTo>
                    <a:pt x="3162924" y="1199"/>
                  </a:lnTo>
                  <a:lnTo>
                    <a:pt x="3162924" y="1199"/>
                  </a:lnTo>
                  <a:lnTo>
                    <a:pt x="3162924" y="1199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94296" y="6207958"/>
              <a:ext cx="1325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Toxic waste</a:t>
              </a:r>
              <a:endParaRPr lang="pt-PT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56921" y="4599307"/>
              <a:ext cx="696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Profit</a:t>
              </a:r>
              <a:endParaRPr lang="pt-PT" i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051822" y="4342119"/>
            <a:ext cx="62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pt-PT" dirty="0"/>
          </a:p>
        </p:txBody>
      </p:sp>
      <p:sp>
        <p:nvSpPr>
          <p:cNvPr id="17" name="Oval 16"/>
          <p:cNvSpPr/>
          <p:nvPr/>
        </p:nvSpPr>
        <p:spPr>
          <a:xfrm>
            <a:off x="7466802" y="427011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Box 17"/>
          <p:cNvSpPr txBox="1"/>
          <p:nvPr/>
        </p:nvSpPr>
        <p:spPr>
          <a:xfrm>
            <a:off x="7538802" y="4342119"/>
            <a:ext cx="62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pt-PT" dirty="0"/>
          </a:p>
        </p:txBody>
      </p:sp>
      <p:sp>
        <p:nvSpPr>
          <p:cNvPr id="19" name="Oval 18"/>
          <p:cNvSpPr/>
          <p:nvPr/>
        </p:nvSpPr>
        <p:spPr>
          <a:xfrm>
            <a:off x="8981265" y="3229758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TextBox 19"/>
          <p:cNvSpPr txBox="1"/>
          <p:nvPr/>
        </p:nvSpPr>
        <p:spPr>
          <a:xfrm>
            <a:off x="9104491" y="3318662"/>
            <a:ext cx="56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pt-PT" dirty="0"/>
          </a:p>
        </p:txBody>
      </p:sp>
      <p:cxnSp>
        <p:nvCxnSpPr>
          <p:cNvPr id="22" name="Straight Arrow Connector 21"/>
          <p:cNvCxnSpPr>
            <a:stCxn id="12" idx="2"/>
          </p:cNvCxnSpPr>
          <p:nvPr/>
        </p:nvCxnSpPr>
        <p:spPr>
          <a:xfrm flipH="1">
            <a:off x="7610802" y="4342119"/>
            <a:ext cx="1369020" cy="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  <a:endCxn id="19" idx="4"/>
          </p:cNvCxnSpPr>
          <p:nvPr/>
        </p:nvCxnSpPr>
        <p:spPr>
          <a:xfrm flipV="1">
            <a:off x="9051822" y="3373758"/>
            <a:ext cx="1443" cy="89636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17373" y="2101406"/>
            <a:ext cx="310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Hypothetical example of trade-offs between profit and toxic waste</a:t>
            </a:r>
            <a:endParaRPr lang="pt-PT" sz="16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34932" y="6067568"/>
            <a:ext cx="5939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Each point on the curve corresponds to a possible level of profit and the minimum amount of waste that must be produced to achieve it</a:t>
            </a:r>
            <a:endParaRPr lang="pt-PT" sz="16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31520" y="4765090"/>
            <a:ext cx="2566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for the same level of profit, waste can be reduced </a:t>
            </a:r>
            <a:r>
              <a:rPr lang="en-US" sz="1600" b="1" i="1" dirty="0" smtClean="0">
                <a:solidFill>
                  <a:srgbClr val="0070C0"/>
                </a:solidFill>
              </a:rPr>
              <a:t>(B)</a:t>
            </a:r>
            <a:endParaRPr lang="pt-PT" sz="1600" b="1" i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01416" y="3849620"/>
            <a:ext cx="2559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solution indicated by </a:t>
            </a:r>
            <a:r>
              <a:rPr lang="en-US" sz="1600" b="1" dirty="0" smtClean="0">
                <a:solidFill>
                  <a:schemeClr val="accent2"/>
                </a:solidFill>
              </a:rPr>
              <a:t>point A</a:t>
            </a:r>
            <a:r>
              <a:rPr lang="en-US" sz="1600" b="1" dirty="0" smtClean="0"/>
              <a:t> </a:t>
            </a:r>
            <a:r>
              <a:rPr lang="en-US" sz="1600" dirty="0" smtClean="0"/>
              <a:t>is clearly undesirable because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22347" y="2886431"/>
            <a:ext cx="2566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 the same level of waste, profit can be increased</a:t>
            </a:r>
            <a:r>
              <a:rPr lang="en-US" sz="1600" b="1" dirty="0" smtClean="0">
                <a:solidFill>
                  <a:schemeClr val="accent6"/>
                </a:solidFill>
              </a:rPr>
              <a:t> (C)</a:t>
            </a:r>
            <a:endParaRPr lang="pt-PT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 animBg="1"/>
      <p:bldP spid="18" grpId="0"/>
      <p:bldP spid="19" grpId="0" animBg="1"/>
      <p:bldP spid="20" grpId="0"/>
      <p:bldP spid="27" grpId="0"/>
      <p:bldP spid="28" grpId="0"/>
      <p:bldP spid="29" grpId="0"/>
      <p:bldP spid="30" grpId="0"/>
      <p:bldP spid="3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5439"/>
            <a:ext cx="5257800" cy="372152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Take the following example:</a:t>
            </a:r>
          </a:p>
          <a:p>
            <a:endParaRPr lang="en-US" sz="900" dirty="0" smtClean="0"/>
          </a:p>
          <a:p>
            <a:pPr marL="0" indent="0">
              <a:buNone/>
            </a:pPr>
            <a:r>
              <a:rPr lang="en-US" sz="2200" dirty="0" smtClean="0"/>
              <a:t>Untreated </a:t>
            </a:r>
            <a:r>
              <a:rPr lang="en-US" sz="2200" dirty="0"/>
              <a:t>pulp and paper mill effluents are very toxic to most aquatic </a:t>
            </a:r>
            <a:r>
              <a:rPr lang="en-US" sz="2200" dirty="0" smtClean="0"/>
              <a:t>life, </a:t>
            </a:r>
            <a:r>
              <a:rPr lang="en-US" sz="2200" dirty="0"/>
              <a:t>treatment can reduce </a:t>
            </a:r>
            <a:r>
              <a:rPr lang="en-US" sz="2200" dirty="0" smtClean="0"/>
              <a:t>toxicity but at a cost. Increasing profit usually leads to the production of more toxic waste. Ideally the mill managers will wish to maximize profit reducing toxic waste production.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200" dirty="0" smtClean="0"/>
              <a:t>The decision maker has to decide the most desirable level of trade-offs between profit and waste </a:t>
            </a:r>
            <a:endParaRPr lang="pt-PT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Multi Objective Linear Programming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979822" y="4270119"/>
            <a:ext cx="144000" cy="144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5" name="Group 14"/>
          <p:cNvGrpSpPr/>
          <p:nvPr/>
        </p:nvGrpSpPr>
        <p:grpSpPr>
          <a:xfrm>
            <a:off x="6224025" y="2377434"/>
            <a:ext cx="3838191" cy="3501336"/>
            <a:chOff x="6756921" y="3075954"/>
            <a:chExt cx="3838191" cy="3501336"/>
          </a:xfrm>
        </p:grpSpPr>
        <p:grpSp>
          <p:nvGrpSpPr>
            <p:cNvPr id="10" name="Group 9"/>
            <p:cNvGrpSpPr/>
            <p:nvPr/>
          </p:nvGrpSpPr>
          <p:grpSpPr>
            <a:xfrm>
              <a:off x="7494104" y="3075954"/>
              <a:ext cx="3101008" cy="3101008"/>
              <a:chOff x="7494104" y="2723322"/>
              <a:chExt cx="3101008" cy="3101008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10800000">
                <a:off x="7494104" y="2723322"/>
                <a:ext cx="0" cy="31010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>
                <a:off x="9044608" y="4273826"/>
                <a:ext cx="0" cy="31010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10"/>
            <p:cNvSpPr/>
            <p:nvPr/>
          </p:nvSpPr>
          <p:spPr>
            <a:xfrm>
              <a:off x="7480092" y="3791312"/>
              <a:ext cx="2998033" cy="2354655"/>
            </a:xfrm>
            <a:custGeom>
              <a:avLst/>
              <a:gdLst>
                <a:gd name="connsiteX0" fmla="*/ 0 w 3162924"/>
                <a:gd name="connsiteY0" fmla="*/ 2294694 h 2294694"/>
                <a:gd name="connsiteX1" fmla="*/ 224852 w 3162924"/>
                <a:gd name="connsiteY1" fmla="*/ 1919940 h 2294694"/>
                <a:gd name="connsiteX2" fmla="*/ 569626 w 3162924"/>
                <a:gd name="connsiteY2" fmla="*/ 1260373 h 2294694"/>
                <a:gd name="connsiteX3" fmla="*/ 1304144 w 3162924"/>
                <a:gd name="connsiteY3" fmla="*/ 705737 h 2294694"/>
                <a:gd name="connsiteX4" fmla="*/ 2083633 w 3162924"/>
                <a:gd name="connsiteY4" fmla="*/ 271022 h 2294694"/>
                <a:gd name="connsiteX5" fmla="*/ 2398426 w 3162924"/>
                <a:gd name="connsiteY5" fmla="*/ 136111 h 2294694"/>
                <a:gd name="connsiteX6" fmla="*/ 2968052 w 3162924"/>
                <a:gd name="connsiteY6" fmla="*/ 16189 h 2294694"/>
                <a:gd name="connsiteX7" fmla="*/ 3162924 w 3162924"/>
                <a:gd name="connsiteY7" fmla="*/ 1199 h 2294694"/>
                <a:gd name="connsiteX8" fmla="*/ 3162924 w 3162924"/>
                <a:gd name="connsiteY8" fmla="*/ 1199 h 2294694"/>
                <a:gd name="connsiteX9" fmla="*/ 3162924 w 3162924"/>
                <a:gd name="connsiteY9" fmla="*/ 1199 h 2294694"/>
                <a:gd name="connsiteX10" fmla="*/ 3162924 w 3162924"/>
                <a:gd name="connsiteY10" fmla="*/ 1199 h 229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2924" h="2294694">
                  <a:moveTo>
                    <a:pt x="0" y="2294694"/>
                  </a:moveTo>
                  <a:cubicBezTo>
                    <a:pt x="64957" y="2193510"/>
                    <a:pt x="129914" y="2092327"/>
                    <a:pt x="224852" y="1919940"/>
                  </a:cubicBezTo>
                  <a:cubicBezTo>
                    <a:pt x="319790" y="1747553"/>
                    <a:pt x="389744" y="1462740"/>
                    <a:pt x="569626" y="1260373"/>
                  </a:cubicBezTo>
                  <a:cubicBezTo>
                    <a:pt x="749508" y="1058006"/>
                    <a:pt x="1051810" y="870629"/>
                    <a:pt x="1304144" y="705737"/>
                  </a:cubicBezTo>
                  <a:cubicBezTo>
                    <a:pt x="1556478" y="540845"/>
                    <a:pt x="1901253" y="365960"/>
                    <a:pt x="2083633" y="271022"/>
                  </a:cubicBezTo>
                  <a:cubicBezTo>
                    <a:pt x="2266013" y="176084"/>
                    <a:pt x="2251023" y="178583"/>
                    <a:pt x="2398426" y="136111"/>
                  </a:cubicBezTo>
                  <a:cubicBezTo>
                    <a:pt x="2545829" y="93639"/>
                    <a:pt x="2840636" y="38674"/>
                    <a:pt x="2968052" y="16189"/>
                  </a:cubicBezTo>
                  <a:cubicBezTo>
                    <a:pt x="3095468" y="-6296"/>
                    <a:pt x="3162924" y="1199"/>
                    <a:pt x="3162924" y="1199"/>
                  </a:cubicBezTo>
                  <a:lnTo>
                    <a:pt x="3162924" y="1199"/>
                  </a:lnTo>
                  <a:lnTo>
                    <a:pt x="3162924" y="1199"/>
                  </a:lnTo>
                  <a:lnTo>
                    <a:pt x="3162924" y="1199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94296" y="6207958"/>
              <a:ext cx="1325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Toxic waste</a:t>
              </a:r>
              <a:endParaRPr lang="pt-PT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56921" y="4599307"/>
              <a:ext cx="696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Profit</a:t>
              </a:r>
              <a:endParaRPr lang="pt-PT" i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051822" y="4342119"/>
            <a:ext cx="62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pt-PT" dirty="0"/>
          </a:p>
        </p:txBody>
      </p:sp>
      <p:sp>
        <p:nvSpPr>
          <p:cNvPr id="17" name="Oval 16"/>
          <p:cNvSpPr/>
          <p:nvPr/>
        </p:nvSpPr>
        <p:spPr>
          <a:xfrm>
            <a:off x="7466802" y="427011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Box 17"/>
          <p:cNvSpPr txBox="1"/>
          <p:nvPr/>
        </p:nvSpPr>
        <p:spPr>
          <a:xfrm>
            <a:off x="7538802" y="4342119"/>
            <a:ext cx="62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pt-PT" dirty="0"/>
          </a:p>
        </p:txBody>
      </p:sp>
      <p:sp>
        <p:nvSpPr>
          <p:cNvPr id="19" name="Oval 18"/>
          <p:cNvSpPr/>
          <p:nvPr/>
        </p:nvSpPr>
        <p:spPr>
          <a:xfrm>
            <a:off x="8981265" y="3229758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TextBox 19"/>
          <p:cNvSpPr txBox="1"/>
          <p:nvPr/>
        </p:nvSpPr>
        <p:spPr>
          <a:xfrm>
            <a:off x="9104491" y="3318662"/>
            <a:ext cx="56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pt-PT" dirty="0"/>
          </a:p>
        </p:txBody>
      </p:sp>
      <p:cxnSp>
        <p:nvCxnSpPr>
          <p:cNvPr id="22" name="Straight Arrow Connector 21"/>
          <p:cNvCxnSpPr>
            <a:stCxn id="12" idx="2"/>
          </p:cNvCxnSpPr>
          <p:nvPr/>
        </p:nvCxnSpPr>
        <p:spPr>
          <a:xfrm flipH="1">
            <a:off x="7610802" y="4342119"/>
            <a:ext cx="1369020" cy="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  <a:endCxn id="19" idx="4"/>
          </p:cNvCxnSpPr>
          <p:nvPr/>
        </p:nvCxnSpPr>
        <p:spPr>
          <a:xfrm flipV="1">
            <a:off x="9051822" y="3373758"/>
            <a:ext cx="1443" cy="89636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17373" y="2101406"/>
            <a:ext cx="310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Hypothetical example of trade-offs between profit and toxic waste</a:t>
            </a:r>
            <a:endParaRPr lang="pt-PT" sz="16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34932" y="6067568"/>
            <a:ext cx="5939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Each point on the curve corresponds to a possible level of profit and the minimum amount of waste that must be produced to achieve it</a:t>
            </a:r>
            <a:endParaRPr lang="pt-PT" sz="16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9717876" y="2800404"/>
            <a:ext cx="2559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So, points </a:t>
            </a:r>
            <a:r>
              <a:rPr lang="en-US" sz="1600" b="1" dirty="0" smtClean="0">
                <a:solidFill>
                  <a:srgbClr val="0070C0"/>
                </a:solidFill>
              </a:rPr>
              <a:t>B</a:t>
            </a:r>
            <a:r>
              <a:rPr lang="en-US" sz="1600" b="1" dirty="0" smtClean="0"/>
              <a:t> </a:t>
            </a:r>
            <a:r>
              <a:rPr lang="en-US" sz="1600" dirty="0" smtClean="0"/>
              <a:t>and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chemeClr val="accent6"/>
                </a:solidFill>
              </a:rPr>
              <a:t>C</a:t>
            </a:r>
            <a:r>
              <a:rPr lang="en-US" sz="1600" b="1" dirty="0" smtClean="0"/>
              <a:t> </a:t>
            </a:r>
            <a:r>
              <a:rPr lang="en-US" sz="1600" dirty="0" smtClean="0"/>
              <a:t>are both preferable to (or dominate) </a:t>
            </a:r>
            <a:r>
              <a:rPr lang="en-US" sz="1600" b="1" dirty="0" smtClean="0">
                <a:solidFill>
                  <a:schemeClr val="accent2"/>
                </a:solidFill>
              </a:rPr>
              <a:t>point A</a:t>
            </a:r>
            <a:endParaRPr lang="en-US" sz="16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9792234" y="3719957"/>
            <a:ext cx="2559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points along the curve connecting B and C are preferable to 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58780" y="4647541"/>
            <a:ext cx="27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 alternative is dominated if another produces a better value for at least one of the objectives without worsening the other objectives</a:t>
            </a:r>
          </a:p>
        </p:txBody>
      </p:sp>
    </p:spTree>
    <p:extLst>
      <p:ext uri="{BB962C8B-B14F-4D97-AF65-F5344CB8AC3E}">
        <p14:creationId xmlns:p14="http://schemas.microsoft.com/office/powerpoint/2010/main" val="7235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Multi Objective Linear Programming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89381" y="4777166"/>
            <a:ext cx="144000" cy="144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0" name="Group 9"/>
          <p:cNvGrpSpPr/>
          <p:nvPr/>
        </p:nvGrpSpPr>
        <p:grpSpPr>
          <a:xfrm>
            <a:off x="533584" y="2884481"/>
            <a:ext cx="3838191" cy="3501336"/>
            <a:chOff x="6756921" y="3075954"/>
            <a:chExt cx="3838191" cy="3501336"/>
          </a:xfrm>
        </p:grpSpPr>
        <p:grpSp>
          <p:nvGrpSpPr>
            <p:cNvPr id="11" name="Group 10"/>
            <p:cNvGrpSpPr/>
            <p:nvPr/>
          </p:nvGrpSpPr>
          <p:grpSpPr>
            <a:xfrm>
              <a:off x="7494104" y="3075954"/>
              <a:ext cx="3101008" cy="3101008"/>
              <a:chOff x="7494104" y="2723322"/>
              <a:chExt cx="3101008" cy="3101008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rot="10800000">
                <a:off x="7494104" y="2723322"/>
                <a:ext cx="0" cy="31010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6200000">
                <a:off x="9044608" y="4273826"/>
                <a:ext cx="0" cy="31010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Freeform 11"/>
            <p:cNvSpPr/>
            <p:nvPr/>
          </p:nvSpPr>
          <p:spPr>
            <a:xfrm>
              <a:off x="7480092" y="3791312"/>
              <a:ext cx="2998033" cy="2354655"/>
            </a:xfrm>
            <a:custGeom>
              <a:avLst/>
              <a:gdLst>
                <a:gd name="connsiteX0" fmla="*/ 0 w 3162924"/>
                <a:gd name="connsiteY0" fmla="*/ 2294694 h 2294694"/>
                <a:gd name="connsiteX1" fmla="*/ 224852 w 3162924"/>
                <a:gd name="connsiteY1" fmla="*/ 1919940 h 2294694"/>
                <a:gd name="connsiteX2" fmla="*/ 569626 w 3162924"/>
                <a:gd name="connsiteY2" fmla="*/ 1260373 h 2294694"/>
                <a:gd name="connsiteX3" fmla="*/ 1304144 w 3162924"/>
                <a:gd name="connsiteY3" fmla="*/ 705737 h 2294694"/>
                <a:gd name="connsiteX4" fmla="*/ 2083633 w 3162924"/>
                <a:gd name="connsiteY4" fmla="*/ 271022 h 2294694"/>
                <a:gd name="connsiteX5" fmla="*/ 2398426 w 3162924"/>
                <a:gd name="connsiteY5" fmla="*/ 136111 h 2294694"/>
                <a:gd name="connsiteX6" fmla="*/ 2968052 w 3162924"/>
                <a:gd name="connsiteY6" fmla="*/ 16189 h 2294694"/>
                <a:gd name="connsiteX7" fmla="*/ 3162924 w 3162924"/>
                <a:gd name="connsiteY7" fmla="*/ 1199 h 2294694"/>
                <a:gd name="connsiteX8" fmla="*/ 3162924 w 3162924"/>
                <a:gd name="connsiteY8" fmla="*/ 1199 h 2294694"/>
                <a:gd name="connsiteX9" fmla="*/ 3162924 w 3162924"/>
                <a:gd name="connsiteY9" fmla="*/ 1199 h 2294694"/>
                <a:gd name="connsiteX10" fmla="*/ 3162924 w 3162924"/>
                <a:gd name="connsiteY10" fmla="*/ 1199 h 229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2924" h="2294694">
                  <a:moveTo>
                    <a:pt x="0" y="2294694"/>
                  </a:moveTo>
                  <a:cubicBezTo>
                    <a:pt x="64957" y="2193510"/>
                    <a:pt x="129914" y="2092327"/>
                    <a:pt x="224852" y="1919940"/>
                  </a:cubicBezTo>
                  <a:cubicBezTo>
                    <a:pt x="319790" y="1747553"/>
                    <a:pt x="389744" y="1462740"/>
                    <a:pt x="569626" y="1260373"/>
                  </a:cubicBezTo>
                  <a:cubicBezTo>
                    <a:pt x="749508" y="1058006"/>
                    <a:pt x="1051810" y="870629"/>
                    <a:pt x="1304144" y="705737"/>
                  </a:cubicBezTo>
                  <a:cubicBezTo>
                    <a:pt x="1556478" y="540845"/>
                    <a:pt x="1901253" y="365960"/>
                    <a:pt x="2083633" y="271022"/>
                  </a:cubicBezTo>
                  <a:cubicBezTo>
                    <a:pt x="2266013" y="176084"/>
                    <a:pt x="2251023" y="178583"/>
                    <a:pt x="2398426" y="136111"/>
                  </a:cubicBezTo>
                  <a:cubicBezTo>
                    <a:pt x="2545829" y="93639"/>
                    <a:pt x="2840636" y="38674"/>
                    <a:pt x="2968052" y="16189"/>
                  </a:cubicBezTo>
                  <a:cubicBezTo>
                    <a:pt x="3095468" y="-6296"/>
                    <a:pt x="3162924" y="1199"/>
                    <a:pt x="3162924" y="1199"/>
                  </a:cubicBezTo>
                  <a:lnTo>
                    <a:pt x="3162924" y="1199"/>
                  </a:lnTo>
                  <a:lnTo>
                    <a:pt x="3162924" y="1199"/>
                  </a:lnTo>
                  <a:lnTo>
                    <a:pt x="3162924" y="1199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94296" y="6207958"/>
              <a:ext cx="1325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Toxic waste</a:t>
              </a:r>
              <a:endParaRPr lang="pt-PT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56921" y="4599307"/>
              <a:ext cx="696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Profit</a:t>
              </a:r>
              <a:endParaRPr lang="pt-PT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61381" y="4849166"/>
            <a:ext cx="62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pt-PT" dirty="0"/>
          </a:p>
        </p:txBody>
      </p:sp>
      <p:sp>
        <p:nvSpPr>
          <p:cNvPr id="18" name="Oval 17"/>
          <p:cNvSpPr/>
          <p:nvPr/>
        </p:nvSpPr>
        <p:spPr>
          <a:xfrm>
            <a:off x="1776361" y="477716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Box 18"/>
          <p:cNvSpPr txBox="1"/>
          <p:nvPr/>
        </p:nvSpPr>
        <p:spPr>
          <a:xfrm>
            <a:off x="1848361" y="4849166"/>
            <a:ext cx="62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pt-PT" dirty="0"/>
          </a:p>
        </p:txBody>
      </p:sp>
      <p:sp>
        <p:nvSpPr>
          <p:cNvPr id="20" name="Oval 19"/>
          <p:cNvSpPr/>
          <p:nvPr/>
        </p:nvSpPr>
        <p:spPr>
          <a:xfrm>
            <a:off x="3290824" y="3736805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Box 20"/>
          <p:cNvSpPr txBox="1"/>
          <p:nvPr/>
        </p:nvSpPr>
        <p:spPr>
          <a:xfrm>
            <a:off x="3414050" y="3825709"/>
            <a:ext cx="56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pt-PT" dirty="0"/>
          </a:p>
        </p:txBody>
      </p: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1920361" y="4849166"/>
            <a:ext cx="1369020" cy="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0"/>
            <a:endCxn id="20" idx="4"/>
          </p:cNvCxnSpPr>
          <p:nvPr/>
        </p:nvCxnSpPr>
        <p:spPr>
          <a:xfrm flipV="1">
            <a:off x="3361381" y="3880805"/>
            <a:ext cx="1443" cy="89636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2588" y="2615064"/>
            <a:ext cx="52612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ecision makers should only want to consider decision alternatives that are non-</a:t>
            </a:r>
            <a:r>
              <a:rPr lang="en-US" dirty="0" err="1" smtClean="0"/>
              <a:t>dominanted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MOLP guarantees the decisions presented to the decision maker are non-</a:t>
            </a:r>
            <a:r>
              <a:rPr lang="en-US" dirty="0" err="1" smtClean="0"/>
              <a:t>dominanted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MOLP can be viewed as special types of GP problems where apart of solving  the problem, we must also determine target values for each goal or objective.</a:t>
            </a:r>
          </a:p>
          <a:p>
            <a:endParaRPr lang="en-US" dirty="0"/>
          </a:p>
          <a:p>
            <a:r>
              <a:rPr lang="en-US" dirty="0" smtClean="0"/>
              <a:t>Thus solving these problems also requires we use the minimization and maximization objectives described in previous classes.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23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5439"/>
            <a:ext cx="10515600" cy="3721524"/>
          </a:xfrm>
        </p:spPr>
        <p:txBody>
          <a:bodyPr>
            <a:normAutofit/>
          </a:bodyPr>
          <a:lstStyle/>
          <a:p>
            <a:r>
              <a:rPr lang="en-US" dirty="0" smtClean="0"/>
              <a:t>Some ideas to form goal function:</a:t>
            </a:r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Objective 1: Maximize profit (OF1)</a:t>
            </a:r>
          </a:p>
          <a:p>
            <a:pPr marL="457200" lvl="1" indent="0">
              <a:buNone/>
            </a:pPr>
            <a:r>
              <a:rPr lang="en-US" dirty="0" smtClean="0"/>
              <a:t>Objective 2: Minimize toxic waste production (OF2)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1</a:t>
            </a:r>
            <a:r>
              <a:rPr lang="en-US" b="1" u="sng" baseline="30000" dirty="0" smtClean="0">
                <a:solidFill>
                  <a:srgbClr val="0070C0"/>
                </a:solidFill>
              </a:rPr>
              <a:t>st</a:t>
            </a:r>
            <a:r>
              <a:rPr lang="en-US" b="1" u="sng" dirty="0" smtClean="0">
                <a:solidFill>
                  <a:srgbClr val="0070C0"/>
                </a:solidFill>
              </a:rPr>
              <a:t> Goal Form:</a:t>
            </a:r>
          </a:p>
          <a:p>
            <a:endParaRPr lang="en-US" sz="800" dirty="0"/>
          </a:p>
          <a:p>
            <a:pPr marL="914400" lvl="2" indent="0">
              <a:buNone/>
            </a:pPr>
            <a:r>
              <a:rPr lang="en-US" dirty="0" smtClean="0"/>
              <a:t>Goal function = Max (OF1) and add OF2 as constraint</a:t>
            </a:r>
          </a:p>
          <a:p>
            <a:pPr marL="914400" lvl="2" indent="0">
              <a:buNone/>
            </a:pPr>
            <a:endParaRPr lang="en-US" sz="800" dirty="0" smtClean="0"/>
          </a:p>
          <a:p>
            <a:pPr marL="914400" lvl="2" indent="0">
              <a:buNone/>
            </a:pPr>
            <a:r>
              <a:rPr lang="en-US" dirty="0" smtClean="0"/>
              <a:t>Produced hazards &lt;= Max allowable</a:t>
            </a:r>
            <a:endParaRPr lang="pt-P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Multi Objective Linear Programming</a:t>
            </a:r>
            <a:endParaRPr lang="en-US" sz="3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5439"/>
            <a:ext cx="10515600" cy="3721524"/>
          </a:xfrm>
        </p:spPr>
        <p:txBody>
          <a:bodyPr>
            <a:normAutofit/>
          </a:bodyPr>
          <a:lstStyle/>
          <a:p>
            <a:r>
              <a:rPr lang="en-US" dirty="0" smtClean="0"/>
              <a:t>Some ideas to form goal function:</a:t>
            </a:r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Objective 1: Maximize profit (OF1)</a:t>
            </a:r>
          </a:p>
          <a:p>
            <a:pPr marL="457200" lvl="1" indent="0">
              <a:buNone/>
            </a:pPr>
            <a:r>
              <a:rPr lang="en-US" dirty="0" smtClean="0"/>
              <a:t>Objective 2: Minimize toxic waste production (OF2)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2</a:t>
            </a:r>
            <a:r>
              <a:rPr lang="en-US" b="1" u="sng" baseline="30000" dirty="0" smtClean="0">
                <a:solidFill>
                  <a:srgbClr val="0070C0"/>
                </a:solidFill>
              </a:rPr>
              <a:t>nd</a:t>
            </a:r>
            <a:r>
              <a:rPr lang="en-US" b="1" u="sng" dirty="0" smtClean="0">
                <a:solidFill>
                  <a:srgbClr val="0070C0"/>
                </a:solidFill>
              </a:rPr>
              <a:t> Goal Form:</a:t>
            </a:r>
          </a:p>
          <a:p>
            <a:endParaRPr lang="en-US" sz="800" dirty="0"/>
          </a:p>
          <a:p>
            <a:pPr marL="914400" lvl="2" indent="0">
              <a:buNone/>
            </a:pPr>
            <a:r>
              <a:rPr lang="en-US" dirty="0" smtClean="0"/>
              <a:t>Goal function = Max (OF1/OF2)       or        </a:t>
            </a:r>
            <a:r>
              <a:rPr lang="en-US" dirty="0"/>
              <a:t>Goal function = </a:t>
            </a:r>
            <a:r>
              <a:rPr lang="en-US" dirty="0" smtClean="0"/>
              <a:t>Min </a:t>
            </a:r>
            <a:r>
              <a:rPr lang="en-US" dirty="0"/>
              <a:t>(</a:t>
            </a:r>
            <a:r>
              <a:rPr lang="en-US" dirty="0" smtClean="0"/>
              <a:t>OF2/OF1) </a:t>
            </a:r>
          </a:p>
          <a:p>
            <a:pPr marL="914400" lvl="2" indent="0">
              <a:buNone/>
            </a:pPr>
            <a:endParaRPr lang="en-US" sz="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Multi Objective Linear Programming</a:t>
            </a:r>
            <a:endParaRPr lang="en-US" sz="3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5439"/>
            <a:ext cx="10515600" cy="3721524"/>
          </a:xfrm>
        </p:spPr>
        <p:txBody>
          <a:bodyPr>
            <a:normAutofit/>
          </a:bodyPr>
          <a:lstStyle/>
          <a:p>
            <a:r>
              <a:rPr lang="en-US" dirty="0" smtClean="0"/>
              <a:t>Some ideas to form goal function:</a:t>
            </a:r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Objective 1: Maximize profit (OF1)</a:t>
            </a:r>
          </a:p>
          <a:p>
            <a:pPr marL="457200" lvl="1" indent="0">
              <a:buNone/>
            </a:pPr>
            <a:r>
              <a:rPr lang="en-US" dirty="0" smtClean="0"/>
              <a:t>Objective 2: Minimize toxic waste production (OF2)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3</a:t>
            </a:r>
            <a:r>
              <a:rPr lang="en-US" b="1" u="sng" baseline="30000" dirty="0" smtClean="0">
                <a:solidFill>
                  <a:srgbClr val="0070C0"/>
                </a:solidFill>
              </a:rPr>
              <a:t>rd</a:t>
            </a:r>
            <a:r>
              <a:rPr lang="en-US" b="1" u="sng" dirty="0" smtClean="0">
                <a:solidFill>
                  <a:srgbClr val="0070C0"/>
                </a:solidFill>
              </a:rPr>
              <a:t> Goal Form (weighted normalized method):</a:t>
            </a:r>
          </a:p>
          <a:p>
            <a:endParaRPr lang="en-US" sz="800" dirty="0"/>
          </a:p>
          <a:p>
            <a:pPr marL="914400" lvl="2" indent="0">
              <a:buNone/>
            </a:pPr>
            <a:r>
              <a:rPr lang="en-US" dirty="0" smtClean="0"/>
              <a:t>Goal function = Min (W1 * </a:t>
            </a:r>
            <a:r>
              <a:rPr lang="en-US" b="1" dirty="0" smtClean="0">
                <a:solidFill>
                  <a:schemeClr val="accent6"/>
                </a:solidFill>
              </a:rPr>
              <a:t>abs</a:t>
            </a:r>
            <a:r>
              <a:rPr lang="en-US" dirty="0" smtClean="0"/>
              <a:t> (Actual OF1- Optimum OF1) / </a:t>
            </a:r>
            <a:r>
              <a:rPr lang="en-US" dirty="0"/>
              <a:t>Optimum </a:t>
            </a:r>
            <a:r>
              <a:rPr lang="en-US" dirty="0" smtClean="0"/>
              <a:t>OF1) +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W2 </a:t>
            </a:r>
            <a:r>
              <a:rPr lang="en-US" dirty="0"/>
              <a:t>* </a:t>
            </a:r>
            <a:r>
              <a:rPr lang="en-US" b="1" dirty="0">
                <a:solidFill>
                  <a:schemeClr val="accent6"/>
                </a:solidFill>
              </a:rPr>
              <a:t>abs</a:t>
            </a:r>
            <a:r>
              <a:rPr lang="en-US" dirty="0"/>
              <a:t> (Actual </a:t>
            </a:r>
            <a:r>
              <a:rPr lang="en-US" dirty="0" smtClean="0"/>
              <a:t>OF2- </a:t>
            </a:r>
            <a:r>
              <a:rPr lang="en-US" dirty="0"/>
              <a:t>Optimum </a:t>
            </a:r>
            <a:r>
              <a:rPr lang="en-US" dirty="0" smtClean="0"/>
              <a:t>OF2) /</a:t>
            </a:r>
            <a:r>
              <a:rPr lang="en-US" dirty="0"/>
              <a:t> Optimum </a:t>
            </a:r>
            <a:r>
              <a:rPr lang="en-US" dirty="0" smtClean="0"/>
              <a:t>OF2)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Multi Objective Linear Programming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5827" y="3716036"/>
            <a:ext cx="3889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Absolut values </a:t>
            </a:r>
            <a:r>
              <a:rPr lang="en-US" dirty="0" smtClean="0"/>
              <a:t>are used to avoid the existence of big positive deviation in one OF to cancel big negative deviation in the other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828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Multi Objective Linear Programming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455439"/>
            <a:ext cx="10515600" cy="3721524"/>
          </a:xfrm>
        </p:spPr>
        <p:txBody>
          <a:bodyPr>
            <a:normAutofit/>
          </a:bodyPr>
          <a:lstStyle/>
          <a:p>
            <a:r>
              <a:rPr lang="en-US" dirty="0" smtClean="0"/>
              <a:t>Example:</a:t>
            </a:r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Objective 1: Maximize profit (OF1)</a:t>
            </a:r>
          </a:p>
          <a:p>
            <a:pPr marL="457200" lvl="1" indent="0">
              <a:buNone/>
            </a:pPr>
            <a:r>
              <a:rPr lang="en-US" dirty="0" smtClean="0"/>
              <a:t>Objective 2: Minimize toxic waste production (OF2)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3</a:t>
            </a:r>
            <a:r>
              <a:rPr lang="en-US" b="1" u="sng" baseline="30000" dirty="0" smtClean="0">
                <a:solidFill>
                  <a:srgbClr val="0070C0"/>
                </a:solidFill>
              </a:rPr>
              <a:t>rd</a:t>
            </a:r>
            <a:r>
              <a:rPr lang="en-US" b="1" u="sng" dirty="0" smtClean="0">
                <a:solidFill>
                  <a:srgbClr val="0070C0"/>
                </a:solidFill>
              </a:rPr>
              <a:t> Goal Form (weighted normalized method):</a:t>
            </a:r>
          </a:p>
          <a:p>
            <a:endParaRPr lang="en-US" sz="800" dirty="0"/>
          </a:p>
          <a:p>
            <a:pPr marL="914400" lvl="2" indent="0">
              <a:buNone/>
            </a:pPr>
            <a:r>
              <a:rPr lang="en-US" dirty="0" smtClean="0"/>
              <a:t>Goal function = Min (W1 * </a:t>
            </a:r>
            <a:r>
              <a:rPr lang="en-US" b="1" dirty="0" smtClean="0">
                <a:solidFill>
                  <a:schemeClr val="accent6"/>
                </a:solidFill>
              </a:rPr>
              <a:t>abs</a:t>
            </a:r>
            <a:r>
              <a:rPr lang="en-US" dirty="0" smtClean="0"/>
              <a:t> (Actual OF1- Optimum OF1) / </a:t>
            </a:r>
            <a:r>
              <a:rPr lang="en-US" dirty="0"/>
              <a:t>Optimum </a:t>
            </a:r>
            <a:r>
              <a:rPr lang="en-US" dirty="0" smtClean="0"/>
              <a:t>OF1) +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W2 </a:t>
            </a:r>
            <a:r>
              <a:rPr lang="en-US" dirty="0"/>
              <a:t>* </a:t>
            </a:r>
            <a:r>
              <a:rPr lang="en-US" b="1" dirty="0">
                <a:solidFill>
                  <a:schemeClr val="accent6"/>
                </a:solidFill>
              </a:rPr>
              <a:t>abs</a:t>
            </a:r>
            <a:r>
              <a:rPr lang="en-US" dirty="0"/>
              <a:t> (Actual </a:t>
            </a:r>
            <a:r>
              <a:rPr lang="en-US" dirty="0" smtClean="0"/>
              <a:t>OF2- </a:t>
            </a:r>
            <a:r>
              <a:rPr lang="en-US" dirty="0"/>
              <a:t>Optimum </a:t>
            </a:r>
            <a:r>
              <a:rPr lang="en-US" dirty="0" smtClean="0"/>
              <a:t>OF2) /</a:t>
            </a:r>
            <a:r>
              <a:rPr lang="en-US" dirty="0"/>
              <a:t> Optimum </a:t>
            </a:r>
            <a:r>
              <a:rPr lang="en-US" dirty="0" smtClean="0"/>
              <a:t>OF2)</a:t>
            </a:r>
          </a:p>
        </p:txBody>
      </p:sp>
    </p:spTree>
    <p:extLst>
      <p:ext uri="{BB962C8B-B14F-4D97-AF65-F5344CB8AC3E}">
        <p14:creationId xmlns:p14="http://schemas.microsoft.com/office/powerpoint/2010/main" val="26712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600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Exercise 1</a:t>
            </a:r>
          </a:p>
          <a:p>
            <a:pPr marL="457200" lvl="1" indent="0">
              <a:buNone/>
            </a:pPr>
            <a:r>
              <a:rPr lang="en-US" dirty="0" smtClean="0"/>
              <a:t>Blackstone Mining Company operates 2 coal mines Wythe and Giles. The manager is anticipating a demand increase for coal in the coming year and he wants to schedule extra shifts of workers to the mines. Each extra shift has an extra cost of 40000/month at Wythe and 32000/month at Giles.</a:t>
            </a:r>
          </a:p>
          <a:p>
            <a:pPr marL="457200" lvl="1" indent="0">
              <a:buNone/>
            </a:pPr>
            <a:r>
              <a:rPr lang="en-US" dirty="0" smtClean="0"/>
              <a:t>The extraction methods lead to the production of toxic water. Running </a:t>
            </a:r>
            <a:r>
              <a:rPr lang="en-US" dirty="0"/>
              <a:t>an extra shift </a:t>
            </a:r>
            <a:r>
              <a:rPr lang="en-US" dirty="0" smtClean="0"/>
              <a:t>at Wythe leads to the production of 800 gallons and 1250 gallons at Giles.</a:t>
            </a:r>
          </a:p>
          <a:p>
            <a:pPr marL="457200" lvl="1" indent="0">
              <a:buNone/>
            </a:pPr>
            <a:r>
              <a:rPr lang="en-US" dirty="0" smtClean="0"/>
              <a:t>Despite safety guidelines are followed 0.2 life threatening accidents are expected at Wythe and 0.45  </a:t>
            </a:r>
            <a:endParaRPr lang="pt-P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4496"/>
          <a:stretch/>
        </p:blipFill>
        <p:spPr>
          <a:xfrm>
            <a:off x="1236970" y="5781394"/>
            <a:ext cx="5368546" cy="865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1309" y="4801633"/>
            <a:ext cx="1774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Coal production a month by a shift of workers (ton)</a:t>
            </a:r>
            <a:endParaRPr lang="pt-PT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31309" y="5494791"/>
            <a:ext cx="873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Wythe</a:t>
            </a:r>
            <a:endParaRPr lang="pt-PT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8413" y="5494791"/>
            <a:ext cx="873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Giles</a:t>
            </a:r>
            <a:endParaRPr lang="pt-PT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91867" y="4854249"/>
            <a:ext cx="9238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Increase in demand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48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1400" dirty="0" smtClean="0"/>
              <a:t>28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1400" dirty="0" smtClean="0"/>
              <a:t>100</a:t>
            </a:r>
            <a:endParaRPr lang="pt-PT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52426" y="5169136"/>
            <a:ext cx="3234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the number of extra shifts at each of the mines that minimizes costs, toxic waste production and </a:t>
            </a:r>
            <a:r>
              <a:rPr lang="en-US" dirty="0"/>
              <a:t>life </a:t>
            </a:r>
            <a:r>
              <a:rPr lang="en-US" dirty="0" smtClean="0"/>
              <a:t>threatening accidents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389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472"/>
            <a:ext cx="10515600" cy="469404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Decision </a:t>
            </a:r>
            <a:r>
              <a:rPr lang="en-US" b="1" dirty="0" smtClean="0">
                <a:solidFill>
                  <a:schemeClr val="accent6"/>
                </a:solidFill>
              </a:rPr>
              <a:t>Making</a:t>
            </a:r>
          </a:p>
          <a:p>
            <a:endParaRPr lang="en-US" sz="10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/>
              <a:t>Takes </a:t>
            </a:r>
            <a:r>
              <a:rPr lang="en-US" dirty="0"/>
              <a:t>place </a:t>
            </a:r>
            <a:r>
              <a:rPr lang="en-US" dirty="0" smtClean="0"/>
              <a:t>under multiple criteria. All </a:t>
            </a:r>
            <a:r>
              <a:rPr lang="en-US" dirty="0"/>
              <a:t>the rest </a:t>
            </a:r>
            <a:r>
              <a:rPr lang="en-US" dirty="0" smtClean="0"/>
              <a:t>is: </a:t>
            </a:r>
            <a:r>
              <a:rPr lang="en-US" dirty="0" smtClean="0">
                <a:solidFill>
                  <a:srgbClr val="0070C0"/>
                </a:solidFill>
              </a:rPr>
              <a:t>analysis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measurement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search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Measurement and search is sufficient for finding the heaviest apple.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is not a problem of decision making or optimization, but merely a </a:t>
            </a:r>
            <a:r>
              <a:rPr lang="en-US" b="1" dirty="0">
                <a:solidFill>
                  <a:srgbClr val="0070C0"/>
                </a:solidFill>
              </a:rPr>
              <a:t>technical challenge.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No </a:t>
            </a:r>
            <a:r>
              <a:rPr lang="en-US" b="1" dirty="0">
                <a:solidFill>
                  <a:schemeClr val="accent6"/>
                </a:solidFill>
              </a:rPr>
              <a:t>value judgments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/>
                </a:solidFill>
              </a:rPr>
              <a:t>no trade-offs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6"/>
                </a:solidFill>
              </a:rPr>
              <a:t>no decisions </a:t>
            </a:r>
            <a:r>
              <a:rPr lang="en-US" dirty="0"/>
              <a:t>go into </a:t>
            </a:r>
            <a:r>
              <a:rPr lang="en-US" u="sng" dirty="0"/>
              <a:t>single-criterion </a:t>
            </a:r>
            <a:r>
              <a:rPr lang="en-US" u="sng" dirty="0" smtClean="0"/>
              <a:t>problems</a:t>
            </a:r>
            <a:endParaRPr lang="en-US" b="1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3266057"/>
            <a:ext cx="2733675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75" y="2891917"/>
            <a:ext cx="7952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Consider </a:t>
            </a:r>
            <a:r>
              <a:rPr lang="en-US" sz="2200" dirty="0"/>
              <a:t>a basket of apples, </a:t>
            </a:r>
            <a:r>
              <a:rPr lang="en-US" sz="2200" dirty="0" smtClean="0"/>
              <a:t>and that weight is our single criterion. How do we </a:t>
            </a:r>
            <a:r>
              <a:rPr lang="en-US" sz="2200" b="1" dirty="0" smtClean="0"/>
              <a:t>proceed to find </a:t>
            </a:r>
            <a:r>
              <a:rPr lang="en-US" sz="2200" dirty="0"/>
              <a:t>(identify, choose</a:t>
            </a:r>
            <a:r>
              <a:rPr lang="en-US" sz="2200" dirty="0" smtClean="0"/>
              <a:t>, select</a:t>
            </a:r>
            <a:r>
              <a:rPr lang="en-US" sz="2200" dirty="0"/>
              <a:t>) </a:t>
            </a:r>
            <a:r>
              <a:rPr lang="en-US" sz="2200" b="1" dirty="0"/>
              <a:t>the heaviest </a:t>
            </a:r>
            <a:r>
              <a:rPr lang="en-US" sz="2200" b="1" dirty="0" smtClean="0"/>
              <a:t>apple?</a:t>
            </a:r>
            <a:endParaRPr lang="en-US" u="sng" dirty="0" smtClean="0"/>
          </a:p>
          <a:p>
            <a:pPr lvl="2"/>
            <a:r>
              <a:rPr lang="en-US" sz="2200" dirty="0" smtClean="0"/>
              <a:t>We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measure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all apples, then we </a:t>
            </a:r>
            <a:r>
              <a:rPr lang="en-US" sz="2200" b="1" dirty="0" smtClean="0">
                <a:solidFill>
                  <a:srgbClr val="0070C0"/>
                </a:solidFill>
              </a:rPr>
              <a:t>search</a:t>
            </a:r>
            <a:r>
              <a:rPr lang="en-US" sz="2200" dirty="0" smtClean="0"/>
              <a:t> the one with the highest weight </a:t>
            </a:r>
          </a:p>
          <a:p>
            <a:pPr lvl="1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207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17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472"/>
            <a:ext cx="10515600" cy="490436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200" b="1" dirty="0" smtClean="0">
                <a:solidFill>
                  <a:schemeClr val="accent6"/>
                </a:solidFill>
              </a:rPr>
              <a:t>Decision Making</a:t>
            </a:r>
          </a:p>
          <a:p>
            <a:pPr>
              <a:lnSpc>
                <a:spcPct val="70000"/>
              </a:lnSpc>
            </a:pPr>
            <a:endParaRPr lang="en-US" sz="800" b="1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 smtClean="0"/>
              <a:t>Takes place under multiple criteria. All the rest is: </a:t>
            </a:r>
            <a:r>
              <a:rPr lang="en-US" sz="2200" dirty="0" smtClean="0">
                <a:solidFill>
                  <a:srgbClr val="0070C0"/>
                </a:solidFill>
              </a:rPr>
              <a:t>analysis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measurement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0070C0"/>
                </a:solidFill>
              </a:rPr>
              <a:t>search</a:t>
            </a:r>
            <a:r>
              <a:rPr lang="en-US" sz="2200" dirty="0" smtClean="0"/>
              <a:t>. </a:t>
            </a:r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 smtClean="0"/>
              <a:t>But this time, the function of measurement and search is not sufficient.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 smtClean="0"/>
              <a:t>We have two different apples and our criteria are ‘conflicting’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dirty="0" smtClean="0"/>
              <a:t>Which apple do we choose?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                                           </a:t>
            </a:r>
            <a:r>
              <a:rPr lang="en-US" sz="2200" dirty="0" smtClean="0"/>
              <a:t>Now, we must go beyond </a:t>
            </a:r>
            <a:r>
              <a:rPr lang="en-US" sz="2200" dirty="0" smtClean="0">
                <a:solidFill>
                  <a:srgbClr val="0070C0"/>
                </a:solidFill>
              </a:rPr>
              <a:t>measurement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0070C0"/>
                </a:solidFill>
              </a:rPr>
              <a:t>search </a:t>
            </a:r>
            <a:r>
              <a:rPr lang="en-US" sz="2200" dirty="0" smtClean="0"/>
              <a:t>and </a:t>
            </a:r>
            <a:r>
              <a:rPr lang="en-US" sz="2200" b="1" dirty="0" smtClean="0">
                <a:solidFill>
                  <a:schemeClr val="accent6"/>
                </a:solidFill>
              </a:rPr>
              <a:t>decide</a:t>
            </a: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3266057"/>
            <a:ext cx="2733675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75" y="2891917"/>
            <a:ext cx="79522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Consider the same </a:t>
            </a:r>
            <a:r>
              <a:rPr lang="en-US" sz="2200" dirty="0"/>
              <a:t>basket of apples, </a:t>
            </a:r>
            <a:r>
              <a:rPr lang="en-US" sz="2200" dirty="0" smtClean="0"/>
              <a:t>but now we wish to find </a:t>
            </a:r>
            <a:r>
              <a:rPr lang="en-US" sz="2200" dirty="0"/>
              <a:t>the </a:t>
            </a:r>
            <a:r>
              <a:rPr lang="en-US" sz="2200" dirty="0" smtClean="0"/>
              <a:t>heaviest and the </a:t>
            </a:r>
            <a:r>
              <a:rPr lang="en-US" sz="2200" dirty="0"/>
              <a:t>sweetest apple. </a:t>
            </a:r>
            <a:r>
              <a:rPr lang="en-US" sz="2200" dirty="0" smtClean="0"/>
              <a:t>Our </a:t>
            </a:r>
            <a:r>
              <a:rPr lang="en-US" sz="2200" i="1" dirty="0" smtClean="0"/>
              <a:t>criteria</a:t>
            </a:r>
            <a:r>
              <a:rPr lang="en-US" sz="2200" dirty="0" smtClean="0"/>
              <a:t> are now: </a:t>
            </a:r>
            <a:r>
              <a:rPr lang="en-US" sz="2200" b="1" dirty="0">
                <a:solidFill>
                  <a:schemeClr val="accent6"/>
                </a:solidFill>
              </a:rPr>
              <a:t>weight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chemeClr val="accent6"/>
                </a:solidFill>
              </a:rPr>
              <a:t>sweetness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US" sz="800" dirty="0"/>
          </a:p>
          <a:p>
            <a:r>
              <a:rPr lang="en-US" sz="2200" dirty="0" smtClean="0"/>
              <a:t>We </a:t>
            </a:r>
            <a:r>
              <a:rPr lang="en-US" sz="2200" dirty="0"/>
              <a:t>use the same </a:t>
            </a:r>
            <a:r>
              <a:rPr lang="en-US" sz="2200" dirty="0" smtClean="0"/>
              <a:t>procedures </a:t>
            </a:r>
            <a:r>
              <a:rPr lang="en-US" sz="2200" dirty="0"/>
              <a:t>of measurement and search and identify </a:t>
            </a:r>
            <a:r>
              <a:rPr lang="en-US" sz="2200" dirty="0" smtClean="0"/>
              <a:t>the heaviest </a:t>
            </a:r>
            <a:r>
              <a:rPr lang="en-US" sz="2200" dirty="0"/>
              <a:t>(as before) and then the sweetest apple. 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207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12190" r="50240" b="15175"/>
          <a:stretch/>
        </p:blipFill>
        <p:spPr>
          <a:xfrm>
            <a:off x="10393680" y="5526428"/>
            <a:ext cx="406907" cy="533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11853" r="9970" b="12466"/>
          <a:stretch/>
        </p:blipFill>
        <p:spPr>
          <a:xfrm>
            <a:off x="9736658" y="5337128"/>
            <a:ext cx="565582" cy="78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472"/>
            <a:ext cx="10515600" cy="490436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200" b="1" dirty="0" smtClean="0">
                <a:solidFill>
                  <a:schemeClr val="accent6"/>
                </a:solidFill>
              </a:rPr>
              <a:t>Decision Making</a:t>
            </a:r>
          </a:p>
          <a:p>
            <a:pPr>
              <a:lnSpc>
                <a:spcPct val="70000"/>
              </a:lnSpc>
            </a:pPr>
            <a:endParaRPr lang="en-US" sz="800" b="1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 smtClean="0"/>
              <a:t>Takes place under multiple criteria. But are all multiple criteria decision problems?</a:t>
            </a:r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 smtClean="0"/>
              <a:t>This particular </a:t>
            </a:r>
            <a:r>
              <a:rPr lang="en-US" sz="2200" dirty="0"/>
              <a:t>apple would be preferred by all </a:t>
            </a:r>
            <a:r>
              <a:rPr lang="en-US" sz="2200" dirty="0" smtClean="0"/>
              <a:t>decision makers </a:t>
            </a:r>
            <a:r>
              <a:rPr lang="en-US" sz="2200" dirty="0"/>
              <a:t>aiming to maximize </a:t>
            </a:r>
            <a:r>
              <a:rPr lang="en-US" sz="2200" dirty="0" smtClean="0"/>
              <a:t>both criteria</a:t>
            </a:r>
            <a:r>
              <a:rPr lang="en-US" sz="2200" dirty="0"/>
              <a:t>. </a:t>
            </a: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Measurement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0070C0"/>
                </a:solidFill>
              </a:rPr>
              <a:t>search</a:t>
            </a:r>
            <a:r>
              <a:rPr lang="en-US" sz="2200" dirty="0"/>
              <a:t> </a:t>
            </a:r>
            <a:r>
              <a:rPr lang="en-US" sz="2200" dirty="0" smtClean="0"/>
              <a:t>would safely </a:t>
            </a:r>
            <a:r>
              <a:rPr lang="en-US" sz="2200" dirty="0"/>
              <a:t>identify such </a:t>
            </a:r>
            <a:r>
              <a:rPr lang="en-US" sz="2200" dirty="0" smtClean="0"/>
              <a:t>an apple making it sufficient </a:t>
            </a:r>
            <a:r>
              <a:rPr lang="en-US" sz="2200" dirty="0"/>
              <a:t>even under multiple </a:t>
            </a:r>
            <a:r>
              <a:rPr lang="en-US" sz="2200" dirty="0" smtClean="0"/>
              <a:t>criteria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3266057"/>
            <a:ext cx="2733675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75" y="2891917"/>
            <a:ext cx="7952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Suppose we could look outside the basket and add an additional apple</a:t>
            </a:r>
          </a:p>
          <a:p>
            <a:endParaRPr lang="en-US" sz="2200" dirty="0"/>
          </a:p>
          <a:p>
            <a:r>
              <a:rPr lang="en-US" sz="2200" dirty="0" smtClean="0"/>
              <a:t>And that this is </a:t>
            </a:r>
            <a:r>
              <a:rPr lang="en-US" sz="2200" dirty="0"/>
              <a:t>both the </a:t>
            </a:r>
            <a:r>
              <a:rPr lang="en-US" sz="2200" b="1" dirty="0" smtClean="0">
                <a:solidFill>
                  <a:schemeClr val="accent6"/>
                </a:solidFill>
              </a:rPr>
              <a:t>heaviest</a:t>
            </a:r>
            <a:r>
              <a:rPr lang="en-US" sz="2200" dirty="0" smtClean="0"/>
              <a:t> and </a:t>
            </a:r>
            <a:r>
              <a:rPr lang="en-US" sz="2200" dirty="0"/>
              <a:t>the </a:t>
            </a:r>
            <a:r>
              <a:rPr lang="en-US" sz="2200" b="1" dirty="0" smtClean="0">
                <a:solidFill>
                  <a:schemeClr val="accent6"/>
                </a:solidFill>
              </a:rPr>
              <a:t>sweetest </a:t>
            </a:r>
            <a:r>
              <a:rPr lang="en-US" sz="2200" dirty="0" smtClean="0"/>
              <a:t>in the </a:t>
            </a:r>
            <a:r>
              <a:rPr lang="en-US" sz="2200" dirty="0"/>
              <a:t>basket.</a:t>
            </a:r>
            <a:endParaRPr lang="en-US" sz="22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207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12190" r="50240" b="15175"/>
          <a:stretch/>
        </p:blipFill>
        <p:spPr>
          <a:xfrm>
            <a:off x="984504" y="2653911"/>
            <a:ext cx="725424" cy="9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472"/>
            <a:ext cx="10515600" cy="490436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200" b="1" dirty="0" smtClean="0">
                <a:solidFill>
                  <a:schemeClr val="accent6"/>
                </a:solidFill>
              </a:rPr>
              <a:t>Decision Making</a:t>
            </a:r>
          </a:p>
          <a:p>
            <a:pPr>
              <a:lnSpc>
                <a:spcPct val="70000"/>
              </a:lnSpc>
            </a:pPr>
            <a:endParaRPr lang="en-US" sz="800" b="1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 smtClean="0"/>
              <a:t>Thinking “outside </a:t>
            </a:r>
            <a:r>
              <a:rPr lang="en-US" sz="2400" dirty="0"/>
              <a:t>the </a:t>
            </a:r>
            <a:r>
              <a:rPr lang="en-US" sz="2400" dirty="0" smtClean="0"/>
              <a:t>basket” is </a:t>
            </a:r>
            <a:r>
              <a:rPr lang="en-US" sz="2400" dirty="0"/>
              <a:t>the key </a:t>
            </a:r>
            <a:r>
              <a:rPr lang="en-US" sz="2400" dirty="0" smtClean="0"/>
              <a:t>to effective </a:t>
            </a:r>
            <a:r>
              <a:rPr lang="en-US" sz="2400" b="1" dirty="0" smtClean="0">
                <a:solidFill>
                  <a:schemeClr val="accent6"/>
                </a:solidFill>
              </a:rPr>
              <a:t>Decision Making</a:t>
            </a:r>
            <a:r>
              <a:rPr lang="en-US" sz="2400" dirty="0" smtClean="0"/>
              <a:t>. </a:t>
            </a:r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  <a:p>
            <a:pPr marL="0" indent="0">
              <a:lnSpc>
                <a:spcPct val="7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  <a:p>
            <a:pPr marL="0" indent="0">
              <a:lnSpc>
                <a:spcPct val="7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200" b="1" dirty="0" smtClean="0">
                <a:solidFill>
                  <a:schemeClr val="accent6"/>
                </a:solidFill>
              </a:rPr>
              <a:t>Decision making</a:t>
            </a:r>
            <a:r>
              <a:rPr lang="en-US" sz="2200" dirty="0" smtClean="0"/>
              <a:t>: is </a:t>
            </a:r>
            <a:r>
              <a:rPr lang="en-US" sz="2200" dirty="0"/>
              <a:t>a function beyond </a:t>
            </a:r>
            <a:r>
              <a:rPr lang="en-US" sz="2200" dirty="0" smtClean="0"/>
              <a:t>measurement and </a:t>
            </a:r>
            <a:r>
              <a:rPr lang="en-US" sz="2200" dirty="0"/>
              <a:t>search, aimed at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managing</a:t>
            </a:r>
            <a:r>
              <a:rPr lang="en-US" sz="2200" dirty="0"/>
              <a:t>,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resolving</a:t>
            </a:r>
            <a:r>
              <a:rPr lang="en-US" sz="2200" dirty="0"/>
              <a:t> </a:t>
            </a:r>
            <a:r>
              <a:rPr lang="en-US" sz="2200" dirty="0" smtClean="0"/>
              <a:t>or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dissolving</a:t>
            </a:r>
            <a:r>
              <a:rPr lang="en-US" sz="2200" dirty="0" smtClean="0"/>
              <a:t> </a:t>
            </a:r>
            <a:r>
              <a:rPr lang="en-US" sz="2200" dirty="0"/>
              <a:t>the </a:t>
            </a:r>
            <a:r>
              <a:rPr lang="en-US" sz="2200" b="1" dirty="0">
                <a:solidFill>
                  <a:schemeClr val="accent6"/>
                </a:solidFill>
              </a:rPr>
              <a:t>conflict of </a:t>
            </a:r>
            <a:r>
              <a:rPr lang="en-US" sz="2200" b="1" i="1" dirty="0">
                <a:solidFill>
                  <a:schemeClr val="accent6"/>
                </a:solidFill>
              </a:rPr>
              <a:t>trade-offs</a:t>
            </a:r>
            <a:r>
              <a:rPr lang="en-US" dirty="0"/>
              <a:t>.</a:t>
            </a:r>
            <a:endParaRPr lang="en-US" sz="2400" dirty="0"/>
          </a:p>
          <a:p>
            <a:pPr marL="0" indent="0">
              <a:lnSpc>
                <a:spcPct val="7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  <a:p>
            <a:pPr marL="0" indent="0">
              <a:lnSpc>
                <a:spcPct val="70000"/>
              </a:lnSpc>
              <a:buNone/>
            </a:pPr>
            <a:endParaRPr lang="en-US" sz="2200" dirty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3266057"/>
            <a:ext cx="2733675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75" y="2891917"/>
            <a:ext cx="79522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 this basket there are no trade-offs </a:t>
            </a:r>
            <a:endParaRPr lang="en-US" sz="2200" dirty="0" smtClean="0"/>
          </a:p>
          <a:p>
            <a:endParaRPr lang="en-US" sz="800" dirty="0"/>
          </a:p>
          <a:p>
            <a:r>
              <a:rPr lang="en-US" sz="2200" dirty="0" smtClean="0"/>
              <a:t>we have an </a:t>
            </a:r>
            <a:r>
              <a:rPr lang="en-US" sz="2200" b="1" dirty="0">
                <a:solidFill>
                  <a:schemeClr val="accent6"/>
                </a:solidFill>
              </a:rPr>
              <a:t>“ideal” apple dominating the entire </a:t>
            </a:r>
            <a:r>
              <a:rPr lang="en-US" sz="2200" b="1" dirty="0" smtClean="0">
                <a:solidFill>
                  <a:schemeClr val="accent6"/>
                </a:solidFill>
              </a:rPr>
              <a:t>basket </a:t>
            </a:r>
            <a:r>
              <a:rPr lang="en-US" sz="2200" dirty="0" smtClean="0"/>
              <a:t>- an </a:t>
            </a:r>
            <a:r>
              <a:rPr lang="en-US" sz="2200" dirty="0"/>
              <a:t>obvious choice </a:t>
            </a:r>
            <a:r>
              <a:rPr lang="en-US" sz="2200" dirty="0" smtClean="0"/>
              <a:t>of every </a:t>
            </a:r>
            <a:r>
              <a:rPr lang="en-US" sz="2200" dirty="0"/>
              <a:t>rational decision </a:t>
            </a:r>
            <a:r>
              <a:rPr lang="en-US" sz="2200" dirty="0" smtClean="0"/>
              <a:t>maker</a:t>
            </a:r>
            <a:endParaRPr lang="en-US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207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12190" r="50240" b="15175"/>
          <a:stretch/>
        </p:blipFill>
        <p:spPr>
          <a:xfrm>
            <a:off x="984504" y="2653911"/>
            <a:ext cx="725424" cy="9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936"/>
          </a:xfrm>
        </p:spPr>
        <p:txBody>
          <a:bodyPr>
            <a:normAutofit fontScale="70000" lnSpcReduction="20000"/>
          </a:bodyPr>
          <a:lstStyle/>
          <a:p>
            <a:r>
              <a:rPr lang="en-US" sz="3100" b="1" dirty="0" smtClean="0">
                <a:solidFill>
                  <a:schemeClr val="accent6"/>
                </a:solidFill>
              </a:rPr>
              <a:t>Decision Making Challenges</a:t>
            </a:r>
            <a:endParaRPr lang="en-US" sz="3100" dirty="0"/>
          </a:p>
          <a:p>
            <a:endParaRPr lang="en-US" sz="1300" dirty="0" smtClean="0"/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Existence of multiple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conflicting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objectives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(e.g. car: comfort vs price; house: square footage vs price)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Difficulty in identifying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good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 alternatives </a:t>
            </a:r>
            <a:r>
              <a:rPr lang="en-US" dirty="0"/>
              <a:t>(e.g. firing one-third of your employees, reducing everyone’s </a:t>
            </a:r>
            <a:r>
              <a:rPr lang="en-US" dirty="0" smtClean="0"/>
              <a:t>pay)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Existence of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intangibles </a:t>
            </a:r>
            <a:r>
              <a:rPr lang="en-US" dirty="0" err="1" smtClean="0"/>
              <a:t>ie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difficult-to-measure (e.g. consumer </a:t>
            </a:r>
            <a:r>
              <a:rPr lang="en-US" dirty="0"/>
              <a:t>satisfaction, employee morale, </a:t>
            </a:r>
            <a:r>
              <a:rPr lang="en-US" dirty="0" smtClean="0"/>
              <a:t>recreation value)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Existence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Long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time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horizons </a:t>
            </a:r>
            <a:r>
              <a:rPr lang="en-US" dirty="0" smtClean="0"/>
              <a:t>where </a:t>
            </a:r>
            <a:r>
              <a:rPr lang="en-US" dirty="0"/>
              <a:t>the consequences </a:t>
            </a:r>
            <a:r>
              <a:rPr lang="en-US" dirty="0" smtClean="0"/>
              <a:t>of decisions that must be made </a:t>
            </a:r>
            <a:r>
              <a:rPr lang="en-US" dirty="0"/>
              <a:t>today, </a:t>
            </a:r>
            <a:r>
              <a:rPr lang="en-US" dirty="0" smtClean="0"/>
              <a:t>will </a:t>
            </a:r>
            <a:r>
              <a:rPr lang="en-US" dirty="0"/>
              <a:t>not be known for </a:t>
            </a:r>
            <a:r>
              <a:rPr lang="en-US" dirty="0" smtClean="0"/>
              <a:t>years/decades (</a:t>
            </a:r>
            <a:r>
              <a:rPr lang="en-US" dirty="0" err="1"/>
              <a:t>e.g</a:t>
            </a:r>
            <a:r>
              <a:rPr lang="en-US" dirty="0"/>
              <a:t> forest management and </a:t>
            </a:r>
            <a:r>
              <a:rPr lang="en-US" dirty="0" smtClean="0"/>
              <a:t>planning)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Interdisciplinary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substance of decisions and/or having multiple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decision makers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require information from several </a:t>
            </a:r>
            <a:r>
              <a:rPr lang="en-US" dirty="0" smtClean="0"/>
              <a:t>“areas </a:t>
            </a:r>
            <a:r>
              <a:rPr lang="en-US" dirty="0"/>
              <a:t>of </a:t>
            </a:r>
            <a:r>
              <a:rPr lang="en-US" dirty="0" smtClean="0"/>
              <a:t>expertise”, (e.g. forest owners, forest managers, public laws, funding schemes)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Uncertainty and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risk</a:t>
            </a:r>
            <a:r>
              <a:rPr lang="en-US" b="1" dirty="0" smtClean="0"/>
              <a:t>: </a:t>
            </a:r>
            <a:r>
              <a:rPr lang="en-US" dirty="0" smtClean="0"/>
              <a:t>not </a:t>
            </a:r>
            <a:r>
              <a:rPr lang="en-US" dirty="0"/>
              <a:t>being able to precisely predict the </a:t>
            </a:r>
            <a:r>
              <a:rPr lang="en-US" dirty="0" smtClean="0"/>
              <a:t>future raises questions (one can try to use historical </a:t>
            </a:r>
            <a:r>
              <a:rPr lang="en-US" dirty="0"/>
              <a:t>data, expert judgments, </a:t>
            </a:r>
            <a:r>
              <a:rPr lang="en-US" dirty="0" smtClean="0"/>
              <a:t>simulations to deal with uncertainty and risk)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Being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able to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quantify trade-offs</a:t>
            </a:r>
            <a:r>
              <a:rPr lang="en-US" dirty="0" smtClean="0"/>
              <a:t>: expressing </a:t>
            </a:r>
            <a:r>
              <a:rPr lang="en-US" dirty="0"/>
              <a:t>the value trade-offs among </a:t>
            </a:r>
            <a:r>
              <a:rPr lang="en-US" dirty="0" smtClean="0"/>
              <a:t>the multiple objectives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63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Multiple Objective Decision Analysis (MODA) </a:t>
            </a:r>
            <a:r>
              <a:rPr lang="en-US" dirty="0"/>
              <a:t>is an operations research technique for evaluating a decision under multiple, sometimes </a:t>
            </a:r>
            <a:r>
              <a:rPr lang="en-US" b="1" dirty="0"/>
              <a:t>competing and conflicting </a:t>
            </a:r>
            <a:r>
              <a:rPr lang="en-US" dirty="0"/>
              <a:t>objectives or criteria. </a:t>
            </a:r>
            <a:endParaRPr lang="en-US" dirty="0" smtClean="0"/>
          </a:p>
          <a:p>
            <a:endParaRPr lang="en-US" sz="900" dirty="0"/>
          </a:p>
          <a:p>
            <a:r>
              <a:rPr lang="en-US" b="1" dirty="0" smtClean="0"/>
              <a:t>Multi-objective </a:t>
            </a:r>
            <a:r>
              <a:rPr lang="en-US" b="1" dirty="0"/>
              <a:t>optimization </a:t>
            </a:r>
            <a:r>
              <a:rPr lang="en-US" dirty="0"/>
              <a:t>leads to a set of optimal solutions </a:t>
            </a:r>
            <a:r>
              <a:rPr lang="en-US" dirty="0" smtClean="0"/>
              <a:t>(known </a:t>
            </a:r>
            <a:r>
              <a:rPr lang="en-US" dirty="0"/>
              <a:t>as Pareto-optimal </a:t>
            </a:r>
            <a:r>
              <a:rPr lang="en-US" dirty="0" smtClean="0"/>
              <a:t>solutions) since no </a:t>
            </a:r>
            <a:r>
              <a:rPr lang="en-US" dirty="0"/>
              <a:t>solution can be considered better than any other regarding all the </a:t>
            </a:r>
            <a:r>
              <a:rPr lang="en-US" dirty="0" smtClean="0"/>
              <a:t>objectives</a:t>
            </a:r>
          </a:p>
          <a:p>
            <a:endParaRPr lang="en-US" sz="900" dirty="0" smtClean="0"/>
          </a:p>
          <a:p>
            <a:r>
              <a:rPr lang="en-US" dirty="0" smtClean="0"/>
              <a:t>MODA provides </a:t>
            </a:r>
            <a:r>
              <a:rPr lang="en-US" dirty="0"/>
              <a:t>a process that systematically </a:t>
            </a:r>
            <a:r>
              <a:rPr lang="en-US" dirty="0">
                <a:solidFill>
                  <a:srgbClr val="0070C0"/>
                </a:solidFill>
              </a:rPr>
              <a:t>identifies alternatives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the decision maker’s objectives</a:t>
            </a:r>
            <a:r>
              <a:rPr lang="en-US" dirty="0"/>
              <a:t> </a:t>
            </a:r>
            <a:r>
              <a:rPr lang="en-US" dirty="0" smtClean="0"/>
              <a:t>that serves </a:t>
            </a:r>
            <a:r>
              <a:rPr lang="en-US" dirty="0"/>
              <a:t>as the measuring device for selecting the preferred </a:t>
            </a:r>
            <a:r>
              <a:rPr lang="en-US" dirty="0" smtClean="0"/>
              <a:t>alternative given the </a:t>
            </a:r>
            <a:r>
              <a:rPr lang="en-US" dirty="0"/>
              <a:t>decision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space</a:t>
            </a:r>
            <a:r>
              <a:rPr lang="en-US" dirty="0" smtClean="0"/>
              <a:t>. </a:t>
            </a:r>
          </a:p>
          <a:p>
            <a:endParaRPr lang="en-US" sz="900" dirty="0" smtClean="0"/>
          </a:p>
          <a:p>
            <a:r>
              <a:rPr lang="en-US" dirty="0" smtClean="0"/>
              <a:t>Decision </a:t>
            </a:r>
            <a:r>
              <a:rPr lang="en-US" dirty="0"/>
              <a:t>makers try to balance multiple objectives (e.g., cost, performance, reliability) none of which is obviously the best </a:t>
            </a:r>
          </a:p>
          <a:p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7" name="Rounded Rectangle 6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9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936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accent6"/>
                </a:solidFill>
              </a:rPr>
              <a:t>Decision Making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200" b="1" dirty="0" smtClean="0"/>
              <a:t>   Its quality depends on:</a:t>
            </a:r>
          </a:p>
          <a:p>
            <a:endParaRPr lang="en-US" sz="8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0070C0"/>
                </a:solidFill>
              </a:rPr>
              <a:t>quality of the underlying process </a:t>
            </a:r>
            <a:r>
              <a:rPr lang="en-US" sz="2000" dirty="0" smtClean="0"/>
              <a:t>(but not the inverse)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the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problem formulation </a:t>
            </a:r>
            <a:endParaRPr lang="en-US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the quality and nature of </a:t>
            </a:r>
            <a:r>
              <a:rPr lang="en-US" sz="2000" b="1" dirty="0" smtClean="0">
                <a:solidFill>
                  <a:srgbClr val="0070C0"/>
                </a:solidFill>
              </a:rPr>
              <a:t>available decision alternatives </a:t>
            </a:r>
            <a:r>
              <a:rPr lang="en-US" sz="2000" dirty="0" smtClean="0"/>
              <a:t>(it is the configuration of the feasible set of available alternatives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b="1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800" b="1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1435608" y="5060864"/>
            <a:ext cx="271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/>
              <a:t>Decision maker </a:t>
            </a:r>
            <a:r>
              <a:rPr lang="en-US" sz="2000" b="1" u="sng" dirty="0" smtClean="0"/>
              <a:t>              </a:t>
            </a:r>
            <a:r>
              <a:rPr lang="en-US" sz="2000" dirty="0" smtClean="0"/>
              <a:t>must </a:t>
            </a:r>
            <a:r>
              <a:rPr lang="en-US" sz="2000" dirty="0"/>
              <a:t>choose from a set of alternative </a:t>
            </a:r>
            <a:r>
              <a:rPr lang="en-US" sz="2000" dirty="0" smtClean="0"/>
              <a:t>solutions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858256" y="4975894"/>
            <a:ext cx="508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Analyst</a:t>
            </a:r>
          </a:p>
          <a:p>
            <a:r>
              <a:rPr lang="en-US" sz="2000" dirty="0" smtClean="0"/>
              <a:t>must </a:t>
            </a:r>
            <a:r>
              <a:rPr lang="en-US" sz="2000" dirty="0"/>
              <a:t>describe as accurate as possible the range of choices and the trade-offs among objectives 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88536" y="5568696"/>
            <a:ext cx="143256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88536" y="5830824"/>
            <a:ext cx="1432560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3" y="2369127"/>
            <a:ext cx="872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Multi-objective linear </a:t>
            </a:r>
            <a:r>
              <a:rPr lang="en-US" sz="3600" dirty="0" smtClean="0"/>
              <a:t>programming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1763" y="3947252"/>
            <a:ext cx="8416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Goal programming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Classical methods - conversion to single objective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problems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True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multi-objective linear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programming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Multi-objective optimization problems with a number of equality and inequality constraints can be formulated as: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                             </a:t>
            </a:r>
            <a:r>
              <a:rPr lang="en-US" sz="2400" dirty="0" smtClean="0"/>
              <a:t>Minimize / Maximize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 </a:t>
            </a:r>
            <a:r>
              <a:rPr lang="en-US" sz="2400" dirty="0" smtClean="0"/>
              <a:t>(x)     </a:t>
            </a:r>
            <a:r>
              <a:rPr lang="en-US" sz="2400" dirty="0" err="1" smtClean="0"/>
              <a:t>i</a:t>
            </a:r>
            <a:r>
              <a:rPr lang="en-US" sz="2400" dirty="0" smtClean="0"/>
              <a:t> = 1,…,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obj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number of objective functions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                     a set of constraints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900" baseline="-25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To simplify the solution process, in optimization problems with a number of objective functions, </a:t>
            </a:r>
            <a:r>
              <a:rPr lang="en-US" sz="2400" b="1" dirty="0" smtClean="0">
                <a:solidFill>
                  <a:schemeClr val="accent6"/>
                </a:solidFill>
              </a:rPr>
              <a:t>additional objective functions are usually handled as constraints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HOWEVER, the final solutions can be satisfying those constraints they cannot be called optimal with respect to all the objective functions.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Multi-objective linear problems </a:t>
            </a:r>
            <a:endParaRPr lang="pt-PT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22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Single- versus multi-objective problems</a:t>
            </a:r>
          </a:p>
          <a:p>
            <a:r>
              <a:rPr lang="en-US" dirty="0" smtClean="0"/>
              <a:t>Decision </a:t>
            </a:r>
            <a:r>
              <a:rPr lang="en-US" dirty="0"/>
              <a:t>making </a:t>
            </a:r>
            <a:r>
              <a:rPr lang="en-US" dirty="0" smtClean="0"/>
              <a:t>and multiple objectives</a:t>
            </a:r>
            <a:endParaRPr lang="en-US" dirty="0"/>
          </a:p>
          <a:p>
            <a:r>
              <a:rPr lang="en-US" dirty="0" smtClean="0"/>
              <a:t>Multi-objective linear programming</a:t>
            </a:r>
          </a:p>
          <a:p>
            <a:pPr lvl="1"/>
            <a:r>
              <a:rPr lang="en-US" dirty="0"/>
              <a:t>Goal programming</a:t>
            </a:r>
          </a:p>
          <a:p>
            <a:pPr lvl="1"/>
            <a:r>
              <a:rPr lang="en-US" dirty="0" smtClean="0"/>
              <a:t>Classical </a:t>
            </a:r>
            <a:r>
              <a:rPr lang="en-US" dirty="0"/>
              <a:t>methods </a:t>
            </a:r>
            <a:r>
              <a:rPr lang="en-US" dirty="0" smtClean="0"/>
              <a:t>- conversion to single objective problems</a:t>
            </a:r>
          </a:p>
          <a:p>
            <a:pPr marL="914400" lvl="2" indent="0">
              <a:buNone/>
            </a:pPr>
            <a:r>
              <a:rPr lang="en-US" dirty="0" smtClean="0"/>
              <a:t>- Preemptive optimization</a:t>
            </a:r>
          </a:p>
          <a:p>
            <a:pPr marL="914400" lvl="2" indent="0">
              <a:buNone/>
            </a:pPr>
            <a:r>
              <a:rPr lang="en-US" dirty="0" smtClean="0"/>
              <a:t>- Weighted sums</a:t>
            </a:r>
          </a:p>
          <a:p>
            <a:pPr lvl="1"/>
            <a:r>
              <a:rPr lang="en-US" dirty="0" smtClean="0"/>
              <a:t>True multi-objective linear programming</a:t>
            </a:r>
          </a:p>
          <a:p>
            <a:pPr marL="914400" lvl="2" indent="0">
              <a:buNone/>
            </a:pPr>
            <a:r>
              <a:rPr lang="en-US" dirty="0" smtClean="0"/>
              <a:t> - The </a:t>
            </a:r>
            <a:r>
              <a:rPr lang="en-US" dirty="0"/>
              <a:t>optimality  and the Pareto frontier </a:t>
            </a:r>
            <a:r>
              <a:rPr lang="en-US" dirty="0" smtClean="0"/>
              <a:t>concepts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- Weighted sums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- Evolutionary Multi-objective Optimization (EMO) Algorithms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1317009"/>
            <a:ext cx="5183188" cy="823912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Goal programming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31376" y="2289110"/>
            <a:ext cx="5838905" cy="457458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Define target levels of each objective rather than max or min the objective functions </a:t>
            </a:r>
          </a:p>
          <a:p>
            <a:endParaRPr lang="en-US" sz="800" dirty="0"/>
          </a:p>
          <a:p>
            <a:pPr lvl="1"/>
            <a:r>
              <a:rPr lang="en-US" sz="2000" dirty="0" smtClean="0"/>
              <a:t>Suppose the goal for </a:t>
            </a:r>
            <a:r>
              <a:rPr lang="en-US" sz="2000" dirty="0" err="1" smtClean="0"/>
              <a:t>obj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is </a:t>
            </a:r>
            <a:r>
              <a:rPr lang="en-US" sz="2000" dirty="0" err="1" smtClean="0"/>
              <a:t>gi</a:t>
            </a:r>
            <a:r>
              <a:rPr lang="en-US" sz="2000" dirty="0" smtClean="0"/>
              <a:t>: </a:t>
            </a:r>
          </a:p>
          <a:p>
            <a:pPr lvl="1"/>
            <a:endParaRPr lang="en-US" sz="800" dirty="0" smtClean="0"/>
          </a:p>
          <a:p>
            <a:pPr marL="457200" lvl="1" indent="0">
              <a:buNone/>
            </a:pPr>
            <a:r>
              <a:rPr lang="en-US" sz="2000" dirty="0" smtClean="0"/>
              <a:t>    obj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&gt; 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; obj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&gt; </a:t>
            </a:r>
            <a:r>
              <a:rPr lang="en-US" sz="2000" dirty="0" smtClean="0"/>
              <a:t>g</a:t>
            </a:r>
            <a:r>
              <a:rPr lang="en-US" sz="2000" baseline="-25000" dirty="0" smtClean="0"/>
              <a:t>2 ; …;  </a:t>
            </a:r>
            <a:r>
              <a:rPr lang="en-US" sz="2000" dirty="0" err="1" smtClean="0"/>
              <a:t>obj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</a:t>
            </a:r>
            <a:r>
              <a:rPr lang="en-US" sz="2000" dirty="0"/>
              <a:t>&gt; </a:t>
            </a:r>
            <a:r>
              <a:rPr lang="en-US" sz="2000" dirty="0" err="1" smtClean="0"/>
              <a:t>g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</a:t>
            </a:r>
          </a:p>
          <a:p>
            <a:pPr marL="457200" lvl="1" indent="0">
              <a:buNone/>
            </a:pPr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 smtClean="0"/>
              <a:t>These goals are treated as </a:t>
            </a:r>
            <a:r>
              <a:rPr lang="en-US" sz="2000" dirty="0" smtClean="0">
                <a:solidFill>
                  <a:srgbClr val="0070C0"/>
                </a:solidFill>
              </a:rPr>
              <a:t>soft constraints </a:t>
            </a:r>
            <a:r>
              <a:rPr lang="en-US" sz="2000" dirty="0" smtClean="0"/>
              <a:t>(</a:t>
            </a:r>
            <a:r>
              <a:rPr lang="en-US" sz="2000" dirty="0" err="1" smtClean="0"/>
              <a:t>ie</a:t>
            </a:r>
            <a:r>
              <a:rPr lang="en-US" sz="2000" dirty="0" smtClean="0"/>
              <a:t> these can be violated) </a:t>
            </a:r>
          </a:p>
          <a:p>
            <a:pPr lvl="1"/>
            <a:endParaRPr lang="en-US" sz="800" dirty="0" smtClean="0"/>
          </a:p>
          <a:p>
            <a:pPr marL="457200" lvl="1" indent="0">
              <a:buNone/>
            </a:pPr>
            <a:r>
              <a:rPr lang="en-US" sz="2000" dirty="0" err="1" smtClean="0"/>
              <a:t>Obj</a:t>
            </a:r>
            <a:r>
              <a:rPr lang="en-US" sz="2000" dirty="0" smtClean="0"/>
              <a:t> = min (w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|obj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- 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|+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|</a:t>
            </a:r>
            <a:r>
              <a:rPr lang="en-US" sz="2000" dirty="0" smtClean="0"/>
              <a:t>obj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smtClean="0"/>
              <a:t>g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|+ … +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</a:t>
            </a:r>
            <a:r>
              <a:rPr lang="en-US" sz="2000" dirty="0"/>
              <a:t>|</a:t>
            </a:r>
            <a:r>
              <a:rPr lang="en-US" sz="2000" dirty="0" err="1" smtClean="0"/>
              <a:t>obj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err="1" smtClean="0"/>
              <a:t>g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|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/>
              <a:t>Maybe we can’t satisfy all goals, but we want to capture how much we can satisfy (find the deviations</a:t>
            </a:r>
            <a:r>
              <a:rPr lang="en-US" sz="2000" dirty="0" smtClean="0"/>
              <a:t>). 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The optimal solution to this problem is not necessarily an efficient point in the original model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lvl="1"/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7230711" y="2289110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= 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= -4x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+ x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9352" y="1367609"/>
            <a:ext cx="5183188" cy="823912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</a:rPr>
              <a:t>Example: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40946" y="2280028"/>
            <a:ext cx="2591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5B9BD5"/>
                </a:solidFill>
              </a:rPr>
              <a:t>    x</a:t>
            </a:r>
            <a:r>
              <a:rPr lang="en-US" i="1" baseline="-25000" dirty="0" smtClean="0">
                <a:solidFill>
                  <a:srgbClr val="5B9BD5"/>
                </a:solidFill>
              </a:rPr>
              <a:t>1</a:t>
            </a:r>
            <a:r>
              <a:rPr lang="en-US" i="1" dirty="0" smtClean="0">
                <a:solidFill>
                  <a:srgbClr val="5B9BD5"/>
                </a:solidFill>
              </a:rPr>
              <a:t>        </a:t>
            </a:r>
            <a:r>
              <a:rPr lang="en-US" i="1" dirty="0" smtClean="0">
                <a:solidFill>
                  <a:schemeClr val="accent1"/>
                </a:solidFill>
              </a:rPr>
              <a:t>&gt; </a:t>
            </a:r>
            <a:r>
              <a:rPr lang="en-US" dirty="0">
                <a:solidFill>
                  <a:schemeClr val="accent1"/>
                </a:solidFill>
              </a:rPr>
              <a:t>g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endParaRPr lang="en-US" i="1" dirty="0">
              <a:solidFill>
                <a:schemeClr val="accent1"/>
              </a:solidFill>
            </a:endParaRPr>
          </a:p>
          <a:p>
            <a:r>
              <a:rPr lang="en-US" i="1" dirty="0" smtClean="0">
                <a:solidFill>
                  <a:srgbClr val="5B9BD5"/>
                </a:solidFill>
              </a:rPr>
              <a:t>-</a:t>
            </a:r>
            <a:r>
              <a:rPr lang="en-US" i="1" dirty="0">
                <a:solidFill>
                  <a:srgbClr val="5B9BD5"/>
                </a:solidFill>
              </a:rPr>
              <a:t>4x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+ </a:t>
            </a:r>
            <a:r>
              <a:rPr lang="en-US" i="1" dirty="0" smtClean="0">
                <a:solidFill>
                  <a:srgbClr val="5B9BD5"/>
                </a:solidFill>
              </a:rPr>
              <a:t>x</a:t>
            </a:r>
            <a:r>
              <a:rPr lang="en-US" i="1" baseline="-25000" dirty="0" smtClean="0">
                <a:solidFill>
                  <a:srgbClr val="5B9BD5"/>
                </a:solidFill>
              </a:rPr>
              <a:t>2 </a:t>
            </a:r>
            <a:r>
              <a:rPr lang="en-US" i="1" dirty="0" smtClean="0">
                <a:solidFill>
                  <a:schemeClr val="accent1"/>
                </a:solidFill>
              </a:rPr>
              <a:t>&lt; </a:t>
            </a:r>
            <a:r>
              <a:rPr lang="en-US" dirty="0" smtClean="0">
                <a:solidFill>
                  <a:schemeClr val="accent1"/>
                </a:solidFill>
              </a:rPr>
              <a:t>g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i="1" dirty="0" smtClean="0">
                <a:solidFill>
                  <a:srgbClr val="5B9BD5"/>
                </a:solidFill>
              </a:rPr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230711" y="3768934"/>
            <a:ext cx="483829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en-US" i="1" dirty="0" smtClean="0"/>
              <a:t>Y</a:t>
            </a:r>
            <a:r>
              <a:rPr lang="en-US" baseline="-25000" dirty="0" smtClean="0"/>
              <a:t>1 </a:t>
            </a:r>
            <a:r>
              <a:rPr lang="en-US" dirty="0" smtClean="0"/>
              <a:t>=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i="1" dirty="0" smtClean="0"/>
              <a:t>- </a:t>
            </a:r>
            <a:r>
              <a:rPr lang="en-US" dirty="0" smtClean="0"/>
              <a:t>g</a:t>
            </a:r>
            <a:r>
              <a:rPr lang="en-US" baseline="-25000" dirty="0" smtClean="0"/>
              <a:t>1</a:t>
            </a:r>
          </a:p>
          <a:p>
            <a:pPr indent="358775"/>
            <a:r>
              <a:rPr lang="en-US" i="1" dirty="0" smtClean="0"/>
              <a:t>Y</a:t>
            </a:r>
            <a:r>
              <a:rPr lang="en-US" baseline="-25000" dirty="0" smtClean="0"/>
              <a:t>2 </a:t>
            </a:r>
            <a:r>
              <a:rPr lang="en-US" dirty="0"/>
              <a:t>= </a:t>
            </a:r>
            <a:r>
              <a:rPr lang="en-US" i="1" dirty="0"/>
              <a:t>-4x</a:t>
            </a:r>
            <a:r>
              <a:rPr lang="en-US" i="1" baseline="-25000" dirty="0"/>
              <a:t>1</a:t>
            </a:r>
            <a:r>
              <a:rPr lang="en-US" i="1" dirty="0"/>
              <a:t> + x</a:t>
            </a:r>
            <a:r>
              <a:rPr lang="en-US" i="1" baseline="-25000" dirty="0"/>
              <a:t>2 </a:t>
            </a:r>
            <a:r>
              <a:rPr lang="en-US" i="1" dirty="0" smtClean="0"/>
              <a:t>- </a:t>
            </a:r>
            <a:r>
              <a:rPr lang="en-US" dirty="0" smtClean="0"/>
              <a:t>g</a:t>
            </a:r>
            <a:r>
              <a:rPr lang="en-US" baseline="-25000" dirty="0" smtClean="0"/>
              <a:t>2</a:t>
            </a:r>
          </a:p>
          <a:p>
            <a:pPr indent="358775"/>
            <a:endParaRPr lang="en-US" i="1" dirty="0" smtClean="0">
              <a:solidFill>
                <a:schemeClr val="accent1"/>
              </a:solidFill>
            </a:endParaRPr>
          </a:p>
          <a:p>
            <a:pPr indent="358775"/>
            <a:endParaRPr lang="en-US" sz="800" i="1" dirty="0" smtClean="0">
              <a:solidFill>
                <a:schemeClr val="accent1"/>
              </a:solidFill>
            </a:endParaRPr>
          </a:p>
          <a:p>
            <a:pPr indent="358775"/>
            <a:r>
              <a:rPr lang="pt-PT" i="1" dirty="0" smtClean="0"/>
              <a:t>   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        - </a:t>
            </a:r>
            <a:r>
              <a:rPr lang="pt-PT" i="1" dirty="0" smtClean="0"/>
              <a:t>(y</a:t>
            </a:r>
            <a:r>
              <a:rPr lang="pt-PT" baseline="-25000" dirty="0" smtClean="0"/>
              <a:t>1</a:t>
            </a:r>
            <a:r>
              <a:rPr lang="pt-PT" baseline="30000" dirty="0"/>
              <a:t>+</a:t>
            </a:r>
            <a:r>
              <a:rPr lang="pt-PT" dirty="0"/>
              <a:t> </a:t>
            </a:r>
            <a:r>
              <a:rPr lang="pt-PT" dirty="0" smtClean="0"/>
              <a:t>-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-</a:t>
            </a:r>
            <a:r>
              <a:rPr lang="pt-PT" dirty="0" smtClean="0"/>
              <a:t>) = </a:t>
            </a:r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en-US" baseline="-25000" dirty="0"/>
          </a:p>
          <a:p>
            <a:pPr indent="358775"/>
            <a:r>
              <a:rPr lang="en-US" i="1" dirty="0"/>
              <a:t>-4x</a:t>
            </a:r>
            <a:r>
              <a:rPr lang="en-US" i="1" baseline="-25000" dirty="0"/>
              <a:t>1</a:t>
            </a:r>
            <a:r>
              <a:rPr lang="en-US" i="1" dirty="0"/>
              <a:t> + </a:t>
            </a:r>
            <a:r>
              <a:rPr lang="en-US" i="1" dirty="0" smtClean="0"/>
              <a:t>x</a:t>
            </a:r>
            <a:r>
              <a:rPr lang="en-US" i="1" baseline="-25000" dirty="0" smtClean="0"/>
              <a:t>2 </a:t>
            </a:r>
            <a:r>
              <a:rPr lang="en-US" i="1" dirty="0"/>
              <a:t>- </a:t>
            </a:r>
            <a:r>
              <a:rPr lang="pt-PT" i="1" dirty="0"/>
              <a:t>(</a:t>
            </a:r>
            <a:r>
              <a:rPr lang="pt-PT" i="1" dirty="0" smtClean="0"/>
              <a:t>y</a:t>
            </a:r>
            <a:r>
              <a:rPr lang="pt-PT" baseline="-25000" dirty="0" smtClean="0"/>
              <a:t>2</a:t>
            </a:r>
            <a:r>
              <a:rPr lang="pt-PT" baseline="30000" dirty="0" smtClean="0"/>
              <a:t>+</a:t>
            </a:r>
            <a:r>
              <a:rPr lang="pt-PT" dirty="0" smtClean="0"/>
              <a:t> </a:t>
            </a:r>
            <a:r>
              <a:rPr lang="pt-PT" dirty="0"/>
              <a:t>- </a:t>
            </a:r>
            <a:r>
              <a:rPr lang="pt-PT" i="1" dirty="0" smtClean="0"/>
              <a:t>y</a:t>
            </a:r>
            <a:r>
              <a:rPr lang="pt-PT" baseline="-25000" dirty="0" smtClean="0"/>
              <a:t>2</a:t>
            </a:r>
            <a:r>
              <a:rPr lang="pt-PT" baseline="30000" dirty="0" smtClean="0"/>
              <a:t>-</a:t>
            </a:r>
            <a:r>
              <a:rPr lang="pt-PT" dirty="0"/>
              <a:t>) = </a:t>
            </a:r>
            <a:r>
              <a:rPr lang="en-US" dirty="0" smtClean="0"/>
              <a:t>g</a:t>
            </a:r>
            <a:r>
              <a:rPr lang="en-US" baseline="-25000" dirty="0" smtClean="0"/>
              <a:t>2</a:t>
            </a:r>
          </a:p>
          <a:p>
            <a:endParaRPr lang="en-US" baseline="-25000" dirty="0"/>
          </a:p>
          <a:p>
            <a:r>
              <a:rPr lang="en-US" dirty="0" smtClean="0"/>
              <a:t>Set </a:t>
            </a:r>
            <a:r>
              <a:rPr lang="en-US" i="1" dirty="0" smtClean="0">
                <a:solidFill>
                  <a:srgbClr val="C00000"/>
                </a:solidFill>
              </a:rPr>
              <a:t>penalty weights </a:t>
            </a:r>
            <a:r>
              <a:rPr lang="en-US" i="1" dirty="0" smtClean="0"/>
              <a:t>for missing the goals. Assume </a:t>
            </a:r>
            <a:r>
              <a:rPr lang="en-US" b="1" i="1" dirty="0" smtClean="0">
                <a:solidFill>
                  <a:srgbClr val="C00000"/>
                </a:solidFill>
              </a:rPr>
              <a:t>5 </a:t>
            </a:r>
            <a:r>
              <a:rPr lang="en-US" i="1" dirty="0" smtClean="0"/>
              <a:t>for falling under </a:t>
            </a:r>
            <a:r>
              <a:rPr lang="en-US" dirty="0" smtClean="0"/>
              <a:t>g</a:t>
            </a:r>
            <a:r>
              <a:rPr lang="en-US" baseline="-25000" dirty="0" smtClean="0"/>
              <a:t>1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2</a:t>
            </a:r>
            <a:r>
              <a:rPr lang="en-US" i="1" dirty="0"/>
              <a:t> for falling </a:t>
            </a:r>
            <a:r>
              <a:rPr lang="en-US" i="1" dirty="0" smtClean="0"/>
              <a:t>above </a:t>
            </a:r>
            <a:r>
              <a:rPr lang="en-US" dirty="0" smtClean="0"/>
              <a:t>g</a:t>
            </a:r>
            <a:r>
              <a:rPr lang="en-US" baseline="-25000" dirty="0" smtClean="0"/>
              <a:t>2</a:t>
            </a:r>
          </a:p>
          <a:p>
            <a:endParaRPr lang="en-US" baseline="-25000" dirty="0"/>
          </a:p>
          <a:p>
            <a:r>
              <a:rPr lang="en-US" sz="1900" dirty="0" smtClean="0"/>
              <a:t>min Z</a:t>
            </a:r>
            <a:r>
              <a:rPr lang="en-US" sz="1900" baseline="-25000" dirty="0" smtClean="0"/>
              <a:t>3</a:t>
            </a:r>
            <a:r>
              <a:rPr lang="en-US" sz="1900" dirty="0" smtClean="0"/>
              <a:t> = </a:t>
            </a:r>
            <a:r>
              <a:rPr lang="es-ES" sz="1900" b="1" dirty="0" smtClean="0">
                <a:solidFill>
                  <a:srgbClr val="C00000"/>
                </a:solidFill>
              </a:rPr>
              <a:t>5 </a:t>
            </a:r>
            <a:r>
              <a:rPr lang="es-ES" sz="1900" dirty="0" smtClean="0"/>
              <a:t>y</a:t>
            </a:r>
            <a:r>
              <a:rPr lang="es-ES" sz="1900" baseline="-25000" dirty="0" smtClean="0"/>
              <a:t>1</a:t>
            </a:r>
            <a:r>
              <a:rPr lang="es-ES" sz="1900" baseline="30000" dirty="0" smtClean="0"/>
              <a:t>-</a:t>
            </a:r>
            <a:r>
              <a:rPr lang="es-ES" sz="1900" dirty="0" smtClean="0"/>
              <a:t> </a:t>
            </a:r>
            <a:r>
              <a:rPr lang="es-ES" sz="1900" dirty="0"/>
              <a:t>+ </a:t>
            </a:r>
            <a:r>
              <a:rPr lang="es-ES" sz="1900" b="1" dirty="0">
                <a:solidFill>
                  <a:srgbClr val="C00000"/>
                </a:solidFill>
              </a:rPr>
              <a:t>2</a:t>
            </a:r>
            <a:r>
              <a:rPr lang="es-ES" sz="1900" dirty="0"/>
              <a:t> y</a:t>
            </a:r>
            <a:r>
              <a:rPr lang="es-ES" sz="1900" baseline="-25000" dirty="0"/>
              <a:t>2</a:t>
            </a:r>
            <a:r>
              <a:rPr lang="es-ES" sz="1900" baseline="30000" dirty="0" smtClean="0"/>
              <a:t>+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7149352" y="3106615"/>
            <a:ext cx="476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deviations, which can be + or -, we use: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22300" y="3752946"/>
            <a:ext cx="21697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t-PT" sz="1600" i="1" dirty="0"/>
              <a:t>y</a:t>
            </a:r>
            <a:r>
              <a:rPr lang="pt-PT" sz="1600" baseline="-25000" dirty="0"/>
              <a:t>1</a:t>
            </a:r>
            <a:r>
              <a:rPr lang="pt-PT" sz="1600" dirty="0"/>
              <a:t> = </a:t>
            </a:r>
            <a:r>
              <a:rPr lang="pt-PT" sz="1600" i="1" dirty="0"/>
              <a:t>y</a:t>
            </a:r>
            <a:r>
              <a:rPr lang="pt-PT" sz="1600" baseline="-25000" dirty="0"/>
              <a:t>1</a:t>
            </a:r>
            <a:r>
              <a:rPr lang="pt-PT" sz="1600" baseline="30000" dirty="0"/>
              <a:t>+</a:t>
            </a:r>
            <a:r>
              <a:rPr lang="pt-PT" sz="1600" dirty="0"/>
              <a:t>  - </a:t>
            </a:r>
            <a:r>
              <a:rPr lang="pt-PT" sz="1600" i="1" dirty="0"/>
              <a:t>y</a:t>
            </a:r>
            <a:r>
              <a:rPr lang="pt-PT" sz="1600" baseline="-25000" dirty="0"/>
              <a:t>1</a:t>
            </a:r>
            <a:r>
              <a:rPr lang="pt-PT" sz="1600" baseline="30000" dirty="0"/>
              <a:t>-</a:t>
            </a:r>
            <a:r>
              <a:rPr lang="pt-PT" sz="1600" dirty="0"/>
              <a:t>      </a:t>
            </a:r>
            <a:endParaRPr lang="pt-PT" sz="1600" dirty="0" smtClean="0"/>
          </a:p>
          <a:p>
            <a:pPr marL="0" lvl="1"/>
            <a:r>
              <a:rPr lang="pt-PT" sz="1600" i="1" dirty="0" smtClean="0"/>
              <a:t>y</a:t>
            </a:r>
            <a:r>
              <a:rPr lang="pt-PT" sz="1600" baseline="-25000" dirty="0" smtClean="0"/>
              <a:t>2</a:t>
            </a:r>
            <a:r>
              <a:rPr lang="pt-PT" sz="1600" dirty="0" smtClean="0"/>
              <a:t> </a:t>
            </a:r>
            <a:r>
              <a:rPr lang="pt-PT" sz="1600" dirty="0"/>
              <a:t>= </a:t>
            </a:r>
            <a:r>
              <a:rPr lang="pt-PT" sz="1600" i="1" dirty="0"/>
              <a:t>y</a:t>
            </a:r>
            <a:r>
              <a:rPr lang="pt-PT" sz="1600" baseline="-25000" dirty="0"/>
              <a:t>2</a:t>
            </a:r>
            <a:r>
              <a:rPr lang="pt-PT" sz="1600" baseline="30000" dirty="0"/>
              <a:t>+</a:t>
            </a:r>
            <a:r>
              <a:rPr lang="pt-PT" sz="1600" dirty="0"/>
              <a:t>  - </a:t>
            </a:r>
            <a:r>
              <a:rPr lang="pt-PT" sz="1600" i="1" dirty="0" smtClean="0"/>
              <a:t>y</a:t>
            </a:r>
            <a:r>
              <a:rPr lang="pt-PT" sz="1600" baseline="-25000" dirty="0" smtClean="0"/>
              <a:t>2</a:t>
            </a:r>
            <a:r>
              <a:rPr lang="pt-PT" sz="1600" baseline="30000" dirty="0" smtClean="0"/>
              <a:t>-</a:t>
            </a:r>
          </a:p>
          <a:p>
            <a:pPr marL="0" lvl="1"/>
            <a:endParaRPr lang="pt-PT" sz="800" baseline="30000" dirty="0"/>
          </a:p>
          <a:p>
            <a:pPr marL="0" lvl="1"/>
            <a:r>
              <a:rPr lang="pt-PT" sz="1600" dirty="0" err="1" smtClean="0"/>
              <a:t>where</a:t>
            </a:r>
            <a:r>
              <a:rPr lang="pt-PT" sz="1600" dirty="0" smtClean="0"/>
              <a:t>  </a:t>
            </a:r>
            <a:r>
              <a:rPr lang="pt-PT" sz="1600" i="1" dirty="0" err="1" smtClean="0"/>
              <a:t>y</a:t>
            </a:r>
            <a:r>
              <a:rPr lang="pt-PT" sz="1600" baseline="-25000" dirty="0" err="1" smtClean="0"/>
              <a:t>i</a:t>
            </a:r>
            <a:r>
              <a:rPr lang="pt-PT" sz="1600" baseline="30000" dirty="0" smtClean="0"/>
              <a:t>+</a:t>
            </a:r>
            <a:r>
              <a:rPr lang="en-US" sz="1600" b="1" dirty="0" smtClean="0"/>
              <a:t> </a:t>
            </a:r>
            <a:r>
              <a:rPr lang="en-US" sz="1600" dirty="0" smtClean="0"/>
              <a:t>≥</a:t>
            </a:r>
            <a:r>
              <a:rPr lang="en-US" sz="1600" b="1" dirty="0" smtClean="0"/>
              <a:t> </a:t>
            </a:r>
            <a:r>
              <a:rPr lang="pt-PT" sz="1600" dirty="0" smtClean="0"/>
              <a:t>0, </a:t>
            </a:r>
            <a:r>
              <a:rPr lang="pt-PT" sz="1600" i="1" dirty="0" err="1" smtClean="0"/>
              <a:t>y</a:t>
            </a:r>
            <a:r>
              <a:rPr lang="pt-PT" sz="1600" baseline="-25000" dirty="0" err="1" smtClean="0"/>
              <a:t>i</a:t>
            </a:r>
            <a:r>
              <a:rPr lang="pt-PT" sz="1600" baseline="30000" dirty="0" smtClean="0"/>
              <a:t>-</a:t>
            </a:r>
            <a:r>
              <a:rPr lang="en-US" sz="1600" b="1" dirty="0" smtClean="0"/>
              <a:t> </a:t>
            </a:r>
            <a:r>
              <a:rPr lang="en-US" sz="1600" dirty="0" smtClean="0"/>
              <a:t>≥</a:t>
            </a:r>
            <a:r>
              <a:rPr lang="en-US" sz="1600" b="1" dirty="0" smtClean="0"/>
              <a:t> </a:t>
            </a:r>
            <a:r>
              <a:rPr lang="pt-PT" sz="1600" dirty="0" smtClean="0"/>
              <a:t>0</a:t>
            </a:r>
          </a:p>
          <a:p>
            <a:pPr marL="0" lvl="1"/>
            <a:r>
              <a:rPr lang="pt-P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  <p:bldP spid="27" grpId="0"/>
      <p:bldP spid="2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304" y="1696998"/>
            <a:ext cx="2918460" cy="1676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11" y="3187840"/>
            <a:ext cx="3428324" cy="33073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l</a:t>
            </a:r>
            <a:r>
              <a:rPr lang="en-US" dirty="0" smtClean="0"/>
              <a:t>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1317009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 smtClean="0">
                <a:solidFill>
                  <a:schemeClr val="accent6"/>
                </a:solidFill>
              </a:rPr>
              <a:t>reemptive Optimization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31376" y="2412373"/>
            <a:ext cx="5838905" cy="421259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Perform optimization by considering one objective at a time, based on priorities: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100" dirty="0" smtClean="0"/>
              <a:t>STAGE1:</a:t>
            </a:r>
          </a:p>
          <a:p>
            <a:pPr lvl="1"/>
            <a:r>
              <a:rPr lang="en-US" sz="2000" dirty="0" smtClean="0"/>
              <a:t>optimize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objective (most important) </a:t>
            </a:r>
          </a:p>
          <a:p>
            <a:pPr lvl="1"/>
            <a:r>
              <a:rPr lang="en-US" sz="2000" dirty="0" smtClean="0"/>
              <a:t>obtain an optimal solution</a:t>
            </a:r>
          </a:p>
          <a:p>
            <a:pPr lvl="1"/>
            <a:r>
              <a:rPr lang="en-US" sz="2000" dirty="0" smtClean="0"/>
              <a:t>transform this objective into a constraint</a:t>
            </a:r>
          </a:p>
          <a:p>
            <a:pPr marL="0" indent="0">
              <a:buNone/>
            </a:pPr>
            <a:r>
              <a:rPr lang="en-US" sz="2100" dirty="0" smtClean="0"/>
              <a:t>STAGE2:</a:t>
            </a:r>
          </a:p>
          <a:p>
            <a:pPr lvl="1"/>
            <a:r>
              <a:rPr lang="en-US" sz="2000" dirty="0" smtClean="0"/>
              <a:t>optimize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objective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most important)</a:t>
            </a:r>
          </a:p>
          <a:p>
            <a:pPr lvl="1"/>
            <a:r>
              <a:rPr lang="en-US" sz="2000" dirty="0"/>
              <a:t>obtain an optimal solution</a:t>
            </a:r>
          </a:p>
          <a:p>
            <a:pPr lvl="1"/>
            <a:r>
              <a:rPr lang="en-US" sz="2000" dirty="0" smtClean="0"/>
              <a:t>…continue until all objectives have been considered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If an optimal solution is obtained at each stage =&gt; the final solution is an efficient point of the original multi-objective model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484863" y="3813362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10492" y="5349218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8821" y="5700263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43119" y="6069595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711" y="2289110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= 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= -4x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+ x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9352" y="1367609"/>
            <a:ext cx="5183188" cy="823912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</a:rPr>
              <a:t>Example: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3967" y="396305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8822" y="342992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15701" y="3773606"/>
            <a:ext cx="2558956" cy="2224585"/>
          </a:xfrm>
          <a:custGeom>
            <a:avLst/>
            <a:gdLst>
              <a:gd name="connsiteX0" fmla="*/ 0 w 2558956"/>
              <a:gd name="connsiteY0" fmla="*/ 0 h 2224585"/>
              <a:gd name="connsiteX1" fmla="*/ 648269 w 2558956"/>
              <a:gd name="connsiteY1" fmla="*/ 375313 h 2224585"/>
              <a:gd name="connsiteX2" fmla="*/ 2251881 w 2558956"/>
              <a:gd name="connsiteY2" fmla="*/ 1869743 h 2224585"/>
              <a:gd name="connsiteX3" fmla="*/ 2558956 w 2558956"/>
              <a:gd name="connsiteY3" fmla="*/ 2224585 h 222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956" h="2224585">
                <a:moveTo>
                  <a:pt x="0" y="0"/>
                </a:moveTo>
                <a:lnTo>
                  <a:pt x="648269" y="375313"/>
                </a:lnTo>
                <a:lnTo>
                  <a:pt x="2251881" y="1869743"/>
                </a:lnTo>
                <a:lnTo>
                  <a:pt x="2558956" y="2224585"/>
                </a:ln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  <p:bldP spid="26" grpId="0" build="p"/>
      <p:bldP spid="7" grpId="0"/>
      <p:bldP spid="15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304" y="1696998"/>
            <a:ext cx="2918460" cy="1676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11" y="3187840"/>
            <a:ext cx="3428324" cy="33073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l</a:t>
            </a:r>
            <a:r>
              <a:rPr lang="en-US" dirty="0" smtClean="0"/>
              <a:t>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1317009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 smtClean="0">
                <a:solidFill>
                  <a:schemeClr val="accent6"/>
                </a:solidFill>
              </a:rPr>
              <a:t>reemptive Optimization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31376" y="2412373"/>
            <a:ext cx="5838905" cy="421259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Perform optimization by considering one objective at a time, based on priorities: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100" dirty="0" smtClean="0"/>
              <a:t>STAGE1:</a:t>
            </a:r>
          </a:p>
          <a:p>
            <a:pPr lvl="1"/>
            <a:r>
              <a:rPr lang="en-US" sz="2000" dirty="0" smtClean="0"/>
              <a:t>Assume 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is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priority </a:t>
            </a:r>
          </a:p>
          <a:p>
            <a:pPr lvl="1"/>
            <a:r>
              <a:rPr lang="en-US" sz="2000" dirty="0" smtClean="0"/>
              <a:t>obtain an optimal solution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(all points along the segment)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transform this objective into a constraint</a:t>
            </a:r>
          </a:p>
          <a:p>
            <a:pPr marL="0" indent="0">
              <a:buNone/>
            </a:pPr>
            <a:r>
              <a:rPr lang="en-US" sz="2100" dirty="0" smtClean="0"/>
              <a:t>STAGE2:</a:t>
            </a:r>
          </a:p>
          <a:p>
            <a:pPr lvl="1"/>
            <a:r>
              <a:rPr lang="en-US" sz="2000" dirty="0" smtClean="0"/>
              <a:t>optimize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priority)</a:t>
            </a:r>
          </a:p>
          <a:p>
            <a:pPr lvl="1"/>
            <a:r>
              <a:rPr lang="en-US" sz="2000" dirty="0" smtClean="0"/>
              <a:t>Add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4 as constraint</a:t>
            </a:r>
          </a:p>
          <a:p>
            <a:pPr lvl="1"/>
            <a:r>
              <a:rPr lang="en-US" sz="2000" dirty="0" smtClean="0"/>
              <a:t>obtain an optimal solution: </a:t>
            </a:r>
            <a:r>
              <a:rPr lang="en-US" sz="2000" dirty="0" smtClean="0">
                <a:solidFill>
                  <a:schemeClr val="accent6"/>
                </a:solidFill>
              </a:rPr>
              <a:t>(4, -15)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…continue until all objectives have been considered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If an optimal solution is obtained at each stage =&gt; the final solution is an efficient point of the original multi-objective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4863" y="3813362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10492" y="5349218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8821" y="5700263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43119" y="6069595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711" y="2289110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= 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= -4x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+ x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9352" y="1367609"/>
            <a:ext cx="5183188" cy="823912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</a:rPr>
              <a:t>Example: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3967" y="396305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8822" y="342992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15701" y="3773606"/>
            <a:ext cx="2558956" cy="2224585"/>
          </a:xfrm>
          <a:custGeom>
            <a:avLst/>
            <a:gdLst>
              <a:gd name="connsiteX0" fmla="*/ 0 w 2558956"/>
              <a:gd name="connsiteY0" fmla="*/ 0 h 2224585"/>
              <a:gd name="connsiteX1" fmla="*/ 648269 w 2558956"/>
              <a:gd name="connsiteY1" fmla="*/ 375313 h 2224585"/>
              <a:gd name="connsiteX2" fmla="*/ 2251881 w 2558956"/>
              <a:gd name="connsiteY2" fmla="*/ 1869743 h 2224585"/>
              <a:gd name="connsiteX3" fmla="*/ 2558956 w 2558956"/>
              <a:gd name="connsiteY3" fmla="*/ 2224585 h 222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956" h="2224585">
                <a:moveTo>
                  <a:pt x="0" y="0"/>
                </a:moveTo>
                <a:lnTo>
                  <a:pt x="648269" y="375313"/>
                </a:lnTo>
                <a:lnTo>
                  <a:pt x="2251881" y="1869743"/>
                </a:lnTo>
                <a:lnTo>
                  <a:pt x="2558956" y="2224585"/>
                </a:ln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692007" y="4053783"/>
            <a:ext cx="2499007" cy="2414841"/>
            <a:chOff x="6773605" y="1842510"/>
            <a:chExt cx="4715107" cy="455630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r="49367"/>
            <a:stretch/>
          </p:blipFill>
          <p:spPr>
            <a:xfrm>
              <a:off x="6773605" y="1842510"/>
              <a:ext cx="4715107" cy="455630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99770" y="524907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99770" y="2984760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59838" y="2505075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273274" y="402704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25279" y="4627756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725278" y="524907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6773850" y="5718550"/>
            <a:ext cx="0" cy="309094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73849" y="5599727"/>
            <a:ext cx="272483" cy="2595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304" y="1696998"/>
            <a:ext cx="2918460" cy="1676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11" y="3187840"/>
            <a:ext cx="3428324" cy="33073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l</a:t>
            </a:r>
            <a:r>
              <a:rPr lang="en-US" dirty="0" smtClean="0"/>
              <a:t>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1317009"/>
            <a:ext cx="5183188" cy="823912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Weighted Sum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31376" y="2412373"/>
            <a:ext cx="5838905" cy="421259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Convert multiple objectives into one single objective using weights and summation:</a:t>
            </a:r>
          </a:p>
          <a:p>
            <a:endParaRPr lang="en-US" sz="800" dirty="0"/>
          </a:p>
          <a:p>
            <a:pPr lvl="1"/>
            <a:r>
              <a:rPr lang="en-US" sz="2000" dirty="0" smtClean="0"/>
              <a:t>Determine the importance of each objective function assigning it a weight (w)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Add up all functions:</a:t>
            </a:r>
          </a:p>
          <a:p>
            <a:pPr lvl="1"/>
            <a:endParaRPr lang="en-US" sz="800" dirty="0" smtClean="0"/>
          </a:p>
          <a:p>
            <a:pPr marL="457200" lvl="1" indent="0">
              <a:buNone/>
            </a:pPr>
            <a:r>
              <a:rPr lang="en-US" sz="2000" dirty="0" smtClean="0"/>
              <a:t>         </a:t>
            </a:r>
            <a:r>
              <a:rPr lang="en-US" sz="2000" dirty="0"/>
              <a:t> min Z = ( </a:t>
            </a:r>
            <a:r>
              <a:rPr lang="en-US" sz="2000" dirty="0" smtClean="0"/>
              <a:t>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z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+…</a:t>
            </a:r>
            <a:r>
              <a:rPr lang="en-US" sz="2000" dirty="0"/>
              <a:t>+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n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200" dirty="0" smtClean="0"/>
              <a:t>An optimal solution to this problem is the final solution is an efficient point of the original multi-objective model</a:t>
            </a:r>
          </a:p>
          <a:p>
            <a:pPr lvl="1"/>
            <a:endParaRPr lang="en-US" sz="2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8484863" y="3813362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10492" y="5349218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8821" y="5700263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43119" y="6069595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711" y="2289110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= 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= -4x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+ x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9352" y="1367609"/>
            <a:ext cx="5183188" cy="823912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</a:rPr>
              <a:t>Example: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3967" y="396305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8822" y="342992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15701" y="3773606"/>
            <a:ext cx="2558956" cy="2224585"/>
          </a:xfrm>
          <a:custGeom>
            <a:avLst/>
            <a:gdLst>
              <a:gd name="connsiteX0" fmla="*/ 0 w 2558956"/>
              <a:gd name="connsiteY0" fmla="*/ 0 h 2224585"/>
              <a:gd name="connsiteX1" fmla="*/ 648269 w 2558956"/>
              <a:gd name="connsiteY1" fmla="*/ 375313 h 2224585"/>
              <a:gd name="connsiteX2" fmla="*/ 2251881 w 2558956"/>
              <a:gd name="connsiteY2" fmla="*/ 1869743 h 2224585"/>
              <a:gd name="connsiteX3" fmla="*/ 2558956 w 2558956"/>
              <a:gd name="connsiteY3" fmla="*/ 2224585 h 222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956" h="2224585">
                <a:moveTo>
                  <a:pt x="0" y="0"/>
                </a:moveTo>
                <a:lnTo>
                  <a:pt x="648269" y="375313"/>
                </a:lnTo>
                <a:lnTo>
                  <a:pt x="2251881" y="1869743"/>
                </a:lnTo>
                <a:lnTo>
                  <a:pt x="2558956" y="2224585"/>
                </a:ln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  <p:bldP spid="26" grpId="0" build="p"/>
      <p:bldP spid="7" grpId="0"/>
      <p:bldP spid="15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7221"/>
          <a:stretch/>
        </p:blipFill>
        <p:spPr>
          <a:xfrm>
            <a:off x="9271523" y="1683683"/>
            <a:ext cx="2920477" cy="1676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11" y="3187840"/>
            <a:ext cx="3428324" cy="33073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1317009"/>
            <a:ext cx="5183188" cy="823912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Weighted Sum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31376" y="2412373"/>
            <a:ext cx="5838905" cy="42125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Convert multiple objectives into one single objective using weights and summation:</a:t>
            </a:r>
          </a:p>
          <a:p>
            <a:endParaRPr lang="en-US" sz="800" dirty="0"/>
          </a:p>
          <a:p>
            <a:pPr lvl="1"/>
            <a:r>
              <a:rPr lang="en-US" sz="2000" dirty="0" smtClean="0"/>
              <a:t>Assume 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is 3 times as important as z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(W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= 3,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1)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Add up all functions: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max Z</a:t>
            </a:r>
            <a:r>
              <a:rPr lang="en-US" sz="2000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= ( 3x</a:t>
            </a:r>
            <a:r>
              <a:rPr lang="en-US" sz="2000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- 4x</a:t>
            </a:r>
            <a:r>
              <a:rPr lang="en-US" sz="2000" i="1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+ x</a:t>
            </a:r>
            <a:r>
              <a:rPr lang="en-US" sz="2000" i="1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              =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(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-x</a:t>
            </a:r>
            <a:r>
              <a:rPr lang="en-US" sz="2000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+ x</a:t>
            </a:r>
            <a:r>
              <a:rPr lang="en-US" sz="2000" i="1" baseline="-25000" dirty="0" smtClean="0">
                <a:solidFill>
                  <a:schemeClr val="accent4">
                    <a:lumMod val="75000"/>
                  </a:schemeClr>
                </a:solidFill>
              </a:rPr>
              <a:t>2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Optimal solution for the                                  weighted sum 3 Z</a:t>
            </a:r>
            <a:r>
              <a:rPr lang="en-US" sz="2000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+ Z</a:t>
            </a:r>
            <a:r>
              <a:rPr lang="en-US" sz="2000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are the                           points along the segment BC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lvl="1"/>
            <a:endParaRPr lang="en-US" sz="2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8484863" y="3813362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10492" y="5349218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8821" y="5700263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43119" y="6069595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711" y="2289110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= 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= -4x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+ x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9352" y="1367609"/>
            <a:ext cx="5183188" cy="823912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</a:rPr>
              <a:t>Example: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3967" y="396305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8822" y="342992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15701" y="3773606"/>
            <a:ext cx="2558956" cy="2224585"/>
          </a:xfrm>
          <a:custGeom>
            <a:avLst/>
            <a:gdLst>
              <a:gd name="connsiteX0" fmla="*/ 0 w 2558956"/>
              <a:gd name="connsiteY0" fmla="*/ 0 h 2224585"/>
              <a:gd name="connsiteX1" fmla="*/ 648269 w 2558956"/>
              <a:gd name="connsiteY1" fmla="*/ 375313 h 2224585"/>
              <a:gd name="connsiteX2" fmla="*/ 2251881 w 2558956"/>
              <a:gd name="connsiteY2" fmla="*/ 1869743 h 2224585"/>
              <a:gd name="connsiteX3" fmla="*/ 2558956 w 2558956"/>
              <a:gd name="connsiteY3" fmla="*/ 2224585 h 222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956" h="2224585">
                <a:moveTo>
                  <a:pt x="0" y="0"/>
                </a:moveTo>
                <a:lnTo>
                  <a:pt x="648269" y="375313"/>
                </a:lnTo>
                <a:lnTo>
                  <a:pt x="2251881" y="1869743"/>
                </a:lnTo>
                <a:lnTo>
                  <a:pt x="2558956" y="2224585"/>
                </a:ln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530079" y="2191521"/>
            <a:ext cx="2661921" cy="4135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692007" y="4053783"/>
            <a:ext cx="2499007" cy="2414841"/>
            <a:chOff x="6773605" y="1842510"/>
            <a:chExt cx="4715107" cy="455630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/>
            <a:srcRect r="49367"/>
            <a:stretch/>
          </p:blipFill>
          <p:spPr>
            <a:xfrm>
              <a:off x="6773605" y="1842510"/>
              <a:ext cx="4715107" cy="455630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599770" y="524907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12622" y="3270380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59838" y="2505075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273274" y="402704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725279" y="4627756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25278" y="524907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H="1">
            <a:off x="5151034" y="4444181"/>
            <a:ext cx="578085" cy="47120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88"/>
            <a:ext cx="10515600" cy="435133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Classical approaches </a:t>
            </a:r>
            <a:r>
              <a:rPr lang="en-US" sz="2400" i="1" dirty="0" smtClean="0">
                <a:solidFill>
                  <a:schemeClr val="accent6"/>
                </a:solidFill>
              </a:rPr>
              <a:t>(most common is weighted sum)</a:t>
            </a:r>
          </a:p>
          <a:p>
            <a:endParaRPr lang="en-US" sz="2400" i="1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l</a:t>
            </a:r>
            <a:r>
              <a:rPr lang="en-US" dirty="0" smtClean="0"/>
              <a:t>inear problems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Box 1"/>
          <p:cNvSpPr txBox="1"/>
          <p:nvPr/>
        </p:nvSpPr>
        <p:spPr>
          <a:xfrm>
            <a:off x="667221" y="2201016"/>
            <a:ext cx="1707502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Multi-objective</a:t>
            </a:r>
          </a:p>
          <a:p>
            <a:endParaRPr lang="en-US" sz="800" dirty="0"/>
          </a:p>
          <a:p>
            <a:r>
              <a:rPr lang="en-US" dirty="0" smtClean="0"/>
              <a:t>min f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endParaRPr lang="en-US" sz="800" baseline="-25000" dirty="0" smtClean="0"/>
          </a:p>
          <a:p>
            <a:r>
              <a:rPr lang="en-US" dirty="0" err="1" smtClean="0"/>
              <a:t>s.t.</a:t>
            </a:r>
            <a:r>
              <a:rPr lang="en-US" dirty="0" smtClean="0"/>
              <a:t>: constraints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613401" y="2697146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24802" y="2396029"/>
            <a:ext cx="723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Level info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618808" y="2710580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56401" y="2057475"/>
            <a:ext cx="17075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Estimate relative importance vector</a:t>
            </a:r>
          </a:p>
          <a:p>
            <a:endParaRPr lang="en-US" sz="800" dirty="0"/>
          </a:p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r>
              <a:rPr lang="en-US" dirty="0" smtClean="0"/>
              <a:t>, w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964687" y="2697146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58085" y="2062104"/>
            <a:ext cx="3089991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Single objective optimization problem</a:t>
            </a:r>
          </a:p>
          <a:p>
            <a:endParaRPr lang="en-US" sz="800" dirty="0"/>
          </a:p>
          <a:p>
            <a:r>
              <a:rPr lang="en-US" dirty="0" smtClean="0"/>
              <a:t>Min Z = </a:t>
            </a:r>
            <a:r>
              <a:rPr lang="en-US" dirty="0"/>
              <a:t>w</a:t>
            </a:r>
            <a:r>
              <a:rPr lang="en-US" baseline="-25000" dirty="0"/>
              <a:t>1 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/>
              <a:t>w</a:t>
            </a:r>
            <a:r>
              <a:rPr lang="en-US" baseline="-25000" dirty="0"/>
              <a:t>2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+ …+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endParaRPr lang="en-US" sz="800" baseline="-25000" dirty="0" smtClean="0"/>
          </a:p>
          <a:p>
            <a:r>
              <a:rPr lang="en-US" dirty="0" err="1" smtClean="0"/>
              <a:t>s.t.</a:t>
            </a:r>
            <a:r>
              <a:rPr lang="en-US" dirty="0" smtClean="0"/>
              <a:t>: constraints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9128597" y="3640550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58085" y="4182310"/>
            <a:ext cx="30899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Single objective optimizer</a:t>
            </a:r>
          </a:p>
          <a:p>
            <a:pPr algn="ctr"/>
            <a:endParaRPr lang="en-US" sz="800" dirty="0"/>
          </a:p>
          <a:p>
            <a:pPr algn="ctr"/>
            <a:r>
              <a:rPr lang="en-US" dirty="0" smtClean="0"/>
              <a:t>(Simplex, solver,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295" y="4954893"/>
            <a:ext cx="1818216" cy="179657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885880" y="5543154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70880" y="3870203"/>
            <a:ext cx="6264922" cy="46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94983" y="3693918"/>
            <a:ext cx="24167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Decision making phase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 flipV="1">
            <a:off x="9198537" y="4435192"/>
            <a:ext cx="4392000" cy="46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0186862" y="4296783"/>
            <a:ext cx="24167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Optimization phase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0879" y="4414947"/>
            <a:ext cx="73193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2 objectives problem </a:t>
            </a:r>
            <a:r>
              <a:rPr lang="en-US" b="1" dirty="0"/>
              <a:t>Min Z = w</a:t>
            </a:r>
            <a:r>
              <a:rPr lang="en-US" b="1" baseline="-25000" dirty="0"/>
              <a:t>1 </a:t>
            </a:r>
            <a:r>
              <a:rPr lang="en-US" b="1" dirty="0"/>
              <a:t>f</a:t>
            </a:r>
            <a:r>
              <a:rPr lang="en-US" b="1" baseline="-25000" dirty="0"/>
              <a:t>1</a:t>
            </a:r>
            <a:r>
              <a:rPr lang="en-US" b="1" dirty="0"/>
              <a:t> + w</a:t>
            </a:r>
            <a:r>
              <a:rPr lang="en-US" b="1" baseline="-25000" dirty="0"/>
              <a:t>2 </a:t>
            </a:r>
            <a:r>
              <a:rPr lang="en-US" b="1" dirty="0" smtClean="0"/>
              <a:t>f</a:t>
            </a:r>
            <a:r>
              <a:rPr lang="en-US" b="1" baseline="-25000" dirty="0" smtClean="0"/>
              <a:t>2 </a:t>
            </a:r>
            <a:r>
              <a:rPr lang="en-US" dirty="0" smtClean="0"/>
              <a:t>the slope of this line (-w</a:t>
            </a:r>
            <a:r>
              <a:rPr lang="en-US" baseline="-25000" dirty="0" smtClean="0"/>
              <a:t>1</a:t>
            </a:r>
            <a:r>
              <a:rPr lang="en-US" dirty="0" smtClean="0"/>
              <a:t>/w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i="1" dirty="0" smtClean="0"/>
              <a:t>(parameterized approach W</a:t>
            </a:r>
            <a:r>
              <a:rPr lang="en-US" i="1" baseline="-25000" dirty="0" smtClean="0"/>
              <a:t>i</a:t>
            </a:r>
            <a:r>
              <a:rPr lang="en-US" i="1" dirty="0" smtClean="0"/>
              <a:t> as the parameters)</a:t>
            </a:r>
          </a:p>
          <a:p>
            <a:endParaRPr lang="en-US" sz="800" dirty="0" smtClean="0"/>
          </a:p>
          <a:p>
            <a:r>
              <a:rPr lang="en-US" dirty="0" smtClean="0"/>
              <a:t>By varying the weights we can move along the objective space from one optimization to the next (generating different points along the Pareto front)</a:t>
            </a:r>
          </a:p>
          <a:p>
            <a:endParaRPr lang="en-US" sz="800" dirty="0"/>
          </a:p>
          <a:p>
            <a:r>
              <a:rPr lang="en-US" dirty="0" smtClean="0"/>
              <a:t>However, </a:t>
            </a:r>
          </a:p>
          <a:p>
            <a:pPr lvl="2"/>
            <a:r>
              <a:rPr lang="en-US" sz="1600" dirty="0" smtClean="0"/>
              <a:t>1) doesn't return an optimal solution </a:t>
            </a:r>
          </a:p>
          <a:p>
            <a:pPr lvl="2"/>
            <a:r>
              <a:rPr lang="en-US" sz="1600" dirty="0" smtClean="0"/>
              <a:t>2) requires the weights</a:t>
            </a:r>
          </a:p>
          <a:p>
            <a:pPr lvl="2"/>
            <a:r>
              <a:rPr lang="en-US" sz="1600" dirty="0" smtClean="0"/>
              <a:t>3)may lead to non-uniform Pareto optimal solutions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03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Difficulties with the most classical </a:t>
            </a:r>
            <a:r>
              <a:rPr lang="en-US" sz="2400" b="1" dirty="0" smtClean="0">
                <a:solidFill>
                  <a:schemeClr val="accent6"/>
                </a:solidFill>
              </a:rPr>
              <a:t>approaches</a:t>
            </a:r>
          </a:p>
          <a:p>
            <a:endParaRPr lang="en-US" sz="2400" b="1" dirty="0">
              <a:solidFill>
                <a:schemeClr val="accent6"/>
              </a:solidFill>
            </a:endParaRPr>
          </a:p>
          <a:p>
            <a:r>
              <a:rPr lang="en-US" sz="2400" dirty="0" smtClean="0"/>
              <a:t>Need to run single optimization many times to build the Pareto front</a:t>
            </a:r>
          </a:p>
          <a:p>
            <a:endParaRPr lang="en-US" sz="800" dirty="0" smtClean="0"/>
          </a:p>
          <a:p>
            <a:r>
              <a:rPr lang="en-US" sz="2400" dirty="0" smtClean="0"/>
              <a:t>Expect a lot of problem knowledge (convex or not)</a:t>
            </a:r>
          </a:p>
          <a:p>
            <a:pPr marL="457200" lvl="1" indent="0">
              <a:buNone/>
            </a:pPr>
            <a:r>
              <a:rPr lang="en-US" sz="2000" dirty="0" smtClean="0"/>
              <a:t>- Can’t guarantee that we’ll get all the points in the convex region</a:t>
            </a:r>
          </a:p>
          <a:p>
            <a:pPr marL="457200" lvl="1" indent="0">
              <a:buNone/>
            </a:pPr>
            <a:r>
              <a:rPr lang="en-US" sz="2000" dirty="0" smtClean="0"/>
              <a:t>- How to assign weights? What weights to assign?</a:t>
            </a:r>
          </a:p>
          <a:p>
            <a:pPr lvl="1">
              <a:buFontTx/>
              <a:buChar char="-"/>
            </a:pPr>
            <a:endParaRPr lang="en-US" sz="800" dirty="0" smtClean="0"/>
          </a:p>
          <a:p>
            <a:r>
              <a:rPr lang="en-US" sz="2400" dirty="0" smtClean="0"/>
              <a:t>Aggravated for complex problems (many objective functions and several variables)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55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88"/>
            <a:ext cx="10515600" cy="435133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Ideal approach</a:t>
            </a:r>
            <a:endParaRPr lang="en-US" sz="2400" i="1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l</a:t>
            </a:r>
            <a:r>
              <a:rPr lang="en-US" dirty="0" smtClean="0"/>
              <a:t>inear problems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Box 1"/>
          <p:cNvSpPr txBox="1"/>
          <p:nvPr/>
        </p:nvSpPr>
        <p:spPr>
          <a:xfrm>
            <a:off x="570879" y="2077995"/>
            <a:ext cx="1707502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Multi-objective</a:t>
            </a:r>
          </a:p>
          <a:p>
            <a:endParaRPr lang="en-US" sz="800" dirty="0"/>
          </a:p>
          <a:p>
            <a:r>
              <a:rPr lang="en-US" dirty="0" smtClean="0"/>
              <a:t>min f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endParaRPr lang="en-US" sz="800" baseline="-25000" dirty="0" smtClean="0"/>
          </a:p>
          <a:p>
            <a:r>
              <a:rPr lang="en-US" dirty="0" err="1" smtClean="0"/>
              <a:t>s.t.</a:t>
            </a:r>
            <a:r>
              <a:rPr lang="en-US" dirty="0" smtClean="0"/>
              <a:t>: constraints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510734" y="2618046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23931" y="2252505"/>
            <a:ext cx="723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Level info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589420" y="2619897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55412" y="2280338"/>
            <a:ext cx="17075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Multiple tradeoff solutions found</a:t>
            </a:r>
          </a:p>
          <a:p>
            <a:endParaRPr lang="en-US" sz="800" dirty="0"/>
          </a:p>
        </p:txBody>
      </p:sp>
      <p:sp>
        <p:nvSpPr>
          <p:cNvPr id="12" name="Right Arrow 11"/>
          <p:cNvSpPr/>
          <p:nvPr/>
        </p:nvSpPr>
        <p:spPr>
          <a:xfrm>
            <a:off x="9043867" y="2632716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10024234" y="3541295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77715" y="2331600"/>
            <a:ext cx="131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Ideal multi- objective optimizer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708" y="1905272"/>
            <a:ext cx="1818216" cy="179657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530169" y="2280338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70880" y="3870203"/>
            <a:ext cx="8388000" cy="46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 flipV="1">
            <a:off x="9198537" y="4435192"/>
            <a:ext cx="4392000" cy="46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0800000" flipV="1">
            <a:off x="3630446" y="3676786"/>
            <a:ext cx="24167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Optimization phase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0879" y="4414947"/>
            <a:ext cx="7319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STEP1:</a:t>
            </a:r>
          </a:p>
          <a:p>
            <a:pPr lvl="1"/>
            <a:r>
              <a:rPr lang="en-US" dirty="0" smtClean="0"/>
              <a:t>find a set of Pareto optimal solutions</a:t>
            </a:r>
          </a:p>
          <a:p>
            <a:pPr lvl="1"/>
            <a:endParaRPr lang="en-US" dirty="0"/>
          </a:p>
          <a:p>
            <a:r>
              <a:rPr lang="en-US" dirty="0" smtClean="0"/>
              <a:t>STEP2: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hoose 1 from the set of optimal solution (unlike classical methods where we first decide unaware of the solutions)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7605441" y="2291483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98000" y="2320455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83631" y="2341985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64169" y="2362420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46987" y="2387787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39546" y="2416759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125177" y="2438289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205715" y="2458724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279688" y="2478406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333408" y="2549304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366875" y="2648878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404984" y="2742910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433809" y="2845454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467276" y="2939142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500743" y="3024011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589600" y="3286661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6885" y="3175835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834" y="4063250"/>
            <a:ext cx="1818216" cy="1796571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10463887" y="4648291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10196074" y="4199527"/>
            <a:ext cx="24167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Decision making phase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75328" y="5858926"/>
            <a:ext cx="185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Choose 1 solution</a:t>
            </a:r>
          </a:p>
        </p:txBody>
      </p:sp>
    </p:spTree>
    <p:extLst>
      <p:ext uri="{BB962C8B-B14F-4D97-AF65-F5344CB8AC3E}">
        <p14:creationId xmlns:p14="http://schemas.microsoft.com/office/powerpoint/2010/main" val="20606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linear problems 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1376" y="2076834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 smtClean="0"/>
              <a:t>These are no single approaches, but POPULATION APPROACHES, allowing finding several solutions simultaneously and permitting a faster search</a:t>
            </a:r>
          </a:p>
          <a:p>
            <a:endParaRPr lang="en-US" sz="900" dirty="0" smtClean="0"/>
          </a:p>
          <a:p>
            <a:pPr marL="0" indent="0">
              <a:buNone/>
            </a:pPr>
            <a:r>
              <a:rPr lang="en-US" sz="2600" b="1" dirty="0" smtClean="0"/>
              <a:t>Non-Pareto techniques</a:t>
            </a:r>
          </a:p>
          <a:p>
            <a:pPr lvl="1"/>
            <a:r>
              <a:rPr lang="en-US" dirty="0" smtClean="0"/>
              <a:t>Approaches that </a:t>
            </a:r>
            <a:r>
              <a:rPr lang="en-US" dirty="0" smtClean="0">
                <a:solidFill>
                  <a:srgbClr val="0070C0"/>
                </a:solidFill>
              </a:rPr>
              <a:t>do not incorporate </a:t>
            </a:r>
            <a:r>
              <a:rPr lang="en-US" dirty="0" smtClean="0"/>
              <a:t>directly the concept of </a:t>
            </a:r>
            <a:r>
              <a:rPr lang="en-US" b="1" dirty="0" smtClean="0">
                <a:solidFill>
                  <a:srgbClr val="0070C0"/>
                </a:solidFill>
              </a:rPr>
              <a:t>Pareto-optimum</a:t>
            </a:r>
          </a:p>
          <a:p>
            <a:pPr lvl="1"/>
            <a:r>
              <a:rPr lang="en-US" dirty="0" smtClean="0"/>
              <a:t>Unable to reproduce </a:t>
            </a:r>
            <a:r>
              <a:rPr lang="en-US" b="1" dirty="0" smtClean="0">
                <a:solidFill>
                  <a:srgbClr val="0070C0"/>
                </a:solidFill>
              </a:rPr>
              <a:t>certain portions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0070C0"/>
                </a:solidFill>
              </a:rPr>
              <a:t>Pareto front</a:t>
            </a:r>
          </a:p>
          <a:p>
            <a:pPr lvl="1"/>
            <a:r>
              <a:rPr lang="en-US" dirty="0" smtClean="0"/>
              <a:t>Efficient and easy to implement, but appropriate to handle </a:t>
            </a:r>
            <a:r>
              <a:rPr lang="en-US" b="1" dirty="0" smtClean="0">
                <a:solidFill>
                  <a:srgbClr val="0070C0"/>
                </a:solidFill>
              </a:rPr>
              <a:t>only a few objectives</a:t>
            </a:r>
          </a:p>
          <a:p>
            <a:pPr lvl="1"/>
            <a:endParaRPr lang="en-US" sz="9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600" b="1" dirty="0" smtClean="0"/>
              <a:t>Pareto techniques</a:t>
            </a:r>
          </a:p>
          <a:p>
            <a:pPr lvl="1"/>
            <a:r>
              <a:rPr lang="en-US" dirty="0" smtClean="0"/>
              <a:t>Use of </a:t>
            </a:r>
            <a:r>
              <a:rPr lang="en-US" dirty="0" smtClean="0">
                <a:solidFill>
                  <a:srgbClr val="0070C0"/>
                </a:solidFill>
              </a:rPr>
              <a:t>non-</a:t>
            </a:r>
            <a:r>
              <a:rPr lang="en-US" dirty="0" err="1" smtClean="0">
                <a:solidFill>
                  <a:srgbClr val="0070C0"/>
                </a:solidFill>
              </a:rPr>
              <a:t>dominanted</a:t>
            </a:r>
            <a:r>
              <a:rPr lang="en-US" dirty="0" smtClean="0">
                <a:solidFill>
                  <a:srgbClr val="0070C0"/>
                </a:solidFill>
              </a:rPr>
              <a:t> ranking </a:t>
            </a:r>
            <a:r>
              <a:rPr lang="en-US" dirty="0" smtClean="0"/>
              <a:t>and selection to </a:t>
            </a:r>
            <a:r>
              <a:rPr lang="en-US" dirty="0" smtClean="0">
                <a:solidFill>
                  <a:srgbClr val="0070C0"/>
                </a:solidFill>
              </a:rPr>
              <a:t>move</a:t>
            </a:r>
            <a:r>
              <a:rPr lang="en-US" dirty="0" smtClean="0"/>
              <a:t> the population </a:t>
            </a:r>
            <a:r>
              <a:rPr lang="en-US" dirty="0" smtClean="0">
                <a:solidFill>
                  <a:srgbClr val="0070C0"/>
                </a:solidFill>
              </a:rPr>
              <a:t>towards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70C0"/>
                </a:solidFill>
              </a:rPr>
              <a:t>Pareto front</a:t>
            </a:r>
          </a:p>
          <a:p>
            <a:pPr lvl="1"/>
            <a:r>
              <a:rPr lang="en-US" dirty="0" smtClean="0"/>
              <a:t>Require a </a:t>
            </a:r>
            <a:r>
              <a:rPr lang="en-US" b="1" dirty="0" smtClean="0">
                <a:solidFill>
                  <a:srgbClr val="0070C0"/>
                </a:solidFill>
              </a:rPr>
              <a:t>ranking procedure </a:t>
            </a:r>
            <a:r>
              <a:rPr lang="en-US" dirty="0" smtClean="0"/>
              <a:t>and a technique to </a:t>
            </a:r>
            <a:r>
              <a:rPr lang="en-US" b="1" dirty="0" smtClean="0">
                <a:solidFill>
                  <a:srgbClr val="0070C0"/>
                </a:solidFill>
              </a:rPr>
              <a:t>maintain diversity </a:t>
            </a:r>
            <a:r>
              <a:rPr lang="en-US" dirty="0" smtClean="0"/>
              <a:t>in the population 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831376" y="1447838"/>
            <a:ext cx="756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/>
                </a:solidFill>
              </a:rPr>
              <a:t>Evolutionary Multi-objective Methodologies </a:t>
            </a:r>
            <a:endParaRPr lang="pt-PT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3" y="2369127"/>
            <a:ext cx="872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Multi-objective linear </a:t>
            </a:r>
            <a:r>
              <a:rPr lang="en-US" sz="3600" dirty="0" smtClean="0"/>
              <a:t>programming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1764" y="4276436"/>
            <a:ext cx="8416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Goal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programming</a:t>
            </a:r>
          </a:p>
          <a:p>
            <a:pPr marL="742950" lvl="1" indent="-285750">
              <a:buFontTx/>
              <a:buChar char="-"/>
            </a:pP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en-US" sz="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3" y="2369127"/>
            <a:ext cx="872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Single- versus multi-objective problems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MOLP</a:t>
            </a:r>
            <a:r>
              <a:rPr lang="en-US" dirty="0"/>
              <a:t> - Goal Programming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936"/>
          </a:xfrm>
        </p:spPr>
        <p:txBody>
          <a:bodyPr>
            <a:normAutofit/>
          </a:bodyPr>
          <a:lstStyle/>
          <a:p>
            <a:r>
              <a:rPr lang="en-US" dirty="0"/>
              <a:t>We have assumed </a:t>
            </a:r>
            <a:r>
              <a:rPr lang="en-US" dirty="0" smtClean="0"/>
              <a:t>so far </a:t>
            </a:r>
            <a:r>
              <a:rPr lang="en-US" dirty="0"/>
              <a:t>that </a:t>
            </a:r>
            <a:r>
              <a:rPr lang="en-US" b="1" dirty="0" smtClean="0"/>
              <a:t>linear </a:t>
            </a:r>
            <a:r>
              <a:rPr lang="en-US" b="1" dirty="0"/>
              <a:t>programming </a:t>
            </a:r>
            <a:r>
              <a:rPr lang="en-US" dirty="0" smtClean="0"/>
              <a:t>encompasses a </a:t>
            </a:r>
            <a:r>
              <a:rPr lang="en-US" b="1" dirty="0">
                <a:solidFill>
                  <a:schemeClr val="accent6"/>
                </a:solidFill>
              </a:rPr>
              <a:t>single </a:t>
            </a:r>
            <a:r>
              <a:rPr lang="en-US" b="1" dirty="0" smtClean="0">
                <a:solidFill>
                  <a:schemeClr val="accent6"/>
                </a:solidFill>
              </a:rPr>
              <a:t>overriding objective </a:t>
            </a:r>
            <a:r>
              <a:rPr lang="en-US" dirty="0" smtClean="0"/>
              <a:t>(e.g. maximizing </a:t>
            </a:r>
            <a:r>
              <a:rPr lang="en-US" dirty="0"/>
              <a:t>total </a:t>
            </a:r>
            <a:r>
              <a:rPr lang="en-US" dirty="0" smtClean="0"/>
              <a:t>profit / </a:t>
            </a:r>
            <a:r>
              <a:rPr lang="en-US" dirty="0"/>
              <a:t>minimizing total </a:t>
            </a:r>
            <a:r>
              <a:rPr lang="en-US" dirty="0" smtClean="0"/>
              <a:t>cost). </a:t>
            </a:r>
          </a:p>
          <a:p>
            <a:r>
              <a:rPr lang="en-US" dirty="0" smtClean="0"/>
              <a:t>Most times this </a:t>
            </a:r>
            <a:r>
              <a:rPr lang="en-US" dirty="0"/>
              <a:t>is not </a:t>
            </a:r>
            <a:r>
              <a:rPr lang="en-US" dirty="0" smtClean="0"/>
              <a:t>realistic since we frequently focus </a:t>
            </a:r>
            <a:r>
              <a:rPr lang="en-US" dirty="0"/>
              <a:t>on a variety of </a:t>
            </a:r>
            <a:r>
              <a:rPr lang="en-US" dirty="0" smtClean="0"/>
              <a:t>objectives, e.g. forest management:</a:t>
            </a:r>
          </a:p>
          <a:p>
            <a:endParaRPr lang="en-US" sz="800" dirty="0" smtClean="0"/>
          </a:p>
          <a:p>
            <a:pPr lvl="2"/>
            <a:r>
              <a:rPr lang="en-US" dirty="0" smtClean="0"/>
              <a:t>to </a:t>
            </a:r>
            <a:r>
              <a:rPr lang="en-US" dirty="0"/>
              <a:t>maintain stable </a:t>
            </a:r>
            <a:r>
              <a:rPr lang="en-US" dirty="0" smtClean="0"/>
              <a:t>profit, </a:t>
            </a:r>
          </a:p>
          <a:p>
            <a:pPr lvl="2"/>
            <a:r>
              <a:rPr lang="en-US" dirty="0" smtClean="0"/>
              <a:t>increase wood production, </a:t>
            </a:r>
          </a:p>
          <a:p>
            <a:pPr lvl="2"/>
            <a:r>
              <a:rPr lang="en-US" dirty="0" smtClean="0"/>
              <a:t>diversify ecosystem services,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estrain the impact of pests /diseases,</a:t>
            </a:r>
          </a:p>
          <a:p>
            <a:pPr lvl="2"/>
            <a:r>
              <a:rPr lang="en-US" dirty="0" smtClean="0"/>
              <a:t>minimize erosion,</a:t>
            </a:r>
          </a:p>
          <a:p>
            <a:pPr lvl="2"/>
            <a:r>
              <a:rPr lang="en-US" dirty="0" smtClean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99" y="4309518"/>
            <a:ext cx="594132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accent1"/>
                </a:solidFill>
              </a:rPr>
              <a:t>Goal </a:t>
            </a:r>
            <a:r>
              <a:rPr lang="en-US" sz="2200" b="1" i="1" dirty="0" smtClean="0">
                <a:solidFill>
                  <a:schemeClr val="accent1"/>
                </a:solidFill>
              </a:rPr>
              <a:t>programming </a:t>
            </a:r>
            <a:r>
              <a:rPr lang="en-US" sz="2200" dirty="0" smtClean="0"/>
              <a:t>provides </a:t>
            </a:r>
            <a:r>
              <a:rPr lang="en-US" sz="2200" dirty="0"/>
              <a:t>a way of </a:t>
            </a:r>
            <a:r>
              <a:rPr lang="en-US" sz="2200" dirty="0" smtClean="0"/>
              <a:t>achieving </a:t>
            </a:r>
            <a:r>
              <a:rPr lang="pt-PT" sz="2200" b="1" dirty="0" err="1" smtClean="0">
                <a:solidFill>
                  <a:schemeClr val="accent6"/>
                </a:solidFill>
              </a:rPr>
              <a:t>several</a:t>
            </a:r>
            <a:r>
              <a:rPr lang="pt-PT" sz="2200" b="1" dirty="0" smtClean="0">
                <a:solidFill>
                  <a:schemeClr val="accent6"/>
                </a:solidFill>
              </a:rPr>
              <a:t> </a:t>
            </a:r>
            <a:r>
              <a:rPr lang="pt-PT" sz="2200" b="1" dirty="0" err="1" smtClean="0">
                <a:solidFill>
                  <a:schemeClr val="accent6"/>
                </a:solidFill>
              </a:rPr>
              <a:t>objectives</a:t>
            </a:r>
            <a:r>
              <a:rPr lang="pt-PT" sz="2200" b="1" dirty="0" smtClean="0">
                <a:solidFill>
                  <a:schemeClr val="accent6"/>
                </a:solidFill>
              </a:rPr>
              <a:t> </a:t>
            </a:r>
            <a:r>
              <a:rPr lang="pt-PT" sz="2200" b="1" i="1" dirty="0" err="1">
                <a:solidFill>
                  <a:schemeClr val="accent6"/>
                </a:solidFill>
              </a:rPr>
              <a:t>simultaneously</a:t>
            </a:r>
            <a:r>
              <a:rPr lang="pt-PT" sz="2200" b="1" dirty="0" smtClean="0">
                <a:solidFill>
                  <a:schemeClr val="accent6"/>
                </a:solidFill>
              </a:rPr>
              <a:t>. </a:t>
            </a:r>
          </a:p>
          <a:p>
            <a:endParaRPr lang="pt-PT" sz="800" b="1" dirty="0">
              <a:solidFill>
                <a:schemeClr val="accent6"/>
              </a:solidFill>
            </a:endParaRPr>
          </a:p>
          <a:p>
            <a:r>
              <a:rPr lang="en-US" dirty="0" smtClean="0"/>
              <a:t>representing </a:t>
            </a:r>
            <a:r>
              <a:rPr lang="en-US" dirty="0"/>
              <a:t>some goals by constraints in effect gives them</a:t>
            </a:r>
          </a:p>
          <a:p>
            <a:r>
              <a:rPr lang="en-US" dirty="0"/>
              <a:t>priority over the goal reflected in the objective function, because the </a:t>
            </a:r>
            <a:r>
              <a:rPr lang="en-US" dirty="0" smtClean="0"/>
              <a:t>objective function </a:t>
            </a:r>
            <a:r>
              <a:rPr lang="en-US" dirty="0"/>
              <a:t>is optimized within the feasible region defined by the constraints</a:t>
            </a:r>
            <a:endParaRPr lang="en-US" sz="2200" b="1" dirty="0">
              <a:solidFill>
                <a:schemeClr val="accent6"/>
              </a:solidFill>
            </a:endParaRPr>
          </a:p>
          <a:p>
            <a:endParaRPr lang="pt-PT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3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MOLP</a:t>
            </a:r>
            <a:r>
              <a:rPr lang="en-US" dirty="0"/>
              <a:t> - Goal Programming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93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Representing</a:t>
            </a:r>
            <a:r>
              <a:rPr lang="en-US" dirty="0" smtClean="0"/>
              <a:t> </a:t>
            </a:r>
            <a:r>
              <a:rPr lang="en-US" dirty="0"/>
              <a:t>some </a:t>
            </a:r>
            <a:r>
              <a:rPr lang="en-US" dirty="0">
                <a:solidFill>
                  <a:schemeClr val="accent6"/>
                </a:solidFill>
              </a:rPr>
              <a:t>goals by constraints </a:t>
            </a:r>
            <a:r>
              <a:rPr lang="en-US" dirty="0"/>
              <a:t>in effect gives </a:t>
            </a:r>
            <a:r>
              <a:rPr lang="en-US" dirty="0" smtClean="0"/>
              <a:t>them priority </a:t>
            </a:r>
            <a:r>
              <a:rPr lang="en-US" dirty="0"/>
              <a:t>over the goal reflected in the objective function, because the objective function is optimized within the feasible region defined by the constraints</a:t>
            </a:r>
            <a:endParaRPr lang="en-US" sz="3600" b="1" dirty="0">
              <a:solidFill>
                <a:schemeClr val="accent6"/>
              </a:solidFill>
            </a:endParaRPr>
          </a:p>
          <a:p>
            <a:endParaRPr lang="pt-PT" sz="900" dirty="0"/>
          </a:p>
          <a:p>
            <a:r>
              <a:rPr lang="en-US" dirty="0"/>
              <a:t>Deciding which goal should be selected as the objective function and </a:t>
            </a:r>
            <a:r>
              <a:rPr lang="en-US" dirty="0" smtClean="0"/>
              <a:t>which ones </a:t>
            </a:r>
            <a:r>
              <a:rPr lang="en-US" dirty="0"/>
              <a:t>should be reflected by constraints is often arbitrary and </a:t>
            </a:r>
            <a:r>
              <a:rPr lang="en-US" dirty="0" smtClean="0"/>
              <a:t>difficult</a:t>
            </a:r>
          </a:p>
          <a:p>
            <a:endParaRPr lang="en-US" sz="900" dirty="0" smtClean="0"/>
          </a:p>
          <a:p>
            <a:r>
              <a:rPr lang="en-US" dirty="0">
                <a:solidFill>
                  <a:srgbClr val="0070C0"/>
                </a:solidFill>
              </a:rPr>
              <a:t>Goal programming </a:t>
            </a:r>
            <a:r>
              <a:rPr lang="en-US" dirty="0"/>
              <a:t>attempts to </a:t>
            </a:r>
            <a:r>
              <a:rPr lang="en-US" dirty="0" smtClean="0"/>
              <a:t>overcome these </a:t>
            </a:r>
            <a:r>
              <a:rPr lang="en-US" dirty="0"/>
              <a:t>limitations </a:t>
            </a:r>
            <a:r>
              <a:rPr lang="en-US" dirty="0" smtClean="0"/>
              <a:t>still while using  </a:t>
            </a:r>
            <a:r>
              <a:rPr lang="en-US" dirty="0"/>
              <a:t>linear </a:t>
            </a:r>
            <a:r>
              <a:rPr lang="en-US" dirty="0" smtClean="0"/>
              <a:t>programming, striving </a:t>
            </a:r>
            <a:r>
              <a:rPr lang="en-US" dirty="0"/>
              <a:t>toward selected objectives simultaneously</a:t>
            </a:r>
            <a:r>
              <a:rPr lang="en-US" dirty="0" smtClean="0"/>
              <a:t>, treating </a:t>
            </a:r>
            <a:r>
              <a:rPr lang="en-US" dirty="0"/>
              <a:t>them all in the same manner, although perhaps giving them </a:t>
            </a:r>
            <a:r>
              <a:rPr lang="en-US" dirty="0" smtClean="0"/>
              <a:t>different weights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65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MOLP - Goal Programming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936"/>
          </a:xfrm>
        </p:spPr>
        <p:txBody>
          <a:bodyPr>
            <a:normAutofit/>
          </a:bodyPr>
          <a:lstStyle/>
          <a:p>
            <a:r>
              <a:rPr lang="en-US" dirty="0"/>
              <a:t>We have assumed </a:t>
            </a:r>
            <a:r>
              <a:rPr lang="en-US" dirty="0" smtClean="0"/>
              <a:t>so far </a:t>
            </a:r>
            <a:r>
              <a:rPr lang="en-US" dirty="0"/>
              <a:t>that </a:t>
            </a:r>
            <a:r>
              <a:rPr lang="en-US" b="1" dirty="0" smtClean="0"/>
              <a:t>linear </a:t>
            </a:r>
            <a:r>
              <a:rPr lang="en-US" b="1" dirty="0"/>
              <a:t>programming </a:t>
            </a:r>
            <a:r>
              <a:rPr lang="en-US" dirty="0" smtClean="0"/>
              <a:t>encompasses a </a:t>
            </a:r>
            <a:r>
              <a:rPr lang="en-US" b="1" dirty="0">
                <a:solidFill>
                  <a:schemeClr val="accent6"/>
                </a:solidFill>
              </a:rPr>
              <a:t>single </a:t>
            </a:r>
            <a:r>
              <a:rPr lang="en-US" b="1" dirty="0" smtClean="0">
                <a:solidFill>
                  <a:schemeClr val="accent6"/>
                </a:solidFill>
              </a:rPr>
              <a:t>overriding objective </a:t>
            </a:r>
            <a:r>
              <a:rPr lang="en-US" dirty="0" smtClean="0"/>
              <a:t>(e.g. maximizing </a:t>
            </a:r>
            <a:r>
              <a:rPr lang="en-US" dirty="0"/>
              <a:t>total </a:t>
            </a:r>
            <a:r>
              <a:rPr lang="en-US" dirty="0" smtClean="0"/>
              <a:t>profit / </a:t>
            </a:r>
            <a:r>
              <a:rPr lang="en-US" dirty="0"/>
              <a:t>minimizing total </a:t>
            </a:r>
            <a:r>
              <a:rPr lang="en-US" dirty="0" smtClean="0"/>
              <a:t>cost). </a:t>
            </a:r>
          </a:p>
          <a:p>
            <a:r>
              <a:rPr lang="en-US" dirty="0" smtClean="0"/>
              <a:t>Most times this </a:t>
            </a:r>
            <a:r>
              <a:rPr lang="en-US" dirty="0"/>
              <a:t>is not </a:t>
            </a:r>
            <a:r>
              <a:rPr lang="en-US" dirty="0" smtClean="0"/>
              <a:t>realistic since we frequently focus </a:t>
            </a:r>
            <a:r>
              <a:rPr lang="en-US" dirty="0"/>
              <a:t>on a variety of </a:t>
            </a:r>
            <a:r>
              <a:rPr lang="en-US" dirty="0" smtClean="0"/>
              <a:t>objectives, e.g. forest management:</a:t>
            </a:r>
          </a:p>
          <a:p>
            <a:endParaRPr lang="en-US" sz="800" dirty="0" smtClean="0"/>
          </a:p>
          <a:p>
            <a:pPr lvl="2"/>
            <a:r>
              <a:rPr lang="en-US" dirty="0" smtClean="0"/>
              <a:t>to </a:t>
            </a:r>
            <a:r>
              <a:rPr lang="en-US" dirty="0"/>
              <a:t>maintain stable </a:t>
            </a:r>
            <a:r>
              <a:rPr lang="en-US" dirty="0" smtClean="0"/>
              <a:t>profit, </a:t>
            </a:r>
          </a:p>
          <a:p>
            <a:pPr lvl="2"/>
            <a:r>
              <a:rPr lang="en-US" dirty="0" smtClean="0"/>
              <a:t>increase wood production, </a:t>
            </a:r>
          </a:p>
          <a:p>
            <a:pPr lvl="2"/>
            <a:r>
              <a:rPr lang="en-US" dirty="0" smtClean="0"/>
              <a:t>diversify ecosystem services,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estrain the impact of pests /diseases,</a:t>
            </a:r>
          </a:p>
          <a:p>
            <a:pPr lvl="2"/>
            <a:r>
              <a:rPr lang="en-US" dirty="0" smtClean="0"/>
              <a:t>minimize erosion,</a:t>
            </a:r>
          </a:p>
          <a:p>
            <a:pPr lvl="2"/>
            <a:r>
              <a:rPr lang="en-US" dirty="0" smtClean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4258" y="4309518"/>
            <a:ext cx="35620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1"/>
                </a:solidFill>
              </a:rPr>
              <a:t>Goal programming </a:t>
            </a:r>
            <a:r>
              <a:rPr lang="en-US" sz="2200" b="1" i="1" dirty="0" smtClean="0">
                <a:solidFill>
                  <a:schemeClr val="accent1"/>
                </a:solidFill>
              </a:rPr>
              <a:t>                     </a:t>
            </a:r>
            <a:r>
              <a:rPr lang="en-US" sz="2200" dirty="0" smtClean="0"/>
              <a:t>provides </a:t>
            </a:r>
            <a:r>
              <a:rPr lang="en-US" sz="2200" dirty="0"/>
              <a:t>a way of </a:t>
            </a:r>
            <a:r>
              <a:rPr lang="en-US" sz="2200" dirty="0" smtClean="0"/>
              <a:t>achieving </a:t>
            </a:r>
            <a:r>
              <a:rPr lang="pt-PT" sz="2200" b="1" dirty="0" err="1" smtClean="0">
                <a:solidFill>
                  <a:schemeClr val="accent6"/>
                </a:solidFill>
              </a:rPr>
              <a:t>several</a:t>
            </a:r>
            <a:r>
              <a:rPr lang="pt-PT" sz="2200" b="1" dirty="0" smtClean="0">
                <a:solidFill>
                  <a:schemeClr val="accent6"/>
                </a:solidFill>
              </a:rPr>
              <a:t> </a:t>
            </a:r>
            <a:r>
              <a:rPr lang="pt-PT" sz="2200" b="1" dirty="0" err="1" smtClean="0">
                <a:solidFill>
                  <a:schemeClr val="accent6"/>
                </a:solidFill>
              </a:rPr>
              <a:t>objectives</a:t>
            </a:r>
            <a:r>
              <a:rPr lang="pt-PT" sz="2200" b="1" dirty="0" smtClean="0">
                <a:solidFill>
                  <a:schemeClr val="accent6"/>
                </a:solidFill>
              </a:rPr>
              <a:t> </a:t>
            </a:r>
            <a:r>
              <a:rPr lang="pt-PT" sz="2200" b="1" i="1" dirty="0" err="1">
                <a:solidFill>
                  <a:schemeClr val="accent6"/>
                </a:solidFill>
              </a:rPr>
              <a:t>simultaneously</a:t>
            </a:r>
            <a:r>
              <a:rPr lang="pt-PT" sz="2200" b="1" dirty="0">
                <a:solidFill>
                  <a:schemeClr val="accent6"/>
                </a:solidFill>
              </a:rPr>
              <a:t>.</a:t>
            </a:r>
            <a:endParaRPr lang="en-US" sz="2200" b="1" dirty="0">
              <a:solidFill>
                <a:schemeClr val="accent6"/>
              </a:solidFill>
            </a:endParaRPr>
          </a:p>
          <a:p>
            <a:endParaRPr lang="pt-PT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68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Linear programming</a:t>
            </a:r>
          </a:p>
          <a:p>
            <a:pPr marL="457200" lvl="1" indent="0">
              <a:buNone/>
            </a:pPr>
            <a:r>
              <a:rPr lang="en-US" dirty="0" smtClean="0"/>
              <a:t>Most LP problems have </a:t>
            </a:r>
            <a:r>
              <a:rPr lang="en-US" b="1" dirty="0" smtClean="0">
                <a:solidFill>
                  <a:schemeClr val="accent6"/>
                </a:solidFill>
              </a:rPr>
              <a:t>hard constraints</a:t>
            </a:r>
            <a:r>
              <a:rPr lang="en-US" dirty="0" smtClean="0"/>
              <a:t> that cannot be violated: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Goal programming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GP problems </a:t>
            </a:r>
            <a:r>
              <a:rPr lang="en-US" dirty="0">
                <a:solidFill>
                  <a:schemeClr val="bg1"/>
                </a:solidFill>
              </a:rPr>
              <a:t>have </a:t>
            </a:r>
            <a:r>
              <a:rPr lang="en-US" b="1" dirty="0" smtClean="0">
                <a:solidFill>
                  <a:schemeClr val="bg1"/>
                </a:solidFill>
              </a:rPr>
              <a:t>soft constraints </a:t>
            </a:r>
            <a:r>
              <a:rPr lang="en-US" dirty="0" smtClean="0">
                <a:solidFill>
                  <a:schemeClr val="bg1"/>
                </a:solidFill>
              </a:rPr>
              <a:t>that represent goals or targets we want to achieve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 smtClean="0"/>
              <a:t>Constraints are very important because they refer to the amount of resources / capacity limits we face</a:t>
            </a:r>
          </a:p>
          <a:p>
            <a:pPr marL="457200" lvl="1" indent="0" algn="ctr">
              <a:buNone/>
            </a:pPr>
            <a:endParaRPr lang="en-US" sz="800" dirty="0" smtClean="0"/>
          </a:p>
          <a:p>
            <a:pPr marL="457200" lvl="1" indent="0" algn="ctr">
              <a:buNone/>
            </a:pPr>
            <a:r>
              <a:rPr lang="en-US" dirty="0" smtClean="0"/>
              <a:t>First, we look at our limitations;</a:t>
            </a:r>
          </a:p>
          <a:p>
            <a:pPr marL="457200" lvl="1" indent="0" algn="ctr">
              <a:buNone/>
            </a:pPr>
            <a:r>
              <a:rPr lang="en-US" dirty="0" smtClean="0"/>
              <a:t>Then, we think of an optimization model</a:t>
            </a:r>
            <a:endParaRPr lang="pt-PT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313972" y="3508339"/>
            <a:ext cx="3897450" cy="3037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Max:     Z = 90 x</a:t>
            </a:r>
            <a:r>
              <a:rPr lang="en-US" sz="1900" baseline="-25000" dirty="0" smtClean="0"/>
              <a:t>1</a:t>
            </a:r>
            <a:r>
              <a:rPr lang="en-US" sz="1900" dirty="0" smtClean="0"/>
              <a:t> + 120 x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                    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9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1900" baseline="-25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marL="0" indent="0">
              <a:buNone/>
            </a:pPr>
            <a:r>
              <a:rPr lang="en-US" sz="1900" dirty="0" smtClean="0"/>
              <a:t>                             </a:t>
            </a:r>
            <a:r>
              <a:rPr lang="en-US" sz="1900" dirty="0">
                <a:solidFill>
                  <a:schemeClr val="accent2"/>
                </a:solidFill>
              </a:rPr>
              <a:t> </a:t>
            </a:r>
            <a:r>
              <a:rPr lang="en-US" sz="1900" dirty="0" smtClean="0">
                <a:solidFill>
                  <a:schemeClr val="accent2"/>
                </a:solidFill>
              </a:rPr>
              <a:t>  x</a:t>
            </a:r>
            <a:r>
              <a:rPr lang="en-US" sz="1900" baseline="-25000" dirty="0" smtClean="0">
                <a:solidFill>
                  <a:schemeClr val="accent2"/>
                </a:solidFill>
              </a:rPr>
              <a:t>2</a:t>
            </a:r>
            <a:r>
              <a:rPr lang="en-US" sz="1900" dirty="0" smtClean="0">
                <a:solidFill>
                  <a:schemeClr val="accent2"/>
                </a:solidFill>
              </a:rPr>
              <a:t> ≤  50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70C0"/>
                </a:solidFill>
              </a:rPr>
              <a:t>                    2x</a:t>
            </a:r>
            <a:r>
              <a:rPr lang="en-US" sz="1900" baseline="-25000" dirty="0" smtClean="0">
                <a:solidFill>
                  <a:srgbClr val="0070C0"/>
                </a:solidFill>
              </a:rPr>
              <a:t>1</a:t>
            </a:r>
            <a:r>
              <a:rPr lang="en-US" sz="1900" dirty="0" smtClean="0">
                <a:solidFill>
                  <a:srgbClr val="0070C0"/>
                </a:solidFill>
              </a:rPr>
              <a:t> + 3x</a:t>
            </a:r>
            <a:r>
              <a:rPr lang="en-US" sz="1900" baseline="-25000" dirty="0" smtClean="0">
                <a:solidFill>
                  <a:srgbClr val="0070C0"/>
                </a:solidFill>
              </a:rPr>
              <a:t>2 </a:t>
            </a:r>
            <a:r>
              <a:rPr lang="en-US" sz="1900" dirty="0" smtClean="0">
                <a:solidFill>
                  <a:schemeClr val="accent1"/>
                </a:solidFill>
              </a:rPr>
              <a:t>≤</a:t>
            </a:r>
            <a:r>
              <a:rPr lang="en-US" sz="19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sz="1900" dirty="0" smtClean="0"/>
              <a:t>and</a:t>
            </a:r>
            <a:r>
              <a:rPr lang="en-US" sz="1900" baseline="-25000" dirty="0" smtClean="0"/>
              <a:t>                  </a:t>
            </a:r>
            <a:r>
              <a:rPr lang="en-US" sz="1900" dirty="0" smtClean="0"/>
              <a:t>x</a:t>
            </a:r>
            <a:r>
              <a:rPr lang="en-US" sz="1900" baseline="-25000" dirty="0" smtClean="0"/>
              <a:t>1 </a:t>
            </a:r>
            <a:r>
              <a:rPr lang="en-US" sz="1900" dirty="0" smtClean="0"/>
              <a:t>≥ 0;     x</a:t>
            </a:r>
            <a:r>
              <a:rPr lang="en-US" sz="1900" baseline="-25000" dirty="0" smtClean="0"/>
              <a:t>2 </a:t>
            </a:r>
            <a:r>
              <a:rPr lang="en-US" sz="1900" dirty="0" smtClean="0"/>
              <a:t>≥ 0</a:t>
            </a:r>
            <a:endParaRPr lang="pt-PT" sz="1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4000320" y="4479471"/>
            <a:ext cx="148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</a:t>
            </a:r>
            <a:r>
              <a:rPr lang="pt-PT" sz="1600" dirty="0" err="1"/>
              <a:t>ha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smtClean="0"/>
              <a:t>pine</a:t>
            </a:r>
            <a:r>
              <a:rPr lang="pt-PT" sz="16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320" y="4857948"/>
            <a:ext cx="148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</a:t>
            </a:r>
            <a:r>
              <a:rPr lang="pt-PT" sz="1600" dirty="0" err="1"/>
              <a:t>ha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 smtClean="0"/>
              <a:t>eucalypt</a:t>
            </a:r>
            <a:r>
              <a:rPr lang="pt-PT" sz="1600" dirty="0" smtClean="0"/>
              <a:t>)</a:t>
            </a:r>
            <a:endParaRPr lang="pt-PT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000320" y="5236425"/>
            <a:ext cx="1978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</a:t>
            </a:r>
            <a:r>
              <a:rPr lang="pt-PT" sz="1600" dirty="0" err="1"/>
              <a:t>days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work</a:t>
            </a:r>
            <a:r>
              <a:rPr lang="pt-PT" sz="1600" dirty="0"/>
              <a:t>)</a:t>
            </a:r>
          </a:p>
        </p:txBody>
      </p:sp>
      <p:sp>
        <p:nvSpPr>
          <p:cNvPr id="12" name="Line Callout 1 (Accent Bar) 11"/>
          <p:cNvSpPr/>
          <p:nvPr/>
        </p:nvSpPr>
        <p:spPr>
          <a:xfrm>
            <a:off x="6323535" y="1637231"/>
            <a:ext cx="4878930" cy="581410"/>
          </a:xfrm>
          <a:prstGeom prst="accentCallout1">
            <a:avLst>
              <a:gd name="adj1" fmla="val 59156"/>
              <a:gd name="adj2" fmla="val -173"/>
              <a:gd name="adj3" fmla="val 133178"/>
              <a:gd name="adj4" fmla="val -2485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Capacity limits we cannot change (e.g. number of seats on a flight) or we do not want to change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Linear programming</a:t>
            </a:r>
          </a:p>
          <a:p>
            <a:pPr marL="457200" lvl="1" indent="0">
              <a:buNone/>
            </a:pPr>
            <a:r>
              <a:rPr lang="en-US" dirty="0" smtClean="0"/>
              <a:t>Most LP problems have </a:t>
            </a:r>
            <a:r>
              <a:rPr lang="en-US" b="1" dirty="0" smtClean="0">
                <a:solidFill>
                  <a:schemeClr val="accent6"/>
                </a:solidFill>
              </a:rPr>
              <a:t>hard constraints</a:t>
            </a:r>
            <a:r>
              <a:rPr lang="en-US" dirty="0" smtClean="0"/>
              <a:t> that cannot be violated: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72048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Goal programming</a:t>
            </a:r>
          </a:p>
          <a:p>
            <a:pPr marL="457200" lvl="1" indent="0">
              <a:buNone/>
            </a:pPr>
            <a:r>
              <a:rPr lang="en-US" dirty="0" smtClean="0"/>
              <a:t>GP problems </a:t>
            </a:r>
            <a:r>
              <a:rPr lang="en-US" dirty="0"/>
              <a:t>have </a:t>
            </a:r>
            <a:r>
              <a:rPr lang="en-US" b="1" dirty="0" smtClean="0">
                <a:solidFill>
                  <a:schemeClr val="accent6"/>
                </a:solidFill>
              </a:rPr>
              <a:t>soft constraints </a:t>
            </a:r>
            <a:r>
              <a:rPr lang="en-US" dirty="0" smtClean="0"/>
              <a:t>that represent goals or targets we want to achieve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Suppose we look back to the Poets problem again and he says that he reconsidered and would be:</a:t>
            </a:r>
          </a:p>
          <a:p>
            <a:pPr marL="457200" lvl="1" indent="0">
              <a:buNone/>
            </a:pPr>
            <a:endParaRPr lang="en-US" sz="900" dirty="0" smtClean="0"/>
          </a:p>
          <a:p>
            <a:pPr marL="457200" lvl="1" indent="0">
              <a:buNone/>
            </a:pPr>
            <a:r>
              <a:rPr lang="en-US" i="1" dirty="0" smtClean="0"/>
              <a:t>“… willing to give an extra 250 days of work if needed… preferred having 40 and 50 ha of pine and eucalypt but he would be flexible ”</a:t>
            </a:r>
          </a:p>
          <a:p>
            <a:pPr marL="457200" lvl="1" indent="0">
              <a:buNone/>
            </a:pPr>
            <a:endParaRPr lang="en-US" sz="900" i="1" dirty="0" smtClean="0"/>
          </a:p>
          <a:p>
            <a:pPr marL="457200" lvl="1" indent="0">
              <a:buNone/>
            </a:pPr>
            <a:r>
              <a:rPr lang="en-US" dirty="0" smtClean="0"/>
              <a:t>The “days of work” would no longer be a hard constraint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313972" y="3508339"/>
            <a:ext cx="3897450" cy="3037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Max:     Z = 90 x</a:t>
            </a:r>
            <a:r>
              <a:rPr lang="en-US" sz="1900" baseline="-25000" dirty="0" smtClean="0"/>
              <a:t>1</a:t>
            </a:r>
            <a:r>
              <a:rPr lang="en-US" sz="1900" dirty="0" smtClean="0"/>
              <a:t> + 120 x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                    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9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1900" baseline="-25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marL="0" indent="0">
              <a:buNone/>
            </a:pPr>
            <a:r>
              <a:rPr lang="en-US" sz="1900" dirty="0" smtClean="0"/>
              <a:t>                             </a:t>
            </a:r>
            <a:r>
              <a:rPr lang="en-US" sz="1900" dirty="0">
                <a:solidFill>
                  <a:schemeClr val="accent2"/>
                </a:solidFill>
              </a:rPr>
              <a:t> </a:t>
            </a:r>
            <a:r>
              <a:rPr lang="en-US" sz="1900" dirty="0" smtClean="0">
                <a:solidFill>
                  <a:schemeClr val="accent2"/>
                </a:solidFill>
              </a:rPr>
              <a:t>  x</a:t>
            </a:r>
            <a:r>
              <a:rPr lang="en-US" sz="1900" baseline="-25000" dirty="0" smtClean="0">
                <a:solidFill>
                  <a:schemeClr val="accent2"/>
                </a:solidFill>
              </a:rPr>
              <a:t>2</a:t>
            </a:r>
            <a:r>
              <a:rPr lang="en-US" sz="1900" dirty="0" smtClean="0">
                <a:solidFill>
                  <a:schemeClr val="accent2"/>
                </a:solidFill>
              </a:rPr>
              <a:t> ≤  50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70C0"/>
                </a:solidFill>
              </a:rPr>
              <a:t>                    2x</a:t>
            </a:r>
            <a:r>
              <a:rPr lang="en-US" sz="1900" baseline="-25000" dirty="0" smtClean="0">
                <a:solidFill>
                  <a:srgbClr val="0070C0"/>
                </a:solidFill>
              </a:rPr>
              <a:t>1</a:t>
            </a:r>
            <a:r>
              <a:rPr lang="en-US" sz="1900" dirty="0" smtClean="0">
                <a:solidFill>
                  <a:srgbClr val="0070C0"/>
                </a:solidFill>
              </a:rPr>
              <a:t> + 3x</a:t>
            </a:r>
            <a:r>
              <a:rPr lang="en-US" sz="1900" baseline="-25000" dirty="0" smtClean="0">
                <a:solidFill>
                  <a:srgbClr val="0070C0"/>
                </a:solidFill>
              </a:rPr>
              <a:t>2 </a:t>
            </a:r>
            <a:r>
              <a:rPr lang="en-US" sz="1900" dirty="0" smtClean="0">
                <a:solidFill>
                  <a:schemeClr val="accent1"/>
                </a:solidFill>
              </a:rPr>
              <a:t>≤</a:t>
            </a:r>
            <a:r>
              <a:rPr lang="en-US" sz="19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sz="1900" dirty="0" smtClean="0"/>
              <a:t>and</a:t>
            </a:r>
            <a:r>
              <a:rPr lang="en-US" sz="1900" baseline="-25000" dirty="0" smtClean="0"/>
              <a:t>                  </a:t>
            </a:r>
            <a:r>
              <a:rPr lang="en-US" sz="1900" dirty="0" smtClean="0"/>
              <a:t>x</a:t>
            </a:r>
            <a:r>
              <a:rPr lang="en-US" sz="1900" baseline="-25000" dirty="0" smtClean="0"/>
              <a:t>1 </a:t>
            </a:r>
            <a:r>
              <a:rPr lang="en-US" sz="1900" dirty="0" smtClean="0"/>
              <a:t>≥ 0;     x</a:t>
            </a:r>
            <a:r>
              <a:rPr lang="en-US" sz="1900" baseline="-25000" dirty="0" smtClean="0"/>
              <a:t>2 </a:t>
            </a:r>
            <a:r>
              <a:rPr lang="en-US" sz="1900" dirty="0" smtClean="0"/>
              <a:t>≥ 0</a:t>
            </a:r>
            <a:endParaRPr lang="pt-PT" sz="1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4000320" y="4479471"/>
            <a:ext cx="148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</a:t>
            </a:r>
            <a:r>
              <a:rPr lang="pt-PT" sz="1600" dirty="0" err="1"/>
              <a:t>ha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smtClean="0"/>
              <a:t>pine</a:t>
            </a:r>
            <a:r>
              <a:rPr lang="pt-PT" sz="16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320" y="4857948"/>
            <a:ext cx="148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</a:t>
            </a:r>
            <a:r>
              <a:rPr lang="pt-PT" sz="1600" dirty="0" err="1"/>
              <a:t>ha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 smtClean="0"/>
              <a:t>eucalypt</a:t>
            </a:r>
            <a:r>
              <a:rPr lang="pt-PT" sz="1600" dirty="0" smtClean="0"/>
              <a:t>)</a:t>
            </a:r>
            <a:endParaRPr lang="pt-PT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000320" y="5236425"/>
            <a:ext cx="1978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</a:t>
            </a:r>
            <a:r>
              <a:rPr lang="pt-PT" sz="1600" dirty="0" err="1"/>
              <a:t>days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work</a:t>
            </a:r>
            <a:r>
              <a:rPr lang="pt-PT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667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 approach of </a:t>
            </a:r>
            <a:r>
              <a:rPr lang="en-US" b="1" dirty="0"/>
              <a:t>goal programming </a:t>
            </a:r>
            <a:r>
              <a:rPr lang="en-US" dirty="0" smtClean="0"/>
              <a:t>is to:</a:t>
            </a:r>
          </a:p>
          <a:p>
            <a:endParaRPr lang="en-US" sz="8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 </a:t>
            </a:r>
            <a:r>
              <a:rPr lang="en-US" dirty="0"/>
              <a:t>establish a specific numeric goal </a:t>
            </a:r>
            <a:r>
              <a:rPr lang="en-US" dirty="0" smtClean="0"/>
              <a:t>for each </a:t>
            </a:r>
            <a:r>
              <a:rPr lang="en-US" dirty="0"/>
              <a:t>of the </a:t>
            </a:r>
            <a:r>
              <a:rPr lang="en-US" dirty="0" smtClean="0"/>
              <a:t>objectives</a:t>
            </a:r>
          </a:p>
          <a:p>
            <a:pPr marL="971550" lvl="1" indent="-514350">
              <a:buFont typeface="+mj-lt"/>
              <a:buAutoNum type="arabicParenR"/>
            </a:pPr>
            <a:endParaRPr lang="en-US" sz="8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 </a:t>
            </a:r>
            <a:r>
              <a:rPr lang="en-US" dirty="0"/>
              <a:t>formulate an objective function for each </a:t>
            </a:r>
            <a:r>
              <a:rPr lang="en-US" dirty="0" smtClean="0"/>
              <a:t>objective</a:t>
            </a:r>
          </a:p>
          <a:p>
            <a:pPr marL="971550" lvl="1" indent="-514350">
              <a:buFont typeface="+mj-lt"/>
              <a:buAutoNum type="arabicParenR"/>
            </a:pPr>
            <a:endParaRPr lang="en-US" sz="8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 </a:t>
            </a:r>
            <a:r>
              <a:rPr lang="en-US" dirty="0" smtClean="0"/>
              <a:t>seek a </a:t>
            </a:r>
            <a:r>
              <a:rPr lang="en-US" dirty="0"/>
              <a:t>solution that minimizes the (weighted) sum of deviations of these objective </a:t>
            </a:r>
            <a:r>
              <a:rPr lang="en-US" dirty="0" smtClean="0"/>
              <a:t>functions from </a:t>
            </a:r>
            <a:r>
              <a:rPr lang="en-US" dirty="0"/>
              <a:t>their respective </a:t>
            </a:r>
            <a:r>
              <a:rPr lang="en-US" dirty="0" smtClean="0"/>
              <a:t>goals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68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three possible types of goals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 smtClean="0"/>
              <a:t>A </a:t>
            </a:r>
            <a:r>
              <a:rPr lang="en-US" b="1" dirty="0"/>
              <a:t>lower, one-sided goal </a:t>
            </a:r>
            <a:r>
              <a:rPr lang="en-US" dirty="0"/>
              <a:t>sets a </a:t>
            </a:r>
            <a:r>
              <a:rPr lang="en-US" i="1" dirty="0"/>
              <a:t>lower limit </a:t>
            </a:r>
            <a:r>
              <a:rPr lang="en-US" dirty="0"/>
              <a:t>that we do not want to fall under (but </a:t>
            </a:r>
            <a:r>
              <a:rPr lang="en-US" dirty="0" smtClean="0"/>
              <a:t>exceeding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/>
              <a:t>limit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fine</a:t>
            </a:r>
            <a:r>
              <a:rPr lang="pt-PT" dirty="0" smtClean="0"/>
              <a:t>).</a:t>
            </a:r>
          </a:p>
          <a:p>
            <a:pPr lvl="1"/>
            <a:endParaRPr lang="pt-PT" sz="800" dirty="0" smtClean="0"/>
          </a:p>
          <a:p>
            <a:pPr lvl="1"/>
            <a:endParaRPr lang="pt-PT" sz="400" dirty="0" smtClean="0"/>
          </a:p>
          <a:p>
            <a:pPr lvl="1"/>
            <a:r>
              <a:rPr lang="en-US" dirty="0" smtClean="0"/>
              <a:t>An </a:t>
            </a:r>
            <a:r>
              <a:rPr lang="en-US" b="1" dirty="0"/>
              <a:t>upper, one-sided goal </a:t>
            </a:r>
            <a:r>
              <a:rPr lang="en-US" dirty="0"/>
              <a:t>sets an </a:t>
            </a:r>
            <a:r>
              <a:rPr lang="en-US" i="1" dirty="0"/>
              <a:t>upper limit </a:t>
            </a:r>
            <a:r>
              <a:rPr lang="en-US" dirty="0"/>
              <a:t>that we do not want to exceed (but </a:t>
            </a:r>
            <a:r>
              <a:rPr lang="en-US" dirty="0" smtClean="0"/>
              <a:t>falling under </a:t>
            </a:r>
            <a:r>
              <a:rPr lang="en-US" dirty="0"/>
              <a:t>the limit is fine</a:t>
            </a:r>
            <a:r>
              <a:rPr lang="en-US" dirty="0" smtClean="0"/>
              <a:t>).</a:t>
            </a:r>
          </a:p>
          <a:p>
            <a:pPr lvl="1"/>
            <a:endParaRPr lang="en-US" sz="800" dirty="0" smtClean="0"/>
          </a:p>
          <a:p>
            <a:pPr lvl="1"/>
            <a:endParaRPr lang="en-US" sz="400" dirty="0"/>
          </a:p>
          <a:p>
            <a:pPr lvl="1"/>
            <a:r>
              <a:rPr lang="en-US" dirty="0" smtClean="0"/>
              <a:t>A </a:t>
            </a:r>
            <a:r>
              <a:rPr lang="en-US" b="1" dirty="0"/>
              <a:t>two-sided goal </a:t>
            </a:r>
            <a:r>
              <a:rPr lang="en-US" dirty="0"/>
              <a:t>sets a </a:t>
            </a:r>
            <a:r>
              <a:rPr lang="en-US" i="1" dirty="0"/>
              <a:t>specific target </a:t>
            </a:r>
            <a:r>
              <a:rPr lang="en-US" dirty="0"/>
              <a:t>that we do not want to miss on either side.</a:t>
            </a:r>
            <a:endParaRPr lang="pt-P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85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programming problems can be categorized according to the </a:t>
            </a:r>
            <a:r>
              <a:rPr lang="en-US" b="1" dirty="0"/>
              <a:t>type of </a:t>
            </a:r>
            <a:r>
              <a:rPr lang="en-US" b="1" dirty="0" smtClean="0"/>
              <a:t>mathematical </a:t>
            </a:r>
            <a:r>
              <a:rPr lang="pt-PT" b="1" dirty="0" err="1" smtClean="0"/>
              <a:t>programming</a:t>
            </a:r>
            <a:r>
              <a:rPr lang="pt-PT" b="1" dirty="0" smtClean="0"/>
              <a:t> </a:t>
            </a:r>
            <a:r>
              <a:rPr lang="pt-PT" b="1" dirty="0" err="1" smtClean="0"/>
              <a:t>model</a:t>
            </a:r>
            <a:r>
              <a:rPr lang="pt-PT" b="1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it fits except for having multiple goals instead of a single </a:t>
            </a:r>
            <a:r>
              <a:rPr lang="en-US" dirty="0" smtClean="0"/>
              <a:t>objective:</a:t>
            </a:r>
          </a:p>
          <a:p>
            <a:endParaRPr lang="pt-PT" sz="800" dirty="0" smtClean="0"/>
          </a:p>
          <a:p>
            <a:pPr marL="1255713" lvl="1" indent="-177800"/>
            <a:r>
              <a:rPr lang="pt-PT" dirty="0" smtClean="0"/>
              <a:t> linear </a:t>
            </a:r>
            <a:r>
              <a:rPr lang="pt-PT" dirty="0" err="1"/>
              <a:t>programming</a:t>
            </a:r>
            <a:r>
              <a:rPr lang="pt-PT" dirty="0" smtClean="0"/>
              <a:t>,</a:t>
            </a:r>
          </a:p>
          <a:p>
            <a:pPr marL="1255713" lvl="1" indent="-177800"/>
            <a:r>
              <a:rPr lang="pt-PT" dirty="0" smtClean="0"/>
              <a:t> </a:t>
            </a:r>
            <a:r>
              <a:rPr lang="pt-PT" dirty="0" err="1"/>
              <a:t>integer</a:t>
            </a:r>
            <a:r>
              <a:rPr lang="pt-PT" dirty="0"/>
              <a:t> </a:t>
            </a:r>
            <a:r>
              <a:rPr lang="pt-PT" dirty="0" err="1"/>
              <a:t>programming</a:t>
            </a:r>
            <a:r>
              <a:rPr lang="pt-PT" dirty="0" smtClean="0"/>
              <a:t>,</a:t>
            </a:r>
          </a:p>
          <a:p>
            <a:pPr marL="1255713" lvl="1" indent="-177800"/>
            <a:r>
              <a:rPr lang="pt-PT" dirty="0" smtClean="0"/>
              <a:t> </a:t>
            </a:r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 smtClean="0"/>
              <a:t>programming</a:t>
            </a:r>
            <a:r>
              <a:rPr lang="pt-PT" dirty="0" smtClean="0"/>
              <a:t>,</a:t>
            </a:r>
          </a:p>
          <a:p>
            <a:pPr marL="1255713" lvl="1" indent="-177800"/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pt-PT" dirty="0"/>
          </a:p>
          <a:p>
            <a:endParaRPr lang="en-US" sz="800" dirty="0" smtClean="0"/>
          </a:p>
          <a:p>
            <a:pPr marL="0" indent="0" algn="ctr">
              <a:buNone/>
            </a:pPr>
            <a:r>
              <a:rPr lang="en-US" sz="2000" i="1" dirty="0" smtClean="0"/>
              <a:t>In class, </a:t>
            </a:r>
            <a:r>
              <a:rPr lang="en-US" sz="2000" i="1" dirty="0"/>
              <a:t>we </a:t>
            </a:r>
            <a:r>
              <a:rPr lang="en-US" sz="2000" i="1" dirty="0" smtClean="0"/>
              <a:t>ill only </a:t>
            </a:r>
            <a:r>
              <a:rPr lang="en-US" sz="2000" i="1" dirty="0"/>
              <a:t>consider </a:t>
            </a:r>
            <a:r>
              <a:rPr lang="en-US" sz="2000" b="1" i="1" dirty="0"/>
              <a:t>linear goal programming</a:t>
            </a:r>
            <a:r>
              <a:rPr lang="en-US" sz="2000" i="1" dirty="0"/>
              <a:t>—those goal programming </a:t>
            </a:r>
            <a:r>
              <a:rPr lang="en-US" sz="2000" i="1" dirty="0" smtClean="0"/>
              <a:t>problems that </a:t>
            </a:r>
            <a:r>
              <a:rPr lang="en-US" sz="2000" i="1" dirty="0"/>
              <a:t>fit linear </a:t>
            </a:r>
            <a:r>
              <a:rPr lang="en-US" sz="2000" i="1" dirty="0" smtClean="0"/>
              <a:t>programming, but I’ll refer to it just as </a:t>
            </a:r>
            <a:r>
              <a:rPr lang="en-US" sz="2000" b="1" i="1" dirty="0" smtClean="0"/>
              <a:t>goal programming</a:t>
            </a:r>
            <a:endParaRPr lang="pt-PT" sz="2000" b="1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73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programming problems can </a:t>
            </a:r>
            <a:r>
              <a:rPr lang="en-US" dirty="0" smtClean="0"/>
              <a:t>also be </a:t>
            </a:r>
            <a:r>
              <a:rPr lang="en-US" dirty="0"/>
              <a:t>categorized according </a:t>
            </a:r>
            <a:r>
              <a:rPr lang="en-US" dirty="0" smtClean="0"/>
              <a:t>to </a:t>
            </a:r>
            <a:r>
              <a:rPr lang="en-US" b="1" dirty="0" smtClean="0"/>
              <a:t>how </a:t>
            </a:r>
            <a:r>
              <a:rPr lang="en-US" b="1" dirty="0"/>
              <a:t>the goals compare in </a:t>
            </a:r>
            <a:r>
              <a:rPr lang="en-US" b="1" dirty="0" smtClean="0"/>
              <a:t>importance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b="1" dirty="0" err="1" smtClean="0">
                <a:solidFill>
                  <a:schemeClr val="accent6"/>
                </a:solidFill>
              </a:rPr>
              <a:t>nonpreemptive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goal </a:t>
            </a:r>
            <a:r>
              <a:rPr lang="en-US" b="1" dirty="0" smtClean="0">
                <a:solidFill>
                  <a:schemeClr val="accent6"/>
                </a:solidFill>
              </a:rPr>
              <a:t>programming </a:t>
            </a:r>
            <a:r>
              <a:rPr lang="en-US" dirty="0" smtClean="0"/>
              <a:t>– if all </a:t>
            </a:r>
            <a:r>
              <a:rPr lang="en-US" dirty="0"/>
              <a:t>the goals are of </a:t>
            </a:r>
            <a:r>
              <a:rPr lang="en-US" i="1" dirty="0"/>
              <a:t>roughly </a:t>
            </a:r>
            <a:r>
              <a:rPr lang="en-US" i="1" u="sng" dirty="0" smtClean="0"/>
              <a:t>comparable in importance</a:t>
            </a:r>
            <a:endParaRPr lang="en-US" u="sng" dirty="0"/>
          </a:p>
          <a:p>
            <a:pPr lvl="1"/>
            <a:endParaRPr lang="en-US" sz="400" b="1" dirty="0" smtClean="0"/>
          </a:p>
          <a:p>
            <a:pPr lvl="1"/>
            <a:r>
              <a:rPr lang="en-US" b="1" dirty="0" smtClean="0"/>
              <a:t>preemptive </a:t>
            </a:r>
            <a:r>
              <a:rPr lang="en-US" b="1" dirty="0"/>
              <a:t>goal </a:t>
            </a:r>
            <a:r>
              <a:rPr lang="en-US" b="1" dirty="0" smtClean="0"/>
              <a:t>programming </a:t>
            </a:r>
            <a:r>
              <a:rPr lang="en-US" dirty="0" smtClean="0"/>
              <a:t>– if there </a:t>
            </a:r>
            <a:r>
              <a:rPr lang="en-US" dirty="0"/>
              <a:t>is a </a:t>
            </a:r>
            <a:r>
              <a:rPr lang="en-US" i="1" u="sng" dirty="0" smtClean="0"/>
              <a:t>hierarchy of </a:t>
            </a:r>
            <a:r>
              <a:rPr lang="en-US" i="1" u="sng" dirty="0"/>
              <a:t>priority levels </a:t>
            </a:r>
            <a:r>
              <a:rPr lang="en-US" u="sng" dirty="0"/>
              <a:t>for the goals</a:t>
            </a:r>
            <a:r>
              <a:rPr lang="en-US" dirty="0"/>
              <a:t>, so that the goals of primary importance receive </a:t>
            </a:r>
            <a:r>
              <a:rPr lang="en-US" dirty="0" smtClean="0"/>
              <a:t>first priority attention</a:t>
            </a:r>
            <a:r>
              <a:rPr lang="en-US" dirty="0"/>
              <a:t>, those of secondary importance receive second-priority attention, and </a:t>
            </a:r>
            <a:r>
              <a:rPr lang="en-US" dirty="0" smtClean="0"/>
              <a:t>so forth </a:t>
            </a:r>
            <a:r>
              <a:rPr lang="en-US" dirty="0"/>
              <a:t>(if there are more than two priority levels).</a:t>
            </a:r>
            <a:endParaRPr lang="pt-PT" sz="1600" b="1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59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OR </a:t>
            </a:r>
            <a:r>
              <a:rPr lang="en-US" dirty="0" smtClean="0"/>
              <a:t>department of the DEWRIGHT </a:t>
            </a:r>
            <a:r>
              <a:rPr lang="en-US" dirty="0"/>
              <a:t>COMPANY has been assigned the task of determining which mix </a:t>
            </a:r>
            <a:r>
              <a:rPr lang="en-US" dirty="0" smtClean="0"/>
              <a:t>of </a:t>
            </a:r>
            <a:r>
              <a:rPr lang="en-US" dirty="0"/>
              <a:t>products should be </a:t>
            </a:r>
            <a:r>
              <a:rPr lang="en-US" dirty="0" smtClean="0"/>
              <a:t>produced.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Management wants primary consideration given to the following three goals:</a:t>
            </a:r>
          </a:p>
          <a:p>
            <a:pPr marL="0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/>
              <a:t>(1) achieving a long-run profit </a:t>
            </a:r>
            <a:r>
              <a:rPr lang="en-US" dirty="0" smtClean="0"/>
              <a:t>(NPV) of </a:t>
            </a:r>
            <a:r>
              <a:rPr lang="en-US" dirty="0"/>
              <a:t>at least $125 million from these </a:t>
            </a:r>
            <a:r>
              <a:rPr lang="en-US" dirty="0" smtClean="0"/>
              <a:t>products</a:t>
            </a:r>
          </a:p>
          <a:p>
            <a:pPr marL="457200" lvl="1" indent="0">
              <a:buNone/>
              <a:tabLst>
                <a:tab pos="3233738" algn="l"/>
              </a:tabLst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/>
              <a:t>(2) maintaining the current employment </a:t>
            </a:r>
            <a:r>
              <a:rPr lang="en-US" dirty="0" smtClean="0"/>
              <a:t>level of </a:t>
            </a:r>
            <a:r>
              <a:rPr lang="en-US" dirty="0"/>
              <a:t>4,000 employees</a:t>
            </a:r>
            <a:r>
              <a:rPr lang="en-US" dirty="0" smtClean="0"/>
              <a:t>,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 (</a:t>
            </a:r>
            <a:r>
              <a:rPr lang="en-US" dirty="0"/>
              <a:t>3) holding the capital investment to less than $55 million. 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23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74709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Single-objective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14962"/>
            <a:ext cx="5157787" cy="230110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goal is to find the (single) feasible solution that optimizes the objective </a:t>
            </a:r>
            <a:r>
              <a:rPr lang="en-US" sz="2200" dirty="0" smtClean="0"/>
              <a:t>function  ( </a:t>
            </a:r>
            <a:r>
              <a:rPr lang="en-US" sz="2200" i="1" dirty="0" smtClean="0">
                <a:solidFill>
                  <a:srgbClr val="5B9BD5"/>
                </a:solidFill>
              </a:rPr>
              <a:t>max Z</a:t>
            </a:r>
            <a:r>
              <a:rPr lang="en-US" sz="2200" i="1" baseline="-25000" dirty="0" smtClean="0">
                <a:solidFill>
                  <a:srgbClr val="5B9BD5"/>
                </a:solidFill>
              </a:rPr>
              <a:t>1</a:t>
            </a:r>
            <a:r>
              <a:rPr lang="en-US" sz="2200" i="1" dirty="0" smtClean="0">
                <a:solidFill>
                  <a:srgbClr val="5B9BD5"/>
                </a:solidFill>
              </a:rPr>
              <a:t> </a:t>
            </a:r>
            <a:r>
              <a:rPr lang="en-US" sz="2200" i="1" dirty="0">
                <a:solidFill>
                  <a:srgbClr val="5B9BD5"/>
                </a:solidFill>
              </a:rPr>
              <a:t>= </a:t>
            </a:r>
            <a:r>
              <a:rPr lang="en-US" sz="2200" i="1" dirty="0" smtClean="0">
                <a:solidFill>
                  <a:srgbClr val="5B9BD5"/>
                </a:solidFill>
              </a:rPr>
              <a:t>x</a:t>
            </a:r>
            <a:r>
              <a:rPr lang="en-US" sz="2200" i="1" baseline="-25000" dirty="0" smtClean="0">
                <a:solidFill>
                  <a:srgbClr val="5B9BD5"/>
                </a:solidFill>
              </a:rPr>
              <a:t>1</a:t>
            </a:r>
            <a:r>
              <a:rPr lang="en-US" sz="2200" i="1" dirty="0" smtClean="0">
                <a:solidFill>
                  <a:srgbClr val="5B9BD5"/>
                </a:solidFill>
              </a:rPr>
              <a:t> – 3x</a:t>
            </a:r>
            <a:r>
              <a:rPr lang="en-US" sz="2200" i="1" baseline="-25000" dirty="0" smtClean="0">
                <a:solidFill>
                  <a:srgbClr val="5B9BD5"/>
                </a:solidFill>
              </a:rPr>
              <a:t>2</a:t>
            </a:r>
            <a:r>
              <a:rPr lang="en-US" sz="2200" i="1" dirty="0" smtClean="0">
                <a:solidFill>
                  <a:srgbClr val="5B9BD5"/>
                </a:solidFill>
              </a:rPr>
              <a:t> </a:t>
            </a:r>
            <a:r>
              <a:rPr lang="en-US" sz="2200" dirty="0" smtClean="0"/>
              <a:t>)</a:t>
            </a:r>
          </a:p>
          <a:p>
            <a:endParaRPr lang="en-US" sz="800" dirty="0" smtClean="0"/>
          </a:p>
          <a:p>
            <a:r>
              <a:rPr lang="en-US" sz="2200" dirty="0" smtClean="0"/>
              <a:t>Even </a:t>
            </a:r>
            <a:r>
              <a:rPr lang="en-US" sz="2200" dirty="0"/>
              <a:t>when alternative solutions </a:t>
            </a:r>
            <a:r>
              <a:rPr lang="en-US" sz="2200" dirty="0" smtClean="0"/>
              <a:t>exist, </a:t>
            </a:r>
            <a:r>
              <a:rPr lang="en-US" sz="2200" dirty="0"/>
              <a:t>these provide the same objective function value</a:t>
            </a:r>
          </a:p>
          <a:p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3931"/>
          <a:stretch/>
        </p:blipFill>
        <p:spPr>
          <a:xfrm>
            <a:off x="1384610" y="4539022"/>
            <a:ext cx="3918915" cy="23007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773605" y="1842510"/>
            <a:ext cx="4715107" cy="4556303"/>
            <a:chOff x="6773605" y="1842510"/>
            <a:chExt cx="4715107" cy="455630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r="49367"/>
            <a:stretch/>
          </p:blipFill>
          <p:spPr>
            <a:xfrm>
              <a:off x="6773605" y="1842510"/>
              <a:ext cx="4715107" cy="455630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99770" y="524907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99770" y="2984760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59838" y="2505075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73274" y="402704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25279" y="4627756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25278" y="524907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177760" y="4602110"/>
            <a:ext cx="860068" cy="221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38868" y="6318280"/>
            <a:ext cx="2587083" cy="18957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However, it </a:t>
            </a:r>
            <a:r>
              <a:rPr lang="en-US" dirty="0"/>
              <a:t>probably will not be possible to attain all these goals simultaneously</a:t>
            </a:r>
            <a:r>
              <a:rPr lang="en-US" dirty="0" smtClean="0"/>
              <a:t>, priorities have been discussed leading to setting a </a:t>
            </a:r>
            <a:r>
              <a:rPr lang="en-US" i="1" dirty="0" smtClean="0">
                <a:solidFill>
                  <a:srgbClr val="C00000"/>
                </a:solidFill>
              </a:rPr>
              <a:t>penalty weight</a:t>
            </a:r>
            <a:r>
              <a:rPr lang="en-US" i="1" dirty="0" smtClean="0"/>
              <a:t>:</a:t>
            </a:r>
          </a:p>
          <a:p>
            <a:pPr marL="0" indent="0">
              <a:buNone/>
            </a:pPr>
            <a:endParaRPr lang="en-US" sz="800" i="1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5 </a:t>
            </a:r>
            <a:r>
              <a:rPr lang="en-US" dirty="0"/>
              <a:t>for missing the profit goal (per $1 million under), </a:t>
            </a:r>
            <a:endParaRPr lang="en-US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2 for going </a:t>
            </a:r>
            <a:r>
              <a:rPr lang="en-US" dirty="0"/>
              <a:t>over the employment goal (per 100 employees</a:t>
            </a:r>
            <a:r>
              <a:rPr lang="en-US" dirty="0" smtClean="0"/>
              <a:t>) and 4 </a:t>
            </a:r>
            <a:r>
              <a:rPr lang="en-US" dirty="0"/>
              <a:t>for going under this same </a:t>
            </a:r>
            <a:r>
              <a:rPr lang="en-US" dirty="0" smtClean="0"/>
              <a:t>goal</a:t>
            </a:r>
            <a:endParaRPr lang="en-US" dirty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3 </a:t>
            </a:r>
            <a:r>
              <a:rPr lang="en-US" dirty="0"/>
              <a:t>for exceeding the capital investment goal (per $1 million over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Each </a:t>
            </a:r>
            <a:r>
              <a:rPr lang="en-US" dirty="0"/>
              <a:t>new </a:t>
            </a:r>
            <a:r>
              <a:rPr lang="en-US" dirty="0" smtClean="0"/>
              <a:t>product’s contribution </a:t>
            </a:r>
            <a:r>
              <a:rPr lang="en-US" dirty="0"/>
              <a:t>to profit, employment level, and capital investment level is </a:t>
            </a:r>
            <a:r>
              <a:rPr lang="en-US" i="1" dirty="0"/>
              <a:t>proportional </a:t>
            </a:r>
            <a:r>
              <a:rPr lang="en-US" dirty="0" smtClean="0"/>
              <a:t>to the </a:t>
            </a:r>
            <a:r>
              <a:rPr lang="en-US" dirty="0"/>
              <a:t>rate of production. 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09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contributions per unit rate of production are shown in </a:t>
            </a:r>
            <a:r>
              <a:rPr lang="en-US" dirty="0" smtClean="0"/>
              <a:t>the table </a:t>
            </a:r>
            <a:r>
              <a:rPr lang="en-US" dirty="0"/>
              <a:t>along with the goals and penalty weights.</a:t>
            </a:r>
            <a:endParaRPr lang="pt-P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758" t="62615" r="23450" b="15163"/>
          <a:stretch/>
        </p:blipFill>
        <p:spPr>
          <a:xfrm>
            <a:off x="838199" y="3027204"/>
            <a:ext cx="10698231" cy="29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Goal Programming Formulation: </a:t>
            </a:r>
            <a:r>
              <a:rPr lang="en-US" dirty="0"/>
              <a:t>The </a:t>
            </a:r>
            <a:r>
              <a:rPr lang="en-US" dirty="0" err="1"/>
              <a:t>Dewright</a:t>
            </a:r>
            <a:r>
              <a:rPr lang="en-US" dirty="0"/>
              <a:t> Company problem includes all three possible types of </a:t>
            </a:r>
            <a:r>
              <a:rPr lang="en-US" b="1" dirty="0">
                <a:solidFill>
                  <a:schemeClr val="accent1"/>
                </a:solidFill>
              </a:rPr>
              <a:t>goals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800" dirty="0" smtClean="0"/>
          </a:p>
          <a:p>
            <a:endParaRPr lang="en-US" sz="900" dirty="0"/>
          </a:p>
          <a:p>
            <a:pPr lvl="1"/>
            <a:r>
              <a:rPr lang="en-US" dirty="0"/>
              <a:t>profit </a:t>
            </a:r>
            <a:r>
              <a:rPr lang="en-US" dirty="0" smtClean="0"/>
              <a:t>goal is a lower </a:t>
            </a:r>
            <a:r>
              <a:rPr lang="en-US" dirty="0"/>
              <a:t>one-sided </a:t>
            </a:r>
            <a:r>
              <a:rPr lang="en-US" dirty="0" smtClean="0"/>
              <a:t>goal:               </a:t>
            </a:r>
            <a:r>
              <a:rPr lang="en-US" b="1" dirty="0" smtClean="0"/>
              <a:t>12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</a:t>
            </a:r>
            <a:r>
              <a:rPr lang="en-US" b="1" dirty="0"/>
              <a:t>9</a:t>
            </a:r>
            <a:r>
              <a:rPr lang="en-US" b="1" i="1" dirty="0"/>
              <a:t>x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+ 15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</a:t>
            </a:r>
            <a:r>
              <a:rPr lang="en-US" b="1" dirty="0"/>
              <a:t>≥ </a:t>
            </a:r>
            <a:r>
              <a:rPr lang="en-US" b="1" dirty="0" smtClean="0"/>
              <a:t>125</a:t>
            </a:r>
            <a:endParaRPr lang="en-US" b="1" dirty="0"/>
          </a:p>
          <a:p>
            <a:pPr lvl="1"/>
            <a:r>
              <a:rPr lang="en-US" dirty="0" smtClean="0"/>
              <a:t>employment goal is a two-sided goal:               </a:t>
            </a:r>
            <a:r>
              <a:rPr lang="en-US" b="1" dirty="0" smtClean="0"/>
              <a:t>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+ 3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 4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=    40</a:t>
            </a:r>
          </a:p>
          <a:p>
            <a:pPr lvl="1"/>
            <a:r>
              <a:rPr lang="en-US" dirty="0" smtClean="0"/>
              <a:t>investment goal is an upper one-sided goal:    </a:t>
            </a:r>
            <a:r>
              <a:rPr lang="en-US" b="1" dirty="0" smtClean="0"/>
              <a:t>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+ 7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 </a:t>
            </a:r>
            <a:r>
              <a:rPr lang="en-US" b="1" dirty="0" smtClean="0"/>
              <a:t> +  8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≤ </a:t>
            </a:r>
            <a:r>
              <a:rPr lang="en-US" b="1" dirty="0" smtClean="0"/>
              <a:t>  55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Where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are the </a:t>
            </a:r>
            <a:r>
              <a:rPr lang="en-US" sz="2400" dirty="0"/>
              <a:t>decision variables </a:t>
            </a:r>
            <a:r>
              <a:rPr lang="en-US" sz="2400" dirty="0" smtClean="0"/>
              <a:t>representing the production rates of products 1, 2, and 3, respectively and </a:t>
            </a:r>
            <a:r>
              <a:rPr lang="en-US" sz="2400" i="1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i="1" dirty="0"/>
              <a:t>x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r>
              <a:rPr lang="en-US" sz="2400" dirty="0"/>
              <a:t>≥ </a:t>
            </a:r>
            <a:r>
              <a:rPr lang="en-US" sz="2400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745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Linear Programming Formulation: </a:t>
            </a:r>
            <a:r>
              <a:rPr lang="en-US" dirty="0" smtClean="0"/>
              <a:t>Transform </a:t>
            </a:r>
            <a:r>
              <a:rPr lang="en-US" b="1" dirty="0" smtClean="0">
                <a:solidFill>
                  <a:schemeClr val="accent1"/>
                </a:solidFill>
              </a:rPr>
              <a:t>goals</a:t>
            </a:r>
            <a:r>
              <a:rPr lang="en-US" dirty="0" smtClean="0"/>
              <a:t> into </a:t>
            </a:r>
            <a:r>
              <a:rPr lang="en-US" b="1" dirty="0" smtClean="0">
                <a:solidFill>
                  <a:schemeClr val="accent6"/>
                </a:solidFill>
              </a:rPr>
              <a:t>constraints</a:t>
            </a:r>
          </a:p>
          <a:p>
            <a:pPr marL="0" indent="0">
              <a:buNone/>
            </a:pPr>
            <a:endParaRPr lang="en-US" sz="1100" b="1" dirty="0" smtClean="0">
              <a:solidFill>
                <a:schemeClr val="accent6"/>
              </a:solidFill>
            </a:endParaRPr>
          </a:p>
          <a:p>
            <a:r>
              <a:rPr lang="en-US" sz="2600" dirty="0" smtClean="0"/>
              <a:t>Subject to:</a:t>
            </a:r>
          </a:p>
          <a:p>
            <a:endParaRPr lang="en-US" sz="900" dirty="0"/>
          </a:p>
          <a:p>
            <a:pPr marL="457200" lvl="1" indent="0">
              <a:buNone/>
            </a:pPr>
            <a:r>
              <a:rPr lang="en-US" b="1" dirty="0" smtClean="0"/>
              <a:t>12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</a:t>
            </a:r>
            <a:r>
              <a:rPr lang="en-US" b="1" dirty="0"/>
              <a:t>9</a:t>
            </a:r>
            <a:r>
              <a:rPr lang="en-US" b="1" i="1" dirty="0"/>
              <a:t>x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 + 15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≥  125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+ 3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  4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=    40</a:t>
            </a:r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+ 7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 </a:t>
            </a:r>
            <a:r>
              <a:rPr lang="en-US" b="1" dirty="0" smtClean="0"/>
              <a:t> +   8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≤ </a:t>
            </a:r>
            <a:r>
              <a:rPr lang="en-US" b="1" dirty="0" smtClean="0"/>
              <a:t>   55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sz="2600" dirty="0"/>
              <a:t>Objective </a:t>
            </a:r>
            <a:r>
              <a:rPr lang="en-US" sz="2600" dirty="0" smtClean="0"/>
              <a:t>function:</a:t>
            </a:r>
          </a:p>
          <a:p>
            <a:endParaRPr lang="en-US" sz="1300" dirty="0" smtClean="0"/>
          </a:p>
          <a:p>
            <a:pPr marL="0" indent="0"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The objective then </a:t>
            </a:r>
            <a:r>
              <a:rPr lang="en-US" sz="2600" i="1" dirty="0"/>
              <a:t>is to choose the values of x</a:t>
            </a:r>
            <a:r>
              <a:rPr lang="en-US" sz="2600" i="1" baseline="-25000" dirty="0"/>
              <a:t>1</a:t>
            </a:r>
            <a:r>
              <a:rPr lang="en-US" sz="2600" i="1" dirty="0"/>
              <a:t>, x</a:t>
            </a:r>
            <a:r>
              <a:rPr lang="en-US" sz="2600" i="1" baseline="-25000" dirty="0"/>
              <a:t>2</a:t>
            </a:r>
            <a:r>
              <a:rPr lang="en-US" sz="2600" i="1" dirty="0"/>
              <a:t>, and </a:t>
            </a:r>
            <a:r>
              <a:rPr lang="en-US" sz="2600" i="1" dirty="0" smtClean="0"/>
              <a:t>x</a:t>
            </a:r>
            <a:r>
              <a:rPr lang="en-US" sz="2600" i="1" baseline="-25000" dirty="0" smtClean="0"/>
              <a:t>3</a:t>
            </a:r>
            <a:r>
              <a:rPr lang="en-US" sz="2600" i="1" dirty="0"/>
              <a:t> </a:t>
            </a:r>
            <a:r>
              <a:rPr lang="en-US" sz="2600" i="1" dirty="0" smtClean="0"/>
              <a:t>that minimize</a:t>
            </a:r>
          </a:p>
          <a:p>
            <a:pPr marL="0" indent="0" algn="ctr">
              <a:buNone/>
            </a:pPr>
            <a:endParaRPr lang="en-US" sz="1300" i="1" dirty="0" smtClean="0"/>
          </a:p>
          <a:p>
            <a:pPr marL="457200" lvl="1" indent="0">
              <a:buNone/>
            </a:pPr>
            <a:r>
              <a:rPr lang="en-US" sz="2200" b="1" i="1" dirty="0" smtClean="0"/>
              <a:t>                 Z = </a:t>
            </a:r>
            <a:r>
              <a:rPr lang="en-US" sz="2200" b="1" dirty="0" smtClean="0"/>
              <a:t>5(amount </a:t>
            </a:r>
            <a:r>
              <a:rPr lang="en-US" sz="2200" b="1" dirty="0"/>
              <a:t>under the long-run profit goal</a:t>
            </a:r>
            <a:r>
              <a:rPr lang="en-US" sz="2200" b="1" dirty="0" smtClean="0"/>
              <a:t>)  </a:t>
            </a:r>
          </a:p>
          <a:p>
            <a:pPr marL="457200" lvl="1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             + 2(amount </a:t>
            </a:r>
            <a:r>
              <a:rPr lang="en-US" sz="2200" b="1" dirty="0"/>
              <a:t>over the employment level goal</a:t>
            </a:r>
            <a:r>
              <a:rPr lang="en-US" sz="2200" b="1" dirty="0" smtClean="0"/>
              <a:t>)</a:t>
            </a:r>
          </a:p>
          <a:p>
            <a:pPr marL="457200" lvl="1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             + </a:t>
            </a:r>
            <a:r>
              <a:rPr lang="en-US" sz="2200" b="1" dirty="0"/>
              <a:t>4(amount under the employment level goal</a:t>
            </a:r>
            <a:r>
              <a:rPr lang="en-US" sz="2200" b="1" dirty="0" smtClean="0"/>
              <a:t>)</a:t>
            </a:r>
          </a:p>
          <a:p>
            <a:pPr marL="457200" lvl="1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             + 3(amount </a:t>
            </a:r>
            <a:r>
              <a:rPr lang="en-US" sz="2200" b="1" dirty="0"/>
              <a:t>over the capital investment goal</a:t>
            </a:r>
            <a:r>
              <a:rPr lang="en-US" sz="2200" b="1" dirty="0" smtClean="0"/>
              <a:t>)</a:t>
            </a:r>
          </a:p>
          <a:p>
            <a:pPr marL="457200" lvl="1" indent="0">
              <a:buNone/>
            </a:pPr>
            <a:endParaRPr lang="en-US" sz="2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314332" y="2606158"/>
            <a:ext cx="2853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Maybe we can’t satisfy all goals, but we want to capture how much we can satisfy (find the deviations)</a:t>
            </a:r>
            <a:endParaRPr lang="pt-PT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797114" y="5286968"/>
            <a:ext cx="4394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where </a:t>
            </a:r>
            <a:r>
              <a:rPr lang="en-US" i="1" dirty="0"/>
              <a:t>no </a:t>
            </a:r>
            <a:r>
              <a:rPr lang="en-US" i="1" dirty="0" smtClean="0"/>
              <a:t>penalties </a:t>
            </a:r>
            <a:r>
              <a:rPr lang="en-US" i="1" dirty="0"/>
              <a:t>are incurred for being over the long-run profit goal or for being under the capital investment goal</a:t>
            </a:r>
            <a:endParaRPr lang="en-US" b="1" i="1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073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Linear Programming Formulation:</a:t>
            </a:r>
            <a:endParaRPr lang="en-US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/>
              <a:t>To express this </a:t>
            </a:r>
            <a:r>
              <a:rPr lang="en-US" dirty="0" smtClean="0"/>
              <a:t>mathematically</a:t>
            </a:r>
            <a:r>
              <a:rPr lang="en-US" dirty="0"/>
              <a:t>, we </a:t>
            </a:r>
            <a:r>
              <a:rPr lang="en-US" dirty="0" smtClean="0"/>
              <a:t>introduce some </a:t>
            </a:r>
            <a:r>
              <a:rPr lang="en-US" i="1" dirty="0"/>
              <a:t>auxiliary variables </a:t>
            </a:r>
            <a:r>
              <a:rPr lang="en-US" i="1" dirty="0" smtClean="0"/>
              <a:t>y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, and </a:t>
            </a:r>
            <a:r>
              <a:rPr lang="en-US" i="1" dirty="0"/>
              <a:t>y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smtClean="0"/>
              <a:t>to represent the deviations defined </a:t>
            </a:r>
            <a:r>
              <a:rPr lang="en-US" dirty="0"/>
              <a:t>as follows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sz="2000" i="1" dirty="0"/>
              <a:t>y</a:t>
            </a:r>
            <a:r>
              <a:rPr lang="en-US" sz="2000" baseline="-25000" dirty="0"/>
              <a:t>1</a:t>
            </a:r>
            <a:r>
              <a:rPr lang="en-US" sz="2000" dirty="0"/>
              <a:t>  </a:t>
            </a:r>
            <a:r>
              <a:rPr lang="en-US" sz="2000" dirty="0" smtClean="0"/>
              <a:t>= 12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/>
              <a:t>9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/>
              <a:t>15</a:t>
            </a:r>
            <a:r>
              <a:rPr lang="en-US" sz="2000" i="1" dirty="0"/>
              <a:t>x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/>
              <a:t>125 (</a:t>
            </a:r>
            <a:r>
              <a:rPr lang="en-US" sz="2000" i="1" dirty="0"/>
              <a:t>long-run </a:t>
            </a:r>
            <a:r>
              <a:rPr lang="en-US" sz="2000" b="1" i="1" dirty="0"/>
              <a:t>profit</a:t>
            </a:r>
            <a:r>
              <a:rPr lang="en-US" sz="2000" i="1" dirty="0"/>
              <a:t> minus the target</a:t>
            </a:r>
            <a:r>
              <a:rPr lang="en-US" sz="2000" dirty="0" smtClean="0"/>
              <a:t>)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i="1" dirty="0"/>
              <a:t>y</a:t>
            </a:r>
            <a:r>
              <a:rPr lang="en-US" sz="2000" baseline="-25000" dirty="0"/>
              <a:t>2</a:t>
            </a:r>
            <a:r>
              <a:rPr lang="en-US" sz="2000" dirty="0"/>
              <a:t>  </a:t>
            </a:r>
            <a:r>
              <a:rPr lang="en-US" sz="2000" dirty="0" smtClean="0"/>
              <a:t>=   5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/>
              <a:t>3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+   </a:t>
            </a:r>
            <a:r>
              <a:rPr lang="en-US" sz="2000" dirty="0"/>
              <a:t>4</a:t>
            </a:r>
            <a:r>
              <a:rPr lang="en-US" sz="2000" i="1" dirty="0"/>
              <a:t>x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dirty="0" smtClean="0"/>
              <a:t>-   40 </a:t>
            </a:r>
            <a:r>
              <a:rPr lang="en-US" sz="2000" dirty="0"/>
              <a:t>(</a:t>
            </a:r>
            <a:r>
              <a:rPr lang="en-US" sz="2000" b="1" i="1" dirty="0"/>
              <a:t>employment</a:t>
            </a:r>
            <a:r>
              <a:rPr lang="en-US" sz="2000" i="1" dirty="0"/>
              <a:t> level minus the target</a:t>
            </a:r>
            <a:r>
              <a:rPr lang="en-US" sz="2000" dirty="0" smtClean="0"/>
              <a:t>)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i="1" dirty="0"/>
              <a:t>y</a:t>
            </a:r>
            <a:r>
              <a:rPr lang="en-US" sz="2000" baseline="-25000" dirty="0"/>
              <a:t>3</a:t>
            </a:r>
            <a:r>
              <a:rPr lang="en-US" sz="2000" dirty="0"/>
              <a:t>  </a:t>
            </a:r>
            <a:r>
              <a:rPr lang="en-US" sz="2000" dirty="0" smtClean="0"/>
              <a:t>=   5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/>
              <a:t>7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+   8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-   55 </a:t>
            </a:r>
            <a:r>
              <a:rPr lang="en-US" sz="2000" dirty="0"/>
              <a:t>(</a:t>
            </a:r>
            <a:r>
              <a:rPr lang="en-US" sz="2000" i="1" dirty="0"/>
              <a:t>capital </a:t>
            </a:r>
            <a:r>
              <a:rPr lang="en-US" sz="2000" b="1" i="1" dirty="0"/>
              <a:t>investment</a:t>
            </a:r>
            <a:r>
              <a:rPr lang="en-US" sz="2000" i="1" dirty="0"/>
              <a:t> minus the target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/>
              <a:t>Since each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can be either positive or negative, </a:t>
            </a:r>
            <a:r>
              <a:rPr lang="en-US" dirty="0" smtClean="0"/>
              <a:t>and replace </a:t>
            </a:r>
            <a:r>
              <a:rPr lang="en-US" dirty="0"/>
              <a:t>each one by </a:t>
            </a:r>
            <a:r>
              <a:rPr lang="en-US" dirty="0" smtClean="0"/>
              <a:t>the difference </a:t>
            </a:r>
            <a:r>
              <a:rPr lang="en-US" dirty="0"/>
              <a:t>of two nonnegative variables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900" dirty="0" smtClean="0"/>
          </a:p>
          <a:p>
            <a:pPr marL="457200" lvl="1" indent="0">
              <a:buNone/>
            </a:pPr>
            <a:r>
              <a:rPr lang="pt-PT" sz="2000" i="1" dirty="0"/>
              <a:t>y</a:t>
            </a:r>
            <a:r>
              <a:rPr lang="pt-PT" sz="2000" baseline="-25000" dirty="0"/>
              <a:t>1</a:t>
            </a:r>
            <a:r>
              <a:rPr lang="pt-PT" sz="2000" dirty="0"/>
              <a:t> </a:t>
            </a:r>
            <a:r>
              <a:rPr lang="pt-PT" sz="2000" dirty="0" smtClean="0"/>
              <a:t>=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1</a:t>
            </a:r>
            <a:r>
              <a:rPr lang="pt-PT" sz="2000" baseline="30000" dirty="0" smtClean="0"/>
              <a:t>+</a:t>
            </a:r>
            <a:r>
              <a:rPr lang="pt-PT" sz="2000" dirty="0" smtClean="0"/>
              <a:t>  -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1</a:t>
            </a:r>
            <a:r>
              <a:rPr lang="pt-PT" sz="2000" baseline="30000" dirty="0" smtClean="0"/>
              <a:t>-</a:t>
            </a:r>
            <a:r>
              <a:rPr lang="pt-PT" sz="2000" dirty="0" smtClean="0"/>
              <a:t>,       </a:t>
            </a:r>
            <a:r>
              <a:rPr lang="pt-PT" sz="2000" dirty="0" err="1"/>
              <a:t>where</a:t>
            </a:r>
            <a:r>
              <a:rPr lang="pt-PT" sz="2000" dirty="0"/>
              <a:t> </a:t>
            </a:r>
            <a:r>
              <a:rPr lang="pt-PT" sz="2000" dirty="0" smtClean="0"/>
              <a:t>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1</a:t>
            </a:r>
            <a:r>
              <a:rPr lang="pt-PT" sz="2000" baseline="30000" dirty="0" smtClean="0"/>
              <a:t>+</a:t>
            </a:r>
            <a:r>
              <a:rPr lang="en-US" sz="2000" b="1" dirty="0"/>
              <a:t> </a:t>
            </a:r>
            <a:r>
              <a:rPr lang="en-US" sz="2000" dirty="0"/>
              <a:t>≥</a:t>
            </a:r>
            <a:r>
              <a:rPr lang="en-US" sz="2000" b="1" dirty="0"/>
              <a:t> </a:t>
            </a:r>
            <a:r>
              <a:rPr lang="pt-PT" sz="2000" dirty="0" smtClean="0"/>
              <a:t>0</a:t>
            </a:r>
            <a:r>
              <a:rPr lang="pt-PT" sz="2000" dirty="0"/>
              <a:t>,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1</a:t>
            </a:r>
            <a:r>
              <a:rPr lang="pt-PT" sz="2000" baseline="30000" dirty="0" smtClean="0"/>
              <a:t>-</a:t>
            </a:r>
            <a:r>
              <a:rPr lang="en-US" sz="2000" b="1" dirty="0"/>
              <a:t> </a:t>
            </a:r>
            <a:r>
              <a:rPr lang="en-US" sz="2000" dirty="0" smtClean="0"/>
              <a:t>≥</a:t>
            </a:r>
            <a:r>
              <a:rPr lang="en-US" sz="2000" b="1" dirty="0" smtClean="0"/>
              <a:t> </a:t>
            </a:r>
            <a:r>
              <a:rPr lang="pt-PT" sz="2000" dirty="0" smtClean="0"/>
              <a:t>0</a:t>
            </a:r>
          </a:p>
          <a:p>
            <a:pPr marL="457200" lvl="1" indent="0">
              <a:buNone/>
            </a:pPr>
            <a:r>
              <a:rPr lang="pt-PT" sz="2000" i="1" dirty="0" smtClean="0"/>
              <a:t>y</a:t>
            </a:r>
            <a:r>
              <a:rPr lang="pt-PT" sz="2000" baseline="-25000" dirty="0" smtClean="0"/>
              <a:t>2</a:t>
            </a:r>
            <a:r>
              <a:rPr lang="pt-PT" sz="2000" dirty="0" smtClean="0"/>
              <a:t> </a:t>
            </a:r>
            <a:r>
              <a:rPr lang="pt-PT" sz="2000" dirty="0"/>
              <a:t>=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2</a:t>
            </a:r>
            <a:r>
              <a:rPr lang="pt-PT" sz="2000" baseline="30000" dirty="0" smtClean="0"/>
              <a:t>+</a:t>
            </a:r>
            <a:r>
              <a:rPr lang="pt-PT" sz="2000" dirty="0" smtClean="0"/>
              <a:t>  </a:t>
            </a:r>
            <a:r>
              <a:rPr lang="pt-PT" sz="2000" dirty="0"/>
              <a:t>-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2</a:t>
            </a:r>
            <a:r>
              <a:rPr lang="pt-PT" sz="2000" baseline="30000" dirty="0" smtClean="0"/>
              <a:t>-</a:t>
            </a:r>
            <a:r>
              <a:rPr lang="pt-PT" sz="2000" dirty="0"/>
              <a:t>,       </a:t>
            </a:r>
            <a:r>
              <a:rPr lang="pt-PT" sz="2000" dirty="0" err="1"/>
              <a:t>where</a:t>
            </a:r>
            <a:r>
              <a:rPr lang="pt-PT" sz="2000" dirty="0"/>
              <a:t> 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2</a:t>
            </a:r>
            <a:r>
              <a:rPr lang="pt-PT" sz="2000" baseline="30000" dirty="0" smtClean="0"/>
              <a:t>+</a:t>
            </a:r>
            <a:r>
              <a:rPr lang="en-US" sz="2000" b="1" dirty="0" smtClean="0"/>
              <a:t> </a:t>
            </a:r>
            <a:r>
              <a:rPr lang="en-US" sz="2000" dirty="0"/>
              <a:t>≥</a:t>
            </a:r>
            <a:r>
              <a:rPr lang="en-US" sz="2000" b="1" dirty="0"/>
              <a:t> </a:t>
            </a:r>
            <a:r>
              <a:rPr lang="pt-PT" sz="2000" dirty="0"/>
              <a:t>0,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2</a:t>
            </a:r>
            <a:r>
              <a:rPr lang="pt-PT" sz="2000" baseline="30000" dirty="0" smtClean="0"/>
              <a:t>-</a:t>
            </a:r>
            <a:r>
              <a:rPr lang="en-US" sz="2000" b="1" dirty="0" smtClean="0"/>
              <a:t> </a:t>
            </a:r>
            <a:r>
              <a:rPr lang="en-US" sz="2000" dirty="0"/>
              <a:t>≥</a:t>
            </a:r>
            <a:r>
              <a:rPr lang="en-US" sz="2000" b="1" dirty="0"/>
              <a:t> </a:t>
            </a:r>
            <a:r>
              <a:rPr lang="pt-PT" sz="2000" dirty="0" smtClean="0"/>
              <a:t>0</a:t>
            </a:r>
          </a:p>
          <a:p>
            <a:pPr marL="457200" lvl="1" indent="0">
              <a:buNone/>
            </a:pPr>
            <a:r>
              <a:rPr lang="pt-PT" sz="2000" i="1" dirty="0" smtClean="0"/>
              <a:t>y</a:t>
            </a:r>
            <a:r>
              <a:rPr lang="pt-PT" sz="2000" baseline="-25000" dirty="0" smtClean="0"/>
              <a:t>3</a:t>
            </a:r>
            <a:r>
              <a:rPr lang="pt-PT" sz="2000" dirty="0" smtClean="0"/>
              <a:t> </a:t>
            </a:r>
            <a:r>
              <a:rPr lang="pt-PT" sz="2000" dirty="0"/>
              <a:t>=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3</a:t>
            </a:r>
            <a:r>
              <a:rPr lang="pt-PT" sz="2000" baseline="30000" dirty="0" smtClean="0"/>
              <a:t>+</a:t>
            </a:r>
            <a:r>
              <a:rPr lang="pt-PT" sz="2000" dirty="0" smtClean="0"/>
              <a:t>  </a:t>
            </a:r>
            <a:r>
              <a:rPr lang="pt-PT" sz="2000" dirty="0"/>
              <a:t>-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3</a:t>
            </a:r>
            <a:r>
              <a:rPr lang="pt-PT" sz="2000" baseline="30000" dirty="0" smtClean="0"/>
              <a:t>-</a:t>
            </a:r>
            <a:r>
              <a:rPr lang="pt-PT" sz="2000" dirty="0"/>
              <a:t>,       </a:t>
            </a:r>
            <a:r>
              <a:rPr lang="pt-PT" sz="2000" dirty="0" err="1"/>
              <a:t>where</a:t>
            </a:r>
            <a:r>
              <a:rPr lang="pt-PT" sz="2000" dirty="0"/>
              <a:t> 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3</a:t>
            </a:r>
            <a:r>
              <a:rPr lang="pt-PT" sz="2000" baseline="30000" dirty="0" smtClean="0"/>
              <a:t>+</a:t>
            </a:r>
            <a:r>
              <a:rPr lang="en-US" sz="2000" b="1" dirty="0" smtClean="0"/>
              <a:t> </a:t>
            </a:r>
            <a:r>
              <a:rPr lang="en-US" sz="2000" dirty="0"/>
              <a:t>≥</a:t>
            </a:r>
            <a:r>
              <a:rPr lang="en-US" sz="2000" b="1" dirty="0"/>
              <a:t> </a:t>
            </a:r>
            <a:r>
              <a:rPr lang="pt-PT" sz="2000" dirty="0"/>
              <a:t>0,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3</a:t>
            </a:r>
            <a:r>
              <a:rPr lang="pt-PT" sz="2000" baseline="30000" dirty="0" smtClean="0"/>
              <a:t>-</a:t>
            </a:r>
            <a:r>
              <a:rPr lang="en-US" sz="2000" b="1" dirty="0" smtClean="0"/>
              <a:t> </a:t>
            </a:r>
            <a:r>
              <a:rPr lang="en-US" sz="2000" dirty="0"/>
              <a:t>≥</a:t>
            </a:r>
            <a:r>
              <a:rPr lang="en-US" sz="2000" b="1" dirty="0"/>
              <a:t> </a:t>
            </a:r>
            <a:r>
              <a:rPr lang="pt-PT" sz="2000" dirty="0" smtClean="0"/>
              <a:t>0</a:t>
            </a:r>
            <a:endParaRPr lang="pt-PT" sz="2000" dirty="0"/>
          </a:p>
          <a:p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5295331" y="5637078"/>
            <a:ext cx="709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 err="1" smtClean="0"/>
              <a:t>y</a:t>
            </a:r>
            <a:r>
              <a:rPr lang="pt-PT" baseline="-25000" dirty="0" err="1" smtClean="0"/>
              <a:t>i</a:t>
            </a:r>
            <a:r>
              <a:rPr lang="pt-PT" baseline="30000" dirty="0" smtClean="0"/>
              <a:t>+</a:t>
            </a:r>
            <a:r>
              <a:rPr lang="pt-PT" dirty="0" smtClean="0"/>
              <a:t> </a:t>
            </a:r>
            <a:r>
              <a:rPr lang="en-US" dirty="0"/>
              <a:t>represents the positive part of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variable (positive deviation)</a:t>
            </a:r>
          </a:p>
          <a:p>
            <a:pPr algn="ctr"/>
            <a:r>
              <a:rPr lang="en-US" dirty="0" smtClean="0"/>
              <a:t> </a:t>
            </a:r>
            <a:r>
              <a:rPr lang="pt-PT" i="1" dirty="0" err="1" smtClean="0"/>
              <a:t>y</a:t>
            </a:r>
            <a:r>
              <a:rPr lang="pt-PT" baseline="-25000" dirty="0" err="1" smtClean="0"/>
              <a:t>i</a:t>
            </a:r>
            <a:r>
              <a:rPr lang="pt-PT" baseline="30000" dirty="0" smtClean="0"/>
              <a:t>-</a:t>
            </a:r>
            <a:r>
              <a:rPr lang="pt-PT" dirty="0" smtClean="0"/>
              <a:t> </a:t>
            </a:r>
            <a:r>
              <a:rPr lang="en-US" dirty="0"/>
              <a:t>represents the </a:t>
            </a:r>
            <a:r>
              <a:rPr lang="en-US" dirty="0" smtClean="0"/>
              <a:t>negative </a:t>
            </a:r>
            <a:r>
              <a:rPr lang="en-US" dirty="0"/>
              <a:t>part of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variable </a:t>
            </a:r>
            <a:r>
              <a:rPr lang="en-US" dirty="0" smtClean="0"/>
              <a:t>(negative </a:t>
            </a:r>
            <a:r>
              <a:rPr lang="en-US" dirty="0"/>
              <a:t>deviation)</a:t>
            </a:r>
          </a:p>
        </p:txBody>
      </p:sp>
    </p:spTree>
    <p:extLst>
      <p:ext uri="{BB962C8B-B14F-4D97-AF65-F5344CB8AC3E}">
        <p14:creationId xmlns:p14="http://schemas.microsoft.com/office/powerpoint/2010/main" val="5139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Linear Programming Formulation:</a:t>
            </a:r>
            <a:endParaRPr lang="en-US" sz="33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>    Subject to:</a:t>
            </a:r>
          </a:p>
          <a:p>
            <a:pPr marL="0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b="1" dirty="0" smtClean="0"/>
              <a:t>12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</a:t>
            </a:r>
            <a:r>
              <a:rPr lang="en-US" b="1" dirty="0"/>
              <a:t>9</a:t>
            </a:r>
            <a:r>
              <a:rPr lang="en-US" b="1" i="1" dirty="0"/>
              <a:t>x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 + 15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≥  125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+ 3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  4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=    40</a:t>
            </a:r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+ 7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 </a:t>
            </a:r>
            <a:r>
              <a:rPr lang="en-US" b="1" dirty="0" smtClean="0"/>
              <a:t> +   8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≤ </a:t>
            </a:r>
            <a:r>
              <a:rPr lang="en-US" b="1" dirty="0" smtClean="0"/>
              <a:t>   55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</a:t>
            </a:r>
            <a:r>
              <a:rPr lang="en-US" sz="2600" dirty="0" smtClean="0"/>
              <a:t>Let us build the </a:t>
            </a:r>
            <a:r>
              <a:rPr lang="en-US" dirty="0" smtClean="0"/>
              <a:t>objective function:</a:t>
            </a:r>
            <a:endParaRPr lang="en-US" sz="2600" dirty="0" smtClean="0"/>
          </a:p>
          <a:p>
            <a:pPr marL="0" indent="0" algn="ctr">
              <a:buNone/>
            </a:pPr>
            <a:endParaRPr lang="en-US" sz="1300" i="1" dirty="0" smtClean="0"/>
          </a:p>
          <a:p>
            <a:pPr marL="457200" lvl="1" indent="0">
              <a:buNone/>
            </a:pPr>
            <a:r>
              <a:rPr lang="en-US" b="1" i="1" dirty="0" smtClean="0"/>
              <a:t>               </a:t>
            </a:r>
            <a:r>
              <a:rPr lang="en-US" b="1" dirty="0" smtClean="0"/>
              <a:t>Min </a:t>
            </a:r>
            <a:r>
              <a:rPr lang="en-US" b="1" i="1" dirty="0" smtClean="0"/>
              <a:t> Z = </a:t>
            </a:r>
            <a:r>
              <a:rPr lang="en-US" b="1" dirty="0" smtClean="0"/>
              <a:t>5</a:t>
            </a:r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+ 2 y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b="1" baseline="30000" dirty="0" smtClean="0">
                <a:solidFill>
                  <a:schemeClr val="bg1"/>
                </a:solidFill>
              </a:rPr>
              <a:t>+</a:t>
            </a:r>
            <a:r>
              <a:rPr lang="en-US" b="1" dirty="0" smtClean="0">
                <a:solidFill>
                  <a:schemeClr val="bg1"/>
                </a:solidFill>
              </a:rPr>
              <a:t> + 4 y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b="1" baseline="30000" dirty="0" smtClean="0">
                <a:solidFill>
                  <a:schemeClr val="bg1"/>
                </a:solidFill>
              </a:rPr>
              <a:t>- </a:t>
            </a:r>
            <a:r>
              <a:rPr lang="en-US" b="1" dirty="0" smtClean="0">
                <a:solidFill>
                  <a:schemeClr val="bg1"/>
                </a:solidFill>
              </a:rPr>
              <a:t>+ 3 y</a:t>
            </a:r>
            <a:r>
              <a:rPr lang="en-US" b="1" baseline="-25000" dirty="0" smtClean="0">
                <a:solidFill>
                  <a:schemeClr val="bg1"/>
                </a:solidFill>
              </a:rPr>
              <a:t>3</a:t>
            </a:r>
            <a:r>
              <a:rPr lang="en-US" b="1" baseline="30000" dirty="0" smtClean="0">
                <a:solidFill>
                  <a:schemeClr val="bg1"/>
                </a:solidFill>
              </a:rPr>
              <a:t>+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1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t-PT" dirty="0" err="1" smtClean="0">
                <a:solidFill>
                  <a:schemeClr val="bg1"/>
                </a:solidFill>
              </a:rPr>
              <a:t>Because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there is no penalty for exceeding the profit goal of 125 or being under the investment goal </a:t>
            </a:r>
            <a:r>
              <a:rPr lang="pt-PT" dirty="0" err="1" smtClean="0">
                <a:solidFill>
                  <a:schemeClr val="bg1"/>
                </a:solidFill>
              </a:rPr>
              <a:t>of</a:t>
            </a:r>
            <a:r>
              <a:rPr lang="pt-PT" dirty="0" smtClean="0">
                <a:solidFill>
                  <a:schemeClr val="bg1"/>
                </a:solidFill>
              </a:rPr>
              <a:t> 55, </a:t>
            </a:r>
            <a:r>
              <a:rPr lang="pt-PT" dirty="0" err="1" smtClean="0">
                <a:solidFill>
                  <a:schemeClr val="bg1"/>
                </a:solidFill>
              </a:rPr>
              <a:t>neither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i="1" dirty="0" smtClean="0">
                <a:solidFill>
                  <a:schemeClr val="bg1"/>
                </a:solidFill>
              </a:rPr>
              <a:t>y</a:t>
            </a:r>
            <a:r>
              <a:rPr lang="pt-PT" baseline="-25000" dirty="0" smtClean="0">
                <a:solidFill>
                  <a:schemeClr val="bg1"/>
                </a:solidFill>
              </a:rPr>
              <a:t>1</a:t>
            </a:r>
            <a:r>
              <a:rPr lang="pt-PT" baseline="30000" dirty="0" smtClean="0">
                <a:solidFill>
                  <a:schemeClr val="bg1"/>
                </a:solidFill>
              </a:rPr>
              <a:t>+</a:t>
            </a:r>
            <a:r>
              <a:rPr lang="pt-PT" sz="800" baseline="-25000" dirty="0" smtClean="0">
                <a:solidFill>
                  <a:schemeClr val="bg1"/>
                </a:solidFill>
              </a:rPr>
              <a:t> 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nor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i="1" dirty="0" smtClean="0">
                <a:solidFill>
                  <a:schemeClr val="bg1"/>
                </a:solidFill>
              </a:rPr>
              <a:t>y</a:t>
            </a:r>
            <a:r>
              <a:rPr lang="pt-PT" baseline="-25000" dirty="0" smtClean="0">
                <a:solidFill>
                  <a:schemeClr val="bg1"/>
                </a:solidFill>
              </a:rPr>
              <a:t>3</a:t>
            </a:r>
            <a:r>
              <a:rPr lang="pt-PT" baseline="30000" dirty="0" smtClean="0">
                <a:solidFill>
                  <a:schemeClr val="bg1"/>
                </a:solidFill>
              </a:rPr>
              <a:t>-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should appear in this objective function representing the total penalty for deviations from the goals.</a:t>
            </a:r>
            <a:endParaRPr lang="en-US" sz="66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8978" y="2268894"/>
            <a:ext cx="570476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we’re above 125, we have a positive deviation y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+</a:t>
            </a:r>
            <a:r>
              <a:rPr lang="en-US" dirty="0" smtClean="0"/>
              <a:t>, but it’s according to the goal, so there is no problem. However, we don’t want to have a negative deviation, </a:t>
            </a:r>
            <a:r>
              <a:rPr lang="en-US" b="1" dirty="0" smtClean="0">
                <a:solidFill>
                  <a:srgbClr val="C00000"/>
                </a:solidFill>
              </a:rPr>
              <a:t>so we penalize y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651" y="2879678"/>
            <a:ext cx="3057098" cy="3548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Elbow Connector 7"/>
          <p:cNvCxnSpPr>
            <a:stCxn id="6" idx="3"/>
            <a:endCxn id="3" idx="1"/>
          </p:cNvCxnSpPr>
          <p:nvPr/>
        </p:nvCxnSpPr>
        <p:spPr>
          <a:xfrm flipV="1">
            <a:off x="4271749" y="2730559"/>
            <a:ext cx="1037229" cy="3265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92119" y="3698543"/>
            <a:ext cx="251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093122" y="367124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4" name="Elbow Connector 13"/>
          <p:cNvCxnSpPr>
            <a:stCxn id="12" idx="4"/>
          </p:cNvCxnSpPr>
          <p:nvPr/>
        </p:nvCxnSpPr>
        <p:spPr>
          <a:xfrm rot="5400000">
            <a:off x="7396497" y="3238873"/>
            <a:ext cx="228251" cy="1237001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37971" y="3373916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125</a:t>
            </a:r>
            <a:endParaRPr lang="pt-PT" dirty="0"/>
          </a:p>
        </p:txBody>
      </p:sp>
      <p:cxnSp>
        <p:nvCxnSpPr>
          <p:cNvPr id="17" name="Elbow Connector 16"/>
          <p:cNvCxnSpPr>
            <a:stCxn id="12" idx="0"/>
          </p:cNvCxnSpPr>
          <p:nvPr/>
        </p:nvCxnSpPr>
        <p:spPr>
          <a:xfrm rot="5400000" flipH="1" flipV="1">
            <a:off x="8540412" y="3015102"/>
            <a:ext cx="244856" cy="1067436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48468" y="3373916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y</a:t>
            </a:r>
            <a:r>
              <a:rPr lang="en-US" b="1" baseline="-25000" dirty="0" smtClean="0">
                <a:solidFill>
                  <a:schemeClr val="accent6"/>
                </a:solidFill>
              </a:rPr>
              <a:t>1</a:t>
            </a:r>
            <a:r>
              <a:rPr lang="en-US" b="1" baseline="30000" dirty="0" smtClean="0">
                <a:solidFill>
                  <a:schemeClr val="accent6"/>
                </a:solidFill>
              </a:rPr>
              <a:t>+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5262" y="3645184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endParaRPr lang="pt-P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Linear Programming Formulation:</a:t>
            </a:r>
            <a:endParaRPr lang="en-US" sz="33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>    Subject to:</a:t>
            </a:r>
          </a:p>
          <a:p>
            <a:pPr marL="0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b="1" dirty="0" smtClean="0"/>
              <a:t>12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</a:t>
            </a:r>
            <a:r>
              <a:rPr lang="en-US" b="1" dirty="0"/>
              <a:t>9</a:t>
            </a:r>
            <a:r>
              <a:rPr lang="en-US" b="1" i="1" dirty="0"/>
              <a:t>x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 + 15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≥  125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+ 3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  4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=    40</a:t>
            </a:r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+ 7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 </a:t>
            </a:r>
            <a:r>
              <a:rPr lang="en-US" b="1" dirty="0" smtClean="0"/>
              <a:t> +   8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≤ </a:t>
            </a:r>
            <a:r>
              <a:rPr lang="en-US" b="1" dirty="0" smtClean="0"/>
              <a:t>   55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2600" i="1" dirty="0" smtClean="0"/>
              <a:t>    </a:t>
            </a:r>
            <a:r>
              <a:rPr lang="en-US" sz="2600" dirty="0" smtClean="0"/>
              <a:t>Let us build the </a:t>
            </a:r>
            <a:r>
              <a:rPr lang="en-US" dirty="0" smtClean="0"/>
              <a:t>objective function:</a:t>
            </a:r>
            <a:endParaRPr lang="en-US" sz="2600" i="1" dirty="0" smtClean="0"/>
          </a:p>
          <a:p>
            <a:pPr marL="0" indent="0" algn="ctr">
              <a:buNone/>
            </a:pPr>
            <a:endParaRPr lang="en-US" sz="1300" i="1" dirty="0" smtClean="0"/>
          </a:p>
          <a:p>
            <a:pPr marL="457200" lvl="1" indent="0">
              <a:buNone/>
            </a:pPr>
            <a:r>
              <a:rPr lang="en-US" b="1" i="1" dirty="0" smtClean="0"/>
              <a:t>               </a:t>
            </a:r>
            <a:r>
              <a:rPr lang="en-US" b="1" dirty="0" smtClean="0"/>
              <a:t>Min </a:t>
            </a:r>
            <a:r>
              <a:rPr lang="en-US" b="1" i="1" dirty="0" smtClean="0"/>
              <a:t> Z = </a:t>
            </a:r>
            <a:r>
              <a:rPr lang="en-US" b="1" dirty="0" smtClean="0"/>
              <a:t>5y</a:t>
            </a:r>
            <a:r>
              <a:rPr lang="en-US" b="1" baseline="-25000" dirty="0" smtClean="0"/>
              <a:t>1</a:t>
            </a:r>
            <a:r>
              <a:rPr lang="en-US" b="1" baseline="30000" dirty="0" smtClean="0"/>
              <a:t>-</a:t>
            </a:r>
            <a:r>
              <a:rPr lang="en-US" b="1" dirty="0" smtClean="0"/>
              <a:t> + 2 </a:t>
            </a:r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+ 4 </a:t>
            </a:r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- </a:t>
            </a:r>
            <a:r>
              <a:rPr lang="en-US" b="1" dirty="0" smtClean="0">
                <a:solidFill>
                  <a:schemeClr val="bg1"/>
                </a:solidFill>
              </a:rPr>
              <a:t>+ 3 y</a:t>
            </a:r>
            <a:r>
              <a:rPr lang="en-US" b="1" baseline="-25000" dirty="0" smtClean="0">
                <a:solidFill>
                  <a:schemeClr val="bg1"/>
                </a:solidFill>
              </a:rPr>
              <a:t>3</a:t>
            </a:r>
            <a:r>
              <a:rPr lang="en-US" b="1" baseline="30000" dirty="0" smtClean="0">
                <a:solidFill>
                  <a:schemeClr val="bg1"/>
                </a:solidFill>
              </a:rPr>
              <a:t>+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1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PT" dirty="0" err="1" smtClean="0">
                <a:solidFill>
                  <a:schemeClr val="bg1"/>
                </a:solidFill>
              </a:rPr>
              <a:t>Because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there </a:t>
            </a:r>
            <a:r>
              <a:rPr lang="en-US" dirty="0">
                <a:solidFill>
                  <a:schemeClr val="bg1"/>
                </a:solidFill>
              </a:rPr>
              <a:t>is no penalty for exceeding the profit goal of 125 or being under the </a:t>
            </a:r>
            <a:r>
              <a:rPr lang="en-US" dirty="0" smtClean="0">
                <a:solidFill>
                  <a:schemeClr val="bg1"/>
                </a:solidFill>
              </a:rPr>
              <a:t>investment goal </a:t>
            </a:r>
            <a:r>
              <a:rPr lang="pt-PT" dirty="0" err="1" smtClean="0">
                <a:solidFill>
                  <a:schemeClr val="bg1"/>
                </a:solidFill>
              </a:rPr>
              <a:t>of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>
                <a:solidFill>
                  <a:schemeClr val="bg1"/>
                </a:solidFill>
              </a:rPr>
              <a:t>55, </a:t>
            </a:r>
            <a:r>
              <a:rPr lang="pt-PT" dirty="0" err="1">
                <a:solidFill>
                  <a:schemeClr val="bg1"/>
                </a:solidFill>
              </a:rPr>
              <a:t>neither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i="1" dirty="0" smtClean="0">
                <a:solidFill>
                  <a:schemeClr val="bg1"/>
                </a:solidFill>
              </a:rPr>
              <a:t>y</a:t>
            </a:r>
            <a:r>
              <a:rPr lang="pt-PT" baseline="-25000" dirty="0" smtClean="0">
                <a:solidFill>
                  <a:schemeClr val="bg1"/>
                </a:solidFill>
              </a:rPr>
              <a:t>1</a:t>
            </a:r>
            <a:r>
              <a:rPr lang="pt-PT" baseline="30000" dirty="0" smtClean="0">
                <a:solidFill>
                  <a:schemeClr val="bg1"/>
                </a:solidFill>
              </a:rPr>
              <a:t>+</a:t>
            </a:r>
            <a:r>
              <a:rPr lang="pt-PT" sz="800" baseline="-25000" dirty="0" smtClean="0">
                <a:solidFill>
                  <a:schemeClr val="bg1"/>
                </a:solidFill>
              </a:rPr>
              <a:t> 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nor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i="1" dirty="0" smtClean="0">
                <a:solidFill>
                  <a:schemeClr val="bg1"/>
                </a:solidFill>
              </a:rPr>
              <a:t>y</a:t>
            </a:r>
            <a:r>
              <a:rPr lang="pt-PT" baseline="-25000" dirty="0" smtClean="0">
                <a:solidFill>
                  <a:schemeClr val="bg1"/>
                </a:solidFill>
              </a:rPr>
              <a:t>3</a:t>
            </a:r>
            <a:r>
              <a:rPr lang="pt-PT" baseline="30000" dirty="0" smtClean="0">
                <a:solidFill>
                  <a:schemeClr val="bg1"/>
                </a:solidFill>
              </a:rPr>
              <a:t>-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should appear in this objective function representing the </a:t>
            </a:r>
            <a:r>
              <a:rPr lang="en-US" dirty="0" smtClean="0">
                <a:solidFill>
                  <a:schemeClr val="bg1"/>
                </a:solidFill>
              </a:rPr>
              <a:t>total penalty </a:t>
            </a:r>
            <a:r>
              <a:rPr lang="en-US" dirty="0">
                <a:solidFill>
                  <a:schemeClr val="bg1"/>
                </a:solidFill>
              </a:rPr>
              <a:t>for deviations from the goals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sz="66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8978" y="2268894"/>
            <a:ext cx="571841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don’t care if we meet exactly the goal of 40 (=40), but we don’t want to be above or below 40 (having positive or negative deviations, respectively), thus </a:t>
            </a:r>
            <a:r>
              <a:rPr lang="en-US" b="1" dirty="0" smtClean="0">
                <a:solidFill>
                  <a:srgbClr val="C00000"/>
                </a:solidFill>
              </a:rPr>
              <a:t>we penalize y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+ </a:t>
            </a:r>
            <a:r>
              <a:rPr lang="en-US" b="1" dirty="0" smtClean="0">
                <a:solidFill>
                  <a:srgbClr val="C00000"/>
                </a:solidFill>
              </a:rPr>
              <a:t>both y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651" y="3177036"/>
            <a:ext cx="3057098" cy="3548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Elbow Connector 7"/>
          <p:cNvCxnSpPr>
            <a:stCxn id="6" idx="3"/>
            <a:endCxn id="3" idx="1"/>
          </p:cNvCxnSpPr>
          <p:nvPr/>
        </p:nvCxnSpPr>
        <p:spPr>
          <a:xfrm flipV="1">
            <a:off x="4271749" y="2869059"/>
            <a:ext cx="1037229" cy="4853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92119" y="3698543"/>
            <a:ext cx="251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093122" y="367124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Elbow Connector 12"/>
          <p:cNvCxnSpPr>
            <a:stCxn id="12" idx="4"/>
          </p:cNvCxnSpPr>
          <p:nvPr/>
        </p:nvCxnSpPr>
        <p:spPr>
          <a:xfrm rot="5400000">
            <a:off x="7396497" y="3238873"/>
            <a:ext cx="228251" cy="1237001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37971" y="3373916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</a:t>
            </a:r>
            <a:endParaRPr lang="pt-PT" dirty="0"/>
          </a:p>
        </p:txBody>
      </p:sp>
      <p:cxnSp>
        <p:nvCxnSpPr>
          <p:cNvPr id="15" name="Elbow Connector 14"/>
          <p:cNvCxnSpPr>
            <a:stCxn id="12" idx="0"/>
          </p:cNvCxnSpPr>
          <p:nvPr/>
        </p:nvCxnSpPr>
        <p:spPr>
          <a:xfrm rot="5400000" flipH="1" flipV="1">
            <a:off x="8540412" y="3015102"/>
            <a:ext cx="244856" cy="1067436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48468" y="3373916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5262" y="3645184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endParaRPr lang="pt-P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Linear Programming Formulation:</a:t>
            </a:r>
            <a:endParaRPr lang="en-US" sz="33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>    Subject to:</a:t>
            </a:r>
          </a:p>
          <a:p>
            <a:pPr marL="0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b="1" dirty="0" smtClean="0"/>
              <a:t>12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</a:t>
            </a:r>
            <a:r>
              <a:rPr lang="en-US" b="1" dirty="0"/>
              <a:t>9</a:t>
            </a:r>
            <a:r>
              <a:rPr lang="en-US" b="1" i="1" dirty="0"/>
              <a:t>x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 + 15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≥  125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+ 3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  4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=    40</a:t>
            </a:r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+ 7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 </a:t>
            </a:r>
            <a:r>
              <a:rPr lang="en-US" b="1" dirty="0" smtClean="0"/>
              <a:t> +   8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≤ </a:t>
            </a:r>
            <a:r>
              <a:rPr lang="en-US" b="1" dirty="0" smtClean="0"/>
              <a:t>   55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</a:t>
            </a:r>
            <a:r>
              <a:rPr lang="en-US" sz="2600" dirty="0" smtClean="0"/>
              <a:t>Let us build the </a:t>
            </a:r>
            <a:r>
              <a:rPr lang="en-US" dirty="0" smtClean="0"/>
              <a:t>objective function:</a:t>
            </a:r>
            <a:endParaRPr lang="en-US" sz="2600" i="1" dirty="0" smtClean="0"/>
          </a:p>
          <a:p>
            <a:pPr marL="0" indent="0" algn="ctr">
              <a:buNone/>
            </a:pPr>
            <a:endParaRPr lang="en-US" sz="1300" i="1" dirty="0" smtClean="0"/>
          </a:p>
          <a:p>
            <a:pPr marL="457200" lvl="1" indent="0">
              <a:buNone/>
            </a:pPr>
            <a:r>
              <a:rPr lang="en-US" b="1" i="1" dirty="0" smtClean="0"/>
              <a:t>               </a:t>
            </a:r>
            <a:r>
              <a:rPr lang="en-US" b="1" dirty="0" smtClean="0"/>
              <a:t>Min </a:t>
            </a:r>
            <a:r>
              <a:rPr lang="en-US" b="1" i="1" dirty="0" smtClean="0"/>
              <a:t> Z = </a:t>
            </a:r>
            <a:r>
              <a:rPr lang="en-US" b="1" dirty="0" smtClean="0"/>
              <a:t>5y</a:t>
            </a:r>
            <a:r>
              <a:rPr lang="en-US" b="1" baseline="-25000" dirty="0" smtClean="0"/>
              <a:t>1</a:t>
            </a:r>
            <a:r>
              <a:rPr lang="en-US" b="1" baseline="30000" dirty="0" smtClean="0"/>
              <a:t>-</a:t>
            </a:r>
            <a:r>
              <a:rPr lang="en-US" b="1" dirty="0" smtClean="0"/>
              <a:t> + 2 y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+</a:t>
            </a:r>
            <a:r>
              <a:rPr lang="en-US" b="1" dirty="0" smtClean="0"/>
              <a:t> + 4 y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- </a:t>
            </a:r>
            <a:r>
              <a:rPr lang="en-US" b="1" dirty="0" smtClean="0"/>
              <a:t>+ 3 </a:t>
            </a:r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1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t-PT" dirty="0" err="1" smtClean="0"/>
              <a:t>Because</a:t>
            </a:r>
            <a:r>
              <a:rPr lang="pt-PT" dirty="0" smtClean="0"/>
              <a:t> </a:t>
            </a:r>
            <a:r>
              <a:rPr lang="en-US" dirty="0" smtClean="0"/>
              <a:t>there </a:t>
            </a:r>
            <a:r>
              <a:rPr lang="en-US" dirty="0"/>
              <a:t>is no penalty for exceeding the profit goal of 125 or being under the </a:t>
            </a:r>
            <a:r>
              <a:rPr lang="en-US" dirty="0" smtClean="0"/>
              <a:t>investment goal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/>
              <a:t>55, </a:t>
            </a:r>
            <a:r>
              <a:rPr lang="pt-PT" dirty="0" err="1"/>
              <a:t>neither</a:t>
            </a:r>
            <a:r>
              <a:rPr lang="pt-PT" dirty="0"/>
              <a:t>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+</a:t>
            </a:r>
            <a:r>
              <a:rPr lang="pt-PT" sz="800" baseline="-25000" dirty="0" smtClean="0"/>
              <a:t> </a:t>
            </a:r>
            <a:r>
              <a:rPr lang="pt-PT" sz="800" dirty="0" smtClean="0"/>
              <a:t> </a:t>
            </a:r>
            <a:r>
              <a:rPr lang="pt-PT" dirty="0" err="1"/>
              <a:t>nor</a:t>
            </a:r>
            <a:r>
              <a:rPr lang="pt-PT" dirty="0"/>
              <a:t> </a:t>
            </a:r>
            <a:r>
              <a:rPr lang="pt-PT" i="1" dirty="0" smtClean="0"/>
              <a:t>y</a:t>
            </a:r>
            <a:r>
              <a:rPr lang="pt-PT" baseline="-25000" dirty="0" smtClean="0"/>
              <a:t>3</a:t>
            </a:r>
            <a:r>
              <a:rPr lang="pt-PT" baseline="30000" dirty="0" smtClean="0"/>
              <a:t>-</a:t>
            </a:r>
            <a:r>
              <a:rPr lang="pt-PT" dirty="0" smtClean="0"/>
              <a:t> </a:t>
            </a:r>
            <a:r>
              <a:rPr lang="en-US" sz="800" dirty="0" smtClean="0"/>
              <a:t> </a:t>
            </a:r>
            <a:r>
              <a:rPr lang="en-US" dirty="0"/>
              <a:t>should appear in this objective function representing the </a:t>
            </a:r>
            <a:r>
              <a:rPr lang="en-US" dirty="0" smtClean="0"/>
              <a:t>total penalty </a:t>
            </a:r>
            <a:r>
              <a:rPr lang="en-US" dirty="0"/>
              <a:t>for deviations from the goals</a:t>
            </a:r>
            <a:r>
              <a:rPr lang="en-US" dirty="0" smtClean="0"/>
              <a:t>.</a:t>
            </a:r>
            <a:endParaRPr lang="en-US" sz="6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08978" y="2268894"/>
            <a:ext cx="571841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don’t care if we’re below 55, but we don’t want to be above (having positive deviation), thus </a:t>
            </a:r>
            <a:r>
              <a:rPr lang="en-US" b="1" dirty="0" smtClean="0">
                <a:solidFill>
                  <a:srgbClr val="C00000"/>
                </a:solidFill>
              </a:rPr>
              <a:t>we penalize y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651" y="3466330"/>
            <a:ext cx="3057098" cy="3548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Elbow Connector 7"/>
          <p:cNvCxnSpPr>
            <a:stCxn id="6" idx="3"/>
            <a:endCxn id="3" idx="1"/>
          </p:cNvCxnSpPr>
          <p:nvPr/>
        </p:nvCxnSpPr>
        <p:spPr>
          <a:xfrm flipV="1">
            <a:off x="4271749" y="2592060"/>
            <a:ext cx="1037229" cy="10516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92119" y="3698543"/>
            <a:ext cx="251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093122" y="367124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Elbow Connector 10"/>
          <p:cNvCxnSpPr>
            <a:stCxn id="10" idx="4"/>
          </p:cNvCxnSpPr>
          <p:nvPr/>
        </p:nvCxnSpPr>
        <p:spPr>
          <a:xfrm rot="5400000">
            <a:off x="7396497" y="3238873"/>
            <a:ext cx="228251" cy="1237001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37971" y="3373916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</a:t>
            </a:r>
            <a:endParaRPr lang="pt-PT" dirty="0"/>
          </a:p>
        </p:txBody>
      </p:sp>
      <p:cxnSp>
        <p:nvCxnSpPr>
          <p:cNvPr id="13" name="Elbow Connector 12"/>
          <p:cNvCxnSpPr>
            <a:stCxn id="10" idx="0"/>
          </p:cNvCxnSpPr>
          <p:nvPr/>
        </p:nvCxnSpPr>
        <p:spPr>
          <a:xfrm rot="5400000" flipH="1" flipV="1">
            <a:off x="8540412" y="3015102"/>
            <a:ext cx="244856" cy="1067436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48468" y="3373916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5262" y="3645184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y</a:t>
            </a:r>
            <a:r>
              <a:rPr lang="en-US" b="1" baseline="-25000" dirty="0" smtClean="0">
                <a:solidFill>
                  <a:schemeClr val="accent6"/>
                </a:solidFill>
              </a:rPr>
              <a:t>3</a:t>
            </a:r>
            <a:r>
              <a:rPr lang="en-US" b="1" baseline="30000" dirty="0" smtClean="0">
                <a:solidFill>
                  <a:schemeClr val="accent6"/>
                </a:solidFill>
              </a:rPr>
              <a:t>-</a:t>
            </a:r>
            <a:endParaRPr lang="pt-P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dirty="0" smtClean="0"/>
              <a:t>Linear Programming Formulation:</a:t>
            </a:r>
            <a:endParaRPr lang="en-US" sz="33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9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/>
              <a:t>Finally, we </a:t>
            </a:r>
            <a:r>
              <a:rPr lang="en-US" dirty="0"/>
              <a:t>must incorporate the above definitions of the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- </a:t>
            </a:r>
            <a:r>
              <a:rPr lang="en-US" dirty="0" smtClean="0"/>
              <a:t> </a:t>
            </a:r>
            <a:r>
              <a:rPr lang="en-US" dirty="0"/>
              <a:t>directly into </a:t>
            </a:r>
            <a:r>
              <a:rPr lang="en-US" dirty="0" smtClean="0"/>
              <a:t>the model</a:t>
            </a:r>
            <a:r>
              <a:rPr lang="en-US" dirty="0"/>
              <a:t>,</a:t>
            </a:r>
            <a:r>
              <a:rPr lang="en-US" dirty="0" smtClean="0"/>
              <a:t> because </a:t>
            </a:r>
            <a:r>
              <a:rPr lang="en-US" dirty="0"/>
              <a:t>the </a:t>
            </a:r>
            <a:r>
              <a:rPr lang="en-US" dirty="0" smtClean="0"/>
              <a:t>simplex method </a:t>
            </a:r>
            <a:r>
              <a:rPr lang="en-US" dirty="0"/>
              <a:t>considers only the objective function and constraints that constitute </a:t>
            </a:r>
            <a:r>
              <a:rPr lang="en-US" dirty="0" smtClean="0"/>
              <a:t>the </a:t>
            </a:r>
            <a:r>
              <a:rPr lang="pt-PT" dirty="0" err="1" smtClean="0"/>
              <a:t>model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endParaRPr lang="pt-PT" sz="900" dirty="0" smtClean="0"/>
          </a:p>
          <a:p>
            <a:pPr marL="0" indent="0">
              <a:buNone/>
            </a:pPr>
            <a:r>
              <a:rPr lang="pt-PT" dirty="0" err="1" smtClean="0"/>
              <a:t>Since</a:t>
            </a:r>
            <a:r>
              <a:rPr lang="pt-PT" dirty="0" smtClean="0"/>
              <a:t>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+</a:t>
            </a:r>
            <a:r>
              <a:rPr lang="pt-PT" dirty="0" smtClean="0"/>
              <a:t> -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-</a:t>
            </a:r>
            <a:r>
              <a:rPr lang="pt-PT" dirty="0" smtClean="0"/>
              <a:t> =</a:t>
            </a:r>
            <a:r>
              <a:rPr lang="en-US" dirty="0" smtClean="0"/>
              <a:t>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 smtClean="0"/>
              <a:t>the expression </a:t>
            </a:r>
            <a:r>
              <a:rPr lang="en-US" dirty="0"/>
              <a:t>for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is</a:t>
            </a:r>
          </a:p>
          <a:p>
            <a:pPr marL="0" indent="0">
              <a:buNone/>
            </a:pPr>
            <a:endParaRPr lang="es-ES" sz="800" dirty="0" smtClean="0"/>
          </a:p>
          <a:p>
            <a:pPr marL="0" indent="0" algn="ctr">
              <a:buNone/>
            </a:pPr>
            <a:r>
              <a:rPr lang="es-ES" sz="2600" dirty="0" smtClean="0"/>
              <a:t>12</a:t>
            </a:r>
            <a:r>
              <a:rPr lang="es-ES" sz="2600" i="1" dirty="0" smtClean="0"/>
              <a:t>x</a:t>
            </a:r>
            <a:r>
              <a:rPr lang="es-ES" sz="2600" baseline="-25000" dirty="0" smtClean="0"/>
              <a:t>1</a:t>
            </a:r>
            <a:r>
              <a:rPr lang="es-ES" sz="2600" dirty="0" smtClean="0"/>
              <a:t> + </a:t>
            </a:r>
            <a:r>
              <a:rPr lang="es-ES" sz="2600" dirty="0"/>
              <a:t>9</a:t>
            </a:r>
            <a:r>
              <a:rPr lang="es-ES" sz="2600" i="1" dirty="0"/>
              <a:t>x</a:t>
            </a:r>
            <a:r>
              <a:rPr lang="es-ES" sz="2600" baseline="-25000" dirty="0"/>
              <a:t>2</a:t>
            </a:r>
            <a:r>
              <a:rPr lang="es-ES" sz="2600" dirty="0"/>
              <a:t> </a:t>
            </a:r>
            <a:r>
              <a:rPr lang="es-ES" sz="2600" dirty="0" smtClean="0"/>
              <a:t>+ </a:t>
            </a:r>
            <a:r>
              <a:rPr lang="es-ES" sz="2600" dirty="0"/>
              <a:t>15</a:t>
            </a:r>
            <a:r>
              <a:rPr lang="es-ES" sz="2600" i="1" dirty="0"/>
              <a:t>x</a:t>
            </a:r>
            <a:r>
              <a:rPr lang="es-ES" sz="2600" baseline="-25000" dirty="0"/>
              <a:t>3</a:t>
            </a:r>
            <a:r>
              <a:rPr lang="es-ES" sz="2600" dirty="0"/>
              <a:t> </a:t>
            </a:r>
            <a:r>
              <a:rPr lang="es-ES" sz="2600" dirty="0" smtClean="0"/>
              <a:t>- </a:t>
            </a:r>
            <a:r>
              <a:rPr lang="es-ES" sz="2600" dirty="0"/>
              <a:t>125 </a:t>
            </a:r>
            <a:r>
              <a:rPr lang="es-ES" sz="2600" dirty="0" smtClean="0"/>
              <a:t>= </a:t>
            </a:r>
            <a:r>
              <a:rPr lang="es-ES" sz="2600" i="1" dirty="0" smtClean="0"/>
              <a:t>y</a:t>
            </a:r>
            <a:r>
              <a:rPr lang="es-ES" sz="2600" baseline="-25000" dirty="0" smtClean="0"/>
              <a:t>1</a:t>
            </a:r>
            <a:r>
              <a:rPr lang="es-ES" sz="2600" baseline="30000" dirty="0" smtClean="0"/>
              <a:t>+</a:t>
            </a:r>
            <a:r>
              <a:rPr lang="es-ES" sz="2600" dirty="0"/>
              <a:t> </a:t>
            </a:r>
            <a:r>
              <a:rPr lang="pt-PT" sz="2600" dirty="0" smtClean="0"/>
              <a:t>- </a:t>
            </a:r>
            <a:r>
              <a:rPr lang="pt-PT" sz="2600" i="1" dirty="0" smtClean="0"/>
              <a:t>y</a:t>
            </a:r>
            <a:r>
              <a:rPr lang="pt-PT" sz="2600" baseline="-25000" dirty="0" smtClean="0"/>
              <a:t>1</a:t>
            </a:r>
            <a:r>
              <a:rPr lang="pt-PT" sz="2600" baseline="30000" dirty="0" smtClean="0"/>
              <a:t>-</a:t>
            </a:r>
          </a:p>
          <a:p>
            <a:pPr marL="0" indent="0">
              <a:buNone/>
            </a:pPr>
            <a:endParaRPr lang="pt-PT" sz="900" baseline="30000" dirty="0"/>
          </a:p>
          <a:p>
            <a:pPr marL="0" indent="0">
              <a:buNone/>
            </a:pPr>
            <a:endParaRPr lang="pt-PT" sz="900" dirty="0"/>
          </a:p>
          <a:p>
            <a:pPr marL="0" indent="0" algn="ctr">
              <a:buNone/>
            </a:pPr>
            <a:r>
              <a:rPr lang="es-ES" sz="2600" dirty="0"/>
              <a:t>12</a:t>
            </a:r>
            <a:r>
              <a:rPr lang="es-ES" sz="2600" i="1" dirty="0"/>
              <a:t>x</a:t>
            </a:r>
            <a:r>
              <a:rPr lang="es-ES" sz="2600" baseline="-25000" dirty="0"/>
              <a:t>1</a:t>
            </a:r>
            <a:r>
              <a:rPr lang="es-ES" sz="2600" dirty="0"/>
              <a:t> + 9</a:t>
            </a:r>
            <a:r>
              <a:rPr lang="es-ES" sz="2600" i="1" dirty="0"/>
              <a:t>x</a:t>
            </a:r>
            <a:r>
              <a:rPr lang="es-ES" sz="2600" baseline="-25000" dirty="0"/>
              <a:t>2</a:t>
            </a:r>
            <a:r>
              <a:rPr lang="es-ES" sz="2600" dirty="0"/>
              <a:t> + 15</a:t>
            </a:r>
            <a:r>
              <a:rPr lang="es-ES" sz="2600" i="1" dirty="0"/>
              <a:t>x</a:t>
            </a:r>
            <a:r>
              <a:rPr lang="es-ES" sz="2600" baseline="-25000" dirty="0"/>
              <a:t>3</a:t>
            </a:r>
            <a:r>
              <a:rPr lang="es-ES" sz="2600" dirty="0"/>
              <a:t> </a:t>
            </a:r>
            <a:r>
              <a:rPr lang="es-ES" sz="2600" dirty="0" smtClean="0"/>
              <a:t>- </a:t>
            </a:r>
            <a:r>
              <a:rPr lang="en-US" sz="2600" dirty="0"/>
              <a:t>(</a:t>
            </a:r>
            <a:r>
              <a:rPr lang="pt-PT" sz="2600" i="1" dirty="0"/>
              <a:t>y</a:t>
            </a:r>
            <a:r>
              <a:rPr lang="pt-PT" sz="2600" baseline="-25000" dirty="0"/>
              <a:t>1</a:t>
            </a:r>
            <a:r>
              <a:rPr lang="pt-PT" sz="2600" baseline="30000" dirty="0"/>
              <a:t>+</a:t>
            </a:r>
            <a:r>
              <a:rPr lang="pt-PT" sz="2600" dirty="0"/>
              <a:t> - </a:t>
            </a:r>
            <a:r>
              <a:rPr lang="pt-PT" sz="2600" i="1" dirty="0"/>
              <a:t>y</a:t>
            </a:r>
            <a:r>
              <a:rPr lang="pt-PT" sz="2600" baseline="-25000" dirty="0"/>
              <a:t>1</a:t>
            </a:r>
            <a:r>
              <a:rPr lang="pt-PT" sz="2600" baseline="30000" dirty="0"/>
              <a:t>-</a:t>
            </a:r>
            <a:r>
              <a:rPr lang="en-US" sz="2600" dirty="0"/>
              <a:t>) </a:t>
            </a:r>
            <a:r>
              <a:rPr lang="es-ES" sz="2600" dirty="0" smtClean="0"/>
              <a:t>= 125</a:t>
            </a:r>
          </a:p>
          <a:p>
            <a:pPr marL="0" indent="0" algn="ctr">
              <a:buNone/>
            </a:pPr>
            <a:endParaRPr lang="es-ES" sz="900" dirty="0" smtClean="0"/>
          </a:p>
          <a:p>
            <a:pPr marL="0" indent="0">
              <a:buNone/>
            </a:pPr>
            <a:r>
              <a:rPr lang="en-US" dirty="0" smtClean="0"/>
              <a:t>Now we have an </a:t>
            </a:r>
            <a:r>
              <a:rPr lang="en-US" dirty="0"/>
              <a:t>equality constraint for </a:t>
            </a:r>
            <a:r>
              <a:rPr lang="en-US" dirty="0" smtClean="0"/>
              <a:t>the </a:t>
            </a:r>
            <a:r>
              <a:rPr lang="en-US" dirty="0"/>
              <a:t>linear programming </a:t>
            </a:r>
            <a:r>
              <a:rPr lang="en-US" dirty="0" smtClean="0"/>
              <a:t>model</a:t>
            </a:r>
            <a:r>
              <a:rPr lang="es-ES" sz="2400" dirty="0" smtClean="0"/>
              <a:t>.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513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Linear Programming Formulation:</a:t>
            </a:r>
            <a:endParaRPr lang="en-US" sz="33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/>
              <a:t>Proceeding </a:t>
            </a:r>
            <a:r>
              <a:rPr lang="en-US" dirty="0"/>
              <a:t>in the same way for </a:t>
            </a:r>
            <a:r>
              <a:rPr lang="en-US" i="1" dirty="0" smtClean="0"/>
              <a:t>y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- </a:t>
            </a:r>
            <a:r>
              <a:rPr lang="pt-PT" i="1" dirty="0" smtClean="0"/>
              <a:t>y</a:t>
            </a:r>
            <a:r>
              <a:rPr lang="pt-PT" baseline="-25000" dirty="0" smtClean="0"/>
              <a:t>2</a:t>
            </a:r>
            <a:r>
              <a:rPr lang="pt-PT" baseline="30000" dirty="0" smtClean="0"/>
              <a:t>-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i="1" dirty="0" smtClean="0"/>
              <a:t>y</a:t>
            </a:r>
            <a:r>
              <a:rPr lang="pt-PT" baseline="-25000" dirty="0" smtClean="0"/>
              <a:t>3</a:t>
            </a:r>
            <a:r>
              <a:rPr lang="pt-PT" baseline="30000" dirty="0" smtClean="0"/>
              <a:t>+ </a:t>
            </a:r>
            <a:r>
              <a:rPr lang="pt-PT" dirty="0" smtClean="0"/>
              <a:t>- </a:t>
            </a:r>
            <a:r>
              <a:rPr lang="pt-PT" i="1" dirty="0" smtClean="0"/>
              <a:t>y</a:t>
            </a:r>
            <a:r>
              <a:rPr lang="pt-PT" baseline="-25000" dirty="0" smtClean="0"/>
              <a:t>3</a:t>
            </a:r>
            <a:r>
              <a:rPr lang="pt-PT" baseline="30000" dirty="0" smtClean="0"/>
              <a:t>-</a:t>
            </a:r>
            <a:r>
              <a:rPr lang="en-US" dirty="0" smtClean="0"/>
              <a:t>, </a:t>
            </a:r>
            <a:r>
              <a:rPr lang="en-US" dirty="0"/>
              <a:t>we obtain the following </a:t>
            </a:r>
            <a:r>
              <a:rPr lang="en-US" dirty="0" smtClean="0"/>
              <a:t>formulation for </a:t>
            </a:r>
            <a:r>
              <a:rPr lang="en-US" dirty="0"/>
              <a:t>this goal programming </a:t>
            </a:r>
            <a:r>
              <a:rPr lang="en-US" dirty="0" smtClean="0"/>
              <a:t>problem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/>
              <a:t>Objective function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sz="2400" b="1" i="1" dirty="0"/>
              <a:t> </a:t>
            </a:r>
            <a:r>
              <a:rPr lang="en-US" sz="2400" b="1" dirty="0"/>
              <a:t>Min </a:t>
            </a:r>
            <a:r>
              <a:rPr lang="en-US" sz="2400" b="1" i="1" dirty="0"/>
              <a:t> Z = </a:t>
            </a:r>
            <a:r>
              <a:rPr lang="en-US" sz="2400" b="1" dirty="0"/>
              <a:t>5y</a:t>
            </a:r>
            <a:r>
              <a:rPr lang="en-US" sz="2400" b="1" baseline="-25000" dirty="0"/>
              <a:t>1</a:t>
            </a:r>
            <a:r>
              <a:rPr lang="en-US" sz="2400" b="1" baseline="30000" dirty="0"/>
              <a:t>-</a:t>
            </a:r>
            <a:r>
              <a:rPr lang="en-US" sz="2400" b="1" dirty="0"/>
              <a:t> + 2 y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+</a:t>
            </a:r>
            <a:r>
              <a:rPr lang="en-US" sz="2400" b="1" dirty="0"/>
              <a:t> + 4 y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- </a:t>
            </a:r>
            <a:r>
              <a:rPr lang="en-US" sz="2400" b="1" dirty="0"/>
              <a:t>+ 3 y</a:t>
            </a:r>
            <a:r>
              <a:rPr lang="en-US" sz="2400" b="1" baseline="-25000" dirty="0"/>
              <a:t>3</a:t>
            </a:r>
            <a:r>
              <a:rPr lang="en-US" sz="2400" b="1" baseline="30000" dirty="0"/>
              <a:t>+</a:t>
            </a:r>
            <a:r>
              <a:rPr lang="en-US" sz="2400" b="1" dirty="0"/>
              <a:t> </a:t>
            </a:r>
            <a:endParaRPr lang="en-US" sz="2400" dirty="0"/>
          </a:p>
          <a:p>
            <a:r>
              <a:rPr lang="en-US" dirty="0" smtClean="0"/>
              <a:t>Subject to:</a:t>
            </a:r>
          </a:p>
          <a:p>
            <a:endParaRPr lang="en-US" sz="800" dirty="0" smtClean="0"/>
          </a:p>
          <a:p>
            <a:pPr marL="457200" lvl="1" indent="2322513">
              <a:buNone/>
            </a:pPr>
            <a:r>
              <a:rPr lang="en-US" b="1" dirty="0" smtClean="0"/>
              <a:t>12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+ 9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+ 15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- (</a:t>
            </a:r>
            <a:r>
              <a:rPr lang="pt-PT" b="1" i="1" dirty="0" smtClean="0"/>
              <a:t>y</a:t>
            </a:r>
            <a:r>
              <a:rPr lang="pt-PT" b="1" baseline="-25000" dirty="0" smtClean="0"/>
              <a:t>1</a:t>
            </a:r>
            <a:r>
              <a:rPr lang="pt-PT" b="1" baseline="30000" dirty="0" smtClean="0"/>
              <a:t>+</a:t>
            </a:r>
            <a:r>
              <a:rPr lang="pt-PT" b="1" dirty="0" smtClean="0"/>
              <a:t> - </a:t>
            </a:r>
            <a:r>
              <a:rPr lang="pt-PT" b="1" i="1" dirty="0" smtClean="0"/>
              <a:t>y</a:t>
            </a:r>
            <a:r>
              <a:rPr lang="pt-PT" b="1" baseline="-25000" dirty="0" smtClean="0"/>
              <a:t>1</a:t>
            </a:r>
            <a:r>
              <a:rPr lang="pt-PT" b="1" baseline="30000" dirty="0" smtClean="0"/>
              <a:t>-</a:t>
            </a:r>
            <a:r>
              <a:rPr lang="en-US" b="1" dirty="0" smtClean="0"/>
              <a:t>) = 125</a:t>
            </a:r>
          </a:p>
          <a:p>
            <a:pPr marL="457200" lvl="1" indent="2322513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+ 3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  4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- (</a:t>
            </a:r>
            <a:r>
              <a:rPr lang="en-US" b="1" i="1" dirty="0" smtClean="0"/>
              <a:t>y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+</a:t>
            </a:r>
            <a:r>
              <a:rPr lang="en-US" b="1" dirty="0" smtClean="0"/>
              <a:t> - </a:t>
            </a:r>
            <a:r>
              <a:rPr lang="pt-PT" b="1" i="1" dirty="0" smtClean="0"/>
              <a:t>y</a:t>
            </a:r>
            <a:r>
              <a:rPr lang="pt-PT" b="1" baseline="-25000" dirty="0" smtClean="0"/>
              <a:t>2</a:t>
            </a:r>
            <a:r>
              <a:rPr lang="pt-PT" b="1" baseline="30000" dirty="0" smtClean="0"/>
              <a:t>-</a:t>
            </a:r>
            <a:r>
              <a:rPr lang="pt-PT" b="1" dirty="0" smtClean="0"/>
              <a:t>) =   </a:t>
            </a:r>
            <a:r>
              <a:rPr lang="en-US" b="1" dirty="0" smtClean="0"/>
              <a:t>40</a:t>
            </a:r>
          </a:p>
          <a:p>
            <a:pPr marL="457200" lvl="1" indent="2322513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+ 7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 </a:t>
            </a:r>
            <a:r>
              <a:rPr lang="en-US" b="1" dirty="0" smtClean="0"/>
              <a:t> +   8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-(</a:t>
            </a:r>
            <a:r>
              <a:rPr lang="pt-PT" b="1" i="1" dirty="0" smtClean="0"/>
              <a:t>y</a:t>
            </a:r>
            <a:r>
              <a:rPr lang="pt-PT" b="1" baseline="-25000" dirty="0" smtClean="0"/>
              <a:t>3</a:t>
            </a:r>
            <a:r>
              <a:rPr lang="pt-PT" b="1" baseline="30000" dirty="0" smtClean="0"/>
              <a:t>+ </a:t>
            </a:r>
            <a:r>
              <a:rPr lang="pt-PT" b="1" dirty="0" smtClean="0"/>
              <a:t>- </a:t>
            </a:r>
            <a:r>
              <a:rPr lang="pt-PT" b="1" i="1" dirty="0" smtClean="0"/>
              <a:t>y</a:t>
            </a:r>
            <a:r>
              <a:rPr lang="pt-PT" b="1" baseline="-25000" dirty="0" smtClean="0"/>
              <a:t>3</a:t>
            </a:r>
            <a:r>
              <a:rPr lang="pt-PT" b="1" baseline="30000" dirty="0" smtClean="0"/>
              <a:t>-</a:t>
            </a:r>
            <a:r>
              <a:rPr lang="pt-PT" b="1" dirty="0" smtClean="0"/>
              <a:t>)</a:t>
            </a:r>
            <a:r>
              <a:rPr lang="pt-PT" b="1" baseline="30000" dirty="0" smtClean="0"/>
              <a:t>  </a:t>
            </a:r>
            <a:r>
              <a:rPr lang="pt-PT" b="1" dirty="0" smtClean="0"/>
              <a:t>=   </a:t>
            </a:r>
            <a:r>
              <a:rPr lang="en-US" b="1" dirty="0" smtClean="0"/>
              <a:t>55</a:t>
            </a:r>
          </a:p>
          <a:p>
            <a:pPr marL="457200" lvl="1" indent="2322513">
              <a:buNone/>
            </a:pPr>
            <a:endParaRPr lang="en-US" sz="900" b="1" dirty="0" smtClean="0"/>
          </a:p>
          <a:p>
            <a:pPr marL="457200" lvl="1" indent="2322513">
              <a:buNone/>
            </a:pP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, </a:t>
            </a:r>
            <a:r>
              <a:rPr lang="en-US" i="1" dirty="0" smtClean="0"/>
              <a:t>x</a:t>
            </a:r>
            <a:r>
              <a:rPr lang="en-US" baseline="-25000" dirty="0" smtClean="0"/>
              <a:t>2 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3 </a:t>
            </a:r>
            <a:r>
              <a:rPr lang="en-US" dirty="0" smtClean="0"/>
              <a:t>,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+</a:t>
            </a:r>
            <a:r>
              <a:rPr lang="pt-PT" dirty="0" smtClean="0"/>
              <a:t>,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-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pt-PT" i="1" dirty="0" smtClean="0"/>
              <a:t>y</a:t>
            </a:r>
            <a:r>
              <a:rPr lang="pt-PT" baseline="-25000" dirty="0" smtClean="0"/>
              <a:t>2</a:t>
            </a:r>
            <a:r>
              <a:rPr lang="pt-PT" baseline="30000" dirty="0" smtClean="0"/>
              <a:t>- </a:t>
            </a:r>
            <a:r>
              <a:rPr lang="pt-PT" dirty="0" smtClean="0"/>
              <a:t>,</a:t>
            </a:r>
            <a:r>
              <a:rPr lang="pt-PT" baseline="30000" dirty="0" smtClean="0"/>
              <a:t> </a:t>
            </a:r>
            <a:r>
              <a:rPr lang="pt-PT" i="1" dirty="0"/>
              <a:t>y</a:t>
            </a:r>
            <a:r>
              <a:rPr lang="pt-PT" baseline="-25000" dirty="0"/>
              <a:t>3</a:t>
            </a:r>
            <a:r>
              <a:rPr lang="pt-PT" baseline="30000" dirty="0"/>
              <a:t>+ </a:t>
            </a:r>
            <a:r>
              <a:rPr lang="pt-PT" dirty="0" smtClean="0"/>
              <a:t>, </a:t>
            </a:r>
            <a:r>
              <a:rPr lang="pt-PT" i="1" dirty="0" smtClean="0"/>
              <a:t>y</a:t>
            </a:r>
            <a:r>
              <a:rPr lang="pt-PT" baseline="-25000" dirty="0" smtClean="0"/>
              <a:t>3</a:t>
            </a:r>
            <a:r>
              <a:rPr lang="pt-PT" baseline="30000" dirty="0" smtClean="0"/>
              <a:t>- </a:t>
            </a:r>
            <a:r>
              <a:rPr lang="en-US" dirty="0" smtClean="0"/>
              <a:t>≥ 0</a:t>
            </a:r>
            <a:endParaRPr lang="en-US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4289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many situations </a:t>
            </a:r>
            <a:r>
              <a:rPr lang="en-US" b="1" dirty="0" smtClean="0">
                <a:solidFill>
                  <a:schemeClr val="accent6"/>
                </a:solidFill>
              </a:rPr>
              <a:t>more than one objective </a:t>
            </a:r>
            <a:r>
              <a:rPr lang="en-US" dirty="0" smtClean="0"/>
              <a:t>is generally important </a:t>
            </a:r>
          </a:p>
          <a:p>
            <a:endParaRPr lang="en-US" sz="800" dirty="0" smtClean="0"/>
          </a:p>
          <a:p>
            <a:r>
              <a:rPr lang="en-US" dirty="0" smtClean="0"/>
              <a:t>Multi-objective </a:t>
            </a:r>
            <a:r>
              <a:rPr lang="en-US" dirty="0"/>
              <a:t>programming deals </a:t>
            </a:r>
            <a:r>
              <a:rPr lang="en-US" dirty="0" smtClean="0"/>
              <a:t>with:</a:t>
            </a:r>
          </a:p>
          <a:p>
            <a:endParaRPr lang="en-U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optimization </a:t>
            </a:r>
            <a:r>
              <a:rPr lang="en-US" sz="2200" dirty="0"/>
              <a:t>problems with </a:t>
            </a:r>
            <a:r>
              <a:rPr lang="en-US" sz="2200" b="1" dirty="0">
                <a:solidFill>
                  <a:schemeClr val="accent6"/>
                </a:solidFill>
              </a:rPr>
              <a:t>2 or more objective functions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p</a:t>
            </a:r>
            <a:r>
              <a:rPr lang="en-US" sz="2200" dirty="0" smtClean="0"/>
              <a:t>roblem formulation </a:t>
            </a:r>
            <a:r>
              <a:rPr lang="en-US" sz="2200" dirty="0"/>
              <a:t>differs </a:t>
            </a:r>
            <a:r>
              <a:rPr lang="en-US" sz="2200" dirty="0" smtClean="0"/>
              <a:t>in </a:t>
            </a:r>
            <a:r>
              <a:rPr lang="en-US" sz="2200" dirty="0"/>
              <a:t>the </a:t>
            </a:r>
            <a:r>
              <a:rPr lang="en-US" sz="2200" b="1" dirty="0">
                <a:solidFill>
                  <a:schemeClr val="accent6"/>
                </a:solidFill>
              </a:rPr>
              <a:t>expression of </a:t>
            </a:r>
            <a:r>
              <a:rPr lang="en-US" sz="2200" b="1" dirty="0" smtClean="0">
                <a:solidFill>
                  <a:schemeClr val="accent6"/>
                </a:solidFill>
              </a:rPr>
              <a:t>the </a:t>
            </a:r>
            <a:r>
              <a:rPr lang="en-US" sz="2200" b="1" dirty="0">
                <a:solidFill>
                  <a:schemeClr val="accent6"/>
                </a:solidFill>
              </a:rPr>
              <a:t>objective </a:t>
            </a:r>
            <a:r>
              <a:rPr lang="en-US" sz="2200" b="1" dirty="0" smtClean="0">
                <a:solidFill>
                  <a:schemeClr val="accent6"/>
                </a:solidFill>
              </a:rPr>
              <a:t>function(s)</a:t>
            </a:r>
            <a:endParaRPr lang="en-US" sz="2200" b="1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chemeClr val="accent6"/>
                </a:solidFill>
              </a:rPr>
              <a:t>evaluation of solutions is significantly different</a:t>
            </a:r>
            <a:r>
              <a:rPr lang="en-US" sz="2200" dirty="0" smtClean="0"/>
              <a:t>: instead of seeking an optimal or best overall solution, the goal is to quantify the degree of conflict (trade-off)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r>
              <a:rPr lang="en-US" sz="2400" dirty="0" smtClean="0"/>
              <a:t>Several optimization techniques have been developed to capture explicitly the trade-offs that may exist between conflicting, and possibly </a:t>
            </a:r>
            <a:r>
              <a:rPr lang="en-US" sz="2400" dirty="0" err="1" smtClean="0"/>
              <a:t>noncommensurate</a:t>
            </a:r>
            <a:r>
              <a:rPr lang="en-US" sz="2400" dirty="0" smtClean="0"/>
              <a:t>, objectives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35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dirty="0"/>
              <a:t>Applying the simplex method to this formulation yields an optimal solution </a:t>
            </a:r>
            <a:r>
              <a:rPr lang="pt-PT" dirty="0" err="1" smtClean="0"/>
              <a:t>with</a:t>
            </a:r>
            <a:r>
              <a:rPr lang="pt-PT" dirty="0" smtClean="0"/>
              <a:t>: </a:t>
            </a:r>
          </a:p>
          <a:p>
            <a:pPr marL="0" indent="0">
              <a:buNone/>
            </a:pPr>
            <a:endParaRPr lang="pt-PT" sz="900" dirty="0"/>
          </a:p>
          <a:p>
            <a:pPr marL="0" indent="0">
              <a:buNone/>
            </a:pPr>
            <a:r>
              <a:rPr lang="en-US" i="1" dirty="0" smtClean="0"/>
              <a:t>x</a:t>
            </a:r>
            <a:r>
              <a:rPr lang="en-US" baseline="-25000" dirty="0" smtClean="0"/>
              <a:t>1 </a:t>
            </a:r>
            <a:r>
              <a:rPr lang="en-US" dirty="0" smtClean="0"/>
              <a:t>= </a:t>
            </a:r>
            <a:r>
              <a:rPr lang="pt-PT" dirty="0" smtClean="0"/>
              <a:t>23/5 , </a:t>
            </a:r>
            <a:r>
              <a:rPr lang="pt-PT" i="1" dirty="0" smtClean="0"/>
              <a:t>x</a:t>
            </a:r>
            <a:r>
              <a:rPr lang="pt-PT" baseline="-25000" dirty="0" smtClean="0"/>
              <a:t>2</a:t>
            </a:r>
            <a:r>
              <a:rPr lang="pt-PT" dirty="0" smtClean="0"/>
              <a:t> = 0</a:t>
            </a:r>
            <a:r>
              <a:rPr lang="pt-PT" dirty="0"/>
              <a:t>, </a:t>
            </a:r>
            <a:r>
              <a:rPr lang="pt-PT" i="1" dirty="0" smtClean="0"/>
              <a:t>x</a:t>
            </a:r>
            <a:r>
              <a:rPr lang="pt-PT" baseline="-25000" dirty="0" smtClean="0"/>
              <a:t>3</a:t>
            </a:r>
            <a:r>
              <a:rPr lang="pt-PT" dirty="0"/>
              <a:t> </a:t>
            </a:r>
            <a:r>
              <a:rPr lang="pt-PT" dirty="0" smtClean="0"/>
              <a:t>= 5/3</a:t>
            </a:r>
          </a:p>
          <a:p>
            <a:pPr marL="0" indent="0">
              <a:buNone/>
            </a:pP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+</a:t>
            </a:r>
            <a:r>
              <a:rPr lang="pt-PT" dirty="0" smtClean="0"/>
              <a:t>= 0 ,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-</a:t>
            </a:r>
            <a:r>
              <a:rPr lang="pt-PT" dirty="0" smtClean="0"/>
              <a:t>= </a:t>
            </a:r>
            <a:r>
              <a:rPr lang="pt-PT" dirty="0"/>
              <a:t>0, </a:t>
            </a:r>
            <a:r>
              <a:rPr lang="pt-PT" i="1" dirty="0" smtClean="0"/>
              <a:t>y</a:t>
            </a:r>
            <a:r>
              <a:rPr lang="pt-PT" baseline="-25000" dirty="0" smtClean="0"/>
              <a:t>2</a:t>
            </a:r>
            <a:r>
              <a:rPr lang="pt-PT" baseline="30000" dirty="0" smtClean="0"/>
              <a:t>+</a:t>
            </a:r>
            <a:r>
              <a:rPr lang="pt-PT" dirty="0" smtClean="0"/>
              <a:t>= 23/5, </a:t>
            </a:r>
            <a:r>
              <a:rPr lang="pt-PT" i="1" dirty="0" smtClean="0"/>
              <a:t>y</a:t>
            </a:r>
            <a:r>
              <a:rPr lang="pt-PT" baseline="-25000" dirty="0" smtClean="0"/>
              <a:t>2</a:t>
            </a:r>
            <a:r>
              <a:rPr lang="pt-PT" baseline="30000" dirty="0" smtClean="0"/>
              <a:t>-</a:t>
            </a:r>
            <a:r>
              <a:rPr lang="pt-PT" dirty="0" smtClean="0"/>
              <a:t>= 0</a:t>
            </a:r>
            <a:r>
              <a:rPr lang="pt-PT" dirty="0"/>
              <a:t>, </a:t>
            </a:r>
            <a:r>
              <a:rPr lang="pt-PT" i="1" dirty="0" smtClean="0"/>
              <a:t>y</a:t>
            </a:r>
            <a:r>
              <a:rPr lang="pt-PT" baseline="-25000" dirty="0" smtClean="0"/>
              <a:t>3</a:t>
            </a:r>
            <a:r>
              <a:rPr lang="pt-PT" baseline="30000" dirty="0" smtClean="0"/>
              <a:t>+</a:t>
            </a:r>
            <a:r>
              <a:rPr lang="pt-PT" dirty="0" smtClean="0"/>
              <a:t>= </a:t>
            </a:r>
            <a:r>
              <a:rPr lang="pt-PT" dirty="0"/>
              <a:t>0, </a:t>
            </a:r>
            <a:r>
              <a:rPr lang="pt-PT" i="1" dirty="0" smtClean="0"/>
              <a:t>y</a:t>
            </a:r>
            <a:r>
              <a:rPr lang="pt-PT" baseline="-25000" dirty="0" smtClean="0"/>
              <a:t>3</a:t>
            </a:r>
            <a:r>
              <a:rPr lang="pt-PT" baseline="30000" dirty="0" smtClean="0"/>
              <a:t>- </a:t>
            </a:r>
            <a:r>
              <a:rPr lang="pt-PT" dirty="0" smtClean="0"/>
              <a:t>= 0</a:t>
            </a:r>
            <a:endParaRPr lang="pt-PT" dirty="0"/>
          </a:p>
          <a:p>
            <a:pPr marL="0" indent="0">
              <a:buNone/>
            </a:pPr>
            <a:endParaRPr lang="pt-PT" sz="900" dirty="0"/>
          </a:p>
          <a:p>
            <a:pPr marL="0" indent="0">
              <a:buNone/>
            </a:pPr>
            <a:r>
              <a:rPr lang="pt-PT" dirty="0" err="1" smtClean="0"/>
              <a:t>Therefore</a:t>
            </a:r>
            <a:r>
              <a:rPr lang="pt-PT" dirty="0" smtClean="0"/>
              <a:t>,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dirty="0" smtClean="0"/>
              <a:t> = 0</a:t>
            </a:r>
            <a:r>
              <a:rPr lang="pt-PT" dirty="0"/>
              <a:t>, </a:t>
            </a:r>
            <a:r>
              <a:rPr lang="pt-PT" i="1" dirty="0"/>
              <a:t>y</a:t>
            </a:r>
            <a:r>
              <a:rPr lang="pt-PT" baseline="-25000" dirty="0"/>
              <a:t>2</a:t>
            </a:r>
            <a:r>
              <a:rPr lang="pt-PT" dirty="0"/>
              <a:t> </a:t>
            </a:r>
            <a:r>
              <a:rPr lang="pt-PT" dirty="0" smtClean="0"/>
              <a:t>= 23/5 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i="1" dirty="0"/>
              <a:t>y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= 0</a:t>
            </a:r>
            <a:r>
              <a:rPr lang="en-US" dirty="0"/>
              <a:t>, so the first and third goals are fully satisfied, but the </a:t>
            </a:r>
            <a:r>
              <a:rPr lang="en-US" dirty="0" smtClean="0"/>
              <a:t>employment level </a:t>
            </a:r>
            <a:r>
              <a:rPr lang="en-US" dirty="0"/>
              <a:t>goal of 40 is exceeded by </a:t>
            </a:r>
            <a:r>
              <a:rPr lang="en-US" dirty="0" smtClean="0"/>
              <a:t>8 </a:t>
            </a:r>
            <a:r>
              <a:rPr lang="pt-PT" dirty="0" smtClean="0"/>
              <a:t>1/3 </a:t>
            </a:r>
            <a:r>
              <a:rPr lang="en-US" dirty="0" smtClean="0"/>
              <a:t>(</a:t>
            </a:r>
            <a:r>
              <a:rPr lang="en-US" dirty="0"/>
              <a:t>833 employees). The resulting penalty </a:t>
            </a:r>
            <a:r>
              <a:rPr lang="en-US" dirty="0" smtClean="0"/>
              <a:t>for deviating </a:t>
            </a:r>
            <a:r>
              <a:rPr lang="en-US" dirty="0"/>
              <a:t>from the goals is </a:t>
            </a:r>
            <a:r>
              <a:rPr lang="en-US" i="1" dirty="0"/>
              <a:t>Z </a:t>
            </a:r>
            <a:r>
              <a:rPr lang="en-US" i="1" dirty="0" smtClean="0"/>
              <a:t>=</a:t>
            </a:r>
            <a:r>
              <a:rPr lang="en-US" dirty="0" smtClean="0"/>
              <a:t> 16 </a:t>
            </a:r>
            <a:r>
              <a:rPr lang="pt-PT" dirty="0" smtClean="0"/>
              <a:t>2/3</a:t>
            </a:r>
            <a:r>
              <a:rPr lang="pt-PT" dirty="0"/>
              <a:t>.</a:t>
            </a:r>
            <a:endParaRPr lang="en-US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2172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6431"/>
            <a:ext cx="9867869" cy="42158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5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6431"/>
            <a:ext cx="9867869" cy="4215803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232073" y="2406431"/>
            <a:ext cx="457200" cy="26504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8160328" y="2406430"/>
            <a:ext cx="457200" cy="26504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9088583" y="2406430"/>
            <a:ext cx="457200" cy="2650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9684348" y="1486066"/>
            <a:ext cx="204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Deviations below the goal</a:t>
            </a:r>
            <a:endParaRPr lang="pt-PT" dirty="0">
              <a:solidFill>
                <a:srgbClr val="C00000"/>
              </a:solidFill>
            </a:endParaRPr>
          </a:p>
        </p:txBody>
      </p:sp>
      <p:cxnSp>
        <p:nvCxnSpPr>
          <p:cNvPr id="11" name="Elbow Connector 10"/>
          <p:cNvCxnSpPr>
            <a:stCxn id="9" idx="1"/>
            <a:endCxn id="6" idx="0"/>
          </p:cNvCxnSpPr>
          <p:nvPr/>
        </p:nvCxnSpPr>
        <p:spPr>
          <a:xfrm rot="10800000" flipV="1">
            <a:off x="7460674" y="1809231"/>
            <a:ext cx="2223675" cy="597199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1"/>
            <a:endCxn id="7" idx="0"/>
          </p:cNvCxnSpPr>
          <p:nvPr/>
        </p:nvCxnSpPr>
        <p:spPr>
          <a:xfrm rot="10800000" flipV="1">
            <a:off x="8388928" y="1809232"/>
            <a:ext cx="1295420" cy="597198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1"/>
            <a:endCxn id="8" idx="0"/>
          </p:cNvCxnSpPr>
          <p:nvPr/>
        </p:nvCxnSpPr>
        <p:spPr>
          <a:xfrm rot="10800000" flipV="1">
            <a:off x="9317184" y="1809232"/>
            <a:ext cx="367165" cy="597198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6431"/>
            <a:ext cx="9867869" cy="4215803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774866" y="2406431"/>
            <a:ext cx="457200" cy="26504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7703121" y="2406430"/>
            <a:ext cx="457200" cy="26504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8631376" y="2406430"/>
            <a:ext cx="457200" cy="2650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9684348" y="1486066"/>
            <a:ext cx="204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Deviations above the goal</a:t>
            </a:r>
            <a:endParaRPr lang="pt-PT" dirty="0">
              <a:solidFill>
                <a:srgbClr val="C00000"/>
              </a:solidFill>
            </a:endParaRPr>
          </a:p>
        </p:txBody>
      </p:sp>
      <p:cxnSp>
        <p:nvCxnSpPr>
          <p:cNvPr id="11" name="Elbow Connector 10"/>
          <p:cNvCxnSpPr>
            <a:endCxn id="6" idx="0"/>
          </p:cNvCxnSpPr>
          <p:nvPr/>
        </p:nvCxnSpPr>
        <p:spPr>
          <a:xfrm rot="10800000" flipV="1">
            <a:off x="7003467" y="1809231"/>
            <a:ext cx="2223675" cy="597199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7" idx="0"/>
          </p:cNvCxnSpPr>
          <p:nvPr/>
        </p:nvCxnSpPr>
        <p:spPr>
          <a:xfrm rot="10800000" flipV="1">
            <a:off x="7931721" y="1809232"/>
            <a:ext cx="1295420" cy="597198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1"/>
            <a:endCxn id="8" idx="0"/>
          </p:cNvCxnSpPr>
          <p:nvPr/>
        </p:nvCxnSpPr>
        <p:spPr>
          <a:xfrm rot="10800000" flipV="1">
            <a:off x="8859976" y="1809232"/>
            <a:ext cx="824372" cy="597198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9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5421" t="11269" r="13051" b="31155"/>
          <a:stretch/>
        </p:blipFill>
        <p:spPr>
          <a:xfrm>
            <a:off x="5802684" y="2095499"/>
            <a:ext cx="5807322" cy="4526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1801"/>
          <a:stretch/>
        </p:blipFill>
        <p:spPr>
          <a:xfrm>
            <a:off x="0" y="2310607"/>
            <a:ext cx="5462377" cy="3421834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340436" y="2608453"/>
            <a:ext cx="3013364" cy="30100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1112485" y="5240817"/>
            <a:ext cx="480788" cy="31485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94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5421" t="11269" r="13051" b="31155"/>
          <a:stretch/>
        </p:blipFill>
        <p:spPr>
          <a:xfrm>
            <a:off x="5802684" y="2095499"/>
            <a:ext cx="5807322" cy="4526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1801"/>
          <a:stretch/>
        </p:blipFill>
        <p:spPr>
          <a:xfrm>
            <a:off x="0" y="2310607"/>
            <a:ext cx="5462377" cy="3421834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092588" y="3564417"/>
            <a:ext cx="5261212" cy="24558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1112485" y="4201726"/>
            <a:ext cx="3473370" cy="3287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27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5421" t="11269" r="13051" b="31155"/>
          <a:stretch/>
        </p:blipFill>
        <p:spPr>
          <a:xfrm>
            <a:off x="5802684" y="2095499"/>
            <a:ext cx="5807322" cy="4526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1801"/>
          <a:stretch/>
        </p:blipFill>
        <p:spPr>
          <a:xfrm>
            <a:off x="0" y="2310607"/>
            <a:ext cx="5462377" cy="3421834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075739" y="4201726"/>
            <a:ext cx="768406" cy="14860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1112485" y="4201726"/>
            <a:ext cx="3473370" cy="3287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1112485" y="3794880"/>
            <a:ext cx="3473370" cy="3287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7047925" y="4170316"/>
            <a:ext cx="768406" cy="14860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98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5421" t="11269" r="13051" b="31155"/>
          <a:stretch/>
        </p:blipFill>
        <p:spPr>
          <a:xfrm>
            <a:off x="5802684" y="2095499"/>
            <a:ext cx="5807322" cy="4526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1801"/>
          <a:stretch/>
        </p:blipFill>
        <p:spPr>
          <a:xfrm>
            <a:off x="0" y="2310607"/>
            <a:ext cx="5462377" cy="3421834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772143" y="4301359"/>
            <a:ext cx="792283" cy="19766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4876801" y="2729896"/>
            <a:ext cx="415637" cy="96926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4475019" y="2747286"/>
            <a:ext cx="401782" cy="9518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6096000" y="4301358"/>
            <a:ext cx="547097" cy="1976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28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406669"/>
            <a:ext cx="9867311" cy="42155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88727" y="4807527"/>
            <a:ext cx="914399" cy="3008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ctangle 17"/>
          <p:cNvSpPr/>
          <p:nvPr/>
        </p:nvSpPr>
        <p:spPr>
          <a:xfrm>
            <a:off x="8645237" y="4807527"/>
            <a:ext cx="914399" cy="3008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ctangle 18"/>
          <p:cNvSpPr/>
          <p:nvPr/>
        </p:nvSpPr>
        <p:spPr>
          <a:xfrm>
            <a:off x="4281055" y="3740727"/>
            <a:ext cx="1108363" cy="29094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angle 19"/>
          <p:cNvSpPr/>
          <p:nvPr/>
        </p:nvSpPr>
        <p:spPr>
          <a:xfrm>
            <a:off x="4281055" y="3159259"/>
            <a:ext cx="1108363" cy="29094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angle 20"/>
          <p:cNvSpPr/>
          <p:nvPr/>
        </p:nvSpPr>
        <p:spPr>
          <a:xfrm>
            <a:off x="10030692" y="3159259"/>
            <a:ext cx="346364" cy="26974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21"/>
          <p:cNvSpPr/>
          <p:nvPr/>
        </p:nvSpPr>
        <p:spPr>
          <a:xfrm>
            <a:off x="10030692" y="3768859"/>
            <a:ext cx="346364" cy="26974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1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406669"/>
            <a:ext cx="9867311" cy="42155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30837" y="4817393"/>
            <a:ext cx="443345" cy="2395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ctangle 18"/>
          <p:cNvSpPr/>
          <p:nvPr/>
        </p:nvSpPr>
        <p:spPr>
          <a:xfrm>
            <a:off x="4267201" y="3456709"/>
            <a:ext cx="1108363" cy="29094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21"/>
          <p:cNvSpPr/>
          <p:nvPr/>
        </p:nvSpPr>
        <p:spPr>
          <a:xfrm>
            <a:off x="10016838" y="3467311"/>
            <a:ext cx="346364" cy="26974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ine Callout 1 (Accent Bar) 6"/>
          <p:cNvSpPr/>
          <p:nvPr/>
        </p:nvSpPr>
        <p:spPr>
          <a:xfrm>
            <a:off x="9781310" y="4253612"/>
            <a:ext cx="2230582" cy="1367078"/>
          </a:xfrm>
          <a:prstGeom prst="accentCallout1">
            <a:avLst>
              <a:gd name="adj1" fmla="val 23817"/>
              <a:gd name="adj2" fmla="val -3364"/>
              <a:gd name="adj3" fmla="val 39532"/>
              <a:gd name="adj4" fmla="val -72494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This means we’re 8.33 above the employment goal of 40 hundred (833 </a:t>
            </a:r>
            <a:r>
              <a:rPr lang="en-US" sz="1600" dirty="0">
                <a:solidFill>
                  <a:schemeClr val="accent2"/>
                </a:solidFill>
              </a:rPr>
              <a:t>employees</a:t>
            </a:r>
            <a:r>
              <a:rPr lang="en-US" sz="1600" dirty="0" smtClean="0">
                <a:solidFill>
                  <a:schemeClr val="accent2"/>
                </a:solidFill>
              </a:rPr>
              <a:t>)</a:t>
            </a:r>
            <a:endParaRPr lang="pt-PT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222" y="1351129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Multi-objective problems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90926" y="2193524"/>
            <a:ext cx="5183188" cy="3868877"/>
          </a:xfrm>
        </p:spPr>
        <p:txBody>
          <a:bodyPr>
            <a:normAutofit/>
          </a:bodyPr>
          <a:lstStyle/>
          <a:p>
            <a:r>
              <a:rPr lang="en-US" sz="2200" dirty="0"/>
              <a:t>we </a:t>
            </a:r>
            <a:r>
              <a:rPr lang="en-US" sz="2200" dirty="0" smtClean="0"/>
              <a:t>have a </a:t>
            </a:r>
            <a:r>
              <a:rPr lang="en-US" sz="2200" b="1" dirty="0" smtClean="0"/>
              <a:t>set </a:t>
            </a:r>
            <a:r>
              <a:rPr lang="en-US" sz="2200" b="1" dirty="0"/>
              <a:t>of solutions </a:t>
            </a:r>
            <a:r>
              <a:rPr lang="en-US" sz="2200" dirty="0" smtClean="0"/>
              <a:t>reflecting different amounts of satisfaction of two different objectives (Z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and Z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800" dirty="0" smtClean="0"/>
          </a:p>
          <a:p>
            <a:pPr marL="0" indent="0" algn="ctr">
              <a:buNone/>
            </a:pPr>
            <a:r>
              <a:rPr lang="en-US" sz="2200" i="1" dirty="0" smtClean="0">
                <a:solidFill>
                  <a:schemeClr val="bg2">
                    <a:lumMod val="75000"/>
                  </a:schemeClr>
                </a:solidFill>
              </a:rPr>
              <a:t>Brings us to the discussion of decision making </a:t>
            </a:r>
            <a:endParaRPr lang="en-US" sz="2200" i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48346" y="1817649"/>
            <a:ext cx="4605454" cy="4556303"/>
            <a:chOff x="6748346" y="1817649"/>
            <a:chExt cx="4605454" cy="455630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9895" r="650"/>
            <a:stretch/>
          </p:blipFill>
          <p:spPr>
            <a:xfrm>
              <a:off x="6748346" y="1817649"/>
              <a:ext cx="4605454" cy="45563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958039" y="3044283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02137" y="2505075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3129" y="3060597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85741" y="5001402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94493" y="5432708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25279" y="5533884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5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406669"/>
            <a:ext cx="9867311" cy="421556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89419" y="4817393"/>
            <a:ext cx="1385454" cy="2395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ine Callout 1 (Accent Bar) 6"/>
          <p:cNvSpPr/>
          <p:nvPr/>
        </p:nvSpPr>
        <p:spPr>
          <a:xfrm>
            <a:off x="9781310" y="4253612"/>
            <a:ext cx="2230582" cy="1367078"/>
          </a:xfrm>
          <a:prstGeom prst="accentCallout1">
            <a:avLst>
              <a:gd name="adj1" fmla="val 23817"/>
              <a:gd name="adj2" fmla="val -3364"/>
              <a:gd name="adj3" fmla="val 40545"/>
              <a:gd name="adj4" fmla="val -134606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This means the best way  to achieve the goals given these penalties is not producing product X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2</a:t>
            </a:r>
            <a:endParaRPr lang="pt-PT" sz="1600" baseline="-2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1376" y="1548533"/>
            <a:ext cx="10515600" cy="5309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 b="1" dirty="0" smtClean="0"/>
              <a:t>Exercise 1:</a:t>
            </a:r>
          </a:p>
          <a:p>
            <a:pPr marL="0" indent="0">
              <a:buNone/>
            </a:pPr>
            <a:r>
              <a:rPr lang="en-US" sz="1800" dirty="0" smtClean="0"/>
              <a:t>A project manager wants to find the quantities of 3 products. Producing 1 unit of:</a:t>
            </a:r>
          </a:p>
          <a:p>
            <a:pPr lvl="1"/>
            <a:r>
              <a:rPr lang="en-US" sz="1600" dirty="0" smtClean="0"/>
              <a:t> product 1 requires </a:t>
            </a:r>
            <a:r>
              <a:rPr lang="en-US" sz="1600" b="1" dirty="0" smtClean="0"/>
              <a:t>40 employees</a:t>
            </a:r>
            <a:r>
              <a:rPr lang="en-US" sz="1600" dirty="0" smtClean="0"/>
              <a:t>, </a:t>
            </a:r>
            <a:r>
              <a:rPr lang="en-US" sz="1600" b="1" dirty="0" smtClean="0"/>
              <a:t>2 tons of raw material </a:t>
            </a:r>
            <a:r>
              <a:rPr lang="en-US" sz="1600" dirty="0" smtClean="0"/>
              <a:t>and will bring the company a </a:t>
            </a:r>
            <a:r>
              <a:rPr lang="en-US" sz="1600" b="1" dirty="0" smtClean="0"/>
              <a:t>profit of 5 hundred €</a:t>
            </a:r>
          </a:p>
          <a:p>
            <a:pPr lvl="1"/>
            <a:r>
              <a:rPr lang="en-US" sz="1600" dirty="0"/>
              <a:t>product </a:t>
            </a:r>
            <a:r>
              <a:rPr lang="en-US" sz="1600" dirty="0" smtClean="0"/>
              <a:t>2 </a:t>
            </a:r>
            <a:r>
              <a:rPr lang="en-US" sz="1600" dirty="0"/>
              <a:t>requires </a:t>
            </a:r>
            <a:r>
              <a:rPr lang="en-US" sz="1600" b="1" dirty="0" smtClean="0"/>
              <a:t>30 </a:t>
            </a:r>
            <a:r>
              <a:rPr lang="en-US" sz="1600" b="1" dirty="0"/>
              <a:t>employees</a:t>
            </a:r>
            <a:r>
              <a:rPr lang="en-US" sz="1600" dirty="0"/>
              <a:t>, </a:t>
            </a:r>
            <a:r>
              <a:rPr lang="en-US" sz="1600" b="1" dirty="0"/>
              <a:t>4</a:t>
            </a:r>
            <a:r>
              <a:rPr lang="en-US" sz="1600" b="1" dirty="0" smtClean="0"/>
              <a:t> </a:t>
            </a:r>
            <a:r>
              <a:rPr lang="en-US" sz="1600" b="1" dirty="0"/>
              <a:t>tons of raw material </a:t>
            </a:r>
            <a:r>
              <a:rPr lang="en-US" sz="1600" dirty="0"/>
              <a:t>and will bring the company a </a:t>
            </a:r>
            <a:r>
              <a:rPr lang="en-US" sz="1600" b="1" dirty="0"/>
              <a:t>profit of </a:t>
            </a:r>
            <a:r>
              <a:rPr lang="en-US" sz="1600" b="1" dirty="0" smtClean="0"/>
              <a:t>8 </a:t>
            </a:r>
            <a:r>
              <a:rPr lang="en-US" sz="1600" b="1" dirty="0"/>
              <a:t>hundred </a:t>
            </a:r>
            <a:r>
              <a:rPr lang="en-US" sz="1600" b="1" dirty="0" smtClean="0"/>
              <a:t>€</a:t>
            </a:r>
          </a:p>
          <a:p>
            <a:pPr lvl="1"/>
            <a:r>
              <a:rPr lang="en-US" sz="1600" dirty="0"/>
              <a:t>product </a:t>
            </a:r>
            <a:r>
              <a:rPr lang="en-US" sz="1600" dirty="0" smtClean="0"/>
              <a:t>3 </a:t>
            </a:r>
            <a:r>
              <a:rPr lang="en-US" sz="1600" dirty="0"/>
              <a:t>requires </a:t>
            </a:r>
            <a:r>
              <a:rPr lang="en-US" sz="1600" b="1" dirty="0"/>
              <a:t>2</a:t>
            </a:r>
            <a:r>
              <a:rPr lang="en-US" sz="1600" b="1" dirty="0" smtClean="0"/>
              <a:t>0 </a:t>
            </a:r>
            <a:r>
              <a:rPr lang="en-US" sz="1600" b="1" dirty="0"/>
              <a:t>employees</a:t>
            </a:r>
            <a:r>
              <a:rPr lang="en-US" sz="1600" dirty="0"/>
              <a:t>, </a:t>
            </a:r>
            <a:r>
              <a:rPr lang="en-US" sz="1600" b="1" dirty="0" smtClean="0"/>
              <a:t>3 </a:t>
            </a:r>
            <a:r>
              <a:rPr lang="en-US" sz="1600" b="1" dirty="0"/>
              <a:t>tons of raw material </a:t>
            </a:r>
            <a:r>
              <a:rPr lang="en-US" sz="1600" dirty="0"/>
              <a:t>and will bring the company a </a:t>
            </a:r>
            <a:r>
              <a:rPr lang="en-US" sz="1600" b="1" dirty="0"/>
              <a:t>profit of </a:t>
            </a:r>
            <a:r>
              <a:rPr lang="en-US" sz="1600" b="1" dirty="0" smtClean="0"/>
              <a:t>4 </a:t>
            </a:r>
            <a:r>
              <a:rPr lang="en-US" sz="1600" b="1" dirty="0"/>
              <a:t>hundred </a:t>
            </a:r>
            <a:r>
              <a:rPr lang="en-US" sz="1600" b="1" dirty="0" smtClean="0"/>
              <a:t>€</a:t>
            </a:r>
          </a:p>
          <a:p>
            <a:pPr marL="0" indent="0">
              <a:buNone/>
            </a:pPr>
            <a:r>
              <a:rPr lang="en-US" sz="1800" dirty="0" smtClean="0"/>
              <a:t>The manager has 3 goals:</a:t>
            </a:r>
          </a:p>
          <a:p>
            <a:pPr marL="800100" lvl="1" indent="-342900">
              <a:buAutoNum type="arabicParenR"/>
            </a:pPr>
            <a:r>
              <a:rPr lang="en-US" sz="1600" dirty="0" smtClean="0"/>
              <a:t>The </a:t>
            </a:r>
            <a:r>
              <a:rPr lang="en-US" sz="1600" u="sng" dirty="0" smtClean="0"/>
              <a:t>maximum</a:t>
            </a:r>
            <a:r>
              <a:rPr lang="en-US" sz="1600" dirty="0" smtClean="0"/>
              <a:t> number of employees that can be allocated to producing these 3 products is </a:t>
            </a:r>
            <a:r>
              <a:rPr lang="en-US" sz="1600" u="sng" dirty="0" smtClean="0"/>
              <a:t>100 employees</a:t>
            </a:r>
          </a:p>
          <a:p>
            <a:pPr marL="800100" lvl="1" indent="-342900">
              <a:buAutoNum type="arabicParenR"/>
            </a:pPr>
            <a:r>
              <a:rPr lang="en-US" sz="1600" dirty="0" smtClean="0"/>
              <a:t>There are </a:t>
            </a:r>
            <a:r>
              <a:rPr lang="en-US" sz="1600" u="sng" dirty="0" smtClean="0"/>
              <a:t>10 tons of raw material </a:t>
            </a:r>
            <a:r>
              <a:rPr lang="en-US" sz="1600" dirty="0" smtClean="0"/>
              <a:t>in the warehouse and he wants to consume no more no less than that</a:t>
            </a:r>
          </a:p>
          <a:p>
            <a:pPr marL="800100" lvl="1" indent="-342900">
              <a:buAutoNum type="arabicParenR"/>
            </a:pPr>
            <a:r>
              <a:rPr lang="en-US" sz="1600" dirty="0" smtClean="0"/>
              <a:t>The total profit is expected to be </a:t>
            </a:r>
            <a:r>
              <a:rPr lang="en-US" sz="1600" u="sng" dirty="0" smtClean="0"/>
              <a:t>at least 30 hundred €</a:t>
            </a:r>
          </a:p>
          <a:p>
            <a:pPr marL="0" indent="0">
              <a:buNone/>
            </a:pPr>
            <a:r>
              <a:rPr lang="en-US" sz="1800" dirty="0"/>
              <a:t>The manager </a:t>
            </a:r>
            <a:r>
              <a:rPr lang="en-US" sz="1800" dirty="0" smtClean="0"/>
              <a:t>suspects he might not be able to meet these </a:t>
            </a:r>
            <a:r>
              <a:rPr lang="en-US" sz="1800" dirty="0"/>
              <a:t>3 </a:t>
            </a:r>
            <a:r>
              <a:rPr lang="en-US" sz="1800" dirty="0" smtClean="0"/>
              <a:t>goals simultaneously therefore he sets some penalty weights to each of the goals:</a:t>
            </a:r>
          </a:p>
          <a:p>
            <a:pPr lvl="1"/>
            <a:r>
              <a:rPr lang="en-US" sz="1600" dirty="0" smtClean="0"/>
              <a:t>Each extra employee is associated to a penalty of 5</a:t>
            </a:r>
          </a:p>
          <a:p>
            <a:pPr lvl="1"/>
            <a:r>
              <a:rPr lang="en-US" sz="1600" dirty="0" smtClean="0"/>
              <a:t>Each ton below the goal is associated to a penalty of 8 (-) whereas each ton above the goal of 10 is associated to a penalty of 12 (+)</a:t>
            </a:r>
          </a:p>
          <a:p>
            <a:pPr lvl="1"/>
            <a:r>
              <a:rPr lang="en-US" sz="1600" dirty="0" smtClean="0"/>
              <a:t>If profit is less than 30 hundred €, each hundred € is associated to a penalty of 15</a:t>
            </a:r>
          </a:p>
          <a:p>
            <a:pPr marL="0" indent="0">
              <a:buNone/>
            </a:pPr>
            <a:r>
              <a:rPr lang="en-US" sz="2000" dirty="0" smtClean="0"/>
              <a:t>Formulate the problem as a linear programming problem and use excel solver (LP simplex) to find the combination of the 3 products that minimizes the penalties.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9368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Exercise 2:</a:t>
            </a:r>
          </a:p>
          <a:p>
            <a:pPr marL="0" indent="0">
              <a:buNone/>
            </a:pPr>
            <a:r>
              <a:rPr lang="en-US" dirty="0"/>
              <a:t>Reconsider the original version of the </a:t>
            </a:r>
            <a:r>
              <a:rPr lang="en-US" dirty="0" err="1"/>
              <a:t>Dewright</a:t>
            </a:r>
            <a:r>
              <a:rPr lang="en-US" dirty="0"/>
              <a:t> </a:t>
            </a:r>
            <a:r>
              <a:rPr lang="en-US" dirty="0" smtClean="0"/>
              <a:t>Co. </a:t>
            </a:r>
            <a:r>
              <a:rPr lang="en-US" dirty="0"/>
              <a:t>After </a:t>
            </a:r>
            <a:r>
              <a:rPr lang="en-US" dirty="0" smtClean="0"/>
              <a:t>further reflection </a:t>
            </a:r>
            <a:r>
              <a:rPr lang="en-US" dirty="0"/>
              <a:t>about the solution obtained by the simplex method</a:t>
            </a:r>
            <a:r>
              <a:rPr lang="en-US" dirty="0" smtClean="0"/>
              <a:t>, management </a:t>
            </a:r>
            <a:r>
              <a:rPr lang="en-US" dirty="0"/>
              <a:t>now is asking some what-if questions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b="1" dirty="0" smtClean="0"/>
              <a:t>(</a:t>
            </a:r>
            <a:r>
              <a:rPr lang="en-US" b="1" dirty="0"/>
              <a:t>a) </a:t>
            </a:r>
            <a:r>
              <a:rPr lang="en-US" dirty="0"/>
              <a:t>Management wonders what would happen if the </a:t>
            </a:r>
            <a:r>
              <a:rPr lang="en-US" dirty="0" smtClean="0"/>
              <a:t>penalty weights </a:t>
            </a:r>
            <a:r>
              <a:rPr lang="en-US" dirty="0"/>
              <a:t>in the rightmost column of Table 7.5 were to </a:t>
            </a:r>
            <a:r>
              <a:rPr lang="en-US" dirty="0" smtClean="0"/>
              <a:t>be changed </a:t>
            </a:r>
            <a:r>
              <a:rPr lang="en-US" dirty="0"/>
              <a:t>to 7, 4, 1, and 3, respectively. Would you expect </a:t>
            </a:r>
            <a:r>
              <a:rPr lang="en-US" dirty="0" smtClean="0"/>
              <a:t>the optimal </a:t>
            </a:r>
            <a:r>
              <a:rPr lang="en-US" dirty="0"/>
              <a:t>solution to change? Why?</a:t>
            </a:r>
          </a:p>
          <a:p>
            <a:pPr marL="0" indent="0">
              <a:buNone/>
            </a:pPr>
            <a:r>
              <a:rPr lang="en-US" b="1" dirty="0" smtClean="0"/>
              <a:t>(b</a:t>
            </a:r>
            <a:r>
              <a:rPr lang="en-US" b="1" dirty="0"/>
              <a:t>) </a:t>
            </a:r>
            <a:r>
              <a:rPr lang="en-US" dirty="0"/>
              <a:t>Management is wondering what would happen if the </a:t>
            </a:r>
            <a:r>
              <a:rPr lang="en-US" dirty="0" smtClean="0"/>
              <a:t>total profit </a:t>
            </a:r>
            <a:r>
              <a:rPr lang="en-US" dirty="0"/>
              <a:t>goal were to be increased to wanting at least $</a:t>
            </a:r>
            <a:r>
              <a:rPr lang="en-US" dirty="0" smtClean="0"/>
              <a:t>140 million </a:t>
            </a:r>
            <a:r>
              <a:rPr lang="en-US" dirty="0"/>
              <a:t>(without any change in the original penalty weights</a:t>
            </a:r>
            <a:r>
              <a:rPr lang="en-US" dirty="0" smtClean="0"/>
              <a:t>). Solve </a:t>
            </a:r>
            <a:r>
              <a:rPr lang="en-US" dirty="0"/>
              <a:t>the revised model with this change.</a:t>
            </a:r>
          </a:p>
          <a:p>
            <a:pPr marL="0" indent="0">
              <a:buNone/>
            </a:pPr>
            <a:r>
              <a:rPr lang="en-US" b="1" dirty="0" smtClean="0"/>
              <a:t>(</a:t>
            </a:r>
            <a:r>
              <a:rPr lang="en-US" b="1" dirty="0"/>
              <a:t>c) </a:t>
            </a:r>
            <a:r>
              <a:rPr lang="en-US" dirty="0"/>
              <a:t>Solve the revised model if both changes are made.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00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58" t="62615" r="23450" b="15163"/>
          <a:stretch/>
        </p:blipFill>
        <p:spPr>
          <a:xfrm>
            <a:off x="838200" y="2492465"/>
            <a:ext cx="10489040" cy="29256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5418160"/>
            <a:ext cx="10325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New penalty </a:t>
            </a:r>
            <a:r>
              <a:rPr lang="en-US" sz="2400" dirty="0"/>
              <a:t>weights </a:t>
            </a:r>
            <a:r>
              <a:rPr lang="en-US" sz="2400" dirty="0" smtClean="0"/>
              <a:t>of: 7</a:t>
            </a:r>
            <a:r>
              <a:rPr lang="en-US" sz="2400" dirty="0"/>
              <a:t>, 4, 1, and 3, respectively.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profit goal were to be increased to wanting at least $140 million</a:t>
            </a:r>
            <a:endParaRPr lang="en-US" sz="2400" dirty="0" smtClean="0"/>
          </a:p>
          <a:p>
            <a:endParaRPr lang="pt-PT" sz="2400" dirty="0"/>
          </a:p>
        </p:txBody>
      </p:sp>
      <p:sp>
        <p:nvSpPr>
          <p:cNvPr id="6" name="Rectangle 5"/>
          <p:cNvSpPr/>
          <p:nvPr/>
        </p:nvSpPr>
        <p:spPr>
          <a:xfrm>
            <a:off x="838199" y="1814577"/>
            <a:ext cx="198317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/>
              <a:t>Exercise</a:t>
            </a:r>
            <a:r>
              <a:rPr lang="en-US" sz="3000" b="1" dirty="0"/>
              <a:t> 2: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88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3" y="2369127"/>
            <a:ext cx="872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Multi-objective linear </a:t>
            </a:r>
            <a:r>
              <a:rPr lang="en-US" sz="3600" dirty="0" smtClean="0"/>
              <a:t>programming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1764" y="4276436"/>
            <a:ext cx="8416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Difficulties with the most classical approaches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en-US" sz="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Single </a:t>
            </a:r>
            <a:r>
              <a:rPr lang="en-US" dirty="0">
                <a:solidFill>
                  <a:schemeClr val="accent6"/>
                </a:solidFill>
              </a:rPr>
              <a:t>o</a:t>
            </a:r>
            <a:r>
              <a:rPr lang="en-US" dirty="0" smtClean="0">
                <a:solidFill>
                  <a:schemeClr val="accent6"/>
                </a:solidFill>
              </a:rPr>
              <a:t>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Selecting the eucalyptus clone with the highest volume production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Might lead to having:</a:t>
            </a:r>
          </a:p>
          <a:p>
            <a:pPr marL="457200" lvl="1" indent="0">
              <a:buNone/>
            </a:pPr>
            <a:r>
              <a:rPr lang="en-US" dirty="0" smtClean="0"/>
              <a:t>- Frost sensitiveness</a:t>
            </a:r>
          </a:p>
          <a:p>
            <a:pPr marL="457200" lvl="1" indent="0">
              <a:buNone/>
            </a:pPr>
            <a:r>
              <a:rPr lang="en-US" dirty="0" smtClean="0"/>
              <a:t>- Low re-sprouting ability  </a:t>
            </a:r>
          </a:p>
          <a:p>
            <a:pPr marL="457200" lvl="1" indent="0">
              <a:buNone/>
            </a:pPr>
            <a:r>
              <a:rPr lang="en-US" dirty="0" smtClean="0"/>
              <a:t>- Medium fiber quality</a:t>
            </a:r>
          </a:p>
          <a:p>
            <a:pPr marL="457200" lvl="1" indent="0">
              <a:buNone/>
            </a:pPr>
            <a:r>
              <a:rPr lang="en-US" dirty="0" smtClean="0"/>
              <a:t>- Moderate resistance to defoliation</a:t>
            </a:r>
          </a:p>
          <a:p>
            <a:pPr marL="457200" lvl="1" indent="0">
              <a:buNone/>
            </a:pPr>
            <a:r>
              <a:rPr lang="en-US" dirty="0" smtClean="0"/>
              <a:t>- Production cost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Multi-objective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may want to optimize with the following objectives</a:t>
            </a:r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- Volume production</a:t>
            </a:r>
          </a:p>
          <a:p>
            <a:pPr marL="457200" lvl="1" indent="0">
              <a:buNone/>
            </a:pPr>
            <a:r>
              <a:rPr lang="en-US" dirty="0" smtClean="0"/>
              <a:t>- Frost resistance</a:t>
            </a:r>
          </a:p>
          <a:p>
            <a:pPr marL="457200" lvl="1" indent="0">
              <a:buNone/>
            </a:pPr>
            <a:r>
              <a:rPr lang="en-US" dirty="0" smtClean="0"/>
              <a:t>- Re-sprouting ability</a:t>
            </a:r>
          </a:p>
          <a:p>
            <a:pPr marL="457200" lvl="1" indent="0">
              <a:buNone/>
            </a:pPr>
            <a:r>
              <a:rPr lang="en-US" dirty="0" smtClean="0"/>
              <a:t>- Fiber quality </a:t>
            </a:r>
          </a:p>
          <a:p>
            <a:pPr lvl="1">
              <a:buFontTx/>
              <a:buChar char="-"/>
            </a:pPr>
            <a:r>
              <a:rPr lang="en-US" dirty="0" smtClean="0"/>
              <a:t>Resistance to defoliation</a:t>
            </a:r>
          </a:p>
          <a:p>
            <a:pPr lvl="1">
              <a:buFontTx/>
              <a:buChar char="-"/>
            </a:pPr>
            <a:r>
              <a:rPr lang="en-US" dirty="0" smtClean="0"/>
              <a:t>Production cost</a:t>
            </a:r>
          </a:p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08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Single </a:t>
            </a:r>
            <a:r>
              <a:rPr lang="en-US" dirty="0">
                <a:solidFill>
                  <a:schemeClr val="accent6"/>
                </a:solidFill>
              </a:rPr>
              <a:t>o</a:t>
            </a:r>
            <a:r>
              <a:rPr lang="en-US" dirty="0" smtClean="0">
                <a:solidFill>
                  <a:schemeClr val="accent6"/>
                </a:solidFill>
              </a:rPr>
              <a:t>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Selecting the eucalyptus clone with the highest volume production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Might lead to having:</a:t>
            </a:r>
          </a:p>
          <a:p>
            <a:pPr marL="457200" lvl="1" indent="0">
              <a:buNone/>
            </a:pPr>
            <a:r>
              <a:rPr lang="en-US" dirty="0" smtClean="0"/>
              <a:t>- Frost sensitiveness</a:t>
            </a:r>
          </a:p>
          <a:p>
            <a:pPr marL="457200" lvl="1" indent="0">
              <a:buNone/>
            </a:pPr>
            <a:r>
              <a:rPr lang="en-US" dirty="0" smtClean="0"/>
              <a:t>- Low re-sprouting ability  </a:t>
            </a:r>
          </a:p>
          <a:p>
            <a:pPr marL="457200" lvl="1" indent="0">
              <a:buNone/>
            </a:pPr>
            <a:r>
              <a:rPr lang="en-US" dirty="0" smtClean="0"/>
              <a:t>- Medium fiber quality</a:t>
            </a:r>
          </a:p>
          <a:p>
            <a:pPr marL="457200" lvl="1" indent="0">
              <a:buNone/>
            </a:pPr>
            <a:r>
              <a:rPr lang="en-US" dirty="0" smtClean="0"/>
              <a:t>- Moderate resistance to defoliation</a:t>
            </a:r>
          </a:p>
          <a:p>
            <a:pPr marL="457200" lvl="1" indent="0">
              <a:buNone/>
            </a:pPr>
            <a:r>
              <a:rPr lang="en-US" dirty="0" smtClean="0"/>
              <a:t>- High production costs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Multi-objective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may want to optimize with the following objectives</a:t>
            </a:r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- Volume production (</a:t>
            </a:r>
            <a:r>
              <a:rPr lang="en-US" dirty="0" smtClean="0">
                <a:solidFill>
                  <a:srgbClr val="0070C0"/>
                </a:solidFill>
              </a:rPr>
              <a:t>obj. 1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- Frost resistance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obj. 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- Re-sprouting ability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obj. </a:t>
            </a:r>
            <a:r>
              <a:rPr lang="en-US" dirty="0" smtClean="0">
                <a:solidFill>
                  <a:srgbClr val="0070C0"/>
                </a:solidFill>
              </a:rPr>
              <a:t>3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- Fiber quality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obj. 4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en-US" dirty="0" smtClean="0"/>
              <a:t>Resistance to defoliation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obj. 5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en-US" dirty="0" smtClean="0"/>
              <a:t>Production cost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obj. 6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Tx/>
              <a:buChar char="-"/>
            </a:pPr>
            <a:endParaRPr lang="en-US" dirty="0" smtClean="0"/>
          </a:p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87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08453"/>
            <a:ext cx="4291770" cy="35812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Each solution will have 6 objective values indicating which</a:t>
            </a:r>
          </a:p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dirty="0" smtClean="0"/>
              <a:t>This poses several difficulties but the most significant is </a:t>
            </a:r>
            <a:r>
              <a:rPr lang="en-US" dirty="0" smtClean="0">
                <a:solidFill>
                  <a:srgbClr val="0070C0"/>
                </a:solidFill>
              </a:rPr>
              <a:t>how do we decide if a solution is better than another?</a:t>
            </a:r>
          </a:p>
          <a:p>
            <a:pPr marL="457200" lvl="1" indent="0">
              <a:buNone/>
            </a:pP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Multi-objective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may want to optimize with the following objectives</a:t>
            </a:r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- Volume production (</a:t>
            </a:r>
            <a:r>
              <a:rPr lang="en-US" dirty="0" smtClean="0">
                <a:solidFill>
                  <a:srgbClr val="0070C0"/>
                </a:solidFill>
              </a:rPr>
              <a:t>obj. 1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- Frost resistance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obj. 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- Re-sprouting ability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obj. </a:t>
            </a:r>
            <a:r>
              <a:rPr lang="en-US" dirty="0" smtClean="0">
                <a:solidFill>
                  <a:srgbClr val="0070C0"/>
                </a:solidFill>
              </a:rPr>
              <a:t>3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- Fiber quality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obj. 4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en-US" dirty="0" smtClean="0"/>
              <a:t>Resistance to defoliation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obj. 5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en-US" dirty="0" smtClean="0"/>
              <a:t>Production cost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obj. 6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Tx/>
              <a:buChar char="-"/>
            </a:pPr>
            <a:endParaRPr lang="en-US" dirty="0" smtClean="0"/>
          </a:p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ight Arrow 8"/>
          <p:cNvSpPr/>
          <p:nvPr/>
        </p:nvSpPr>
        <p:spPr>
          <a:xfrm rot="10800000">
            <a:off x="5581934" y="4194341"/>
            <a:ext cx="514066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49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How do we carry out multi-objective optimization for more than 2 variables?</a:t>
            </a:r>
          </a:p>
          <a:p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2688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We can use evolutionary optimization algorithms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lvl="1"/>
            <a:r>
              <a:rPr lang="en-US" sz="2200" dirty="0" smtClean="0"/>
              <a:t>suitable to solve multi-objective optimization problems dealing with a set of possible solutions simultaneously.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dirty="0" smtClean="0">
                <a:solidFill>
                  <a:schemeClr val="accent6"/>
                </a:solidFill>
              </a:rPr>
              <a:t>single run </a:t>
            </a:r>
            <a:r>
              <a:rPr lang="en-US" sz="2200" dirty="0" smtClean="0"/>
              <a:t>enables finding  </a:t>
            </a:r>
            <a:r>
              <a:rPr lang="en-US" sz="2200" dirty="0" smtClean="0">
                <a:solidFill>
                  <a:schemeClr val="accent6"/>
                </a:solidFill>
              </a:rPr>
              <a:t>several elements </a:t>
            </a:r>
            <a:r>
              <a:rPr lang="en-US" sz="2200" dirty="0" smtClean="0"/>
              <a:t>of the </a:t>
            </a:r>
            <a:r>
              <a:rPr lang="en-US" sz="2200" dirty="0" smtClean="0">
                <a:solidFill>
                  <a:schemeClr val="accent6"/>
                </a:solidFill>
              </a:rPr>
              <a:t>Pareto-optimal set</a:t>
            </a:r>
          </a:p>
          <a:p>
            <a:pPr lvl="1"/>
            <a:r>
              <a:rPr lang="en-US" sz="2200" dirty="0" smtClean="0"/>
              <a:t>Less susceptible to the </a:t>
            </a:r>
            <a:r>
              <a:rPr lang="en-US" sz="2200" dirty="0" smtClean="0">
                <a:solidFill>
                  <a:schemeClr val="accent6"/>
                </a:solidFill>
              </a:rPr>
              <a:t>shape or continuity of the Pareto-front </a:t>
            </a:r>
            <a:r>
              <a:rPr lang="en-US" sz="2200" dirty="0" smtClean="0"/>
              <a:t>dealing with discontinuous or concave Pareto fronts</a:t>
            </a:r>
          </a:p>
          <a:p>
            <a:endParaRPr lang="en-US" sz="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There are </a:t>
            </a:r>
            <a:r>
              <a:rPr lang="en-US" sz="2400" b="1" dirty="0" smtClean="0">
                <a:solidFill>
                  <a:srgbClr val="0070C0"/>
                </a:solidFill>
              </a:rPr>
              <a:t>non-Pareto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0070C0"/>
                </a:solidFill>
              </a:rPr>
              <a:t>Pareto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techniques for multi-objective optimization using evolutionary optimization (e.g. genetic algorithm, simulated annealing, PSO methods)</a:t>
            </a:r>
            <a:endParaRPr lang="pt-PT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349727"/>
            <a:ext cx="10515600" cy="4318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0" dirty="0" smtClean="0"/>
              <a:t>For conflicting objectives the </a:t>
            </a:r>
            <a:r>
              <a:rPr lang="en-US" b="0" u="sng" dirty="0" smtClean="0"/>
              <a:t>optimality concept may be inappropriate</a:t>
            </a:r>
          </a:p>
          <a:p>
            <a:pPr algn="ctr">
              <a:spcBef>
                <a:spcPts val="0"/>
              </a:spcBef>
            </a:pPr>
            <a:endParaRPr lang="en-US" u="sng" dirty="0"/>
          </a:p>
          <a:p>
            <a:pPr>
              <a:spcBef>
                <a:spcPts val="0"/>
              </a:spcBef>
            </a:pPr>
            <a:r>
              <a:rPr lang="en-US" dirty="0" smtClean="0"/>
              <a:t>So, what does optimal mean in this case?</a:t>
            </a:r>
          </a:p>
          <a:p>
            <a:pPr algn="ctr">
              <a:spcBef>
                <a:spcPts val="0"/>
              </a:spcBef>
            </a:pPr>
            <a:endParaRPr lang="en-US" sz="800" b="0" u="sng" dirty="0"/>
          </a:p>
          <a:p>
            <a:r>
              <a:rPr lang="en-US" b="0" dirty="0" smtClean="0"/>
              <a:t> A new concept that can measure solutions against </a:t>
            </a:r>
            <a:r>
              <a:rPr lang="en-US" dirty="0" smtClean="0"/>
              <a:t>multiple</a:t>
            </a:r>
            <a:r>
              <a:rPr lang="en-US" b="0" dirty="0" smtClean="0"/>
              <a:t>, </a:t>
            </a:r>
            <a:r>
              <a:rPr lang="en-US" dirty="0" smtClean="0"/>
              <a:t>conflicting</a:t>
            </a:r>
            <a:r>
              <a:rPr lang="en-US" b="0" dirty="0" smtClean="0"/>
              <a:t> and even </a:t>
            </a:r>
            <a:r>
              <a:rPr lang="en-US" dirty="0" err="1" smtClean="0"/>
              <a:t>noncommensurate</a:t>
            </a:r>
            <a:r>
              <a:rPr lang="en-US" dirty="0" smtClean="0"/>
              <a:t> objectives </a:t>
            </a:r>
            <a:r>
              <a:rPr lang="en-US" b="0" dirty="0" smtClean="0"/>
              <a:t>is required:  </a:t>
            </a:r>
            <a:r>
              <a:rPr lang="en-US" dirty="0" smtClean="0">
                <a:solidFill>
                  <a:srgbClr val="0070C0"/>
                </a:solidFill>
              </a:rPr>
              <a:t>the non-inferiority concept</a:t>
            </a:r>
          </a:p>
          <a:p>
            <a:pPr algn="ctr"/>
            <a:endParaRPr lang="en-US" sz="800" dirty="0">
              <a:solidFill>
                <a:srgbClr val="0070C0"/>
              </a:solidFill>
            </a:endParaRPr>
          </a:p>
          <a:p>
            <a:r>
              <a:rPr lang="en-US" sz="2000" i="1" dirty="0">
                <a:solidFill>
                  <a:srgbClr val="0070C0"/>
                </a:solidFill>
              </a:rPr>
              <a:t>Dominance</a:t>
            </a:r>
            <a:r>
              <a:rPr lang="en-US" sz="2000" b="0" i="1" dirty="0">
                <a:solidFill>
                  <a:schemeClr val="bg2">
                    <a:lumMod val="50000"/>
                  </a:schemeClr>
                </a:solidFill>
              </a:rPr>
              <a:t> (mathematical programmers),</a:t>
            </a:r>
            <a:r>
              <a:rPr lang="en-US" sz="2000" b="0" i="1" dirty="0">
                <a:solidFill>
                  <a:srgbClr val="0070C0"/>
                </a:solidFill>
              </a:rPr>
              <a:t> </a:t>
            </a:r>
            <a:r>
              <a:rPr lang="en-US" sz="2000" i="1" dirty="0">
                <a:solidFill>
                  <a:srgbClr val="0070C0"/>
                </a:solidFill>
              </a:rPr>
              <a:t>Efficiency</a:t>
            </a:r>
            <a:r>
              <a:rPr lang="en-US" sz="2000" b="0" i="1" dirty="0">
                <a:solidFill>
                  <a:srgbClr val="0070C0"/>
                </a:solidFill>
              </a:rPr>
              <a:t> </a:t>
            </a:r>
            <a:r>
              <a:rPr lang="en-US" sz="2000" b="0" i="1" dirty="0">
                <a:solidFill>
                  <a:schemeClr val="bg2">
                    <a:lumMod val="50000"/>
                  </a:schemeClr>
                </a:solidFill>
              </a:rPr>
              <a:t>(statisticians and economists)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Pareto optimality </a:t>
            </a:r>
            <a:r>
              <a:rPr lang="en-US" sz="2000" b="0" i="1" dirty="0">
                <a:solidFill>
                  <a:schemeClr val="bg2">
                    <a:lumMod val="50000"/>
                  </a:schemeClr>
                </a:solidFill>
              </a:rPr>
              <a:t>(welfare economists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algn="ctr"/>
            <a:endParaRPr lang="en-US" sz="800" b="0" i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solution is non-inferior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if there exists no other feasible solution with better performance with respect to any objective without having worse performance for at least one other objective</a:t>
            </a:r>
          </a:p>
          <a:p>
            <a:pPr algn="ctr"/>
            <a:endParaRPr lang="en-US" sz="800" b="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88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Assume we have a set of </a:t>
            </a:r>
            <a:r>
              <a:rPr lang="en-US" sz="2400" u="sng" dirty="0" smtClean="0"/>
              <a:t>feasible solutions </a:t>
            </a:r>
            <a:r>
              <a:rPr lang="en-US" sz="2400" dirty="0" smtClean="0"/>
              <a:t>and </a:t>
            </a:r>
            <a:r>
              <a:rPr lang="en-US" sz="2400" u="sng" dirty="0" smtClean="0"/>
              <a:t>different objective functions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accent6"/>
                </a:solidFill>
              </a:rPr>
              <a:t>Pareto-improvement </a:t>
            </a:r>
            <a:r>
              <a:rPr lang="en-US" sz="2400" dirty="0" smtClean="0"/>
              <a:t>concept consists in moving from one feasible solution to another so that </a:t>
            </a:r>
          </a:p>
          <a:p>
            <a:pPr marL="0" indent="0">
              <a:buNone/>
            </a:pPr>
            <a:endParaRPr lang="en-US" sz="800" dirty="0" smtClean="0"/>
          </a:p>
          <a:p>
            <a:pPr lvl="1"/>
            <a:r>
              <a:rPr lang="en-US" sz="2200" dirty="0" smtClean="0"/>
              <a:t>At least </a:t>
            </a:r>
            <a:r>
              <a:rPr lang="en-US" sz="2200" b="1" dirty="0" smtClean="0"/>
              <a:t>one objective function </a:t>
            </a:r>
            <a:r>
              <a:rPr lang="en-US" sz="2200" dirty="0" smtClean="0"/>
              <a:t>returns a </a:t>
            </a:r>
            <a:r>
              <a:rPr lang="en-US" sz="2200" b="1" dirty="0" smtClean="0"/>
              <a:t>better value </a:t>
            </a:r>
          </a:p>
          <a:p>
            <a:pPr lvl="1"/>
            <a:r>
              <a:rPr lang="en-US" sz="2200" dirty="0" smtClean="0"/>
              <a:t>And </a:t>
            </a:r>
            <a:r>
              <a:rPr lang="en-US" sz="2200" b="1" dirty="0" smtClean="0"/>
              <a:t>no other </a:t>
            </a:r>
            <a:r>
              <a:rPr lang="en-US" sz="2200" dirty="0" smtClean="0"/>
              <a:t>objective function becomes </a:t>
            </a:r>
            <a:r>
              <a:rPr lang="en-US" sz="2200" b="1" dirty="0" smtClean="0"/>
              <a:t>worse</a:t>
            </a:r>
          </a:p>
          <a:p>
            <a:pPr lvl="1"/>
            <a:endParaRPr lang="en-US" sz="800" b="1" dirty="0"/>
          </a:p>
          <a:p>
            <a:pPr marL="0" indent="0">
              <a:buNone/>
            </a:pPr>
            <a:r>
              <a:rPr lang="en-US" sz="2200" dirty="0" smtClean="0"/>
              <a:t>When no further </a:t>
            </a:r>
            <a:r>
              <a:rPr lang="en-US" sz="2200" b="1" dirty="0" smtClean="0">
                <a:solidFill>
                  <a:schemeClr val="accent6"/>
                </a:solidFill>
              </a:rPr>
              <a:t>Pareto-improvement </a:t>
            </a:r>
            <a:r>
              <a:rPr lang="en-US" sz="2200" dirty="0" smtClean="0"/>
              <a:t>can be achieved the </a:t>
            </a:r>
            <a:r>
              <a:rPr lang="en-US" sz="2200" b="1" dirty="0" smtClean="0">
                <a:solidFill>
                  <a:srgbClr val="0070C0"/>
                </a:solidFill>
              </a:rPr>
              <a:t>Pareto-optimal</a:t>
            </a:r>
            <a:r>
              <a:rPr lang="en-US" sz="2200" dirty="0" smtClean="0"/>
              <a:t> has been reached</a:t>
            </a:r>
            <a:endParaRPr lang="pt-PT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15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Single </a:t>
            </a:r>
            <a:r>
              <a:rPr lang="en-US" dirty="0">
                <a:solidFill>
                  <a:schemeClr val="accent6"/>
                </a:solidFill>
              </a:rPr>
              <a:t>o</a:t>
            </a:r>
            <a:r>
              <a:rPr lang="en-US" dirty="0" smtClean="0">
                <a:solidFill>
                  <a:schemeClr val="accent6"/>
                </a:solidFill>
              </a:rPr>
              <a:t>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obj. </a:t>
            </a:r>
            <a:r>
              <a:rPr lang="en-US" dirty="0" smtClean="0"/>
              <a:t>- volume production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Multi-objective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obj. 1</a:t>
            </a:r>
            <a:r>
              <a:rPr lang="en-US" dirty="0" smtClean="0"/>
              <a:t> - volume production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obj. </a:t>
            </a:r>
            <a:r>
              <a:rPr lang="en-US" dirty="0" smtClean="0">
                <a:solidFill>
                  <a:srgbClr val="0070C0"/>
                </a:solidFill>
              </a:rPr>
              <a:t>2 </a:t>
            </a:r>
            <a:r>
              <a:rPr lang="en-US" dirty="0" smtClean="0"/>
              <a:t>- Frost resistance</a:t>
            </a:r>
          </a:p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10" y="3971498"/>
            <a:ext cx="1809073" cy="2017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927" y="3971497"/>
            <a:ext cx="1809073" cy="2017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241" y="3971499"/>
            <a:ext cx="2699694" cy="201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2565" y="3971499"/>
            <a:ext cx="2699694" cy="20178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5365" y="6189663"/>
            <a:ext cx="43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Neither solution is better than the other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2217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Multi-objective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obj. 1</a:t>
            </a:r>
            <a:r>
              <a:rPr lang="en-US" dirty="0" smtClean="0"/>
              <a:t> - volume production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obj. </a:t>
            </a:r>
            <a:r>
              <a:rPr lang="en-US" dirty="0" smtClean="0">
                <a:solidFill>
                  <a:srgbClr val="0070C0"/>
                </a:solidFill>
              </a:rPr>
              <a:t>2 </a:t>
            </a:r>
            <a:r>
              <a:rPr lang="en-US" dirty="0" smtClean="0"/>
              <a:t>- Frost resistance</a:t>
            </a:r>
          </a:p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41" y="3971499"/>
            <a:ext cx="2699694" cy="201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565" y="3971499"/>
            <a:ext cx="2699694" cy="20178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5365" y="6189663"/>
            <a:ext cx="43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Neither solution is better than the other</a:t>
            </a:r>
            <a:endParaRPr lang="pt-PT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Let us plot the objective space: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35109"/>
            <a:ext cx="5112782" cy="31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1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Multi-objective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obj. 1</a:t>
            </a:r>
            <a:r>
              <a:rPr lang="en-US" dirty="0" smtClean="0"/>
              <a:t> - volume production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obj. </a:t>
            </a:r>
            <a:r>
              <a:rPr lang="en-US" dirty="0" smtClean="0">
                <a:solidFill>
                  <a:srgbClr val="0070C0"/>
                </a:solidFill>
              </a:rPr>
              <a:t>2 </a:t>
            </a:r>
            <a:r>
              <a:rPr lang="en-US" dirty="0" smtClean="0"/>
              <a:t>- Frost resistance</a:t>
            </a:r>
          </a:p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41" y="3971499"/>
            <a:ext cx="2699694" cy="201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565" y="3971499"/>
            <a:ext cx="2699694" cy="20178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5365" y="6189663"/>
            <a:ext cx="43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Neither solution is better than the other</a:t>
            </a:r>
            <a:endParaRPr lang="pt-PT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Let us plot the objective space: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35109"/>
            <a:ext cx="5112782" cy="31017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13964" y="4755217"/>
            <a:ext cx="409433" cy="45037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66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Multi-objective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obj. 1</a:t>
            </a:r>
            <a:r>
              <a:rPr lang="en-US" dirty="0" smtClean="0"/>
              <a:t> - volume production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obj. </a:t>
            </a:r>
            <a:r>
              <a:rPr lang="en-US" dirty="0" smtClean="0">
                <a:solidFill>
                  <a:srgbClr val="0070C0"/>
                </a:solidFill>
              </a:rPr>
              <a:t>2 </a:t>
            </a:r>
            <a:r>
              <a:rPr lang="en-US" dirty="0" smtClean="0"/>
              <a:t>- Frost resistance</a:t>
            </a:r>
          </a:p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41" y="3971499"/>
            <a:ext cx="2699694" cy="201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565" y="3971499"/>
            <a:ext cx="2699694" cy="20178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5365" y="6189663"/>
            <a:ext cx="43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Neither solution is better than the other</a:t>
            </a:r>
            <a:endParaRPr lang="pt-PT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Let us plot the objective space: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35109"/>
            <a:ext cx="5112782" cy="3101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6365" y="3391497"/>
            <a:ext cx="517890" cy="1911743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3418681" y="3013501"/>
            <a:ext cx="2233401" cy="830997"/>
          </a:xfrm>
          <a:prstGeom prst="rect">
            <a:avLst/>
          </a:prstGeom>
          <a:solidFill>
            <a:srgbClr val="DEEBF7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Space where all solutions are worse than solution D</a:t>
            </a:r>
            <a:endParaRPr lang="pt-PT" sz="1600" i="1" dirty="0"/>
          </a:p>
        </p:txBody>
      </p:sp>
    </p:spTree>
    <p:extLst>
      <p:ext uri="{BB962C8B-B14F-4D97-AF65-F5344CB8AC3E}">
        <p14:creationId xmlns:p14="http://schemas.microsoft.com/office/powerpoint/2010/main" val="14478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Multi-objective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obj. 1</a:t>
            </a:r>
            <a:r>
              <a:rPr lang="en-US" dirty="0" smtClean="0"/>
              <a:t> - volume production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obj. </a:t>
            </a:r>
            <a:r>
              <a:rPr lang="en-US" dirty="0" smtClean="0">
                <a:solidFill>
                  <a:srgbClr val="0070C0"/>
                </a:solidFill>
              </a:rPr>
              <a:t>2 </a:t>
            </a:r>
            <a:r>
              <a:rPr lang="en-US" dirty="0" smtClean="0"/>
              <a:t>- Frost resistance</a:t>
            </a:r>
          </a:p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536" y="3971499"/>
            <a:ext cx="2699694" cy="201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565" y="3971499"/>
            <a:ext cx="2699694" cy="20178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5365" y="6189663"/>
            <a:ext cx="43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Neither solution is better than the other</a:t>
            </a:r>
            <a:endParaRPr lang="pt-PT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Let us plot the objective space: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35109"/>
            <a:ext cx="5112782" cy="3101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6365" y="3851809"/>
            <a:ext cx="979136" cy="1451431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3418681" y="3013501"/>
            <a:ext cx="2233401" cy="830997"/>
          </a:xfrm>
          <a:prstGeom prst="rect">
            <a:avLst/>
          </a:prstGeom>
          <a:solidFill>
            <a:srgbClr val="DEEBF7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Space where all solutions are worse than solution B</a:t>
            </a:r>
            <a:endParaRPr lang="pt-PT" sz="1600" i="1" dirty="0"/>
          </a:p>
        </p:txBody>
      </p:sp>
    </p:spTree>
    <p:extLst>
      <p:ext uri="{BB962C8B-B14F-4D97-AF65-F5344CB8AC3E}">
        <p14:creationId xmlns:p14="http://schemas.microsoft.com/office/powerpoint/2010/main" val="332864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Multi-objective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obj. 1</a:t>
            </a:r>
            <a:r>
              <a:rPr lang="en-US" dirty="0" smtClean="0"/>
              <a:t> - volume production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obj. </a:t>
            </a:r>
            <a:r>
              <a:rPr lang="en-US" dirty="0" smtClean="0">
                <a:solidFill>
                  <a:srgbClr val="0070C0"/>
                </a:solidFill>
              </a:rPr>
              <a:t>2 </a:t>
            </a:r>
            <a:r>
              <a:rPr lang="en-US" dirty="0" smtClean="0"/>
              <a:t>- Frost resistance</a:t>
            </a:r>
          </a:p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41" y="3971499"/>
            <a:ext cx="2699694" cy="201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565" y="3971499"/>
            <a:ext cx="2699694" cy="20178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5365" y="6189663"/>
            <a:ext cx="43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Neither solution is better than the other</a:t>
            </a:r>
            <a:endParaRPr lang="pt-PT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Let us plot the objective space: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35109"/>
            <a:ext cx="5112782" cy="3101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6364" y="4515356"/>
            <a:ext cx="2249585" cy="787884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3418681" y="3013501"/>
            <a:ext cx="2233401" cy="830997"/>
          </a:xfrm>
          <a:prstGeom prst="rect">
            <a:avLst/>
          </a:prstGeom>
          <a:solidFill>
            <a:srgbClr val="DEEBF7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Space where all solutions are worse than solution E</a:t>
            </a:r>
            <a:endParaRPr lang="pt-PT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1749" y="5936863"/>
            <a:ext cx="5195826" cy="738664"/>
          </a:xfrm>
          <a:prstGeom prst="rect">
            <a:avLst/>
          </a:prstGeom>
          <a:solidFill>
            <a:srgbClr val="DEEBF7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We can get rid of solution C because it does not offer us anything solution E can not, thus we can say </a:t>
            </a:r>
            <a:r>
              <a:rPr lang="en-US" sz="1400" b="1" i="1" dirty="0" smtClean="0">
                <a:solidFill>
                  <a:schemeClr val="accent6"/>
                </a:solidFill>
              </a:rPr>
              <a:t>solution C is dominated by solution E</a:t>
            </a:r>
            <a:endParaRPr lang="pt-PT" sz="14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Multi-objective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obj. 1</a:t>
            </a:r>
            <a:r>
              <a:rPr lang="en-US" dirty="0" smtClean="0"/>
              <a:t> - volume production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obj. </a:t>
            </a:r>
            <a:r>
              <a:rPr lang="en-US" dirty="0" smtClean="0">
                <a:solidFill>
                  <a:srgbClr val="0070C0"/>
                </a:solidFill>
              </a:rPr>
              <a:t>2 </a:t>
            </a:r>
            <a:r>
              <a:rPr lang="en-US" dirty="0" smtClean="0"/>
              <a:t>- Frost resistance</a:t>
            </a:r>
          </a:p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41" y="3971499"/>
            <a:ext cx="2699694" cy="201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565" y="3971499"/>
            <a:ext cx="2699694" cy="20178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5365" y="6189663"/>
            <a:ext cx="43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Neither solution is better than the other</a:t>
            </a:r>
            <a:endParaRPr lang="pt-PT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Let us plot the objective space: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35109"/>
            <a:ext cx="5112782" cy="3101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6364" y="4782916"/>
            <a:ext cx="2985962" cy="520323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3418681" y="3013501"/>
            <a:ext cx="2233401" cy="830997"/>
          </a:xfrm>
          <a:prstGeom prst="rect">
            <a:avLst/>
          </a:prstGeom>
          <a:solidFill>
            <a:srgbClr val="DEEBF7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Space where all solutions are worse than solution A</a:t>
            </a:r>
            <a:endParaRPr lang="pt-PT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1749" y="5936863"/>
            <a:ext cx="5195826" cy="738664"/>
          </a:xfrm>
          <a:prstGeom prst="rect">
            <a:avLst/>
          </a:prstGeom>
          <a:solidFill>
            <a:srgbClr val="DEEBF7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We can get rid of solution C because it does not offer us anything solution A can not, thus we can say </a:t>
            </a:r>
            <a:r>
              <a:rPr lang="en-US" sz="1400" b="1" i="1" dirty="0" smtClean="0">
                <a:solidFill>
                  <a:schemeClr val="accent6"/>
                </a:solidFill>
              </a:rPr>
              <a:t>solution C is dominated by solution A</a:t>
            </a:r>
            <a:endParaRPr lang="pt-PT" sz="14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Multi-objective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obj. 1</a:t>
            </a:r>
            <a:r>
              <a:rPr lang="en-US" dirty="0" smtClean="0"/>
              <a:t> - volume production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obj. </a:t>
            </a:r>
            <a:r>
              <a:rPr lang="en-US" dirty="0" smtClean="0">
                <a:solidFill>
                  <a:srgbClr val="0070C0"/>
                </a:solidFill>
              </a:rPr>
              <a:t>2 </a:t>
            </a:r>
            <a:r>
              <a:rPr lang="en-US" dirty="0" smtClean="0"/>
              <a:t>- Frost resistance</a:t>
            </a:r>
          </a:p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Let us plot the objective space: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6364" y="4782916"/>
            <a:ext cx="2985962" cy="520323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320" y="3920269"/>
            <a:ext cx="2677656" cy="1725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41" y="2986299"/>
            <a:ext cx="5135285" cy="31154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15161" y="4941434"/>
            <a:ext cx="2985962" cy="520323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angle 19"/>
          <p:cNvSpPr/>
          <p:nvPr/>
        </p:nvSpPr>
        <p:spPr>
          <a:xfrm>
            <a:off x="1987879" y="4681409"/>
            <a:ext cx="2249585" cy="787884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angle 20"/>
          <p:cNvSpPr/>
          <p:nvPr/>
        </p:nvSpPr>
        <p:spPr>
          <a:xfrm>
            <a:off x="1988399" y="3999568"/>
            <a:ext cx="969954" cy="1451431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21"/>
          <p:cNvSpPr/>
          <p:nvPr/>
        </p:nvSpPr>
        <p:spPr>
          <a:xfrm>
            <a:off x="1966365" y="3552861"/>
            <a:ext cx="517890" cy="1911743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Box 17"/>
          <p:cNvSpPr txBox="1"/>
          <p:nvPr/>
        </p:nvSpPr>
        <p:spPr>
          <a:xfrm>
            <a:off x="801748" y="2499898"/>
            <a:ext cx="5195826" cy="523220"/>
          </a:xfrm>
          <a:prstGeom prst="rect">
            <a:avLst/>
          </a:prstGeom>
          <a:solidFill>
            <a:srgbClr val="DEEBF7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After shading all the areas we can see that no solutions are inside the shaded area, thus </a:t>
            </a:r>
            <a:r>
              <a:rPr lang="en-US" sz="1400" b="1" i="1" dirty="0" smtClean="0">
                <a:solidFill>
                  <a:schemeClr val="accent6"/>
                </a:solidFill>
              </a:rPr>
              <a:t>all remaining solutions are non dominated</a:t>
            </a:r>
            <a:endParaRPr lang="pt-PT" sz="14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1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Multi-objective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obj. 1</a:t>
            </a:r>
            <a:r>
              <a:rPr lang="en-US" dirty="0" smtClean="0"/>
              <a:t> - volume production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obj. </a:t>
            </a:r>
            <a:r>
              <a:rPr lang="en-US" dirty="0" smtClean="0">
                <a:solidFill>
                  <a:srgbClr val="0070C0"/>
                </a:solidFill>
              </a:rPr>
              <a:t>2 </a:t>
            </a:r>
            <a:r>
              <a:rPr lang="en-US" dirty="0" smtClean="0"/>
              <a:t>- Frost resistance</a:t>
            </a:r>
          </a:p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Let us plot the objective space: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6364" y="4782916"/>
            <a:ext cx="2985962" cy="520323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320" y="3920269"/>
            <a:ext cx="2677656" cy="1725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89" y="2986299"/>
            <a:ext cx="5135285" cy="31154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15161" y="4941434"/>
            <a:ext cx="2985962" cy="520323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angle 19"/>
          <p:cNvSpPr/>
          <p:nvPr/>
        </p:nvSpPr>
        <p:spPr>
          <a:xfrm>
            <a:off x="1987879" y="4681409"/>
            <a:ext cx="2249585" cy="787884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angle 20"/>
          <p:cNvSpPr/>
          <p:nvPr/>
        </p:nvSpPr>
        <p:spPr>
          <a:xfrm>
            <a:off x="1988399" y="3999568"/>
            <a:ext cx="969954" cy="1451431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21"/>
          <p:cNvSpPr/>
          <p:nvPr/>
        </p:nvSpPr>
        <p:spPr>
          <a:xfrm>
            <a:off x="1966365" y="3552861"/>
            <a:ext cx="517890" cy="1911743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Box 17"/>
          <p:cNvSpPr txBox="1"/>
          <p:nvPr/>
        </p:nvSpPr>
        <p:spPr>
          <a:xfrm>
            <a:off x="801748" y="2499898"/>
            <a:ext cx="5195826" cy="523220"/>
          </a:xfrm>
          <a:prstGeom prst="rect">
            <a:avLst/>
          </a:prstGeom>
          <a:solidFill>
            <a:srgbClr val="DEEBF7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After shading all the areas we can see that no solutions are inside the shaded area, thus </a:t>
            </a:r>
            <a:r>
              <a:rPr lang="en-US" sz="1400" b="1" i="1" dirty="0" smtClean="0">
                <a:solidFill>
                  <a:schemeClr val="accent6"/>
                </a:solidFill>
              </a:rPr>
              <a:t>all remaining solutions are non dominated</a:t>
            </a:r>
            <a:endParaRPr lang="pt-PT" sz="14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6861" y="5716507"/>
            <a:ext cx="5464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Because no solution dominates another, no solution is completely better than the other UNLESS we have some </a:t>
            </a:r>
            <a:r>
              <a:rPr lang="en-US" sz="1600" dirty="0" smtClean="0">
                <a:solidFill>
                  <a:srgbClr val="0070C0"/>
                </a:solidFill>
              </a:rPr>
              <a:t>additional information about the decision makers preferences…</a:t>
            </a:r>
          </a:p>
          <a:p>
            <a:r>
              <a:rPr lang="en-US" sz="1600" dirty="0" smtClean="0"/>
              <a:t>We may know he does not want frost resistance &lt; 2.5</a:t>
            </a:r>
            <a:endParaRPr lang="pt-PT" sz="1600" dirty="0"/>
          </a:p>
        </p:txBody>
      </p:sp>
      <p:sp>
        <p:nvSpPr>
          <p:cNvPr id="10" name="Rectangle 9"/>
          <p:cNvSpPr/>
          <p:nvPr/>
        </p:nvSpPr>
        <p:spPr>
          <a:xfrm>
            <a:off x="831375" y="6350074"/>
            <a:ext cx="516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So, which of these solutions is the best?</a:t>
            </a:r>
            <a:endParaRPr lang="pt-PT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222" y="1351129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Multi-objective problems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90926" y="2193524"/>
            <a:ext cx="5183188" cy="3868877"/>
          </a:xfrm>
        </p:spPr>
        <p:txBody>
          <a:bodyPr>
            <a:normAutofit/>
          </a:bodyPr>
          <a:lstStyle/>
          <a:p>
            <a:r>
              <a:rPr lang="en-US" sz="2200" dirty="0"/>
              <a:t>we seek to find </a:t>
            </a:r>
            <a:r>
              <a:rPr lang="en-US" sz="2200" b="1" dirty="0"/>
              <a:t>the set of solutions </a:t>
            </a:r>
            <a:r>
              <a:rPr lang="en-US" sz="2200" dirty="0"/>
              <a:t>for which we can demonstrate that no better solution </a:t>
            </a:r>
            <a:r>
              <a:rPr lang="en-US" sz="2200" dirty="0" smtClean="0"/>
              <a:t>exists</a:t>
            </a:r>
          </a:p>
          <a:p>
            <a:endParaRPr lang="en-US" sz="800" dirty="0" smtClean="0"/>
          </a:p>
          <a:p>
            <a:r>
              <a:rPr lang="en-US" sz="2200" dirty="0" smtClean="0"/>
              <a:t>This </a:t>
            </a:r>
            <a:r>
              <a:rPr lang="en-US" sz="2200" dirty="0"/>
              <a:t>set of solutions is referred to </a:t>
            </a:r>
            <a:r>
              <a:rPr lang="en-US" sz="2200" b="1" dirty="0">
                <a:solidFill>
                  <a:schemeClr val="accent6"/>
                </a:solidFill>
              </a:rPr>
              <a:t>as non-inferior </a:t>
            </a:r>
            <a:r>
              <a:rPr lang="en-US" sz="2200" dirty="0"/>
              <a:t>or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smtClean="0">
                <a:solidFill>
                  <a:schemeClr val="accent6"/>
                </a:solidFill>
              </a:rPr>
              <a:t>non-dominated solutions</a:t>
            </a:r>
          </a:p>
          <a:p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6748346" y="1817649"/>
            <a:ext cx="4605454" cy="4556303"/>
            <a:chOff x="6748346" y="1817649"/>
            <a:chExt cx="4605454" cy="455630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9895" r="650"/>
            <a:stretch/>
          </p:blipFill>
          <p:spPr>
            <a:xfrm>
              <a:off x="6748346" y="1817649"/>
              <a:ext cx="4605454" cy="45563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958039" y="3044283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02137" y="2505075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3129" y="3060597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85741" y="5001402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94493" y="5432708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25279" y="5533884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628573" y="5516838"/>
            <a:ext cx="472192" cy="28520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83653" y="2547140"/>
            <a:ext cx="365265" cy="4542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987553" y="2904565"/>
            <a:ext cx="2788023" cy="2671482"/>
          </a:xfrm>
          <a:custGeom>
            <a:avLst/>
            <a:gdLst>
              <a:gd name="connsiteX0" fmla="*/ 0 w 2788023"/>
              <a:gd name="connsiteY0" fmla="*/ 0 h 2671482"/>
              <a:gd name="connsiteX1" fmla="*/ 2034988 w 2788023"/>
              <a:gd name="connsiteY1" fmla="*/ 484094 h 2671482"/>
              <a:gd name="connsiteX2" fmla="*/ 2788023 w 2788023"/>
              <a:gd name="connsiteY2" fmla="*/ 2671482 h 2671482"/>
              <a:gd name="connsiteX3" fmla="*/ 2788023 w 2788023"/>
              <a:gd name="connsiteY3" fmla="*/ 2671482 h 267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023" h="2671482">
                <a:moveTo>
                  <a:pt x="0" y="0"/>
                </a:moveTo>
                <a:lnTo>
                  <a:pt x="2034988" y="484094"/>
                </a:lnTo>
                <a:lnTo>
                  <a:pt x="2788023" y="2671482"/>
                </a:lnTo>
                <a:lnTo>
                  <a:pt x="2788023" y="2671482"/>
                </a:lnTo>
              </a:path>
            </a:pathLst>
          </a:cu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73274" y="2157058"/>
            <a:ext cx="183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Efficient frontier or Pareto Front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051073" y="2803389"/>
            <a:ext cx="1222201" cy="2408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Multi-objective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Let us plot the objective space: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6364" y="4782916"/>
            <a:ext cx="2985962" cy="520323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320" y="3920269"/>
            <a:ext cx="2677656" cy="1725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89" y="2986299"/>
            <a:ext cx="5135285" cy="31154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15161" y="4941434"/>
            <a:ext cx="2985962" cy="520323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angle 19"/>
          <p:cNvSpPr/>
          <p:nvPr/>
        </p:nvSpPr>
        <p:spPr>
          <a:xfrm>
            <a:off x="1987879" y="4681409"/>
            <a:ext cx="2249585" cy="787884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angle 20"/>
          <p:cNvSpPr/>
          <p:nvPr/>
        </p:nvSpPr>
        <p:spPr>
          <a:xfrm>
            <a:off x="1988399" y="3999568"/>
            <a:ext cx="969954" cy="1451431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21"/>
          <p:cNvSpPr/>
          <p:nvPr/>
        </p:nvSpPr>
        <p:spPr>
          <a:xfrm>
            <a:off x="1966365" y="3552861"/>
            <a:ext cx="517890" cy="1911743"/>
          </a:xfrm>
          <a:prstGeom prst="rect">
            <a:avLst/>
          </a:prstGeom>
          <a:solidFill>
            <a:srgbClr val="5B9BD5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Box 17"/>
          <p:cNvSpPr txBox="1"/>
          <p:nvPr/>
        </p:nvSpPr>
        <p:spPr>
          <a:xfrm>
            <a:off x="801748" y="2499898"/>
            <a:ext cx="5195826" cy="523220"/>
          </a:xfrm>
          <a:prstGeom prst="rect">
            <a:avLst/>
          </a:prstGeom>
          <a:solidFill>
            <a:srgbClr val="DEEBF7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After shading all the areas we can see that no solutions are inside the shaded area, thus </a:t>
            </a:r>
            <a:r>
              <a:rPr lang="en-US" sz="1400" b="1" i="1" dirty="0" smtClean="0">
                <a:solidFill>
                  <a:schemeClr val="accent6"/>
                </a:solidFill>
              </a:rPr>
              <a:t>all remaining solutions are non dominated</a:t>
            </a:r>
            <a:endParaRPr lang="pt-PT" sz="14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199" y="2517962"/>
            <a:ext cx="5464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Because no solution dominates another, no solution is completely better than the other UNLESS we have some </a:t>
            </a:r>
            <a:r>
              <a:rPr lang="en-US" sz="1600" dirty="0" smtClean="0">
                <a:solidFill>
                  <a:srgbClr val="0070C0"/>
                </a:solidFill>
              </a:rPr>
              <a:t>additional information about the decision makers preferences…</a:t>
            </a:r>
          </a:p>
          <a:p>
            <a:r>
              <a:rPr lang="en-US" sz="1600" dirty="0" smtClean="0"/>
              <a:t>We may know he does not want frost resistance &lt; 2.5</a:t>
            </a:r>
            <a:endParaRPr lang="pt-PT" sz="1600" dirty="0"/>
          </a:p>
        </p:txBody>
      </p:sp>
      <p:sp>
        <p:nvSpPr>
          <p:cNvPr id="10" name="Rectangle 9"/>
          <p:cNvSpPr/>
          <p:nvPr/>
        </p:nvSpPr>
        <p:spPr>
          <a:xfrm>
            <a:off x="831375" y="6350074"/>
            <a:ext cx="516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So, which of these solutions is the best?</a:t>
            </a:r>
            <a:endParaRPr lang="pt-PT" b="1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199" y="5699894"/>
            <a:ext cx="546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There are several ways to reduce the number of solutions, but this still DOES NOT tell you which is best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0506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1151438" y="2896673"/>
            <a:ext cx="14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Initialization</a:t>
            </a:r>
            <a:endParaRPr lang="pt-PT" dirty="0"/>
          </a:p>
        </p:txBody>
      </p:sp>
      <p:sp>
        <p:nvSpPr>
          <p:cNvPr id="24" name="TextBox 23"/>
          <p:cNvSpPr txBox="1"/>
          <p:nvPr/>
        </p:nvSpPr>
        <p:spPr>
          <a:xfrm>
            <a:off x="3528423" y="2896673"/>
            <a:ext cx="14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Evaluate</a:t>
            </a:r>
            <a:endParaRPr lang="pt-PT" dirty="0"/>
          </a:p>
        </p:txBody>
      </p:sp>
      <p:sp>
        <p:nvSpPr>
          <p:cNvPr id="25" name="TextBox 24"/>
          <p:cNvSpPr txBox="1"/>
          <p:nvPr/>
        </p:nvSpPr>
        <p:spPr>
          <a:xfrm>
            <a:off x="3528423" y="3813642"/>
            <a:ext cx="14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Terminate?</a:t>
            </a:r>
            <a:endParaRPr lang="pt-PT" dirty="0"/>
          </a:p>
        </p:txBody>
      </p:sp>
      <p:sp>
        <p:nvSpPr>
          <p:cNvPr id="26" name="TextBox 25"/>
          <p:cNvSpPr txBox="1"/>
          <p:nvPr/>
        </p:nvSpPr>
        <p:spPr>
          <a:xfrm>
            <a:off x="3528423" y="4730611"/>
            <a:ext cx="144666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Selection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8423" y="5647580"/>
            <a:ext cx="14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Variation</a:t>
            </a:r>
            <a:endParaRPr lang="pt-PT" dirty="0"/>
          </a:p>
        </p:txBody>
      </p:sp>
      <p:cxnSp>
        <p:nvCxnSpPr>
          <p:cNvPr id="16" name="Straight Arrow Connector 15"/>
          <p:cNvCxnSpPr>
            <a:stCxn id="14" idx="3"/>
            <a:endCxn id="24" idx="1"/>
          </p:cNvCxnSpPr>
          <p:nvPr/>
        </p:nvCxnSpPr>
        <p:spPr>
          <a:xfrm>
            <a:off x="2598100" y="3081339"/>
            <a:ext cx="9303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25" idx="0"/>
          </p:cNvCxnSpPr>
          <p:nvPr/>
        </p:nvCxnSpPr>
        <p:spPr>
          <a:xfrm>
            <a:off x="4251754" y="3266005"/>
            <a:ext cx="0" cy="54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  <a:endCxn id="26" idx="0"/>
          </p:cNvCxnSpPr>
          <p:nvPr/>
        </p:nvCxnSpPr>
        <p:spPr>
          <a:xfrm>
            <a:off x="4251754" y="4182974"/>
            <a:ext cx="0" cy="54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7" idx="0"/>
          </p:cNvCxnSpPr>
          <p:nvPr/>
        </p:nvCxnSpPr>
        <p:spPr>
          <a:xfrm>
            <a:off x="4251754" y="5099943"/>
            <a:ext cx="0" cy="54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7" idx="3"/>
            <a:endCxn id="24" idx="3"/>
          </p:cNvCxnSpPr>
          <p:nvPr/>
        </p:nvCxnSpPr>
        <p:spPr>
          <a:xfrm flipV="1">
            <a:off x="4975085" y="3081339"/>
            <a:ext cx="12700" cy="2750907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27437" t="37993" r="59863" b="42270"/>
          <a:stretch/>
        </p:blipFill>
        <p:spPr>
          <a:xfrm>
            <a:off x="9144000" y="3210798"/>
            <a:ext cx="2620210" cy="25558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21251" t="3581" r="3191" b="18427"/>
          <a:stretch/>
        </p:blipFill>
        <p:spPr>
          <a:xfrm>
            <a:off x="6304547" y="3210798"/>
            <a:ext cx="2662989" cy="2586450"/>
          </a:xfrm>
          <a:prstGeom prst="rect">
            <a:avLst/>
          </a:prstGeom>
        </p:spPr>
      </p:pic>
      <p:sp>
        <p:nvSpPr>
          <p:cNvPr id="38" name="Text Placeholder 1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Challenges: </a:t>
            </a:r>
            <a:r>
              <a:rPr lang="en-US" dirty="0" smtClean="0">
                <a:solidFill>
                  <a:schemeClr val="accent6"/>
                </a:solidFill>
              </a:rPr>
              <a:t>Selecting the best solution, 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Visualization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4547" y="27721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2D</a:t>
            </a:r>
            <a:endParaRPr lang="pt-PT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063788" y="2822060"/>
            <a:ext cx="50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3D</a:t>
            </a:r>
            <a:endParaRPr lang="pt-PT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04547" y="5832246"/>
            <a:ext cx="5459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we visualize the objective space is not complicated for 2 variables, but for 3 it gets difficult to see which solutions are dominated and for 4…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14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Non-Pareto techniques</a:t>
            </a:r>
          </a:p>
          <a:p>
            <a:pPr lvl="1"/>
            <a:r>
              <a:rPr lang="en-US" dirty="0" smtClean="0"/>
              <a:t>Aggregating approaches</a:t>
            </a:r>
          </a:p>
          <a:p>
            <a:pPr lvl="1"/>
            <a:r>
              <a:rPr lang="en-US" dirty="0" smtClean="0"/>
              <a:t>Vector evaluated genetic algorithm (VEGA)</a:t>
            </a:r>
          </a:p>
          <a:p>
            <a:pPr lvl="1"/>
            <a:r>
              <a:rPr lang="en-US" dirty="0" smtClean="0"/>
              <a:t>Lexicographic ordering </a:t>
            </a:r>
          </a:p>
          <a:p>
            <a:pPr lvl="1"/>
            <a:r>
              <a:rPr lang="en-US" dirty="0" smtClean="0"/>
              <a:t>Target vector approaches </a:t>
            </a:r>
          </a:p>
          <a:p>
            <a:pPr marL="0" indent="0">
              <a:buNone/>
            </a:pPr>
            <a:r>
              <a:rPr lang="en-US" b="1" dirty="0" smtClean="0"/>
              <a:t>Pareto techniques</a:t>
            </a:r>
          </a:p>
          <a:p>
            <a:pPr lvl="1"/>
            <a:r>
              <a:rPr lang="en-US" dirty="0" smtClean="0"/>
              <a:t>Multi-objective genetic algorithm (MOGA)</a:t>
            </a:r>
          </a:p>
          <a:p>
            <a:pPr lvl="1"/>
            <a:r>
              <a:rPr lang="en-US" dirty="0" smtClean="0"/>
              <a:t>Non-dominated sorting genetic algorithm-II (NSGA-II)</a:t>
            </a:r>
          </a:p>
          <a:p>
            <a:pPr lvl="1"/>
            <a:r>
              <a:rPr lang="en-US" dirty="0" smtClean="0"/>
              <a:t>Multi-objective particle swarm optimization (MOPSO)</a:t>
            </a:r>
          </a:p>
          <a:p>
            <a:pPr lvl="1"/>
            <a:r>
              <a:rPr lang="en-US" dirty="0" smtClean="0"/>
              <a:t>Strength Pareto evolutionary algorithm (SPEA-II)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983776" y="1843088"/>
            <a:ext cx="7560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Evolutionary Optimization Algorithms</a:t>
            </a:r>
            <a:endParaRPr lang="pt-PT" sz="3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983776" y="1843088"/>
            <a:ext cx="7560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Evolutionary Optimization Algorithms</a:t>
            </a:r>
            <a:endParaRPr lang="pt-PT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83776" y="22021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Non-Pareto techniques</a:t>
            </a:r>
          </a:p>
          <a:p>
            <a:pPr lvl="1"/>
            <a:r>
              <a:rPr lang="en-US" dirty="0" smtClean="0"/>
              <a:t>Aggregating approaches</a:t>
            </a:r>
          </a:p>
          <a:p>
            <a:pPr lvl="1"/>
            <a:r>
              <a:rPr lang="en-US" dirty="0" smtClean="0"/>
              <a:t>Vector evaluated genetic algorithm (VEGA)</a:t>
            </a:r>
          </a:p>
          <a:p>
            <a:pPr lvl="1"/>
            <a:r>
              <a:rPr lang="en-US" dirty="0" smtClean="0"/>
              <a:t>Lexicographic ordering </a:t>
            </a:r>
          </a:p>
          <a:p>
            <a:pPr lvl="1"/>
            <a:r>
              <a:rPr lang="en-US" dirty="0" smtClean="0"/>
              <a:t>Target vector approaches </a:t>
            </a:r>
          </a:p>
          <a:p>
            <a:pPr marL="0" indent="0">
              <a:buNone/>
            </a:pPr>
            <a:r>
              <a:rPr lang="en-US" b="1" dirty="0" smtClean="0"/>
              <a:t>Pareto techniques</a:t>
            </a:r>
          </a:p>
          <a:p>
            <a:pPr lvl="1"/>
            <a:r>
              <a:rPr lang="en-US" dirty="0" smtClean="0"/>
              <a:t>Multi-objective genetic algorithm (MOGA)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Non-dominated sorting genetic algorithm-II (NSGA-II)</a:t>
            </a:r>
          </a:p>
          <a:p>
            <a:pPr lvl="1"/>
            <a:r>
              <a:rPr lang="en-US" dirty="0" smtClean="0"/>
              <a:t>Multi-objective particle swarm optimization (MOPSO)</a:t>
            </a:r>
          </a:p>
          <a:p>
            <a:pPr lvl="1"/>
            <a:r>
              <a:rPr lang="en-US" dirty="0" smtClean="0"/>
              <a:t>Strength Pareto evolutionary algorithm (SPEA-II)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415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20726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method was proposed by Deb et al. in 2000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Key features:</a:t>
            </a:r>
          </a:p>
          <a:p>
            <a:r>
              <a:rPr lang="en-US" dirty="0" smtClean="0"/>
              <a:t>Emphasizes </a:t>
            </a:r>
            <a:r>
              <a:rPr lang="en-US" dirty="0" smtClean="0">
                <a:solidFill>
                  <a:srgbClr val="0070C0"/>
                </a:solidFill>
              </a:rPr>
              <a:t>non-dominated sorting</a:t>
            </a:r>
          </a:p>
          <a:p>
            <a:r>
              <a:rPr lang="en-US" dirty="0" smtClean="0"/>
              <a:t>Uses </a:t>
            </a:r>
            <a:r>
              <a:rPr lang="en-US" dirty="0" smtClean="0">
                <a:solidFill>
                  <a:srgbClr val="0070C0"/>
                </a:solidFill>
              </a:rPr>
              <a:t>a diversity preserving </a:t>
            </a:r>
            <a:r>
              <a:rPr lang="en-US" dirty="0" smtClean="0"/>
              <a:t>mechanism</a:t>
            </a:r>
          </a:p>
          <a:p>
            <a:r>
              <a:rPr lang="en-US" dirty="0" smtClean="0"/>
              <a:t>Performs </a:t>
            </a:r>
            <a:r>
              <a:rPr lang="en-US" dirty="0" smtClean="0">
                <a:solidFill>
                  <a:srgbClr val="0070C0"/>
                </a:solidFill>
              </a:rPr>
              <a:t>crowding comparison</a:t>
            </a:r>
          </a:p>
          <a:p>
            <a:r>
              <a:rPr lang="en-US" dirty="0" smtClean="0"/>
              <a:t>Uses </a:t>
            </a:r>
            <a:r>
              <a:rPr lang="en-US" dirty="0" smtClean="0">
                <a:solidFill>
                  <a:srgbClr val="0070C0"/>
                </a:solidFill>
              </a:rPr>
              <a:t>elitist principle</a:t>
            </a:r>
            <a:r>
              <a:rPr lang="en-US" dirty="0" smtClean="0"/>
              <a:t>: some parents go directly to the next generation based on the above mentioned conditions</a:t>
            </a:r>
          </a:p>
        </p:txBody>
      </p:sp>
    </p:spTree>
    <p:extLst>
      <p:ext uri="{BB962C8B-B14F-4D97-AF65-F5344CB8AC3E}">
        <p14:creationId xmlns:p14="http://schemas.microsoft.com/office/powerpoint/2010/main" val="21312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20726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algorithm uses an </a:t>
            </a:r>
            <a:r>
              <a:rPr lang="en-US" b="1" dirty="0"/>
              <a:t>evolutionary process </a:t>
            </a:r>
            <a:r>
              <a:rPr lang="en-US" dirty="0" smtClean="0"/>
              <a:t>including </a:t>
            </a:r>
            <a:r>
              <a:rPr lang="en-US" dirty="0">
                <a:solidFill>
                  <a:srgbClr val="0070C0"/>
                </a:solidFill>
              </a:rPr>
              <a:t>selection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genetic crossover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genetic mutation</a:t>
            </a:r>
            <a:r>
              <a:rPr lang="en-US" dirty="0"/>
              <a:t>.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(In the following example we will skip this part)</a:t>
            </a:r>
          </a:p>
          <a:p>
            <a:pPr marL="0" indent="0">
              <a:buNone/>
            </a:pPr>
            <a:endParaRPr lang="en-US" sz="9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population </a:t>
            </a:r>
            <a:r>
              <a:rPr lang="en-US" dirty="0" smtClean="0"/>
              <a:t>of solutions is </a:t>
            </a:r>
            <a:r>
              <a:rPr lang="en-US" dirty="0"/>
              <a:t>sorted into a </a:t>
            </a:r>
            <a:r>
              <a:rPr lang="en-US" dirty="0">
                <a:solidFill>
                  <a:schemeClr val="accent6"/>
                </a:solidFill>
              </a:rPr>
              <a:t>hierarchy of sub-populations </a:t>
            </a:r>
            <a:r>
              <a:rPr lang="en-US" dirty="0"/>
              <a:t>based on the ordering of </a:t>
            </a:r>
            <a:r>
              <a:rPr lang="en-US" dirty="0">
                <a:solidFill>
                  <a:schemeClr val="accent6"/>
                </a:solidFill>
              </a:rPr>
              <a:t>Pareto dominance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dirty="0" smtClean="0"/>
              <a:t>Similarity </a:t>
            </a:r>
            <a:r>
              <a:rPr lang="en-US" dirty="0"/>
              <a:t>between members of each </a:t>
            </a:r>
            <a:r>
              <a:rPr lang="en-US" dirty="0">
                <a:solidFill>
                  <a:schemeClr val="accent6"/>
                </a:solidFill>
              </a:rPr>
              <a:t>sub-group</a:t>
            </a:r>
            <a:r>
              <a:rPr lang="en-US" dirty="0"/>
              <a:t> is evaluated </a:t>
            </a:r>
            <a:r>
              <a:rPr lang="en-US" dirty="0">
                <a:solidFill>
                  <a:schemeClr val="accent6"/>
                </a:solidFill>
              </a:rPr>
              <a:t>on the </a:t>
            </a:r>
            <a:r>
              <a:rPr lang="en-US" dirty="0" smtClean="0">
                <a:solidFill>
                  <a:schemeClr val="accent6"/>
                </a:solidFill>
              </a:rPr>
              <a:t>Pareto-front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dirty="0" smtClean="0"/>
              <a:t>Similarity </a:t>
            </a:r>
            <a:r>
              <a:rPr lang="en-US" dirty="0"/>
              <a:t>measures are used to promote a </a:t>
            </a:r>
            <a:r>
              <a:rPr lang="en-US" dirty="0">
                <a:solidFill>
                  <a:schemeClr val="accent6"/>
                </a:solidFill>
              </a:rPr>
              <a:t>diverse front of non-dominated solutions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84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20726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non-dominated sorting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395" y="2646472"/>
            <a:ext cx="3356029" cy="3777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76" y="2494276"/>
            <a:ext cx="3835217" cy="3929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9395" y="2192881"/>
            <a:ext cx="359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Minimize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Time</a:t>
            </a:r>
            <a:r>
              <a:rPr lang="en-US" dirty="0" smtClean="0"/>
              <a:t> &amp; </a:t>
            </a:r>
            <a:r>
              <a:rPr lang="en-US" b="1" dirty="0" smtClean="0"/>
              <a:t>Minimize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Cost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09395" y="3616657"/>
            <a:ext cx="3356029" cy="58685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4666593" y="2646472"/>
            <a:ext cx="36428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A&amp;B</a:t>
            </a:r>
          </a:p>
          <a:p>
            <a:endParaRPr lang="en-US" sz="800" b="1" dirty="0" smtClean="0"/>
          </a:p>
          <a:p>
            <a:r>
              <a:rPr lang="en-US" b="1" dirty="0" smtClean="0"/>
              <a:t>A</a:t>
            </a:r>
            <a:r>
              <a:rPr lang="en-US" dirty="0" smtClean="0"/>
              <a:t> is </a:t>
            </a:r>
            <a:r>
              <a:rPr lang="en-US" u="sng" dirty="0" smtClean="0"/>
              <a:t>better</a:t>
            </a:r>
            <a:r>
              <a:rPr lang="en-US" dirty="0" smtClean="0"/>
              <a:t> in terms of </a:t>
            </a:r>
            <a:r>
              <a:rPr lang="en-US" dirty="0" smtClean="0">
                <a:solidFill>
                  <a:schemeClr val="accent1"/>
                </a:solidFill>
              </a:rPr>
              <a:t>time</a:t>
            </a:r>
            <a:r>
              <a:rPr lang="en-US" dirty="0" smtClean="0"/>
              <a:t>, but </a:t>
            </a:r>
          </a:p>
          <a:p>
            <a:r>
              <a:rPr lang="en-US" b="1" dirty="0" smtClean="0"/>
              <a:t>B </a:t>
            </a:r>
            <a:r>
              <a:rPr lang="en-US" dirty="0"/>
              <a:t>is </a:t>
            </a:r>
            <a:r>
              <a:rPr lang="en-US" u="sng" dirty="0"/>
              <a:t>better</a:t>
            </a:r>
            <a:r>
              <a:rPr lang="en-US" dirty="0"/>
              <a:t> in terms of </a:t>
            </a:r>
            <a:r>
              <a:rPr lang="en-US" dirty="0" smtClean="0">
                <a:solidFill>
                  <a:schemeClr val="accent1"/>
                </a:solidFill>
              </a:rPr>
              <a:t>cost</a:t>
            </a:r>
            <a:r>
              <a:rPr lang="en-US" dirty="0" smtClean="0"/>
              <a:t> </a:t>
            </a:r>
          </a:p>
          <a:p>
            <a:endParaRPr lang="en-US" sz="800" dirty="0"/>
          </a:p>
          <a:p>
            <a:r>
              <a:rPr lang="en-US" dirty="0" smtClean="0"/>
              <a:t>THUS, A&amp;B are a </a:t>
            </a:r>
            <a:r>
              <a:rPr lang="en-US" b="1" dirty="0" smtClean="0">
                <a:solidFill>
                  <a:schemeClr val="accent6"/>
                </a:solidFill>
              </a:rPr>
              <a:t>non-dominated</a:t>
            </a:r>
            <a:r>
              <a:rPr lang="en-US" dirty="0" smtClean="0"/>
              <a:t> set</a:t>
            </a:r>
          </a:p>
          <a:p>
            <a:endParaRPr lang="en-US" dirty="0"/>
          </a:p>
          <a:p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1226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20726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non-dominated sorting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395" y="2646472"/>
            <a:ext cx="3356029" cy="3777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76" y="2494276"/>
            <a:ext cx="3835217" cy="3929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9395" y="2192881"/>
            <a:ext cx="359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Minimize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Time</a:t>
            </a:r>
            <a:r>
              <a:rPr lang="en-US" dirty="0" smtClean="0"/>
              <a:t> &amp; </a:t>
            </a:r>
            <a:r>
              <a:rPr lang="en-US" b="1" dirty="0" smtClean="0"/>
              <a:t>Minimize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Cost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09395" y="3616657"/>
            <a:ext cx="3356029" cy="28660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4666593" y="2646472"/>
            <a:ext cx="364280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A&amp;B</a:t>
            </a:r>
          </a:p>
          <a:p>
            <a:endParaRPr lang="en-US" sz="800" b="1" dirty="0" smtClean="0"/>
          </a:p>
          <a:p>
            <a:r>
              <a:rPr lang="en-US" b="1" dirty="0" smtClean="0"/>
              <a:t>A</a:t>
            </a:r>
            <a:r>
              <a:rPr lang="en-US" dirty="0" smtClean="0"/>
              <a:t> is </a:t>
            </a:r>
            <a:r>
              <a:rPr lang="en-US" u="sng" dirty="0" smtClean="0"/>
              <a:t>better</a:t>
            </a:r>
            <a:r>
              <a:rPr lang="en-US" dirty="0" smtClean="0"/>
              <a:t> in terms of </a:t>
            </a:r>
            <a:r>
              <a:rPr lang="en-US" dirty="0" smtClean="0">
                <a:solidFill>
                  <a:schemeClr val="accent1"/>
                </a:solidFill>
              </a:rPr>
              <a:t>time</a:t>
            </a:r>
            <a:r>
              <a:rPr lang="en-US" dirty="0" smtClean="0"/>
              <a:t>, but </a:t>
            </a:r>
          </a:p>
          <a:p>
            <a:r>
              <a:rPr lang="en-US" b="1" dirty="0" smtClean="0"/>
              <a:t>B </a:t>
            </a:r>
            <a:r>
              <a:rPr lang="en-US" dirty="0"/>
              <a:t>is </a:t>
            </a:r>
            <a:r>
              <a:rPr lang="en-US" u="sng" dirty="0"/>
              <a:t>better</a:t>
            </a:r>
            <a:r>
              <a:rPr lang="en-US" dirty="0"/>
              <a:t> in terms of </a:t>
            </a:r>
            <a:r>
              <a:rPr lang="en-US" dirty="0" smtClean="0">
                <a:solidFill>
                  <a:schemeClr val="accent1"/>
                </a:solidFill>
              </a:rPr>
              <a:t>cost</a:t>
            </a:r>
            <a:r>
              <a:rPr lang="en-US" dirty="0" smtClean="0"/>
              <a:t> </a:t>
            </a:r>
          </a:p>
          <a:p>
            <a:endParaRPr lang="en-US" sz="800" dirty="0"/>
          </a:p>
          <a:p>
            <a:r>
              <a:rPr lang="en-US" dirty="0" smtClean="0"/>
              <a:t>THUS, A&amp;B are a </a:t>
            </a:r>
            <a:r>
              <a:rPr lang="en-US" b="1" dirty="0" smtClean="0">
                <a:solidFill>
                  <a:schemeClr val="accent6"/>
                </a:solidFill>
              </a:rPr>
              <a:t>non-dominated</a:t>
            </a:r>
            <a:r>
              <a:rPr lang="en-US" dirty="0" smtClean="0"/>
              <a:t> set</a:t>
            </a:r>
          </a:p>
          <a:p>
            <a:endParaRPr lang="en-US" dirty="0"/>
          </a:p>
          <a:p>
            <a:r>
              <a:rPr lang="en-US" b="1" dirty="0" smtClean="0"/>
              <a:t>A&amp;C</a:t>
            </a:r>
          </a:p>
          <a:p>
            <a:endParaRPr lang="en-US" sz="800" b="1" dirty="0" smtClean="0"/>
          </a:p>
          <a:p>
            <a:r>
              <a:rPr lang="en-US" b="1" dirty="0"/>
              <a:t>A</a:t>
            </a:r>
            <a:r>
              <a:rPr lang="en-US" dirty="0"/>
              <a:t> is </a:t>
            </a:r>
            <a:r>
              <a:rPr lang="en-US" u="sng" dirty="0"/>
              <a:t>better</a:t>
            </a:r>
            <a:r>
              <a:rPr lang="en-US" dirty="0"/>
              <a:t> in terms of </a:t>
            </a:r>
            <a:r>
              <a:rPr lang="en-US" dirty="0">
                <a:solidFill>
                  <a:schemeClr val="accent1"/>
                </a:solidFill>
              </a:rPr>
              <a:t>time</a:t>
            </a:r>
            <a:r>
              <a:rPr lang="en-US" dirty="0"/>
              <a:t>, but </a:t>
            </a:r>
          </a:p>
          <a:p>
            <a:r>
              <a:rPr lang="en-US" b="1" dirty="0" smtClean="0"/>
              <a:t>C </a:t>
            </a:r>
            <a:r>
              <a:rPr lang="en-US" dirty="0"/>
              <a:t>is </a:t>
            </a:r>
            <a:r>
              <a:rPr lang="en-US" u="sng" dirty="0" smtClean="0"/>
              <a:t>equally good</a:t>
            </a:r>
            <a:r>
              <a:rPr lang="en-US" dirty="0" smtClean="0"/>
              <a:t> </a:t>
            </a:r>
            <a:r>
              <a:rPr lang="en-US" dirty="0"/>
              <a:t>in terms of </a:t>
            </a:r>
            <a:r>
              <a:rPr lang="en-US" dirty="0">
                <a:solidFill>
                  <a:schemeClr val="accent1"/>
                </a:solidFill>
              </a:rPr>
              <a:t>cost</a:t>
            </a:r>
            <a:r>
              <a:rPr lang="en-US" dirty="0"/>
              <a:t> </a:t>
            </a:r>
          </a:p>
          <a:p>
            <a:endParaRPr lang="en-US" sz="800" b="1" dirty="0" smtClean="0"/>
          </a:p>
          <a:p>
            <a:r>
              <a:rPr lang="en-US" dirty="0"/>
              <a:t>THUS,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/>
                </a:solidFill>
              </a:rPr>
              <a:t>dominates</a:t>
            </a:r>
            <a:r>
              <a:rPr lang="en-US" dirty="0" smtClean="0"/>
              <a:t> C</a:t>
            </a:r>
          </a:p>
          <a:p>
            <a:endParaRPr lang="en-US" dirty="0"/>
          </a:p>
          <a:p>
            <a:r>
              <a:rPr lang="en-US" dirty="0" smtClean="0"/>
              <a:t>… </a:t>
            </a:r>
            <a:r>
              <a:rPr lang="en-US" dirty="0"/>
              <a:t>(see Excel)</a:t>
            </a:r>
          </a:p>
          <a:p>
            <a:endParaRPr lang="en-US" dirty="0"/>
          </a:p>
          <a:p>
            <a:endParaRPr lang="pt-PT" b="1" dirty="0"/>
          </a:p>
        </p:txBody>
      </p:sp>
      <p:sp>
        <p:nvSpPr>
          <p:cNvPr id="12" name="Rectangle 11"/>
          <p:cNvSpPr/>
          <p:nvPr/>
        </p:nvSpPr>
        <p:spPr>
          <a:xfrm>
            <a:off x="8309394" y="4232972"/>
            <a:ext cx="3356029" cy="28660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19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20726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non-dominated sorting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395" y="2646472"/>
            <a:ext cx="3356029" cy="3777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76" y="2494276"/>
            <a:ext cx="3835217" cy="3929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9395" y="2192881"/>
            <a:ext cx="359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Minimize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Time</a:t>
            </a:r>
            <a:r>
              <a:rPr lang="en-US" dirty="0" smtClean="0"/>
              <a:t> &amp; </a:t>
            </a:r>
            <a:r>
              <a:rPr lang="en-US" b="1" dirty="0" smtClean="0"/>
              <a:t>Minimize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Cost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09395" y="3616657"/>
            <a:ext cx="3356029" cy="28660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4666593" y="2646472"/>
            <a:ext cx="36428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/>
                </a:solidFill>
              </a:rPr>
              <a:t>dominates</a:t>
            </a:r>
            <a:r>
              <a:rPr lang="en-US" dirty="0" smtClean="0"/>
              <a:t> C</a:t>
            </a:r>
          </a:p>
          <a:p>
            <a:r>
              <a:rPr lang="en-US" dirty="0" smtClean="0"/>
              <a:t>B </a:t>
            </a:r>
            <a:r>
              <a:rPr lang="en-US" b="1" dirty="0" smtClean="0">
                <a:solidFill>
                  <a:schemeClr val="accent6"/>
                </a:solidFill>
              </a:rPr>
              <a:t>dominates </a:t>
            </a:r>
            <a:r>
              <a:rPr lang="en-US" dirty="0" smtClean="0"/>
              <a:t>C, E, G, H, I</a:t>
            </a:r>
          </a:p>
          <a:p>
            <a:r>
              <a:rPr lang="en-US" dirty="0" smtClean="0"/>
              <a:t>D </a:t>
            </a:r>
            <a:r>
              <a:rPr lang="en-US" b="1" dirty="0">
                <a:solidFill>
                  <a:schemeClr val="accent6"/>
                </a:solidFill>
              </a:rPr>
              <a:t>dominates </a:t>
            </a:r>
            <a:r>
              <a:rPr lang="en-US" dirty="0" smtClean="0"/>
              <a:t>E</a:t>
            </a:r>
            <a:r>
              <a:rPr lang="en-US" dirty="0"/>
              <a:t>, </a:t>
            </a:r>
            <a:r>
              <a:rPr lang="en-US" dirty="0" smtClean="0"/>
              <a:t>G, H, I</a:t>
            </a:r>
          </a:p>
          <a:p>
            <a:r>
              <a:rPr lang="en-US" dirty="0" smtClean="0"/>
              <a:t>F </a:t>
            </a:r>
            <a:r>
              <a:rPr lang="en-US" b="1" dirty="0" smtClean="0">
                <a:solidFill>
                  <a:schemeClr val="accent6"/>
                </a:solidFill>
              </a:rPr>
              <a:t>dominates </a:t>
            </a:r>
            <a:r>
              <a:rPr lang="en-US" dirty="0"/>
              <a:t>G, H, I</a:t>
            </a:r>
          </a:p>
          <a:p>
            <a:endParaRPr lang="en-US" dirty="0"/>
          </a:p>
          <a:p>
            <a:r>
              <a:rPr lang="en-US" dirty="0" smtClean="0"/>
              <a:t>THUS </a:t>
            </a:r>
          </a:p>
          <a:p>
            <a:endParaRPr lang="en-US" dirty="0"/>
          </a:p>
          <a:p>
            <a:r>
              <a:rPr lang="en-US" dirty="0" smtClean="0"/>
              <a:t>A, B, D, F form a </a:t>
            </a:r>
            <a:r>
              <a:rPr lang="en-US" b="1" dirty="0" smtClean="0">
                <a:solidFill>
                  <a:schemeClr val="accent6"/>
                </a:solidFill>
              </a:rPr>
              <a:t>non-dominated</a:t>
            </a:r>
            <a:r>
              <a:rPr lang="en-US" b="1" dirty="0" smtClean="0"/>
              <a:t> </a:t>
            </a:r>
            <a:r>
              <a:rPr lang="en-US" dirty="0" smtClean="0"/>
              <a:t>set</a:t>
            </a:r>
          </a:p>
          <a:p>
            <a:endParaRPr lang="en-US" dirty="0"/>
          </a:p>
          <a:p>
            <a:r>
              <a:rPr lang="en-US" dirty="0"/>
              <a:t>A, B, D, F </a:t>
            </a:r>
            <a:r>
              <a:rPr lang="en-US" dirty="0" smtClean="0"/>
              <a:t>form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Pareto-optimal front</a:t>
            </a:r>
          </a:p>
          <a:p>
            <a:endParaRPr lang="en-US" dirty="0"/>
          </a:p>
          <a:p>
            <a:endParaRPr lang="pt-PT" b="1" dirty="0"/>
          </a:p>
        </p:txBody>
      </p:sp>
      <p:sp>
        <p:nvSpPr>
          <p:cNvPr id="12" name="Rectangle 11"/>
          <p:cNvSpPr/>
          <p:nvPr/>
        </p:nvSpPr>
        <p:spPr>
          <a:xfrm>
            <a:off x="8309394" y="4232972"/>
            <a:ext cx="3356029" cy="28660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reeform 9"/>
          <p:cNvSpPr/>
          <p:nvPr/>
        </p:nvSpPr>
        <p:spPr>
          <a:xfrm>
            <a:off x="1787857" y="2879678"/>
            <a:ext cx="1801504" cy="2142698"/>
          </a:xfrm>
          <a:custGeom>
            <a:avLst/>
            <a:gdLst>
              <a:gd name="connsiteX0" fmla="*/ 0 w 1801504"/>
              <a:gd name="connsiteY0" fmla="*/ 0 h 2142698"/>
              <a:gd name="connsiteX1" fmla="*/ 68239 w 1801504"/>
              <a:gd name="connsiteY1" fmla="*/ 177421 h 2142698"/>
              <a:gd name="connsiteX2" fmla="*/ 245659 w 1801504"/>
              <a:gd name="connsiteY2" fmla="*/ 491319 h 2142698"/>
              <a:gd name="connsiteX3" fmla="*/ 368489 w 1801504"/>
              <a:gd name="connsiteY3" fmla="*/ 750626 h 2142698"/>
              <a:gd name="connsiteX4" fmla="*/ 518615 w 1801504"/>
              <a:gd name="connsiteY4" fmla="*/ 1050877 h 2142698"/>
              <a:gd name="connsiteX5" fmla="*/ 573206 w 1801504"/>
              <a:gd name="connsiteY5" fmla="*/ 1146412 h 2142698"/>
              <a:gd name="connsiteX6" fmla="*/ 805218 w 1801504"/>
              <a:gd name="connsiteY6" fmla="*/ 1419367 h 2142698"/>
              <a:gd name="connsiteX7" fmla="*/ 968991 w 1801504"/>
              <a:gd name="connsiteY7" fmla="*/ 1610435 h 2142698"/>
              <a:gd name="connsiteX8" fmla="*/ 1105468 w 1801504"/>
              <a:gd name="connsiteY8" fmla="*/ 1760561 h 2142698"/>
              <a:gd name="connsiteX9" fmla="*/ 1296537 w 1801504"/>
              <a:gd name="connsiteY9" fmla="*/ 1978925 h 2142698"/>
              <a:gd name="connsiteX10" fmla="*/ 1569492 w 1801504"/>
              <a:gd name="connsiteY10" fmla="*/ 2115403 h 2142698"/>
              <a:gd name="connsiteX11" fmla="*/ 1651379 w 1801504"/>
              <a:gd name="connsiteY11" fmla="*/ 2115403 h 2142698"/>
              <a:gd name="connsiteX12" fmla="*/ 1801504 w 1801504"/>
              <a:gd name="connsiteY12" fmla="*/ 2142698 h 214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1504" h="2142698">
                <a:moveTo>
                  <a:pt x="0" y="0"/>
                </a:moveTo>
                <a:cubicBezTo>
                  <a:pt x="13648" y="47767"/>
                  <a:pt x="27296" y="95535"/>
                  <a:pt x="68239" y="177421"/>
                </a:cubicBezTo>
                <a:cubicBezTo>
                  <a:pt x="109182" y="259308"/>
                  <a:pt x="195617" y="395785"/>
                  <a:pt x="245659" y="491319"/>
                </a:cubicBezTo>
                <a:cubicBezTo>
                  <a:pt x="295701" y="586853"/>
                  <a:pt x="322996" y="657366"/>
                  <a:pt x="368489" y="750626"/>
                </a:cubicBezTo>
                <a:cubicBezTo>
                  <a:pt x="413982" y="843886"/>
                  <a:pt x="484496" y="984913"/>
                  <a:pt x="518615" y="1050877"/>
                </a:cubicBezTo>
                <a:cubicBezTo>
                  <a:pt x="552734" y="1116841"/>
                  <a:pt x="525439" y="1084997"/>
                  <a:pt x="573206" y="1146412"/>
                </a:cubicBezTo>
                <a:cubicBezTo>
                  <a:pt x="620973" y="1207827"/>
                  <a:pt x="805218" y="1419367"/>
                  <a:pt x="805218" y="1419367"/>
                </a:cubicBezTo>
                <a:cubicBezTo>
                  <a:pt x="871182" y="1496704"/>
                  <a:pt x="918949" y="1553569"/>
                  <a:pt x="968991" y="1610435"/>
                </a:cubicBezTo>
                <a:cubicBezTo>
                  <a:pt x="1019033" y="1667301"/>
                  <a:pt x="1050877" y="1699146"/>
                  <a:pt x="1105468" y="1760561"/>
                </a:cubicBezTo>
                <a:cubicBezTo>
                  <a:pt x="1160059" y="1821976"/>
                  <a:pt x="1219200" y="1919785"/>
                  <a:pt x="1296537" y="1978925"/>
                </a:cubicBezTo>
                <a:cubicBezTo>
                  <a:pt x="1373874" y="2038065"/>
                  <a:pt x="1510352" y="2092657"/>
                  <a:pt x="1569492" y="2115403"/>
                </a:cubicBezTo>
                <a:cubicBezTo>
                  <a:pt x="1628632" y="2138149"/>
                  <a:pt x="1612710" y="2110854"/>
                  <a:pt x="1651379" y="2115403"/>
                </a:cubicBezTo>
                <a:cubicBezTo>
                  <a:pt x="1690048" y="2119952"/>
                  <a:pt x="1745776" y="2131325"/>
                  <a:pt x="1801504" y="214269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13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20726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non-dominated sorting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395" y="2646472"/>
            <a:ext cx="3356029" cy="3777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76" y="2494276"/>
            <a:ext cx="3835217" cy="39296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2562213"/>
            <a:ext cx="31971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line is the </a:t>
            </a:r>
            <a:r>
              <a:rPr lang="en-US" dirty="0" smtClean="0">
                <a:solidFill>
                  <a:srgbClr val="0070C0"/>
                </a:solidFill>
              </a:rPr>
              <a:t>Pareto-optimal front </a:t>
            </a:r>
            <a:r>
              <a:rPr lang="en-US" dirty="0" smtClean="0"/>
              <a:t>and the solutions in it are called the </a:t>
            </a:r>
            <a:r>
              <a:rPr lang="en-US" b="1" dirty="0" smtClean="0">
                <a:solidFill>
                  <a:srgbClr val="0070C0"/>
                </a:solidFill>
              </a:rPr>
              <a:t>Pareto-optimal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Solutions along the line are </a:t>
            </a:r>
            <a:r>
              <a:rPr lang="en-US" dirty="0" smtClean="0">
                <a:solidFill>
                  <a:schemeClr val="accent6"/>
                </a:solidFill>
              </a:rPr>
              <a:t>non-dominated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All </a:t>
            </a:r>
            <a:r>
              <a:rPr lang="en-US" b="1" dirty="0">
                <a:solidFill>
                  <a:srgbClr val="0070C0"/>
                </a:solidFill>
              </a:rPr>
              <a:t>Pareto-optimal</a:t>
            </a:r>
            <a:r>
              <a:rPr lang="en-US" dirty="0"/>
              <a:t> solutions are </a:t>
            </a:r>
            <a:r>
              <a:rPr lang="en-US" dirty="0">
                <a:solidFill>
                  <a:schemeClr val="accent6"/>
                </a:solidFill>
              </a:rPr>
              <a:t>non-dominated</a:t>
            </a:r>
            <a:endParaRPr lang="pt-PT" dirty="0">
              <a:solidFill>
                <a:schemeClr val="accent6"/>
              </a:solidFill>
            </a:endParaRPr>
          </a:p>
          <a:p>
            <a:endParaRPr lang="pt-P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222" y="1370267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Multi-objective problems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64222" y="2305867"/>
            <a:ext cx="5183188" cy="386887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Classical approaches for generating the Pareto Front</a:t>
            </a:r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sz="1800" dirty="0" smtClean="0"/>
              <a:t>Convert to single objective problem, which delivers one efficient point in the Pareto front (</a:t>
            </a:r>
            <a:r>
              <a:rPr lang="en-US" sz="1800" dirty="0" smtClean="0">
                <a:solidFill>
                  <a:srgbClr val="C00000"/>
                </a:solidFill>
              </a:rPr>
              <a:t>one optimal solution</a:t>
            </a:r>
            <a:r>
              <a:rPr lang="en-US" sz="1800" dirty="0" smtClean="0"/>
              <a:t>) </a:t>
            </a:r>
          </a:p>
          <a:p>
            <a:pPr marL="457200" lvl="1" indent="0">
              <a:buNone/>
            </a:pPr>
            <a:r>
              <a:rPr lang="en-US" sz="1800" dirty="0" smtClean="0"/>
              <a:t>run it several times</a:t>
            </a:r>
          </a:p>
          <a:p>
            <a:endParaRPr lang="en-US" sz="800" dirty="0" smtClean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6748346" y="1817649"/>
            <a:ext cx="4605454" cy="4556303"/>
            <a:chOff x="6748346" y="1817649"/>
            <a:chExt cx="4605454" cy="455630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9895" r="650"/>
            <a:stretch/>
          </p:blipFill>
          <p:spPr>
            <a:xfrm>
              <a:off x="6748346" y="1817649"/>
              <a:ext cx="4605454" cy="45563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958039" y="3044283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02137" y="2505075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3129" y="3060597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85741" y="5001402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94493" y="5432708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25279" y="5533884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628573" y="5516838"/>
            <a:ext cx="472192" cy="28520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83653" y="2547140"/>
            <a:ext cx="365265" cy="4542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987553" y="2904565"/>
            <a:ext cx="2788023" cy="2671482"/>
          </a:xfrm>
          <a:custGeom>
            <a:avLst/>
            <a:gdLst>
              <a:gd name="connsiteX0" fmla="*/ 0 w 2788023"/>
              <a:gd name="connsiteY0" fmla="*/ 0 h 2671482"/>
              <a:gd name="connsiteX1" fmla="*/ 2034988 w 2788023"/>
              <a:gd name="connsiteY1" fmla="*/ 484094 h 2671482"/>
              <a:gd name="connsiteX2" fmla="*/ 2788023 w 2788023"/>
              <a:gd name="connsiteY2" fmla="*/ 2671482 h 2671482"/>
              <a:gd name="connsiteX3" fmla="*/ 2788023 w 2788023"/>
              <a:gd name="connsiteY3" fmla="*/ 2671482 h 267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023" h="2671482">
                <a:moveTo>
                  <a:pt x="0" y="0"/>
                </a:moveTo>
                <a:lnTo>
                  <a:pt x="2034988" y="484094"/>
                </a:lnTo>
                <a:lnTo>
                  <a:pt x="2788023" y="2671482"/>
                </a:lnTo>
                <a:lnTo>
                  <a:pt x="2788023" y="2671482"/>
                </a:lnTo>
              </a:path>
            </a:pathLst>
          </a:cu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73274" y="2157058"/>
            <a:ext cx="183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Efficient frontier or Pareto Front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051073" y="2803389"/>
            <a:ext cx="1222201" cy="2408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9919848" y="3273895"/>
            <a:ext cx="149290" cy="1693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20726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non-dominated sorting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395" y="2646472"/>
            <a:ext cx="3356029" cy="3777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75" y="2452185"/>
            <a:ext cx="3866749" cy="3971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8047" y="5022376"/>
            <a:ext cx="271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Pareto-optimal front 1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8047" y="4008556"/>
            <a:ext cx="271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Pareto-optimal front 2</a:t>
            </a:r>
            <a:endParaRPr lang="pt-PT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7249" y="5022376"/>
            <a:ext cx="95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Rank 1</a:t>
            </a:r>
            <a:endParaRPr lang="pt-PT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66593" y="2646472"/>
            <a:ext cx="3642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repeat the comparison procedure leaving A, B, D and F out we conclude C, E and G form a </a:t>
            </a:r>
            <a:r>
              <a:rPr lang="en-US" b="1" dirty="0" smtClean="0">
                <a:solidFill>
                  <a:schemeClr val="accent6"/>
                </a:solidFill>
              </a:rPr>
              <a:t>non-dominated</a:t>
            </a:r>
            <a:r>
              <a:rPr lang="en-US" b="1" dirty="0" smtClean="0"/>
              <a:t> </a:t>
            </a:r>
            <a:r>
              <a:rPr lang="en-US" dirty="0" smtClean="0"/>
              <a:t>set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6938" y="4008556"/>
            <a:ext cx="95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Rank 2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0328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20726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non-dominated sorting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395" y="2646472"/>
            <a:ext cx="3356029" cy="3777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75" y="2452185"/>
            <a:ext cx="3866749" cy="3971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8047" y="5022376"/>
            <a:ext cx="271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Pareto-optimal front 1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8047" y="4008556"/>
            <a:ext cx="271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Pareto-optimal front 2</a:t>
            </a:r>
            <a:endParaRPr lang="pt-PT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47" y="3500438"/>
            <a:ext cx="271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Pareto-optimal front 3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7249" y="5022376"/>
            <a:ext cx="95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Rank 1</a:t>
            </a:r>
            <a:endParaRPr lang="pt-PT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56938" y="4008556"/>
            <a:ext cx="95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Rank 2</a:t>
            </a:r>
            <a:endParaRPr lang="pt-PT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56938" y="3500438"/>
            <a:ext cx="95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Rank 3</a:t>
            </a:r>
            <a:endParaRPr lang="pt-PT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57348" y="5777625"/>
            <a:ext cx="341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When selecting </a:t>
            </a:r>
            <a:r>
              <a:rPr lang="en-US" b="1" dirty="0" smtClean="0">
                <a:solidFill>
                  <a:schemeClr val="accent1"/>
                </a:solidFill>
              </a:rPr>
              <a:t>Rank 1 has priority over 2</a:t>
            </a:r>
            <a:r>
              <a:rPr lang="en-US" dirty="0" smtClean="0"/>
              <a:t> and 2 over 3, </a:t>
            </a:r>
            <a:r>
              <a:rPr lang="en-US" dirty="0" err="1" smtClean="0"/>
              <a:t>etc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92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20726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Population diversity and crowding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395" y="2646472"/>
            <a:ext cx="3356029" cy="3777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9005" y="6408277"/>
            <a:ext cx="271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Pareto-optimal front 1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8207" y="6408277"/>
            <a:ext cx="95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Rank 1</a:t>
            </a:r>
            <a:endParaRPr lang="pt-PT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17659" y="2562213"/>
            <a:ext cx="34121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How to choose solutions in the same Pareto-optimal front ?</a:t>
            </a:r>
          </a:p>
          <a:p>
            <a:pPr algn="ctr"/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 smtClean="0"/>
              <a:t>If we had to </a:t>
            </a:r>
            <a:r>
              <a:rPr lang="en-US" b="1" dirty="0" smtClean="0"/>
              <a:t>choose 3 out of 4</a:t>
            </a:r>
            <a:r>
              <a:rPr lang="en-US" dirty="0" smtClean="0"/>
              <a:t>, which would we choose?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 have to ensure population diversity so choosing solutions along the font will serve the purpose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 and F being at the extremes will be chosen, but we have to </a:t>
            </a:r>
            <a:r>
              <a:rPr lang="en-US" dirty="0" smtClean="0">
                <a:solidFill>
                  <a:schemeClr val="accent6"/>
                </a:solidFill>
              </a:rPr>
              <a:t>decide among B and D</a:t>
            </a:r>
            <a:endParaRPr lang="pt-PT" dirty="0">
              <a:solidFill>
                <a:schemeClr val="accent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76" y="2494276"/>
            <a:ext cx="3835217" cy="392968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1787857" y="2879678"/>
            <a:ext cx="1801504" cy="2142698"/>
          </a:xfrm>
          <a:custGeom>
            <a:avLst/>
            <a:gdLst>
              <a:gd name="connsiteX0" fmla="*/ 0 w 1801504"/>
              <a:gd name="connsiteY0" fmla="*/ 0 h 2142698"/>
              <a:gd name="connsiteX1" fmla="*/ 68239 w 1801504"/>
              <a:gd name="connsiteY1" fmla="*/ 177421 h 2142698"/>
              <a:gd name="connsiteX2" fmla="*/ 245659 w 1801504"/>
              <a:gd name="connsiteY2" fmla="*/ 491319 h 2142698"/>
              <a:gd name="connsiteX3" fmla="*/ 368489 w 1801504"/>
              <a:gd name="connsiteY3" fmla="*/ 750626 h 2142698"/>
              <a:gd name="connsiteX4" fmla="*/ 518615 w 1801504"/>
              <a:gd name="connsiteY4" fmla="*/ 1050877 h 2142698"/>
              <a:gd name="connsiteX5" fmla="*/ 573206 w 1801504"/>
              <a:gd name="connsiteY5" fmla="*/ 1146412 h 2142698"/>
              <a:gd name="connsiteX6" fmla="*/ 805218 w 1801504"/>
              <a:gd name="connsiteY6" fmla="*/ 1419367 h 2142698"/>
              <a:gd name="connsiteX7" fmla="*/ 968991 w 1801504"/>
              <a:gd name="connsiteY7" fmla="*/ 1610435 h 2142698"/>
              <a:gd name="connsiteX8" fmla="*/ 1105468 w 1801504"/>
              <a:gd name="connsiteY8" fmla="*/ 1760561 h 2142698"/>
              <a:gd name="connsiteX9" fmla="*/ 1296537 w 1801504"/>
              <a:gd name="connsiteY9" fmla="*/ 1978925 h 2142698"/>
              <a:gd name="connsiteX10" fmla="*/ 1569492 w 1801504"/>
              <a:gd name="connsiteY10" fmla="*/ 2115403 h 2142698"/>
              <a:gd name="connsiteX11" fmla="*/ 1651379 w 1801504"/>
              <a:gd name="connsiteY11" fmla="*/ 2115403 h 2142698"/>
              <a:gd name="connsiteX12" fmla="*/ 1801504 w 1801504"/>
              <a:gd name="connsiteY12" fmla="*/ 2142698 h 214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1504" h="2142698">
                <a:moveTo>
                  <a:pt x="0" y="0"/>
                </a:moveTo>
                <a:cubicBezTo>
                  <a:pt x="13648" y="47767"/>
                  <a:pt x="27296" y="95535"/>
                  <a:pt x="68239" y="177421"/>
                </a:cubicBezTo>
                <a:cubicBezTo>
                  <a:pt x="109182" y="259308"/>
                  <a:pt x="195617" y="395785"/>
                  <a:pt x="245659" y="491319"/>
                </a:cubicBezTo>
                <a:cubicBezTo>
                  <a:pt x="295701" y="586853"/>
                  <a:pt x="322996" y="657366"/>
                  <a:pt x="368489" y="750626"/>
                </a:cubicBezTo>
                <a:cubicBezTo>
                  <a:pt x="413982" y="843886"/>
                  <a:pt x="484496" y="984913"/>
                  <a:pt x="518615" y="1050877"/>
                </a:cubicBezTo>
                <a:cubicBezTo>
                  <a:pt x="552734" y="1116841"/>
                  <a:pt x="525439" y="1084997"/>
                  <a:pt x="573206" y="1146412"/>
                </a:cubicBezTo>
                <a:cubicBezTo>
                  <a:pt x="620973" y="1207827"/>
                  <a:pt x="805218" y="1419367"/>
                  <a:pt x="805218" y="1419367"/>
                </a:cubicBezTo>
                <a:cubicBezTo>
                  <a:pt x="871182" y="1496704"/>
                  <a:pt x="918949" y="1553569"/>
                  <a:pt x="968991" y="1610435"/>
                </a:cubicBezTo>
                <a:cubicBezTo>
                  <a:pt x="1019033" y="1667301"/>
                  <a:pt x="1050877" y="1699146"/>
                  <a:pt x="1105468" y="1760561"/>
                </a:cubicBezTo>
                <a:cubicBezTo>
                  <a:pt x="1160059" y="1821976"/>
                  <a:pt x="1219200" y="1919785"/>
                  <a:pt x="1296537" y="1978925"/>
                </a:cubicBezTo>
                <a:cubicBezTo>
                  <a:pt x="1373874" y="2038065"/>
                  <a:pt x="1510352" y="2092657"/>
                  <a:pt x="1569492" y="2115403"/>
                </a:cubicBezTo>
                <a:cubicBezTo>
                  <a:pt x="1628632" y="2138149"/>
                  <a:pt x="1612710" y="2110854"/>
                  <a:pt x="1651379" y="2115403"/>
                </a:cubicBezTo>
                <a:cubicBezTo>
                  <a:pt x="1690048" y="2119952"/>
                  <a:pt x="1745776" y="2131325"/>
                  <a:pt x="1801504" y="214269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9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57666" y="2718530"/>
                <a:ext cx="8507757" cy="418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dirty="0" smtClean="0"/>
                  <a:t>Sort all the solutions in the Pareto front in ascending order for each objective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) and compute CD:</a:t>
                </a:r>
              </a:p>
              <a:p>
                <a:pPr marL="342900" indent="-342900">
                  <a:buAutoNum type="arabicParenR"/>
                </a:pPr>
                <a:endParaRPr lang="en-US" sz="800" b="1" dirty="0" smtClean="0"/>
              </a:p>
              <a:p>
                <a:r>
                  <a:rPr lang="en-US" sz="2400" b="1" dirty="0" smtClean="0"/>
                  <a:t>                               </a:t>
                </a:r>
                <a:r>
                  <a:rPr lang="en-US" sz="2400" b="1" i="1" dirty="0" err="1" smtClean="0"/>
                  <a:t>CD</a:t>
                </a:r>
                <a:r>
                  <a:rPr lang="en-US" sz="2400" b="1" i="1" baseline="-25000" dirty="0" err="1" smtClean="0"/>
                  <a:t>im</a:t>
                </a:r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  <a:p>
                <a:endParaRPr lang="en-US" b="1" dirty="0" smtClean="0"/>
              </a:p>
              <a:p>
                <a:r>
                  <a:rPr lang="en-US" dirty="0" smtClean="0"/>
                  <a:t>2) Repeat the process for each objective, the distance will result of the sum of the CD for all options/solutions</a:t>
                </a:r>
              </a:p>
              <a:p>
                <a:endParaRPr lang="en-US" b="1" dirty="0" smtClean="0"/>
              </a:p>
              <a:p>
                <a:r>
                  <a:rPr lang="en-US" sz="2400" b="1" i="1" dirty="0" smtClean="0"/>
                  <a:t>                               </a:t>
                </a:r>
                <a:r>
                  <a:rPr lang="en-US" sz="2400" b="1" i="1" dirty="0" err="1" smtClean="0"/>
                  <a:t>CD</a:t>
                </a:r>
                <a:r>
                  <a:rPr lang="en-US" sz="2400" b="1" i="1" baseline="-25000" dirty="0" err="1" smtClean="0"/>
                  <a:t>i</a:t>
                </a:r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sub>
                        </m:sSub>
                      </m:e>
                    </m:nary>
                  </m:oMath>
                </a14:m>
                <a:endParaRPr lang="en-US" sz="2400" b="1" dirty="0"/>
              </a:p>
              <a:p>
                <a:endParaRPr lang="en-US" b="1" dirty="0" smtClean="0"/>
              </a:p>
              <a:p>
                <a:r>
                  <a:rPr lang="en-US" dirty="0" smtClean="0"/>
                  <a:t>3) Given 2 solutions, the one preferred is the one with the highest CD value</a:t>
                </a:r>
              </a:p>
              <a:p>
                <a:endParaRPr lang="en-US" sz="800" b="1" dirty="0"/>
              </a:p>
              <a:p>
                <a:r>
                  <a:rPr lang="en-US" sz="1600" dirty="0" smtClean="0"/>
                  <a:t>Where m is the number of objectives, I is the number of options/solutions in the Pareto-optimal front and </a:t>
                </a:r>
                <a:r>
                  <a:rPr lang="en-US" sz="1600" i="1" dirty="0" err="1" smtClean="0"/>
                  <a:t>f</a:t>
                </a:r>
                <a:r>
                  <a:rPr lang="en-US" sz="1600" baseline="-25000" dirty="0" err="1" smtClean="0"/>
                  <a:t>m</a:t>
                </a:r>
                <a:r>
                  <a:rPr lang="en-US" sz="1600" dirty="0" smtClean="0"/>
                  <a:t> the values of each </a:t>
                </a:r>
                <a:r>
                  <a:rPr lang="en-US" sz="1600" dirty="0"/>
                  <a:t>objective </a:t>
                </a:r>
                <a:r>
                  <a:rPr lang="en-US" sz="1600" dirty="0" smtClean="0"/>
                  <a:t>under each option</a:t>
                </a:r>
                <a:endParaRPr lang="pt-PT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66" y="2718530"/>
                <a:ext cx="8507757" cy="4184735"/>
              </a:xfrm>
              <a:prstGeom prst="rect">
                <a:avLst/>
              </a:prstGeom>
              <a:blipFill>
                <a:blip r:embed="rId2"/>
                <a:stretch>
                  <a:fillRect l="-645" t="-8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20726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Population diversity and crowd distance (CD)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167" y="5272817"/>
            <a:ext cx="271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Pareto-optimal front 1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0" y="2517902"/>
            <a:ext cx="2615637" cy="26779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433015" y="3486790"/>
            <a:ext cx="108000" cy="108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/>
          <p:cNvSpPr txBox="1"/>
          <p:nvPr/>
        </p:nvSpPr>
        <p:spPr>
          <a:xfrm>
            <a:off x="831376" y="2857461"/>
            <a:ext cx="49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x</a:t>
            </a:r>
            <a:r>
              <a:rPr lang="en-US" i="1" baseline="-25000" dirty="0" smtClean="0">
                <a:solidFill>
                  <a:schemeClr val="accent2"/>
                </a:solidFill>
              </a:rPr>
              <a:t>i-1</a:t>
            </a:r>
            <a:endParaRPr lang="pt-PT" i="1" baseline="-250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3839" y="3875425"/>
            <a:ext cx="49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X</a:t>
            </a:r>
            <a:r>
              <a:rPr lang="en-US" i="1" baseline="-25000" dirty="0" smtClean="0">
                <a:solidFill>
                  <a:schemeClr val="accent2"/>
                </a:solidFill>
              </a:rPr>
              <a:t>i+1</a:t>
            </a:r>
            <a:endParaRPr lang="pt-PT" i="1" baseline="-2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38" y="2501459"/>
            <a:ext cx="3356029" cy="37774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20726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Population diversity and crowd distance (CD)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7667" y="2718530"/>
            <a:ext cx="4902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decide among B and D</a:t>
            </a:r>
          </a:p>
          <a:p>
            <a:endParaRPr lang="en-US" sz="800" dirty="0">
              <a:solidFill>
                <a:schemeClr val="accent6"/>
              </a:solidFill>
            </a:endParaRPr>
          </a:p>
          <a:p>
            <a:r>
              <a:rPr lang="en-US" b="1" dirty="0" smtClean="0"/>
              <a:t>Let us look at the crowding distance for B</a:t>
            </a:r>
            <a:endParaRPr lang="pt-PT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399557" y="5882556"/>
            <a:ext cx="486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</a:t>
            </a:r>
            <a:r>
              <a:rPr lang="en-US" baseline="-25000" dirty="0" smtClean="0"/>
              <a:t>B</a:t>
            </a:r>
            <a:r>
              <a:rPr lang="en-US" dirty="0" smtClean="0"/>
              <a:t> (Cost) = ( </a:t>
            </a:r>
            <a:r>
              <a:rPr lang="en-US" dirty="0" smtClean="0">
                <a:solidFill>
                  <a:srgbClr val="0070C0"/>
                </a:solidFill>
              </a:rPr>
              <a:t>7.5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-5</a:t>
            </a:r>
            <a:r>
              <a:rPr lang="en-US" dirty="0" smtClean="0"/>
              <a:t>) / (</a:t>
            </a:r>
            <a:r>
              <a:rPr lang="en-US" dirty="0" smtClean="0">
                <a:solidFill>
                  <a:srgbClr val="C00000"/>
                </a:solidFill>
              </a:rPr>
              <a:t>7.5 -4.5</a:t>
            </a:r>
            <a:r>
              <a:rPr lang="en-US" dirty="0" smtClean="0"/>
              <a:t>) = 2.5/3 = 0.83</a:t>
            </a:r>
          </a:p>
          <a:p>
            <a:r>
              <a:rPr lang="en-US" dirty="0" smtClean="0"/>
              <a:t>CD</a:t>
            </a:r>
            <a:r>
              <a:rPr lang="en-US" baseline="-25000" dirty="0" smtClean="0"/>
              <a:t>B</a:t>
            </a:r>
            <a:r>
              <a:rPr lang="en-US" dirty="0" smtClean="0"/>
              <a:t> (Time) </a:t>
            </a:r>
            <a:r>
              <a:rPr lang="en-US" dirty="0"/>
              <a:t>= </a:t>
            </a:r>
            <a:r>
              <a:rPr lang="en-US" dirty="0" smtClean="0"/>
              <a:t>(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-2</a:t>
            </a:r>
            <a:r>
              <a:rPr lang="en-US" dirty="0" smtClean="0"/>
              <a:t>) </a:t>
            </a:r>
            <a:r>
              <a:rPr lang="en-US" dirty="0"/>
              <a:t>/ </a:t>
            </a:r>
            <a:r>
              <a:rPr lang="en-US" dirty="0" smtClean="0"/>
              <a:t>(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dirty="0" smtClean="0">
                <a:solidFill>
                  <a:srgbClr val="C00000"/>
                </a:solidFill>
              </a:rPr>
              <a:t> -2</a:t>
            </a:r>
            <a:r>
              <a:rPr lang="en-US" dirty="0" smtClean="0"/>
              <a:t>) = 2/4 = 0.5</a:t>
            </a:r>
            <a:endParaRPr lang="en-US" dirty="0"/>
          </a:p>
          <a:p>
            <a:r>
              <a:rPr lang="en-US" dirty="0" smtClean="0"/>
              <a:t>CD</a:t>
            </a:r>
            <a:r>
              <a:rPr lang="en-US" baseline="-25000" dirty="0" smtClean="0"/>
              <a:t>B </a:t>
            </a:r>
            <a:r>
              <a:rPr lang="en-US" dirty="0"/>
              <a:t>(</a:t>
            </a:r>
            <a:r>
              <a:rPr lang="en-US" dirty="0" smtClean="0"/>
              <a:t>Cost + Time) </a:t>
            </a:r>
            <a:r>
              <a:rPr lang="en-US" dirty="0"/>
              <a:t>=  </a:t>
            </a:r>
            <a:r>
              <a:rPr lang="en-US" dirty="0" smtClean="0"/>
              <a:t>0.83 + 0.5 = 1.33</a:t>
            </a:r>
            <a:endParaRPr lang="pt-PT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0" y="2517902"/>
            <a:ext cx="2615637" cy="26779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514" y="3624725"/>
            <a:ext cx="3268259" cy="215857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917526" y="3449132"/>
            <a:ext cx="872548" cy="351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ctangle 28"/>
          <p:cNvSpPr/>
          <p:nvPr/>
        </p:nvSpPr>
        <p:spPr>
          <a:xfrm>
            <a:off x="10882792" y="5011003"/>
            <a:ext cx="872548" cy="351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Oval 29"/>
          <p:cNvSpPr/>
          <p:nvPr/>
        </p:nvSpPr>
        <p:spPr>
          <a:xfrm>
            <a:off x="3827124" y="4815501"/>
            <a:ext cx="387458" cy="39100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Rectangle 30"/>
          <p:cNvSpPr/>
          <p:nvPr/>
        </p:nvSpPr>
        <p:spPr>
          <a:xfrm>
            <a:off x="5656314" y="4545693"/>
            <a:ext cx="872548" cy="3511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ectangle 31"/>
          <p:cNvSpPr/>
          <p:nvPr/>
        </p:nvSpPr>
        <p:spPr>
          <a:xfrm>
            <a:off x="5669320" y="5110695"/>
            <a:ext cx="872548" cy="3511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angle 33"/>
          <p:cNvSpPr/>
          <p:nvPr/>
        </p:nvSpPr>
        <p:spPr>
          <a:xfrm>
            <a:off x="9897129" y="3449132"/>
            <a:ext cx="872548" cy="351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Rectangle 34"/>
          <p:cNvSpPr/>
          <p:nvPr/>
        </p:nvSpPr>
        <p:spPr>
          <a:xfrm>
            <a:off x="9897129" y="5969684"/>
            <a:ext cx="872548" cy="351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Rectangle 35"/>
          <p:cNvSpPr/>
          <p:nvPr/>
        </p:nvSpPr>
        <p:spPr>
          <a:xfrm>
            <a:off x="4644710" y="4542525"/>
            <a:ext cx="872548" cy="3511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Rectangle 36"/>
          <p:cNvSpPr/>
          <p:nvPr/>
        </p:nvSpPr>
        <p:spPr>
          <a:xfrm>
            <a:off x="4643606" y="5110695"/>
            <a:ext cx="872548" cy="3511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1433015" y="3486790"/>
            <a:ext cx="108000" cy="108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4202" y="5717606"/>
                <a:ext cx="2954884" cy="642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/>
                  <a:t>CD</a:t>
                </a:r>
                <a:r>
                  <a:rPr lang="en-US" sz="2000" b="1" i="1" baseline="-25000" dirty="0" err="1"/>
                  <a:t>im</a:t>
                </a:r>
                <a:r>
                  <a:rPr lang="en-US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pt-PT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02" y="5717606"/>
                <a:ext cx="2954884" cy="642997"/>
              </a:xfrm>
              <a:prstGeom prst="rect">
                <a:avLst/>
              </a:prstGeom>
              <a:blipFill>
                <a:blip r:embed="rId5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0816" y="6438014"/>
                <a:ext cx="19924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400" b="1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) </a:t>
                </a:r>
                <a:endParaRPr lang="pt-PT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16" y="6438014"/>
                <a:ext cx="1992405" cy="307777"/>
              </a:xfrm>
              <a:prstGeom prst="rect">
                <a:avLst/>
              </a:prstGeom>
              <a:blipFill>
                <a:blip r:embed="rId6"/>
                <a:stretch>
                  <a:fillRect l="-917" t="-3922" b="-196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35167" y="5272817"/>
            <a:ext cx="271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Pareto-optimal front 1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38" y="2501459"/>
            <a:ext cx="3356029" cy="37774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20726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Population diversity and crowd distance (CD)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7667" y="2718530"/>
            <a:ext cx="4902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decide among B and D</a:t>
            </a:r>
          </a:p>
          <a:p>
            <a:endParaRPr lang="en-US" sz="800" dirty="0">
              <a:solidFill>
                <a:schemeClr val="accent6"/>
              </a:solidFill>
            </a:endParaRPr>
          </a:p>
          <a:p>
            <a:r>
              <a:rPr lang="en-US" b="1" dirty="0" smtClean="0"/>
              <a:t>Let us look at the crowding distance</a:t>
            </a:r>
            <a:endParaRPr lang="pt-PT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399557" y="5882556"/>
            <a:ext cx="486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</a:t>
            </a:r>
            <a:r>
              <a:rPr lang="en-US" baseline="-25000" dirty="0" smtClean="0"/>
              <a:t>D</a:t>
            </a:r>
            <a:r>
              <a:rPr lang="en-US" dirty="0" smtClean="0"/>
              <a:t> (Cost) = (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6 -4.5</a:t>
            </a:r>
            <a:r>
              <a:rPr lang="en-US" dirty="0" smtClean="0"/>
              <a:t>) / (</a:t>
            </a:r>
            <a:r>
              <a:rPr lang="en-US" dirty="0" smtClean="0">
                <a:solidFill>
                  <a:srgbClr val="C00000"/>
                </a:solidFill>
              </a:rPr>
              <a:t>7.5 -4.5</a:t>
            </a:r>
            <a:r>
              <a:rPr lang="en-US" dirty="0" smtClean="0"/>
              <a:t>) = 1.5/3 = 0.5</a:t>
            </a:r>
          </a:p>
          <a:p>
            <a:r>
              <a:rPr lang="en-US" dirty="0" smtClean="0"/>
              <a:t>CD</a:t>
            </a:r>
            <a:r>
              <a:rPr lang="en-US" baseline="-25000" dirty="0" smtClean="0"/>
              <a:t>D</a:t>
            </a:r>
            <a:r>
              <a:rPr lang="en-US" dirty="0" smtClean="0"/>
              <a:t> (Time) </a:t>
            </a:r>
            <a:r>
              <a:rPr lang="en-US" dirty="0"/>
              <a:t>= (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5 -3</a:t>
            </a:r>
            <a:r>
              <a:rPr lang="en-US" dirty="0" smtClean="0"/>
              <a:t>) </a:t>
            </a:r>
            <a:r>
              <a:rPr lang="en-US" dirty="0"/>
              <a:t>/ </a:t>
            </a:r>
            <a:r>
              <a:rPr lang="en-US" dirty="0" smtClean="0"/>
              <a:t>(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dirty="0" smtClean="0">
                <a:solidFill>
                  <a:srgbClr val="C00000"/>
                </a:solidFill>
              </a:rPr>
              <a:t> -2</a:t>
            </a:r>
            <a:r>
              <a:rPr lang="en-US" dirty="0" smtClean="0"/>
              <a:t>) = 2/4 = 0.5</a:t>
            </a:r>
            <a:endParaRPr lang="en-US" dirty="0"/>
          </a:p>
          <a:p>
            <a:r>
              <a:rPr lang="en-US" dirty="0" smtClean="0"/>
              <a:t>CD</a:t>
            </a:r>
            <a:r>
              <a:rPr lang="en-US" baseline="-25000" dirty="0" smtClean="0"/>
              <a:t>D </a:t>
            </a:r>
            <a:r>
              <a:rPr lang="en-US" dirty="0"/>
              <a:t>(Cost + Time) = </a:t>
            </a:r>
            <a:r>
              <a:rPr lang="en-US" dirty="0" smtClean="0"/>
              <a:t>1.00</a:t>
            </a:r>
            <a:endParaRPr lang="pt-PT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0" y="2517902"/>
            <a:ext cx="2615637" cy="26779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514" y="3624725"/>
            <a:ext cx="3268259" cy="215857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917526" y="3449132"/>
            <a:ext cx="872548" cy="351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ctangle 28"/>
          <p:cNvSpPr/>
          <p:nvPr/>
        </p:nvSpPr>
        <p:spPr>
          <a:xfrm>
            <a:off x="10882792" y="5011003"/>
            <a:ext cx="872548" cy="351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Oval 29"/>
          <p:cNvSpPr/>
          <p:nvPr/>
        </p:nvSpPr>
        <p:spPr>
          <a:xfrm>
            <a:off x="3835596" y="5110695"/>
            <a:ext cx="387458" cy="39100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Rectangle 30"/>
          <p:cNvSpPr/>
          <p:nvPr/>
        </p:nvSpPr>
        <p:spPr>
          <a:xfrm>
            <a:off x="5690180" y="4790047"/>
            <a:ext cx="872548" cy="3511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ectangle 31"/>
          <p:cNvSpPr/>
          <p:nvPr/>
        </p:nvSpPr>
        <p:spPr>
          <a:xfrm>
            <a:off x="5700383" y="5400664"/>
            <a:ext cx="872548" cy="3511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angle 33"/>
          <p:cNvSpPr/>
          <p:nvPr/>
        </p:nvSpPr>
        <p:spPr>
          <a:xfrm>
            <a:off x="9897129" y="3449132"/>
            <a:ext cx="872548" cy="351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Rectangle 34"/>
          <p:cNvSpPr/>
          <p:nvPr/>
        </p:nvSpPr>
        <p:spPr>
          <a:xfrm>
            <a:off x="9897129" y="5969684"/>
            <a:ext cx="872548" cy="351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Rectangle 35"/>
          <p:cNvSpPr/>
          <p:nvPr/>
        </p:nvSpPr>
        <p:spPr>
          <a:xfrm>
            <a:off x="4672099" y="4850679"/>
            <a:ext cx="872548" cy="32064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Rectangle 36"/>
          <p:cNvSpPr/>
          <p:nvPr/>
        </p:nvSpPr>
        <p:spPr>
          <a:xfrm>
            <a:off x="4643606" y="5432110"/>
            <a:ext cx="872548" cy="3511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1793247" y="3923419"/>
            <a:ext cx="108000" cy="108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54202" y="5717606"/>
                <a:ext cx="2954884" cy="642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/>
                  <a:t>CD</a:t>
                </a:r>
                <a:r>
                  <a:rPr lang="en-US" sz="2000" b="1" i="1" baseline="-25000" dirty="0" err="1"/>
                  <a:t>im</a:t>
                </a:r>
                <a:r>
                  <a:rPr lang="en-US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pt-PT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02" y="5717606"/>
                <a:ext cx="2954884" cy="642997"/>
              </a:xfrm>
              <a:prstGeom prst="rect">
                <a:avLst/>
              </a:prstGeom>
              <a:blipFill>
                <a:blip r:embed="rId5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80816" y="6438014"/>
                <a:ext cx="19924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400" b="1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) </a:t>
                </a:r>
                <a:endParaRPr lang="pt-PT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16" y="6438014"/>
                <a:ext cx="1992405" cy="307777"/>
              </a:xfrm>
              <a:prstGeom prst="rect">
                <a:avLst/>
              </a:prstGeom>
              <a:blipFill>
                <a:blip r:embed="rId6"/>
                <a:stretch>
                  <a:fillRect l="-917" t="-3922" b="-196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35167" y="5272817"/>
            <a:ext cx="271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Pareto-optimal front 1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38" y="2501459"/>
            <a:ext cx="3356029" cy="37774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20726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Population diversity and crowd distance (CD)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7667" y="2718530"/>
            <a:ext cx="4902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decide among B and D</a:t>
            </a:r>
          </a:p>
          <a:p>
            <a:endParaRPr lang="en-US" sz="800" dirty="0">
              <a:solidFill>
                <a:schemeClr val="accent6"/>
              </a:solidFill>
            </a:endParaRPr>
          </a:p>
          <a:p>
            <a:r>
              <a:rPr lang="en-US" b="1" dirty="0" smtClean="0"/>
              <a:t>Let us look at the crowding distance</a:t>
            </a:r>
            <a:endParaRPr lang="pt-PT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85771" y="4568651"/>
            <a:ext cx="486024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</a:t>
            </a:r>
            <a:r>
              <a:rPr lang="en-US" baseline="-25000" dirty="0"/>
              <a:t>D</a:t>
            </a:r>
            <a:r>
              <a:rPr lang="en-US" dirty="0"/>
              <a:t> (Cost) = (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6 -4.5</a:t>
            </a:r>
            <a:r>
              <a:rPr lang="en-US" dirty="0"/>
              <a:t>) / (</a:t>
            </a:r>
            <a:r>
              <a:rPr lang="en-US" dirty="0">
                <a:solidFill>
                  <a:srgbClr val="C00000"/>
                </a:solidFill>
              </a:rPr>
              <a:t>7.5 -4.5</a:t>
            </a:r>
            <a:r>
              <a:rPr lang="en-US" dirty="0"/>
              <a:t>) = 1.5/3 = 0.5</a:t>
            </a:r>
          </a:p>
          <a:p>
            <a:r>
              <a:rPr lang="en-US" dirty="0"/>
              <a:t>CD</a:t>
            </a:r>
            <a:r>
              <a:rPr lang="en-US" baseline="-25000" dirty="0"/>
              <a:t>D</a:t>
            </a:r>
            <a:r>
              <a:rPr lang="en-US" dirty="0"/>
              <a:t> (Time) = (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5 -3</a:t>
            </a:r>
            <a:r>
              <a:rPr lang="en-US" dirty="0"/>
              <a:t>) / (</a:t>
            </a:r>
            <a:r>
              <a:rPr lang="en-US" dirty="0">
                <a:solidFill>
                  <a:srgbClr val="C00000"/>
                </a:solidFill>
              </a:rPr>
              <a:t>6 -2</a:t>
            </a:r>
            <a:r>
              <a:rPr lang="en-US" dirty="0"/>
              <a:t>) = 2/4 = 0.5</a:t>
            </a:r>
          </a:p>
          <a:p>
            <a:r>
              <a:rPr lang="en-US" dirty="0"/>
              <a:t>CD</a:t>
            </a:r>
            <a:r>
              <a:rPr lang="en-US" baseline="-25000" dirty="0"/>
              <a:t>D </a:t>
            </a:r>
            <a:r>
              <a:rPr lang="en-US" dirty="0"/>
              <a:t>(Cost + Time) = 1.00</a:t>
            </a:r>
            <a:endParaRPr lang="pt-PT" dirty="0"/>
          </a:p>
          <a:p>
            <a:endParaRPr lang="en-US" sz="800" dirty="0"/>
          </a:p>
          <a:p>
            <a:r>
              <a:rPr lang="en-US" dirty="0" smtClean="0"/>
              <a:t>CD</a:t>
            </a:r>
            <a:r>
              <a:rPr lang="en-US" baseline="-25000" dirty="0" smtClean="0"/>
              <a:t>A </a:t>
            </a:r>
            <a:r>
              <a:rPr lang="en-US" dirty="0" smtClean="0"/>
              <a:t>= CD</a:t>
            </a:r>
            <a:r>
              <a:rPr lang="en-US" baseline="-25000" dirty="0" smtClean="0"/>
              <a:t>F </a:t>
            </a:r>
            <a:r>
              <a:rPr lang="en-US" dirty="0"/>
              <a:t>=</a:t>
            </a:r>
            <a:r>
              <a:rPr lang="en-US" dirty="0" smtClean="0"/>
              <a:t> infinity</a:t>
            </a:r>
          </a:p>
          <a:p>
            <a:endParaRPr lang="en-US" dirty="0"/>
          </a:p>
          <a:p>
            <a:r>
              <a:rPr lang="en-US" dirty="0"/>
              <a:t>CD</a:t>
            </a:r>
            <a:r>
              <a:rPr lang="en-US" baseline="-25000" dirty="0"/>
              <a:t>B </a:t>
            </a:r>
            <a:r>
              <a:rPr lang="en-US" dirty="0"/>
              <a:t>= </a:t>
            </a:r>
            <a:r>
              <a:rPr lang="en-US" dirty="0" smtClean="0"/>
              <a:t>1.33, </a:t>
            </a:r>
            <a:r>
              <a:rPr lang="en-US" dirty="0"/>
              <a:t>CD</a:t>
            </a:r>
            <a:r>
              <a:rPr lang="en-US" baseline="-25000" dirty="0"/>
              <a:t>A </a:t>
            </a:r>
            <a:r>
              <a:rPr lang="en-US" dirty="0"/>
              <a:t>= CD</a:t>
            </a:r>
            <a:r>
              <a:rPr lang="en-US" baseline="-25000" dirty="0"/>
              <a:t>F </a:t>
            </a:r>
            <a:r>
              <a:rPr lang="en-US" dirty="0"/>
              <a:t>= infinity</a:t>
            </a:r>
          </a:p>
          <a:p>
            <a:endParaRPr lang="pt-PT" dirty="0"/>
          </a:p>
          <a:p>
            <a:endParaRPr lang="en-US" dirty="0"/>
          </a:p>
          <a:p>
            <a:endParaRPr lang="pt-PT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0" y="2517902"/>
            <a:ext cx="2615637" cy="26779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68895" y="3645321"/>
            <a:ext cx="486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</a:t>
            </a:r>
            <a:r>
              <a:rPr lang="en-US" baseline="-25000" dirty="0" smtClean="0"/>
              <a:t>B</a:t>
            </a:r>
            <a:r>
              <a:rPr lang="en-US" dirty="0" smtClean="0"/>
              <a:t> (Cost) = ( </a:t>
            </a:r>
            <a:r>
              <a:rPr lang="en-US" dirty="0" smtClean="0">
                <a:solidFill>
                  <a:srgbClr val="0070C0"/>
                </a:solidFill>
              </a:rPr>
              <a:t>7.5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-5</a:t>
            </a:r>
            <a:r>
              <a:rPr lang="en-US" dirty="0" smtClean="0"/>
              <a:t>) / (</a:t>
            </a:r>
            <a:r>
              <a:rPr lang="en-US" dirty="0" smtClean="0">
                <a:solidFill>
                  <a:srgbClr val="C00000"/>
                </a:solidFill>
              </a:rPr>
              <a:t>7.5 -4.5</a:t>
            </a:r>
            <a:r>
              <a:rPr lang="en-US" dirty="0" smtClean="0"/>
              <a:t>) = 2.5/3 = 0.83</a:t>
            </a:r>
          </a:p>
          <a:p>
            <a:r>
              <a:rPr lang="en-US" dirty="0" smtClean="0"/>
              <a:t>CD</a:t>
            </a:r>
            <a:r>
              <a:rPr lang="en-US" baseline="-25000" dirty="0" smtClean="0"/>
              <a:t>B</a:t>
            </a:r>
            <a:r>
              <a:rPr lang="en-US" dirty="0" smtClean="0"/>
              <a:t> (Time) </a:t>
            </a:r>
            <a:r>
              <a:rPr lang="en-US" dirty="0"/>
              <a:t>= </a:t>
            </a:r>
            <a:r>
              <a:rPr lang="en-US" dirty="0" smtClean="0"/>
              <a:t>(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-2</a:t>
            </a:r>
            <a:r>
              <a:rPr lang="en-US" dirty="0" smtClean="0"/>
              <a:t>) </a:t>
            </a:r>
            <a:r>
              <a:rPr lang="en-US" dirty="0"/>
              <a:t>/ </a:t>
            </a:r>
            <a:r>
              <a:rPr lang="en-US" dirty="0" smtClean="0"/>
              <a:t>(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dirty="0" smtClean="0">
                <a:solidFill>
                  <a:srgbClr val="C00000"/>
                </a:solidFill>
              </a:rPr>
              <a:t> -2</a:t>
            </a:r>
            <a:r>
              <a:rPr lang="en-US" dirty="0" smtClean="0"/>
              <a:t>) = 2/4 = 0.5</a:t>
            </a:r>
            <a:endParaRPr lang="en-US" dirty="0"/>
          </a:p>
          <a:p>
            <a:r>
              <a:rPr lang="en-US" dirty="0" smtClean="0"/>
              <a:t>CD</a:t>
            </a:r>
            <a:r>
              <a:rPr lang="en-US" baseline="-25000" dirty="0" smtClean="0"/>
              <a:t>B </a:t>
            </a:r>
            <a:r>
              <a:rPr lang="en-US" dirty="0"/>
              <a:t>(</a:t>
            </a:r>
            <a:r>
              <a:rPr lang="en-US" dirty="0" smtClean="0"/>
              <a:t>Cost + Time) </a:t>
            </a:r>
            <a:r>
              <a:rPr lang="en-US" dirty="0"/>
              <a:t>=  </a:t>
            </a:r>
            <a:r>
              <a:rPr lang="en-US" dirty="0" smtClean="0"/>
              <a:t>0.83 + 0.5 = 1.33</a:t>
            </a:r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635167" y="5272817"/>
            <a:ext cx="271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Pareto-optimal front 1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0283"/>
            <a:ext cx="10515600" cy="3996680"/>
          </a:xfrm>
        </p:spPr>
        <p:txBody>
          <a:bodyPr>
            <a:normAutofit/>
          </a:bodyPr>
          <a:lstStyle/>
          <a:p>
            <a:r>
              <a:rPr lang="en-US" dirty="0"/>
              <a:t>NSGA is an </a:t>
            </a:r>
            <a:r>
              <a:rPr lang="en-US" b="1" dirty="0"/>
              <a:t>extension</a:t>
            </a:r>
            <a:r>
              <a:rPr lang="en-US" dirty="0"/>
              <a:t> of the </a:t>
            </a:r>
            <a:r>
              <a:rPr lang="en-US" dirty="0">
                <a:solidFill>
                  <a:srgbClr val="0070C0"/>
                </a:solidFill>
              </a:rPr>
              <a:t>Genetic Algorithm </a:t>
            </a:r>
            <a:r>
              <a:rPr lang="en-US" dirty="0"/>
              <a:t>for multiple objective function optimization. </a:t>
            </a:r>
            <a:endParaRPr lang="en-US" dirty="0" smtClean="0"/>
          </a:p>
          <a:p>
            <a:r>
              <a:rPr lang="en-US" dirty="0"/>
              <a:t> </a:t>
            </a:r>
            <a:r>
              <a:rPr lang="en-US" dirty="0">
                <a:hlinkClick r:id="rId2" tooltip="Learn more about Genetic Algorithm from ScienceDirect's AI-generated Topic Pages"/>
              </a:rPr>
              <a:t>Genetic algorithms</a:t>
            </a:r>
            <a:r>
              <a:rPr lang="en-US" dirty="0"/>
              <a:t> provide an alternative approach to </a:t>
            </a:r>
            <a:r>
              <a:rPr lang="en-US" dirty="0" smtClean="0"/>
              <a:t>optimization in the </a:t>
            </a:r>
            <a:r>
              <a:rPr lang="en-US" dirty="0"/>
              <a:t>case of </a:t>
            </a:r>
            <a:r>
              <a:rPr lang="en-US" dirty="0">
                <a:solidFill>
                  <a:schemeClr val="accent6"/>
                </a:solidFill>
              </a:rPr>
              <a:t>more complex problems</a:t>
            </a:r>
            <a:r>
              <a:rPr lang="en-US" dirty="0" smtClean="0"/>
              <a:t>: </a:t>
            </a:r>
          </a:p>
          <a:p>
            <a:endParaRPr lang="en-US" sz="900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- advantages</a:t>
            </a:r>
            <a:r>
              <a:rPr lang="en-US" dirty="0" smtClean="0"/>
              <a:t> -  works </a:t>
            </a:r>
            <a:r>
              <a:rPr lang="en-US" dirty="0"/>
              <a:t>well for problems with chaotic or ill-defined behavior and also those problems with local maxima or minima that would, perhaps, trap a conventional search </a:t>
            </a:r>
            <a:r>
              <a:rPr lang="en-US" dirty="0" smtClean="0"/>
              <a:t>algorithm; fitting </a:t>
            </a:r>
            <a:r>
              <a:rPr lang="en-US" dirty="0">
                <a:solidFill>
                  <a:schemeClr val="accent6"/>
                </a:solidFill>
              </a:rPr>
              <a:t>several loops simultaneously </a:t>
            </a:r>
            <a:endParaRPr lang="pt-PT" dirty="0"/>
          </a:p>
          <a:p>
            <a:pPr marL="457200" lvl="1" indent="0">
              <a:buNone/>
            </a:pPr>
            <a:endParaRPr lang="en-US" sz="900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- disadvantages</a:t>
            </a:r>
            <a:r>
              <a:rPr lang="en-US" dirty="0" smtClean="0"/>
              <a:t> - its </a:t>
            </a:r>
            <a:r>
              <a:rPr lang="en-US" dirty="0" smtClean="0">
                <a:solidFill>
                  <a:schemeClr val="accent6"/>
                </a:solidFill>
              </a:rPr>
              <a:t>random </a:t>
            </a:r>
            <a:r>
              <a:rPr lang="en-US" dirty="0">
                <a:solidFill>
                  <a:schemeClr val="accent6"/>
                </a:solidFill>
              </a:rPr>
              <a:t>nature </a:t>
            </a:r>
            <a:r>
              <a:rPr lang="en-US" dirty="0" smtClean="0"/>
              <a:t>may </a:t>
            </a:r>
            <a:r>
              <a:rPr lang="en-US" dirty="0">
                <a:solidFill>
                  <a:schemeClr val="accent6"/>
                </a:solidFill>
              </a:rPr>
              <a:t>not</a:t>
            </a:r>
            <a:r>
              <a:rPr lang="en-US" dirty="0"/>
              <a:t> always find the </a:t>
            </a:r>
            <a:r>
              <a:rPr lang="en-US" dirty="0">
                <a:solidFill>
                  <a:schemeClr val="accent6"/>
                </a:solidFill>
              </a:rPr>
              <a:t>absolute optimum solution</a:t>
            </a:r>
            <a:r>
              <a:rPr lang="en-US" dirty="0"/>
              <a:t>, but </a:t>
            </a:r>
            <a:r>
              <a:rPr lang="en-US" dirty="0" smtClean="0"/>
              <a:t>offers a </a:t>
            </a:r>
            <a:r>
              <a:rPr lang="en-US" dirty="0"/>
              <a:t>greater chance of </a:t>
            </a:r>
            <a:r>
              <a:rPr lang="en-US" dirty="0" smtClean="0">
                <a:solidFill>
                  <a:schemeClr val="accent6"/>
                </a:solidFill>
              </a:rPr>
              <a:t>quickly</a:t>
            </a:r>
            <a:r>
              <a:rPr lang="en-US" dirty="0" smtClean="0"/>
              <a:t> finding </a:t>
            </a:r>
            <a:r>
              <a:rPr lang="en-US" dirty="0"/>
              <a:t>a relatively good </a:t>
            </a:r>
            <a:r>
              <a:rPr lang="en-US" dirty="0" smtClean="0"/>
              <a:t>one.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0283"/>
            <a:ext cx="10515600" cy="3996680"/>
          </a:xfrm>
        </p:spPr>
        <p:txBody>
          <a:bodyPr>
            <a:normAutofit/>
          </a:bodyPr>
          <a:lstStyle/>
          <a:p>
            <a:r>
              <a:rPr lang="en-US" dirty="0"/>
              <a:t>NSGA is an </a:t>
            </a:r>
            <a:r>
              <a:rPr lang="en-US" b="1" dirty="0"/>
              <a:t>extension</a:t>
            </a:r>
            <a:r>
              <a:rPr lang="en-US" dirty="0"/>
              <a:t> of the </a:t>
            </a:r>
            <a:r>
              <a:rPr lang="en-US" dirty="0">
                <a:solidFill>
                  <a:srgbClr val="0070C0"/>
                </a:solidFill>
              </a:rPr>
              <a:t>Genetic Algorithm </a:t>
            </a:r>
            <a:r>
              <a:rPr lang="en-US" dirty="0"/>
              <a:t>for multiple objective function optimization. </a:t>
            </a:r>
            <a:endParaRPr lang="en-US" dirty="0" smtClean="0"/>
          </a:p>
          <a:p>
            <a:r>
              <a:rPr lang="en-US" dirty="0"/>
              <a:t> </a:t>
            </a:r>
            <a:r>
              <a:rPr lang="en-US" dirty="0">
                <a:hlinkClick r:id="rId2" tooltip="Learn more about Genetic Algorithm from ScienceDirect's AI-generated Topic Pages"/>
              </a:rPr>
              <a:t>Genetic algorithms</a:t>
            </a:r>
            <a:r>
              <a:rPr lang="en-US" dirty="0"/>
              <a:t> provide an alternative approach to </a:t>
            </a:r>
            <a:r>
              <a:rPr lang="en-US" dirty="0" smtClean="0"/>
              <a:t>optimization in the </a:t>
            </a:r>
            <a:r>
              <a:rPr lang="en-US" dirty="0"/>
              <a:t>case of </a:t>
            </a:r>
            <a:r>
              <a:rPr lang="en-US" dirty="0">
                <a:solidFill>
                  <a:schemeClr val="accent6"/>
                </a:solidFill>
              </a:rPr>
              <a:t>more complex problems</a:t>
            </a:r>
            <a:r>
              <a:rPr lang="en-US" dirty="0" smtClean="0"/>
              <a:t>: </a:t>
            </a:r>
          </a:p>
          <a:p>
            <a:endParaRPr lang="en-US" sz="900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- advantages</a:t>
            </a:r>
            <a:r>
              <a:rPr lang="en-US" dirty="0" smtClean="0"/>
              <a:t> -  works </a:t>
            </a:r>
            <a:r>
              <a:rPr lang="en-US" dirty="0"/>
              <a:t>well for problems with chaotic or ill-defined behavior and also those problems with local maxima or minima that would, perhaps, trap a conventional search </a:t>
            </a:r>
            <a:r>
              <a:rPr lang="en-US" dirty="0" smtClean="0"/>
              <a:t>algorithm; fitting </a:t>
            </a:r>
            <a:r>
              <a:rPr lang="en-US" dirty="0">
                <a:solidFill>
                  <a:schemeClr val="accent6"/>
                </a:solidFill>
              </a:rPr>
              <a:t>several loops simultaneously </a:t>
            </a:r>
            <a:endParaRPr lang="pt-PT" dirty="0"/>
          </a:p>
          <a:p>
            <a:pPr marL="457200" lvl="1" indent="0">
              <a:buNone/>
            </a:pPr>
            <a:endParaRPr lang="en-US" sz="900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- disadvantages</a:t>
            </a:r>
            <a:r>
              <a:rPr lang="en-US" dirty="0" smtClean="0"/>
              <a:t> - its </a:t>
            </a:r>
            <a:r>
              <a:rPr lang="en-US" dirty="0" smtClean="0">
                <a:solidFill>
                  <a:schemeClr val="accent6"/>
                </a:solidFill>
              </a:rPr>
              <a:t>random </a:t>
            </a:r>
            <a:r>
              <a:rPr lang="en-US" dirty="0">
                <a:solidFill>
                  <a:schemeClr val="accent6"/>
                </a:solidFill>
              </a:rPr>
              <a:t>nature </a:t>
            </a:r>
            <a:r>
              <a:rPr lang="en-US" dirty="0" smtClean="0"/>
              <a:t>may </a:t>
            </a:r>
            <a:r>
              <a:rPr lang="en-US" dirty="0">
                <a:solidFill>
                  <a:schemeClr val="accent6"/>
                </a:solidFill>
              </a:rPr>
              <a:t>not</a:t>
            </a:r>
            <a:r>
              <a:rPr lang="en-US" dirty="0"/>
              <a:t> always find the </a:t>
            </a:r>
            <a:r>
              <a:rPr lang="en-US" dirty="0">
                <a:solidFill>
                  <a:schemeClr val="accent6"/>
                </a:solidFill>
              </a:rPr>
              <a:t>absolute optimum solution</a:t>
            </a:r>
            <a:r>
              <a:rPr lang="en-US" dirty="0"/>
              <a:t>, but </a:t>
            </a:r>
            <a:r>
              <a:rPr lang="en-US" dirty="0" smtClean="0"/>
              <a:t>offers a </a:t>
            </a:r>
            <a:r>
              <a:rPr lang="en-US" dirty="0"/>
              <a:t>greater chance of </a:t>
            </a:r>
            <a:r>
              <a:rPr lang="en-US" dirty="0" smtClean="0">
                <a:solidFill>
                  <a:schemeClr val="accent6"/>
                </a:solidFill>
              </a:rPr>
              <a:t>quickly</a:t>
            </a:r>
            <a:r>
              <a:rPr lang="en-US" dirty="0" smtClean="0"/>
              <a:t> finding </a:t>
            </a:r>
            <a:r>
              <a:rPr lang="en-US" dirty="0"/>
              <a:t>a relatively good </a:t>
            </a:r>
            <a:r>
              <a:rPr lang="en-US" dirty="0" smtClean="0"/>
              <a:t>one.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831376" y="1626285"/>
            <a:ext cx="105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/>
                </a:solidFill>
              </a:rPr>
              <a:t>Non-dominated sorting genetic algorithm-II (NSGA-II)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511102">
            <a:off x="7488071" y="3875965"/>
            <a:ext cx="3088943" cy="189703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Requires    software implementation      !</a:t>
            </a:r>
            <a:endParaRPr lang="pt-PT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48" t="26828" r="7796" b="6461"/>
          <a:stretch/>
        </p:blipFill>
        <p:spPr>
          <a:xfrm>
            <a:off x="838200" y="1621335"/>
            <a:ext cx="8945768" cy="403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sz="2800" dirty="0" smtClean="0"/>
              <a:t>- Optimization</a:t>
            </a:r>
            <a:endParaRPr lang="pt-PT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831376" y="5891970"/>
            <a:ext cx="90496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160463" indent="-1160463"/>
            <a:r>
              <a:rPr lang="pt-PT" b="1" dirty="0" err="1" smtClean="0">
                <a:solidFill>
                  <a:srgbClr val="0070C0"/>
                </a:solidFill>
              </a:rPr>
              <a:t>Conclusion</a:t>
            </a:r>
            <a:r>
              <a:rPr lang="pt-PT" b="1" dirty="0" smtClean="0">
                <a:solidFill>
                  <a:srgbClr val="0070C0"/>
                </a:solidFill>
              </a:rPr>
              <a:t>: </a:t>
            </a:r>
            <a:r>
              <a:rPr lang="pt-PT" b="1" dirty="0" smtClean="0">
                <a:solidFill>
                  <a:schemeClr val="accent6"/>
                </a:solidFill>
              </a:rPr>
              <a:t>FGM/IDM </a:t>
            </a:r>
            <a:r>
              <a:rPr lang="pt-PT" b="1" dirty="0" err="1" smtClean="0">
                <a:solidFill>
                  <a:schemeClr val="accent6"/>
                </a:solidFill>
              </a:rPr>
              <a:t>technique</a:t>
            </a:r>
            <a:r>
              <a:rPr lang="pt-PT" b="1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may </a:t>
            </a:r>
            <a:r>
              <a:rPr lang="en-US" dirty="0"/>
              <a:t>be used to </a:t>
            </a:r>
            <a:r>
              <a:rPr lang="en-US" dirty="0">
                <a:solidFill>
                  <a:schemeClr val="accent6"/>
                </a:solidFill>
              </a:rPr>
              <a:t>develop and display the Pareto frontier </a:t>
            </a:r>
            <a:r>
              <a:rPr lang="en-US" dirty="0"/>
              <a:t>in the case </a:t>
            </a:r>
            <a:r>
              <a:rPr lang="en-US" dirty="0" smtClean="0"/>
              <a:t>of problems </a:t>
            </a:r>
            <a:r>
              <a:rPr lang="en-US" dirty="0"/>
              <a:t>with </a:t>
            </a:r>
            <a:r>
              <a:rPr lang="en-US" dirty="0">
                <a:solidFill>
                  <a:schemeClr val="accent6"/>
                </a:solidFill>
              </a:rPr>
              <a:t>more than three </a:t>
            </a:r>
            <a:r>
              <a:rPr lang="en-US" dirty="0"/>
              <a:t>forest management </a:t>
            </a:r>
            <a:r>
              <a:rPr lang="en-US" dirty="0" smtClean="0"/>
              <a:t>planning </a:t>
            </a:r>
            <a:r>
              <a:rPr lang="pt-PT" dirty="0" err="1" smtClean="0">
                <a:solidFill>
                  <a:schemeClr val="accent6"/>
                </a:solidFill>
              </a:rPr>
              <a:t>objectives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9474" y="2608453"/>
            <a:ext cx="4568987" cy="313932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approach combines the use of </a:t>
            </a:r>
            <a:r>
              <a:rPr lang="en-US" dirty="0" smtClean="0"/>
              <a:t>mathematical programming and </a:t>
            </a:r>
            <a:r>
              <a:rPr lang="en-US" dirty="0"/>
              <a:t>interactive decision maps </a:t>
            </a:r>
            <a:r>
              <a:rPr lang="en-US" dirty="0" smtClean="0"/>
              <a:t>techniques</a:t>
            </a:r>
          </a:p>
          <a:p>
            <a:r>
              <a:rPr lang="en-US" dirty="0" smtClean="0"/>
              <a:t>(…) </a:t>
            </a:r>
          </a:p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b="1" dirty="0" err="1">
                <a:solidFill>
                  <a:schemeClr val="accent6"/>
                </a:solidFill>
              </a:rPr>
              <a:t>feasible</a:t>
            </a:r>
            <a:r>
              <a:rPr lang="pt-PT" b="1" dirty="0">
                <a:solidFill>
                  <a:schemeClr val="accent6"/>
                </a:solidFill>
              </a:rPr>
              <a:t> </a:t>
            </a:r>
            <a:r>
              <a:rPr lang="pt-PT" b="1" dirty="0" err="1">
                <a:solidFill>
                  <a:schemeClr val="accent6"/>
                </a:solidFill>
              </a:rPr>
              <a:t>goals</a:t>
            </a:r>
            <a:r>
              <a:rPr lang="pt-PT" b="1" dirty="0">
                <a:solidFill>
                  <a:schemeClr val="accent6"/>
                </a:solidFill>
              </a:rPr>
              <a:t> </a:t>
            </a:r>
            <a:r>
              <a:rPr lang="pt-PT" b="1" dirty="0" err="1" smtClean="0">
                <a:solidFill>
                  <a:schemeClr val="accent6"/>
                </a:solidFill>
              </a:rPr>
              <a:t>method</a:t>
            </a:r>
            <a:r>
              <a:rPr lang="pt-PT" b="1" dirty="0" smtClean="0">
                <a:solidFill>
                  <a:schemeClr val="accent6"/>
                </a:solidFill>
              </a:rPr>
              <a:t>/</a:t>
            </a:r>
            <a:r>
              <a:rPr lang="pt-PT" b="1" dirty="0" err="1" smtClean="0">
                <a:solidFill>
                  <a:schemeClr val="accent6"/>
                </a:solidFill>
              </a:rPr>
              <a:t>interactive</a:t>
            </a:r>
            <a:r>
              <a:rPr lang="pt-PT" b="1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decision </a:t>
            </a:r>
            <a:r>
              <a:rPr lang="en-US" b="1" dirty="0">
                <a:solidFill>
                  <a:schemeClr val="accent6"/>
                </a:solidFill>
              </a:rPr>
              <a:t>maps</a:t>
            </a:r>
            <a:r>
              <a:rPr lang="en-US" dirty="0"/>
              <a:t> (</a:t>
            </a:r>
            <a:r>
              <a:rPr lang="en-US" b="1" dirty="0">
                <a:solidFill>
                  <a:schemeClr val="accent6"/>
                </a:solidFill>
              </a:rPr>
              <a:t>FGM/IDM</a:t>
            </a:r>
            <a:r>
              <a:rPr lang="en-US" dirty="0"/>
              <a:t>) technique is used to provide </a:t>
            </a:r>
            <a:r>
              <a:rPr lang="en-US" dirty="0" smtClean="0"/>
              <a:t>interactive and </a:t>
            </a:r>
            <a:r>
              <a:rPr lang="en-US" dirty="0"/>
              <a:t>animated visualization of the Pareto frontier generated by </a:t>
            </a:r>
            <a:r>
              <a:rPr lang="en-US" dirty="0" smtClean="0"/>
              <a:t>the </a:t>
            </a:r>
            <a:r>
              <a:rPr lang="pt-PT" dirty="0" smtClean="0"/>
              <a:t>ERM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1704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15289</TotalTime>
  <Words>8764</Words>
  <Application>Microsoft Office PowerPoint</Application>
  <PresentationFormat>Widescreen</PresentationFormat>
  <Paragraphs>1267</Paragraphs>
  <Slides>108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4" baseType="lpstr">
      <vt:lpstr>Arial</vt:lpstr>
      <vt:lpstr>Calibri</vt:lpstr>
      <vt:lpstr>Calibri Light</vt:lpstr>
      <vt:lpstr>Cambria Math</vt:lpstr>
      <vt:lpstr>Wingdings</vt:lpstr>
      <vt:lpstr>Office Theme</vt:lpstr>
      <vt:lpstr>Multiple Objective Linear Programming Decision Analysis and Optimization</vt:lpstr>
      <vt:lpstr>Content</vt:lpstr>
      <vt:lpstr>PowerPoint Presentation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Objective Decision Analysis</vt:lpstr>
      <vt:lpstr>Multiple Objective Decision Analysis</vt:lpstr>
      <vt:lpstr>Multiple Objective Decision Analysis</vt:lpstr>
      <vt:lpstr>PowerPoint Presentation</vt:lpstr>
      <vt:lpstr>PowerPoint Presentation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PowerPoint Presentation</vt:lpstr>
      <vt:lpstr>MOLP - Goal Programming</vt:lpstr>
      <vt:lpstr>MOLP - Goal Programming</vt:lpstr>
      <vt:lpstr>MOLP - Goal Programming</vt:lpstr>
      <vt:lpstr>MOLP - Goal Programming</vt:lpstr>
      <vt:lpstr>MOLP - Goal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Objective Decision Analysis</vt:lpstr>
      <vt:lpstr>Multiple Objective Decision Analysis</vt:lpstr>
      <vt:lpstr>Multiple Objective Decision Analysis</vt:lpstr>
      <vt:lpstr>PowerPoint Presentation</vt:lpstr>
      <vt:lpstr>PowerPoint Presentation</vt:lpstr>
      <vt:lpstr>Multiple Objective Decision Analysis</vt:lpstr>
      <vt:lpstr>Multiple Objective Decision Analysis</vt:lpstr>
      <vt:lpstr>Multiple Objective Decision Analysis</vt:lpstr>
      <vt:lpstr>Multiple Objective Decision Analysis</vt:lpstr>
      <vt:lpstr>Multiple Objective Decision Analysis</vt:lpstr>
      <vt:lpstr>Multiple Objective Decision Analysis</vt:lpstr>
      <vt:lpstr>Multiple Objective Decision Analysis</vt:lpstr>
      <vt:lpstr>Multiple Objective Decision Analysis</vt:lpstr>
      <vt:lpstr>Multiple Objective Decision Analysis</vt:lpstr>
      <vt:lpstr>Multiple Objective Decision Analysis</vt:lpstr>
      <vt:lpstr>Multiple Objective Decision Analysis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Multiple Objective Decision Analysis -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Barreiro</dc:creator>
  <cp:lastModifiedBy>smb</cp:lastModifiedBy>
  <cp:revision>550</cp:revision>
  <cp:lastPrinted>2020-03-06T14:10:09Z</cp:lastPrinted>
  <dcterms:created xsi:type="dcterms:W3CDTF">2020-02-13T15:04:48Z</dcterms:created>
  <dcterms:modified xsi:type="dcterms:W3CDTF">2021-05-11T21:47:55Z</dcterms:modified>
</cp:coreProperties>
</file>