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50"/>
  </p:notesMasterIdLst>
  <p:handoutMasterIdLst>
    <p:handoutMasterId r:id="rId51"/>
  </p:handoutMasterIdLst>
  <p:sldIdLst>
    <p:sldId id="416" r:id="rId2"/>
    <p:sldId id="736" r:id="rId3"/>
    <p:sldId id="771" r:id="rId4"/>
    <p:sldId id="772" r:id="rId5"/>
    <p:sldId id="520" r:id="rId6"/>
    <p:sldId id="737" r:id="rId7"/>
    <p:sldId id="738" r:id="rId8"/>
    <p:sldId id="740" r:id="rId9"/>
    <p:sldId id="741" r:id="rId10"/>
    <p:sldId id="742" r:id="rId11"/>
    <p:sldId id="780" r:id="rId12"/>
    <p:sldId id="777" r:id="rId13"/>
    <p:sldId id="784" r:id="rId14"/>
    <p:sldId id="776" r:id="rId15"/>
    <p:sldId id="778" r:id="rId16"/>
    <p:sldId id="743" r:id="rId17"/>
    <p:sldId id="744" r:id="rId18"/>
    <p:sldId id="781" r:id="rId19"/>
    <p:sldId id="745" r:id="rId20"/>
    <p:sldId id="766" r:id="rId21"/>
    <p:sldId id="767" r:id="rId22"/>
    <p:sldId id="768" r:id="rId23"/>
    <p:sldId id="782" r:id="rId24"/>
    <p:sldId id="746" r:id="rId25"/>
    <p:sldId id="779" r:id="rId26"/>
    <p:sldId id="783" r:id="rId27"/>
    <p:sldId id="747" r:id="rId28"/>
    <p:sldId id="748" r:id="rId29"/>
    <p:sldId id="785" r:id="rId30"/>
    <p:sldId id="750" r:id="rId31"/>
    <p:sldId id="786" r:id="rId32"/>
    <p:sldId id="751" r:id="rId33"/>
    <p:sldId id="753" r:id="rId34"/>
    <p:sldId id="754" r:id="rId35"/>
    <p:sldId id="755" r:id="rId36"/>
    <p:sldId id="756" r:id="rId37"/>
    <p:sldId id="757" r:id="rId38"/>
    <p:sldId id="758" r:id="rId39"/>
    <p:sldId id="752" r:id="rId40"/>
    <p:sldId id="759" r:id="rId41"/>
    <p:sldId id="787" r:id="rId42"/>
    <p:sldId id="788" r:id="rId43"/>
    <p:sldId id="761" r:id="rId44"/>
    <p:sldId id="789" r:id="rId45"/>
    <p:sldId id="790" r:id="rId46"/>
    <p:sldId id="791" r:id="rId47"/>
    <p:sldId id="765" r:id="rId48"/>
    <p:sldId id="764" r:id="rId49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3300"/>
    <a:srgbClr val="0099CC"/>
    <a:srgbClr val="7CB042"/>
    <a:srgbClr val="008000"/>
    <a:srgbClr val="009900"/>
    <a:srgbClr val="FFFFFF"/>
    <a:srgbClr val="33CC33"/>
    <a:srgbClr val="336600"/>
    <a:srgbClr val="FFE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>
        <p:scale>
          <a:sx n="66" d="100"/>
          <a:sy n="66" d="100"/>
        </p:scale>
        <p:origin x="696" y="4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8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05/10/2021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05/10/2021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44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2387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45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42333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4219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05/10/2021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05/10/2021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05/10/2021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05/10/2021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05/10/2021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05/10/2021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05/10/2021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05/10/2021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05/10/2021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05/10/2021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05/10/2021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05/10/2021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05/10/2021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05/10/2021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05/10/2021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05/10/2021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05/10/2021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05/10/2021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  <p:sldLayoutId id="2147483726" r:id="rId2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http://agrobyte.lugo.usc.es/agrobyte/publicaciones/eucalipto/imagenes/foto63.gif" TargetMode="External"/><Relationship Id="rId5" Type="http://schemas.openxmlformats.org/officeDocument/2006/relationships/image" Target="../media/image38.png"/><Relationship Id="rId4" Type="http://schemas.openxmlformats.org/officeDocument/2006/relationships/image" Target="http://agrobyte.lugo.usc.es/agrobyte/publicaciones/eucalipto/imagenes/foto7.GI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4.wmf"/><Relationship Id="rId4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76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4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9"/>
            <a:ext cx="12350011" cy="9263911"/>
          </a:xfrm>
          <a:prstGeom prst="rect">
            <a:avLst/>
          </a:prstGeom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47656" y="980728"/>
            <a:ext cx="8296688" cy="3384376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Methods to study the evolution of tree and stand variables over time</a:t>
            </a:r>
            <a:endParaRPr lang="pt-PT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271664" y="4810446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en-US" sz="900" b="1" dirty="0">
              <a:solidFill>
                <a:srgbClr val="663300"/>
              </a:solidFill>
            </a:endParaRPr>
          </a:p>
          <a:p>
            <a:r>
              <a:rPr lang="en-US" sz="2800" b="1" dirty="0">
                <a:solidFill>
                  <a:srgbClr val="663300"/>
                </a:solidFill>
              </a:rPr>
              <a:t>Margarida </a:t>
            </a:r>
            <a:r>
              <a:rPr lang="en-US" sz="2800" b="1" dirty="0" smtClean="0">
                <a:solidFill>
                  <a:srgbClr val="663300"/>
                </a:solidFill>
              </a:rPr>
              <a:t>Tomé, Susana </a:t>
            </a:r>
            <a:r>
              <a:rPr lang="en-US" sz="2800" b="1" dirty="0">
                <a:solidFill>
                  <a:srgbClr val="663300"/>
                </a:solidFill>
              </a:rPr>
              <a:t>Barreiro </a:t>
            </a:r>
          </a:p>
          <a:p>
            <a:r>
              <a:rPr lang="en-US" sz="2200" b="1" dirty="0" err="1">
                <a:solidFill>
                  <a:srgbClr val="663300"/>
                </a:solidFill>
              </a:rPr>
              <a:t>Instituto</a:t>
            </a:r>
            <a:r>
              <a:rPr lang="en-US" sz="2200" b="1" dirty="0">
                <a:solidFill>
                  <a:srgbClr val="663300"/>
                </a:solidFill>
              </a:rPr>
              <a:t> Superior de </a:t>
            </a:r>
            <a:r>
              <a:rPr lang="en-US" sz="2200" b="1" dirty="0" err="1">
                <a:solidFill>
                  <a:srgbClr val="663300"/>
                </a:solidFill>
              </a:rPr>
              <a:t>Agronomia</a:t>
            </a:r>
            <a:endParaRPr lang="en-US" sz="2200" b="1" dirty="0">
              <a:solidFill>
                <a:srgbClr val="663300"/>
              </a:solidFill>
            </a:endParaRPr>
          </a:p>
          <a:p>
            <a:r>
              <a:rPr lang="en-US" sz="2200" b="1" dirty="0" err="1">
                <a:solidFill>
                  <a:srgbClr val="663300"/>
                </a:solidFill>
              </a:rPr>
              <a:t>Universidade</a:t>
            </a:r>
            <a:r>
              <a:rPr lang="en-US" sz="2200" b="1" dirty="0">
                <a:solidFill>
                  <a:srgbClr val="663300"/>
                </a:solidFill>
              </a:rPr>
              <a:t> de </a:t>
            </a:r>
            <a:r>
              <a:rPr lang="en-US" sz="2200" b="1" dirty="0" err="1">
                <a:solidFill>
                  <a:srgbClr val="663300"/>
                </a:solidFill>
              </a:rPr>
              <a:t>Lisboa</a:t>
            </a:r>
            <a:endParaRPr lang="en-US" sz="22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pt-PT" dirty="0" smtClean="0"/>
              <a:t>Interval plots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877292" y="5553236"/>
            <a:ext cx="762325" cy="6840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0098" y="6248346"/>
            <a:ext cx="2641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200" dirty="0">
                <a:latin typeface="Trebuchet MS" pitchFamily="34" charset="0"/>
              </a:rPr>
              <a:t>Adapted from Gadow and Hui 1999</a:t>
            </a:r>
            <a:endParaRPr lang="en-US" sz="1200" dirty="0">
              <a:latin typeface="Trebuchet MS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35560" y="2633776"/>
            <a:ext cx="8541466" cy="3492388"/>
            <a:chOff x="1559496" y="1844824"/>
            <a:chExt cx="8859262" cy="3708412"/>
          </a:xfrm>
        </p:grpSpPr>
        <p:pic>
          <p:nvPicPr>
            <p:cNvPr id="14336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" t="12600"/>
            <a:stretch/>
          </p:blipFill>
          <p:spPr bwMode="auto">
            <a:xfrm>
              <a:off x="1723939" y="1844824"/>
              <a:ext cx="8694819" cy="3386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1559496" y="4725144"/>
              <a:ext cx="1008112" cy="8280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407349" y="1205406"/>
            <a:ext cx="11089251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Three interval plots measured twice (white trees removed in thinning operations). Graphical representation: interval data for obtaining rates of change of observed state variables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3302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27"/>
          <p:cNvSpPr txBox="1">
            <a:spLocks noChangeArrowheads="1"/>
          </p:cNvSpPr>
          <p:nvPr/>
        </p:nvSpPr>
        <p:spPr>
          <a:xfrm>
            <a:off x="623392" y="2708920"/>
            <a:ext cx="27363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None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Examples of interval plot data </a:t>
            </a:r>
            <a:br>
              <a:rPr lang="en-GB" sz="2400" dirty="0" smtClean="0"/>
            </a:br>
            <a:r>
              <a:rPr lang="en-GB" sz="2400" i="1" dirty="0" err="1"/>
              <a:t>h</a:t>
            </a:r>
            <a:r>
              <a:rPr lang="en-GB" sz="2400" i="1" baseline="-25000" dirty="0" err="1"/>
              <a:t>dom</a:t>
            </a:r>
            <a:r>
              <a:rPr lang="en-GB" sz="2400" dirty="0"/>
              <a:t> - eucalyptus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571500" indent="-571500" algn="l"/>
            <a:r>
              <a:rPr lang="pt-PT" dirty="0" err="1" smtClean="0"/>
              <a:t>Interval</a:t>
            </a:r>
            <a:r>
              <a:rPr lang="pt-PT" dirty="0" smtClean="0"/>
              <a:t> </a:t>
            </a:r>
            <a:r>
              <a:rPr lang="pt-PT" dirty="0" err="1" smtClean="0"/>
              <a:t>plots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52" y="1340768"/>
            <a:ext cx="7512859" cy="482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805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83432" y="2636912"/>
            <a:ext cx="10849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Let us take a look at a few </a:t>
            </a:r>
            <a:r>
              <a:rPr lang="en-US" sz="3600" b="1" dirty="0" smtClean="0">
                <a:solidFill>
                  <a:srgbClr val="7CB042"/>
                </a:solidFill>
              </a:rPr>
              <a:t>permanent</a:t>
            </a:r>
            <a:r>
              <a:rPr lang="en-US" sz="3600" b="1" dirty="0" smtClean="0"/>
              <a:t> </a:t>
            </a:r>
            <a:r>
              <a:rPr lang="en-US" sz="3600" dirty="0" smtClean="0"/>
              <a:t>and</a:t>
            </a:r>
            <a:r>
              <a:rPr lang="en-US" sz="3600" b="1" dirty="0" smtClean="0">
                <a:solidFill>
                  <a:srgbClr val="7CB042"/>
                </a:solidFill>
              </a:rPr>
              <a:t> interval </a:t>
            </a:r>
            <a:r>
              <a:rPr lang="en-US" sz="3600" dirty="0" smtClean="0"/>
              <a:t>plots in </a:t>
            </a:r>
            <a:r>
              <a:rPr lang="en-US" sz="3600" dirty="0" err="1" smtClean="0"/>
              <a:t>ForChange</a:t>
            </a:r>
            <a:r>
              <a:rPr lang="en-US" sz="3600" dirty="0" smtClean="0"/>
              <a:t> Eucalypt database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30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295" t="25054" r="51323" b="41243"/>
          <a:stretch/>
        </p:blipFill>
        <p:spPr>
          <a:xfrm>
            <a:off x="323212" y="404664"/>
            <a:ext cx="11545575" cy="6120680"/>
          </a:xfrm>
          <a:prstGeom prst="rect">
            <a:avLst/>
          </a:prstGeom>
        </p:spPr>
      </p:pic>
      <p:pic>
        <p:nvPicPr>
          <p:cNvPr id="4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3550344" y="6070439"/>
            <a:ext cx="1195034" cy="63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6949567" y="6070439"/>
            <a:ext cx="1195034" cy="63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Selección de brotes"/>
          <p:cNvPicPr>
            <a:picLocks noChangeAspect="1" noChangeArrowheads="1"/>
          </p:cNvPicPr>
          <p:nvPr/>
        </p:nvPicPr>
        <p:blipFill>
          <a:blip r:embed="rId5" r:link="rId6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51"/>
          <a:stretch>
            <a:fillRect/>
          </a:stretch>
        </p:blipFill>
        <p:spPr bwMode="auto">
          <a:xfrm>
            <a:off x="4420416" y="5542168"/>
            <a:ext cx="649924" cy="70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Selección de brotes"/>
          <p:cNvPicPr>
            <a:picLocks noChangeAspect="1" noChangeArrowheads="1"/>
          </p:cNvPicPr>
          <p:nvPr/>
        </p:nvPicPr>
        <p:blipFill rotWithShape="1">
          <a:blip r:embed="rId5" r:link="rId6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/>
          <a:stretch/>
        </p:blipFill>
        <p:spPr bwMode="auto">
          <a:xfrm>
            <a:off x="5436092" y="4804010"/>
            <a:ext cx="745501" cy="70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Selección de brotes"/>
          <p:cNvPicPr>
            <a:picLocks noChangeAspect="1" noChangeArrowheads="1"/>
          </p:cNvPicPr>
          <p:nvPr/>
        </p:nvPicPr>
        <p:blipFill>
          <a:blip r:embed="rId5" r:link="rId6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51"/>
          <a:stretch>
            <a:fillRect/>
          </a:stretch>
        </p:blipFill>
        <p:spPr bwMode="auto">
          <a:xfrm>
            <a:off x="7972510" y="5566731"/>
            <a:ext cx="649924" cy="70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Selección de brotes"/>
          <p:cNvPicPr>
            <a:picLocks noChangeAspect="1" noChangeArrowheads="1"/>
          </p:cNvPicPr>
          <p:nvPr/>
        </p:nvPicPr>
        <p:blipFill rotWithShape="1">
          <a:blip r:embed="rId5" r:link="rId6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/>
          <a:stretch/>
        </p:blipFill>
        <p:spPr bwMode="auto">
          <a:xfrm>
            <a:off x="8904312" y="4836946"/>
            <a:ext cx="745501" cy="70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foto57-3"/>
          <p:cNvPicPr>
            <a:picLocks noChangeAspect="1" noChangeArrowheads="1"/>
          </p:cNvPicPr>
          <p:nvPr/>
        </p:nvPicPr>
        <p:blipFill rotWithShape="1">
          <a:blip r:embed="rId7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r="26242" b="14917"/>
          <a:stretch/>
        </p:blipFill>
        <p:spPr bwMode="auto">
          <a:xfrm>
            <a:off x="10756353" y="5602486"/>
            <a:ext cx="580836" cy="58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foto57-3"/>
          <p:cNvPicPr>
            <a:picLocks noChangeAspect="1" noChangeArrowheads="1"/>
          </p:cNvPicPr>
          <p:nvPr/>
        </p:nvPicPr>
        <p:blipFill rotWithShape="1">
          <a:blip r:embed="rId7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r="26242" b="14917"/>
          <a:stretch/>
        </p:blipFill>
        <p:spPr bwMode="auto">
          <a:xfrm>
            <a:off x="7204259" y="5627049"/>
            <a:ext cx="580836" cy="58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foto57-3"/>
          <p:cNvPicPr>
            <a:picLocks noChangeAspect="1" noChangeArrowheads="1"/>
          </p:cNvPicPr>
          <p:nvPr/>
        </p:nvPicPr>
        <p:blipFill rotWithShape="1">
          <a:blip r:embed="rId7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r="26242" b="14917"/>
          <a:stretch/>
        </p:blipFill>
        <p:spPr bwMode="auto">
          <a:xfrm>
            <a:off x="3805036" y="5602486"/>
            <a:ext cx="580836" cy="58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1055440" y="764704"/>
            <a:ext cx="2880320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614357" y="734751"/>
            <a:ext cx="2880320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297472" y="734751"/>
            <a:ext cx="2880320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21827" y="899002"/>
            <a:ext cx="274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1</a:t>
            </a:r>
            <a:r>
              <a:rPr lang="en-US" baseline="30000" dirty="0" smtClean="0">
                <a:solidFill>
                  <a:schemeClr val="accent6"/>
                </a:solidFill>
              </a:rPr>
              <a:t>st</a:t>
            </a:r>
            <a:r>
              <a:rPr lang="en-US" dirty="0" smtClean="0">
                <a:solidFill>
                  <a:schemeClr val="accent6"/>
                </a:solidFill>
              </a:rPr>
              <a:t> rotation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9719" y="924033"/>
            <a:ext cx="274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2</a:t>
            </a:r>
            <a:r>
              <a:rPr lang="en-US" baseline="30000" dirty="0" smtClean="0">
                <a:solidFill>
                  <a:schemeClr val="accent6"/>
                </a:solidFill>
              </a:rPr>
              <a:t>nd</a:t>
            </a:r>
            <a:r>
              <a:rPr lang="en-US" dirty="0" smtClean="0">
                <a:solidFill>
                  <a:schemeClr val="accent6"/>
                </a:solidFill>
              </a:rPr>
              <a:t> rotation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20174" y="924033"/>
            <a:ext cx="274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3</a:t>
            </a:r>
            <a:r>
              <a:rPr lang="en-US" baseline="30000" dirty="0" smtClean="0">
                <a:solidFill>
                  <a:schemeClr val="accent6"/>
                </a:solidFill>
              </a:rPr>
              <a:t>rd</a:t>
            </a:r>
            <a:r>
              <a:rPr lang="en-US" dirty="0" smtClean="0">
                <a:solidFill>
                  <a:schemeClr val="accent6"/>
                </a:solidFill>
              </a:rPr>
              <a:t> rotation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055440" y="613996"/>
            <a:ext cx="2880320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614357" y="580292"/>
            <a:ext cx="6563435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21827" y="202502"/>
            <a:ext cx="274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99CC"/>
                </a:solidFill>
              </a:rPr>
              <a:t>Plantation</a:t>
            </a:r>
            <a:endParaRPr lang="en-US" b="1" dirty="0">
              <a:solidFill>
                <a:srgbClr val="0099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79718" y="224991"/>
            <a:ext cx="649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99CC"/>
                </a:solidFill>
              </a:rPr>
              <a:t>Coppice</a:t>
            </a:r>
            <a:endParaRPr lang="en-US" b="1" dirty="0">
              <a:solidFill>
                <a:srgbClr val="0099CC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/>
          <a:srcRect l="5472" r="60396" b="11673"/>
          <a:stretch/>
        </p:blipFill>
        <p:spPr>
          <a:xfrm>
            <a:off x="829187" y="5679401"/>
            <a:ext cx="689751" cy="99665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29187" y="4866391"/>
            <a:ext cx="152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Seedlings are planted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674725" y="5571613"/>
            <a:ext cx="1214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Trees are harvested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349017" y="4893687"/>
            <a:ext cx="116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Stools </a:t>
            </a:r>
            <a:r>
              <a:rPr lang="en-US" dirty="0" err="1" smtClean="0"/>
              <a:t>resprout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073073" y="5566943"/>
            <a:ext cx="152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riginating many shoots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016874" y="4120650"/>
            <a:ext cx="1522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Shoots selection operation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0390100" y="4891133"/>
            <a:ext cx="152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Final harvest or clear cut</a:t>
            </a:r>
            <a:endParaRPr lang="en-US" dirty="0"/>
          </a:p>
        </p:txBody>
      </p:sp>
      <p:pic>
        <p:nvPicPr>
          <p:cNvPr id="32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9956265" y="6044194"/>
            <a:ext cx="1195034" cy="63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 rot="20397805">
            <a:off x="-363067" y="1116016"/>
            <a:ext cx="274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Terminology !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4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8" y="1784878"/>
            <a:ext cx="9656901" cy="975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98" y="111441"/>
            <a:ext cx="9675191" cy="1652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86" y="3735768"/>
            <a:ext cx="9638611" cy="9693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87" y="2760323"/>
            <a:ext cx="9638611" cy="975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985" y="4732491"/>
            <a:ext cx="9638611" cy="1956986"/>
          </a:xfrm>
          <a:prstGeom prst="rect">
            <a:avLst/>
          </a:prstGeom>
        </p:spPr>
      </p:pic>
      <p:sp>
        <p:nvSpPr>
          <p:cNvPr id="12" name="Right Brace 11"/>
          <p:cNvSpPr/>
          <p:nvPr/>
        </p:nvSpPr>
        <p:spPr>
          <a:xfrm>
            <a:off x="10041190" y="880369"/>
            <a:ext cx="180620" cy="3821568"/>
          </a:xfrm>
          <a:prstGeom prst="rightBrace">
            <a:avLst>
              <a:gd name="adj1" fmla="val 8333"/>
              <a:gd name="adj2" fmla="val 4975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21810" y="2437157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Permanent plots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4" name="Right Brace 13"/>
          <p:cNvSpPr>
            <a:spLocks noChangeAspect="1"/>
          </p:cNvSpPr>
          <p:nvPr/>
        </p:nvSpPr>
        <p:spPr>
          <a:xfrm>
            <a:off x="10087248" y="4823095"/>
            <a:ext cx="88504" cy="1872571"/>
          </a:xfrm>
          <a:prstGeom prst="rightBrace">
            <a:avLst>
              <a:gd name="adj1" fmla="val 8333"/>
              <a:gd name="adj2" fmla="val 4975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37755" y="543621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Interval plots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60417" y="332656"/>
            <a:ext cx="153282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</a:rPr>
              <a:t>Stand age at each </a:t>
            </a:r>
            <a:r>
              <a:rPr lang="en-US" b="1" dirty="0" smtClean="0">
                <a:solidFill>
                  <a:srgbClr val="CC3300"/>
                </a:solidFill>
              </a:rPr>
              <a:t>measurement</a:t>
            </a:r>
          </a:p>
          <a:p>
            <a:pPr algn="ctr"/>
            <a:endParaRPr lang="en-US" sz="800" b="1" dirty="0">
              <a:solidFill>
                <a:srgbClr val="CC3300"/>
              </a:solidFill>
            </a:endParaRPr>
          </a:p>
          <a:p>
            <a:pPr algn="ctr"/>
            <a:r>
              <a:rPr lang="en-US" b="1" dirty="0" smtClean="0">
                <a:solidFill>
                  <a:srgbClr val="CC3300"/>
                </a:solidFill>
              </a:rPr>
              <a:t>This is not stand height evolution!</a:t>
            </a:r>
          </a:p>
          <a:p>
            <a:pPr algn="ctr"/>
            <a:endParaRPr lang="en-US" sz="8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9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8" y="1784878"/>
            <a:ext cx="9656901" cy="975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98" y="111441"/>
            <a:ext cx="9675191" cy="1652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86" y="3735768"/>
            <a:ext cx="9638611" cy="9693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87" y="2760323"/>
            <a:ext cx="9638611" cy="975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985" y="4732491"/>
            <a:ext cx="9638611" cy="1956986"/>
          </a:xfrm>
          <a:prstGeom prst="rect">
            <a:avLst/>
          </a:prstGeom>
        </p:spPr>
      </p:pic>
      <p:sp>
        <p:nvSpPr>
          <p:cNvPr id="12" name="Right Brace 11"/>
          <p:cNvSpPr/>
          <p:nvPr/>
        </p:nvSpPr>
        <p:spPr>
          <a:xfrm>
            <a:off x="10041190" y="880369"/>
            <a:ext cx="180620" cy="3821568"/>
          </a:xfrm>
          <a:prstGeom prst="rightBrace">
            <a:avLst>
              <a:gd name="adj1" fmla="val 8333"/>
              <a:gd name="adj2" fmla="val 4975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21810" y="2437157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Permanent plots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4" name="Right Brace 13"/>
          <p:cNvSpPr>
            <a:spLocks noChangeAspect="1"/>
          </p:cNvSpPr>
          <p:nvPr/>
        </p:nvSpPr>
        <p:spPr>
          <a:xfrm>
            <a:off x="10087248" y="4823095"/>
            <a:ext cx="88504" cy="1872571"/>
          </a:xfrm>
          <a:prstGeom prst="rightBrace">
            <a:avLst>
              <a:gd name="adj1" fmla="val 8333"/>
              <a:gd name="adj2" fmla="val 4975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37755" y="543621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Interval plots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60417" y="332656"/>
            <a:ext cx="15328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" b="1" dirty="0">
              <a:solidFill>
                <a:srgbClr val="CC3300"/>
              </a:solidFill>
            </a:endParaRPr>
          </a:p>
          <a:p>
            <a:pPr algn="ctr"/>
            <a:r>
              <a:rPr lang="en-US" b="1" dirty="0" smtClean="0">
                <a:solidFill>
                  <a:srgbClr val="CC3300"/>
                </a:solidFill>
              </a:rPr>
              <a:t>This is stand height evolution!</a:t>
            </a:r>
          </a:p>
          <a:p>
            <a:pPr algn="ctr"/>
            <a:endParaRPr lang="en-US" sz="800" b="1" dirty="0">
              <a:solidFill>
                <a:srgbClr val="CC33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782" y="582019"/>
            <a:ext cx="9174814" cy="55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5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Where do we get the data for growth studies</a:t>
            </a:r>
            <a:r>
              <a:rPr lang="en-GB" sz="2800" dirty="0">
                <a:latin typeface="Verdana" pitchFamily="34" charset="0"/>
              </a:rPr>
              <a:t>?</a:t>
            </a:r>
            <a:endParaRPr lang="en-US" sz="2800" dirty="0">
              <a:latin typeface="Verdana" pitchFamily="34" charset="0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permanent and interval plots</a:t>
            </a:r>
            <a:endParaRPr lang="en-GB" dirty="0"/>
          </a:p>
          <a:p>
            <a:pPr lvl="1"/>
            <a:r>
              <a:rPr lang="en-GB" dirty="0" smtClean="0"/>
              <a:t>Plots established with the objective of measuring growth in stands managed according to “current” practices</a:t>
            </a:r>
          </a:p>
          <a:p>
            <a:pPr lvl="2"/>
            <a:r>
              <a:rPr lang="en-GB" dirty="0" smtClean="0"/>
              <a:t>Permanent plots follow the stand during a long period, eventually the whole life of the stand</a:t>
            </a:r>
          </a:p>
          <a:p>
            <a:pPr lvl="2"/>
            <a:r>
              <a:rPr lang="en-GB" dirty="0" smtClean="0"/>
              <a:t>Interval plots follow the stand during a limited interval, but they are </a:t>
            </a:r>
            <a:r>
              <a:rPr lang="en-GB" dirty="0" err="1" smtClean="0"/>
              <a:t>remeasured</a:t>
            </a:r>
            <a:r>
              <a:rPr lang="en-GB" dirty="0" smtClean="0"/>
              <a:t> at least once</a:t>
            </a:r>
          </a:p>
          <a:p>
            <a:r>
              <a:rPr lang="en-GB" dirty="0">
                <a:solidFill>
                  <a:srgbClr val="008000"/>
                </a:solidFill>
              </a:rPr>
              <a:t>In temporary plots</a:t>
            </a:r>
          </a:p>
          <a:p>
            <a:pPr lvl="1"/>
            <a:r>
              <a:rPr lang="en-GB" dirty="0">
                <a:solidFill>
                  <a:srgbClr val="008000"/>
                </a:solidFill>
              </a:rPr>
              <a:t>Plots that are measured just at one point in time</a:t>
            </a:r>
          </a:p>
          <a:p>
            <a:pPr lvl="2"/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2643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877292" y="5553236"/>
            <a:ext cx="762325" cy="6840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2430346"/>
            <a:ext cx="8351521" cy="346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258454" y="2312876"/>
            <a:ext cx="633191" cy="54006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0098" y="6248346"/>
            <a:ext cx="2641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200" dirty="0">
                <a:latin typeface="Trebuchet MS" pitchFamily="34" charset="0"/>
              </a:rPr>
              <a:t>Adapted from Gadow and Hui 1999</a:t>
            </a:r>
            <a:endParaRPr lang="en-US" sz="1200" dirty="0">
              <a:latin typeface="Trebuchet MS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9349" y="274638"/>
            <a:ext cx="11664000" cy="706090"/>
          </a:xfrm>
        </p:spPr>
        <p:txBody>
          <a:bodyPr/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pt-PT" dirty="0" err="1" smtClean="0"/>
              <a:t>Temporary</a:t>
            </a:r>
            <a:r>
              <a:rPr lang="pt-PT" dirty="0" smtClean="0"/>
              <a:t> plots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07349" y="1205406"/>
            <a:ext cx="11089251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Three temporary plots of varying age (white trees removed in thinning operations). Graphical representation: independent height-age data obtained from temporary plots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0681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27"/>
          <p:cNvSpPr txBox="1">
            <a:spLocks noChangeArrowheads="1"/>
          </p:cNvSpPr>
          <p:nvPr/>
        </p:nvSpPr>
        <p:spPr>
          <a:xfrm>
            <a:off x="407368" y="2708920"/>
            <a:ext cx="32403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None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Examples of temporary plot data </a:t>
            </a:r>
            <a:br>
              <a:rPr lang="en-GB" sz="2400" dirty="0" smtClean="0"/>
            </a:br>
            <a:r>
              <a:rPr lang="en-GB" sz="2400" i="1" dirty="0" err="1"/>
              <a:t>h</a:t>
            </a:r>
            <a:r>
              <a:rPr lang="en-GB" sz="2400" i="1" baseline="-25000" dirty="0" err="1"/>
              <a:t>dom</a:t>
            </a:r>
            <a:r>
              <a:rPr lang="en-GB" sz="2400" dirty="0"/>
              <a:t> - eucalyptus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571500" indent="-571500" algn="l"/>
            <a:r>
              <a:rPr lang="pt-PT" dirty="0" err="1" smtClean="0"/>
              <a:t>Temporary</a:t>
            </a:r>
            <a:r>
              <a:rPr lang="pt-PT" dirty="0" smtClean="0"/>
              <a:t> </a:t>
            </a:r>
            <a:r>
              <a:rPr lang="pt-PT" dirty="0" err="1" smtClean="0"/>
              <a:t>plots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51" y="1340768"/>
            <a:ext cx="7484269" cy="482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671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96652"/>
            <a:ext cx="8610600" cy="1143000"/>
          </a:xfrm>
        </p:spPr>
        <p:txBody>
          <a:bodyPr/>
          <a:lstStyle/>
          <a:p>
            <a:r>
              <a:rPr lang="en-GB" sz="2800" dirty="0"/>
              <a:t>Where do we get the data for growth studies</a:t>
            </a:r>
            <a:r>
              <a:rPr lang="en-GB" sz="2800" dirty="0">
                <a:latin typeface="Verdana" pitchFamily="34" charset="0"/>
              </a:rPr>
              <a:t>?</a:t>
            </a:r>
            <a:endParaRPr lang="en-US" sz="2800" dirty="0">
              <a:latin typeface="Verdana" pitchFamily="34" charset="0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designed </a:t>
            </a:r>
            <a:r>
              <a:rPr lang="en-GB" dirty="0" err="1" smtClean="0"/>
              <a:t>silviculture</a:t>
            </a:r>
            <a:r>
              <a:rPr lang="en-GB" dirty="0" smtClean="0"/>
              <a:t> and genetic trials</a:t>
            </a:r>
            <a:endParaRPr lang="en-GB" dirty="0"/>
          </a:p>
          <a:p>
            <a:pPr lvl="1"/>
            <a:r>
              <a:rPr lang="en-GB" dirty="0" smtClean="0"/>
              <a:t>Trials purposively established to study the impact of </a:t>
            </a:r>
            <a:r>
              <a:rPr lang="en-GB" dirty="0" err="1" smtClean="0"/>
              <a:t>silvicultural</a:t>
            </a:r>
            <a:r>
              <a:rPr lang="en-GB" dirty="0" smtClean="0"/>
              <a:t> treatments and/or genetic material on tree and stand growth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2707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3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196753"/>
            <a:ext cx="11328000" cy="5472607"/>
          </a:xfrm>
        </p:spPr>
        <p:txBody>
          <a:bodyPr>
            <a:normAutofit/>
          </a:bodyPr>
          <a:lstStyle/>
          <a:p>
            <a:r>
              <a:rPr lang="en-US" dirty="0"/>
              <a:t>Where do we get the data for growth studies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Permanent and Interval plots</a:t>
            </a:r>
          </a:p>
          <a:p>
            <a:pPr lvl="1"/>
            <a:r>
              <a:rPr lang="en-US" dirty="0" smtClean="0"/>
              <a:t>Temporary plots</a:t>
            </a:r>
          </a:p>
          <a:p>
            <a:pPr lvl="1"/>
            <a:r>
              <a:rPr lang="en-US" dirty="0" smtClean="0"/>
              <a:t>Experimental trials</a:t>
            </a:r>
          </a:p>
          <a:p>
            <a:pPr lvl="1"/>
            <a:r>
              <a:rPr lang="en-US" dirty="0" smtClean="0"/>
              <a:t>Continuous forest inventory data</a:t>
            </a:r>
          </a:p>
          <a:p>
            <a:pPr lvl="1"/>
            <a:r>
              <a:rPr lang="en-US" dirty="0" smtClean="0"/>
              <a:t>Stem analysis</a:t>
            </a:r>
          </a:p>
          <a:p>
            <a:pPr lvl="2"/>
            <a:r>
              <a:rPr lang="en-US" dirty="0"/>
              <a:t>Partial – analysis of increment cores at </a:t>
            </a:r>
            <a:r>
              <a:rPr lang="en-US" dirty="0" err="1"/>
              <a:t>dbh</a:t>
            </a:r>
            <a:r>
              <a:rPr lang="en-US" dirty="0"/>
              <a:t> level</a:t>
            </a:r>
          </a:p>
          <a:p>
            <a:pPr lvl="2"/>
            <a:r>
              <a:rPr lang="en-US" dirty="0"/>
              <a:t>Total – analysis of several tree discs along the stem</a:t>
            </a:r>
          </a:p>
          <a:p>
            <a:pPr lvl="1"/>
            <a:endParaRPr lang="en-US" dirty="0" smtClean="0"/>
          </a:p>
          <a:p>
            <a:endParaRPr lang="en-US" sz="2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88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5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5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5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5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5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5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5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5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8051285" cy="492941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Trials are set to study one specific </a:t>
            </a:r>
            <a:r>
              <a:rPr lang="en-US" dirty="0" err="1" smtClean="0"/>
              <a:t>silvicultural</a:t>
            </a:r>
            <a:r>
              <a:rPr lang="en-US" dirty="0" smtClean="0"/>
              <a:t> practice or a combination of two (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even if in practice several treatments are applied simultaneously</a:t>
            </a:r>
            <a:r>
              <a:rPr lang="en-US" dirty="0" smtClean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Trials usually present a design with repetitions of the given treatment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E.g. </a:t>
            </a:r>
            <a:r>
              <a:rPr lang="en-US" dirty="0"/>
              <a:t>Spacing trial: (1x2, 1x3, 1x4, 2x2, 2x3, 3x2, 4x2, 2x4, 3x3, 4x3, 3x4, 4x4) * 3Blocks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Measurements over time covering the entire 1</a:t>
            </a:r>
            <a:r>
              <a:rPr lang="en-US" baseline="30000" dirty="0" smtClean="0"/>
              <a:t>st</a:t>
            </a:r>
            <a:r>
              <a:rPr lang="en-US" dirty="0" smtClean="0"/>
              <a:t> rotation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877292" y="5553236"/>
            <a:ext cx="762325" cy="6840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9349" y="274638"/>
            <a:ext cx="11664000" cy="706090"/>
          </a:xfrm>
        </p:spPr>
        <p:txBody>
          <a:bodyPr/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pt-PT" dirty="0" smtClean="0"/>
              <a:t>Experimental </a:t>
            </a:r>
            <a:r>
              <a:rPr lang="pt-PT" dirty="0" err="1" smtClean="0"/>
              <a:t>trials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656" y="274638"/>
            <a:ext cx="3276715" cy="6302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9438" b="22251"/>
          <a:stretch/>
        </p:blipFill>
        <p:spPr>
          <a:xfrm>
            <a:off x="443080" y="5355214"/>
            <a:ext cx="7895598" cy="1222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27482" y="627683"/>
            <a:ext cx="3276715" cy="6302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72308" y="980728"/>
            <a:ext cx="3276715" cy="630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843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8040893" cy="492941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Trials are set to study one specific </a:t>
            </a:r>
            <a:r>
              <a:rPr lang="en-US" dirty="0" err="1" smtClean="0"/>
              <a:t>silvicultural</a:t>
            </a:r>
            <a:r>
              <a:rPr lang="en-US" dirty="0" smtClean="0"/>
              <a:t> practice or a combination of two </a:t>
            </a:r>
            <a:r>
              <a:rPr lang="en-US" dirty="0"/>
              <a:t>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even if in practice several treatments are applied simultaneously</a:t>
            </a:r>
            <a:r>
              <a:rPr lang="en-US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Trials usually present a design with repetitions of the given treatment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E.g</a:t>
            </a:r>
            <a:r>
              <a:rPr lang="en-US" dirty="0"/>
              <a:t>. Spacing trial: (1x2, 1x3, 1x4, 2x2, 2x3, 3x2, 4x2, 2x4, 3x3, 4x3, 3x4, 4x4) * 3Blocks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Measurements over time covering the entire 1</a:t>
            </a:r>
            <a:r>
              <a:rPr lang="en-US" baseline="30000" dirty="0" smtClean="0"/>
              <a:t>st</a:t>
            </a:r>
            <a:r>
              <a:rPr lang="en-US" dirty="0" smtClean="0"/>
              <a:t> rotation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877292" y="5553236"/>
            <a:ext cx="762325" cy="6840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9349" y="274638"/>
            <a:ext cx="11664000" cy="706090"/>
          </a:xfrm>
        </p:spPr>
        <p:txBody>
          <a:bodyPr/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pt-PT" dirty="0" smtClean="0"/>
              <a:t>Experimental </a:t>
            </a:r>
            <a:r>
              <a:rPr lang="pt-PT" dirty="0" err="1" smtClean="0"/>
              <a:t>trials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9438" b="22251"/>
          <a:stretch/>
        </p:blipFill>
        <p:spPr>
          <a:xfrm>
            <a:off x="443080" y="5355214"/>
            <a:ext cx="7895598" cy="1222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367" y="328122"/>
            <a:ext cx="361198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317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471978" cy="492941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Trials are set to study one specific </a:t>
            </a:r>
            <a:r>
              <a:rPr lang="en-US" dirty="0" err="1" smtClean="0"/>
              <a:t>silvicultural</a:t>
            </a:r>
            <a:r>
              <a:rPr lang="en-US" dirty="0" smtClean="0"/>
              <a:t> practice or a combination of two (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even if in practice several treatments are applied simultaneously</a:t>
            </a:r>
            <a:r>
              <a:rPr lang="en-US" dirty="0" smtClean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Trials usually present a design with repetitions of the given treatment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E.g. Spacing trial: (1x2, 1x3, 1x4, 2x2, 2x3, 3x2, 4x2, 2x4, 3x3, 4x3, 3x4, 4x4) * 3Blocks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Comparison of some stand variables at age 10.1: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877292" y="5553236"/>
            <a:ext cx="762325" cy="6840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9349" y="274638"/>
            <a:ext cx="11664000" cy="706090"/>
          </a:xfrm>
        </p:spPr>
        <p:txBody>
          <a:bodyPr/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pt-PT" dirty="0" smtClean="0"/>
              <a:t>Experimental </a:t>
            </a:r>
            <a:r>
              <a:rPr lang="pt-PT" dirty="0" err="1" smtClean="0"/>
              <a:t>trials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906"/>
          <a:stretch/>
        </p:blipFill>
        <p:spPr>
          <a:xfrm>
            <a:off x="263352" y="4783673"/>
            <a:ext cx="11471920" cy="1539125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5400000" flipV="1">
            <a:off x="3860467" y="4423633"/>
            <a:ext cx="288032" cy="21602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31156" y="4332311"/>
            <a:ext cx="334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99CC"/>
                </a:solidFill>
              </a:rPr>
              <a:t>Spacing that maximizes volume</a:t>
            </a:r>
            <a:endParaRPr lang="en-US" b="1" dirty="0">
              <a:solidFill>
                <a:srgbClr val="00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53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471978" cy="492941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Trials are set to study one specific </a:t>
            </a:r>
            <a:r>
              <a:rPr lang="en-US" dirty="0" err="1" smtClean="0"/>
              <a:t>silvicultural</a:t>
            </a:r>
            <a:r>
              <a:rPr lang="en-US" dirty="0" smtClean="0"/>
              <a:t> practice or a combination of two (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even if in practice several treatments are applied simultaneously</a:t>
            </a:r>
            <a:r>
              <a:rPr lang="en-US" dirty="0" smtClean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Trials usually present a design with repetitions of the given treatment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E.g. Spacing trial: (1x2, 1x3, 1x4, 2x2, 2x3, 3x2, 4x2, 2x4, 3x3, 4x3, 3x4, 4x4) * 3Blocks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Comparison of some stand variables at age 10.1: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877292" y="5553236"/>
            <a:ext cx="762325" cy="6840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9349" y="274638"/>
            <a:ext cx="11664000" cy="706090"/>
          </a:xfrm>
        </p:spPr>
        <p:txBody>
          <a:bodyPr/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pt-PT" dirty="0" smtClean="0"/>
              <a:t>Experimental </a:t>
            </a:r>
            <a:r>
              <a:rPr lang="pt-PT" dirty="0" err="1" smtClean="0"/>
              <a:t>trials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276"/>
          <a:stretch/>
        </p:blipFill>
        <p:spPr>
          <a:xfrm>
            <a:off x="325528" y="4770195"/>
            <a:ext cx="11409744" cy="1539125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5400000" flipV="1">
            <a:off x="11100556" y="4347067"/>
            <a:ext cx="288032" cy="21602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734619" y="4315313"/>
            <a:ext cx="334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99CC"/>
                </a:solidFill>
              </a:rPr>
              <a:t>Spacing that maximizes diameter</a:t>
            </a:r>
            <a:endParaRPr lang="en-US" b="1" dirty="0">
              <a:solidFill>
                <a:srgbClr val="00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296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1" name="AutoShape 3"/>
          <p:cNvSpPr>
            <a:spLocks noChangeArrowheads="1"/>
          </p:cNvSpPr>
          <p:nvPr/>
        </p:nvSpPr>
        <p:spPr bwMode="auto">
          <a:xfrm>
            <a:off x="6807200" y="2971800"/>
            <a:ext cx="711200" cy="800100"/>
          </a:xfrm>
          <a:prstGeom prst="downArrow">
            <a:avLst>
              <a:gd name="adj1" fmla="val 50000"/>
              <a:gd name="adj2" fmla="val 2812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3092" name="AutoShape 4"/>
          <p:cNvSpPr>
            <a:spLocks noChangeArrowheads="1"/>
          </p:cNvSpPr>
          <p:nvPr/>
        </p:nvSpPr>
        <p:spPr bwMode="auto">
          <a:xfrm>
            <a:off x="3149600" y="2971800"/>
            <a:ext cx="711200" cy="800100"/>
          </a:xfrm>
          <a:prstGeom prst="downArrow">
            <a:avLst>
              <a:gd name="adj1" fmla="val 50000"/>
              <a:gd name="adj2" fmla="val 2812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73093" name="Group 5"/>
          <p:cNvGrpSpPr>
            <a:grpSpLocks/>
          </p:cNvGrpSpPr>
          <p:nvPr/>
        </p:nvGrpSpPr>
        <p:grpSpPr bwMode="auto">
          <a:xfrm>
            <a:off x="2641600" y="628650"/>
            <a:ext cx="7112000" cy="1885950"/>
            <a:chOff x="704" y="396"/>
            <a:chExt cx="4480" cy="1188"/>
          </a:xfrm>
        </p:grpSpPr>
        <p:sp>
          <p:nvSpPr>
            <p:cNvPr id="473094" name="Rectangle 6"/>
            <p:cNvSpPr>
              <a:spLocks noChangeArrowheads="1"/>
            </p:cNvSpPr>
            <p:nvPr/>
          </p:nvSpPr>
          <p:spPr bwMode="auto">
            <a:xfrm>
              <a:off x="704" y="396"/>
              <a:ext cx="4416" cy="11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3095" name="Text Box 7"/>
            <p:cNvSpPr txBox="1">
              <a:spLocks noChangeArrowheads="1"/>
            </p:cNvSpPr>
            <p:nvPr/>
          </p:nvSpPr>
          <p:spPr bwMode="auto">
            <a:xfrm>
              <a:off x="704" y="504"/>
              <a:ext cx="4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2000" b="1" dirty="0">
                  <a:solidFill>
                    <a:srgbClr val="008000"/>
                  </a:solidFill>
                  <a:latin typeface="Arial" charset="0"/>
                </a:rPr>
                <a:t>ANALYSIS OF MEASURED RESULTS</a:t>
              </a:r>
            </a:p>
          </p:txBody>
        </p:sp>
      </p:grpSp>
      <p:sp>
        <p:nvSpPr>
          <p:cNvPr id="473096" name="Text Box 8"/>
          <p:cNvSpPr txBox="1">
            <a:spLocks noChangeArrowheads="1"/>
          </p:cNvSpPr>
          <p:nvPr/>
        </p:nvSpPr>
        <p:spPr bwMode="auto">
          <a:xfrm>
            <a:off x="2844800" y="1371600"/>
            <a:ext cx="3149600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PT" sz="1100" b="1" dirty="0">
              <a:latin typeface="Arial" charset="0"/>
            </a:endParaRPr>
          </a:p>
          <a:p>
            <a:pPr algn="ctr"/>
            <a:r>
              <a:rPr lang="pt-PT" b="1" dirty="0">
                <a:latin typeface="Arial" charset="0"/>
              </a:rPr>
              <a:t>PERMANENT PLOTS</a:t>
            </a:r>
          </a:p>
          <a:p>
            <a:pPr algn="ctr">
              <a:spcBef>
                <a:spcPct val="50000"/>
              </a:spcBef>
            </a:pPr>
            <a:endParaRPr lang="pt-PT" b="1" dirty="0">
              <a:latin typeface="Arial" charset="0"/>
            </a:endParaRPr>
          </a:p>
        </p:txBody>
      </p:sp>
      <p:sp>
        <p:nvSpPr>
          <p:cNvPr id="473097" name="Text Box 9"/>
          <p:cNvSpPr txBox="1">
            <a:spLocks noChangeArrowheads="1"/>
          </p:cNvSpPr>
          <p:nvPr/>
        </p:nvSpPr>
        <p:spPr bwMode="auto">
          <a:xfrm>
            <a:off x="6299200" y="1371600"/>
            <a:ext cx="3149600" cy="11941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pt-PT" sz="2000" b="1" dirty="0">
              <a:latin typeface="Arial" charset="0"/>
            </a:endParaRPr>
          </a:p>
          <a:p>
            <a:pPr algn="ctr">
              <a:lnSpc>
                <a:spcPct val="160000"/>
              </a:lnSpc>
            </a:pPr>
            <a:r>
              <a:rPr lang="pt-PT" b="1" dirty="0">
                <a:latin typeface="Arial" charset="0"/>
              </a:rPr>
              <a:t>FIELD </a:t>
            </a:r>
            <a:r>
              <a:rPr lang="pt-PT" b="1" dirty="0" smtClean="0">
                <a:latin typeface="Arial" charset="0"/>
              </a:rPr>
              <a:t>TRIALS</a:t>
            </a:r>
          </a:p>
          <a:p>
            <a:pPr algn="ctr">
              <a:lnSpc>
                <a:spcPct val="160000"/>
              </a:lnSpc>
            </a:pPr>
            <a:endParaRPr lang="pt-PT" b="1" dirty="0">
              <a:latin typeface="Arial" charset="0"/>
            </a:endParaRPr>
          </a:p>
        </p:txBody>
      </p:sp>
      <p:sp>
        <p:nvSpPr>
          <p:cNvPr id="473098" name="Text Box 10"/>
          <p:cNvSpPr txBox="1">
            <a:spLocks noChangeArrowheads="1"/>
          </p:cNvSpPr>
          <p:nvPr/>
        </p:nvSpPr>
        <p:spPr bwMode="auto">
          <a:xfrm>
            <a:off x="2641600" y="2514600"/>
            <a:ext cx="1625600" cy="6492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200" b="1">
                <a:latin typeface="Arial" charset="0"/>
              </a:rPr>
              <a:t>Data for construction and validation</a:t>
            </a:r>
          </a:p>
        </p:txBody>
      </p:sp>
      <p:sp>
        <p:nvSpPr>
          <p:cNvPr id="473099" name="Text Box 11"/>
          <p:cNvSpPr txBox="1">
            <a:spLocks noChangeArrowheads="1"/>
          </p:cNvSpPr>
          <p:nvPr/>
        </p:nvSpPr>
        <p:spPr bwMode="auto">
          <a:xfrm>
            <a:off x="6299200" y="2514600"/>
            <a:ext cx="1625600" cy="831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200" b="1">
                <a:latin typeface="Arial" charset="0"/>
              </a:rPr>
              <a:t>Better understanding of physiological processes</a:t>
            </a:r>
          </a:p>
        </p:txBody>
      </p:sp>
      <p:sp>
        <p:nvSpPr>
          <p:cNvPr id="473100" name="AutoShape 12"/>
          <p:cNvSpPr>
            <a:spLocks noChangeArrowheads="1"/>
          </p:cNvSpPr>
          <p:nvPr/>
        </p:nvSpPr>
        <p:spPr bwMode="auto">
          <a:xfrm>
            <a:off x="4978400" y="2514600"/>
            <a:ext cx="609600" cy="4572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3101" name="Text Box 13"/>
          <p:cNvSpPr txBox="1">
            <a:spLocks noChangeArrowheads="1"/>
          </p:cNvSpPr>
          <p:nvPr/>
        </p:nvSpPr>
        <p:spPr bwMode="auto">
          <a:xfrm>
            <a:off x="4470400" y="2914650"/>
            <a:ext cx="1625600" cy="8715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PT" sz="1200" b="1">
              <a:latin typeface="Arial" charset="0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PT" sz="1200" b="1">
                <a:latin typeface="Arial" charset="0"/>
              </a:rPr>
              <a:t>Indication for the need to obtain new data</a:t>
            </a:r>
          </a:p>
        </p:txBody>
      </p:sp>
      <p:sp>
        <p:nvSpPr>
          <p:cNvPr id="473102" name="AutoShape 14"/>
          <p:cNvSpPr>
            <a:spLocks noChangeArrowheads="1"/>
          </p:cNvSpPr>
          <p:nvPr/>
        </p:nvSpPr>
        <p:spPr bwMode="auto">
          <a:xfrm>
            <a:off x="8534400" y="2514600"/>
            <a:ext cx="609600" cy="4572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3103" name="Text Box 15"/>
          <p:cNvSpPr txBox="1">
            <a:spLocks noChangeArrowheads="1"/>
          </p:cNvSpPr>
          <p:nvPr/>
        </p:nvSpPr>
        <p:spPr bwMode="auto">
          <a:xfrm>
            <a:off x="8026400" y="2914650"/>
            <a:ext cx="1625600" cy="869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PT" sz="1200" b="1"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pt-PT" sz="1200" b="1">
                <a:latin typeface="Arial" charset="0"/>
              </a:rPr>
              <a:t>Ideas for new experiments</a:t>
            </a:r>
          </a:p>
          <a:p>
            <a:pPr algn="ctr">
              <a:lnSpc>
                <a:spcPct val="20000"/>
              </a:lnSpc>
              <a:spcBef>
                <a:spcPct val="50000"/>
              </a:spcBef>
            </a:pPr>
            <a:endParaRPr lang="pt-PT" sz="1200" b="1">
              <a:latin typeface="Arial" charset="0"/>
            </a:endParaRPr>
          </a:p>
        </p:txBody>
      </p:sp>
      <p:grpSp>
        <p:nvGrpSpPr>
          <p:cNvPr id="473104" name="Group 16"/>
          <p:cNvGrpSpPr>
            <a:grpSpLocks/>
          </p:cNvGrpSpPr>
          <p:nvPr/>
        </p:nvGrpSpPr>
        <p:grpSpPr bwMode="auto">
          <a:xfrm>
            <a:off x="2641600" y="3771900"/>
            <a:ext cx="7112000" cy="1200150"/>
            <a:chOff x="704" y="2376"/>
            <a:chExt cx="4480" cy="756"/>
          </a:xfrm>
        </p:grpSpPr>
        <p:sp>
          <p:nvSpPr>
            <p:cNvPr id="473105" name="Rectangle 17"/>
            <p:cNvSpPr>
              <a:spLocks noChangeArrowheads="1"/>
            </p:cNvSpPr>
            <p:nvPr/>
          </p:nvSpPr>
          <p:spPr bwMode="auto">
            <a:xfrm>
              <a:off x="704" y="2376"/>
              <a:ext cx="4480" cy="75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3106" name="Text Box 18"/>
            <p:cNvSpPr txBox="1">
              <a:spLocks noChangeArrowheads="1"/>
            </p:cNvSpPr>
            <p:nvPr/>
          </p:nvSpPr>
          <p:spPr bwMode="auto">
            <a:xfrm>
              <a:off x="704" y="2520"/>
              <a:ext cx="448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2000" b="1" dirty="0">
                  <a:solidFill>
                    <a:srgbClr val="008000"/>
                  </a:solidFill>
                  <a:latin typeface="Arial" charset="0"/>
                </a:rPr>
                <a:t>ANALYSIS OF SIMULATED RESULTS using                                                  FOREST GROWTH MODELS</a:t>
              </a:r>
            </a:p>
          </p:txBody>
        </p:sp>
      </p:grpSp>
      <p:sp>
        <p:nvSpPr>
          <p:cNvPr id="473107" name="AutoShape 19"/>
          <p:cNvSpPr>
            <a:spLocks noChangeArrowheads="1"/>
          </p:cNvSpPr>
          <p:nvPr/>
        </p:nvSpPr>
        <p:spPr bwMode="auto">
          <a:xfrm>
            <a:off x="7721600" y="4972050"/>
            <a:ext cx="609600" cy="4572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3108" name="Text Box 20"/>
          <p:cNvSpPr txBox="1">
            <a:spLocks noChangeArrowheads="1"/>
          </p:cNvSpPr>
          <p:nvPr/>
        </p:nvSpPr>
        <p:spPr bwMode="auto">
          <a:xfrm>
            <a:off x="7112000" y="5372100"/>
            <a:ext cx="1930400" cy="6492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200" b="1">
                <a:latin typeface="Arial" charset="0"/>
              </a:rPr>
              <a:t>Better understanding of physiological processes</a:t>
            </a:r>
          </a:p>
        </p:txBody>
      </p:sp>
      <p:sp>
        <p:nvSpPr>
          <p:cNvPr id="473109" name="Text Box 21"/>
          <p:cNvSpPr txBox="1">
            <a:spLocks noChangeArrowheads="1"/>
          </p:cNvSpPr>
          <p:nvPr/>
        </p:nvSpPr>
        <p:spPr bwMode="auto">
          <a:xfrm>
            <a:off x="7010400" y="5970589"/>
            <a:ext cx="2133600" cy="6492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200" b="1">
                <a:latin typeface="Arial" charset="0"/>
              </a:rPr>
              <a:t>EXPERIMENTS UNDERTAKEN IN LABORATORY</a:t>
            </a:r>
          </a:p>
        </p:txBody>
      </p:sp>
    </p:spTree>
    <p:extLst>
      <p:ext uri="{BB962C8B-B14F-4D97-AF65-F5344CB8AC3E}">
        <p14:creationId xmlns:p14="http://schemas.microsoft.com/office/powerpoint/2010/main" val="144297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7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7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7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7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7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7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7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7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7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7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47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7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47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47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7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091" grpId="0" animBg="1"/>
      <p:bldP spid="473092" grpId="0" animBg="1"/>
      <p:bldP spid="473096" grpId="0" animBg="1" autoUpdateAnimBg="0"/>
      <p:bldP spid="473097" grpId="0" animBg="1" autoUpdateAnimBg="0"/>
      <p:bldP spid="473098" grpId="0" animBg="1" autoUpdateAnimBg="0"/>
      <p:bldP spid="473099" grpId="0" animBg="1" autoUpdateAnimBg="0"/>
      <p:bldP spid="473100" grpId="0" animBg="1"/>
      <p:bldP spid="473101" grpId="0" animBg="1" autoUpdateAnimBg="0"/>
      <p:bldP spid="473102" grpId="0" animBg="1"/>
      <p:bldP spid="473103" grpId="0" animBg="1" autoUpdateAnimBg="0"/>
      <p:bldP spid="473107" grpId="0" animBg="1"/>
      <p:bldP spid="473108" grpId="0" animBg="1" autoUpdateAnimBg="0"/>
      <p:bldP spid="473109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96652"/>
            <a:ext cx="8610600" cy="1143000"/>
          </a:xfrm>
        </p:spPr>
        <p:txBody>
          <a:bodyPr/>
          <a:lstStyle/>
          <a:p>
            <a:r>
              <a:rPr lang="en-GB" sz="2800" dirty="0"/>
              <a:t>Where do we get the data for growth studies</a:t>
            </a:r>
            <a:r>
              <a:rPr lang="en-GB" sz="2800" dirty="0">
                <a:latin typeface="Verdana" pitchFamily="34" charset="0"/>
              </a:rPr>
              <a:t>?</a:t>
            </a:r>
            <a:endParaRPr lang="en-US" sz="2800" dirty="0">
              <a:latin typeface="Verdana" pitchFamily="34" charset="0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designed </a:t>
            </a:r>
            <a:r>
              <a:rPr lang="en-GB" dirty="0" err="1" smtClean="0"/>
              <a:t>silviculture</a:t>
            </a:r>
            <a:r>
              <a:rPr lang="en-GB" dirty="0" smtClean="0"/>
              <a:t> and genetic trials</a:t>
            </a:r>
            <a:endParaRPr lang="en-GB" dirty="0"/>
          </a:p>
          <a:p>
            <a:pPr lvl="1"/>
            <a:r>
              <a:rPr lang="en-GB" dirty="0" smtClean="0"/>
              <a:t>Trials purposively established to study the impact of </a:t>
            </a:r>
            <a:r>
              <a:rPr lang="en-GB" dirty="0" err="1" smtClean="0"/>
              <a:t>silvicultural</a:t>
            </a:r>
            <a:r>
              <a:rPr lang="en-GB" dirty="0" smtClean="0"/>
              <a:t> treatments and/or genetic material on tree and stand growth</a:t>
            </a:r>
            <a:endParaRPr lang="en-GB" dirty="0"/>
          </a:p>
          <a:p>
            <a:r>
              <a:rPr lang="en-GB" dirty="0" smtClean="0"/>
              <a:t>From continuous forest inventory data</a:t>
            </a:r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306" t="31800" r="17713" b="17800"/>
          <a:stretch/>
        </p:blipFill>
        <p:spPr>
          <a:xfrm>
            <a:off x="819483" y="3566772"/>
            <a:ext cx="3888432" cy="2827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6613" t="31100" r="29525" b="22700"/>
          <a:stretch/>
        </p:blipFill>
        <p:spPr>
          <a:xfrm>
            <a:off x="5565033" y="2667873"/>
            <a:ext cx="3274268" cy="25128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6219" t="31800" r="28344" b="22000"/>
          <a:stretch/>
        </p:blipFill>
        <p:spPr>
          <a:xfrm>
            <a:off x="8059331" y="4005064"/>
            <a:ext cx="3513935" cy="2576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8292" y="5040119"/>
            <a:ext cx="2784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Plots randomly distributed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03983" y="6101680"/>
            <a:ext cx="2784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Management unit with </a:t>
            </a:r>
          </a:p>
          <a:p>
            <a:r>
              <a:rPr lang="en-US" dirty="0" smtClean="0"/>
              <a:t>2 different species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67022" y="6212618"/>
            <a:ext cx="3144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Plots systematically distributed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2929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96652"/>
            <a:ext cx="8610600" cy="1143000"/>
          </a:xfrm>
        </p:spPr>
        <p:txBody>
          <a:bodyPr/>
          <a:lstStyle/>
          <a:p>
            <a:r>
              <a:rPr lang="en-GB" sz="2800" dirty="0"/>
              <a:t>Where do we get the data for growth studies</a:t>
            </a:r>
            <a:r>
              <a:rPr lang="en-GB" sz="2800" dirty="0">
                <a:latin typeface="Verdana" pitchFamily="34" charset="0"/>
              </a:rPr>
              <a:t>?</a:t>
            </a:r>
            <a:endParaRPr lang="en-US" sz="2800" dirty="0">
              <a:latin typeface="Verdana" pitchFamily="34" charset="0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designed </a:t>
            </a:r>
            <a:r>
              <a:rPr lang="en-GB" dirty="0" err="1" smtClean="0"/>
              <a:t>silviculture</a:t>
            </a:r>
            <a:r>
              <a:rPr lang="en-GB" dirty="0" smtClean="0"/>
              <a:t> and genetic trials</a:t>
            </a:r>
            <a:endParaRPr lang="en-GB" dirty="0"/>
          </a:p>
          <a:p>
            <a:pPr lvl="1"/>
            <a:r>
              <a:rPr lang="en-GB" dirty="0" smtClean="0"/>
              <a:t>Trials purposively established to study the impact of </a:t>
            </a:r>
            <a:r>
              <a:rPr lang="en-GB" dirty="0" err="1" smtClean="0"/>
              <a:t>silvicultural</a:t>
            </a:r>
            <a:r>
              <a:rPr lang="en-GB" dirty="0" smtClean="0"/>
              <a:t> treatments and/or genetic material on tree and stand growth</a:t>
            </a:r>
            <a:endParaRPr lang="en-GB" dirty="0"/>
          </a:p>
          <a:p>
            <a:r>
              <a:rPr lang="en-GB" dirty="0" smtClean="0"/>
              <a:t>From continuous forest inventory data</a:t>
            </a:r>
            <a:endParaRPr lang="en-GB" dirty="0"/>
          </a:p>
          <a:p>
            <a:r>
              <a:rPr lang="en-GB" dirty="0" smtClean="0"/>
              <a:t>From stem analysis </a:t>
            </a:r>
            <a:endParaRPr lang="en-GB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445" t="10800" r="9050" b="7300"/>
          <a:stretch/>
        </p:blipFill>
        <p:spPr>
          <a:xfrm>
            <a:off x="519631" y="3880658"/>
            <a:ext cx="4628960" cy="26163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19193" y="3573016"/>
            <a:ext cx="663518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Trees growing In </a:t>
            </a:r>
            <a:r>
              <a:rPr lang="en-US" sz="2000" dirty="0"/>
              <a:t>temperate forests </a:t>
            </a:r>
            <a:r>
              <a:rPr lang="en-US" sz="2000" dirty="0" smtClean="0"/>
              <a:t>add </a:t>
            </a:r>
            <a:r>
              <a:rPr lang="en-US" sz="2000" dirty="0"/>
              <a:t>a </a:t>
            </a:r>
            <a:r>
              <a:rPr lang="en-US" sz="2000" dirty="0" smtClean="0"/>
              <a:t>new layer </a:t>
            </a:r>
            <a:r>
              <a:rPr lang="en-US" sz="2000" dirty="0"/>
              <a:t>of wood </a:t>
            </a:r>
            <a:r>
              <a:rPr lang="en-US" sz="2000" dirty="0" smtClean="0"/>
              <a:t>(from </a:t>
            </a:r>
            <a:r>
              <a:rPr lang="en-US" sz="2000" dirty="0"/>
              <a:t>ground level to the tip and all around the </a:t>
            </a:r>
            <a:r>
              <a:rPr lang="en-US" sz="2000" dirty="0" smtClean="0"/>
              <a:t>stem) pushing the </a:t>
            </a:r>
            <a:r>
              <a:rPr lang="en-US" sz="2000" dirty="0"/>
              <a:t>bark outwards creating a new layer every year.</a:t>
            </a:r>
          </a:p>
          <a:p>
            <a:endParaRPr lang="en-US" sz="800" dirty="0"/>
          </a:p>
          <a:p>
            <a:r>
              <a:rPr lang="en-US" sz="2000" dirty="0"/>
              <a:t>Looking at the cross-cut, these layers appear as rings. </a:t>
            </a:r>
          </a:p>
          <a:p>
            <a:endParaRPr lang="en-US" sz="800" dirty="0"/>
          </a:p>
          <a:p>
            <a:r>
              <a:rPr lang="en-US" sz="2000" dirty="0" smtClean="0"/>
              <a:t>Each </a:t>
            </a:r>
            <a:r>
              <a:rPr lang="en-US" sz="2000" dirty="0"/>
              <a:t>year:</a:t>
            </a:r>
          </a:p>
          <a:p>
            <a:endParaRPr lang="en-US" sz="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 light ring (early wood) of new </a:t>
            </a:r>
            <a:r>
              <a:rPr lang="en-US" sz="2000" dirty="0" smtClean="0"/>
              <a:t>growth is created in the </a:t>
            </a:r>
            <a:r>
              <a:rPr lang="en-US" sz="2000" dirty="0"/>
              <a:t>trunk during the spring and early summer, </a:t>
            </a:r>
            <a:endParaRPr lang="en-US" sz="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 dark </a:t>
            </a:r>
            <a:r>
              <a:rPr lang="en-US" sz="2000" dirty="0"/>
              <a:t>thinner ring (late wood</a:t>
            </a:r>
            <a:r>
              <a:rPr lang="en-US" sz="2000" dirty="0" smtClean="0"/>
              <a:t>)</a:t>
            </a:r>
            <a:r>
              <a:rPr lang="en-US" sz="2000" dirty="0"/>
              <a:t> is created</a:t>
            </a:r>
            <a:r>
              <a:rPr lang="en-US" sz="2000" dirty="0" smtClean="0"/>
              <a:t> </a:t>
            </a:r>
            <a:r>
              <a:rPr lang="en-US" sz="2000" dirty="0"/>
              <a:t>in the fall, when growth is slower. </a:t>
            </a:r>
          </a:p>
        </p:txBody>
      </p:sp>
    </p:spTree>
    <p:extLst>
      <p:ext uri="{BB962C8B-B14F-4D97-AF65-F5344CB8AC3E}">
        <p14:creationId xmlns:p14="http://schemas.microsoft.com/office/powerpoint/2010/main" val="3558031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pt-PT" dirty="0" smtClean="0"/>
              <a:t>Stem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Stem analysis is the study of tree growth from the analysis and measurement of the growth rings</a:t>
            </a:r>
          </a:p>
          <a:p>
            <a:r>
              <a:rPr lang="en-US" dirty="0" smtClean="0"/>
              <a:t>It is restricted to the species whose wood exhibits clear growth rings and to the regions with a climate that implies a clear stop on growth</a:t>
            </a:r>
          </a:p>
          <a:p>
            <a:r>
              <a:rPr lang="en-US" dirty="0" smtClean="0"/>
              <a:t>Two types of stem analysis:</a:t>
            </a:r>
          </a:p>
          <a:p>
            <a:pPr lvl="1"/>
            <a:r>
              <a:rPr lang="en-US" dirty="0" smtClean="0"/>
              <a:t>Partial – analysis of increment cores at </a:t>
            </a:r>
            <a:r>
              <a:rPr lang="en-US" dirty="0" err="1" smtClean="0"/>
              <a:t>dbh</a:t>
            </a:r>
            <a:r>
              <a:rPr lang="en-US" dirty="0" smtClean="0"/>
              <a:t> level</a:t>
            </a:r>
          </a:p>
          <a:p>
            <a:pPr lvl="1"/>
            <a:r>
              <a:rPr lang="en-US" dirty="0" smtClean="0"/>
              <a:t>Total </a:t>
            </a:r>
            <a:r>
              <a:rPr lang="en-US" dirty="0"/>
              <a:t>– analysis of several tree discs along the stem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567" t="4934" r="28834" b="23822"/>
          <a:stretch/>
        </p:blipFill>
        <p:spPr>
          <a:xfrm rot="19380318">
            <a:off x="7174163" y="938432"/>
            <a:ext cx="4992624" cy="532126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7567092" y="3068481"/>
            <a:ext cx="1703180" cy="29214"/>
          </a:xfrm>
          <a:prstGeom prst="straightConnector1">
            <a:avLst/>
          </a:prstGeom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9008288" y="3077238"/>
            <a:ext cx="36000" cy="3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666967" y="3068964"/>
            <a:ext cx="36000" cy="3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382682" y="3047088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208312" y="3057278"/>
            <a:ext cx="36000" cy="3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77361" y="3032964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950781" y="3052922"/>
            <a:ext cx="36000" cy="3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849018" y="3050487"/>
            <a:ext cx="36000" cy="3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726800" y="3056826"/>
            <a:ext cx="36000" cy="3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630872" y="3057314"/>
            <a:ext cx="36000" cy="3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546629" y="3049036"/>
            <a:ext cx="36000" cy="3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0"/>
          <a:stretch/>
        </p:blipFill>
        <p:spPr>
          <a:xfrm rot="16200000">
            <a:off x="8805007" y="4685552"/>
            <a:ext cx="1685925" cy="253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446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Partial stem analysis</a:t>
            </a:r>
            <a:br>
              <a:rPr lang="pt-PT" dirty="0" smtClean="0"/>
            </a:br>
            <a:r>
              <a:rPr lang="pt-PT" sz="2400" dirty="0"/>
              <a:t>Stand table projection</a:t>
            </a:r>
            <a:endParaRPr lang="pt-PT" dirty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6096677" cy="5249168"/>
          </a:xfrm>
        </p:spPr>
        <p:txBody>
          <a:bodyPr>
            <a:normAutofit/>
          </a:bodyPr>
          <a:lstStyle/>
          <a:p>
            <a:r>
              <a:rPr lang="pt-PT" dirty="0" smtClean="0"/>
              <a:t>It is usually used for short-</a:t>
            </a:r>
            <a:r>
              <a:rPr lang="pt-PT" dirty="0" err="1" smtClean="0"/>
              <a:t>term</a:t>
            </a:r>
            <a:r>
              <a:rPr lang="pt-PT" dirty="0" smtClean="0"/>
              <a:t> </a:t>
            </a:r>
            <a:r>
              <a:rPr lang="pt-PT" dirty="0" err="1" smtClean="0"/>
              <a:t>predictions</a:t>
            </a:r>
            <a:r>
              <a:rPr lang="pt-PT" dirty="0" smtClean="0"/>
              <a:t> of forest inventory data:</a:t>
            </a:r>
            <a:endParaRPr lang="pt-PT" dirty="0"/>
          </a:p>
          <a:p>
            <a:pPr marL="914400" lvl="1" indent="-457200">
              <a:buFont typeface="+mj-lt"/>
              <a:buAutoNum type="arabicPeriod"/>
            </a:pPr>
            <a:r>
              <a:rPr lang="pt-PT" sz="2200" dirty="0"/>
              <a:t>During the forest inventory an </a:t>
            </a:r>
            <a:r>
              <a:rPr lang="pt-PT" sz="2200" dirty="0" err="1"/>
              <a:t>increment</a:t>
            </a:r>
            <a:r>
              <a:rPr lang="pt-PT" sz="2200" dirty="0"/>
              <a:t> </a:t>
            </a:r>
            <a:r>
              <a:rPr lang="pt-PT" sz="2200" dirty="0" smtClean="0"/>
              <a:t>core </a:t>
            </a:r>
            <a:r>
              <a:rPr lang="pt-PT" sz="2200" dirty="0"/>
              <a:t>is taken in some “sample” trees 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PT" sz="2200" dirty="0"/>
              <a:t>Diameter growth </a:t>
            </a:r>
            <a:r>
              <a:rPr lang="pt-PT" sz="2200" dirty="0" err="1"/>
              <a:t>of</a:t>
            </a:r>
            <a:r>
              <a:rPr lang="pt-PT" sz="2200" dirty="0"/>
              <a:t> </a:t>
            </a:r>
            <a:r>
              <a:rPr lang="en-US" sz="2200" dirty="0" smtClean="0"/>
              <a:t>wood</a:t>
            </a:r>
            <a:r>
              <a:rPr lang="pt-PT" sz="2200" dirty="0" smtClean="0"/>
              <a:t> </a:t>
            </a:r>
            <a:r>
              <a:rPr lang="en-US" sz="2200" dirty="0"/>
              <a:t>in the last k years (usually 5 years) is measured in the increment </a:t>
            </a:r>
            <a:r>
              <a:rPr lang="en-US" sz="2200" dirty="0" smtClean="0"/>
              <a:t>core </a:t>
            </a:r>
            <a:r>
              <a:rPr lang="en-US" sz="2200" dirty="0"/>
              <a:t>from each tree and converted to d</a:t>
            </a:r>
            <a:r>
              <a:rPr lang="pt-PT" sz="2200" dirty="0"/>
              <a:t>iameter growth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The </a:t>
            </a:r>
            <a:r>
              <a:rPr lang="en-US" sz="2200" dirty="0"/>
              <a:t>diameter growth (</a:t>
            </a:r>
            <a:r>
              <a:rPr lang="en-US" sz="2200" dirty="0" err="1"/>
              <a:t>idj</a:t>
            </a:r>
            <a:r>
              <a:rPr lang="en-US" sz="2200" dirty="0"/>
              <a:t>) of </a:t>
            </a:r>
            <a:r>
              <a:rPr lang="en-US" sz="2200" dirty="0" smtClean="0"/>
              <a:t>the </a:t>
            </a:r>
            <a:r>
              <a:rPr lang="en-US" sz="2200" dirty="0"/>
              <a:t>average tree of each diameter class (j</a:t>
            </a:r>
            <a:r>
              <a:rPr lang="en-US" sz="2200" dirty="0" smtClean="0"/>
              <a:t>) is estimated</a:t>
            </a:r>
            <a:endParaRPr lang="pt-PT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122" y="1340768"/>
            <a:ext cx="2571750" cy="1781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16" y="4880961"/>
            <a:ext cx="2619375" cy="1743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528" y="3331825"/>
            <a:ext cx="3657600" cy="1247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15" y="4880961"/>
            <a:ext cx="2524125" cy="1809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276" y="1350257"/>
            <a:ext cx="2886075" cy="1581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60496" y="6420979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Hagloff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images)</a:t>
            </a:r>
            <a:endParaRPr lang="pt-PT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768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Partial stem analysis</a:t>
            </a:r>
            <a:br>
              <a:rPr lang="pt-PT" dirty="0" smtClean="0"/>
            </a:br>
            <a:r>
              <a:rPr lang="pt-PT" sz="2400" dirty="0"/>
              <a:t>Stand table projection</a:t>
            </a:r>
            <a:endParaRPr lang="pt-PT" dirty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11328000" cy="4248471"/>
          </a:xfrm>
        </p:spPr>
        <p:txBody>
          <a:bodyPr/>
          <a:lstStyle/>
          <a:p>
            <a:r>
              <a:rPr lang="pt-PT" dirty="0" smtClean="0"/>
              <a:t>It includes </a:t>
            </a:r>
            <a:r>
              <a:rPr lang="pt-PT" dirty="0" err="1" smtClean="0"/>
              <a:t>several</a:t>
            </a:r>
            <a:r>
              <a:rPr lang="pt-PT" dirty="0" smtClean="0"/>
              <a:t> steps 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assumes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have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just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completed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your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forest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inventory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pt-PT" dirty="0" smtClean="0"/>
              <a:t>:</a:t>
            </a:r>
            <a:endParaRPr lang="pt-PT" dirty="0"/>
          </a:p>
          <a:p>
            <a:pPr marL="914400" lvl="1" indent="-457200">
              <a:buFont typeface="+mj-lt"/>
              <a:buAutoNum type="arabicPeriod"/>
            </a:pPr>
            <a:r>
              <a:rPr lang="pt-PT" dirty="0"/>
              <a:t>Start by computing the stand table (number of </a:t>
            </a:r>
            <a:r>
              <a:rPr lang="pt-PT" dirty="0" err="1"/>
              <a:t>trees</a:t>
            </a:r>
            <a:r>
              <a:rPr lang="pt-PT" dirty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/>
              <a:t>diameter class) from forest </a:t>
            </a:r>
            <a:r>
              <a:rPr lang="pt-PT" dirty="0" err="1"/>
              <a:t>inventory</a:t>
            </a:r>
            <a:r>
              <a:rPr lang="pt-PT" dirty="0"/>
              <a:t> </a:t>
            </a:r>
            <a:r>
              <a:rPr lang="pt-PT" dirty="0" smtClean="0"/>
              <a:t>data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2780928"/>
            <a:ext cx="5642520" cy="3240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64152" y="2780928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Take a core from the tree that is closest to the central diameter in each diameter class</a:t>
            </a:r>
          </a:p>
          <a:p>
            <a:endParaRPr lang="en-US" dirty="0">
              <a:latin typeface="Trebuchet MS" panose="020B0603020202020204" pitchFamily="34" charset="0"/>
            </a:endParaRPr>
          </a:p>
          <a:p>
            <a:r>
              <a:rPr lang="en-US" dirty="0" smtClean="0">
                <a:latin typeface="Trebuchet MS" panose="020B0603020202020204" pitchFamily="34" charset="0"/>
              </a:rPr>
              <a:t>Measure the width of the rings over the past k </a:t>
            </a:r>
            <a:r>
              <a:rPr lang="en-US" dirty="0" err="1" smtClean="0">
                <a:latin typeface="Trebuchet MS" panose="020B0603020202020204" pitchFamily="34" charset="0"/>
              </a:rPr>
              <a:t>yrs</a:t>
            </a:r>
            <a:r>
              <a:rPr lang="en-US" dirty="0" smtClean="0">
                <a:latin typeface="Trebuchet MS" panose="020B0603020202020204" pitchFamily="34" charset="0"/>
              </a:rPr>
              <a:t> to determine the increment in each class (</a:t>
            </a:r>
            <a:r>
              <a:rPr lang="pt-PT" dirty="0" err="1" smtClean="0"/>
              <a:t>id</a:t>
            </a:r>
            <a:r>
              <a:rPr lang="pt-PT" baseline="-25000" dirty="0" err="1" smtClean="0"/>
              <a:t>j</a:t>
            </a:r>
            <a:r>
              <a:rPr lang="pt-PT" dirty="0" smtClean="0"/>
              <a:t>)</a:t>
            </a:r>
            <a:endParaRPr lang="en-US" dirty="0" smtClean="0">
              <a:latin typeface="Trebuchet MS" panose="020B0603020202020204" pitchFamily="34" charset="0"/>
            </a:endParaRPr>
          </a:p>
          <a:p>
            <a:endParaRPr lang="en-US" dirty="0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8632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2161959"/>
              </p:ext>
            </p:extLst>
          </p:nvPr>
        </p:nvGraphicFramePr>
        <p:xfrm>
          <a:off x="696000" y="1340768"/>
          <a:ext cx="10799999" cy="453136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99707002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029040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2738837051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274720060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600499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1970’s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1980’s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1990’s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2000’s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2010’s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Relationship with other land uses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Relationship with other land uses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Bioeconomy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33639" y="1340768"/>
            <a:ext cx="7781905" cy="460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661" y="1790406"/>
            <a:ext cx="1533351" cy="106920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711624" y="1628800"/>
            <a:ext cx="6984776" cy="0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6000" y="2363485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Production forestry often involved:</a:t>
            </a:r>
          </a:p>
          <a:p>
            <a:r>
              <a:rPr lang="en-US" sz="8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the establishment of pure even-aged stands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substantial investments for intensive management</a:t>
            </a:r>
            <a:endParaRPr lang="en-US" sz="1700" dirty="0"/>
          </a:p>
        </p:txBody>
      </p:sp>
      <p:sp>
        <p:nvSpPr>
          <p:cNvPr id="12" name="TextBox 11"/>
          <p:cNvSpPr txBox="1"/>
          <p:nvPr/>
        </p:nvSpPr>
        <p:spPr>
          <a:xfrm>
            <a:off x="696000" y="3488704"/>
            <a:ext cx="6192088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Stands </a:t>
            </a:r>
            <a:r>
              <a:rPr lang="en-US" dirty="0"/>
              <a:t>are composed of trees and models of tree </a:t>
            </a:r>
            <a:r>
              <a:rPr lang="en-US" dirty="0" smtClean="0"/>
              <a:t>attributes: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stem </a:t>
            </a:r>
            <a:r>
              <a:rPr lang="en-US" sz="1700" dirty="0"/>
              <a:t>taper,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tree volume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tree </a:t>
            </a:r>
            <a:r>
              <a:rPr lang="en-US" sz="1700" dirty="0"/>
              <a:t>biomass </a:t>
            </a:r>
            <a:endParaRPr lang="en-US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crown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3360296" y="3895040"/>
            <a:ext cx="2624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9900"/>
                </a:solidFill>
              </a:rPr>
              <a:t>central components </a:t>
            </a:r>
            <a:r>
              <a:rPr lang="en-US" b="1" dirty="0">
                <a:solidFill>
                  <a:srgbClr val="009900"/>
                </a:solidFill>
              </a:rPr>
              <a:t>in </a:t>
            </a:r>
            <a:r>
              <a:rPr lang="en-US" b="1" dirty="0" smtClean="0">
                <a:solidFill>
                  <a:srgbClr val="009900"/>
                </a:solidFill>
              </a:rPr>
              <a:t>comprehensive </a:t>
            </a:r>
            <a:r>
              <a:rPr lang="en-US" b="1" dirty="0">
                <a:solidFill>
                  <a:srgbClr val="009900"/>
                </a:solidFill>
              </a:rPr>
              <a:t>growth </a:t>
            </a:r>
            <a:r>
              <a:rPr lang="en-US" b="1" dirty="0" smtClean="0">
                <a:solidFill>
                  <a:srgbClr val="009900"/>
                </a:solidFill>
              </a:rPr>
              <a:t>&amp; </a:t>
            </a:r>
            <a:r>
              <a:rPr lang="en-US" b="1" dirty="0">
                <a:solidFill>
                  <a:srgbClr val="009900"/>
                </a:solidFill>
              </a:rPr>
              <a:t>yield prediction </a:t>
            </a:r>
            <a:r>
              <a:rPr lang="en-US" b="1" dirty="0" smtClean="0">
                <a:solidFill>
                  <a:srgbClr val="009900"/>
                </a:solidFill>
              </a:rPr>
              <a:t>systems</a:t>
            </a:r>
            <a:r>
              <a:rPr lang="en-US" sz="800" b="1" dirty="0" smtClean="0">
                <a:solidFill>
                  <a:srgbClr val="009900"/>
                </a:solidFill>
              </a:rPr>
              <a:t> </a:t>
            </a:r>
            <a:endParaRPr lang="en-US" b="1" dirty="0">
              <a:solidFill>
                <a:srgbClr val="0099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76613" b="35939"/>
          <a:stretch/>
        </p:blipFill>
        <p:spPr>
          <a:xfrm flipH="1">
            <a:off x="6332178" y="2436646"/>
            <a:ext cx="247723" cy="8079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5999" y="5002591"/>
            <a:ext cx="648012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Trees and stands respond to </a:t>
            </a:r>
            <a:r>
              <a:rPr lang="en-US" dirty="0" err="1" smtClean="0"/>
              <a:t>silvicultural</a:t>
            </a:r>
            <a:r>
              <a:rPr lang="en-US" dirty="0" smtClean="0"/>
              <a:t> treatments &amp;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 smtClean="0"/>
              <a:t>branchiness</a:t>
            </a:r>
            <a:endParaRPr lang="en-US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crown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 smtClean="0"/>
          </a:p>
        </p:txBody>
      </p:sp>
      <p:sp>
        <p:nvSpPr>
          <p:cNvPr id="17" name="Right Brace 16"/>
          <p:cNvSpPr/>
          <p:nvPr/>
        </p:nvSpPr>
        <p:spPr>
          <a:xfrm>
            <a:off x="7483706" y="1911688"/>
            <a:ext cx="180620" cy="3821568"/>
          </a:xfrm>
          <a:prstGeom prst="rightBrace">
            <a:avLst>
              <a:gd name="adj1" fmla="val 8333"/>
              <a:gd name="adj2" fmla="val 4975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57508" y="2806809"/>
            <a:ext cx="17677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9900"/>
                </a:solidFill>
              </a:rPr>
              <a:t>Several approaches from         </a:t>
            </a:r>
            <a:r>
              <a:rPr lang="en-US" b="1" dirty="0" smtClean="0"/>
              <a:t>empirical</a:t>
            </a:r>
            <a:r>
              <a:rPr lang="en-US" b="1" dirty="0" smtClean="0">
                <a:solidFill>
                  <a:srgbClr val="009900"/>
                </a:solidFill>
              </a:rPr>
              <a:t>            to                      </a:t>
            </a:r>
            <a:r>
              <a:rPr lang="en-US" b="1" dirty="0" smtClean="0"/>
              <a:t>process-based </a:t>
            </a:r>
            <a:r>
              <a:rPr lang="en-US" b="1" dirty="0" smtClean="0">
                <a:solidFill>
                  <a:srgbClr val="009900"/>
                </a:solidFill>
              </a:rPr>
              <a:t>have been used</a:t>
            </a:r>
            <a:r>
              <a:rPr lang="en-US" sz="800" b="1" dirty="0" smtClean="0">
                <a:solidFill>
                  <a:srgbClr val="009900"/>
                </a:solidFill>
              </a:rPr>
              <a:t> </a:t>
            </a:r>
            <a:endParaRPr lang="en-US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1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6" grpId="0"/>
      <p:bldP spid="17" grpId="0" animBg="1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Partial stem analysis</a:t>
            </a:r>
            <a:br>
              <a:rPr lang="pt-PT" dirty="0" smtClean="0"/>
            </a:br>
            <a:r>
              <a:rPr lang="pt-PT" sz="2400" dirty="0"/>
              <a:t>Stand table projection</a:t>
            </a:r>
            <a:endParaRPr lang="pt-PT" dirty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11328000" cy="4248471"/>
          </a:xfrm>
        </p:spPr>
        <p:txBody>
          <a:bodyPr/>
          <a:lstStyle/>
          <a:p>
            <a:r>
              <a:rPr lang="pt-PT" dirty="0" smtClean="0"/>
              <a:t>It includes </a:t>
            </a:r>
            <a:r>
              <a:rPr lang="pt-PT" dirty="0" err="1" smtClean="0"/>
              <a:t>several</a:t>
            </a:r>
            <a:r>
              <a:rPr lang="pt-PT" dirty="0" smtClean="0"/>
              <a:t> steps 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assumes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have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just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completed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your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forest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inventory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pt-PT" dirty="0" smtClean="0"/>
              <a:t>:</a:t>
            </a:r>
            <a:endParaRPr lang="pt-PT" dirty="0"/>
          </a:p>
          <a:p>
            <a:pPr marL="914400" lvl="1" indent="-457200">
              <a:buFont typeface="+mj-lt"/>
              <a:buAutoNum type="arabicPeriod"/>
            </a:pPr>
            <a:r>
              <a:rPr lang="pt-PT" dirty="0"/>
              <a:t>Start by computing the stand table (number of </a:t>
            </a:r>
            <a:r>
              <a:rPr lang="pt-PT" dirty="0" err="1"/>
              <a:t>trees</a:t>
            </a:r>
            <a:r>
              <a:rPr lang="pt-PT" dirty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/>
              <a:t>diameter class) from forest inventory data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PT" dirty="0"/>
              <a:t>Estimate mortality in each diameter class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smtClean="0"/>
              <a:t>compute </a:t>
            </a:r>
            <a:r>
              <a:rPr lang="pt-PT" dirty="0"/>
              <a:t>the future number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 smtClean="0"/>
              <a:t>trees</a:t>
            </a:r>
            <a:r>
              <a:rPr lang="pt-PT" dirty="0" smtClean="0"/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PT" dirty="0" smtClean="0"/>
              <a:t>Compute </a:t>
            </a:r>
            <a:r>
              <a:rPr lang="pt-PT" dirty="0"/>
              <a:t>the </a:t>
            </a:r>
            <a:r>
              <a:rPr lang="pt-PT" b="1" dirty="0">
                <a:solidFill>
                  <a:srgbClr val="008000"/>
                </a:solidFill>
              </a:rPr>
              <a:t>growth </a:t>
            </a:r>
            <a:r>
              <a:rPr lang="pt-PT" b="1" dirty="0" err="1">
                <a:solidFill>
                  <a:srgbClr val="008000"/>
                </a:solidFill>
              </a:rPr>
              <a:t>index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dirty="0" err="1" smtClean="0"/>
              <a:t>ie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b="1" dirty="0" smtClean="0">
                <a:solidFill>
                  <a:srgbClr val="0099CC"/>
                </a:solidFill>
              </a:rPr>
              <a:t>ratio </a:t>
            </a:r>
            <a:r>
              <a:rPr lang="pt-PT" b="1" dirty="0">
                <a:solidFill>
                  <a:srgbClr val="0099CC"/>
                </a:solidFill>
              </a:rPr>
              <a:t>between id</a:t>
            </a:r>
            <a:r>
              <a:rPr lang="pt-PT" b="1" baseline="-25000" dirty="0">
                <a:solidFill>
                  <a:srgbClr val="0099CC"/>
                </a:solidFill>
              </a:rPr>
              <a:t>j</a:t>
            </a:r>
            <a:r>
              <a:rPr lang="pt-PT" b="1" dirty="0">
                <a:solidFill>
                  <a:srgbClr val="0099CC"/>
                </a:solidFill>
              </a:rPr>
              <a:t> and the width of the class </a:t>
            </a:r>
            <a:r>
              <a:rPr lang="pt-PT" dirty="0"/>
              <a:t>– this index allows the computation of the number of trees that stay in the class and the ones that move 1 or 2 </a:t>
            </a:r>
            <a:r>
              <a:rPr lang="pt-PT" dirty="0" smtClean="0"/>
              <a:t>classes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855" y="4005064"/>
            <a:ext cx="698370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169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Partial stem analysis</a:t>
            </a:r>
            <a:br>
              <a:rPr lang="pt-PT" dirty="0" smtClean="0"/>
            </a:br>
            <a:r>
              <a:rPr lang="pt-PT" sz="2400" dirty="0"/>
              <a:t>Stand table projection</a:t>
            </a:r>
            <a:endParaRPr lang="pt-PT" dirty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11328000" cy="4248471"/>
          </a:xfrm>
        </p:spPr>
        <p:txBody>
          <a:bodyPr/>
          <a:lstStyle/>
          <a:p>
            <a:r>
              <a:rPr lang="pt-PT" dirty="0" smtClean="0"/>
              <a:t>It includes </a:t>
            </a:r>
            <a:r>
              <a:rPr lang="pt-PT" dirty="0" err="1" smtClean="0"/>
              <a:t>several</a:t>
            </a:r>
            <a:r>
              <a:rPr lang="pt-PT" dirty="0" smtClean="0"/>
              <a:t> steps 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assumes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have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just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completed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your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forest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inventory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pt-PT" dirty="0" smtClean="0"/>
              <a:t>:</a:t>
            </a:r>
            <a:endParaRPr lang="pt-PT" dirty="0"/>
          </a:p>
          <a:p>
            <a:pPr marL="914400" lvl="1" indent="-457200">
              <a:buFont typeface="+mj-lt"/>
              <a:buAutoNum type="arabicPeriod"/>
            </a:pPr>
            <a:r>
              <a:rPr lang="pt-PT" dirty="0"/>
              <a:t>Start by computing the stand table (number of </a:t>
            </a:r>
            <a:r>
              <a:rPr lang="pt-PT" dirty="0" err="1"/>
              <a:t>trees</a:t>
            </a:r>
            <a:r>
              <a:rPr lang="pt-PT" dirty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/>
              <a:t>diameter class) from forest inventory data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PT" dirty="0"/>
              <a:t>Estimate mortality in each diameter class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smtClean="0"/>
              <a:t>compute </a:t>
            </a:r>
            <a:r>
              <a:rPr lang="pt-PT" dirty="0"/>
              <a:t>the future number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 smtClean="0"/>
              <a:t>trees</a:t>
            </a:r>
            <a:r>
              <a:rPr lang="pt-PT" dirty="0" smtClean="0"/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PT" dirty="0" smtClean="0"/>
              <a:t>Compute </a:t>
            </a:r>
            <a:r>
              <a:rPr lang="pt-PT" dirty="0"/>
              <a:t>the </a:t>
            </a:r>
            <a:r>
              <a:rPr lang="pt-PT" b="1" dirty="0">
                <a:solidFill>
                  <a:srgbClr val="008000"/>
                </a:solidFill>
              </a:rPr>
              <a:t>growth </a:t>
            </a:r>
            <a:r>
              <a:rPr lang="pt-PT" b="1" dirty="0" err="1">
                <a:solidFill>
                  <a:srgbClr val="008000"/>
                </a:solidFill>
              </a:rPr>
              <a:t>index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dirty="0" err="1" smtClean="0"/>
              <a:t>ie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b="1" dirty="0" smtClean="0">
                <a:solidFill>
                  <a:srgbClr val="0099CC"/>
                </a:solidFill>
              </a:rPr>
              <a:t>ratio </a:t>
            </a:r>
            <a:r>
              <a:rPr lang="pt-PT" b="1" dirty="0">
                <a:solidFill>
                  <a:srgbClr val="0099CC"/>
                </a:solidFill>
              </a:rPr>
              <a:t>between id</a:t>
            </a:r>
            <a:r>
              <a:rPr lang="pt-PT" b="1" baseline="-25000" dirty="0">
                <a:solidFill>
                  <a:srgbClr val="0099CC"/>
                </a:solidFill>
              </a:rPr>
              <a:t>j</a:t>
            </a:r>
            <a:r>
              <a:rPr lang="pt-PT" b="1" dirty="0">
                <a:solidFill>
                  <a:srgbClr val="0099CC"/>
                </a:solidFill>
              </a:rPr>
              <a:t> and the width of the class </a:t>
            </a:r>
            <a:r>
              <a:rPr lang="pt-PT" dirty="0"/>
              <a:t>– this index allows the computation of the number of trees that stay in the class and the ones that move 1 or 2 </a:t>
            </a:r>
            <a:r>
              <a:rPr lang="pt-PT" dirty="0" smtClean="0"/>
              <a:t>classes</a:t>
            </a:r>
          </a:p>
          <a:p>
            <a:pPr marL="1314450" lvl="2" indent="-457200">
              <a:buFont typeface="Wingdings" panose="05000000000000000000" pitchFamily="2" charset="2"/>
              <a:buChar char="§"/>
            </a:pPr>
            <a:r>
              <a:rPr lang="pt-PT" dirty="0" smtClean="0"/>
              <a:t>A GI=0.76 </a:t>
            </a:r>
            <a:r>
              <a:rPr lang="pt-PT" dirty="0" err="1"/>
              <a:t>means</a:t>
            </a:r>
            <a:r>
              <a:rPr lang="pt-PT" dirty="0"/>
              <a:t> </a:t>
            </a:r>
            <a:r>
              <a:rPr lang="pt-PT" dirty="0" err="1"/>
              <a:t>that</a:t>
            </a:r>
            <a:r>
              <a:rPr lang="pt-PT" dirty="0"/>
              <a:t> 76%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trees</a:t>
            </a:r>
            <a:r>
              <a:rPr lang="pt-PT" dirty="0"/>
              <a:t> move 1 </a:t>
            </a:r>
            <a:r>
              <a:rPr lang="pt-PT" dirty="0" err="1"/>
              <a:t>class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none</a:t>
            </a:r>
            <a:r>
              <a:rPr lang="pt-PT" dirty="0"/>
              <a:t> move 2 classes</a:t>
            </a:r>
          </a:p>
          <a:p>
            <a:pPr marL="1314450" lvl="2" indent="-457200">
              <a:buFont typeface="Wingdings" panose="05000000000000000000" pitchFamily="2" charset="2"/>
              <a:buChar char="§"/>
            </a:pPr>
            <a:r>
              <a:rPr lang="pt-PT" dirty="0" smtClean="0"/>
              <a:t>A GI=1.10 </a:t>
            </a:r>
            <a:r>
              <a:rPr lang="pt-PT" dirty="0" err="1" smtClean="0"/>
              <a:t>means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90%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trees</a:t>
            </a:r>
            <a:r>
              <a:rPr lang="pt-PT" dirty="0" smtClean="0"/>
              <a:t> move 1 </a:t>
            </a:r>
            <a:r>
              <a:rPr lang="pt-PT" dirty="0" err="1" smtClean="0"/>
              <a:t>class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10% move 2 classes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786" t="14301" r="11924" b="13206"/>
          <a:stretch/>
        </p:blipFill>
        <p:spPr>
          <a:xfrm>
            <a:off x="5303912" y="5440830"/>
            <a:ext cx="460851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511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Partial stem analysis</a:t>
            </a:r>
            <a:br>
              <a:rPr lang="pt-PT" dirty="0" smtClean="0"/>
            </a:br>
            <a:r>
              <a:rPr lang="pt-PT" sz="2400" dirty="0"/>
              <a:t>Stand table projection</a:t>
            </a:r>
            <a:endParaRPr lang="pt-PT" dirty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9416" y="1268760"/>
            <a:ext cx="10945216" cy="4800600"/>
          </a:xfrm>
          <a:ln w="38100">
            <a:solidFill>
              <a:srgbClr val="92D050"/>
            </a:solidFill>
          </a:ln>
        </p:spPr>
        <p:txBody>
          <a:bodyPr/>
          <a:lstStyle/>
          <a:p>
            <a:r>
              <a:rPr lang="en-US" dirty="0" smtClean="0"/>
              <a:t>Computation of </a:t>
            </a:r>
            <a:r>
              <a:rPr lang="en-US" b="1" dirty="0" smtClean="0">
                <a:solidFill>
                  <a:srgbClr val="008000"/>
                </a:solidFill>
              </a:rPr>
              <a:t>growth index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Assumes that trees inside a </a:t>
            </a:r>
            <a:r>
              <a:rPr lang="en-US" dirty="0" err="1" smtClean="0"/>
              <a:t>dbh</a:t>
            </a:r>
            <a:r>
              <a:rPr lang="en-US" dirty="0" smtClean="0"/>
              <a:t> class have an uniform distribution</a:t>
            </a:r>
          </a:p>
          <a:p>
            <a:pPr lvl="1"/>
            <a:r>
              <a:rPr lang="en-US" dirty="0" smtClean="0"/>
              <a:t>Estimate the diameter increment in k years of each </a:t>
            </a:r>
            <a:r>
              <a:rPr lang="en-US" dirty="0" err="1" smtClean="0"/>
              <a:t>dbh</a:t>
            </a:r>
            <a:r>
              <a:rPr lang="en-US" dirty="0" smtClean="0"/>
              <a:t> class (i</a:t>
            </a:r>
            <a:r>
              <a:rPr lang="en-US" baseline="-25000" dirty="0" smtClean="0"/>
              <a:t>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All trees inside a </a:t>
            </a:r>
            <a:r>
              <a:rPr lang="en-US" dirty="0" err="1" smtClean="0"/>
              <a:t>dbh</a:t>
            </a:r>
            <a:r>
              <a:rPr lang="en-US" dirty="0" smtClean="0"/>
              <a:t> class [d</a:t>
            </a:r>
            <a:r>
              <a:rPr lang="en-US" baseline="-25000" dirty="0" smtClean="0"/>
              <a:t>1</a:t>
            </a:r>
            <a:r>
              <a:rPr lang="en-US" dirty="0" smtClean="0"/>
              <a:t>; d</a:t>
            </a:r>
            <a:r>
              <a:rPr lang="en-US" baseline="-25000" dirty="0" smtClean="0"/>
              <a:t>2</a:t>
            </a:r>
            <a:r>
              <a:rPr lang="en-US" dirty="0" smtClean="0"/>
              <a:t>[ with d&gt;d</a:t>
            </a:r>
            <a:r>
              <a:rPr lang="en-US" baseline="-25000" dirty="0" smtClean="0"/>
              <a:t>2</a:t>
            </a:r>
            <a:r>
              <a:rPr lang="en-US" dirty="0"/>
              <a:t>+</a:t>
            </a:r>
            <a:r>
              <a:rPr lang="en-US" dirty="0" smtClean="0"/>
              <a:t>i</a:t>
            </a:r>
            <a:r>
              <a:rPr lang="en-US" baseline="-25000" dirty="0" smtClean="0"/>
              <a:t>d</a:t>
            </a:r>
            <a:r>
              <a:rPr lang="en-US" dirty="0" smtClean="0"/>
              <a:t>, after k years will be in the next class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336360" y="1484784"/>
            <a:ext cx="2448272" cy="1207042"/>
            <a:chOff x="9336360" y="1484784"/>
            <a:chExt cx="2448272" cy="1207042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9480376" y="2132856"/>
              <a:ext cx="1872208" cy="0"/>
            </a:xfrm>
            <a:prstGeom prst="line">
              <a:avLst/>
            </a:prstGeom>
            <a:ln w="381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9696400" y="1484784"/>
              <a:ext cx="1440160" cy="1008112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336360" y="1628800"/>
              <a:ext cx="7200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12.5</a:t>
              </a:r>
              <a:endParaRPr lang="en-US" sz="1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136560" y="1484784"/>
              <a:ext cx="648072" cy="1008112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785342" y="1627637"/>
              <a:ext cx="7200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17.5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092444" y="2384049"/>
              <a:ext cx="72008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15</a:t>
              </a:r>
              <a:endParaRPr lang="en-US" sz="14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660531" y="2070729"/>
            <a:ext cx="1404021" cy="107675"/>
            <a:chOff x="9660531" y="2070729"/>
            <a:chExt cx="1404021" cy="107675"/>
          </a:xfrm>
        </p:grpSpPr>
        <p:sp>
          <p:nvSpPr>
            <p:cNvPr id="22" name="Oval 21"/>
            <p:cNvSpPr/>
            <p:nvPr/>
          </p:nvSpPr>
          <p:spPr>
            <a:xfrm>
              <a:off x="9660531" y="2070729"/>
              <a:ext cx="72008" cy="9059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10992544" y="2078266"/>
              <a:ext cx="72008" cy="9059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0600389" y="2087814"/>
              <a:ext cx="72008" cy="9059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0920098" y="2074208"/>
              <a:ext cx="72008" cy="9059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0740078" y="2078267"/>
              <a:ext cx="72008" cy="9059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685731" y="2073279"/>
            <a:ext cx="1450829" cy="107675"/>
            <a:chOff x="9660531" y="2070729"/>
            <a:chExt cx="1450829" cy="107675"/>
          </a:xfrm>
          <a:solidFill>
            <a:srgbClr val="CC3300"/>
          </a:solidFill>
        </p:grpSpPr>
        <p:sp>
          <p:nvSpPr>
            <p:cNvPr id="34" name="Oval 33"/>
            <p:cNvSpPr/>
            <p:nvPr/>
          </p:nvSpPr>
          <p:spPr>
            <a:xfrm>
              <a:off x="9660531" y="2070729"/>
              <a:ext cx="72008" cy="90590"/>
            </a:xfrm>
            <a:prstGeom prst="ellips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1039352" y="2078266"/>
              <a:ext cx="72008" cy="90590"/>
            </a:xfrm>
            <a:prstGeom prst="ellips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9959232" y="2087814"/>
              <a:ext cx="72008" cy="90590"/>
            </a:xfrm>
            <a:prstGeom prst="ellips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10688021" y="2074208"/>
              <a:ext cx="72008" cy="90590"/>
            </a:xfrm>
            <a:prstGeom prst="ellips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0319272" y="2078267"/>
              <a:ext cx="72008" cy="90590"/>
            </a:xfrm>
            <a:prstGeom prst="ellips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13749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Partial stem analysis</a:t>
            </a:r>
            <a:br>
              <a:rPr lang="pt-PT" dirty="0"/>
            </a:br>
            <a:r>
              <a:rPr lang="pt-PT" sz="2400" dirty="0"/>
              <a:t>Stand table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/>
              <a:t> </a:t>
            </a: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084332" y="4066872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>
                <a:solidFill>
                  <a:schemeClr val="bg1"/>
                </a:solidFill>
                <a:latin typeface="+mj-lt"/>
              </a:rPr>
              <a:t>=100+4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3" y="1772815"/>
            <a:ext cx="8670434" cy="37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2443532" y="5085185"/>
            <a:ext cx="1186839" cy="1368152"/>
            <a:chOff x="1008895" y="5085185"/>
            <a:chExt cx="1186839" cy="1368152"/>
          </a:xfrm>
        </p:grpSpPr>
        <p:sp>
          <p:nvSpPr>
            <p:cNvPr id="39" name="Rectangular Callout 38"/>
            <p:cNvSpPr/>
            <p:nvPr/>
          </p:nvSpPr>
          <p:spPr bwMode="auto">
            <a:xfrm rot="5400000">
              <a:off x="918239" y="5175841"/>
              <a:ext cx="1368152" cy="1186839"/>
            </a:xfrm>
            <a:prstGeom prst="wedgeRectCallout">
              <a:avLst>
                <a:gd name="adj1" fmla="val -69440"/>
                <a:gd name="adj2" fmla="val 5591"/>
              </a:avLst>
            </a:prstGeom>
            <a:solidFill>
              <a:srgbClr val="0099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98259" y="5193196"/>
              <a:ext cx="10081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 err="1" smtClean="0">
                  <a:solidFill>
                    <a:schemeClr val="bg1"/>
                  </a:solidFill>
                  <a:latin typeface="+mj-lt"/>
                </a:rPr>
                <a:t>number</a:t>
              </a:r>
              <a:r>
                <a:rPr lang="pt-PT" sz="12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of trees alive in each class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045066" y="5049180"/>
            <a:ext cx="1186839" cy="1368152"/>
            <a:chOff x="1008895" y="5085185"/>
            <a:chExt cx="1186839" cy="1368152"/>
          </a:xfrm>
        </p:grpSpPr>
        <p:sp>
          <p:nvSpPr>
            <p:cNvPr id="42" name="Rectangular Callout 41"/>
            <p:cNvSpPr/>
            <p:nvPr/>
          </p:nvSpPr>
          <p:spPr bwMode="auto">
            <a:xfrm rot="5400000">
              <a:off x="918239" y="5175841"/>
              <a:ext cx="1368152" cy="1186839"/>
            </a:xfrm>
            <a:prstGeom prst="wedgeRectCallout">
              <a:avLst>
                <a:gd name="adj1" fmla="val -69440"/>
                <a:gd name="adj2" fmla="val 5591"/>
              </a:avLst>
            </a:prstGeom>
            <a:solidFill>
              <a:srgbClr val="0099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98259" y="5193196"/>
              <a:ext cx="10081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Increment in diameter for the period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481636" y="4859659"/>
            <a:ext cx="1350794" cy="1319927"/>
            <a:chOff x="3905282" y="3176973"/>
            <a:chExt cx="1350794" cy="943864"/>
          </a:xfrm>
        </p:grpSpPr>
        <p:sp>
          <p:nvSpPr>
            <p:cNvPr id="45" name="Rectangular Callout 44"/>
            <p:cNvSpPr/>
            <p:nvPr/>
          </p:nvSpPr>
          <p:spPr bwMode="auto">
            <a:xfrm rot="5400000">
              <a:off x="4108747" y="2973508"/>
              <a:ext cx="943864" cy="1350794"/>
            </a:xfrm>
            <a:prstGeom prst="wedgeRectCallout">
              <a:avLst>
                <a:gd name="adj1" fmla="val -79313"/>
                <a:gd name="adj2" fmla="val 55495"/>
              </a:avLst>
            </a:prstGeom>
            <a:solidFill>
              <a:srgbClr val="0099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013293" y="3284983"/>
              <a:ext cx="1206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=</a:t>
              </a:r>
              <a:r>
                <a:rPr lang="pt-PT" sz="1200" b="1" dirty="0" smtClean="0">
                  <a:solidFill>
                    <a:schemeClr val="bg1"/>
                  </a:solidFill>
                  <a:latin typeface="+mj-lt"/>
                </a:rPr>
                <a:t>3.80/5cm</a:t>
              </a:r>
            </a:p>
            <a:p>
              <a:r>
                <a:rPr lang="pt-PT" sz="1200" b="1" dirty="0" smtClean="0">
                  <a:solidFill>
                    <a:schemeClr val="bg1"/>
                  </a:solidFill>
                  <a:latin typeface="+mj-lt"/>
                </a:rPr>
                <a:t>…</a:t>
              </a:r>
            </a:p>
            <a:p>
              <a:r>
                <a:rPr lang="pt-PT" sz="1200" b="1" dirty="0" smtClean="0">
                  <a:solidFill>
                    <a:schemeClr val="bg1"/>
                  </a:solidFill>
                  <a:latin typeface="+mj-lt"/>
                </a:rPr>
                <a:t>=3.9/5cm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761430" y="3861048"/>
            <a:ext cx="2070874" cy="402430"/>
            <a:chOff x="5237430" y="3861048"/>
            <a:chExt cx="2070874" cy="402430"/>
          </a:xfrm>
        </p:grpSpPr>
        <p:sp>
          <p:nvSpPr>
            <p:cNvPr id="48" name="Rectangular Callout 47"/>
            <p:cNvSpPr/>
            <p:nvPr/>
          </p:nvSpPr>
          <p:spPr bwMode="auto">
            <a:xfrm rot="5400000">
              <a:off x="6071652" y="3026826"/>
              <a:ext cx="402430" cy="2070874"/>
            </a:xfrm>
            <a:prstGeom prst="wedgeRectCallout">
              <a:avLst>
                <a:gd name="adj1" fmla="val -219217"/>
                <a:gd name="adj2" fmla="val 21648"/>
              </a:avLst>
            </a:prstGeom>
            <a:solidFill>
              <a:srgbClr val="0099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308430" y="3914471"/>
              <a:ext cx="19998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=102*(1-0.76)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338510" y="4859659"/>
            <a:ext cx="1350794" cy="385010"/>
            <a:chOff x="6857610" y="3248980"/>
            <a:chExt cx="1350794" cy="385010"/>
          </a:xfrm>
        </p:grpSpPr>
        <p:sp>
          <p:nvSpPr>
            <p:cNvPr id="51" name="Rectangular Callout 50"/>
            <p:cNvSpPr/>
            <p:nvPr/>
          </p:nvSpPr>
          <p:spPr bwMode="auto">
            <a:xfrm rot="5400000">
              <a:off x="7340502" y="2766088"/>
              <a:ext cx="385010" cy="1350794"/>
            </a:xfrm>
            <a:prstGeom prst="wedgeRectCallout">
              <a:avLst>
                <a:gd name="adj1" fmla="val -79313"/>
                <a:gd name="adj2" fmla="val 55495"/>
              </a:avLst>
            </a:prstGeom>
            <a:solidFill>
              <a:srgbClr val="0099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965621" y="3320988"/>
              <a:ext cx="12067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=102-24.48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40082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Partial stem analysis</a:t>
            </a:r>
            <a:br>
              <a:rPr lang="pt-PT" dirty="0" smtClean="0"/>
            </a:br>
            <a:r>
              <a:rPr lang="pt-PT" sz="2400" dirty="0"/>
              <a:t>Stand table projection</a:t>
            </a:r>
            <a:endParaRPr lang="pt-PT" dirty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We should also take into account the ingrowth </a:t>
            </a:r>
          </a:p>
          <a:p>
            <a:pPr lvl="1"/>
            <a:r>
              <a:rPr lang="pt-PT" dirty="0" smtClean="0"/>
              <a:t>trees that achieve the lower limit of the first diameter class and must be added to the stand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555147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Partial stem analysis</a:t>
            </a:r>
            <a:br>
              <a:rPr lang="pt-PT" dirty="0"/>
            </a:br>
            <a:r>
              <a:rPr lang="pt-PT" sz="2400" dirty="0"/>
              <a:t>Stand table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/>
              <a:t> </a:t>
            </a: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3" y="1736811"/>
            <a:ext cx="8670434" cy="37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3" name="Group 52"/>
          <p:cNvGrpSpPr/>
          <p:nvPr/>
        </p:nvGrpSpPr>
        <p:grpSpPr>
          <a:xfrm>
            <a:off x="8635860" y="3949816"/>
            <a:ext cx="1440160" cy="402430"/>
            <a:chOff x="5868144" y="3861048"/>
            <a:chExt cx="1440160" cy="402430"/>
          </a:xfrm>
        </p:grpSpPr>
        <p:sp>
          <p:nvSpPr>
            <p:cNvPr id="54" name="Rectangular Callout 53"/>
            <p:cNvSpPr/>
            <p:nvPr/>
          </p:nvSpPr>
          <p:spPr bwMode="auto">
            <a:xfrm rot="5400000">
              <a:off x="6296999" y="3540205"/>
              <a:ext cx="402430" cy="1044116"/>
            </a:xfrm>
            <a:prstGeom prst="wedgeRectCallout">
              <a:avLst>
                <a:gd name="adj1" fmla="val -282839"/>
                <a:gd name="adj2" fmla="val -53504"/>
              </a:avLst>
            </a:prstGeom>
            <a:solidFill>
              <a:srgbClr val="0099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868144" y="3914471"/>
              <a:ext cx="14401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=24+100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6" name="Freeform 5"/>
          <p:cNvSpPr/>
          <p:nvPr/>
        </p:nvSpPr>
        <p:spPr bwMode="auto">
          <a:xfrm>
            <a:off x="7242048" y="3206497"/>
            <a:ext cx="2023882" cy="1230616"/>
          </a:xfrm>
          <a:custGeom>
            <a:avLst/>
            <a:gdLst>
              <a:gd name="connsiteX0" fmla="*/ 0 w 2340864"/>
              <a:gd name="connsiteY0" fmla="*/ 0 h 1329725"/>
              <a:gd name="connsiteX1" fmla="*/ 109728 w 2340864"/>
              <a:gd name="connsiteY1" fmla="*/ 426720 h 1329725"/>
              <a:gd name="connsiteX2" fmla="*/ 451104 w 2340864"/>
              <a:gd name="connsiteY2" fmla="*/ 877824 h 1329725"/>
              <a:gd name="connsiteX3" fmla="*/ 1036320 w 2340864"/>
              <a:gd name="connsiteY3" fmla="*/ 1280160 h 1329725"/>
              <a:gd name="connsiteX4" fmla="*/ 1877568 w 2340864"/>
              <a:gd name="connsiteY4" fmla="*/ 1304544 h 1329725"/>
              <a:gd name="connsiteX5" fmla="*/ 2340864 w 2340864"/>
              <a:gd name="connsiteY5" fmla="*/ 1109472 h 1329725"/>
              <a:gd name="connsiteX6" fmla="*/ 2340864 w 2340864"/>
              <a:gd name="connsiteY6" fmla="*/ 1109472 h 1329725"/>
              <a:gd name="connsiteX0" fmla="*/ 0 w 2340864"/>
              <a:gd name="connsiteY0" fmla="*/ 0 h 1328481"/>
              <a:gd name="connsiteX1" fmla="*/ 109728 w 2340864"/>
              <a:gd name="connsiteY1" fmla="*/ 426720 h 1328481"/>
              <a:gd name="connsiteX2" fmla="*/ 419931 w 2340864"/>
              <a:gd name="connsiteY2" fmla="*/ 898606 h 1328481"/>
              <a:gd name="connsiteX3" fmla="*/ 1036320 w 2340864"/>
              <a:gd name="connsiteY3" fmla="*/ 1280160 h 1328481"/>
              <a:gd name="connsiteX4" fmla="*/ 1877568 w 2340864"/>
              <a:gd name="connsiteY4" fmla="*/ 1304544 h 1328481"/>
              <a:gd name="connsiteX5" fmla="*/ 2340864 w 2340864"/>
              <a:gd name="connsiteY5" fmla="*/ 1109472 h 1328481"/>
              <a:gd name="connsiteX6" fmla="*/ 2340864 w 2340864"/>
              <a:gd name="connsiteY6" fmla="*/ 1109472 h 132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0864" h="1328481">
                <a:moveTo>
                  <a:pt x="0" y="0"/>
                </a:moveTo>
                <a:cubicBezTo>
                  <a:pt x="17272" y="140208"/>
                  <a:pt x="39740" y="276952"/>
                  <a:pt x="109728" y="426720"/>
                </a:cubicBezTo>
                <a:cubicBezTo>
                  <a:pt x="179716" y="576488"/>
                  <a:pt x="265499" y="756366"/>
                  <a:pt x="419931" y="898606"/>
                </a:cubicBezTo>
                <a:cubicBezTo>
                  <a:pt x="574363" y="1040846"/>
                  <a:pt x="793381" y="1212504"/>
                  <a:pt x="1036320" y="1280160"/>
                </a:cubicBezTo>
                <a:cubicBezTo>
                  <a:pt x="1279259" y="1347816"/>
                  <a:pt x="1660144" y="1332992"/>
                  <a:pt x="1877568" y="1304544"/>
                </a:cubicBezTo>
                <a:cubicBezTo>
                  <a:pt x="2094992" y="1276096"/>
                  <a:pt x="2340864" y="1109472"/>
                  <a:pt x="2340864" y="1109472"/>
                </a:cubicBezTo>
                <a:lnTo>
                  <a:pt x="2340864" y="1109472"/>
                </a:lnTo>
              </a:path>
            </a:pathLst>
          </a:cu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8241792" y="2752684"/>
            <a:ext cx="1341120" cy="1260764"/>
          </a:xfrm>
          <a:custGeom>
            <a:avLst/>
            <a:gdLst>
              <a:gd name="connsiteX0" fmla="*/ 0 w 1853184"/>
              <a:gd name="connsiteY0" fmla="*/ 46321 h 1277713"/>
              <a:gd name="connsiteX1" fmla="*/ 1121664 w 1853184"/>
              <a:gd name="connsiteY1" fmla="*/ 70705 h 1277713"/>
              <a:gd name="connsiteX2" fmla="*/ 1511808 w 1853184"/>
              <a:gd name="connsiteY2" fmla="*/ 716881 h 1277713"/>
              <a:gd name="connsiteX3" fmla="*/ 1853184 w 1853184"/>
              <a:gd name="connsiteY3" fmla="*/ 1277713 h 1277713"/>
              <a:gd name="connsiteX0" fmla="*/ 0 w 1853184"/>
              <a:gd name="connsiteY0" fmla="*/ 15156 h 1246548"/>
              <a:gd name="connsiteX1" fmla="*/ 1085088 w 1853184"/>
              <a:gd name="connsiteY1" fmla="*/ 137076 h 1246548"/>
              <a:gd name="connsiteX2" fmla="*/ 1511808 w 1853184"/>
              <a:gd name="connsiteY2" fmla="*/ 685716 h 1246548"/>
              <a:gd name="connsiteX3" fmla="*/ 1853184 w 1853184"/>
              <a:gd name="connsiteY3" fmla="*/ 1246548 h 1246548"/>
              <a:gd name="connsiteX0" fmla="*/ 0 w 1853184"/>
              <a:gd name="connsiteY0" fmla="*/ 14901 h 1246293"/>
              <a:gd name="connsiteX1" fmla="*/ 1085088 w 1853184"/>
              <a:gd name="connsiteY1" fmla="*/ 136821 h 1246293"/>
              <a:gd name="connsiteX2" fmla="*/ 1597152 w 1853184"/>
              <a:gd name="connsiteY2" fmla="*/ 673269 h 1246293"/>
              <a:gd name="connsiteX3" fmla="*/ 1853184 w 1853184"/>
              <a:gd name="connsiteY3" fmla="*/ 1246293 h 124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3184" h="1246293">
                <a:moveTo>
                  <a:pt x="0" y="14901"/>
                </a:moveTo>
                <a:cubicBezTo>
                  <a:pt x="434848" y="-28787"/>
                  <a:pt x="818896" y="27093"/>
                  <a:pt x="1085088" y="136821"/>
                </a:cubicBezTo>
                <a:cubicBezTo>
                  <a:pt x="1351280" y="246549"/>
                  <a:pt x="1469136" y="488357"/>
                  <a:pt x="1597152" y="673269"/>
                </a:cubicBezTo>
                <a:cubicBezTo>
                  <a:pt x="1725168" y="858181"/>
                  <a:pt x="1739392" y="1059349"/>
                  <a:pt x="1853184" y="1246293"/>
                </a:cubicBezTo>
              </a:path>
            </a:pathLst>
          </a:cu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5941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/>
              <a:t>Partial stem analysis</a:t>
            </a:r>
            <a:br>
              <a:rPr lang="pt-PT"/>
            </a:br>
            <a:r>
              <a:rPr lang="pt-PT" sz="2400"/>
              <a:t>Stand table project</a:t>
            </a:r>
            <a:endParaRPr lang="pt-PT" dirty="0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To estimate volume (or biomass) increment:</a:t>
            </a:r>
            <a:endParaRPr lang="pt-PT" dirty="0"/>
          </a:p>
          <a:p>
            <a:pPr lvl="1"/>
            <a:r>
              <a:rPr lang="pt-PT" dirty="0" smtClean="0"/>
              <a:t>Estimate the height of the average tree in each dimater class using a height-diameter curve</a:t>
            </a:r>
          </a:p>
          <a:p>
            <a:pPr lvl="1"/>
            <a:r>
              <a:rPr lang="pt-PT" dirty="0" smtClean="0"/>
              <a:t>Estimate the respective volume with a volume equation</a:t>
            </a:r>
            <a:endParaRPr lang="pt-PT" dirty="0"/>
          </a:p>
          <a:p>
            <a:pPr lvl="1"/>
            <a:r>
              <a:rPr lang="pt-PT" dirty="0" smtClean="0"/>
              <a:t>Estimate the volume in each point in time using the stand tables</a:t>
            </a:r>
          </a:p>
          <a:p>
            <a:pPr lvl="1"/>
            <a:r>
              <a:rPr lang="pt-PT" dirty="0" smtClean="0"/>
              <a:t>Obtain the volume (biomass) growth by difference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140721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Partial stem analysis</a:t>
            </a:r>
            <a:br>
              <a:rPr lang="pt-PT" dirty="0"/>
            </a:br>
            <a:r>
              <a:rPr lang="pt-PT" sz="2400" dirty="0"/>
              <a:t>Stand table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/>
              <a:t> </a:t>
            </a:r>
            <a:endParaRPr lang="en-US" dirty="0"/>
          </a:p>
        </p:txBody>
      </p:sp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5" y="1736811"/>
            <a:ext cx="8588503" cy="440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256240" y="2939982"/>
            <a:ext cx="1620180" cy="385010"/>
            <a:chOff x="6857610" y="3248980"/>
            <a:chExt cx="1350794" cy="385010"/>
          </a:xfrm>
        </p:grpSpPr>
        <p:sp>
          <p:nvSpPr>
            <p:cNvPr id="6" name="Rectangular Callout 5"/>
            <p:cNvSpPr/>
            <p:nvPr/>
          </p:nvSpPr>
          <p:spPr bwMode="auto">
            <a:xfrm rot="5400000">
              <a:off x="7340502" y="2766088"/>
              <a:ext cx="385010" cy="1350794"/>
            </a:xfrm>
            <a:prstGeom prst="wedgeRectCallout">
              <a:avLst>
                <a:gd name="adj1" fmla="val -79313"/>
                <a:gd name="adj2" fmla="val 55495"/>
              </a:avLst>
            </a:prstGeom>
            <a:solidFill>
              <a:srgbClr val="0099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65621" y="3320988"/>
              <a:ext cx="12067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=0.0070*124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696852" y="1736811"/>
            <a:ext cx="936104" cy="3564397"/>
          </a:xfrm>
          <a:prstGeom prst="rect">
            <a:avLst/>
          </a:prstGeom>
          <a:noFill/>
          <a:ln w="571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80176" y="5562975"/>
            <a:ext cx="2376264" cy="242289"/>
          </a:xfrm>
          <a:prstGeom prst="rect">
            <a:avLst/>
          </a:prstGeom>
          <a:noFill/>
          <a:ln w="28575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37724" y="1736810"/>
            <a:ext cx="936104" cy="3564397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52133" y="5847397"/>
            <a:ext cx="2704307" cy="242289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132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Partial stem analysis</a:t>
            </a:r>
            <a:br>
              <a:rPr lang="pt-PT" dirty="0"/>
            </a:br>
            <a:r>
              <a:rPr lang="pt-PT" sz="2400" dirty="0"/>
              <a:t>Stand table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/>
              <a:t> </a:t>
            </a:r>
            <a:endParaRPr lang="en-US" dirty="0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096852"/>
            <a:ext cx="8424936" cy="360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60296" y="3095673"/>
            <a:ext cx="1512168" cy="30777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pt-PT" sz="1400" b="1" baseline="-25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r>
              <a:rPr lang="pt-PT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=45m</a:t>
            </a:r>
            <a:r>
              <a:rPr lang="pt-PT" sz="1400" b="1" baseline="30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pt-PT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/ha</a:t>
            </a:r>
            <a:endParaRPr lang="en-US" sz="1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3488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Partial stem analysis</a:t>
            </a:r>
            <a:br>
              <a:rPr lang="pt-PT" dirty="0" smtClean="0"/>
            </a:br>
            <a:r>
              <a:rPr lang="pt-PT" sz="2400" dirty="0"/>
              <a:t>Stand table projection</a:t>
            </a:r>
            <a:endParaRPr lang="pt-PT" dirty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360" y="1124744"/>
            <a:ext cx="8610600" cy="4800600"/>
          </a:xfrm>
          <a:ln w="38100">
            <a:solidFill>
              <a:srgbClr val="92D050"/>
            </a:solidFill>
          </a:ln>
        </p:spPr>
        <p:txBody>
          <a:bodyPr>
            <a:normAutofit lnSpcReduction="10000"/>
          </a:bodyPr>
          <a:lstStyle/>
          <a:p>
            <a:r>
              <a:rPr lang="pt-PT" dirty="0" err="1" smtClean="0"/>
              <a:t>Tree</a:t>
            </a:r>
            <a:r>
              <a:rPr lang="pt-PT" dirty="0" smtClean="0"/>
              <a:t> </a:t>
            </a:r>
            <a:r>
              <a:rPr lang="pt-PT" dirty="0" err="1" smtClean="0"/>
              <a:t>movement</a:t>
            </a:r>
            <a:r>
              <a:rPr lang="pt-PT" dirty="0" smtClean="0"/>
              <a:t>: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pPr lvl="1"/>
            <a:r>
              <a:rPr lang="pt-PT" dirty="0" smtClean="0"/>
              <a:t>Note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now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trees</a:t>
            </a:r>
            <a:r>
              <a:rPr lang="pt-PT" dirty="0" smtClean="0"/>
              <a:t> are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equally</a:t>
            </a:r>
            <a:r>
              <a:rPr lang="pt-PT" dirty="0" smtClean="0"/>
              <a:t> </a:t>
            </a:r>
            <a:r>
              <a:rPr lang="pt-PT" dirty="0" err="1" smtClean="0"/>
              <a:t>distributed</a:t>
            </a:r>
            <a:r>
              <a:rPr lang="pt-PT" dirty="0" smtClean="0"/>
              <a:t>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assumption</a:t>
            </a:r>
            <a:r>
              <a:rPr lang="pt-PT" dirty="0" smtClean="0"/>
              <a:t>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hold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next</a:t>
            </a:r>
            <a:r>
              <a:rPr lang="pt-PT" dirty="0" smtClean="0"/>
              <a:t> </a:t>
            </a:r>
            <a:r>
              <a:rPr lang="pt-PT" dirty="0" err="1" smtClean="0"/>
              <a:t>period</a:t>
            </a:r>
            <a:r>
              <a:rPr lang="pt-PT" dirty="0" smtClean="0"/>
              <a:t> </a:t>
            </a:r>
            <a:r>
              <a:rPr lang="pt-PT" dirty="0" err="1" smtClean="0"/>
              <a:t>projection</a:t>
            </a:r>
            <a:endParaRPr lang="pt-PT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599042"/>
              </p:ext>
            </p:extLst>
          </p:nvPr>
        </p:nvGraphicFramePr>
        <p:xfrm>
          <a:off x="950250" y="2024844"/>
          <a:ext cx="7380821" cy="25603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260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41741">
                <a:tc rowSpan="2">
                  <a:txBody>
                    <a:bodyPr/>
                    <a:lstStyle/>
                    <a:p>
                      <a:r>
                        <a:rPr lang="pt-PT" dirty="0" err="1" smtClean="0"/>
                        <a:t>Period</a:t>
                      </a:r>
                      <a:r>
                        <a:rPr lang="pt-PT" dirty="0" smtClean="0"/>
                        <a:t> 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7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dirty="0" smtClean="0"/>
                        <a:t> d1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dirty="0" smtClean="0"/>
                        <a:t> d2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baseline="0" dirty="0" smtClean="0"/>
                        <a:t> d3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741">
                <a:tc rowSpan="2">
                  <a:txBody>
                    <a:bodyPr/>
                    <a:lstStyle/>
                    <a:p>
                      <a:r>
                        <a:rPr lang="pt-PT" b="1" dirty="0" err="1" smtClean="0"/>
                        <a:t>Period</a:t>
                      </a:r>
                      <a:r>
                        <a:rPr lang="pt-PT" b="1" dirty="0" smtClean="0"/>
                        <a:t> 2</a:t>
                      </a:r>
                      <a:endParaRPr lang="en-US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7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dirty="0" smtClean="0"/>
                        <a:t> d1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dirty="0" smtClean="0"/>
                        <a:t> d2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baseline="0" dirty="0" smtClean="0"/>
                        <a:t> d3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Right Brace 2"/>
          <p:cNvSpPr/>
          <p:nvPr/>
        </p:nvSpPr>
        <p:spPr bwMode="auto">
          <a:xfrm rot="16200000">
            <a:off x="7950972" y="1628813"/>
            <a:ext cx="252000" cy="4680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8" name="Right Brace 7"/>
          <p:cNvSpPr/>
          <p:nvPr/>
        </p:nvSpPr>
        <p:spPr bwMode="auto">
          <a:xfrm rot="16200000">
            <a:off x="3414364" y="1160840"/>
            <a:ext cx="252000" cy="14040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" name="Right Brace 8"/>
          <p:cNvSpPr/>
          <p:nvPr/>
        </p:nvSpPr>
        <p:spPr bwMode="auto">
          <a:xfrm rot="16200000">
            <a:off x="5664744" y="1394813"/>
            <a:ext cx="252000" cy="9360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0412" y="1376772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Trebuchet MS" panose="020B0603020202020204" pitchFamily="34" charset="0"/>
              </a:rPr>
              <a:t>i</a:t>
            </a:r>
            <a:r>
              <a:rPr lang="pt-PT" b="1" baseline="-25000" dirty="0">
                <a:latin typeface="Trebuchet MS" panose="020B0603020202020204" pitchFamily="34" charset="0"/>
              </a:rPr>
              <a:t>d1</a:t>
            </a:r>
            <a:endParaRPr lang="en-US" b="1" baseline="-25000" dirty="0">
              <a:latin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2660" y="1376772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Trebuchet MS" panose="020B0603020202020204" pitchFamily="34" charset="0"/>
              </a:rPr>
              <a:t>i</a:t>
            </a:r>
            <a:r>
              <a:rPr lang="pt-PT" b="1" baseline="-25000" dirty="0">
                <a:latin typeface="Trebuchet MS" panose="020B0603020202020204" pitchFamily="34" charset="0"/>
              </a:rPr>
              <a:t>d2</a:t>
            </a:r>
            <a:endParaRPr lang="en-US" b="1" baseline="-25000" dirty="0"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06916" y="1376772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Trebuchet MS" panose="020B0603020202020204" pitchFamily="34" charset="0"/>
              </a:rPr>
              <a:t>i</a:t>
            </a:r>
            <a:r>
              <a:rPr lang="pt-PT" b="1" baseline="-25000" dirty="0">
                <a:latin typeface="Trebuchet MS" panose="020B0603020202020204" pitchFamily="34" charset="0"/>
              </a:rPr>
              <a:t>d3</a:t>
            </a:r>
            <a:endParaRPr lang="en-US" b="1" baseline="-25000" dirty="0">
              <a:latin typeface="Trebuchet MS" panose="020B0603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90292" y="2024844"/>
            <a:ext cx="6140778" cy="720080"/>
            <a:chOff x="2159732" y="2636912"/>
            <a:chExt cx="6140778" cy="720080"/>
          </a:xfrm>
        </p:grpSpPr>
        <p:cxnSp>
          <p:nvCxnSpPr>
            <p:cNvPr id="12" name="Straight Connector 11"/>
            <p:cNvCxnSpPr/>
            <p:nvPr/>
          </p:nvCxnSpPr>
          <p:spPr bwMode="auto">
            <a:xfrm>
              <a:off x="2195736" y="3356992"/>
              <a:ext cx="6104774" cy="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 flipV="1">
              <a:off x="2159732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4211960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 flipV="1">
              <a:off x="6264188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 flipV="1">
              <a:off x="8280412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20"/>
          <p:cNvGrpSpPr/>
          <p:nvPr/>
        </p:nvGrpSpPr>
        <p:grpSpPr>
          <a:xfrm>
            <a:off x="2190292" y="3501008"/>
            <a:ext cx="6140778" cy="720080"/>
            <a:chOff x="2159732" y="2636912"/>
            <a:chExt cx="6140778" cy="720080"/>
          </a:xfrm>
        </p:grpSpPr>
        <p:cxnSp>
          <p:nvCxnSpPr>
            <p:cNvPr id="22" name="Straight Connector 21"/>
            <p:cNvCxnSpPr/>
            <p:nvPr/>
          </p:nvCxnSpPr>
          <p:spPr bwMode="auto">
            <a:xfrm>
              <a:off x="2195736" y="3356992"/>
              <a:ext cx="6104774" cy="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 flipV="1">
              <a:off x="2159732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 flipV="1">
              <a:off x="4211960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 flipV="1">
              <a:off x="6264188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 flipV="1">
              <a:off x="8280412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</p:grpSp>
      <p:sp>
        <p:nvSpPr>
          <p:cNvPr id="27" name="TextBox 26"/>
          <p:cNvSpPr txBox="1"/>
          <p:nvPr/>
        </p:nvSpPr>
        <p:spPr>
          <a:xfrm>
            <a:off x="9280548" y="1124744"/>
            <a:ext cx="2792116" cy="4821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latin typeface="Trebuchet MS" panose="020B0603020202020204" pitchFamily="34" charset="0"/>
              </a:rPr>
              <a:t>I</a:t>
            </a:r>
            <a:r>
              <a:rPr lang="pt-PT" b="1" baseline="-25000" dirty="0" smtClean="0">
                <a:latin typeface="Trebuchet MS" panose="020B0603020202020204" pitchFamily="34" charset="0"/>
              </a:rPr>
              <a:t>d1</a:t>
            </a:r>
            <a:r>
              <a:rPr lang="pt-PT" b="1" dirty="0" smtClean="0">
                <a:latin typeface="Trebuchet MS" panose="020B0603020202020204" pitchFamily="34" charset="0"/>
              </a:rPr>
              <a:t>= 3/4 </a:t>
            </a:r>
            <a:r>
              <a:rPr lang="pt-PT" b="1" dirty="0" err="1" smtClean="0">
                <a:latin typeface="Trebuchet MS" panose="020B0603020202020204" pitchFamily="34" charset="0"/>
              </a:rPr>
              <a:t>interval</a:t>
            </a:r>
            <a:endParaRPr lang="pt-PT" b="1" dirty="0" smtClean="0">
              <a:latin typeface="Trebuchet MS" panose="020B0603020202020204" pitchFamily="34" charset="0"/>
            </a:endParaRPr>
          </a:p>
          <a:p>
            <a:endParaRPr lang="pt-PT" sz="800" b="1" baseline="-25000" dirty="0">
              <a:latin typeface="Trebuchet MS" panose="020B0603020202020204" pitchFamily="34" charset="0"/>
            </a:endParaRPr>
          </a:p>
          <a:p>
            <a:r>
              <a:rPr lang="pt-PT" b="1" dirty="0" smtClean="0">
                <a:latin typeface="Trebuchet MS" panose="020B0603020202020204" pitchFamily="34" charset="0"/>
              </a:rPr>
              <a:t>I</a:t>
            </a:r>
            <a:r>
              <a:rPr lang="pt-PT" b="1" baseline="-25000" dirty="0" smtClean="0">
                <a:latin typeface="Trebuchet MS" panose="020B0603020202020204" pitchFamily="34" charset="0"/>
              </a:rPr>
              <a:t>d2</a:t>
            </a:r>
            <a:r>
              <a:rPr lang="pt-PT" b="1" dirty="0" smtClean="0">
                <a:latin typeface="Trebuchet MS" panose="020B0603020202020204" pitchFamily="34" charset="0"/>
              </a:rPr>
              <a:t>= 2/4 </a:t>
            </a:r>
            <a:r>
              <a:rPr lang="pt-PT" b="1" dirty="0" err="1" smtClean="0">
                <a:latin typeface="Trebuchet MS" panose="020B0603020202020204" pitchFamily="34" charset="0"/>
              </a:rPr>
              <a:t>interval</a:t>
            </a:r>
            <a:endParaRPr lang="pt-PT" b="1" dirty="0" smtClean="0">
              <a:latin typeface="Trebuchet MS" panose="020B0603020202020204" pitchFamily="34" charset="0"/>
            </a:endParaRPr>
          </a:p>
          <a:p>
            <a:endParaRPr lang="pt-PT" sz="800" b="1" dirty="0">
              <a:latin typeface="Trebuchet MS" panose="020B0603020202020204" pitchFamily="34" charset="0"/>
            </a:endParaRPr>
          </a:p>
          <a:p>
            <a:r>
              <a:rPr lang="pt-PT" b="1" dirty="0" smtClean="0">
                <a:latin typeface="Trebuchet MS" panose="020B0603020202020204" pitchFamily="34" charset="0"/>
              </a:rPr>
              <a:t>I</a:t>
            </a:r>
            <a:r>
              <a:rPr lang="pt-PT" b="1" baseline="-25000" dirty="0" smtClean="0">
                <a:latin typeface="Trebuchet MS" panose="020B0603020202020204" pitchFamily="34" charset="0"/>
              </a:rPr>
              <a:t>d3</a:t>
            </a:r>
            <a:r>
              <a:rPr lang="pt-PT" b="1" dirty="0" smtClean="0">
                <a:latin typeface="Trebuchet MS" panose="020B0603020202020204" pitchFamily="34" charset="0"/>
              </a:rPr>
              <a:t>= 1/4 </a:t>
            </a:r>
            <a:r>
              <a:rPr lang="pt-PT" b="1" dirty="0" err="1">
                <a:latin typeface="Trebuchet MS" panose="020B0603020202020204" pitchFamily="34" charset="0"/>
              </a:rPr>
              <a:t>interval</a:t>
            </a:r>
            <a:endParaRPr lang="pt-PT" b="1" dirty="0">
              <a:latin typeface="Trebuchet MS" panose="020B0603020202020204" pitchFamily="34" charset="0"/>
            </a:endParaRPr>
          </a:p>
          <a:p>
            <a:endParaRPr lang="pt-PT" b="1" dirty="0" smtClean="0">
              <a:latin typeface="Trebuchet MS" panose="020B0603020202020204" pitchFamily="34" charset="0"/>
            </a:endParaRPr>
          </a:p>
          <a:p>
            <a:endParaRPr lang="pt-PT" sz="800" b="1" dirty="0">
              <a:latin typeface="Trebuchet MS" panose="020B0603020202020204" pitchFamily="34" charset="0"/>
            </a:endParaRPr>
          </a:p>
          <a:p>
            <a:r>
              <a:rPr lang="en-US" dirty="0" smtClean="0">
                <a:latin typeface="Trebuchet MS" panose="020B0603020202020204" pitchFamily="34" charset="0"/>
              </a:rPr>
              <a:t>Class d1 = </a:t>
            </a:r>
            <a:r>
              <a:rPr lang="en-US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4 trees</a:t>
            </a:r>
          </a:p>
          <a:p>
            <a:r>
              <a:rPr lang="en-US" dirty="0" smtClean="0">
                <a:latin typeface="Trebuchet MS" panose="020B0603020202020204" pitchFamily="34" charset="0"/>
              </a:rPr>
              <a:t>Class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smtClean="0">
                <a:latin typeface="Trebuchet MS" panose="020B0603020202020204" pitchFamily="34" charset="0"/>
              </a:rPr>
              <a:t>d2 = </a:t>
            </a:r>
            <a:r>
              <a:rPr lang="en-US" b="1" dirty="0" smtClean="0">
                <a:solidFill>
                  <a:srgbClr val="7CB042"/>
                </a:solidFill>
                <a:latin typeface="Trebuchet MS" panose="020B0603020202020204" pitchFamily="34" charset="0"/>
              </a:rPr>
              <a:t>8 trees</a:t>
            </a:r>
          </a:p>
          <a:p>
            <a:r>
              <a:rPr lang="en-US" dirty="0" smtClean="0">
                <a:latin typeface="Trebuchet MS" panose="020B0603020202020204" pitchFamily="34" charset="0"/>
              </a:rPr>
              <a:t>Class d3 = </a:t>
            </a:r>
            <a:r>
              <a:rPr lang="en-US" b="1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4 trees</a:t>
            </a:r>
          </a:p>
          <a:p>
            <a:endParaRPr lang="en-US" dirty="0">
              <a:latin typeface="Trebuchet MS" panose="020B0603020202020204" pitchFamily="34" charset="0"/>
            </a:endParaRPr>
          </a:p>
          <a:p>
            <a:r>
              <a:rPr lang="en-US" b="1" dirty="0" smtClean="0">
                <a:latin typeface="Trebuchet MS" panose="020B0603020202020204" pitchFamily="34" charset="0"/>
              </a:rPr>
              <a:t>Moves to Class d2:</a:t>
            </a:r>
          </a:p>
          <a:p>
            <a:endParaRPr lang="en-US" sz="800" dirty="0" smtClean="0">
              <a:latin typeface="Trebuchet MS" panose="020B0603020202020204" pitchFamily="34" charset="0"/>
            </a:endParaRPr>
          </a:p>
          <a:p>
            <a:r>
              <a:rPr lang="pt-PT" dirty="0">
                <a:latin typeface="Trebuchet MS" panose="020B0603020202020204" pitchFamily="34" charset="0"/>
              </a:rPr>
              <a:t>3/4 </a:t>
            </a:r>
            <a:r>
              <a:rPr lang="pt-PT" dirty="0" err="1" smtClean="0">
                <a:latin typeface="Trebuchet MS" panose="020B0603020202020204" pitchFamily="34" charset="0"/>
              </a:rPr>
              <a:t>interval</a:t>
            </a:r>
            <a:r>
              <a:rPr lang="pt-PT" dirty="0" smtClean="0">
                <a:latin typeface="Trebuchet MS" panose="020B0603020202020204" pitchFamily="34" charset="0"/>
              </a:rPr>
              <a:t> * </a:t>
            </a:r>
            <a:r>
              <a:rPr lang="en-US" dirty="0">
                <a:latin typeface="Trebuchet MS" panose="020B0603020202020204" pitchFamily="34" charset="0"/>
              </a:rPr>
              <a:t>4 </a:t>
            </a:r>
            <a:r>
              <a:rPr lang="en-US" dirty="0" smtClean="0">
                <a:latin typeface="Trebuchet MS" panose="020B0603020202020204" pitchFamily="34" charset="0"/>
              </a:rPr>
              <a:t>trees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3 trees move to d2</a:t>
            </a:r>
          </a:p>
          <a:p>
            <a:endParaRPr lang="en-US" dirty="0">
              <a:latin typeface="Trebuchet MS" panose="020B0603020202020204" pitchFamily="34" charset="0"/>
            </a:endParaRPr>
          </a:p>
          <a:p>
            <a:r>
              <a:rPr lang="en-US" b="1" dirty="0">
                <a:latin typeface="Trebuchet MS" panose="020B0603020202020204" pitchFamily="34" charset="0"/>
              </a:rPr>
              <a:t>Moves to Class </a:t>
            </a:r>
            <a:r>
              <a:rPr lang="en-US" b="1" dirty="0" smtClean="0">
                <a:latin typeface="Trebuchet MS" panose="020B0603020202020204" pitchFamily="34" charset="0"/>
              </a:rPr>
              <a:t>d3:</a:t>
            </a:r>
            <a:endParaRPr lang="en-US" b="1" dirty="0">
              <a:latin typeface="Trebuchet MS" panose="020B0603020202020204" pitchFamily="34" charset="0"/>
            </a:endParaRPr>
          </a:p>
          <a:p>
            <a:endParaRPr lang="en-US" sz="800" dirty="0" smtClean="0">
              <a:latin typeface="Trebuchet MS" panose="020B0603020202020204" pitchFamily="34" charset="0"/>
            </a:endParaRPr>
          </a:p>
          <a:p>
            <a:r>
              <a:rPr lang="pt-PT" dirty="0">
                <a:latin typeface="Trebuchet MS" panose="020B0603020202020204" pitchFamily="34" charset="0"/>
              </a:rPr>
              <a:t>I</a:t>
            </a:r>
            <a:r>
              <a:rPr lang="pt-PT" baseline="-25000" dirty="0">
                <a:latin typeface="Trebuchet MS" panose="020B0603020202020204" pitchFamily="34" charset="0"/>
              </a:rPr>
              <a:t>d2</a:t>
            </a:r>
            <a:r>
              <a:rPr lang="pt-PT" dirty="0">
                <a:latin typeface="Trebuchet MS" panose="020B0603020202020204" pitchFamily="34" charset="0"/>
              </a:rPr>
              <a:t>= 2/4 </a:t>
            </a:r>
            <a:r>
              <a:rPr lang="pt-PT" dirty="0" err="1" smtClean="0">
                <a:latin typeface="Trebuchet MS" panose="020B0603020202020204" pitchFamily="34" charset="0"/>
              </a:rPr>
              <a:t>interval</a:t>
            </a:r>
            <a:r>
              <a:rPr lang="pt-PT" dirty="0" smtClean="0">
                <a:latin typeface="Trebuchet MS" panose="020B0603020202020204" pitchFamily="34" charset="0"/>
              </a:rPr>
              <a:t> * 8 </a:t>
            </a:r>
            <a:r>
              <a:rPr lang="pt-PT" dirty="0" err="1" smtClean="0">
                <a:latin typeface="Trebuchet MS" panose="020B0603020202020204" pitchFamily="34" charset="0"/>
              </a:rPr>
              <a:t>trees</a:t>
            </a:r>
            <a:endParaRPr lang="pt-PT" dirty="0">
              <a:latin typeface="Trebuchet MS" panose="020B0603020202020204" pitchFamily="34" charset="0"/>
            </a:endParaRPr>
          </a:p>
          <a:p>
            <a:r>
              <a:rPr lang="en-US" b="1" dirty="0" smtClean="0">
                <a:solidFill>
                  <a:srgbClr val="7CB042"/>
                </a:solidFill>
                <a:latin typeface="Trebuchet MS" panose="020B0603020202020204" pitchFamily="34" charset="0"/>
              </a:rPr>
              <a:t>4 trees move to d3</a:t>
            </a:r>
            <a:endParaRPr lang="en-US" b="1" dirty="0">
              <a:solidFill>
                <a:srgbClr val="7CB042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8303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/>
          </p:nvPr>
        </p:nvGraphicFramePr>
        <p:xfrm>
          <a:off x="696000" y="1340768"/>
          <a:ext cx="10799999" cy="453136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99707002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029040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2738837051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274720060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600499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1970’s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1980’s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1990’s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2000’s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2010’s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Relationship with other land uses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Relationship with other land uses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Bioeconomy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207568" y="1311248"/>
            <a:ext cx="7781905" cy="460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661" y="1790406"/>
            <a:ext cx="1533351" cy="106920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711624" y="1628800"/>
            <a:ext cx="6984776" cy="0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6000" y="2363485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Production forestry often involved:</a:t>
            </a:r>
          </a:p>
          <a:p>
            <a:r>
              <a:rPr lang="en-US" sz="8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the establishment of pure even-aged stands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substantial investments for intensive management</a:t>
            </a:r>
            <a:endParaRPr lang="en-US" sz="1700" dirty="0"/>
          </a:p>
        </p:txBody>
      </p:sp>
      <p:sp>
        <p:nvSpPr>
          <p:cNvPr id="12" name="TextBox 11"/>
          <p:cNvSpPr txBox="1"/>
          <p:nvPr/>
        </p:nvSpPr>
        <p:spPr>
          <a:xfrm>
            <a:off x="696000" y="3488704"/>
            <a:ext cx="6192088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Stands </a:t>
            </a:r>
            <a:r>
              <a:rPr lang="en-US" dirty="0"/>
              <a:t>are composed of trees and models of tree </a:t>
            </a:r>
            <a:r>
              <a:rPr lang="en-US" dirty="0" smtClean="0"/>
              <a:t>attributes: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stem </a:t>
            </a:r>
            <a:r>
              <a:rPr lang="en-US" sz="1700" dirty="0"/>
              <a:t>taper,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tree volume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tree </a:t>
            </a:r>
            <a:r>
              <a:rPr lang="en-US" sz="1700" dirty="0"/>
              <a:t>biomass </a:t>
            </a:r>
            <a:endParaRPr lang="en-US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crown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3360296" y="3895040"/>
            <a:ext cx="2624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9900"/>
                </a:solidFill>
              </a:rPr>
              <a:t>central components </a:t>
            </a:r>
            <a:r>
              <a:rPr lang="en-US" b="1" dirty="0">
                <a:solidFill>
                  <a:srgbClr val="009900"/>
                </a:solidFill>
              </a:rPr>
              <a:t>in </a:t>
            </a:r>
            <a:r>
              <a:rPr lang="en-US" b="1" dirty="0" smtClean="0">
                <a:solidFill>
                  <a:srgbClr val="009900"/>
                </a:solidFill>
              </a:rPr>
              <a:t>comprehensive </a:t>
            </a:r>
            <a:r>
              <a:rPr lang="en-US" b="1" dirty="0">
                <a:solidFill>
                  <a:srgbClr val="009900"/>
                </a:solidFill>
              </a:rPr>
              <a:t>growth </a:t>
            </a:r>
            <a:r>
              <a:rPr lang="en-US" b="1" dirty="0" smtClean="0">
                <a:solidFill>
                  <a:srgbClr val="009900"/>
                </a:solidFill>
              </a:rPr>
              <a:t>&amp; </a:t>
            </a:r>
            <a:r>
              <a:rPr lang="en-US" b="1" dirty="0">
                <a:solidFill>
                  <a:srgbClr val="009900"/>
                </a:solidFill>
              </a:rPr>
              <a:t>yield prediction </a:t>
            </a:r>
            <a:r>
              <a:rPr lang="en-US" b="1" dirty="0" smtClean="0">
                <a:solidFill>
                  <a:srgbClr val="009900"/>
                </a:solidFill>
              </a:rPr>
              <a:t>systems</a:t>
            </a:r>
            <a:r>
              <a:rPr lang="en-US" sz="800" b="1" dirty="0" smtClean="0">
                <a:solidFill>
                  <a:srgbClr val="009900"/>
                </a:solidFill>
              </a:rPr>
              <a:t> </a:t>
            </a:r>
            <a:endParaRPr lang="en-US" b="1" dirty="0">
              <a:solidFill>
                <a:srgbClr val="0099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76613" b="35939"/>
          <a:stretch/>
        </p:blipFill>
        <p:spPr>
          <a:xfrm flipH="1">
            <a:off x="6332178" y="2436646"/>
            <a:ext cx="247723" cy="8079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5999" y="5002591"/>
            <a:ext cx="648012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Trees and stands respond to </a:t>
            </a:r>
            <a:r>
              <a:rPr lang="en-US" dirty="0" err="1" smtClean="0"/>
              <a:t>silvicultural</a:t>
            </a:r>
            <a:r>
              <a:rPr lang="en-US" dirty="0" smtClean="0"/>
              <a:t> treatments &amp;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 smtClean="0"/>
              <a:t>branchiness</a:t>
            </a:r>
            <a:endParaRPr lang="en-US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crown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 smtClean="0"/>
          </a:p>
        </p:txBody>
      </p:sp>
      <p:sp>
        <p:nvSpPr>
          <p:cNvPr id="17" name="Right Brace 16"/>
          <p:cNvSpPr/>
          <p:nvPr/>
        </p:nvSpPr>
        <p:spPr>
          <a:xfrm>
            <a:off x="7483706" y="1911688"/>
            <a:ext cx="180620" cy="3821568"/>
          </a:xfrm>
          <a:prstGeom prst="rightBrace">
            <a:avLst>
              <a:gd name="adj1" fmla="val 8333"/>
              <a:gd name="adj2" fmla="val 4975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57508" y="2806809"/>
            <a:ext cx="17677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9900"/>
                </a:solidFill>
              </a:rPr>
              <a:t>Several approaches from         </a:t>
            </a:r>
            <a:r>
              <a:rPr lang="en-US" b="1" dirty="0" smtClean="0"/>
              <a:t>empirical</a:t>
            </a:r>
            <a:r>
              <a:rPr lang="en-US" b="1" dirty="0" smtClean="0">
                <a:solidFill>
                  <a:srgbClr val="009900"/>
                </a:solidFill>
              </a:rPr>
              <a:t>            to                      </a:t>
            </a:r>
            <a:r>
              <a:rPr lang="en-US" b="1" dirty="0" smtClean="0"/>
              <a:t>process-based </a:t>
            </a:r>
            <a:r>
              <a:rPr lang="en-US" b="1" dirty="0" smtClean="0">
                <a:solidFill>
                  <a:srgbClr val="009900"/>
                </a:solidFill>
              </a:rPr>
              <a:t>have been used</a:t>
            </a:r>
            <a:r>
              <a:rPr lang="en-US" sz="800" b="1" dirty="0" smtClean="0">
                <a:solidFill>
                  <a:srgbClr val="009900"/>
                </a:solidFill>
              </a:rPr>
              <a:t> </a:t>
            </a:r>
            <a:endParaRPr lang="en-US" b="1" dirty="0">
              <a:solidFill>
                <a:srgbClr val="0099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9376" y="1196752"/>
            <a:ext cx="7488832" cy="5112568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561542" y="1174761"/>
            <a:ext cx="2135556" cy="5112568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573374" y="1352499"/>
            <a:ext cx="2135556" cy="1039109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10092" y="2914462"/>
            <a:ext cx="300758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Based on the description of </a:t>
            </a:r>
            <a:r>
              <a:rPr lang="en-US" b="1" dirty="0" smtClean="0">
                <a:solidFill>
                  <a:srgbClr val="009900"/>
                </a:solidFill>
              </a:rPr>
              <a:t>observed data </a:t>
            </a:r>
            <a:r>
              <a:rPr lang="en-US" b="1" dirty="0" smtClean="0"/>
              <a:t>at tree or stand level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162084" y="4022013"/>
            <a:ext cx="300758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Based on the description of </a:t>
            </a:r>
            <a:r>
              <a:rPr lang="en-US" b="1" dirty="0" smtClean="0">
                <a:solidFill>
                  <a:srgbClr val="009900"/>
                </a:solidFill>
              </a:rPr>
              <a:t>processes</a:t>
            </a:r>
            <a:r>
              <a:rPr lang="en-US" b="1" dirty="0" smtClean="0"/>
              <a:t> that lead to the production of dry matter its distribution among plant parts</a:t>
            </a:r>
            <a:endParaRPr lang="en-US" b="1" dirty="0"/>
          </a:p>
        </p:txBody>
      </p:sp>
      <p:cxnSp>
        <p:nvCxnSpPr>
          <p:cNvPr id="9" name="Straight Arrow Connector 8"/>
          <p:cNvCxnSpPr>
            <a:stCxn id="3" idx="3"/>
          </p:cNvCxnSpPr>
          <p:nvPr/>
        </p:nvCxnSpPr>
        <p:spPr>
          <a:xfrm flipH="1" flipV="1">
            <a:off x="7217678" y="3388632"/>
            <a:ext cx="750530" cy="364404"/>
          </a:xfrm>
          <a:prstGeom prst="straightConnector1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1" idx="3"/>
          </p:cNvCxnSpPr>
          <p:nvPr/>
        </p:nvCxnSpPr>
        <p:spPr>
          <a:xfrm flipH="1">
            <a:off x="7169670" y="4388769"/>
            <a:ext cx="769898" cy="371908"/>
          </a:xfrm>
          <a:prstGeom prst="straightConnector1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210092" y="2758365"/>
            <a:ext cx="5270284" cy="1186192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6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1027"/>
          <p:cNvSpPr>
            <a:spLocks noChangeArrowheads="1"/>
          </p:cNvSpPr>
          <p:nvPr/>
        </p:nvSpPr>
        <p:spPr bwMode="auto">
          <a:xfrm>
            <a:off x="1752600" y="1600200"/>
            <a:ext cx="8686800" cy="487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1410" name="Line 1058"/>
          <p:cNvSpPr>
            <a:spLocks noChangeShapeType="1"/>
          </p:cNvSpPr>
          <p:nvPr/>
        </p:nvSpPr>
        <p:spPr bwMode="auto">
          <a:xfrm flipV="1">
            <a:off x="5181600" y="5257800"/>
            <a:ext cx="2286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1411" name="Group 1059"/>
          <p:cNvGrpSpPr>
            <a:grpSpLocks/>
          </p:cNvGrpSpPr>
          <p:nvPr/>
        </p:nvGrpSpPr>
        <p:grpSpPr bwMode="auto">
          <a:xfrm>
            <a:off x="3048000" y="2209801"/>
            <a:ext cx="4953000" cy="3952875"/>
            <a:chOff x="960" y="1392"/>
            <a:chExt cx="3120" cy="2490"/>
          </a:xfrm>
        </p:grpSpPr>
        <p:grpSp>
          <p:nvGrpSpPr>
            <p:cNvPr id="101412" name="Group 1060"/>
            <p:cNvGrpSpPr>
              <a:grpSpLocks/>
            </p:cNvGrpSpPr>
            <p:nvPr/>
          </p:nvGrpSpPr>
          <p:grpSpPr bwMode="auto">
            <a:xfrm>
              <a:off x="960" y="1392"/>
              <a:ext cx="1211" cy="2490"/>
              <a:chOff x="1200" y="1392"/>
              <a:chExt cx="1211" cy="2490"/>
            </a:xfrm>
          </p:grpSpPr>
          <p:grpSp>
            <p:nvGrpSpPr>
              <p:cNvPr id="101413" name="Group 1061"/>
              <p:cNvGrpSpPr>
                <a:grpSpLocks/>
              </p:cNvGrpSpPr>
              <p:nvPr/>
            </p:nvGrpSpPr>
            <p:grpSpPr bwMode="auto">
              <a:xfrm>
                <a:off x="1200" y="1392"/>
                <a:ext cx="1211" cy="2490"/>
                <a:chOff x="4176" y="1344"/>
                <a:chExt cx="1211" cy="2490"/>
              </a:xfrm>
            </p:grpSpPr>
            <p:grpSp>
              <p:nvGrpSpPr>
                <p:cNvPr id="101414" name="Group 1062"/>
                <p:cNvGrpSpPr>
                  <a:grpSpLocks/>
                </p:cNvGrpSpPr>
                <p:nvPr/>
              </p:nvGrpSpPr>
              <p:grpSpPr bwMode="auto">
                <a:xfrm>
                  <a:off x="4176" y="1344"/>
                  <a:ext cx="1211" cy="2448"/>
                  <a:chOff x="4176" y="1536"/>
                  <a:chExt cx="1211" cy="2448"/>
                </a:xfrm>
              </p:grpSpPr>
              <p:grpSp>
                <p:nvGrpSpPr>
                  <p:cNvPr id="101415" name="Group 1063"/>
                  <p:cNvGrpSpPr>
                    <a:grpSpLocks/>
                  </p:cNvGrpSpPr>
                  <p:nvPr/>
                </p:nvGrpSpPr>
                <p:grpSpPr bwMode="auto">
                  <a:xfrm>
                    <a:off x="4176" y="1536"/>
                    <a:ext cx="1211" cy="2448"/>
                    <a:chOff x="4176" y="1536"/>
                    <a:chExt cx="1211" cy="2448"/>
                  </a:xfrm>
                </p:grpSpPr>
                <p:pic>
                  <p:nvPicPr>
                    <p:cNvPr id="101416" name="Picture 106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552" r="19220" b="5426"/>
                    <a:stretch>
                      <a:fillRect/>
                    </a:stretch>
                  </p:blipFill>
                  <p:spPr bwMode="auto">
                    <a:xfrm>
                      <a:off x="4176" y="1536"/>
                      <a:ext cx="1211" cy="24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563972" dir="14049741" sx="125000" sy="125000" algn="tl" rotWithShape="0">
                              <a:srgbClr val="C7DFD3"/>
                            </a:outerShdw>
                          </a:effectLst>
                        </a14:hiddenEffects>
                      </a:ext>
                    </a:extLst>
                  </p:spPr>
                </p:pic>
                <p:sp>
                  <p:nvSpPr>
                    <p:cNvPr id="101417" name="Line 106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752" y="2784"/>
                      <a:ext cx="48" cy="1152"/>
                    </a:xfrm>
                    <a:prstGeom prst="line">
                      <a:avLst/>
                    </a:prstGeom>
                    <a:noFill/>
                    <a:ln w="76200">
                      <a:solidFill>
                        <a:srgbClr val="6633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563972" dir="14049741" sx="125000" sy="125000" algn="tl" rotWithShape="0">
                              <a:srgbClr val="C7DFD3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418" name="Line 106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704" y="2832"/>
                      <a:ext cx="48" cy="1152"/>
                    </a:xfrm>
                    <a:prstGeom prst="line">
                      <a:avLst/>
                    </a:prstGeom>
                    <a:noFill/>
                    <a:ln w="76200">
                      <a:solidFill>
                        <a:srgbClr val="6633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563972" dir="14049741" sx="125000" sy="125000" algn="tl" rotWithShape="0">
                              <a:srgbClr val="C7DFD3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419" name="Line 10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52" y="3744"/>
                      <a:ext cx="48" cy="144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6633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563972" dir="14049741" sx="125000" sy="125000" algn="tl" rotWithShape="0">
                              <a:srgbClr val="C7DFD3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01420" name="Freeform 1068"/>
                  <p:cNvSpPr>
                    <a:spLocks/>
                  </p:cNvSpPr>
                  <p:nvPr/>
                </p:nvSpPr>
                <p:spPr bwMode="auto">
                  <a:xfrm>
                    <a:off x="4656" y="2832"/>
                    <a:ext cx="144" cy="48"/>
                  </a:xfrm>
                  <a:custGeom>
                    <a:avLst/>
                    <a:gdLst>
                      <a:gd name="T0" fmla="*/ 0 w 144"/>
                      <a:gd name="T1" fmla="*/ 0 h 48"/>
                      <a:gd name="T2" fmla="*/ 144 w 144"/>
                      <a:gd name="T3" fmla="*/ 48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44" h="48">
                        <a:moveTo>
                          <a:pt x="0" y="0"/>
                        </a:moveTo>
                        <a:cubicBezTo>
                          <a:pt x="60" y="20"/>
                          <a:pt x="120" y="40"/>
                          <a:pt x="144" y="48"/>
                        </a:cubicBezTo>
                      </a:path>
                    </a:pathLst>
                  </a:custGeom>
                  <a:noFill/>
                  <a:ln w="76200" cap="flat" cmpd="sng">
                    <a:solidFill>
                      <a:srgbClr val="0066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563972" dir="14049741" sx="125000" sy="125000" algn="tl" rotWithShape="0">
                            <a:srgbClr val="C7DFD3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1421" name="Freeform 1069"/>
                <p:cNvSpPr>
                  <a:spLocks/>
                </p:cNvSpPr>
                <p:nvPr/>
              </p:nvSpPr>
              <p:spPr bwMode="auto">
                <a:xfrm>
                  <a:off x="4496" y="3504"/>
                  <a:ext cx="478" cy="330"/>
                </a:xfrm>
                <a:custGeom>
                  <a:avLst/>
                  <a:gdLst>
                    <a:gd name="T0" fmla="*/ 100 w 478"/>
                    <a:gd name="T1" fmla="*/ 213 h 330"/>
                    <a:gd name="T2" fmla="*/ 88 w 478"/>
                    <a:gd name="T3" fmla="*/ 165 h 330"/>
                    <a:gd name="T4" fmla="*/ 100 w 478"/>
                    <a:gd name="T5" fmla="*/ 153 h 330"/>
                    <a:gd name="T6" fmla="*/ 160 w 478"/>
                    <a:gd name="T7" fmla="*/ 213 h 330"/>
                    <a:gd name="T8" fmla="*/ 196 w 478"/>
                    <a:gd name="T9" fmla="*/ 105 h 330"/>
                    <a:gd name="T10" fmla="*/ 208 w 478"/>
                    <a:gd name="T11" fmla="*/ 189 h 330"/>
                    <a:gd name="T12" fmla="*/ 220 w 478"/>
                    <a:gd name="T13" fmla="*/ 297 h 330"/>
                    <a:gd name="T14" fmla="*/ 244 w 478"/>
                    <a:gd name="T15" fmla="*/ 249 h 330"/>
                    <a:gd name="T16" fmla="*/ 292 w 478"/>
                    <a:gd name="T17" fmla="*/ 177 h 330"/>
                    <a:gd name="T18" fmla="*/ 400 w 478"/>
                    <a:gd name="T19" fmla="*/ 57 h 330"/>
                    <a:gd name="T20" fmla="*/ 376 w 478"/>
                    <a:gd name="T21" fmla="*/ 105 h 330"/>
                    <a:gd name="T22" fmla="*/ 352 w 478"/>
                    <a:gd name="T23" fmla="*/ 141 h 330"/>
                    <a:gd name="T24" fmla="*/ 340 w 478"/>
                    <a:gd name="T25" fmla="*/ 177 h 330"/>
                    <a:gd name="T26" fmla="*/ 412 w 478"/>
                    <a:gd name="T27" fmla="*/ 165 h 330"/>
                    <a:gd name="T28" fmla="*/ 460 w 478"/>
                    <a:gd name="T29" fmla="*/ 141 h 330"/>
                    <a:gd name="T30" fmla="*/ 400 w 478"/>
                    <a:gd name="T31" fmla="*/ 165 h 330"/>
                    <a:gd name="T32" fmla="*/ 388 w 478"/>
                    <a:gd name="T33" fmla="*/ 201 h 330"/>
                    <a:gd name="T34" fmla="*/ 352 w 478"/>
                    <a:gd name="T35" fmla="*/ 189 h 330"/>
                    <a:gd name="T36" fmla="*/ 100 w 478"/>
                    <a:gd name="T37" fmla="*/ 213 h 3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8" h="330">
                      <a:moveTo>
                        <a:pt x="100" y="213"/>
                      </a:moveTo>
                      <a:cubicBezTo>
                        <a:pt x="96" y="197"/>
                        <a:pt x="97" y="179"/>
                        <a:pt x="88" y="165"/>
                      </a:cubicBezTo>
                      <a:cubicBezTo>
                        <a:pt x="71" y="140"/>
                        <a:pt x="0" y="128"/>
                        <a:pt x="100" y="153"/>
                      </a:cubicBezTo>
                      <a:cubicBezTo>
                        <a:pt x="128" y="237"/>
                        <a:pt x="100" y="233"/>
                        <a:pt x="160" y="213"/>
                      </a:cubicBezTo>
                      <a:cubicBezTo>
                        <a:pt x="174" y="170"/>
                        <a:pt x="161" y="0"/>
                        <a:pt x="196" y="105"/>
                      </a:cubicBezTo>
                      <a:cubicBezTo>
                        <a:pt x="200" y="133"/>
                        <a:pt x="204" y="161"/>
                        <a:pt x="208" y="189"/>
                      </a:cubicBezTo>
                      <a:cubicBezTo>
                        <a:pt x="212" y="225"/>
                        <a:pt x="201" y="266"/>
                        <a:pt x="220" y="297"/>
                      </a:cubicBezTo>
                      <a:cubicBezTo>
                        <a:pt x="229" y="312"/>
                        <a:pt x="235" y="264"/>
                        <a:pt x="244" y="249"/>
                      </a:cubicBezTo>
                      <a:cubicBezTo>
                        <a:pt x="259" y="224"/>
                        <a:pt x="273" y="198"/>
                        <a:pt x="292" y="177"/>
                      </a:cubicBezTo>
                      <a:cubicBezTo>
                        <a:pt x="328" y="137"/>
                        <a:pt x="359" y="92"/>
                        <a:pt x="400" y="57"/>
                      </a:cubicBezTo>
                      <a:cubicBezTo>
                        <a:pt x="414" y="45"/>
                        <a:pt x="385" y="89"/>
                        <a:pt x="376" y="105"/>
                      </a:cubicBezTo>
                      <a:cubicBezTo>
                        <a:pt x="369" y="118"/>
                        <a:pt x="358" y="128"/>
                        <a:pt x="352" y="141"/>
                      </a:cubicBezTo>
                      <a:cubicBezTo>
                        <a:pt x="346" y="152"/>
                        <a:pt x="328" y="172"/>
                        <a:pt x="340" y="177"/>
                      </a:cubicBezTo>
                      <a:cubicBezTo>
                        <a:pt x="363" y="186"/>
                        <a:pt x="388" y="169"/>
                        <a:pt x="412" y="165"/>
                      </a:cubicBezTo>
                      <a:cubicBezTo>
                        <a:pt x="428" y="157"/>
                        <a:pt x="478" y="141"/>
                        <a:pt x="460" y="141"/>
                      </a:cubicBezTo>
                      <a:cubicBezTo>
                        <a:pt x="438" y="141"/>
                        <a:pt x="417" y="151"/>
                        <a:pt x="400" y="165"/>
                      </a:cubicBezTo>
                      <a:cubicBezTo>
                        <a:pt x="390" y="173"/>
                        <a:pt x="392" y="189"/>
                        <a:pt x="388" y="201"/>
                      </a:cubicBezTo>
                      <a:cubicBezTo>
                        <a:pt x="376" y="197"/>
                        <a:pt x="365" y="189"/>
                        <a:pt x="352" y="189"/>
                      </a:cubicBezTo>
                      <a:cubicBezTo>
                        <a:pt x="273" y="189"/>
                        <a:pt x="100" y="330"/>
                        <a:pt x="100" y="213"/>
                      </a:cubicBezTo>
                      <a:close/>
                    </a:path>
                  </a:pathLst>
                </a:custGeom>
                <a:solidFill>
                  <a:srgbClr val="006600"/>
                </a:solidFill>
                <a:ln w="9525" cap="flat" cmpd="sng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22" name="Freeform 1070"/>
                <p:cNvSpPr>
                  <a:spLocks/>
                </p:cNvSpPr>
                <p:nvPr/>
              </p:nvSpPr>
              <p:spPr bwMode="auto">
                <a:xfrm>
                  <a:off x="4764" y="3696"/>
                  <a:ext cx="201" cy="36"/>
                </a:xfrm>
                <a:custGeom>
                  <a:avLst/>
                  <a:gdLst>
                    <a:gd name="T0" fmla="*/ 0 w 201"/>
                    <a:gd name="T1" fmla="*/ 36 h 36"/>
                    <a:gd name="T2" fmla="*/ 96 w 201"/>
                    <a:gd name="T3" fmla="*/ 0 h 36"/>
                    <a:gd name="T4" fmla="*/ 0 w 201"/>
                    <a:gd name="T5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1" h="36">
                      <a:moveTo>
                        <a:pt x="0" y="36"/>
                      </a:moveTo>
                      <a:cubicBezTo>
                        <a:pt x="44" y="21"/>
                        <a:pt x="201" y="35"/>
                        <a:pt x="96" y="0"/>
                      </a:cubicBezTo>
                      <a:cubicBezTo>
                        <a:pt x="22" y="15"/>
                        <a:pt x="53" y="1"/>
                        <a:pt x="0" y="36"/>
                      </a:cubicBezTo>
                      <a:close/>
                    </a:path>
                  </a:pathLst>
                </a:custGeom>
                <a:solidFill>
                  <a:srgbClr val="006600"/>
                </a:solidFill>
                <a:ln w="76200" cap="flat" cmpd="sng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1423" name="Rectangle 1071"/>
              <p:cNvSpPr>
                <a:spLocks noChangeArrowheads="1"/>
              </p:cNvSpPr>
              <p:nvPr/>
            </p:nvSpPr>
            <p:spPr bwMode="auto">
              <a:xfrm>
                <a:off x="1440" y="1536"/>
                <a:ext cx="864" cy="201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563972" dir="14049741" sx="125000" sy="125000" algn="tl" rotWithShape="0">
                        <a:srgbClr val="C7DFD3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24" name="Freeform 1072"/>
              <p:cNvSpPr>
                <a:spLocks/>
              </p:cNvSpPr>
              <p:nvPr/>
            </p:nvSpPr>
            <p:spPr bwMode="auto">
              <a:xfrm>
                <a:off x="1680" y="3552"/>
                <a:ext cx="144" cy="48"/>
              </a:xfrm>
              <a:custGeom>
                <a:avLst/>
                <a:gdLst>
                  <a:gd name="T0" fmla="*/ 0 w 144"/>
                  <a:gd name="T1" fmla="*/ 0 h 48"/>
                  <a:gd name="T2" fmla="*/ 144 w 144"/>
                  <a:gd name="T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48">
                    <a:moveTo>
                      <a:pt x="0" y="0"/>
                    </a:moveTo>
                    <a:cubicBezTo>
                      <a:pt x="60" y="20"/>
                      <a:pt x="120" y="40"/>
                      <a:pt x="144" y="48"/>
                    </a:cubicBezTo>
                  </a:path>
                </a:pathLst>
              </a:custGeom>
              <a:noFill/>
              <a:ln w="7620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563972" dir="14049741" sx="125000" sy="125000" algn="tl" rotWithShape="0">
                        <a:srgbClr val="C7DFD3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1425" name="Group 1073"/>
            <p:cNvGrpSpPr>
              <a:grpSpLocks/>
            </p:cNvGrpSpPr>
            <p:nvPr/>
          </p:nvGrpSpPr>
          <p:grpSpPr bwMode="auto">
            <a:xfrm>
              <a:off x="1920" y="3552"/>
              <a:ext cx="2160" cy="192"/>
              <a:chOff x="2160" y="3600"/>
              <a:chExt cx="2160" cy="192"/>
            </a:xfrm>
          </p:grpSpPr>
          <p:sp>
            <p:nvSpPr>
              <p:cNvPr id="101426" name="Line 1074"/>
              <p:cNvSpPr>
                <a:spLocks noChangeShapeType="1"/>
              </p:cNvSpPr>
              <p:nvPr/>
            </p:nvSpPr>
            <p:spPr bwMode="auto">
              <a:xfrm>
                <a:off x="2160" y="3696"/>
                <a:ext cx="2160" cy="96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563972" dir="14049741" sx="125000" sy="125000" algn="tl" rotWithShape="0">
                        <a:srgbClr val="C7DFD3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27" name="Line 1075"/>
              <p:cNvSpPr>
                <a:spLocks noChangeShapeType="1"/>
              </p:cNvSpPr>
              <p:nvPr/>
            </p:nvSpPr>
            <p:spPr bwMode="auto">
              <a:xfrm>
                <a:off x="2208" y="3600"/>
                <a:ext cx="2016" cy="192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563972" dir="14049741" sx="125000" sy="125000" algn="tl" rotWithShape="0">
                        <a:srgbClr val="C7DFD3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28" name="Line 1076"/>
              <p:cNvSpPr>
                <a:spLocks noChangeShapeType="1"/>
              </p:cNvSpPr>
              <p:nvPr/>
            </p:nvSpPr>
            <p:spPr bwMode="auto">
              <a:xfrm>
                <a:off x="2160" y="3648"/>
                <a:ext cx="1008" cy="48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563972" dir="14049741" sx="125000" sy="125000" algn="tl" rotWithShape="0">
                        <a:srgbClr val="C7DFD3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1429" name="Group 1077"/>
          <p:cNvGrpSpPr>
            <a:grpSpLocks/>
          </p:cNvGrpSpPr>
          <p:nvPr/>
        </p:nvGrpSpPr>
        <p:grpSpPr bwMode="auto">
          <a:xfrm>
            <a:off x="4546600" y="5561017"/>
            <a:ext cx="2921000" cy="725488"/>
            <a:chOff x="1904" y="3671"/>
            <a:chExt cx="1840" cy="457"/>
          </a:xfrm>
        </p:grpSpPr>
        <p:sp>
          <p:nvSpPr>
            <p:cNvPr id="101430" name="Text Box 1078"/>
            <p:cNvSpPr txBox="1">
              <a:spLocks noChangeArrowheads="1"/>
            </p:cNvSpPr>
            <p:nvPr/>
          </p:nvSpPr>
          <p:spPr bwMode="auto">
            <a:xfrm>
              <a:off x="1904" y="3864"/>
              <a:ext cx="26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b="1">
                  <a:latin typeface="Tahoma" pitchFamily="34" charset="0"/>
                </a:rPr>
                <a:t>h</a:t>
              </a:r>
              <a:r>
                <a:rPr lang="en-US" b="1" baseline="-25000">
                  <a:latin typeface="Tahoma" pitchFamily="34" charset="0"/>
                </a:rPr>
                <a:t>1</a:t>
              </a:r>
              <a:endParaRPr lang="en-US" b="1">
                <a:latin typeface="Tahoma" pitchFamily="34" charset="0"/>
              </a:endParaRPr>
            </a:p>
          </p:txBody>
        </p:sp>
        <p:sp>
          <p:nvSpPr>
            <p:cNvPr id="101431" name="Text Box 1079"/>
            <p:cNvSpPr txBox="1">
              <a:spLocks noChangeArrowheads="1"/>
            </p:cNvSpPr>
            <p:nvPr/>
          </p:nvSpPr>
          <p:spPr bwMode="auto">
            <a:xfrm>
              <a:off x="2272" y="3873"/>
              <a:ext cx="26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b="1">
                  <a:latin typeface="Tahoma" pitchFamily="34" charset="0"/>
                </a:rPr>
                <a:t>h</a:t>
              </a:r>
              <a:r>
                <a:rPr lang="en-US" b="1" baseline="-25000">
                  <a:latin typeface="Tahoma" pitchFamily="34" charset="0"/>
                </a:rPr>
                <a:t>2</a:t>
              </a:r>
              <a:endParaRPr lang="en-US" b="1">
                <a:latin typeface="Tahoma" pitchFamily="34" charset="0"/>
              </a:endParaRPr>
            </a:p>
          </p:txBody>
        </p:sp>
        <p:sp>
          <p:nvSpPr>
            <p:cNvPr id="101432" name="Text Box 1080"/>
            <p:cNvSpPr txBox="1">
              <a:spLocks noChangeArrowheads="1"/>
            </p:cNvSpPr>
            <p:nvPr/>
          </p:nvSpPr>
          <p:spPr bwMode="auto">
            <a:xfrm>
              <a:off x="2608" y="3873"/>
              <a:ext cx="26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b="1">
                  <a:latin typeface="Tahoma" pitchFamily="34" charset="0"/>
                </a:rPr>
                <a:t>h</a:t>
              </a:r>
              <a:r>
                <a:rPr lang="en-US" b="1" baseline="-25000">
                  <a:latin typeface="Tahoma" pitchFamily="34" charset="0"/>
                </a:rPr>
                <a:t>3</a:t>
              </a:r>
              <a:endParaRPr lang="en-US" b="1">
                <a:latin typeface="Tahoma" pitchFamily="34" charset="0"/>
              </a:endParaRPr>
            </a:p>
          </p:txBody>
        </p:sp>
        <p:sp>
          <p:nvSpPr>
            <p:cNvPr id="101433" name="Text Box 1081"/>
            <p:cNvSpPr txBox="1">
              <a:spLocks noChangeArrowheads="1"/>
            </p:cNvSpPr>
            <p:nvPr/>
          </p:nvSpPr>
          <p:spPr bwMode="auto">
            <a:xfrm>
              <a:off x="2896" y="3873"/>
              <a:ext cx="26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b="1">
                  <a:latin typeface="Tahoma" pitchFamily="34" charset="0"/>
                </a:rPr>
                <a:t>h</a:t>
              </a:r>
              <a:r>
                <a:rPr lang="en-US" b="1" baseline="-25000">
                  <a:latin typeface="Tahoma" pitchFamily="34" charset="0"/>
                </a:rPr>
                <a:t>4</a:t>
              </a:r>
              <a:endParaRPr lang="en-US" b="1">
                <a:latin typeface="Tahoma" pitchFamily="34" charset="0"/>
              </a:endParaRPr>
            </a:p>
          </p:txBody>
        </p:sp>
        <p:sp>
          <p:nvSpPr>
            <p:cNvPr id="101434" name="Text Box 1082"/>
            <p:cNvSpPr txBox="1">
              <a:spLocks noChangeArrowheads="1"/>
            </p:cNvSpPr>
            <p:nvPr/>
          </p:nvSpPr>
          <p:spPr bwMode="auto">
            <a:xfrm>
              <a:off x="3470" y="3897"/>
              <a:ext cx="27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b="1">
                  <a:latin typeface="Tahoma" pitchFamily="34" charset="0"/>
                </a:rPr>
                <a:t>h</a:t>
              </a:r>
              <a:r>
                <a:rPr lang="en-US" b="1" baseline="-25000">
                  <a:latin typeface="Tahoma" pitchFamily="34" charset="0"/>
                </a:rPr>
                <a:t>n</a:t>
              </a:r>
              <a:endParaRPr lang="en-US" b="1">
                <a:latin typeface="Tahoma" pitchFamily="34" charset="0"/>
              </a:endParaRPr>
            </a:p>
          </p:txBody>
        </p:sp>
        <p:grpSp>
          <p:nvGrpSpPr>
            <p:cNvPr id="101435" name="Group 1083"/>
            <p:cNvGrpSpPr>
              <a:grpSpLocks/>
            </p:cNvGrpSpPr>
            <p:nvPr/>
          </p:nvGrpSpPr>
          <p:grpSpPr bwMode="auto">
            <a:xfrm>
              <a:off x="2256" y="3671"/>
              <a:ext cx="1440" cy="385"/>
              <a:chOff x="2256" y="3503"/>
              <a:chExt cx="1440" cy="385"/>
            </a:xfrm>
          </p:grpSpPr>
          <p:grpSp>
            <p:nvGrpSpPr>
              <p:cNvPr id="101436" name="Group 1084"/>
              <p:cNvGrpSpPr>
                <a:grpSpLocks/>
              </p:cNvGrpSpPr>
              <p:nvPr/>
            </p:nvGrpSpPr>
            <p:grpSpPr bwMode="auto">
              <a:xfrm>
                <a:off x="2256" y="3504"/>
                <a:ext cx="1440" cy="384"/>
                <a:chOff x="2256" y="3504"/>
                <a:chExt cx="1440" cy="384"/>
              </a:xfrm>
            </p:grpSpPr>
            <p:sp>
              <p:nvSpPr>
                <p:cNvPr id="101437" name="Line 1085"/>
                <p:cNvSpPr>
                  <a:spLocks noChangeShapeType="1"/>
                </p:cNvSpPr>
                <p:nvPr/>
              </p:nvSpPr>
              <p:spPr bwMode="auto">
                <a:xfrm>
                  <a:off x="2256" y="3504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38" name="Line 1086"/>
                <p:cNvSpPr>
                  <a:spLocks noChangeShapeType="1"/>
                </p:cNvSpPr>
                <p:nvPr/>
              </p:nvSpPr>
              <p:spPr bwMode="auto">
                <a:xfrm>
                  <a:off x="2544" y="3504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39" name="Line 1087"/>
                <p:cNvSpPr>
                  <a:spLocks noChangeShapeType="1"/>
                </p:cNvSpPr>
                <p:nvPr/>
              </p:nvSpPr>
              <p:spPr bwMode="auto">
                <a:xfrm>
                  <a:off x="2832" y="3552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40" name="Line 1088"/>
                <p:cNvSpPr>
                  <a:spLocks noChangeShapeType="1"/>
                </p:cNvSpPr>
                <p:nvPr/>
              </p:nvSpPr>
              <p:spPr bwMode="auto">
                <a:xfrm>
                  <a:off x="3120" y="3552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41" name="Line 1089"/>
                <p:cNvSpPr>
                  <a:spLocks noChangeShapeType="1"/>
                </p:cNvSpPr>
                <p:nvPr/>
              </p:nvSpPr>
              <p:spPr bwMode="auto">
                <a:xfrm>
                  <a:off x="3408" y="3552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42" name="Line 1090"/>
                <p:cNvSpPr>
                  <a:spLocks noChangeShapeType="1"/>
                </p:cNvSpPr>
                <p:nvPr/>
              </p:nvSpPr>
              <p:spPr bwMode="auto">
                <a:xfrm>
                  <a:off x="3696" y="3552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1443" name="Group 1091"/>
              <p:cNvGrpSpPr>
                <a:grpSpLocks/>
              </p:cNvGrpSpPr>
              <p:nvPr/>
            </p:nvGrpSpPr>
            <p:grpSpPr bwMode="auto">
              <a:xfrm>
                <a:off x="3120" y="3503"/>
                <a:ext cx="288" cy="289"/>
                <a:chOff x="3142" y="3311"/>
                <a:chExt cx="288" cy="289"/>
              </a:xfrm>
            </p:grpSpPr>
            <p:sp>
              <p:nvSpPr>
                <p:cNvPr id="101444" name="Rectangle 1092"/>
                <p:cNvSpPr>
                  <a:spLocks noChangeArrowheads="1"/>
                </p:cNvSpPr>
                <p:nvPr/>
              </p:nvSpPr>
              <p:spPr bwMode="auto">
                <a:xfrm>
                  <a:off x="3142" y="3360"/>
                  <a:ext cx="288" cy="24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45" name="Text Box 1093"/>
                <p:cNvSpPr txBox="1">
                  <a:spLocks noChangeArrowheads="1"/>
                </p:cNvSpPr>
                <p:nvPr/>
              </p:nvSpPr>
              <p:spPr bwMode="auto">
                <a:xfrm>
                  <a:off x="3168" y="3311"/>
                  <a:ext cx="247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000" b="1"/>
                    <a:t>...</a:t>
                  </a:r>
                  <a:endParaRPr lang="en-US"/>
                </a:p>
              </p:txBody>
            </p:sp>
          </p:grpSp>
        </p:grpSp>
      </p:grpSp>
      <p:grpSp>
        <p:nvGrpSpPr>
          <p:cNvPr id="101446" name="Group 1094"/>
          <p:cNvGrpSpPr>
            <a:grpSpLocks/>
          </p:cNvGrpSpPr>
          <p:nvPr/>
        </p:nvGrpSpPr>
        <p:grpSpPr bwMode="auto">
          <a:xfrm>
            <a:off x="1752601" y="2171701"/>
            <a:ext cx="1922463" cy="3952875"/>
            <a:chOff x="4176" y="1344"/>
            <a:chExt cx="1211" cy="2490"/>
          </a:xfrm>
        </p:grpSpPr>
        <p:grpSp>
          <p:nvGrpSpPr>
            <p:cNvPr id="101447" name="Group 1095"/>
            <p:cNvGrpSpPr>
              <a:grpSpLocks/>
            </p:cNvGrpSpPr>
            <p:nvPr/>
          </p:nvGrpSpPr>
          <p:grpSpPr bwMode="auto">
            <a:xfrm>
              <a:off x="4176" y="1344"/>
              <a:ext cx="1211" cy="2448"/>
              <a:chOff x="4176" y="1536"/>
              <a:chExt cx="1211" cy="2448"/>
            </a:xfrm>
          </p:grpSpPr>
          <p:grpSp>
            <p:nvGrpSpPr>
              <p:cNvPr id="101448" name="Group 1096"/>
              <p:cNvGrpSpPr>
                <a:grpSpLocks/>
              </p:cNvGrpSpPr>
              <p:nvPr/>
            </p:nvGrpSpPr>
            <p:grpSpPr bwMode="auto">
              <a:xfrm>
                <a:off x="4176" y="1536"/>
                <a:ext cx="1211" cy="2448"/>
                <a:chOff x="4176" y="1536"/>
                <a:chExt cx="1211" cy="2448"/>
              </a:xfrm>
            </p:grpSpPr>
            <p:pic>
              <p:nvPicPr>
                <p:cNvPr id="101449" name="Picture 1097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552" r="19220" b="5426"/>
                <a:stretch>
                  <a:fillRect/>
                </a:stretch>
              </p:blipFill>
              <p:spPr bwMode="auto">
                <a:xfrm>
                  <a:off x="4176" y="1536"/>
                  <a:ext cx="1211" cy="24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01450" name="Line 1098"/>
                <p:cNvSpPr>
                  <a:spLocks noChangeShapeType="1"/>
                </p:cNvSpPr>
                <p:nvPr/>
              </p:nvSpPr>
              <p:spPr bwMode="auto">
                <a:xfrm flipH="1">
                  <a:off x="4752" y="2784"/>
                  <a:ext cx="48" cy="1152"/>
                </a:xfrm>
                <a:prstGeom prst="line">
                  <a:avLst/>
                </a:prstGeom>
                <a:noFill/>
                <a:ln w="76200">
                  <a:solidFill>
                    <a:srgbClr val="66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51" name="Line 1099"/>
                <p:cNvSpPr>
                  <a:spLocks noChangeShapeType="1"/>
                </p:cNvSpPr>
                <p:nvPr/>
              </p:nvSpPr>
              <p:spPr bwMode="auto">
                <a:xfrm flipH="1">
                  <a:off x="4704" y="2832"/>
                  <a:ext cx="48" cy="1152"/>
                </a:xfrm>
                <a:prstGeom prst="line">
                  <a:avLst/>
                </a:prstGeom>
                <a:noFill/>
                <a:ln w="76200">
                  <a:solidFill>
                    <a:srgbClr val="66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52" name="Line 1100"/>
                <p:cNvSpPr>
                  <a:spLocks noChangeShapeType="1"/>
                </p:cNvSpPr>
                <p:nvPr/>
              </p:nvSpPr>
              <p:spPr bwMode="auto">
                <a:xfrm>
                  <a:off x="4752" y="3744"/>
                  <a:ext cx="48" cy="144"/>
                </a:xfrm>
                <a:prstGeom prst="line">
                  <a:avLst/>
                </a:prstGeom>
                <a:noFill/>
                <a:ln w="57150">
                  <a:solidFill>
                    <a:srgbClr val="66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1453" name="Freeform 1101"/>
              <p:cNvSpPr>
                <a:spLocks/>
              </p:cNvSpPr>
              <p:nvPr/>
            </p:nvSpPr>
            <p:spPr bwMode="auto">
              <a:xfrm>
                <a:off x="4656" y="2832"/>
                <a:ext cx="144" cy="48"/>
              </a:xfrm>
              <a:custGeom>
                <a:avLst/>
                <a:gdLst>
                  <a:gd name="T0" fmla="*/ 0 w 144"/>
                  <a:gd name="T1" fmla="*/ 0 h 48"/>
                  <a:gd name="T2" fmla="*/ 144 w 144"/>
                  <a:gd name="T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48">
                    <a:moveTo>
                      <a:pt x="0" y="0"/>
                    </a:moveTo>
                    <a:cubicBezTo>
                      <a:pt x="60" y="20"/>
                      <a:pt x="120" y="40"/>
                      <a:pt x="144" y="48"/>
                    </a:cubicBezTo>
                  </a:path>
                </a:pathLst>
              </a:custGeom>
              <a:noFill/>
              <a:ln w="76200" cap="flat" cmpd="sng">
                <a:solidFill>
                  <a:srgbClr val="0066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563972" dir="14049741" sx="125000" sy="125000" algn="tl" rotWithShape="0">
                        <a:srgbClr val="C7DFD3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1454" name="Freeform 1102"/>
            <p:cNvSpPr>
              <a:spLocks/>
            </p:cNvSpPr>
            <p:nvPr/>
          </p:nvSpPr>
          <p:spPr bwMode="auto">
            <a:xfrm>
              <a:off x="4496" y="3504"/>
              <a:ext cx="478" cy="330"/>
            </a:xfrm>
            <a:custGeom>
              <a:avLst/>
              <a:gdLst>
                <a:gd name="T0" fmla="*/ 100 w 478"/>
                <a:gd name="T1" fmla="*/ 213 h 330"/>
                <a:gd name="T2" fmla="*/ 88 w 478"/>
                <a:gd name="T3" fmla="*/ 165 h 330"/>
                <a:gd name="T4" fmla="*/ 100 w 478"/>
                <a:gd name="T5" fmla="*/ 153 h 330"/>
                <a:gd name="T6" fmla="*/ 160 w 478"/>
                <a:gd name="T7" fmla="*/ 213 h 330"/>
                <a:gd name="T8" fmla="*/ 196 w 478"/>
                <a:gd name="T9" fmla="*/ 105 h 330"/>
                <a:gd name="T10" fmla="*/ 208 w 478"/>
                <a:gd name="T11" fmla="*/ 189 h 330"/>
                <a:gd name="T12" fmla="*/ 220 w 478"/>
                <a:gd name="T13" fmla="*/ 297 h 330"/>
                <a:gd name="T14" fmla="*/ 244 w 478"/>
                <a:gd name="T15" fmla="*/ 249 h 330"/>
                <a:gd name="T16" fmla="*/ 292 w 478"/>
                <a:gd name="T17" fmla="*/ 177 h 330"/>
                <a:gd name="T18" fmla="*/ 400 w 478"/>
                <a:gd name="T19" fmla="*/ 57 h 330"/>
                <a:gd name="T20" fmla="*/ 376 w 478"/>
                <a:gd name="T21" fmla="*/ 105 h 330"/>
                <a:gd name="T22" fmla="*/ 352 w 478"/>
                <a:gd name="T23" fmla="*/ 141 h 330"/>
                <a:gd name="T24" fmla="*/ 340 w 478"/>
                <a:gd name="T25" fmla="*/ 177 h 330"/>
                <a:gd name="T26" fmla="*/ 412 w 478"/>
                <a:gd name="T27" fmla="*/ 165 h 330"/>
                <a:gd name="T28" fmla="*/ 460 w 478"/>
                <a:gd name="T29" fmla="*/ 141 h 330"/>
                <a:gd name="T30" fmla="*/ 400 w 478"/>
                <a:gd name="T31" fmla="*/ 165 h 330"/>
                <a:gd name="T32" fmla="*/ 388 w 478"/>
                <a:gd name="T33" fmla="*/ 201 h 330"/>
                <a:gd name="T34" fmla="*/ 352 w 478"/>
                <a:gd name="T35" fmla="*/ 189 h 330"/>
                <a:gd name="T36" fmla="*/ 100 w 478"/>
                <a:gd name="T37" fmla="*/ 21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78" h="330">
                  <a:moveTo>
                    <a:pt x="100" y="213"/>
                  </a:moveTo>
                  <a:cubicBezTo>
                    <a:pt x="96" y="197"/>
                    <a:pt x="97" y="179"/>
                    <a:pt x="88" y="165"/>
                  </a:cubicBezTo>
                  <a:cubicBezTo>
                    <a:pt x="71" y="140"/>
                    <a:pt x="0" y="128"/>
                    <a:pt x="100" y="153"/>
                  </a:cubicBezTo>
                  <a:cubicBezTo>
                    <a:pt x="128" y="237"/>
                    <a:pt x="100" y="233"/>
                    <a:pt x="160" y="213"/>
                  </a:cubicBezTo>
                  <a:cubicBezTo>
                    <a:pt x="174" y="170"/>
                    <a:pt x="161" y="0"/>
                    <a:pt x="196" y="105"/>
                  </a:cubicBezTo>
                  <a:cubicBezTo>
                    <a:pt x="200" y="133"/>
                    <a:pt x="204" y="161"/>
                    <a:pt x="208" y="189"/>
                  </a:cubicBezTo>
                  <a:cubicBezTo>
                    <a:pt x="212" y="225"/>
                    <a:pt x="201" y="266"/>
                    <a:pt x="220" y="297"/>
                  </a:cubicBezTo>
                  <a:cubicBezTo>
                    <a:pt x="229" y="312"/>
                    <a:pt x="235" y="264"/>
                    <a:pt x="244" y="249"/>
                  </a:cubicBezTo>
                  <a:cubicBezTo>
                    <a:pt x="259" y="224"/>
                    <a:pt x="273" y="198"/>
                    <a:pt x="292" y="177"/>
                  </a:cubicBezTo>
                  <a:cubicBezTo>
                    <a:pt x="328" y="137"/>
                    <a:pt x="359" y="92"/>
                    <a:pt x="400" y="57"/>
                  </a:cubicBezTo>
                  <a:cubicBezTo>
                    <a:pt x="414" y="45"/>
                    <a:pt x="385" y="89"/>
                    <a:pt x="376" y="105"/>
                  </a:cubicBezTo>
                  <a:cubicBezTo>
                    <a:pt x="369" y="118"/>
                    <a:pt x="358" y="128"/>
                    <a:pt x="352" y="141"/>
                  </a:cubicBezTo>
                  <a:cubicBezTo>
                    <a:pt x="346" y="152"/>
                    <a:pt x="328" y="172"/>
                    <a:pt x="340" y="177"/>
                  </a:cubicBezTo>
                  <a:cubicBezTo>
                    <a:pt x="363" y="186"/>
                    <a:pt x="388" y="169"/>
                    <a:pt x="412" y="165"/>
                  </a:cubicBezTo>
                  <a:cubicBezTo>
                    <a:pt x="428" y="157"/>
                    <a:pt x="478" y="141"/>
                    <a:pt x="460" y="141"/>
                  </a:cubicBezTo>
                  <a:cubicBezTo>
                    <a:pt x="438" y="141"/>
                    <a:pt x="417" y="151"/>
                    <a:pt x="400" y="165"/>
                  </a:cubicBezTo>
                  <a:cubicBezTo>
                    <a:pt x="390" y="173"/>
                    <a:pt x="392" y="189"/>
                    <a:pt x="388" y="201"/>
                  </a:cubicBezTo>
                  <a:cubicBezTo>
                    <a:pt x="376" y="197"/>
                    <a:pt x="365" y="189"/>
                    <a:pt x="352" y="189"/>
                  </a:cubicBezTo>
                  <a:cubicBezTo>
                    <a:pt x="273" y="189"/>
                    <a:pt x="100" y="330"/>
                    <a:pt x="100" y="213"/>
                  </a:cubicBezTo>
                  <a:close/>
                </a:path>
              </a:pathLst>
            </a:custGeom>
            <a:solidFill>
              <a:srgbClr val="006600"/>
            </a:solidFill>
            <a:ln w="9525" cap="flat" cmpd="sng">
              <a:solidFill>
                <a:srgbClr val="0066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55" name="Freeform 1103"/>
            <p:cNvSpPr>
              <a:spLocks/>
            </p:cNvSpPr>
            <p:nvPr/>
          </p:nvSpPr>
          <p:spPr bwMode="auto">
            <a:xfrm>
              <a:off x="4764" y="3696"/>
              <a:ext cx="201" cy="36"/>
            </a:xfrm>
            <a:custGeom>
              <a:avLst/>
              <a:gdLst>
                <a:gd name="T0" fmla="*/ 0 w 201"/>
                <a:gd name="T1" fmla="*/ 36 h 36"/>
                <a:gd name="T2" fmla="*/ 96 w 201"/>
                <a:gd name="T3" fmla="*/ 0 h 36"/>
                <a:gd name="T4" fmla="*/ 0 w 201"/>
                <a:gd name="T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1" h="36">
                  <a:moveTo>
                    <a:pt x="0" y="36"/>
                  </a:moveTo>
                  <a:cubicBezTo>
                    <a:pt x="44" y="21"/>
                    <a:pt x="201" y="35"/>
                    <a:pt x="96" y="0"/>
                  </a:cubicBezTo>
                  <a:cubicBezTo>
                    <a:pt x="22" y="15"/>
                    <a:pt x="53" y="1"/>
                    <a:pt x="0" y="36"/>
                  </a:cubicBezTo>
                  <a:close/>
                </a:path>
              </a:pathLst>
            </a:custGeom>
            <a:solidFill>
              <a:srgbClr val="006600"/>
            </a:solidFill>
            <a:ln w="76200" cap="flat" cmpd="sng">
              <a:solidFill>
                <a:srgbClr val="0066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1456" name="Line 1104"/>
          <p:cNvSpPr>
            <a:spLocks noChangeShapeType="1"/>
          </p:cNvSpPr>
          <p:nvPr/>
        </p:nvSpPr>
        <p:spPr bwMode="auto">
          <a:xfrm>
            <a:off x="2895600" y="5410200"/>
            <a:ext cx="533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72" name="Line 1120"/>
          <p:cNvSpPr>
            <a:spLocks noChangeShapeType="1"/>
          </p:cNvSpPr>
          <p:nvPr/>
        </p:nvSpPr>
        <p:spPr bwMode="auto">
          <a:xfrm flipV="1">
            <a:off x="4648200" y="5105400"/>
            <a:ext cx="3048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1482" name="Group 1130"/>
          <p:cNvGrpSpPr>
            <a:grpSpLocks/>
          </p:cNvGrpSpPr>
          <p:nvPr/>
        </p:nvGrpSpPr>
        <p:grpSpPr bwMode="auto">
          <a:xfrm>
            <a:off x="4800601" y="4648201"/>
            <a:ext cx="447675" cy="447675"/>
            <a:chOff x="2736" y="2944"/>
            <a:chExt cx="224" cy="224"/>
          </a:xfrm>
        </p:grpSpPr>
        <p:sp>
          <p:nvSpPr>
            <p:cNvPr id="101477" name="Oval 1125"/>
            <p:cNvSpPr>
              <a:spLocks noChangeArrowheads="1"/>
            </p:cNvSpPr>
            <p:nvPr/>
          </p:nvSpPr>
          <p:spPr bwMode="auto">
            <a:xfrm>
              <a:off x="2736" y="2944"/>
              <a:ext cx="224" cy="224"/>
            </a:xfrm>
            <a:prstGeom prst="ellipse">
              <a:avLst/>
            </a:prstGeom>
            <a:solidFill>
              <a:srgbClr val="CC9900"/>
            </a:solidFill>
            <a:ln w="38100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78" name="Oval 1126"/>
            <p:cNvSpPr>
              <a:spLocks noChangeArrowheads="1"/>
            </p:cNvSpPr>
            <p:nvPr/>
          </p:nvSpPr>
          <p:spPr bwMode="auto">
            <a:xfrm>
              <a:off x="2768" y="2992"/>
              <a:ext cx="160" cy="112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79" name="Oval 1127"/>
            <p:cNvSpPr>
              <a:spLocks noChangeArrowheads="1"/>
            </p:cNvSpPr>
            <p:nvPr/>
          </p:nvSpPr>
          <p:spPr bwMode="auto">
            <a:xfrm>
              <a:off x="2816" y="3000"/>
              <a:ext cx="64" cy="56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1483" name="Group 1131"/>
          <p:cNvGrpSpPr>
            <a:grpSpLocks/>
          </p:cNvGrpSpPr>
          <p:nvPr/>
        </p:nvGrpSpPr>
        <p:grpSpPr bwMode="auto">
          <a:xfrm>
            <a:off x="5359400" y="4876800"/>
            <a:ext cx="355600" cy="355600"/>
            <a:chOff x="2736" y="2944"/>
            <a:chExt cx="224" cy="224"/>
          </a:xfrm>
        </p:grpSpPr>
        <p:sp>
          <p:nvSpPr>
            <p:cNvPr id="101484" name="Oval 1132"/>
            <p:cNvSpPr>
              <a:spLocks noChangeArrowheads="1"/>
            </p:cNvSpPr>
            <p:nvPr/>
          </p:nvSpPr>
          <p:spPr bwMode="auto">
            <a:xfrm>
              <a:off x="2736" y="2944"/>
              <a:ext cx="224" cy="224"/>
            </a:xfrm>
            <a:prstGeom prst="ellipse">
              <a:avLst/>
            </a:prstGeom>
            <a:solidFill>
              <a:srgbClr val="CC9900"/>
            </a:solidFill>
            <a:ln w="38100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85" name="Oval 1133"/>
            <p:cNvSpPr>
              <a:spLocks noChangeArrowheads="1"/>
            </p:cNvSpPr>
            <p:nvPr/>
          </p:nvSpPr>
          <p:spPr bwMode="auto">
            <a:xfrm>
              <a:off x="2768" y="2992"/>
              <a:ext cx="160" cy="112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86" name="Oval 1134"/>
            <p:cNvSpPr>
              <a:spLocks noChangeArrowheads="1"/>
            </p:cNvSpPr>
            <p:nvPr/>
          </p:nvSpPr>
          <p:spPr bwMode="auto">
            <a:xfrm>
              <a:off x="2816" y="3000"/>
              <a:ext cx="64" cy="56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1487" name="Group 1135"/>
          <p:cNvGrpSpPr>
            <a:grpSpLocks/>
          </p:cNvGrpSpPr>
          <p:nvPr/>
        </p:nvGrpSpPr>
        <p:grpSpPr bwMode="auto">
          <a:xfrm>
            <a:off x="5969000" y="5029201"/>
            <a:ext cx="355600" cy="265113"/>
            <a:chOff x="2736" y="2944"/>
            <a:chExt cx="224" cy="224"/>
          </a:xfrm>
        </p:grpSpPr>
        <p:sp>
          <p:nvSpPr>
            <p:cNvPr id="101488" name="Oval 1136"/>
            <p:cNvSpPr>
              <a:spLocks noChangeArrowheads="1"/>
            </p:cNvSpPr>
            <p:nvPr/>
          </p:nvSpPr>
          <p:spPr bwMode="auto">
            <a:xfrm>
              <a:off x="2736" y="2944"/>
              <a:ext cx="224" cy="224"/>
            </a:xfrm>
            <a:prstGeom prst="ellipse">
              <a:avLst/>
            </a:prstGeom>
            <a:solidFill>
              <a:srgbClr val="CC9900"/>
            </a:solidFill>
            <a:ln w="38100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89" name="Oval 1137"/>
            <p:cNvSpPr>
              <a:spLocks noChangeArrowheads="1"/>
            </p:cNvSpPr>
            <p:nvPr/>
          </p:nvSpPr>
          <p:spPr bwMode="auto">
            <a:xfrm>
              <a:off x="2768" y="2992"/>
              <a:ext cx="160" cy="112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90" name="Oval 1138"/>
            <p:cNvSpPr>
              <a:spLocks noChangeArrowheads="1"/>
            </p:cNvSpPr>
            <p:nvPr/>
          </p:nvSpPr>
          <p:spPr bwMode="auto">
            <a:xfrm>
              <a:off x="2816" y="3000"/>
              <a:ext cx="64" cy="56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1491" name="Line 1139"/>
          <p:cNvSpPr>
            <a:spLocks noChangeShapeType="1"/>
          </p:cNvSpPr>
          <p:nvPr/>
        </p:nvSpPr>
        <p:spPr bwMode="auto">
          <a:xfrm flipV="1">
            <a:off x="5867400" y="5334000"/>
            <a:ext cx="2286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1492" name="Picture 11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58"/>
          <a:stretch>
            <a:fillRect/>
          </a:stretch>
        </p:blipFill>
        <p:spPr bwMode="auto">
          <a:xfrm>
            <a:off x="7772400" y="1600201"/>
            <a:ext cx="2667000" cy="493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pic>
      <p:sp>
        <p:nvSpPr>
          <p:cNvPr id="101493" name="AutoShape 1141"/>
          <p:cNvSpPr>
            <a:spLocks noChangeArrowheads="1"/>
          </p:cNvSpPr>
          <p:nvPr/>
        </p:nvSpPr>
        <p:spPr bwMode="auto">
          <a:xfrm rot="-2718809">
            <a:off x="5715000" y="3429000"/>
            <a:ext cx="1371600" cy="609600"/>
          </a:xfrm>
          <a:prstGeom prst="curvedDownArrow">
            <a:avLst>
              <a:gd name="adj1" fmla="val 45000"/>
              <a:gd name="adj2" fmla="val 90000"/>
              <a:gd name="adj3" fmla="val 33333"/>
            </a:avLst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Title 1"/>
          <p:cNvSpPr>
            <a:spLocks noGrp="1"/>
          </p:cNvSpPr>
          <p:nvPr>
            <p:ph type="title"/>
          </p:nvPr>
        </p:nvSpPr>
        <p:spPr>
          <a:xfrm>
            <a:off x="259238" y="230286"/>
            <a:ext cx="11664000" cy="70609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sz="3200" dirty="0" smtClean="0"/>
              <a:t>Total </a:t>
            </a:r>
            <a:r>
              <a:rPr lang="pt-PT" sz="3200" dirty="0" err="1"/>
              <a:t>stem</a:t>
            </a:r>
            <a:r>
              <a:rPr lang="pt-PT" sz="3200" dirty="0"/>
              <a:t> </a:t>
            </a:r>
            <a:r>
              <a:rPr lang="pt-PT" sz="3200" dirty="0" err="1" smtClean="0"/>
              <a:t>analysis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80701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0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10" grpId="0" animBg="1"/>
      <p:bldP spid="101456" grpId="0" animBg="1"/>
      <p:bldP spid="101472" grpId="0" animBg="1"/>
      <p:bldP spid="101491" grpId="0" animBg="1"/>
      <p:bldP spid="10149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Stem analysis - example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70851" y="1566357"/>
            <a:ext cx="538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 smtClean="0"/>
              <a:t> </a:t>
            </a:r>
            <a:endParaRPr lang="en-US" dirty="0"/>
          </a:p>
        </p:txBody>
      </p:sp>
      <p:grpSp>
        <p:nvGrpSpPr>
          <p:cNvPr id="147460" name="Group 147459"/>
          <p:cNvGrpSpPr/>
          <p:nvPr/>
        </p:nvGrpSpPr>
        <p:grpSpPr>
          <a:xfrm>
            <a:off x="8899172" y="3602170"/>
            <a:ext cx="1758571" cy="2153637"/>
            <a:chOff x="8810075" y="3644379"/>
            <a:chExt cx="1758571" cy="2153637"/>
          </a:xfrm>
        </p:grpSpPr>
        <p:sp>
          <p:nvSpPr>
            <p:cNvPr id="16" name="Oval 15"/>
            <p:cNvSpPr/>
            <p:nvPr/>
          </p:nvSpPr>
          <p:spPr>
            <a:xfrm>
              <a:off x="8810075" y="5429983"/>
              <a:ext cx="1750261" cy="368033"/>
            </a:xfrm>
            <a:prstGeom prst="ellipse">
              <a:avLst/>
            </a:prstGeom>
            <a:noFill/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>
              <a:stCxn id="16" idx="2"/>
            </p:cNvCxnSpPr>
            <p:nvPr/>
          </p:nvCxnSpPr>
          <p:spPr>
            <a:xfrm flipV="1">
              <a:off x="8810075" y="3679750"/>
              <a:ext cx="889880" cy="1934250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 flipV="1">
              <a:off x="9707329" y="3644379"/>
              <a:ext cx="861317" cy="1981499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47464" name="Group 147463"/>
          <p:cNvGrpSpPr/>
          <p:nvPr/>
        </p:nvGrpSpPr>
        <p:grpSpPr>
          <a:xfrm>
            <a:off x="9281441" y="4482916"/>
            <a:ext cx="948258" cy="1208131"/>
            <a:chOff x="9281441" y="4482916"/>
            <a:chExt cx="948258" cy="1208131"/>
          </a:xfrm>
        </p:grpSpPr>
        <p:sp>
          <p:nvSpPr>
            <p:cNvPr id="15" name="Oval 14"/>
            <p:cNvSpPr/>
            <p:nvPr/>
          </p:nvSpPr>
          <p:spPr>
            <a:xfrm>
              <a:off x="9281441" y="5475023"/>
              <a:ext cx="943104" cy="216024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9286595" y="4482916"/>
              <a:ext cx="943104" cy="1098276"/>
              <a:chOff x="9192344" y="4526968"/>
              <a:chExt cx="943104" cy="1098276"/>
            </a:xfrm>
          </p:grpSpPr>
          <p:cxnSp>
            <p:nvCxnSpPr>
              <p:cNvPr id="47" name="Straight Connector 46"/>
              <p:cNvCxnSpPr>
                <a:stCxn id="15" idx="2"/>
              </p:cNvCxnSpPr>
              <p:nvPr/>
            </p:nvCxnSpPr>
            <p:spPr>
              <a:xfrm flipV="1">
                <a:off x="9192344" y="4528502"/>
                <a:ext cx="495192" cy="1096742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15" idx="6"/>
              </p:cNvCxnSpPr>
              <p:nvPr/>
            </p:nvCxnSpPr>
            <p:spPr>
              <a:xfrm flipH="1" flipV="1">
                <a:off x="9671180" y="4526968"/>
                <a:ext cx="464268" cy="1098276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7461" name="Group 147460"/>
          <p:cNvGrpSpPr/>
          <p:nvPr/>
        </p:nvGrpSpPr>
        <p:grpSpPr>
          <a:xfrm>
            <a:off x="8633369" y="2867859"/>
            <a:ext cx="2281033" cy="3012487"/>
            <a:chOff x="8544272" y="2910068"/>
            <a:chExt cx="2281033" cy="3012487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8544272" y="2910068"/>
              <a:ext cx="1133374" cy="2744702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52" idx="6"/>
            </p:cNvCxnSpPr>
            <p:nvPr/>
          </p:nvCxnSpPr>
          <p:spPr>
            <a:xfrm flipH="1" flipV="1">
              <a:off x="9689408" y="2910068"/>
              <a:ext cx="1135897" cy="2740125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8560147" y="5377830"/>
              <a:ext cx="2265158" cy="544725"/>
            </a:xfrm>
            <a:prstGeom prst="ellipse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462" name="Group 147461"/>
          <p:cNvGrpSpPr/>
          <p:nvPr/>
        </p:nvGrpSpPr>
        <p:grpSpPr>
          <a:xfrm>
            <a:off x="8117552" y="2159247"/>
            <a:ext cx="3294557" cy="3791220"/>
            <a:chOff x="8028455" y="2201456"/>
            <a:chExt cx="3294557" cy="3791220"/>
          </a:xfrm>
        </p:grpSpPr>
        <p:grpSp>
          <p:nvGrpSpPr>
            <p:cNvPr id="31" name="Group 30"/>
            <p:cNvGrpSpPr/>
            <p:nvPr/>
          </p:nvGrpSpPr>
          <p:grpSpPr>
            <a:xfrm>
              <a:off x="8028455" y="2201456"/>
              <a:ext cx="3294557" cy="3423787"/>
              <a:chOff x="8028455" y="2201457"/>
              <a:chExt cx="3299319" cy="3384376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flipV="1">
                <a:off x="8028455" y="2201457"/>
                <a:ext cx="1650128" cy="3384376"/>
              </a:xfrm>
              <a:prstGeom prst="line">
                <a:avLst/>
              </a:prstGeom>
              <a:ln w="28575">
                <a:solidFill>
                  <a:schemeClr val="accent5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 flipV="1">
                <a:off x="9677646" y="2201457"/>
                <a:ext cx="1650128" cy="3384376"/>
              </a:xfrm>
              <a:prstGeom prst="line">
                <a:avLst/>
              </a:prstGeom>
              <a:ln w="28575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53" name="Oval 52"/>
            <p:cNvSpPr/>
            <p:nvPr/>
          </p:nvSpPr>
          <p:spPr>
            <a:xfrm>
              <a:off x="8028455" y="5280540"/>
              <a:ext cx="3294556" cy="712136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7463" name="Group 147462"/>
          <p:cNvGrpSpPr/>
          <p:nvPr/>
        </p:nvGrpSpPr>
        <p:grpSpPr>
          <a:xfrm>
            <a:off x="7877943" y="1489909"/>
            <a:ext cx="3805666" cy="4540648"/>
            <a:chOff x="7788846" y="1532118"/>
            <a:chExt cx="3805666" cy="4540648"/>
          </a:xfrm>
        </p:grpSpPr>
        <p:grpSp>
          <p:nvGrpSpPr>
            <p:cNvPr id="26" name="Group 25"/>
            <p:cNvGrpSpPr/>
            <p:nvPr/>
          </p:nvGrpSpPr>
          <p:grpSpPr>
            <a:xfrm>
              <a:off x="7788846" y="1532118"/>
              <a:ext cx="3805666" cy="4093125"/>
              <a:chOff x="7746128" y="1566357"/>
              <a:chExt cx="3888432" cy="4094891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7746128" y="1566357"/>
                <a:ext cx="1944216" cy="4094891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 flipV="1">
                <a:off x="9690344" y="1566357"/>
                <a:ext cx="1944216" cy="4094891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54" name="Oval 53"/>
            <p:cNvSpPr/>
            <p:nvPr/>
          </p:nvSpPr>
          <p:spPr>
            <a:xfrm>
              <a:off x="7792118" y="5170912"/>
              <a:ext cx="3802394" cy="901854"/>
            </a:xfrm>
            <a:prstGeom prst="ellipse">
              <a:avLst/>
            </a:prstGeom>
            <a:no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61" name="Content Placeholder 6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448347" y="942334"/>
            <a:ext cx="5918448" cy="5655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sz="1400" dirty="0" smtClean="0"/>
          </a:p>
          <a:p>
            <a:r>
              <a:rPr lang="pt-PT" sz="2200" dirty="0" err="1" smtClean="0"/>
              <a:t>Tree</a:t>
            </a:r>
            <a:r>
              <a:rPr lang="pt-PT" sz="2200" dirty="0" smtClean="0"/>
              <a:t> </a:t>
            </a:r>
            <a:r>
              <a:rPr lang="pt-PT" sz="2200" dirty="0" err="1" smtClean="0"/>
              <a:t>is</a:t>
            </a:r>
            <a:r>
              <a:rPr lang="pt-PT" sz="2200" dirty="0" smtClean="0"/>
              <a:t> 5 </a:t>
            </a:r>
            <a:r>
              <a:rPr lang="pt-PT" sz="2200" dirty="0" err="1" smtClean="0"/>
              <a:t>years</a:t>
            </a:r>
            <a:r>
              <a:rPr lang="pt-PT" sz="2200" dirty="0" smtClean="0"/>
              <a:t> </a:t>
            </a:r>
            <a:r>
              <a:rPr lang="pt-PT" sz="2200" dirty="0" err="1" smtClean="0"/>
              <a:t>old</a:t>
            </a:r>
            <a:endParaRPr lang="pt-PT" sz="2200" dirty="0" smtClean="0"/>
          </a:p>
          <a:p>
            <a:endParaRPr lang="pt-PT" sz="2200" dirty="0" smtClean="0"/>
          </a:p>
          <a:p>
            <a:endParaRPr lang="pt-PT" sz="2200" dirty="0" smtClean="0"/>
          </a:p>
          <a:p>
            <a:endParaRPr lang="pt-PT" sz="2200" dirty="0" smtClean="0"/>
          </a:p>
          <a:p>
            <a:endParaRPr lang="pt-PT" sz="2200" dirty="0" smtClean="0"/>
          </a:p>
          <a:p>
            <a:endParaRPr lang="pt-PT" sz="2200" dirty="0" smtClean="0"/>
          </a:p>
          <a:p>
            <a:endParaRPr lang="pt-PT" sz="900" dirty="0" smtClean="0"/>
          </a:p>
        </p:txBody>
      </p:sp>
      <p:grpSp>
        <p:nvGrpSpPr>
          <p:cNvPr id="147468" name="Group 147467"/>
          <p:cNvGrpSpPr/>
          <p:nvPr/>
        </p:nvGrpSpPr>
        <p:grpSpPr>
          <a:xfrm>
            <a:off x="9796426" y="1282356"/>
            <a:ext cx="2118219" cy="369332"/>
            <a:chOff x="9796426" y="1282356"/>
            <a:chExt cx="2118219" cy="369332"/>
          </a:xfrm>
        </p:grpSpPr>
        <p:cxnSp>
          <p:nvCxnSpPr>
            <p:cNvPr id="79" name="Straight Connector 78"/>
            <p:cNvCxnSpPr/>
            <p:nvPr/>
          </p:nvCxnSpPr>
          <p:spPr>
            <a:xfrm>
              <a:off x="9796426" y="1487237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467" name="TextBox 147466"/>
            <p:cNvSpPr txBox="1"/>
            <p:nvPr/>
          </p:nvSpPr>
          <p:spPr>
            <a:xfrm>
              <a:off x="11015643" y="1282356"/>
              <a:ext cx="8990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5</a:t>
              </a:r>
              <a:r>
                <a:rPr lang="en-US" dirty="0" smtClean="0"/>
                <a:t> = 5.5 </a:t>
              </a:r>
              <a:endParaRPr lang="en-US" dirty="0"/>
            </a:p>
          </p:txBody>
        </p:sp>
      </p:grpSp>
      <p:grpSp>
        <p:nvGrpSpPr>
          <p:cNvPr id="147469" name="Group 147468"/>
          <p:cNvGrpSpPr/>
          <p:nvPr/>
        </p:nvGrpSpPr>
        <p:grpSpPr>
          <a:xfrm>
            <a:off x="9764363" y="1944584"/>
            <a:ext cx="2125514" cy="369332"/>
            <a:chOff x="9764363" y="1944584"/>
            <a:chExt cx="2125514" cy="369332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9764363" y="2159247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11391775" y="1944584"/>
              <a:ext cx="4981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4</a:t>
              </a:r>
              <a:endParaRPr lang="en-US" dirty="0"/>
            </a:p>
          </p:txBody>
        </p:sp>
      </p:grpSp>
      <p:grpSp>
        <p:nvGrpSpPr>
          <p:cNvPr id="147470" name="Group 147469"/>
          <p:cNvGrpSpPr/>
          <p:nvPr/>
        </p:nvGrpSpPr>
        <p:grpSpPr>
          <a:xfrm>
            <a:off x="9796426" y="2737298"/>
            <a:ext cx="2085359" cy="369332"/>
            <a:chOff x="9796426" y="2737298"/>
            <a:chExt cx="2085359" cy="369332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9796426" y="2910336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11383683" y="2737298"/>
              <a:ext cx="4981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3</a:t>
              </a:r>
              <a:endParaRPr lang="en-US" dirty="0"/>
            </a:p>
          </p:txBody>
        </p:sp>
      </p:grpSp>
      <p:grpSp>
        <p:nvGrpSpPr>
          <p:cNvPr id="147471" name="Group 147470"/>
          <p:cNvGrpSpPr/>
          <p:nvPr/>
        </p:nvGrpSpPr>
        <p:grpSpPr>
          <a:xfrm>
            <a:off x="9789052" y="3435746"/>
            <a:ext cx="2073570" cy="369332"/>
            <a:chOff x="9789052" y="3435746"/>
            <a:chExt cx="2073570" cy="369332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9789052" y="3644296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1364520" y="3435746"/>
              <a:ext cx="4981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</p:grpSp>
      <p:grpSp>
        <p:nvGrpSpPr>
          <p:cNvPr id="147472" name="Group 147471"/>
          <p:cNvGrpSpPr/>
          <p:nvPr/>
        </p:nvGrpSpPr>
        <p:grpSpPr>
          <a:xfrm>
            <a:off x="9774302" y="4252601"/>
            <a:ext cx="2115575" cy="369332"/>
            <a:chOff x="9774302" y="4252601"/>
            <a:chExt cx="2115575" cy="369332"/>
          </a:xfrm>
        </p:grpSpPr>
        <p:cxnSp>
          <p:nvCxnSpPr>
            <p:cNvPr id="147466" name="Straight Connector 147465"/>
            <p:cNvCxnSpPr/>
            <p:nvPr/>
          </p:nvCxnSpPr>
          <p:spPr>
            <a:xfrm>
              <a:off x="9774302" y="4482916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1381433" y="4252601"/>
              <a:ext cx="5084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1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262237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Stem analysis - example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3381" y="1556425"/>
            <a:ext cx="538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 smtClean="0"/>
              <a:t> </a:t>
            </a:r>
            <a:endParaRPr lang="en-US" dirty="0"/>
          </a:p>
        </p:txBody>
      </p:sp>
      <p:grpSp>
        <p:nvGrpSpPr>
          <p:cNvPr id="147463" name="Group 147462"/>
          <p:cNvGrpSpPr/>
          <p:nvPr/>
        </p:nvGrpSpPr>
        <p:grpSpPr>
          <a:xfrm>
            <a:off x="7877943" y="1489909"/>
            <a:ext cx="3805666" cy="4540648"/>
            <a:chOff x="7788846" y="1532118"/>
            <a:chExt cx="3805666" cy="4540648"/>
          </a:xfrm>
        </p:grpSpPr>
        <p:grpSp>
          <p:nvGrpSpPr>
            <p:cNvPr id="26" name="Group 25"/>
            <p:cNvGrpSpPr/>
            <p:nvPr/>
          </p:nvGrpSpPr>
          <p:grpSpPr>
            <a:xfrm>
              <a:off x="7788846" y="1532118"/>
              <a:ext cx="3805666" cy="4093125"/>
              <a:chOff x="7746128" y="1566357"/>
              <a:chExt cx="3888432" cy="4094891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7746128" y="1566357"/>
                <a:ext cx="1944216" cy="4094891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 flipV="1">
                <a:off x="9690344" y="1566357"/>
                <a:ext cx="1944216" cy="4094891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54" name="Oval 53"/>
            <p:cNvSpPr/>
            <p:nvPr/>
          </p:nvSpPr>
          <p:spPr>
            <a:xfrm>
              <a:off x="7792118" y="5170912"/>
              <a:ext cx="3802394" cy="901854"/>
            </a:xfrm>
            <a:prstGeom prst="ellipse">
              <a:avLst/>
            </a:prstGeom>
            <a:no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61" name="Content Placeholder 6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448347" y="942334"/>
            <a:ext cx="5918448" cy="5655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sz="1400" dirty="0" smtClean="0"/>
          </a:p>
          <a:p>
            <a:r>
              <a:rPr lang="pt-PT" sz="2200" dirty="0" err="1" smtClean="0"/>
              <a:t>Tree</a:t>
            </a:r>
            <a:r>
              <a:rPr lang="pt-PT" sz="2200" dirty="0" smtClean="0"/>
              <a:t> </a:t>
            </a:r>
            <a:r>
              <a:rPr lang="pt-PT" sz="2200" dirty="0" err="1" smtClean="0"/>
              <a:t>is</a:t>
            </a:r>
            <a:r>
              <a:rPr lang="pt-PT" sz="2200" dirty="0" smtClean="0"/>
              <a:t> 5 </a:t>
            </a:r>
            <a:r>
              <a:rPr lang="pt-PT" sz="2200" dirty="0" err="1" smtClean="0"/>
              <a:t>years</a:t>
            </a:r>
            <a:r>
              <a:rPr lang="pt-PT" sz="2200" dirty="0" smtClean="0"/>
              <a:t> </a:t>
            </a:r>
            <a:r>
              <a:rPr lang="pt-PT" sz="2200" dirty="0" err="1" smtClean="0"/>
              <a:t>old</a:t>
            </a:r>
            <a:endParaRPr lang="pt-PT" sz="2200" dirty="0" smtClean="0"/>
          </a:p>
          <a:p>
            <a:endParaRPr lang="pt-PT" sz="2200" dirty="0" smtClean="0"/>
          </a:p>
          <a:p>
            <a:endParaRPr lang="pt-PT" sz="2200" dirty="0" smtClean="0"/>
          </a:p>
          <a:p>
            <a:endParaRPr lang="pt-PT" sz="2200" dirty="0" smtClean="0"/>
          </a:p>
          <a:p>
            <a:endParaRPr lang="pt-PT" sz="2200" dirty="0" smtClean="0"/>
          </a:p>
          <a:p>
            <a:endParaRPr lang="pt-PT" sz="2200" dirty="0" smtClean="0"/>
          </a:p>
          <a:p>
            <a:endParaRPr lang="pt-PT" sz="900" dirty="0" smtClean="0"/>
          </a:p>
          <a:p>
            <a:r>
              <a:rPr lang="pt-PT" sz="2200" dirty="0" err="1" smtClean="0"/>
              <a:t>Between</a:t>
            </a:r>
            <a:r>
              <a:rPr lang="pt-PT" sz="2200" dirty="0" smtClean="0"/>
              <a:t> </a:t>
            </a:r>
            <a:r>
              <a:rPr lang="pt-PT" sz="2200" dirty="0" err="1" smtClean="0"/>
              <a:t>Disc</a:t>
            </a:r>
            <a:r>
              <a:rPr lang="pt-PT" sz="2200" dirty="0" smtClean="0"/>
              <a:t> 1 </a:t>
            </a:r>
            <a:r>
              <a:rPr lang="pt-PT" sz="2200" dirty="0" err="1" smtClean="0"/>
              <a:t>and</a:t>
            </a:r>
            <a:r>
              <a:rPr lang="pt-PT" sz="2200" dirty="0" smtClean="0"/>
              <a:t> </a:t>
            </a:r>
            <a:r>
              <a:rPr lang="pt-PT" sz="2200" dirty="0" err="1" smtClean="0"/>
              <a:t>Disc</a:t>
            </a:r>
            <a:r>
              <a:rPr lang="pt-PT" sz="2200" dirty="0" smtClean="0"/>
              <a:t> 2,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correction</a:t>
            </a:r>
            <a:r>
              <a:rPr lang="pt-PT" sz="2200" dirty="0" smtClean="0"/>
              <a:t> </a:t>
            </a:r>
            <a:r>
              <a:rPr lang="pt-PT" sz="2200" dirty="0" err="1" smtClean="0"/>
              <a:t>is</a:t>
            </a:r>
            <a:r>
              <a:rPr lang="pt-PT" sz="2200" dirty="0" smtClean="0"/>
              <a:t> </a:t>
            </a:r>
            <a:r>
              <a:rPr lang="pt-PT" sz="2200" dirty="0" err="1" smtClean="0"/>
              <a:t>needed</a:t>
            </a:r>
            <a:r>
              <a:rPr lang="pt-PT" sz="2200" dirty="0" smtClean="0"/>
              <a:t> to </a:t>
            </a:r>
            <a:r>
              <a:rPr lang="pt-PT" sz="2200" dirty="0" err="1" smtClean="0"/>
              <a:t>estimate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heights</a:t>
            </a:r>
            <a:r>
              <a:rPr lang="pt-PT" sz="2200" dirty="0" smtClean="0"/>
              <a:t> </a:t>
            </a:r>
            <a:r>
              <a:rPr lang="pt-PT" sz="2200" dirty="0" err="1" smtClean="0"/>
              <a:t>at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end</a:t>
            </a:r>
            <a:r>
              <a:rPr lang="pt-PT" sz="2200" dirty="0" smtClean="0"/>
              <a:t> </a:t>
            </a:r>
            <a:r>
              <a:rPr lang="pt-PT" sz="2200" dirty="0" err="1" smtClean="0"/>
              <a:t>of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years</a:t>
            </a:r>
            <a:r>
              <a:rPr lang="pt-PT" sz="2200" dirty="0" smtClean="0"/>
              <a:t>: </a:t>
            </a:r>
            <a:r>
              <a:rPr lang="pt-PT" sz="2200" dirty="0" smtClean="0">
                <a:solidFill>
                  <a:srgbClr val="FF0000"/>
                </a:solidFill>
              </a:rPr>
              <a:t>h</a:t>
            </a:r>
            <a:r>
              <a:rPr lang="pt-PT" sz="2200" baseline="-25000" dirty="0" smtClean="0">
                <a:solidFill>
                  <a:srgbClr val="FF0000"/>
                </a:solidFill>
              </a:rPr>
              <a:t>11</a:t>
            </a:r>
            <a:r>
              <a:rPr lang="pt-PT" sz="2200" dirty="0" smtClean="0"/>
              <a:t> </a:t>
            </a:r>
            <a:r>
              <a:rPr lang="pt-PT" sz="2200" dirty="0" err="1" smtClean="0"/>
              <a:t>and</a:t>
            </a:r>
            <a:r>
              <a:rPr lang="pt-PT" sz="2200" dirty="0" smtClean="0"/>
              <a:t> </a:t>
            </a:r>
            <a:r>
              <a:rPr lang="pt-PT" sz="2200" dirty="0" smtClean="0">
                <a:solidFill>
                  <a:srgbClr val="FF0000"/>
                </a:solidFill>
              </a:rPr>
              <a:t>h</a:t>
            </a:r>
            <a:r>
              <a:rPr lang="pt-PT" sz="2200" baseline="-25000" dirty="0" smtClean="0">
                <a:solidFill>
                  <a:srgbClr val="FF0000"/>
                </a:solidFill>
              </a:rPr>
              <a:t>12</a:t>
            </a:r>
          </a:p>
          <a:p>
            <a:endParaRPr lang="pt-PT" sz="800" baseline="-25000" dirty="0" smtClean="0">
              <a:solidFill>
                <a:srgbClr val="FF0000"/>
              </a:solidFill>
            </a:endParaRPr>
          </a:p>
          <a:p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method</a:t>
            </a:r>
            <a:r>
              <a:rPr lang="pt-PT" sz="2200" dirty="0" smtClean="0"/>
              <a:t> </a:t>
            </a:r>
            <a:r>
              <a:rPr lang="pt-PT" sz="2200" dirty="0" err="1" smtClean="0"/>
              <a:t>most</a:t>
            </a:r>
            <a:r>
              <a:rPr lang="pt-PT" sz="2200" dirty="0" smtClean="0"/>
              <a:t> </a:t>
            </a:r>
            <a:r>
              <a:rPr lang="pt-PT" sz="2200" dirty="0" err="1" smtClean="0"/>
              <a:t>used</a:t>
            </a:r>
            <a:r>
              <a:rPr lang="pt-PT" sz="2200" dirty="0" smtClean="0"/>
              <a:t> for </a:t>
            </a:r>
            <a:r>
              <a:rPr lang="pt-PT" sz="2200" dirty="0" err="1" smtClean="0"/>
              <a:t>this</a:t>
            </a:r>
            <a:r>
              <a:rPr lang="pt-PT" sz="2200" dirty="0" smtClean="0"/>
              <a:t> </a:t>
            </a:r>
            <a:r>
              <a:rPr lang="pt-PT" sz="2200" dirty="0" err="1" smtClean="0"/>
              <a:t>correction</a:t>
            </a:r>
            <a:r>
              <a:rPr lang="pt-PT" sz="2200" dirty="0" smtClean="0"/>
              <a:t> </a:t>
            </a:r>
            <a:r>
              <a:rPr lang="pt-PT" sz="2200" dirty="0" err="1" smtClean="0"/>
              <a:t>is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Carmean</a:t>
            </a:r>
            <a:r>
              <a:rPr lang="pt-PT" sz="2200" dirty="0" smtClean="0"/>
              <a:t> </a:t>
            </a:r>
            <a:r>
              <a:rPr lang="pt-PT" sz="2200" dirty="0" err="1" smtClean="0"/>
              <a:t>method</a:t>
            </a:r>
            <a:endParaRPr lang="en-US" sz="2200" dirty="0"/>
          </a:p>
        </p:txBody>
      </p:sp>
      <p:graphicFrame>
        <p:nvGraphicFramePr>
          <p:cNvPr id="64" name="Table 63"/>
          <p:cNvGraphicFramePr>
            <a:graphicFrameLocks noGrp="1"/>
          </p:cNvGraphicFramePr>
          <p:nvPr>
            <p:extLst/>
          </p:nvPr>
        </p:nvGraphicFramePr>
        <p:xfrm>
          <a:off x="1183134" y="1725364"/>
          <a:ext cx="352839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height</a:t>
                      </a:r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N rings</a:t>
                      </a:r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age</a:t>
                      </a:r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0</a:t>
                      </a:r>
                      <a:endParaRPr lang="en-US" dirty="0"/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5</a:t>
                      </a:r>
                      <a:endParaRPr lang="en-US" dirty="0"/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0</a:t>
                      </a:r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1.30</a:t>
                      </a:r>
                      <a:endParaRPr lang="en-US" dirty="0"/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4</a:t>
                      </a:r>
                      <a:endParaRPr lang="en-US" dirty="0"/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1+</a:t>
                      </a:r>
                      <a:r>
                        <a:rPr lang="pt-PT" baseline="0" dirty="0" smtClean="0"/>
                        <a:t> ...</a:t>
                      </a:r>
                      <a:endParaRPr lang="pt-PT" dirty="0" smtClean="0"/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3.50</a:t>
                      </a:r>
                      <a:endParaRPr lang="en-US" dirty="0"/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2</a:t>
                      </a:r>
                      <a:endParaRPr lang="en-US" dirty="0"/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3+</a:t>
                      </a:r>
                      <a:r>
                        <a:rPr lang="pt-PT" baseline="0" dirty="0" smtClean="0"/>
                        <a:t> ...</a:t>
                      </a:r>
                      <a:endParaRPr lang="pt-PT" dirty="0" smtClean="0"/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5.50</a:t>
                      </a:r>
                      <a:endParaRPr lang="en-US" dirty="0"/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0</a:t>
                      </a:r>
                      <a:endParaRPr lang="en-US" dirty="0"/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5</a:t>
                      </a:r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47468" name="Group 147467"/>
          <p:cNvGrpSpPr/>
          <p:nvPr/>
        </p:nvGrpSpPr>
        <p:grpSpPr>
          <a:xfrm>
            <a:off x="9796426" y="1282356"/>
            <a:ext cx="2118219" cy="369332"/>
            <a:chOff x="9796426" y="1282356"/>
            <a:chExt cx="2118219" cy="369332"/>
          </a:xfrm>
        </p:grpSpPr>
        <p:cxnSp>
          <p:nvCxnSpPr>
            <p:cNvPr id="79" name="Straight Connector 78"/>
            <p:cNvCxnSpPr/>
            <p:nvPr/>
          </p:nvCxnSpPr>
          <p:spPr>
            <a:xfrm>
              <a:off x="9796426" y="1487237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467" name="TextBox 147466"/>
            <p:cNvSpPr txBox="1"/>
            <p:nvPr/>
          </p:nvSpPr>
          <p:spPr>
            <a:xfrm>
              <a:off x="11015643" y="1282356"/>
              <a:ext cx="8990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5</a:t>
              </a:r>
              <a:r>
                <a:rPr lang="en-US" dirty="0" smtClean="0"/>
                <a:t> = 5.5 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84652" y="2269646"/>
            <a:ext cx="5430558" cy="691008"/>
            <a:chOff x="6584652" y="2269646"/>
            <a:chExt cx="5430558" cy="691008"/>
          </a:xfrm>
        </p:grpSpPr>
        <p:grpSp>
          <p:nvGrpSpPr>
            <p:cNvPr id="22" name="Group 21"/>
            <p:cNvGrpSpPr/>
            <p:nvPr/>
          </p:nvGrpSpPr>
          <p:grpSpPr>
            <a:xfrm>
              <a:off x="6584652" y="2348654"/>
              <a:ext cx="612000" cy="612000"/>
              <a:chOff x="6326746" y="3501008"/>
              <a:chExt cx="1224000" cy="1224136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6326746" y="3501008"/>
                <a:ext cx="1224000" cy="1224136"/>
              </a:xfrm>
              <a:prstGeom prst="ellipse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398746" y="3568696"/>
                <a:ext cx="1080000" cy="1080000"/>
              </a:xfrm>
              <a:prstGeom prst="ellipse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6" name="Straight Connector 65"/>
            <p:cNvCxnSpPr/>
            <p:nvPr/>
          </p:nvCxnSpPr>
          <p:spPr>
            <a:xfrm>
              <a:off x="7273830" y="2593733"/>
              <a:ext cx="4310785" cy="15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7382905" y="2269646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Disc 2</a:t>
              </a:r>
              <a:endParaRPr lang="en-US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1081630" y="2280208"/>
              <a:ext cx="933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 = 3.5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26747" y="3501008"/>
            <a:ext cx="5777211" cy="876094"/>
            <a:chOff x="6326747" y="3501008"/>
            <a:chExt cx="5777211" cy="876094"/>
          </a:xfrm>
        </p:grpSpPr>
        <p:grpSp>
          <p:nvGrpSpPr>
            <p:cNvPr id="8" name="Group 7"/>
            <p:cNvGrpSpPr/>
            <p:nvPr/>
          </p:nvGrpSpPr>
          <p:grpSpPr>
            <a:xfrm>
              <a:off x="6326747" y="3501008"/>
              <a:ext cx="932204" cy="876094"/>
              <a:chOff x="6326746" y="3501008"/>
              <a:chExt cx="1224000" cy="1224136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6326746" y="3501008"/>
                <a:ext cx="1224000" cy="1224136"/>
              </a:xfrm>
              <a:prstGeom prst="ellipse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398746" y="3568696"/>
                <a:ext cx="1080000" cy="1080000"/>
              </a:xfrm>
              <a:prstGeom prst="ellipse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546336" y="3709120"/>
                <a:ext cx="792000" cy="792000"/>
              </a:xfrm>
              <a:prstGeom prst="ellipse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6604920" y="3762220"/>
                <a:ext cx="684000" cy="684000"/>
              </a:xfrm>
              <a:prstGeom prst="ellipse">
                <a:avLst/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2" name="Straight Connector 61"/>
            <p:cNvCxnSpPr/>
            <p:nvPr/>
          </p:nvCxnSpPr>
          <p:spPr>
            <a:xfrm>
              <a:off x="7303569" y="3975401"/>
              <a:ext cx="4310785" cy="15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7412644" y="3651314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Disc 1</a:t>
              </a:r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1170378" y="3924920"/>
              <a:ext cx="933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 = 1.3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33196" y="4944632"/>
            <a:ext cx="5905200" cy="1224136"/>
            <a:chOff x="6233196" y="4944632"/>
            <a:chExt cx="5905200" cy="1224136"/>
          </a:xfrm>
        </p:grpSpPr>
        <p:sp>
          <p:nvSpPr>
            <p:cNvPr id="17" name="Oval 16"/>
            <p:cNvSpPr/>
            <p:nvPr/>
          </p:nvSpPr>
          <p:spPr>
            <a:xfrm>
              <a:off x="6233196" y="4944632"/>
              <a:ext cx="1224000" cy="1224136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305196" y="5012320"/>
              <a:ext cx="1080000" cy="1080000"/>
            </a:xfrm>
            <a:prstGeom prst="ellips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452786" y="5152744"/>
              <a:ext cx="792000" cy="792000"/>
            </a:xfrm>
            <a:prstGeom prst="ellipse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511370" y="5205844"/>
              <a:ext cx="684000" cy="684000"/>
            </a:xfrm>
            <a:prstGeom prst="ellipse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620448" y="5319697"/>
              <a:ext cx="468000" cy="4680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7320136" y="5579630"/>
              <a:ext cx="4310785" cy="15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429211" y="5255543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Disc 0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1204816" y="5283093"/>
              <a:ext cx="933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 = 0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117552" y="1944584"/>
            <a:ext cx="3828786" cy="4005883"/>
            <a:chOff x="8117552" y="1944584"/>
            <a:chExt cx="3828786" cy="4005883"/>
          </a:xfrm>
        </p:grpSpPr>
        <p:grpSp>
          <p:nvGrpSpPr>
            <p:cNvPr id="71" name="Group 70"/>
            <p:cNvGrpSpPr/>
            <p:nvPr/>
          </p:nvGrpSpPr>
          <p:grpSpPr>
            <a:xfrm>
              <a:off x="8899172" y="3602170"/>
              <a:ext cx="1758571" cy="2153637"/>
              <a:chOff x="8810075" y="3644379"/>
              <a:chExt cx="1758571" cy="2153637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8810075" y="5429983"/>
                <a:ext cx="1750261" cy="368033"/>
              </a:xfrm>
              <a:prstGeom prst="ellipse">
                <a:avLst/>
              </a:prstGeom>
              <a:noFill/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Straight Connector 72"/>
              <p:cNvCxnSpPr>
                <a:stCxn id="72" idx="2"/>
              </p:cNvCxnSpPr>
              <p:nvPr/>
            </p:nvCxnSpPr>
            <p:spPr>
              <a:xfrm flipV="1">
                <a:off x="8810075" y="3679750"/>
                <a:ext cx="889880" cy="1934250"/>
              </a:xfrm>
              <a:prstGeom prst="line">
                <a:avLst/>
              </a:prstGeom>
              <a:ln w="2857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H="1" flipV="1">
                <a:off x="9707329" y="3644379"/>
                <a:ext cx="861317" cy="1981499"/>
              </a:xfrm>
              <a:prstGeom prst="line">
                <a:avLst/>
              </a:prstGeom>
              <a:ln w="2857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/>
            <p:cNvGrpSpPr/>
            <p:nvPr/>
          </p:nvGrpSpPr>
          <p:grpSpPr>
            <a:xfrm>
              <a:off x="9281441" y="4482916"/>
              <a:ext cx="948258" cy="1208131"/>
              <a:chOff x="9281441" y="4482916"/>
              <a:chExt cx="948258" cy="1208131"/>
            </a:xfrm>
          </p:grpSpPr>
          <p:sp>
            <p:nvSpPr>
              <p:cNvPr id="80" name="Oval 79"/>
              <p:cNvSpPr/>
              <p:nvPr/>
            </p:nvSpPr>
            <p:spPr>
              <a:xfrm>
                <a:off x="9281441" y="5475023"/>
                <a:ext cx="943104" cy="216024"/>
              </a:xfrm>
              <a:prstGeom prst="ellipse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1" name="Group 80"/>
              <p:cNvGrpSpPr/>
              <p:nvPr/>
            </p:nvGrpSpPr>
            <p:grpSpPr>
              <a:xfrm>
                <a:off x="9286595" y="4482916"/>
                <a:ext cx="943104" cy="1098276"/>
                <a:chOff x="9192344" y="4526968"/>
                <a:chExt cx="943104" cy="1098276"/>
              </a:xfrm>
            </p:grpSpPr>
            <p:cxnSp>
              <p:nvCxnSpPr>
                <p:cNvPr id="86" name="Straight Connector 85"/>
                <p:cNvCxnSpPr>
                  <a:stCxn id="80" idx="2"/>
                </p:cNvCxnSpPr>
                <p:nvPr/>
              </p:nvCxnSpPr>
              <p:spPr>
                <a:xfrm flipV="1">
                  <a:off x="9192344" y="4528502"/>
                  <a:ext cx="495192" cy="1096742"/>
                </a:xfrm>
                <a:prstGeom prst="line">
                  <a:avLst/>
                </a:prstGeom>
                <a:ln w="28575">
                  <a:solidFill>
                    <a:srgbClr val="FFC000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>
                  <a:stCxn id="80" idx="6"/>
                </p:cNvCxnSpPr>
                <p:nvPr/>
              </p:nvCxnSpPr>
              <p:spPr>
                <a:xfrm flipH="1" flipV="1">
                  <a:off x="9671180" y="4526968"/>
                  <a:ext cx="464268" cy="1098276"/>
                </a:xfrm>
                <a:prstGeom prst="line">
                  <a:avLst/>
                </a:prstGeom>
                <a:ln w="28575">
                  <a:solidFill>
                    <a:srgbClr val="FFC000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8" name="Group 87"/>
            <p:cNvGrpSpPr/>
            <p:nvPr/>
          </p:nvGrpSpPr>
          <p:grpSpPr>
            <a:xfrm>
              <a:off x="8633369" y="2867859"/>
              <a:ext cx="2281033" cy="3012487"/>
              <a:chOff x="8544272" y="2910068"/>
              <a:chExt cx="2281033" cy="3012487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 flipV="1">
                <a:off x="8544272" y="2910068"/>
                <a:ext cx="1133374" cy="2744702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>
                <a:stCxn id="91" idx="6"/>
              </p:cNvCxnSpPr>
              <p:nvPr/>
            </p:nvCxnSpPr>
            <p:spPr>
              <a:xfrm flipH="1" flipV="1">
                <a:off x="9689408" y="2910068"/>
                <a:ext cx="1135897" cy="2740125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91" name="Oval 90"/>
              <p:cNvSpPr/>
              <p:nvPr/>
            </p:nvSpPr>
            <p:spPr>
              <a:xfrm>
                <a:off x="8560147" y="5377830"/>
                <a:ext cx="2265158" cy="544725"/>
              </a:xfrm>
              <a:prstGeom prst="ellipse">
                <a:avLst/>
              </a:prstGeom>
              <a:noFill/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8117552" y="2159247"/>
              <a:ext cx="3294557" cy="3791220"/>
              <a:chOff x="8028455" y="2201456"/>
              <a:chExt cx="3294557" cy="3791220"/>
            </a:xfrm>
          </p:grpSpPr>
          <p:grpSp>
            <p:nvGrpSpPr>
              <p:cNvPr id="93" name="Group 92"/>
              <p:cNvGrpSpPr/>
              <p:nvPr/>
            </p:nvGrpSpPr>
            <p:grpSpPr>
              <a:xfrm>
                <a:off x="8028455" y="2201456"/>
                <a:ext cx="3294557" cy="3423787"/>
                <a:chOff x="8028455" y="2201457"/>
                <a:chExt cx="3299319" cy="3384376"/>
              </a:xfrm>
            </p:grpSpPr>
            <p:cxnSp>
              <p:nvCxnSpPr>
                <p:cNvPr id="95" name="Straight Connector 94"/>
                <p:cNvCxnSpPr/>
                <p:nvPr/>
              </p:nvCxnSpPr>
              <p:spPr>
                <a:xfrm flipV="1">
                  <a:off x="8028455" y="2201457"/>
                  <a:ext cx="1650128" cy="3384376"/>
                </a:xfrm>
                <a:prstGeom prst="line">
                  <a:avLst/>
                </a:prstGeom>
                <a:ln w="28575">
                  <a:solidFill>
                    <a:schemeClr val="accent5"/>
                  </a:solidFill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flipH="1" flipV="1">
                  <a:off x="9677646" y="2201457"/>
                  <a:ext cx="1650128" cy="338437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4" name="Oval 93"/>
              <p:cNvSpPr/>
              <p:nvPr/>
            </p:nvSpPr>
            <p:spPr>
              <a:xfrm>
                <a:off x="8028455" y="5280540"/>
                <a:ext cx="3294556" cy="712136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9764363" y="1944584"/>
              <a:ext cx="2125514" cy="369332"/>
              <a:chOff x="9764363" y="1944584"/>
              <a:chExt cx="2125514" cy="369332"/>
            </a:xfrm>
          </p:grpSpPr>
          <p:cxnSp>
            <p:nvCxnSpPr>
              <p:cNvPr id="98" name="Straight Connector 97"/>
              <p:cNvCxnSpPr/>
              <p:nvPr/>
            </p:nvCxnSpPr>
            <p:spPr>
              <a:xfrm>
                <a:off x="9764363" y="2159247"/>
                <a:ext cx="201033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TextBox 98"/>
              <p:cNvSpPr txBox="1"/>
              <p:nvPr/>
            </p:nvSpPr>
            <p:spPr>
              <a:xfrm>
                <a:off x="11391775" y="1944584"/>
                <a:ext cx="49810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</a:t>
                </a:r>
                <a:r>
                  <a:rPr lang="en-US" baseline="-25000" dirty="0" smtClean="0"/>
                  <a:t>4</a:t>
                </a:r>
                <a:endParaRPr lang="en-US" dirty="0"/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9796426" y="2737297"/>
              <a:ext cx="2149912" cy="369332"/>
              <a:chOff x="9796426" y="2737297"/>
              <a:chExt cx="2149912" cy="369332"/>
            </a:xfrm>
          </p:grpSpPr>
          <p:cxnSp>
            <p:nvCxnSpPr>
              <p:cNvPr id="101" name="Straight Connector 100"/>
              <p:cNvCxnSpPr/>
              <p:nvPr/>
            </p:nvCxnSpPr>
            <p:spPr>
              <a:xfrm>
                <a:off x="9796426" y="2910336"/>
                <a:ext cx="201033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TextBox 101"/>
              <p:cNvSpPr txBox="1"/>
              <p:nvPr/>
            </p:nvSpPr>
            <p:spPr>
              <a:xfrm>
                <a:off x="11015643" y="2737297"/>
                <a:ext cx="93069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</a:t>
                </a:r>
                <a:r>
                  <a:rPr lang="en-US" baseline="-25000" dirty="0" smtClean="0"/>
                  <a:t>3 </a:t>
                </a:r>
                <a:r>
                  <a:rPr lang="en-US" dirty="0" smtClean="0"/>
                  <a:t>= </a:t>
                </a:r>
                <a:r>
                  <a:rPr lang="en-US" dirty="0" smtClean="0">
                    <a:solidFill>
                      <a:srgbClr val="FF3300"/>
                    </a:solidFill>
                  </a:rPr>
                  <a:t>h </a:t>
                </a:r>
                <a:r>
                  <a:rPr lang="en-US" baseline="-25000" dirty="0" smtClean="0">
                    <a:solidFill>
                      <a:srgbClr val="FF3300"/>
                    </a:solidFill>
                  </a:rPr>
                  <a:t>12</a:t>
                </a:r>
                <a:endParaRPr lang="en-US" dirty="0">
                  <a:solidFill>
                    <a:srgbClr val="FF3300"/>
                  </a:solidFill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9789052" y="3427818"/>
              <a:ext cx="2139644" cy="369332"/>
              <a:chOff x="9789052" y="3427818"/>
              <a:chExt cx="2139644" cy="369332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9789052" y="3644296"/>
                <a:ext cx="201033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/>
              <p:cNvSpPr txBox="1"/>
              <p:nvPr/>
            </p:nvSpPr>
            <p:spPr>
              <a:xfrm>
                <a:off x="11015644" y="3427818"/>
                <a:ext cx="91305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</a:t>
                </a:r>
                <a:r>
                  <a:rPr lang="en-US" baseline="-25000" dirty="0" smtClean="0"/>
                  <a:t>2 </a:t>
                </a:r>
                <a:r>
                  <a:rPr lang="en-US" dirty="0" smtClean="0"/>
                  <a:t>= </a:t>
                </a:r>
                <a:r>
                  <a:rPr lang="en-US" dirty="0" smtClean="0">
                    <a:solidFill>
                      <a:srgbClr val="FF3300"/>
                    </a:solidFill>
                  </a:rPr>
                  <a:t>h</a:t>
                </a:r>
                <a:r>
                  <a:rPr lang="en-US" baseline="-25000" dirty="0" smtClean="0">
                    <a:solidFill>
                      <a:srgbClr val="FF3300"/>
                    </a:solidFill>
                  </a:rPr>
                  <a:t>11</a:t>
                </a:r>
                <a:endParaRPr lang="en-US" dirty="0">
                  <a:solidFill>
                    <a:srgbClr val="FF3300"/>
                  </a:solidFill>
                </a:endParaRPr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9774302" y="4252601"/>
              <a:ext cx="2115575" cy="369332"/>
              <a:chOff x="9774302" y="4252601"/>
              <a:chExt cx="2115575" cy="369332"/>
            </a:xfrm>
          </p:grpSpPr>
          <p:cxnSp>
            <p:nvCxnSpPr>
              <p:cNvPr id="107" name="Straight Connector 106"/>
              <p:cNvCxnSpPr/>
              <p:nvPr/>
            </p:nvCxnSpPr>
            <p:spPr>
              <a:xfrm>
                <a:off x="9774302" y="4482916"/>
                <a:ext cx="201033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TextBox 107"/>
              <p:cNvSpPr txBox="1"/>
              <p:nvPr/>
            </p:nvSpPr>
            <p:spPr>
              <a:xfrm>
                <a:off x="11381433" y="4252601"/>
                <a:ext cx="50844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</a:t>
                </a:r>
                <a:r>
                  <a:rPr lang="en-US" baseline="-25000" dirty="0" smtClean="0"/>
                  <a:t>1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63233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Stem analysis</a:t>
            </a:r>
            <a:r>
              <a:rPr lang="pt-PT" dirty="0"/>
              <a:t/>
            </a:r>
            <a:br>
              <a:rPr lang="pt-PT" dirty="0"/>
            </a:br>
            <a:r>
              <a:rPr lang="pt-PT" dirty="0" smtClean="0"/>
              <a:t>Carmean’s correction</a:t>
            </a:r>
            <a:endParaRPr lang="en-US" dirty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11471978" cy="5544615"/>
          </a:xfrm>
        </p:spPr>
        <p:txBody>
          <a:bodyPr>
            <a:normAutofit/>
          </a:bodyPr>
          <a:lstStyle/>
          <a:p>
            <a:r>
              <a:rPr lang="en-US" dirty="0" smtClean="0"/>
              <a:t>Carmen’s method is based on two assumptions: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Constant annual increment in height between two discs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Each disc occurs at the mid-point between two whorls</a:t>
            </a:r>
          </a:p>
          <a:p>
            <a:pPr marL="914400" lvl="1" indent="-457200">
              <a:buFont typeface="+mj-lt"/>
              <a:buAutoNum type="arabicPeriod"/>
            </a:pPr>
            <a:endParaRPr lang="en-US" sz="800" dirty="0" smtClean="0"/>
          </a:p>
          <a:p>
            <a:pPr marL="514350" indent="-457200"/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application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method</a:t>
            </a:r>
            <a:r>
              <a:rPr lang="pt-PT" dirty="0"/>
              <a:t> to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whorls</a:t>
            </a:r>
            <a:r>
              <a:rPr lang="pt-PT" dirty="0"/>
              <a:t> </a:t>
            </a:r>
            <a:r>
              <a:rPr lang="pt-PT" dirty="0" err="1"/>
              <a:t>between</a:t>
            </a:r>
            <a:r>
              <a:rPr lang="pt-PT" dirty="0"/>
              <a:t> </a:t>
            </a:r>
            <a:r>
              <a:rPr lang="pt-PT" dirty="0" err="1"/>
              <a:t>two</a:t>
            </a:r>
            <a:r>
              <a:rPr lang="pt-PT" dirty="0"/>
              <a:t> </a:t>
            </a:r>
            <a:r>
              <a:rPr lang="pt-PT" dirty="0" err="1"/>
              <a:t>discs</a:t>
            </a:r>
            <a:r>
              <a:rPr lang="pt-PT" dirty="0"/>
              <a:t> </a:t>
            </a:r>
            <a:r>
              <a:rPr lang="pt-PT" dirty="0" err="1"/>
              <a:t>implies</a:t>
            </a:r>
            <a:r>
              <a:rPr lang="pt-PT" dirty="0"/>
              <a:t>:</a:t>
            </a:r>
          </a:p>
          <a:p>
            <a:pPr marL="914400" lvl="1" indent="-457200"/>
            <a:r>
              <a:rPr lang="pt-PT" sz="2200" dirty="0" err="1" smtClean="0"/>
              <a:t>Computing</a:t>
            </a:r>
            <a:r>
              <a:rPr lang="pt-PT" sz="2200" dirty="0" smtClean="0"/>
              <a:t> </a:t>
            </a:r>
            <a:r>
              <a:rPr lang="pt-PT" sz="2200" dirty="0" err="1"/>
              <a:t>the</a:t>
            </a:r>
            <a:r>
              <a:rPr lang="pt-PT" sz="2200" dirty="0"/>
              <a:t> </a:t>
            </a:r>
            <a:r>
              <a:rPr lang="pt-PT" sz="2200" dirty="0" err="1"/>
              <a:t>annual</a:t>
            </a:r>
            <a:r>
              <a:rPr lang="pt-PT" sz="2200" dirty="0"/>
              <a:t> </a:t>
            </a:r>
            <a:r>
              <a:rPr lang="pt-PT" sz="2200" dirty="0" err="1"/>
              <a:t>increment</a:t>
            </a:r>
            <a:r>
              <a:rPr lang="pt-PT" sz="2200" dirty="0"/>
              <a:t> </a:t>
            </a:r>
            <a:r>
              <a:rPr lang="pt-PT" sz="2200" dirty="0">
                <a:solidFill>
                  <a:srgbClr val="009900"/>
                </a:solidFill>
              </a:rPr>
              <a:t>i</a:t>
            </a:r>
            <a:r>
              <a:rPr lang="pt-PT" sz="2200" baseline="-25000" dirty="0">
                <a:solidFill>
                  <a:srgbClr val="009900"/>
                </a:solidFill>
              </a:rPr>
              <a:t>h</a:t>
            </a:r>
            <a:r>
              <a:rPr lang="pt-PT" sz="2200" dirty="0">
                <a:solidFill>
                  <a:srgbClr val="009900"/>
                </a:solidFill>
              </a:rPr>
              <a:t>=(h</a:t>
            </a:r>
            <a:r>
              <a:rPr lang="pt-PT" sz="2200" baseline="-25000" dirty="0">
                <a:solidFill>
                  <a:srgbClr val="009900"/>
                </a:solidFill>
              </a:rPr>
              <a:t>2</a:t>
            </a:r>
            <a:r>
              <a:rPr lang="pt-PT" sz="2200" dirty="0">
                <a:solidFill>
                  <a:srgbClr val="009900"/>
                </a:solidFill>
              </a:rPr>
              <a:t>-h</a:t>
            </a:r>
            <a:r>
              <a:rPr lang="pt-PT" sz="2200" baseline="-25000" dirty="0">
                <a:solidFill>
                  <a:srgbClr val="009900"/>
                </a:solidFill>
              </a:rPr>
              <a:t>1</a:t>
            </a:r>
            <a:r>
              <a:rPr lang="pt-PT" sz="2200" dirty="0">
                <a:solidFill>
                  <a:srgbClr val="009900"/>
                </a:solidFill>
              </a:rPr>
              <a:t>)/(nrg</a:t>
            </a:r>
            <a:r>
              <a:rPr lang="pt-PT" sz="2200" baseline="-25000" dirty="0">
                <a:solidFill>
                  <a:srgbClr val="009900"/>
                </a:solidFill>
              </a:rPr>
              <a:t>1</a:t>
            </a:r>
            <a:r>
              <a:rPr lang="pt-PT" sz="2200" dirty="0">
                <a:solidFill>
                  <a:srgbClr val="009900"/>
                </a:solidFill>
              </a:rPr>
              <a:t>-nrg</a:t>
            </a:r>
            <a:r>
              <a:rPr lang="pt-PT" sz="2200" baseline="-25000" dirty="0">
                <a:solidFill>
                  <a:srgbClr val="009900"/>
                </a:solidFill>
              </a:rPr>
              <a:t>2</a:t>
            </a:r>
            <a:r>
              <a:rPr lang="pt-PT" sz="2200" dirty="0">
                <a:solidFill>
                  <a:srgbClr val="009900"/>
                </a:solidFill>
              </a:rPr>
              <a:t>)</a:t>
            </a:r>
            <a:r>
              <a:rPr lang="pt-PT" sz="2200" dirty="0"/>
              <a:t>, </a:t>
            </a:r>
            <a:r>
              <a:rPr lang="pt-PT" sz="2200" dirty="0" err="1"/>
              <a:t>where</a:t>
            </a:r>
            <a:r>
              <a:rPr lang="pt-PT" sz="2200" dirty="0"/>
              <a:t> </a:t>
            </a:r>
            <a:r>
              <a:rPr lang="pt-PT" sz="2200" dirty="0" err="1"/>
              <a:t>h</a:t>
            </a:r>
            <a:r>
              <a:rPr lang="pt-PT" sz="2200" baseline="-25000" dirty="0" err="1"/>
              <a:t>i</a:t>
            </a:r>
            <a:r>
              <a:rPr lang="pt-PT" sz="2200" dirty="0"/>
              <a:t> </a:t>
            </a:r>
            <a:r>
              <a:rPr lang="pt-PT" sz="2200" dirty="0" err="1"/>
              <a:t>and</a:t>
            </a:r>
            <a:r>
              <a:rPr lang="pt-PT" sz="2200" dirty="0"/>
              <a:t> </a:t>
            </a:r>
            <a:r>
              <a:rPr lang="pt-PT" sz="2200" dirty="0" err="1"/>
              <a:t>nrg</a:t>
            </a:r>
            <a:r>
              <a:rPr lang="pt-PT" sz="2200" baseline="-25000" dirty="0" err="1"/>
              <a:t>i</a:t>
            </a:r>
            <a:r>
              <a:rPr lang="pt-PT" sz="2200" dirty="0"/>
              <a:t> are </a:t>
            </a:r>
            <a:r>
              <a:rPr lang="pt-PT" sz="2200" dirty="0" err="1"/>
              <a:t>the</a:t>
            </a:r>
            <a:r>
              <a:rPr lang="pt-PT" sz="2200" dirty="0"/>
              <a:t> </a:t>
            </a:r>
            <a:r>
              <a:rPr lang="pt-PT" sz="2200" dirty="0" err="1"/>
              <a:t>height</a:t>
            </a:r>
            <a:r>
              <a:rPr lang="pt-PT" sz="2200" dirty="0"/>
              <a:t> </a:t>
            </a:r>
            <a:r>
              <a:rPr lang="pt-PT" sz="2200" dirty="0" err="1"/>
              <a:t>and</a:t>
            </a:r>
            <a:r>
              <a:rPr lang="pt-PT" sz="2200" dirty="0"/>
              <a:t> </a:t>
            </a:r>
            <a:r>
              <a:rPr lang="pt-PT" sz="2200" dirty="0" err="1"/>
              <a:t>the</a:t>
            </a:r>
            <a:r>
              <a:rPr lang="pt-PT" sz="2200" dirty="0"/>
              <a:t> </a:t>
            </a:r>
            <a:r>
              <a:rPr lang="pt-PT" sz="2200" dirty="0" err="1"/>
              <a:t>number</a:t>
            </a:r>
            <a:r>
              <a:rPr lang="pt-PT" sz="2200" dirty="0"/>
              <a:t> </a:t>
            </a:r>
            <a:r>
              <a:rPr lang="pt-PT" sz="2200" dirty="0" err="1"/>
              <a:t>of</a:t>
            </a:r>
            <a:r>
              <a:rPr lang="pt-PT" sz="2200" dirty="0"/>
              <a:t> rings </a:t>
            </a:r>
            <a:r>
              <a:rPr lang="pt-PT" sz="2200" dirty="0" err="1"/>
              <a:t>of</a:t>
            </a:r>
            <a:r>
              <a:rPr lang="pt-PT" sz="2200" dirty="0"/>
              <a:t> </a:t>
            </a:r>
            <a:r>
              <a:rPr lang="pt-PT" sz="2200" dirty="0" err="1"/>
              <a:t>disc</a:t>
            </a:r>
            <a:r>
              <a:rPr lang="pt-PT" sz="2200" baseline="-25000" dirty="0" err="1"/>
              <a:t>i</a:t>
            </a:r>
            <a:endParaRPr lang="pt-PT" sz="2200" baseline="-25000" dirty="0"/>
          </a:p>
          <a:p>
            <a:pPr marL="914400" lvl="1" indent="-457200"/>
            <a:r>
              <a:rPr lang="pt-PT" sz="2200" dirty="0" err="1" smtClean="0"/>
              <a:t>Computing</a:t>
            </a:r>
            <a:r>
              <a:rPr lang="pt-PT" sz="2200" dirty="0" smtClean="0"/>
              <a:t> </a:t>
            </a:r>
            <a:r>
              <a:rPr lang="pt-PT" sz="2200" dirty="0" err="1"/>
              <a:t>the</a:t>
            </a:r>
            <a:r>
              <a:rPr lang="pt-PT" sz="2200" dirty="0"/>
              <a:t> </a:t>
            </a:r>
            <a:r>
              <a:rPr lang="pt-PT" sz="2200" dirty="0" err="1"/>
              <a:t>height</a:t>
            </a:r>
            <a:r>
              <a:rPr lang="pt-PT" sz="2200" dirty="0"/>
              <a:t> </a:t>
            </a:r>
            <a:r>
              <a:rPr lang="pt-PT" sz="2200" dirty="0" err="1"/>
              <a:t>of</a:t>
            </a:r>
            <a:r>
              <a:rPr lang="pt-PT" sz="2200" dirty="0"/>
              <a:t> </a:t>
            </a:r>
            <a:r>
              <a:rPr lang="pt-PT" sz="2200" dirty="0" err="1"/>
              <a:t>the</a:t>
            </a:r>
            <a:r>
              <a:rPr lang="pt-PT" sz="2200" dirty="0"/>
              <a:t> </a:t>
            </a:r>
            <a:r>
              <a:rPr lang="pt-PT" sz="2200" dirty="0" err="1"/>
              <a:t>first</a:t>
            </a:r>
            <a:r>
              <a:rPr lang="pt-PT" sz="2200" dirty="0"/>
              <a:t> </a:t>
            </a:r>
            <a:r>
              <a:rPr lang="pt-PT" sz="2200" dirty="0" err="1"/>
              <a:t>whorl</a:t>
            </a:r>
            <a:r>
              <a:rPr lang="pt-PT" sz="2200" dirty="0"/>
              <a:t> </a:t>
            </a:r>
            <a:r>
              <a:rPr lang="pt-PT" sz="2200" dirty="0" smtClean="0"/>
              <a:t>as: </a:t>
            </a:r>
            <a:r>
              <a:rPr lang="pt-PT" sz="2200" dirty="0" smtClean="0">
                <a:solidFill>
                  <a:srgbClr val="009900"/>
                </a:solidFill>
              </a:rPr>
              <a:t>h</a:t>
            </a:r>
            <a:r>
              <a:rPr lang="pt-PT" sz="2200" baseline="-25000" dirty="0" smtClean="0">
                <a:solidFill>
                  <a:srgbClr val="009900"/>
                </a:solidFill>
              </a:rPr>
              <a:t>i1</a:t>
            </a:r>
            <a:r>
              <a:rPr lang="pt-PT" sz="2200" dirty="0" smtClean="0">
                <a:solidFill>
                  <a:srgbClr val="009900"/>
                </a:solidFill>
              </a:rPr>
              <a:t>=</a:t>
            </a:r>
            <a:r>
              <a:rPr lang="pt-PT" sz="2200" dirty="0" err="1" smtClean="0">
                <a:solidFill>
                  <a:srgbClr val="009900"/>
                </a:solidFill>
              </a:rPr>
              <a:t>h</a:t>
            </a:r>
            <a:r>
              <a:rPr lang="pt-PT" sz="2200" baseline="-25000" dirty="0" err="1" smtClean="0">
                <a:solidFill>
                  <a:srgbClr val="009900"/>
                </a:solidFill>
              </a:rPr>
              <a:t>i</a:t>
            </a:r>
            <a:r>
              <a:rPr lang="pt-PT" sz="2200" dirty="0" err="1" smtClean="0">
                <a:solidFill>
                  <a:srgbClr val="009900"/>
                </a:solidFill>
              </a:rPr>
              <a:t>+i</a:t>
            </a:r>
            <a:r>
              <a:rPr lang="pt-PT" sz="2200" baseline="-25000" dirty="0" err="1" smtClean="0">
                <a:solidFill>
                  <a:srgbClr val="009900"/>
                </a:solidFill>
              </a:rPr>
              <a:t>h</a:t>
            </a:r>
            <a:r>
              <a:rPr lang="pt-PT" sz="2200" dirty="0" smtClean="0">
                <a:solidFill>
                  <a:srgbClr val="009900"/>
                </a:solidFill>
              </a:rPr>
              <a:t>/2</a:t>
            </a:r>
            <a:endParaRPr lang="pt-PT" sz="2200" dirty="0">
              <a:solidFill>
                <a:srgbClr val="009900"/>
              </a:solidFill>
            </a:endParaRPr>
          </a:p>
          <a:p>
            <a:pPr marL="914400" lvl="1" indent="-457200"/>
            <a:r>
              <a:rPr lang="pt-PT" sz="2200" dirty="0" err="1" smtClean="0"/>
              <a:t>Computing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height</a:t>
            </a:r>
            <a:r>
              <a:rPr lang="pt-PT" sz="2200" dirty="0" smtClean="0"/>
              <a:t> </a:t>
            </a:r>
            <a:r>
              <a:rPr lang="pt-PT" sz="2200" dirty="0" err="1" smtClean="0"/>
              <a:t>of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remaining</a:t>
            </a:r>
            <a:r>
              <a:rPr lang="pt-PT" sz="2200" dirty="0" smtClean="0"/>
              <a:t> </a:t>
            </a:r>
            <a:r>
              <a:rPr lang="pt-PT" sz="2200" dirty="0" err="1" smtClean="0"/>
              <a:t>whorls</a:t>
            </a:r>
            <a:r>
              <a:rPr lang="pt-PT" sz="2200" dirty="0" smtClean="0"/>
              <a:t> as:   </a:t>
            </a:r>
            <a:r>
              <a:rPr lang="pt-PT" sz="2200" dirty="0" err="1" smtClean="0">
                <a:solidFill>
                  <a:srgbClr val="009900"/>
                </a:solidFill>
              </a:rPr>
              <a:t>h</a:t>
            </a:r>
            <a:r>
              <a:rPr lang="pt-PT" sz="2200" baseline="-25000" dirty="0" err="1" smtClean="0">
                <a:solidFill>
                  <a:srgbClr val="009900"/>
                </a:solidFill>
              </a:rPr>
              <a:t>ij</a:t>
            </a:r>
            <a:r>
              <a:rPr lang="pt-PT" sz="2200" baseline="-25000" dirty="0" smtClean="0">
                <a:solidFill>
                  <a:srgbClr val="009900"/>
                </a:solidFill>
              </a:rPr>
              <a:t> </a:t>
            </a:r>
            <a:r>
              <a:rPr lang="pt-PT" sz="2200" dirty="0" smtClean="0">
                <a:solidFill>
                  <a:srgbClr val="009900"/>
                </a:solidFill>
              </a:rPr>
              <a:t>= </a:t>
            </a:r>
            <a:r>
              <a:rPr lang="pt-PT" sz="2200" dirty="0" err="1" smtClean="0">
                <a:solidFill>
                  <a:srgbClr val="009900"/>
                </a:solidFill>
              </a:rPr>
              <a:t>h</a:t>
            </a:r>
            <a:r>
              <a:rPr lang="pt-PT" sz="2200" baseline="-25000" dirty="0" err="1" smtClean="0">
                <a:solidFill>
                  <a:srgbClr val="009900"/>
                </a:solidFill>
              </a:rPr>
              <a:t>i</a:t>
            </a:r>
            <a:r>
              <a:rPr lang="pt-PT" sz="2200" dirty="0" err="1" smtClean="0">
                <a:solidFill>
                  <a:srgbClr val="009900"/>
                </a:solidFill>
              </a:rPr>
              <a:t>+i</a:t>
            </a:r>
            <a:r>
              <a:rPr lang="pt-PT" sz="2200" baseline="-25000" dirty="0" err="1" smtClean="0">
                <a:solidFill>
                  <a:srgbClr val="009900"/>
                </a:solidFill>
              </a:rPr>
              <a:t>h</a:t>
            </a:r>
            <a:r>
              <a:rPr lang="pt-PT" sz="2200" dirty="0" smtClean="0">
                <a:solidFill>
                  <a:srgbClr val="009900"/>
                </a:solidFill>
              </a:rPr>
              <a:t>/2</a:t>
            </a:r>
            <a:r>
              <a:rPr lang="pt-PT" sz="2200" dirty="0">
                <a:solidFill>
                  <a:srgbClr val="009900"/>
                </a:solidFill>
              </a:rPr>
              <a:t>+(j-1)*</a:t>
            </a:r>
            <a:r>
              <a:rPr lang="pt-PT" sz="2200" dirty="0" smtClean="0">
                <a:solidFill>
                  <a:srgbClr val="009900"/>
                </a:solidFill>
              </a:rPr>
              <a:t>i</a:t>
            </a:r>
            <a:r>
              <a:rPr lang="pt-PT" sz="2200" baseline="-25000" dirty="0" smtClean="0">
                <a:solidFill>
                  <a:srgbClr val="009900"/>
                </a:solidFill>
              </a:rPr>
              <a:t>h </a:t>
            </a:r>
            <a:r>
              <a:rPr lang="pt-PT" sz="2200" dirty="0" smtClean="0">
                <a:solidFill>
                  <a:srgbClr val="009900"/>
                </a:solidFill>
              </a:rPr>
              <a:t>= </a:t>
            </a:r>
            <a:r>
              <a:rPr lang="pt-PT" sz="2200" dirty="0" err="1" smtClean="0">
                <a:solidFill>
                  <a:srgbClr val="009900"/>
                </a:solidFill>
              </a:rPr>
              <a:t>h</a:t>
            </a:r>
            <a:r>
              <a:rPr lang="pt-PT" sz="2200" baseline="-25000" dirty="0" err="1" smtClean="0">
                <a:solidFill>
                  <a:srgbClr val="009900"/>
                </a:solidFill>
              </a:rPr>
              <a:t>i</a:t>
            </a:r>
            <a:r>
              <a:rPr lang="pt-PT" sz="2200" baseline="-25000" dirty="0" smtClean="0">
                <a:solidFill>
                  <a:srgbClr val="009900"/>
                </a:solidFill>
              </a:rPr>
              <a:t>(j-1</a:t>
            </a:r>
            <a:r>
              <a:rPr lang="pt-PT" sz="2200" baseline="-25000" dirty="0">
                <a:solidFill>
                  <a:srgbClr val="009900"/>
                </a:solidFill>
              </a:rPr>
              <a:t>)</a:t>
            </a:r>
            <a:r>
              <a:rPr lang="pt-PT" sz="2200" dirty="0">
                <a:solidFill>
                  <a:srgbClr val="009900"/>
                </a:solidFill>
              </a:rPr>
              <a:t>+i</a:t>
            </a:r>
            <a:r>
              <a:rPr lang="pt-PT" sz="2200" baseline="-25000" dirty="0">
                <a:solidFill>
                  <a:srgbClr val="009900"/>
                </a:solidFill>
              </a:rPr>
              <a:t>h</a:t>
            </a:r>
            <a:endParaRPr lang="en-US" sz="2200" baseline="-25000" dirty="0">
              <a:solidFill>
                <a:srgbClr val="0099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36441655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0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0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0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5568" y="1576362"/>
            <a:ext cx="5664448" cy="42813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2200" dirty="0" err="1" smtClean="0"/>
              <a:t>Let’s</a:t>
            </a:r>
            <a:r>
              <a:rPr lang="pt-PT" sz="2200" dirty="0" smtClean="0"/>
              <a:t> </a:t>
            </a:r>
            <a:r>
              <a:rPr lang="pt-PT" sz="2200" dirty="0"/>
              <a:t>compute h</a:t>
            </a:r>
            <a:r>
              <a:rPr lang="pt-PT" sz="2200" baseline="-25000" dirty="0"/>
              <a:t>11</a:t>
            </a:r>
            <a:r>
              <a:rPr lang="pt-PT" sz="2200" dirty="0"/>
              <a:t> </a:t>
            </a:r>
            <a:r>
              <a:rPr lang="pt-PT" sz="2200" dirty="0" err="1"/>
              <a:t>and</a:t>
            </a:r>
            <a:r>
              <a:rPr lang="pt-PT" sz="2200" dirty="0"/>
              <a:t> h</a:t>
            </a:r>
            <a:r>
              <a:rPr lang="pt-PT" sz="2200" baseline="-25000" dirty="0"/>
              <a:t>12</a:t>
            </a:r>
            <a:r>
              <a:rPr lang="pt-PT" sz="2200" dirty="0" smtClean="0"/>
              <a:t>:</a:t>
            </a:r>
          </a:p>
          <a:p>
            <a:pPr marL="0" indent="0">
              <a:buNone/>
            </a:pPr>
            <a:endParaRPr lang="pt-PT" sz="1100" dirty="0"/>
          </a:p>
          <a:p>
            <a:r>
              <a:rPr lang="pt-PT" sz="2200" dirty="0" err="1">
                <a:solidFill>
                  <a:srgbClr val="C00000"/>
                </a:solidFill>
              </a:rPr>
              <a:t>Annual</a:t>
            </a:r>
            <a:r>
              <a:rPr lang="pt-PT" sz="2200" dirty="0">
                <a:solidFill>
                  <a:srgbClr val="C00000"/>
                </a:solidFill>
              </a:rPr>
              <a:t> </a:t>
            </a:r>
            <a:r>
              <a:rPr lang="pt-PT" sz="2200" dirty="0" err="1">
                <a:solidFill>
                  <a:srgbClr val="C00000"/>
                </a:solidFill>
              </a:rPr>
              <a:t>height</a:t>
            </a:r>
            <a:r>
              <a:rPr lang="pt-PT" sz="2200" dirty="0">
                <a:solidFill>
                  <a:srgbClr val="C00000"/>
                </a:solidFill>
              </a:rPr>
              <a:t> </a:t>
            </a:r>
            <a:r>
              <a:rPr lang="pt-PT" sz="2200" dirty="0" err="1" smtClean="0">
                <a:solidFill>
                  <a:srgbClr val="C00000"/>
                </a:solidFill>
              </a:rPr>
              <a:t>growth</a:t>
            </a:r>
            <a:r>
              <a:rPr lang="pt-PT" sz="2200" dirty="0" smtClean="0">
                <a:solidFill>
                  <a:srgbClr val="C00000"/>
                </a:solidFill>
              </a:rPr>
              <a:t> </a:t>
            </a:r>
            <a:r>
              <a:rPr lang="pt-PT" sz="2200" dirty="0" err="1" smtClean="0">
                <a:solidFill>
                  <a:srgbClr val="C00000"/>
                </a:solidFill>
              </a:rPr>
              <a:t>between</a:t>
            </a:r>
            <a:r>
              <a:rPr lang="pt-PT" sz="2200" dirty="0" smtClean="0">
                <a:solidFill>
                  <a:srgbClr val="C00000"/>
                </a:solidFill>
              </a:rPr>
              <a:t> </a:t>
            </a:r>
            <a:r>
              <a:rPr lang="pt-PT" sz="2200" dirty="0" err="1" smtClean="0">
                <a:solidFill>
                  <a:srgbClr val="C00000"/>
                </a:solidFill>
              </a:rPr>
              <a:t>discs</a:t>
            </a:r>
            <a:r>
              <a:rPr lang="pt-PT" sz="2200" dirty="0" smtClean="0"/>
              <a:t>:</a:t>
            </a:r>
          </a:p>
          <a:p>
            <a:endParaRPr lang="pt-PT" sz="800" dirty="0" smtClean="0"/>
          </a:p>
          <a:p>
            <a:pPr indent="14288"/>
            <a:r>
              <a:rPr lang="pt-PT" sz="2200" dirty="0"/>
              <a:t>i</a:t>
            </a:r>
            <a:r>
              <a:rPr lang="pt-PT" sz="2200" baseline="-25000" dirty="0"/>
              <a:t>h</a:t>
            </a:r>
            <a:r>
              <a:rPr lang="pt-PT" sz="2200" dirty="0"/>
              <a:t>=(</a:t>
            </a:r>
            <a:r>
              <a:rPr lang="pt-PT" sz="2200" dirty="0" smtClean="0"/>
              <a:t>h</a:t>
            </a:r>
            <a:r>
              <a:rPr lang="pt-PT" sz="2200" baseline="-25000" dirty="0" smtClean="0"/>
              <a:t>D2</a:t>
            </a:r>
            <a:r>
              <a:rPr lang="pt-PT" sz="2200" dirty="0" smtClean="0"/>
              <a:t>-h</a:t>
            </a:r>
            <a:r>
              <a:rPr lang="pt-PT" sz="2200" baseline="-25000" dirty="0" smtClean="0"/>
              <a:t>D1</a:t>
            </a:r>
            <a:r>
              <a:rPr lang="pt-PT" sz="2200" dirty="0" smtClean="0"/>
              <a:t>)/(</a:t>
            </a:r>
            <a:r>
              <a:rPr lang="pt-PT" sz="2200" dirty="0"/>
              <a:t>nrg</a:t>
            </a:r>
            <a:r>
              <a:rPr lang="pt-PT" sz="2200" baseline="-25000" dirty="0"/>
              <a:t>1</a:t>
            </a:r>
            <a:r>
              <a:rPr lang="pt-PT" sz="2200" dirty="0"/>
              <a:t>-nrg</a:t>
            </a:r>
            <a:r>
              <a:rPr lang="pt-PT" sz="2200" baseline="-25000" dirty="0"/>
              <a:t>2</a:t>
            </a:r>
            <a:r>
              <a:rPr lang="pt-PT" sz="2200" dirty="0"/>
              <a:t>)</a:t>
            </a:r>
          </a:p>
          <a:p>
            <a:pPr marL="342900" lvl="1" indent="14288">
              <a:buNone/>
            </a:pPr>
            <a:r>
              <a:rPr lang="pt-PT" sz="2200" dirty="0" smtClean="0"/>
              <a:t>  i</a:t>
            </a:r>
            <a:r>
              <a:rPr lang="pt-PT" sz="2200" baseline="-25000" dirty="0" smtClean="0"/>
              <a:t>h</a:t>
            </a:r>
            <a:r>
              <a:rPr lang="pt-PT" sz="2200" dirty="0" smtClean="0"/>
              <a:t>=(</a:t>
            </a:r>
            <a:r>
              <a:rPr lang="pt-PT" sz="2200" dirty="0"/>
              <a:t>3.50 - 1.30</a:t>
            </a:r>
            <a:r>
              <a:rPr lang="pt-PT" sz="2200" dirty="0" smtClean="0"/>
              <a:t>)/(4 - 2)=(2.2)/2= 1.1</a:t>
            </a:r>
          </a:p>
          <a:p>
            <a:pPr marL="342900" lvl="1" indent="14288">
              <a:buNone/>
            </a:pPr>
            <a:endParaRPr lang="pt-PT" sz="1600" dirty="0" smtClean="0">
              <a:solidFill>
                <a:srgbClr val="009900"/>
              </a:solidFill>
            </a:endParaRPr>
          </a:p>
          <a:p>
            <a:endParaRPr lang="pt-PT" sz="2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1880" y="1600201"/>
            <a:ext cx="538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 smtClean="0"/>
              <a:t> </a:t>
            </a:r>
            <a:endParaRPr lang="en-US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239349" y="274638"/>
            <a:ext cx="11664000" cy="706090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pt-PT" dirty="0" smtClean="0"/>
              <a:t>Stem analysis</a:t>
            </a:r>
            <a:r>
              <a:rPr lang="pt-PT" dirty="0"/>
              <a:t/>
            </a:r>
            <a:br>
              <a:rPr lang="pt-PT" dirty="0"/>
            </a:br>
            <a:r>
              <a:rPr lang="pt-PT" dirty="0" smtClean="0"/>
              <a:t>Carmean’s correction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877943" y="1489909"/>
            <a:ext cx="3805666" cy="4540648"/>
            <a:chOff x="7788846" y="1532118"/>
            <a:chExt cx="3805666" cy="4540648"/>
          </a:xfrm>
        </p:grpSpPr>
        <p:grpSp>
          <p:nvGrpSpPr>
            <p:cNvPr id="12" name="Group 11"/>
            <p:cNvGrpSpPr/>
            <p:nvPr/>
          </p:nvGrpSpPr>
          <p:grpSpPr>
            <a:xfrm>
              <a:off x="7788846" y="1532118"/>
              <a:ext cx="3805666" cy="4093125"/>
              <a:chOff x="7746128" y="1566357"/>
              <a:chExt cx="3888432" cy="4094891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7746128" y="1566357"/>
                <a:ext cx="1944216" cy="4094891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 flipV="1">
                <a:off x="9690344" y="1566357"/>
                <a:ext cx="1944216" cy="4094891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792118" y="5170912"/>
              <a:ext cx="3802394" cy="901854"/>
            </a:xfrm>
            <a:prstGeom prst="ellipse">
              <a:avLst/>
            </a:prstGeom>
            <a:no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84652" y="2269646"/>
            <a:ext cx="5430558" cy="691008"/>
            <a:chOff x="6584652" y="2269646"/>
            <a:chExt cx="5430558" cy="691008"/>
          </a:xfrm>
        </p:grpSpPr>
        <p:grpSp>
          <p:nvGrpSpPr>
            <p:cNvPr id="17" name="Group 16"/>
            <p:cNvGrpSpPr/>
            <p:nvPr/>
          </p:nvGrpSpPr>
          <p:grpSpPr>
            <a:xfrm>
              <a:off x="6584652" y="2348654"/>
              <a:ext cx="612000" cy="612000"/>
              <a:chOff x="6326746" y="3501008"/>
              <a:chExt cx="1224000" cy="1224136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6326746" y="3501008"/>
                <a:ext cx="1224000" cy="1224136"/>
              </a:xfrm>
              <a:prstGeom prst="ellipse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398746" y="3568696"/>
                <a:ext cx="1080000" cy="1080000"/>
              </a:xfrm>
              <a:prstGeom prst="ellipse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7273830" y="2593733"/>
              <a:ext cx="4310785" cy="15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382905" y="2269646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Disc 2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081630" y="2280208"/>
              <a:ext cx="933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 = 3.5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326747" y="3501008"/>
            <a:ext cx="5777211" cy="876094"/>
            <a:chOff x="6326747" y="3501008"/>
            <a:chExt cx="5777211" cy="876094"/>
          </a:xfrm>
        </p:grpSpPr>
        <p:grpSp>
          <p:nvGrpSpPr>
            <p:cNvPr id="27" name="Group 26"/>
            <p:cNvGrpSpPr/>
            <p:nvPr/>
          </p:nvGrpSpPr>
          <p:grpSpPr>
            <a:xfrm>
              <a:off x="6326747" y="3501008"/>
              <a:ext cx="932204" cy="876094"/>
              <a:chOff x="6326746" y="3501008"/>
              <a:chExt cx="1224000" cy="1224136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6326746" y="3501008"/>
                <a:ext cx="1224000" cy="1224136"/>
              </a:xfrm>
              <a:prstGeom prst="ellipse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398746" y="3568696"/>
                <a:ext cx="1080000" cy="1080000"/>
              </a:xfrm>
              <a:prstGeom prst="ellipse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546336" y="3709120"/>
                <a:ext cx="792000" cy="792000"/>
              </a:xfrm>
              <a:prstGeom prst="ellipse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604920" y="3762220"/>
                <a:ext cx="684000" cy="684000"/>
              </a:xfrm>
              <a:prstGeom prst="ellipse">
                <a:avLst/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7303569" y="3975401"/>
              <a:ext cx="4310785" cy="15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412644" y="3651314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Disc 1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170378" y="3924920"/>
              <a:ext cx="933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 = 1.3</a:t>
              </a:r>
              <a:endParaRPr lang="en-US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633369" y="2867859"/>
            <a:ext cx="2281033" cy="3012487"/>
            <a:chOff x="8544272" y="2910068"/>
            <a:chExt cx="2281033" cy="3012487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8544272" y="2910068"/>
              <a:ext cx="1133374" cy="2744702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7" idx="6"/>
            </p:cNvCxnSpPr>
            <p:nvPr/>
          </p:nvCxnSpPr>
          <p:spPr>
            <a:xfrm flipH="1" flipV="1">
              <a:off x="9689408" y="2910068"/>
              <a:ext cx="1135897" cy="2740125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8560147" y="5377830"/>
              <a:ext cx="2265158" cy="544725"/>
            </a:xfrm>
            <a:prstGeom prst="ellipse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9796426" y="2737298"/>
            <a:ext cx="2085359" cy="369332"/>
            <a:chOff x="9796426" y="2737298"/>
            <a:chExt cx="2085359" cy="369332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9796426" y="2910336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11383683" y="2737298"/>
              <a:ext cx="4981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12</a:t>
              </a:r>
              <a:endParaRPr lang="en-US" dirty="0"/>
            </a:p>
          </p:txBody>
        </p:sp>
      </p:grpSp>
      <p:sp>
        <p:nvSpPr>
          <p:cNvPr id="2" name="Oval 1"/>
          <p:cNvSpPr/>
          <p:nvPr/>
        </p:nvSpPr>
        <p:spPr>
          <a:xfrm>
            <a:off x="11390358" y="2700021"/>
            <a:ext cx="432048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59" name="Group 58"/>
          <p:cNvGrpSpPr/>
          <p:nvPr/>
        </p:nvGrpSpPr>
        <p:grpSpPr>
          <a:xfrm>
            <a:off x="8899172" y="3602170"/>
            <a:ext cx="1758571" cy="2153637"/>
            <a:chOff x="8810075" y="3644379"/>
            <a:chExt cx="1758571" cy="2153637"/>
          </a:xfrm>
        </p:grpSpPr>
        <p:sp>
          <p:nvSpPr>
            <p:cNvPr id="60" name="Oval 59"/>
            <p:cNvSpPr/>
            <p:nvPr/>
          </p:nvSpPr>
          <p:spPr>
            <a:xfrm>
              <a:off x="8810075" y="5429983"/>
              <a:ext cx="1750261" cy="368033"/>
            </a:xfrm>
            <a:prstGeom prst="ellipse">
              <a:avLst/>
            </a:prstGeom>
            <a:noFill/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>
              <a:stCxn id="60" idx="2"/>
            </p:cNvCxnSpPr>
            <p:nvPr/>
          </p:nvCxnSpPr>
          <p:spPr>
            <a:xfrm flipV="1">
              <a:off x="8810075" y="3679750"/>
              <a:ext cx="889880" cy="1934250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 flipV="1">
              <a:off x="9707329" y="3644379"/>
              <a:ext cx="861317" cy="1981499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9789052" y="3435746"/>
            <a:ext cx="2073570" cy="369332"/>
            <a:chOff x="9789052" y="3435746"/>
            <a:chExt cx="2073570" cy="369332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9789052" y="3644296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1364520" y="3435746"/>
              <a:ext cx="4981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11</a:t>
              </a:r>
              <a:endParaRPr lang="en-US" dirty="0"/>
            </a:p>
          </p:txBody>
        </p:sp>
      </p:grpSp>
      <p:sp>
        <p:nvSpPr>
          <p:cNvPr id="19" name="Oval 18"/>
          <p:cNvSpPr/>
          <p:nvPr/>
        </p:nvSpPr>
        <p:spPr>
          <a:xfrm>
            <a:off x="11345228" y="3458805"/>
            <a:ext cx="432048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7932584" y="3652380"/>
            <a:ext cx="3420000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cxnSp>
      <p:cxnSp>
        <p:nvCxnSpPr>
          <p:cNvPr id="67" name="Straight Connector 66"/>
          <p:cNvCxnSpPr/>
          <p:nvPr/>
        </p:nvCxnSpPr>
        <p:spPr bwMode="auto">
          <a:xfrm>
            <a:off x="7968208" y="2920876"/>
            <a:ext cx="3384000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cxnSp>
      <p:grpSp>
        <p:nvGrpSpPr>
          <p:cNvPr id="68" name="Group 67"/>
          <p:cNvGrpSpPr/>
          <p:nvPr/>
        </p:nvGrpSpPr>
        <p:grpSpPr>
          <a:xfrm>
            <a:off x="7032104" y="2936789"/>
            <a:ext cx="724983" cy="670513"/>
            <a:chOff x="4299987" y="3356992"/>
            <a:chExt cx="848078" cy="544048"/>
          </a:xfrm>
        </p:grpSpPr>
        <p:sp>
          <p:nvSpPr>
            <p:cNvPr id="69" name="TextBox 68"/>
            <p:cNvSpPr txBox="1"/>
            <p:nvPr/>
          </p:nvSpPr>
          <p:spPr>
            <a:xfrm>
              <a:off x="4299987" y="3565612"/>
              <a:ext cx="848077" cy="2394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sz="1400" b="1" dirty="0" smtClean="0">
                  <a:latin typeface="Trebuchet MS" panose="020B0603020202020204" pitchFamily="34" charset="0"/>
                </a:rPr>
                <a:t>“1.1”</a:t>
              </a:r>
              <a:endParaRPr lang="en-US" sz="1400" b="1" dirty="0">
                <a:latin typeface="Trebuchet MS" panose="020B0603020202020204" pitchFamily="34" charset="0"/>
              </a:endParaRPr>
            </a:p>
          </p:txBody>
        </p:sp>
        <p:sp>
          <p:nvSpPr>
            <p:cNvPr id="70" name="Left Brace 69"/>
            <p:cNvSpPr/>
            <p:nvPr/>
          </p:nvSpPr>
          <p:spPr bwMode="auto">
            <a:xfrm>
              <a:off x="4993852" y="3356992"/>
              <a:ext cx="154213" cy="544048"/>
            </a:xfrm>
            <a:prstGeom prst="leftBrace">
              <a:avLst/>
            </a:prstGeom>
            <a:ln w="19050"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377473" y="6314091"/>
            <a:ext cx="1143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 nrg</a:t>
            </a:r>
            <a:r>
              <a:rPr lang="en-US" baseline="-25000" dirty="0" smtClean="0"/>
              <a:t>1</a:t>
            </a:r>
            <a:r>
              <a:rPr lang="en-US" dirty="0" smtClean="0"/>
              <a:t> and nrg2 are the number of rings in the discs collected at heights 1 and 2 respectively.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5862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5568" y="1576362"/>
            <a:ext cx="5664448" cy="42813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2200" dirty="0" err="1" smtClean="0"/>
              <a:t>Let’s</a:t>
            </a:r>
            <a:r>
              <a:rPr lang="pt-PT" sz="2200" dirty="0" smtClean="0"/>
              <a:t> </a:t>
            </a:r>
            <a:r>
              <a:rPr lang="pt-PT" sz="2200" dirty="0"/>
              <a:t>compute h</a:t>
            </a:r>
            <a:r>
              <a:rPr lang="pt-PT" sz="2200" baseline="-25000" dirty="0"/>
              <a:t>11</a:t>
            </a:r>
            <a:r>
              <a:rPr lang="pt-PT" sz="2200" dirty="0"/>
              <a:t> </a:t>
            </a:r>
            <a:r>
              <a:rPr lang="pt-PT" sz="2200" dirty="0" err="1"/>
              <a:t>and</a:t>
            </a:r>
            <a:r>
              <a:rPr lang="pt-PT" sz="2200" dirty="0"/>
              <a:t> h</a:t>
            </a:r>
            <a:r>
              <a:rPr lang="pt-PT" sz="2200" baseline="-25000" dirty="0"/>
              <a:t>12</a:t>
            </a:r>
            <a:r>
              <a:rPr lang="pt-PT" sz="2200" dirty="0" smtClean="0"/>
              <a:t>:</a:t>
            </a:r>
          </a:p>
          <a:p>
            <a:pPr marL="0" indent="0">
              <a:buNone/>
            </a:pPr>
            <a:endParaRPr lang="pt-PT" sz="1100" dirty="0"/>
          </a:p>
          <a:p>
            <a:r>
              <a:rPr lang="pt-PT" sz="2200" dirty="0" err="1">
                <a:solidFill>
                  <a:srgbClr val="C00000"/>
                </a:solidFill>
              </a:rPr>
              <a:t>Annual</a:t>
            </a:r>
            <a:r>
              <a:rPr lang="pt-PT" sz="2200" dirty="0">
                <a:solidFill>
                  <a:srgbClr val="C00000"/>
                </a:solidFill>
              </a:rPr>
              <a:t> </a:t>
            </a:r>
            <a:r>
              <a:rPr lang="pt-PT" sz="2200" dirty="0" err="1">
                <a:solidFill>
                  <a:srgbClr val="C00000"/>
                </a:solidFill>
              </a:rPr>
              <a:t>height</a:t>
            </a:r>
            <a:r>
              <a:rPr lang="pt-PT" sz="2200" dirty="0">
                <a:solidFill>
                  <a:srgbClr val="C00000"/>
                </a:solidFill>
              </a:rPr>
              <a:t> </a:t>
            </a:r>
            <a:r>
              <a:rPr lang="pt-PT" sz="2200" dirty="0" err="1" smtClean="0">
                <a:solidFill>
                  <a:srgbClr val="C00000"/>
                </a:solidFill>
              </a:rPr>
              <a:t>growth</a:t>
            </a:r>
            <a:r>
              <a:rPr lang="pt-PT" sz="2200" dirty="0" smtClean="0">
                <a:solidFill>
                  <a:srgbClr val="C00000"/>
                </a:solidFill>
              </a:rPr>
              <a:t> </a:t>
            </a:r>
            <a:r>
              <a:rPr lang="pt-PT" sz="2200" dirty="0" err="1" smtClean="0">
                <a:solidFill>
                  <a:srgbClr val="C00000"/>
                </a:solidFill>
              </a:rPr>
              <a:t>between</a:t>
            </a:r>
            <a:r>
              <a:rPr lang="pt-PT" sz="2200" dirty="0" smtClean="0">
                <a:solidFill>
                  <a:srgbClr val="C00000"/>
                </a:solidFill>
              </a:rPr>
              <a:t> </a:t>
            </a:r>
            <a:r>
              <a:rPr lang="pt-PT" sz="2200" dirty="0" err="1" smtClean="0">
                <a:solidFill>
                  <a:srgbClr val="C00000"/>
                </a:solidFill>
              </a:rPr>
              <a:t>discs</a:t>
            </a:r>
            <a:r>
              <a:rPr lang="pt-PT" sz="2200" dirty="0" smtClean="0"/>
              <a:t>:</a:t>
            </a:r>
          </a:p>
          <a:p>
            <a:endParaRPr lang="pt-PT" sz="800" dirty="0" smtClean="0"/>
          </a:p>
          <a:p>
            <a:pPr indent="14288"/>
            <a:r>
              <a:rPr lang="pt-PT" sz="2200" dirty="0"/>
              <a:t>i</a:t>
            </a:r>
            <a:r>
              <a:rPr lang="pt-PT" sz="2200" baseline="-25000" dirty="0"/>
              <a:t>h</a:t>
            </a:r>
            <a:r>
              <a:rPr lang="pt-PT" sz="2200" dirty="0"/>
              <a:t>=(</a:t>
            </a:r>
            <a:r>
              <a:rPr lang="pt-PT" sz="2200" dirty="0" smtClean="0"/>
              <a:t>h</a:t>
            </a:r>
            <a:r>
              <a:rPr lang="pt-PT" sz="2200" baseline="-25000" dirty="0" smtClean="0"/>
              <a:t>D2</a:t>
            </a:r>
            <a:r>
              <a:rPr lang="pt-PT" sz="2200" dirty="0" smtClean="0"/>
              <a:t>-h</a:t>
            </a:r>
            <a:r>
              <a:rPr lang="pt-PT" sz="2200" baseline="-25000" dirty="0" smtClean="0"/>
              <a:t>D1</a:t>
            </a:r>
            <a:r>
              <a:rPr lang="pt-PT" sz="2200" dirty="0" smtClean="0"/>
              <a:t>)/(</a:t>
            </a:r>
            <a:r>
              <a:rPr lang="pt-PT" sz="2200" dirty="0"/>
              <a:t>nrg</a:t>
            </a:r>
            <a:r>
              <a:rPr lang="pt-PT" sz="2200" baseline="-25000" dirty="0"/>
              <a:t>1</a:t>
            </a:r>
            <a:r>
              <a:rPr lang="pt-PT" sz="2200" dirty="0"/>
              <a:t>-nrg</a:t>
            </a:r>
            <a:r>
              <a:rPr lang="pt-PT" sz="2200" baseline="-25000" dirty="0"/>
              <a:t>2</a:t>
            </a:r>
            <a:r>
              <a:rPr lang="pt-PT" sz="2200" dirty="0"/>
              <a:t>)</a:t>
            </a:r>
          </a:p>
          <a:p>
            <a:pPr marL="342900" lvl="1" indent="14288">
              <a:buNone/>
            </a:pPr>
            <a:r>
              <a:rPr lang="pt-PT" sz="2200" dirty="0" smtClean="0"/>
              <a:t>  i</a:t>
            </a:r>
            <a:r>
              <a:rPr lang="pt-PT" sz="2200" baseline="-25000" dirty="0" smtClean="0"/>
              <a:t>h</a:t>
            </a:r>
            <a:r>
              <a:rPr lang="pt-PT" sz="2200" dirty="0" smtClean="0"/>
              <a:t>=(</a:t>
            </a:r>
            <a:r>
              <a:rPr lang="pt-PT" sz="2200" dirty="0"/>
              <a:t>3.50 - 1.30</a:t>
            </a:r>
            <a:r>
              <a:rPr lang="pt-PT" sz="2200" dirty="0" smtClean="0"/>
              <a:t>)/(4 - 2)=(2.2)/2= 1.1</a:t>
            </a:r>
          </a:p>
          <a:p>
            <a:pPr marL="342900" lvl="1" indent="14288">
              <a:buNone/>
            </a:pPr>
            <a:endParaRPr lang="pt-PT" sz="1600" dirty="0" smtClean="0">
              <a:solidFill>
                <a:srgbClr val="009900"/>
              </a:solidFill>
            </a:endParaRPr>
          </a:p>
          <a:p>
            <a:pPr marL="342900" lvl="1" indent="14288">
              <a:buNone/>
            </a:pPr>
            <a:endParaRPr lang="pt-PT" sz="1600" dirty="0">
              <a:solidFill>
                <a:srgbClr val="009900"/>
              </a:solidFill>
            </a:endParaRPr>
          </a:p>
          <a:p>
            <a:pPr marL="342900" lvl="1" indent="14288">
              <a:buNone/>
            </a:pPr>
            <a:endParaRPr lang="pt-PT" sz="1600" dirty="0" smtClean="0">
              <a:solidFill>
                <a:srgbClr val="009900"/>
              </a:solidFill>
            </a:endParaRPr>
          </a:p>
          <a:p>
            <a:pPr marL="342900" lvl="1" indent="14288">
              <a:buNone/>
            </a:pPr>
            <a:endParaRPr lang="pt-PT" sz="1600" dirty="0">
              <a:solidFill>
                <a:srgbClr val="009900"/>
              </a:solidFill>
            </a:endParaRPr>
          </a:p>
          <a:p>
            <a:pPr marL="342900" lvl="1" indent="14288">
              <a:buNone/>
            </a:pPr>
            <a:endParaRPr lang="pt-PT" sz="1600" dirty="0" smtClean="0">
              <a:solidFill>
                <a:srgbClr val="009900"/>
              </a:solidFill>
            </a:endParaRPr>
          </a:p>
          <a:p>
            <a:endParaRPr lang="pt-PT" sz="2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1880" y="1600201"/>
            <a:ext cx="538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 smtClean="0"/>
              <a:t> </a:t>
            </a:r>
            <a:endParaRPr lang="en-US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239349" y="274638"/>
            <a:ext cx="11664000" cy="706090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pt-PT" dirty="0" smtClean="0"/>
              <a:t>Stem analysis</a:t>
            </a:r>
            <a:r>
              <a:rPr lang="pt-PT" dirty="0"/>
              <a:t/>
            </a:r>
            <a:br>
              <a:rPr lang="pt-PT" dirty="0"/>
            </a:br>
            <a:r>
              <a:rPr lang="pt-PT" dirty="0" smtClean="0"/>
              <a:t>Carmean’s correction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877943" y="1489909"/>
            <a:ext cx="3805666" cy="4540648"/>
            <a:chOff x="7788846" y="1532118"/>
            <a:chExt cx="3805666" cy="4540648"/>
          </a:xfrm>
        </p:grpSpPr>
        <p:grpSp>
          <p:nvGrpSpPr>
            <p:cNvPr id="12" name="Group 11"/>
            <p:cNvGrpSpPr/>
            <p:nvPr/>
          </p:nvGrpSpPr>
          <p:grpSpPr>
            <a:xfrm>
              <a:off x="7788846" y="1532118"/>
              <a:ext cx="3805666" cy="4093125"/>
              <a:chOff x="7746128" y="1566357"/>
              <a:chExt cx="3888432" cy="4094891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7746128" y="1566357"/>
                <a:ext cx="1944216" cy="4094891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 flipV="1">
                <a:off x="9690344" y="1566357"/>
                <a:ext cx="1944216" cy="4094891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792118" y="5170912"/>
              <a:ext cx="3802394" cy="901854"/>
            </a:xfrm>
            <a:prstGeom prst="ellipse">
              <a:avLst/>
            </a:prstGeom>
            <a:no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84652" y="2269646"/>
            <a:ext cx="5430558" cy="691008"/>
            <a:chOff x="6584652" y="2269646"/>
            <a:chExt cx="5430558" cy="691008"/>
          </a:xfrm>
        </p:grpSpPr>
        <p:grpSp>
          <p:nvGrpSpPr>
            <p:cNvPr id="17" name="Group 16"/>
            <p:cNvGrpSpPr/>
            <p:nvPr/>
          </p:nvGrpSpPr>
          <p:grpSpPr>
            <a:xfrm>
              <a:off x="6584652" y="2348654"/>
              <a:ext cx="612000" cy="612000"/>
              <a:chOff x="6326746" y="3501008"/>
              <a:chExt cx="1224000" cy="1224136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6326746" y="3501008"/>
                <a:ext cx="1224000" cy="1224136"/>
              </a:xfrm>
              <a:prstGeom prst="ellipse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398746" y="3568696"/>
                <a:ext cx="1080000" cy="1080000"/>
              </a:xfrm>
              <a:prstGeom prst="ellipse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7273830" y="2593733"/>
              <a:ext cx="4310785" cy="15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382905" y="2269646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Disc 2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081630" y="2280208"/>
              <a:ext cx="933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 = 3.5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326747" y="3501008"/>
            <a:ext cx="5777211" cy="876094"/>
            <a:chOff x="6326747" y="3501008"/>
            <a:chExt cx="5777211" cy="876094"/>
          </a:xfrm>
        </p:grpSpPr>
        <p:grpSp>
          <p:nvGrpSpPr>
            <p:cNvPr id="27" name="Group 26"/>
            <p:cNvGrpSpPr/>
            <p:nvPr/>
          </p:nvGrpSpPr>
          <p:grpSpPr>
            <a:xfrm>
              <a:off x="6326747" y="3501008"/>
              <a:ext cx="932204" cy="876094"/>
              <a:chOff x="6326746" y="3501008"/>
              <a:chExt cx="1224000" cy="1224136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6326746" y="3501008"/>
                <a:ext cx="1224000" cy="1224136"/>
              </a:xfrm>
              <a:prstGeom prst="ellipse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398746" y="3568696"/>
                <a:ext cx="1080000" cy="1080000"/>
              </a:xfrm>
              <a:prstGeom prst="ellipse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546336" y="3709120"/>
                <a:ext cx="792000" cy="792000"/>
              </a:xfrm>
              <a:prstGeom prst="ellipse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604920" y="3762220"/>
                <a:ext cx="684000" cy="684000"/>
              </a:xfrm>
              <a:prstGeom prst="ellipse">
                <a:avLst/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7303569" y="3975401"/>
              <a:ext cx="4310785" cy="15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412644" y="3651314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Disc 1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170378" y="3924920"/>
              <a:ext cx="933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 = 1.3</a:t>
              </a:r>
              <a:endParaRPr lang="en-US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633369" y="2867859"/>
            <a:ext cx="2281033" cy="3012487"/>
            <a:chOff x="8544272" y="2910068"/>
            <a:chExt cx="2281033" cy="3012487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8544272" y="2910068"/>
              <a:ext cx="1133374" cy="2744702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7" idx="6"/>
            </p:cNvCxnSpPr>
            <p:nvPr/>
          </p:nvCxnSpPr>
          <p:spPr>
            <a:xfrm flipH="1" flipV="1">
              <a:off x="9689408" y="2910068"/>
              <a:ext cx="1135897" cy="2740125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8560147" y="5377830"/>
              <a:ext cx="2265158" cy="544725"/>
            </a:xfrm>
            <a:prstGeom prst="ellipse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9796426" y="2737298"/>
            <a:ext cx="2085359" cy="369332"/>
            <a:chOff x="9796426" y="2737298"/>
            <a:chExt cx="2085359" cy="369332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9796426" y="2910336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11383683" y="2737298"/>
              <a:ext cx="4981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12</a:t>
              </a:r>
              <a:endParaRPr lang="en-US" dirty="0"/>
            </a:p>
          </p:txBody>
        </p:sp>
      </p:grpSp>
      <p:sp>
        <p:nvSpPr>
          <p:cNvPr id="2" name="Oval 1"/>
          <p:cNvSpPr/>
          <p:nvPr/>
        </p:nvSpPr>
        <p:spPr>
          <a:xfrm>
            <a:off x="11390358" y="2700021"/>
            <a:ext cx="432048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59" name="Group 58"/>
          <p:cNvGrpSpPr/>
          <p:nvPr/>
        </p:nvGrpSpPr>
        <p:grpSpPr>
          <a:xfrm>
            <a:off x="8899172" y="3602170"/>
            <a:ext cx="1758571" cy="2153637"/>
            <a:chOff x="8810075" y="3644379"/>
            <a:chExt cx="1758571" cy="2153637"/>
          </a:xfrm>
        </p:grpSpPr>
        <p:sp>
          <p:nvSpPr>
            <p:cNvPr id="60" name="Oval 59"/>
            <p:cNvSpPr/>
            <p:nvPr/>
          </p:nvSpPr>
          <p:spPr>
            <a:xfrm>
              <a:off x="8810075" y="5429983"/>
              <a:ext cx="1750261" cy="368033"/>
            </a:xfrm>
            <a:prstGeom prst="ellipse">
              <a:avLst/>
            </a:prstGeom>
            <a:noFill/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>
              <a:stCxn id="60" idx="2"/>
            </p:cNvCxnSpPr>
            <p:nvPr/>
          </p:nvCxnSpPr>
          <p:spPr>
            <a:xfrm flipV="1">
              <a:off x="8810075" y="3679750"/>
              <a:ext cx="889880" cy="1934250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 flipV="1">
              <a:off x="9707329" y="3644379"/>
              <a:ext cx="861317" cy="1981499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9789052" y="3435746"/>
            <a:ext cx="2073570" cy="369332"/>
            <a:chOff x="9789052" y="3435746"/>
            <a:chExt cx="2073570" cy="369332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9789052" y="3644296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1364520" y="3435746"/>
              <a:ext cx="4981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11</a:t>
              </a:r>
              <a:endParaRPr lang="en-US" dirty="0"/>
            </a:p>
          </p:txBody>
        </p:sp>
      </p:grpSp>
      <p:sp>
        <p:nvSpPr>
          <p:cNvPr id="19" name="Oval 18"/>
          <p:cNvSpPr/>
          <p:nvPr/>
        </p:nvSpPr>
        <p:spPr>
          <a:xfrm>
            <a:off x="11345228" y="3458805"/>
            <a:ext cx="432048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7932584" y="3652380"/>
            <a:ext cx="3420000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cxnSp>
      <p:cxnSp>
        <p:nvCxnSpPr>
          <p:cNvPr id="67" name="Straight Connector 66"/>
          <p:cNvCxnSpPr/>
          <p:nvPr/>
        </p:nvCxnSpPr>
        <p:spPr bwMode="auto">
          <a:xfrm>
            <a:off x="7968208" y="2920876"/>
            <a:ext cx="3384000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cxnSp>
      <p:grpSp>
        <p:nvGrpSpPr>
          <p:cNvPr id="68" name="Group 67"/>
          <p:cNvGrpSpPr/>
          <p:nvPr/>
        </p:nvGrpSpPr>
        <p:grpSpPr>
          <a:xfrm>
            <a:off x="7032104" y="2936789"/>
            <a:ext cx="724983" cy="670513"/>
            <a:chOff x="4299987" y="3356992"/>
            <a:chExt cx="848078" cy="544048"/>
          </a:xfrm>
        </p:grpSpPr>
        <p:sp>
          <p:nvSpPr>
            <p:cNvPr id="69" name="TextBox 68"/>
            <p:cNvSpPr txBox="1"/>
            <p:nvPr/>
          </p:nvSpPr>
          <p:spPr>
            <a:xfrm>
              <a:off x="4299987" y="3565612"/>
              <a:ext cx="848077" cy="2394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sz="1400" b="1" dirty="0" smtClean="0">
                  <a:latin typeface="Trebuchet MS" panose="020B0603020202020204" pitchFamily="34" charset="0"/>
                </a:rPr>
                <a:t>“1.1”</a:t>
              </a:r>
              <a:endParaRPr lang="en-US" sz="1400" b="1" dirty="0">
                <a:latin typeface="Trebuchet MS" panose="020B0603020202020204" pitchFamily="34" charset="0"/>
              </a:endParaRPr>
            </a:p>
          </p:txBody>
        </p:sp>
        <p:sp>
          <p:nvSpPr>
            <p:cNvPr id="70" name="Left Brace 69"/>
            <p:cNvSpPr/>
            <p:nvPr/>
          </p:nvSpPr>
          <p:spPr bwMode="auto">
            <a:xfrm>
              <a:off x="4993852" y="3356992"/>
              <a:ext cx="154213" cy="544048"/>
            </a:xfrm>
            <a:prstGeom prst="leftBrace">
              <a:avLst/>
            </a:prstGeom>
            <a:ln w="19050"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377473" y="6314091"/>
            <a:ext cx="1143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 nrg</a:t>
            </a:r>
            <a:r>
              <a:rPr lang="en-US" baseline="-25000" dirty="0" smtClean="0"/>
              <a:t>1</a:t>
            </a:r>
            <a:r>
              <a:rPr lang="en-US" dirty="0" smtClean="0"/>
              <a:t> and nrg2 are the number of rings in the discs collected at heights 1 and 2 respectively.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2711" y="4634896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14288">
              <a:buFont typeface="Wingdings" panose="05000000000000000000" pitchFamily="2" charset="2"/>
              <a:buChar char="ü"/>
            </a:pPr>
            <a:r>
              <a:rPr lang="pt-PT" sz="2200" dirty="0">
                <a:solidFill>
                  <a:srgbClr val="009900"/>
                </a:solidFill>
              </a:rPr>
              <a:t>h</a:t>
            </a:r>
            <a:r>
              <a:rPr lang="pt-PT" sz="2200" baseline="-25000" dirty="0">
                <a:solidFill>
                  <a:srgbClr val="009900"/>
                </a:solidFill>
              </a:rPr>
              <a:t>i1</a:t>
            </a:r>
            <a:r>
              <a:rPr lang="pt-PT" sz="2200" dirty="0">
                <a:solidFill>
                  <a:srgbClr val="009900"/>
                </a:solidFill>
              </a:rPr>
              <a:t>=</a:t>
            </a:r>
            <a:r>
              <a:rPr lang="pt-PT" sz="2200" dirty="0" err="1">
                <a:solidFill>
                  <a:srgbClr val="009900"/>
                </a:solidFill>
              </a:rPr>
              <a:t>h</a:t>
            </a:r>
            <a:r>
              <a:rPr lang="pt-PT" sz="2200" baseline="-25000" dirty="0" err="1">
                <a:solidFill>
                  <a:srgbClr val="009900"/>
                </a:solidFill>
              </a:rPr>
              <a:t>i</a:t>
            </a:r>
            <a:r>
              <a:rPr lang="pt-PT" sz="2200" dirty="0" err="1">
                <a:solidFill>
                  <a:srgbClr val="009900"/>
                </a:solidFill>
              </a:rPr>
              <a:t>+i</a:t>
            </a:r>
            <a:r>
              <a:rPr lang="pt-PT" sz="2200" baseline="-25000" dirty="0" err="1">
                <a:solidFill>
                  <a:srgbClr val="009900"/>
                </a:solidFill>
              </a:rPr>
              <a:t>h</a:t>
            </a:r>
            <a:r>
              <a:rPr lang="pt-PT" sz="2200" dirty="0">
                <a:solidFill>
                  <a:srgbClr val="009900"/>
                </a:solidFill>
              </a:rPr>
              <a:t>/2</a:t>
            </a:r>
          </a:p>
          <a:p>
            <a:pPr indent="0">
              <a:buNone/>
            </a:pPr>
            <a:r>
              <a:rPr lang="pt-PT" sz="2200" dirty="0"/>
              <a:t>   </a:t>
            </a:r>
            <a:r>
              <a:rPr lang="pt-PT" sz="2200" dirty="0" smtClean="0"/>
              <a:t>      h</a:t>
            </a:r>
            <a:r>
              <a:rPr lang="pt-PT" sz="2200" baseline="-25000" dirty="0" smtClean="0"/>
              <a:t>11</a:t>
            </a:r>
            <a:r>
              <a:rPr lang="pt-PT" sz="2200" dirty="0"/>
              <a:t>= 1.30 + 1.1/2= </a:t>
            </a:r>
            <a:r>
              <a:rPr lang="pt-PT" sz="2200" b="1" dirty="0"/>
              <a:t>1.85</a:t>
            </a:r>
          </a:p>
        </p:txBody>
      </p:sp>
      <p:sp>
        <p:nvSpPr>
          <p:cNvPr id="49" name="Oval 48"/>
          <p:cNvSpPr/>
          <p:nvPr/>
        </p:nvSpPr>
        <p:spPr>
          <a:xfrm>
            <a:off x="9281441" y="5475023"/>
            <a:ext cx="943104" cy="21602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>
            <a:stCxn id="49" idx="2"/>
          </p:cNvCxnSpPr>
          <p:nvPr/>
        </p:nvCxnSpPr>
        <p:spPr>
          <a:xfrm flipV="1">
            <a:off x="9286595" y="4484450"/>
            <a:ext cx="495192" cy="109674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9" idx="6"/>
          </p:cNvCxnSpPr>
          <p:nvPr/>
        </p:nvCxnSpPr>
        <p:spPr>
          <a:xfrm flipH="1" flipV="1">
            <a:off x="9765431" y="4482916"/>
            <a:ext cx="464268" cy="109827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9774302" y="4482916"/>
            <a:ext cx="201033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1381433" y="4252601"/>
            <a:ext cx="5084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1</a:t>
            </a:r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8064302" y="4482916"/>
            <a:ext cx="3420000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cxnSp>
      <p:sp>
        <p:nvSpPr>
          <p:cNvPr id="55" name="Left Brace 54"/>
          <p:cNvSpPr/>
          <p:nvPr/>
        </p:nvSpPr>
        <p:spPr bwMode="auto">
          <a:xfrm>
            <a:off x="7650256" y="3678162"/>
            <a:ext cx="122442" cy="823152"/>
          </a:xfrm>
          <a:prstGeom prst="leftBrace">
            <a:avLst/>
          </a:prstGeom>
          <a:ln w="19050"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0349" y="368357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1600" dirty="0" smtClean="0">
                <a:solidFill>
                  <a:srgbClr val="0070C0"/>
                </a:solidFill>
              </a:rPr>
              <a:t>A1: Constant </a:t>
            </a:r>
            <a:r>
              <a:rPr lang="en-US" sz="1600" dirty="0">
                <a:solidFill>
                  <a:srgbClr val="0070C0"/>
                </a:solidFill>
              </a:rPr>
              <a:t>annual increment in height between two </a:t>
            </a:r>
            <a:r>
              <a:rPr lang="en-US" sz="1600" dirty="0" smtClean="0">
                <a:solidFill>
                  <a:srgbClr val="0070C0"/>
                </a:solidFill>
              </a:rPr>
              <a:t>discs </a:t>
            </a:r>
            <a:r>
              <a:rPr lang="en-US" sz="1600" dirty="0" err="1" smtClean="0"/>
              <a:t>ie</a:t>
            </a:r>
            <a:r>
              <a:rPr lang="en-US" sz="1600" dirty="0" smtClean="0"/>
              <a:t> 1.1</a:t>
            </a:r>
          </a:p>
          <a:p>
            <a:pPr lvl="1"/>
            <a:r>
              <a:rPr lang="en-US" sz="1600" dirty="0" smtClean="0">
                <a:solidFill>
                  <a:srgbClr val="0070C0"/>
                </a:solidFill>
              </a:rPr>
              <a:t>A2: Each </a:t>
            </a:r>
            <a:r>
              <a:rPr lang="en-US" sz="1600" dirty="0">
                <a:solidFill>
                  <a:srgbClr val="0070C0"/>
                </a:solidFill>
              </a:rPr>
              <a:t>disc occurs at the mid-point between two </a:t>
            </a:r>
            <a:r>
              <a:rPr lang="en-US" sz="1600" dirty="0" smtClean="0">
                <a:solidFill>
                  <a:srgbClr val="0070C0"/>
                </a:solidFill>
              </a:rPr>
              <a:t>whorls </a:t>
            </a:r>
            <a:r>
              <a:rPr lang="en-US" sz="1600" dirty="0" err="1" smtClean="0"/>
              <a:t>ie</a:t>
            </a:r>
            <a:r>
              <a:rPr lang="en-US" sz="1600" dirty="0" smtClean="0"/>
              <a:t> from 1.3 up to h</a:t>
            </a:r>
            <a:r>
              <a:rPr lang="en-US" sz="1600" baseline="-25000" dirty="0" smtClean="0"/>
              <a:t>11</a:t>
            </a:r>
            <a:r>
              <a:rPr lang="en-US" sz="1600" dirty="0" smtClean="0"/>
              <a:t> the increment will be 1.1/2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921682" y="5479833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PT" sz="2200" dirty="0" err="1">
                <a:solidFill>
                  <a:srgbClr val="009900"/>
                </a:solidFill>
              </a:rPr>
              <a:t>h</a:t>
            </a:r>
            <a:r>
              <a:rPr lang="pt-PT" sz="2200" baseline="-25000" dirty="0" err="1">
                <a:solidFill>
                  <a:srgbClr val="009900"/>
                </a:solidFill>
              </a:rPr>
              <a:t>ij</a:t>
            </a:r>
            <a:r>
              <a:rPr lang="pt-PT" sz="2200" baseline="-25000" dirty="0">
                <a:solidFill>
                  <a:srgbClr val="009900"/>
                </a:solidFill>
              </a:rPr>
              <a:t> </a:t>
            </a:r>
            <a:r>
              <a:rPr lang="pt-PT" sz="2200" dirty="0">
                <a:solidFill>
                  <a:srgbClr val="009900"/>
                </a:solidFill>
              </a:rPr>
              <a:t>= </a:t>
            </a:r>
            <a:r>
              <a:rPr lang="pt-PT" sz="2200" dirty="0" err="1">
                <a:solidFill>
                  <a:srgbClr val="009900"/>
                </a:solidFill>
              </a:rPr>
              <a:t>h</a:t>
            </a:r>
            <a:r>
              <a:rPr lang="pt-PT" sz="2200" baseline="-25000" dirty="0" err="1">
                <a:solidFill>
                  <a:srgbClr val="009900"/>
                </a:solidFill>
              </a:rPr>
              <a:t>i</a:t>
            </a:r>
            <a:r>
              <a:rPr lang="pt-PT" sz="2200" dirty="0" err="1">
                <a:solidFill>
                  <a:srgbClr val="009900"/>
                </a:solidFill>
              </a:rPr>
              <a:t>+i</a:t>
            </a:r>
            <a:r>
              <a:rPr lang="pt-PT" sz="2200" baseline="-25000" dirty="0" err="1">
                <a:solidFill>
                  <a:srgbClr val="009900"/>
                </a:solidFill>
              </a:rPr>
              <a:t>h</a:t>
            </a:r>
            <a:r>
              <a:rPr lang="pt-PT" sz="2200" dirty="0">
                <a:solidFill>
                  <a:srgbClr val="009900"/>
                </a:solidFill>
              </a:rPr>
              <a:t>/2+(j-1)*i</a:t>
            </a:r>
            <a:r>
              <a:rPr lang="pt-PT" sz="2200" baseline="-25000" dirty="0">
                <a:solidFill>
                  <a:srgbClr val="009900"/>
                </a:solidFill>
              </a:rPr>
              <a:t>h </a:t>
            </a:r>
            <a:r>
              <a:rPr lang="pt-PT" sz="2200" dirty="0">
                <a:solidFill>
                  <a:srgbClr val="009900"/>
                </a:solidFill>
              </a:rPr>
              <a:t>= </a:t>
            </a:r>
            <a:r>
              <a:rPr lang="pt-PT" sz="2200" dirty="0" err="1">
                <a:solidFill>
                  <a:srgbClr val="009900"/>
                </a:solidFill>
              </a:rPr>
              <a:t>h</a:t>
            </a:r>
            <a:r>
              <a:rPr lang="pt-PT" sz="2200" baseline="-25000" dirty="0" err="1">
                <a:solidFill>
                  <a:srgbClr val="009900"/>
                </a:solidFill>
              </a:rPr>
              <a:t>i</a:t>
            </a:r>
            <a:r>
              <a:rPr lang="pt-PT" sz="2200" baseline="-25000" dirty="0">
                <a:solidFill>
                  <a:srgbClr val="009900"/>
                </a:solidFill>
              </a:rPr>
              <a:t>(j-1)</a:t>
            </a:r>
            <a:r>
              <a:rPr lang="pt-PT" sz="2200" dirty="0">
                <a:solidFill>
                  <a:srgbClr val="009900"/>
                </a:solidFill>
              </a:rPr>
              <a:t>+i</a:t>
            </a:r>
            <a:r>
              <a:rPr lang="pt-PT" sz="2200" baseline="-25000" dirty="0">
                <a:solidFill>
                  <a:srgbClr val="009900"/>
                </a:solidFill>
              </a:rPr>
              <a:t>h</a:t>
            </a:r>
            <a:endParaRPr lang="en-US" sz="2200" baseline="-25000" dirty="0">
              <a:solidFill>
                <a:srgbClr val="009900"/>
              </a:solidFill>
            </a:endParaRPr>
          </a:p>
          <a:p>
            <a:pPr indent="0">
              <a:buNone/>
            </a:pPr>
            <a:r>
              <a:rPr lang="pt-PT" sz="2200" dirty="0"/>
              <a:t>  </a:t>
            </a:r>
            <a:r>
              <a:rPr lang="pt-PT" sz="2200" dirty="0" smtClean="0"/>
              <a:t>   h</a:t>
            </a:r>
            <a:r>
              <a:rPr lang="pt-PT" sz="2200" baseline="-25000" dirty="0" smtClean="0"/>
              <a:t>12</a:t>
            </a:r>
            <a:r>
              <a:rPr lang="pt-PT" sz="2200" dirty="0"/>
              <a:t>= h</a:t>
            </a:r>
            <a:r>
              <a:rPr lang="pt-PT" sz="2200" baseline="-25000" dirty="0"/>
              <a:t>11</a:t>
            </a:r>
            <a:r>
              <a:rPr lang="pt-PT" sz="2200" dirty="0"/>
              <a:t> + i</a:t>
            </a:r>
            <a:r>
              <a:rPr lang="pt-PT" sz="2200" baseline="-25000" dirty="0"/>
              <a:t>h </a:t>
            </a:r>
            <a:r>
              <a:rPr lang="pt-PT" sz="2200" dirty="0"/>
              <a:t>= 1.85 + 1.1 = </a:t>
            </a:r>
            <a:r>
              <a:rPr lang="pt-PT" sz="2200" b="1" dirty="0"/>
              <a:t>2.95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6225565" y="3677031"/>
            <a:ext cx="1145791" cy="320773"/>
            <a:chOff x="4059557" y="4005064"/>
            <a:chExt cx="1145791" cy="265497"/>
          </a:xfrm>
        </p:grpSpPr>
        <p:sp>
          <p:nvSpPr>
            <p:cNvPr id="73" name="TextBox 72"/>
            <p:cNvSpPr txBox="1"/>
            <p:nvPr/>
          </p:nvSpPr>
          <p:spPr>
            <a:xfrm>
              <a:off x="4059557" y="4015821"/>
              <a:ext cx="1133556" cy="254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b="1" dirty="0" smtClean="0">
                  <a:latin typeface="Trebuchet MS" panose="020B0603020202020204" pitchFamily="34" charset="0"/>
                </a:rPr>
                <a:t>“1.1”/2</a:t>
              </a:r>
              <a:endParaRPr lang="en-US" sz="1400" b="1" dirty="0">
                <a:latin typeface="Trebuchet MS" panose="020B0603020202020204" pitchFamily="34" charset="0"/>
              </a:endParaRPr>
            </a:p>
          </p:txBody>
        </p:sp>
        <p:sp>
          <p:nvSpPr>
            <p:cNvPr id="74" name="Left Brace 73"/>
            <p:cNvSpPr/>
            <p:nvPr/>
          </p:nvSpPr>
          <p:spPr bwMode="auto">
            <a:xfrm>
              <a:off x="5004048" y="4005064"/>
              <a:ext cx="201300" cy="246951"/>
            </a:xfrm>
            <a:prstGeom prst="leftBrace">
              <a:avLst/>
            </a:prstGeom>
            <a:solidFill>
              <a:schemeClr val="bg1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52245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 animBg="1"/>
      <p:bldP spid="53" grpId="0" animBg="1"/>
      <p:bldP spid="55" grpId="0" animBg="1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1880" y="1600201"/>
            <a:ext cx="538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 smtClean="0"/>
              <a:t> </a:t>
            </a:r>
            <a:endParaRPr lang="en-US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239349" y="274638"/>
            <a:ext cx="11664000" cy="706090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pt-PT" dirty="0" smtClean="0"/>
              <a:t>Stem analysis</a:t>
            </a:r>
            <a:r>
              <a:rPr lang="pt-PT" dirty="0"/>
              <a:t/>
            </a:r>
            <a:br>
              <a:rPr lang="pt-PT" dirty="0"/>
            </a:br>
            <a:r>
              <a:rPr lang="pt-PT" dirty="0" smtClean="0"/>
              <a:t>Carmean’s correction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877943" y="1489909"/>
            <a:ext cx="3805666" cy="4540648"/>
            <a:chOff x="7788846" y="1532118"/>
            <a:chExt cx="3805666" cy="4540648"/>
          </a:xfrm>
        </p:grpSpPr>
        <p:grpSp>
          <p:nvGrpSpPr>
            <p:cNvPr id="12" name="Group 11"/>
            <p:cNvGrpSpPr/>
            <p:nvPr/>
          </p:nvGrpSpPr>
          <p:grpSpPr>
            <a:xfrm>
              <a:off x="7788846" y="1532118"/>
              <a:ext cx="3805666" cy="4093125"/>
              <a:chOff x="7746128" y="1566357"/>
              <a:chExt cx="3888432" cy="4094891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7746128" y="1566357"/>
                <a:ext cx="1944216" cy="4094891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 flipV="1">
                <a:off x="9690344" y="1566357"/>
                <a:ext cx="1944216" cy="4094891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792118" y="5170912"/>
              <a:ext cx="3802394" cy="901854"/>
            </a:xfrm>
            <a:prstGeom prst="ellipse">
              <a:avLst/>
            </a:prstGeom>
            <a:no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84652" y="2269646"/>
            <a:ext cx="5430558" cy="691008"/>
            <a:chOff x="6584652" y="2269646"/>
            <a:chExt cx="5430558" cy="691008"/>
          </a:xfrm>
        </p:grpSpPr>
        <p:grpSp>
          <p:nvGrpSpPr>
            <p:cNvPr id="17" name="Group 16"/>
            <p:cNvGrpSpPr/>
            <p:nvPr/>
          </p:nvGrpSpPr>
          <p:grpSpPr>
            <a:xfrm>
              <a:off x="6584652" y="2348654"/>
              <a:ext cx="612000" cy="612000"/>
              <a:chOff x="6326746" y="3501008"/>
              <a:chExt cx="1224000" cy="1224136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6326746" y="3501008"/>
                <a:ext cx="1224000" cy="1224136"/>
              </a:xfrm>
              <a:prstGeom prst="ellipse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398746" y="3568696"/>
                <a:ext cx="1080000" cy="1080000"/>
              </a:xfrm>
              <a:prstGeom prst="ellipse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7273830" y="2593733"/>
              <a:ext cx="4310785" cy="15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382905" y="2269646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Disc 2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081630" y="2280208"/>
              <a:ext cx="933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 = 3.5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326747" y="3501008"/>
            <a:ext cx="5777211" cy="876094"/>
            <a:chOff x="6326747" y="3501008"/>
            <a:chExt cx="5777211" cy="876094"/>
          </a:xfrm>
        </p:grpSpPr>
        <p:grpSp>
          <p:nvGrpSpPr>
            <p:cNvPr id="27" name="Group 26"/>
            <p:cNvGrpSpPr/>
            <p:nvPr/>
          </p:nvGrpSpPr>
          <p:grpSpPr>
            <a:xfrm>
              <a:off x="6326747" y="3501008"/>
              <a:ext cx="932204" cy="876094"/>
              <a:chOff x="6326746" y="3501008"/>
              <a:chExt cx="1224000" cy="1224136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6326746" y="3501008"/>
                <a:ext cx="1224000" cy="1224136"/>
              </a:xfrm>
              <a:prstGeom prst="ellipse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398746" y="3568696"/>
                <a:ext cx="1080000" cy="1080000"/>
              </a:xfrm>
              <a:prstGeom prst="ellipse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546336" y="3709120"/>
                <a:ext cx="792000" cy="792000"/>
              </a:xfrm>
              <a:prstGeom prst="ellipse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604920" y="3762220"/>
                <a:ext cx="684000" cy="684000"/>
              </a:xfrm>
              <a:prstGeom prst="ellipse">
                <a:avLst/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7303569" y="3975401"/>
              <a:ext cx="4310785" cy="15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412644" y="3651314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Disc 1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170378" y="3924920"/>
              <a:ext cx="933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 = 1.3</a:t>
              </a:r>
              <a:endParaRPr lang="en-US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633369" y="2867859"/>
            <a:ext cx="2281033" cy="3012487"/>
            <a:chOff x="8544272" y="2910068"/>
            <a:chExt cx="2281033" cy="3012487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8544272" y="2910068"/>
              <a:ext cx="1133374" cy="2744702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7" idx="6"/>
            </p:cNvCxnSpPr>
            <p:nvPr/>
          </p:nvCxnSpPr>
          <p:spPr>
            <a:xfrm flipH="1" flipV="1">
              <a:off x="9689408" y="2910068"/>
              <a:ext cx="1135897" cy="2740125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8560147" y="5377830"/>
              <a:ext cx="2265158" cy="544725"/>
            </a:xfrm>
            <a:prstGeom prst="ellipse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9796426" y="2737298"/>
            <a:ext cx="2085359" cy="369332"/>
            <a:chOff x="9796426" y="2737298"/>
            <a:chExt cx="2085359" cy="369332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9796426" y="2910336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11383683" y="2737298"/>
              <a:ext cx="4981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12</a:t>
              </a:r>
              <a:endParaRPr lang="en-US" dirty="0"/>
            </a:p>
          </p:txBody>
        </p:sp>
      </p:grpSp>
      <p:sp>
        <p:nvSpPr>
          <p:cNvPr id="2" name="Oval 1"/>
          <p:cNvSpPr/>
          <p:nvPr/>
        </p:nvSpPr>
        <p:spPr>
          <a:xfrm>
            <a:off x="11390358" y="2700021"/>
            <a:ext cx="432048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59" name="Group 58"/>
          <p:cNvGrpSpPr/>
          <p:nvPr/>
        </p:nvGrpSpPr>
        <p:grpSpPr>
          <a:xfrm>
            <a:off x="8899172" y="3602170"/>
            <a:ext cx="1758571" cy="2153637"/>
            <a:chOff x="8810075" y="3644379"/>
            <a:chExt cx="1758571" cy="2153637"/>
          </a:xfrm>
        </p:grpSpPr>
        <p:sp>
          <p:nvSpPr>
            <p:cNvPr id="60" name="Oval 59"/>
            <p:cNvSpPr/>
            <p:nvPr/>
          </p:nvSpPr>
          <p:spPr>
            <a:xfrm>
              <a:off x="8810075" y="5429983"/>
              <a:ext cx="1750261" cy="368033"/>
            </a:xfrm>
            <a:prstGeom prst="ellipse">
              <a:avLst/>
            </a:prstGeom>
            <a:noFill/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>
              <a:stCxn id="60" idx="2"/>
            </p:cNvCxnSpPr>
            <p:nvPr/>
          </p:nvCxnSpPr>
          <p:spPr>
            <a:xfrm flipV="1">
              <a:off x="8810075" y="3679750"/>
              <a:ext cx="889880" cy="1934250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 flipV="1">
              <a:off x="9707329" y="3644379"/>
              <a:ext cx="861317" cy="1981499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9789052" y="3435746"/>
            <a:ext cx="2073570" cy="369332"/>
            <a:chOff x="9789052" y="3435746"/>
            <a:chExt cx="2073570" cy="369332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9789052" y="3644296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1364520" y="3435746"/>
              <a:ext cx="4981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11</a:t>
              </a:r>
              <a:endParaRPr lang="en-US" dirty="0"/>
            </a:p>
          </p:txBody>
        </p:sp>
      </p:grpSp>
      <p:sp>
        <p:nvSpPr>
          <p:cNvPr id="19" name="Oval 18"/>
          <p:cNvSpPr/>
          <p:nvPr/>
        </p:nvSpPr>
        <p:spPr>
          <a:xfrm>
            <a:off x="11345228" y="3458805"/>
            <a:ext cx="432048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7932584" y="3652380"/>
            <a:ext cx="3420000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cxnSp>
      <p:cxnSp>
        <p:nvCxnSpPr>
          <p:cNvPr id="67" name="Straight Connector 66"/>
          <p:cNvCxnSpPr/>
          <p:nvPr/>
        </p:nvCxnSpPr>
        <p:spPr bwMode="auto">
          <a:xfrm>
            <a:off x="7968208" y="2920876"/>
            <a:ext cx="3384000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cxnSp>
      <p:sp>
        <p:nvSpPr>
          <p:cNvPr id="71" name="TextBox 70"/>
          <p:cNvSpPr txBox="1"/>
          <p:nvPr/>
        </p:nvSpPr>
        <p:spPr>
          <a:xfrm>
            <a:off x="377473" y="6314091"/>
            <a:ext cx="1143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 nrg</a:t>
            </a:r>
            <a:r>
              <a:rPr lang="en-US" baseline="-25000" dirty="0" smtClean="0"/>
              <a:t>1</a:t>
            </a:r>
            <a:r>
              <a:rPr lang="en-US" dirty="0" smtClean="0"/>
              <a:t> and nrg2 are the number of rings in the discs collected at heights 1 and 2 respectively.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9281441" y="5475023"/>
            <a:ext cx="943104" cy="21602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>
            <a:stCxn id="49" idx="2"/>
          </p:cNvCxnSpPr>
          <p:nvPr/>
        </p:nvCxnSpPr>
        <p:spPr>
          <a:xfrm flipV="1">
            <a:off x="9286595" y="4484450"/>
            <a:ext cx="495192" cy="109674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9" idx="6"/>
          </p:cNvCxnSpPr>
          <p:nvPr/>
        </p:nvCxnSpPr>
        <p:spPr>
          <a:xfrm flipH="1" flipV="1">
            <a:off x="9765431" y="4482916"/>
            <a:ext cx="464268" cy="109827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1381433" y="4252601"/>
            <a:ext cx="5084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75" name="Rectangle 3"/>
          <p:cNvSpPr txBox="1">
            <a:spLocks noChangeArrowheads="1"/>
          </p:cNvSpPr>
          <p:nvPr/>
        </p:nvSpPr>
        <p:spPr>
          <a:xfrm>
            <a:off x="431371" y="1196753"/>
            <a:ext cx="6312701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400" dirty="0" err="1" smtClean="0"/>
              <a:t>It</a:t>
            </a:r>
            <a:r>
              <a:rPr lang="pt-PT" sz="2400" dirty="0" smtClean="0"/>
              <a:t> </a:t>
            </a:r>
            <a:r>
              <a:rPr lang="pt-PT" sz="2400" dirty="0" err="1" smtClean="0"/>
              <a:t>is</a:t>
            </a:r>
            <a:r>
              <a:rPr lang="pt-PT" sz="2400" dirty="0" smtClean="0"/>
              <a:t> </a:t>
            </a:r>
            <a:r>
              <a:rPr lang="pt-PT" sz="2400" dirty="0" err="1" smtClean="0"/>
              <a:t>possible</a:t>
            </a:r>
            <a:r>
              <a:rPr lang="pt-PT" sz="2400" dirty="0" smtClean="0"/>
              <a:t> to </a:t>
            </a:r>
            <a:r>
              <a:rPr lang="pt-PT" sz="2400" dirty="0" err="1" smtClean="0"/>
              <a:t>obtain</a:t>
            </a:r>
            <a:r>
              <a:rPr lang="pt-PT" sz="2400" dirty="0" smtClean="0"/>
              <a:t> a general formula for </a:t>
            </a:r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height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</a:t>
            </a:r>
            <a:r>
              <a:rPr lang="pt-PT" sz="2400" dirty="0" err="1" smtClean="0"/>
              <a:t>any</a:t>
            </a:r>
            <a:r>
              <a:rPr lang="pt-PT" sz="2400" dirty="0" smtClean="0"/>
              <a:t> </a:t>
            </a:r>
            <a:r>
              <a:rPr lang="pt-PT" sz="2400" dirty="0" err="1" smtClean="0"/>
              <a:t>whorl</a:t>
            </a:r>
            <a:r>
              <a:rPr lang="pt-PT" sz="2400" dirty="0" smtClean="0"/>
              <a:t> </a:t>
            </a:r>
            <a:r>
              <a:rPr lang="pt-PT" sz="2400" dirty="0" err="1" smtClean="0"/>
              <a:t>h</a:t>
            </a:r>
            <a:r>
              <a:rPr lang="pt-PT" sz="2400" baseline="-25000" dirty="0" err="1" smtClean="0"/>
              <a:t>ij</a:t>
            </a:r>
            <a:r>
              <a:rPr lang="pt-PT" sz="2400" dirty="0" smtClean="0"/>
              <a:t>: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graphicFrame>
        <p:nvGraphicFramePr>
          <p:cNvPr id="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2273127"/>
              </p:ext>
            </p:extLst>
          </p:nvPr>
        </p:nvGraphicFramePr>
        <p:xfrm>
          <a:off x="899693" y="2325903"/>
          <a:ext cx="4511825" cy="731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Equation" r:id="rId4" imgW="2527300" imgH="406400" progId="Equation.3">
                  <p:embed/>
                </p:oleObj>
              </mc:Choice>
              <mc:Fallback>
                <p:oleObj name="Equation" r:id="rId4" imgW="2527300" imgH="406400" progId="Equation.3">
                  <p:embed/>
                  <p:pic>
                    <p:nvPicPr>
                      <p:cNvPr id="1413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693" y="2325903"/>
                        <a:ext cx="4511825" cy="73159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7" name="Group 9"/>
          <p:cNvGrpSpPr>
            <a:grpSpLocks/>
          </p:cNvGrpSpPr>
          <p:nvPr/>
        </p:nvGrpSpPr>
        <p:grpSpPr bwMode="auto">
          <a:xfrm>
            <a:off x="475333" y="3607891"/>
            <a:ext cx="5829403" cy="735012"/>
            <a:chOff x="816" y="2544"/>
            <a:chExt cx="4932" cy="463"/>
          </a:xfrm>
        </p:grpSpPr>
        <p:sp>
          <p:nvSpPr>
            <p:cNvPr id="78" name="Rectangle 6"/>
            <p:cNvSpPr>
              <a:spLocks noChangeArrowheads="1"/>
            </p:cNvSpPr>
            <p:nvPr/>
          </p:nvSpPr>
          <p:spPr bwMode="auto">
            <a:xfrm>
              <a:off x="1487" y="2546"/>
              <a:ext cx="4261" cy="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216000"/>
            <a:lstStyle/>
            <a:p>
              <a:pPr marL="342900" indent="-342900" algn="just">
                <a:spcBef>
                  <a:spcPct val="50000"/>
                </a:spcBef>
                <a:buClr>
                  <a:srgbClr val="009900"/>
                </a:buClr>
              </a:pPr>
              <a:r>
                <a:rPr lang="pt-PT" dirty="0">
                  <a:solidFill>
                    <a:srgbClr val="333333"/>
                  </a:solidFill>
                  <a:latin typeface="Trebuchet MS" panose="020B0603020202020204" pitchFamily="34" charset="0"/>
                </a:rPr>
                <a:t>is the annual growth between discs </a:t>
              </a:r>
              <a:r>
                <a:rPr lang="pt-PT" i="1" dirty="0">
                  <a:solidFill>
                    <a:srgbClr val="333333"/>
                  </a:solidFill>
                  <a:latin typeface="Trebuchet MS" panose="020B0603020202020204" pitchFamily="34" charset="0"/>
                </a:rPr>
                <a:t>i</a:t>
              </a:r>
              <a:r>
                <a:rPr lang="pt-PT" dirty="0">
                  <a:solidFill>
                    <a:srgbClr val="333333"/>
                  </a:solidFill>
                  <a:latin typeface="Trebuchet MS" panose="020B0603020202020204" pitchFamily="34" charset="0"/>
                </a:rPr>
                <a:t> and </a:t>
              </a:r>
              <a:r>
                <a:rPr lang="pt-PT" i="1" dirty="0">
                  <a:solidFill>
                    <a:srgbClr val="333333"/>
                  </a:solidFill>
                  <a:latin typeface="Trebuchet MS" panose="020B0603020202020204" pitchFamily="34" charset="0"/>
                </a:rPr>
                <a:t>i+1</a:t>
              </a:r>
              <a:r>
                <a:rPr lang="en-US" dirty="0">
                  <a:solidFill>
                    <a:srgbClr val="333333"/>
                  </a:solidFill>
                  <a:latin typeface="Trebuchet MS" panose="020B0603020202020204" pitchFamily="34" charset="0"/>
                </a:rPr>
                <a:t> </a:t>
              </a:r>
            </a:p>
          </p:txBody>
        </p:sp>
        <p:graphicFrame>
          <p:nvGraphicFramePr>
            <p:cNvPr id="79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28373408"/>
                </p:ext>
              </p:extLst>
            </p:nvPr>
          </p:nvGraphicFramePr>
          <p:xfrm>
            <a:off x="816" y="2544"/>
            <a:ext cx="590" cy="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9" name="Equation" r:id="rId6" imgW="558800" imgH="381000" progId="Equation.3">
                    <p:embed/>
                  </p:oleObj>
                </mc:Choice>
                <mc:Fallback>
                  <p:oleObj name="Equation" r:id="rId6" imgW="558800" imgH="381000" progId="Equation.3">
                    <p:embed/>
                    <p:pic>
                      <p:nvPicPr>
                        <p:cNvPr id="141319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2544"/>
                          <a:ext cx="590" cy="40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066" y="4663186"/>
            <a:ext cx="7526002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3858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Stem analysis</a:t>
            </a:r>
            <a:br>
              <a:rPr lang="pt-PT" dirty="0"/>
            </a:br>
            <a:r>
              <a:rPr lang="pt-PT" sz="2400" dirty="0"/>
              <a:t>Carmean’s correction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6312024" y="3212976"/>
            <a:ext cx="242736" cy="9361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01814" y="1727200"/>
            <a:ext cx="4365625" cy="4572000"/>
            <a:chOff x="277813" y="1727200"/>
            <a:chExt cx="4365625" cy="4572000"/>
          </a:xfrm>
        </p:grpSpPr>
        <p:pic>
          <p:nvPicPr>
            <p:cNvPr id="13824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813" y="1727200"/>
              <a:ext cx="4365625" cy="457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59532" y="2492896"/>
              <a:ext cx="369332" cy="2677656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r>
                <a:rPr lang="pt-PT" sz="1200" b="1" dirty="0">
                  <a:latin typeface="+mj-lt"/>
                </a:rPr>
                <a:t>Heights (m)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31640" y="5769260"/>
              <a:ext cx="20438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rtlCol="0">
              <a:spAutoFit/>
            </a:bodyPr>
            <a:lstStyle/>
            <a:p>
              <a:r>
                <a:rPr lang="pt-PT" sz="1200" b="1" dirty="0">
                  <a:latin typeface="+mj-lt"/>
                </a:rPr>
                <a:t>Diameters (cm)</a:t>
              </a:r>
              <a:endParaRPr lang="en-US" sz="1200" b="1" dirty="0">
                <a:latin typeface="+mj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30926" y="1727201"/>
            <a:ext cx="4386263" cy="4568825"/>
            <a:chOff x="4606925" y="1727200"/>
            <a:chExt cx="4386263" cy="4568825"/>
          </a:xfrm>
        </p:grpSpPr>
        <p:pic>
          <p:nvPicPr>
            <p:cNvPr id="13824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925" y="1727200"/>
              <a:ext cx="4386263" cy="4568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788024" y="2492896"/>
              <a:ext cx="369332" cy="2677656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r>
                <a:rPr lang="pt-PT" sz="1200" b="1" dirty="0">
                  <a:latin typeface="+mj-lt"/>
                </a:rPr>
                <a:t>Heights (m)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12532" y="5769260"/>
              <a:ext cx="20438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rtlCol="0">
              <a:spAutoFit/>
            </a:bodyPr>
            <a:lstStyle/>
            <a:p>
              <a:r>
                <a:rPr lang="pt-PT" sz="1200" b="1" dirty="0">
                  <a:latin typeface="+mj-lt"/>
                </a:rPr>
                <a:t>Diameters (cm)</a:t>
              </a:r>
              <a:endParaRPr lang="en-US" sz="12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7884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Stem analysis</a:t>
            </a:r>
            <a:br>
              <a:rPr lang="pt-PT" dirty="0"/>
            </a:br>
            <a:r>
              <a:rPr lang="pt-PT" sz="2400" dirty="0"/>
              <a:t>Carmean’s correction</a:t>
            </a:r>
            <a:endParaRPr lang="en-US" dirty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6312701" cy="4929411"/>
          </a:xfrm>
        </p:spPr>
        <p:txBody>
          <a:bodyPr/>
          <a:lstStyle/>
          <a:p>
            <a:r>
              <a:rPr lang="pt-PT" dirty="0" smtClean="0"/>
              <a:t>It is possible to obtain a general formula for the height of any whorl h</a:t>
            </a:r>
            <a:r>
              <a:rPr lang="pt-PT" baseline="-25000" dirty="0" smtClean="0"/>
              <a:t>ij</a:t>
            </a:r>
            <a:r>
              <a:rPr lang="pt-PT" dirty="0" smtClean="0"/>
              <a:t>: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1524001" y="3039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413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703570"/>
              </p:ext>
            </p:extLst>
          </p:nvPr>
        </p:nvGraphicFramePr>
        <p:xfrm>
          <a:off x="957955" y="2354332"/>
          <a:ext cx="4511825" cy="731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2" name="Equation" r:id="rId3" imgW="2527300" imgH="406400" progId="Equation.3">
                  <p:embed/>
                </p:oleObj>
              </mc:Choice>
              <mc:Fallback>
                <p:oleObj name="Equation" r:id="rId3" imgW="2527300" imgH="406400" progId="Equation.3">
                  <p:embed/>
                  <p:pic>
                    <p:nvPicPr>
                      <p:cNvPr id="1413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955" y="2354332"/>
                        <a:ext cx="4511825" cy="73159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20" name="Rectangle 8"/>
          <p:cNvSpPr>
            <a:spLocks noChangeArrowheads="1"/>
          </p:cNvSpPr>
          <p:nvPr/>
        </p:nvSpPr>
        <p:spPr bwMode="auto">
          <a:xfrm>
            <a:off x="1524001" y="30538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41321" name="Group 9"/>
          <p:cNvGrpSpPr>
            <a:grpSpLocks/>
          </p:cNvGrpSpPr>
          <p:nvPr/>
        </p:nvGrpSpPr>
        <p:grpSpPr bwMode="auto">
          <a:xfrm>
            <a:off x="915125" y="3536853"/>
            <a:ext cx="5829403" cy="735012"/>
            <a:chOff x="816" y="2544"/>
            <a:chExt cx="4932" cy="463"/>
          </a:xfrm>
        </p:grpSpPr>
        <p:sp>
          <p:nvSpPr>
            <p:cNvPr id="141318" name="Rectangle 6"/>
            <p:cNvSpPr>
              <a:spLocks noChangeArrowheads="1"/>
            </p:cNvSpPr>
            <p:nvPr/>
          </p:nvSpPr>
          <p:spPr bwMode="auto">
            <a:xfrm>
              <a:off x="1487" y="2546"/>
              <a:ext cx="4261" cy="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216000"/>
            <a:lstStyle/>
            <a:p>
              <a:pPr marL="342900" indent="-342900" algn="just">
                <a:spcBef>
                  <a:spcPct val="50000"/>
                </a:spcBef>
                <a:buClr>
                  <a:srgbClr val="009900"/>
                </a:buClr>
              </a:pPr>
              <a:r>
                <a:rPr lang="pt-PT" dirty="0">
                  <a:solidFill>
                    <a:srgbClr val="333333"/>
                  </a:solidFill>
                  <a:latin typeface="Trebuchet MS" panose="020B0603020202020204" pitchFamily="34" charset="0"/>
                </a:rPr>
                <a:t>is the annual growth between discs </a:t>
              </a:r>
              <a:r>
                <a:rPr lang="pt-PT" i="1" dirty="0">
                  <a:solidFill>
                    <a:srgbClr val="333333"/>
                  </a:solidFill>
                  <a:latin typeface="Trebuchet MS" panose="020B0603020202020204" pitchFamily="34" charset="0"/>
                </a:rPr>
                <a:t>i</a:t>
              </a:r>
              <a:r>
                <a:rPr lang="pt-PT" dirty="0">
                  <a:solidFill>
                    <a:srgbClr val="333333"/>
                  </a:solidFill>
                  <a:latin typeface="Trebuchet MS" panose="020B0603020202020204" pitchFamily="34" charset="0"/>
                </a:rPr>
                <a:t> and </a:t>
              </a:r>
              <a:r>
                <a:rPr lang="pt-PT" i="1" dirty="0">
                  <a:solidFill>
                    <a:srgbClr val="333333"/>
                  </a:solidFill>
                  <a:latin typeface="Trebuchet MS" panose="020B0603020202020204" pitchFamily="34" charset="0"/>
                </a:rPr>
                <a:t>i+1</a:t>
              </a:r>
              <a:r>
                <a:rPr lang="en-US" dirty="0">
                  <a:solidFill>
                    <a:srgbClr val="333333"/>
                  </a:solidFill>
                  <a:latin typeface="Trebuchet MS" panose="020B0603020202020204" pitchFamily="34" charset="0"/>
                </a:rPr>
                <a:t> </a:t>
              </a:r>
            </a:p>
          </p:txBody>
        </p:sp>
        <p:graphicFrame>
          <p:nvGraphicFramePr>
            <p:cNvPr id="141319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524354"/>
                </p:ext>
              </p:extLst>
            </p:nvPr>
          </p:nvGraphicFramePr>
          <p:xfrm>
            <a:off x="816" y="2544"/>
            <a:ext cx="590" cy="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3" name="Equation" r:id="rId5" imgW="558800" imgH="381000" progId="Equation.3">
                    <p:embed/>
                  </p:oleObj>
                </mc:Choice>
                <mc:Fallback>
                  <p:oleObj name="Equation" r:id="rId5" imgW="558800" imgH="381000" progId="Equation.3">
                    <p:embed/>
                    <p:pic>
                      <p:nvPicPr>
                        <p:cNvPr id="141319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2544"/>
                          <a:ext cx="590" cy="40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132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066" y="4663186"/>
            <a:ext cx="7526002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" b="9120"/>
          <a:stretch/>
        </p:blipFill>
        <p:spPr bwMode="auto">
          <a:xfrm>
            <a:off x="7273936" y="1196752"/>
            <a:ext cx="4438688" cy="508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 bwMode="auto">
          <a:xfrm>
            <a:off x="7489960" y="3717032"/>
            <a:ext cx="4068000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8282048" y="2883932"/>
            <a:ext cx="3241958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013575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711200"/>
          </a:xfrm>
        </p:spPr>
        <p:txBody>
          <a:bodyPr>
            <a:normAutofit fontScale="90000"/>
          </a:bodyPr>
          <a:lstStyle/>
          <a:p>
            <a:r>
              <a:rPr lang="en-GB" dirty="0"/>
              <a:t>Where do we get the data for growth studies</a:t>
            </a:r>
            <a:r>
              <a:rPr lang="en-GB" dirty="0">
                <a:latin typeface="Verdana" pitchFamily="34" charset="0"/>
              </a:rPr>
              <a:t>?</a:t>
            </a:r>
            <a:endParaRPr lang="pt-PT" sz="3400" dirty="0"/>
          </a:p>
        </p:txBody>
      </p:sp>
    </p:spTree>
    <p:extLst>
      <p:ext uri="{BB962C8B-B14F-4D97-AF65-F5344CB8AC3E}">
        <p14:creationId xmlns:p14="http://schemas.microsoft.com/office/powerpoint/2010/main" val="196637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Where do we get the data for growth studies</a:t>
            </a:r>
            <a:r>
              <a:rPr lang="en-GB" sz="2800" dirty="0">
                <a:latin typeface="Verdana" pitchFamily="34" charset="0"/>
              </a:rPr>
              <a:t>?</a:t>
            </a:r>
            <a:endParaRPr lang="en-US" sz="2800" dirty="0">
              <a:latin typeface="Verdana" pitchFamily="34" charset="0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 permanent and interval plots</a:t>
            </a:r>
            <a:endParaRPr lang="en-GB" dirty="0"/>
          </a:p>
          <a:p>
            <a:pPr lvl="1"/>
            <a:r>
              <a:rPr lang="en-GB" dirty="0" smtClean="0"/>
              <a:t>Plots established with the objective of measuring growth in stands managed according to “current” practices</a:t>
            </a:r>
          </a:p>
          <a:p>
            <a:pPr lvl="2"/>
            <a:r>
              <a:rPr lang="en-GB" dirty="0" smtClean="0">
                <a:solidFill>
                  <a:srgbClr val="008000"/>
                </a:solidFill>
              </a:rPr>
              <a:t>Permanent plots follow the stand during a long period, eventually the whole life of the stand</a:t>
            </a:r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9393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pt-PT" dirty="0" err="1" smtClean="0"/>
              <a:t>Permanent</a:t>
            </a:r>
            <a:r>
              <a:rPr lang="pt-PT" dirty="0" smtClean="0"/>
              <a:t> </a:t>
            </a:r>
            <a:r>
              <a:rPr lang="pt-PT" dirty="0" err="1" smtClean="0"/>
              <a:t>plots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49" y="1205406"/>
            <a:ext cx="11089251" cy="4929411"/>
          </a:xfrm>
        </p:spPr>
        <p:txBody>
          <a:bodyPr/>
          <a:lstStyle/>
          <a:p>
            <a:r>
              <a:rPr lang="en-US" dirty="0" smtClean="0"/>
              <a:t>Permanent plot with three successive measurements (white trees are removed during thinning). Graphical representation of data series of three permanent plots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991544" y="5373216"/>
            <a:ext cx="612068" cy="6480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23592" y="2534417"/>
            <a:ext cx="7614364" cy="3600400"/>
            <a:chOff x="4216352" y="1556792"/>
            <a:chExt cx="7614364" cy="3600400"/>
          </a:xfrm>
        </p:grpSpPr>
        <p:pic>
          <p:nvPicPr>
            <p:cNvPr id="14233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"/>
            <a:stretch/>
          </p:blipFill>
          <p:spPr bwMode="auto">
            <a:xfrm>
              <a:off x="4216352" y="1556792"/>
              <a:ext cx="7614364" cy="360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4367808" y="4460603"/>
              <a:ext cx="612068" cy="69658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70098" y="6248346"/>
            <a:ext cx="2641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200" dirty="0">
                <a:latin typeface="Trebuchet MS" pitchFamily="34" charset="0"/>
              </a:rPr>
              <a:t>Adapted from Gadow and Hui 1999</a:t>
            </a:r>
            <a:endParaRPr lang="en-US" sz="12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6182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27"/>
          <p:cNvSpPr txBox="1">
            <a:spLocks noChangeArrowheads="1"/>
          </p:cNvSpPr>
          <p:nvPr/>
        </p:nvSpPr>
        <p:spPr>
          <a:xfrm>
            <a:off x="623392" y="2708920"/>
            <a:ext cx="27363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None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Examples of permanent plot data </a:t>
            </a:r>
            <a:br>
              <a:rPr lang="en-GB" sz="2400" dirty="0" smtClean="0"/>
            </a:br>
            <a:r>
              <a:rPr lang="en-GB" sz="2400" i="1" dirty="0" err="1"/>
              <a:t>h</a:t>
            </a:r>
            <a:r>
              <a:rPr lang="en-GB" sz="2400" i="1" baseline="-25000" dirty="0" err="1"/>
              <a:t>dom</a:t>
            </a:r>
            <a:r>
              <a:rPr lang="en-GB" sz="2400" dirty="0"/>
              <a:t> - eucalyptus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571500" indent="-571500" algn="l"/>
            <a:r>
              <a:rPr lang="pt-PT" dirty="0" err="1" smtClean="0"/>
              <a:t>Permanent</a:t>
            </a:r>
            <a:r>
              <a:rPr lang="pt-PT" dirty="0" smtClean="0"/>
              <a:t> </a:t>
            </a:r>
            <a:r>
              <a:rPr lang="pt-PT" dirty="0" err="1" smtClean="0"/>
              <a:t>plots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52" y="1340768"/>
            <a:ext cx="754304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636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Where do we get the data for growth studies</a:t>
            </a:r>
            <a:r>
              <a:rPr lang="en-GB" sz="2800" dirty="0">
                <a:latin typeface="Verdana" pitchFamily="34" charset="0"/>
              </a:rPr>
              <a:t>?</a:t>
            </a:r>
            <a:endParaRPr lang="en-US" sz="2800" dirty="0">
              <a:latin typeface="Verdana" pitchFamily="34" charset="0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permanent and interval plots</a:t>
            </a:r>
            <a:endParaRPr lang="en-GB" dirty="0"/>
          </a:p>
          <a:p>
            <a:pPr lvl="1"/>
            <a:r>
              <a:rPr lang="en-GB" dirty="0" smtClean="0"/>
              <a:t>Plots established with the objective of measuring growth in stands managed according to “current” practices</a:t>
            </a:r>
          </a:p>
          <a:p>
            <a:pPr lvl="2"/>
            <a:r>
              <a:rPr lang="en-GB" dirty="0" smtClean="0"/>
              <a:t>Permanent plots follow the stand during a long period, eventually the whole life of the stand</a:t>
            </a:r>
          </a:p>
          <a:p>
            <a:pPr lvl="2"/>
            <a:r>
              <a:rPr lang="en-GB" dirty="0" smtClean="0">
                <a:solidFill>
                  <a:srgbClr val="008000"/>
                </a:solidFill>
              </a:rPr>
              <a:t>Interval plots follow the stand during a limited interval, but they are </a:t>
            </a:r>
            <a:r>
              <a:rPr lang="en-GB" dirty="0" err="1" smtClean="0">
                <a:solidFill>
                  <a:srgbClr val="008000"/>
                </a:solidFill>
              </a:rPr>
              <a:t>remeasured</a:t>
            </a:r>
            <a:r>
              <a:rPr lang="en-GB" dirty="0" smtClean="0">
                <a:solidFill>
                  <a:srgbClr val="008000"/>
                </a:solidFill>
              </a:rPr>
              <a:t> at least once</a:t>
            </a:r>
          </a:p>
          <a:p>
            <a:pPr lvl="2"/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7836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11901</TotalTime>
  <Words>2722</Words>
  <Application>Microsoft Office PowerPoint</Application>
  <PresentationFormat>Widescreen</PresentationFormat>
  <Paragraphs>494</Paragraphs>
  <Slides>48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Calibri</vt:lpstr>
      <vt:lpstr>Tahoma</vt:lpstr>
      <vt:lpstr>Times New Roman</vt:lpstr>
      <vt:lpstr>Trebuchet MS</vt:lpstr>
      <vt:lpstr>Verdana</vt:lpstr>
      <vt:lpstr>Wingdings</vt:lpstr>
      <vt:lpstr>Custom Design</vt:lpstr>
      <vt:lpstr>Equation</vt:lpstr>
      <vt:lpstr>Methods to study the evolution of tree and stand variables over time</vt:lpstr>
      <vt:lpstr>Summary</vt:lpstr>
      <vt:lpstr>PowerPoint Presentation</vt:lpstr>
      <vt:lpstr>PowerPoint Presentation</vt:lpstr>
      <vt:lpstr>Where do we get the data for growth studies?</vt:lpstr>
      <vt:lpstr>Where do we get the data for growth studies?</vt:lpstr>
      <vt:lpstr>Permanent plots</vt:lpstr>
      <vt:lpstr>PowerPoint Presentation</vt:lpstr>
      <vt:lpstr>Where do we get the data for growth studies?</vt:lpstr>
      <vt:lpstr>Interval plots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do we get the data for growth studies?</vt:lpstr>
      <vt:lpstr>Temporary plots</vt:lpstr>
      <vt:lpstr>PowerPoint Presentation</vt:lpstr>
      <vt:lpstr>Where do we get the data for growth studies?</vt:lpstr>
      <vt:lpstr>Experimental trials</vt:lpstr>
      <vt:lpstr>Experimental trials</vt:lpstr>
      <vt:lpstr>Experimental trials</vt:lpstr>
      <vt:lpstr>Experimental trials</vt:lpstr>
      <vt:lpstr>PowerPoint Presentation</vt:lpstr>
      <vt:lpstr>Where do we get the data for growth studies?</vt:lpstr>
      <vt:lpstr>Where do we get the data for growth studies?</vt:lpstr>
      <vt:lpstr>Stem analysis</vt:lpstr>
      <vt:lpstr>Partial stem analysis Stand table projection</vt:lpstr>
      <vt:lpstr>Partial stem analysis Stand table projection</vt:lpstr>
      <vt:lpstr>Partial stem analysis Stand table projection</vt:lpstr>
      <vt:lpstr>Partial stem analysis Stand table projection</vt:lpstr>
      <vt:lpstr>Partial stem analysis Stand table projection</vt:lpstr>
      <vt:lpstr>Partial stem analysis Stand table projection</vt:lpstr>
      <vt:lpstr>Partial stem analysis Stand table projection</vt:lpstr>
      <vt:lpstr>Partial stem analysis Stand table projection</vt:lpstr>
      <vt:lpstr>Partial stem analysis Stand table project</vt:lpstr>
      <vt:lpstr>Partial stem analysis Stand table projection</vt:lpstr>
      <vt:lpstr>Partial stem analysis Stand table projection</vt:lpstr>
      <vt:lpstr>Partial stem analysis Stand table projection</vt:lpstr>
      <vt:lpstr>Total stem analysis</vt:lpstr>
      <vt:lpstr>Stem analysis - example</vt:lpstr>
      <vt:lpstr>Stem analysis - example</vt:lpstr>
      <vt:lpstr>Stem analysis Carmean’s correction</vt:lpstr>
      <vt:lpstr>Stem analysis Carmean’s correction</vt:lpstr>
      <vt:lpstr>Stem analysis Carmean’s correction</vt:lpstr>
      <vt:lpstr>Stem analysis Carmean’s correction</vt:lpstr>
      <vt:lpstr>Stem analysis Carmean’s correction</vt:lpstr>
      <vt:lpstr>Stem analysis Carmean’s correction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smb</cp:lastModifiedBy>
  <cp:revision>652</cp:revision>
  <cp:lastPrinted>2017-06-15T21:47:55Z</cp:lastPrinted>
  <dcterms:created xsi:type="dcterms:W3CDTF">2010-02-14T14:45:25Z</dcterms:created>
  <dcterms:modified xsi:type="dcterms:W3CDTF">2021-10-05T22:44:22Z</dcterms:modified>
</cp:coreProperties>
</file>