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72" r:id="rId2"/>
    <p:sldId id="436" r:id="rId3"/>
    <p:sldId id="446" r:id="rId4"/>
    <p:sldId id="468" r:id="rId5"/>
    <p:sldId id="458" r:id="rId6"/>
    <p:sldId id="457" r:id="rId7"/>
    <p:sldId id="282" r:id="rId8"/>
    <p:sldId id="359" r:id="rId9"/>
    <p:sldId id="358" r:id="rId10"/>
    <p:sldId id="357" r:id="rId11"/>
    <p:sldId id="360" r:id="rId12"/>
    <p:sldId id="387" r:id="rId13"/>
    <p:sldId id="462" r:id="rId14"/>
    <p:sldId id="465" r:id="rId15"/>
    <p:sldId id="464" r:id="rId16"/>
    <p:sldId id="467" r:id="rId17"/>
    <p:sldId id="466" r:id="rId18"/>
    <p:sldId id="469" r:id="rId19"/>
    <p:sldId id="463" r:id="rId20"/>
    <p:sldId id="388" r:id="rId21"/>
    <p:sldId id="459" r:id="rId22"/>
    <p:sldId id="361" r:id="rId23"/>
    <p:sldId id="390" r:id="rId24"/>
    <p:sldId id="460" r:id="rId25"/>
    <p:sldId id="461" r:id="rId26"/>
    <p:sldId id="392" r:id="rId27"/>
    <p:sldId id="362" r:id="rId28"/>
    <p:sldId id="395" r:id="rId29"/>
    <p:sldId id="393" r:id="rId30"/>
    <p:sldId id="396" r:id="rId31"/>
    <p:sldId id="397" r:id="rId32"/>
    <p:sldId id="398" r:id="rId33"/>
    <p:sldId id="394" r:id="rId34"/>
    <p:sldId id="470" r:id="rId35"/>
    <p:sldId id="471" r:id="rId36"/>
    <p:sldId id="472" r:id="rId37"/>
    <p:sldId id="400" r:id="rId38"/>
    <p:sldId id="452" r:id="rId39"/>
    <p:sldId id="453" r:id="rId40"/>
    <p:sldId id="454" r:id="rId41"/>
    <p:sldId id="455" r:id="rId42"/>
    <p:sldId id="444" r:id="rId43"/>
    <p:sldId id="445" r:id="rId44"/>
    <p:sldId id="447" r:id="rId45"/>
    <p:sldId id="449" r:id="rId46"/>
    <p:sldId id="450" r:id="rId47"/>
    <p:sldId id="451" r:id="rId48"/>
    <p:sldId id="45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99"/>
    <a:srgbClr val="5C8331"/>
    <a:srgbClr val="FFFFFF"/>
    <a:srgbClr val="628C34"/>
    <a:srgbClr val="587D2F"/>
    <a:srgbClr val="00A9BE"/>
    <a:srgbClr val="948A54"/>
    <a:srgbClr val="DA6208"/>
    <a:srgbClr val="C4B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5332" autoAdjust="0"/>
  </p:normalViewPr>
  <p:slideViewPr>
    <p:cSldViewPr snapToGrid="0">
      <p:cViewPr varScale="1">
        <p:scale>
          <a:sx n="84" d="100"/>
          <a:sy n="84" d="100"/>
        </p:scale>
        <p:origin x="547" y="82"/>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FCFA8-D9E6-4A5B-90A6-6C8CEA933AEF}" type="datetimeFigureOut">
              <a:rPr lang="en-US" smtClean="0"/>
              <a:pPr/>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1BB8-D13D-495A-9D47-044ECFF15BD7}" type="slidenum">
              <a:rPr lang="en-US" smtClean="0"/>
              <a:pPr/>
              <a:t>‹#›</a:t>
            </a:fld>
            <a:endParaRPr lang="en-US"/>
          </a:p>
        </p:txBody>
      </p:sp>
    </p:spTree>
    <p:extLst>
      <p:ext uri="{BB962C8B-B14F-4D97-AF65-F5344CB8AC3E}">
        <p14:creationId xmlns:p14="http://schemas.microsoft.com/office/powerpoint/2010/main" val="42721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1</a:t>
            </a:fld>
            <a:endParaRPr lang="en-US"/>
          </a:p>
        </p:txBody>
      </p:sp>
    </p:spTree>
    <p:extLst>
      <p:ext uri="{BB962C8B-B14F-4D97-AF65-F5344CB8AC3E}">
        <p14:creationId xmlns:p14="http://schemas.microsoft.com/office/powerpoint/2010/main" val="221481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28</a:t>
            </a:fld>
            <a:endParaRPr lang="en-US"/>
          </a:p>
        </p:txBody>
      </p:sp>
    </p:spTree>
    <p:extLst>
      <p:ext uri="{BB962C8B-B14F-4D97-AF65-F5344CB8AC3E}">
        <p14:creationId xmlns:p14="http://schemas.microsoft.com/office/powerpoint/2010/main" val="71550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29</a:t>
            </a:fld>
            <a:endParaRPr lang="en-US"/>
          </a:p>
        </p:txBody>
      </p:sp>
    </p:spTree>
    <p:extLst>
      <p:ext uri="{BB962C8B-B14F-4D97-AF65-F5344CB8AC3E}">
        <p14:creationId xmlns:p14="http://schemas.microsoft.com/office/powerpoint/2010/main" val="248587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30</a:t>
            </a:fld>
            <a:endParaRPr lang="en-US"/>
          </a:p>
        </p:txBody>
      </p:sp>
    </p:spTree>
    <p:extLst>
      <p:ext uri="{BB962C8B-B14F-4D97-AF65-F5344CB8AC3E}">
        <p14:creationId xmlns:p14="http://schemas.microsoft.com/office/powerpoint/2010/main" val="232835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31</a:t>
            </a:fld>
            <a:endParaRPr lang="en-US"/>
          </a:p>
        </p:txBody>
      </p:sp>
    </p:spTree>
    <p:extLst>
      <p:ext uri="{BB962C8B-B14F-4D97-AF65-F5344CB8AC3E}">
        <p14:creationId xmlns:p14="http://schemas.microsoft.com/office/powerpoint/2010/main" val="2591638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32</a:t>
            </a:fld>
            <a:endParaRPr lang="en-US"/>
          </a:p>
        </p:txBody>
      </p:sp>
    </p:spTree>
    <p:extLst>
      <p:ext uri="{BB962C8B-B14F-4D97-AF65-F5344CB8AC3E}">
        <p14:creationId xmlns:p14="http://schemas.microsoft.com/office/powerpoint/2010/main" val="41458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a:t>
            </a:fld>
            <a:endParaRPr lang="en-US"/>
          </a:p>
        </p:txBody>
      </p:sp>
    </p:spTree>
    <p:extLst>
      <p:ext uri="{BB962C8B-B14F-4D97-AF65-F5344CB8AC3E}">
        <p14:creationId xmlns:p14="http://schemas.microsoft.com/office/powerpoint/2010/main" val="349987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8</a:t>
            </a:fld>
            <a:endParaRPr lang="en-US"/>
          </a:p>
        </p:txBody>
      </p:sp>
    </p:spTree>
    <p:extLst>
      <p:ext uri="{BB962C8B-B14F-4D97-AF65-F5344CB8AC3E}">
        <p14:creationId xmlns:p14="http://schemas.microsoft.com/office/powerpoint/2010/main" val="196122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9</a:t>
            </a:fld>
            <a:endParaRPr lang="en-US"/>
          </a:p>
        </p:txBody>
      </p:sp>
    </p:spTree>
    <p:extLst>
      <p:ext uri="{BB962C8B-B14F-4D97-AF65-F5344CB8AC3E}">
        <p14:creationId xmlns:p14="http://schemas.microsoft.com/office/powerpoint/2010/main" val="378718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10</a:t>
            </a:fld>
            <a:endParaRPr lang="en-US"/>
          </a:p>
        </p:txBody>
      </p:sp>
    </p:spTree>
    <p:extLst>
      <p:ext uri="{BB962C8B-B14F-4D97-AF65-F5344CB8AC3E}">
        <p14:creationId xmlns:p14="http://schemas.microsoft.com/office/powerpoint/2010/main" val="362326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11</a:t>
            </a:fld>
            <a:endParaRPr lang="en-US"/>
          </a:p>
        </p:txBody>
      </p:sp>
    </p:spTree>
    <p:extLst>
      <p:ext uri="{BB962C8B-B14F-4D97-AF65-F5344CB8AC3E}">
        <p14:creationId xmlns:p14="http://schemas.microsoft.com/office/powerpoint/2010/main" val="279872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22</a:t>
            </a:fld>
            <a:endParaRPr lang="en-US"/>
          </a:p>
        </p:txBody>
      </p:sp>
    </p:spTree>
    <p:extLst>
      <p:ext uri="{BB962C8B-B14F-4D97-AF65-F5344CB8AC3E}">
        <p14:creationId xmlns:p14="http://schemas.microsoft.com/office/powerpoint/2010/main" val="191369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B7191BB8-D13D-495A-9D47-044ECFF15BD7}" type="slidenum">
              <a:rPr lang="en-US" smtClean="0"/>
              <a:pPr/>
              <a:t>27</a:t>
            </a:fld>
            <a:endParaRPr lang="en-US"/>
          </a:p>
        </p:txBody>
      </p:sp>
    </p:spTree>
    <p:extLst>
      <p:ext uri="{BB962C8B-B14F-4D97-AF65-F5344CB8AC3E}">
        <p14:creationId xmlns:p14="http://schemas.microsoft.com/office/powerpoint/2010/main" val="677234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val 5"/>
          <p:cNvSpPr/>
          <p:nvPr userDrawn="1"/>
        </p:nvSpPr>
        <p:spPr>
          <a:xfrm>
            <a:off x="-102322" y="3618144"/>
            <a:ext cx="3234274" cy="332082"/>
          </a:xfrm>
          <a:prstGeom prst="ellipse">
            <a:avLst/>
          </a:prstGeom>
          <a:gradFill flip="none" rotWithShape="1">
            <a:gsLst>
              <a:gs pos="0">
                <a:schemeClr val="bg1">
                  <a:lumMod val="6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400">
              <a:defRPr/>
            </a:pPr>
            <a:endParaRPr lang="en-US" sz="1800" kern="0">
              <a:solidFill>
                <a:sysClr val="window" lastClr="FFFFFF"/>
              </a:solidFill>
              <a:latin typeface="Arial" panose="020B0604020202020204" pitchFamily="34" charset="0"/>
              <a:cs typeface="Arial" panose="020B0604020202020204" pitchFamily="34" charset="0"/>
            </a:endParaRPr>
          </a:p>
        </p:txBody>
      </p:sp>
      <p:grpSp>
        <p:nvGrpSpPr>
          <p:cNvPr id="7" name="Group 6"/>
          <p:cNvGrpSpPr/>
          <p:nvPr userDrawn="1"/>
        </p:nvGrpSpPr>
        <p:grpSpPr>
          <a:xfrm>
            <a:off x="81115" y="1927110"/>
            <a:ext cx="2972848" cy="1501890"/>
            <a:chOff x="2400300" y="1981200"/>
            <a:chExt cx="7391400" cy="3708528"/>
          </a:xfrm>
        </p:grpSpPr>
        <p:sp>
          <p:nvSpPr>
            <p:cNvPr id="8" name="Freeform 547"/>
            <p:cNvSpPr>
              <a:spLocks/>
            </p:cNvSpPr>
            <p:nvPr/>
          </p:nvSpPr>
          <p:spPr bwMode="auto">
            <a:xfrm>
              <a:off x="3669130" y="1981200"/>
              <a:ext cx="4853741" cy="3147584"/>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Rectangle 548"/>
            <p:cNvSpPr>
              <a:spLocks noChangeArrowheads="1"/>
            </p:cNvSpPr>
            <p:nvPr/>
          </p:nvSpPr>
          <p:spPr bwMode="auto">
            <a:xfrm>
              <a:off x="3846976" y="2160797"/>
              <a:ext cx="4498048" cy="2584307"/>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549"/>
            <p:cNvSpPr>
              <a:spLocks/>
            </p:cNvSpPr>
            <p:nvPr/>
          </p:nvSpPr>
          <p:spPr bwMode="auto">
            <a:xfrm>
              <a:off x="2400300" y="4924700"/>
              <a:ext cx="7391400" cy="745205"/>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550"/>
            <p:cNvSpPr>
              <a:spLocks/>
            </p:cNvSpPr>
            <p:nvPr/>
          </p:nvSpPr>
          <p:spPr bwMode="auto">
            <a:xfrm>
              <a:off x="2419543" y="5584770"/>
              <a:ext cx="7352915" cy="104958"/>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812"/>
            <p:cNvSpPr>
              <a:spLocks/>
            </p:cNvSpPr>
            <p:nvPr/>
          </p:nvSpPr>
          <p:spPr bwMode="auto">
            <a:xfrm>
              <a:off x="5154290" y="5403585"/>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813"/>
            <p:cNvSpPr>
              <a:spLocks/>
            </p:cNvSpPr>
            <p:nvPr/>
          </p:nvSpPr>
          <p:spPr bwMode="auto">
            <a:xfrm>
              <a:off x="5154290" y="5358526"/>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814"/>
            <p:cNvSpPr>
              <a:spLocks/>
            </p:cNvSpPr>
            <p:nvPr/>
          </p:nvSpPr>
          <p:spPr bwMode="auto">
            <a:xfrm>
              <a:off x="5577622" y="5601097"/>
              <a:ext cx="1036756" cy="46648"/>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5" name="Group 14"/>
            <p:cNvGrpSpPr/>
            <p:nvPr/>
          </p:nvGrpSpPr>
          <p:grpSpPr>
            <a:xfrm>
              <a:off x="3279986" y="4972152"/>
              <a:ext cx="5632028" cy="345917"/>
              <a:chOff x="-38360350" y="696913"/>
              <a:chExt cx="88912701" cy="5461000"/>
            </a:xfrm>
          </p:grpSpPr>
          <p:sp>
            <p:nvSpPr>
              <p:cNvPr id="16"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27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015" b="5075"/>
          <a:stretch/>
        </p:blipFill>
        <p:spPr bwMode="auto">
          <a:xfrm>
            <a:off x="723172" y="2046689"/>
            <a:ext cx="1695748" cy="95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7" name="Group 276"/>
          <p:cNvGrpSpPr/>
          <p:nvPr userDrawn="1"/>
        </p:nvGrpSpPr>
        <p:grpSpPr>
          <a:xfrm>
            <a:off x="2004" y="4371415"/>
            <a:ext cx="3048000" cy="2486585"/>
            <a:chOff x="0" y="4371415"/>
            <a:chExt cx="3048000" cy="2486585"/>
          </a:xfrm>
        </p:grpSpPr>
        <p:sp>
          <p:nvSpPr>
            <p:cNvPr id="278" name="Rectangle 277"/>
            <p:cNvSpPr/>
            <p:nvPr/>
          </p:nvSpPr>
          <p:spPr>
            <a:xfrm>
              <a:off x="0" y="4371415"/>
              <a:ext cx="3048000" cy="2486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0" y="4748339"/>
              <a:ext cx="3048000" cy="1938992"/>
            </a:xfrm>
            <a:prstGeom prst="rect">
              <a:avLst/>
            </a:prstGeom>
            <a:noFill/>
          </p:spPr>
          <p:txBody>
            <a:bodyPr wrap="square" rtlCol="0">
              <a:spAutoFit/>
            </a:bodyPr>
            <a:lstStyle/>
            <a:p>
              <a:pPr algn="ctr"/>
              <a:r>
                <a:rPr lang="en-US" sz="4000" b="1" dirty="0" err="1" smtClean="0">
                  <a:solidFill>
                    <a:schemeClr val="bg1"/>
                  </a:solidFill>
                  <a:latin typeface="Arial" panose="020B0604020202020204" pitchFamily="34" charset="0"/>
                  <a:cs typeface="Arial" panose="020B0604020202020204" pitchFamily="34" charset="0"/>
                </a:rPr>
                <a:t>StandsSIM</a:t>
              </a:r>
              <a:endParaRPr lang="en-US" sz="4000" b="1" dirty="0" smtClean="0">
                <a:solidFill>
                  <a:schemeClr val="bg1"/>
                </a:solidFill>
                <a:latin typeface="Arial" panose="020B0604020202020204" pitchFamily="34" charset="0"/>
                <a:cs typeface="Arial" panose="020B0604020202020204" pitchFamily="34" charset="0"/>
              </a:endParaRPr>
            </a:p>
            <a:p>
              <a:pPr algn="ctr"/>
              <a:r>
                <a:rPr lang="en-US" sz="4000" b="1" dirty="0" smtClean="0">
                  <a:solidFill>
                    <a:schemeClr val="bg1"/>
                  </a:solidFill>
                  <a:latin typeface="Arial" panose="020B0604020202020204" pitchFamily="34" charset="0"/>
                  <a:cs typeface="Arial" panose="020B0604020202020204" pitchFamily="34" charset="0"/>
                </a:rPr>
                <a:t>&amp;</a:t>
              </a:r>
            </a:p>
            <a:p>
              <a:pPr algn="ctr"/>
              <a:r>
                <a:rPr lang="en-US" sz="4000" b="1" dirty="0" smtClean="0">
                  <a:solidFill>
                    <a:schemeClr val="bg1"/>
                  </a:solidFill>
                  <a:latin typeface="Arial" panose="020B0604020202020204" pitchFamily="34" charset="0"/>
                  <a:cs typeface="Arial" panose="020B0604020202020204" pitchFamily="34" charset="0"/>
                </a:rPr>
                <a:t>SIMWOOD</a:t>
              </a:r>
              <a:endParaRPr lang="en-US" sz="40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0463896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699367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041177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118332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8433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4470" y="4371415"/>
            <a:ext cx="12196469" cy="2486585"/>
            <a:chOff x="3048000" y="4371415"/>
            <a:chExt cx="3048000" cy="2486585"/>
          </a:xfrm>
        </p:grpSpPr>
        <p:sp>
          <p:nvSpPr>
            <p:cNvPr id="8" name="Rectangle 7"/>
            <p:cNvSpPr/>
            <p:nvPr/>
          </p:nvSpPr>
          <p:spPr>
            <a:xfrm>
              <a:off x="3048000" y="4371415"/>
              <a:ext cx="3048000" cy="24865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0" y="4748339"/>
              <a:ext cx="720271" cy="707886"/>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Eucalypt</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9"/>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5" y="-121025"/>
            <a:ext cx="3029902" cy="5168277"/>
          </a:xfrm>
          <a:prstGeom prst="rect">
            <a:avLst/>
          </a:prstGeom>
        </p:spPr>
      </p:pic>
    </p:spTree>
    <p:extLst>
      <p:ext uri="{BB962C8B-B14F-4D97-AF65-F5344CB8AC3E}">
        <p14:creationId xmlns:p14="http://schemas.microsoft.com/office/powerpoint/2010/main" val="34998730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4508" y="4371415"/>
            <a:ext cx="12187491" cy="2486585"/>
            <a:chOff x="6096000" y="4371415"/>
            <a:chExt cx="3048000" cy="2486585"/>
          </a:xfrm>
        </p:grpSpPr>
        <p:sp>
          <p:nvSpPr>
            <p:cNvPr id="7" name="Rectangle 6"/>
            <p:cNvSpPr/>
            <p:nvPr/>
          </p:nvSpPr>
          <p:spPr>
            <a:xfrm>
              <a:off x="6096000" y="4371415"/>
              <a:ext cx="3048000" cy="24865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4748339"/>
              <a:ext cx="758919" cy="1323439"/>
            </a:xfrm>
            <a:prstGeom prst="rect">
              <a:avLst/>
            </a:prstGeom>
            <a:no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Maritime pine</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9" descr="pb_4.jpg"/>
          <p:cNvPicPr>
            <a:picLocks noChangeAspect="1"/>
          </p:cNvPicPr>
          <p:nvPr userDrawn="1"/>
        </p:nvPicPr>
        <p:blipFill>
          <a:blip r:embed="rId2" cstate="print">
            <a:clrChange>
              <a:clrFrom>
                <a:srgbClr val="FBFBFB"/>
              </a:clrFrom>
              <a:clrTo>
                <a:srgbClr val="FBFBFB">
                  <a:alpha val="0"/>
                </a:srgbClr>
              </a:clrTo>
            </a:clrChange>
          </a:blip>
          <a:srcRect b="4820"/>
          <a:stretch>
            <a:fillRect/>
          </a:stretch>
        </p:blipFill>
        <p:spPr>
          <a:xfrm>
            <a:off x="-8040" y="836616"/>
            <a:ext cx="2887642" cy="3650325"/>
          </a:xfrm>
          <a:prstGeom prst="rect">
            <a:avLst/>
          </a:prstGeom>
        </p:spPr>
      </p:pic>
    </p:spTree>
    <p:extLst>
      <p:ext uri="{BB962C8B-B14F-4D97-AF65-F5344CB8AC3E}">
        <p14:creationId xmlns:p14="http://schemas.microsoft.com/office/powerpoint/2010/main" val="2838838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39" y="4371415"/>
            <a:ext cx="12191961" cy="2486585"/>
            <a:chOff x="9144000" y="4371415"/>
            <a:chExt cx="3048000" cy="2486585"/>
          </a:xfrm>
          <a:solidFill>
            <a:schemeClr val="accent1"/>
          </a:solidFill>
        </p:grpSpPr>
        <p:sp>
          <p:nvSpPr>
            <p:cNvPr id="7" name="Rectangle 6"/>
            <p:cNvSpPr/>
            <p:nvPr/>
          </p:nvSpPr>
          <p:spPr>
            <a:xfrm>
              <a:off x="9144000" y="4371415"/>
              <a:ext cx="3048000" cy="2486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0" y="4748339"/>
              <a:ext cx="655085" cy="1323439"/>
            </a:xfrm>
            <a:prstGeom prst="rect">
              <a:avLst/>
            </a:prstGeom>
            <a:grpFill/>
          </p:spPr>
          <p:txBody>
            <a:bodyPr wrap="square" rtlCol="0">
              <a:spAutoFit/>
            </a:bodyPr>
            <a:lstStyle/>
            <a:p>
              <a:pPr algn="ctr"/>
              <a:r>
                <a:rPr lang="en-US" sz="4000" b="1" dirty="0" smtClean="0">
                  <a:solidFill>
                    <a:schemeClr val="bg1"/>
                  </a:solidFill>
                  <a:latin typeface="Arial" panose="020B0604020202020204" pitchFamily="34" charset="0"/>
                  <a:cs typeface="Arial" panose="020B0604020202020204" pitchFamily="34" charset="0"/>
                </a:rPr>
                <a:t>Stone</a:t>
              </a:r>
              <a:r>
                <a:rPr lang="en-US" sz="4000" b="1" baseline="0" dirty="0" smtClean="0">
                  <a:solidFill>
                    <a:schemeClr val="bg1"/>
                  </a:solidFill>
                  <a:latin typeface="Arial" panose="020B0604020202020204" pitchFamily="34" charset="0"/>
                  <a:cs typeface="Arial" panose="020B0604020202020204" pitchFamily="34" charset="0"/>
                </a:rPr>
                <a:t> pine</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2"/>
          <p:cNvPicPr>
            <a:picLocks noChangeAspect="1" noChangeArrowheads="1"/>
          </p:cNvPicPr>
          <p:nvPr userDrawn="1"/>
        </p:nvPicPr>
        <p:blipFill>
          <a:blip r:embed="rId2" cstate="print">
            <a:clrChange>
              <a:clrFrom>
                <a:srgbClr val="FFFFFF"/>
              </a:clrFrom>
              <a:clrTo>
                <a:srgbClr val="FFFFFF">
                  <a:alpha val="0"/>
                </a:srgbClr>
              </a:clrTo>
            </a:clrChange>
          </a:blip>
          <a:srcRect l="18806" t="44259" r="66368" b="33771"/>
          <a:stretch>
            <a:fillRect/>
          </a:stretch>
        </p:blipFill>
        <p:spPr bwMode="auto">
          <a:xfrm>
            <a:off x="29575" y="1664203"/>
            <a:ext cx="3316410" cy="3071576"/>
          </a:xfrm>
          <a:prstGeom prst="rect">
            <a:avLst/>
          </a:prstGeom>
          <a:noFill/>
          <a:ln w="9525">
            <a:noFill/>
            <a:miter lim="800000"/>
            <a:headEnd/>
            <a:tailEnd/>
          </a:ln>
        </p:spPr>
      </p:pic>
    </p:spTree>
    <p:extLst>
      <p:ext uri="{BB962C8B-B14F-4D97-AF65-F5344CB8AC3E}">
        <p14:creationId xmlns:p14="http://schemas.microsoft.com/office/powerpoint/2010/main" val="23567166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00984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9933315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58962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27350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EC955-D1C9-453E-8F6D-1EA4CEF6B9AA}" type="datetimeFigureOut">
              <a:rPr lang="en-US" smtClean="0"/>
              <a:pPr/>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309865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955-D1C9-453E-8F6D-1EA4CEF6B9AA}" type="datetimeFigureOut">
              <a:rPr lang="en-US" smtClean="0"/>
              <a:pPr/>
              <a:t>10/28/2021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D8471-CB8F-46EE-89E8-0EA95706ABF0}" type="slidenum">
              <a:rPr lang="en-US" smtClean="0"/>
              <a:pPr/>
              <a:t>‹#›</a:t>
            </a:fld>
            <a:endParaRPr lang="en-US"/>
          </a:p>
        </p:txBody>
      </p:sp>
    </p:spTree>
    <p:extLst>
      <p:ext uri="{BB962C8B-B14F-4D97-AF65-F5344CB8AC3E}">
        <p14:creationId xmlns:p14="http://schemas.microsoft.com/office/powerpoint/2010/main" val="131015390"/>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0" r:id="rId3"/>
    <p:sldLayoutId id="2147483661"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http://agrobyte.lugo.usc.es/agrobyte/publicaciones/eucalipto/imagenes/foto63.gif" TargetMode="External"/><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http://agrobyte.lugo.usc.es/agrobyte/publicaciones/eucalipto/imagenes/foto7.GIF" TargetMode="Externa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9.emf"/><Relationship Id="rId5" Type="http://schemas.openxmlformats.org/officeDocument/2006/relationships/image" Target="http://agrobyte.lugo.usc.es/agrobyte/publicaciones/eucalipto/imagenes/foto63.gif"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http://agrobyte.lugo.usc.es/agrobyte/publicaciones/eucalipto/imagenes/foto63.gif"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2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http://agrobyte.lugo.usc.es/agrobyte/publicaciones/eucalipto/imagenes/foto63.gi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5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54.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57.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0.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7.pn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665" t="10417" b="38691"/>
          <a:stretch/>
        </p:blipFill>
        <p:spPr>
          <a:xfrm>
            <a:off x="19050" y="0"/>
            <a:ext cx="12172950" cy="6858000"/>
          </a:xfrm>
          <a:prstGeom prst="rect">
            <a:avLst/>
          </a:prstGeom>
        </p:spPr>
      </p:pic>
      <p:sp>
        <p:nvSpPr>
          <p:cNvPr id="3" name="Rectangle 2"/>
          <p:cNvSpPr/>
          <p:nvPr/>
        </p:nvSpPr>
        <p:spPr>
          <a:xfrm>
            <a:off x="0" y="0"/>
            <a:ext cx="12192000" cy="6858000"/>
          </a:xfrm>
          <a:prstGeom prst="rect">
            <a:avLst/>
          </a:prstGeom>
          <a:solidFill>
            <a:schemeClr val="bg1">
              <a:alpha val="62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2"/>
          <p:cNvSpPr txBox="1">
            <a:spLocks noChangeArrowheads="1"/>
          </p:cNvSpPr>
          <p:nvPr/>
        </p:nvSpPr>
        <p:spPr>
          <a:xfrm>
            <a:off x="1947656" y="980728"/>
            <a:ext cx="8296688" cy="3384376"/>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smtClean="0">
              <a:solidFill>
                <a:schemeClr val="accent3">
                  <a:lumMod val="75000"/>
                </a:schemeClr>
              </a:solidFill>
            </a:endParaRPr>
          </a:p>
          <a:p>
            <a:pPr algn="ctr"/>
            <a:r>
              <a:rPr lang="en-GB" b="1" dirty="0" smtClean="0">
                <a:solidFill>
                  <a:schemeClr val="accent3">
                    <a:lumMod val="75000"/>
                  </a:schemeClr>
                </a:solidFill>
              </a:rPr>
              <a:t>StandsSIM.md - GLOBULUS</a:t>
            </a:r>
          </a:p>
          <a:p>
            <a:pPr algn="ctr"/>
            <a:endParaRPr lang="en-GB" sz="2200" b="1" dirty="0">
              <a:solidFill>
                <a:schemeClr val="accent3">
                  <a:lumMod val="75000"/>
                </a:schemeClr>
              </a:solidFill>
            </a:endParaRPr>
          </a:p>
          <a:p>
            <a:pPr algn="ctr"/>
            <a:r>
              <a:rPr lang="en-GB" b="1" dirty="0" smtClean="0">
                <a:solidFill>
                  <a:schemeClr val="accent3">
                    <a:lumMod val="75000"/>
                  </a:schemeClr>
                </a:solidFill>
              </a:rPr>
              <a:t>The Portuguese management driven forest simulator</a:t>
            </a:r>
            <a:endParaRPr lang="pt-PT" b="1" dirty="0">
              <a:solidFill>
                <a:schemeClr val="accent3">
                  <a:lumMod val="75000"/>
                </a:schemeClr>
              </a:solidFill>
            </a:endParaRPr>
          </a:p>
        </p:txBody>
      </p:sp>
      <p:sp>
        <p:nvSpPr>
          <p:cNvPr id="13" name="Subtitle 1"/>
          <p:cNvSpPr txBox="1">
            <a:spLocks/>
          </p:cNvSpPr>
          <p:nvPr/>
        </p:nvSpPr>
        <p:spPr>
          <a:xfrm>
            <a:off x="3271664" y="4810446"/>
            <a:ext cx="5648672" cy="1775048"/>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900" b="1" dirty="0" smtClean="0">
              <a:solidFill>
                <a:srgbClr val="663300"/>
              </a:solidFill>
            </a:endParaRPr>
          </a:p>
          <a:p>
            <a:pPr marL="0" indent="0" algn="ctr">
              <a:buNone/>
            </a:pPr>
            <a:r>
              <a:rPr lang="en-US" b="1" dirty="0" smtClean="0">
                <a:solidFill>
                  <a:srgbClr val="663300"/>
                </a:solidFill>
              </a:rPr>
              <a:t>Susana Barreiro, Margarida Tomé </a:t>
            </a:r>
          </a:p>
          <a:p>
            <a:pPr marL="0" indent="0" algn="ctr">
              <a:buNone/>
            </a:pPr>
            <a:r>
              <a:rPr lang="en-US" sz="2200" b="1" dirty="0" err="1" smtClean="0">
                <a:solidFill>
                  <a:srgbClr val="663300"/>
                </a:solidFill>
              </a:rPr>
              <a:t>Instituto</a:t>
            </a:r>
            <a:r>
              <a:rPr lang="en-US" sz="2200" b="1" dirty="0" smtClean="0">
                <a:solidFill>
                  <a:srgbClr val="663300"/>
                </a:solidFill>
              </a:rPr>
              <a:t> Superior de </a:t>
            </a:r>
            <a:r>
              <a:rPr lang="en-US" sz="2200" b="1" dirty="0" err="1" smtClean="0">
                <a:solidFill>
                  <a:srgbClr val="663300"/>
                </a:solidFill>
              </a:rPr>
              <a:t>Agronomia</a:t>
            </a:r>
            <a:endParaRPr lang="en-US" sz="2200" b="1" dirty="0" smtClean="0">
              <a:solidFill>
                <a:srgbClr val="663300"/>
              </a:solidFill>
            </a:endParaRPr>
          </a:p>
          <a:p>
            <a:pPr marL="0" indent="0" algn="ctr">
              <a:buNone/>
            </a:pPr>
            <a:r>
              <a:rPr lang="en-US" sz="2200" b="1" dirty="0" err="1" smtClean="0">
                <a:solidFill>
                  <a:srgbClr val="663300"/>
                </a:solidFill>
              </a:rPr>
              <a:t>Universidade</a:t>
            </a:r>
            <a:r>
              <a:rPr lang="en-US" sz="2200" b="1" dirty="0" smtClean="0">
                <a:solidFill>
                  <a:srgbClr val="663300"/>
                </a:solidFill>
              </a:rPr>
              <a:t> de </a:t>
            </a:r>
            <a:r>
              <a:rPr lang="en-US" sz="2200" b="1" dirty="0" err="1" smtClean="0">
                <a:solidFill>
                  <a:srgbClr val="663300"/>
                </a:solidFill>
              </a:rPr>
              <a:t>Lisboa</a:t>
            </a:r>
            <a:endParaRPr lang="en-US" sz="2200" b="1" dirty="0">
              <a:solidFill>
                <a:srgbClr val="663300"/>
              </a:solidFill>
            </a:endParaRPr>
          </a:p>
        </p:txBody>
      </p:sp>
    </p:spTree>
    <p:extLst>
      <p:ext uri="{BB962C8B-B14F-4D97-AF65-F5344CB8AC3E}">
        <p14:creationId xmlns:p14="http://schemas.microsoft.com/office/powerpoint/2010/main" val="3520440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accent6"/>
                </a:solidFill>
              </a:rPr>
              <a:t>Plantation spacing</a:t>
            </a:r>
            <a:r>
              <a:rPr lang="en-US" sz="2000" dirty="0">
                <a:solidFill>
                  <a:schemeClr val="accent6"/>
                </a:solidFill>
              </a:rPr>
              <a:t>: 4 x 2.5 (the interface requires the number of trees per hectare)</a:t>
            </a:r>
            <a:endParaRPr lang="pt-PT" sz="2000" dirty="0">
              <a:solidFill>
                <a:schemeClr val="accent6"/>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dirty="0"/>
              <a:t>).</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grpSp>
        <p:nvGrpSpPr>
          <p:cNvPr id="5" name="Group 4"/>
          <p:cNvGrpSpPr/>
          <p:nvPr/>
        </p:nvGrpSpPr>
        <p:grpSpPr>
          <a:xfrm>
            <a:off x="1657908" y="1637132"/>
            <a:ext cx="3147670" cy="2176481"/>
            <a:chOff x="1657908" y="1637132"/>
            <a:chExt cx="3147670" cy="2176481"/>
          </a:xfrm>
        </p:grpSpPr>
        <p:pic>
          <p:nvPicPr>
            <p:cNvPr id="36"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3536456" y="264344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3290612" y="3181756"/>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 name="Group 86"/>
            <p:cNvGrpSpPr/>
            <p:nvPr/>
          </p:nvGrpSpPr>
          <p:grpSpPr>
            <a:xfrm>
              <a:off x="3677705" y="1985223"/>
              <a:ext cx="1127873" cy="827688"/>
              <a:chOff x="1840656" y="4418411"/>
              <a:chExt cx="1127873" cy="827688"/>
            </a:xfrm>
          </p:grpSpPr>
          <p:sp>
            <p:nvSpPr>
              <p:cNvPr id="88" name="Freeform 87"/>
              <p:cNvSpPr/>
              <p:nvPr/>
            </p:nvSpPr>
            <p:spPr>
              <a:xfrm flipV="1">
                <a:off x="1911716"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1840656" y="4453792"/>
                <a:ext cx="1127873"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nvGrpSpPr>
            <p:cNvPr id="104" name="Group 103"/>
            <p:cNvGrpSpPr/>
            <p:nvPr/>
          </p:nvGrpSpPr>
          <p:grpSpPr>
            <a:xfrm>
              <a:off x="1657908" y="1637132"/>
              <a:ext cx="1970996" cy="1450180"/>
              <a:chOff x="4237171" y="4346839"/>
              <a:chExt cx="1970996" cy="1450180"/>
            </a:xfrm>
          </p:grpSpPr>
          <p:pic>
            <p:nvPicPr>
              <p:cNvPr id="50"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4428124" y="517452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5411987" y="517452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Group 93"/>
              <p:cNvGrpSpPr/>
              <p:nvPr/>
            </p:nvGrpSpPr>
            <p:grpSpPr>
              <a:xfrm>
                <a:off x="4237171" y="4347959"/>
                <a:ext cx="985498" cy="827688"/>
                <a:chOff x="4237171" y="4347959"/>
                <a:chExt cx="985498" cy="827688"/>
              </a:xfrm>
            </p:grpSpPr>
            <p:sp>
              <p:nvSpPr>
                <p:cNvPr id="84" name="Freeform 83"/>
                <p:cNvSpPr/>
                <p:nvPr/>
              </p:nvSpPr>
              <p:spPr>
                <a:xfrm flipV="1">
                  <a:off x="4237171"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4259849"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grpSp>
            <p:nvGrpSpPr>
              <p:cNvPr id="103" name="Group 102"/>
              <p:cNvGrpSpPr/>
              <p:nvPr/>
            </p:nvGrpSpPr>
            <p:grpSpPr>
              <a:xfrm>
                <a:off x="5222669" y="4346839"/>
                <a:ext cx="985498" cy="827688"/>
                <a:chOff x="5222669" y="4346839"/>
                <a:chExt cx="985498" cy="827688"/>
              </a:xfrm>
            </p:grpSpPr>
            <p:sp>
              <p:nvSpPr>
                <p:cNvPr id="82" name="Freeform 81"/>
                <p:cNvSpPr/>
                <p:nvPr/>
              </p:nvSpPr>
              <p:spPr>
                <a:xfrm flipV="1">
                  <a:off x="5222669" y="434683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p:cNvSpPr txBox="1"/>
                <p:nvPr/>
              </p:nvSpPr>
              <p:spPr>
                <a:xfrm>
                  <a:off x="5231129" y="4400632"/>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grpSp>
      </p:grpSp>
      <p:grpSp>
        <p:nvGrpSpPr>
          <p:cNvPr id="6" name="Group 5"/>
          <p:cNvGrpSpPr/>
          <p:nvPr/>
        </p:nvGrpSpPr>
        <p:grpSpPr>
          <a:xfrm>
            <a:off x="4807500" y="1681079"/>
            <a:ext cx="3474835" cy="2193677"/>
            <a:chOff x="4797972" y="1671080"/>
            <a:chExt cx="3474835" cy="2193677"/>
          </a:xfrm>
        </p:grpSpPr>
        <p:pic>
          <p:nvPicPr>
            <p:cNvPr id="33" name="Picture 9" descr="Selección de brotes"/>
            <p:cNvPicPr>
              <a:picLocks noChangeAspect="1" noChangeArrowheads="1"/>
            </p:cNvPicPr>
            <p:nvPr/>
          </p:nvPicPr>
          <p:blipFill>
            <a:blip r:embed="rId7" r:link="rId8" cstate="print">
              <a:lum bright="-24000"/>
              <a:extLst>
                <a:ext uri="{28A0092B-C50C-407E-A947-70E740481C1C}">
                  <a14:useLocalDpi xmlns:a14="http://schemas.microsoft.com/office/drawing/2010/main" val="0"/>
                </a:ext>
              </a:extLst>
            </a:blip>
            <a:srcRect r="52751"/>
            <a:stretch>
              <a:fillRect/>
            </a:stretch>
          </p:blipFill>
          <p:spPr bwMode="auto">
            <a:xfrm>
              <a:off x="4797972" y="2615127"/>
              <a:ext cx="649924"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elección de brotes"/>
            <p:cNvPicPr>
              <a:picLocks noChangeAspect="1" noChangeArrowheads="1"/>
            </p:cNvPicPr>
            <p:nvPr/>
          </p:nvPicPr>
          <p:blipFill rotWithShape="1">
            <a:blip r:embed="rId7" r:link="rId8" cstate="print">
              <a:lum bright="-24000"/>
              <a:extLst>
                <a:ext uri="{28A0092B-C50C-407E-A947-70E740481C1C}">
                  <a14:useLocalDpi xmlns:a14="http://schemas.microsoft.com/office/drawing/2010/main" val="0"/>
                </a:ext>
              </a:extLst>
            </a:blip>
            <a:srcRect l="45833"/>
            <a:stretch/>
          </p:blipFill>
          <p:spPr bwMode="auto">
            <a:xfrm>
              <a:off x="5315670" y="2594195"/>
              <a:ext cx="745501"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7187860" y="267429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6880761" y="3232900"/>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89"/>
            <p:cNvGrpSpPr/>
            <p:nvPr/>
          </p:nvGrpSpPr>
          <p:grpSpPr>
            <a:xfrm>
              <a:off x="4899134" y="1824523"/>
              <a:ext cx="985498" cy="827688"/>
              <a:chOff x="2059357" y="4418411"/>
              <a:chExt cx="985498" cy="827688"/>
            </a:xfrm>
          </p:grpSpPr>
          <p:sp>
            <p:nvSpPr>
              <p:cNvPr id="91" name="Freeform 90"/>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2059357" y="4453792"/>
                <a:ext cx="985498" cy="523220"/>
              </a:xfrm>
              <a:prstGeom prst="rect">
                <a:avLst/>
              </a:prstGeom>
              <a:noFill/>
            </p:spPr>
            <p:txBody>
              <a:bodyPr wrap="square" rtlCol="0">
                <a:spAutoFit/>
              </a:bodyPr>
              <a:lstStyle/>
              <a:p>
                <a:pPr algn="ctr"/>
                <a:r>
                  <a:rPr lang="en-GB" sz="1400" i="1" dirty="0" smtClean="0">
                    <a:solidFill>
                      <a:schemeClr val="bg1"/>
                    </a:solidFill>
                  </a:rPr>
                  <a:t>Shoots selection</a:t>
                </a:r>
                <a:endParaRPr lang="en-GB" sz="1400" i="1" dirty="0">
                  <a:solidFill>
                    <a:schemeClr val="bg1"/>
                  </a:solidFill>
                </a:endParaRPr>
              </a:p>
            </p:txBody>
          </p:sp>
        </p:grpSp>
        <p:grpSp>
          <p:nvGrpSpPr>
            <p:cNvPr id="95" name="Group 94"/>
            <p:cNvGrpSpPr/>
            <p:nvPr/>
          </p:nvGrpSpPr>
          <p:grpSpPr>
            <a:xfrm>
              <a:off x="6075611" y="1671080"/>
              <a:ext cx="985498" cy="827688"/>
              <a:chOff x="4384816" y="4347959"/>
              <a:chExt cx="985498" cy="827688"/>
            </a:xfrm>
          </p:grpSpPr>
          <p:sp>
            <p:nvSpPr>
              <p:cNvPr id="96" name="Freeform 95"/>
              <p:cNvSpPr/>
              <p:nvPr/>
            </p:nvSpPr>
            <p:spPr>
              <a:xfrm flipV="1">
                <a:off x="4384816"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p:cNvSpPr txBox="1"/>
              <p:nvPr/>
            </p:nvSpPr>
            <p:spPr>
              <a:xfrm>
                <a:off x="4407494"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pic>
          <p:nvPicPr>
            <p:cNvPr id="98"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6219391" y="246154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 name="Group 98"/>
            <p:cNvGrpSpPr/>
            <p:nvPr/>
          </p:nvGrpSpPr>
          <p:grpSpPr>
            <a:xfrm>
              <a:off x="7090858" y="1999697"/>
              <a:ext cx="1181949" cy="827688"/>
              <a:chOff x="1953060" y="4418411"/>
              <a:chExt cx="1181949" cy="827688"/>
            </a:xfrm>
          </p:grpSpPr>
          <p:sp>
            <p:nvSpPr>
              <p:cNvPr id="100" name="Freeform 99"/>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p:cNvSpPr txBox="1"/>
              <p:nvPr/>
            </p:nvSpPr>
            <p:spPr>
              <a:xfrm>
                <a:off x="1953060" y="4462923"/>
                <a:ext cx="1181949"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pic>
        <p:nvPicPr>
          <p:cNvPr id="56" name="Picture 14" descr="En ocasiones el ripper o rejón puede llevar aletas"/>
          <p:cNvPicPr>
            <a:picLocks noChangeAspect="1" noChangeArrowheads="1"/>
          </p:cNvPicPr>
          <p:nvPr/>
        </p:nvPicPr>
        <p:blipFill rotWithShape="1">
          <a:blip r:embed="rId9"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10"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11">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4" name="TextBox 3"/>
          <p:cNvSpPr txBox="1"/>
          <p:nvPr/>
        </p:nvSpPr>
        <p:spPr>
          <a:xfrm>
            <a:off x="4881904" y="4878721"/>
            <a:ext cx="3132161" cy="369332"/>
          </a:xfrm>
          <a:prstGeom prst="rect">
            <a:avLst/>
          </a:prstGeom>
          <a:noFill/>
        </p:spPr>
        <p:txBody>
          <a:bodyPr wrap="square" rtlCol="0">
            <a:spAutoFit/>
          </a:bodyPr>
          <a:lstStyle/>
          <a:p>
            <a:r>
              <a:rPr lang="en-US" b="1" dirty="0" smtClean="0">
                <a:solidFill>
                  <a:srgbClr val="0000FF"/>
                </a:solidFill>
              </a:rPr>
              <a:t>= 10 000 / (4 x 2.5) = 1000</a:t>
            </a:r>
          </a:p>
        </p:txBody>
      </p:sp>
      <p:grpSp>
        <p:nvGrpSpPr>
          <p:cNvPr id="69" name="Group 68"/>
          <p:cNvGrpSpPr/>
          <p:nvPr/>
        </p:nvGrpSpPr>
        <p:grpSpPr>
          <a:xfrm>
            <a:off x="8593717" y="1671545"/>
            <a:ext cx="3474835" cy="2193677"/>
            <a:chOff x="4797972" y="1671080"/>
            <a:chExt cx="3474835" cy="2193677"/>
          </a:xfrm>
        </p:grpSpPr>
        <p:pic>
          <p:nvPicPr>
            <p:cNvPr id="70" name="Picture 9" descr="Selección de brotes"/>
            <p:cNvPicPr>
              <a:picLocks noChangeAspect="1" noChangeArrowheads="1"/>
            </p:cNvPicPr>
            <p:nvPr/>
          </p:nvPicPr>
          <p:blipFill>
            <a:blip r:embed="rId7" r:link="rId8" cstate="print">
              <a:lum bright="-24000"/>
              <a:extLst>
                <a:ext uri="{28A0092B-C50C-407E-A947-70E740481C1C}">
                  <a14:useLocalDpi xmlns:a14="http://schemas.microsoft.com/office/drawing/2010/main" val="0"/>
                </a:ext>
              </a:extLst>
            </a:blip>
            <a:srcRect r="52751"/>
            <a:stretch>
              <a:fillRect/>
            </a:stretch>
          </p:blipFill>
          <p:spPr bwMode="auto">
            <a:xfrm>
              <a:off x="4797972" y="2615127"/>
              <a:ext cx="649924"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9" descr="Selección de brotes"/>
            <p:cNvPicPr>
              <a:picLocks noChangeAspect="1" noChangeArrowheads="1"/>
            </p:cNvPicPr>
            <p:nvPr/>
          </p:nvPicPr>
          <p:blipFill rotWithShape="1">
            <a:blip r:embed="rId7" r:link="rId8" cstate="print">
              <a:lum bright="-24000"/>
              <a:extLst>
                <a:ext uri="{28A0092B-C50C-407E-A947-70E740481C1C}">
                  <a14:useLocalDpi xmlns:a14="http://schemas.microsoft.com/office/drawing/2010/main" val="0"/>
                </a:ext>
              </a:extLst>
            </a:blip>
            <a:srcRect l="45833"/>
            <a:stretch/>
          </p:blipFill>
          <p:spPr bwMode="auto">
            <a:xfrm>
              <a:off x="5315670" y="2594195"/>
              <a:ext cx="745501" cy="70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descr="foto57-3"/>
            <p:cNvPicPr>
              <a:picLocks noChangeAspect="1" noChangeArrowheads="1"/>
            </p:cNvPicPr>
            <p:nvPr/>
          </p:nvPicPr>
          <p:blipFill rotWithShape="1">
            <a:blip r:embed="rId3" cstate="print">
              <a:lum bright="-12000" contrast="12000"/>
              <a:extLst>
                <a:ext uri="{28A0092B-C50C-407E-A947-70E740481C1C}">
                  <a14:useLocalDpi xmlns:a14="http://schemas.microsoft.com/office/drawing/2010/main" val="0"/>
                </a:ext>
              </a:extLst>
            </a:blip>
            <a:srcRect l="20253" r="26242" b="14917"/>
            <a:stretch/>
          </p:blipFill>
          <p:spPr bwMode="auto">
            <a:xfrm>
              <a:off x="7187860" y="2674299"/>
              <a:ext cx="580836" cy="58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2" descr="Diversos usos de la madera del eucalipt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l="30147" r="34810" b="64000"/>
            <a:stretch>
              <a:fillRect/>
            </a:stretch>
          </p:blipFill>
          <p:spPr bwMode="auto">
            <a:xfrm>
              <a:off x="6880761" y="3232900"/>
              <a:ext cx="1195034" cy="63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p:cNvGrpSpPr/>
            <p:nvPr/>
          </p:nvGrpSpPr>
          <p:grpSpPr>
            <a:xfrm>
              <a:off x="4899134" y="1824523"/>
              <a:ext cx="985498" cy="827688"/>
              <a:chOff x="2059357" y="4418411"/>
              <a:chExt cx="985498" cy="827688"/>
            </a:xfrm>
          </p:grpSpPr>
          <p:sp>
            <p:nvSpPr>
              <p:cNvPr id="83" name="Freeform 82"/>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2059357" y="4453792"/>
                <a:ext cx="985498" cy="523220"/>
              </a:xfrm>
              <a:prstGeom prst="rect">
                <a:avLst/>
              </a:prstGeom>
              <a:noFill/>
            </p:spPr>
            <p:txBody>
              <a:bodyPr wrap="square" rtlCol="0">
                <a:spAutoFit/>
              </a:bodyPr>
              <a:lstStyle/>
              <a:p>
                <a:pPr algn="ctr"/>
                <a:r>
                  <a:rPr lang="en-GB" sz="1400" i="1" dirty="0" smtClean="0">
                    <a:solidFill>
                      <a:schemeClr val="bg1"/>
                    </a:solidFill>
                  </a:rPr>
                  <a:t>Shoots selection</a:t>
                </a:r>
                <a:endParaRPr lang="en-GB" sz="1400" i="1" dirty="0">
                  <a:solidFill>
                    <a:schemeClr val="bg1"/>
                  </a:solidFill>
                </a:endParaRPr>
              </a:p>
            </p:txBody>
          </p:sp>
        </p:grpSp>
        <p:grpSp>
          <p:nvGrpSpPr>
            <p:cNvPr id="75" name="Group 74"/>
            <p:cNvGrpSpPr/>
            <p:nvPr/>
          </p:nvGrpSpPr>
          <p:grpSpPr>
            <a:xfrm>
              <a:off x="6075611" y="1671080"/>
              <a:ext cx="985498" cy="827688"/>
              <a:chOff x="4384816" y="4347959"/>
              <a:chExt cx="985498" cy="827688"/>
            </a:xfrm>
          </p:grpSpPr>
          <p:sp>
            <p:nvSpPr>
              <p:cNvPr id="80" name="Freeform 79"/>
              <p:cNvSpPr/>
              <p:nvPr/>
            </p:nvSpPr>
            <p:spPr>
              <a:xfrm flipV="1">
                <a:off x="4384816" y="4347959"/>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4407494" y="4398360"/>
                <a:ext cx="937862" cy="523220"/>
              </a:xfrm>
              <a:prstGeom prst="rect">
                <a:avLst/>
              </a:prstGeom>
              <a:noFill/>
            </p:spPr>
            <p:txBody>
              <a:bodyPr wrap="square" rtlCol="0">
                <a:spAutoFit/>
              </a:bodyPr>
              <a:lstStyle/>
              <a:p>
                <a:pPr algn="ctr"/>
                <a:r>
                  <a:rPr lang="en-GB" sz="1400" i="1" dirty="0" smtClean="0">
                    <a:solidFill>
                      <a:schemeClr val="bg1"/>
                    </a:solidFill>
                  </a:rPr>
                  <a:t>Weed control</a:t>
                </a:r>
                <a:endParaRPr lang="en-GB" sz="1400" i="1" dirty="0">
                  <a:solidFill>
                    <a:schemeClr val="bg1"/>
                  </a:solidFill>
                </a:endParaRPr>
              </a:p>
            </p:txBody>
          </p:sp>
        </p:grpSp>
        <p:pic>
          <p:nvPicPr>
            <p:cNvPr id="76" name="Picture 7" descr="La limpieza puede realizarse con desbrozadora mecánic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69" r="8298" b="22092"/>
            <a:stretch/>
          </p:blipFill>
          <p:spPr bwMode="auto">
            <a:xfrm flipH="1">
              <a:off x="6219391" y="2461547"/>
              <a:ext cx="552270" cy="62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p:cNvGrpSpPr/>
            <p:nvPr/>
          </p:nvGrpSpPr>
          <p:grpSpPr>
            <a:xfrm>
              <a:off x="7090858" y="1999697"/>
              <a:ext cx="1181949" cy="827688"/>
              <a:chOff x="1953060" y="4418411"/>
              <a:chExt cx="1181949" cy="827688"/>
            </a:xfrm>
          </p:grpSpPr>
          <p:sp>
            <p:nvSpPr>
              <p:cNvPr id="78" name="Freeform 77"/>
              <p:cNvSpPr/>
              <p:nvPr/>
            </p:nvSpPr>
            <p:spPr>
              <a:xfrm flipV="1">
                <a:off x="2059357" y="4418411"/>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6"/>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1953060" y="4462923"/>
                <a:ext cx="1181949" cy="523220"/>
              </a:xfrm>
              <a:prstGeom prst="rect">
                <a:avLst/>
              </a:prstGeom>
              <a:noFill/>
            </p:spPr>
            <p:txBody>
              <a:bodyPr wrap="square" rtlCol="0">
                <a:spAutoFit/>
              </a:bodyPr>
              <a:lstStyle/>
              <a:p>
                <a:pPr algn="ctr"/>
                <a:r>
                  <a:rPr lang="en-GB" sz="1400" i="1" dirty="0" smtClean="0">
                    <a:solidFill>
                      <a:schemeClr val="bg1"/>
                    </a:solidFill>
                  </a:rPr>
                  <a:t>Final  harvest 10 </a:t>
                </a:r>
                <a:r>
                  <a:rPr lang="en-GB" sz="1400" i="1" dirty="0" err="1" smtClean="0">
                    <a:solidFill>
                      <a:schemeClr val="bg1"/>
                    </a:solidFill>
                  </a:rPr>
                  <a:t>yrs</a:t>
                </a:r>
                <a:endParaRPr lang="en-GB" sz="1400" i="1" dirty="0">
                  <a:solidFill>
                    <a:schemeClr val="bg1"/>
                  </a:solidFill>
                </a:endParaRPr>
              </a:p>
            </p:txBody>
          </p:sp>
        </p:grpSp>
      </p:grpSp>
      <p:sp>
        <p:nvSpPr>
          <p:cNvPr id="61" name="Rectangle 60"/>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30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smtClean="0">
                <a:solidFill>
                  <a:schemeClr val="bg1"/>
                </a:solidFill>
              </a:rPr>
              <a:t>Plantation spacing</a:t>
            </a:r>
            <a:r>
              <a:rPr lang="en-US" sz="2000" dirty="0" smtClean="0">
                <a:solidFill>
                  <a:schemeClr val="bg1"/>
                </a:solidFill>
              </a:rPr>
              <a:t>: 4 x 2.5 (the interface requires the number of trees per hectare)</a:t>
            </a:r>
            <a:endParaRPr lang="pt-PT" sz="2000" dirty="0" smtClean="0">
              <a:solidFill>
                <a:schemeClr val="bg1"/>
              </a:solidFill>
            </a:endParaRPr>
          </a:p>
          <a:p>
            <a:endParaRPr lang="en-US" dirty="0" smtClean="0"/>
          </a:p>
          <a:p>
            <a:r>
              <a:rPr lang="en-US" sz="2400" b="1" dirty="0"/>
              <a:t>Define a </a:t>
            </a:r>
            <a:r>
              <a:rPr lang="en-US" sz="2400" b="1" dirty="0">
                <a:solidFill>
                  <a:schemeClr val="accent1"/>
                </a:solidFill>
              </a:rPr>
              <a:t>suitable forest management approach (FMA) </a:t>
            </a:r>
            <a:r>
              <a:rPr lang="en-US" sz="2400" b="1" dirty="0"/>
              <a:t>considering a prescription composed of 3 cycles with 10 years each (one plantation followed by two coppices).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rgbClr val="00A9BE"/>
                </a:solidFill>
              </a:rPr>
              <a:t>FMA</a:t>
            </a:r>
            <a:endParaRPr lang="en-GB" b="1" i="1" dirty="0">
              <a:solidFill>
                <a:srgbClr val="00A9BE"/>
              </a:solidFill>
            </a:endParaRPr>
          </a:p>
        </p:txBody>
      </p:sp>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 name="Table 60"/>
          <p:cNvGraphicFramePr>
            <a:graphicFrameLocks noGrp="1"/>
          </p:cNvGraphicFramePr>
          <p:nvPr>
            <p:extLst>
              <p:ext uri="{D42A27DB-BD31-4B8C-83A1-F6EECF244321}">
                <p14:modId xmlns:p14="http://schemas.microsoft.com/office/powerpoint/2010/main" val="3878359230"/>
              </p:ext>
            </p:extLst>
          </p:nvPr>
        </p:nvGraphicFramePr>
        <p:xfrm>
          <a:off x="4543893" y="667071"/>
          <a:ext cx="6278125" cy="4206240"/>
        </p:xfrm>
        <a:graphic>
          <a:graphicData uri="http://schemas.openxmlformats.org/drawingml/2006/table">
            <a:tbl>
              <a:tblPr>
                <a:tableStyleId>{5C22544A-7EE6-4342-B048-85BDC9FD1C3A}</a:tableStyleId>
              </a:tblPr>
              <a:tblGrid>
                <a:gridCol w="908993">
                  <a:extLst>
                    <a:ext uri="{9D8B030D-6E8A-4147-A177-3AD203B41FA5}">
                      <a16:colId xmlns:a16="http://schemas.microsoft.com/office/drawing/2014/main" val="20000"/>
                    </a:ext>
                  </a:extLst>
                </a:gridCol>
                <a:gridCol w="3194276">
                  <a:extLst>
                    <a:ext uri="{9D8B030D-6E8A-4147-A177-3AD203B41FA5}">
                      <a16:colId xmlns:a16="http://schemas.microsoft.com/office/drawing/2014/main" val="20001"/>
                    </a:ext>
                  </a:extLst>
                </a:gridCol>
                <a:gridCol w="2174856">
                  <a:extLst>
                    <a:ext uri="{9D8B030D-6E8A-4147-A177-3AD203B41FA5}">
                      <a16:colId xmlns:a16="http://schemas.microsoft.com/office/drawing/2014/main" val="20002"/>
                    </a:ext>
                  </a:extLst>
                </a:gridCol>
              </a:tblGrid>
              <a:tr h="209550">
                <a:tc>
                  <a:txBody>
                    <a:bodyPr/>
                    <a:lstStyle/>
                    <a:p>
                      <a:pPr algn="ctr" fontAlgn="ctr"/>
                      <a:r>
                        <a:rPr lang="pt-PT" sz="1600" b="1" u="none" strike="noStrike" dirty="0" smtClean="0">
                          <a:solidFill>
                            <a:schemeClr val="bg1"/>
                          </a:solidFill>
                          <a:effectLst/>
                        </a:rPr>
                        <a:t>Ages</a:t>
                      </a:r>
                      <a:endParaRPr lang="pt-PT" sz="1600" b="1" i="0" u="none" strike="noStrike" dirty="0">
                        <a:solidFill>
                          <a:schemeClr val="bg1"/>
                        </a:solidFill>
                        <a:effectLst/>
                        <a:latin typeface="Calibri"/>
                      </a:endParaRPr>
                    </a:p>
                  </a:txBody>
                  <a:tcPr marL="9525" marR="9525" marT="9525" marB="0" anchor="ctr">
                    <a:solidFill>
                      <a:schemeClr val="accent2"/>
                    </a:solidFill>
                  </a:tcPr>
                </a:tc>
                <a:tc>
                  <a:txBody>
                    <a:bodyPr/>
                    <a:lstStyle/>
                    <a:p>
                      <a:pPr algn="ctr" fontAlgn="ctr"/>
                      <a:r>
                        <a:rPr lang="pt-PT" sz="1600" b="1" u="none" strike="noStrike" dirty="0" smtClean="0">
                          <a:solidFill>
                            <a:schemeClr val="bg1"/>
                          </a:solidFill>
                          <a:effectLst/>
                        </a:rPr>
                        <a:t>Operation</a:t>
                      </a:r>
                      <a:endParaRPr lang="pt-PT" sz="1600" b="1" i="0" u="none" strike="noStrike" dirty="0">
                        <a:solidFill>
                          <a:schemeClr val="bg1"/>
                        </a:solidFill>
                        <a:effectLst/>
                        <a:latin typeface="Calibri"/>
                      </a:endParaRPr>
                    </a:p>
                  </a:txBody>
                  <a:tcPr marL="9525" marR="9525" marT="9525" marB="0" anchor="ctr">
                    <a:solidFill>
                      <a:schemeClr val="accent2"/>
                    </a:solidFill>
                  </a:tcPr>
                </a:tc>
                <a:tc>
                  <a:txBody>
                    <a:bodyPr/>
                    <a:lstStyle/>
                    <a:p>
                      <a:pPr algn="ctr" fontAlgn="ctr"/>
                      <a:r>
                        <a:rPr lang="pt-PT" sz="1600" b="1" u="none" strike="noStrike" dirty="0" smtClean="0">
                          <a:solidFill>
                            <a:schemeClr val="bg1"/>
                          </a:solidFill>
                          <a:effectLst/>
                        </a:rPr>
                        <a:t>Details</a:t>
                      </a:r>
                      <a:endParaRPr lang="pt-PT" sz="1600" b="1" i="0" u="none" strike="noStrike" dirty="0">
                        <a:solidFill>
                          <a:schemeClr val="bg1"/>
                        </a:solidFill>
                        <a:effectLst/>
                        <a:latin typeface="Calibri"/>
                      </a:endParaRPr>
                    </a:p>
                  </a:txBody>
                  <a:tcPr marL="9525" marR="9525" marT="9525" marB="0" anchor="ctr">
                    <a:solidFill>
                      <a:schemeClr val="accent2"/>
                    </a:solidFill>
                  </a:tcPr>
                </a:tc>
                <a:extLst>
                  <a:ext uri="{0D108BD9-81ED-4DB2-BD59-A6C34878D82A}">
                    <a16:rowId xmlns:a16="http://schemas.microsoft.com/office/drawing/2014/main" val="10000"/>
                  </a:ext>
                </a:extLst>
              </a:tr>
              <a:tr h="200025">
                <a:tc>
                  <a:txBody>
                    <a:bodyPr/>
                    <a:lstStyle/>
                    <a:p>
                      <a:pPr algn="ctr" fontAlgn="ctr">
                        <a:lnSpc>
                          <a:spcPct val="150000"/>
                        </a:lnSpc>
                        <a:spcBef>
                          <a:spcPts val="300"/>
                        </a:spcBef>
                        <a:spcAft>
                          <a:spcPts val="300"/>
                        </a:spcAft>
                      </a:pPr>
                      <a:r>
                        <a:rPr lang="pt-PT" sz="1600" u="none" strike="noStrike" dirty="0">
                          <a:effectLst/>
                        </a:rPr>
                        <a:t>1</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l" fontAlgn="ctr">
                        <a:lnSpc>
                          <a:spcPct val="150000"/>
                        </a:lnSpc>
                        <a:spcBef>
                          <a:spcPts val="300"/>
                        </a:spcBef>
                        <a:spcAft>
                          <a:spcPts val="300"/>
                        </a:spcAft>
                      </a:pPr>
                      <a:r>
                        <a:rPr lang="pt-PT" sz="1600" u="none" strike="noStrike" dirty="0" smtClean="0">
                          <a:effectLst/>
                        </a:rPr>
                        <a:t>Harrowing and ripping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1"/>
                  </a:ext>
                </a:extLst>
              </a:tr>
              <a:tr h="200025">
                <a:tc>
                  <a:txBody>
                    <a:bodyPr/>
                    <a:lstStyle/>
                    <a:p>
                      <a:pPr algn="ctr" fontAlgn="ctr">
                        <a:lnSpc>
                          <a:spcPct val="150000"/>
                        </a:lnSpc>
                        <a:spcBef>
                          <a:spcPts val="300"/>
                        </a:spcBef>
                        <a:spcAft>
                          <a:spcPts val="300"/>
                        </a:spcAft>
                      </a:pPr>
                      <a:r>
                        <a:rPr lang="pt-PT" sz="1600" u="none" strike="noStrike" dirty="0">
                          <a:effectLst/>
                        </a:rPr>
                        <a:t>1</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Planting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err="1" smtClean="0">
                          <a:effectLst/>
                        </a:rPr>
                        <a:t>xxxxx</a:t>
                      </a:r>
                      <a:r>
                        <a:rPr lang="pt-PT" sz="1600" u="none" strike="noStrike" dirty="0" smtClean="0">
                          <a:effectLst/>
                        </a:rPr>
                        <a:t> plants per </a:t>
                      </a:r>
                      <a:r>
                        <a:rPr lang="pt-PT" sz="1600" u="none" strike="noStrike" dirty="0">
                          <a:effectLst/>
                        </a:rPr>
                        <a:t>ha</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2"/>
                  </a:ext>
                </a:extLst>
              </a:tr>
              <a:tr h="200025">
                <a:tc>
                  <a:txBody>
                    <a:bodyPr/>
                    <a:lstStyle/>
                    <a:p>
                      <a:pPr algn="ctr" fontAlgn="ctr">
                        <a:lnSpc>
                          <a:spcPct val="150000"/>
                        </a:lnSpc>
                        <a:spcBef>
                          <a:spcPts val="300"/>
                        </a:spcBef>
                        <a:spcAft>
                          <a:spcPts val="300"/>
                        </a:spcAft>
                      </a:pPr>
                      <a:r>
                        <a:rPr lang="pt-PT" sz="1600" u="none" strike="noStrike">
                          <a:effectLst/>
                        </a:rPr>
                        <a:t>1</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Fertilizing at planting</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32 </a:t>
                      </a:r>
                      <a:r>
                        <a:rPr lang="pt-PT" sz="1600" u="none" strike="noStrike" dirty="0" smtClean="0">
                          <a:effectLst/>
                        </a:rPr>
                        <a:t>g/plant – slow release</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3"/>
                  </a:ext>
                </a:extLst>
              </a:tr>
              <a:tr h="200025">
                <a:tc>
                  <a:txBody>
                    <a:bodyPr/>
                    <a:lstStyle/>
                    <a:p>
                      <a:pPr algn="ctr" fontAlgn="ctr">
                        <a:lnSpc>
                          <a:spcPct val="150000"/>
                        </a:lnSpc>
                        <a:spcBef>
                          <a:spcPts val="300"/>
                        </a:spcBef>
                        <a:spcAft>
                          <a:spcPts val="300"/>
                        </a:spcAft>
                      </a:pPr>
                      <a:r>
                        <a:rPr lang="pt-PT" sz="1600" u="none" strike="noStrike">
                          <a:effectLst/>
                        </a:rPr>
                        <a:t>1</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Beating up/filling in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15% </a:t>
                      </a:r>
                      <a:r>
                        <a:rPr lang="pt-PT" sz="1600" u="none" strike="noStrike" dirty="0" smtClean="0">
                          <a:effectLst/>
                        </a:rPr>
                        <a:t>of the plants</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4"/>
                  </a:ext>
                </a:extLst>
              </a:tr>
              <a:tr h="200025">
                <a:tc>
                  <a:txBody>
                    <a:bodyPr/>
                    <a:lstStyle/>
                    <a:p>
                      <a:pPr algn="ctr" fontAlgn="ctr">
                        <a:lnSpc>
                          <a:spcPct val="150000"/>
                        </a:lnSpc>
                        <a:spcBef>
                          <a:spcPts val="300"/>
                        </a:spcBef>
                        <a:spcAft>
                          <a:spcPts val="300"/>
                        </a:spcAft>
                      </a:pPr>
                      <a:r>
                        <a:rPr lang="pt-PT" sz="1600" u="none" strike="noStrike" dirty="0">
                          <a:effectLst/>
                        </a:rPr>
                        <a:t>2, 4</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solidFill>
                            <a:schemeClr val="tx1"/>
                          </a:solidFill>
                          <a:effectLst/>
                        </a:rPr>
                        <a:t>Weed control</a:t>
                      </a:r>
                      <a:endParaRPr lang="pt-PT" sz="1600" b="0" i="0" u="none" strike="noStrike" dirty="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err="1" smtClean="0">
                          <a:solidFill>
                            <a:schemeClr val="tx1"/>
                          </a:solidFill>
                          <a:effectLst/>
                        </a:rPr>
                        <a:t>Disk</a:t>
                      </a:r>
                      <a:r>
                        <a:rPr lang="pt-PT" sz="1600" u="none" strike="noStrike" dirty="0" smtClean="0">
                          <a:solidFill>
                            <a:schemeClr val="tx1"/>
                          </a:solidFill>
                          <a:effectLst/>
                        </a:rPr>
                        <a:t> </a:t>
                      </a:r>
                      <a:r>
                        <a:rPr lang="pt-PT" sz="1600" u="none" strike="noStrike" dirty="0" err="1" smtClean="0">
                          <a:solidFill>
                            <a:schemeClr val="tx1"/>
                          </a:solidFill>
                          <a:effectLst/>
                        </a:rPr>
                        <a:t>arrow</a:t>
                      </a:r>
                      <a:endParaRPr lang="pt-PT" sz="1600" b="0" i="0" u="none" strike="noStrike" dirty="0">
                        <a:solidFill>
                          <a:schemeClr val="tx1"/>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6"/>
                  </a:ext>
                </a:extLst>
              </a:tr>
              <a:tr h="200025">
                <a:tc>
                  <a:txBody>
                    <a:bodyPr/>
                    <a:lstStyle/>
                    <a:p>
                      <a:pPr algn="ctr" fontAlgn="ctr">
                        <a:lnSpc>
                          <a:spcPct val="150000"/>
                        </a:lnSpc>
                        <a:spcBef>
                          <a:spcPts val="300"/>
                        </a:spcBef>
                        <a:spcAft>
                          <a:spcPts val="300"/>
                        </a:spcAft>
                      </a:pPr>
                      <a:r>
                        <a:rPr lang="pt-PT" sz="1600" u="none" strike="noStrike" dirty="0" smtClean="0">
                          <a:effectLst/>
                        </a:rPr>
                        <a:t>2, 4</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Fertilization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marL="0" marR="0" lvl="0" indent="0" algn="just" defTabSz="914400" rtl="0" eaLnBrk="1" fontAlgn="ctr" latinLnBrk="0" hangingPunct="1">
                        <a:lnSpc>
                          <a:spcPct val="150000"/>
                        </a:lnSpc>
                        <a:spcBef>
                          <a:spcPts val="300"/>
                        </a:spcBef>
                        <a:spcAft>
                          <a:spcPts val="300"/>
                        </a:spcAft>
                        <a:buClrTx/>
                        <a:buSzTx/>
                        <a:buFontTx/>
                        <a:buNone/>
                        <a:tabLst/>
                        <a:defRPr/>
                      </a:pPr>
                      <a:r>
                        <a:rPr lang="pt-PT" sz="1600" u="none" strike="noStrike" dirty="0" smtClean="0">
                          <a:effectLst/>
                        </a:rPr>
                        <a:t>(150 kg/</a:t>
                      </a:r>
                      <a:r>
                        <a:rPr lang="pt-PT" sz="1600" u="none" strike="noStrike" dirty="0" err="1" smtClean="0">
                          <a:effectLst/>
                        </a:rPr>
                        <a:t>ha</a:t>
                      </a:r>
                      <a:r>
                        <a:rPr lang="pt-PT" sz="1600" u="none" strike="noStrike" dirty="0" smtClean="0">
                          <a:effectLst/>
                        </a:rPr>
                        <a:t>; 250 kg/</a:t>
                      </a:r>
                      <a:r>
                        <a:rPr lang="pt-PT" sz="1600" u="none" strike="noStrike" dirty="0" err="1" smtClean="0">
                          <a:effectLst/>
                        </a:rPr>
                        <a:t>ha</a:t>
                      </a:r>
                      <a:r>
                        <a:rPr lang="pt-PT" sz="1600" b="0" i="0" u="none" strike="noStrike" dirty="0" smtClean="0">
                          <a:solidFill>
                            <a:srgbClr val="000000"/>
                          </a:solidFill>
                          <a:effectLst/>
                          <a:latin typeface="Calibri"/>
                        </a:rPr>
                        <a:t>)</a:t>
                      </a:r>
                      <a:endParaRPr lang="pt-PT" sz="1600" b="0" i="0" u="none" strike="noStrike" dirty="0" smtClean="0">
                        <a:solidFill>
                          <a:srgbClr val="000000"/>
                        </a:solidFill>
                        <a:effectLst/>
                        <a:latin typeface="+mn-lt"/>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7"/>
                  </a:ext>
                </a:extLst>
              </a:tr>
              <a:tr h="200025">
                <a:tc>
                  <a:txBody>
                    <a:bodyPr/>
                    <a:lstStyle/>
                    <a:p>
                      <a:pPr algn="ctr" fontAlgn="ctr">
                        <a:lnSpc>
                          <a:spcPct val="150000"/>
                        </a:lnSpc>
                        <a:spcBef>
                          <a:spcPts val="300"/>
                        </a:spcBef>
                        <a:spcAft>
                          <a:spcPts val="300"/>
                        </a:spcAft>
                      </a:pPr>
                      <a:r>
                        <a:rPr lang="pt-PT" sz="1600" u="none" strike="noStrike" dirty="0" smtClean="0">
                          <a:effectLst/>
                        </a:rPr>
                        <a:t>10</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b="0" i="0" u="none" strike="noStrike" dirty="0" smtClean="0">
                          <a:solidFill>
                            <a:schemeClr val="dk1"/>
                          </a:solidFill>
                          <a:effectLst/>
                          <a:latin typeface="+mn-lt"/>
                        </a:rPr>
                        <a:t>Final</a:t>
                      </a:r>
                      <a:r>
                        <a:rPr lang="pt-PT" sz="1600" b="0" i="0" u="none" strike="noStrike" baseline="0" dirty="0" smtClean="0">
                          <a:solidFill>
                            <a:schemeClr val="dk1"/>
                          </a:solidFill>
                          <a:effectLst/>
                          <a:latin typeface="+mn-lt"/>
                        </a:rPr>
                        <a:t> harvest</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9"/>
                  </a:ext>
                </a:extLst>
              </a:tr>
              <a:tr h="200025">
                <a:tc gridSpan="3">
                  <a:txBody>
                    <a:bodyPr/>
                    <a:lstStyle/>
                    <a:p>
                      <a:pPr algn="just" fontAlgn="ctr">
                        <a:lnSpc>
                          <a:spcPct val="150000"/>
                        </a:lnSpc>
                        <a:spcBef>
                          <a:spcPts val="300"/>
                        </a:spcBef>
                        <a:spcAft>
                          <a:spcPts val="300"/>
                        </a:spcAft>
                      </a:pPr>
                      <a:endParaRPr lang="pt-PT" sz="800" b="0" i="1" u="none" strike="noStrike" dirty="0">
                        <a:solidFill>
                          <a:schemeClr val="bg1">
                            <a:lumMod val="65000"/>
                          </a:schemeClr>
                        </a:solidFill>
                        <a:effectLst/>
                        <a:latin typeface="Calibri"/>
                      </a:endParaRPr>
                    </a:p>
                  </a:txBody>
                  <a:tcPr marL="9525" marR="9525" marT="9525" marB="0" anchor="c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0"/>
                  </a:ext>
                </a:extLst>
              </a:tr>
              <a:tr h="200025">
                <a:tc>
                  <a:txBody>
                    <a:bodyPr/>
                    <a:lstStyle/>
                    <a:p>
                      <a:pPr algn="ctr" fontAlgn="ctr">
                        <a:lnSpc>
                          <a:spcPct val="150000"/>
                        </a:lnSpc>
                        <a:spcBef>
                          <a:spcPts val="300"/>
                        </a:spcBef>
                        <a:spcAft>
                          <a:spcPts val="300"/>
                        </a:spcAft>
                      </a:pPr>
                      <a:r>
                        <a:rPr lang="pt-PT" sz="1600" u="none" strike="noStrike" dirty="0" smtClean="0">
                          <a:effectLst/>
                        </a:rPr>
                        <a:t>3, 5</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Fertilization</a:t>
                      </a:r>
                      <a:endParaRPr lang="pt-PT" sz="1600" b="0" i="0" u="none" strike="noStrike" dirty="0">
                        <a:solidFill>
                          <a:srgbClr val="000000"/>
                        </a:solidFill>
                        <a:effectLst/>
                        <a:latin typeface="+mn-lt"/>
                      </a:endParaRPr>
                    </a:p>
                  </a:txBody>
                  <a:tcPr marL="9525" marR="9525" marT="9525" marB="0" anchor="ctr">
                    <a:solidFill>
                      <a:schemeClr val="accent2">
                        <a:lumMod val="40000"/>
                        <a:lumOff val="60000"/>
                      </a:schemeClr>
                    </a:solidFill>
                  </a:tcPr>
                </a:tc>
                <a:tc>
                  <a:txBody>
                    <a:bodyPr/>
                    <a:lstStyle/>
                    <a:p>
                      <a:pPr marL="0" marR="0" lvl="0" indent="0" algn="just" defTabSz="914400" rtl="0" eaLnBrk="1" fontAlgn="ctr" latinLnBrk="0" hangingPunct="1">
                        <a:lnSpc>
                          <a:spcPct val="150000"/>
                        </a:lnSpc>
                        <a:spcBef>
                          <a:spcPts val="300"/>
                        </a:spcBef>
                        <a:spcAft>
                          <a:spcPts val="300"/>
                        </a:spcAft>
                        <a:buClrTx/>
                        <a:buSzTx/>
                        <a:buFontTx/>
                        <a:buNone/>
                        <a:tabLst/>
                        <a:defRPr/>
                      </a:pPr>
                      <a:r>
                        <a:rPr lang="pt-PT" sz="1600" u="none" strike="noStrike" dirty="0" smtClean="0">
                          <a:effectLst/>
                        </a:rPr>
                        <a:t>(150 kg/</a:t>
                      </a:r>
                      <a:r>
                        <a:rPr lang="pt-PT" sz="1600" u="none" strike="noStrike" dirty="0" err="1" smtClean="0">
                          <a:effectLst/>
                        </a:rPr>
                        <a:t>ha</a:t>
                      </a:r>
                      <a:r>
                        <a:rPr lang="pt-PT" sz="1600" u="none" strike="noStrike" dirty="0" smtClean="0">
                          <a:effectLst/>
                        </a:rPr>
                        <a:t>; 250 kg/</a:t>
                      </a:r>
                      <a:r>
                        <a:rPr lang="pt-PT" sz="1600" u="none" strike="noStrike" dirty="0" err="1" smtClean="0">
                          <a:effectLst/>
                        </a:rPr>
                        <a:t>ha</a:t>
                      </a:r>
                      <a:r>
                        <a:rPr lang="pt-PT" sz="1600" b="0" i="0" u="none" strike="noStrike" dirty="0" smtClean="0">
                          <a:solidFill>
                            <a:srgbClr val="000000"/>
                          </a:solidFill>
                          <a:effectLst/>
                          <a:latin typeface="+mn-lt"/>
                        </a:rPr>
                        <a:t>)</a:t>
                      </a:r>
                    </a:p>
                  </a:txBody>
                  <a:tcPr marL="9525" marR="9525" marT="9525" marB="0" anchor="ctr">
                    <a:solidFill>
                      <a:schemeClr val="accent2">
                        <a:lumMod val="40000"/>
                        <a:lumOff val="60000"/>
                      </a:schemeClr>
                    </a:solidFill>
                  </a:tcPr>
                </a:tc>
                <a:extLst>
                  <a:ext uri="{0D108BD9-81ED-4DB2-BD59-A6C34878D82A}">
                    <a16:rowId xmlns:a16="http://schemas.microsoft.com/office/drawing/2014/main" val="10011"/>
                  </a:ext>
                </a:extLst>
              </a:tr>
              <a:tr h="200025">
                <a:tc>
                  <a:txBody>
                    <a:bodyPr/>
                    <a:lstStyle/>
                    <a:p>
                      <a:pPr algn="ctr" fontAlgn="ctr">
                        <a:lnSpc>
                          <a:spcPct val="150000"/>
                        </a:lnSpc>
                        <a:spcBef>
                          <a:spcPts val="300"/>
                        </a:spcBef>
                        <a:spcAft>
                          <a:spcPts val="300"/>
                        </a:spcAft>
                      </a:pPr>
                      <a:r>
                        <a:rPr lang="pt-PT" sz="1600" u="none" strike="noStrike">
                          <a:effectLst/>
                        </a:rPr>
                        <a:t>3</a:t>
                      </a:r>
                      <a:endParaRPr lang="pt-PT" sz="1600" b="0"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Shoots</a:t>
                      </a:r>
                      <a:r>
                        <a:rPr lang="pt-PT" sz="1600" u="none" strike="noStrike" baseline="0" dirty="0" smtClean="0">
                          <a:effectLst/>
                        </a:rPr>
                        <a:t> selection</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smtClean="0">
                          <a:effectLst/>
                        </a:rPr>
                        <a:t>1.6 shoots per stool</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12"/>
                  </a:ext>
                </a:extLst>
              </a:tr>
              <a:tr h="200025">
                <a:tc>
                  <a:txBody>
                    <a:bodyPr/>
                    <a:lstStyle/>
                    <a:p>
                      <a:pPr algn="ctr" fontAlgn="ctr">
                        <a:lnSpc>
                          <a:spcPct val="150000"/>
                        </a:lnSpc>
                        <a:spcBef>
                          <a:spcPts val="300"/>
                        </a:spcBef>
                        <a:spcAft>
                          <a:spcPts val="300"/>
                        </a:spcAft>
                      </a:pPr>
                      <a:r>
                        <a:rPr lang="en-US" sz="1600" b="0" i="0" u="none" strike="noStrike" dirty="0" smtClean="0">
                          <a:solidFill>
                            <a:srgbClr val="000000"/>
                          </a:solidFill>
                          <a:effectLst/>
                          <a:latin typeface="Calibri"/>
                        </a:rPr>
                        <a:t>10</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b="0" i="0" u="none" strike="noStrike" dirty="0" smtClean="0">
                          <a:solidFill>
                            <a:schemeClr val="dk1"/>
                          </a:solidFill>
                          <a:effectLst/>
                          <a:latin typeface="+mn-lt"/>
                        </a:rPr>
                        <a:t>Final</a:t>
                      </a:r>
                      <a:r>
                        <a:rPr lang="pt-PT" sz="1600" b="0" i="0" u="none" strike="noStrike" baseline="0" dirty="0" smtClean="0">
                          <a:solidFill>
                            <a:schemeClr val="dk1"/>
                          </a:solidFill>
                          <a:effectLst/>
                          <a:latin typeface="+mn-lt"/>
                        </a:rPr>
                        <a:t> </a:t>
                      </a:r>
                      <a:r>
                        <a:rPr lang="pt-PT" sz="1600" b="0" i="0" u="none" strike="noStrike" baseline="0" dirty="0" err="1" smtClean="0">
                          <a:solidFill>
                            <a:schemeClr val="dk1"/>
                          </a:solidFill>
                          <a:effectLst/>
                          <a:latin typeface="+mn-lt"/>
                        </a:rPr>
                        <a:t>harvest</a:t>
                      </a:r>
                      <a:endParaRPr lang="pt-PT" sz="1600" b="0" i="0" u="none" strike="noStrike" dirty="0">
                        <a:solidFill>
                          <a:srgbClr val="000000"/>
                        </a:solidFill>
                        <a:effectLst/>
                        <a:latin typeface="+mn-lt"/>
                      </a:endParaRPr>
                    </a:p>
                  </a:txBody>
                  <a:tcPr marL="9525" marR="9525" marT="9525" marB="0" anchor="ctr">
                    <a:solidFill>
                      <a:schemeClr val="accent2">
                        <a:lumMod val="40000"/>
                        <a:lumOff val="60000"/>
                      </a:schemeClr>
                    </a:solidFill>
                  </a:tcPr>
                </a:tc>
                <a:tc>
                  <a:txBody>
                    <a:bodyPr/>
                    <a:lstStyle/>
                    <a:p>
                      <a:pPr algn="just" fontAlgn="ctr">
                        <a:lnSpc>
                          <a:spcPct val="150000"/>
                        </a:lnSpc>
                        <a:spcBef>
                          <a:spcPts val="300"/>
                        </a:spcBef>
                        <a:spcAft>
                          <a:spcPts val="300"/>
                        </a:spcAft>
                      </a:pPr>
                      <a:r>
                        <a:rPr lang="pt-PT" sz="1600" u="none" strike="noStrike" dirty="0">
                          <a:effectLst/>
                        </a:rPr>
                        <a:t> </a:t>
                      </a:r>
                      <a:endParaRPr lang="pt-PT" sz="1600" b="0" i="0" u="none" strike="noStrike" dirty="0">
                        <a:solidFill>
                          <a:srgbClr val="000000"/>
                        </a:solidFill>
                        <a:effectLst/>
                        <a:latin typeface="Calibri"/>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14"/>
                  </a:ext>
                </a:extLst>
              </a:tr>
            </a:tbl>
          </a:graphicData>
        </a:graphic>
      </p:graphicFrame>
      <p:pic>
        <p:nvPicPr>
          <p:cNvPr id="62" name="Picture 9" descr="Selección de brotes"/>
          <p:cNvPicPr>
            <a:picLocks noChangeAspect="1" noChangeArrowheads="1"/>
          </p:cNvPicPr>
          <p:nvPr/>
        </p:nvPicPr>
        <p:blipFill rotWithShape="1">
          <a:blip r:embed="rId4" r:link="rId5">
            <a:lum bright="-24000"/>
            <a:extLst>
              <a:ext uri="{28A0092B-C50C-407E-A947-70E740481C1C}">
                <a14:useLocalDpi xmlns:a14="http://schemas.microsoft.com/office/drawing/2010/main" val="0"/>
              </a:ext>
            </a:extLst>
          </a:blip>
          <a:srcRect r="52298"/>
          <a:stretch/>
        </p:blipFill>
        <p:spPr bwMode="auto">
          <a:xfrm>
            <a:off x="3347498" y="4176715"/>
            <a:ext cx="1095107" cy="117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r="56708" b="13779"/>
          <a:stretch/>
        </p:blipFill>
        <p:spPr>
          <a:xfrm>
            <a:off x="3520634" y="1351902"/>
            <a:ext cx="748834" cy="835352"/>
          </a:xfrm>
          <a:prstGeom prst="rect">
            <a:avLst/>
          </a:prstGeom>
        </p:spPr>
      </p:pic>
      <p:sp>
        <p:nvSpPr>
          <p:cNvPr id="10" name="Rectangle 9"/>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642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34926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60542" y="1525190"/>
            <a:ext cx="5652598" cy="4796654"/>
          </a:xfrm>
          <a:prstGeom prst="roundRect">
            <a:avLst>
              <a:gd name="adj" fmla="val 10000"/>
            </a:avLst>
          </a:prstGeom>
          <a:solidFill>
            <a:schemeClr val="tx2">
              <a:lumMod val="40000"/>
              <a:lumOff val="60000"/>
            </a:schemeClr>
          </a:solidFill>
          <a:ln w="28575">
            <a:solidFill>
              <a:schemeClr val="accent1">
                <a:lumMod val="75000"/>
              </a:schemeClr>
            </a:solidFill>
          </a:ln>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6" name="Rectangle 5"/>
          <p:cNvSpPr/>
          <p:nvPr/>
        </p:nvSpPr>
        <p:spPr bwMode="auto">
          <a:xfrm rot="5400000">
            <a:off x="7600704" y="1896158"/>
            <a:ext cx="1665000" cy="2794951"/>
          </a:xfrm>
          <a:prstGeom prst="rect">
            <a:avLst/>
          </a:prstGeom>
          <a:solidFill>
            <a:schemeClr val="accent1"/>
          </a:solidFill>
          <a:ln>
            <a:solidFill>
              <a:srgbClr val="E0DCC8"/>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dirty="0">
              <a:solidFill>
                <a:schemeClr val="tx1"/>
              </a:solidFill>
            </a:endParaRPr>
          </a:p>
        </p:txBody>
      </p:sp>
      <p:grpSp>
        <p:nvGrpSpPr>
          <p:cNvPr id="10" name="Group 9"/>
          <p:cNvGrpSpPr/>
          <p:nvPr/>
        </p:nvGrpSpPr>
        <p:grpSpPr>
          <a:xfrm>
            <a:off x="3201259" y="1821127"/>
            <a:ext cx="1190625" cy="751500"/>
            <a:chOff x="1600200" y="2752517"/>
            <a:chExt cx="952500" cy="601200"/>
          </a:xfrm>
          <a:solidFill>
            <a:schemeClr val="accent2"/>
          </a:solidFill>
        </p:grpSpPr>
        <p:sp>
          <p:nvSpPr>
            <p:cNvPr id="11" name="Rectangle 10"/>
            <p:cNvSpPr/>
            <p:nvPr/>
          </p:nvSpPr>
          <p:spPr bwMode="auto">
            <a:xfrm>
              <a:off x="1605316" y="2752517"/>
              <a:ext cx="911400" cy="601200"/>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12" name="TextBox 111"/>
            <p:cNvSpPr txBox="1">
              <a:spLocks noChangeArrowheads="1"/>
            </p:cNvSpPr>
            <p:nvPr/>
          </p:nvSpPr>
          <p:spPr bwMode="auto">
            <a:xfrm>
              <a:off x="1600200" y="2756848"/>
              <a:ext cx="952500" cy="590931"/>
            </a:xfrm>
            <a:prstGeom prst="rect">
              <a:avLst/>
            </a:prstGeom>
            <a:no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Forest</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Resources</a:t>
              </a:r>
              <a:endParaRPr lang="pt-PT" sz="1400" b="1" dirty="0" smtClean="0">
                <a:solidFill>
                  <a:schemeClr val="accent3">
                    <a:lumMod val="50000"/>
                  </a:schemeClr>
                </a:solidFill>
                <a:latin typeface="Arial" charset="0"/>
                <a:cs typeface="Arial" charset="0"/>
              </a:endParaRPr>
            </a:p>
            <a:p>
              <a:pPr algn="ctr"/>
              <a:r>
                <a:rPr lang="pt-PT" sz="1400" b="1" dirty="0" smtClean="0">
                  <a:solidFill>
                    <a:schemeClr val="accent3">
                      <a:lumMod val="50000"/>
                    </a:schemeClr>
                  </a:solidFill>
                  <a:latin typeface="Arial" charset="0"/>
                  <a:cs typeface="Arial" charset="0"/>
                </a:rPr>
                <a:t>  </a:t>
              </a:r>
              <a:r>
                <a:rPr lang="pt-PT" sz="1400" b="1" dirty="0">
                  <a:solidFill>
                    <a:schemeClr val="accent3">
                      <a:lumMod val="50000"/>
                    </a:schemeClr>
                  </a:solidFill>
                  <a:latin typeface="Arial" charset="0"/>
                  <a:cs typeface="Arial" charset="0"/>
                </a:rPr>
                <a:t>t</a:t>
              </a:r>
            </a:p>
          </p:txBody>
        </p:sp>
      </p:grpSp>
      <p:grpSp>
        <p:nvGrpSpPr>
          <p:cNvPr id="14" name="Group 13"/>
          <p:cNvGrpSpPr/>
          <p:nvPr/>
        </p:nvGrpSpPr>
        <p:grpSpPr>
          <a:xfrm>
            <a:off x="2322992" y="2410576"/>
            <a:ext cx="1145645" cy="751500"/>
            <a:chOff x="1600200" y="2752517"/>
            <a:chExt cx="916516" cy="601200"/>
          </a:xfrm>
          <a:solidFill>
            <a:schemeClr val="accent3"/>
          </a:solidFill>
        </p:grpSpPr>
        <p:sp>
          <p:nvSpPr>
            <p:cNvPr id="15" name="Rectangle 14"/>
            <p:cNvSpPr/>
            <p:nvPr/>
          </p:nvSpPr>
          <p:spPr bwMode="auto">
            <a:xfrm>
              <a:off x="1605316" y="2752517"/>
              <a:ext cx="911400" cy="601200"/>
            </a:xfrm>
            <a:prstGeom prst="rect">
              <a:avLst/>
            </a:prstGeom>
            <a:grp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16" name="TextBox 15"/>
            <p:cNvSpPr txBox="1">
              <a:spLocks noChangeArrowheads="1"/>
            </p:cNvSpPr>
            <p:nvPr/>
          </p:nvSpPr>
          <p:spPr bwMode="auto">
            <a:xfrm>
              <a:off x="1600200" y="2756848"/>
              <a:ext cx="916516" cy="590931"/>
            </a:xfrm>
            <a:prstGeom prst="rect">
              <a:avLst/>
            </a:prstGeom>
            <a:solidFill>
              <a:schemeClr val="accent2"/>
            </a:solidFill>
            <a:ln w="9525">
              <a:solidFill>
                <a:srgbClr val="EEECE1"/>
              </a:solid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Forest</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Resources</a:t>
              </a:r>
              <a:endParaRPr lang="pt-PT" sz="1400" b="1" dirty="0" smtClean="0">
                <a:solidFill>
                  <a:schemeClr val="accent3">
                    <a:lumMod val="50000"/>
                  </a:schemeClr>
                </a:solidFill>
                <a:latin typeface="Arial" charset="0"/>
                <a:cs typeface="Arial" charset="0"/>
              </a:endParaRPr>
            </a:p>
            <a:p>
              <a:pPr algn="ctr"/>
              <a:r>
                <a:rPr lang="pt-PT" sz="1400" b="1" dirty="0" smtClean="0">
                  <a:solidFill>
                    <a:schemeClr val="accent3">
                      <a:lumMod val="50000"/>
                    </a:schemeClr>
                  </a:solidFill>
                  <a:latin typeface="Arial" charset="0"/>
                  <a:cs typeface="Arial" charset="0"/>
                </a:rPr>
                <a:t>  t+1</a:t>
              </a:r>
              <a:endParaRPr lang="pt-PT" sz="1400" b="1" dirty="0">
                <a:solidFill>
                  <a:schemeClr val="accent3">
                    <a:lumMod val="50000"/>
                  </a:schemeClr>
                </a:solidFill>
                <a:latin typeface="Arial" charset="0"/>
                <a:cs typeface="Arial" charset="0"/>
              </a:endParaRPr>
            </a:p>
          </p:txBody>
        </p:sp>
      </p:grpSp>
      <p:sp>
        <p:nvSpPr>
          <p:cNvPr id="17" name="Rounded Rectangle 16"/>
          <p:cNvSpPr/>
          <p:nvPr/>
        </p:nvSpPr>
        <p:spPr>
          <a:xfrm>
            <a:off x="3724910" y="2776733"/>
            <a:ext cx="2880000" cy="2758369"/>
          </a:xfrm>
          <a:prstGeom prst="roundRect">
            <a:avLst>
              <a:gd name="adj" fmla="val 10000"/>
            </a:avLst>
          </a:prstGeom>
          <a:solidFill>
            <a:schemeClr val="accent1">
              <a:lumMod val="75000"/>
            </a:schemeClr>
          </a:solidFill>
          <a:ln w="9525">
            <a:solidFill>
              <a:schemeClr val="bg1"/>
            </a:solidFill>
          </a:ln>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cxnSp>
        <p:nvCxnSpPr>
          <p:cNvPr id="18" name="Elbow Connector 20"/>
          <p:cNvCxnSpPr>
            <a:stCxn id="17" idx="1"/>
            <a:endCxn id="15" idx="2"/>
          </p:cNvCxnSpPr>
          <p:nvPr/>
        </p:nvCxnSpPr>
        <p:spPr>
          <a:xfrm rot="10800000">
            <a:off x="2899012" y="3162076"/>
            <a:ext cx="825898" cy="993843"/>
          </a:xfrm>
          <a:prstGeom prst="bentConnector2">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11"/>
          <p:cNvSpPr txBox="1">
            <a:spLocks noChangeArrowheads="1"/>
          </p:cNvSpPr>
          <p:nvPr/>
        </p:nvSpPr>
        <p:spPr bwMode="auto">
          <a:xfrm>
            <a:off x="5384756" y="1215360"/>
            <a:ext cx="1900601" cy="738664"/>
          </a:xfrm>
          <a:prstGeom prst="rect">
            <a:avLst/>
          </a:prstGeom>
          <a:solidFill>
            <a:schemeClr val="accent2"/>
          </a:solid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Other</a:t>
            </a:r>
            <a:r>
              <a:rPr lang="pt-PT" sz="1400" b="1" dirty="0" smtClean="0">
                <a:solidFill>
                  <a:schemeClr val="accent3">
                    <a:lumMod val="50000"/>
                  </a:schemeClr>
                </a:solidFill>
                <a:latin typeface="Arial" charset="0"/>
                <a:cs typeface="Arial" charset="0"/>
              </a:rPr>
              <a:t> inputs &amp; </a:t>
            </a:r>
            <a:r>
              <a:rPr lang="pt-PT" sz="1400" b="1" dirty="0" err="1" smtClean="0">
                <a:solidFill>
                  <a:schemeClr val="accent3">
                    <a:lumMod val="50000"/>
                  </a:schemeClr>
                </a:solidFill>
                <a:latin typeface="Arial" charset="0"/>
                <a:cs typeface="Arial" charset="0"/>
              </a:rPr>
              <a:t>simulation</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parameters</a:t>
            </a:r>
            <a:endParaRPr lang="pt-PT" sz="1400" b="1" dirty="0">
              <a:solidFill>
                <a:schemeClr val="accent3">
                  <a:lumMod val="50000"/>
                </a:schemeClr>
              </a:solidFill>
              <a:latin typeface="Arial" charset="0"/>
              <a:cs typeface="Arial" charset="0"/>
            </a:endParaRPr>
          </a:p>
        </p:txBody>
      </p:sp>
      <p:cxnSp>
        <p:nvCxnSpPr>
          <p:cNvPr id="20" name="Straight Arrow Connector 19"/>
          <p:cNvCxnSpPr/>
          <p:nvPr/>
        </p:nvCxnSpPr>
        <p:spPr>
          <a:xfrm flipH="1">
            <a:off x="6590864" y="3263948"/>
            <a:ext cx="450000" cy="2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154335" y="5865076"/>
            <a:ext cx="2149764" cy="857571"/>
            <a:chOff x="1605316" y="2752516"/>
            <a:chExt cx="954640" cy="686057"/>
          </a:xfrm>
          <a:solidFill>
            <a:schemeClr val="accent2"/>
          </a:solidFill>
        </p:grpSpPr>
        <p:sp>
          <p:nvSpPr>
            <p:cNvPr id="22" name="Rectangle 21"/>
            <p:cNvSpPr/>
            <p:nvPr/>
          </p:nvSpPr>
          <p:spPr bwMode="auto">
            <a:xfrm>
              <a:off x="1605316" y="2752516"/>
              <a:ext cx="911400" cy="686057"/>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23" name="TextBox 111"/>
            <p:cNvSpPr txBox="1">
              <a:spLocks noChangeArrowheads="1"/>
            </p:cNvSpPr>
            <p:nvPr/>
          </p:nvSpPr>
          <p:spPr bwMode="auto">
            <a:xfrm>
              <a:off x="1607456" y="3006382"/>
              <a:ext cx="952500" cy="246222"/>
            </a:xfrm>
            <a:prstGeom prst="rect">
              <a:avLst/>
            </a:prstGeom>
            <a:no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Annual</a:t>
              </a:r>
              <a:r>
                <a:rPr lang="pt-PT" sz="1400" b="1" dirty="0" smtClean="0">
                  <a:solidFill>
                    <a:schemeClr val="accent3">
                      <a:lumMod val="50000"/>
                    </a:schemeClr>
                  </a:solidFill>
                  <a:latin typeface="Arial" charset="0"/>
                  <a:cs typeface="Arial" charset="0"/>
                </a:rPr>
                <a:t> outputs</a:t>
              </a:r>
              <a:endParaRPr lang="pt-PT" sz="1400" b="1" dirty="0">
                <a:solidFill>
                  <a:schemeClr val="accent3">
                    <a:lumMod val="50000"/>
                  </a:schemeClr>
                </a:solidFill>
                <a:latin typeface="Arial" charset="0"/>
                <a:cs typeface="Arial" charset="0"/>
              </a:endParaRPr>
            </a:p>
          </p:txBody>
        </p:sp>
      </p:grpSp>
      <p:cxnSp>
        <p:nvCxnSpPr>
          <p:cNvPr id="24" name="Straight Arrow Connector 23"/>
          <p:cNvCxnSpPr/>
          <p:nvPr/>
        </p:nvCxnSpPr>
        <p:spPr>
          <a:xfrm>
            <a:off x="5118582" y="5577783"/>
            <a:ext cx="2574" cy="315000"/>
          </a:xfrm>
          <a:prstGeom prst="straightConnector1">
            <a:avLst/>
          </a:prstGeom>
          <a:ln w="38100">
            <a:solidFill>
              <a:schemeClr val="bg1">
                <a:lumMod val="9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952559" y="1632195"/>
            <a:ext cx="1376275" cy="668780"/>
            <a:chOff x="1605316" y="2752516"/>
            <a:chExt cx="540641" cy="601200"/>
          </a:xfrm>
          <a:solidFill>
            <a:schemeClr val="accent2"/>
          </a:solidFill>
        </p:grpSpPr>
        <p:sp>
          <p:nvSpPr>
            <p:cNvPr id="26" name="Rectangle 25"/>
            <p:cNvSpPr/>
            <p:nvPr/>
          </p:nvSpPr>
          <p:spPr bwMode="auto">
            <a:xfrm>
              <a:off x="1605316" y="2752516"/>
              <a:ext cx="540640" cy="601200"/>
            </a:xfrm>
            <a:prstGeom prst="rect">
              <a:avLst/>
            </a:prstGeom>
            <a:grp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accent3">
                    <a:lumMod val="50000"/>
                  </a:schemeClr>
                </a:solidFill>
              </a:endParaRPr>
            </a:p>
          </p:txBody>
        </p:sp>
        <p:sp>
          <p:nvSpPr>
            <p:cNvPr id="27" name="TextBox 111"/>
            <p:cNvSpPr txBox="1">
              <a:spLocks noChangeArrowheads="1"/>
            </p:cNvSpPr>
            <p:nvPr/>
          </p:nvSpPr>
          <p:spPr bwMode="auto">
            <a:xfrm>
              <a:off x="1626979" y="2813512"/>
              <a:ext cx="518978" cy="470349"/>
            </a:xfrm>
            <a:prstGeom prst="rect">
              <a:avLst/>
            </a:prstGeom>
            <a:grpFill/>
            <a:ln w="9525">
              <a:noFill/>
              <a:miter lim="800000"/>
              <a:headEnd/>
              <a:tailEnd/>
            </a:ln>
          </p:spPr>
          <p:txBody>
            <a:bodyPr wrap="square">
              <a:spAutoFit/>
            </a:bodyPr>
            <a:lstStyle/>
            <a:p>
              <a:pPr algn="ctr"/>
              <a:r>
                <a:rPr lang="pt-PT" sz="1400" b="1" dirty="0" err="1" smtClean="0">
                  <a:solidFill>
                    <a:schemeClr val="accent3">
                      <a:lumMod val="50000"/>
                    </a:schemeClr>
                  </a:solidFill>
                  <a:latin typeface="Arial" charset="0"/>
                  <a:cs typeface="Arial" charset="0"/>
                </a:rPr>
                <a:t>Planning</a:t>
              </a:r>
              <a:r>
                <a:rPr lang="pt-PT" sz="1400" b="1" dirty="0" smtClean="0">
                  <a:solidFill>
                    <a:schemeClr val="accent3">
                      <a:lumMod val="50000"/>
                    </a:schemeClr>
                  </a:solidFill>
                  <a:latin typeface="Arial" charset="0"/>
                  <a:cs typeface="Arial" charset="0"/>
                </a:rPr>
                <a:t> </a:t>
              </a:r>
              <a:r>
                <a:rPr lang="pt-PT" sz="1400" b="1" dirty="0" err="1" smtClean="0">
                  <a:solidFill>
                    <a:schemeClr val="accent3">
                      <a:lumMod val="50000"/>
                    </a:schemeClr>
                  </a:solidFill>
                  <a:latin typeface="Arial" charset="0"/>
                  <a:cs typeface="Arial" charset="0"/>
                </a:rPr>
                <a:t>horizon</a:t>
              </a:r>
              <a:endParaRPr lang="pt-PT" sz="1400" b="1" dirty="0">
                <a:solidFill>
                  <a:schemeClr val="accent3">
                    <a:lumMod val="50000"/>
                  </a:schemeClr>
                </a:solidFill>
                <a:latin typeface="Arial" charset="0"/>
                <a:cs typeface="Arial" charset="0"/>
              </a:endParaRPr>
            </a:p>
          </p:txBody>
        </p:sp>
      </p:grpSp>
      <p:grpSp>
        <p:nvGrpSpPr>
          <p:cNvPr id="28" name="Group 27"/>
          <p:cNvGrpSpPr/>
          <p:nvPr/>
        </p:nvGrpSpPr>
        <p:grpSpPr>
          <a:xfrm>
            <a:off x="4450285" y="2392736"/>
            <a:ext cx="1440000" cy="751500"/>
            <a:chOff x="3197225" y="3862387"/>
            <a:chExt cx="1447800" cy="648000"/>
          </a:xfrm>
          <a:solidFill>
            <a:schemeClr val="accent1">
              <a:lumMod val="75000"/>
            </a:schemeClr>
          </a:solidFill>
        </p:grpSpPr>
        <p:sp>
          <p:nvSpPr>
            <p:cNvPr id="29" name="Rectangle 28"/>
            <p:cNvSpPr/>
            <p:nvPr/>
          </p:nvSpPr>
          <p:spPr bwMode="auto">
            <a:xfrm>
              <a:off x="3197225" y="3862387"/>
              <a:ext cx="1447800" cy="648000"/>
            </a:xfrm>
            <a:prstGeom prst="rect">
              <a:avLst/>
            </a:prstGeom>
            <a:grpFill/>
            <a:ln>
              <a:solidFill>
                <a:srgbClr val="EEECE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a:solidFill>
                  <a:schemeClr val="tx1"/>
                </a:solidFill>
              </a:endParaRPr>
            </a:p>
          </p:txBody>
        </p:sp>
        <p:sp>
          <p:nvSpPr>
            <p:cNvPr id="30" name="TextBox 113"/>
            <p:cNvSpPr txBox="1">
              <a:spLocks noChangeArrowheads="1"/>
            </p:cNvSpPr>
            <p:nvPr/>
          </p:nvSpPr>
          <p:spPr bwMode="auto">
            <a:xfrm>
              <a:off x="3197226" y="3926764"/>
              <a:ext cx="1447799" cy="451160"/>
            </a:xfrm>
            <a:prstGeom prst="rect">
              <a:avLst/>
            </a:prstGeom>
            <a:noFill/>
            <a:ln w="9525">
              <a:noFill/>
              <a:miter lim="800000"/>
              <a:headEnd/>
              <a:tailEnd/>
            </a:ln>
          </p:spPr>
          <p:txBody>
            <a:bodyPr wrap="square">
              <a:spAutoFit/>
            </a:bodyPr>
            <a:lstStyle/>
            <a:p>
              <a:pPr algn="ctr"/>
              <a:r>
                <a:rPr lang="pt-PT" sz="1400" b="1" dirty="0" err="1" smtClean="0">
                  <a:solidFill>
                    <a:srgbClr val="EEECE1"/>
                  </a:solidFill>
                  <a:latin typeface="Arial" charset="0"/>
                  <a:cs typeface="Arial" charset="0"/>
                </a:rPr>
                <a:t>Growth</a:t>
              </a:r>
              <a:r>
                <a:rPr lang="pt-PT" sz="1400" b="1" dirty="0" smtClean="0">
                  <a:solidFill>
                    <a:srgbClr val="EEECE1"/>
                  </a:solidFill>
                  <a:latin typeface="Arial" charset="0"/>
                  <a:cs typeface="Arial" charset="0"/>
                </a:rPr>
                <a:t> </a:t>
              </a:r>
              <a:r>
                <a:rPr lang="pt-PT" sz="1400" b="1" dirty="0" err="1" smtClean="0">
                  <a:solidFill>
                    <a:srgbClr val="EEECE1"/>
                  </a:solidFill>
                  <a:latin typeface="Arial" charset="0"/>
                  <a:cs typeface="Arial" charset="0"/>
                </a:rPr>
                <a:t>models</a:t>
              </a:r>
              <a:endParaRPr lang="pt-PT" sz="1400" b="1" dirty="0">
                <a:solidFill>
                  <a:srgbClr val="EEECE1"/>
                </a:solidFill>
                <a:latin typeface="Arial" charset="0"/>
                <a:cs typeface="Arial" charset="0"/>
              </a:endParaRPr>
            </a:p>
          </p:txBody>
        </p:sp>
      </p:grpSp>
      <p:cxnSp>
        <p:nvCxnSpPr>
          <p:cNvPr id="31" name="Shape 30"/>
          <p:cNvCxnSpPr>
            <a:stCxn id="12" idx="3"/>
            <a:endCxn id="29" idx="0"/>
          </p:cNvCxnSpPr>
          <p:nvPr/>
        </p:nvCxnSpPr>
        <p:spPr>
          <a:xfrm>
            <a:off x="4391884" y="2195873"/>
            <a:ext cx="778401" cy="196863"/>
          </a:xfrm>
          <a:prstGeom prst="bentConnector2">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113"/>
          <p:cNvSpPr txBox="1">
            <a:spLocks noChangeArrowheads="1"/>
          </p:cNvSpPr>
          <p:nvPr/>
        </p:nvSpPr>
        <p:spPr bwMode="auto">
          <a:xfrm>
            <a:off x="4165013" y="3220203"/>
            <a:ext cx="2069999" cy="2462213"/>
          </a:xfrm>
          <a:prstGeom prst="rect">
            <a:avLst/>
          </a:prstGeom>
          <a:noFill/>
          <a:ln w="9525">
            <a:noFill/>
            <a:miter lim="800000"/>
            <a:headEnd/>
            <a:tailEnd/>
          </a:ln>
        </p:spPr>
        <p:txBody>
          <a:bodyPr wrap="square">
            <a:spAutoFit/>
          </a:bodyPr>
          <a:lstStyle/>
          <a:p>
            <a:pPr algn="ctr"/>
            <a:r>
              <a:rPr lang="pt-PT" sz="1400" b="1" dirty="0" smtClean="0">
                <a:solidFill>
                  <a:srgbClr val="EEECE1"/>
                </a:solidFill>
                <a:latin typeface="Arial" charset="0"/>
                <a:cs typeface="Arial" charset="0"/>
              </a:rPr>
              <a:t>GLOBULUS</a:t>
            </a:r>
          </a:p>
          <a:p>
            <a:pPr algn="ctr"/>
            <a:r>
              <a:rPr lang="pt-PT" sz="1400" b="1" dirty="0" smtClean="0">
                <a:solidFill>
                  <a:srgbClr val="EEECE1"/>
                </a:solidFill>
                <a:latin typeface="Arial" charset="0"/>
                <a:cs typeface="Arial" charset="0"/>
              </a:rPr>
              <a:t>GYMMA</a:t>
            </a:r>
          </a:p>
          <a:p>
            <a:pPr algn="ctr"/>
            <a:r>
              <a:rPr lang="pt-PT" sz="1400" b="1" dirty="0" smtClean="0">
                <a:solidFill>
                  <a:srgbClr val="EEECE1"/>
                </a:solidFill>
                <a:latin typeface="Arial" charset="0"/>
                <a:cs typeface="Arial" charset="0"/>
              </a:rPr>
              <a:t>3PG-OUT+</a:t>
            </a:r>
          </a:p>
          <a:p>
            <a:pPr algn="ctr"/>
            <a:endParaRPr lang="pt-PT" sz="1400" b="1" dirty="0" smtClean="0">
              <a:solidFill>
                <a:srgbClr val="EEECE1"/>
              </a:solidFill>
              <a:latin typeface="Arial" charset="0"/>
              <a:cs typeface="Arial" charset="0"/>
            </a:endParaRPr>
          </a:p>
          <a:p>
            <a:pPr algn="ctr"/>
            <a:r>
              <a:rPr lang="pt-PT" sz="1400" b="1" dirty="0" smtClean="0">
                <a:solidFill>
                  <a:srgbClr val="EEECE1"/>
                </a:solidFill>
                <a:latin typeface="Arial" charset="0"/>
                <a:cs typeface="Arial" charset="0"/>
              </a:rPr>
              <a:t>PINASTER</a:t>
            </a:r>
          </a:p>
          <a:p>
            <a:pPr algn="ctr"/>
            <a:r>
              <a:rPr lang="pt-PT" sz="1400" b="1" dirty="0" smtClean="0">
                <a:solidFill>
                  <a:srgbClr val="EEECE1"/>
                </a:solidFill>
                <a:latin typeface="Arial" charset="0"/>
                <a:cs typeface="Arial" charset="0"/>
              </a:rPr>
              <a:t>PBIRROL</a:t>
            </a:r>
          </a:p>
          <a:p>
            <a:pPr algn="ctr"/>
            <a:endParaRPr lang="pt-PT" sz="1400" b="1" dirty="0" smtClean="0">
              <a:solidFill>
                <a:srgbClr val="EEECE1"/>
              </a:solidFill>
              <a:latin typeface="Arial" charset="0"/>
              <a:cs typeface="Arial" charset="0"/>
            </a:endParaRPr>
          </a:p>
          <a:p>
            <a:pPr algn="ctr"/>
            <a:r>
              <a:rPr lang="pt-PT" sz="1400" b="1" dirty="0" smtClean="0">
                <a:solidFill>
                  <a:srgbClr val="EEECE1"/>
                </a:solidFill>
                <a:latin typeface="Arial" charset="0"/>
                <a:cs typeface="Arial" charset="0"/>
              </a:rPr>
              <a:t>PINEA</a:t>
            </a:r>
          </a:p>
          <a:p>
            <a:pPr algn="ctr"/>
            <a:endParaRPr lang="pt-PT" sz="1400" b="1" dirty="0">
              <a:solidFill>
                <a:srgbClr val="EEECE1"/>
              </a:solidFill>
              <a:latin typeface="Arial" charset="0"/>
              <a:cs typeface="Arial" charset="0"/>
            </a:endParaRPr>
          </a:p>
          <a:p>
            <a:pPr algn="ctr"/>
            <a:r>
              <a:rPr lang="pt-PT" sz="1400" b="1" dirty="0" smtClean="0">
                <a:solidFill>
                  <a:schemeClr val="bg1">
                    <a:lumMod val="65000"/>
                  </a:schemeClr>
                </a:solidFill>
                <a:latin typeface="Arial" charset="0"/>
                <a:cs typeface="Arial" charset="0"/>
              </a:rPr>
              <a:t>Castanea.pt</a:t>
            </a:r>
          </a:p>
          <a:p>
            <a:pPr algn="ctr"/>
            <a:endParaRPr lang="pt-PT" sz="1400" b="1" dirty="0">
              <a:solidFill>
                <a:srgbClr val="EEECE1"/>
              </a:solidFill>
              <a:latin typeface="Arial" charset="0"/>
              <a:cs typeface="Arial" charset="0"/>
            </a:endParaRPr>
          </a:p>
        </p:txBody>
      </p:sp>
      <p:sp>
        <p:nvSpPr>
          <p:cNvPr id="33" name="Rectangle 32"/>
          <p:cNvSpPr/>
          <p:nvPr/>
        </p:nvSpPr>
        <p:spPr bwMode="auto">
          <a:xfrm rot="5400000">
            <a:off x="7595761" y="3734361"/>
            <a:ext cx="1665000" cy="2794951"/>
          </a:xfrm>
          <a:prstGeom prst="rect">
            <a:avLst/>
          </a:prstGeom>
          <a:solidFill>
            <a:schemeClr val="accent3"/>
          </a:solidFill>
          <a:ln>
            <a:solidFill>
              <a:srgbClr val="E0DCC8"/>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none"/>
          <a:lstStyle/>
          <a:p>
            <a:pPr>
              <a:defRPr/>
            </a:pPr>
            <a:endParaRPr lang="pt-PT" dirty="0">
              <a:solidFill>
                <a:schemeClr val="tx1"/>
              </a:solidFill>
            </a:endParaRPr>
          </a:p>
        </p:txBody>
      </p:sp>
      <p:cxnSp>
        <p:nvCxnSpPr>
          <p:cNvPr id="34" name="Straight Arrow Connector 33"/>
          <p:cNvCxnSpPr/>
          <p:nvPr/>
        </p:nvCxnSpPr>
        <p:spPr>
          <a:xfrm flipH="1">
            <a:off x="6603239" y="5072417"/>
            <a:ext cx="450000" cy="2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86118" y="2615830"/>
            <a:ext cx="2739620" cy="1415773"/>
          </a:xfrm>
          <a:prstGeom prst="rect">
            <a:avLst/>
          </a:prstGeom>
          <a:noFill/>
        </p:spPr>
        <p:txBody>
          <a:bodyPr wrap="square" rtlCol="0">
            <a:spAutoFit/>
          </a:bodyPr>
          <a:lstStyle/>
          <a:p>
            <a:pPr algn="ctr"/>
            <a:r>
              <a:rPr lang="en-GB" sz="1400" b="1" u="sng" dirty="0" smtClean="0">
                <a:solidFill>
                  <a:schemeClr val="bg1"/>
                </a:solidFill>
                <a:latin typeface="Arial" panose="020B0604020202020204" pitchFamily="34" charset="0"/>
                <a:cs typeface="Arial" panose="020B0604020202020204" pitchFamily="34" charset="0"/>
              </a:rPr>
              <a:t>Forest </a:t>
            </a:r>
            <a:r>
              <a:rPr lang="en-GB" sz="1400" b="1" u="sng" dirty="0" err="1" smtClean="0">
                <a:solidFill>
                  <a:schemeClr val="bg1"/>
                </a:solidFill>
                <a:latin typeface="Arial" panose="020B0604020202020204" pitchFamily="34" charset="0"/>
                <a:cs typeface="Arial" panose="020B0604020202020204" pitchFamily="34" charset="0"/>
              </a:rPr>
              <a:t>managment</a:t>
            </a:r>
            <a:r>
              <a:rPr lang="en-GB" sz="1400" b="1" u="sng" dirty="0" smtClean="0">
                <a:solidFill>
                  <a:schemeClr val="bg1"/>
                </a:solidFill>
                <a:latin typeface="Arial" panose="020B0604020202020204" pitchFamily="34" charset="0"/>
                <a:cs typeface="Arial" panose="020B0604020202020204" pitchFamily="34" charset="0"/>
              </a:rPr>
              <a:t> (</a:t>
            </a:r>
            <a:r>
              <a:rPr lang="en-GB" sz="1400" b="1" u="sng" dirty="0" err="1" smtClean="0">
                <a:solidFill>
                  <a:schemeClr val="bg1"/>
                </a:solidFill>
                <a:latin typeface="Arial" panose="020B0604020202020204" pitchFamily="34" charset="0"/>
                <a:cs typeface="Arial" panose="020B0604020202020204" pitchFamily="34" charset="0"/>
              </a:rPr>
              <a:t>FMA</a:t>
            </a:r>
            <a:r>
              <a:rPr lang="en-GB" sz="1400" b="1" u="sng" dirty="0" smtClean="0">
                <a:solidFill>
                  <a:schemeClr val="bg1"/>
                </a:solidFill>
                <a:latin typeface="Arial" panose="020B0604020202020204" pitchFamily="34" charset="0"/>
                <a:cs typeface="Arial" panose="020B0604020202020204" pitchFamily="34" charset="0"/>
              </a:rPr>
              <a:t>)</a:t>
            </a:r>
          </a:p>
          <a:p>
            <a:pPr algn="ctr"/>
            <a:endParaRPr lang="en-GB" sz="800" b="1"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Even- and uneven-aged</a:t>
            </a:r>
          </a:p>
          <a:p>
            <a:pPr algn="ctr"/>
            <a:endParaRPr lang="en-GB" sz="1400" dirty="0" smtClean="0">
              <a:solidFill>
                <a:schemeClr val="bg1"/>
              </a:solidFill>
              <a:latin typeface="Arial" panose="020B0604020202020204" pitchFamily="34" charset="0"/>
              <a:cs typeface="Arial" panose="020B0604020202020204" pitchFamily="34" charset="0"/>
            </a:endParaRPr>
          </a:p>
          <a:p>
            <a:pPr algn="ctr"/>
            <a:r>
              <a:rPr lang="en-GB" sz="1400" b="1" u="sng" dirty="0" smtClean="0">
                <a:solidFill>
                  <a:schemeClr val="bg1"/>
                </a:solidFill>
                <a:latin typeface="Arial" panose="020B0604020202020204" pitchFamily="34" charset="0"/>
                <a:cs typeface="Arial" panose="020B0604020202020204" pitchFamily="34" charset="0"/>
              </a:rPr>
              <a:t>Prescriptions</a:t>
            </a:r>
          </a:p>
          <a:p>
            <a:pPr algn="ctr"/>
            <a:endParaRPr lang="en-GB" sz="800"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One or a set per stand</a:t>
            </a:r>
          </a:p>
        </p:txBody>
      </p:sp>
      <p:sp>
        <p:nvSpPr>
          <p:cNvPr id="36" name="TextBox 35"/>
          <p:cNvSpPr txBox="1"/>
          <p:nvPr/>
        </p:nvSpPr>
        <p:spPr>
          <a:xfrm>
            <a:off x="7041586" y="4374520"/>
            <a:ext cx="2739620" cy="1292662"/>
          </a:xfrm>
          <a:prstGeom prst="rect">
            <a:avLst/>
          </a:prstGeom>
          <a:noFill/>
        </p:spPr>
        <p:txBody>
          <a:bodyPr wrap="square" rtlCol="0">
            <a:spAutoFit/>
          </a:bodyPr>
          <a:lstStyle/>
          <a:p>
            <a:pPr algn="ctr"/>
            <a:r>
              <a:rPr lang="en-GB" sz="1400" b="1" u="sng" dirty="0" smtClean="0">
                <a:solidFill>
                  <a:schemeClr val="bg1"/>
                </a:solidFill>
                <a:latin typeface="Arial" panose="020B0604020202020204" pitchFamily="34" charset="0"/>
                <a:cs typeface="Arial" panose="020B0604020202020204" pitchFamily="34" charset="0"/>
              </a:rPr>
              <a:t>Other drivers:</a:t>
            </a:r>
          </a:p>
          <a:p>
            <a:pPr algn="ctr"/>
            <a:endParaRPr lang="en-GB" sz="800" dirty="0" smtClean="0">
              <a:solidFill>
                <a:schemeClr val="bg1"/>
              </a:solidFill>
              <a:latin typeface="Arial" panose="020B0604020202020204" pitchFamily="34" charset="0"/>
              <a:cs typeface="Arial" panose="020B0604020202020204" pitchFamily="34" charset="0"/>
            </a:endParaRPr>
          </a:p>
          <a:p>
            <a:pPr algn="ctr"/>
            <a:r>
              <a:rPr lang="en-GB" sz="1400" b="1" dirty="0" smtClean="0">
                <a:solidFill>
                  <a:schemeClr val="bg1"/>
                </a:solidFill>
                <a:latin typeface="Arial" panose="020B0604020202020204" pitchFamily="34" charset="0"/>
                <a:cs typeface="Arial" panose="020B0604020202020204" pitchFamily="34" charset="0"/>
              </a:rPr>
              <a:t>Land Use changes (afforestation)</a:t>
            </a:r>
          </a:p>
          <a:p>
            <a:pPr algn="ctr"/>
            <a:endParaRPr lang="en-GB" sz="1400" b="1" dirty="0">
              <a:solidFill>
                <a:schemeClr val="bg1"/>
              </a:solidFill>
              <a:latin typeface="Arial" panose="020B0604020202020204" pitchFamily="34" charset="0"/>
              <a:cs typeface="Arial" panose="020B0604020202020204" pitchFamily="34" charset="0"/>
            </a:endParaRPr>
          </a:p>
          <a:p>
            <a:pPr algn="ctr"/>
            <a:r>
              <a:rPr lang="en-GB" sz="1400" b="1" u="sng" dirty="0" smtClean="0">
                <a:solidFill>
                  <a:schemeClr val="bg1"/>
                </a:solidFill>
                <a:latin typeface="Arial" panose="020B0604020202020204" pitchFamily="34" charset="0"/>
                <a:cs typeface="Arial" panose="020B0604020202020204" pitchFamily="34" charset="0"/>
              </a:rPr>
              <a:t>Climate</a:t>
            </a:r>
          </a:p>
        </p:txBody>
      </p:sp>
      <p:sp>
        <p:nvSpPr>
          <p:cNvPr id="37" name="TextBox 36"/>
          <p:cNvSpPr txBox="1"/>
          <p:nvPr/>
        </p:nvSpPr>
        <p:spPr>
          <a:xfrm>
            <a:off x="2463925" y="5979961"/>
            <a:ext cx="1686820" cy="338554"/>
          </a:xfrm>
          <a:prstGeom prst="rect">
            <a:avLst/>
          </a:prstGeom>
          <a:noFill/>
        </p:spPr>
        <p:txBody>
          <a:bodyPr wrap="square" rtlCol="0">
            <a:spAutoFit/>
          </a:bodyPr>
          <a:lstStyle/>
          <a:p>
            <a:r>
              <a:rPr lang="pt-PT" sz="1600" b="1" i="1" dirty="0" smtClean="0">
                <a:solidFill>
                  <a:schemeClr val="bg1">
                    <a:lumMod val="95000"/>
                  </a:schemeClr>
                </a:solidFill>
                <a:latin typeface="Arial" pitchFamily="34" charset="0"/>
                <a:cs typeface="Arial" pitchFamily="34" charset="0"/>
              </a:rPr>
              <a:t>StandsSIM.md</a:t>
            </a:r>
            <a:endParaRPr lang="pt-PT" sz="1600" b="1" i="1" dirty="0">
              <a:solidFill>
                <a:schemeClr val="bg1">
                  <a:lumMod val="95000"/>
                </a:schemeClr>
              </a:solidFill>
              <a:latin typeface="Arial" pitchFamily="34" charset="0"/>
              <a:cs typeface="Arial" pitchFamily="34" charset="0"/>
            </a:endParaRPr>
          </a:p>
        </p:txBody>
      </p:sp>
      <p:sp>
        <p:nvSpPr>
          <p:cNvPr id="38" name="TextBox 37"/>
          <p:cNvSpPr txBox="1"/>
          <p:nvPr/>
        </p:nvSpPr>
        <p:spPr>
          <a:xfrm>
            <a:off x="9992963" y="1525190"/>
            <a:ext cx="1997317" cy="338554"/>
          </a:xfrm>
          <a:prstGeom prst="rect">
            <a:avLst/>
          </a:prstGeom>
          <a:solidFill>
            <a:schemeClr val="bg1"/>
          </a:solidFill>
        </p:spPr>
        <p:txBody>
          <a:bodyPr wrap="square" rtlCol="0">
            <a:spAutoFit/>
          </a:bodyPr>
          <a:lstStyle/>
          <a:p>
            <a:r>
              <a:rPr lang="en-GB" sz="1600" dirty="0"/>
              <a:t>Assortment_ec.csv</a:t>
            </a:r>
            <a:endParaRPr lang="pt-PT" sz="1600" dirty="0">
              <a:effectLst/>
            </a:endParaRPr>
          </a:p>
        </p:txBody>
      </p:sp>
      <p:sp>
        <p:nvSpPr>
          <p:cNvPr id="44" name="Rectangle 43"/>
          <p:cNvSpPr/>
          <p:nvPr/>
        </p:nvSpPr>
        <p:spPr>
          <a:xfrm>
            <a:off x="10102103" y="5368820"/>
            <a:ext cx="1478418" cy="338554"/>
          </a:xfrm>
          <a:prstGeom prst="rect">
            <a:avLst/>
          </a:prstGeom>
          <a:solidFill>
            <a:schemeClr val="bg1"/>
          </a:solidFill>
        </p:spPr>
        <p:txBody>
          <a:bodyPr wrap="none">
            <a:spAutoFit/>
          </a:bodyPr>
          <a:lstStyle/>
          <a:p>
            <a:r>
              <a:rPr lang="en-GB" sz="1600" dirty="0" smtClean="0">
                <a:ea typeface="Calibri" panose="020F0502020204030204" pitchFamily="34" charset="0"/>
              </a:rPr>
              <a:t>Input_clima.csv</a:t>
            </a:r>
            <a:endParaRPr lang="pt-PT" sz="1600" dirty="0"/>
          </a:p>
        </p:txBody>
      </p:sp>
      <p:sp>
        <p:nvSpPr>
          <p:cNvPr id="45" name="Rectangle 44"/>
          <p:cNvSpPr/>
          <p:nvPr/>
        </p:nvSpPr>
        <p:spPr>
          <a:xfrm>
            <a:off x="10054943" y="2391038"/>
            <a:ext cx="1603452" cy="338554"/>
          </a:xfrm>
          <a:prstGeom prst="rect">
            <a:avLst/>
          </a:prstGeom>
          <a:solidFill>
            <a:schemeClr val="bg1"/>
          </a:solidFill>
        </p:spPr>
        <p:txBody>
          <a:bodyPr wrap="none">
            <a:spAutoFit/>
          </a:bodyPr>
          <a:lstStyle/>
          <a:p>
            <a:r>
              <a:rPr lang="en-GB" sz="1600" dirty="0" smtClean="0">
                <a:ea typeface="Calibri" panose="020F0502020204030204" pitchFamily="34" charset="0"/>
              </a:rPr>
              <a:t>Consumables.csv</a:t>
            </a:r>
            <a:endParaRPr lang="pt-PT" sz="1600" dirty="0"/>
          </a:p>
        </p:txBody>
      </p:sp>
      <p:sp>
        <p:nvSpPr>
          <p:cNvPr id="46" name="Rectangle 45"/>
          <p:cNvSpPr/>
          <p:nvPr/>
        </p:nvSpPr>
        <p:spPr>
          <a:xfrm>
            <a:off x="10063303" y="2877055"/>
            <a:ext cx="1414554" cy="338554"/>
          </a:xfrm>
          <a:prstGeom prst="rect">
            <a:avLst/>
          </a:prstGeom>
          <a:solidFill>
            <a:schemeClr val="bg1"/>
          </a:solidFill>
        </p:spPr>
        <p:txBody>
          <a:bodyPr wrap="none">
            <a:spAutoFit/>
          </a:bodyPr>
          <a:lstStyle/>
          <a:p>
            <a:r>
              <a:rPr lang="en-GB" sz="1600" dirty="0">
                <a:ea typeface="Calibri" panose="020F0502020204030204" pitchFamily="34" charset="0"/>
              </a:rPr>
              <a:t>Operations.csv</a:t>
            </a:r>
            <a:endParaRPr lang="pt-PT" sz="1600" dirty="0"/>
          </a:p>
        </p:txBody>
      </p:sp>
      <p:sp>
        <p:nvSpPr>
          <p:cNvPr id="47" name="Rectangle 46"/>
          <p:cNvSpPr/>
          <p:nvPr/>
        </p:nvSpPr>
        <p:spPr>
          <a:xfrm>
            <a:off x="10027556" y="3361412"/>
            <a:ext cx="1680781" cy="338554"/>
          </a:xfrm>
          <a:prstGeom prst="rect">
            <a:avLst/>
          </a:prstGeom>
          <a:solidFill>
            <a:schemeClr val="bg1"/>
          </a:solidFill>
        </p:spPr>
        <p:txBody>
          <a:bodyPr wrap="none">
            <a:spAutoFit/>
          </a:bodyPr>
          <a:lstStyle/>
          <a:p>
            <a:r>
              <a:rPr lang="pt-PT" sz="1600" dirty="0" smtClean="0">
                <a:ea typeface="Calibri" panose="020F0502020204030204" pitchFamily="34" charset="0"/>
              </a:rPr>
              <a:t>FMA_##_Ec</a:t>
            </a:r>
            <a:r>
              <a:rPr lang="pt-PT" sz="1600" dirty="0">
                <a:ea typeface="Calibri" panose="020F0502020204030204" pitchFamily="34" charset="0"/>
              </a:rPr>
              <a:t>_*.csv</a:t>
            </a:r>
            <a:endParaRPr lang="pt-PT" sz="1600" dirty="0"/>
          </a:p>
        </p:txBody>
      </p:sp>
      <p:sp>
        <p:nvSpPr>
          <p:cNvPr id="48" name="Rectangle 47"/>
          <p:cNvSpPr/>
          <p:nvPr/>
        </p:nvSpPr>
        <p:spPr>
          <a:xfrm>
            <a:off x="10027556" y="3845769"/>
            <a:ext cx="1535228" cy="338554"/>
          </a:xfrm>
          <a:prstGeom prst="rect">
            <a:avLst/>
          </a:prstGeom>
          <a:solidFill>
            <a:schemeClr val="bg1"/>
          </a:solidFill>
        </p:spPr>
        <p:txBody>
          <a:bodyPr wrap="none">
            <a:spAutoFit/>
          </a:bodyPr>
          <a:lstStyle/>
          <a:p>
            <a:r>
              <a:rPr lang="pt-PT" sz="1600" dirty="0" smtClean="0"/>
              <a:t>Input_prescr.csv</a:t>
            </a:r>
            <a:endParaRPr lang="pt-PT" sz="1600" dirty="0"/>
          </a:p>
        </p:txBody>
      </p:sp>
      <p:sp>
        <p:nvSpPr>
          <p:cNvPr id="49" name="Rectangle 48"/>
          <p:cNvSpPr/>
          <p:nvPr/>
        </p:nvSpPr>
        <p:spPr>
          <a:xfrm>
            <a:off x="604876" y="2847318"/>
            <a:ext cx="1540935" cy="338554"/>
          </a:xfrm>
          <a:prstGeom prst="rect">
            <a:avLst/>
          </a:prstGeom>
          <a:solidFill>
            <a:schemeClr val="bg1"/>
          </a:solidFill>
        </p:spPr>
        <p:txBody>
          <a:bodyPr wrap="none">
            <a:spAutoFit/>
          </a:bodyPr>
          <a:lstStyle/>
          <a:p>
            <a:r>
              <a:rPr lang="pt-PT" sz="1600" dirty="0">
                <a:ea typeface="Calibri" panose="020F0502020204030204" pitchFamily="34" charset="0"/>
              </a:rPr>
              <a:t>i</a:t>
            </a:r>
            <a:r>
              <a:rPr lang="pt-PT" sz="1600" dirty="0" smtClean="0">
                <a:ea typeface="Calibri" panose="020F0502020204030204" pitchFamily="34" charset="0"/>
              </a:rPr>
              <a:t>nput_stand.</a:t>
            </a:r>
            <a:r>
              <a:rPr lang="pt-PT" sz="1600" dirty="0" smtClean="0">
                <a:ea typeface="Times New Roman" panose="02020603050405020304" pitchFamily="18" charset="0"/>
              </a:rPr>
              <a:t>csv </a:t>
            </a:r>
            <a:endParaRPr lang="pt-PT" sz="1600" dirty="0"/>
          </a:p>
        </p:txBody>
      </p:sp>
      <p:sp>
        <p:nvSpPr>
          <p:cNvPr id="50" name="Rectangle 49"/>
          <p:cNvSpPr/>
          <p:nvPr/>
        </p:nvSpPr>
        <p:spPr>
          <a:xfrm>
            <a:off x="519410" y="5878588"/>
            <a:ext cx="1668149" cy="338554"/>
          </a:xfrm>
          <a:prstGeom prst="rect">
            <a:avLst/>
          </a:prstGeom>
          <a:solidFill>
            <a:schemeClr val="bg1"/>
          </a:solidFill>
        </p:spPr>
        <p:txBody>
          <a:bodyPr wrap="none">
            <a:spAutoFit/>
          </a:bodyPr>
          <a:lstStyle/>
          <a:p>
            <a:r>
              <a:rPr lang="pt-PT" sz="1600" dirty="0" smtClean="0">
                <a:ea typeface="Calibri" panose="020F0502020204030204" pitchFamily="34" charset="0"/>
              </a:rPr>
              <a:t>inv_sps_arv</a:t>
            </a:r>
            <a:r>
              <a:rPr lang="pt-PT" sz="1600" dirty="0" smtClean="0">
                <a:latin typeface="Arial" panose="020B0604020202020204" pitchFamily="34" charset="0"/>
                <a:ea typeface="Calibri" panose="020F0502020204030204" pitchFamily="34" charset="0"/>
              </a:rPr>
              <a:t>*</a:t>
            </a:r>
            <a:r>
              <a:rPr lang="pt-PT" sz="1600" dirty="0" smtClean="0">
                <a:latin typeface="Arial" panose="020B0604020202020204" pitchFamily="34" charset="0"/>
                <a:ea typeface="Times New Roman" panose="02020603050405020304" pitchFamily="18" charset="0"/>
              </a:rPr>
              <a:t>.csv </a:t>
            </a:r>
            <a:endParaRPr lang="pt-PT" sz="1600" dirty="0"/>
          </a:p>
        </p:txBody>
      </p:sp>
      <p:sp>
        <p:nvSpPr>
          <p:cNvPr id="51" name="Rectangle 50"/>
          <p:cNvSpPr/>
          <p:nvPr/>
        </p:nvSpPr>
        <p:spPr>
          <a:xfrm>
            <a:off x="7520767" y="1199682"/>
            <a:ext cx="1699632" cy="338554"/>
          </a:xfrm>
          <a:prstGeom prst="rect">
            <a:avLst/>
          </a:prstGeom>
          <a:solidFill>
            <a:schemeClr val="bg1"/>
          </a:solidFill>
        </p:spPr>
        <p:txBody>
          <a:bodyPr wrap="none">
            <a:spAutoFit/>
          </a:bodyPr>
          <a:lstStyle/>
          <a:p>
            <a:r>
              <a:rPr lang="pt-PT" sz="1600" dirty="0">
                <a:ea typeface="Calibri" panose="020F0502020204030204" pitchFamily="34" charset="0"/>
              </a:rPr>
              <a:t>ini_standsSIM</a:t>
            </a:r>
            <a:r>
              <a:rPr lang="pt-PT" sz="1600" dirty="0" smtClean="0">
                <a:ea typeface="Times New Roman" panose="02020603050405020304" pitchFamily="18" charset="0"/>
              </a:rPr>
              <a:t>.csv </a:t>
            </a:r>
            <a:endParaRPr lang="pt-PT" sz="1600" dirty="0"/>
          </a:p>
        </p:txBody>
      </p:sp>
      <p:sp>
        <p:nvSpPr>
          <p:cNvPr id="52" name="Rectangle 51"/>
          <p:cNvSpPr/>
          <p:nvPr/>
        </p:nvSpPr>
        <p:spPr>
          <a:xfrm>
            <a:off x="824233" y="286899"/>
            <a:ext cx="10533412" cy="584775"/>
          </a:xfrm>
          <a:prstGeom prst="rect">
            <a:avLst/>
          </a:prstGeom>
        </p:spPr>
        <p:txBody>
          <a:bodyPr wrap="square">
            <a:spAutoFit/>
          </a:bodyPr>
          <a:lstStyle/>
          <a:p>
            <a:pPr algn="ctr"/>
            <a:r>
              <a:rPr lang="en-US" sz="3200" dirty="0" err="1" smtClean="0">
                <a:solidFill>
                  <a:schemeClr val="accent5"/>
                </a:solidFill>
                <a:latin typeface="Arial" panose="020B0604020202020204" pitchFamily="34" charset="0"/>
                <a:cs typeface="Arial" panose="020B0604020202020204" pitchFamily="34" charset="0"/>
              </a:rPr>
              <a:t>StandsSIM</a:t>
            </a:r>
            <a:r>
              <a:rPr lang="en-US" sz="3200" dirty="0" smtClean="0">
                <a:solidFill>
                  <a:schemeClr val="accent5"/>
                </a:solidFill>
                <a:latin typeface="Arial" panose="020B0604020202020204" pitchFamily="34" charset="0"/>
                <a:cs typeface="Arial" panose="020B0604020202020204" pitchFamily="34" charset="0"/>
              </a:rPr>
              <a:t>-md structure and inputs</a:t>
            </a:r>
            <a:endParaRPr lang="en-US" sz="3200" dirty="0">
              <a:solidFill>
                <a:schemeClr val="accent5"/>
              </a:solidFill>
              <a:latin typeface="Arial" panose="020B0604020202020204" pitchFamily="34" charset="0"/>
              <a:cs typeface="Arial" panose="020B0604020202020204" pitchFamily="34" charset="0"/>
            </a:endParaRPr>
          </a:p>
        </p:txBody>
      </p:sp>
      <p:cxnSp>
        <p:nvCxnSpPr>
          <p:cNvPr id="53" name="Straight Connector 52"/>
          <p:cNvCxnSpPr/>
          <p:nvPr/>
        </p:nvCxnSpPr>
        <p:spPr>
          <a:xfrm>
            <a:off x="78939" y="915566"/>
            <a:ext cx="12024000" cy="0"/>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329" y="3191292"/>
            <a:ext cx="1162382" cy="810525"/>
          </a:xfrm>
          <a:prstGeom prst="rect">
            <a:avLst/>
          </a:prstGeom>
        </p:spPr>
      </p:pic>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2797" r="76613" b="35939"/>
          <a:stretch/>
        </p:blipFill>
        <p:spPr>
          <a:xfrm flipH="1">
            <a:off x="1484369" y="4258705"/>
            <a:ext cx="248302" cy="809860"/>
          </a:xfrm>
          <a:prstGeom prst="rect">
            <a:avLst/>
          </a:prstGeom>
        </p:spPr>
      </p:pic>
      <p:pic>
        <p:nvPicPr>
          <p:cNvPr id="2" name="Picture 1"/>
          <p:cNvPicPr>
            <a:picLocks noChangeAspect="1"/>
          </p:cNvPicPr>
          <p:nvPr/>
        </p:nvPicPr>
        <p:blipFill>
          <a:blip r:embed="rId4"/>
          <a:stretch>
            <a:fillRect/>
          </a:stretch>
        </p:blipFill>
        <p:spPr>
          <a:xfrm>
            <a:off x="640199" y="941055"/>
            <a:ext cx="2303813" cy="1061791"/>
          </a:xfrm>
          <a:prstGeom prst="rect">
            <a:avLst/>
          </a:prstGeom>
        </p:spPr>
      </p:pic>
      <p:cxnSp>
        <p:nvCxnSpPr>
          <p:cNvPr id="56" name="Shape 30"/>
          <p:cNvCxnSpPr>
            <a:stCxn id="2" idx="3"/>
            <a:endCxn id="11" idx="0"/>
          </p:cNvCxnSpPr>
          <p:nvPr/>
        </p:nvCxnSpPr>
        <p:spPr>
          <a:xfrm>
            <a:off x="2944012" y="1471951"/>
            <a:ext cx="833267" cy="349176"/>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40199" y="3218895"/>
            <a:ext cx="5311621" cy="792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51524" y="4057175"/>
            <a:ext cx="5311621" cy="14070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19410" y="5513139"/>
            <a:ext cx="1582613" cy="338554"/>
          </a:xfrm>
          <a:prstGeom prst="rect">
            <a:avLst/>
          </a:prstGeom>
          <a:solidFill>
            <a:schemeClr val="bg1"/>
          </a:solidFill>
        </p:spPr>
        <p:txBody>
          <a:bodyPr wrap="none">
            <a:spAutoFit/>
          </a:bodyPr>
          <a:lstStyle/>
          <a:p>
            <a:r>
              <a:rPr lang="pt-PT" sz="1600" dirty="0">
                <a:ea typeface="Calibri" panose="020F0502020204030204" pitchFamily="34" charset="0"/>
              </a:rPr>
              <a:t>input_stand.</a:t>
            </a:r>
            <a:r>
              <a:rPr lang="pt-PT" sz="1600" dirty="0">
                <a:ea typeface="Times New Roman" panose="02020603050405020304" pitchFamily="18" charset="0"/>
              </a:rPr>
              <a:t>csv </a:t>
            </a:r>
            <a:r>
              <a:rPr lang="pt-PT" sz="1600" dirty="0" smtClean="0">
                <a:ea typeface="Times New Roman" panose="02020603050405020304" pitchFamily="18" charset="0"/>
              </a:rPr>
              <a:t> </a:t>
            </a:r>
            <a:endParaRPr lang="pt-PT" sz="1600" dirty="0"/>
          </a:p>
        </p:txBody>
      </p:sp>
      <p:sp>
        <p:nvSpPr>
          <p:cNvPr id="3" name="Rectangle 2"/>
          <p:cNvSpPr/>
          <p:nvPr/>
        </p:nvSpPr>
        <p:spPr>
          <a:xfrm>
            <a:off x="9992963" y="1471950"/>
            <a:ext cx="2022766" cy="22280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249476" y="1058725"/>
            <a:ext cx="1356121" cy="369332"/>
          </a:xfrm>
          <a:prstGeom prst="rect">
            <a:avLst/>
          </a:prstGeom>
          <a:noFill/>
        </p:spPr>
        <p:txBody>
          <a:bodyPr wrap="square" rtlCol="0">
            <a:spAutoFit/>
          </a:bodyPr>
          <a:lstStyle/>
          <a:p>
            <a:r>
              <a:rPr lang="en-US" b="1" dirty="0" smtClean="0">
                <a:solidFill>
                  <a:srgbClr val="C00000"/>
                </a:solidFill>
              </a:rPr>
              <a:t>GENERATOR</a:t>
            </a:r>
            <a:endParaRPr lang="en-US" b="1" dirty="0">
              <a:solidFill>
                <a:srgbClr val="C00000"/>
              </a:solidFill>
            </a:endParaRPr>
          </a:p>
        </p:txBody>
      </p:sp>
      <p:sp>
        <p:nvSpPr>
          <p:cNvPr id="60" name="Rectangle 59"/>
          <p:cNvSpPr/>
          <p:nvPr/>
        </p:nvSpPr>
        <p:spPr>
          <a:xfrm>
            <a:off x="9998035" y="3793261"/>
            <a:ext cx="2017694" cy="22280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1" name="Rectangle 60"/>
          <p:cNvSpPr/>
          <p:nvPr/>
        </p:nvSpPr>
        <p:spPr>
          <a:xfrm>
            <a:off x="477915" y="2761164"/>
            <a:ext cx="1679173" cy="309052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2" name="TextBox 61"/>
          <p:cNvSpPr txBox="1"/>
          <p:nvPr/>
        </p:nvSpPr>
        <p:spPr>
          <a:xfrm>
            <a:off x="10416955" y="6168902"/>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3" name="TextBox 62"/>
          <p:cNvSpPr txBox="1"/>
          <p:nvPr/>
        </p:nvSpPr>
        <p:spPr>
          <a:xfrm>
            <a:off x="670345" y="2331123"/>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4" name="TextBox 63"/>
          <p:cNvSpPr txBox="1"/>
          <p:nvPr/>
        </p:nvSpPr>
        <p:spPr>
          <a:xfrm>
            <a:off x="7733335" y="917895"/>
            <a:ext cx="1356121" cy="369332"/>
          </a:xfrm>
          <a:prstGeom prst="rect">
            <a:avLst/>
          </a:prstGeom>
          <a:noFill/>
        </p:spPr>
        <p:txBody>
          <a:bodyPr wrap="square" rtlCol="0">
            <a:spAutoFit/>
          </a:bodyPr>
          <a:lstStyle/>
          <a:p>
            <a:r>
              <a:rPr lang="en-US" b="1" dirty="0" smtClean="0">
                <a:solidFill>
                  <a:srgbClr val="FFC000"/>
                </a:solidFill>
              </a:rPr>
              <a:t>INTERFACE</a:t>
            </a:r>
            <a:endParaRPr lang="en-US" b="1" dirty="0">
              <a:solidFill>
                <a:srgbClr val="FFC000"/>
              </a:solidFill>
            </a:endParaRPr>
          </a:p>
        </p:txBody>
      </p:sp>
      <p:sp>
        <p:nvSpPr>
          <p:cNvPr id="65" name="Rectangle 64"/>
          <p:cNvSpPr/>
          <p:nvPr/>
        </p:nvSpPr>
        <p:spPr>
          <a:xfrm>
            <a:off x="7554414" y="1204667"/>
            <a:ext cx="1611171" cy="33356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83915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13" name="Rectangle 12"/>
          <p:cNvSpPr/>
          <p:nvPr/>
        </p:nvSpPr>
        <p:spPr>
          <a:xfrm>
            <a:off x="5533070" y="2315402"/>
            <a:ext cx="3074035" cy="1150111"/>
          </a:xfrm>
          <a:prstGeom prst="rect">
            <a:avLst/>
          </a:prstGeom>
          <a:noFill/>
          <a:ln w="28575">
            <a:solidFill>
              <a:schemeClr val="accent3">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p:cNvSpPr/>
          <p:nvPr/>
        </p:nvSpPr>
        <p:spPr>
          <a:xfrm>
            <a:off x="2084976" y="2391306"/>
            <a:ext cx="2798662" cy="552490"/>
          </a:xfrm>
          <a:prstGeom prst="rect">
            <a:avLst/>
          </a:prstGeom>
          <a:noFill/>
          <a:ln w="28575">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p:cNvSpPr/>
          <p:nvPr/>
        </p:nvSpPr>
        <p:spPr>
          <a:xfrm>
            <a:off x="5615812" y="3926090"/>
            <a:ext cx="1394588" cy="535278"/>
          </a:xfrm>
          <a:prstGeom prst="rect">
            <a:avLst/>
          </a:prstGeom>
          <a:noFill/>
          <a:ln w="28575">
            <a:solidFill>
              <a:srgbClr val="FF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pic>
        <p:nvPicPr>
          <p:cNvPr id="5" name="Picture 4"/>
          <p:cNvPicPr>
            <a:picLocks noChangeAspect="1"/>
          </p:cNvPicPr>
          <p:nvPr/>
        </p:nvPicPr>
        <p:blipFill rotWithShape="1">
          <a:blip r:embed="rId8"/>
          <a:srcRect t="-284" r="27869" b="81059"/>
          <a:stretch/>
        </p:blipFill>
        <p:spPr>
          <a:xfrm>
            <a:off x="74236" y="4515514"/>
            <a:ext cx="13191460" cy="1977656"/>
          </a:xfrm>
          <a:prstGeom prst="rect">
            <a:avLst/>
          </a:prstGeom>
        </p:spPr>
      </p:pic>
      <p:sp>
        <p:nvSpPr>
          <p:cNvPr id="17" name="Rectangle 16"/>
          <p:cNvSpPr/>
          <p:nvPr/>
        </p:nvSpPr>
        <p:spPr>
          <a:xfrm>
            <a:off x="9731906" y="3315757"/>
            <a:ext cx="737933" cy="216546"/>
          </a:xfrm>
          <a:prstGeom prst="rect">
            <a:avLst/>
          </a:prstGeom>
          <a:noFill/>
          <a:ln w="28575">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spTree>
    <p:extLst>
      <p:ext uri="{BB962C8B-B14F-4D97-AF65-F5344CB8AC3E}">
        <p14:creationId xmlns:p14="http://schemas.microsoft.com/office/powerpoint/2010/main" val="3145408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pic>
        <p:nvPicPr>
          <p:cNvPr id="11" name="Picture 10"/>
          <p:cNvPicPr>
            <a:picLocks noChangeAspect="1"/>
          </p:cNvPicPr>
          <p:nvPr/>
        </p:nvPicPr>
        <p:blipFill rotWithShape="1">
          <a:blip r:embed="rId8"/>
          <a:srcRect r="45833" b="81390"/>
          <a:stretch/>
        </p:blipFill>
        <p:spPr>
          <a:xfrm>
            <a:off x="2413411" y="1550988"/>
            <a:ext cx="9906000" cy="191452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13" name="Rectangle 12"/>
          <p:cNvSpPr/>
          <p:nvPr/>
        </p:nvSpPr>
        <p:spPr>
          <a:xfrm>
            <a:off x="5608572" y="3573750"/>
            <a:ext cx="1404624" cy="1476421"/>
          </a:xfrm>
          <a:prstGeom prst="rect">
            <a:avLst/>
          </a:prstGeom>
          <a:noFill/>
          <a:ln w="28575">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0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49902" y="1844116"/>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2" name="Picture 1"/>
          <p:cNvPicPr>
            <a:picLocks noChangeAspect="1"/>
          </p:cNvPicPr>
          <p:nvPr/>
        </p:nvPicPr>
        <p:blipFill rotWithShape="1">
          <a:blip r:embed="rId6"/>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13" name="Rectangle 12"/>
          <p:cNvSpPr/>
          <p:nvPr/>
        </p:nvSpPr>
        <p:spPr>
          <a:xfrm>
            <a:off x="9080203" y="3276043"/>
            <a:ext cx="3022736" cy="1476421"/>
          </a:xfrm>
          <a:prstGeom prst="rect">
            <a:avLst/>
          </a:prstGeom>
          <a:noFill/>
          <a:ln w="28575">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7"/>
          <a:srcRect r="45453" b="76260"/>
          <a:stretch/>
        </p:blipFill>
        <p:spPr>
          <a:xfrm>
            <a:off x="465760" y="4506752"/>
            <a:ext cx="9432274" cy="2309142"/>
          </a:xfrm>
          <a:prstGeom prst="rect">
            <a:avLst/>
          </a:prstGeom>
        </p:spPr>
      </p:pic>
      <p:sp>
        <p:nvSpPr>
          <p:cNvPr id="5" name="Rectangle 4"/>
          <p:cNvSpPr/>
          <p:nvPr/>
        </p:nvSpPr>
        <p:spPr>
          <a:xfrm>
            <a:off x="9999060" y="3710866"/>
            <a:ext cx="778431" cy="7190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51670" y="6098012"/>
            <a:ext cx="778431" cy="7190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46023" y="4319110"/>
            <a:ext cx="1601185" cy="23513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951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3" name="Freeform 2"/>
          <p:cNvSpPr/>
          <p:nvPr/>
        </p:nvSpPr>
        <p:spPr>
          <a:xfrm>
            <a:off x="2063612" y="2380891"/>
            <a:ext cx="6439125" cy="1147313"/>
          </a:xfrm>
          <a:custGeom>
            <a:avLst/>
            <a:gdLst>
              <a:gd name="connsiteX0" fmla="*/ 0 w 6439125"/>
              <a:gd name="connsiteY0" fmla="*/ 25879 h 1147313"/>
              <a:gd name="connsiteX1" fmla="*/ 0 w 6439125"/>
              <a:gd name="connsiteY1" fmla="*/ 25879 h 1147313"/>
              <a:gd name="connsiteX2" fmla="*/ 2449902 w 6439125"/>
              <a:gd name="connsiteY2" fmla="*/ 17253 h 1147313"/>
              <a:gd name="connsiteX3" fmla="*/ 6349041 w 6439125"/>
              <a:gd name="connsiteY3" fmla="*/ 0 h 1147313"/>
              <a:gd name="connsiteX4" fmla="*/ 6435306 w 6439125"/>
              <a:gd name="connsiteY4" fmla="*/ 103517 h 1147313"/>
              <a:gd name="connsiteX5" fmla="*/ 6435306 w 6439125"/>
              <a:gd name="connsiteY5" fmla="*/ 1147313 h 1147313"/>
              <a:gd name="connsiteX6" fmla="*/ 3381555 w 6439125"/>
              <a:gd name="connsiteY6" fmla="*/ 1121434 h 1147313"/>
              <a:gd name="connsiteX7" fmla="*/ 3364302 w 6439125"/>
              <a:gd name="connsiteY7" fmla="*/ 577970 h 1147313"/>
              <a:gd name="connsiteX8" fmla="*/ 0 w 6439125"/>
              <a:gd name="connsiteY8" fmla="*/ 586596 h 1147313"/>
              <a:gd name="connsiteX9" fmla="*/ 0 w 6439125"/>
              <a:gd name="connsiteY9" fmla="*/ 25879 h 11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9125" h="1147313">
                <a:moveTo>
                  <a:pt x="0" y="25879"/>
                </a:moveTo>
                <a:lnTo>
                  <a:pt x="0" y="25879"/>
                </a:lnTo>
                <a:lnTo>
                  <a:pt x="2449902" y="17253"/>
                </a:lnTo>
                <a:lnTo>
                  <a:pt x="6349041" y="0"/>
                </a:lnTo>
                <a:cubicBezTo>
                  <a:pt x="6466779" y="11773"/>
                  <a:pt x="6435306" y="-20272"/>
                  <a:pt x="6435306" y="103517"/>
                </a:cubicBezTo>
                <a:lnTo>
                  <a:pt x="6435306" y="1147313"/>
                </a:lnTo>
                <a:lnTo>
                  <a:pt x="3381555" y="1121434"/>
                </a:lnTo>
                <a:lnTo>
                  <a:pt x="3364302" y="577970"/>
                </a:lnTo>
                <a:lnTo>
                  <a:pt x="0" y="586596"/>
                </a:lnTo>
                <a:lnTo>
                  <a:pt x="0" y="25879"/>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38987" y="2502520"/>
            <a:ext cx="1620252"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input_stand.</a:t>
            </a:r>
            <a:r>
              <a:rPr lang="pt-PT" sz="1600" b="1" dirty="0">
                <a:solidFill>
                  <a:srgbClr val="0000FF"/>
                </a:solidFill>
                <a:ea typeface="Times New Roman" panose="02020603050405020304" pitchFamily="18" charset="0"/>
              </a:rPr>
              <a:t>csv</a:t>
            </a:r>
            <a:r>
              <a:rPr lang="pt-PT" sz="1600" b="1" dirty="0">
                <a:solidFill>
                  <a:srgbClr val="FFC000"/>
                </a:solidFill>
                <a:ea typeface="Times New Roman" panose="02020603050405020304" pitchFamily="18" charset="0"/>
              </a:rPr>
              <a:t> </a:t>
            </a:r>
            <a:r>
              <a:rPr lang="pt-PT" sz="1600" b="1" dirty="0" smtClean="0">
                <a:solidFill>
                  <a:srgbClr val="FFC000"/>
                </a:solidFill>
                <a:ea typeface="Times New Roman" panose="02020603050405020304" pitchFamily="18" charset="0"/>
              </a:rPr>
              <a:t> </a:t>
            </a:r>
            <a:endParaRPr lang="pt-PT" sz="1600" b="1" dirty="0">
              <a:solidFill>
                <a:srgbClr val="FFC000"/>
              </a:solidFill>
            </a:endParaRPr>
          </a:p>
        </p:txBody>
      </p:sp>
      <p:sp>
        <p:nvSpPr>
          <p:cNvPr id="16" name="Rectangle 15"/>
          <p:cNvSpPr/>
          <p:nvPr/>
        </p:nvSpPr>
        <p:spPr>
          <a:xfrm>
            <a:off x="5608571" y="3573750"/>
            <a:ext cx="2894165" cy="147642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6917465" y="4077174"/>
            <a:ext cx="1515543" cy="338554"/>
          </a:xfrm>
          <a:prstGeom prst="rect">
            <a:avLst/>
          </a:prstGeom>
          <a:solidFill>
            <a:schemeClr val="bg1"/>
          </a:solidFill>
        </p:spPr>
        <p:txBody>
          <a:bodyPr wrap="square">
            <a:spAutoFit/>
          </a:bodyPr>
          <a:lstStyle/>
          <a:p>
            <a:r>
              <a:rPr lang="en-GB" sz="1600" b="1" dirty="0" smtClean="0">
                <a:solidFill>
                  <a:srgbClr val="0000FF"/>
                </a:solidFill>
                <a:ea typeface="Calibri" panose="020F0502020204030204" pitchFamily="34" charset="0"/>
              </a:rPr>
              <a:t>Input_clima.csv</a:t>
            </a:r>
            <a:endParaRPr lang="pt-PT" sz="1600" b="1" dirty="0">
              <a:solidFill>
                <a:srgbClr val="0000FF"/>
              </a:solidFill>
            </a:endParaRPr>
          </a:p>
        </p:txBody>
      </p:sp>
      <p:sp>
        <p:nvSpPr>
          <p:cNvPr id="18" name="Rectangle 17"/>
          <p:cNvSpPr/>
          <p:nvPr/>
        </p:nvSpPr>
        <p:spPr>
          <a:xfrm>
            <a:off x="9114496" y="3277576"/>
            <a:ext cx="2894165" cy="185514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p:cNvSpPr/>
          <p:nvPr/>
        </p:nvSpPr>
        <p:spPr>
          <a:xfrm>
            <a:off x="9282023" y="4724728"/>
            <a:ext cx="2501660" cy="338554"/>
          </a:xfrm>
          <a:prstGeom prst="rect">
            <a:avLst/>
          </a:prstGeom>
          <a:solidFill>
            <a:schemeClr val="bg1"/>
          </a:solidFill>
        </p:spPr>
        <p:txBody>
          <a:bodyPr wrap="square">
            <a:spAutoFit/>
          </a:bodyPr>
          <a:lstStyle/>
          <a:p>
            <a:pPr algn="ctr"/>
            <a:r>
              <a:rPr lang="en-GB" sz="1600" b="1" dirty="0" smtClean="0">
                <a:solidFill>
                  <a:srgbClr val="0000FF"/>
                </a:solidFill>
                <a:ea typeface="Calibri" panose="020F0502020204030204" pitchFamily="34" charset="0"/>
              </a:rPr>
              <a:t>Input_prescr.csv</a:t>
            </a:r>
            <a:endParaRPr lang="pt-PT" sz="1600" b="1" dirty="0">
              <a:solidFill>
                <a:srgbClr val="0000FF"/>
              </a:solidFill>
            </a:endParaRPr>
          </a:p>
        </p:txBody>
      </p:sp>
      <p:sp>
        <p:nvSpPr>
          <p:cNvPr id="21" name="Rectangle 20"/>
          <p:cNvSpPr/>
          <p:nvPr/>
        </p:nvSpPr>
        <p:spPr>
          <a:xfrm>
            <a:off x="2063612" y="2993204"/>
            <a:ext cx="3011901" cy="2346547"/>
          </a:xfrm>
          <a:prstGeom prst="rect">
            <a:avLst/>
          </a:prstGeom>
          <a:noFill/>
          <a:ln w="38100">
            <a:solidFill>
              <a:srgbClr val="0000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p:cNvSpPr/>
          <p:nvPr/>
        </p:nvSpPr>
        <p:spPr>
          <a:xfrm>
            <a:off x="2654905" y="4880894"/>
            <a:ext cx="1745286"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ini_standsSIM</a:t>
            </a:r>
            <a:r>
              <a:rPr lang="pt-PT" sz="1600" b="1" dirty="0" smtClean="0">
                <a:solidFill>
                  <a:srgbClr val="0000FF"/>
                </a:solidFill>
                <a:ea typeface="Times New Roman" panose="02020603050405020304" pitchFamily="18" charset="0"/>
              </a:rPr>
              <a:t>.csv </a:t>
            </a:r>
            <a:endParaRPr lang="pt-PT" sz="1600" b="1" dirty="0">
              <a:solidFill>
                <a:srgbClr val="0000FF"/>
              </a:solidFill>
            </a:endParaRPr>
          </a:p>
        </p:txBody>
      </p:sp>
      <p:sp>
        <p:nvSpPr>
          <p:cNvPr id="23" name="TextBox 22"/>
          <p:cNvSpPr txBox="1"/>
          <p:nvPr/>
        </p:nvSpPr>
        <p:spPr>
          <a:xfrm>
            <a:off x="5870420" y="18167"/>
            <a:ext cx="6299982" cy="1446550"/>
          </a:xfrm>
          <a:prstGeom prst="rect">
            <a:avLst/>
          </a:prstGeom>
          <a:solidFill>
            <a:schemeClr val="bg1"/>
          </a:solidFill>
          <a:ln>
            <a:solidFill>
              <a:schemeClr val="bg1">
                <a:lumMod val="50000"/>
              </a:schemeClr>
            </a:solidFill>
          </a:ln>
        </p:spPr>
        <p:txBody>
          <a:bodyPr wrap="square" rtlCol="0">
            <a:spAutoFit/>
          </a:bodyPr>
          <a:lstStyle/>
          <a:p>
            <a:endParaRPr lang="en-US" sz="800" dirty="0"/>
          </a:p>
          <a:p>
            <a:r>
              <a:rPr lang="en-US" sz="1600" dirty="0" smtClean="0"/>
              <a:t>…</a:t>
            </a:r>
            <a:r>
              <a:rPr lang="en-US" sz="1600" b="1" dirty="0" smtClean="0"/>
              <a:t>\SIMFLOR_2017\STANDSSIM\GLOBULUS\</a:t>
            </a:r>
            <a:r>
              <a:rPr lang="en-US" sz="1600" dirty="0" smtClean="0">
                <a:solidFill>
                  <a:srgbClr val="0000FF"/>
                </a:solidFill>
              </a:rPr>
              <a:t>input_stand.csv</a:t>
            </a:r>
          </a:p>
          <a:p>
            <a:r>
              <a:rPr lang="en-US" sz="1600" dirty="0"/>
              <a:t>…</a:t>
            </a:r>
            <a:r>
              <a:rPr lang="en-US" sz="1600" b="1" dirty="0"/>
              <a:t>\</a:t>
            </a:r>
            <a:r>
              <a:rPr lang="en-US" sz="1600" b="1" dirty="0" smtClean="0"/>
              <a:t>SIMFLOR_2017\STANDSSIM\GLOBULUS\</a:t>
            </a:r>
            <a:r>
              <a:rPr lang="en-US" sz="1600" dirty="0" smtClean="0">
                <a:solidFill>
                  <a:srgbClr val="0000FF"/>
                </a:solidFill>
              </a:rPr>
              <a:t>input_clima.csv</a:t>
            </a:r>
            <a:endParaRPr lang="en-US" sz="1600" dirty="0">
              <a:solidFill>
                <a:srgbClr val="0000FF"/>
              </a:solidFill>
            </a:endParaRPr>
          </a:p>
          <a:p>
            <a:r>
              <a:rPr lang="en-US" sz="1600" dirty="0"/>
              <a:t>…</a:t>
            </a:r>
            <a:r>
              <a:rPr lang="en-US" sz="1600" b="1" dirty="0"/>
              <a:t>\SIMFLOR_2017\STANDSSIM\GLOBULUS\</a:t>
            </a:r>
            <a:r>
              <a:rPr lang="en-US" sz="1600" dirty="0">
                <a:solidFill>
                  <a:srgbClr val="0000FF"/>
                </a:solidFill>
              </a:rPr>
              <a:t>input_prescr.csv</a:t>
            </a:r>
          </a:p>
          <a:p>
            <a:endParaRPr lang="en-US" sz="1600" dirty="0" smtClean="0">
              <a:solidFill>
                <a:srgbClr val="0000FF"/>
              </a:solidFill>
            </a:endParaRPr>
          </a:p>
          <a:p>
            <a:r>
              <a:rPr lang="en-US" sz="1600" dirty="0"/>
              <a:t>…</a:t>
            </a:r>
            <a:r>
              <a:rPr lang="en-US" sz="1600" b="1" dirty="0"/>
              <a:t>\</a:t>
            </a:r>
            <a:r>
              <a:rPr lang="en-US" sz="1600" b="1" dirty="0" smtClean="0"/>
              <a:t>SIMFLOR_2017\STANDSSIM\</a:t>
            </a:r>
            <a:r>
              <a:rPr lang="en-US" sz="1600" dirty="0" smtClean="0">
                <a:solidFill>
                  <a:srgbClr val="0000FF"/>
                </a:solidFill>
              </a:rPr>
              <a:t>ini_standsSIM.csv</a:t>
            </a:r>
            <a:endParaRPr lang="en-US" sz="800" dirty="0" smtClean="0"/>
          </a:p>
        </p:txBody>
      </p:sp>
    </p:spTree>
    <p:extLst>
      <p:ext uri="{BB962C8B-B14F-4D97-AF65-F5344CB8AC3E}">
        <p14:creationId xmlns:p14="http://schemas.microsoft.com/office/powerpoint/2010/main" val="3815302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
        <p:nvSpPr>
          <p:cNvPr id="3" name="Freeform 2"/>
          <p:cNvSpPr/>
          <p:nvPr/>
        </p:nvSpPr>
        <p:spPr>
          <a:xfrm>
            <a:off x="2063612" y="2380891"/>
            <a:ext cx="6439125" cy="1147313"/>
          </a:xfrm>
          <a:custGeom>
            <a:avLst/>
            <a:gdLst>
              <a:gd name="connsiteX0" fmla="*/ 0 w 6439125"/>
              <a:gd name="connsiteY0" fmla="*/ 25879 h 1147313"/>
              <a:gd name="connsiteX1" fmla="*/ 0 w 6439125"/>
              <a:gd name="connsiteY1" fmla="*/ 25879 h 1147313"/>
              <a:gd name="connsiteX2" fmla="*/ 2449902 w 6439125"/>
              <a:gd name="connsiteY2" fmla="*/ 17253 h 1147313"/>
              <a:gd name="connsiteX3" fmla="*/ 6349041 w 6439125"/>
              <a:gd name="connsiteY3" fmla="*/ 0 h 1147313"/>
              <a:gd name="connsiteX4" fmla="*/ 6435306 w 6439125"/>
              <a:gd name="connsiteY4" fmla="*/ 103517 h 1147313"/>
              <a:gd name="connsiteX5" fmla="*/ 6435306 w 6439125"/>
              <a:gd name="connsiteY5" fmla="*/ 1147313 h 1147313"/>
              <a:gd name="connsiteX6" fmla="*/ 3381555 w 6439125"/>
              <a:gd name="connsiteY6" fmla="*/ 1121434 h 1147313"/>
              <a:gd name="connsiteX7" fmla="*/ 3364302 w 6439125"/>
              <a:gd name="connsiteY7" fmla="*/ 577970 h 1147313"/>
              <a:gd name="connsiteX8" fmla="*/ 0 w 6439125"/>
              <a:gd name="connsiteY8" fmla="*/ 586596 h 1147313"/>
              <a:gd name="connsiteX9" fmla="*/ 0 w 6439125"/>
              <a:gd name="connsiteY9" fmla="*/ 25879 h 11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9125" h="1147313">
                <a:moveTo>
                  <a:pt x="0" y="25879"/>
                </a:moveTo>
                <a:lnTo>
                  <a:pt x="0" y="25879"/>
                </a:lnTo>
                <a:lnTo>
                  <a:pt x="2449902" y="17253"/>
                </a:lnTo>
                <a:lnTo>
                  <a:pt x="6349041" y="0"/>
                </a:lnTo>
                <a:cubicBezTo>
                  <a:pt x="6466779" y="11773"/>
                  <a:pt x="6435306" y="-20272"/>
                  <a:pt x="6435306" y="103517"/>
                </a:cubicBezTo>
                <a:lnTo>
                  <a:pt x="6435306" y="1147313"/>
                </a:lnTo>
                <a:lnTo>
                  <a:pt x="3381555" y="1121434"/>
                </a:lnTo>
                <a:lnTo>
                  <a:pt x="3364302" y="577970"/>
                </a:lnTo>
                <a:lnTo>
                  <a:pt x="0" y="586596"/>
                </a:lnTo>
                <a:lnTo>
                  <a:pt x="0" y="25879"/>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038987" y="2502520"/>
            <a:ext cx="1620252"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input_stand.</a:t>
            </a:r>
            <a:r>
              <a:rPr lang="pt-PT" sz="1600" b="1" dirty="0">
                <a:solidFill>
                  <a:srgbClr val="0000FF"/>
                </a:solidFill>
                <a:ea typeface="Times New Roman" panose="02020603050405020304" pitchFamily="18" charset="0"/>
              </a:rPr>
              <a:t>csv</a:t>
            </a:r>
            <a:r>
              <a:rPr lang="pt-PT" sz="1600" b="1" dirty="0">
                <a:solidFill>
                  <a:srgbClr val="FFC000"/>
                </a:solidFill>
                <a:ea typeface="Times New Roman" panose="02020603050405020304" pitchFamily="18" charset="0"/>
              </a:rPr>
              <a:t> </a:t>
            </a:r>
            <a:r>
              <a:rPr lang="pt-PT" sz="1600" b="1" dirty="0" smtClean="0">
                <a:solidFill>
                  <a:srgbClr val="FFC000"/>
                </a:solidFill>
                <a:ea typeface="Times New Roman" panose="02020603050405020304" pitchFamily="18" charset="0"/>
              </a:rPr>
              <a:t> </a:t>
            </a:r>
            <a:endParaRPr lang="pt-PT" sz="1600" b="1" dirty="0">
              <a:solidFill>
                <a:srgbClr val="FFC000"/>
              </a:solidFill>
            </a:endParaRPr>
          </a:p>
        </p:txBody>
      </p:sp>
      <p:sp>
        <p:nvSpPr>
          <p:cNvPr id="16" name="Rectangle 15"/>
          <p:cNvSpPr/>
          <p:nvPr/>
        </p:nvSpPr>
        <p:spPr>
          <a:xfrm>
            <a:off x="5608571" y="3573750"/>
            <a:ext cx="2894165" cy="147642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6917465" y="4077174"/>
            <a:ext cx="1515543" cy="338554"/>
          </a:xfrm>
          <a:prstGeom prst="rect">
            <a:avLst/>
          </a:prstGeom>
          <a:solidFill>
            <a:schemeClr val="bg1"/>
          </a:solidFill>
        </p:spPr>
        <p:txBody>
          <a:bodyPr wrap="square">
            <a:spAutoFit/>
          </a:bodyPr>
          <a:lstStyle/>
          <a:p>
            <a:r>
              <a:rPr lang="en-GB" sz="1600" b="1" dirty="0" smtClean="0">
                <a:solidFill>
                  <a:srgbClr val="0000FF"/>
                </a:solidFill>
                <a:ea typeface="Calibri" panose="020F0502020204030204" pitchFamily="34" charset="0"/>
              </a:rPr>
              <a:t>Input_clima.csv</a:t>
            </a:r>
            <a:endParaRPr lang="pt-PT" sz="1600" b="1" dirty="0">
              <a:solidFill>
                <a:srgbClr val="0000FF"/>
              </a:solidFill>
            </a:endParaRPr>
          </a:p>
        </p:txBody>
      </p:sp>
      <p:sp>
        <p:nvSpPr>
          <p:cNvPr id="18" name="Rectangle 17"/>
          <p:cNvSpPr/>
          <p:nvPr/>
        </p:nvSpPr>
        <p:spPr>
          <a:xfrm>
            <a:off x="9114496" y="3277576"/>
            <a:ext cx="2894165" cy="1855141"/>
          </a:xfrm>
          <a:prstGeom prst="rect">
            <a:avLst/>
          </a:prstGeom>
          <a:noFill/>
          <a:ln w="3810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p:cNvSpPr/>
          <p:nvPr/>
        </p:nvSpPr>
        <p:spPr>
          <a:xfrm>
            <a:off x="9282023" y="4724728"/>
            <a:ext cx="2501660" cy="338554"/>
          </a:xfrm>
          <a:prstGeom prst="rect">
            <a:avLst/>
          </a:prstGeom>
          <a:solidFill>
            <a:schemeClr val="bg1"/>
          </a:solidFill>
        </p:spPr>
        <p:txBody>
          <a:bodyPr wrap="square">
            <a:spAutoFit/>
          </a:bodyPr>
          <a:lstStyle/>
          <a:p>
            <a:pPr algn="ctr"/>
            <a:r>
              <a:rPr lang="en-GB" sz="1600" b="1" dirty="0" smtClean="0">
                <a:solidFill>
                  <a:srgbClr val="0000FF"/>
                </a:solidFill>
                <a:ea typeface="Calibri" panose="020F0502020204030204" pitchFamily="34" charset="0"/>
              </a:rPr>
              <a:t>Input_prescr.csv</a:t>
            </a:r>
            <a:endParaRPr lang="pt-PT" sz="1600" b="1" dirty="0">
              <a:solidFill>
                <a:srgbClr val="0000FF"/>
              </a:solidFill>
            </a:endParaRPr>
          </a:p>
        </p:txBody>
      </p:sp>
      <p:sp>
        <p:nvSpPr>
          <p:cNvPr id="21" name="Rectangle 20"/>
          <p:cNvSpPr/>
          <p:nvPr/>
        </p:nvSpPr>
        <p:spPr>
          <a:xfrm>
            <a:off x="2063612" y="2993204"/>
            <a:ext cx="3011901" cy="2346547"/>
          </a:xfrm>
          <a:prstGeom prst="rect">
            <a:avLst/>
          </a:prstGeom>
          <a:noFill/>
          <a:ln w="38100">
            <a:solidFill>
              <a:srgbClr val="0000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p:cNvSpPr/>
          <p:nvPr/>
        </p:nvSpPr>
        <p:spPr>
          <a:xfrm>
            <a:off x="2654905" y="4880894"/>
            <a:ext cx="1745286" cy="338554"/>
          </a:xfrm>
          <a:prstGeom prst="rect">
            <a:avLst/>
          </a:prstGeom>
          <a:solidFill>
            <a:schemeClr val="bg1"/>
          </a:solidFill>
        </p:spPr>
        <p:txBody>
          <a:bodyPr wrap="none">
            <a:spAutoFit/>
          </a:bodyPr>
          <a:lstStyle/>
          <a:p>
            <a:r>
              <a:rPr lang="pt-PT" sz="1600" b="1" dirty="0">
                <a:solidFill>
                  <a:srgbClr val="0000FF"/>
                </a:solidFill>
                <a:ea typeface="Calibri" panose="020F0502020204030204" pitchFamily="34" charset="0"/>
              </a:rPr>
              <a:t>ini_standsSIM</a:t>
            </a:r>
            <a:r>
              <a:rPr lang="pt-PT" sz="1600" b="1" dirty="0" smtClean="0">
                <a:solidFill>
                  <a:srgbClr val="0000FF"/>
                </a:solidFill>
                <a:ea typeface="Times New Roman" panose="02020603050405020304" pitchFamily="18" charset="0"/>
              </a:rPr>
              <a:t>.csv </a:t>
            </a:r>
            <a:endParaRPr lang="pt-PT" sz="1600" b="1" dirty="0">
              <a:solidFill>
                <a:srgbClr val="0000FF"/>
              </a:solidFill>
            </a:endParaRPr>
          </a:p>
        </p:txBody>
      </p:sp>
      <p:sp>
        <p:nvSpPr>
          <p:cNvPr id="23" name="TextBox 22"/>
          <p:cNvSpPr txBox="1"/>
          <p:nvPr/>
        </p:nvSpPr>
        <p:spPr>
          <a:xfrm>
            <a:off x="5870420" y="18167"/>
            <a:ext cx="6299982" cy="1446550"/>
          </a:xfrm>
          <a:prstGeom prst="rect">
            <a:avLst/>
          </a:prstGeom>
          <a:solidFill>
            <a:schemeClr val="bg1"/>
          </a:solidFill>
          <a:ln>
            <a:solidFill>
              <a:schemeClr val="bg1">
                <a:lumMod val="50000"/>
              </a:schemeClr>
            </a:solidFill>
          </a:ln>
        </p:spPr>
        <p:txBody>
          <a:bodyPr wrap="square" rtlCol="0">
            <a:spAutoFit/>
          </a:bodyPr>
          <a:lstStyle/>
          <a:p>
            <a:endParaRPr lang="en-US" sz="800" dirty="0"/>
          </a:p>
          <a:p>
            <a:r>
              <a:rPr lang="en-US" sz="1600" dirty="0" smtClean="0"/>
              <a:t>…</a:t>
            </a:r>
            <a:r>
              <a:rPr lang="en-US" sz="1600" b="1" dirty="0" smtClean="0"/>
              <a:t>\SIMFLOR_2017\STANDSSIM\GLOBULUS\</a:t>
            </a:r>
            <a:r>
              <a:rPr lang="en-US" sz="1600" b="1" dirty="0" smtClean="0">
                <a:solidFill>
                  <a:schemeClr val="accent4"/>
                </a:solidFill>
              </a:rPr>
              <a:t>input_stand.csv</a:t>
            </a:r>
          </a:p>
          <a:p>
            <a:r>
              <a:rPr lang="en-US" sz="1600" dirty="0"/>
              <a:t>…</a:t>
            </a:r>
            <a:r>
              <a:rPr lang="en-US" sz="1600" b="1" dirty="0"/>
              <a:t>\</a:t>
            </a:r>
            <a:r>
              <a:rPr lang="en-US" sz="1600" b="1" dirty="0" smtClean="0"/>
              <a:t>SIMFLOR_2017\STANDSSIM\GLOBULUS\</a:t>
            </a:r>
            <a:r>
              <a:rPr lang="en-US" sz="1600" b="1" dirty="0" smtClean="0">
                <a:solidFill>
                  <a:schemeClr val="accent4"/>
                </a:solidFill>
              </a:rPr>
              <a:t>input_clima.csv</a:t>
            </a:r>
            <a:endParaRPr lang="en-US" sz="1600" b="1" dirty="0">
              <a:solidFill>
                <a:schemeClr val="accent4"/>
              </a:solidFill>
            </a:endParaRPr>
          </a:p>
          <a:p>
            <a:r>
              <a:rPr lang="en-US" sz="1600" dirty="0"/>
              <a:t>…</a:t>
            </a:r>
            <a:r>
              <a:rPr lang="en-US" sz="1600" b="1" dirty="0"/>
              <a:t>\SIMFLOR_2017\STANDSSIM\GLOBULUS\</a:t>
            </a:r>
            <a:r>
              <a:rPr lang="en-US" sz="1600" b="1" dirty="0">
                <a:solidFill>
                  <a:schemeClr val="accent4"/>
                </a:solidFill>
              </a:rPr>
              <a:t>input_prescr.csv</a:t>
            </a:r>
          </a:p>
          <a:p>
            <a:endParaRPr lang="en-US" sz="1600" dirty="0" smtClean="0">
              <a:solidFill>
                <a:srgbClr val="0000FF"/>
              </a:solidFill>
            </a:endParaRPr>
          </a:p>
          <a:p>
            <a:r>
              <a:rPr lang="en-US" sz="1600" dirty="0"/>
              <a:t>…</a:t>
            </a:r>
            <a:r>
              <a:rPr lang="en-US" sz="1600" b="1" dirty="0"/>
              <a:t>\</a:t>
            </a:r>
            <a:r>
              <a:rPr lang="en-US" sz="1600" b="1" dirty="0" smtClean="0"/>
              <a:t>SIMFLOR_2017\STANDSSIM\</a:t>
            </a:r>
            <a:r>
              <a:rPr lang="en-US" sz="1600" dirty="0" smtClean="0">
                <a:solidFill>
                  <a:srgbClr val="0000FF"/>
                </a:solidFill>
              </a:rPr>
              <a:t>ini_standsSIM.csv</a:t>
            </a:r>
            <a:endParaRPr lang="en-US" sz="800" dirty="0" smtClean="0"/>
          </a:p>
        </p:txBody>
      </p:sp>
      <p:pic>
        <p:nvPicPr>
          <p:cNvPr id="5" name="Picture 4"/>
          <p:cNvPicPr>
            <a:picLocks noChangeAspect="1"/>
          </p:cNvPicPr>
          <p:nvPr/>
        </p:nvPicPr>
        <p:blipFill rotWithShape="1">
          <a:blip r:embed="rId8"/>
          <a:srcRect r="45648" b="34609"/>
          <a:stretch/>
        </p:blipFill>
        <p:spPr>
          <a:xfrm>
            <a:off x="4849113" y="1656803"/>
            <a:ext cx="7062969" cy="4779837"/>
          </a:xfrm>
          <a:prstGeom prst="rect">
            <a:avLst/>
          </a:prstGeom>
        </p:spPr>
      </p:pic>
    </p:spTree>
    <p:extLst>
      <p:ext uri="{BB962C8B-B14F-4D97-AF65-F5344CB8AC3E}">
        <p14:creationId xmlns:p14="http://schemas.microsoft.com/office/powerpoint/2010/main" val="3138154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5339092" y="1831921"/>
            <a:ext cx="3427223" cy="4740828"/>
          </a:xfrm>
          <a:prstGeom prst="rect">
            <a:avLst/>
          </a:prstGeom>
        </p:spPr>
      </p:pic>
      <p:pic>
        <p:nvPicPr>
          <p:cNvPr id="9" name="Picture 8"/>
          <p:cNvPicPr>
            <a:picLocks noChangeAspect="1"/>
          </p:cNvPicPr>
          <p:nvPr/>
        </p:nvPicPr>
        <p:blipFill rotWithShape="1">
          <a:blip r:embed="rId5"/>
          <a:srcRect l="34303" t="14842" r="34487" b="19414"/>
          <a:stretch/>
        </p:blipFill>
        <p:spPr>
          <a:xfrm>
            <a:off x="8878151" y="1844116"/>
            <a:ext cx="3366857" cy="4728208"/>
          </a:xfrm>
          <a:prstGeom prst="rect">
            <a:avLst/>
          </a:prstGeom>
        </p:spPr>
      </p:pic>
      <p:pic>
        <p:nvPicPr>
          <p:cNvPr id="10" name="Picture 9"/>
          <p:cNvPicPr>
            <a:picLocks noChangeAspect="1"/>
          </p:cNvPicPr>
          <p:nvPr/>
        </p:nvPicPr>
        <p:blipFill rotWithShape="1">
          <a:blip r:embed="rId6"/>
          <a:srcRect l="34303" t="14843" r="33933" b="19875"/>
          <a:stretch/>
        </p:blipFill>
        <p:spPr>
          <a:xfrm>
            <a:off x="8877437" y="1855648"/>
            <a:ext cx="3394078" cy="4650414"/>
          </a:xfrm>
          <a:prstGeom prst="rect">
            <a:avLst/>
          </a:prstGeom>
        </p:spPr>
      </p:pic>
      <p:pic>
        <p:nvPicPr>
          <p:cNvPr id="2" name="Picture 1"/>
          <p:cNvPicPr>
            <a:picLocks noChangeAspect="1"/>
          </p:cNvPicPr>
          <p:nvPr/>
        </p:nvPicPr>
        <p:blipFill rotWithShape="1">
          <a:blip r:embed="rId7"/>
          <a:srcRect l="34118" t="14658" r="34179" b="19876"/>
          <a:stretch/>
        </p:blipFill>
        <p:spPr>
          <a:xfrm>
            <a:off x="1786718" y="1831920"/>
            <a:ext cx="3395179" cy="4674141"/>
          </a:xfrm>
          <a:prstGeom prst="rect">
            <a:avLst/>
          </a:prstGeom>
        </p:spPr>
      </p:pic>
      <p:pic>
        <p:nvPicPr>
          <p:cNvPr id="11" name="Picture 10"/>
          <p:cNvPicPr>
            <a:picLocks noChangeAspect="1"/>
          </p:cNvPicPr>
          <p:nvPr/>
        </p:nvPicPr>
        <p:blipFill rotWithShape="1">
          <a:blip r:embed="rId8"/>
          <a:srcRect l="9618" t="13781" r="23623" b="30817"/>
          <a:stretch/>
        </p:blipFill>
        <p:spPr>
          <a:xfrm>
            <a:off x="1437572" y="1023805"/>
            <a:ext cx="10184584" cy="5634624"/>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28583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9665" t="10417" b="38691"/>
          <a:stretch/>
        </p:blipFill>
        <p:spPr>
          <a:xfrm>
            <a:off x="19050" y="0"/>
            <a:ext cx="12172950" cy="6858000"/>
          </a:xfrm>
          <a:prstGeom prst="rect">
            <a:avLst/>
          </a:prstGeom>
        </p:spPr>
      </p:pic>
      <p:sp>
        <p:nvSpPr>
          <p:cNvPr id="19" name="Rectangle 18"/>
          <p:cNvSpPr/>
          <p:nvPr/>
        </p:nvSpPr>
        <p:spPr>
          <a:xfrm>
            <a:off x="14817" y="0"/>
            <a:ext cx="12192000" cy="6858000"/>
          </a:xfrm>
          <a:prstGeom prst="rect">
            <a:avLst/>
          </a:prstGeom>
          <a:solidFill>
            <a:schemeClr val="bg1">
              <a:alpha val="62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720285" y="1298708"/>
            <a:ext cx="10533412" cy="3754874"/>
          </a:xfrm>
          <a:prstGeom prst="rect">
            <a:avLst/>
          </a:prstGeom>
        </p:spPr>
        <p:txBody>
          <a:bodyPr wrap="square">
            <a:spAutoFit/>
          </a:bodyPr>
          <a:lstStyle/>
          <a:p>
            <a:pPr>
              <a:spcBef>
                <a:spcPts val="200"/>
              </a:spcBef>
            </a:pPr>
            <a:r>
              <a:rPr lang="en-US" sz="2800" dirty="0" smtClean="0">
                <a:solidFill>
                  <a:schemeClr val="accent5"/>
                </a:solidFill>
                <a:latin typeface="Arial" panose="020B0604020202020204" pitchFamily="34" charset="0"/>
                <a:cs typeface="Arial" panose="020B0604020202020204" pitchFamily="34" charset="0"/>
              </a:rPr>
              <a:t>The </a:t>
            </a: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model</a:t>
            </a:r>
          </a:p>
          <a:p>
            <a:pPr marL="914400" lvl="1" indent="-457200">
              <a:spcBef>
                <a:spcPts val="200"/>
              </a:spcBef>
              <a:buFont typeface="Arial" panose="020B0604020202020204" pitchFamily="34" charset="0"/>
              <a:buChar char="•"/>
            </a:pP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2.1 (</a:t>
            </a:r>
            <a:r>
              <a:rPr lang="en-US" sz="2800" i="1" dirty="0" smtClean="0">
                <a:solidFill>
                  <a:schemeClr val="accent5"/>
                </a:solidFill>
                <a:latin typeface="Arial" panose="020B0604020202020204" pitchFamily="34" charset="0"/>
                <a:cs typeface="Arial" panose="020B0604020202020204" pitchFamily="34" charset="0"/>
              </a:rPr>
              <a:t>in Excel</a:t>
            </a:r>
            <a:r>
              <a:rPr lang="en-US" sz="2800" dirty="0" smtClean="0">
                <a:solidFill>
                  <a:schemeClr val="accent5"/>
                </a:solidFill>
                <a:latin typeface="Arial" panose="020B0604020202020204" pitchFamily="34" charset="0"/>
                <a:cs typeface="Arial" panose="020B0604020202020204" pitchFamily="34" charset="0"/>
              </a:rPr>
              <a:t>)</a:t>
            </a:r>
          </a:p>
          <a:p>
            <a:pPr marL="914400" lvl="1" indent="-457200">
              <a:spcBef>
                <a:spcPts val="200"/>
              </a:spcBef>
              <a:buFont typeface="Arial" panose="020B0604020202020204" pitchFamily="34" charset="0"/>
              <a:buChar char="•"/>
            </a:pPr>
            <a:r>
              <a:rPr lang="en-US" sz="2800" dirty="0" err="1">
                <a:solidFill>
                  <a:schemeClr val="accent5"/>
                </a:solidFill>
                <a:latin typeface="Arial" panose="020B0604020202020204" pitchFamily="34" charset="0"/>
                <a:cs typeface="Arial" panose="020B0604020202020204" pitchFamily="34" charset="0"/>
              </a:rPr>
              <a:t>Globulus</a:t>
            </a:r>
            <a:r>
              <a:rPr lang="en-US" sz="2800" dirty="0">
                <a:solidFill>
                  <a:schemeClr val="accent5"/>
                </a:solidFill>
                <a:latin typeface="Arial" panose="020B0604020202020204" pitchFamily="34" charset="0"/>
                <a:cs typeface="Arial" panose="020B0604020202020204" pitchFamily="34" charset="0"/>
              </a:rPr>
              <a:t> </a:t>
            </a:r>
            <a:r>
              <a:rPr lang="en-US" sz="2800" dirty="0" smtClean="0">
                <a:solidFill>
                  <a:schemeClr val="accent5"/>
                </a:solidFill>
                <a:latin typeface="Arial" panose="020B0604020202020204" pitchFamily="34" charset="0"/>
                <a:cs typeface="Arial" panose="020B0604020202020204" pitchFamily="34" charset="0"/>
              </a:rPr>
              <a:t>3.0 (</a:t>
            </a:r>
            <a:r>
              <a:rPr lang="en-US" sz="2800" i="1" dirty="0" smtClean="0">
                <a:solidFill>
                  <a:schemeClr val="accent5"/>
                </a:solidFill>
                <a:latin typeface="Arial" panose="020B0604020202020204" pitchFamily="34" charset="0"/>
                <a:cs typeface="Arial" panose="020B0604020202020204" pitchFamily="34" charset="0"/>
              </a:rPr>
              <a:t>in Excel</a:t>
            </a:r>
            <a:r>
              <a:rPr lang="en-US" sz="2800" dirty="0" smtClean="0">
                <a:solidFill>
                  <a:schemeClr val="accent5"/>
                </a:solidFill>
                <a:latin typeface="Arial" panose="020B0604020202020204" pitchFamily="34" charset="0"/>
                <a:cs typeface="Arial" panose="020B0604020202020204" pitchFamily="34" charset="0"/>
              </a:rPr>
              <a:t>)</a:t>
            </a:r>
          </a:p>
          <a:p>
            <a:pPr marL="914400" lvl="1" indent="-457200">
              <a:spcBef>
                <a:spcPts val="200"/>
              </a:spcBef>
              <a:buFont typeface="Arial" panose="020B0604020202020204" pitchFamily="34" charset="0"/>
              <a:buChar char="•"/>
            </a:pP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3.0 in StandsSIM.md</a:t>
            </a:r>
          </a:p>
          <a:p>
            <a:pPr lvl="1">
              <a:spcBef>
                <a:spcPts val="200"/>
              </a:spcBef>
            </a:pPr>
            <a:endParaRPr lang="en-US" sz="2800" dirty="0">
              <a:solidFill>
                <a:schemeClr val="accent5"/>
              </a:solidFill>
              <a:latin typeface="Arial" panose="020B0604020202020204" pitchFamily="34" charset="0"/>
              <a:cs typeface="Arial" panose="020B0604020202020204" pitchFamily="34" charset="0"/>
            </a:endParaRPr>
          </a:p>
          <a:p>
            <a:pPr>
              <a:spcBef>
                <a:spcPts val="200"/>
              </a:spcBef>
            </a:pPr>
            <a:r>
              <a:rPr lang="en-US" sz="2800" dirty="0" smtClean="0">
                <a:solidFill>
                  <a:schemeClr val="accent5"/>
                </a:solidFill>
                <a:latin typeface="Arial" panose="020B0604020202020204" pitchFamily="34" charset="0"/>
                <a:cs typeface="Arial" panose="020B0604020202020204" pitchFamily="34" charset="0"/>
              </a:rPr>
              <a:t>Running </a:t>
            </a:r>
            <a:r>
              <a:rPr lang="en-US" sz="2800" dirty="0" err="1" smtClean="0">
                <a:solidFill>
                  <a:schemeClr val="accent5"/>
                </a:solidFill>
                <a:latin typeface="Arial" panose="020B0604020202020204" pitchFamily="34" charset="0"/>
                <a:cs typeface="Arial" panose="020B0604020202020204" pitchFamily="34" charset="0"/>
              </a:rPr>
              <a:t>Globulus</a:t>
            </a:r>
            <a:r>
              <a:rPr lang="en-US" sz="2800" dirty="0" smtClean="0">
                <a:solidFill>
                  <a:schemeClr val="accent5"/>
                </a:solidFill>
                <a:latin typeface="Arial" panose="020B0604020202020204" pitchFamily="34" charset="0"/>
                <a:cs typeface="Arial" panose="020B0604020202020204" pitchFamily="34" charset="0"/>
              </a:rPr>
              <a:t> </a:t>
            </a:r>
            <a:r>
              <a:rPr lang="en-US" sz="2800" dirty="0">
                <a:solidFill>
                  <a:schemeClr val="accent5"/>
                </a:solidFill>
                <a:latin typeface="Arial" panose="020B0604020202020204" pitchFamily="34" charset="0"/>
                <a:cs typeface="Arial" panose="020B0604020202020204" pitchFamily="34" charset="0"/>
              </a:rPr>
              <a:t>in StandsSIM.md in </a:t>
            </a:r>
            <a:r>
              <a:rPr lang="en-US" sz="2800" dirty="0" err="1" smtClean="0">
                <a:solidFill>
                  <a:schemeClr val="accent5"/>
                </a:solidFill>
                <a:latin typeface="Arial" panose="020B0604020202020204" pitchFamily="34" charset="0"/>
                <a:cs typeface="Arial" panose="020B0604020202020204" pitchFamily="34" charset="0"/>
              </a:rPr>
              <a:t>sIMfLOR</a:t>
            </a:r>
            <a:endParaRPr lang="en-US" sz="2800" dirty="0" smtClean="0">
              <a:solidFill>
                <a:schemeClr val="accent5"/>
              </a:solidFill>
              <a:latin typeface="Arial" panose="020B0604020202020204" pitchFamily="34" charset="0"/>
              <a:cs typeface="Arial" panose="020B0604020202020204" pitchFamily="34" charset="0"/>
            </a:endParaRPr>
          </a:p>
          <a:p>
            <a:pPr marL="914400" lvl="1" indent="-457200">
              <a:spcBef>
                <a:spcPts val="200"/>
              </a:spcBef>
              <a:buFont typeface="Arial" panose="020B0604020202020204" pitchFamily="34" charset="0"/>
              <a:buChar char="•"/>
            </a:pPr>
            <a:r>
              <a:rPr lang="en-US" sz="2800" dirty="0" smtClean="0">
                <a:solidFill>
                  <a:schemeClr val="accent5"/>
                </a:solidFill>
                <a:latin typeface="Arial" panose="020B0604020202020204" pitchFamily="34" charset="0"/>
                <a:cs typeface="Arial" panose="020B0604020202020204" pitchFamily="34" charset="0"/>
              </a:rPr>
              <a:t>Deep analysis of and understanding of input files</a:t>
            </a:r>
          </a:p>
          <a:p>
            <a:pPr algn="ctr"/>
            <a:endParaRPr lang="en-US" sz="3200" dirty="0">
              <a:solidFill>
                <a:schemeClr val="accent5"/>
              </a:solidFill>
              <a:latin typeface="Arial" panose="020B0604020202020204" pitchFamily="34" charset="0"/>
              <a:cs typeface="Arial" panose="020B0604020202020204" pitchFamily="34" charset="0"/>
            </a:endParaRPr>
          </a:p>
        </p:txBody>
      </p:sp>
      <p:sp>
        <p:nvSpPr>
          <p:cNvPr id="13" name="Rectangle 12"/>
          <p:cNvSpPr/>
          <p:nvPr/>
        </p:nvSpPr>
        <p:spPr>
          <a:xfrm>
            <a:off x="824233" y="286899"/>
            <a:ext cx="10533412" cy="584775"/>
          </a:xfrm>
          <a:prstGeom prst="rect">
            <a:avLst/>
          </a:prstGeom>
        </p:spPr>
        <p:txBody>
          <a:bodyPr wrap="square">
            <a:spAutoFit/>
          </a:bodyPr>
          <a:lstStyle/>
          <a:p>
            <a:pPr algn="ctr"/>
            <a:r>
              <a:rPr lang="en-US" sz="3200" dirty="0" smtClean="0">
                <a:solidFill>
                  <a:schemeClr val="accent5"/>
                </a:solidFill>
                <a:latin typeface="Arial" panose="020B0604020202020204" pitchFamily="34" charset="0"/>
                <a:cs typeface="Arial" panose="020B0604020202020204" pitchFamily="34" charset="0"/>
              </a:rPr>
              <a:t>Outline</a:t>
            </a:r>
            <a:endParaRPr lang="en-US" sz="32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351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2" name="Picture 1"/>
          <p:cNvPicPr>
            <a:picLocks noChangeAspect="1"/>
          </p:cNvPicPr>
          <p:nvPr/>
        </p:nvPicPr>
        <p:blipFill rotWithShape="1">
          <a:blip r:embed="rId4"/>
          <a:srcRect l="34272" t="14612" r="34057" b="19183"/>
          <a:stretch/>
        </p:blipFill>
        <p:spPr>
          <a:xfrm>
            <a:off x="261629" y="2666323"/>
            <a:ext cx="2802840" cy="3906000"/>
          </a:xfrm>
          <a:prstGeom prst="rect">
            <a:avLst/>
          </a:prstGeom>
        </p:spPr>
      </p:pic>
      <p:pic>
        <p:nvPicPr>
          <p:cNvPr id="13" name="Picture 12"/>
          <p:cNvPicPr>
            <a:picLocks noChangeAspect="1"/>
          </p:cNvPicPr>
          <p:nvPr/>
        </p:nvPicPr>
        <p:blipFill rotWithShape="1">
          <a:blip r:embed="rId5"/>
          <a:srcRect l="10541" t="17521" r="14389" b="12396"/>
          <a:stretch/>
        </p:blipFill>
        <p:spPr>
          <a:xfrm>
            <a:off x="3329158" y="941130"/>
            <a:ext cx="9047746" cy="5631193"/>
          </a:xfrm>
          <a:prstGeom prst="rect">
            <a:avLst/>
          </a:prstGeom>
        </p:spPr>
      </p:pic>
      <p:pic>
        <p:nvPicPr>
          <p:cNvPr id="11" name="Picture 10"/>
          <p:cNvPicPr>
            <a:picLocks noChangeAspect="1"/>
          </p:cNvPicPr>
          <p:nvPr/>
        </p:nvPicPr>
        <p:blipFill rotWithShape="1">
          <a:blip r:embed="rId6"/>
          <a:srcRect l="6017" t="17243" r="50954" b="39682"/>
          <a:stretch/>
        </p:blipFill>
        <p:spPr>
          <a:xfrm>
            <a:off x="4460072" y="1719098"/>
            <a:ext cx="6785918" cy="4528800"/>
          </a:xfrm>
          <a:prstGeom prst="rect">
            <a:avLst/>
          </a:prstGeom>
        </p:spPr>
      </p:pic>
      <p:pic>
        <p:nvPicPr>
          <p:cNvPr id="3" name="Picture 2"/>
          <p:cNvPicPr>
            <a:picLocks noChangeAspect="1"/>
          </p:cNvPicPr>
          <p:nvPr/>
        </p:nvPicPr>
        <p:blipFill rotWithShape="1">
          <a:blip r:embed="rId7"/>
          <a:srcRect l="6295" t="17105" r="51323" b="39543"/>
          <a:stretch/>
        </p:blipFill>
        <p:spPr>
          <a:xfrm>
            <a:off x="3064469" y="2089138"/>
            <a:ext cx="6641431" cy="4528905"/>
          </a:xfrm>
          <a:prstGeom prst="rect">
            <a:avLst/>
          </a:prstGeom>
        </p:spPr>
      </p:pic>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r>
              <a:rPr lang="en-US" sz="3200" dirty="0" smtClean="0">
                <a:solidFill>
                  <a:srgbClr val="5C8331"/>
                </a:solidFill>
                <a:latin typeface="Arial" panose="020B0604020202020204" pitchFamily="34" charset="0"/>
                <a:cs typeface="Arial" panose="020B0604020202020204" pitchFamily="34" charset="0"/>
              </a:rPr>
              <a:t>) - solution</a:t>
            </a:r>
          </a:p>
        </p:txBody>
      </p:sp>
    </p:spTree>
    <p:extLst>
      <p:ext uri="{BB962C8B-B14F-4D97-AF65-F5344CB8AC3E}">
        <p14:creationId xmlns:p14="http://schemas.microsoft.com/office/powerpoint/2010/main" val="41593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a) - variants</a:t>
            </a:r>
          </a:p>
        </p:txBody>
      </p:sp>
      <p:sp>
        <p:nvSpPr>
          <p:cNvPr id="5" name="TextBox 4"/>
          <p:cNvSpPr txBox="1"/>
          <p:nvPr/>
        </p:nvSpPr>
        <p:spPr>
          <a:xfrm>
            <a:off x="4332157" y="2128603"/>
            <a:ext cx="5164112" cy="1200329"/>
          </a:xfrm>
          <a:prstGeom prst="rect">
            <a:avLst/>
          </a:prstGeom>
          <a:solidFill>
            <a:schemeClr val="bg1"/>
          </a:solidFill>
        </p:spPr>
        <p:txBody>
          <a:bodyPr wrap="square" rtlCol="0">
            <a:spAutoFit/>
          </a:bodyPr>
          <a:lstStyle/>
          <a:p>
            <a:r>
              <a:rPr lang="en-US" dirty="0" smtClean="0">
                <a:solidFill>
                  <a:srgbClr val="5C8331"/>
                </a:solidFill>
                <a:latin typeface="Arial" panose="020B0604020202020204" pitchFamily="34" charset="0"/>
                <a:cs typeface="Arial" panose="020B0604020202020204" pitchFamily="34" charset="0"/>
              </a:rPr>
              <a:t>What </a:t>
            </a:r>
            <a:r>
              <a:rPr lang="en-US" dirty="0">
                <a:solidFill>
                  <a:srgbClr val="5C8331"/>
                </a:solidFill>
                <a:latin typeface="Arial" panose="020B0604020202020204" pitchFamily="34" charset="0"/>
                <a:cs typeface="Arial" panose="020B0604020202020204" pitchFamily="34" charset="0"/>
              </a:rPr>
              <a:t>if the initial density was 1250</a:t>
            </a:r>
            <a:r>
              <a:rPr lang="en-US" dirty="0" smtClean="0">
                <a:solidFill>
                  <a:srgbClr val="5C8331"/>
                </a:solidFill>
                <a:latin typeface="Arial" panose="020B0604020202020204" pitchFamily="34" charset="0"/>
                <a:cs typeface="Arial" panose="020B0604020202020204" pitchFamily="34" charset="0"/>
              </a:rPr>
              <a:t>?</a:t>
            </a:r>
          </a:p>
          <a:p>
            <a:endParaRPr lang="en-US" dirty="0">
              <a:solidFill>
                <a:srgbClr val="5C8331"/>
              </a:solidFill>
              <a:latin typeface="Arial" panose="020B0604020202020204" pitchFamily="34" charset="0"/>
              <a:cs typeface="Arial" panose="020B0604020202020204" pitchFamily="34" charset="0"/>
            </a:endParaRPr>
          </a:p>
          <a:p>
            <a:r>
              <a:rPr lang="en-US" dirty="0" smtClean="0">
                <a:solidFill>
                  <a:srgbClr val="5C8331"/>
                </a:solidFill>
                <a:latin typeface="Arial" panose="020B0604020202020204" pitchFamily="34" charset="0"/>
                <a:cs typeface="Arial" panose="020B0604020202020204" pitchFamily="34" charset="0"/>
              </a:rPr>
              <a:t>What if he had to carry out a stump destruction?</a:t>
            </a:r>
            <a:endParaRPr lang="en-US" dirty="0">
              <a:solidFill>
                <a:srgbClr val="5C8331"/>
              </a:solidFill>
              <a:latin typeface="Arial" panose="020B0604020202020204" pitchFamily="34" charset="0"/>
              <a:cs typeface="Arial" panose="020B0604020202020204" pitchFamily="34" charset="0"/>
            </a:endParaRPr>
          </a:p>
          <a:p>
            <a:endParaRPr lang="en-US" dirty="0"/>
          </a:p>
        </p:txBody>
      </p:sp>
      <p:pic>
        <p:nvPicPr>
          <p:cNvPr id="8" name="Picture 7"/>
          <p:cNvPicPr>
            <a:picLocks noChangeAspect="1"/>
          </p:cNvPicPr>
          <p:nvPr/>
        </p:nvPicPr>
        <p:blipFill rotWithShape="1">
          <a:blip r:embed="rId4"/>
          <a:srcRect b="28139"/>
          <a:stretch/>
        </p:blipFill>
        <p:spPr>
          <a:xfrm>
            <a:off x="-84577" y="1671290"/>
            <a:ext cx="12351032" cy="4992474"/>
          </a:xfrm>
          <a:prstGeom prst="rect">
            <a:avLst/>
          </a:prstGeom>
        </p:spPr>
      </p:pic>
    </p:spTree>
    <p:extLst>
      <p:ext uri="{BB962C8B-B14F-4D97-AF65-F5344CB8AC3E}">
        <p14:creationId xmlns:p14="http://schemas.microsoft.com/office/powerpoint/2010/main" val="3290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19016" y="1073913"/>
            <a:ext cx="8202304" cy="4431983"/>
          </a:xfrm>
          <a:prstGeom prst="rect">
            <a:avLst/>
          </a:prstGeom>
          <a:noFill/>
        </p:spPr>
        <p:txBody>
          <a:bodyPr wrap="square" rtlCol="0">
            <a:spAutoFit/>
          </a:bodyPr>
          <a:lstStyle/>
          <a:p>
            <a:pPr lvl="0" algn="just"/>
            <a:r>
              <a:rPr lang="en-US" sz="2400" b="1" dirty="0" smtClean="0"/>
              <a:t>For </a:t>
            </a:r>
            <a:r>
              <a:rPr lang="en-US" sz="2400" b="1" dirty="0"/>
              <a:t>a planning horizon of </a:t>
            </a:r>
            <a:r>
              <a:rPr lang="en-US" sz="2400" b="1" dirty="0" smtClean="0"/>
              <a:t>30 </a:t>
            </a:r>
            <a:r>
              <a:rPr lang="en-US" sz="2400" b="1" dirty="0"/>
              <a:t>years compare the following prescriptions: </a:t>
            </a:r>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smtClean="0"/>
          </a:p>
          <a:p>
            <a:pPr lvl="0" algn="just"/>
            <a:endParaRPr lang="en-US" sz="2400" b="1" dirty="0"/>
          </a:p>
          <a:p>
            <a:pPr lvl="0" algn="just"/>
            <a:endParaRPr lang="en-US" sz="2400" b="1" dirty="0"/>
          </a:p>
          <a:p>
            <a:pPr lvl="0" algn="just"/>
            <a:r>
              <a:rPr lang="en-US" sz="2400" b="1" dirty="0" smtClean="0"/>
              <a:t>C</a:t>
            </a:r>
            <a:r>
              <a:rPr lang="en-GB" sz="2400" b="1" dirty="0" err="1"/>
              <a:t>ompare</a:t>
            </a:r>
            <a:r>
              <a:rPr lang="en-GB" sz="2400" b="1" dirty="0"/>
              <a:t> both simulations and discuss the results.</a:t>
            </a:r>
            <a:endParaRPr lang="pt-PT" sz="2400" b="1" dirty="0"/>
          </a:p>
          <a:p>
            <a:endParaRPr lang="pt-PT" dirty="0"/>
          </a:p>
        </p:txBody>
      </p:sp>
      <p:pic>
        <p:nvPicPr>
          <p:cNvPr id="6" name="Picture 5" descr="Los restos de la corta representan el 70% de los nutrientes. Esto equivaldría a 25 sacos de abono 8:24:16 por ha."/>
          <p:cNvPicPr>
            <a:picLocks noChangeAspect="1" noChangeArrowheads="1"/>
          </p:cNvPicPr>
          <p:nvPr/>
        </p:nvPicPr>
        <p:blipFill rotWithShape="1">
          <a:blip r:embed="rId3">
            <a:lum bright="-18000" contrast="18000"/>
            <a:extLst>
              <a:ext uri="{28A0092B-C50C-407E-A947-70E740481C1C}">
                <a14:useLocalDpi xmlns:a14="http://schemas.microsoft.com/office/drawing/2010/main" val="0"/>
              </a:ext>
            </a:extLst>
          </a:blip>
          <a:srcRect r="64420"/>
          <a:stretch/>
        </p:blipFill>
        <p:spPr bwMode="auto">
          <a:xfrm>
            <a:off x="301298" y="580446"/>
            <a:ext cx="2879224" cy="582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5213284"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545284"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893186" y="2399466"/>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5335355" y="192862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5647342" y="216738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738754" y="2048444"/>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075560" y="2063652"/>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49712" y="2452644"/>
            <a:ext cx="516968" cy="369332"/>
          </a:xfrm>
          <a:prstGeom prst="rect">
            <a:avLst/>
          </a:prstGeom>
          <a:noFill/>
        </p:spPr>
        <p:txBody>
          <a:bodyPr wrap="square" rtlCol="0">
            <a:spAutoFit/>
          </a:bodyPr>
          <a:lstStyle/>
          <a:p>
            <a:r>
              <a:rPr lang="en-US" dirty="0" smtClean="0"/>
              <a:t>10</a:t>
            </a:r>
            <a:endParaRPr lang="pt-PT" dirty="0"/>
          </a:p>
        </p:txBody>
      </p:sp>
      <p:sp>
        <p:nvSpPr>
          <p:cNvPr id="16" name="TextBox 15"/>
          <p:cNvSpPr txBox="1"/>
          <p:nvPr/>
        </p:nvSpPr>
        <p:spPr>
          <a:xfrm>
            <a:off x="7681564" y="2452646"/>
            <a:ext cx="516968" cy="369332"/>
          </a:xfrm>
          <a:prstGeom prst="rect">
            <a:avLst/>
          </a:prstGeom>
          <a:noFill/>
        </p:spPr>
        <p:txBody>
          <a:bodyPr wrap="square" rtlCol="0">
            <a:spAutoFit/>
          </a:bodyPr>
          <a:lstStyle/>
          <a:p>
            <a:r>
              <a:rPr lang="en-US" dirty="0" smtClean="0"/>
              <a:t>10</a:t>
            </a:r>
            <a:endParaRPr lang="pt-PT" dirty="0"/>
          </a:p>
        </p:txBody>
      </p:sp>
      <p:sp>
        <p:nvSpPr>
          <p:cNvPr id="17" name="TextBox 16"/>
          <p:cNvSpPr txBox="1"/>
          <p:nvPr/>
        </p:nvSpPr>
        <p:spPr>
          <a:xfrm>
            <a:off x="8979954" y="2463787"/>
            <a:ext cx="516968" cy="369332"/>
          </a:xfrm>
          <a:prstGeom prst="rect">
            <a:avLst/>
          </a:prstGeom>
          <a:noFill/>
        </p:spPr>
        <p:txBody>
          <a:bodyPr wrap="square" rtlCol="0">
            <a:spAutoFit/>
          </a:bodyPr>
          <a:lstStyle/>
          <a:p>
            <a:r>
              <a:rPr lang="en-US" dirty="0" smtClean="0"/>
              <a:t>10</a:t>
            </a:r>
            <a:endParaRPr lang="pt-PT" dirty="0"/>
          </a:p>
        </p:txBody>
      </p:sp>
      <p:cxnSp>
        <p:nvCxnSpPr>
          <p:cNvPr id="19" name="Straight Arrow Connector 18"/>
          <p:cNvCxnSpPr/>
          <p:nvPr/>
        </p:nvCxnSpPr>
        <p:spPr>
          <a:xfrm flipV="1">
            <a:off x="5213279" y="4002981"/>
            <a:ext cx="1584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816949" y="4002981"/>
            <a:ext cx="11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5335350" y="3532141"/>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5647337" y="3770901"/>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7010419" y="3651959"/>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6601592" y="4079704"/>
            <a:ext cx="516968" cy="369332"/>
          </a:xfrm>
          <a:prstGeom prst="rect">
            <a:avLst/>
          </a:prstGeom>
          <a:noFill/>
        </p:spPr>
        <p:txBody>
          <a:bodyPr wrap="square" rtlCol="0">
            <a:spAutoFit/>
          </a:bodyPr>
          <a:lstStyle/>
          <a:p>
            <a:r>
              <a:rPr lang="en-US" dirty="0" smtClean="0"/>
              <a:t>12</a:t>
            </a:r>
            <a:endParaRPr lang="pt-PT" dirty="0"/>
          </a:p>
        </p:txBody>
      </p:sp>
      <p:sp>
        <p:nvSpPr>
          <p:cNvPr id="29" name="TextBox 28"/>
          <p:cNvSpPr txBox="1"/>
          <p:nvPr/>
        </p:nvSpPr>
        <p:spPr>
          <a:xfrm>
            <a:off x="7916466" y="4079704"/>
            <a:ext cx="516968" cy="369332"/>
          </a:xfrm>
          <a:prstGeom prst="rect">
            <a:avLst/>
          </a:prstGeom>
          <a:noFill/>
        </p:spPr>
        <p:txBody>
          <a:bodyPr wrap="square" rtlCol="0">
            <a:spAutoFit/>
          </a:bodyPr>
          <a:lstStyle/>
          <a:p>
            <a:r>
              <a:rPr lang="en-US" dirty="0"/>
              <a:t>9</a:t>
            </a:r>
            <a:endParaRPr lang="pt-PT" dirty="0"/>
          </a:p>
        </p:txBody>
      </p:sp>
      <p:cxnSp>
        <p:nvCxnSpPr>
          <p:cNvPr id="31" name="Straight Arrow Connector 30"/>
          <p:cNvCxnSpPr/>
          <p:nvPr/>
        </p:nvCxnSpPr>
        <p:spPr>
          <a:xfrm flipV="1">
            <a:off x="8042895" y="4002981"/>
            <a:ext cx="11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236365" y="3651959"/>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9086939" y="4067301"/>
            <a:ext cx="516968" cy="369332"/>
          </a:xfrm>
          <a:prstGeom prst="rect">
            <a:avLst/>
          </a:prstGeom>
          <a:noFill/>
        </p:spPr>
        <p:txBody>
          <a:bodyPr wrap="square" rtlCol="0">
            <a:spAutoFit/>
          </a:bodyPr>
          <a:lstStyle/>
          <a:p>
            <a:r>
              <a:rPr lang="en-US" dirty="0"/>
              <a:t>9</a:t>
            </a:r>
            <a:endParaRPr lang="pt-PT" dirty="0"/>
          </a:p>
        </p:txBody>
      </p:sp>
      <p:sp>
        <p:nvSpPr>
          <p:cNvPr id="26" name="Rectangle 25"/>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pic>
        <p:nvPicPr>
          <p:cNvPr id="4" name="Picture 3"/>
          <p:cNvPicPr>
            <a:picLocks noChangeAspect="1"/>
          </p:cNvPicPr>
          <p:nvPr/>
        </p:nvPicPr>
        <p:blipFill rotWithShape="1">
          <a:blip r:embed="rId8"/>
          <a:srcRect b="63489"/>
          <a:stretch/>
        </p:blipFill>
        <p:spPr>
          <a:xfrm>
            <a:off x="0" y="3001835"/>
            <a:ext cx="18288000" cy="3755951"/>
          </a:xfrm>
          <a:prstGeom prst="rect">
            <a:avLst/>
          </a:prstGeom>
        </p:spPr>
      </p:pic>
      <p:pic>
        <p:nvPicPr>
          <p:cNvPr id="5" name="Picture 4"/>
          <p:cNvPicPr>
            <a:picLocks noChangeAspect="1"/>
          </p:cNvPicPr>
          <p:nvPr/>
        </p:nvPicPr>
        <p:blipFill rotWithShape="1">
          <a:blip r:embed="rId9"/>
          <a:srcRect t="535" b="63745"/>
          <a:stretch/>
        </p:blipFill>
        <p:spPr>
          <a:xfrm>
            <a:off x="0" y="3047400"/>
            <a:ext cx="18288000" cy="3674535"/>
          </a:xfrm>
          <a:prstGeom prst="rect">
            <a:avLst/>
          </a:prstGeom>
        </p:spPr>
      </p:pic>
    </p:spTree>
    <p:extLst>
      <p:ext uri="{BB962C8B-B14F-4D97-AF65-F5344CB8AC3E}">
        <p14:creationId xmlns:p14="http://schemas.microsoft.com/office/powerpoint/2010/main" val="20787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28" grpId="0"/>
      <p:bldP spid="29"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2" name="Picture 1"/>
          <p:cNvPicPr>
            <a:picLocks noChangeAspect="1"/>
          </p:cNvPicPr>
          <p:nvPr/>
        </p:nvPicPr>
        <p:blipFill rotWithShape="1">
          <a:blip r:embed="rId5"/>
          <a:srcRect l="34179" t="15120" r="34118" b="19506"/>
          <a:stretch/>
        </p:blipFill>
        <p:spPr>
          <a:xfrm>
            <a:off x="6184675" y="2666748"/>
            <a:ext cx="2841229" cy="3906000"/>
          </a:xfrm>
          <a:prstGeom prst="rect">
            <a:avLst/>
          </a:prstGeom>
        </p:spPr>
      </p:pic>
      <p:pic>
        <p:nvPicPr>
          <p:cNvPr id="12" name="Picture 11"/>
          <p:cNvPicPr>
            <a:picLocks noChangeAspect="1"/>
          </p:cNvPicPr>
          <p:nvPr/>
        </p:nvPicPr>
        <p:blipFill rotWithShape="1">
          <a:blip r:embed="rId6"/>
          <a:srcRect l="34118" t="14658" r="34179" b="19876"/>
          <a:stretch/>
        </p:blipFill>
        <p:spPr>
          <a:xfrm>
            <a:off x="189831" y="2666323"/>
            <a:ext cx="2837221" cy="3906000"/>
          </a:xfrm>
          <a:prstGeom prst="rect">
            <a:avLst/>
          </a:prstGeom>
        </p:spPr>
      </p:pic>
      <p:pic>
        <p:nvPicPr>
          <p:cNvPr id="3" name="Picture 2"/>
          <p:cNvPicPr>
            <a:picLocks noChangeAspect="1"/>
          </p:cNvPicPr>
          <p:nvPr/>
        </p:nvPicPr>
        <p:blipFill rotWithShape="1">
          <a:blip r:embed="rId7"/>
          <a:srcRect l="33903" t="14474" r="34057" b="19598"/>
          <a:stretch/>
        </p:blipFill>
        <p:spPr>
          <a:xfrm>
            <a:off x="9188740" y="2666323"/>
            <a:ext cx="284744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Tree>
    <p:extLst>
      <p:ext uri="{BB962C8B-B14F-4D97-AF65-F5344CB8AC3E}">
        <p14:creationId xmlns:p14="http://schemas.microsoft.com/office/powerpoint/2010/main" val="22939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12" name="Picture 11"/>
          <p:cNvPicPr>
            <a:picLocks noChangeAspect="1"/>
          </p:cNvPicPr>
          <p:nvPr/>
        </p:nvPicPr>
        <p:blipFill rotWithShape="1">
          <a:blip r:embed="rId5"/>
          <a:srcRect l="34118" t="14658" r="34179" b="19876"/>
          <a:stretch/>
        </p:blipFill>
        <p:spPr>
          <a:xfrm>
            <a:off x="189831" y="2666323"/>
            <a:ext cx="283722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
        <p:nvSpPr>
          <p:cNvPr id="10" name="TextBox 9"/>
          <p:cNvSpPr txBox="1"/>
          <p:nvPr/>
        </p:nvSpPr>
        <p:spPr>
          <a:xfrm>
            <a:off x="5888182" y="0"/>
            <a:ext cx="6299982" cy="2677656"/>
          </a:xfrm>
          <a:prstGeom prst="rect">
            <a:avLst/>
          </a:prstGeom>
          <a:solidFill>
            <a:schemeClr val="bg1"/>
          </a:solidFill>
          <a:ln>
            <a:solidFill>
              <a:schemeClr val="bg1">
                <a:lumMod val="50000"/>
              </a:schemeClr>
            </a:solidFill>
          </a:ln>
        </p:spPr>
        <p:txBody>
          <a:bodyPr wrap="square" rtlCol="0">
            <a:spAutoFit/>
          </a:bodyPr>
          <a:lstStyle/>
          <a:p>
            <a:r>
              <a:rPr lang="en-US" sz="1600" dirty="0" smtClean="0"/>
              <a:t>Because we are using GLOBULUS/</a:t>
            </a:r>
            <a:r>
              <a:rPr lang="en-US" sz="1600" dirty="0" err="1" smtClean="0"/>
              <a:t>Ec</a:t>
            </a:r>
            <a:r>
              <a:rPr lang="en-US" sz="1600" dirty="0" smtClean="0"/>
              <a:t> the prescription file was saved at:</a:t>
            </a:r>
          </a:p>
          <a:p>
            <a:endParaRPr lang="en-US" sz="800" dirty="0"/>
          </a:p>
          <a:p>
            <a:r>
              <a:rPr lang="en-US" sz="1600" dirty="0" smtClean="0"/>
              <a:t>…</a:t>
            </a:r>
            <a:r>
              <a:rPr lang="en-US" sz="1600" b="1" dirty="0" smtClean="0"/>
              <a:t>\SIMFLOR_2017\STANDSSIM\GLOBULUS\</a:t>
            </a:r>
            <a:r>
              <a:rPr lang="en-US" sz="1600" dirty="0" smtClean="0">
                <a:solidFill>
                  <a:srgbClr val="0000FF"/>
                </a:solidFill>
              </a:rPr>
              <a:t>input_prescr.csv</a:t>
            </a:r>
          </a:p>
          <a:p>
            <a:endParaRPr lang="en-US" sz="800" dirty="0" smtClean="0"/>
          </a:p>
          <a:p>
            <a:r>
              <a:rPr lang="en-US" sz="1600" dirty="0" smtClean="0"/>
              <a:t>If you go to the prescription tab and generate a new prescription with harvest ages of </a:t>
            </a:r>
            <a:r>
              <a:rPr lang="en-US" sz="1600" b="1" dirty="0" smtClean="0"/>
              <a:t>12, 9, 9 </a:t>
            </a:r>
            <a:r>
              <a:rPr lang="en-US" sz="1600" dirty="0" smtClean="0"/>
              <a:t>as you’re being requested</a:t>
            </a:r>
            <a:r>
              <a:rPr lang="en-US" sz="1600" b="1" dirty="0" smtClean="0"/>
              <a:t>, </a:t>
            </a:r>
            <a:r>
              <a:rPr lang="en-US" sz="1600" dirty="0" smtClean="0"/>
              <a:t>you will see the simulator will update the content of the file and you’ll loose the previous </a:t>
            </a:r>
            <a:r>
              <a:rPr lang="en-US" sz="1600" dirty="0"/>
              <a:t>prescription (harvest ages of </a:t>
            </a:r>
            <a:r>
              <a:rPr lang="en-US" sz="1600" b="1" dirty="0" smtClean="0"/>
              <a:t>10, 10, 10 </a:t>
            </a:r>
            <a:r>
              <a:rPr lang="en-US" sz="1600" dirty="0" smtClean="0"/>
              <a:t>).</a:t>
            </a:r>
          </a:p>
          <a:p>
            <a:endParaRPr lang="en-US" sz="800" dirty="0"/>
          </a:p>
          <a:p>
            <a:r>
              <a:rPr lang="en-US" sz="1600" dirty="0" smtClean="0"/>
              <a:t>Alternatively to using the tab to generate the cycles, now that you know the location of the file and understand its structure, you can edit the </a:t>
            </a:r>
            <a:r>
              <a:rPr lang="en-US" sz="1600" dirty="0" smtClean="0">
                <a:solidFill>
                  <a:srgbClr val="0000FF"/>
                </a:solidFill>
              </a:rPr>
              <a:t>input_prescr.csv </a:t>
            </a:r>
            <a:r>
              <a:rPr lang="en-US" sz="1600" dirty="0" smtClean="0"/>
              <a:t>to the new harvest ages and import this new file.</a:t>
            </a:r>
            <a:endParaRPr lang="en-US" sz="1600" dirty="0"/>
          </a:p>
        </p:txBody>
      </p:sp>
      <p:pic>
        <p:nvPicPr>
          <p:cNvPr id="6" name="Picture 5"/>
          <p:cNvPicPr>
            <a:picLocks noChangeAspect="1"/>
          </p:cNvPicPr>
          <p:nvPr/>
        </p:nvPicPr>
        <p:blipFill rotWithShape="1">
          <a:blip r:embed="rId6"/>
          <a:srcRect l="36090" t="12906" r="36025" b="18034"/>
          <a:stretch/>
        </p:blipFill>
        <p:spPr>
          <a:xfrm>
            <a:off x="6192607" y="2677656"/>
            <a:ext cx="2824019" cy="3934150"/>
          </a:xfrm>
          <a:prstGeom prst="rect">
            <a:avLst/>
          </a:prstGeom>
        </p:spPr>
      </p:pic>
      <p:pic>
        <p:nvPicPr>
          <p:cNvPr id="11" name="Picture 10"/>
          <p:cNvPicPr>
            <a:picLocks noChangeAspect="1"/>
          </p:cNvPicPr>
          <p:nvPr/>
        </p:nvPicPr>
        <p:blipFill rotWithShape="1">
          <a:blip r:embed="rId7"/>
          <a:srcRect l="38371" t="35657" r="12538" b="10000"/>
          <a:stretch/>
        </p:blipFill>
        <p:spPr>
          <a:xfrm>
            <a:off x="7315199" y="3686584"/>
            <a:ext cx="4787739" cy="2981255"/>
          </a:xfrm>
          <a:prstGeom prst="rect">
            <a:avLst/>
          </a:prstGeom>
        </p:spPr>
      </p:pic>
    </p:spTree>
    <p:extLst>
      <p:ext uri="{BB962C8B-B14F-4D97-AF65-F5344CB8AC3E}">
        <p14:creationId xmlns:p14="http://schemas.microsoft.com/office/powerpoint/2010/main" val="9612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4"/>
          <a:srcRect l="33995" t="14335" r="33964" b="19183"/>
          <a:stretch/>
        </p:blipFill>
        <p:spPr>
          <a:xfrm>
            <a:off x="3197820" y="2666323"/>
            <a:ext cx="2824019" cy="3906425"/>
          </a:xfrm>
          <a:prstGeom prst="rect">
            <a:avLst/>
          </a:prstGeom>
        </p:spPr>
      </p:pic>
      <p:pic>
        <p:nvPicPr>
          <p:cNvPr id="12" name="Picture 11"/>
          <p:cNvPicPr>
            <a:picLocks noChangeAspect="1"/>
          </p:cNvPicPr>
          <p:nvPr/>
        </p:nvPicPr>
        <p:blipFill rotWithShape="1">
          <a:blip r:embed="rId5"/>
          <a:srcRect l="34118" t="14658" r="34179" b="19876"/>
          <a:stretch/>
        </p:blipFill>
        <p:spPr>
          <a:xfrm>
            <a:off x="189831" y="2666323"/>
            <a:ext cx="2837221" cy="3906000"/>
          </a:xfrm>
          <a:prstGeom prst="rect">
            <a:avLst/>
          </a:prstGeom>
        </p:spPr>
      </p:pic>
      <p:sp>
        <p:nvSpPr>
          <p:cNvPr id="9" name="Rectangle 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
        <p:nvSpPr>
          <p:cNvPr id="10" name="TextBox 9"/>
          <p:cNvSpPr txBox="1"/>
          <p:nvPr/>
        </p:nvSpPr>
        <p:spPr>
          <a:xfrm>
            <a:off x="5888182" y="0"/>
            <a:ext cx="6299982" cy="2677656"/>
          </a:xfrm>
          <a:prstGeom prst="rect">
            <a:avLst/>
          </a:prstGeom>
          <a:solidFill>
            <a:schemeClr val="bg1"/>
          </a:solidFill>
          <a:ln>
            <a:solidFill>
              <a:schemeClr val="bg1">
                <a:lumMod val="50000"/>
              </a:schemeClr>
            </a:solidFill>
          </a:ln>
        </p:spPr>
        <p:txBody>
          <a:bodyPr wrap="square" rtlCol="0">
            <a:spAutoFit/>
          </a:bodyPr>
          <a:lstStyle/>
          <a:p>
            <a:r>
              <a:rPr lang="en-US" sz="1600" dirty="0" smtClean="0"/>
              <a:t>Because we are using GLOBULUS/</a:t>
            </a:r>
            <a:r>
              <a:rPr lang="en-US" sz="1600" dirty="0" err="1" smtClean="0"/>
              <a:t>Ec</a:t>
            </a:r>
            <a:r>
              <a:rPr lang="en-US" sz="1600" dirty="0" smtClean="0"/>
              <a:t> the prescription file was saved at:</a:t>
            </a:r>
          </a:p>
          <a:p>
            <a:endParaRPr lang="en-US" sz="800" dirty="0"/>
          </a:p>
          <a:p>
            <a:r>
              <a:rPr lang="en-US" sz="1600" dirty="0" smtClean="0"/>
              <a:t>…</a:t>
            </a:r>
            <a:r>
              <a:rPr lang="en-US" sz="1600" b="1" dirty="0" smtClean="0"/>
              <a:t>\SIMFLOR_2017\STANDSSIM\GLOBULUS\</a:t>
            </a:r>
            <a:r>
              <a:rPr lang="en-US" sz="1600" dirty="0" smtClean="0">
                <a:solidFill>
                  <a:srgbClr val="0000FF"/>
                </a:solidFill>
              </a:rPr>
              <a:t>input_prescr.csv</a:t>
            </a:r>
          </a:p>
          <a:p>
            <a:endParaRPr lang="en-US" sz="800" dirty="0" smtClean="0"/>
          </a:p>
          <a:p>
            <a:r>
              <a:rPr lang="en-US" sz="1600" dirty="0" smtClean="0"/>
              <a:t>If you go to the prescription tab and generate a new prescription with harvest ages of </a:t>
            </a:r>
            <a:r>
              <a:rPr lang="en-US" sz="1600" b="1" dirty="0" smtClean="0"/>
              <a:t>12, 9, 9 </a:t>
            </a:r>
            <a:r>
              <a:rPr lang="en-US" sz="1600" dirty="0" smtClean="0"/>
              <a:t>as you’re being requested</a:t>
            </a:r>
            <a:r>
              <a:rPr lang="en-US" sz="1600" b="1" dirty="0" smtClean="0"/>
              <a:t>, </a:t>
            </a:r>
            <a:r>
              <a:rPr lang="en-US" sz="1600" dirty="0" smtClean="0"/>
              <a:t>you will see the simulator will update the content of the file and you’ll loose the previous </a:t>
            </a:r>
            <a:r>
              <a:rPr lang="en-US" sz="1600" dirty="0"/>
              <a:t>prescription (harvest ages of </a:t>
            </a:r>
            <a:r>
              <a:rPr lang="en-US" sz="1600" b="1" dirty="0" smtClean="0"/>
              <a:t>10, 10, 10 </a:t>
            </a:r>
            <a:r>
              <a:rPr lang="en-US" sz="1600" dirty="0" smtClean="0"/>
              <a:t>).</a:t>
            </a:r>
          </a:p>
          <a:p>
            <a:endParaRPr lang="en-US" sz="800" dirty="0"/>
          </a:p>
          <a:p>
            <a:r>
              <a:rPr lang="en-US" sz="1600" dirty="0" smtClean="0"/>
              <a:t>Alternatively to using the tab to generate the cycles, now that you know the location of the file and understand its structure, you can edit the </a:t>
            </a:r>
            <a:r>
              <a:rPr lang="en-US" sz="1600" dirty="0" smtClean="0">
                <a:solidFill>
                  <a:srgbClr val="0000FF"/>
                </a:solidFill>
              </a:rPr>
              <a:t>input_prescr.csv </a:t>
            </a:r>
            <a:r>
              <a:rPr lang="en-US" sz="1600" dirty="0" smtClean="0"/>
              <a:t>to the new harvest ages and import this new file.</a:t>
            </a:r>
            <a:endParaRPr lang="en-US" sz="1600" dirty="0"/>
          </a:p>
        </p:txBody>
      </p:sp>
      <p:pic>
        <p:nvPicPr>
          <p:cNvPr id="6" name="Picture 5"/>
          <p:cNvPicPr>
            <a:picLocks noChangeAspect="1"/>
          </p:cNvPicPr>
          <p:nvPr/>
        </p:nvPicPr>
        <p:blipFill rotWithShape="1">
          <a:blip r:embed="rId6"/>
          <a:srcRect l="36090" t="12906" r="36025" b="18034"/>
          <a:stretch/>
        </p:blipFill>
        <p:spPr>
          <a:xfrm>
            <a:off x="6192607" y="2677656"/>
            <a:ext cx="2824019" cy="3934150"/>
          </a:xfrm>
          <a:prstGeom prst="rect">
            <a:avLst/>
          </a:prstGeom>
        </p:spPr>
      </p:pic>
      <p:pic>
        <p:nvPicPr>
          <p:cNvPr id="11" name="Picture 10"/>
          <p:cNvPicPr>
            <a:picLocks noChangeAspect="1"/>
          </p:cNvPicPr>
          <p:nvPr/>
        </p:nvPicPr>
        <p:blipFill rotWithShape="1">
          <a:blip r:embed="rId7"/>
          <a:srcRect l="38371" t="35657" r="12538" b="10000"/>
          <a:stretch/>
        </p:blipFill>
        <p:spPr>
          <a:xfrm>
            <a:off x="7315199" y="3686584"/>
            <a:ext cx="4787739" cy="2981255"/>
          </a:xfrm>
          <a:prstGeom prst="rect">
            <a:avLst/>
          </a:prstGeom>
        </p:spPr>
      </p:pic>
      <p:pic>
        <p:nvPicPr>
          <p:cNvPr id="14" name="Picture 13"/>
          <p:cNvPicPr>
            <a:picLocks noChangeAspect="1"/>
          </p:cNvPicPr>
          <p:nvPr/>
        </p:nvPicPr>
        <p:blipFill rotWithShape="1">
          <a:blip r:embed="rId8"/>
          <a:srcRect l="35871" t="12626" b="9192"/>
          <a:stretch/>
        </p:blipFill>
        <p:spPr>
          <a:xfrm>
            <a:off x="6173722" y="2677656"/>
            <a:ext cx="6392619" cy="4383833"/>
          </a:xfrm>
          <a:prstGeom prst="rect">
            <a:avLst/>
          </a:prstGeom>
        </p:spPr>
      </p:pic>
    </p:spTree>
    <p:extLst>
      <p:ext uri="{BB962C8B-B14F-4D97-AF65-F5344CB8AC3E}">
        <p14:creationId xmlns:p14="http://schemas.microsoft.com/office/powerpoint/2010/main" val="1139143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s restos de la corta representan el 70% de los nutrientes. Esto equivaldría a 25 sacos de abono 8:24:16 por ha."/>
          <p:cNvPicPr>
            <a:picLocks noChangeAspect="1" noChangeArrowheads="1"/>
          </p:cNvPicPr>
          <p:nvPr/>
        </p:nvPicPr>
        <p:blipFill rotWithShape="1">
          <a:blip r:embed="rId2">
            <a:lum bright="-18000" contrast="18000"/>
            <a:extLst>
              <a:ext uri="{28A0092B-C50C-407E-A947-70E740481C1C}">
                <a14:useLocalDpi xmlns:a14="http://schemas.microsoft.com/office/drawing/2010/main" val="0"/>
              </a:ext>
            </a:extLst>
          </a:blip>
          <a:srcRect r="64420"/>
          <a:stretch/>
        </p:blipFill>
        <p:spPr bwMode="auto">
          <a:xfrm>
            <a:off x="29411" y="-120268"/>
            <a:ext cx="611284" cy="1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b="30714"/>
          <a:stretch/>
        </p:blipFill>
        <p:spPr>
          <a:xfrm>
            <a:off x="51150" y="1067697"/>
            <a:ext cx="12115275" cy="5596067"/>
          </a:xfrm>
          <a:prstGeom prst="rect">
            <a:avLst/>
          </a:prstGeom>
        </p:spPr>
      </p:pic>
      <p:pic>
        <p:nvPicPr>
          <p:cNvPr id="11" name="Picture 10"/>
          <p:cNvPicPr>
            <a:picLocks noChangeAspect="1"/>
          </p:cNvPicPr>
          <p:nvPr/>
        </p:nvPicPr>
        <p:blipFill rotWithShape="1">
          <a:blip r:embed="rId4"/>
          <a:srcRect l="6295" t="17105" r="51323" b="39543"/>
          <a:stretch/>
        </p:blipFill>
        <p:spPr>
          <a:xfrm>
            <a:off x="546166" y="2695073"/>
            <a:ext cx="5173650" cy="3528000"/>
          </a:xfrm>
          <a:prstGeom prst="rect">
            <a:avLst/>
          </a:prstGeom>
        </p:spPr>
      </p:pic>
      <p:pic>
        <p:nvPicPr>
          <p:cNvPr id="10" name="Picture 9"/>
          <p:cNvPicPr>
            <a:picLocks noChangeAspect="1"/>
          </p:cNvPicPr>
          <p:nvPr/>
        </p:nvPicPr>
        <p:blipFill rotWithShape="1">
          <a:blip r:embed="rId5"/>
          <a:srcRect l="8634" t="16413" r="30794" b="25508"/>
          <a:stretch/>
        </p:blipFill>
        <p:spPr>
          <a:xfrm>
            <a:off x="6170288" y="2695073"/>
            <a:ext cx="5519161" cy="3528000"/>
          </a:xfrm>
          <a:prstGeom prst="rect">
            <a:avLst/>
          </a:prstGeom>
        </p:spPr>
      </p:pic>
      <p:pic>
        <p:nvPicPr>
          <p:cNvPr id="14" name="Picture 13"/>
          <p:cNvPicPr>
            <a:picLocks noChangeAspect="1"/>
          </p:cNvPicPr>
          <p:nvPr/>
        </p:nvPicPr>
        <p:blipFill rotWithShape="1">
          <a:blip r:embed="rId6"/>
          <a:srcRect l="8695" t="15859" r="31102" b="25692"/>
          <a:stretch/>
        </p:blipFill>
        <p:spPr>
          <a:xfrm>
            <a:off x="6652095" y="3281176"/>
            <a:ext cx="5450844" cy="3528000"/>
          </a:xfrm>
          <a:prstGeom prst="rect">
            <a:avLst/>
          </a:prstGeom>
        </p:spPr>
      </p:pic>
      <p:pic>
        <p:nvPicPr>
          <p:cNvPr id="15" name="Picture 14"/>
          <p:cNvPicPr>
            <a:picLocks noChangeAspect="1"/>
          </p:cNvPicPr>
          <p:nvPr/>
        </p:nvPicPr>
        <p:blipFill rotWithShape="1">
          <a:blip r:embed="rId7"/>
          <a:srcRect l="5739" t="12904" r="37936" b="39358"/>
          <a:stretch/>
        </p:blipFill>
        <p:spPr>
          <a:xfrm>
            <a:off x="766605" y="3644641"/>
            <a:ext cx="5472000" cy="3091829"/>
          </a:xfrm>
          <a:prstGeom prst="rect">
            <a:avLst/>
          </a:prstGeom>
        </p:spPr>
      </p:pic>
      <p:sp>
        <p:nvSpPr>
          <p:cNvPr id="12" name="Rectangle 11"/>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b)</a:t>
            </a:r>
          </a:p>
        </p:txBody>
      </p:sp>
    </p:spTree>
    <p:extLst>
      <p:ext uri="{BB962C8B-B14F-4D97-AF65-F5344CB8AC3E}">
        <p14:creationId xmlns:p14="http://schemas.microsoft.com/office/powerpoint/2010/main" val="7192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19016" y="1073913"/>
            <a:ext cx="8202304" cy="4462760"/>
          </a:xfrm>
          <a:prstGeom prst="rect">
            <a:avLst/>
          </a:prstGeom>
          <a:noFill/>
        </p:spPr>
        <p:txBody>
          <a:bodyPr wrap="square" rtlCol="0">
            <a:spAutoFit/>
          </a:bodyPr>
          <a:lstStyle/>
          <a:p>
            <a:pPr lvl="0" algn="just"/>
            <a:r>
              <a:rPr lang="en-US" sz="2400" b="1" dirty="0" smtClean="0"/>
              <a:t>For </a:t>
            </a:r>
            <a:r>
              <a:rPr lang="en-US" sz="2400" b="1" dirty="0"/>
              <a:t>a planning horizon of 60 years compare the following prescriptions: </a:t>
            </a:r>
            <a:endParaRPr lang="en-US" sz="2400" b="1" dirty="0" smtClean="0"/>
          </a:p>
          <a:p>
            <a:pPr lvl="0" algn="just"/>
            <a:endParaRPr lang="en-US" sz="2400" b="1" dirty="0"/>
          </a:p>
          <a:p>
            <a:pPr marL="457200" lvl="0" indent="-457200" algn="just">
              <a:buAutoNum type="alphaLcParenR"/>
            </a:pPr>
            <a:r>
              <a:rPr lang="en-US" b="1" dirty="0" smtClean="0"/>
              <a:t>6 </a:t>
            </a:r>
            <a:r>
              <a:rPr lang="en-US" b="1" dirty="0"/>
              <a:t>cycles for each the plantation is harvested at age 10, followed by 5 coppices always harvested at age </a:t>
            </a:r>
            <a:r>
              <a:rPr lang="en-US" b="1" dirty="0" smtClean="0"/>
              <a:t>10</a:t>
            </a:r>
            <a:endParaRPr lang="en-US" b="1" dirty="0"/>
          </a:p>
          <a:p>
            <a:pPr marL="457200" lvl="0" indent="-457200" algn="just">
              <a:buAutoNum type="alphaLcParenR"/>
            </a:pPr>
            <a:endParaRPr lang="en-US" sz="2400" b="1" dirty="0" smtClean="0"/>
          </a:p>
          <a:p>
            <a:pPr lvl="0" algn="just"/>
            <a:endParaRPr lang="en-US" sz="2400" b="1" dirty="0" smtClean="0"/>
          </a:p>
          <a:p>
            <a:pPr lvl="0" algn="just"/>
            <a:endParaRPr lang="en-US" sz="2400" b="1" dirty="0" smtClean="0"/>
          </a:p>
          <a:p>
            <a:pPr lvl="0" algn="just"/>
            <a:endParaRPr lang="en-US" sz="2400" b="1" dirty="0" smtClean="0"/>
          </a:p>
          <a:p>
            <a:pPr lvl="0" algn="just"/>
            <a:endParaRPr lang="en-US" sz="800" b="1" dirty="0"/>
          </a:p>
          <a:p>
            <a:pPr marL="450850" lvl="0" indent="-450850" algn="just"/>
            <a:r>
              <a:rPr lang="en-US" b="1" dirty="0" smtClean="0"/>
              <a:t>b)    6 </a:t>
            </a:r>
            <a:r>
              <a:rPr lang="en-US" b="1" dirty="0"/>
              <a:t>cycles all harvested at age 10, but considering a replantation in the 4th cycle. Please note that soil preparation when replanting is different which implies the definition of 2 different FMAs. </a:t>
            </a:r>
          </a:p>
          <a:p>
            <a:endParaRPr lang="pt-PT" dirty="0"/>
          </a:p>
        </p:txBody>
      </p: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373709" y="1272208"/>
            <a:ext cx="2639833" cy="517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3801926"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33926"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481828"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13828" y="391375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170694" y="391508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518596" y="3915085"/>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819157"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151157"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99059"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831059" y="644359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187925" y="644492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0535827" y="6444921"/>
            <a:ext cx="133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2"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3923997" y="3442915"/>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4235984" y="3681675"/>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3941219" y="594094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4253206" y="617970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5327396" y="356273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664202"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8007014"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9339014" y="3577941"/>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10695880" y="3579654"/>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5336673" y="6108475"/>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6673479" y="612368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9348291" y="6123683"/>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Selección de brotes"/>
          <p:cNvPicPr>
            <a:picLocks noChangeAspect="1" noChangeArrowheads="1"/>
          </p:cNvPicPr>
          <p:nvPr/>
        </p:nvPicPr>
        <p:blipFill>
          <a:blip r:embed="rId6" r:link="rId7" cstate="print">
            <a:lum bright="-24000"/>
            <a:extLst>
              <a:ext uri="{28A0092B-C50C-407E-A947-70E740481C1C}">
                <a14:useLocalDpi xmlns:a14="http://schemas.microsoft.com/office/drawing/2010/main" val="0"/>
              </a:ext>
            </a:extLst>
          </a:blip>
          <a:srcRect r="52751"/>
          <a:stretch>
            <a:fillRect/>
          </a:stretch>
        </p:blipFill>
        <p:spPr bwMode="auto">
          <a:xfrm>
            <a:off x="10705157" y="6125396"/>
            <a:ext cx="323498" cy="35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descr="En ocasiones el ripper o rejón puede llevar aletas"/>
          <p:cNvPicPr>
            <a:picLocks noChangeAspect="1" noChangeArrowheads="1"/>
          </p:cNvPicPr>
          <p:nvPr/>
        </p:nvPicPr>
        <p:blipFill rotWithShape="1">
          <a:blip r:embed="rId4" cstate="print">
            <a:lum bright="-6000" contrast="36000"/>
            <a:extLst>
              <a:ext uri="{28A0092B-C50C-407E-A947-70E740481C1C}">
                <a14:useLocalDpi xmlns:a14="http://schemas.microsoft.com/office/drawing/2010/main" val="0"/>
              </a:ext>
            </a:extLst>
          </a:blip>
          <a:srcRect r="42580" b="57710"/>
          <a:stretch/>
        </p:blipFill>
        <p:spPr bwMode="auto">
          <a:xfrm>
            <a:off x="8185834" y="5940946"/>
            <a:ext cx="390091" cy="4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foto38"/>
          <p:cNvPicPr>
            <a:picLocks noChangeAspect="1" noChangeArrowheads="1"/>
          </p:cNvPicPr>
          <p:nvPr/>
        </p:nvPicPr>
        <p:blipFill rotWithShape="1">
          <a:blip r:embed="rId5" cstate="print">
            <a:lum bright="-6000" contrast="-12000"/>
            <a:extLst>
              <a:ext uri="{28A0092B-C50C-407E-A947-70E740481C1C}">
                <a14:useLocalDpi xmlns:a14="http://schemas.microsoft.com/office/drawing/2010/main" val="0"/>
              </a:ext>
            </a:extLst>
          </a:blip>
          <a:srcRect r="50000" b="52613"/>
          <a:stretch/>
        </p:blipFill>
        <p:spPr bwMode="auto">
          <a:xfrm>
            <a:off x="8497821" y="6179706"/>
            <a:ext cx="527427" cy="46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39"/>
          <p:cNvSpPr/>
          <p:nvPr/>
        </p:nvSpPr>
        <p:spPr>
          <a:xfrm flipV="1">
            <a:off x="7413468" y="5248688"/>
            <a:ext cx="985498" cy="827688"/>
          </a:xfrm>
          <a:custGeom>
            <a:avLst/>
            <a:gdLst>
              <a:gd name="connsiteX0" fmla="*/ 154656 w 1608870"/>
              <a:gd name="connsiteY0" fmla="*/ 1631872 h 1631872"/>
              <a:gd name="connsiteX1" fmla="*/ 1454214 w 1608870"/>
              <a:gd name="connsiteY1" fmla="*/ 1631872 h 1631872"/>
              <a:gd name="connsiteX2" fmla="*/ 1608870 w 1608870"/>
              <a:gd name="connsiteY2" fmla="*/ 1477216 h 1631872"/>
              <a:gd name="connsiteX3" fmla="*/ 1608870 w 1608870"/>
              <a:gd name="connsiteY3" fmla="*/ 515728 h 1631872"/>
              <a:gd name="connsiteX4" fmla="*/ 1454214 w 1608870"/>
              <a:gd name="connsiteY4" fmla="*/ 361072 h 1631872"/>
              <a:gd name="connsiteX5" fmla="*/ 969223 w 1608870"/>
              <a:gd name="connsiteY5" fmla="*/ 361072 h 1631872"/>
              <a:gd name="connsiteX6" fmla="*/ 804435 w 1608870"/>
              <a:gd name="connsiteY6" fmla="*/ 0 h 1631872"/>
              <a:gd name="connsiteX7" fmla="*/ 639647 w 1608870"/>
              <a:gd name="connsiteY7" fmla="*/ 361072 h 1631872"/>
              <a:gd name="connsiteX8" fmla="*/ 154656 w 1608870"/>
              <a:gd name="connsiteY8" fmla="*/ 361072 h 1631872"/>
              <a:gd name="connsiteX9" fmla="*/ 0 w 1608870"/>
              <a:gd name="connsiteY9" fmla="*/ 515728 h 1631872"/>
              <a:gd name="connsiteX10" fmla="*/ 0 w 1608870"/>
              <a:gd name="connsiteY10" fmla="*/ 1477216 h 1631872"/>
              <a:gd name="connsiteX11" fmla="*/ 154656 w 1608870"/>
              <a:gd name="connsiteY11" fmla="*/ 1631872 h 16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8870" h="1631872">
                <a:moveTo>
                  <a:pt x="154656" y="1631872"/>
                </a:moveTo>
                <a:lnTo>
                  <a:pt x="1454214" y="1631872"/>
                </a:lnTo>
                <a:cubicBezTo>
                  <a:pt x="1539628" y="1631872"/>
                  <a:pt x="1608870" y="1562630"/>
                  <a:pt x="1608870" y="1477216"/>
                </a:cubicBezTo>
                <a:lnTo>
                  <a:pt x="1608870" y="515728"/>
                </a:lnTo>
                <a:cubicBezTo>
                  <a:pt x="1608870" y="430314"/>
                  <a:pt x="1539628" y="361072"/>
                  <a:pt x="1454214" y="361072"/>
                </a:cubicBezTo>
                <a:lnTo>
                  <a:pt x="969223" y="361072"/>
                </a:lnTo>
                <a:lnTo>
                  <a:pt x="804435" y="0"/>
                </a:lnTo>
                <a:lnTo>
                  <a:pt x="639647" y="361072"/>
                </a:lnTo>
                <a:lnTo>
                  <a:pt x="154656" y="361072"/>
                </a:lnTo>
                <a:cubicBezTo>
                  <a:pt x="69242" y="361072"/>
                  <a:pt x="0" y="430314"/>
                  <a:pt x="0" y="515728"/>
                </a:cubicBezTo>
                <a:lnTo>
                  <a:pt x="0" y="1477216"/>
                </a:lnTo>
                <a:cubicBezTo>
                  <a:pt x="0" y="1562630"/>
                  <a:pt x="69242" y="1631872"/>
                  <a:pt x="154656" y="1631872"/>
                </a:cubicBez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15" descr="Siempre que sea posible es aconsejable mecanizar las labores de preparación"/>
          <p:cNvPicPr>
            <a:picLocks noChangeAspect="1" noChangeArrowheads="1"/>
          </p:cNvPicPr>
          <p:nvPr/>
        </p:nvPicPr>
        <p:blipFill rotWithShape="1">
          <a:blip r:embed="rId8" cstate="print">
            <a:lum bright="-18000" contrast="6000"/>
            <a:extLst>
              <a:ext uri="{28A0092B-C50C-407E-A947-70E740481C1C}">
                <a14:useLocalDpi xmlns:a14="http://schemas.microsoft.com/office/drawing/2010/main" val="0"/>
              </a:ext>
            </a:extLst>
          </a:blip>
          <a:srcRect l="16015" t="17017" r="17392" b="18011"/>
          <a:stretch/>
        </p:blipFill>
        <p:spPr bwMode="auto">
          <a:xfrm>
            <a:off x="7608743" y="5262060"/>
            <a:ext cx="721769" cy="54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0879" y="5034807"/>
            <a:ext cx="1357223" cy="646331"/>
          </a:xfrm>
          <a:prstGeom prst="rect">
            <a:avLst/>
          </a:prstGeom>
          <a:noFill/>
        </p:spPr>
        <p:txBody>
          <a:bodyPr wrap="square" rtlCol="0">
            <a:spAutoFit/>
          </a:bodyPr>
          <a:lstStyle/>
          <a:p>
            <a:pPr algn="ctr"/>
            <a:r>
              <a:rPr lang="en-US" b="1" dirty="0" smtClean="0">
                <a:solidFill>
                  <a:schemeClr val="accent3"/>
                </a:solidFill>
              </a:rPr>
              <a:t>Stump destruction</a:t>
            </a:r>
            <a:endParaRPr lang="pt-PT" b="1" dirty="0">
              <a:solidFill>
                <a:schemeClr val="accent3"/>
              </a:solidFill>
            </a:endParaRPr>
          </a:p>
        </p:txBody>
      </p:sp>
      <p:sp>
        <p:nvSpPr>
          <p:cNvPr id="41" name="Rectangle 40"/>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5.1.2</a:t>
            </a:r>
          </a:p>
        </p:txBody>
      </p:sp>
    </p:spTree>
    <p:extLst>
      <p:ext uri="{BB962C8B-B14F-4D97-AF65-F5344CB8AC3E}">
        <p14:creationId xmlns:p14="http://schemas.microsoft.com/office/powerpoint/2010/main" val="40201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4" name="Picture 3"/>
          <p:cNvPicPr>
            <a:picLocks noChangeAspect="1"/>
          </p:cNvPicPr>
          <p:nvPr/>
        </p:nvPicPr>
        <p:blipFill rotWithShape="1">
          <a:blip r:embed="rId5"/>
          <a:srcRect l="34118" t="14658" r="34119" b="19506"/>
          <a:stretch/>
        </p:blipFill>
        <p:spPr>
          <a:xfrm>
            <a:off x="178347" y="1384800"/>
            <a:ext cx="3836335" cy="5300982"/>
          </a:xfrm>
          <a:prstGeom prst="rect">
            <a:avLst/>
          </a:prstGeom>
        </p:spPr>
      </p:pic>
      <p:sp>
        <p:nvSpPr>
          <p:cNvPr id="8" name="Rectangle 7"/>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a:t>
            </a:r>
          </a:p>
          <a:p>
            <a:endParaRPr lang="en-US" sz="3200" dirty="0" smtClean="0">
              <a:solidFill>
                <a:srgbClr val="5C833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6"/>
          <a:srcRect l="33995" t="14335" r="33964" b="19183"/>
          <a:stretch/>
        </p:blipFill>
        <p:spPr>
          <a:xfrm>
            <a:off x="4166257" y="1324243"/>
            <a:ext cx="3860028" cy="5339521"/>
          </a:xfrm>
          <a:prstGeom prst="rect">
            <a:avLst/>
          </a:prstGeom>
        </p:spPr>
      </p:pic>
      <p:pic>
        <p:nvPicPr>
          <p:cNvPr id="10" name="Picture 9"/>
          <p:cNvPicPr>
            <a:picLocks noChangeAspect="1"/>
          </p:cNvPicPr>
          <p:nvPr/>
        </p:nvPicPr>
        <p:blipFill rotWithShape="1">
          <a:blip r:embed="rId7"/>
          <a:srcRect l="34119" t="14936" r="34118" b="19598"/>
          <a:stretch/>
        </p:blipFill>
        <p:spPr>
          <a:xfrm>
            <a:off x="8171395" y="1406818"/>
            <a:ext cx="3842258" cy="5279383"/>
          </a:xfrm>
          <a:prstGeom prst="rect">
            <a:avLst/>
          </a:prstGeom>
        </p:spPr>
      </p:pic>
    </p:spTree>
    <p:extLst>
      <p:ext uri="{BB962C8B-B14F-4D97-AF65-F5344CB8AC3E}">
        <p14:creationId xmlns:p14="http://schemas.microsoft.com/office/powerpoint/2010/main" val="138243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43" name="Picture 42"/>
          <p:cNvPicPr>
            <a:picLocks noChangeAspect="1"/>
          </p:cNvPicPr>
          <p:nvPr/>
        </p:nvPicPr>
        <p:blipFill rotWithShape="1">
          <a:blip r:embed="rId5"/>
          <a:srcRect l="32703" t="7095" r="765" b="27199"/>
          <a:stretch/>
        </p:blipFill>
        <p:spPr>
          <a:xfrm>
            <a:off x="3417051" y="1406818"/>
            <a:ext cx="7945655" cy="5231331"/>
          </a:xfrm>
          <a:prstGeom prst="rect">
            <a:avLst/>
          </a:prstGeom>
        </p:spPr>
      </p:pic>
      <p:sp>
        <p:nvSpPr>
          <p:cNvPr id="8" name="Rectangle 7"/>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168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0248" y="980728"/>
            <a:ext cx="11557284" cy="7704856"/>
          </a:xfrm>
          <a:prstGeom prst="rect">
            <a:avLst/>
          </a:prstGeom>
        </p:spPr>
      </p:pic>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in StandsSIM.md</a:t>
            </a:r>
          </a:p>
        </p:txBody>
      </p:sp>
      <p:cxnSp>
        <p:nvCxnSpPr>
          <p:cNvPr id="7" name="Straight Connector 6"/>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14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4549" t="14197" r="34057" b="19044"/>
          <a:stretch/>
        </p:blipFill>
        <p:spPr>
          <a:xfrm>
            <a:off x="112140" y="1134602"/>
            <a:ext cx="3882685" cy="5504277"/>
          </a:xfrm>
          <a:prstGeom prst="rect">
            <a:avLst/>
          </a:prstGeom>
        </p:spPr>
      </p:pic>
      <p:pic>
        <p:nvPicPr>
          <p:cNvPr id="10" name="Picture 9"/>
          <p:cNvPicPr>
            <a:picLocks noChangeAspect="1"/>
          </p:cNvPicPr>
          <p:nvPr/>
        </p:nvPicPr>
        <p:blipFill rotWithShape="1">
          <a:blip r:embed="rId6"/>
          <a:srcRect l="33995" t="14335" r="33964" b="19183"/>
          <a:stretch/>
        </p:blipFill>
        <p:spPr>
          <a:xfrm>
            <a:off x="4119220" y="1159486"/>
            <a:ext cx="3979133" cy="5504278"/>
          </a:xfrm>
          <a:prstGeom prst="rect">
            <a:avLst/>
          </a:prstGeom>
        </p:spPr>
      </p:pic>
      <p:pic>
        <p:nvPicPr>
          <p:cNvPr id="2" name="Picture 1"/>
          <p:cNvPicPr>
            <a:picLocks noChangeAspect="1"/>
          </p:cNvPicPr>
          <p:nvPr/>
        </p:nvPicPr>
        <p:blipFill rotWithShape="1">
          <a:blip r:embed="rId7"/>
          <a:srcRect l="34549" t="14197" r="34057" b="19321"/>
          <a:stretch/>
        </p:blipFill>
        <p:spPr>
          <a:xfrm>
            <a:off x="8157849" y="1147414"/>
            <a:ext cx="3907415" cy="5516350"/>
          </a:xfrm>
          <a:prstGeom prst="rect">
            <a:avLst/>
          </a:prstGeom>
        </p:spPr>
      </p:pic>
      <p:sp>
        <p:nvSpPr>
          <p:cNvPr id="9" name="Rectangle 8"/>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t>
            </a:r>
            <a:r>
              <a:rPr lang="en-US" sz="3200" dirty="0" smtClean="0">
                <a:solidFill>
                  <a:srgbClr val="5C8331"/>
                </a:solidFill>
                <a:latin typeface="Arial" panose="020B0604020202020204" pitchFamily="34" charset="0"/>
                <a:cs typeface="Arial" panose="020B0604020202020204" pitchFamily="34" charset="0"/>
              </a:rPr>
              <a:t>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2333" t="8102" b="27355"/>
          <a:stretch/>
        </p:blipFill>
        <p:spPr>
          <a:xfrm>
            <a:off x="3426394" y="1408240"/>
            <a:ext cx="8223739" cy="5229378"/>
          </a:xfrm>
          <a:prstGeom prst="rect">
            <a:avLst/>
          </a:prstGeom>
        </p:spPr>
      </p:pic>
      <p:sp>
        <p:nvSpPr>
          <p:cNvPr id="9" name="Rectangle 8"/>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(option </a:t>
            </a:r>
            <a:r>
              <a:rPr lang="en-US" sz="3200" dirty="0" smtClean="0">
                <a:solidFill>
                  <a:srgbClr val="5C8331"/>
                </a:solidFill>
                <a:latin typeface="Arial" panose="020B0604020202020204" pitchFamily="34" charset="0"/>
                <a:cs typeface="Arial" panose="020B0604020202020204" pitchFamily="34" charset="0"/>
              </a:rPr>
              <a:t>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232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4" descr="La cosecha debe ser planificada y realizada por profesionales"/>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l="67722" t="18822"/>
          <a:stretch/>
        </p:blipFill>
        <p:spPr bwMode="auto">
          <a:xfrm flipH="1">
            <a:off x="112140" y="0"/>
            <a:ext cx="717154" cy="140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rotWithShape="1">
          <a:blip r:embed="rId4"/>
          <a:srcRect b="30714"/>
          <a:stretch/>
        </p:blipFill>
        <p:spPr>
          <a:xfrm>
            <a:off x="51150" y="1067697"/>
            <a:ext cx="12115275" cy="5596067"/>
          </a:xfrm>
          <a:prstGeom prst="rect">
            <a:avLst/>
          </a:prstGeom>
        </p:spPr>
      </p:pic>
      <p:pic>
        <p:nvPicPr>
          <p:cNvPr id="8" name="Picture 7"/>
          <p:cNvPicPr>
            <a:picLocks noChangeAspect="1"/>
          </p:cNvPicPr>
          <p:nvPr/>
        </p:nvPicPr>
        <p:blipFill rotWithShape="1">
          <a:blip r:embed="rId5"/>
          <a:srcRect l="32333" t="8102" b="27355"/>
          <a:stretch/>
        </p:blipFill>
        <p:spPr>
          <a:xfrm>
            <a:off x="6032338" y="2683565"/>
            <a:ext cx="6077004" cy="3864295"/>
          </a:xfrm>
          <a:prstGeom prst="rect">
            <a:avLst/>
          </a:prstGeom>
        </p:spPr>
      </p:pic>
      <p:pic>
        <p:nvPicPr>
          <p:cNvPr id="9" name="Picture 8"/>
          <p:cNvPicPr>
            <a:picLocks noChangeAspect="1"/>
          </p:cNvPicPr>
          <p:nvPr/>
        </p:nvPicPr>
        <p:blipFill rotWithShape="1">
          <a:blip r:embed="rId6"/>
          <a:srcRect l="32703" t="7095" r="765" b="27199"/>
          <a:stretch/>
        </p:blipFill>
        <p:spPr>
          <a:xfrm>
            <a:off x="18314" y="2683565"/>
            <a:ext cx="5871241" cy="3865560"/>
          </a:xfrm>
          <a:prstGeom prst="rect">
            <a:avLst/>
          </a:prstGeom>
        </p:spPr>
      </p:pic>
      <p:sp>
        <p:nvSpPr>
          <p:cNvPr id="10" name="Rectangle 9"/>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5.1.2 – solution (</a:t>
            </a:r>
            <a:r>
              <a:rPr lang="en-US" sz="3200" dirty="0" smtClean="0">
                <a:solidFill>
                  <a:srgbClr val="5C8331"/>
                </a:solidFill>
                <a:latin typeface="Arial" panose="020B0604020202020204" pitchFamily="34" charset="0"/>
                <a:cs typeface="Arial" panose="020B0604020202020204" pitchFamily="34" charset="0"/>
              </a:rPr>
              <a:t>options a and b)</a:t>
            </a:r>
            <a:endParaRPr lang="en-US" sz="3200" dirty="0">
              <a:solidFill>
                <a:srgbClr val="5C8331"/>
              </a:solidFill>
              <a:latin typeface="Arial" panose="020B0604020202020204" pitchFamily="34" charset="0"/>
              <a:cs typeface="Arial" panose="020B0604020202020204" pitchFamily="34" charset="0"/>
            </a:endParaRP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888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6" descr="foto53"/>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extBox 9"/>
          <p:cNvSpPr txBox="1"/>
          <p:nvPr/>
        </p:nvSpPr>
        <p:spPr>
          <a:xfrm>
            <a:off x="3719016" y="1073913"/>
            <a:ext cx="8202304" cy="5139869"/>
          </a:xfrm>
          <a:prstGeom prst="rect">
            <a:avLst/>
          </a:prstGeom>
          <a:noFill/>
        </p:spPr>
        <p:txBody>
          <a:bodyPr wrap="square" rtlCol="0">
            <a:spAutoFit/>
          </a:bodyPr>
          <a:lstStyle/>
          <a:p>
            <a:pPr lvl="0"/>
            <a:r>
              <a:rPr lang="en-GB" dirty="0"/>
              <a:t>Suppose that another landowner wants you to simulate his existing stand:</a:t>
            </a:r>
            <a:endParaRPr lang="en-US" dirty="0"/>
          </a:p>
          <a:p>
            <a:pPr lvl="0"/>
            <a:endParaRPr lang="pt-PT" sz="800" b="1" dirty="0"/>
          </a:p>
          <a:p>
            <a:pPr lvl="0"/>
            <a:r>
              <a:rPr lang="en-US" sz="2000" b="1" dirty="0"/>
              <a:t>Location:</a:t>
            </a:r>
            <a:r>
              <a:rPr lang="en-US" sz="2000" dirty="0"/>
              <a:t> </a:t>
            </a:r>
            <a:r>
              <a:rPr lang="en-US" sz="2000" dirty="0" err="1"/>
              <a:t>Coruche</a:t>
            </a:r>
            <a:r>
              <a:rPr lang="en-US" sz="2000" dirty="0"/>
              <a:t> municipality</a:t>
            </a:r>
            <a:endParaRPr lang="pt-PT" sz="2000" dirty="0"/>
          </a:p>
          <a:p>
            <a:pPr lvl="0"/>
            <a:r>
              <a:rPr lang="en-US" sz="2000" b="1" dirty="0"/>
              <a:t>Age: </a:t>
            </a:r>
            <a:r>
              <a:rPr lang="en-US" sz="2000" dirty="0"/>
              <a:t>7 years</a:t>
            </a:r>
            <a:r>
              <a:rPr lang="en-US" sz="2000" b="1" dirty="0"/>
              <a:t> </a:t>
            </a:r>
            <a:endParaRPr lang="pt-PT" sz="2000" dirty="0"/>
          </a:p>
          <a:p>
            <a:pPr lvl="0"/>
            <a:r>
              <a:rPr lang="en-US" sz="2000" b="1" dirty="0"/>
              <a:t>Dominant height</a:t>
            </a:r>
            <a:r>
              <a:rPr lang="en-US" sz="2000" dirty="0"/>
              <a:t>: 12 m</a:t>
            </a:r>
            <a:endParaRPr lang="pt-PT" sz="2000" dirty="0"/>
          </a:p>
          <a:p>
            <a:pPr lvl="0"/>
            <a:r>
              <a:rPr lang="en-US" sz="2000" b="1" dirty="0"/>
              <a:t>Stand density</a:t>
            </a:r>
            <a:r>
              <a:rPr lang="en-US" sz="2000" dirty="0"/>
              <a:t>: </a:t>
            </a:r>
            <a:r>
              <a:rPr lang="en-GB" sz="2000" dirty="0"/>
              <a:t>980 trees ha</a:t>
            </a:r>
            <a:r>
              <a:rPr lang="en-GB" sz="2000" baseline="30000" dirty="0"/>
              <a:t>-1</a:t>
            </a:r>
            <a:endParaRPr lang="pt-PT" sz="2000" dirty="0"/>
          </a:p>
          <a:p>
            <a:pPr lvl="0"/>
            <a:r>
              <a:rPr lang="en-US" sz="2000" b="1" dirty="0"/>
              <a:t>Altitude:</a:t>
            </a:r>
            <a:r>
              <a:rPr lang="en-US" sz="2000" dirty="0"/>
              <a:t> 14 m (if you don’t know the altitude you can use the </a:t>
            </a:r>
            <a:r>
              <a:rPr lang="en-US" sz="2000" dirty="0" err="1"/>
              <a:t>webGLOBULUS</a:t>
            </a:r>
            <a:r>
              <a:rPr lang="en-US" sz="2000" dirty="0"/>
              <a:t> stand simulator to obtain it</a:t>
            </a:r>
            <a:r>
              <a:rPr lang="en-US" sz="2000" dirty="0" smtClean="0"/>
              <a:t>)</a:t>
            </a:r>
          </a:p>
          <a:p>
            <a:pPr lvl="0"/>
            <a:endParaRPr lang="pt-PT" sz="2000" dirty="0"/>
          </a:p>
          <a:p>
            <a:r>
              <a:rPr lang="en-US" dirty="0"/>
              <a:t>Define a suitable FMA and consider the same prescription as before: 3 cycles with 10 years each (one plantation followed by two coppices). </a:t>
            </a:r>
            <a:endParaRPr lang="en-US" dirty="0" smtClean="0"/>
          </a:p>
          <a:p>
            <a:endParaRPr lang="en-US" dirty="0"/>
          </a:p>
          <a:p>
            <a:r>
              <a:rPr lang="en-US" dirty="0" smtClean="0">
                <a:solidFill>
                  <a:srgbClr val="0000FF"/>
                </a:solidFill>
              </a:rPr>
              <a:t>You </a:t>
            </a:r>
            <a:r>
              <a:rPr lang="en-US" dirty="0">
                <a:solidFill>
                  <a:srgbClr val="0000FF"/>
                </a:solidFill>
              </a:rPr>
              <a:t>will likely get the message: “</a:t>
            </a:r>
            <a:r>
              <a:rPr lang="en-US" i="1" dirty="0">
                <a:solidFill>
                  <a:srgbClr val="0000FF"/>
                </a:solidFill>
              </a:rPr>
              <a:t>terminated before the planning horizon – check prescriptions</a:t>
            </a:r>
            <a:r>
              <a:rPr lang="en-US" dirty="0">
                <a:solidFill>
                  <a:srgbClr val="0000FF"/>
                </a:solidFill>
              </a:rPr>
              <a:t>” because the 3 cycles only cover 23 years (3 years for the plantation and 10+10 for coppice). Therefore, in order to run the simulation, you will have to define another cycle or change the planning horizon. Having more than the required number of cycles represents no problem for </a:t>
            </a:r>
            <a:r>
              <a:rPr lang="en-US" dirty="0" err="1">
                <a:solidFill>
                  <a:srgbClr val="0000FF"/>
                </a:solidFill>
              </a:rPr>
              <a:t>StandsSIM</a:t>
            </a:r>
            <a:r>
              <a:rPr lang="en-US" dirty="0">
                <a:solidFill>
                  <a:srgbClr val="0000FF"/>
                </a:solidFill>
              </a:rPr>
              <a:t>. </a:t>
            </a:r>
            <a:endParaRPr lang="pt-PT" b="1" dirty="0">
              <a:solidFill>
                <a:srgbClr val="0000FF"/>
              </a:solidFill>
            </a:endParaRPr>
          </a:p>
          <a:p>
            <a:endParaRPr lang="pt-PT" dirty="0"/>
          </a:p>
        </p:txBody>
      </p:sp>
      <p:sp>
        <p:nvSpPr>
          <p:cNvPr id="11" name="Rectangle 10"/>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5.1.3 </a:t>
            </a:r>
          </a:p>
        </p:txBody>
      </p:sp>
    </p:spTree>
    <p:extLst>
      <p:ext uri="{BB962C8B-B14F-4D97-AF65-F5344CB8AC3E}">
        <p14:creationId xmlns:p14="http://schemas.microsoft.com/office/powerpoint/2010/main" val="497895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2737"/>
          <a:stretch/>
        </p:blipFill>
        <p:spPr>
          <a:xfrm>
            <a:off x="0" y="1892808"/>
            <a:ext cx="12211504" cy="1618488"/>
          </a:xfrm>
          <a:prstGeom prst="rect">
            <a:avLst/>
          </a:prstGeom>
        </p:spPr>
      </p:pic>
      <p:sp>
        <p:nvSpPr>
          <p:cNvPr id="4" name="TextBox 3"/>
          <p:cNvSpPr txBox="1"/>
          <p:nvPr/>
        </p:nvSpPr>
        <p:spPr>
          <a:xfrm>
            <a:off x="157743" y="831886"/>
            <a:ext cx="4103361" cy="923330"/>
          </a:xfrm>
          <a:prstGeom prst="rect">
            <a:avLst/>
          </a:prstGeom>
          <a:noFill/>
        </p:spPr>
        <p:txBody>
          <a:bodyPr wrap="square" rtlCol="0">
            <a:spAutoFit/>
          </a:bodyPr>
          <a:lstStyle/>
          <a:p>
            <a:pPr algn="ctr"/>
            <a:r>
              <a:rPr lang="en-US" dirty="0" smtClean="0"/>
              <a:t>Defining the number of prescription cycles to cover the planning horizon when simulating a yield table is straightforward</a:t>
            </a:r>
            <a:endParaRPr lang="en-US" dirty="0"/>
          </a:p>
        </p:txBody>
      </p:sp>
      <p:sp>
        <p:nvSpPr>
          <p:cNvPr id="5" name="TextBox 4"/>
          <p:cNvSpPr txBox="1"/>
          <p:nvPr/>
        </p:nvSpPr>
        <p:spPr>
          <a:xfrm>
            <a:off x="4261105" y="831886"/>
            <a:ext cx="7708392" cy="923330"/>
          </a:xfrm>
          <a:prstGeom prst="rect">
            <a:avLst/>
          </a:prstGeom>
          <a:noFill/>
        </p:spPr>
        <p:txBody>
          <a:bodyPr wrap="square" rtlCol="0">
            <a:spAutoFit/>
          </a:bodyPr>
          <a:lstStyle/>
          <a:p>
            <a:pPr algn="ctr"/>
            <a:r>
              <a:rPr lang="en-US" dirty="0" smtClean="0"/>
              <a:t>However, when your existing stand is older, the FMA file for the first cycle starts being read at the age of the stand (</a:t>
            </a:r>
            <a:r>
              <a:rPr lang="en-US" dirty="0" err="1" smtClean="0"/>
              <a:t>e.g</a:t>
            </a:r>
            <a:r>
              <a:rPr lang="en-US" dirty="0"/>
              <a:t> </a:t>
            </a:r>
            <a:r>
              <a:rPr lang="en-US" dirty="0" smtClean="0"/>
              <a:t>7 years). As a result, the number of years simulated under the 1</a:t>
            </a:r>
            <a:r>
              <a:rPr lang="en-US" baseline="30000" dirty="0" smtClean="0"/>
              <a:t>st</a:t>
            </a:r>
            <a:r>
              <a:rPr lang="en-US" dirty="0" smtClean="0"/>
              <a:t> cycle is smaller, often leading to incomplete prescriptions </a:t>
            </a:r>
            <a:endParaRPr lang="en-US" dirty="0"/>
          </a:p>
        </p:txBody>
      </p:sp>
      <p:pic>
        <p:nvPicPr>
          <p:cNvPr id="6" name="Picture 5"/>
          <p:cNvPicPr>
            <a:picLocks noChangeAspect="1"/>
          </p:cNvPicPr>
          <p:nvPr/>
        </p:nvPicPr>
        <p:blipFill rotWithShape="1">
          <a:blip r:embed="rId2"/>
          <a:srcRect t="71438"/>
          <a:stretch/>
        </p:blipFill>
        <p:spPr>
          <a:xfrm>
            <a:off x="-19504" y="5504688"/>
            <a:ext cx="12211504" cy="1240536"/>
          </a:xfrm>
          <a:prstGeom prst="rect">
            <a:avLst/>
          </a:prstGeom>
        </p:spPr>
      </p:pic>
      <p:sp>
        <p:nvSpPr>
          <p:cNvPr id="7" name="TextBox 6"/>
          <p:cNvSpPr txBox="1"/>
          <p:nvPr/>
        </p:nvSpPr>
        <p:spPr>
          <a:xfrm>
            <a:off x="420624" y="5111928"/>
            <a:ext cx="11448288" cy="369332"/>
          </a:xfrm>
          <a:prstGeom prst="rect">
            <a:avLst/>
          </a:prstGeom>
          <a:noFill/>
        </p:spPr>
        <p:txBody>
          <a:bodyPr wrap="square" rtlCol="0">
            <a:spAutoFit/>
          </a:bodyPr>
          <a:lstStyle/>
          <a:p>
            <a:r>
              <a:rPr lang="en-US" b="1" dirty="0" smtClean="0">
                <a:solidFill>
                  <a:srgbClr val="0070C0"/>
                </a:solidFill>
              </a:rPr>
              <a:t>A simple way to solve it is guaranteeing we add one or two extra cycles to the prescription</a:t>
            </a:r>
            <a:endParaRPr lang="en-US" b="1" dirty="0">
              <a:solidFill>
                <a:srgbClr val="0070C0"/>
              </a:solidFill>
            </a:endParaRPr>
          </a:p>
        </p:txBody>
      </p:sp>
      <p:pic>
        <p:nvPicPr>
          <p:cNvPr id="8" name="Picture 7"/>
          <p:cNvPicPr>
            <a:picLocks noChangeAspect="1"/>
          </p:cNvPicPr>
          <p:nvPr/>
        </p:nvPicPr>
        <p:blipFill rotWithShape="1">
          <a:blip r:embed="rId2"/>
          <a:srcRect t="36912" b="29053"/>
          <a:stretch/>
        </p:blipFill>
        <p:spPr>
          <a:xfrm>
            <a:off x="0" y="3525580"/>
            <a:ext cx="12211504" cy="1478280"/>
          </a:xfrm>
          <a:prstGeom prst="rect">
            <a:avLst/>
          </a:prstGeom>
        </p:spPr>
      </p:pic>
      <p:cxnSp>
        <p:nvCxnSpPr>
          <p:cNvPr id="9" name="Straight Connector 8"/>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5.1.3 </a:t>
            </a:r>
          </a:p>
        </p:txBody>
      </p:sp>
    </p:spTree>
    <p:extLst>
      <p:ext uri="{BB962C8B-B14F-4D97-AF65-F5344CB8AC3E}">
        <p14:creationId xmlns:p14="http://schemas.microsoft.com/office/powerpoint/2010/main" val="416914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9" name="Picture 8"/>
          <p:cNvPicPr>
            <a:picLocks noChangeAspect="1"/>
          </p:cNvPicPr>
          <p:nvPr/>
        </p:nvPicPr>
        <p:blipFill rotWithShape="1">
          <a:blip r:embed="rId6"/>
          <a:srcRect l="34272" t="15028" r="34241" b="19875"/>
          <a:stretch/>
        </p:blipFill>
        <p:spPr>
          <a:xfrm>
            <a:off x="293630" y="1583407"/>
            <a:ext cx="3620406" cy="4990004"/>
          </a:xfrm>
          <a:prstGeom prst="rect">
            <a:avLst/>
          </a:prstGeom>
        </p:spPr>
      </p:pic>
      <p:pic>
        <p:nvPicPr>
          <p:cNvPr id="10" name="Picture 9"/>
          <p:cNvPicPr>
            <a:picLocks noChangeAspect="1"/>
          </p:cNvPicPr>
          <p:nvPr/>
        </p:nvPicPr>
        <p:blipFill rotWithShape="1">
          <a:blip r:embed="rId7"/>
          <a:srcRect l="34179" t="14335" r="34057" b="19460"/>
          <a:stretch/>
        </p:blipFill>
        <p:spPr>
          <a:xfrm>
            <a:off x="4001759" y="1583407"/>
            <a:ext cx="3591133" cy="4990004"/>
          </a:xfrm>
          <a:prstGeom prst="rect">
            <a:avLst/>
          </a:prstGeom>
        </p:spPr>
      </p:pic>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5.1.3 - solution </a:t>
            </a:r>
          </a:p>
        </p:txBody>
      </p:sp>
      <p:sp>
        <p:nvSpPr>
          <p:cNvPr id="15" name="Rectangle 14"/>
          <p:cNvSpPr/>
          <p:nvPr/>
        </p:nvSpPr>
        <p:spPr>
          <a:xfrm>
            <a:off x="4261592" y="2182750"/>
            <a:ext cx="1481482" cy="1150111"/>
          </a:xfrm>
          <a:prstGeom prst="rect">
            <a:avLst/>
          </a:prstGeom>
          <a:noFill/>
          <a:ln w="28575">
            <a:solidFill>
              <a:schemeClr val="accent3">
                <a:lumMod val="60000"/>
                <a:lumOff val="4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p:cNvSpPr/>
          <p:nvPr/>
        </p:nvSpPr>
        <p:spPr>
          <a:xfrm>
            <a:off x="641186" y="2182750"/>
            <a:ext cx="2984329" cy="552490"/>
          </a:xfrm>
          <a:prstGeom prst="rect">
            <a:avLst/>
          </a:prstGeom>
          <a:noFill/>
          <a:ln w="28575">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p:cNvSpPr/>
          <p:nvPr/>
        </p:nvSpPr>
        <p:spPr>
          <a:xfrm>
            <a:off x="4305039" y="3849159"/>
            <a:ext cx="1394588" cy="466167"/>
          </a:xfrm>
          <a:prstGeom prst="rect">
            <a:avLst/>
          </a:prstGeom>
          <a:noFill/>
          <a:ln w="28575">
            <a:solidFill>
              <a:srgbClr val="FF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sp>
        <p:nvSpPr>
          <p:cNvPr id="18" name="Rectangle 17"/>
          <p:cNvSpPr/>
          <p:nvPr/>
        </p:nvSpPr>
        <p:spPr>
          <a:xfrm>
            <a:off x="5832059" y="3429000"/>
            <a:ext cx="1579393" cy="1420283"/>
          </a:xfrm>
          <a:prstGeom prst="rect">
            <a:avLst/>
          </a:prstGeom>
          <a:noFill/>
          <a:ln w="28575">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C99"/>
              </a:solidFill>
            </a:endParaRPr>
          </a:p>
        </p:txBody>
      </p:sp>
      <p:pic>
        <p:nvPicPr>
          <p:cNvPr id="11" name="Picture 10"/>
          <p:cNvPicPr>
            <a:picLocks noChangeAspect="1"/>
          </p:cNvPicPr>
          <p:nvPr/>
        </p:nvPicPr>
        <p:blipFill rotWithShape="1">
          <a:blip r:embed="rId8"/>
          <a:srcRect t="-240" r="39020" b="81068"/>
          <a:stretch/>
        </p:blipFill>
        <p:spPr>
          <a:xfrm>
            <a:off x="256012" y="4896113"/>
            <a:ext cx="11152094" cy="1972235"/>
          </a:xfrm>
          <a:prstGeom prst="rect">
            <a:avLst/>
          </a:prstGeom>
        </p:spPr>
      </p:pic>
    </p:spTree>
    <p:extLst>
      <p:ext uri="{BB962C8B-B14F-4D97-AF65-F5344CB8AC3E}">
        <p14:creationId xmlns:p14="http://schemas.microsoft.com/office/powerpoint/2010/main" val="4291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2" name="Picture 11"/>
          <p:cNvPicPr>
            <a:picLocks noChangeAspect="1"/>
          </p:cNvPicPr>
          <p:nvPr/>
        </p:nvPicPr>
        <p:blipFill rotWithShape="1">
          <a:blip r:embed="rId6"/>
          <a:srcRect l="34303" t="14843" r="33933" b="19875"/>
          <a:stretch/>
        </p:blipFill>
        <p:spPr>
          <a:xfrm>
            <a:off x="7649162" y="1562980"/>
            <a:ext cx="3713543" cy="5088130"/>
          </a:xfrm>
          <a:prstGeom prst="rect">
            <a:avLst/>
          </a:prstGeom>
        </p:spPr>
      </p:pic>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5.1.3 - solution </a:t>
            </a:r>
          </a:p>
        </p:txBody>
      </p:sp>
      <p:pic>
        <p:nvPicPr>
          <p:cNvPr id="15" name="Picture 14"/>
          <p:cNvPicPr>
            <a:picLocks noChangeAspect="1"/>
          </p:cNvPicPr>
          <p:nvPr/>
        </p:nvPicPr>
        <p:blipFill rotWithShape="1">
          <a:blip r:embed="rId7"/>
          <a:srcRect l="34272" t="15028" r="34241" b="19875"/>
          <a:stretch/>
        </p:blipFill>
        <p:spPr>
          <a:xfrm>
            <a:off x="293630" y="1583407"/>
            <a:ext cx="3620406" cy="4990004"/>
          </a:xfrm>
          <a:prstGeom prst="rect">
            <a:avLst/>
          </a:prstGeom>
        </p:spPr>
      </p:pic>
      <p:pic>
        <p:nvPicPr>
          <p:cNvPr id="16" name="Picture 15"/>
          <p:cNvPicPr>
            <a:picLocks noChangeAspect="1"/>
          </p:cNvPicPr>
          <p:nvPr/>
        </p:nvPicPr>
        <p:blipFill rotWithShape="1">
          <a:blip r:embed="rId8"/>
          <a:srcRect l="34179" t="14335" r="34057" b="19460"/>
          <a:stretch/>
        </p:blipFill>
        <p:spPr>
          <a:xfrm>
            <a:off x="4001759" y="1583407"/>
            <a:ext cx="3591133" cy="4990004"/>
          </a:xfrm>
          <a:prstGeom prst="rect">
            <a:avLst/>
          </a:prstGeom>
        </p:spPr>
      </p:pic>
      <p:pic>
        <p:nvPicPr>
          <p:cNvPr id="17" name="Picture 16"/>
          <p:cNvPicPr>
            <a:picLocks noChangeAspect="1"/>
          </p:cNvPicPr>
          <p:nvPr/>
        </p:nvPicPr>
        <p:blipFill rotWithShape="1">
          <a:blip r:embed="rId9"/>
          <a:srcRect l="37647" t="25381" r="26764" b="28955"/>
          <a:stretch/>
        </p:blipFill>
        <p:spPr>
          <a:xfrm>
            <a:off x="2322819" y="1394068"/>
            <a:ext cx="6508377" cy="4697506"/>
          </a:xfrm>
          <a:prstGeom prst="rect">
            <a:avLst/>
          </a:prstGeom>
        </p:spPr>
      </p:pic>
      <p:sp>
        <p:nvSpPr>
          <p:cNvPr id="11" name="Oval 10"/>
          <p:cNvSpPr/>
          <p:nvPr/>
        </p:nvSpPr>
        <p:spPr>
          <a:xfrm>
            <a:off x="8283741" y="5289177"/>
            <a:ext cx="396000" cy="396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240380" y="5145741"/>
            <a:ext cx="1837322" cy="923330"/>
          </a:xfrm>
          <a:prstGeom prst="rect">
            <a:avLst/>
          </a:prstGeom>
          <a:noFill/>
        </p:spPr>
        <p:txBody>
          <a:bodyPr wrap="square" rtlCol="0">
            <a:spAutoFit/>
          </a:bodyPr>
          <a:lstStyle/>
          <a:p>
            <a:r>
              <a:rPr lang="en-US" b="1" dirty="0" smtClean="0">
                <a:solidFill>
                  <a:srgbClr val="C00000"/>
                </a:solidFill>
              </a:rPr>
              <a:t>Didn't reach the 30 </a:t>
            </a:r>
            <a:r>
              <a:rPr lang="en-US" b="1" dirty="0" err="1" smtClean="0">
                <a:solidFill>
                  <a:srgbClr val="C00000"/>
                </a:solidFill>
              </a:rPr>
              <a:t>yrs</a:t>
            </a:r>
            <a:r>
              <a:rPr lang="en-US" b="1" dirty="0" smtClean="0">
                <a:solidFill>
                  <a:srgbClr val="C00000"/>
                </a:solidFill>
              </a:rPr>
              <a:t> planning horizon!!!</a:t>
            </a:r>
            <a:endParaRPr lang="en-US" b="1" dirty="0">
              <a:solidFill>
                <a:srgbClr val="C00000"/>
              </a:solidFill>
            </a:endParaRPr>
          </a:p>
        </p:txBody>
      </p:sp>
    </p:spTree>
    <p:extLst>
      <p:ext uri="{BB962C8B-B14F-4D97-AF65-F5344CB8AC3E}">
        <p14:creationId xmlns:p14="http://schemas.microsoft.com/office/powerpoint/2010/main" val="36822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21"/>
          <a:stretch/>
        </p:blipFill>
        <p:spPr>
          <a:xfrm>
            <a:off x="76313" y="1021165"/>
            <a:ext cx="11965210" cy="5741585"/>
          </a:xfrm>
          <a:prstGeom prst="rect">
            <a:avLst/>
          </a:prstGeom>
        </p:spPr>
      </p:pic>
      <p:cxnSp>
        <p:nvCxnSpPr>
          <p:cNvPr id="3" name="Straight Connector 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410" y="18384"/>
            <a:ext cx="931054" cy="1297373"/>
            <a:chOff x="-32557" y="857430"/>
            <a:chExt cx="3300562" cy="5610956"/>
          </a:xfrm>
        </p:grpSpPr>
        <p:pic>
          <p:nvPicPr>
            <p:cNvPr id="6"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flipH="1">
              <a:off x="78939" y="988295"/>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oto53"/>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2557" y="857430"/>
              <a:ext cx="3300562" cy="56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2557" y="931468"/>
              <a:ext cx="1678477" cy="16527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cxnSp>
        <p:nvCxnSpPr>
          <p:cNvPr id="13" name="Straight Connector 12"/>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5.1.3 - solution </a:t>
            </a:r>
          </a:p>
        </p:txBody>
      </p:sp>
      <p:pic>
        <p:nvPicPr>
          <p:cNvPr id="15" name="Picture 14"/>
          <p:cNvPicPr>
            <a:picLocks noChangeAspect="1"/>
          </p:cNvPicPr>
          <p:nvPr/>
        </p:nvPicPr>
        <p:blipFill rotWithShape="1">
          <a:blip r:embed="rId6"/>
          <a:srcRect l="34272" t="15028" r="34241" b="19875"/>
          <a:stretch/>
        </p:blipFill>
        <p:spPr>
          <a:xfrm>
            <a:off x="293630" y="1583407"/>
            <a:ext cx="3620406" cy="4990004"/>
          </a:xfrm>
          <a:prstGeom prst="rect">
            <a:avLst/>
          </a:prstGeom>
        </p:spPr>
      </p:pic>
      <p:pic>
        <p:nvPicPr>
          <p:cNvPr id="16" name="Picture 15"/>
          <p:cNvPicPr>
            <a:picLocks noChangeAspect="1"/>
          </p:cNvPicPr>
          <p:nvPr/>
        </p:nvPicPr>
        <p:blipFill rotWithShape="1">
          <a:blip r:embed="rId7"/>
          <a:srcRect l="34179" t="14335" r="34057" b="19460"/>
          <a:stretch/>
        </p:blipFill>
        <p:spPr>
          <a:xfrm>
            <a:off x="4001759" y="1583407"/>
            <a:ext cx="3591133" cy="4990004"/>
          </a:xfrm>
          <a:prstGeom prst="rect">
            <a:avLst/>
          </a:prstGeom>
        </p:spPr>
      </p:pic>
      <p:pic>
        <p:nvPicPr>
          <p:cNvPr id="18" name="Picture 17"/>
          <p:cNvPicPr>
            <a:picLocks noChangeAspect="1"/>
          </p:cNvPicPr>
          <p:nvPr/>
        </p:nvPicPr>
        <p:blipFill rotWithShape="1">
          <a:blip r:embed="rId8"/>
          <a:srcRect l="35980" t="13007" r="35980" b="17799"/>
          <a:stretch/>
        </p:blipFill>
        <p:spPr>
          <a:xfrm>
            <a:off x="7680615" y="1583407"/>
            <a:ext cx="3594814" cy="4990004"/>
          </a:xfrm>
          <a:prstGeom prst="rect">
            <a:avLst/>
          </a:prstGeom>
        </p:spPr>
      </p:pic>
      <p:pic>
        <p:nvPicPr>
          <p:cNvPr id="19" name="Picture 18"/>
          <p:cNvPicPr>
            <a:picLocks noChangeAspect="1"/>
          </p:cNvPicPr>
          <p:nvPr/>
        </p:nvPicPr>
        <p:blipFill rotWithShape="1">
          <a:blip r:embed="rId9"/>
          <a:srcRect l="32255" t="24858" r="32157" b="30000"/>
          <a:stretch/>
        </p:blipFill>
        <p:spPr>
          <a:xfrm>
            <a:off x="2543136" y="1315757"/>
            <a:ext cx="6508377" cy="4643718"/>
          </a:xfrm>
          <a:prstGeom prst="rect">
            <a:avLst/>
          </a:prstGeom>
        </p:spPr>
      </p:pic>
      <p:sp>
        <p:nvSpPr>
          <p:cNvPr id="20" name="Oval 19"/>
          <p:cNvSpPr/>
          <p:nvPr/>
        </p:nvSpPr>
        <p:spPr>
          <a:xfrm>
            <a:off x="8493897" y="5199530"/>
            <a:ext cx="396000" cy="39600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1" name="TextBox 20"/>
          <p:cNvSpPr txBox="1"/>
          <p:nvPr/>
        </p:nvSpPr>
        <p:spPr>
          <a:xfrm>
            <a:off x="9240380" y="5145741"/>
            <a:ext cx="1837322" cy="646331"/>
          </a:xfrm>
          <a:prstGeom prst="rect">
            <a:avLst/>
          </a:prstGeom>
          <a:noFill/>
          <a:ln>
            <a:noFill/>
          </a:ln>
        </p:spPr>
        <p:txBody>
          <a:bodyPr wrap="square" rtlCol="0">
            <a:spAutoFit/>
          </a:bodyPr>
          <a:lstStyle/>
          <a:p>
            <a:r>
              <a:rPr lang="en-US" b="1" dirty="0" smtClean="0">
                <a:solidFill>
                  <a:srgbClr val="0000FF"/>
                </a:solidFill>
              </a:rPr>
              <a:t>Planning horizon was met!!!</a:t>
            </a:r>
            <a:endParaRPr lang="en-US" b="1" dirty="0">
              <a:solidFill>
                <a:srgbClr val="0000FF"/>
              </a:solidFill>
            </a:endParaRPr>
          </a:p>
        </p:txBody>
      </p:sp>
    </p:spTree>
    <p:extLst>
      <p:ext uri="{BB962C8B-B14F-4D97-AF65-F5344CB8AC3E}">
        <p14:creationId xmlns:p14="http://schemas.microsoft.com/office/powerpoint/2010/main" val="52397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779" y="959459"/>
            <a:ext cx="10962442" cy="6166374"/>
          </a:xfrm>
          <a:prstGeom prst="rect">
            <a:avLst/>
          </a:prstGeom>
        </p:spPr>
      </p:pic>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33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614779" y="930669"/>
            <a:ext cx="10903237" cy="6133071"/>
          </a:xfrm>
          <a:prstGeom prst="rect">
            <a:avLst/>
          </a:prstGeom>
        </p:spPr>
      </p:pic>
    </p:spTree>
    <p:extLst>
      <p:ext uri="{BB962C8B-B14F-4D97-AF65-F5344CB8AC3E}">
        <p14:creationId xmlns:p14="http://schemas.microsoft.com/office/powerpoint/2010/main" val="1998424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78939" y="959459"/>
            <a:ext cx="12027812" cy="6765644"/>
          </a:xfrm>
          <a:prstGeom prst="rect">
            <a:avLst/>
          </a:prstGeom>
        </p:spPr>
      </p:pic>
    </p:spTree>
    <p:extLst>
      <p:ext uri="{BB962C8B-B14F-4D97-AF65-F5344CB8AC3E}">
        <p14:creationId xmlns:p14="http://schemas.microsoft.com/office/powerpoint/2010/main" val="3054793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2.1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614779" y="935084"/>
            <a:ext cx="10914638" cy="6139484"/>
          </a:xfrm>
          <a:prstGeom prst="rect">
            <a:avLst/>
          </a:prstGeom>
        </p:spPr>
      </p:pic>
      <p:pic>
        <p:nvPicPr>
          <p:cNvPr id="8" name="Picture 7"/>
          <p:cNvPicPr>
            <a:picLocks noChangeAspect="1"/>
          </p:cNvPicPr>
          <p:nvPr/>
        </p:nvPicPr>
        <p:blipFill rotWithShape="1">
          <a:blip r:embed="rId3"/>
          <a:srcRect l="24908" t="32140" r="19537" b="32304"/>
          <a:stretch/>
        </p:blipFill>
        <p:spPr>
          <a:xfrm>
            <a:off x="2115152" y="1500341"/>
            <a:ext cx="7341023" cy="2642769"/>
          </a:xfrm>
          <a:prstGeom prst="rect">
            <a:avLst/>
          </a:prstGeom>
        </p:spPr>
      </p:pic>
      <p:pic>
        <p:nvPicPr>
          <p:cNvPr id="9" name="Picture 8"/>
          <p:cNvPicPr>
            <a:picLocks noChangeAspect="1"/>
          </p:cNvPicPr>
          <p:nvPr/>
        </p:nvPicPr>
        <p:blipFill rotWithShape="1">
          <a:blip r:embed="rId4"/>
          <a:srcRect l="31018" t="24568" r="29815" b="18477"/>
          <a:stretch/>
        </p:blipFill>
        <p:spPr>
          <a:xfrm>
            <a:off x="2530440" y="2409263"/>
            <a:ext cx="8426108" cy="6892276"/>
          </a:xfrm>
          <a:prstGeom prst="rect">
            <a:avLst/>
          </a:prstGeom>
        </p:spPr>
      </p:pic>
    </p:spTree>
    <p:extLst>
      <p:ext uri="{BB962C8B-B14F-4D97-AF65-F5344CB8AC3E}">
        <p14:creationId xmlns:p14="http://schemas.microsoft.com/office/powerpoint/2010/main" val="37187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6668" r="434" b="9732"/>
          <a:stretch/>
        </p:blipFill>
        <p:spPr>
          <a:xfrm>
            <a:off x="78939" y="1403616"/>
            <a:ext cx="18208752" cy="7571232"/>
          </a:xfrm>
          <a:prstGeom prst="rect">
            <a:avLst/>
          </a:prstGeom>
        </p:spPr>
      </p:pic>
      <p:sp>
        <p:nvSpPr>
          <p:cNvPr id="3" name="Rectangle 2"/>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hdom</a:t>
            </a:r>
            <a:r>
              <a:rPr lang="pt-PT" b="1" i="1" baseline="-25000" dirty="0" smtClean="0">
                <a:solidFill>
                  <a:srgbClr val="628C34"/>
                </a:solidFill>
              </a:rPr>
              <a:t>2 </a:t>
            </a:r>
            <a:r>
              <a:rPr lang="pt-PT" b="1" i="1" dirty="0" smtClean="0">
                <a:solidFill>
                  <a:srgbClr val="628C34"/>
                </a:solidFill>
              </a:rPr>
              <a:t>= f (t</a:t>
            </a:r>
            <a:r>
              <a:rPr lang="pt-PT" b="1" i="1" baseline="-25000" dirty="0" smtClean="0">
                <a:solidFill>
                  <a:srgbClr val="628C34"/>
                </a:solidFill>
              </a:rPr>
              <a:t>1</a:t>
            </a:r>
            <a:r>
              <a:rPr lang="pt-PT" b="1" i="1" dirty="0" smtClean="0">
                <a:solidFill>
                  <a:srgbClr val="628C34"/>
                </a:solidFill>
              </a:rPr>
              <a:t>, t</a:t>
            </a:r>
            <a:r>
              <a:rPr lang="pt-PT" b="1" i="1" baseline="-25000" dirty="0" smtClean="0">
                <a:solidFill>
                  <a:srgbClr val="628C34"/>
                </a:solidFill>
              </a:rPr>
              <a:t>2</a:t>
            </a:r>
            <a:r>
              <a:rPr lang="pt-PT" b="1" i="1" dirty="0" smtClean="0">
                <a:solidFill>
                  <a:srgbClr val="628C34"/>
                </a:solidFill>
              </a:rPr>
              <a:t>, hdom</a:t>
            </a:r>
            <a:r>
              <a:rPr lang="pt-PT" b="1" i="1" baseline="-25000" dirty="0" smtClean="0">
                <a:solidFill>
                  <a:srgbClr val="628C34"/>
                </a:solidFill>
              </a:rPr>
              <a:t>1</a:t>
            </a:r>
            <a:r>
              <a:rPr lang="pt-PT" b="1" i="1" dirty="0" smtClean="0">
                <a:solidFill>
                  <a:srgbClr val="628C34"/>
                </a:solidFill>
              </a:rPr>
              <a:t>, </a:t>
            </a:r>
            <a:r>
              <a:rPr lang="pt-PT" b="1" i="1" dirty="0" err="1" smtClean="0">
                <a:solidFill>
                  <a:srgbClr val="628C34"/>
                </a:solidFill>
              </a:rPr>
              <a:t>Rain</a:t>
            </a:r>
            <a:r>
              <a:rPr lang="pt-PT" b="1" i="1" dirty="0" smtClean="0">
                <a:solidFill>
                  <a:srgbClr val="628C34"/>
                </a:solidFill>
              </a:rPr>
              <a:t>)</a:t>
            </a:r>
          </a:p>
        </p:txBody>
      </p:sp>
      <p:pic>
        <p:nvPicPr>
          <p:cNvPr id="8" name="Picture 7"/>
          <p:cNvPicPr>
            <a:picLocks noChangeAspect="1"/>
          </p:cNvPicPr>
          <p:nvPr/>
        </p:nvPicPr>
        <p:blipFill rotWithShape="1">
          <a:blip r:embed="rId3"/>
          <a:srcRect l="9667" t="11333" r="9133"/>
          <a:stretch/>
        </p:blipFill>
        <p:spPr>
          <a:xfrm>
            <a:off x="9134621" y="2442861"/>
            <a:ext cx="2911426" cy="1788268"/>
          </a:xfrm>
          <a:prstGeom prst="rect">
            <a:avLst/>
          </a:prstGeom>
        </p:spPr>
      </p:pic>
    </p:spTree>
    <p:extLst>
      <p:ext uri="{BB962C8B-B14F-4D97-AF65-F5344CB8AC3E}">
        <p14:creationId xmlns:p14="http://schemas.microsoft.com/office/powerpoint/2010/main" val="2354694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Nst</a:t>
            </a:r>
            <a:r>
              <a:rPr lang="pt-PT" b="1" i="1" baseline="-25000" dirty="0" smtClean="0">
                <a:solidFill>
                  <a:srgbClr val="628C34"/>
                </a:solidFill>
              </a:rPr>
              <a:t>2 </a:t>
            </a:r>
            <a:r>
              <a:rPr lang="pt-PT" b="1" i="1" dirty="0">
                <a:solidFill>
                  <a:srgbClr val="628C34"/>
                </a:solidFill>
              </a:rPr>
              <a:t>= f (t</a:t>
            </a:r>
            <a:r>
              <a:rPr lang="pt-PT" b="1" i="1" baseline="-25000" dirty="0">
                <a:solidFill>
                  <a:srgbClr val="628C34"/>
                </a:solidFill>
              </a:rPr>
              <a:t>1</a:t>
            </a:r>
            <a:r>
              <a:rPr lang="pt-PT" b="1" i="1" dirty="0">
                <a:solidFill>
                  <a:srgbClr val="628C34"/>
                </a:solidFill>
              </a:rPr>
              <a:t>, t</a:t>
            </a:r>
            <a:r>
              <a:rPr lang="pt-PT" b="1" i="1" baseline="-25000" dirty="0">
                <a:solidFill>
                  <a:srgbClr val="628C34"/>
                </a:solidFill>
              </a:rPr>
              <a:t>2</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1</a:t>
            </a:r>
            <a:r>
              <a:rPr lang="pt-PT" b="1" i="1" dirty="0">
                <a:solidFill>
                  <a:srgbClr val="628C34"/>
                </a:solidFill>
              </a:rPr>
              <a:t>, </a:t>
            </a:r>
            <a:r>
              <a:rPr lang="pt-PT" b="1" i="1" dirty="0" smtClean="0">
                <a:solidFill>
                  <a:srgbClr val="628C34"/>
                </a:solidFill>
              </a:rPr>
              <a:t>NPL, </a:t>
            </a:r>
            <a:r>
              <a:rPr lang="pt-PT" b="1" i="1" dirty="0" err="1" smtClean="0">
                <a:solidFill>
                  <a:srgbClr val="628C34"/>
                </a:solidFill>
              </a:rPr>
              <a:t>rotation</a:t>
            </a:r>
            <a:r>
              <a:rPr lang="pt-PT" b="1" i="1" dirty="0" smtClean="0">
                <a:solidFill>
                  <a:srgbClr val="628C34"/>
                </a:solidFill>
              </a:rPr>
              <a:t>)</a:t>
            </a:r>
            <a:endParaRPr lang="pt-PT" b="1" i="1" dirty="0">
              <a:solidFill>
                <a:srgbClr val="628C34"/>
              </a:solidFill>
            </a:endParaRP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srcRect t="16891" b="9594"/>
          <a:stretch/>
        </p:blipFill>
        <p:spPr>
          <a:xfrm>
            <a:off x="78939" y="1413165"/>
            <a:ext cx="18288000" cy="7562393"/>
          </a:xfrm>
          <a:prstGeom prst="rect">
            <a:avLst/>
          </a:prstGeom>
        </p:spPr>
      </p:pic>
      <p:pic>
        <p:nvPicPr>
          <p:cNvPr id="10" name="Picture 9"/>
          <p:cNvPicPr>
            <a:picLocks noChangeAspect="1"/>
          </p:cNvPicPr>
          <p:nvPr/>
        </p:nvPicPr>
        <p:blipFill rotWithShape="1">
          <a:blip r:embed="rId3"/>
          <a:srcRect l="9667" t="11333" r="9133"/>
          <a:stretch/>
        </p:blipFill>
        <p:spPr>
          <a:xfrm>
            <a:off x="9134621" y="2442861"/>
            <a:ext cx="2911426" cy="1788268"/>
          </a:xfrm>
          <a:prstGeom prst="rect">
            <a:avLst/>
          </a:prstGeom>
        </p:spPr>
      </p:pic>
    </p:spTree>
    <p:extLst>
      <p:ext uri="{BB962C8B-B14F-4D97-AF65-F5344CB8AC3E}">
        <p14:creationId xmlns:p14="http://schemas.microsoft.com/office/powerpoint/2010/main" val="13717110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err="1" smtClean="0">
                <a:solidFill>
                  <a:srgbClr val="628C34"/>
                </a:solidFill>
              </a:rPr>
              <a:t>Growth</a:t>
            </a:r>
            <a:r>
              <a:rPr lang="pt-PT" b="1" dirty="0" smtClean="0">
                <a:solidFill>
                  <a:srgbClr val="628C34"/>
                </a:solidFill>
              </a:rPr>
              <a:t> Module: </a:t>
            </a:r>
            <a:r>
              <a:rPr lang="pt-PT" b="1" i="1" dirty="0" smtClean="0">
                <a:solidFill>
                  <a:srgbClr val="628C34"/>
                </a:solidFill>
              </a:rPr>
              <a:t>G</a:t>
            </a:r>
            <a:r>
              <a:rPr lang="pt-PT" b="1" i="1" baseline="-25000" dirty="0" smtClean="0">
                <a:solidFill>
                  <a:srgbClr val="628C34"/>
                </a:solidFill>
              </a:rPr>
              <a:t>2 </a:t>
            </a:r>
            <a:r>
              <a:rPr lang="pt-PT" b="1" i="1" dirty="0">
                <a:solidFill>
                  <a:srgbClr val="628C34"/>
                </a:solidFill>
              </a:rPr>
              <a:t>= f (t</a:t>
            </a:r>
            <a:r>
              <a:rPr lang="pt-PT" b="1" i="1" baseline="-25000" dirty="0">
                <a:solidFill>
                  <a:srgbClr val="628C34"/>
                </a:solidFill>
              </a:rPr>
              <a:t>1</a:t>
            </a:r>
            <a:r>
              <a:rPr lang="pt-PT" b="1" i="1" dirty="0">
                <a:solidFill>
                  <a:srgbClr val="628C34"/>
                </a:solidFill>
              </a:rPr>
              <a:t>, t</a:t>
            </a:r>
            <a:r>
              <a:rPr lang="pt-PT" b="1" i="1" baseline="-25000" dirty="0">
                <a:solidFill>
                  <a:srgbClr val="628C34"/>
                </a:solidFill>
              </a:rPr>
              <a:t>2</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1</a:t>
            </a:r>
            <a:r>
              <a:rPr lang="pt-PT" b="1" i="1" dirty="0">
                <a:solidFill>
                  <a:srgbClr val="628C34"/>
                </a:solidFill>
              </a:rPr>
              <a:t>, </a:t>
            </a:r>
            <a:r>
              <a:rPr lang="pt-PT" b="1" i="1" dirty="0" smtClean="0">
                <a:solidFill>
                  <a:srgbClr val="628C34"/>
                </a:solidFill>
              </a:rPr>
              <a:t>Nst</a:t>
            </a:r>
            <a:r>
              <a:rPr lang="pt-PT" b="1" i="1" baseline="-25000" dirty="0" smtClean="0">
                <a:solidFill>
                  <a:srgbClr val="628C34"/>
                </a:solidFill>
              </a:rPr>
              <a:t>2</a:t>
            </a:r>
            <a:r>
              <a:rPr lang="pt-PT" b="1" i="1" dirty="0" smtClean="0">
                <a:solidFill>
                  <a:srgbClr val="628C34"/>
                </a:solidFill>
              </a:rPr>
              <a:t>, G</a:t>
            </a:r>
            <a:r>
              <a:rPr lang="pt-PT" b="1" i="1" baseline="-25000" dirty="0" smtClean="0">
                <a:solidFill>
                  <a:srgbClr val="628C34"/>
                </a:solidFill>
              </a:rPr>
              <a:t>2</a:t>
            </a:r>
            <a:r>
              <a:rPr lang="pt-PT" b="1" i="1" dirty="0" smtClean="0">
                <a:solidFill>
                  <a:srgbClr val="628C34"/>
                </a:solidFill>
              </a:rPr>
              <a:t>, </a:t>
            </a:r>
            <a:r>
              <a:rPr lang="pt-PT" b="1" i="1" dirty="0" err="1" smtClean="0">
                <a:solidFill>
                  <a:srgbClr val="628C34"/>
                </a:solidFill>
              </a:rPr>
              <a:t>rotation</a:t>
            </a:r>
            <a:r>
              <a:rPr lang="pt-PT" b="1" i="1" dirty="0" smtClean="0">
                <a:solidFill>
                  <a:srgbClr val="628C34"/>
                </a:solidFill>
              </a:rPr>
              <a:t>, </a:t>
            </a:r>
            <a:r>
              <a:rPr lang="pt-PT" b="1" i="1" dirty="0" err="1" smtClean="0">
                <a:solidFill>
                  <a:srgbClr val="628C34"/>
                </a:solidFill>
              </a:rPr>
              <a:t>Rain</a:t>
            </a:r>
            <a:r>
              <a:rPr lang="pt-PT" b="1" i="1" dirty="0" smtClean="0">
                <a:solidFill>
                  <a:srgbClr val="628C34"/>
                </a:solidFill>
              </a:rPr>
              <a:t>, altitude)</a:t>
            </a:r>
            <a:endParaRPr lang="pt-PT" b="1" i="1" dirty="0">
              <a:solidFill>
                <a:srgbClr val="628C34"/>
              </a:solidFill>
            </a:endParaRP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srcRect l="1170" t="19801" r="30051" b="9867"/>
          <a:stretch/>
        </p:blipFill>
        <p:spPr>
          <a:xfrm>
            <a:off x="78939" y="1403617"/>
            <a:ext cx="12578282" cy="7235058"/>
          </a:xfrm>
          <a:prstGeom prst="rect">
            <a:avLst/>
          </a:prstGeom>
        </p:spPr>
      </p:pic>
      <p:pic>
        <p:nvPicPr>
          <p:cNvPr id="11" name="Picture 10"/>
          <p:cNvPicPr>
            <a:picLocks noChangeAspect="1"/>
          </p:cNvPicPr>
          <p:nvPr/>
        </p:nvPicPr>
        <p:blipFill rotWithShape="1">
          <a:blip r:embed="rId3"/>
          <a:srcRect l="9667" t="11333" r="9133"/>
          <a:stretch/>
        </p:blipFill>
        <p:spPr>
          <a:xfrm>
            <a:off x="9191513" y="2571379"/>
            <a:ext cx="2911426" cy="1788268"/>
          </a:xfrm>
          <a:prstGeom prst="rect">
            <a:avLst/>
          </a:prstGeom>
        </p:spPr>
      </p:pic>
    </p:spTree>
    <p:extLst>
      <p:ext uri="{BB962C8B-B14F-4D97-AF65-F5344CB8AC3E}">
        <p14:creationId xmlns:p14="http://schemas.microsoft.com/office/powerpoint/2010/main" val="3980002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calculus</a:t>
            </a:r>
            <a:r>
              <a:rPr lang="pt-PT" b="1" dirty="0" smtClean="0">
                <a:solidFill>
                  <a:srgbClr val="628C34"/>
                </a:solidFill>
              </a:rPr>
              <a:t>: </a:t>
            </a:r>
            <a:r>
              <a:rPr lang="pt-PT" b="1" dirty="0" err="1" smtClean="0">
                <a:solidFill>
                  <a:srgbClr val="628C34"/>
                </a:solidFill>
              </a:rPr>
              <a:t>Vdi</a:t>
            </a:r>
            <a:r>
              <a:rPr lang="pt-PT" b="1" dirty="0" smtClean="0">
                <a:solidFill>
                  <a:srgbClr val="628C34"/>
                </a:solidFill>
              </a:rPr>
              <a:t> = (Vu, </a:t>
            </a:r>
            <a:r>
              <a:rPr lang="pt-PT" b="1" dirty="0" err="1" smtClean="0">
                <a:solidFill>
                  <a:srgbClr val="628C34"/>
                </a:solidFill>
              </a:rPr>
              <a:t>Vs</a:t>
            </a:r>
            <a:r>
              <a:rPr lang="pt-PT" b="1" dirty="0" smtClean="0">
                <a:solidFill>
                  <a:srgbClr val="628C34"/>
                </a:solidFill>
              </a:rPr>
              <a:t>, dg, Altitude, S, NPL, </a:t>
            </a:r>
            <a:r>
              <a:rPr lang="pt-PT" b="1" dirty="0" err="1" smtClean="0">
                <a:solidFill>
                  <a:srgbClr val="628C34"/>
                </a:solidFill>
              </a:rPr>
              <a:t>top_diameter</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l="1923" t="19953" r="29872" b="10532"/>
          <a:stretch/>
        </p:blipFill>
        <p:spPr>
          <a:xfrm>
            <a:off x="78939" y="1375615"/>
            <a:ext cx="12473354" cy="7151077"/>
          </a:xfrm>
          <a:prstGeom prst="rect">
            <a:avLst/>
          </a:prstGeom>
        </p:spPr>
      </p:pic>
      <p:pic>
        <p:nvPicPr>
          <p:cNvPr id="9" name="Picture 8"/>
          <p:cNvPicPr>
            <a:picLocks noChangeAspect="1"/>
          </p:cNvPicPr>
          <p:nvPr/>
        </p:nvPicPr>
        <p:blipFill rotWithShape="1">
          <a:blip r:embed="rId3"/>
          <a:srcRect l="10167" t="11333" r="10033" b="9200"/>
          <a:stretch/>
        </p:blipFill>
        <p:spPr>
          <a:xfrm>
            <a:off x="9067534" y="2634523"/>
            <a:ext cx="2933633" cy="1643279"/>
          </a:xfrm>
          <a:prstGeom prst="rect">
            <a:avLst/>
          </a:prstGeom>
        </p:spPr>
      </p:pic>
    </p:spTree>
    <p:extLst>
      <p:ext uri="{BB962C8B-B14F-4D97-AF65-F5344CB8AC3E}">
        <p14:creationId xmlns:p14="http://schemas.microsoft.com/office/powerpoint/2010/main" val="3063568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calculus</a:t>
            </a:r>
            <a:r>
              <a:rPr lang="pt-PT" b="1" dirty="0" smtClean="0">
                <a:solidFill>
                  <a:srgbClr val="628C34"/>
                </a:solidFill>
              </a:rPr>
              <a:t>: </a:t>
            </a:r>
            <a:r>
              <a:rPr lang="pt-PT" b="1" dirty="0" err="1" smtClean="0">
                <a:solidFill>
                  <a:srgbClr val="628C34"/>
                </a:solidFill>
              </a:rPr>
              <a:t>Ww</a:t>
            </a:r>
            <a:r>
              <a:rPr lang="pt-PT" b="1" dirty="0" smtClean="0">
                <a:solidFill>
                  <a:srgbClr val="628C34"/>
                </a:solidFill>
              </a:rPr>
              <a:t> = (t, </a:t>
            </a:r>
            <a:r>
              <a:rPr lang="pt-PT" b="1" dirty="0" err="1" smtClean="0">
                <a:solidFill>
                  <a:srgbClr val="628C34"/>
                </a:solidFill>
              </a:rPr>
              <a:t>hdom</a:t>
            </a:r>
            <a:r>
              <a:rPr lang="pt-PT" b="1" dirty="0" smtClean="0">
                <a:solidFill>
                  <a:srgbClr val="628C34"/>
                </a:solidFill>
              </a:rPr>
              <a:t>, G, </a:t>
            </a:r>
            <a:r>
              <a:rPr lang="pt-PT" b="1" dirty="0" err="1" smtClean="0">
                <a:solidFill>
                  <a:srgbClr val="628C34"/>
                </a:solidFill>
              </a:rPr>
              <a:t>Nst</a:t>
            </a:r>
            <a:r>
              <a:rPr lang="pt-PT" b="1" dirty="0" smtClean="0">
                <a:solidFill>
                  <a:srgbClr val="628C34"/>
                </a:solidFill>
              </a:rPr>
              <a:t>, S, </a:t>
            </a:r>
            <a:r>
              <a:rPr lang="pt-PT" b="1" dirty="0" err="1" smtClean="0">
                <a:solidFill>
                  <a:srgbClr val="628C34"/>
                </a:solidFill>
              </a:rPr>
              <a:t>rotation</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srcRect l="1538" t="19630" r="30129" b="10399"/>
          <a:stretch/>
        </p:blipFill>
        <p:spPr>
          <a:xfrm>
            <a:off x="78939" y="1375615"/>
            <a:ext cx="12496800" cy="7197969"/>
          </a:xfrm>
          <a:prstGeom prst="rect">
            <a:avLst/>
          </a:prstGeom>
        </p:spPr>
      </p:pic>
      <p:pic>
        <p:nvPicPr>
          <p:cNvPr id="10" name="Picture 9"/>
          <p:cNvPicPr>
            <a:picLocks noChangeAspect="1"/>
          </p:cNvPicPr>
          <p:nvPr/>
        </p:nvPicPr>
        <p:blipFill rotWithShape="1">
          <a:blip r:embed="rId3"/>
          <a:srcRect l="10167" t="11333" r="10033" b="9200"/>
          <a:stretch/>
        </p:blipFill>
        <p:spPr>
          <a:xfrm>
            <a:off x="9067534" y="2634523"/>
            <a:ext cx="2933633" cy="1643279"/>
          </a:xfrm>
          <a:prstGeom prst="rect">
            <a:avLst/>
          </a:prstGeom>
        </p:spPr>
      </p:pic>
    </p:spTree>
    <p:extLst>
      <p:ext uri="{BB962C8B-B14F-4D97-AF65-F5344CB8AC3E}">
        <p14:creationId xmlns:p14="http://schemas.microsoft.com/office/powerpoint/2010/main" val="594373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inicialization</a:t>
            </a:r>
            <a:r>
              <a:rPr lang="pt-PT" b="1" dirty="0" smtClean="0">
                <a:solidFill>
                  <a:srgbClr val="628C34"/>
                </a:solidFill>
              </a:rPr>
              <a:t>: </a:t>
            </a:r>
            <a:r>
              <a:rPr lang="pt-PT" b="1" dirty="0" err="1" smtClean="0">
                <a:solidFill>
                  <a:srgbClr val="628C34"/>
                </a:solidFill>
              </a:rPr>
              <a:t>hdom</a:t>
            </a:r>
            <a:r>
              <a:rPr lang="pt-PT" b="1" dirty="0" smtClean="0">
                <a:solidFill>
                  <a:srgbClr val="628C34"/>
                </a:solidFill>
              </a:rPr>
              <a:t> = f( t, </a:t>
            </a:r>
            <a:r>
              <a:rPr lang="pt-PT" b="1" dirty="0" err="1" smtClean="0">
                <a:solidFill>
                  <a:srgbClr val="628C34"/>
                </a:solidFill>
              </a:rPr>
              <a:t>Rain</a:t>
            </a:r>
            <a:r>
              <a:rPr lang="pt-PT" b="1" dirty="0" smtClean="0">
                <a:solidFill>
                  <a:srgbClr val="628C34"/>
                </a:solidFill>
              </a:rPr>
              <a:t>, S)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a:srcRect l="1538" t="20086" r="30257" b="10171"/>
          <a:stretch/>
        </p:blipFill>
        <p:spPr>
          <a:xfrm>
            <a:off x="78939" y="1375615"/>
            <a:ext cx="12473354" cy="7174523"/>
          </a:xfrm>
          <a:prstGeom prst="rect">
            <a:avLst/>
          </a:prstGeom>
        </p:spPr>
      </p:pic>
      <p:pic>
        <p:nvPicPr>
          <p:cNvPr id="11" name="Picture 10"/>
          <p:cNvPicPr>
            <a:picLocks noChangeAspect="1"/>
          </p:cNvPicPr>
          <p:nvPr/>
        </p:nvPicPr>
        <p:blipFill rotWithShape="1">
          <a:blip r:embed="rId3"/>
          <a:srcRect l="9867" t="12222" r="10033" b="10445"/>
          <a:stretch/>
        </p:blipFill>
        <p:spPr>
          <a:xfrm>
            <a:off x="9097096" y="2653377"/>
            <a:ext cx="2855938" cy="1550978"/>
          </a:xfrm>
          <a:prstGeom prst="rect">
            <a:avLst/>
          </a:prstGeom>
        </p:spPr>
      </p:pic>
    </p:spTree>
    <p:extLst>
      <p:ext uri="{BB962C8B-B14F-4D97-AF65-F5344CB8AC3E}">
        <p14:creationId xmlns:p14="http://schemas.microsoft.com/office/powerpoint/2010/main" val="2725957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005" y="943568"/>
            <a:ext cx="11328000" cy="432047"/>
          </a:xfrm>
          <a:prstGeom prst="rect">
            <a:avLst/>
          </a:prstGeom>
        </p:spPr>
        <p:txBody>
          <a:bodyPr vert="horz" lIns="91440" tIns="45720" rIns="91440" bIns="45720" rtlCol="0">
            <a:normAutofit fontScale="92500" lnSpcReduction="20000"/>
          </a:bodyPr>
          <a:lstStyle>
            <a:lvl1pPr marL="342900" indent="-342900" algn="just" defTabSz="914400" rtl="0" eaLnBrk="1" latinLnBrk="0" hangingPunct="1">
              <a:spcBef>
                <a:spcPts val="1200"/>
              </a:spcBef>
              <a:buClr>
                <a:srgbClr val="008000"/>
              </a:buClr>
              <a:buSzPct val="90000"/>
              <a:buFont typeface="Wingdings" pitchFamily="2" charset="2"/>
              <a:buChar char="ü"/>
              <a:defRPr sz="2800" kern="1200">
                <a:solidFill>
                  <a:schemeClr val="tx1"/>
                </a:solidFill>
                <a:latin typeface="Trebuchet MS" pitchFamily="34" charset="0"/>
                <a:ea typeface="+mn-ea"/>
                <a:cs typeface="+mn-cs"/>
              </a:defRPr>
            </a:lvl1pPr>
            <a:lvl2pPr marL="742950" indent="-285750" algn="just" defTabSz="914400" rtl="0" eaLnBrk="1" latinLnBrk="0" hangingPunct="1">
              <a:spcBef>
                <a:spcPts val="1200"/>
              </a:spcBef>
              <a:buClr>
                <a:srgbClr val="008000"/>
              </a:buClr>
              <a:buFont typeface="Arial" pitchFamily="34" charset="0"/>
              <a:buChar char="–"/>
              <a:defRPr sz="2400" kern="1200">
                <a:solidFill>
                  <a:schemeClr val="tx1"/>
                </a:solidFill>
                <a:latin typeface="Trebuchet MS" pitchFamily="34" charset="0"/>
                <a:ea typeface="+mn-ea"/>
                <a:cs typeface="+mn-cs"/>
              </a:defRPr>
            </a:lvl2pPr>
            <a:lvl3pPr marL="1143000" indent="-228600" algn="just" defTabSz="914400" rtl="0" eaLnBrk="1" latinLnBrk="0" hangingPunct="1">
              <a:spcBef>
                <a:spcPts val="1200"/>
              </a:spcBef>
              <a:buClr>
                <a:srgbClr val="008000"/>
              </a:buClr>
              <a:buFont typeface="Arial" pitchFamily="34" charset="0"/>
              <a:buChar char="•"/>
              <a:defRPr sz="2000" kern="1200">
                <a:solidFill>
                  <a:schemeClr val="tx1"/>
                </a:solidFill>
                <a:latin typeface="Trebuchet MS" pitchFamily="34" charset="0"/>
                <a:ea typeface="+mn-ea"/>
                <a:cs typeface="+mn-cs"/>
              </a:defRPr>
            </a:lvl3pPr>
            <a:lvl4pPr marL="16002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4pPr>
            <a:lvl5pPr marL="2057400" indent="-228600" algn="just" defTabSz="914400" rtl="0" eaLnBrk="1" latinLnBrk="0" hangingPunct="1">
              <a:spcBef>
                <a:spcPts val="1200"/>
              </a:spcBef>
              <a:buFont typeface="Arial" pitchFamily="34" charset="0"/>
              <a:buChar char="»"/>
              <a:defRPr sz="18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pt-PT" b="1" dirty="0" smtClean="0">
                <a:solidFill>
                  <a:srgbClr val="628C34"/>
                </a:solidFill>
              </a:rPr>
              <a:t>Module </a:t>
            </a:r>
            <a:r>
              <a:rPr lang="pt-PT" b="1" dirty="0" err="1" smtClean="0">
                <a:solidFill>
                  <a:srgbClr val="628C34"/>
                </a:solidFill>
              </a:rPr>
              <a:t>inicialization</a:t>
            </a:r>
            <a:r>
              <a:rPr lang="pt-PT" b="1" dirty="0" smtClean="0">
                <a:solidFill>
                  <a:srgbClr val="628C34"/>
                </a:solidFill>
              </a:rPr>
              <a:t>: G = f( t, </a:t>
            </a:r>
            <a:r>
              <a:rPr lang="pt-PT" b="1" dirty="0" err="1" smtClean="0">
                <a:solidFill>
                  <a:srgbClr val="628C34"/>
                </a:solidFill>
              </a:rPr>
              <a:t>Nst</a:t>
            </a:r>
            <a:r>
              <a:rPr lang="pt-PT" b="1" dirty="0" smtClean="0">
                <a:solidFill>
                  <a:srgbClr val="628C34"/>
                </a:solidFill>
              </a:rPr>
              <a:t>, </a:t>
            </a:r>
            <a:r>
              <a:rPr lang="pt-PT" b="1" dirty="0" err="1" smtClean="0">
                <a:solidFill>
                  <a:srgbClr val="628C34"/>
                </a:solidFill>
              </a:rPr>
              <a:t>Rain</a:t>
            </a:r>
            <a:r>
              <a:rPr lang="pt-PT" b="1" dirty="0" smtClean="0">
                <a:solidFill>
                  <a:srgbClr val="628C34"/>
                </a:solidFill>
              </a:rPr>
              <a:t>, Altitude, S, NPL, </a:t>
            </a:r>
            <a:r>
              <a:rPr lang="pt-PT" b="1" dirty="0" err="1" smtClean="0">
                <a:solidFill>
                  <a:srgbClr val="628C34"/>
                </a:solidFill>
              </a:rPr>
              <a:t>rotation</a:t>
            </a:r>
            <a:r>
              <a:rPr lang="pt-PT" b="1" dirty="0" smtClean="0">
                <a:solidFill>
                  <a:srgbClr val="628C34"/>
                </a:solidFill>
              </a:rPr>
              <a:t>)  </a:t>
            </a:r>
          </a:p>
        </p:txBody>
      </p:sp>
      <p:sp>
        <p:nvSpPr>
          <p:cNvPr id="6" name="Rectangle 5"/>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3.0 </a:t>
            </a:r>
            <a:r>
              <a:rPr lang="en-US" sz="3200" i="1" dirty="0" smtClean="0">
                <a:solidFill>
                  <a:schemeClr val="accent5"/>
                </a:solidFill>
                <a:latin typeface="Arial" panose="020B0604020202020204" pitchFamily="34" charset="0"/>
                <a:cs typeface="Arial" panose="020B0604020202020204" pitchFamily="34" charset="0"/>
              </a:rPr>
              <a:t>(in Excel)</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srcRect l="1666" t="20159" r="30298" b="10635"/>
          <a:stretch/>
        </p:blipFill>
        <p:spPr>
          <a:xfrm>
            <a:off x="78939" y="1403616"/>
            <a:ext cx="12442371" cy="7119258"/>
          </a:xfrm>
          <a:prstGeom prst="rect">
            <a:avLst/>
          </a:prstGeom>
        </p:spPr>
      </p:pic>
      <p:pic>
        <p:nvPicPr>
          <p:cNvPr id="10" name="Picture 9"/>
          <p:cNvPicPr>
            <a:picLocks noChangeAspect="1"/>
          </p:cNvPicPr>
          <p:nvPr/>
        </p:nvPicPr>
        <p:blipFill rotWithShape="1">
          <a:blip r:embed="rId3"/>
          <a:srcRect l="9867" t="12222" r="10033" b="10445"/>
          <a:stretch/>
        </p:blipFill>
        <p:spPr>
          <a:xfrm>
            <a:off x="9097096" y="2653377"/>
            <a:ext cx="2855938" cy="1550978"/>
          </a:xfrm>
          <a:prstGeom prst="rect">
            <a:avLst/>
          </a:prstGeom>
        </p:spPr>
      </p:pic>
    </p:spTree>
    <p:extLst>
      <p:ext uri="{BB962C8B-B14F-4D97-AF65-F5344CB8AC3E}">
        <p14:creationId xmlns:p14="http://schemas.microsoft.com/office/powerpoint/2010/main" val="2874599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1695" t="8443" r="1149" b="9501"/>
          <a:stretch/>
        </p:blipFill>
        <p:spPr>
          <a:xfrm>
            <a:off x="304861" y="1174550"/>
            <a:ext cx="5027942" cy="4921470"/>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51681" t="8569" r="1509" b="10051"/>
          <a:stretch/>
        </p:blipFill>
        <p:spPr>
          <a:xfrm>
            <a:off x="6710582" y="1215147"/>
            <a:ext cx="4991174" cy="4880873"/>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51839" t="8646" r="1092" b="9361"/>
          <a:stretch/>
        </p:blipFill>
        <p:spPr>
          <a:xfrm>
            <a:off x="1308752" y="1940360"/>
            <a:ext cx="5018750" cy="4917640"/>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Rectangle 6"/>
          <p:cNvSpPr/>
          <p:nvPr/>
        </p:nvSpPr>
        <p:spPr>
          <a:xfrm>
            <a:off x="829294" y="374684"/>
            <a:ext cx="10533412" cy="584775"/>
          </a:xfrm>
          <a:prstGeom prst="rect">
            <a:avLst/>
          </a:prstGeom>
        </p:spPr>
        <p:txBody>
          <a:bodyPr wrap="square">
            <a:spAutoFit/>
          </a:bodyPr>
          <a:lstStyle/>
          <a:p>
            <a:r>
              <a:rPr lang="en-US" sz="3200" dirty="0" err="1" smtClean="0">
                <a:solidFill>
                  <a:schemeClr val="accent5"/>
                </a:solidFill>
                <a:latin typeface="Arial" panose="020B0604020202020204" pitchFamily="34" charset="0"/>
                <a:cs typeface="Arial" panose="020B0604020202020204" pitchFamily="34" charset="0"/>
              </a:rPr>
              <a:t>Globulus</a:t>
            </a:r>
            <a:r>
              <a:rPr lang="en-US" sz="3200" dirty="0" smtClean="0">
                <a:solidFill>
                  <a:schemeClr val="accent5"/>
                </a:solidFill>
                <a:latin typeface="Arial" panose="020B0604020202020204" pitchFamily="34" charset="0"/>
                <a:cs typeface="Arial" panose="020B0604020202020204" pitchFamily="34" charset="0"/>
              </a:rPr>
              <a:t> </a:t>
            </a:r>
            <a:r>
              <a:rPr lang="en-US" sz="3200" i="1" dirty="0" smtClean="0">
                <a:solidFill>
                  <a:schemeClr val="accent5"/>
                </a:solidFill>
                <a:latin typeface="Arial" panose="020B0604020202020204" pitchFamily="34" charset="0"/>
                <a:cs typeface="Arial" panose="020B0604020202020204" pitchFamily="34" charset="0"/>
              </a:rPr>
              <a:t>and </a:t>
            </a:r>
            <a:r>
              <a:rPr lang="en-US" sz="3200" dirty="0" smtClean="0">
                <a:solidFill>
                  <a:schemeClr val="accent5"/>
                </a:solidFill>
                <a:latin typeface="Arial" panose="020B0604020202020204" pitchFamily="34" charset="0"/>
                <a:cs typeface="Arial" panose="020B0604020202020204" pitchFamily="34" charset="0"/>
              </a:rPr>
              <a:t>GYMMA - descriptions and equations</a:t>
            </a:r>
          </a:p>
        </p:txBody>
      </p:sp>
      <p:cxnSp>
        <p:nvCxnSpPr>
          <p:cNvPr id="8" name="Straight Connector 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066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78939" y="959459"/>
            <a:ext cx="12027812" cy="6765644"/>
          </a:xfrm>
          <a:prstGeom prst="rect">
            <a:avLst/>
          </a:prstGeom>
        </p:spPr>
      </p:pic>
      <p:sp>
        <p:nvSpPr>
          <p:cNvPr id="8" name="TextBox 7"/>
          <p:cNvSpPr txBox="1"/>
          <p:nvPr/>
        </p:nvSpPr>
        <p:spPr>
          <a:xfrm>
            <a:off x="5025676" y="1500341"/>
            <a:ext cx="6858000" cy="2523768"/>
          </a:xfrm>
          <a:prstGeom prst="rect">
            <a:avLst/>
          </a:prstGeom>
          <a:solidFill>
            <a:schemeClr val="bg1"/>
          </a:solidFill>
          <a:ln>
            <a:solidFill>
              <a:schemeClr val="bg1">
                <a:lumMod val="50000"/>
              </a:schemeClr>
            </a:solidFill>
          </a:ln>
        </p:spPr>
        <p:txBody>
          <a:bodyPr wrap="square" rtlCol="0">
            <a:spAutoFit/>
          </a:bodyPr>
          <a:lstStyle/>
          <a:p>
            <a:r>
              <a:rPr lang="en-US" dirty="0" smtClean="0"/>
              <a:t>By selecting </a:t>
            </a:r>
            <a:r>
              <a:rPr lang="en-US" dirty="0"/>
              <a:t>Eucalyptus </a:t>
            </a:r>
            <a:r>
              <a:rPr lang="en-US" dirty="0" smtClean="0"/>
              <a:t>as the tree species the interface will direct you to the growth model to be used:</a:t>
            </a:r>
          </a:p>
          <a:p>
            <a:endParaRPr lang="en-US" sz="800" dirty="0"/>
          </a:p>
          <a:p>
            <a:pPr marL="285750" indent="-285750">
              <a:buFont typeface="Arial" panose="020B0604020202020204" pitchFamily="34" charset="0"/>
              <a:buChar char="•"/>
            </a:pPr>
            <a:r>
              <a:rPr lang="en-US" dirty="0" smtClean="0"/>
              <a:t>Yield table -&gt; </a:t>
            </a:r>
            <a:r>
              <a:rPr lang="en-US" dirty="0" err="1" smtClean="0"/>
              <a:t>Globulus</a:t>
            </a:r>
            <a:r>
              <a:rPr lang="en-US" dirty="0" smtClean="0"/>
              <a:t> 3.0</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Existing stand \ even-aged -&gt; </a:t>
            </a:r>
            <a:r>
              <a:rPr lang="en-US" dirty="0" err="1" smtClean="0"/>
              <a:t>Globulus</a:t>
            </a:r>
            <a:r>
              <a:rPr lang="en-US" dirty="0" smtClean="0"/>
              <a:t> 3.0</a:t>
            </a:r>
          </a:p>
          <a:p>
            <a:pPr marL="285750" indent="-285750">
              <a:buFont typeface="Arial" panose="020B0604020202020204" pitchFamily="34" charset="0"/>
              <a:buChar char="•"/>
            </a:pPr>
            <a:r>
              <a:rPr lang="en-US" dirty="0"/>
              <a:t>Existing stand \ </a:t>
            </a:r>
            <a:r>
              <a:rPr lang="en-US" dirty="0" smtClean="0"/>
              <a:t>uneven-aged </a:t>
            </a:r>
            <a:r>
              <a:rPr lang="en-US" dirty="0"/>
              <a:t>-&gt; </a:t>
            </a:r>
            <a:r>
              <a:rPr lang="en-US" dirty="0" smtClean="0"/>
              <a:t>GYMMA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Multiple stands -&gt; </a:t>
            </a:r>
            <a:r>
              <a:rPr lang="en-US" dirty="0" err="1"/>
              <a:t>Globulus</a:t>
            </a:r>
            <a:r>
              <a:rPr lang="en-US" dirty="0"/>
              <a:t> </a:t>
            </a:r>
            <a:r>
              <a:rPr lang="en-US" dirty="0" smtClean="0"/>
              <a:t>3.0 and/or GYMMA                               (depending on the species and stand structure inside the input file)</a:t>
            </a:r>
            <a:endParaRPr lang="en-US" dirty="0"/>
          </a:p>
          <a:p>
            <a:endParaRPr lang="en-US" sz="800" dirty="0"/>
          </a:p>
        </p:txBody>
      </p:sp>
      <p:pic>
        <p:nvPicPr>
          <p:cNvPr id="12" name="Picture 11"/>
          <p:cNvPicPr>
            <a:picLocks noChangeAspect="1"/>
          </p:cNvPicPr>
          <p:nvPr/>
        </p:nvPicPr>
        <p:blipFill rotWithShape="1">
          <a:blip r:embed="rId3"/>
          <a:srcRect l="25632" t="14918" r="46178" b="15747"/>
          <a:stretch/>
        </p:blipFill>
        <p:spPr>
          <a:xfrm>
            <a:off x="308112" y="2398426"/>
            <a:ext cx="3223364" cy="4459574"/>
          </a:xfrm>
          <a:prstGeom prst="rect">
            <a:avLst/>
          </a:prstGeom>
        </p:spPr>
      </p:pic>
      <p:cxnSp>
        <p:nvCxnSpPr>
          <p:cNvPr id="16" name="Straight Connector 15"/>
          <p:cNvCxnSpPr/>
          <p:nvPr/>
        </p:nvCxnSpPr>
        <p:spPr>
          <a:xfrm>
            <a:off x="2308485" y="3384606"/>
            <a:ext cx="3972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42223" y="2164375"/>
            <a:ext cx="4542020" cy="369332"/>
          </a:xfrm>
          <a:prstGeom prst="rect">
            <a:avLst/>
          </a:prstGeom>
          <a:noFill/>
        </p:spPr>
        <p:txBody>
          <a:bodyPr wrap="square" rtlCol="0">
            <a:spAutoFit/>
          </a:bodyPr>
          <a:lstStyle/>
          <a:p>
            <a:r>
              <a:rPr lang="en-US" dirty="0" smtClean="0">
                <a:solidFill>
                  <a:srgbClr val="FF0000"/>
                </a:solidFill>
              </a:rPr>
              <a:t>Plantations are always even-aged!</a:t>
            </a:r>
            <a:endParaRPr lang="en-US" dirty="0">
              <a:solidFill>
                <a:srgbClr val="FF0000"/>
              </a:solidFill>
            </a:endParaRPr>
          </a:p>
        </p:txBody>
      </p:sp>
      <p:pic>
        <p:nvPicPr>
          <p:cNvPr id="13" name="Picture 12"/>
          <p:cNvPicPr>
            <a:picLocks noChangeAspect="1"/>
          </p:cNvPicPr>
          <p:nvPr/>
        </p:nvPicPr>
        <p:blipFill rotWithShape="1">
          <a:blip r:embed="rId4"/>
          <a:srcRect l="36063" t="12989" r="35834" b="18352"/>
          <a:stretch/>
        </p:blipFill>
        <p:spPr>
          <a:xfrm>
            <a:off x="934648" y="2620015"/>
            <a:ext cx="3223364" cy="4429652"/>
          </a:xfrm>
          <a:prstGeom prst="rect">
            <a:avLst/>
          </a:prstGeom>
        </p:spPr>
      </p:pic>
      <p:pic>
        <p:nvPicPr>
          <p:cNvPr id="14" name="Picture 13"/>
          <p:cNvPicPr>
            <a:picLocks noChangeAspect="1"/>
          </p:cNvPicPr>
          <p:nvPr/>
        </p:nvPicPr>
        <p:blipFill rotWithShape="1">
          <a:blip r:embed="rId5"/>
          <a:srcRect l="35891" t="12989" r="36006" b="18046"/>
          <a:stretch/>
        </p:blipFill>
        <p:spPr>
          <a:xfrm>
            <a:off x="1560521" y="2956056"/>
            <a:ext cx="3209037" cy="4429652"/>
          </a:xfrm>
          <a:prstGeom prst="rect">
            <a:avLst/>
          </a:prstGeom>
        </p:spPr>
      </p:pic>
      <p:pic>
        <p:nvPicPr>
          <p:cNvPr id="11" name="Picture 10"/>
          <p:cNvPicPr>
            <a:picLocks noChangeAspect="1"/>
          </p:cNvPicPr>
          <p:nvPr/>
        </p:nvPicPr>
        <p:blipFill rotWithShape="1">
          <a:blip r:embed="rId6"/>
          <a:srcRect l="35871" t="13055" r="35947" b="17880"/>
          <a:stretch/>
        </p:blipFill>
        <p:spPr>
          <a:xfrm>
            <a:off x="2189875" y="3236208"/>
            <a:ext cx="3209037" cy="4423768"/>
          </a:xfrm>
          <a:prstGeom prst="rect">
            <a:avLst/>
          </a:prstGeom>
        </p:spPr>
      </p:pic>
    </p:spTree>
    <p:extLst>
      <p:ext uri="{BB962C8B-B14F-4D97-AF65-F5344CB8AC3E}">
        <p14:creationId xmlns:p14="http://schemas.microsoft.com/office/powerpoint/2010/main" val="417195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294" y="374684"/>
            <a:ext cx="10533412" cy="584775"/>
          </a:xfrm>
          <a:prstGeom prst="rect">
            <a:avLst/>
          </a:prstGeom>
        </p:spPr>
        <p:txBody>
          <a:bodyPr wrap="square">
            <a:spAutoFit/>
          </a:bodyPr>
          <a:lstStyle/>
          <a:p>
            <a:pPr>
              <a:spcBef>
                <a:spcPts val="200"/>
              </a:spcBef>
            </a:pPr>
            <a:r>
              <a:rPr lang="en-US" sz="3200" dirty="0">
                <a:solidFill>
                  <a:schemeClr val="accent5"/>
                </a:solidFill>
                <a:latin typeface="Arial" panose="020B0604020202020204" pitchFamily="34" charset="0"/>
                <a:cs typeface="Arial" panose="020B0604020202020204" pitchFamily="34" charset="0"/>
              </a:rPr>
              <a:t>Running </a:t>
            </a:r>
            <a:r>
              <a:rPr lang="en-US" sz="3200" dirty="0" err="1">
                <a:solidFill>
                  <a:schemeClr val="accent5"/>
                </a:solidFill>
                <a:latin typeface="Arial" panose="020B0604020202020204" pitchFamily="34" charset="0"/>
                <a:cs typeface="Arial" panose="020B0604020202020204" pitchFamily="34" charset="0"/>
              </a:rPr>
              <a:t>Globulus</a:t>
            </a:r>
            <a:r>
              <a:rPr lang="en-US" sz="3200" dirty="0">
                <a:solidFill>
                  <a:schemeClr val="accent5"/>
                </a:solidFill>
                <a:latin typeface="Arial" panose="020B0604020202020204" pitchFamily="34" charset="0"/>
                <a:cs typeface="Arial" panose="020B0604020202020204" pitchFamily="34" charset="0"/>
              </a:rPr>
              <a:t> in StandsSIM.md in </a:t>
            </a:r>
            <a:r>
              <a:rPr lang="en-US" sz="3200" dirty="0" err="1">
                <a:solidFill>
                  <a:schemeClr val="accent5"/>
                </a:solidFill>
                <a:latin typeface="Arial" panose="020B0604020202020204" pitchFamily="34" charset="0"/>
                <a:cs typeface="Arial" panose="020B0604020202020204" pitchFamily="34" charset="0"/>
              </a:rPr>
              <a:t>sIMfLOR</a:t>
            </a:r>
            <a:endParaRPr lang="en-US" sz="3200" dirty="0">
              <a:solidFill>
                <a:schemeClr val="accent5"/>
              </a:solidFill>
              <a:latin typeface="Arial" panose="020B0604020202020204" pitchFamily="34" charset="0"/>
              <a:cs typeface="Arial" panose="020B0604020202020204" pitchFamily="34" charset="0"/>
            </a:endParaRPr>
          </a:p>
        </p:txBody>
      </p:sp>
      <p:cxnSp>
        <p:nvCxnSpPr>
          <p:cNvPr id="5" name="Straight Connector 4"/>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stretch>
            <a:fillRect/>
          </a:stretch>
        </p:blipFill>
        <p:spPr>
          <a:xfrm>
            <a:off x="78939" y="959459"/>
            <a:ext cx="12027812" cy="6765644"/>
          </a:xfrm>
          <a:prstGeom prst="rect">
            <a:avLst/>
          </a:prstGeom>
        </p:spPr>
      </p:pic>
      <p:sp>
        <p:nvSpPr>
          <p:cNvPr id="19" name="TextBox 18"/>
          <p:cNvSpPr txBox="1"/>
          <p:nvPr/>
        </p:nvSpPr>
        <p:spPr>
          <a:xfrm>
            <a:off x="5025676" y="1500341"/>
            <a:ext cx="6858000" cy="2954655"/>
          </a:xfrm>
          <a:prstGeom prst="rect">
            <a:avLst/>
          </a:prstGeom>
          <a:solidFill>
            <a:schemeClr val="bg1"/>
          </a:solidFill>
          <a:ln>
            <a:solidFill>
              <a:schemeClr val="bg1">
                <a:lumMod val="50000"/>
              </a:schemeClr>
            </a:solidFill>
          </a:ln>
        </p:spPr>
        <p:txBody>
          <a:bodyPr wrap="square" rtlCol="0">
            <a:spAutoFit/>
          </a:bodyPr>
          <a:lstStyle/>
          <a:p>
            <a:r>
              <a:rPr lang="pt-PT" b="1" dirty="0" smtClean="0">
                <a:solidFill>
                  <a:srgbClr val="5C8331"/>
                </a:solidFill>
              </a:rPr>
              <a:t>5.1.1</a:t>
            </a:r>
            <a:r>
              <a:rPr lang="pt-PT" b="1" dirty="0" smtClean="0"/>
              <a:t> A </a:t>
            </a:r>
            <a:r>
              <a:rPr lang="pt-PT" b="1" dirty="0" err="1"/>
              <a:t>forest</a:t>
            </a:r>
            <a:r>
              <a:rPr lang="pt-PT" b="1" dirty="0"/>
              <a:t> </a:t>
            </a:r>
            <a:r>
              <a:rPr lang="pt-PT" b="1" dirty="0" err="1"/>
              <a:t>owner</a:t>
            </a:r>
            <a:r>
              <a:rPr lang="pt-PT" b="1" dirty="0"/>
              <a:t> </a:t>
            </a:r>
            <a:r>
              <a:rPr lang="pt-PT" b="1" dirty="0" err="1"/>
              <a:t>owns</a:t>
            </a:r>
            <a:r>
              <a:rPr lang="pt-PT" b="1" dirty="0"/>
              <a:t> some </a:t>
            </a:r>
            <a:r>
              <a:rPr lang="pt-PT" b="1" dirty="0" err="1"/>
              <a:t>land</a:t>
            </a:r>
            <a:r>
              <a:rPr lang="pt-PT" b="1" dirty="0"/>
              <a:t> </a:t>
            </a:r>
            <a:r>
              <a:rPr lang="pt-PT" b="1" dirty="0" err="1"/>
              <a:t>and</a:t>
            </a:r>
            <a:r>
              <a:rPr lang="pt-PT" b="1" dirty="0"/>
              <a:t> </a:t>
            </a:r>
            <a:r>
              <a:rPr lang="pt-PT" b="1" dirty="0" err="1"/>
              <a:t>wants</a:t>
            </a:r>
            <a:r>
              <a:rPr lang="pt-PT" b="1" dirty="0"/>
              <a:t> to </a:t>
            </a:r>
            <a:r>
              <a:rPr lang="pt-PT" b="1" dirty="0" err="1"/>
              <a:t>know</a:t>
            </a:r>
            <a:r>
              <a:rPr lang="pt-PT" b="1" dirty="0"/>
              <a:t> </a:t>
            </a:r>
            <a:r>
              <a:rPr lang="pt-PT" b="1" dirty="0" err="1"/>
              <a:t>how</a:t>
            </a:r>
            <a:r>
              <a:rPr lang="pt-PT" b="1" dirty="0"/>
              <a:t> </a:t>
            </a:r>
            <a:r>
              <a:rPr lang="pt-PT" b="1" dirty="0" err="1"/>
              <a:t>much</a:t>
            </a:r>
            <a:r>
              <a:rPr lang="pt-PT" b="1" dirty="0"/>
              <a:t> </a:t>
            </a:r>
            <a:r>
              <a:rPr lang="pt-PT" b="1" dirty="0" err="1"/>
              <a:t>standing</a:t>
            </a:r>
            <a:r>
              <a:rPr lang="pt-PT" b="1" dirty="0"/>
              <a:t> volume </a:t>
            </a:r>
            <a:r>
              <a:rPr lang="pt-PT" b="1" dirty="0" err="1"/>
              <a:t>of</a:t>
            </a:r>
            <a:r>
              <a:rPr lang="pt-PT" b="1" dirty="0"/>
              <a:t> </a:t>
            </a:r>
            <a:r>
              <a:rPr lang="pt-PT" b="1" dirty="0" err="1"/>
              <a:t>eucalyptus</a:t>
            </a:r>
            <a:r>
              <a:rPr lang="pt-PT" b="1" dirty="0"/>
              <a:t> </a:t>
            </a:r>
            <a:r>
              <a:rPr lang="pt-PT" b="1" dirty="0" err="1"/>
              <a:t>he</a:t>
            </a:r>
            <a:r>
              <a:rPr lang="pt-PT" b="1" dirty="0"/>
              <a:t> </a:t>
            </a:r>
            <a:r>
              <a:rPr lang="pt-PT" b="1" dirty="0" err="1"/>
              <a:t>will</a:t>
            </a:r>
            <a:r>
              <a:rPr lang="pt-PT" b="1" dirty="0"/>
              <a:t> </a:t>
            </a:r>
            <a:r>
              <a:rPr lang="pt-PT" b="1" dirty="0" err="1"/>
              <a:t>obtain</a:t>
            </a:r>
            <a:r>
              <a:rPr lang="pt-PT" b="1" dirty="0"/>
              <a:t> </a:t>
            </a:r>
            <a:r>
              <a:rPr lang="pt-PT" b="1" dirty="0" err="1"/>
              <a:t>over</a:t>
            </a:r>
            <a:r>
              <a:rPr lang="pt-PT" b="1" dirty="0"/>
              <a:t> </a:t>
            </a:r>
            <a:r>
              <a:rPr lang="pt-PT" b="1" dirty="0" err="1"/>
              <a:t>the</a:t>
            </a:r>
            <a:r>
              <a:rPr lang="pt-PT" b="1" dirty="0"/>
              <a:t> </a:t>
            </a:r>
            <a:r>
              <a:rPr lang="pt-PT" b="1" dirty="0" err="1"/>
              <a:t>next</a:t>
            </a:r>
            <a:r>
              <a:rPr lang="pt-PT" b="1" dirty="0"/>
              <a:t> 30 </a:t>
            </a:r>
            <a:r>
              <a:rPr lang="pt-PT" b="1" dirty="0" err="1"/>
              <a:t>years</a:t>
            </a:r>
            <a:r>
              <a:rPr lang="pt-PT" b="1" dirty="0"/>
              <a:t> </a:t>
            </a:r>
            <a:r>
              <a:rPr lang="pt-PT" b="1" dirty="0" err="1"/>
              <a:t>if</a:t>
            </a:r>
            <a:r>
              <a:rPr lang="pt-PT" b="1" dirty="0"/>
              <a:t> </a:t>
            </a:r>
            <a:r>
              <a:rPr lang="pt-PT" b="1" dirty="0" err="1"/>
              <a:t>he</a:t>
            </a:r>
            <a:r>
              <a:rPr lang="pt-PT" b="1" dirty="0"/>
              <a:t> </a:t>
            </a:r>
            <a:r>
              <a:rPr lang="pt-PT" b="1" dirty="0" err="1"/>
              <a:t>made</a:t>
            </a:r>
            <a:r>
              <a:rPr lang="pt-PT" b="1" dirty="0"/>
              <a:t> a </a:t>
            </a:r>
            <a:r>
              <a:rPr lang="pt-PT" b="1" dirty="0" err="1"/>
              <a:t>plantation</a:t>
            </a:r>
            <a:r>
              <a:rPr lang="pt-PT" b="1" dirty="0"/>
              <a:t> in </a:t>
            </a:r>
            <a:r>
              <a:rPr lang="pt-PT" b="1" dirty="0" err="1"/>
              <a:t>his</a:t>
            </a:r>
            <a:r>
              <a:rPr lang="pt-PT" b="1" dirty="0"/>
              <a:t> </a:t>
            </a:r>
            <a:r>
              <a:rPr lang="pt-PT" b="1" dirty="0" err="1"/>
              <a:t>property</a:t>
            </a:r>
            <a:r>
              <a:rPr lang="pt-PT" b="1" dirty="0"/>
              <a:t>. </a:t>
            </a:r>
            <a:endParaRPr lang="pt-PT" b="1" dirty="0" smtClean="0"/>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dirty="0" smtClean="0"/>
              <a:t>Yield table -&gt; </a:t>
            </a:r>
            <a:r>
              <a:rPr lang="en-US" dirty="0" err="1" smtClean="0"/>
              <a:t>Globulus</a:t>
            </a:r>
            <a:r>
              <a:rPr lang="en-US" dirty="0" smtClean="0"/>
              <a:t> 3.0   (new plantation)</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Existing stand \ even-aged -&gt; </a:t>
            </a:r>
            <a:r>
              <a:rPr lang="en-US" dirty="0" err="1" smtClean="0"/>
              <a:t>Globulus</a:t>
            </a:r>
            <a:r>
              <a:rPr lang="en-US" dirty="0" smtClean="0"/>
              <a:t> 3.0</a:t>
            </a:r>
          </a:p>
          <a:p>
            <a:pPr marL="285750" indent="-285750">
              <a:buFont typeface="Arial" panose="020B0604020202020204" pitchFamily="34" charset="0"/>
              <a:buChar char="•"/>
            </a:pPr>
            <a:r>
              <a:rPr lang="en-US" dirty="0"/>
              <a:t>Existing stand \ </a:t>
            </a:r>
            <a:r>
              <a:rPr lang="en-US" dirty="0" smtClean="0"/>
              <a:t>uneven-aged </a:t>
            </a:r>
            <a:r>
              <a:rPr lang="en-US" dirty="0"/>
              <a:t>-&gt; </a:t>
            </a:r>
            <a:r>
              <a:rPr lang="en-US" dirty="0" smtClean="0"/>
              <a:t>GYMMA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Multiple stands -&gt; </a:t>
            </a:r>
            <a:r>
              <a:rPr lang="en-US" dirty="0" err="1"/>
              <a:t>Globulus</a:t>
            </a:r>
            <a:r>
              <a:rPr lang="en-US" dirty="0"/>
              <a:t> </a:t>
            </a:r>
            <a:r>
              <a:rPr lang="en-US" dirty="0" smtClean="0"/>
              <a:t>3.0 and/or GYMMA                               (depending on the species and stand structure inside the input file)</a:t>
            </a:r>
            <a:endParaRPr lang="en-US" dirty="0"/>
          </a:p>
          <a:p>
            <a:endParaRPr lang="en-US" sz="800" dirty="0"/>
          </a:p>
        </p:txBody>
      </p:sp>
      <p:sp>
        <p:nvSpPr>
          <p:cNvPr id="20" name="Rectangle 19"/>
          <p:cNvSpPr/>
          <p:nvPr/>
        </p:nvSpPr>
        <p:spPr>
          <a:xfrm>
            <a:off x="5351488" y="2548328"/>
            <a:ext cx="5538865"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025676" y="3049419"/>
            <a:ext cx="6786573" cy="1320213"/>
          </a:xfrm>
          <a:prstGeom prst="rect">
            <a:avLst/>
          </a:prstGeom>
          <a:solidFill>
            <a:srgbClr val="FFFFFF">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5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829294" y="374684"/>
            <a:ext cx="10533412" cy="584775"/>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5.1.1 a)</a:t>
            </a:r>
          </a:p>
        </p:txBody>
      </p:sp>
      <p:pic>
        <p:nvPicPr>
          <p:cNvPr id="40" name="Picture 6" descr="foto53"/>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293427" y="1294148"/>
            <a:ext cx="3077570" cy="52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9016" y="1073913"/>
            <a:ext cx="8202304" cy="4770537"/>
          </a:xfrm>
          <a:prstGeom prst="rect">
            <a:avLst/>
          </a:prstGeom>
          <a:noFill/>
        </p:spPr>
        <p:txBody>
          <a:bodyPr wrap="square" rtlCol="0">
            <a:spAutoFit/>
          </a:bodyPr>
          <a:lstStyle/>
          <a:p>
            <a:pPr lvl="0"/>
            <a:r>
              <a:rPr lang="en-GB" sz="2400" b="1" dirty="0" smtClean="0"/>
              <a:t>Build </a:t>
            </a:r>
            <a:r>
              <a:rPr lang="en-GB" sz="2400" b="1" dirty="0"/>
              <a:t>a yield table for a eucalyptus considering the following information: </a:t>
            </a:r>
            <a:endParaRPr lang="en-GB" sz="2400" b="1" dirty="0" smtClean="0"/>
          </a:p>
          <a:p>
            <a:pPr lvl="0"/>
            <a:endParaRPr lang="pt-PT" b="1" dirty="0"/>
          </a:p>
          <a:p>
            <a:pPr lvl="0"/>
            <a:r>
              <a:rPr lang="en-US" sz="2000" b="1" dirty="0"/>
              <a:t>Location:</a:t>
            </a:r>
            <a:r>
              <a:rPr lang="en-US" sz="2000" dirty="0"/>
              <a:t> </a:t>
            </a:r>
            <a:r>
              <a:rPr lang="en-US" sz="2000" dirty="0" err="1"/>
              <a:t>Coruche</a:t>
            </a:r>
            <a:r>
              <a:rPr lang="en-US" sz="2000" dirty="0"/>
              <a:t> municipality</a:t>
            </a:r>
            <a:endParaRPr lang="pt-PT" sz="2000" dirty="0"/>
          </a:p>
          <a:p>
            <a:pPr lvl="0"/>
            <a:r>
              <a:rPr lang="en-US" sz="2000" b="1" dirty="0"/>
              <a:t>Altitude:</a:t>
            </a:r>
            <a:r>
              <a:rPr lang="en-US" sz="2000" dirty="0"/>
              <a:t> 14 m (if you don’t know the altitude you can use the </a:t>
            </a:r>
            <a:r>
              <a:rPr lang="en-US" sz="2000" dirty="0" err="1"/>
              <a:t>webGLOBULUS</a:t>
            </a:r>
            <a:r>
              <a:rPr lang="en-US" sz="2000" dirty="0"/>
              <a:t> stand simulator to obtain it)</a:t>
            </a:r>
            <a:endParaRPr lang="pt-PT" sz="2000" dirty="0"/>
          </a:p>
          <a:p>
            <a:pPr lvl="0"/>
            <a:r>
              <a:rPr lang="en-US" sz="2000" b="1" dirty="0"/>
              <a:t>Site index:</a:t>
            </a:r>
            <a:r>
              <a:rPr lang="en-US" sz="2000" dirty="0"/>
              <a:t> 15 m (base age 10 years)</a:t>
            </a:r>
            <a:endParaRPr lang="pt-PT" sz="2000" dirty="0"/>
          </a:p>
          <a:p>
            <a:pPr lvl="0"/>
            <a:r>
              <a:rPr lang="en-US" sz="2000" b="1" dirty="0"/>
              <a:t>Plantation spacing</a:t>
            </a:r>
            <a:r>
              <a:rPr lang="en-US" sz="2000" dirty="0"/>
              <a:t>: 4 x 2.5 (the interface requires the number of trees per hectare)</a:t>
            </a:r>
            <a:endParaRPr lang="pt-PT" sz="2000" dirty="0"/>
          </a:p>
          <a:p>
            <a:endParaRPr lang="en-US" dirty="0" smtClean="0"/>
          </a:p>
          <a:p>
            <a:r>
              <a:rPr lang="en-US" sz="2400" b="1" dirty="0"/>
              <a:t>Define a suitable forest management approach (FMA) considering a prescription composed of 3 cycles with 10 years each (one plantation followed by two coppices). </a:t>
            </a:r>
            <a:endParaRPr lang="pt-PT" sz="2400" b="1" dirty="0"/>
          </a:p>
          <a:p>
            <a:endParaRPr lang="pt-PT" dirty="0"/>
          </a:p>
        </p:txBody>
      </p:sp>
    </p:spTree>
    <p:extLst>
      <p:ext uri="{BB962C8B-B14F-4D97-AF65-F5344CB8AC3E}">
        <p14:creationId xmlns:p14="http://schemas.microsoft.com/office/powerpoint/2010/main" val="1803109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bg1"/>
                </a:solidFill>
              </a:rPr>
              <a:t>Plantation spacing</a:t>
            </a:r>
            <a:r>
              <a:rPr lang="en-US" sz="2000" dirty="0">
                <a:solidFill>
                  <a:schemeClr val="bg1"/>
                </a:solidFill>
              </a:rPr>
              <a:t>: 4 x 2.5 (the interface requires the number of trees per hectare)</a:t>
            </a:r>
            <a:endParaRPr lang="pt-PT" sz="2000" dirty="0">
              <a:solidFill>
                <a:schemeClr val="bg1"/>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pic>
        <p:nvPicPr>
          <p:cNvPr id="56" name="Picture 14" descr="En ocasiones el ripper o rejón puede llevar aletas"/>
          <p:cNvPicPr>
            <a:picLocks noChangeAspect="1" noChangeArrowheads="1"/>
          </p:cNvPicPr>
          <p:nvPr/>
        </p:nvPicPr>
        <p:blipFill rotWithShape="1">
          <a:blip r:embed="rId3"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5">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15" name="Rectangle 14"/>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96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3719016" y="1073913"/>
            <a:ext cx="8202304" cy="5878532"/>
          </a:xfrm>
          <a:prstGeom prst="rect">
            <a:avLst/>
          </a:prstGeom>
          <a:noFill/>
        </p:spPr>
        <p:txBody>
          <a:bodyPr wrap="square" rtlCol="0">
            <a:spAutoFit/>
          </a:bodyPr>
          <a:lstStyle/>
          <a:p>
            <a:pPr lvl="0"/>
            <a:r>
              <a:rPr lang="en-GB" sz="2400" b="1" dirty="0">
                <a:solidFill>
                  <a:schemeClr val="bg1"/>
                </a:solidFill>
              </a:rPr>
              <a:t>Mr Santos is a forest owner and he asks you to tell him how much standing volume of eucalyptus he would obtain over the next 30 years if he made a plantation in his property. </a:t>
            </a:r>
            <a:endParaRPr lang="en-GB" sz="2400" b="1" dirty="0" smtClean="0">
              <a:solidFill>
                <a:schemeClr val="bg1"/>
              </a:solidFill>
            </a:endParaRPr>
          </a:p>
          <a:p>
            <a:pPr lvl="0"/>
            <a:endParaRPr lang="en-GB" sz="1000" b="1" dirty="0">
              <a:solidFill>
                <a:schemeClr val="bg1"/>
              </a:solidFill>
            </a:endParaRPr>
          </a:p>
          <a:p>
            <a:pPr lvl="0"/>
            <a:r>
              <a:rPr lang="en-GB" sz="2400" b="1" dirty="0" smtClean="0">
                <a:solidFill>
                  <a:schemeClr val="bg1"/>
                </a:solidFill>
              </a:rPr>
              <a:t>Build </a:t>
            </a:r>
            <a:r>
              <a:rPr lang="en-GB" sz="2400" b="1" dirty="0">
                <a:solidFill>
                  <a:schemeClr val="bg1"/>
                </a:solidFill>
              </a:rPr>
              <a:t>a yield table for a eucalyptus considering the following information: </a:t>
            </a:r>
            <a:endParaRPr lang="en-GB" sz="2400" b="1" dirty="0" smtClean="0">
              <a:solidFill>
                <a:schemeClr val="bg1"/>
              </a:solidFill>
            </a:endParaRPr>
          </a:p>
          <a:p>
            <a:pPr lvl="0"/>
            <a:endParaRPr lang="pt-PT" b="1" dirty="0">
              <a:solidFill>
                <a:schemeClr val="bg1"/>
              </a:solidFill>
            </a:endParaRPr>
          </a:p>
          <a:p>
            <a:pPr lvl="0"/>
            <a:r>
              <a:rPr lang="en-US" sz="2000" b="1" dirty="0">
                <a:solidFill>
                  <a:schemeClr val="bg1"/>
                </a:solidFill>
              </a:rPr>
              <a:t>Location:</a:t>
            </a:r>
            <a:r>
              <a:rPr lang="en-US" sz="2000" dirty="0">
                <a:solidFill>
                  <a:schemeClr val="bg1"/>
                </a:solidFill>
              </a:rPr>
              <a:t> </a:t>
            </a:r>
            <a:r>
              <a:rPr lang="en-US" sz="2000" dirty="0" err="1">
                <a:solidFill>
                  <a:schemeClr val="bg1"/>
                </a:solidFill>
              </a:rPr>
              <a:t>Coruche</a:t>
            </a:r>
            <a:r>
              <a:rPr lang="en-US" sz="2000" dirty="0">
                <a:solidFill>
                  <a:schemeClr val="bg1"/>
                </a:solidFill>
              </a:rPr>
              <a:t> municipality</a:t>
            </a:r>
            <a:endParaRPr lang="pt-PT" sz="2000" dirty="0">
              <a:solidFill>
                <a:schemeClr val="bg1"/>
              </a:solidFill>
            </a:endParaRPr>
          </a:p>
          <a:p>
            <a:pPr lvl="0"/>
            <a:r>
              <a:rPr lang="en-US" sz="2000" b="1" dirty="0">
                <a:solidFill>
                  <a:schemeClr val="bg1"/>
                </a:solidFill>
              </a:rPr>
              <a:t>Altitude:</a:t>
            </a:r>
            <a:r>
              <a:rPr lang="en-US" sz="2000" dirty="0">
                <a:solidFill>
                  <a:schemeClr val="bg1"/>
                </a:solidFill>
              </a:rPr>
              <a:t> 14 m (if you don’t know the altitude you can use the </a:t>
            </a:r>
            <a:r>
              <a:rPr lang="en-US" sz="2000" dirty="0" err="1">
                <a:solidFill>
                  <a:schemeClr val="bg1"/>
                </a:solidFill>
              </a:rPr>
              <a:t>webGLOBULUS</a:t>
            </a:r>
            <a:r>
              <a:rPr lang="en-US" sz="2000" dirty="0">
                <a:solidFill>
                  <a:schemeClr val="bg1"/>
                </a:solidFill>
              </a:rPr>
              <a:t> stand simulator to obtain it)</a:t>
            </a:r>
            <a:endParaRPr lang="pt-PT" sz="2000" dirty="0">
              <a:solidFill>
                <a:schemeClr val="bg1"/>
              </a:solidFill>
            </a:endParaRPr>
          </a:p>
          <a:p>
            <a:pPr lvl="0"/>
            <a:r>
              <a:rPr lang="en-US" sz="2000" b="1" dirty="0">
                <a:solidFill>
                  <a:schemeClr val="bg1"/>
                </a:solidFill>
              </a:rPr>
              <a:t>Site index:</a:t>
            </a:r>
            <a:r>
              <a:rPr lang="en-US" sz="2000" dirty="0">
                <a:solidFill>
                  <a:schemeClr val="bg1"/>
                </a:solidFill>
              </a:rPr>
              <a:t> 15 m (base age 10 years)</a:t>
            </a:r>
            <a:endParaRPr lang="pt-PT" sz="2000" dirty="0">
              <a:solidFill>
                <a:schemeClr val="bg1"/>
              </a:solidFill>
            </a:endParaRPr>
          </a:p>
          <a:p>
            <a:pPr lvl="0"/>
            <a:r>
              <a:rPr lang="en-US" sz="2000" b="1" dirty="0">
                <a:solidFill>
                  <a:schemeClr val="accent6"/>
                </a:solidFill>
              </a:rPr>
              <a:t>Plantation spacing</a:t>
            </a:r>
            <a:r>
              <a:rPr lang="en-US" sz="2000" dirty="0">
                <a:solidFill>
                  <a:schemeClr val="accent6"/>
                </a:solidFill>
              </a:rPr>
              <a:t>: 4 x 2.5 (the interface requires the number of trees per hectare)</a:t>
            </a:r>
            <a:endParaRPr lang="pt-PT" sz="2000" dirty="0">
              <a:solidFill>
                <a:schemeClr val="accent6"/>
              </a:solidFill>
            </a:endParaRPr>
          </a:p>
          <a:p>
            <a:endParaRPr lang="en-US" dirty="0" smtClean="0"/>
          </a:p>
          <a:p>
            <a:r>
              <a:rPr lang="en-US" sz="2400" b="1" dirty="0"/>
              <a:t>Define a suitable forest management approach (FMA) considering a prescription composed of </a:t>
            </a:r>
            <a:r>
              <a:rPr lang="en-US" sz="2400" b="1" dirty="0">
                <a:solidFill>
                  <a:schemeClr val="accent4"/>
                </a:solidFill>
              </a:rPr>
              <a:t>3 cycles </a:t>
            </a:r>
            <a:r>
              <a:rPr lang="en-US" sz="2400" b="1" dirty="0"/>
              <a:t>with </a:t>
            </a:r>
            <a:r>
              <a:rPr lang="en-US" sz="2400" b="1" dirty="0">
                <a:solidFill>
                  <a:schemeClr val="accent4"/>
                </a:solidFill>
              </a:rPr>
              <a:t>10 years </a:t>
            </a:r>
            <a:r>
              <a:rPr lang="en-US" sz="2400" b="1" dirty="0"/>
              <a:t>each (one </a:t>
            </a:r>
            <a:r>
              <a:rPr lang="en-US" sz="2400" b="1" dirty="0">
                <a:solidFill>
                  <a:schemeClr val="accent4"/>
                </a:solidFill>
              </a:rPr>
              <a:t>plantation followed by two coppices</a:t>
            </a:r>
            <a:r>
              <a:rPr lang="en-US" sz="2400" b="1" dirty="0"/>
              <a:t>). </a:t>
            </a:r>
            <a:endParaRPr lang="pt-PT" sz="2400" b="1" dirty="0"/>
          </a:p>
          <a:p>
            <a:endParaRPr lang="pt-PT" dirty="0"/>
          </a:p>
        </p:txBody>
      </p:sp>
      <p:sp>
        <p:nvSpPr>
          <p:cNvPr id="28" name="TextBox 27"/>
          <p:cNvSpPr txBox="1"/>
          <p:nvPr/>
        </p:nvSpPr>
        <p:spPr>
          <a:xfrm>
            <a:off x="829294" y="982570"/>
            <a:ext cx="2069908" cy="369332"/>
          </a:xfrm>
          <a:prstGeom prst="rect">
            <a:avLst/>
          </a:prstGeom>
          <a:noFill/>
        </p:spPr>
        <p:txBody>
          <a:bodyPr wrap="square" rtlCol="0">
            <a:spAutoFit/>
          </a:bodyPr>
          <a:lstStyle/>
          <a:p>
            <a:r>
              <a:rPr lang="en-GB" b="1" i="1" dirty="0" smtClean="0">
                <a:solidFill>
                  <a:schemeClr val="accent2"/>
                </a:solidFill>
              </a:rPr>
              <a:t>FMA</a:t>
            </a:r>
            <a:endParaRPr lang="en-GB" b="1" i="1" dirty="0">
              <a:solidFill>
                <a:schemeClr val="accent2"/>
              </a:solidFill>
            </a:endParaRPr>
          </a:p>
        </p:txBody>
      </p:sp>
      <p:cxnSp>
        <p:nvCxnSpPr>
          <p:cNvPr id="32" name="Straight Arrow Connector 31"/>
          <p:cNvCxnSpPr/>
          <p:nvPr/>
        </p:nvCxnSpPr>
        <p:spPr>
          <a:xfrm flipV="1">
            <a:off x="40957" y="3094763"/>
            <a:ext cx="4320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485646" y="3097035"/>
            <a:ext cx="367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0957" y="3534643"/>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Planted</a:t>
            </a:r>
            <a:endParaRPr lang="en-GB" i="1" dirty="0">
              <a:solidFill>
                <a:schemeClr val="accent6">
                  <a:lumMod val="60000"/>
                  <a:lumOff val="40000"/>
                </a:schemeClr>
              </a:solidFill>
            </a:endParaRPr>
          </a:p>
        </p:txBody>
      </p:sp>
      <p:sp>
        <p:nvSpPr>
          <p:cNvPr id="54" name="TextBox 53"/>
          <p:cNvSpPr txBox="1"/>
          <p:nvPr/>
        </p:nvSpPr>
        <p:spPr>
          <a:xfrm>
            <a:off x="4527512"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pic>
        <p:nvPicPr>
          <p:cNvPr id="56" name="Picture 14" descr="En ocasiones el ripper o rejón puede llevar aletas"/>
          <p:cNvPicPr>
            <a:picLocks noChangeAspect="1" noChangeArrowheads="1"/>
          </p:cNvPicPr>
          <p:nvPr/>
        </p:nvPicPr>
        <p:blipFill rotWithShape="1">
          <a:blip r:embed="rId3" cstate="print">
            <a:lum bright="-6000" contrast="36000"/>
            <a:extLst>
              <a:ext uri="{28A0092B-C50C-407E-A947-70E740481C1C}">
                <a14:useLocalDpi xmlns:a14="http://schemas.microsoft.com/office/drawing/2010/main" val="0"/>
              </a:ext>
            </a:extLst>
          </a:blip>
          <a:srcRect r="42580" b="57710"/>
          <a:stretch/>
        </p:blipFill>
        <p:spPr bwMode="auto">
          <a:xfrm>
            <a:off x="225181" y="2316526"/>
            <a:ext cx="622154" cy="75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4" descr="foto38"/>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r="50000" b="52613"/>
          <a:stretch/>
        </p:blipFill>
        <p:spPr bwMode="auto">
          <a:xfrm>
            <a:off x="860848" y="2794356"/>
            <a:ext cx="841192" cy="7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a:off x="78939" y="915566"/>
            <a:ext cx="12024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6" descr="foto53"/>
          <p:cNvPicPr>
            <a:picLocks noChangeAspect="1" noChangeArrowheads="1"/>
          </p:cNvPicPr>
          <p:nvPr/>
        </p:nvPicPr>
        <p:blipFill>
          <a:blip r:embed="rId5">
            <a:lum bright="-24000" contrast="36000"/>
            <a:extLst>
              <a:ext uri="{28A0092B-C50C-407E-A947-70E740481C1C}">
                <a14:useLocalDpi xmlns:a14="http://schemas.microsoft.com/office/drawing/2010/main" val="0"/>
              </a:ext>
            </a:extLst>
          </a:blip>
          <a:srcRect/>
          <a:stretch>
            <a:fillRect/>
          </a:stretch>
        </p:blipFill>
        <p:spPr bwMode="auto">
          <a:xfrm>
            <a:off x="89061" y="155927"/>
            <a:ext cx="691018" cy="11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flipV="1">
            <a:off x="8272807" y="3097035"/>
            <a:ext cx="3852000" cy="0"/>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14673" y="3569067"/>
            <a:ext cx="1794684" cy="369332"/>
          </a:xfrm>
          <a:prstGeom prst="rect">
            <a:avLst/>
          </a:prstGeom>
          <a:noFill/>
        </p:spPr>
        <p:txBody>
          <a:bodyPr wrap="square" rtlCol="0">
            <a:spAutoFit/>
          </a:bodyPr>
          <a:lstStyle/>
          <a:p>
            <a:r>
              <a:rPr lang="en-GB" i="1" dirty="0" smtClean="0">
                <a:solidFill>
                  <a:schemeClr val="accent6">
                    <a:lumMod val="60000"/>
                    <a:lumOff val="40000"/>
                  </a:schemeClr>
                </a:solidFill>
              </a:rPr>
              <a:t>Coppice</a:t>
            </a:r>
            <a:endParaRPr lang="en-GB" i="1" dirty="0">
              <a:solidFill>
                <a:schemeClr val="accent6">
                  <a:lumMod val="60000"/>
                  <a:lumOff val="40000"/>
                </a:schemeClr>
              </a:solidFill>
            </a:endParaRPr>
          </a:p>
        </p:txBody>
      </p:sp>
      <p:sp>
        <p:nvSpPr>
          <p:cNvPr id="4" name="TextBox 3"/>
          <p:cNvSpPr txBox="1"/>
          <p:nvPr/>
        </p:nvSpPr>
        <p:spPr>
          <a:xfrm>
            <a:off x="4881904" y="4878721"/>
            <a:ext cx="3132161" cy="369332"/>
          </a:xfrm>
          <a:prstGeom prst="rect">
            <a:avLst/>
          </a:prstGeom>
          <a:noFill/>
        </p:spPr>
        <p:txBody>
          <a:bodyPr wrap="square" rtlCol="0">
            <a:spAutoFit/>
          </a:bodyPr>
          <a:lstStyle/>
          <a:p>
            <a:r>
              <a:rPr lang="en-US" b="1" dirty="0" smtClean="0">
                <a:solidFill>
                  <a:srgbClr val="0000FF"/>
                </a:solidFill>
              </a:rPr>
              <a:t>= 10 000 / (4 x 2.5)</a:t>
            </a:r>
            <a:endParaRPr lang="pt-PT" b="1" dirty="0">
              <a:solidFill>
                <a:srgbClr val="0000FF"/>
              </a:solidFill>
            </a:endParaRPr>
          </a:p>
        </p:txBody>
      </p:sp>
      <p:sp>
        <p:nvSpPr>
          <p:cNvPr id="16" name="Rectangle 15"/>
          <p:cNvSpPr/>
          <p:nvPr/>
        </p:nvSpPr>
        <p:spPr>
          <a:xfrm>
            <a:off x="829294" y="374684"/>
            <a:ext cx="10533412" cy="1077218"/>
          </a:xfrm>
          <a:prstGeom prst="rect">
            <a:avLst/>
          </a:prstGeom>
        </p:spPr>
        <p:txBody>
          <a:bodyPr wrap="square">
            <a:spAutoFit/>
          </a:bodyPr>
          <a:lstStyle/>
          <a:p>
            <a:r>
              <a:rPr lang="en-US" sz="3200" dirty="0" smtClean="0">
                <a:solidFill>
                  <a:srgbClr val="5C8331"/>
                </a:solidFill>
                <a:latin typeface="Arial" panose="020B0604020202020204" pitchFamily="34" charset="0"/>
                <a:cs typeface="Arial" panose="020B0604020202020204" pitchFamily="34" charset="0"/>
              </a:rPr>
              <a:t>Exercise </a:t>
            </a:r>
            <a:r>
              <a:rPr lang="en-US" sz="3200" dirty="0">
                <a:solidFill>
                  <a:srgbClr val="5C8331"/>
                </a:solidFill>
                <a:latin typeface="Arial" panose="020B0604020202020204" pitchFamily="34" charset="0"/>
                <a:cs typeface="Arial" panose="020B0604020202020204" pitchFamily="34" charset="0"/>
              </a:rPr>
              <a:t>5.1.1 a)</a:t>
            </a:r>
          </a:p>
          <a:p>
            <a:endParaRPr lang="en-US" sz="3200" dirty="0" smtClean="0">
              <a:solidFill>
                <a:srgbClr val="5C83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8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Cosmic Light">
      <a:dk1>
        <a:sysClr val="windowText" lastClr="000000"/>
      </a:dk1>
      <a:lt1>
        <a:sysClr val="window" lastClr="FFFFFF"/>
      </a:lt1>
      <a:dk2>
        <a:srgbClr val="44546A"/>
      </a:dk2>
      <a:lt2>
        <a:srgbClr val="E7E6E6"/>
      </a:lt2>
      <a:accent1>
        <a:srgbClr val="00A9BE"/>
      </a:accent1>
      <a:accent2>
        <a:srgbClr val="CAD936"/>
      </a:accent2>
      <a:accent3>
        <a:srgbClr val="7CB042"/>
      </a:accent3>
      <a:accent4>
        <a:srgbClr val="F2BC24"/>
      </a:accent4>
      <a:accent5>
        <a:srgbClr val="273238"/>
      </a:accent5>
      <a:accent6>
        <a:srgbClr val="455B6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6698</TotalTime>
  <Words>2011</Words>
  <Application>Microsoft Office PowerPoint</Application>
  <PresentationFormat>Widescreen</PresentationFormat>
  <Paragraphs>329</Paragraphs>
  <Slides>48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Junaed</dc:creator>
  <cp:lastModifiedBy>smb</cp:lastModifiedBy>
  <cp:revision>371</cp:revision>
  <dcterms:created xsi:type="dcterms:W3CDTF">2015-03-18T21:46:04Z</dcterms:created>
  <dcterms:modified xsi:type="dcterms:W3CDTF">2021-10-28T20:49:26Z</dcterms:modified>
</cp:coreProperties>
</file>