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0"/>
  </p:handoutMasterIdLst>
  <p:sldIdLst>
    <p:sldId id="256" r:id="rId2"/>
    <p:sldId id="308" r:id="rId3"/>
    <p:sldId id="373" r:id="rId4"/>
    <p:sldId id="374" r:id="rId5"/>
    <p:sldId id="375" r:id="rId6"/>
    <p:sldId id="376" r:id="rId7"/>
    <p:sldId id="372" r:id="rId8"/>
    <p:sldId id="336" r:id="rId9"/>
    <p:sldId id="359" r:id="rId10"/>
    <p:sldId id="377" r:id="rId11"/>
    <p:sldId id="378" r:id="rId12"/>
    <p:sldId id="337" r:id="rId13"/>
    <p:sldId id="362" r:id="rId14"/>
    <p:sldId id="363" r:id="rId15"/>
    <p:sldId id="364" r:id="rId16"/>
    <p:sldId id="366" r:id="rId17"/>
    <p:sldId id="367" r:id="rId18"/>
    <p:sldId id="368" r:id="rId19"/>
    <p:sldId id="320" r:id="rId20"/>
    <p:sldId id="358" r:id="rId21"/>
    <p:sldId id="327" r:id="rId22"/>
    <p:sldId id="328" r:id="rId23"/>
    <p:sldId id="369" r:id="rId24"/>
    <p:sldId id="379" r:id="rId25"/>
    <p:sldId id="330" r:id="rId26"/>
    <p:sldId id="331" r:id="rId27"/>
    <p:sldId id="370" r:id="rId28"/>
    <p:sldId id="371" r:id="rId29"/>
  </p:sldIdLst>
  <p:sldSz cx="12192000" cy="6858000"/>
  <p:notesSz cx="6858000" cy="9658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6600"/>
    <a:srgbClr val="009900"/>
    <a:srgbClr val="CC9900"/>
    <a:srgbClr val="CCFF99"/>
    <a:srgbClr val="FFCC66"/>
    <a:srgbClr val="008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12087E-31DC-4855-844A-3D474F4DD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94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3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76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304800"/>
            <a:ext cx="2863851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185" y="304800"/>
            <a:ext cx="8392583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38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01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511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1" y="1628800"/>
            <a:ext cx="11419417" cy="4737005"/>
          </a:xfrm>
        </p:spPr>
        <p:txBody>
          <a:bodyPr tIns="108000"/>
          <a:lstStyle>
            <a:lvl1pPr>
              <a:lnSpc>
                <a:spcPts val="3000"/>
              </a:lnSpc>
              <a:spcBef>
                <a:spcPts val="1200"/>
              </a:spcBef>
              <a:defRPr b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94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57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1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5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5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76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72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248239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600200"/>
            <a:ext cx="11419417" cy="4765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8000" rIns="2743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11988801" y="0"/>
            <a:ext cx="192617" cy="6858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1"/>
            <a:ext cx="12192000" cy="14446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713538"/>
            <a:ext cx="12192000" cy="1444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2D45B-6CBE-4681-AE70-DF1E43559D40}"/>
              </a:ext>
            </a:extLst>
          </p:cNvPr>
          <p:cNvSpPr txBox="1"/>
          <p:nvPr userDrawn="1"/>
        </p:nvSpPr>
        <p:spPr>
          <a:xfrm>
            <a:off x="8286161" y="6344239"/>
            <a:ext cx="379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Margarida Tomé,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revision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00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lnSpc>
          <a:spcPts val="3000"/>
        </a:lnSpc>
        <a:spcBef>
          <a:spcPts val="1200"/>
        </a:spcBef>
        <a:spcAft>
          <a:spcPct val="0"/>
        </a:spcAft>
        <a:buClr>
          <a:srgbClr val="008000"/>
        </a:buClr>
        <a:buSzPct val="80000"/>
        <a:buFont typeface="Wingdings" panose="05000000000000000000" pitchFamily="2" charset="2"/>
        <a:buChar char="è"/>
        <a:defRPr sz="2200" b="0">
          <a:solidFill>
            <a:srgbClr val="663300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>
          <a:solidFill>
            <a:srgbClr val="663300"/>
          </a:solidFill>
          <a:latin typeface="Trebuchet MS" panose="020B0603020202020204" pitchFamily="34" charset="0"/>
        </a:defRPr>
      </a:lvl2pPr>
      <a:lvl3pPr marL="1143000" indent="-228600" algn="just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>
          <a:solidFill>
            <a:srgbClr val="663300"/>
          </a:solidFill>
          <a:latin typeface="Trebuchet MS" panose="020B0603020202020204" pitchFamily="34" charset="0"/>
        </a:defRPr>
      </a:lvl3pPr>
      <a:lvl4pPr marL="1600200" indent="-228600" algn="just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1600">
          <a:solidFill>
            <a:srgbClr val="663300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rgbClr val="663300"/>
          </a:solidFill>
          <a:latin typeface="Trebuchet MS" panose="020B0603020202020204" pitchFamily="34" charset="0"/>
        </a:defRPr>
      </a:lvl5pPr>
      <a:lvl6pPr marL="25146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5000"/>
        </a:spcBef>
        <a:spcAft>
          <a:spcPct val="0"/>
        </a:spcAft>
        <a:buClr>
          <a:srgbClr val="008000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1384" y="457200"/>
            <a:ext cx="11017224" cy="2438400"/>
          </a:xfrm>
        </p:spPr>
        <p:txBody>
          <a:bodyPr/>
          <a:lstStyle/>
          <a:p>
            <a:br>
              <a:rPr lang="pt-PT" altLang="en-US" sz="700"/>
            </a:br>
            <a:r>
              <a:rPr lang="pt-PT" altLang="en-US" sz="3000"/>
              <a:t>Variables for tree and stand description/characterization</a:t>
            </a:r>
            <a:endParaRPr lang="en-GB" altLang="en-US" sz="300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2209800" y="3200401"/>
            <a:ext cx="7627938" cy="3209925"/>
            <a:chOff x="292" y="2088"/>
            <a:chExt cx="4805" cy="2022"/>
          </a:xfrm>
        </p:grpSpPr>
        <p:graphicFrame>
          <p:nvGraphicFramePr>
            <p:cNvPr id="2052" name="Object 13"/>
            <p:cNvGraphicFramePr>
              <a:graphicFrameLocks/>
            </p:cNvGraphicFramePr>
            <p:nvPr/>
          </p:nvGraphicFramePr>
          <p:xfrm>
            <a:off x="1937" y="2584"/>
            <a:ext cx="1253" cy="1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Clip" r:id="rId3" imgW="4724460" imgH="4124235" progId="MS_ClipArt_Gallery.2">
                    <p:embed/>
                  </p:oleObj>
                </mc:Choice>
                <mc:Fallback>
                  <p:oleObj name="Clip" r:id="rId3" imgW="4724460" imgH="4124235" progId="MS_ClipArt_Gallery.2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7" y="2584"/>
                          <a:ext cx="1253" cy="10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14"/>
            <p:cNvGraphicFramePr>
              <a:graphicFrameLocks/>
            </p:cNvGraphicFramePr>
            <p:nvPr/>
          </p:nvGraphicFramePr>
          <p:xfrm>
            <a:off x="2511" y="2769"/>
            <a:ext cx="1536" cy="1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Clip" r:id="rId5" imgW="4724460" imgH="4124235" progId="MS_ClipArt_Gallery.2">
                    <p:embed/>
                  </p:oleObj>
                </mc:Choice>
                <mc:Fallback>
                  <p:oleObj name="Clip" r:id="rId5" imgW="4724460" imgH="4124235" progId="MS_ClipArt_Gallery.2">
                    <p:embed/>
                    <p:pic>
                      <p:nvPicPr>
                        <p:cNvPr id="0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" y="2769"/>
                          <a:ext cx="1536" cy="1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15"/>
            <p:cNvGraphicFramePr>
              <a:graphicFrameLocks/>
            </p:cNvGraphicFramePr>
            <p:nvPr/>
          </p:nvGraphicFramePr>
          <p:xfrm>
            <a:off x="292" y="2288"/>
            <a:ext cx="2080" cy="1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Clip" r:id="rId7" imgW="4724460" imgH="4124235" progId="MS_ClipArt_Gallery.2">
                    <p:embed/>
                  </p:oleObj>
                </mc:Choice>
                <mc:Fallback>
                  <p:oleObj name="Clip" r:id="rId7" imgW="4724460" imgH="4124235" progId="MS_ClipArt_Gallery.2">
                    <p:embed/>
                    <p:pic>
                      <p:nvPicPr>
                        <p:cNvPr id="0" name="Objec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" y="2288"/>
                          <a:ext cx="2080" cy="1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16"/>
            <p:cNvGraphicFramePr>
              <a:graphicFrameLocks/>
            </p:cNvGraphicFramePr>
            <p:nvPr/>
          </p:nvGraphicFramePr>
          <p:xfrm>
            <a:off x="3017" y="2088"/>
            <a:ext cx="2080" cy="1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Clip" r:id="rId9" imgW="4724460" imgH="4124235" progId="MS_ClipArt_Gallery.2">
                    <p:embed/>
                  </p:oleObj>
                </mc:Choice>
                <mc:Fallback>
                  <p:oleObj name="Clip" r:id="rId9" imgW="4724460" imgH="4124235" progId="MS_ClipArt_Gallery.2">
                    <p:embed/>
                    <p:pic>
                      <p:nvPicPr>
                        <p:cNvPr id="0" name="Object 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" y="2088"/>
                          <a:ext cx="2080" cy="1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F57B2-0007-4194-B804-438A2CAEF05E}"/>
              </a:ext>
            </a:extLst>
          </p:cNvPr>
          <p:cNvSpPr/>
          <p:nvPr/>
        </p:nvSpPr>
        <p:spPr bwMode="auto">
          <a:xfrm>
            <a:off x="191344" y="116632"/>
            <a:ext cx="11809312" cy="6624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 descr="area_est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33401"/>
            <a:ext cx="8774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41488" y="304800"/>
            <a:ext cx="87741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Of course not… there is the need to sample</a:t>
            </a:r>
          </a:p>
        </p:txBody>
      </p:sp>
    </p:spTree>
    <p:extLst>
      <p:ext uri="{BB962C8B-B14F-4D97-AF65-F5344CB8AC3E}">
        <p14:creationId xmlns:p14="http://schemas.microsoft.com/office/powerpoint/2010/main" val="31780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F57B2-0007-4194-B804-438A2CAEF05E}"/>
              </a:ext>
            </a:extLst>
          </p:cNvPr>
          <p:cNvSpPr/>
          <p:nvPr/>
        </p:nvSpPr>
        <p:spPr bwMode="auto">
          <a:xfrm>
            <a:off x="191344" y="116632"/>
            <a:ext cx="11809312" cy="6624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 descr="area_est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33401"/>
            <a:ext cx="8774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41488" y="304800"/>
            <a:ext cx="87741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Is it easy to sample individual trees? NO!</a:t>
            </a:r>
          </a:p>
        </p:txBody>
      </p:sp>
    </p:spTree>
    <p:extLst>
      <p:ext uri="{BB962C8B-B14F-4D97-AF65-F5344CB8AC3E}">
        <p14:creationId xmlns:p14="http://schemas.microsoft.com/office/powerpoint/2010/main" val="336187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E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93726"/>
            <a:ext cx="8774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07368" y="304800"/>
            <a:ext cx="11377264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Sampling unit is usually the </a:t>
            </a:r>
            <a:r>
              <a:rPr lang="en-GB" altLang="en-US" sz="2800" b="1" u="sng" dirty="0">
                <a:solidFill>
                  <a:srgbClr val="008000"/>
                </a:solidFill>
                <a:latin typeface="Trebuchet MS" panose="020B0603020202020204" pitchFamily="34" charset="0"/>
              </a:rPr>
              <a:t>plot</a:t>
            </a:r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GB" altLang="en-US" sz="2800" b="1" dirty="0">
                <a:solidFill>
                  <a:srgbClr val="008000"/>
                </a:solidFill>
                <a:latin typeface="Trebuchet MS" panose="020B0603020202020204" pitchFamily="34" charset="0"/>
              </a:rPr>
              <a:t>(or an equivalent way to estimate values /ha)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What is a plot?</a:t>
            </a: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en-US" dirty="0" err="1"/>
              <a:t>It</a:t>
            </a:r>
            <a:r>
              <a:rPr lang="pt-PT" altLang="en-US" dirty="0"/>
              <a:t> </a:t>
            </a:r>
            <a:r>
              <a:rPr lang="pt-PT" altLang="en-US" dirty="0" err="1"/>
              <a:t>is</a:t>
            </a:r>
            <a:r>
              <a:rPr lang="pt-PT" altLang="en-US" dirty="0"/>
              <a:t> </a:t>
            </a:r>
            <a:r>
              <a:rPr lang="pt-PT" altLang="en-US" dirty="0" err="1"/>
              <a:t>an</a:t>
            </a:r>
            <a:r>
              <a:rPr lang="pt-PT" altLang="en-US" dirty="0"/>
              <a:t> </a:t>
            </a:r>
            <a:r>
              <a:rPr lang="pt-PT" altLang="en-US" dirty="0" err="1"/>
              <a:t>area</a:t>
            </a:r>
            <a:r>
              <a:rPr lang="pt-PT" altLang="en-US" dirty="0"/>
              <a:t> </a:t>
            </a:r>
            <a:r>
              <a:rPr lang="pt-PT" altLang="en-US" dirty="0" err="1"/>
              <a:t>within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stand </a:t>
            </a:r>
            <a:r>
              <a:rPr lang="pt-PT" altLang="en-US" dirty="0" err="1"/>
              <a:t>that</a:t>
            </a:r>
            <a:r>
              <a:rPr lang="pt-PT" altLang="en-US" dirty="0"/>
              <a:t> </a:t>
            </a:r>
            <a:r>
              <a:rPr lang="pt-PT" altLang="en-US" dirty="0" err="1"/>
              <a:t>is</a:t>
            </a:r>
            <a:r>
              <a:rPr lang="pt-PT" altLang="en-US" dirty="0"/>
              <a:t> </a:t>
            </a:r>
            <a:r>
              <a:rPr lang="pt-PT" altLang="en-US" dirty="0" err="1"/>
              <a:t>used</a:t>
            </a:r>
            <a:r>
              <a:rPr lang="pt-PT" altLang="en-US" dirty="0"/>
              <a:t> to </a:t>
            </a:r>
            <a:r>
              <a:rPr lang="pt-PT" altLang="en-US" dirty="0" err="1"/>
              <a:t>measure</a:t>
            </a:r>
            <a:r>
              <a:rPr lang="pt-PT" altLang="en-US" dirty="0"/>
              <a:t> </a:t>
            </a:r>
            <a:r>
              <a:rPr lang="pt-PT" altLang="en-US" dirty="0" err="1"/>
              <a:t>and</a:t>
            </a:r>
            <a:r>
              <a:rPr lang="pt-PT" altLang="en-US" dirty="0"/>
              <a:t> </a:t>
            </a:r>
            <a:r>
              <a:rPr lang="pt-PT" altLang="en-US" dirty="0" err="1"/>
              <a:t>evaluate</a:t>
            </a:r>
            <a:r>
              <a:rPr lang="pt-PT" altLang="en-US" dirty="0"/>
              <a:t> </a:t>
            </a:r>
            <a:r>
              <a:rPr lang="pt-PT" altLang="en-US" dirty="0" err="1"/>
              <a:t>tree</a:t>
            </a:r>
            <a:r>
              <a:rPr lang="pt-PT" altLang="en-US" dirty="0"/>
              <a:t> </a:t>
            </a:r>
            <a:r>
              <a:rPr lang="pt-PT" altLang="en-US" dirty="0" err="1"/>
              <a:t>and</a:t>
            </a:r>
            <a:r>
              <a:rPr lang="pt-PT" altLang="en-US" dirty="0"/>
              <a:t> stand </a:t>
            </a:r>
            <a:r>
              <a:rPr lang="pt-PT" altLang="en-US" dirty="0" err="1"/>
              <a:t>variables</a:t>
            </a:r>
            <a:r>
              <a:rPr lang="pt-PT" altLang="en-US" dirty="0"/>
              <a:t> (</a:t>
            </a:r>
            <a:r>
              <a:rPr lang="pt-PT" altLang="en-US" dirty="0" err="1"/>
              <a:t>these</a:t>
            </a:r>
            <a:r>
              <a:rPr lang="pt-PT" altLang="en-US" dirty="0"/>
              <a:t> </a:t>
            </a:r>
            <a:r>
              <a:rPr lang="pt-PT" altLang="en-US" dirty="0" err="1"/>
              <a:t>last</a:t>
            </a:r>
            <a:r>
              <a:rPr lang="pt-PT" altLang="en-US" dirty="0"/>
              <a:t> </a:t>
            </a:r>
            <a:r>
              <a:rPr lang="pt-PT" altLang="en-US" dirty="0" err="1"/>
              <a:t>reported</a:t>
            </a:r>
            <a:r>
              <a:rPr lang="pt-PT" altLang="en-US" dirty="0"/>
              <a:t> to </a:t>
            </a:r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ha</a:t>
            </a:r>
            <a:r>
              <a:rPr lang="pt-PT" altLang="en-US" dirty="0"/>
              <a:t>)</a:t>
            </a:r>
          </a:p>
          <a:p>
            <a:r>
              <a:rPr lang="pt-PT" altLang="en-US" dirty="0" err="1"/>
              <a:t>It</a:t>
            </a:r>
            <a:r>
              <a:rPr lang="pt-PT" altLang="en-US" dirty="0"/>
              <a:t> can </a:t>
            </a:r>
            <a:r>
              <a:rPr lang="pt-PT" altLang="en-US" dirty="0" err="1"/>
              <a:t>be</a:t>
            </a:r>
            <a:r>
              <a:rPr lang="pt-PT" altLang="en-US" dirty="0"/>
              <a:t> a </a:t>
            </a:r>
            <a:r>
              <a:rPr lang="pt-PT" altLang="en-US" dirty="0" err="1"/>
              <a:t>simple</a:t>
            </a:r>
            <a:r>
              <a:rPr lang="pt-PT" altLang="en-US" dirty="0"/>
              <a:t> </a:t>
            </a:r>
            <a:r>
              <a:rPr lang="pt-PT" altLang="en-US" dirty="0" err="1"/>
              <a:t>plot</a:t>
            </a:r>
            <a:r>
              <a:rPr lang="pt-PT" altLang="en-US" dirty="0"/>
              <a:t>, </a:t>
            </a:r>
            <a:r>
              <a:rPr lang="pt-PT" altLang="en-US" dirty="0" err="1"/>
              <a:t>usually</a:t>
            </a:r>
            <a:r>
              <a:rPr lang="pt-PT" altLang="en-US" dirty="0"/>
              <a:t> circular, </a:t>
            </a:r>
            <a:r>
              <a:rPr lang="pt-PT" altLang="en-US" dirty="0" err="1"/>
              <a:t>but</a:t>
            </a:r>
            <a:r>
              <a:rPr lang="pt-PT" altLang="en-US" dirty="0"/>
              <a:t> </a:t>
            </a:r>
            <a:r>
              <a:rPr lang="pt-PT" altLang="en-US" dirty="0" err="1"/>
              <a:t>other</a:t>
            </a:r>
            <a:r>
              <a:rPr lang="pt-PT" altLang="en-US" dirty="0"/>
              <a:t> </a:t>
            </a:r>
            <a:r>
              <a:rPr lang="pt-PT" altLang="en-US" dirty="0" err="1"/>
              <a:t>shapes</a:t>
            </a:r>
            <a:r>
              <a:rPr lang="pt-PT" altLang="en-US" dirty="0"/>
              <a:t> are </a:t>
            </a:r>
            <a:r>
              <a:rPr lang="pt-PT" altLang="en-US" dirty="0" err="1"/>
              <a:t>possible</a:t>
            </a:r>
            <a:endParaRPr lang="en-GB" altLang="en-US" dirty="0"/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4419600" y="3184525"/>
            <a:ext cx="3276600" cy="3124200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More complex plots</a:t>
            </a:r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en-US" dirty="0" err="1"/>
              <a:t>Combined</a:t>
            </a:r>
            <a:r>
              <a:rPr lang="pt-PT" altLang="en-US" dirty="0"/>
              <a:t> </a:t>
            </a:r>
            <a:r>
              <a:rPr lang="pt-PT" altLang="en-US" dirty="0" err="1"/>
              <a:t>or</a:t>
            </a:r>
            <a:r>
              <a:rPr lang="pt-PT" altLang="en-US" dirty="0"/>
              <a:t> </a:t>
            </a:r>
            <a:r>
              <a:rPr lang="pt-PT" altLang="en-US" dirty="0" err="1"/>
              <a:t>concentric</a:t>
            </a:r>
            <a:r>
              <a:rPr lang="pt-PT" altLang="en-US" dirty="0"/>
              <a:t> </a:t>
            </a:r>
            <a:r>
              <a:rPr lang="pt-PT" altLang="en-US" dirty="0" err="1"/>
              <a:t>plots</a:t>
            </a:r>
            <a:endParaRPr lang="en-GB" altLang="en-US" dirty="0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5448301" y="3429001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1200">
                <a:latin typeface="Tahoma" panose="020B0604030504040204" pitchFamily="34" charset="0"/>
                <a:cs typeface="Tahoma" panose="020B0604030504040204" pitchFamily="34" charset="0"/>
              </a:rPr>
              <a:t>every tree is measured</a:t>
            </a:r>
            <a:endParaRPr lang="en-US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232401" y="2924176"/>
            <a:ext cx="1655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1200">
                <a:latin typeface="Tahoma" panose="020B0604030504040204" pitchFamily="34" charset="0"/>
                <a:cs typeface="Tahoma" panose="020B0604030504040204" pitchFamily="34" charset="0"/>
              </a:rPr>
              <a:t>trees with d&gt;17.4 cm </a:t>
            </a:r>
            <a:endParaRPr lang="en-US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6" name="Oval 2"/>
          <p:cNvSpPr>
            <a:spLocks noChangeArrowheads="1"/>
          </p:cNvSpPr>
          <p:nvPr/>
        </p:nvSpPr>
        <p:spPr bwMode="auto">
          <a:xfrm>
            <a:off x="4008439" y="2205039"/>
            <a:ext cx="4103687" cy="4103687"/>
          </a:xfrm>
          <a:prstGeom prst="ellipse">
            <a:avLst/>
          </a:prstGeom>
          <a:noFill/>
          <a:ln w="254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5232400" y="2360614"/>
            <a:ext cx="172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PT" altLang="en-US" sz="1200">
                <a:latin typeface="Tahoma" panose="020B0604030504040204" pitchFamily="34" charset="0"/>
                <a:cs typeface="Tahoma" panose="020B0604030504040204" pitchFamily="34" charset="0"/>
              </a:rPr>
              <a:t>trees with d&gt;32.4 cm </a:t>
            </a:r>
            <a:endParaRPr lang="en-US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581525" y="2781301"/>
            <a:ext cx="2954338" cy="2981325"/>
          </a:xfrm>
          <a:prstGeom prst="ellipse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5016501" y="3213101"/>
            <a:ext cx="2068513" cy="2085975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50" name="TextBox 3"/>
          <p:cNvSpPr txBox="1">
            <a:spLocks noChangeArrowheads="1"/>
          </p:cNvSpPr>
          <p:nvPr/>
        </p:nvSpPr>
        <p:spPr bwMode="auto">
          <a:xfrm>
            <a:off x="5880100" y="4005263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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More complex plots</a:t>
            </a:r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en-US" dirty="0" err="1"/>
              <a:t>Clustered</a:t>
            </a:r>
            <a:r>
              <a:rPr lang="pt-PT" altLang="en-US" dirty="0"/>
              <a:t> </a:t>
            </a:r>
            <a:r>
              <a:rPr lang="pt-PT" altLang="en-US" dirty="0" err="1"/>
              <a:t>plots</a:t>
            </a:r>
            <a:endParaRPr lang="en-GB" altLang="en-US" dirty="0"/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2144713"/>
            <a:ext cx="4257675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 err="1"/>
              <a:t>Plot</a:t>
            </a:r>
            <a:r>
              <a:rPr lang="pt-PT" altLang="en-US" dirty="0"/>
              <a:t> </a:t>
            </a:r>
            <a:r>
              <a:rPr lang="pt-PT" altLang="en-US" dirty="0" err="1"/>
              <a:t>shapes</a:t>
            </a:r>
            <a:endParaRPr lang="en-GB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best</a:t>
            </a:r>
            <a:r>
              <a:rPr lang="pt-PT" altLang="en-US" dirty="0"/>
              <a:t> </a:t>
            </a:r>
            <a:r>
              <a:rPr lang="pt-PT" altLang="en-US" dirty="0" err="1"/>
              <a:t>shape</a:t>
            </a:r>
            <a:r>
              <a:rPr lang="pt-PT" altLang="en-US" dirty="0"/>
              <a:t> </a:t>
            </a:r>
            <a:r>
              <a:rPr lang="pt-PT" altLang="en-US" dirty="0" err="1"/>
              <a:t>is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one</a:t>
            </a:r>
            <a:r>
              <a:rPr lang="pt-PT" altLang="en-US" dirty="0"/>
              <a:t> </a:t>
            </a:r>
            <a:r>
              <a:rPr lang="pt-PT" altLang="en-US" dirty="0" err="1"/>
              <a:t>that</a:t>
            </a:r>
            <a:r>
              <a:rPr lang="pt-PT" altLang="en-US" dirty="0"/>
              <a:t> minimizes </a:t>
            </a:r>
            <a:r>
              <a:rPr lang="pt-PT" altLang="en-US" dirty="0" err="1"/>
              <a:t>the</a:t>
            </a:r>
            <a:r>
              <a:rPr lang="pt-PT" altLang="en-US" dirty="0"/>
              <a:t> ratio </a:t>
            </a:r>
            <a:r>
              <a:rPr lang="pt-PT" altLang="en-US" dirty="0" err="1"/>
              <a:t>border</a:t>
            </a:r>
            <a:r>
              <a:rPr lang="pt-PT" altLang="en-US" dirty="0"/>
              <a:t> </a:t>
            </a:r>
            <a:r>
              <a:rPr lang="pt-PT" altLang="en-US" dirty="0" err="1"/>
              <a:t>lenght</a:t>
            </a:r>
            <a:r>
              <a:rPr lang="pt-PT" altLang="en-US" dirty="0"/>
              <a:t>/</a:t>
            </a:r>
            <a:r>
              <a:rPr lang="pt-PT" altLang="en-US" dirty="0" err="1"/>
              <a:t>area</a:t>
            </a:r>
            <a:r>
              <a:rPr lang="pt-PT" altLang="en-US" dirty="0"/>
              <a:t> </a:t>
            </a:r>
            <a:r>
              <a:rPr lang="pt-PT" altLang="en-US" dirty="0">
                <a:sym typeface="Symbol" panose="05050102010706020507" pitchFamily="18" charset="2"/>
              </a:rPr>
              <a:t> </a:t>
            </a:r>
            <a:r>
              <a:rPr lang="pt-PT" altLang="en-US" dirty="0" err="1">
                <a:sym typeface="Symbol" panose="05050102010706020507" pitchFamily="18" charset="2"/>
              </a:rPr>
              <a:t>the</a:t>
            </a:r>
            <a:r>
              <a:rPr lang="pt-PT" altLang="en-US" dirty="0">
                <a:sym typeface="Symbol" panose="05050102010706020507" pitchFamily="18" charset="2"/>
              </a:rPr>
              <a:t> </a:t>
            </a:r>
            <a:r>
              <a:rPr lang="pt-PT" altLang="en-US" dirty="0" err="1">
                <a:sym typeface="Symbol" panose="05050102010706020507" pitchFamily="18" charset="2"/>
              </a:rPr>
              <a:t>circle</a:t>
            </a:r>
            <a:endParaRPr lang="pt-PT" altLang="en-US" dirty="0">
              <a:sym typeface="Symbol" panose="05050102010706020507" pitchFamily="18" charset="2"/>
            </a:endParaRPr>
          </a:p>
          <a:p>
            <a:r>
              <a:rPr lang="pt-PT" altLang="en-US" dirty="0" err="1">
                <a:sym typeface="Symbol" panose="05050102010706020507" pitchFamily="18" charset="2"/>
              </a:rPr>
              <a:t>Other</a:t>
            </a:r>
            <a:r>
              <a:rPr lang="pt-PT" altLang="en-US" dirty="0">
                <a:sym typeface="Symbol" panose="05050102010706020507" pitchFamily="18" charset="2"/>
              </a:rPr>
              <a:t> </a:t>
            </a:r>
            <a:r>
              <a:rPr lang="pt-PT" altLang="en-US" dirty="0" err="1">
                <a:sym typeface="Symbol" panose="05050102010706020507" pitchFamily="18" charset="2"/>
              </a:rPr>
              <a:t>shapes</a:t>
            </a:r>
            <a:r>
              <a:rPr lang="pt-PT" altLang="en-US" dirty="0">
                <a:sym typeface="Symbol" panose="05050102010706020507" pitchFamily="18" charset="2"/>
              </a:rPr>
              <a:t> are </a:t>
            </a:r>
            <a:r>
              <a:rPr lang="pt-PT" altLang="en-US" dirty="0" err="1">
                <a:sym typeface="Symbol" panose="05050102010706020507" pitchFamily="18" charset="2"/>
              </a:rPr>
              <a:t>sometimes</a:t>
            </a:r>
            <a:r>
              <a:rPr lang="pt-PT" altLang="en-US" dirty="0">
                <a:sym typeface="Symbol" panose="05050102010706020507" pitchFamily="18" charset="2"/>
              </a:rPr>
              <a:t> </a:t>
            </a:r>
            <a:r>
              <a:rPr lang="pt-PT" altLang="en-US" dirty="0" err="1">
                <a:sym typeface="Symbol" panose="05050102010706020507" pitchFamily="18" charset="2"/>
              </a:rPr>
              <a:t>used</a:t>
            </a:r>
            <a:r>
              <a:rPr lang="pt-PT" altLang="en-US" dirty="0">
                <a:sym typeface="Symbol" panose="05050102010706020507" pitchFamily="18" charset="2"/>
              </a:rPr>
              <a:t>: </a:t>
            </a:r>
            <a:r>
              <a:rPr lang="pt-PT" altLang="en-US" dirty="0" err="1">
                <a:sym typeface="Symbol" panose="05050102010706020507" pitchFamily="18" charset="2"/>
              </a:rPr>
              <a:t>square</a:t>
            </a:r>
            <a:r>
              <a:rPr lang="pt-PT" altLang="en-US" dirty="0">
                <a:sym typeface="Symbol" panose="05050102010706020507" pitchFamily="18" charset="2"/>
              </a:rPr>
              <a:t>, </a:t>
            </a:r>
            <a:r>
              <a:rPr lang="pt-PT" altLang="en-US" dirty="0" err="1">
                <a:sym typeface="Symbol" panose="05050102010706020507" pitchFamily="18" charset="2"/>
              </a:rPr>
              <a:t>rectangle</a:t>
            </a:r>
            <a:r>
              <a:rPr lang="pt-PT" altLang="en-US" dirty="0">
                <a:sym typeface="Symbol" panose="05050102010706020507" pitchFamily="18" charset="2"/>
              </a:rPr>
              <a:t>, strips</a:t>
            </a:r>
            <a:endParaRPr lang="en-GB" altLang="en-US" dirty="0"/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2271464" y="3140968"/>
            <a:ext cx="1965325" cy="1874837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4646364" y="3179068"/>
            <a:ext cx="1512887" cy="1476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591051" y="3215580"/>
            <a:ext cx="3097213" cy="147796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487116" y="5285679"/>
            <a:ext cx="7353300" cy="738188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What do we measure within the plots?</a:t>
            </a:r>
            <a:endParaRPr lang="en-US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err="1"/>
              <a:t>We</a:t>
            </a:r>
            <a:r>
              <a:rPr lang="pt-PT" altLang="en-US" dirty="0"/>
              <a:t> can </a:t>
            </a:r>
            <a:r>
              <a:rPr lang="pt-PT" altLang="en-US" dirty="0" err="1"/>
              <a:t>measure</a:t>
            </a:r>
            <a:r>
              <a:rPr lang="pt-PT" altLang="en-US" dirty="0"/>
              <a:t>:</a:t>
            </a:r>
          </a:p>
          <a:p>
            <a:pPr lvl="1"/>
            <a:r>
              <a:rPr lang="pt-PT" altLang="en-US" u="sng" dirty="0" err="1"/>
              <a:t>Trees</a:t>
            </a:r>
            <a:endParaRPr lang="pt-PT" altLang="en-US" u="sng" dirty="0"/>
          </a:p>
          <a:p>
            <a:pPr lvl="1"/>
            <a:r>
              <a:rPr lang="pt-PT" altLang="en-US" dirty="0" err="1"/>
              <a:t>Shrubs</a:t>
            </a:r>
            <a:endParaRPr lang="pt-PT" altLang="en-US" dirty="0"/>
          </a:p>
          <a:p>
            <a:pPr lvl="1"/>
            <a:r>
              <a:rPr lang="pt-PT" altLang="en-US" dirty="0" err="1"/>
              <a:t>Soil</a:t>
            </a:r>
            <a:r>
              <a:rPr lang="pt-PT" altLang="en-US" dirty="0"/>
              <a:t> </a:t>
            </a:r>
            <a:r>
              <a:rPr lang="pt-PT" altLang="en-US" dirty="0" err="1"/>
              <a:t>variables</a:t>
            </a:r>
            <a:endParaRPr lang="pt-PT" altLang="en-US" dirty="0"/>
          </a:p>
          <a:p>
            <a:pPr lvl="1"/>
            <a:r>
              <a:rPr lang="pt-PT" altLang="en-US" dirty="0" err="1"/>
              <a:t>Wildlife</a:t>
            </a:r>
            <a:endParaRPr lang="pt-PT" altLang="en-US" dirty="0"/>
          </a:p>
          <a:p>
            <a:pPr lvl="1"/>
            <a:r>
              <a:rPr lang="pt-PT" altLang="en-US" dirty="0"/>
              <a:t>...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And how do we characterize the stand?</a:t>
            </a:r>
            <a:endParaRPr lang="en-US" alt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err="1"/>
              <a:t>By</a:t>
            </a:r>
            <a:r>
              <a:rPr lang="pt-PT" altLang="en-US" dirty="0"/>
              <a:t> </a:t>
            </a:r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tree</a:t>
            </a:r>
            <a:r>
              <a:rPr lang="pt-PT" altLang="en-US" dirty="0"/>
              <a:t> </a:t>
            </a:r>
            <a:r>
              <a:rPr lang="pt-PT" altLang="en-US" dirty="0" err="1"/>
              <a:t>variables</a:t>
            </a:r>
            <a:r>
              <a:rPr lang="pt-PT" altLang="en-US" dirty="0"/>
              <a:t> </a:t>
            </a:r>
            <a:r>
              <a:rPr lang="pt-PT" altLang="en-US" dirty="0" err="1"/>
              <a:t>themselves</a:t>
            </a:r>
            <a:r>
              <a:rPr lang="pt-PT" altLang="en-US" dirty="0"/>
              <a:t> </a:t>
            </a:r>
            <a:r>
              <a:rPr lang="pt-PT" altLang="en-US" dirty="0" err="1"/>
              <a:t>but</a:t>
            </a:r>
            <a:r>
              <a:rPr lang="pt-PT" altLang="en-US" dirty="0"/>
              <a:t> </a:t>
            </a:r>
            <a:r>
              <a:rPr lang="pt-PT" altLang="en-US" dirty="0" err="1"/>
              <a:t>mainly</a:t>
            </a:r>
            <a:r>
              <a:rPr lang="pt-PT" altLang="en-US" dirty="0"/>
              <a:t> </a:t>
            </a:r>
            <a:r>
              <a:rPr lang="pt-PT" altLang="en-US" dirty="0" err="1"/>
              <a:t>by</a:t>
            </a:r>
            <a:r>
              <a:rPr lang="pt-PT" altLang="en-US" dirty="0"/>
              <a:t> </a:t>
            </a:r>
            <a:r>
              <a:rPr lang="pt-PT" altLang="en-US" dirty="0" err="1"/>
              <a:t>summarizing</a:t>
            </a:r>
            <a:r>
              <a:rPr lang="pt-PT" altLang="en-US" dirty="0"/>
              <a:t> </a:t>
            </a:r>
            <a:r>
              <a:rPr lang="pt-PT" altLang="en-US" dirty="0" err="1"/>
              <a:t>them</a:t>
            </a:r>
            <a:r>
              <a:rPr lang="pt-PT" altLang="en-US" dirty="0"/>
              <a:t> </a:t>
            </a:r>
            <a:r>
              <a:rPr lang="pt-PT" altLang="en-US" dirty="0" err="1"/>
              <a:t>into</a:t>
            </a:r>
            <a:r>
              <a:rPr lang="pt-PT" altLang="en-US" dirty="0"/>
              <a:t> stand </a:t>
            </a:r>
            <a:r>
              <a:rPr lang="pt-PT" altLang="en-US" dirty="0" err="1"/>
              <a:t>variables</a:t>
            </a:r>
            <a:r>
              <a:rPr lang="pt-PT" altLang="en-US" dirty="0"/>
              <a:t>:</a:t>
            </a:r>
          </a:p>
          <a:p>
            <a:pPr lvl="1"/>
            <a:r>
              <a:rPr lang="pt-PT" altLang="en-US" dirty="0"/>
              <a:t>Total </a:t>
            </a:r>
            <a:r>
              <a:rPr lang="pt-PT" altLang="en-US" dirty="0" err="1"/>
              <a:t>biomass</a:t>
            </a:r>
            <a:r>
              <a:rPr lang="pt-PT" altLang="en-US" dirty="0"/>
              <a:t> </a:t>
            </a:r>
            <a:r>
              <a:rPr lang="pt-PT" altLang="en-US" dirty="0" err="1"/>
              <a:t>and</a:t>
            </a:r>
            <a:r>
              <a:rPr lang="pt-PT" altLang="en-US" dirty="0"/>
              <a:t> </a:t>
            </a:r>
            <a:r>
              <a:rPr lang="pt-PT" altLang="en-US" dirty="0" err="1"/>
              <a:t>biomass</a:t>
            </a:r>
            <a:r>
              <a:rPr lang="pt-PT" altLang="en-US" dirty="0"/>
              <a:t> per </a:t>
            </a:r>
            <a:r>
              <a:rPr lang="pt-PT" altLang="en-US" dirty="0" err="1"/>
              <a:t>tree</a:t>
            </a:r>
            <a:r>
              <a:rPr lang="pt-PT" altLang="en-US" dirty="0"/>
              <a:t> </a:t>
            </a:r>
            <a:r>
              <a:rPr lang="pt-PT" altLang="en-US" dirty="0" err="1"/>
              <a:t>component</a:t>
            </a:r>
            <a:r>
              <a:rPr lang="pt-PT" altLang="en-US" dirty="0"/>
              <a:t> (</a:t>
            </a:r>
            <a:r>
              <a:rPr lang="pt-PT" altLang="en-US" dirty="0" err="1"/>
              <a:t>leaves</a:t>
            </a:r>
            <a:r>
              <a:rPr lang="pt-PT" altLang="en-US" dirty="0"/>
              <a:t>, </a:t>
            </a:r>
            <a:r>
              <a:rPr lang="pt-PT" altLang="en-US" dirty="0" err="1"/>
              <a:t>branches</a:t>
            </a:r>
            <a:r>
              <a:rPr lang="pt-PT" altLang="en-US" dirty="0"/>
              <a:t>, </a:t>
            </a:r>
            <a:r>
              <a:rPr lang="pt-PT" altLang="en-US" dirty="0" err="1"/>
              <a:t>stems</a:t>
            </a:r>
            <a:r>
              <a:rPr lang="pt-PT" altLang="en-US" dirty="0"/>
              <a:t>, </a:t>
            </a:r>
            <a:r>
              <a:rPr lang="pt-PT" altLang="en-US" dirty="0" err="1"/>
              <a:t>roots</a:t>
            </a:r>
            <a:r>
              <a:rPr lang="pt-PT" altLang="en-US" dirty="0"/>
              <a:t>)</a:t>
            </a:r>
          </a:p>
          <a:p>
            <a:pPr lvl="1"/>
            <a:r>
              <a:rPr lang="pt-PT" altLang="en-US" dirty="0" err="1"/>
              <a:t>Standing</a:t>
            </a:r>
            <a:r>
              <a:rPr lang="pt-PT" altLang="en-US" dirty="0"/>
              <a:t> volume</a:t>
            </a:r>
          </a:p>
          <a:p>
            <a:pPr lvl="1"/>
            <a:r>
              <a:rPr lang="pt-PT" altLang="en-US" dirty="0" err="1"/>
              <a:t>Several</a:t>
            </a:r>
            <a:r>
              <a:rPr lang="pt-PT" altLang="en-US" dirty="0"/>
              <a:t> </a:t>
            </a:r>
            <a:r>
              <a:rPr lang="pt-PT" altLang="en-US" dirty="0" err="1"/>
              <a:t>indicators</a:t>
            </a:r>
            <a:r>
              <a:rPr lang="pt-PT" altLang="en-US" dirty="0"/>
              <a:t> </a:t>
            </a:r>
            <a:r>
              <a:rPr lang="pt-PT" altLang="en-US" dirty="0" err="1"/>
              <a:t>of</a:t>
            </a:r>
            <a:r>
              <a:rPr lang="pt-PT" altLang="en-US" dirty="0"/>
              <a:t> </a:t>
            </a:r>
            <a:r>
              <a:rPr lang="pt-PT" altLang="en-US" dirty="0" err="1"/>
              <a:t>sustainable</a:t>
            </a:r>
            <a:r>
              <a:rPr lang="pt-PT" altLang="en-US" dirty="0"/>
              <a:t> </a:t>
            </a:r>
            <a:r>
              <a:rPr lang="pt-PT" altLang="en-US" dirty="0" err="1"/>
              <a:t>forest</a:t>
            </a:r>
            <a:r>
              <a:rPr lang="pt-PT" altLang="en-US" dirty="0"/>
              <a:t> management</a:t>
            </a:r>
          </a:p>
          <a:p>
            <a:pPr lvl="1"/>
            <a:r>
              <a:rPr lang="pt-PT" altLang="en-US" dirty="0"/>
              <a:t>...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696200" cy="1143000"/>
          </a:xfrm>
        </p:spPr>
        <p:txBody>
          <a:bodyPr/>
          <a:lstStyle/>
          <a:p>
            <a:r>
              <a:rPr lang="pt-PT" altLang="en-US" sz="4000"/>
              <a:t>Tree variables</a:t>
            </a:r>
            <a:endParaRPr lang="en-US" altLang="en-US" sz="40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696200" cy="1143000"/>
          </a:xfrm>
        </p:spPr>
        <p:txBody>
          <a:bodyPr/>
          <a:lstStyle/>
          <a:p>
            <a:r>
              <a:rPr lang="en-US" altLang="en-US" sz="4000" dirty="0"/>
              <a:t>How to describe a stand?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0C1CAF05-26BE-45E9-B852-B1313B1C12B1}"/>
              </a:ext>
            </a:extLst>
          </p:cNvPr>
          <p:cNvSpPr/>
          <p:nvPr/>
        </p:nvSpPr>
        <p:spPr bwMode="auto">
          <a:xfrm>
            <a:off x="406401" y="1628800"/>
            <a:ext cx="11419416" cy="4737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52600" y="1701328"/>
            <a:ext cx="86868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sz="1800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06401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Tree variables</a:t>
            </a:r>
            <a:b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Direct measurement – with some instrument</a:t>
            </a:r>
            <a:endParaRPr lang="en-GB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2286000" y="5105400"/>
            <a:ext cx="1905000" cy="838200"/>
            <a:chOff x="480" y="3216"/>
            <a:chExt cx="1200" cy="528"/>
          </a:xfrm>
        </p:grpSpPr>
        <p:sp>
          <p:nvSpPr>
            <p:cNvPr id="16462" name="Line 5"/>
            <p:cNvSpPr>
              <a:spLocks noChangeShapeType="1"/>
            </p:cNvSpPr>
            <p:nvPr/>
          </p:nvSpPr>
          <p:spPr bwMode="auto">
            <a:xfrm flipH="1">
              <a:off x="576" y="321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Text Box 6"/>
            <p:cNvSpPr txBox="1">
              <a:spLocks noChangeArrowheads="1"/>
            </p:cNvSpPr>
            <p:nvPr/>
          </p:nvSpPr>
          <p:spPr bwMode="auto">
            <a:xfrm>
              <a:off x="480" y="3388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PT" altLang="en-US" sz="1400" b="1">
                  <a:latin typeface="Tahoma" panose="020B0604030504040204" pitchFamily="34" charset="0"/>
                </a:rPr>
                <a:t>hcb</a:t>
              </a:r>
              <a:endParaRPr lang="en-US" altLang="en-US" sz="1400" b="1">
                <a:latin typeface="Tahoma" panose="020B0604030504040204" pitchFamily="34" charset="0"/>
              </a:endParaRPr>
            </a:p>
          </p:txBody>
        </p:sp>
        <p:sp>
          <p:nvSpPr>
            <p:cNvPr id="16464" name="Line 7"/>
            <p:cNvSpPr>
              <a:spLocks noChangeShapeType="1"/>
            </p:cNvSpPr>
            <p:nvPr/>
          </p:nvSpPr>
          <p:spPr bwMode="auto">
            <a:xfrm>
              <a:off x="720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Line 8"/>
            <p:cNvSpPr>
              <a:spLocks noChangeShapeType="1"/>
            </p:cNvSpPr>
            <p:nvPr/>
          </p:nvSpPr>
          <p:spPr bwMode="auto">
            <a:xfrm>
              <a:off x="720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1676400" y="2133601"/>
            <a:ext cx="8686800" cy="3952875"/>
            <a:chOff x="96" y="1344"/>
            <a:chExt cx="5472" cy="2490"/>
          </a:xfrm>
        </p:grpSpPr>
        <p:grpSp>
          <p:nvGrpSpPr>
            <p:cNvPr id="16390" name="Group 10"/>
            <p:cNvGrpSpPr>
              <a:grpSpLocks/>
            </p:cNvGrpSpPr>
            <p:nvPr/>
          </p:nvGrpSpPr>
          <p:grpSpPr bwMode="auto">
            <a:xfrm>
              <a:off x="3168" y="1344"/>
              <a:ext cx="2400" cy="2490"/>
              <a:chOff x="3168" y="1344"/>
              <a:chExt cx="2400" cy="2490"/>
            </a:xfrm>
          </p:grpSpPr>
          <p:grpSp>
            <p:nvGrpSpPr>
              <p:cNvPr id="16428" name="Group 11"/>
              <p:cNvGrpSpPr>
                <a:grpSpLocks/>
              </p:cNvGrpSpPr>
              <p:nvPr/>
            </p:nvGrpSpPr>
            <p:grpSpPr bwMode="auto">
              <a:xfrm>
                <a:off x="3168" y="1344"/>
                <a:ext cx="2400" cy="2490"/>
                <a:chOff x="3168" y="1344"/>
                <a:chExt cx="2400" cy="2490"/>
              </a:xfrm>
            </p:grpSpPr>
            <p:grpSp>
              <p:nvGrpSpPr>
                <p:cNvPr id="16436" name="Group 12"/>
                <p:cNvGrpSpPr>
                  <a:grpSpLocks/>
                </p:cNvGrpSpPr>
                <p:nvPr/>
              </p:nvGrpSpPr>
              <p:grpSpPr bwMode="auto">
                <a:xfrm>
                  <a:off x="3168" y="1344"/>
                  <a:ext cx="2400" cy="2490"/>
                  <a:chOff x="3168" y="1344"/>
                  <a:chExt cx="2400" cy="2490"/>
                </a:xfrm>
              </p:grpSpPr>
              <p:grpSp>
                <p:nvGrpSpPr>
                  <p:cNvPr id="1645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320" y="1344"/>
                    <a:ext cx="1211" cy="2490"/>
                    <a:chOff x="4176" y="1344"/>
                    <a:chExt cx="1211" cy="2490"/>
                  </a:xfrm>
                </p:grpSpPr>
                <p:grpSp>
                  <p:nvGrpSpPr>
                    <p:cNvPr id="16453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6" y="1344"/>
                      <a:ext cx="1211" cy="2448"/>
                      <a:chOff x="4176" y="1536"/>
                      <a:chExt cx="1211" cy="2448"/>
                    </a:xfrm>
                  </p:grpSpPr>
                  <p:grpSp>
                    <p:nvGrpSpPr>
                      <p:cNvPr id="1645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76" y="1536"/>
                        <a:ext cx="1211" cy="2448"/>
                        <a:chOff x="4176" y="1536"/>
                        <a:chExt cx="1211" cy="2448"/>
                      </a:xfrm>
                    </p:grpSpPr>
                    <p:pic>
                      <p:nvPicPr>
                        <p:cNvPr id="16458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5552" r="19220" b="5426"/>
                        <a:stretch>
                          <a:fillRect/>
                        </a:stretch>
                      </p:blipFill>
                      <p:spPr bwMode="auto">
                        <a:xfrm>
                          <a:off x="4176" y="1536"/>
                          <a:ext cx="1211" cy="2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sp>
                      <p:nvSpPr>
                        <p:cNvPr id="1645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752" y="2784"/>
                          <a:ext cx="48" cy="115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6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704" y="2832"/>
                          <a:ext cx="48" cy="1152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61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752" y="3744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6633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63972" dir="14049741" sx="125000" sy="125000" algn="tl" rotWithShape="0">
                                  <a:srgbClr val="C7DFD3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6457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6" y="2832"/>
                        <a:ext cx="144" cy="48"/>
                      </a:xfrm>
                      <a:custGeom>
                        <a:avLst/>
                        <a:gdLst>
                          <a:gd name="T0" fmla="*/ 0 w 144"/>
                          <a:gd name="T1" fmla="*/ 0 h 48"/>
                          <a:gd name="T2" fmla="*/ 144 w 144"/>
                          <a:gd name="T3" fmla="*/ 48 h 48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44" h="48">
                            <a:moveTo>
                              <a:pt x="0" y="0"/>
                            </a:moveTo>
                            <a:cubicBezTo>
                              <a:pt x="60" y="20"/>
                              <a:pt x="120" y="40"/>
                              <a:pt x="144" y="4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0066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63972" dir="14049741" sx="125000" sy="125000" algn="tl" rotWithShape="0">
                                <a:srgbClr val="C7DFD3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45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496" y="3504"/>
                      <a:ext cx="478" cy="330"/>
                    </a:xfrm>
                    <a:custGeom>
                      <a:avLst/>
                      <a:gdLst>
                        <a:gd name="T0" fmla="*/ 100 w 478"/>
                        <a:gd name="T1" fmla="*/ 213 h 330"/>
                        <a:gd name="T2" fmla="*/ 88 w 478"/>
                        <a:gd name="T3" fmla="*/ 165 h 330"/>
                        <a:gd name="T4" fmla="*/ 100 w 478"/>
                        <a:gd name="T5" fmla="*/ 153 h 330"/>
                        <a:gd name="T6" fmla="*/ 160 w 478"/>
                        <a:gd name="T7" fmla="*/ 213 h 330"/>
                        <a:gd name="T8" fmla="*/ 196 w 478"/>
                        <a:gd name="T9" fmla="*/ 105 h 330"/>
                        <a:gd name="T10" fmla="*/ 208 w 478"/>
                        <a:gd name="T11" fmla="*/ 189 h 330"/>
                        <a:gd name="T12" fmla="*/ 220 w 478"/>
                        <a:gd name="T13" fmla="*/ 297 h 330"/>
                        <a:gd name="T14" fmla="*/ 244 w 478"/>
                        <a:gd name="T15" fmla="*/ 249 h 330"/>
                        <a:gd name="T16" fmla="*/ 292 w 478"/>
                        <a:gd name="T17" fmla="*/ 177 h 330"/>
                        <a:gd name="T18" fmla="*/ 400 w 478"/>
                        <a:gd name="T19" fmla="*/ 57 h 330"/>
                        <a:gd name="T20" fmla="*/ 376 w 478"/>
                        <a:gd name="T21" fmla="*/ 105 h 330"/>
                        <a:gd name="T22" fmla="*/ 352 w 478"/>
                        <a:gd name="T23" fmla="*/ 141 h 330"/>
                        <a:gd name="T24" fmla="*/ 340 w 478"/>
                        <a:gd name="T25" fmla="*/ 177 h 330"/>
                        <a:gd name="T26" fmla="*/ 412 w 478"/>
                        <a:gd name="T27" fmla="*/ 165 h 330"/>
                        <a:gd name="T28" fmla="*/ 460 w 478"/>
                        <a:gd name="T29" fmla="*/ 141 h 330"/>
                        <a:gd name="T30" fmla="*/ 400 w 478"/>
                        <a:gd name="T31" fmla="*/ 165 h 330"/>
                        <a:gd name="T32" fmla="*/ 388 w 478"/>
                        <a:gd name="T33" fmla="*/ 201 h 330"/>
                        <a:gd name="T34" fmla="*/ 352 w 478"/>
                        <a:gd name="T35" fmla="*/ 189 h 330"/>
                        <a:gd name="T36" fmla="*/ 100 w 478"/>
                        <a:gd name="T37" fmla="*/ 213 h 330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478" h="330">
                          <a:moveTo>
                            <a:pt x="100" y="213"/>
                          </a:moveTo>
                          <a:cubicBezTo>
                            <a:pt x="96" y="197"/>
                            <a:pt x="97" y="179"/>
                            <a:pt x="88" y="165"/>
                          </a:cubicBezTo>
                          <a:cubicBezTo>
                            <a:pt x="71" y="140"/>
                            <a:pt x="0" y="128"/>
                            <a:pt x="100" y="153"/>
                          </a:cubicBezTo>
                          <a:cubicBezTo>
                            <a:pt x="128" y="237"/>
                            <a:pt x="100" y="233"/>
                            <a:pt x="160" y="213"/>
                          </a:cubicBezTo>
                          <a:cubicBezTo>
                            <a:pt x="174" y="170"/>
                            <a:pt x="161" y="0"/>
                            <a:pt x="196" y="105"/>
                          </a:cubicBezTo>
                          <a:cubicBezTo>
                            <a:pt x="200" y="133"/>
                            <a:pt x="204" y="161"/>
                            <a:pt x="208" y="189"/>
                          </a:cubicBezTo>
                          <a:cubicBezTo>
                            <a:pt x="212" y="225"/>
                            <a:pt x="201" y="266"/>
                            <a:pt x="220" y="297"/>
                          </a:cubicBezTo>
                          <a:cubicBezTo>
                            <a:pt x="229" y="312"/>
                            <a:pt x="235" y="264"/>
                            <a:pt x="244" y="249"/>
                          </a:cubicBezTo>
                          <a:cubicBezTo>
                            <a:pt x="259" y="224"/>
                            <a:pt x="273" y="198"/>
                            <a:pt x="292" y="177"/>
                          </a:cubicBezTo>
                          <a:cubicBezTo>
                            <a:pt x="328" y="137"/>
                            <a:pt x="359" y="92"/>
                            <a:pt x="400" y="57"/>
                          </a:cubicBezTo>
                          <a:cubicBezTo>
                            <a:pt x="414" y="45"/>
                            <a:pt x="385" y="89"/>
                            <a:pt x="376" y="105"/>
                          </a:cubicBezTo>
                          <a:cubicBezTo>
                            <a:pt x="369" y="118"/>
                            <a:pt x="358" y="128"/>
                            <a:pt x="352" y="141"/>
                          </a:cubicBezTo>
                          <a:cubicBezTo>
                            <a:pt x="346" y="152"/>
                            <a:pt x="328" y="172"/>
                            <a:pt x="340" y="177"/>
                          </a:cubicBezTo>
                          <a:cubicBezTo>
                            <a:pt x="363" y="186"/>
                            <a:pt x="388" y="169"/>
                            <a:pt x="412" y="165"/>
                          </a:cubicBezTo>
                          <a:cubicBezTo>
                            <a:pt x="428" y="157"/>
                            <a:pt x="478" y="141"/>
                            <a:pt x="460" y="141"/>
                          </a:cubicBezTo>
                          <a:cubicBezTo>
                            <a:pt x="438" y="141"/>
                            <a:pt x="417" y="151"/>
                            <a:pt x="400" y="165"/>
                          </a:cubicBezTo>
                          <a:cubicBezTo>
                            <a:pt x="390" y="173"/>
                            <a:pt x="392" y="189"/>
                            <a:pt x="388" y="201"/>
                          </a:cubicBezTo>
                          <a:cubicBezTo>
                            <a:pt x="376" y="197"/>
                            <a:pt x="365" y="189"/>
                            <a:pt x="352" y="189"/>
                          </a:cubicBezTo>
                          <a:cubicBezTo>
                            <a:pt x="273" y="189"/>
                            <a:pt x="100" y="330"/>
                            <a:pt x="100" y="213"/>
                          </a:cubicBez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9525" cap="flat" cmpd="sng">
                      <a:solidFill>
                        <a:srgbClr val="0066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764" y="3696"/>
                      <a:ext cx="201" cy="36"/>
                    </a:xfrm>
                    <a:custGeom>
                      <a:avLst/>
                      <a:gdLst>
                        <a:gd name="T0" fmla="*/ 0 w 201"/>
                        <a:gd name="T1" fmla="*/ 36 h 36"/>
                        <a:gd name="T2" fmla="*/ 96 w 201"/>
                        <a:gd name="T3" fmla="*/ 0 h 36"/>
                        <a:gd name="T4" fmla="*/ 0 w 201"/>
                        <a:gd name="T5" fmla="*/ 36 h 3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01" h="36">
                          <a:moveTo>
                            <a:pt x="0" y="36"/>
                          </a:moveTo>
                          <a:cubicBezTo>
                            <a:pt x="44" y="21"/>
                            <a:pt x="201" y="35"/>
                            <a:pt x="96" y="0"/>
                          </a:cubicBezTo>
                          <a:cubicBezTo>
                            <a:pt x="22" y="15"/>
                            <a:pt x="53" y="1"/>
                            <a:pt x="0" y="36"/>
                          </a:cubicBezTo>
                          <a:close/>
                        </a:path>
                      </a:pathLst>
                    </a:custGeom>
                    <a:solidFill>
                      <a:srgbClr val="006600"/>
                    </a:solidFill>
                    <a:ln w="76200" cap="flat" cmpd="sng">
                      <a:solidFill>
                        <a:srgbClr val="0066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5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744"/>
                    <a:ext cx="24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37" name="Group 24"/>
                <p:cNvGrpSpPr>
                  <a:grpSpLocks/>
                </p:cNvGrpSpPr>
                <p:nvPr/>
              </p:nvGrpSpPr>
              <p:grpSpPr bwMode="auto">
                <a:xfrm>
                  <a:off x="3600" y="2736"/>
                  <a:ext cx="1296" cy="1008"/>
                  <a:chOff x="3600" y="2736"/>
                  <a:chExt cx="1296" cy="1008"/>
                </a:xfrm>
              </p:grpSpPr>
              <p:sp>
                <p:nvSpPr>
                  <p:cNvPr id="1644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2736"/>
                    <a:ext cx="12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73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45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5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3139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pt-PT" altLang="en-US" sz="1400" b="1">
                        <a:latin typeface="Tahoma" panose="020B0604030504040204" pitchFamily="34" charset="0"/>
                      </a:rPr>
                      <a:t>hcb</a:t>
                    </a:r>
                    <a:endParaRPr lang="en-US" altLang="en-US" sz="1400" b="1">
                      <a:latin typeface="Tahoma" panose="020B0604030504040204" pitchFamily="34" charset="0"/>
                    </a:endParaRPr>
                  </a:p>
                </p:txBody>
              </p:sp>
            </p:grpSp>
            <p:grpSp>
              <p:nvGrpSpPr>
                <p:cNvPr id="16438" name="Group 29"/>
                <p:cNvGrpSpPr>
                  <a:grpSpLocks/>
                </p:cNvGrpSpPr>
                <p:nvPr/>
              </p:nvGrpSpPr>
              <p:grpSpPr bwMode="auto">
                <a:xfrm>
                  <a:off x="3216" y="1488"/>
                  <a:ext cx="1680" cy="2256"/>
                  <a:chOff x="3216" y="1488"/>
                  <a:chExt cx="1680" cy="2256"/>
                </a:xfrm>
              </p:grpSpPr>
              <p:sp>
                <p:nvSpPr>
                  <p:cNvPr id="1644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1488"/>
                    <a:ext cx="1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488"/>
                    <a:ext cx="0" cy="9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832"/>
                    <a:ext cx="0" cy="9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6" y="2515"/>
                    <a:ext cx="432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1400" b="1">
                        <a:latin typeface="Tahoma" panose="020B0604030504040204" pitchFamily="34" charset="0"/>
                      </a:rPr>
                      <a:t>h</a:t>
                    </a:r>
                  </a:p>
                </p:txBody>
              </p:sp>
            </p:grpSp>
            <p:grpSp>
              <p:nvGrpSpPr>
                <p:cNvPr id="16439" name="Group 34"/>
                <p:cNvGrpSpPr>
                  <a:grpSpLocks/>
                </p:cNvGrpSpPr>
                <p:nvPr/>
              </p:nvGrpSpPr>
              <p:grpSpPr bwMode="auto">
                <a:xfrm>
                  <a:off x="4596" y="3397"/>
                  <a:ext cx="942" cy="192"/>
                  <a:chOff x="4596" y="3397"/>
                  <a:chExt cx="942" cy="192"/>
                </a:xfrm>
              </p:grpSpPr>
              <p:sp>
                <p:nvSpPr>
                  <p:cNvPr id="1644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596" y="3504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1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89" y="3409"/>
                    <a:ext cx="44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1200" b="1">
                        <a:latin typeface="Tahoma" panose="020B0604030504040204" pitchFamily="34" charset="0"/>
                      </a:rPr>
                      <a:t>1.30 m</a:t>
                    </a:r>
                  </a:p>
                </p:txBody>
              </p:sp>
              <p:sp>
                <p:nvSpPr>
                  <p:cNvPr id="16442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4" y="3397"/>
                    <a:ext cx="31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1400" b="1">
                        <a:latin typeface="Tahoma" panose="020B0604030504040204" pitchFamily="34" charset="0"/>
                      </a:rPr>
                      <a:t>d</a:t>
                    </a:r>
                  </a:p>
                </p:txBody>
              </p:sp>
            </p:grpSp>
          </p:grpSp>
          <p:grpSp>
            <p:nvGrpSpPr>
              <p:cNvPr id="16429" name="Group 38"/>
              <p:cNvGrpSpPr>
                <a:grpSpLocks/>
              </p:cNvGrpSpPr>
              <p:nvPr/>
            </p:nvGrpSpPr>
            <p:grpSpPr bwMode="auto">
              <a:xfrm>
                <a:off x="4080" y="2851"/>
                <a:ext cx="1248" cy="893"/>
                <a:chOff x="4080" y="2851"/>
                <a:chExt cx="1248" cy="893"/>
              </a:xfrm>
            </p:grpSpPr>
            <p:sp>
              <p:nvSpPr>
                <p:cNvPr id="1643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012" y="2851"/>
                  <a:ext cx="31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PT" altLang="en-US" sz="1400" b="1">
                      <a:latin typeface="Tahoma" panose="020B0604030504040204" pitchFamily="34" charset="0"/>
                    </a:rPr>
                    <a:t>di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  <p:grpSp>
              <p:nvGrpSpPr>
                <p:cNvPr id="16431" name="Group 40"/>
                <p:cNvGrpSpPr>
                  <a:grpSpLocks/>
                </p:cNvGrpSpPr>
                <p:nvPr/>
              </p:nvGrpSpPr>
              <p:grpSpPr bwMode="auto">
                <a:xfrm>
                  <a:off x="4080" y="2976"/>
                  <a:ext cx="1008" cy="768"/>
                  <a:chOff x="4080" y="2976"/>
                  <a:chExt cx="1008" cy="768"/>
                </a:xfrm>
              </p:grpSpPr>
              <p:sp>
                <p:nvSpPr>
                  <p:cNvPr id="1643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976"/>
                    <a:ext cx="9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3244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pt-PT" altLang="en-US" sz="1400" b="1">
                        <a:latin typeface="Tahoma" panose="020B0604030504040204" pitchFamily="34" charset="0"/>
                      </a:rPr>
                      <a:t>hi</a:t>
                    </a:r>
                    <a:endParaRPr lang="en-US" altLang="en-US" sz="1400" b="1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1643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504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976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391" name="Group 45"/>
            <p:cNvGrpSpPr>
              <a:grpSpLocks/>
            </p:cNvGrpSpPr>
            <p:nvPr/>
          </p:nvGrpSpPr>
          <p:grpSpPr bwMode="auto">
            <a:xfrm>
              <a:off x="96" y="1697"/>
              <a:ext cx="2928" cy="2127"/>
              <a:chOff x="96" y="1697"/>
              <a:chExt cx="2928" cy="2127"/>
            </a:xfrm>
          </p:grpSpPr>
          <p:grpSp>
            <p:nvGrpSpPr>
              <p:cNvPr id="16392" name="Group 46"/>
              <p:cNvGrpSpPr>
                <a:grpSpLocks/>
              </p:cNvGrpSpPr>
              <p:nvPr/>
            </p:nvGrpSpPr>
            <p:grpSpPr bwMode="auto">
              <a:xfrm>
                <a:off x="240" y="2016"/>
                <a:ext cx="2784" cy="1808"/>
                <a:chOff x="240" y="2016"/>
                <a:chExt cx="2784" cy="1808"/>
              </a:xfrm>
            </p:grpSpPr>
            <p:grpSp>
              <p:nvGrpSpPr>
                <p:cNvPr id="16423" name="Group 47"/>
                <p:cNvGrpSpPr>
                  <a:grpSpLocks/>
                </p:cNvGrpSpPr>
                <p:nvPr/>
              </p:nvGrpSpPr>
              <p:grpSpPr bwMode="auto">
                <a:xfrm>
                  <a:off x="240" y="2016"/>
                  <a:ext cx="2784" cy="1808"/>
                  <a:chOff x="240" y="2032"/>
                  <a:chExt cx="2784" cy="1808"/>
                </a:xfrm>
              </p:grpSpPr>
              <p:pic>
                <p:nvPicPr>
                  <p:cNvPr id="16426" name="Picture 4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9" y="2032"/>
                    <a:ext cx="2065" cy="18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642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0" y="3744"/>
                    <a:ext cx="26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24" name="Freeform 50"/>
                <p:cNvSpPr>
                  <a:spLocks/>
                </p:cNvSpPr>
                <p:nvPr/>
              </p:nvSpPr>
              <p:spPr bwMode="auto">
                <a:xfrm>
                  <a:off x="1821" y="3456"/>
                  <a:ext cx="411" cy="264"/>
                </a:xfrm>
                <a:custGeom>
                  <a:avLst/>
                  <a:gdLst>
                    <a:gd name="T0" fmla="*/ 87 w 411"/>
                    <a:gd name="T1" fmla="*/ 0 h 264"/>
                    <a:gd name="T2" fmla="*/ 315 w 411"/>
                    <a:gd name="T3" fmla="*/ 36 h 264"/>
                    <a:gd name="T4" fmla="*/ 351 w 411"/>
                    <a:gd name="T5" fmla="*/ 24 h 264"/>
                    <a:gd name="T6" fmla="*/ 363 w 411"/>
                    <a:gd name="T7" fmla="*/ 96 h 264"/>
                    <a:gd name="T8" fmla="*/ 411 w 411"/>
                    <a:gd name="T9" fmla="*/ 216 h 264"/>
                    <a:gd name="T10" fmla="*/ 315 w 411"/>
                    <a:gd name="T11" fmla="*/ 240 h 264"/>
                    <a:gd name="T12" fmla="*/ 243 w 411"/>
                    <a:gd name="T13" fmla="*/ 264 h 264"/>
                    <a:gd name="T14" fmla="*/ 111 w 411"/>
                    <a:gd name="T15" fmla="*/ 252 h 264"/>
                    <a:gd name="T16" fmla="*/ 27 w 411"/>
                    <a:gd name="T17" fmla="*/ 240 h 264"/>
                    <a:gd name="T18" fmla="*/ 3 w 411"/>
                    <a:gd name="T19" fmla="*/ 204 h 264"/>
                    <a:gd name="T20" fmla="*/ 39 w 411"/>
                    <a:gd name="T21" fmla="*/ 192 h 264"/>
                    <a:gd name="T22" fmla="*/ 63 w 411"/>
                    <a:gd name="T23" fmla="*/ 120 h 264"/>
                    <a:gd name="T24" fmla="*/ 75 w 411"/>
                    <a:gd name="T25" fmla="*/ 84 h 264"/>
                    <a:gd name="T26" fmla="*/ 87 w 411"/>
                    <a:gd name="T27" fmla="*/ 0 h 2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1" h="264">
                      <a:moveTo>
                        <a:pt x="87" y="0"/>
                      </a:moveTo>
                      <a:cubicBezTo>
                        <a:pt x="208" y="40"/>
                        <a:pt x="134" y="22"/>
                        <a:pt x="315" y="36"/>
                      </a:cubicBezTo>
                      <a:cubicBezTo>
                        <a:pt x="327" y="32"/>
                        <a:pt x="339" y="19"/>
                        <a:pt x="351" y="24"/>
                      </a:cubicBezTo>
                      <a:cubicBezTo>
                        <a:pt x="392" y="40"/>
                        <a:pt x="371" y="73"/>
                        <a:pt x="363" y="96"/>
                      </a:cubicBezTo>
                      <a:cubicBezTo>
                        <a:pt x="375" y="144"/>
                        <a:pt x="384" y="175"/>
                        <a:pt x="411" y="216"/>
                      </a:cubicBezTo>
                      <a:cubicBezTo>
                        <a:pt x="379" y="224"/>
                        <a:pt x="346" y="230"/>
                        <a:pt x="315" y="240"/>
                      </a:cubicBezTo>
                      <a:cubicBezTo>
                        <a:pt x="291" y="248"/>
                        <a:pt x="243" y="264"/>
                        <a:pt x="243" y="264"/>
                      </a:cubicBezTo>
                      <a:cubicBezTo>
                        <a:pt x="181" y="249"/>
                        <a:pt x="174" y="236"/>
                        <a:pt x="111" y="252"/>
                      </a:cubicBezTo>
                      <a:cubicBezTo>
                        <a:pt x="83" y="248"/>
                        <a:pt x="53" y="251"/>
                        <a:pt x="27" y="240"/>
                      </a:cubicBezTo>
                      <a:cubicBezTo>
                        <a:pt x="14" y="234"/>
                        <a:pt x="0" y="218"/>
                        <a:pt x="3" y="204"/>
                      </a:cubicBezTo>
                      <a:cubicBezTo>
                        <a:pt x="6" y="192"/>
                        <a:pt x="27" y="196"/>
                        <a:pt x="39" y="192"/>
                      </a:cubicBezTo>
                      <a:cubicBezTo>
                        <a:pt x="47" y="168"/>
                        <a:pt x="55" y="144"/>
                        <a:pt x="63" y="120"/>
                      </a:cubicBezTo>
                      <a:cubicBezTo>
                        <a:pt x="67" y="108"/>
                        <a:pt x="75" y="84"/>
                        <a:pt x="75" y="84"/>
                      </a:cubicBezTo>
                      <a:cubicBezTo>
                        <a:pt x="60" y="22"/>
                        <a:pt x="54" y="50"/>
                        <a:pt x="87" y="0"/>
                      </a:cubicBezTo>
                      <a:close/>
                    </a:path>
                  </a:pathLst>
                </a:custGeom>
                <a:solidFill>
                  <a:srgbClr val="993300"/>
                </a:solidFill>
                <a:ln w="9525" cap="flat" cmpd="sng">
                  <a:solidFill>
                    <a:srgbClr val="9933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5" name="Freeform 51"/>
                <p:cNvSpPr>
                  <a:spLocks/>
                </p:cNvSpPr>
                <p:nvPr/>
              </p:nvSpPr>
              <p:spPr bwMode="auto">
                <a:xfrm>
                  <a:off x="1776" y="3665"/>
                  <a:ext cx="492" cy="127"/>
                </a:xfrm>
                <a:custGeom>
                  <a:avLst/>
                  <a:gdLst>
                    <a:gd name="T0" fmla="*/ 0 w 492"/>
                    <a:gd name="T1" fmla="*/ 55 h 127"/>
                    <a:gd name="T2" fmla="*/ 108 w 492"/>
                    <a:gd name="T3" fmla="*/ 91 h 127"/>
                    <a:gd name="T4" fmla="*/ 156 w 492"/>
                    <a:gd name="T5" fmla="*/ 79 h 127"/>
                    <a:gd name="T6" fmla="*/ 192 w 492"/>
                    <a:gd name="T7" fmla="*/ 67 h 127"/>
                    <a:gd name="T8" fmla="*/ 204 w 492"/>
                    <a:gd name="T9" fmla="*/ 103 h 127"/>
                    <a:gd name="T10" fmla="*/ 240 w 492"/>
                    <a:gd name="T11" fmla="*/ 127 h 127"/>
                    <a:gd name="T12" fmla="*/ 252 w 492"/>
                    <a:gd name="T13" fmla="*/ 91 h 127"/>
                    <a:gd name="T14" fmla="*/ 324 w 492"/>
                    <a:gd name="T15" fmla="*/ 115 h 127"/>
                    <a:gd name="T16" fmla="*/ 336 w 492"/>
                    <a:gd name="T17" fmla="*/ 79 h 127"/>
                    <a:gd name="T18" fmla="*/ 420 w 492"/>
                    <a:gd name="T19" fmla="*/ 103 h 127"/>
                    <a:gd name="T20" fmla="*/ 444 w 492"/>
                    <a:gd name="T21" fmla="*/ 55 h 127"/>
                    <a:gd name="T22" fmla="*/ 456 w 492"/>
                    <a:gd name="T23" fmla="*/ 19 h 127"/>
                    <a:gd name="T24" fmla="*/ 468 w 492"/>
                    <a:gd name="T25" fmla="*/ 67 h 127"/>
                    <a:gd name="T26" fmla="*/ 492 w 492"/>
                    <a:gd name="T27" fmla="*/ 91 h 1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92" h="127">
                      <a:moveTo>
                        <a:pt x="0" y="55"/>
                      </a:moveTo>
                      <a:cubicBezTo>
                        <a:pt x="92" y="9"/>
                        <a:pt x="78" y="0"/>
                        <a:pt x="108" y="91"/>
                      </a:cubicBezTo>
                      <a:cubicBezTo>
                        <a:pt x="124" y="87"/>
                        <a:pt x="140" y="84"/>
                        <a:pt x="156" y="79"/>
                      </a:cubicBezTo>
                      <a:cubicBezTo>
                        <a:pt x="168" y="76"/>
                        <a:pt x="181" y="61"/>
                        <a:pt x="192" y="67"/>
                      </a:cubicBezTo>
                      <a:cubicBezTo>
                        <a:pt x="203" y="73"/>
                        <a:pt x="196" y="93"/>
                        <a:pt x="204" y="103"/>
                      </a:cubicBezTo>
                      <a:cubicBezTo>
                        <a:pt x="213" y="114"/>
                        <a:pt x="228" y="119"/>
                        <a:pt x="240" y="127"/>
                      </a:cubicBezTo>
                      <a:cubicBezTo>
                        <a:pt x="244" y="115"/>
                        <a:pt x="239" y="93"/>
                        <a:pt x="252" y="91"/>
                      </a:cubicBezTo>
                      <a:cubicBezTo>
                        <a:pt x="277" y="87"/>
                        <a:pt x="324" y="115"/>
                        <a:pt x="324" y="115"/>
                      </a:cubicBezTo>
                      <a:cubicBezTo>
                        <a:pt x="328" y="103"/>
                        <a:pt x="324" y="84"/>
                        <a:pt x="336" y="79"/>
                      </a:cubicBezTo>
                      <a:cubicBezTo>
                        <a:pt x="343" y="76"/>
                        <a:pt x="409" y="99"/>
                        <a:pt x="420" y="103"/>
                      </a:cubicBezTo>
                      <a:cubicBezTo>
                        <a:pt x="428" y="87"/>
                        <a:pt x="437" y="71"/>
                        <a:pt x="444" y="55"/>
                      </a:cubicBezTo>
                      <a:cubicBezTo>
                        <a:pt x="449" y="43"/>
                        <a:pt x="445" y="13"/>
                        <a:pt x="456" y="19"/>
                      </a:cubicBezTo>
                      <a:cubicBezTo>
                        <a:pt x="471" y="26"/>
                        <a:pt x="461" y="52"/>
                        <a:pt x="468" y="67"/>
                      </a:cubicBezTo>
                      <a:cubicBezTo>
                        <a:pt x="473" y="77"/>
                        <a:pt x="484" y="83"/>
                        <a:pt x="492" y="91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0033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3" name="Group 52"/>
              <p:cNvGrpSpPr>
                <a:grpSpLocks/>
              </p:cNvGrpSpPr>
              <p:nvPr/>
            </p:nvGrpSpPr>
            <p:grpSpPr bwMode="auto">
              <a:xfrm>
                <a:off x="1824" y="3379"/>
                <a:ext cx="1156" cy="192"/>
                <a:chOff x="1824" y="3379"/>
                <a:chExt cx="1156" cy="192"/>
              </a:xfrm>
            </p:grpSpPr>
            <p:sp>
              <p:nvSpPr>
                <p:cNvPr id="16420" name="Line 53"/>
                <p:cNvSpPr>
                  <a:spLocks noChangeShapeType="1"/>
                </p:cNvSpPr>
                <p:nvPr/>
              </p:nvSpPr>
              <p:spPr bwMode="auto">
                <a:xfrm>
                  <a:off x="1824" y="350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31" y="3394"/>
                  <a:ext cx="44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200" b="1">
                      <a:latin typeface="Tahoma" panose="020B0604030504040204" pitchFamily="34" charset="0"/>
                    </a:rPr>
                    <a:t>1.30 m</a:t>
                  </a:r>
                </a:p>
              </p:txBody>
            </p:sp>
            <p:sp>
              <p:nvSpPr>
                <p:cNvPr id="1642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24" y="3379"/>
                  <a:ext cx="316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d</a:t>
                  </a:r>
                </a:p>
              </p:txBody>
            </p:sp>
          </p:grpSp>
          <p:grpSp>
            <p:nvGrpSpPr>
              <p:cNvPr id="16394" name="Group 56"/>
              <p:cNvGrpSpPr>
                <a:grpSpLocks/>
              </p:cNvGrpSpPr>
              <p:nvPr/>
            </p:nvGrpSpPr>
            <p:grpSpPr bwMode="auto">
              <a:xfrm>
                <a:off x="1008" y="3312"/>
                <a:ext cx="864" cy="432"/>
                <a:chOff x="1008" y="3312"/>
                <a:chExt cx="864" cy="432"/>
              </a:xfrm>
            </p:grpSpPr>
            <p:sp>
              <p:nvSpPr>
                <p:cNvPr id="1641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104" y="331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008" y="3436"/>
                  <a:ext cx="5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PT" altLang="en-US" sz="1400" b="1">
                      <a:latin typeface="Tahoma" panose="020B0604030504040204" pitchFamily="34" charset="0"/>
                    </a:rPr>
                    <a:t>hbif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418" name="Line 59"/>
                <p:cNvSpPr>
                  <a:spLocks noChangeShapeType="1"/>
                </p:cNvSpPr>
                <p:nvPr/>
              </p:nvSpPr>
              <p:spPr bwMode="auto">
                <a:xfrm>
                  <a:off x="1248" y="33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9" name="Line 60"/>
                <p:cNvSpPr>
                  <a:spLocks noChangeShapeType="1"/>
                </p:cNvSpPr>
                <p:nvPr/>
              </p:nvSpPr>
              <p:spPr bwMode="auto">
                <a:xfrm>
                  <a:off x="1248" y="36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5" name="Group 61"/>
              <p:cNvGrpSpPr>
                <a:grpSpLocks/>
              </p:cNvGrpSpPr>
              <p:nvPr/>
            </p:nvGrpSpPr>
            <p:grpSpPr bwMode="auto">
              <a:xfrm>
                <a:off x="96" y="2016"/>
                <a:ext cx="1824" cy="1728"/>
                <a:chOff x="96" y="2016"/>
                <a:chExt cx="1824" cy="1728"/>
              </a:xfrm>
            </p:grpSpPr>
            <p:sp>
              <p:nvSpPr>
                <p:cNvPr id="1641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40" y="2016"/>
                  <a:ext cx="1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3" name="Line 63"/>
                <p:cNvSpPr>
                  <a:spLocks noChangeShapeType="1"/>
                </p:cNvSpPr>
                <p:nvPr/>
              </p:nvSpPr>
              <p:spPr bwMode="auto">
                <a:xfrm>
                  <a:off x="336" y="2016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4" name="Line 64"/>
                <p:cNvSpPr>
                  <a:spLocks noChangeShapeType="1"/>
                </p:cNvSpPr>
                <p:nvPr/>
              </p:nvSpPr>
              <p:spPr bwMode="auto">
                <a:xfrm>
                  <a:off x="336" y="3168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96" y="2764"/>
                  <a:ext cx="43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h</a:t>
                  </a:r>
                </a:p>
              </p:txBody>
            </p:sp>
          </p:grpSp>
          <p:grpSp>
            <p:nvGrpSpPr>
              <p:cNvPr id="16396" name="Group 66"/>
              <p:cNvGrpSpPr>
                <a:grpSpLocks/>
              </p:cNvGrpSpPr>
              <p:nvPr/>
            </p:nvGrpSpPr>
            <p:grpSpPr bwMode="auto">
              <a:xfrm>
                <a:off x="1392" y="3456"/>
                <a:ext cx="864" cy="288"/>
                <a:chOff x="1392" y="3456"/>
                <a:chExt cx="864" cy="288"/>
              </a:xfrm>
            </p:grpSpPr>
            <p:grpSp>
              <p:nvGrpSpPr>
                <p:cNvPr id="16407" name="Group 67"/>
                <p:cNvGrpSpPr>
                  <a:grpSpLocks/>
                </p:cNvGrpSpPr>
                <p:nvPr/>
              </p:nvGrpSpPr>
              <p:grpSpPr bwMode="auto">
                <a:xfrm>
                  <a:off x="1392" y="3456"/>
                  <a:ext cx="864" cy="211"/>
                  <a:chOff x="1392" y="3456"/>
                  <a:chExt cx="864" cy="211"/>
                </a:xfrm>
              </p:grpSpPr>
              <p:sp>
                <p:nvSpPr>
                  <p:cNvPr id="16410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3456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1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2" y="3475"/>
                    <a:ext cx="52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pt-PT" altLang="en-US" sz="1400" b="1">
                        <a:latin typeface="Tahoma" panose="020B0604030504040204" pitchFamily="34" charset="0"/>
                      </a:rPr>
                      <a:t>hds</a:t>
                    </a:r>
                    <a:endParaRPr lang="en-US" altLang="en-US" sz="1400" b="1">
                      <a:latin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16408" name="Line 70"/>
                <p:cNvSpPr>
                  <a:spLocks noChangeShapeType="1"/>
                </p:cNvSpPr>
                <p:nvPr/>
              </p:nvSpPr>
              <p:spPr bwMode="auto">
                <a:xfrm>
                  <a:off x="1584" y="36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9" name="Line 71"/>
                <p:cNvSpPr>
                  <a:spLocks noChangeShapeType="1"/>
                </p:cNvSpPr>
                <p:nvPr/>
              </p:nvSpPr>
              <p:spPr bwMode="auto">
                <a:xfrm>
                  <a:off x="1584" y="345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7" name="Group 72"/>
              <p:cNvGrpSpPr>
                <a:grpSpLocks/>
              </p:cNvGrpSpPr>
              <p:nvPr/>
            </p:nvGrpSpPr>
            <p:grpSpPr bwMode="auto">
              <a:xfrm>
                <a:off x="1008" y="1697"/>
                <a:ext cx="2016" cy="1327"/>
                <a:chOff x="1008" y="1697"/>
                <a:chExt cx="2016" cy="1327"/>
              </a:xfrm>
            </p:grpSpPr>
            <p:sp>
              <p:nvSpPr>
                <p:cNvPr id="16398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008" y="1776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9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3024" y="1728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0" name="Line 75"/>
                <p:cNvSpPr>
                  <a:spLocks noChangeShapeType="1"/>
                </p:cNvSpPr>
                <p:nvPr/>
              </p:nvSpPr>
              <p:spPr bwMode="auto">
                <a:xfrm>
                  <a:off x="1008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1" name="Line 76"/>
                <p:cNvSpPr>
                  <a:spLocks noChangeShapeType="1"/>
                </p:cNvSpPr>
                <p:nvPr/>
              </p:nvSpPr>
              <p:spPr bwMode="auto">
                <a:xfrm>
                  <a:off x="168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2" name="Line 77"/>
                <p:cNvSpPr>
                  <a:spLocks noChangeShapeType="1"/>
                </p:cNvSpPr>
                <p:nvPr/>
              </p:nvSpPr>
              <p:spPr bwMode="auto">
                <a:xfrm>
                  <a:off x="1920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3" name="Line 78"/>
                <p:cNvSpPr>
                  <a:spLocks noChangeShapeType="1"/>
                </p:cNvSpPr>
                <p:nvPr/>
              </p:nvSpPr>
              <p:spPr bwMode="auto">
                <a:xfrm>
                  <a:off x="2784" y="18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4" name="Line 79"/>
                <p:cNvSpPr>
                  <a:spLocks noChangeShapeType="1"/>
                </p:cNvSpPr>
                <p:nvPr/>
              </p:nvSpPr>
              <p:spPr bwMode="auto">
                <a:xfrm>
                  <a:off x="1920" y="1776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51" y="1697"/>
                  <a:ext cx="224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r</a:t>
                  </a:r>
                  <a:r>
                    <a:rPr lang="en-US" altLang="en-US" sz="1400" b="1" baseline="-25000">
                      <a:latin typeface="Tahoma" panose="020B0604030504040204" pitchFamily="34" charset="0"/>
                    </a:rPr>
                    <a:t>N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40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377" y="1707"/>
                  <a:ext cx="213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>
                      <a:latin typeface="Tahoma" panose="020B0604030504040204" pitchFamily="34" charset="0"/>
                    </a:rPr>
                    <a:t>r</a:t>
                  </a:r>
                  <a:r>
                    <a:rPr lang="en-US" altLang="en-US" sz="1400" b="1" baseline="-25000">
                      <a:latin typeface="Tahoma" panose="020B0604030504040204" pitchFamily="34" charset="0"/>
                    </a:rPr>
                    <a:t>S</a:t>
                  </a:r>
                  <a:endParaRPr lang="en-US" altLang="en-US" sz="1400" b="1">
                    <a:latin typeface="Tahoma" panose="020B060403050404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D56CEB8B-C45C-41C0-A863-16A5853E7C42}"/>
              </a:ext>
            </a:extLst>
          </p:cNvPr>
          <p:cNvSpPr/>
          <p:nvPr/>
        </p:nvSpPr>
        <p:spPr bwMode="auto">
          <a:xfrm>
            <a:off x="406401" y="1628800"/>
            <a:ext cx="11419416" cy="4737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07367" y="304800"/>
            <a:ext cx="11418449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Tree variables</a:t>
            </a:r>
            <a:b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Indirect measurement – computed from other variables</a:t>
            </a:r>
            <a:endParaRPr lang="en-GB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52600" y="1665328"/>
            <a:ext cx="8686800" cy="47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>
              <a:latin typeface="Trebuchet MS" panose="020B0603020202020204" pitchFamily="34" charset="0"/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7924800" y="51816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6019800" y="2741613"/>
            <a:ext cx="1219200" cy="2211388"/>
            <a:chOff x="2544" y="1919"/>
            <a:chExt cx="768" cy="1393"/>
          </a:xfrm>
        </p:grpSpPr>
        <p:grpSp>
          <p:nvGrpSpPr>
            <p:cNvPr id="17491" name="Group 6"/>
            <p:cNvGrpSpPr>
              <a:grpSpLocks/>
            </p:cNvGrpSpPr>
            <p:nvPr/>
          </p:nvGrpSpPr>
          <p:grpSpPr bwMode="auto">
            <a:xfrm>
              <a:off x="2784" y="2160"/>
              <a:ext cx="384" cy="672"/>
              <a:chOff x="3696" y="2544"/>
              <a:chExt cx="576" cy="576"/>
            </a:xfrm>
          </p:grpSpPr>
          <p:sp>
            <p:nvSpPr>
              <p:cNvPr id="17504" name="AutoShape 7"/>
              <p:cNvSpPr>
                <a:spLocks noChangeArrowheads="1"/>
              </p:cNvSpPr>
              <p:nvPr/>
            </p:nvSpPr>
            <p:spPr bwMode="auto">
              <a:xfrm rot="-10707758">
                <a:off x="3741" y="2591"/>
                <a:ext cx="528" cy="480"/>
              </a:xfrm>
              <a:prstGeom prst="flowChartManualOperation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5" name="Oval 8"/>
              <p:cNvSpPr>
                <a:spLocks noChangeArrowheads="1"/>
              </p:cNvSpPr>
              <p:nvPr/>
            </p:nvSpPr>
            <p:spPr bwMode="auto">
              <a:xfrm>
                <a:off x="3840" y="2544"/>
                <a:ext cx="336" cy="19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6" name="Oval 9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240" cy="96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7" name="Oval 10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96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508" name="Oval 11"/>
              <p:cNvSpPr>
                <a:spLocks noChangeArrowheads="1"/>
              </p:cNvSpPr>
              <p:nvPr/>
            </p:nvSpPr>
            <p:spPr bwMode="auto">
              <a:xfrm>
                <a:off x="3696" y="3024"/>
                <a:ext cx="576" cy="9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7492" name="Text Box 12"/>
            <p:cNvSpPr txBox="1">
              <a:spLocks noChangeArrowheads="1"/>
            </p:cNvSpPr>
            <p:nvPr/>
          </p:nvSpPr>
          <p:spPr bwMode="auto">
            <a:xfrm>
              <a:off x="2727" y="3081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toro </a:t>
              </a:r>
              <a:r>
                <a:rPr lang="en-US" altLang="en-US" sz="1800" b="1" i="1">
                  <a:latin typeface="Trebuchet MS" panose="020B0603020202020204" pitchFamily="34" charset="0"/>
                </a:rPr>
                <a:t>i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93" name="Text Box 13"/>
            <p:cNvSpPr txBox="1">
              <a:spLocks noChangeArrowheads="1"/>
            </p:cNvSpPr>
            <p:nvPr/>
          </p:nvSpPr>
          <p:spPr bwMode="auto">
            <a:xfrm>
              <a:off x="2885" y="1919"/>
              <a:ext cx="22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i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94" name="Text Box 14"/>
            <p:cNvSpPr txBox="1">
              <a:spLocks noChangeArrowheads="1"/>
            </p:cNvSpPr>
            <p:nvPr/>
          </p:nvSpPr>
          <p:spPr bwMode="auto">
            <a:xfrm>
              <a:off x="2842" y="2783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i-1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95" name="Text Box 15"/>
            <p:cNvSpPr txBox="1">
              <a:spLocks noChangeArrowheads="1"/>
            </p:cNvSpPr>
            <p:nvPr/>
          </p:nvSpPr>
          <p:spPr bwMode="auto">
            <a:xfrm>
              <a:off x="2544" y="2421"/>
              <a:ext cx="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h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ti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96" name="Line 16"/>
            <p:cNvSpPr>
              <a:spLocks noChangeShapeType="1"/>
            </p:cNvSpPr>
            <p:nvPr/>
          </p:nvSpPr>
          <p:spPr bwMode="auto">
            <a:xfrm>
              <a:off x="2640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7" name="Line 17"/>
            <p:cNvSpPr>
              <a:spLocks noChangeShapeType="1"/>
            </p:cNvSpPr>
            <p:nvPr/>
          </p:nvSpPr>
          <p:spPr bwMode="auto">
            <a:xfrm>
              <a:off x="2640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8" name="Line 18"/>
            <p:cNvSpPr>
              <a:spLocks noChangeShapeType="1"/>
            </p:cNvSpPr>
            <p:nvPr/>
          </p:nvSpPr>
          <p:spPr bwMode="auto">
            <a:xfrm>
              <a:off x="2736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9" name="Line 19"/>
            <p:cNvSpPr>
              <a:spLocks noChangeShapeType="1"/>
            </p:cNvSpPr>
            <p:nvPr/>
          </p:nvSpPr>
          <p:spPr bwMode="auto">
            <a:xfrm>
              <a:off x="2736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0" name="Line 20"/>
            <p:cNvSpPr>
              <a:spLocks noChangeShapeType="1"/>
            </p:cNvSpPr>
            <p:nvPr/>
          </p:nvSpPr>
          <p:spPr bwMode="auto">
            <a:xfrm>
              <a:off x="288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1" name="Line 21"/>
            <p:cNvSpPr>
              <a:spLocks noChangeShapeType="1"/>
            </p:cNvSpPr>
            <p:nvPr/>
          </p:nvSpPr>
          <p:spPr bwMode="auto">
            <a:xfrm>
              <a:off x="312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2" name="Line 22"/>
            <p:cNvSpPr>
              <a:spLocks noChangeShapeType="1"/>
            </p:cNvSpPr>
            <p:nvPr/>
          </p:nvSpPr>
          <p:spPr bwMode="auto">
            <a:xfrm>
              <a:off x="278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503" name="Line 23"/>
            <p:cNvSpPr>
              <a:spLocks noChangeShapeType="1"/>
            </p:cNvSpPr>
            <p:nvPr/>
          </p:nvSpPr>
          <p:spPr bwMode="auto">
            <a:xfrm>
              <a:off x="3168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</p:grpSp>
      <p:grpSp>
        <p:nvGrpSpPr>
          <p:cNvPr id="90136" name="Group 24"/>
          <p:cNvGrpSpPr>
            <a:grpSpLocks/>
          </p:cNvGrpSpPr>
          <p:nvPr/>
        </p:nvGrpSpPr>
        <p:grpSpPr bwMode="auto">
          <a:xfrm>
            <a:off x="8616950" y="3048001"/>
            <a:ext cx="1154113" cy="1449388"/>
            <a:chOff x="3988" y="2496"/>
            <a:chExt cx="727" cy="913"/>
          </a:xfrm>
        </p:grpSpPr>
        <p:sp>
          <p:nvSpPr>
            <p:cNvPr id="17483" name="AutoShape 25"/>
            <p:cNvSpPr>
              <a:spLocks noChangeArrowheads="1"/>
            </p:cNvSpPr>
            <p:nvPr/>
          </p:nvSpPr>
          <p:spPr bwMode="auto">
            <a:xfrm>
              <a:off x="4320" y="2496"/>
              <a:ext cx="48" cy="528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Trebuchet MS" panose="020B0603020202020204" pitchFamily="34" charset="0"/>
              </a:endParaRPr>
            </a:p>
          </p:txBody>
        </p:sp>
        <p:sp>
          <p:nvSpPr>
            <p:cNvPr id="17484" name="Text Box 26"/>
            <p:cNvSpPr txBox="1">
              <a:spLocks noChangeArrowheads="1"/>
            </p:cNvSpPr>
            <p:nvPr/>
          </p:nvSpPr>
          <p:spPr bwMode="auto">
            <a:xfrm>
              <a:off x="3988" y="3176"/>
              <a:ext cx="7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latin typeface="Trebuchet MS" panose="020B0603020202020204" pitchFamily="34" charset="0"/>
                </a:rPr>
                <a:t>Tree top</a:t>
              </a:r>
            </a:p>
          </p:txBody>
        </p:sp>
        <p:sp>
          <p:nvSpPr>
            <p:cNvPr id="17485" name="Text Box 27"/>
            <p:cNvSpPr txBox="1">
              <a:spLocks noChangeArrowheads="1"/>
            </p:cNvSpPr>
            <p:nvPr/>
          </p:nvSpPr>
          <p:spPr bwMode="auto">
            <a:xfrm>
              <a:off x="4212" y="300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n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86" name="Line 28"/>
            <p:cNvSpPr>
              <a:spLocks noChangeShapeType="1"/>
            </p:cNvSpPr>
            <p:nvPr/>
          </p:nvSpPr>
          <p:spPr bwMode="auto">
            <a:xfrm>
              <a:off x="417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87" name="Line 29"/>
            <p:cNvSpPr>
              <a:spLocks noChangeShapeType="1"/>
            </p:cNvSpPr>
            <p:nvPr/>
          </p:nvSpPr>
          <p:spPr bwMode="auto">
            <a:xfrm>
              <a:off x="4176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88" name="Text Box 30"/>
            <p:cNvSpPr txBox="1">
              <a:spLocks noChangeArrowheads="1"/>
            </p:cNvSpPr>
            <p:nvPr/>
          </p:nvSpPr>
          <p:spPr bwMode="auto">
            <a:xfrm>
              <a:off x="4048" y="2625"/>
              <a:ext cx="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h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b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89" name="Line 31"/>
            <p:cNvSpPr>
              <a:spLocks noChangeShapeType="1"/>
            </p:cNvSpPr>
            <p:nvPr/>
          </p:nvSpPr>
          <p:spPr bwMode="auto">
            <a:xfrm>
              <a:off x="422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90" name="Line 32"/>
            <p:cNvSpPr>
              <a:spLocks noChangeShapeType="1"/>
            </p:cNvSpPr>
            <p:nvPr/>
          </p:nvSpPr>
          <p:spPr bwMode="auto">
            <a:xfrm>
              <a:off x="4224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</p:grpSp>
      <p:pic>
        <p:nvPicPr>
          <p:cNvPr id="9014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0"/>
            <a:ext cx="1911350" cy="61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90146" name="Line 34"/>
          <p:cNvSpPr>
            <a:spLocks noChangeShapeType="1"/>
          </p:cNvSpPr>
          <p:nvPr/>
        </p:nvSpPr>
        <p:spPr bwMode="auto">
          <a:xfrm flipV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grpSp>
        <p:nvGrpSpPr>
          <p:cNvPr id="90147" name="Group 35"/>
          <p:cNvGrpSpPr>
            <a:grpSpLocks/>
          </p:cNvGrpSpPr>
          <p:nvPr/>
        </p:nvGrpSpPr>
        <p:grpSpPr bwMode="auto">
          <a:xfrm>
            <a:off x="3048000" y="2209801"/>
            <a:ext cx="4953000" cy="3952875"/>
            <a:chOff x="960" y="1392"/>
            <a:chExt cx="3120" cy="2490"/>
          </a:xfrm>
        </p:grpSpPr>
        <p:grpSp>
          <p:nvGrpSpPr>
            <p:cNvPr id="17466" name="Group 36"/>
            <p:cNvGrpSpPr>
              <a:grpSpLocks/>
            </p:cNvGrpSpPr>
            <p:nvPr/>
          </p:nvGrpSpPr>
          <p:grpSpPr bwMode="auto">
            <a:xfrm>
              <a:off x="960" y="1392"/>
              <a:ext cx="1211" cy="2490"/>
              <a:chOff x="1200" y="1392"/>
              <a:chExt cx="1211" cy="2490"/>
            </a:xfrm>
          </p:grpSpPr>
          <p:grpSp>
            <p:nvGrpSpPr>
              <p:cNvPr id="17471" name="Group 37"/>
              <p:cNvGrpSpPr>
                <a:grpSpLocks/>
              </p:cNvGrpSpPr>
              <p:nvPr/>
            </p:nvGrpSpPr>
            <p:grpSpPr bwMode="auto">
              <a:xfrm>
                <a:off x="1200" y="1392"/>
                <a:ext cx="1211" cy="2490"/>
                <a:chOff x="4176" y="1344"/>
                <a:chExt cx="1211" cy="2490"/>
              </a:xfrm>
            </p:grpSpPr>
            <p:grpSp>
              <p:nvGrpSpPr>
                <p:cNvPr id="17474" name="Group 38"/>
                <p:cNvGrpSpPr>
                  <a:grpSpLocks/>
                </p:cNvGrpSpPr>
                <p:nvPr/>
              </p:nvGrpSpPr>
              <p:grpSpPr bwMode="auto">
                <a:xfrm>
                  <a:off x="4176" y="1344"/>
                  <a:ext cx="1211" cy="2448"/>
                  <a:chOff x="4176" y="1536"/>
                  <a:chExt cx="1211" cy="2448"/>
                </a:xfrm>
              </p:grpSpPr>
              <p:grpSp>
                <p:nvGrpSpPr>
                  <p:cNvPr id="1747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176" y="1536"/>
                    <a:ext cx="1211" cy="2448"/>
                    <a:chOff x="4176" y="1536"/>
                    <a:chExt cx="1211" cy="2448"/>
                  </a:xfrm>
                </p:grpSpPr>
                <p:pic>
                  <p:nvPicPr>
                    <p:cNvPr id="17479" name="Picture 4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552" r="19220" b="5426"/>
                    <a:stretch>
                      <a:fillRect/>
                    </a:stretch>
                  </p:blipFill>
                  <p:spPr bwMode="auto">
                    <a:xfrm>
                      <a:off x="4176" y="1536"/>
                      <a:ext cx="1211" cy="24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7480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52" y="2784"/>
                      <a:ext cx="48" cy="115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17481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04" y="2832"/>
                      <a:ext cx="48" cy="115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17482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744"/>
                      <a:ext cx="48" cy="14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latin typeface="Trebuchet MS" panose="020B0603020202020204" pitchFamily="34" charset="0"/>
                      </a:endParaRPr>
                    </a:p>
                  </p:txBody>
                </p:sp>
              </p:grpSp>
              <p:sp>
                <p:nvSpPr>
                  <p:cNvPr id="17478" name="Freeform 44"/>
                  <p:cNvSpPr>
                    <a:spLocks/>
                  </p:cNvSpPr>
                  <p:nvPr/>
                </p:nvSpPr>
                <p:spPr bwMode="auto">
                  <a:xfrm>
                    <a:off x="4656" y="2832"/>
                    <a:ext cx="144" cy="48"/>
                  </a:xfrm>
                  <a:custGeom>
                    <a:avLst/>
                    <a:gdLst>
                      <a:gd name="T0" fmla="*/ 0 w 144"/>
                      <a:gd name="T1" fmla="*/ 0 h 48"/>
                      <a:gd name="T2" fmla="*/ 144 w 144"/>
                      <a:gd name="T3" fmla="*/ 48 h 4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4" h="48">
                        <a:moveTo>
                          <a:pt x="0" y="0"/>
                        </a:moveTo>
                        <a:cubicBezTo>
                          <a:pt x="60" y="20"/>
                          <a:pt x="120" y="40"/>
                          <a:pt x="144" y="4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66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Trebuchet MS" panose="020B0603020202020204" pitchFamily="34" charset="0"/>
                    </a:endParaRPr>
                  </a:p>
                </p:txBody>
              </p:sp>
            </p:grpSp>
            <p:sp>
              <p:nvSpPr>
                <p:cNvPr id="17475" name="Freeform 45"/>
                <p:cNvSpPr>
                  <a:spLocks/>
                </p:cNvSpPr>
                <p:nvPr/>
              </p:nvSpPr>
              <p:spPr bwMode="auto">
                <a:xfrm>
                  <a:off x="4496" y="3504"/>
                  <a:ext cx="478" cy="330"/>
                </a:xfrm>
                <a:custGeom>
                  <a:avLst/>
                  <a:gdLst>
                    <a:gd name="T0" fmla="*/ 100 w 478"/>
                    <a:gd name="T1" fmla="*/ 213 h 330"/>
                    <a:gd name="T2" fmla="*/ 88 w 478"/>
                    <a:gd name="T3" fmla="*/ 165 h 330"/>
                    <a:gd name="T4" fmla="*/ 100 w 478"/>
                    <a:gd name="T5" fmla="*/ 153 h 330"/>
                    <a:gd name="T6" fmla="*/ 160 w 478"/>
                    <a:gd name="T7" fmla="*/ 213 h 330"/>
                    <a:gd name="T8" fmla="*/ 196 w 478"/>
                    <a:gd name="T9" fmla="*/ 105 h 330"/>
                    <a:gd name="T10" fmla="*/ 208 w 478"/>
                    <a:gd name="T11" fmla="*/ 189 h 330"/>
                    <a:gd name="T12" fmla="*/ 220 w 478"/>
                    <a:gd name="T13" fmla="*/ 297 h 330"/>
                    <a:gd name="T14" fmla="*/ 244 w 478"/>
                    <a:gd name="T15" fmla="*/ 249 h 330"/>
                    <a:gd name="T16" fmla="*/ 292 w 478"/>
                    <a:gd name="T17" fmla="*/ 177 h 330"/>
                    <a:gd name="T18" fmla="*/ 400 w 478"/>
                    <a:gd name="T19" fmla="*/ 57 h 330"/>
                    <a:gd name="T20" fmla="*/ 376 w 478"/>
                    <a:gd name="T21" fmla="*/ 105 h 330"/>
                    <a:gd name="T22" fmla="*/ 352 w 478"/>
                    <a:gd name="T23" fmla="*/ 141 h 330"/>
                    <a:gd name="T24" fmla="*/ 340 w 478"/>
                    <a:gd name="T25" fmla="*/ 177 h 330"/>
                    <a:gd name="T26" fmla="*/ 412 w 478"/>
                    <a:gd name="T27" fmla="*/ 165 h 330"/>
                    <a:gd name="T28" fmla="*/ 460 w 478"/>
                    <a:gd name="T29" fmla="*/ 141 h 330"/>
                    <a:gd name="T30" fmla="*/ 400 w 478"/>
                    <a:gd name="T31" fmla="*/ 165 h 330"/>
                    <a:gd name="T32" fmla="*/ 388 w 478"/>
                    <a:gd name="T33" fmla="*/ 201 h 330"/>
                    <a:gd name="T34" fmla="*/ 352 w 478"/>
                    <a:gd name="T35" fmla="*/ 189 h 330"/>
                    <a:gd name="T36" fmla="*/ 100 w 478"/>
                    <a:gd name="T37" fmla="*/ 213 h 3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78" h="330">
                      <a:moveTo>
                        <a:pt x="100" y="213"/>
                      </a:moveTo>
                      <a:cubicBezTo>
                        <a:pt x="96" y="197"/>
                        <a:pt x="97" y="179"/>
                        <a:pt x="88" y="165"/>
                      </a:cubicBezTo>
                      <a:cubicBezTo>
                        <a:pt x="71" y="140"/>
                        <a:pt x="0" y="128"/>
                        <a:pt x="100" y="153"/>
                      </a:cubicBezTo>
                      <a:cubicBezTo>
                        <a:pt x="128" y="237"/>
                        <a:pt x="100" y="233"/>
                        <a:pt x="160" y="213"/>
                      </a:cubicBezTo>
                      <a:cubicBezTo>
                        <a:pt x="174" y="170"/>
                        <a:pt x="161" y="0"/>
                        <a:pt x="196" y="105"/>
                      </a:cubicBezTo>
                      <a:cubicBezTo>
                        <a:pt x="200" y="133"/>
                        <a:pt x="204" y="161"/>
                        <a:pt x="208" y="189"/>
                      </a:cubicBezTo>
                      <a:cubicBezTo>
                        <a:pt x="212" y="225"/>
                        <a:pt x="201" y="266"/>
                        <a:pt x="220" y="297"/>
                      </a:cubicBezTo>
                      <a:cubicBezTo>
                        <a:pt x="229" y="312"/>
                        <a:pt x="235" y="264"/>
                        <a:pt x="244" y="249"/>
                      </a:cubicBezTo>
                      <a:cubicBezTo>
                        <a:pt x="259" y="224"/>
                        <a:pt x="273" y="198"/>
                        <a:pt x="292" y="177"/>
                      </a:cubicBezTo>
                      <a:cubicBezTo>
                        <a:pt x="328" y="137"/>
                        <a:pt x="359" y="92"/>
                        <a:pt x="400" y="57"/>
                      </a:cubicBezTo>
                      <a:cubicBezTo>
                        <a:pt x="414" y="45"/>
                        <a:pt x="385" y="89"/>
                        <a:pt x="376" y="105"/>
                      </a:cubicBezTo>
                      <a:cubicBezTo>
                        <a:pt x="369" y="118"/>
                        <a:pt x="358" y="128"/>
                        <a:pt x="352" y="141"/>
                      </a:cubicBezTo>
                      <a:cubicBezTo>
                        <a:pt x="346" y="152"/>
                        <a:pt x="328" y="172"/>
                        <a:pt x="340" y="177"/>
                      </a:cubicBezTo>
                      <a:cubicBezTo>
                        <a:pt x="363" y="186"/>
                        <a:pt x="388" y="169"/>
                        <a:pt x="412" y="165"/>
                      </a:cubicBezTo>
                      <a:cubicBezTo>
                        <a:pt x="428" y="157"/>
                        <a:pt x="478" y="141"/>
                        <a:pt x="460" y="141"/>
                      </a:cubicBezTo>
                      <a:cubicBezTo>
                        <a:pt x="438" y="141"/>
                        <a:pt x="417" y="151"/>
                        <a:pt x="400" y="165"/>
                      </a:cubicBezTo>
                      <a:cubicBezTo>
                        <a:pt x="390" y="173"/>
                        <a:pt x="392" y="189"/>
                        <a:pt x="388" y="201"/>
                      </a:cubicBezTo>
                      <a:cubicBezTo>
                        <a:pt x="376" y="197"/>
                        <a:pt x="365" y="189"/>
                        <a:pt x="352" y="189"/>
                      </a:cubicBezTo>
                      <a:cubicBezTo>
                        <a:pt x="273" y="189"/>
                        <a:pt x="100" y="330"/>
                        <a:pt x="100" y="213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66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76" name="Freeform 46"/>
                <p:cNvSpPr>
                  <a:spLocks/>
                </p:cNvSpPr>
                <p:nvPr/>
              </p:nvSpPr>
              <p:spPr bwMode="auto">
                <a:xfrm>
                  <a:off x="4764" y="3696"/>
                  <a:ext cx="201" cy="36"/>
                </a:xfrm>
                <a:custGeom>
                  <a:avLst/>
                  <a:gdLst>
                    <a:gd name="T0" fmla="*/ 0 w 201"/>
                    <a:gd name="T1" fmla="*/ 36 h 36"/>
                    <a:gd name="T2" fmla="*/ 96 w 201"/>
                    <a:gd name="T3" fmla="*/ 0 h 36"/>
                    <a:gd name="T4" fmla="*/ 0 w 201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1" h="36">
                      <a:moveTo>
                        <a:pt x="0" y="36"/>
                      </a:moveTo>
                      <a:cubicBezTo>
                        <a:pt x="44" y="21"/>
                        <a:pt x="201" y="35"/>
                        <a:pt x="96" y="0"/>
                      </a:cubicBezTo>
                      <a:cubicBezTo>
                        <a:pt x="22" y="15"/>
                        <a:pt x="53" y="1"/>
                        <a:pt x="0" y="36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76200" cap="flat" cmpd="sng">
                  <a:solidFill>
                    <a:srgbClr val="0066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7472" name="Rectangle 47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864" cy="20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73" name="Freeform 48"/>
              <p:cNvSpPr>
                <a:spLocks/>
              </p:cNvSpPr>
              <p:nvPr/>
            </p:nvSpPr>
            <p:spPr bwMode="auto">
              <a:xfrm>
                <a:off x="1680" y="3552"/>
                <a:ext cx="144" cy="48"/>
              </a:xfrm>
              <a:custGeom>
                <a:avLst/>
                <a:gdLst>
                  <a:gd name="T0" fmla="*/ 0 w 144"/>
                  <a:gd name="T1" fmla="*/ 0 h 48"/>
                  <a:gd name="T2" fmla="*/ 144 w 144"/>
                  <a:gd name="T3" fmla="*/ 48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cubicBezTo>
                      <a:pt x="60" y="20"/>
                      <a:pt x="120" y="40"/>
                      <a:pt x="144" y="48"/>
                    </a:cubicBezTo>
                  </a:path>
                </a:pathLst>
              </a:cu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7467" name="Group 49"/>
            <p:cNvGrpSpPr>
              <a:grpSpLocks/>
            </p:cNvGrpSpPr>
            <p:nvPr/>
          </p:nvGrpSpPr>
          <p:grpSpPr bwMode="auto">
            <a:xfrm>
              <a:off x="1920" y="3552"/>
              <a:ext cx="2160" cy="192"/>
              <a:chOff x="2160" y="3600"/>
              <a:chExt cx="2160" cy="192"/>
            </a:xfrm>
          </p:grpSpPr>
          <p:sp>
            <p:nvSpPr>
              <p:cNvPr id="17468" name="Line 50"/>
              <p:cNvSpPr>
                <a:spLocks noChangeShapeType="1"/>
              </p:cNvSpPr>
              <p:nvPr/>
            </p:nvSpPr>
            <p:spPr bwMode="auto">
              <a:xfrm>
                <a:off x="2160" y="3696"/>
                <a:ext cx="2160" cy="96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69" name="Line 51"/>
              <p:cNvSpPr>
                <a:spLocks noChangeShapeType="1"/>
              </p:cNvSpPr>
              <p:nvPr/>
            </p:nvSpPr>
            <p:spPr bwMode="auto">
              <a:xfrm>
                <a:off x="2208" y="3600"/>
                <a:ext cx="2016" cy="192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70" name="Line 52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008" cy="48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</p:grpSp>
      <p:grpSp>
        <p:nvGrpSpPr>
          <p:cNvPr id="90165" name="Group 53"/>
          <p:cNvGrpSpPr>
            <a:grpSpLocks/>
          </p:cNvGrpSpPr>
          <p:nvPr/>
        </p:nvGrpSpPr>
        <p:grpSpPr bwMode="auto">
          <a:xfrm>
            <a:off x="4562476" y="5561017"/>
            <a:ext cx="2905125" cy="725488"/>
            <a:chOff x="1914" y="3671"/>
            <a:chExt cx="1830" cy="457"/>
          </a:xfrm>
        </p:grpSpPr>
        <p:sp>
          <p:nvSpPr>
            <p:cNvPr id="17450" name="Text Box 54"/>
            <p:cNvSpPr txBox="1">
              <a:spLocks noChangeArrowheads="1"/>
            </p:cNvSpPr>
            <p:nvPr/>
          </p:nvSpPr>
          <p:spPr bwMode="auto">
            <a:xfrm>
              <a:off x="1914" y="3863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1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1" name="Text Box 55"/>
            <p:cNvSpPr txBox="1">
              <a:spLocks noChangeArrowheads="1"/>
            </p:cNvSpPr>
            <p:nvPr/>
          </p:nvSpPr>
          <p:spPr bwMode="auto">
            <a:xfrm>
              <a:off x="2282" y="3872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2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2" name="Text Box 56"/>
            <p:cNvSpPr txBox="1">
              <a:spLocks noChangeArrowheads="1"/>
            </p:cNvSpPr>
            <p:nvPr/>
          </p:nvSpPr>
          <p:spPr bwMode="auto">
            <a:xfrm>
              <a:off x="2618" y="3872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3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3" name="Text Box 57"/>
            <p:cNvSpPr txBox="1">
              <a:spLocks noChangeArrowheads="1"/>
            </p:cNvSpPr>
            <p:nvPr/>
          </p:nvSpPr>
          <p:spPr bwMode="auto">
            <a:xfrm>
              <a:off x="2906" y="3872"/>
              <a:ext cx="2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4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17454" name="Text Box 58"/>
            <p:cNvSpPr txBox="1">
              <a:spLocks noChangeArrowheads="1"/>
            </p:cNvSpPr>
            <p:nvPr/>
          </p:nvSpPr>
          <p:spPr bwMode="auto">
            <a:xfrm>
              <a:off x="3470" y="3897"/>
              <a:ext cx="2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rebuchet MS" panose="020B0603020202020204" pitchFamily="34" charset="0"/>
                </a:rPr>
                <a:t>v</a:t>
              </a:r>
              <a:r>
                <a:rPr lang="en-US" altLang="en-US" sz="1800" b="1" baseline="-25000">
                  <a:latin typeface="Trebuchet MS" panose="020B0603020202020204" pitchFamily="34" charset="0"/>
                </a:rPr>
                <a:t>n</a:t>
              </a:r>
              <a:endParaRPr lang="en-US" altLang="en-US" sz="1800" b="1">
                <a:latin typeface="Trebuchet MS" panose="020B0603020202020204" pitchFamily="34" charset="0"/>
              </a:endParaRPr>
            </a:p>
          </p:txBody>
        </p:sp>
        <p:grpSp>
          <p:nvGrpSpPr>
            <p:cNvPr id="17455" name="Group 59"/>
            <p:cNvGrpSpPr>
              <a:grpSpLocks/>
            </p:cNvGrpSpPr>
            <p:nvPr/>
          </p:nvGrpSpPr>
          <p:grpSpPr bwMode="auto">
            <a:xfrm>
              <a:off x="2256" y="3671"/>
              <a:ext cx="1440" cy="385"/>
              <a:chOff x="2256" y="3503"/>
              <a:chExt cx="1440" cy="385"/>
            </a:xfrm>
          </p:grpSpPr>
          <p:grpSp>
            <p:nvGrpSpPr>
              <p:cNvPr id="17456" name="Group 60"/>
              <p:cNvGrpSpPr>
                <a:grpSpLocks/>
              </p:cNvGrpSpPr>
              <p:nvPr/>
            </p:nvGrpSpPr>
            <p:grpSpPr bwMode="auto">
              <a:xfrm>
                <a:off x="2256" y="3504"/>
                <a:ext cx="1440" cy="384"/>
                <a:chOff x="2256" y="3504"/>
                <a:chExt cx="1440" cy="384"/>
              </a:xfrm>
            </p:grpSpPr>
            <p:sp>
              <p:nvSpPr>
                <p:cNvPr id="17460" name="Line 61"/>
                <p:cNvSpPr>
                  <a:spLocks noChangeShapeType="1"/>
                </p:cNvSpPr>
                <p:nvPr/>
              </p:nvSpPr>
              <p:spPr bwMode="auto">
                <a:xfrm>
                  <a:off x="2256" y="35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1" name="Line 62"/>
                <p:cNvSpPr>
                  <a:spLocks noChangeShapeType="1"/>
                </p:cNvSpPr>
                <p:nvPr/>
              </p:nvSpPr>
              <p:spPr bwMode="auto">
                <a:xfrm>
                  <a:off x="2544" y="35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2" name="Line 63"/>
                <p:cNvSpPr>
                  <a:spLocks noChangeShapeType="1"/>
                </p:cNvSpPr>
                <p:nvPr/>
              </p:nvSpPr>
              <p:spPr bwMode="auto">
                <a:xfrm>
                  <a:off x="2832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3" name="Line 64"/>
                <p:cNvSpPr>
                  <a:spLocks noChangeShapeType="1"/>
                </p:cNvSpPr>
                <p:nvPr/>
              </p:nvSpPr>
              <p:spPr bwMode="auto">
                <a:xfrm>
                  <a:off x="3120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4" name="Line 65"/>
                <p:cNvSpPr>
                  <a:spLocks noChangeShapeType="1"/>
                </p:cNvSpPr>
                <p:nvPr/>
              </p:nvSpPr>
              <p:spPr bwMode="auto">
                <a:xfrm>
                  <a:off x="3408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65" name="Line 66"/>
                <p:cNvSpPr>
                  <a:spLocks noChangeShapeType="1"/>
                </p:cNvSpPr>
                <p:nvPr/>
              </p:nvSpPr>
              <p:spPr bwMode="auto">
                <a:xfrm>
                  <a:off x="3696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17457" name="Group 67"/>
              <p:cNvGrpSpPr>
                <a:grpSpLocks/>
              </p:cNvGrpSpPr>
              <p:nvPr/>
            </p:nvGrpSpPr>
            <p:grpSpPr bwMode="auto">
              <a:xfrm>
                <a:off x="3116" y="3503"/>
                <a:ext cx="295" cy="289"/>
                <a:chOff x="3138" y="3311"/>
                <a:chExt cx="295" cy="289"/>
              </a:xfrm>
            </p:grpSpPr>
            <p:sp>
              <p:nvSpPr>
                <p:cNvPr id="17458" name="Rectangle 68"/>
                <p:cNvSpPr>
                  <a:spLocks noChangeArrowheads="1"/>
                </p:cNvSpPr>
                <p:nvPr/>
              </p:nvSpPr>
              <p:spPr bwMode="auto">
                <a:xfrm>
                  <a:off x="3142" y="3360"/>
                  <a:ext cx="288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5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138" y="3311"/>
                  <a:ext cx="29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Trebuchet MS" panose="020B0603020202020204" pitchFamily="34" charset="0"/>
                    </a:rPr>
                    <a:t>...</a:t>
                  </a:r>
                  <a:endParaRPr lang="en-US" altLang="en-US">
                    <a:latin typeface="Trebuchet MS" panose="020B0603020202020204" pitchFamily="34" charset="0"/>
                  </a:endParaRPr>
                </a:p>
              </p:txBody>
            </p:sp>
          </p:grpSp>
        </p:grpSp>
      </p:grpSp>
      <p:grpSp>
        <p:nvGrpSpPr>
          <p:cNvPr id="90182" name="Group 70"/>
          <p:cNvGrpSpPr>
            <a:grpSpLocks/>
          </p:cNvGrpSpPr>
          <p:nvPr/>
        </p:nvGrpSpPr>
        <p:grpSpPr bwMode="auto">
          <a:xfrm>
            <a:off x="1752601" y="2171701"/>
            <a:ext cx="1922463" cy="3952875"/>
            <a:chOff x="4176" y="1344"/>
            <a:chExt cx="1211" cy="2490"/>
          </a:xfrm>
        </p:grpSpPr>
        <p:grpSp>
          <p:nvGrpSpPr>
            <p:cNvPr id="17441" name="Group 71"/>
            <p:cNvGrpSpPr>
              <a:grpSpLocks/>
            </p:cNvGrpSpPr>
            <p:nvPr/>
          </p:nvGrpSpPr>
          <p:grpSpPr bwMode="auto">
            <a:xfrm>
              <a:off x="4176" y="1344"/>
              <a:ext cx="1211" cy="2448"/>
              <a:chOff x="4176" y="1536"/>
              <a:chExt cx="1211" cy="2448"/>
            </a:xfrm>
          </p:grpSpPr>
          <p:grpSp>
            <p:nvGrpSpPr>
              <p:cNvPr id="17444" name="Group 72"/>
              <p:cNvGrpSpPr>
                <a:grpSpLocks/>
              </p:cNvGrpSpPr>
              <p:nvPr/>
            </p:nvGrpSpPr>
            <p:grpSpPr bwMode="auto">
              <a:xfrm>
                <a:off x="4176" y="1536"/>
                <a:ext cx="1211" cy="2448"/>
                <a:chOff x="4176" y="1536"/>
                <a:chExt cx="1211" cy="2448"/>
              </a:xfrm>
            </p:grpSpPr>
            <p:pic>
              <p:nvPicPr>
                <p:cNvPr id="17446" name="Picture 7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52" r="19220" b="5426"/>
                <a:stretch>
                  <a:fillRect/>
                </a:stretch>
              </p:blipFill>
              <p:spPr bwMode="auto">
                <a:xfrm>
                  <a:off x="4176" y="1536"/>
                  <a:ext cx="1211" cy="24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44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4752" y="2784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4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4704" y="2832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449" name="Line 76"/>
                <p:cNvSpPr>
                  <a:spLocks noChangeShapeType="1"/>
                </p:cNvSpPr>
                <p:nvPr/>
              </p:nvSpPr>
              <p:spPr bwMode="auto">
                <a:xfrm>
                  <a:off x="4752" y="3744"/>
                  <a:ext cx="48" cy="144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7445" name="Freeform 77"/>
              <p:cNvSpPr>
                <a:spLocks/>
              </p:cNvSpPr>
              <p:nvPr/>
            </p:nvSpPr>
            <p:spPr bwMode="auto">
              <a:xfrm>
                <a:off x="4656" y="2832"/>
                <a:ext cx="144" cy="48"/>
              </a:xfrm>
              <a:custGeom>
                <a:avLst/>
                <a:gdLst>
                  <a:gd name="T0" fmla="*/ 0 w 144"/>
                  <a:gd name="T1" fmla="*/ 0 h 48"/>
                  <a:gd name="T2" fmla="*/ 144 w 144"/>
                  <a:gd name="T3" fmla="*/ 48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cubicBezTo>
                      <a:pt x="60" y="20"/>
                      <a:pt x="120" y="40"/>
                      <a:pt x="144" y="48"/>
                    </a:cubicBezTo>
                  </a:path>
                </a:pathLst>
              </a:custGeom>
              <a:noFill/>
              <a:ln w="762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7442" name="Freeform 78"/>
            <p:cNvSpPr>
              <a:spLocks/>
            </p:cNvSpPr>
            <p:nvPr/>
          </p:nvSpPr>
          <p:spPr bwMode="auto">
            <a:xfrm>
              <a:off x="4496" y="3504"/>
              <a:ext cx="478" cy="330"/>
            </a:xfrm>
            <a:custGeom>
              <a:avLst/>
              <a:gdLst>
                <a:gd name="T0" fmla="*/ 100 w 478"/>
                <a:gd name="T1" fmla="*/ 213 h 330"/>
                <a:gd name="T2" fmla="*/ 88 w 478"/>
                <a:gd name="T3" fmla="*/ 165 h 330"/>
                <a:gd name="T4" fmla="*/ 100 w 478"/>
                <a:gd name="T5" fmla="*/ 153 h 330"/>
                <a:gd name="T6" fmla="*/ 160 w 478"/>
                <a:gd name="T7" fmla="*/ 213 h 330"/>
                <a:gd name="T8" fmla="*/ 196 w 478"/>
                <a:gd name="T9" fmla="*/ 105 h 330"/>
                <a:gd name="T10" fmla="*/ 208 w 478"/>
                <a:gd name="T11" fmla="*/ 189 h 330"/>
                <a:gd name="T12" fmla="*/ 220 w 478"/>
                <a:gd name="T13" fmla="*/ 297 h 330"/>
                <a:gd name="T14" fmla="*/ 244 w 478"/>
                <a:gd name="T15" fmla="*/ 249 h 330"/>
                <a:gd name="T16" fmla="*/ 292 w 478"/>
                <a:gd name="T17" fmla="*/ 177 h 330"/>
                <a:gd name="T18" fmla="*/ 400 w 478"/>
                <a:gd name="T19" fmla="*/ 57 h 330"/>
                <a:gd name="T20" fmla="*/ 376 w 478"/>
                <a:gd name="T21" fmla="*/ 105 h 330"/>
                <a:gd name="T22" fmla="*/ 352 w 478"/>
                <a:gd name="T23" fmla="*/ 141 h 330"/>
                <a:gd name="T24" fmla="*/ 340 w 478"/>
                <a:gd name="T25" fmla="*/ 177 h 330"/>
                <a:gd name="T26" fmla="*/ 412 w 478"/>
                <a:gd name="T27" fmla="*/ 165 h 330"/>
                <a:gd name="T28" fmla="*/ 460 w 478"/>
                <a:gd name="T29" fmla="*/ 141 h 330"/>
                <a:gd name="T30" fmla="*/ 400 w 478"/>
                <a:gd name="T31" fmla="*/ 165 h 330"/>
                <a:gd name="T32" fmla="*/ 388 w 478"/>
                <a:gd name="T33" fmla="*/ 201 h 330"/>
                <a:gd name="T34" fmla="*/ 352 w 478"/>
                <a:gd name="T35" fmla="*/ 189 h 330"/>
                <a:gd name="T36" fmla="*/ 100 w 478"/>
                <a:gd name="T37" fmla="*/ 213 h 3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8" h="330">
                  <a:moveTo>
                    <a:pt x="100" y="213"/>
                  </a:moveTo>
                  <a:cubicBezTo>
                    <a:pt x="96" y="197"/>
                    <a:pt x="97" y="179"/>
                    <a:pt x="88" y="165"/>
                  </a:cubicBezTo>
                  <a:cubicBezTo>
                    <a:pt x="71" y="140"/>
                    <a:pt x="0" y="128"/>
                    <a:pt x="100" y="153"/>
                  </a:cubicBezTo>
                  <a:cubicBezTo>
                    <a:pt x="128" y="237"/>
                    <a:pt x="100" y="233"/>
                    <a:pt x="160" y="213"/>
                  </a:cubicBezTo>
                  <a:cubicBezTo>
                    <a:pt x="174" y="170"/>
                    <a:pt x="161" y="0"/>
                    <a:pt x="196" y="105"/>
                  </a:cubicBezTo>
                  <a:cubicBezTo>
                    <a:pt x="200" y="133"/>
                    <a:pt x="204" y="161"/>
                    <a:pt x="208" y="189"/>
                  </a:cubicBezTo>
                  <a:cubicBezTo>
                    <a:pt x="212" y="225"/>
                    <a:pt x="201" y="266"/>
                    <a:pt x="220" y="297"/>
                  </a:cubicBezTo>
                  <a:cubicBezTo>
                    <a:pt x="229" y="312"/>
                    <a:pt x="235" y="264"/>
                    <a:pt x="244" y="249"/>
                  </a:cubicBezTo>
                  <a:cubicBezTo>
                    <a:pt x="259" y="224"/>
                    <a:pt x="273" y="198"/>
                    <a:pt x="292" y="177"/>
                  </a:cubicBezTo>
                  <a:cubicBezTo>
                    <a:pt x="328" y="137"/>
                    <a:pt x="359" y="92"/>
                    <a:pt x="400" y="57"/>
                  </a:cubicBezTo>
                  <a:cubicBezTo>
                    <a:pt x="414" y="45"/>
                    <a:pt x="385" y="89"/>
                    <a:pt x="376" y="105"/>
                  </a:cubicBezTo>
                  <a:cubicBezTo>
                    <a:pt x="369" y="118"/>
                    <a:pt x="358" y="128"/>
                    <a:pt x="352" y="141"/>
                  </a:cubicBezTo>
                  <a:cubicBezTo>
                    <a:pt x="346" y="152"/>
                    <a:pt x="328" y="172"/>
                    <a:pt x="340" y="177"/>
                  </a:cubicBezTo>
                  <a:cubicBezTo>
                    <a:pt x="363" y="186"/>
                    <a:pt x="388" y="169"/>
                    <a:pt x="412" y="165"/>
                  </a:cubicBezTo>
                  <a:cubicBezTo>
                    <a:pt x="428" y="157"/>
                    <a:pt x="478" y="141"/>
                    <a:pt x="460" y="141"/>
                  </a:cubicBezTo>
                  <a:cubicBezTo>
                    <a:pt x="438" y="141"/>
                    <a:pt x="417" y="151"/>
                    <a:pt x="400" y="165"/>
                  </a:cubicBezTo>
                  <a:cubicBezTo>
                    <a:pt x="390" y="173"/>
                    <a:pt x="392" y="189"/>
                    <a:pt x="388" y="201"/>
                  </a:cubicBezTo>
                  <a:cubicBezTo>
                    <a:pt x="376" y="197"/>
                    <a:pt x="365" y="189"/>
                    <a:pt x="352" y="189"/>
                  </a:cubicBezTo>
                  <a:cubicBezTo>
                    <a:pt x="273" y="189"/>
                    <a:pt x="100" y="330"/>
                    <a:pt x="100" y="213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43" name="Freeform 79"/>
            <p:cNvSpPr>
              <a:spLocks/>
            </p:cNvSpPr>
            <p:nvPr/>
          </p:nvSpPr>
          <p:spPr bwMode="auto">
            <a:xfrm>
              <a:off x="4764" y="3696"/>
              <a:ext cx="201" cy="36"/>
            </a:xfrm>
            <a:custGeom>
              <a:avLst/>
              <a:gdLst>
                <a:gd name="T0" fmla="*/ 0 w 201"/>
                <a:gd name="T1" fmla="*/ 36 h 36"/>
                <a:gd name="T2" fmla="*/ 96 w 201"/>
                <a:gd name="T3" fmla="*/ 0 h 36"/>
                <a:gd name="T4" fmla="*/ 0 w 201"/>
                <a:gd name="T5" fmla="*/ 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" h="36">
                  <a:moveTo>
                    <a:pt x="0" y="36"/>
                  </a:moveTo>
                  <a:cubicBezTo>
                    <a:pt x="44" y="21"/>
                    <a:pt x="201" y="35"/>
                    <a:pt x="96" y="0"/>
                  </a:cubicBezTo>
                  <a:cubicBezTo>
                    <a:pt x="22" y="15"/>
                    <a:pt x="53" y="1"/>
                    <a:pt x="0" y="36"/>
                  </a:cubicBezTo>
                  <a:close/>
                </a:path>
              </a:pathLst>
            </a:custGeom>
            <a:solidFill>
              <a:srgbClr val="006600"/>
            </a:solidFill>
            <a:ln w="762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</p:grpSp>
      <p:sp>
        <p:nvSpPr>
          <p:cNvPr id="90192" name="Line 80"/>
          <p:cNvSpPr>
            <a:spLocks noChangeShapeType="1"/>
          </p:cNvSpPr>
          <p:nvPr/>
        </p:nvSpPr>
        <p:spPr bwMode="auto">
          <a:xfrm>
            <a:off x="2895600" y="54102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grpSp>
        <p:nvGrpSpPr>
          <p:cNvPr id="90193" name="Group 81"/>
          <p:cNvGrpSpPr>
            <a:grpSpLocks/>
          </p:cNvGrpSpPr>
          <p:nvPr/>
        </p:nvGrpSpPr>
        <p:grpSpPr bwMode="auto">
          <a:xfrm>
            <a:off x="3429001" y="3352803"/>
            <a:ext cx="1452563" cy="1236663"/>
            <a:chOff x="1104" y="2515"/>
            <a:chExt cx="915" cy="779"/>
          </a:xfrm>
        </p:grpSpPr>
        <p:grpSp>
          <p:nvGrpSpPr>
            <p:cNvPr id="17428" name="Group 82"/>
            <p:cNvGrpSpPr>
              <a:grpSpLocks/>
            </p:cNvGrpSpPr>
            <p:nvPr/>
          </p:nvGrpSpPr>
          <p:grpSpPr bwMode="auto">
            <a:xfrm>
              <a:off x="1440" y="2784"/>
              <a:ext cx="576" cy="288"/>
              <a:chOff x="3696" y="2544"/>
              <a:chExt cx="576" cy="576"/>
            </a:xfrm>
          </p:grpSpPr>
          <p:sp>
            <p:nvSpPr>
              <p:cNvPr id="17436" name="AutoShape 83"/>
              <p:cNvSpPr>
                <a:spLocks noChangeArrowheads="1"/>
              </p:cNvSpPr>
              <p:nvPr/>
            </p:nvSpPr>
            <p:spPr bwMode="auto">
              <a:xfrm rot="-10707758">
                <a:off x="3741" y="2591"/>
                <a:ext cx="528" cy="480"/>
              </a:xfrm>
              <a:prstGeom prst="flowChartManualOperation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37" name="Oval 84"/>
              <p:cNvSpPr>
                <a:spLocks noChangeArrowheads="1"/>
              </p:cNvSpPr>
              <p:nvPr/>
            </p:nvSpPr>
            <p:spPr bwMode="auto">
              <a:xfrm>
                <a:off x="3840" y="2544"/>
                <a:ext cx="336" cy="192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38" name="Oval 85"/>
              <p:cNvSpPr>
                <a:spLocks noChangeArrowheads="1"/>
              </p:cNvSpPr>
              <p:nvPr/>
            </p:nvSpPr>
            <p:spPr bwMode="auto">
              <a:xfrm>
                <a:off x="3888" y="2592"/>
                <a:ext cx="240" cy="96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39" name="Oval 86"/>
              <p:cNvSpPr>
                <a:spLocks noChangeArrowheads="1"/>
              </p:cNvSpPr>
              <p:nvPr/>
            </p:nvSpPr>
            <p:spPr bwMode="auto">
              <a:xfrm>
                <a:off x="3984" y="2592"/>
                <a:ext cx="96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17440" name="Oval 87"/>
              <p:cNvSpPr>
                <a:spLocks noChangeArrowheads="1"/>
              </p:cNvSpPr>
              <p:nvPr/>
            </p:nvSpPr>
            <p:spPr bwMode="auto">
              <a:xfrm>
                <a:off x="3696" y="3024"/>
                <a:ext cx="576" cy="96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7429" name="Text Box 88"/>
            <p:cNvSpPr txBox="1">
              <a:spLocks noChangeArrowheads="1"/>
            </p:cNvSpPr>
            <p:nvPr/>
          </p:nvSpPr>
          <p:spPr bwMode="auto">
            <a:xfrm>
              <a:off x="1536" y="2515"/>
              <a:ext cx="3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g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0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30" name="Text Box 89"/>
            <p:cNvSpPr txBox="1">
              <a:spLocks noChangeArrowheads="1"/>
            </p:cNvSpPr>
            <p:nvPr/>
          </p:nvSpPr>
          <p:spPr bwMode="auto">
            <a:xfrm>
              <a:off x="1104" y="2841"/>
              <a:ext cx="3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i="1">
                  <a:latin typeface="Trebuchet MS" panose="020B0603020202020204" pitchFamily="34" charset="0"/>
                </a:rPr>
                <a:t>h</a:t>
              </a:r>
              <a:r>
                <a:rPr lang="en-US" altLang="en-US" sz="1800" b="1" i="1" baseline="-25000">
                  <a:latin typeface="Trebuchet MS" panose="020B0603020202020204" pitchFamily="34" charset="0"/>
                </a:rPr>
                <a:t>0</a:t>
              </a:r>
              <a:endParaRPr lang="en-US" altLang="en-US" sz="1800" b="1" i="1">
                <a:latin typeface="Trebuchet MS" panose="020B0603020202020204" pitchFamily="34" charset="0"/>
              </a:endParaRPr>
            </a:p>
          </p:txBody>
        </p:sp>
        <p:sp>
          <p:nvSpPr>
            <p:cNvPr id="17431" name="Line 90"/>
            <p:cNvSpPr>
              <a:spLocks noChangeShapeType="1"/>
            </p:cNvSpPr>
            <p:nvPr/>
          </p:nvSpPr>
          <p:spPr bwMode="auto">
            <a:xfrm>
              <a:off x="1200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2" name="Line 91"/>
            <p:cNvSpPr>
              <a:spLocks noChangeShapeType="1"/>
            </p:cNvSpPr>
            <p:nvPr/>
          </p:nvSpPr>
          <p:spPr bwMode="auto">
            <a:xfrm>
              <a:off x="1200" y="30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3" name="Line 92"/>
            <p:cNvSpPr>
              <a:spLocks noChangeShapeType="1"/>
            </p:cNvSpPr>
            <p:nvPr/>
          </p:nvSpPr>
          <p:spPr bwMode="auto">
            <a:xfrm>
              <a:off x="1584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4" name="Line 93"/>
            <p:cNvSpPr>
              <a:spLocks noChangeShapeType="1"/>
            </p:cNvSpPr>
            <p:nvPr/>
          </p:nvSpPr>
          <p:spPr bwMode="auto">
            <a:xfrm>
              <a:off x="1920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435" name="Text Box 94"/>
            <p:cNvSpPr txBox="1">
              <a:spLocks noChangeArrowheads="1"/>
            </p:cNvSpPr>
            <p:nvPr/>
          </p:nvSpPr>
          <p:spPr bwMode="auto">
            <a:xfrm>
              <a:off x="1423" y="3061"/>
              <a:ext cx="5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latin typeface="Trebuchet MS" panose="020B0603020202020204" pitchFamily="34" charset="0"/>
                </a:rPr>
                <a:t>stump</a:t>
              </a:r>
            </a:p>
          </p:txBody>
        </p:sp>
      </p:grpSp>
      <p:pic>
        <p:nvPicPr>
          <p:cNvPr id="90207" name="Picture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648201"/>
            <a:ext cx="1130300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90208" name="Line 96"/>
          <p:cNvSpPr>
            <a:spLocks noChangeShapeType="1"/>
          </p:cNvSpPr>
          <p:nvPr/>
        </p:nvSpPr>
        <p:spPr bwMode="auto">
          <a:xfrm flipV="1">
            <a:off x="3962400" y="51054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90209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667000"/>
            <a:ext cx="112236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pic>
        <p:nvPicPr>
          <p:cNvPr id="90210" name="Picture 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1"/>
            <a:ext cx="1479550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pic>
        <p:nvPicPr>
          <p:cNvPr id="90211" name="Picture 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651000"/>
            <a:ext cx="26987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90212" name="Text Box 100"/>
          <p:cNvSpPr txBox="1">
            <a:spLocks noChangeArrowheads="1"/>
          </p:cNvSpPr>
          <p:nvPr/>
        </p:nvSpPr>
        <p:spPr bwMode="auto">
          <a:xfrm>
            <a:off x="3365892" y="1788468"/>
            <a:ext cx="1967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Trebuchet MS" panose="020B0603020202020204" pitchFamily="34" charset="0"/>
              </a:rPr>
              <a:t>Tree volume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C0BDE7E-5671-4CA4-8A49-FBBD1AF520C8}"/>
              </a:ext>
            </a:extLst>
          </p:cNvPr>
          <p:cNvSpPr/>
          <p:nvPr/>
        </p:nvSpPr>
        <p:spPr bwMode="auto">
          <a:xfrm>
            <a:off x="406401" y="1628800"/>
            <a:ext cx="11419416" cy="4737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06401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Tree variables</a:t>
            </a:r>
            <a:b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</a:br>
            <a:r>
              <a:rPr lang="en-GB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Estimation with equations</a:t>
            </a:r>
            <a:endParaRPr lang="en-GB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52600" y="1629328"/>
            <a:ext cx="8686800" cy="47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altLang="en-US" dirty="0">
              <a:latin typeface="Trebuchet MS" panose="020B0603020202020204" pitchFamily="34" charset="0"/>
            </a:endParaRP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1752601" y="2171701"/>
            <a:ext cx="1922463" cy="3952875"/>
            <a:chOff x="4176" y="1344"/>
            <a:chExt cx="1211" cy="2490"/>
          </a:xfrm>
        </p:grpSpPr>
        <p:grpSp>
          <p:nvGrpSpPr>
            <p:cNvPr id="18445" name="Group 5"/>
            <p:cNvGrpSpPr>
              <a:grpSpLocks/>
            </p:cNvGrpSpPr>
            <p:nvPr/>
          </p:nvGrpSpPr>
          <p:grpSpPr bwMode="auto">
            <a:xfrm>
              <a:off x="4176" y="1344"/>
              <a:ext cx="1211" cy="2448"/>
              <a:chOff x="4176" y="1536"/>
              <a:chExt cx="1211" cy="2448"/>
            </a:xfrm>
          </p:grpSpPr>
          <p:grpSp>
            <p:nvGrpSpPr>
              <p:cNvPr id="18448" name="Group 6"/>
              <p:cNvGrpSpPr>
                <a:grpSpLocks/>
              </p:cNvGrpSpPr>
              <p:nvPr/>
            </p:nvGrpSpPr>
            <p:grpSpPr bwMode="auto">
              <a:xfrm>
                <a:off x="4176" y="1536"/>
                <a:ext cx="1211" cy="2448"/>
                <a:chOff x="4176" y="1536"/>
                <a:chExt cx="1211" cy="2448"/>
              </a:xfrm>
            </p:grpSpPr>
            <p:pic>
              <p:nvPicPr>
                <p:cNvPr id="18450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52" r="19220" b="5426"/>
                <a:stretch>
                  <a:fillRect/>
                </a:stretch>
              </p:blipFill>
              <p:spPr bwMode="auto">
                <a:xfrm>
                  <a:off x="4176" y="1536"/>
                  <a:ext cx="1211" cy="24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45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4752" y="2784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452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704" y="2832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8453" name="Line 10"/>
                <p:cNvSpPr>
                  <a:spLocks noChangeShapeType="1"/>
                </p:cNvSpPr>
                <p:nvPr/>
              </p:nvSpPr>
              <p:spPr bwMode="auto">
                <a:xfrm>
                  <a:off x="4752" y="3744"/>
                  <a:ext cx="48" cy="144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8449" name="Freeform 11"/>
              <p:cNvSpPr>
                <a:spLocks/>
              </p:cNvSpPr>
              <p:nvPr/>
            </p:nvSpPr>
            <p:spPr bwMode="auto">
              <a:xfrm>
                <a:off x="4656" y="2832"/>
                <a:ext cx="144" cy="48"/>
              </a:xfrm>
              <a:custGeom>
                <a:avLst/>
                <a:gdLst>
                  <a:gd name="T0" fmla="*/ 0 w 144"/>
                  <a:gd name="T1" fmla="*/ 0 h 48"/>
                  <a:gd name="T2" fmla="*/ 144 w 144"/>
                  <a:gd name="T3" fmla="*/ 48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cubicBezTo>
                      <a:pt x="60" y="20"/>
                      <a:pt x="120" y="40"/>
                      <a:pt x="144" y="48"/>
                    </a:cubicBezTo>
                  </a:path>
                </a:pathLst>
              </a:custGeom>
              <a:noFill/>
              <a:ln w="762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8446" name="Freeform 12"/>
            <p:cNvSpPr>
              <a:spLocks/>
            </p:cNvSpPr>
            <p:nvPr/>
          </p:nvSpPr>
          <p:spPr bwMode="auto">
            <a:xfrm>
              <a:off x="4496" y="3504"/>
              <a:ext cx="478" cy="330"/>
            </a:xfrm>
            <a:custGeom>
              <a:avLst/>
              <a:gdLst>
                <a:gd name="T0" fmla="*/ 100 w 478"/>
                <a:gd name="T1" fmla="*/ 213 h 330"/>
                <a:gd name="T2" fmla="*/ 88 w 478"/>
                <a:gd name="T3" fmla="*/ 165 h 330"/>
                <a:gd name="T4" fmla="*/ 100 w 478"/>
                <a:gd name="T5" fmla="*/ 153 h 330"/>
                <a:gd name="T6" fmla="*/ 160 w 478"/>
                <a:gd name="T7" fmla="*/ 213 h 330"/>
                <a:gd name="T8" fmla="*/ 196 w 478"/>
                <a:gd name="T9" fmla="*/ 105 h 330"/>
                <a:gd name="T10" fmla="*/ 208 w 478"/>
                <a:gd name="T11" fmla="*/ 189 h 330"/>
                <a:gd name="T12" fmla="*/ 220 w 478"/>
                <a:gd name="T13" fmla="*/ 297 h 330"/>
                <a:gd name="T14" fmla="*/ 244 w 478"/>
                <a:gd name="T15" fmla="*/ 249 h 330"/>
                <a:gd name="T16" fmla="*/ 292 w 478"/>
                <a:gd name="T17" fmla="*/ 177 h 330"/>
                <a:gd name="T18" fmla="*/ 400 w 478"/>
                <a:gd name="T19" fmla="*/ 57 h 330"/>
                <a:gd name="T20" fmla="*/ 376 w 478"/>
                <a:gd name="T21" fmla="*/ 105 h 330"/>
                <a:gd name="T22" fmla="*/ 352 w 478"/>
                <a:gd name="T23" fmla="*/ 141 h 330"/>
                <a:gd name="T24" fmla="*/ 340 w 478"/>
                <a:gd name="T25" fmla="*/ 177 h 330"/>
                <a:gd name="T26" fmla="*/ 412 w 478"/>
                <a:gd name="T27" fmla="*/ 165 h 330"/>
                <a:gd name="T28" fmla="*/ 460 w 478"/>
                <a:gd name="T29" fmla="*/ 141 h 330"/>
                <a:gd name="T30" fmla="*/ 400 w 478"/>
                <a:gd name="T31" fmla="*/ 165 h 330"/>
                <a:gd name="T32" fmla="*/ 388 w 478"/>
                <a:gd name="T33" fmla="*/ 201 h 330"/>
                <a:gd name="T34" fmla="*/ 352 w 478"/>
                <a:gd name="T35" fmla="*/ 189 h 330"/>
                <a:gd name="T36" fmla="*/ 100 w 478"/>
                <a:gd name="T37" fmla="*/ 213 h 3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8" h="330">
                  <a:moveTo>
                    <a:pt x="100" y="213"/>
                  </a:moveTo>
                  <a:cubicBezTo>
                    <a:pt x="96" y="197"/>
                    <a:pt x="97" y="179"/>
                    <a:pt x="88" y="165"/>
                  </a:cubicBezTo>
                  <a:cubicBezTo>
                    <a:pt x="71" y="140"/>
                    <a:pt x="0" y="128"/>
                    <a:pt x="100" y="153"/>
                  </a:cubicBezTo>
                  <a:cubicBezTo>
                    <a:pt x="128" y="237"/>
                    <a:pt x="100" y="233"/>
                    <a:pt x="160" y="213"/>
                  </a:cubicBezTo>
                  <a:cubicBezTo>
                    <a:pt x="174" y="170"/>
                    <a:pt x="161" y="0"/>
                    <a:pt x="196" y="105"/>
                  </a:cubicBezTo>
                  <a:cubicBezTo>
                    <a:pt x="200" y="133"/>
                    <a:pt x="204" y="161"/>
                    <a:pt x="208" y="189"/>
                  </a:cubicBezTo>
                  <a:cubicBezTo>
                    <a:pt x="212" y="225"/>
                    <a:pt x="201" y="266"/>
                    <a:pt x="220" y="297"/>
                  </a:cubicBezTo>
                  <a:cubicBezTo>
                    <a:pt x="229" y="312"/>
                    <a:pt x="235" y="264"/>
                    <a:pt x="244" y="249"/>
                  </a:cubicBezTo>
                  <a:cubicBezTo>
                    <a:pt x="259" y="224"/>
                    <a:pt x="273" y="198"/>
                    <a:pt x="292" y="177"/>
                  </a:cubicBezTo>
                  <a:cubicBezTo>
                    <a:pt x="328" y="137"/>
                    <a:pt x="359" y="92"/>
                    <a:pt x="400" y="57"/>
                  </a:cubicBezTo>
                  <a:cubicBezTo>
                    <a:pt x="414" y="45"/>
                    <a:pt x="385" y="89"/>
                    <a:pt x="376" y="105"/>
                  </a:cubicBezTo>
                  <a:cubicBezTo>
                    <a:pt x="369" y="118"/>
                    <a:pt x="358" y="128"/>
                    <a:pt x="352" y="141"/>
                  </a:cubicBezTo>
                  <a:cubicBezTo>
                    <a:pt x="346" y="152"/>
                    <a:pt x="328" y="172"/>
                    <a:pt x="340" y="177"/>
                  </a:cubicBezTo>
                  <a:cubicBezTo>
                    <a:pt x="363" y="186"/>
                    <a:pt x="388" y="169"/>
                    <a:pt x="412" y="165"/>
                  </a:cubicBezTo>
                  <a:cubicBezTo>
                    <a:pt x="428" y="157"/>
                    <a:pt x="478" y="141"/>
                    <a:pt x="460" y="141"/>
                  </a:cubicBezTo>
                  <a:cubicBezTo>
                    <a:pt x="438" y="141"/>
                    <a:pt x="417" y="151"/>
                    <a:pt x="400" y="165"/>
                  </a:cubicBezTo>
                  <a:cubicBezTo>
                    <a:pt x="390" y="173"/>
                    <a:pt x="392" y="189"/>
                    <a:pt x="388" y="201"/>
                  </a:cubicBezTo>
                  <a:cubicBezTo>
                    <a:pt x="376" y="197"/>
                    <a:pt x="365" y="189"/>
                    <a:pt x="352" y="189"/>
                  </a:cubicBezTo>
                  <a:cubicBezTo>
                    <a:pt x="273" y="189"/>
                    <a:pt x="100" y="330"/>
                    <a:pt x="100" y="213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8447" name="Freeform 13"/>
            <p:cNvSpPr>
              <a:spLocks/>
            </p:cNvSpPr>
            <p:nvPr/>
          </p:nvSpPr>
          <p:spPr bwMode="auto">
            <a:xfrm>
              <a:off x="4764" y="3696"/>
              <a:ext cx="201" cy="36"/>
            </a:xfrm>
            <a:custGeom>
              <a:avLst/>
              <a:gdLst>
                <a:gd name="T0" fmla="*/ 0 w 201"/>
                <a:gd name="T1" fmla="*/ 36 h 36"/>
                <a:gd name="T2" fmla="*/ 96 w 201"/>
                <a:gd name="T3" fmla="*/ 0 h 36"/>
                <a:gd name="T4" fmla="*/ 0 w 201"/>
                <a:gd name="T5" fmla="*/ 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" h="36">
                  <a:moveTo>
                    <a:pt x="0" y="36"/>
                  </a:moveTo>
                  <a:cubicBezTo>
                    <a:pt x="44" y="21"/>
                    <a:pt x="201" y="35"/>
                    <a:pt x="96" y="0"/>
                  </a:cubicBezTo>
                  <a:cubicBezTo>
                    <a:pt x="22" y="15"/>
                    <a:pt x="53" y="1"/>
                    <a:pt x="0" y="36"/>
                  </a:cubicBezTo>
                  <a:close/>
                </a:path>
              </a:pathLst>
            </a:custGeom>
            <a:solidFill>
              <a:srgbClr val="006600"/>
            </a:solidFill>
            <a:ln w="762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</p:grp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072280" y="4646583"/>
            <a:ext cx="1767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u="sng">
                <a:latin typeface="Trebuchet MS" panose="020B0603020202020204" pitchFamily="34" charset="0"/>
              </a:rPr>
              <a:t>Tree volume:</a:t>
            </a:r>
            <a:endParaRPr lang="en-US" altLang="en-US" sz="2000" b="1">
              <a:latin typeface="Trebuchet MS" panose="020B0603020202020204" pitchFamily="34" charset="0"/>
            </a:endParaRPr>
          </a:p>
        </p:txBody>
      </p:sp>
      <p:grpSp>
        <p:nvGrpSpPr>
          <p:cNvPr id="91151" name="Group 15"/>
          <p:cNvGrpSpPr>
            <a:grpSpLocks/>
          </p:cNvGrpSpPr>
          <p:nvPr/>
        </p:nvGrpSpPr>
        <p:grpSpPr bwMode="auto">
          <a:xfrm>
            <a:off x="2383920" y="1720851"/>
            <a:ext cx="7886643" cy="735013"/>
            <a:chOff x="634" y="1084"/>
            <a:chExt cx="4879" cy="463"/>
          </a:xfrm>
        </p:grpSpPr>
        <p:sp>
          <p:nvSpPr>
            <p:cNvPr id="18443" name="Text Box 16"/>
            <p:cNvSpPr txBox="1">
              <a:spLocks noChangeArrowheads="1"/>
            </p:cNvSpPr>
            <p:nvPr/>
          </p:nvSpPr>
          <p:spPr bwMode="auto">
            <a:xfrm>
              <a:off x="703" y="1084"/>
              <a:ext cx="48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latin typeface="Trebuchet MS" panose="020B0603020202020204" pitchFamily="34" charset="0"/>
                </a:rPr>
                <a:t>The variables that are difficult (or time consuming) to measure</a:t>
              </a:r>
            </a:p>
          </p:txBody>
        </p:sp>
        <p:sp>
          <p:nvSpPr>
            <p:cNvPr id="18444" name="Text Box 17"/>
            <p:cNvSpPr txBox="1">
              <a:spLocks noChangeArrowheads="1"/>
            </p:cNvSpPr>
            <p:nvPr/>
          </p:nvSpPr>
          <p:spPr bwMode="auto">
            <a:xfrm>
              <a:off x="634" y="1295"/>
              <a:ext cx="39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latin typeface="Trebuchet MS" panose="020B0603020202020204" pitchFamily="34" charset="0"/>
                </a:rPr>
                <a:t>are very often estimated with regression equations</a:t>
              </a:r>
            </a:p>
          </p:txBody>
        </p:sp>
      </p:grp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3733800" y="2590801"/>
            <a:ext cx="193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rebuchet MS" panose="020B0603020202020204" pitchFamily="34" charset="0"/>
              </a:rPr>
              <a:t>For instance: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4033959" y="3198783"/>
            <a:ext cx="16491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u="sng">
                <a:latin typeface="Trebuchet MS" panose="020B0603020202020204" pitchFamily="34" charset="0"/>
              </a:rPr>
              <a:t>Tree height:</a:t>
            </a:r>
            <a:endParaRPr lang="en-US" altLang="en-US" sz="2000" b="1">
              <a:latin typeface="Trebuchet MS" panose="020B0603020202020204" pitchFamily="34" charset="0"/>
            </a:endParaRPr>
          </a:p>
        </p:txBody>
      </p:sp>
      <p:pic>
        <p:nvPicPr>
          <p:cNvPr id="911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105400"/>
            <a:ext cx="28797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pic>
        <p:nvPicPr>
          <p:cNvPr id="9115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581400"/>
            <a:ext cx="53657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696200" cy="1143000"/>
          </a:xfrm>
        </p:spPr>
        <p:txBody>
          <a:bodyPr/>
          <a:lstStyle/>
          <a:p>
            <a:r>
              <a:rPr lang="pt-PT" altLang="en-US" sz="4000"/>
              <a:t>Stand variables</a:t>
            </a:r>
            <a:endParaRPr lang="en-US" altLang="en-US" sz="400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E4A5-AE75-47EA-88D0-E0A82CB6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</a:t>
            </a:r>
            <a:r>
              <a:rPr lang="pt-PT" dirty="0" err="1"/>
              <a:t>variables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0351-C56E-418B-B860-936E6B2E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 variables </a:t>
            </a:r>
            <a:r>
              <a:rPr lang="en-US" dirty="0"/>
              <a:t>are evaluated for different locations within the stand (plot of fixed or variable area or sampling points) </a:t>
            </a:r>
          </a:p>
          <a:p>
            <a:r>
              <a:rPr lang="en-US" dirty="0"/>
              <a:t>They can be</a:t>
            </a:r>
          </a:p>
          <a:p>
            <a:pPr lvl="1"/>
            <a:r>
              <a:rPr lang="en-US" dirty="0"/>
              <a:t>Related to the area (usually reported to the ha)</a:t>
            </a:r>
          </a:p>
          <a:p>
            <a:pPr lvl="1"/>
            <a:r>
              <a:rPr lang="en-US" dirty="0"/>
              <a:t>Averages</a:t>
            </a:r>
          </a:p>
          <a:p>
            <a:pPr lvl="1"/>
            <a:r>
              <a:rPr lang="en-US" dirty="0"/>
              <a:t>Distributions of tree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A666E-C5DD-442B-8343-8354DC98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3068960"/>
            <a:ext cx="4901609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96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Dominant height (</a:t>
            </a:r>
            <a:r>
              <a:rPr lang="en-GB" altLang="en-US" sz="2400" i="1" dirty="0" err="1"/>
              <a:t>h</a:t>
            </a:r>
            <a:r>
              <a:rPr lang="en-GB" altLang="en-US" sz="2400" i="1" baseline="-25000" dirty="0" err="1"/>
              <a:t>dom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Average of the trees with a larger </a:t>
            </a:r>
            <a:r>
              <a:rPr lang="en-GB" altLang="en-US" dirty="0" err="1"/>
              <a:t>dbh</a:t>
            </a:r>
            <a:r>
              <a:rPr lang="en-GB" altLang="en-US" dirty="0"/>
              <a:t> (100 ha</a:t>
            </a:r>
            <a:r>
              <a:rPr lang="en-GB" altLang="en-US" baseline="30000" dirty="0"/>
              <a:t>-1</a:t>
            </a:r>
            <a:r>
              <a:rPr lang="en-GB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Stand density (</a:t>
            </a:r>
            <a:r>
              <a:rPr lang="en-GB" altLang="en-US" sz="2400" i="1" dirty="0"/>
              <a:t>N –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Number of trees alive per ha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Basal area (</a:t>
            </a:r>
            <a:r>
              <a:rPr lang="en-GB" altLang="en-US" sz="2400" i="1" dirty="0"/>
              <a:t>G – m</a:t>
            </a:r>
            <a:r>
              <a:rPr lang="en-GB" altLang="en-US" sz="2400" i="1" baseline="30000" dirty="0"/>
              <a:t>2</a:t>
            </a:r>
            <a:r>
              <a:rPr lang="en-GB" altLang="en-US" sz="2400" i="1" dirty="0"/>
              <a:t>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Sum of the basal area (</a:t>
            </a:r>
            <a:r>
              <a:rPr lang="en-GB" altLang="en-US" i="1" dirty="0"/>
              <a:t>g</a:t>
            </a:r>
            <a:r>
              <a:rPr lang="en-GB" altLang="en-US" dirty="0"/>
              <a:t>) of all the trees within the plot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Total volume (</a:t>
            </a:r>
            <a:r>
              <a:rPr lang="en-GB" altLang="en-US" sz="2400" i="1" dirty="0"/>
              <a:t>V – m</a:t>
            </a:r>
            <a:r>
              <a:rPr lang="en-GB" altLang="en-US" sz="2400" i="1" baseline="30000" dirty="0"/>
              <a:t>3</a:t>
            </a:r>
            <a:r>
              <a:rPr lang="en-GB" altLang="en-US" sz="2400" i="1" dirty="0"/>
              <a:t>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Sum of the volume (</a:t>
            </a:r>
            <a:r>
              <a:rPr lang="en-GB" altLang="en-US" i="1" dirty="0"/>
              <a:t>v</a:t>
            </a:r>
            <a:r>
              <a:rPr lang="en-GB" altLang="en-US" dirty="0"/>
              <a:t>) of all the trees within the plot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Total biomass (</a:t>
            </a:r>
            <a:r>
              <a:rPr lang="en-GB" altLang="en-US" sz="2400" i="1" dirty="0"/>
              <a:t>W – Mg ha</a:t>
            </a:r>
            <a:r>
              <a:rPr lang="en-GB" altLang="en-US" sz="2400" i="1" baseline="30000" dirty="0"/>
              <a:t>-1</a:t>
            </a:r>
            <a:r>
              <a:rPr lang="en-GB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Sum of the biomass (</a:t>
            </a:r>
            <a:r>
              <a:rPr lang="en-GB" altLang="en-US" i="1" dirty="0"/>
              <a:t>w</a:t>
            </a:r>
            <a:r>
              <a:rPr lang="en-GB" altLang="en-US" dirty="0"/>
              <a:t>) of all the trees within the plot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endParaRPr lang="en-GB" altLang="en-US" sz="2400" dirty="0"/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Stand variables- examples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Measurement (direct or indirect)</a:t>
            </a:r>
            <a:r>
              <a:rPr lang="en-GB" altLang="en-US" sz="2600" dirty="0"/>
              <a:t> </a:t>
            </a:r>
          </a:p>
          <a:p>
            <a:pPr lvl="1"/>
            <a:r>
              <a:rPr lang="en-GB" altLang="en-US" dirty="0"/>
              <a:t>Of all the trees within the plot (</a:t>
            </a:r>
            <a:r>
              <a:rPr lang="en-GB" altLang="en-US" i="1" dirty="0"/>
              <a:t>d</a:t>
            </a:r>
            <a:r>
              <a:rPr lang="en-GB" altLang="en-US" dirty="0"/>
              <a:t>, sometimes </a:t>
            </a:r>
            <a:r>
              <a:rPr lang="en-GB" altLang="en-US" i="1" dirty="0"/>
              <a:t>h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/>
              <a:t>Of sample trees ( for tree </a:t>
            </a:r>
            <a:r>
              <a:rPr lang="en-GB" altLang="en-US" i="1" dirty="0"/>
              <a:t>h</a:t>
            </a:r>
            <a:r>
              <a:rPr lang="en-GB" altLang="en-US" dirty="0"/>
              <a:t>)</a:t>
            </a:r>
          </a:p>
          <a:p>
            <a:r>
              <a:rPr lang="en-GB" altLang="en-US" sz="2400" dirty="0"/>
              <a:t>Estimation (prediction) with regression equations developed at tree level</a:t>
            </a:r>
          </a:p>
          <a:p>
            <a:pPr lvl="1"/>
            <a:r>
              <a:rPr lang="en-GB" altLang="en-US" dirty="0"/>
              <a:t>For the non-sample trees</a:t>
            </a:r>
            <a:endParaRPr lang="en-GB" altLang="en-US" sz="2400" dirty="0"/>
          </a:p>
          <a:p>
            <a:r>
              <a:rPr lang="en-GB" altLang="en-US" sz="2400" dirty="0"/>
              <a:t>Estimation (prediction) with regression equations developed at stand level</a:t>
            </a:r>
          </a:p>
          <a:p>
            <a:endParaRPr lang="en-GB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Stand variables</a:t>
            </a:r>
            <a:br>
              <a:rPr lang="en-GB" altLang="en-US"/>
            </a:br>
            <a:r>
              <a:rPr lang="en-GB" altLang="en-US" sz="2800"/>
              <a:t>how to obtain them?</a:t>
            </a:r>
            <a:endParaRPr lang="en-US" altLang="en-US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2514600"/>
            <a:ext cx="9937104" cy="1143000"/>
          </a:xfrm>
        </p:spPr>
        <p:txBody>
          <a:bodyPr/>
          <a:lstStyle/>
          <a:p>
            <a:r>
              <a:rPr lang="pt-PT" altLang="en-US" sz="4000" dirty="0" err="1"/>
              <a:t>Terminology</a:t>
            </a:r>
            <a:r>
              <a:rPr lang="pt-PT" altLang="en-US" sz="4000" dirty="0"/>
              <a:t> for </a:t>
            </a:r>
            <a:r>
              <a:rPr lang="pt-PT" altLang="en-US" sz="4000" dirty="0" err="1"/>
              <a:t>tree</a:t>
            </a:r>
            <a:r>
              <a:rPr lang="pt-PT" altLang="en-US" sz="4000" dirty="0"/>
              <a:t> </a:t>
            </a:r>
            <a:r>
              <a:rPr lang="pt-PT" altLang="en-US" sz="4000" dirty="0" err="1"/>
              <a:t>and</a:t>
            </a:r>
            <a:r>
              <a:rPr lang="pt-PT" altLang="en-US" sz="4000" dirty="0"/>
              <a:t> stand </a:t>
            </a:r>
            <a:r>
              <a:rPr lang="pt-PT" altLang="en-US" sz="4000" dirty="0" err="1"/>
              <a:t>variables</a:t>
            </a:r>
            <a:endParaRPr lang="en-US" altLang="en-US" sz="4000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719513" y="177801"/>
            <a:ext cx="4608512" cy="656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1" y="177801"/>
            <a:ext cx="4189413" cy="656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describe</a:t>
            </a:r>
            <a:r>
              <a:rPr lang="pt-PT" dirty="0"/>
              <a:t> a stand?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describe each stand?</a:t>
            </a:r>
          </a:p>
          <a:p>
            <a:pPr lvl="1"/>
            <a:r>
              <a:rPr lang="en-US" dirty="0"/>
              <a:t>By listing the tree species</a:t>
            </a:r>
          </a:p>
          <a:p>
            <a:pPr lvl="1"/>
            <a:r>
              <a:rPr lang="en-US" dirty="0"/>
              <a:t>Through the number of trees per ha</a:t>
            </a:r>
          </a:p>
          <a:p>
            <a:pPr lvl="1"/>
            <a:r>
              <a:rPr lang="en-US" dirty="0"/>
              <a:t>By the size of the trees (diameter, height, stem volume, biomass,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Those are just examples</a:t>
            </a:r>
          </a:p>
        </p:txBody>
      </p:sp>
    </p:spTree>
    <p:extLst>
      <p:ext uri="{BB962C8B-B14F-4D97-AF65-F5344CB8AC3E}">
        <p14:creationId xmlns:p14="http://schemas.microsoft.com/office/powerpoint/2010/main" val="318986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7" y="151054"/>
            <a:ext cx="7392821" cy="554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80" y="2501645"/>
            <a:ext cx="3179792" cy="4239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3" y="2848505"/>
            <a:ext cx="5153992" cy="3865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34" y="44941"/>
            <a:ext cx="4416491" cy="331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76" y="3057351"/>
            <a:ext cx="5440680" cy="36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7" y="124535"/>
            <a:ext cx="6424204" cy="4818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39" y="2875374"/>
            <a:ext cx="5144120" cy="3858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61" y="147136"/>
            <a:ext cx="5408149" cy="405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" y="1856664"/>
            <a:ext cx="3657600" cy="48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76" y="1914478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describe</a:t>
            </a:r>
            <a:r>
              <a:rPr lang="pt-PT" dirty="0"/>
              <a:t> a stand?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reasons, stands need to be described in a quantitative way</a:t>
            </a:r>
          </a:p>
          <a:p>
            <a:r>
              <a:rPr lang="en-US" dirty="0"/>
              <a:t>One of the most </a:t>
            </a:r>
            <a:r>
              <a:rPr lang="en-US" dirty="0" err="1"/>
              <a:t>importante</a:t>
            </a:r>
            <a:r>
              <a:rPr lang="en-US" dirty="0"/>
              <a:t> reasons is for management purposes, there is the need to describe each stand so that we can decide the silvicultural treatments that must be applied in the planning horizon</a:t>
            </a:r>
          </a:p>
          <a:p>
            <a:r>
              <a:rPr lang="en-US" dirty="0"/>
              <a:t>How to do it?</a:t>
            </a:r>
          </a:p>
          <a:p>
            <a:r>
              <a:rPr lang="en-US" dirty="0"/>
              <a:t>Let’s look at some stands and see how different they are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296040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696200" cy="1143000"/>
          </a:xfrm>
        </p:spPr>
        <p:txBody>
          <a:bodyPr/>
          <a:lstStyle/>
          <a:p>
            <a:r>
              <a:rPr lang="en-US" altLang="en-US" sz="4000"/>
              <a:t>The need to sample</a:t>
            </a:r>
          </a:p>
        </p:txBody>
      </p:sp>
    </p:spTree>
    <p:extLst>
      <p:ext uri="{BB962C8B-B14F-4D97-AF65-F5344CB8AC3E}">
        <p14:creationId xmlns:p14="http://schemas.microsoft.com/office/powerpoint/2010/main" val="24544998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ea_est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33401"/>
            <a:ext cx="8774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41488" y="332656"/>
            <a:ext cx="8621712" cy="429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 dirty="0">
                <a:solidFill>
                  <a:srgbClr val="008000"/>
                </a:solidFill>
                <a:latin typeface="Trebuchet MS" panose="020B0603020202020204" pitchFamily="34" charset="0"/>
              </a:rPr>
              <a:t>Consider the stand delimited in red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F57B2-0007-4194-B804-438A2CAEF05E}"/>
              </a:ext>
            </a:extLst>
          </p:cNvPr>
          <p:cNvSpPr/>
          <p:nvPr/>
        </p:nvSpPr>
        <p:spPr bwMode="auto">
          <a:xfrm>
            <a:off x="191344" y="116632"/>
            <a:ext cx="11809312" cy="6624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 descr="area_est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33401"/>
            <a:ext cx="8774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41488" y="304800"/>
            <a:ext cx="87741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>
                <a:solidFill>
                  <a:srgbClr val="008000"/>
                </a:solidFill>
                <a:latin typeface="Trebuchet MS" panose="020B0603020202020204" pitchFamily="34" charset="0"/>
              </a:rPr>
              <a:t>Can we measure every tree?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2085</TotalTime>
  <Words>660</Words>
  <Application>Microsoft Office PowerPoint</Application>
  <PresentationFormat>Widescreen</PresentationFormat>
  <Paragraphs>114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Marlett</vt:lpstr>
      <vt:lpstr>Symbol</vt:lpstr>
      <vt:lpstr>Tahoma</vt:lpstr>
      <vt:lpstr>Times New Roman</vt:lpstr>
      <vt:lpstr>Trebuchet MS</vt:lpstr>
      <vt:lpstr>Wingdings</vt:lpstr>
      <vt:lpstr>Blank Presentation</vt:lpstr>
      <vt:lpstr>Clip</vt:lpstr>
      <vt:lpstr> Variables for tree and stand description/characterization</vt:lpstr>
      <vt:lpstr>How to describe a stand?</vt:lpstr>
      <vt:lpstr>How to describe a stand?</vt:lpstr>
      <vt:lpstr>PowerPoint Presentation</vt:lpstr>
      <vt:lpstr>PowerPoint Presentation</vt:lpstr>
      <vt:lpstr>How to describe a stand?</vt:lpstr>
      <vt:lpstr>The need to 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plot?</vt:lpstr>
      <vt:lpstr>More complex plots</vt:lpstr>
      <vt:lpstr>More complex plots</vt:lpstr>
      <vt:lpstr>Plot shapes</vt:lpstr>
      <vt:lpstr>What do we measure within the plots?</vt:lpstr>
      <vt:lpstr>And how do we characterize the stand?</vt:lpstr>
      <vt:lpstr>Tree variables</vt:lpstr>
      <vt:lpstr>PowerPoint Presentation</vt:lpstr>
      <vt:lpstr>PowerPoint Presentation</vt:lpstr>
      <vt:lpstr>PowerPoint Presentation</vt:lpstr>
      <vt:lpstr>Stand variables</vt:lpstr>
      <vt:lpstr>Stand variables</vt:lpstr>
      <vt:lpstr>Stand variables- examples</vt:lpstr>
      <vt:lpstr>Stand variables how to obtain them?</vt:lpstr>
      <vt:lpstr>Terminology for tree and stand variables</vt:lpstr>
      <vt:lpstr>PowerPoint Presentation</vt:lpstr>
    </vt:vector>
  </TitlesOfParts>
  <Company>Instituto Superior de Agronomia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DEF</dc:creator>
  <cp:lastModifiedBy>Margarida</cp:lastModifiedBy>
  <cp:revision>62</cp:revision>
  <cp:lastPrinted>2000-07-18T13:36:07Z</cp:lastPrinted>
  <dcterms:created xsi:type="dcterms:W3CDTF">2000-07-17T15:59:44Z</dcterms:created>
  <dcterms:modified xsi:type="dcterms:W3CDTF">2020-09-20T13:28:32Z</dcterms:modified>
</cp:coreProperties>
</file>