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77" r:id="rId5"/>
    <p:sldId id="275" r:id="rId6"/>
    <p:sldId id="278" r:id="rId7"/>
    <p:sldId id="268" r:id="rId8"/>
    <p:sldId id="256" r:id="rId9"/>
    <p:sldId id="261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584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0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107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22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23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045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21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72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39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966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65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54EC-CA7F-47A0-BE8D-9D3C64940D14}" type="datetimeFigureOut">
              <a:rPr lang="pt-PT" smtClean="0"/>
              <a:t>06/10/2022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99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8930676" y="6462595"/>
            <a:ext cx="166447" cy="541868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097123" y="6453689"/>
            <a:ext cx="197178" cy="547806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526" b="8034"/>
          <a:stretch/>
        </p:blipFill>
        <p:spPr>
          <a:xfrm>
            <a:off x="108284" y="2382252"/>
            <a:ext cx="14305547" cy="4238284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60000">
            <a:off x="10685975" y="5356459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9726248" y="5282302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21540000" flipH="1">
            <a:off x="10887479" y="5595195"/>
            <a:ext cx="45719" cy="121197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11079058" y="5466968"/>
            <a:ext cx="85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26" y="757343"/>
            <a:ext cx="11288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Carmean’s</a:t>
            </a:r>
            <a:r>
              <a:rPr lang="en-US" sz="2800" dirty="0" smtClean="0"/>
              <a:t>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6"/>
                </a:solidFill>
              </a:rPr>
              <a:t>Each disc occurs at the mid-point between two whorls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3333" y="3429000"/>
            <a:ext cx="394768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Age 1 -&gt;  0.15 + 0.575/2 = </a:t>
            </a:r>
            <a:r>
              <a:rPr lang="pt-PT" b="1" dirty="0" smtClean="0"/>
              <a:t>0.4375</a:t>
            </a:r>
          </a:p>
          <a:p>
            <a:r>
              <a:rPr lang="pt-PT" b="1" dirty="0" smtClean="0"/>
              <a:t>Age 2 -&gt; </a:t>
            </a:r>
            <a:r>
              <a:rPr lang="pt-PT" b="1" dirty="0"/>
              <a:t>0.4375</a:t>
            </a:r>
            <a:r>
              <a:rPr lang="pt-PT" b="1" dirty="0" smtClean="0"/>
              <a:t> + </a:t>
            </a:r>
            <a:r>
              <a:rPr lang="en-US" b="1" dirty="0" smtClean="0"/>
              <a:t>0.575 = 1.01</a:t>
            </a:r>
          </a:p>
          <a:p>
            <a:endParaRPr lang="en-US" dirty="0"/>
          </a:p>
          <a:p>
            <a:r>
              <a:rPr lang="en-US" dirty="0" smtClean="0"/>
              <a:t>Age 3 -&gt; </a:t>
            </a:r>
            <a:r>
              <a:rPr lang="en-US" b="1" dirty="0" smtClean="0">
                <a:solidFill>
                  <a:schemeClr val="accent6"/>
                </a:solidFill>
              </a:rPr>
              <a:t>1.30 </a:t>
            </a:r>
            <a:r>
              <a:rPr lang="en-US" dirty="0" smtClean="0"/>
              <a:t>+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1 / 2 </a:t>
            </a:r>
            <a:r>
              <a:rPr lang="en-US" dirty="0" smtClean="0"/>
              <a:t>= </a:t>
            </a:r>
            <a:r>
              <a:rPr lang="en-US" b="1" dirty="0" smtClean="0"/>
              <a:t>1.8</a:t>
            </a:r>
          </a:p>
          <a:p>
            <a:r>
              <a:rPr lang="en-US" dirty="0" smtClean="0"/>
              <a:t>Age 4 -&gt; </a:t>
            </a:r>
            <a:r>
              <a:rPr lang="en-US" b="1" dirty="0" smtClean="0"/>
              <a:t>1.8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= 2.8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655" y="3498286"/>
            <a:ext cx="7665445" cy="129596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944" b="8685"/>
          <a:stretch/>
        </p:blipFill>
        <p:spPr>
          <a:xfrm>
            <a:off x="-976746" y="2360814"/>
            <a:ext cx="15920362" cy="4497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826" y="555546"/>
            <a:ext cx="11288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Carmean’s</a:t>
            </a:r>
            <a:r>
              <a:rPr lang="en-US" sz="2800" dirty="0" smtClean="0"/>
              <a:t>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6"/>
                </a:solidFill>
              </a:rPr>
              <a:t>Each disc occurs at the mid-point between two whorls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382" y="2517383"/>
            <a:ext cx="7286336" cy="142284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eft Brace 6"/>
          <p:cNvSpPr/>
          <p:nvPr/>
        </p:nvSpPr>
        <p:spPr>
          <a:xfrm rot="60000">
            <a:off x="10799255" y="4938167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9829450" y="4883449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21540000" flipH="1">
            <a:off x="10990070" y="5228278"/>
            <a:ext cx="45719" cy="121197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1131930" y="5089085"/>
            <a:ext cx="85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0393" y="4052452"/>
            <a:ext cx="394768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 1 -&gt;  0.15 + 0.575/2 = </a:t>
            </a:r>
            <a:r>
              <a:rPr lang="pt-PT" dirty="0" smtClean="0"/>
              <a:t>0.4375</a:t>
            </a:r>
          </a:p>
          <a:p>
            <a:r>
              <a:rPr lang="pt-PT" dirty="0" smtClean="0"/>
              <a:t>Age 2 -&gt; </a:t>
            </a:r>
            <a:r>
              <a:rPr lang="pt-PT" dirty="0"/>
              <a:t>0.4375</a:t>
            </a:r>
            <a:r>
              <a:rPr lang="pt-PT" dirty="0" smtClean="0"/>
              <a:t> + </a:t>
            </a:r>
            <a:r>
              <a:rPr lang="en-US" dirty="0" smtClean="0"/>
              <a:t>0.575 = 1.01</a:t>
            </a:r>
          </a:p>
          <a:p>
            <a:endParaRPr lang="en-US" dirty="0"/>
          </a:p>
          <a:p>
            <a:r>
              <a:rPr lang="en-US" dirty="0" smtClean="0"/>
              <a:t>Age 3 -&gt; 1.30 + 1 / 2 = 1.8</a:t>
            </a:r>
          </a:p>
          <a:p>
            <a:r>
              <a:rPr lang="en-US" dirty="0" smtClean="0"/>
              <a:t>Age 4 -&gt; 1.8 + 1 = 2.8 </a:t>
            </a:r>
          </a:p>
          <a:p>
            <a:endParaRPr lang="en-US" dirty="0"/>
          </a:p>
          <a:p>
            <a:r>
              <a:rPr lang="en-US" dirty="0" smtClean="0"/>
              <a:t>Age 5 -&gt; </a:t>
            </a:r>
            <a:r>
              <a:rPr lang="en-US" b="1" dirty="0" smtClean="0">
                <a:solidFill>
                  <a:schemeClr val="accent6"/>
                </a:solidFill>
              </a:rPr>
              <a:t>3.30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 / 2 </a:t>
            </a:r>
            <a:r>
              <a:rPr lang="en-US" dirty="0" smtClean="0"/>
              <a:t>= </a:t>
            </a:r>
            <a:r>
              <a:rPr lang="pt-PT" b="1" dirty="0" smtClean="0"/>
              <a:t>3.55</a:t>
            </a:r>
          </a:p>
          <a:p>
            <a:r>
              <a:rPr lang="pt-PT" dirty="0" smtClean="0"/>
              <a:t>Age 6 -&gt; </a:t>
            </a:r>
            <a:r>
              <a:rPr lang="pt-PT" b="1" dirty="0" smtClean="0"/>
              <a:t>3.55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4.05</a:t>
            </a:r>
          </a:p>
          <a:p>
            <a:r>
              <a:rPr lang="pt-PT" dirty="0" smtClean="0"/>
              <a:t>Age 7 -&gt; </a:t>
            </a:r>
            <a:r>
              <a:rPr lang="pt-PT" b="1" dirty="0" smtClean="0"/>
              <a:t>4.05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4.55</a:t>
            </a:r>
          </a:p>
          <a:p>
            <a:r>
              <a:rPr lang="pt-PT" dirty="0" smtClean="0"/>
              <a:t>Age 8 -&gt; </a:t>
            </a:r>
            <a:r>
              <a:rPr lang="pt-PT" b="1" dirty="0" smtClean="0"/>
              <a:t>4.55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5.05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t-PT" dirty="0" smtClean="0"/>
          </a:p>
          <a:p>
            <a:r>
              <a:rPr lang="pt-PT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12" name="Left Brace 11"/>
          <p:cNvSpPr/>
          <p:nvPr/>
        </p:nvSpPr>
        <p:spPr>
          <a:xfrm rot="60000">
            <a:off x="10799255" y="4637629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9829450" y="4582911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60000">
            <a:off x="10799255" y="4337092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Box 14"/>
          <p:cNvSpPr txBox="1"/>
          <p:nvPr/>
        </p:nvSpPr>
        <p:spPr>
          <a:xfrm>
            <a:off x="9829450" y="4282374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pt-P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63" t="8561" r="17083" b="76575"/>
          <a:stretch/>
        </p:blipFill>
        <p:spPr>
          <a:xfrm>
            <a:off x="-120147" y="844061"/>
            <a:ext cx="12007347" cy="2039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3113" y="312814"/>
            <a:ext cx="30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height from the soil (m)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9632"/>
            <a:ext cx="123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Nr</a:t>
            </a:r>
            <a:r>
              <a:rPr lang="pt-PT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accent5"/>
                </a:solidFill>
                <a:latin typeface="Calibri" panose="020F0502020204030204" pitchFamily="34" charset="0"/>
              </a:rPr>
              <a:t>of</a:t>
            </a:r>
            <a:r>
              <a:rPr lang="pt-PT" dirty="0">
                <a:solidFill>
                  <a:schemeClr val="accent5"/>
                </a:solidFill>
                <a:latin typeface="Calibri" panose="020F0502020204030204" pitchFamily="34" charset="0"/>
              </a:rPr>
              <a:t> rings</a:t>
            </a:r>
            <a:r>
              <a:rPr lang="pt-PT" dirty="0" smtClean="0">
                <a:solidFill>
                  <a:schemeClr val="accent5"/>
                </a:solidFill>
              </a:rPr>
              <a:t> 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50853" y="277690"/>
            <a:ext cx="111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Tree</a:t>
            </a:r>
            <a:r>
              <a:rPr lang="pt-PT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age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225" y="3853814"/>
            <a:ext cx="8227943" cy="1422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382" y="3853814"/>
            <a:ext cx="7286336" cy="142284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7966095" y="2782668"/>
            <a:ext cx="3947685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 1 -&gt;  0.15 + 0.575/2 = </a:t>
            </a:r>
            <a:r>
              <a:rPr lang="pt-PT" dirty="0" smtClean="0"/>
              <a:t>0.4375</a:t>
            </a:r>
          </a:p>
          <a:p>
            <a:r>
              <a:rPr lang="pt-PT" dirty="0" smtClean="0"/>
              <a:t>Age 2 -&gt; </a:t>
            </a:r>
            <a:r>
              <a:rPr lang="pt-PT" dirty="0"/>
              <a:t>0.4375</a:t>
            </a:r>
            <a:r>
              <a:rPr lang="pt-PT" dirty="0" smtClean="0"/>
              <a:t> + </a:t>
            </a:r>
            <a:r>
              <a:rPr lang="en-US" dirty="0" smtClean="0"/>
              <a:t>0.575 = 1.01</a:t>
            </a:r>
          </a:p>
          <a:p>
            <a:endParaRPr lang="en-US" sz="800" dirty="0"/>
          </a:p>
          <a:p>
            <a:r>
              <a:rPr lang="en-US" dirty="0" smtClean="0"/>
              <a:t>Age 3 -&gt; 1.30 + 1 / 2 = 1.8</a:t>
            </a:r>
          </a:p>
          <a:p>
            <a:r>
              <a:rPr lang="en-US" dirty="0" smtClean="0"/>
              <a:t>Age 4 -&gt; 1.8 + 1 = 2.8 </a:t>
            </a:r>
          </a:p>
          <a:p>
            <a:endParaRPr lang="en-US" sz="800" dirty="0"/>
          </a:p>
          <a:p>
            <a:r>
              <a:rPr lang="en-US" dirty="0" smtClean="0"/>
              <a:t>Age 5 -&gt; </a:t>
            </a:r>
            <a:r>
              <a:rPr lang="en-US" b="1" dirty="0" smtClean="0">
                <a:solidFill>
                  <a:schemeClr val="accent6"/>
                </a:solidFill>
              </a:rPr>
              <a:t>3.30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 / 2 </a:t>
            </a:r>
            <a:r>
              <a:rPr lang="en-US" dirty="0" smtClean="0"/>
              <a:t>= </a:t>
            </a:r>
            <a:r>
              <a:rPr lang="pt-PT" b="1" dirty="0" smtClean="0"/>
              <a:t>3.55</a:t>
            </a:r>
          </a:p>
          <a:p>
            <a:r>
              <a:rPr lang="pt-PT" dirty="0" smtClean="0"/>
              <a:t>Age 6 -&gt; </a:t>
            </a:r>
            <a:r>
              <a:rPr lang="pt-PT" b="1" dirty="0" smtClean="0"/>
              <a:t>3.55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4.05</a:t>
            </a:r>
          </a:p>
          <a:p>
            <a:r>
              <a:rPr lang="pt-PT" dirty="0" smtClean="0"/>
              <a:t>Age 7 -&gt; </a:t>
            </a:r>
            <a:r>
              <a:rPr lang="pt-PT" b="1" dirty="0" smtClean="0"/>
              <a:t>4.05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4.55</a:t>
            </a:r>
          </a:p>
          <a:p>
            <a:r>
              <a:rPr lang="pt-PT" dirty="0" smtClean="0"/>
              <a:t>Age 8 -&gt; </a:t>
            </a:r>
            <a:r>
              <a:rPr lang="pt-PT" b="1" dirty="0" smtClean="0"/>
              <a:t>4.55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5.05</a:t>
            </a:r>
          </a:p>
          <a:p>
            <a:r>
              <a:rPr lang="en-US" b="1" dirty="0" smtClean="0"/>
              <a:t>…</a:t>
            </a:r>
            <a:endParaRPr lang="en-US" b="1" dirty="0"/>
          </a:p>
          <a:p>
            <a:r>
              <a:rPr lang="en-US" dirty="0" smtClean="0"/>
              <a:t>Age 25 -&gt; </a:t>
            </a:r>
            <a:r>
              <a:rPr lang="en-US" b="1" dirty="0" smtClean="0">
                <a:solidFill>
                  <a:schemeClr val="accent6"/>
                </a:solidFill>
              </a:rPr>
              <a:t>14.50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0.386 /2 </a:t>
            </a:r>
            <a:r>
              <a:rPr lang="en-US" dirty="0" smtClean="0"/>
              <a:t>= </a:t>
            </a:r>
            <a:r>
              <a:rPr lang="en-US" b="1" dirty="0" smtClean="0"/>
              <a:t>14.69</a:t>
            </a:r>
          </a:p>
          <a:p>
            <a:r>
              <a:rPr lang="pt-PT" dirty="0"/>
              <a:t>Age </a:t>
            </a:r>
            <a:r>
              <a:rPr lang="pt-PT" dirty="0" smtClean="0"/>
              <a:t>26 </a:t>
            </a:r>
            <a:r>
              <a:rPr lang="pt-PT" dirty="0"/>
              <a:t>-&gt; </a:t>
            </a:r>
            <a:r>
              <a:rPr lang="pt-PT" b="1" dirty="0" smtClean="0"/>
              <a:t>14.69 </a:t>
            </a:r>
            <a:r>
              <a:rPr lang="pt-PT" dirty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0.386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 smtClean="0"/>
              <a:t>15.08</a:t>
            </a:r>
          </a:p>
          <a:p>
            <a:r>
              <a:rPr lang="pt-PT" dirty="0"/>
              <a:t>Age </a:t>
            </a:r>
            <a:r>
              <a:rPr lang="pt-PT" dirty="0" smtClean="0"/>
              <a:t>27 </a:t>
            </a:r>
            <a:r>
              <a:rPr lang="pt-PT" dirty="0"/>
              <a:t>-&gt; </a:t>
            </a:r>
            <a:r>
              <a:rPr lang="pt-PT" b="1" dirty="0" smtClean="0"/>
              <a:t>15.08 </a:t>
            </a:r>
            <a:r>
              <a:rPr lang="pt-PT" dirty="0"/>
              <a:t>+ </a:t>
            </a:r>
            <a:r>
              <a:rPr lang="en-US" b="1" dirty="0">
                <a:solidFill>
                  <a:srgbClr val="C00000"/>
                </a:solidFill>
              </a:rPr>
              <a:t>0.386</a:t>
            </a:r>
            <a:r>
              <a:rPr lang="en-US" dirty="0"/>
              <a:t> = </a:t>
            </a:r>
            <a:r>
              <a:rPr lang="en-US" b="1" dirty="0" smtClean="0"/>
              <a:t>15.47</a:t>
            </a:r>
          </a:p>
          <a:p>
            <a:r>
              <a:rPr lang="pt-PT" dirty="0"/>
              <a:t>Age </a:t>
            </a:r>
            <a:r>
              <a:rPr lang="pt-PT" dirty="0" smtClean="0"/>
              <a:t>28 </a:t>
            </a:r>
            <a:r>
              <a:rPr lang="pt-PT" dirty="0"/>
              <a:t>-&gt; </a:t>
            </a:r>
            <a:r>
              <a:rPr lang="pt-PT" b="1" dirty="0" smtClean="0"/>
              <a:t>15.47 </a:t>
            </a:r>
            <a:r>
              <a:rPr lang="pt-PT" dirty="0"/>
              <a:t>+ </a:t>
            </a:r>
            <a:r>
              <a:rPr lang="en-US" b="1" dirty="0">
                <a:solidFill>
                  <a:srgbClr val="C00000"/>
                </a:solidFill>
              </a:rPr>
              <a:t>0.386</a:t>
            </a:r>
            <a:r>
              <a:rPr lang="en-US" dirty="0"/>
              <a:t> = </a:t>
            </a:r>
            <a:r>
              <a:rPr lang="en-US" b="1" dirty="0" smtClean="0"/>
              <a:t>15.85</a:t>
            </a:r>
            <a:endParaRPr lang="en-US" b="1" dirty="0"/>
          </a:p>
          <a:p>
            <a:r>
              <a:rPr lang="pt-PT" dirty="0"/>
              <a:t>Age </a:t>
            </a:r>
            <a:r>
              <a:rPr lang="pt-PT" dirty="0" smtClean="0"/>
              <a:t>29 </a:t>
            </a:r>
            <a:r>
              <a:rPr lang="pt-PT" dirty="0"/>
              <a:t>-&gt; </a:t>
            </a:r>
            <a:r>
              <a:rPr lang="pt-PT" b="1" dirty="0"/>
              <a:t>15.85 </a:t>
            </a:r>
            <a:r>
              <a:rPr lang="pt-PT" dirty="0"/>
              <a:t>+ </a:t>
            </a:r>
            <a:r>
              <a:rPr lang="en-US" b="1" dirty="0">
                <a:solidFill>
                  <a:srgbClr val="C00000"/>
                </a:solidFill>
              </a:rPr>
              <a:t>0.386</a:t>
            </a:r>
            <a:r>
              <a:rPr lang="en-US" dirty="0"/>
              <a:t> = </a:t>
            </a:r>
            <a:r>
              <a:rPr lang="en-US" b="1" dirty="0"/>
              <a:t>16.43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PT" dirty="0" smtClean="0"/>
          </a:p>
          <a:p>
            <a:r>
              <a:rPr lang="pt-PT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14" name="Left Brace 13"/>
          <p:cNvSpPr/>
          <p:nvPr/>
        </p:nvSpPr>
        <p:spPr>
          <a:xfrm rot="60000">
            <a:off x="10043386" y="2484460"/>
            <a:ext cx="45719" cy="121197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Box 14"/>
          <p:cNvSpPr txBox="1"/>
          <p:nvPr/>
        </p:nvSpPr>
        <p:spPr>
          <a:xfrm>
            <a:off x="9024497" y="2349548"/>
            <a:ext cx="107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0.386/2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60000">
            <a:off x="10036663" y="1339493"/>
            <a:ext cx="59165" cy="331453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8972914" y="1283404"/>
            <a:ext cx="9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60000">
            <a:off x="10036815" y="923747"/>
            <a:ext cx="58861" cy="314081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Box 18"/>
          <p:cNvSpPr txBox="1"/>
          <p:nvPr/>
        </p:nvSpPr>
        <p:spPr>
          <a:xfrm>
            <a:off x="9067483" y="919692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60000">
            <a:off x="10036663" y="2128588"/>
            <a:ext cx="59165" cy="331453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20"/>
          <p:cNvSpPr txBox="1"/>
          <p:nvPr/>
        </p:nvSpPr>
        <p:spPr>
          <a:xfrm>
            <a:off x="8972914" y="2072499"/>
            <a:ext cx="9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60000">
            <a:off x="10036815" y="1712842"/>
            <a:ext cx="58861" cy="314081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22"/>
          <p:cNvSpPr txBox="1"/>
          <p:nvPr/>
        </p:nvSpPr>
        <p:spPr>
          <a:xfrm>
            <a:off x="9067483" y="1708787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8831674" y="6285734"/>
            <a:ext cx="257923" cy="68469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089597" y="6276828"/>
            <a:ext cx="283944" cy="733572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9094944" y="6049617"/>
            <a:ext cx="334409" cy="86948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757392" y="6043458"/>
            <a:ext cx="339349" cy="875643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73432" y="5924927"/>
            <a:ext cx="849251" cy="1040161"/>
            <a:chOff x="8673432" y="5924927"/>
            <a:chExt cx="849251" cy="1040161"/>
          </a:xfrm>
        </p:grpSpPr>
        <p:sp>
          <p:nvSpPr>
            <p:cNvPr id="32" name="Oval 31"/>
            <p:cNvSpPr/>
            <p:nvPr/>
          </p:nvSpPr>
          <p:spPr>
            <a:xfrm>
              <a:off x="9062701" y="5924927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9" name="Straight Connector 8"/>
            <p:cNvCxnSpPr>
              <a:stCxn id="32" idx="3"/>
            </p:cNvCxnSpPr>
            <p:nvPr/>
          </p:nvCxnSpPr>
          <p:spPr>
            <a:xfrm flipH="1">
              <a:off x="8673432" y="5971019"/>
              <a:ext cx="397177" cy="98571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22092" y="5967909"/>
              <a:ext cx="400591" cy="997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 flipV="1">
            <a:off x="9094945" y="5742046"/>
            <a:ext cx="489630" cy="1223042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673432" y="5735888"/>
            <a:ext cx="423309" cy="1122112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73432" y="5924927"/>
            <a:ext cx="849251" cy="1040161"/>
            <a:chOff x="8673432" y="5924927"/>
            <a:chExt cx="849251" cy="1040161"/>
          </a:xfrm>
        </p:grpSpPr>
        <p:sp>
          <p:nvSpPr>
            <p:cNvPr id="32" name="Oval 31"/>
            <p:cNvSpPr/>
            <p:nvPr/>
          </p:nvSpPr>
          <p:spPr>
            <a:xfrm>
              <a:off x="9062701" y="5924927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9" name="Straight Connector 8"/>
            <p:cNvCxnSpPr>
              <a:stCxn id="32" idx="3"/>
            </p:cNvCxnSpPr>
            <p:nvPr/>
          </p:nvCxnSpPr>
          <p:spPr>
            <a:xfrm flipH="1">
              <a:off x="8673432" y="5971019"/>
              <a:ext cx="397177" cy="98571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22092" y="5967909"/>
              <a:ext cx="400591" cy="997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825" y="5679983"/>
            <a:ext cx="1034596" cy="1290445"/>
            <a:chOff x="8579825" y="5679983"/>
            <a:chExt cx="1034596" cy="12904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579825" y="5707207"/>
              <a:ext cx="517298" cy="124952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070123" y="5679983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9112453" y="5731489"/>
              <a:ext cx="501968" cy="123893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 flipV="1">
            <a:off x="9094945" y="5525908"/>
            <a:ext cx="581070" cy="143082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79825" y="5519750"/>
            <a:ext cx="516916" cy="133825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73432" y="5924927"/>
            <a:ext cx="849251" cy="1040161"/>
            <a:chOff x="8673432" y="5924927"/>
            <a:chExt cx="849251" cy="1040161"/>
          </a:xfrm>
        </p:grpSpPr>
        <p:sp>
          <p:nvSpPr>
            <p:cNvPr id="32" name="Oval 31"/>
            <p:cNvSpPr/>
            <p:nvPr/>
          </p:nvSpPr>
          <p:spPr>
            <a:xfrm>
              <a:off x="9062701" y="5924927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9" name="Straight Connector 8"/>
            <p:cNvCxnSpPr>
              <a:stCxn id="32" idx="3"/>
            </p:cNvCxnSpPr>
            <p:nvPr/>
          </p:nvCxnSpPr>
          <p:spPr>
            <a:xfrm flipH="1">
              <a:off x="8673432" y="5971019"/>
              <a:ext cx="397177" cy="98571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22092" y="5967909"/>
              <a:ext cx="400591" cy="997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825" y="5679983"/>
            <a:ext cx="1034596" cy="1290445"/>
            <a:chOff x="8579825" y="5679983"/>
            <a:chExt cx="1034596" cy="12904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579825" y="5707207"/>
              <a:ext cx="517298" cy="124952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070123" y="5679983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9112453" y="5731489"/>
              <a:ext cx="501968" cy="123893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481580" y="5435039"/>
            <a:ext cx="1231086" cy="1521693"/>
            <a:chOff x="8481580" y="5435039"/>
            <a:chExt cx="1231086" cy="1521693"/>
          </a:xfrm>
        </p:grpSpPr>
        <p:sp>
          <p:nvSpPr>
            <p:cNvPr id="35" name="Oval 34"/>
            <p:cNvSpPr/>
            <p:nvPr/>
          </p:nvSpPr>
          <p:spPr>
            <a:xfrm>
              <a:off x="9070123" y="5435039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8481580" y="5496947"/>
              <a:ext cx="606446" cy="145978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09501" y="5497395"/>
              <a:ext cx="603165" cy="1459337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 flipV="1">
            <a:off x="9094945" y="5284851"/>
            <a:ext cx="722386" cy="177265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70916" y="5278693"/>
            <a:ext cx="725825" cy="175387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0" y="4760741"/>
            <a:ext cx="215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29"/>
            </a:pPr>
            <a:r>
              <a:rPr lang="en-US" dirty="0" smtClean="0">
                <a:solidFill>
                  <a:schemeClr val="accent5"/>
                </a:solidFill>
              </a:rPr>
              <a:t>Rings </a:t>
            </a:r>
          </a:p>
          <a:p>
            <a:pPr algn="ctr"/>
            <a:r>
              <a:rPr lang="en-US" dirty="0" smtClean="0"/>
              <a:t>=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29 years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42" y="1784581"/>
            <a:ext cx="2963358" cy="2468261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176000" y="1212848"/>
            <a:ext cx="261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cut this tree and sample discs at different </a:t>
            </a:r>
            <a:r>
              <a:rPr lang="en-US" dirty="0" smtClean="0">
                <a:solidFill>
                  <a:schemeClr val="accent6"/>
                </a:solidFill>
              </a:rPr>
              <a:t>height from the soil (m) </a:t>
            </a:r>
            <a:r>
              <a:rPr lang="en-US" dirty="0" smtClean="0"/>
              <a:t>and count the </a:t>
            </a:r>
            <a:r>
              <a:rPr lang="en-US" dirty="0" smtClean="0">
                <a:solidFill>
                  <a:srgbClr val="0070C0"/>
                </a:solidFill>
              </a:rPr>
              <a:t>number of rings in each disc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11" y="107911"/>
            <a:ext cx="2956916" cy="668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09231" y="106538"/>
            <a:ext cx="2956916" cy="66817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095527" y="636665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099727" y="617192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9099727" y="595079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9086156" y="572965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9086156" y="550851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2" name="Oval 11"/>
          <p:cNvSpPr/>
          <p:nvPr/>
        </p:nvSpPr>
        <p:spPr>
          <a:xfrm>
            <a:off x="9093013" y="528737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9093013" y="503923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093013" y="481810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9079442" y="459696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9079442" y="437582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7" name="Oval 16"/>
          <p:cNvSpPr/>
          <p:nvPr/>
        </p:nvSpPr>
        <p:spPr>
          <a:xfrm>
            <a:off x="9090852" y="413248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>
            <a:off x="9090852" y="388434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/>
          <p:cNvSpPr/>
          <p:nvPr/>
        </p:nvSpPr>
        <p:spPr>
          <a:xfrm>
            <a:off x="9090852" y="366321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9077281" y="344207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20"/>
          <p:cNvSpPr/>
          <p:nvPr/>
        </p:nvSpPr>
        <p:spPr>
          <a:xfrm>
            <a:off x="9082862" y="322786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22" name="Oval 21"/>
          <p:cNvSpPr/>
          <p:nvPr/>
        </p:nvSpPr>
        <p:spPr>
          <a:xfrm>
            <a:off x="9085753" y="3014661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9084987" y="2780013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9087387" y="255421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9086156" y="2326647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9086156" y="2105509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27" name="Oval 26"/>
          <p:cNvSpPr/>
          <p:nvPr/>
        </p:nvSpPr>
        <p:spPr>
          <a:xfrm>
            <a:off x="9093013" y="189052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9093013" y="164238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/>
          <p:cNvSpPr/>
          <p:nvPr/>
        </p:nvSpPr>
        <p:spPr>
          <a:xfrm>
            <a:off x="9093013" y="142125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9079442" y="120011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9093683" y="97897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2" name="Oval 31"/>
          <p:cNvSpPr/>
          <p:nvPr/>
        </p:nvSpPr>
        <p:spPr>
          <a:xfrm>
            <a:off x="9090852" y="75783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9090852" y="50969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9090852" y="28856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Oval 34"/>
          <p:cNvSpPr/>
          <p:nvPr/>
        </p:nvSpPr>
        <p:spPr>
          <a:xfrm>
            <a:off x="9089005" y="674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91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439187" y="6634129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6072532" y="72930"/>
            <a:ext cx="3017169" cy="678507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0"/>
          </p:cNvCxnSpPr>
          <p:nvPr/>
        </p:nvCxnSpPr>
        <p:spPr>
          <a:xfrm>
            <a:off x="9108793" y="65022"/>
            <a:ext cx="3029613" cy="679297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82223" y="6468382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0.15</a:t>
            </a:r>
            <a:endParaRPr lang="pt-PT" dirty="0">
              <a:solidFill>
                <a:schemeClr val="accent6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439186" y="6063565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439186" y="5548817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439185" y="4725782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39184" y="4028407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39183" y="3340659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439183" y="2461810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439183" y="1737089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439182" y="1332130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439181" y="1101573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2223" y="5896032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2222" y="534557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3</a:t>
            </a:r>
            <a:r>
              <a:rPr lang="en-US" dirty="0" smtClean="0">
                <a:solidFill>
                  <a:schemeClr val="accent6"/>
                </a:solidFill>
              </a:rPr>
              <a:t>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82221" y="455878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5.30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82221" y="382772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7.30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2221" y="314331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9.30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96495" y="2264361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11.30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96495" y="153038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13.30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96495" y="1152090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14.00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96495" y="86868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14.50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71887" y="214352"/>
            <a:ext cx="3082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height from the soil (m)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pt-PT" dirty="0">
              <a:solidFill>
                <a:schemeClr val="accent6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05838" y="648504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29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05838" y="591269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27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05837" y="536223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25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05836" y="457545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21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05836" y="384439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18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05836" y="315997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15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20110" y="2281026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11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20110" y="154704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8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20110" y="1168755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6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20110" y="88535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5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762416" y="-69297"/>
            <a:ext cx="95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>
                <a:solidFill>
                  <a:schemeClr val="accent5"/>
                </a:solidFill>
                <a:latin typeface="Calibri" panose="020F0502020204030204" pitchFamily="34" charset="0"/>
              </a:rPr>
              <a:t>Number</a:t>
            </a:r>
            <a:r>
              <a:rPr lang="pt-PT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accent5"/>
                </a:solidFill>
                <a:latin typeface="Calibri" panose="020F0502020204030204" pitchFamily="34" charset="0"/>
              </a:rPr>
              <a:t>of</a:t>
            </a:r>
            <a:r>
              <a:rPr lang="pt-PT" dirty="0">
                <a:solidFill>
                  <a:schemeClr val="accent5"/>
                </a:solidFill>
                <a:latin typeface="Calibri" panose="020F0502020204030204" pitchFamily="34" charset="0"/>
              </a:rPr>
              <a:t> rings</a:t>
            </a:r>
            <a:r>
              <a:rPr lang="pt-PT" dirty="0" smtClean="0">
                <a:solidFill>
                  <a:schemeClr val="accent5"/>
                </a:solidFill>
              </a:rPr>
              <a:t> 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4760741"/>
            <a:ext cx="215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29"/>
            </a:pPr>
            <a:r>
              <a:rPr lang="en-US" dirty="0" smtClean="0">
                <a:solidFill>
                  <a:schemeClr val="accent5"/>
                </a:solidFill>
              </a:rPr>
              <a:t>Rings </a:t>
            </a:r>
          </a:p>
          <a:p>
            <a:pPr algn="ctr"/>
            <a:r>
              <a:rPr lang="en-US" dirty="0" smtClean="0"/>
              <a:t>=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29 years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42" y="1784581"/>
            <a:ext cx="2963358" cy="2468261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176000" y="1212848"/>
            <a:ext cx="261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cut this tree and sample discs at different </a:t>
            </a:r>
            <a:r>
              <a:rPr lang="en-US" dirty="0" smtClean="0">
                <a:solidFill>
                  <a:schemeClr val="accent6"/>
                </a:solidFill>
              </a:rPr>
              <a:t>height from the soil (m) </a:t>
            </a:r>
            <a:r>
              <a:rPr lang="en-US" dirty="0" smtClean="0"/>
              <a:t>and count the </a:t>
            </a:r>
            <a:r>
              <a:rPr lang="en-US" dirty="0" smtClean="0">
                <a:solidFill>
                  <a:srgbClr val="0070C0"/>
                </a:solidFill>
              </a:rPr>
              <a:t>number of rings in each disc</a:t>
            </a:r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9" b="8114"/>
          <a:stretch/>
        </p:blipFill>
        <p:spPr>
          <a:xfrm>
            <a:off x="-896996" y="4016106"/>
            <a:ext cx="15525750" cy="282739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60000">
            <a:off x="10605988" y="6039235"/>
            <a:ext cx="45719" cy="323615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9653282" y="6016376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0.575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21540000" flipH="1">
            <a:off x="10785624" y="6345101"/>
            <a:ext cx="50519" cy="229528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10783624" y="6275199"/>
            <a:ext cx="109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0.575/2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64" y="272463"/>
            <a:ext cx="112881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With this information we want to determine the evolution of tree height over time, however a bias in height determination for given ages results because the cut will seldom occur at the tip of a terminal leader (whorl) requiring a correction method to be applied.</a:t>
            </a:r>
          </a:p>
          <a:p>
            <a:endParaRPr lang="en-US" sz="800" dirty="0"/>
          </a:p>
          <a:p>
            <a:r>
              <a:rPr lang="en-US" sz="2800" dirty="0" err="1" smtClean="0"/>
              <a:t>Carmean’s</a:t>
            </a:r>
            <a:r>
              <a:rPr lang="en-US" sz="2800" dirty="0" smtClean="0"/>
              <a:t>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6"/>
                </a:solidFill>
              </a:rPr>
              <a:t>Each disc occurs at the mid-point between two whorls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2301" y="4358668"/>
            <a:ext cx="3947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 1 -&gt;  </a:t>
            </a:r>
            <a:r>
              <a:rPr lang="en-US" b="1" dirty="0" smtClean="0">
                <a:solidFill>
                  <a:schemeClr val="accent6"/>
                </a:solidFill>
              </a:rPr>
              <a:t>0.15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0.575/2 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b="1" dirty="0" smtClean="0"/>
              <a:t>0.4375</a:t>
            </a:r>
          </a:p>
          <a:p>
            <a:r>
              <a:rPr lang="pt-PT" dirty="0" smtClean="0"/>
              <a:t>Age 2 -&gt; </a:t>
            </a:r>
            <a:r>
              <a:rPr lang="pt-PT" b="1" dirty="0"/>
              <a:t>0.4375</a:t>
            </a:r>
            <a:r>
              <a:rPr lang="pt-PT" dirty="0" smtClean="0"/>
              <a:t> + </a:t>
            </a:r>
            <a:r>
              <a:rPr lang="en-US" b="1" dirty="0" smtClean="0">
                <a:solidFill>
                  <a:srgbClr val="C00000"/>
                </a:solidFill>
              </a:rPr>
              <a:t>0.575 </a:t>
            </a:r>
            <a:r>
              <a:rPr lang="en-US" b="1" dirty="0" smtClean="0"/>
              <a:t>= </a:t>
            </a:r>
            <a:r>
              <a:rPr lang="en-US" dirty="0" smtClean="0"/>
              <a:t>1.01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" y="4066030"/>
            <a:ext cx="7321506" cy="144412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2528577" y="6374998"/>
            <a:ext cx="120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/>
                </a:solidFill>
              </a:rPr>
              <a:t>29</a:t>
            </a:r>
            <a:endParaRPr lang="pt-PT" sz="20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8577" y="5703682"/>
            <a:ext cx="120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/>
                </a:solidFill>
              </a:rPr>
              <a:t>27</a:t>
            </a:r>
            <a:endParaRPr lang="pt-PT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549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40</cp:revision>
  <dcterms:created xsi:type="dcterms:W3CDTF">2019-09-19T19:56:10Z</dcterms:created>
  <dcterms:modified xsi:type="dcterms:W3CDTF">2022-10-06T22:24:18Z</dcterms:modified>
</cp:coreProperties>
</file>