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1" r:id="rId2"/>
    <p:sldId id="257" r:id="rId3"/>
    <p:sldId id="258" r:id="rId4"/>
    <p:sldId id="259" r:id="rId5"/>
    <p:sldId id="260" r:id="rId6"/>
    <p:sldId id="262" r:id="rId7"/>
    <p:sldId id="263" r:id="rId8"/>
    <p:sldId id="266" r:id="rId9"/>
    <p:sldId id="27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-91" y="139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35482-C199-400A-95AE-83D356D0A821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9A6C6E-A327-46F5-BF6F-99401FC19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55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51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95CFD-7FEE-4F04-A234-2777FE3A09FE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5717-B21B-4425-9BD5-42D5DF165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58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95CFD-7FEE-4F04-A234-2777FE3A09FE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5717-B21B-4425-9BD5-42D5DF165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40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95CFD-7FEE-4F04-A234-2777FE3A09FE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5717-B21B-4425-9BD5-42D5DF165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95CFD-7FEE-4F04-A234-2777FE3A09FE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5717-B21B-4425-9BD5-42D5DF165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44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95CFD-7FEE-4F04-A234-2777FE3A09FE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5717-B21B-4425-9BD5-42D5DF165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383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95CFD-7FEE-4F04-A234-2777FE3A09FE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5717-B21B-4425-9BD5-42D5DF165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43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95CFD-7FEE-4F04-A234-2777FE3A09FE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5717-B21B-4425-9BD5-42D5DF165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87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95CFD-7FEE-4F04-A234-2777FE3A09FE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5717-B21B-4425-9BD5-42D5DF165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20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95CFD-7FEE-4F04-A234-2777FE3A09FE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5717-B21B-4425-9BD5-42D5DF165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6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95CFD-7FEE-4F04-A234-2777FE3A09FE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5717-B21B-4425-9BD5-42D5DF165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07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95CFD-7FEE-4F04-A234-2777FE3A09FE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75717-B21B-4425-9BD5-42D5DF165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95CFD-7FEE-4F04-A234-2777FE3A09FE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75717-B21B-4425-9BD5-42D5DF165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7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emf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emf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947656" y="980728"/>
            <a:ext cx="8296688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StandsSIM.md</a:t>
            </a:r>
            <a:endParaRPr lang="en-GB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en-GB" sz="22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The Portuguese management driven forest </a:t>
            </a:r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simulator</a:t>
            </a:r>
          </a:p>
          <a:p>
            <a:pPr algn="ctr"/>
            <a:endParaRPr lang="en-GB" sz="19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GB" sz="3000" b="1" dirty="0" smtClean="0">
                <a:solidFill>
                  <a:schemeClr val="accent6">
                    <a:lumMod val="75000"/>
                  </a:schemeClr>
                </a:solidFill>
              </a:rPr>
              <a:t>Using the GENERATOR for producing FMAs</a:t>
            </a:r>
          </a:p>
          <a:p>
            <a:pPr algn="ctr"/>
            <a:r>
              <a:rPr lang="en-GB" sz="3000" b="1" dirty="0" smtClean="0">
                <a:solidFill>
                  <a:schemeClr val="accent6">
                    <a:lumMod val="75000"/>
                  </a:schemeClr>
                </a:solidFill>
              </a:rPr>
              <a:t>(exercises 3.1-3.11)</a:t>
            </a:r>
            <a:endParaRPr lang="pt-PT" sz="3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Subtitle 1"/>
          <p:cNvSpPr txBox="1">
            <a:spLocks/>
          </p:cNvSpPr>
          <p:nvPr/>
        </p:nvSpPr>
        <p:spPr>
          <a:xfrm>
            <a:off x="3271664" y="4810446"/>
            <a:ext cx="5648672" cy="177504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 b="1" dirty="0" smtClean="0">
              <a:solidFill>
                <a:srgbClr val="663300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663300"/>
                </a:solidFill>
              </a:rPr>
              <a:t>Susana Barreiro, Margarida Tomé </a:t>
            </a:r>
          </a:p>
          <a:p>
            <a:pPr marL="0" indent="0" algn="ctr">
              <a:buNone/>
            </a:pPr>
            <a:r>
              <a:rPr lang="en-US" sz="2200" b="1" dirty="0" err="1" smtClean="0">
                <a:solidFill>
                  <a:srgbClr val="663300"/>
                </a:solidFill>
              </a:rPr>
              <a:t>Instituto</a:t>
            </a:r>
            <a:r>
              <a:rPr lang="en-US" sz="2200" b="1" dirty="0" smtClean="0">
                <a:solidFill>
                  <a:srgbClr val="663300"/>
                </a:solidFill>
              </a:rPr>
              <a:t> Superior de </a:t>
            </a:r>
            <a:r>
              <a:rPr lang="en-US" sz="2200" b="1" dirty="0" err="1" smtClean="0">
                <a:solidFill>
                  <a:srgbClr val="663300"/>
                </a:solidFill>
              </a:rPr>
              <a:t>Agronomia</a:t>
            </a:r>
            <a:endParaRPr lang="en-US" sz="2200" b="1" dirty="0" smtClean="0">
              <a:solidFill>
                <a:srgbClr val="663300"/>
              </a:solidFill>
            </a:endParaRPr>
          </a:p>
          <a:p>
            <a:pPr marL="0" indent="0" algn="ctr">
              <a:buNone/>
            </a:pPr>
            <a:r>
              <a:rPr lang="en-US" sz="2200" b="1" dirty="0" err="1" smtClean="0">
                <a:solidFill>
                  <a:srgbClr val="663300"/>
                </a:solidFill>
              </a:rPr>
              <a:t>Universidade</a:t>
            </a:r>
            <a:r>
              <a:rPr lang="en-US" sz="2200" b="1" dirty="0" smtClean="0">
                <a:solidFill>
                  <a:srgbClr val="663300"/>
                </a:solidFill>
              </a:rPr>
              <a:t> de </a:t>
            </a:r>
            <a:r>
              <a:rPr lang="en-US" sz="2200" b="1" dirty="0" err="1" smtClean="0">
                <a:solidFill>
                  <a:srgbClr val="663300"/>
                </a:solidFill>
              </a:rPr>
              <a:t>Lisboa</a:t>
            </a:r>
            <a:endParaRPr lang="en-US" sz="22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71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963"/>
          <a:stretch/>
        </p:blipFill>
        <p:spPr>
          <a:xfrm>
            <a:off x="64911" y="479500"/>
            <a:ext cx="12062177" cy="6244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3542" t="12081" r="33334" b="24272"/>
          <a:stretch/>
        </p:blipFill>
        <p:spPr>
          <a:xfrm>
            <a:off x="209874" y="2754977"/>
            <a:ext cx="3785982" cy="40918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3326" t="12290" r="33217" b="24200"/>
          <a:stretch/>
        </p:blipFill>
        <p:spPr>
          <a:xfrm>
            <a:off x="2353030" y="2803971"/>
            <a:ext cx="3811158" cy="4069567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5553307" y="1025914"/>
            <a:ext cx="292497" cy="17842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9471" t="19160" r="47236" b="17425"/>
          <a:stretch/>
        </p:blipFill>
        <p:spPr>
          <a:xfrm>
            <a:off x="5553307" y="2754977"/>
            <a:ext cx="3808670" cy="40807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9555" y="479501"/>
            <a:ext cx="5262094" cy="2473824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5553307" y="2293436"/>
            <a:ext cx="292497" cy="17842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19167" t="19333" r="47208" b="17511"/>
          <a:stretch/>
        </p:blipFill>
        <p:spPr>
          <a:xfrm>
            <a:off x="8635638" y="2803971"/>
            <a:ext cx="3636413" cy="38419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33000" t="12519" r="33334" b="17556"/>
          <a:stretch/>
        </p:blipFill>
        <p:spPr>
          <a:xfrm>
            <a:off x="209874" y="2803971"/>
            <a:ext cx="3758943" cy="4391637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15873"/>
            <a:ext cx="6766560" cy="463626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Exercise 3.1 </a:t>
            </a:r>
            <a:r>
              <a:rPr lang="en-US" sz="3200" b="1" dirty="0" smtClean="0">
                <a:solidFill>
                  <a:schemeClr val="accent6"/>
                </a:solidFill>
              </a:rPr>
              <a:t>- FMA4.1_Ec</a:t>
            </a:r>
            <a:endParaRPr lang="en-US" sz="32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7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963"/>
          <a:stretch/>
        </p:blipFill>
        <p:spPr>
          <a:xfrm>
            <a:off x="64911" y="479500"/>
            <a:ext cx="12062177" cy="6244683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5553307" y="1025914"/>
            <a:ext cx="292497" cy="17842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5553307" y="2293436"/>
            <a:ext cx="292497" cy="17842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3000" t="12519" r="33334" b="17556"/>
          <a:stretch/>
        </p:blipFill>
        <p:spPr>
          <a:xfrm>
            <a:off x="209874" y="2803971"/>
            <a:ext cx="3758943" cy="43916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804" y="21155"/>
            <a:ext cx="5763768" cy="29321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33229" t="12406" r="33437" b="17408"/>
          <a:stretch/>
        </p:blipFill>
        <p:spPr>
          <a:xfrm>
            <a:off x="2330173" y="2792300"/>
            <a:ext cx="3862282" cy="45743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33333" t="12222" r="33333" b="17407"/>
          <a:stretch/>
        </p:blipFill>
        <p:spPr>
          <a:xfrm>
            <a:off x="6034433" y="2803971"/>
            <a:ext cx="3715277" cy="44118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33437" t="12407" r="33438" b="17037"/>
          <a:stretch/>
        </p:blipFill>
        <p:spPr>
          <a:xfrm>
            <a:off x="9510553" y="2792300"/>
            <a:ext cx="3691097" cy="4422352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15872"/>
            <a:ext cx="5687568" cy="463627"/>
          </a:xfrm>
        </p:spPr>
        <p:txBody>
          <a:bodyPr>
            <a:noAutofit/>
          </a:bodyPr>
          <a:lstStyle/>
          <a:p>
            <a:r>
              <a:rPr lang="en-US" sz="3200" b="1" dirty="0"/>
              <a:t>Exercise </a:t>
            </a:r>
            <a:r>
              <a:rPr lang="en-US" sz="3200" b="1" dirty="0" smtClean="0"/>
              <a:t>3.2 - </a:t>
            </a:r>
            <a:r>
              <a:rPr lang="en-US" sz="3200" b="1" dirty="0" smtClean="0">
                <a:solidFill>
                  <a:schemeClr val="accent6"/>
                </a:solidFill>
              </a:rPr>
              <a:t>FMA4.2_Ec</a:t>
            </a:r>
            <a:endParaRPr lang="en-US" sz="32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27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370" y="768484"/>
            <a:ext cx="12026630" cy="6089515"/>
          </a:xfrm>
        </p:spPr>
        <p:txBody>
          <a:bodyPr>
            <a:normAutofit/>
          </a:bodyPr>
          <a:lstStyle/>
          <a:p>
            <a:pPr lvl="1"/>
            <a:r>
              <a:rPr lang="en-US" b="1" dirty="0"/>
              <a:t>Exercise </a:t>
            </a:r>
            <a:r>
              <a:rPr lang="en-US" b="1" dirty="0" smtClean="0"/>
              <a:t>3.3 - </a:t>
            </a:r>
            <a:r>
              <a:rPr lang="en-GB" dirty="0" smtClean="0"/>
              <a:t>Could </a:t>
            </a:r>
            <a:r>
              <a:rPr lang="en-GB" dirty="0" smtClean="0"/>
              <a:t>you apply </a:t>
            </a:r>
            <a:r>
              <a:rPr lang="en-GB" dirty="0" smtClean="0">
                <a:solidFill>
                  <a:schemeClr val="accent6"/>
                </a:solidFill>
              </a:rPr>
              <a:t>FMA4.1</a:t>
            </a:r>
            <a:r>
              <a:rPr lang="en-GB" dirty="0" smtClean="0"/>
              <a:t> and </a:t>
            </a:r>
            <a:r>
              <a:rPr lang="en-GB" dirty="0" smtClean="0">
                <a:solidFill>
                  <a:schemeClr val="accent6"/>
                </a:solidFill>
              </a:rPr>
              <a:t>FMA4.2</a:t>
            </a:r>
            <a:r>
              <a:rPr lang="en-GB" dirty="0" smtClean="0"/>
              <a:t> if you wished to simulate the growth of only 1 coppice or would </a:t>
            </a:r>
            <a:r>
              <a:rPr lang="en-GB" dirty="0"/>
              <a:t>you have to change something in the FMA generation </a:t>
            </a:r>
            <a:r>
              <a:rPr lang="en-GB" dirty="0" smtClean="0"/>
              <a:t>process? </a:t>
            </a:r>
            <a:r>
              <a:rPr lang="en-GB" dirty="0"/>
              <a:t>Justify</a:t>
            </a:r>
            <a:r>
              <a:rPr lang="en-GB" dirty="0" smtClean="0"/>
              <a:t>.</a:t>
            </a:r>
          </a:p>
          <a:p>
            <a:pPr lvl="1"/>
            <a:endParaRPr lang="en-US" sz="900" b="1" dirty="0"/>
          </a:p>
          <a:p>
            <a:pPr lvl="1"/>
            <a:r>
              <a:rPr lang="en-US" b="1" dirty="0"/>
              <a:t>Exercise </a:t>
            </a:r>
            <a:r>
              <a:rPr lang="en-US" b="1" dirty="0" smtClean="0"/>
              <a:t>3.4 - </a:t>
            </a:r>
            <a:r>
              <a:rPr lang="en-GB" dirty="0" smtClean="0"/>
              <a:t>Would </a:t>
            </a:r>
            <a:r>
              <a:rPr lang="en-GB" dirty="0"/>
              <a:t>you be able to use </a:t>
            </a:r>
            <a:r>
              <a:rPr lang="en-GB" dirty="0" smtClean="0">
                <a:solidFill>
                  <a:schemeClr val="accent6"/>
                </a:solidFill>
              </a:rPr>
              <a:t>FMA4.1 </a:t>
            </a:r>
            <a:r>
              <a:rPr lang="en-GB" dirty="0" smtClean="0"/>
              <a:t>and </a:t>
            </a:r>
            <a:r>
              <a:rPr lang="en-GB" dirty="0" smtClean="0">
                <a:solidFill>
                  <a:schemeClr val="accent6"/>
                </a:solidFill>
              </a:rPr>
              <a:t>4.2</a:t>
            </a:r>
            <a:r>
              <a:rPr lang="en-GB" dirty="0" smtClean="0"/>
              <a:t> (defined for </a:t>
            </a:r>
            <a:r>
              <a:rPr lang="en-GB" dirty="0"/>
              <a:t>maximum ages of 10 and 14, respectively) to simulate eucalyptus growth considering an harvest age of 12 years? Justify and describe any inconvenience you might see in that</a:t>
            </a:r>
            <a:r>
              <a:rPr lang="en-GB" dirty="0" smtClean="0"/>
              <a:t>.</a:t>
            </a:r>
          </a:p>
          <a:p>
            <a:pPr lvl="1"/>
            <a:endParaRPr lang="en-US" sz="900" b="1" dirty="0"/>
          </a:p>
          <a:p>
            <a:pPr lvl="1"/>
            <a:r>
              <a:rPr lang="en-US" b="1" dirty="0"/>
              <a:t>Exercise </a:t>
            </a:r>
            <a:r>
              <a:rPr lang="en-US" b="1" dirty="0" smtClean="0"/>
              <a:t>3.5 - </a:t>
            </a:r>
            <a:r>
              <a:rPr lang="en-GB" dirty="0" smtClean="0"/>
              <a:t>Would </a:t>
            </a:r>
            <a:r>
              <a:rPr lang="en-GB" dirty="0"/>
              <a:t>you be able to apply </a:t>
            </a:r>
            <a:r>
              <a:rPr lang="en-GB" dirty="0" smtClean="0">
                <a:solidFill>
                  <a:schemeClr val="accent6"/>
                </a:solidFill>
              </a:rPr>
              <a:t>FMA4.1</a:t>
            </a:r>
            <a:r>
              <a:rPr lang="en-GB" dirty="0" smtClean="0"/>
              <a:t> or </a:t>
            </a:r>
            <a:r>
              <a:rPr lang="en-GB" dirty="0" smtClean="0">
                <a:solidFill>
                  <a:schemeClr val="accent6"/>
                </a:solidFill>
              </a:rPr>
              <a:t>4.2</a:t>
            </a:r>
            <a:r>
              <a:rPr lang="en-GB" dirty="0" smtClean="0"/>
              <a:t> </a:t>
            </a:r>
            <a:r>
              <a:rPr lang="en-GB" dirty="0"/>
              <a:t>if you only wished to simulate consecutive plantations (without benefiting from </a:t>
            </a:r>
            <a:r>
              <a:rPr lang="en-GB" i="1" dirty="0"/>
              <a:t>E. </a:t>
            </a:r>
            <a:r>
              <a:rPr lang="en-GB" i="1" dirty="0" err="1"/>
              <a:t>globulus</a:t>
            </a:r>
            <a:r>
              <a:rPr lang="en-GB" dirty="0"/>
              <a:t> </a:t>
            </a:r>
            <a:r>
              <a:rPr lang="en-GB" dirty="0" err="1"/>
              <a:t>resprouting</a:t>
            </a:r>
            <a:r>
              <a:rPr lang="en-GB" dirty="0"/>
              <a:t> ability)? Justify</a:t>
            </a:r>
            <a:r>
              <a:rPr lang="en-GB" dirty="0" smtClean="0"/>
              <a:t>.</a:t>
            </a:r>
          </a:p>
          <a:p>
            <a:pPr lvl="1"/>
            <a:endParaRPr lang="en-US" sz="900" b="1" dirty="0"/>
          </a:p>
          <a:p>
            <a:pPr lvl="1"/>
            <a:r>
              <a:rPr lang="en-US" b="1" dirty="0"/>
              <a:t>Exercise </a:t>
            </a:r>
            <a:r>
              <a:rPr lang="en-US" b="1" dirty="0" smtClean="0"/>
              <a:t>3.6 - </a:t>
            </a:r>
            <a:r>
              <a:rPr lang="en-GB" dirty="0" smtClean="0"/>
              <a:t>Describe </a:t>
            </a:r>
            <a:r>
              <a:rPr lang="en-GB" dirty="0"/>
              <a:t>how you would have to proceed if you were asked to generate an FMA similar to </a:t>
            </a:r>
            <a:r>
              <a:rPr lang="en-GB" dirty="0" smtClean="0">
                <a:solidFill>
                  <a:schemeClr val="accent6"/>
                </a:solidFill>
              </a:rPr>
              <a:t>FMA4.1</a:t>
            </a:r>
            <a:r>
              <a:rPr lang="en-GB" dirty="0"/>
              <a:t>, but considering a stump destruction operation had to be performed before planting</a:t>
            </a:r>
            <a:r>
              <a:rPr lang="en-GB" dirty="0" smtClean="0"/>
              <a:t>.</a:t>
            </a:r>
          </a:p>
          <a:p>
            <a:pPr lvl="1"/>
            <a:endParaRPr lang="en-US" sz="900" b="1" dirty="0"/>
          </a:p>
          <a:p>
            <a:pPr lvl="1"/>
            <a:r>
              <a:rPr lang="en-US" b="1" dirty="0"/>
              <a:t>Exercise </a:t>
            </a:r>
            <a:r>
              <a:rPr lang="en-US" b="1" dirty="0" smtClean="0"/>
              <a:t>3.7 - </a:t>
            </a:r>
            <a:r>
              <a:rPr lang="en-GB" dirty="0" smtClean="0"/>
              <a:t>Suppose </a:t>
            </a:r>
            <a:r>
              <a:rPr lang="en-GB" dirty="0"/>
              <a:t>a forest owner decides to manage </a:t>
            </a:r>
            <a:r>
              <a:rPr lang="en-GB" i="1" dirty="0"/>
              <a:t>E. </a:t>
            </a:r>
            <a:r>
              <a:rPr lang="en-GB" i="1" dirty="0" err="1"/>
              <a:t>globulus</a:t>
            </a:r>
            <a:r>
              <a:rPr lang="en-GB" i="1" dirty="0"/>
              <a:t> </a:t>
            </a:r>
            <a:r>
              <a:rPr lang="en-GB" dirty="0"/>
              <a:t>for </a:t>
            </a:r>
            <a:r>
              <a:rPr lang="en-GB" dirty="0" err="1"/>
              <a:t>sawlog</a:t>
            </a:r>
            <a:r>
              <a:rPr lang="en-GB" dirty="0"/>
              <a:t> production. Propose an FMA considering a rotation cycle of 40 years.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35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8247"/>
          <a:stretch/>
        </p:blipFill>
        <p:spPr>
          <a:xfrm>
            <a:off x="0" y="510702"/>
            <a:ext cx="12192000" cy="62924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463" y="182880"/>
            <a:ext cx="5763768" cy="183794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" y="15873"/>
            <a:ext cx="5723463" cy="463626"/>
          </a:xfrm>
        </p:spPr>
        <p:txBody>
          <a:bodyPr>
            <a:noAutofit/>
          </a:bodyPr>
          <a:lstStyle/>
          <a:p>
            <a:r>
              <a:rPr lang="en-US" sz="3200" b="1" dirty="0"/>
              <a:t>Exercise </a:t>
            </a:r>
            <a:r>
              <a:rPr lang="en-US" sz="3200" b="1" dirty="0" smtClean="0"/>
              <a:t>3.8 - </a:t>
            </a:r>
            <a:r>
              <a:rPr lang="en-US" sz="3200" b="1" dirty="0" smtClean="0">
                <a:solidFill>
                  <a:schemeClr val="accent6"/>
                </a:solidFill>
              </a:rPr>
              <a:t>FMA4.1_Pb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33288" t="12222" r="33401" b="17027"/>
          <a:stretch/>
        </p:blipFill>
        <p:spPr>
          <a:xfrm>
            <a:off x="98408" y="2158821"/>
            <a:ext cx="3676165" cy="43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6490" y="2158821"/>
            <a:ext cx="9122129" cy="4392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7975" y="2083455"/>
            <a:ext cx="3774025" cy="446736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32090" y="1509252"/>
            <a:ext cx="5455141" cy="245806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304987" y="3470674"/>
            <a:ext cx="1734613" cy="1863326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Elbow Connector 22"/>
          <p:cNvCxnSpPr>
            <a:stCxn id="18" idx="1"/>
            <a:endCxn id="19" idx="1"/>
          </p:cNvCxnSpPr>
          <p:nvPr/>
        </p:nvCxnSpPr>
        <p:spPr>
          <a:xfrm rot="10800000" flipH="1" flipV="1">
            <a:off x="6032089" y="1632155"/>
            <a:ext cx="4272897" cy="2770182"/>
          </a:xfrm>
          <a:prstGeom prst="bentConnector3">
            <a:avLst>
              <a:gd name="adj1" fmla="val -5350"/>
            </a:avLst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0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8247"/>
          <a:stretch/>
        </p:blipFill>
        <p:spPr>
          <a:xfrm>
            <a:off x="0" y="510702"/>
            <a:ext cx="12192000" cy="629243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873"/>
            <a:ext cx="4791456" cy="463626"/>
          </a:xfrm>
        </p:spPr>
        <p:txBody>
          <a:bodyPr>
            <a:noAutofit/>
          </a:bodyPr>
          <a:lstStyle/>
          <a:p>
            <a:r>
              <a:rPr lang="en-US" sz="3200" b="1" dirty="0"/>
              <a:t>Exercise </a:t>
            </a:r>
            <a:r>
              <a:rPr lang="en-US" sz="3200" b="1" dirty="0" smtClean="0"/>
              <a:t>3.9 - </a:t>
            </a:r>
            <a:r>
              <a:rPr lang="en-US" sz="3200" b="1" dirty="0" smtClean="0">
                <a:solidFill>
                  <a:schemeClr val="accent6"/>
                </a:solidFill>
              </a:rPr>
              <a:t>FMA4.2_Pb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3288" t="12222" r="33401" b="17027"/>
          <a:stretch/>
        </p:blipFill>
        <p:spPr>
          <a:xfrm>
            <a:off x="98408" y="2060501"/>
            <a:ext cx="3676165" cy="43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490" y="2060501"/>
            <a:ext cx="9122129" cy="4392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8476" y="167986"/>
            <a:ext cx="5763768" cy="19293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5117" y="2060501"/>
            <a:ext cx="3726883" cy="4392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32090" y="1509252"/>
            <a:ext cx="5455141" cy="31954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304987" y="3470674"/>
            <a:ext cx="1734613" cy="186332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Elbow Connector 13"/>
          <p:cNvCxnSpPr>
            <a:stCxn id="12" idx="1"/>
            <a:endCxn id="13" idx="1"/>
          </p:cNvCxnSpPr>
          <p:nvPr/>
        </p:nvCxnSpPr>
        <p:spPr>
          <a:xfrm rot="10800000" flipH="1" flipV="1">
            <a:off x="6032089" y="1669025"/>
            <a:ext cx="4272897" cy="2733311"/>
          </a:xfrm>
          <a:prstGeom prst="bentConnector3">
            <a:avLst>
              <a:gd name="adj1" fmla="val -5350"/>
            </a:avLst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98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8247"/>
          <a:stretch/>
        </p:blipFill>
        <p:spPr>
          <a:xfrm>
            <a:off x="0" y="510702"/>
            <a:ext cx="12192000" cy="629243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873"/>
            <a:ext cx="4709160" cy="463626"/>
          </a:xfrm>
        </p:spPr>
        <p:txBody>
          <a:bodyPr>
            <a:noAutofit/>
          </a:bodyPr>
          <a:lstStyle/>
          <a:p>
            <a:r>
              <a:rPr lang="en-US" sz="3200" b="1" dirty="0"/>
              <a:t>Exercise </a:t>
            </a:r>
            <a:r>
              <a:rPr lang="en-US" sz="3200" b="1" dirty="0" smtClean="0"/>
              <a:t>3.10 - </a:t>
            </a:r>
            <a:r>
              <a:rPr lang="en-US" sz="3200" b="1" dirty="0" smtClean="0">
                <a:solidFill>
                  <a:schemeClr val="accent6"/>
                </a:solidFill>
              </a:rPr>
              <a:t>FMA3.1_Pb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33521" t="11936" r="33333" b="17097"/>
          <a:stretch/>
        </p:blipFill>
        <p:spPr>
          <a:xfrm>
            <a:off x="186910" y="1930338"/>
            <a:ext cx="3893577" cy="46893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886" y="1917288"/>
            <a:ext cx="8478932" cy="46711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050" y="0"/>
            <a:ext cx="5763768" cy="11308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5579" y="1917288"/>
            <a:ext cx="3923331" cy="4671192"/>
          </a:xfrm>
          <a:prstGeom prst="rect">
            <a:avLst/>
          </a:prstGeom>
        </p:spPr>
      </p:pic>
      <p:cxnSp>
        <p:nvCxnSpPr>
          <p:cNvPr id="14" name="Elbow Connector 13"/>
          <p:cNvCxnSpPr>
            <a:endCxn id="13" idx="1"/>
          </p:cNvCxnSpPr>
          <p:nvPr/>
        </p:nvCxnSpPr>
        <p:spPr>
          <a:xfrm>
            <a:off x="5351677" y="695689"/>
            <a:ext cx="5025375" cy="3847423"/>
          </a:xfrm>
          <a:prstGeom prst="bentConnector3">
            <a:avLst>
              <a:gd name="adj1" fmla="val -5387"/>
            </a:avLst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0377052" y="3398856"/>
            <a:ext cx="1868211" cy="228851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351677" y="540846"/>
            <a:ext cx="5455141" cy="31954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4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873"/>
            <a:ext cx="4196896" cy="463626"/>
          </a:xfrm>
        </p:spPr>
        <p:txBody>
          <a:bodyPr>
            <a:noAutofit/>
          </a:bodyPr>
          <a:lstStyle/>
          <a:p>
            <a:r>
              <a:rPr lang="en-US" sz="3200" b="1" dirty="0"/>
              <a:t>Exercise </a:t>
            </a:r>
            <a:r>
              <a:rPr lang="en-US" sz="3200" b="1" dirty="0" smtClean="0"/>
              <a:t>3.11 </a:t>
            </a:r>
            <a:r>
              <a:rPr lang="en-US" sz="3200" b="1" dirty="0" smtClean="0">
                <a:solidFill>
                  <a:schemeClr val="accent6"/>
                </a:solidFill>
              </a:rPr>
              <a:t>FMA4.1_Sb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6870"/>
          <a:stretch/>
        </p:blipFill>
        <p:spPr>
          <a:xfrm>
            <a:off x="157611" y="636269"/>
            <a:ext cx="11876778" cy="62217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3590" t="12107" r="33589" b="17465"/>
          <a:stretch/>
        </p:blipFill>
        <p:spPr>
          <a:xfrm>
            <a:off x="321734" y="2099932"/>
            <a:ext cx="3638682" cy="4392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29054" y="2099932"/>
            <a:ext cx="3309652" cy="4659212"/>
            <a:chOff x="4141473" y="2099933"/>
            <a:chExt cx="3309652" cy="465921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1666" t="6183" r="68385" b="23162"/>
            <a:stretch/>
          </p:blipFill>
          <p:spPr>
            <a:xfrm>
              <a:off x="4141473" y="2099933"/>
              <a:ext cx="3309651" cy="4392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2692" t="48843" r="68335" b="30643"/>
            <a:stretch/>
          </p:blipFill>
          <p:spPr>
            <a:xfrm>
              <a:off x="4255501" y="5486398"/>
              <a:ext cx="3195624" cy="127274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128958" y="2128684"/>
            <a:ext cx="1570956" cy="4646934"/>
            <a:chOff x="7443089" y="2128685"/>
            <a:chExt cx="1570956" cy="464693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l="16457" t="6337" r="69217" b="23273"/>
            <a:stretch/>
          </p:blipFill>
          <p:spPr>
            <a:xfrm>
              <a:off x="7443089" y="2128685"/>
              <a:ext cx="1570956" cy="434173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/>
            <a:srcRect l="16485" t="48939" r="69237" b="30282"/>
            <a:stretch/>
          </p:blipFill>
          <p:spPr>
            <a:xfrm>
              <a:off x="7444174" y="5490464"/>
              <a:ext cx="1569871" cy="1285155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8112590" y="2138516"/>
            <a:ext cx="2099965" cy="4638801"/>
            <a:chOff x="9020753" y="2138517"/>
            <a:chExt cx="2099965" cy="463880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33" t="6296" r="64918" b="25690"/>
            <a:stretch/>
          </p:blipFill>
          <p:spPr>
            <a:xfrm>
              <a:off x="9020754" y="2138517"/>
              <a:ext cx="2099964" cy="417379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/>
            <a:srcRect l="58258" t="52633" r="22604" b="26626"/>
            <a:stretch/>
          </p:blipFill>
          <p:spPr>
            <a:xfrm>
              <a:off x="9020753" y="5499845"/>
              <a:ext cx="2095482" cy="1277473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7630063" y="4400786"/>
            <a:ext cx="76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( … 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72737" y="4398325"/>
            <a:ext cx="76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( … 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29382" y="6491932"/>
            <a:ext cx="409323" cy="213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290591" y="6499294"/>
            <a:ext cx="409323" cy="213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0318" y="1"/>
            <a:ext cx="4332831" cy="22821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/>
          <a:srcRect l="9081" t="10077" r="57471" b="21877"/>
          <a:stretch/>
        </p:blipFill>
        <p:spPr>
          <a:xfrm>
            <a:off x="8761401" y="2157029"/>
            <a:ext cx="3869623" cy="4428125"/>
          </a:xfrm>
          <a:prstGeom prst="rect">
            <a:avLst/>
          </a:prstGeom>
        </p:spPr>
      </p:pic>
      <p:cxnSp>
        <p:nvCxnSpPr>
          <p:cNvPr id="24" name="Elbow Connector 23"/>
          <p:cNvCxnSpPr>
            <a:stCxn id="26" idx="2"/>
            <a:endCxn id="25" idx="1"/>
          </p:cNvCxnSpPr>
          <p:nvPr/>
        </p:nvCxnSpPr>
        <p:spPr>
          <a:xfrm rot="16200000" flipH="1">
            <a:off x="8765867" y="2431956"/>
            <a:ext cx="2143880" cy="1537336"/>
          </a:xfrm>
          <a:prstGeom prst="bentConnector2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0606475" y="3598644"/>
            <a:ext cx="1868211" cy="134783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010400" y="1780384"/>
            <a:ext cx="4117478" cy="3483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0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873"/>
            <a:ext cx="4196896" cy="463626"/>
          </a:xfrm>
        </p:spPr>
        <p:txBody>
          <a:bodyPr>
            <a:noAutofit/>
          </a:bodyPr>
          <a:lstStyle/>
          <a:p>
            <a:r>
              <a:rPr lang="en-US" sz="3200" b="1" dirty="0"/>
              <a:t>Exercise </a:t>
            </a:r>
            <a:r>
              <a:rPr lang="en-US" sz="3200" b="1" dirty="0" smtClean="0"/>
              <a:t>3.11 </a:t>
            </a:r>
            <a:r>
              <a:rPr lang="en-US" sz="3200" b="1" dirty="0" smtClean="0">
                <a:solidFill>
                  <a:schemeClr val="accent6"/>
                </a:solidFill>
              </a:rPr>
              <a:t>FMA4.1_Sb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6870"/>
          <a:stretch/>
        </p:blipFill>
        <p:spPr>
          <a:xfrm>
            <a:off x="157611" y="636269"/>
            <a:ext cx="11876778" cy="62217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3590" t="12107" r="33589" b="17465"/>
          <a:stretch/>
        </p:blipFill>
        <p:spPr>
          <a:xfrm>
            <a:off x="321734" y="2099932"/>
            <a:ext cx="3638682" cy="4392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29054" y="2099932"/>
            <a:ext cx="3309652" cy="4659212"/>
            <a:chOff x="4141473" y="2099933"/>
            <a:chExt cx="3309652" cy="465921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1666" t="6183" r="68385" b="23162"/>
            <a:stretch/>
          </p:blipFill>
          <p:spPr>
            <a:xfrm>
              <a:off x="4141473" y="2099933"/>
              <a:ext cx="3309651" cy="4392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2692" t="48843" r="68335" b="30643"/>
            <a:stretch/>
          </p:blipFill>
          <p:spPr>
            <a:xfrm>
              <a:off x="4255501" y="5486398"/>
              <a:ext cx="3195624" cy="127274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128958" y="2128684"/>
            <a:ext cx="1570956" cy="4646934"/>
            <a:chOff x="7443089" y="2128685"/>
            <a:chExt cx="1570956" cy="464693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l="16457" t="6337" r="69217" b="23273"/>
            <a:stretch/>
          </p:blipFill>
          <p:spPr>
            <a:xfrm>
              <a:off x="7443089" y="2128685"/>
              <a:ext cx="1570956" cy="434173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/>
            <a:srcRect l="16485" t="48939" r="69237" b="30282"/>
            <a:stretch/>
          </p:blipFill>
          <p:spPr>
            <a:xfrm>
              <a:off x="7444174" y="5490464"/>
              <a:ext cx="1569871" cy="1285155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8112590" y="2138516"/>
            <a:ext cx="2099965" cy="4638801"/>
            <a:chOff x="9020753" y="2138517"/>
            <a:chExt cx="2099965" cy="463880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33" t="6296" r="64918" b="25690"/>
            <a:stretch/>
          </p:blipFill>
          <p:spPr>
            <a:xfrm>
              <a:off x="9020754" y="2138517"/>
              <a:ext cx="2099964" cy="417379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/>
            <a:srcRect l="58258" t="52633" r="22604" b="26626"/>
            <a:stretch/>
          </p:blipFill>
          <p:spPr>
            <a:xfrm>
              <a:off x="9020753" y="5499845"/>
              <a:ext cx="2095482" cy="1277473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7630063" y="4400786"/>
            <a:ext cx="76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( … 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72737" y="4398325"/>
            <a:ext cx="76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( … 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29382" y="6491932"/>
            <a:ext cx="409323" cy="213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290591" y="6499294"/>
            <a:ext cx="409323" cy="213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0318" y="1"/>
            <a:ext cx="4332831" cy="22821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/>
          <a:srcRect l="9081" t="10077" r="57471" b="21877"/>
          <a:stretch/>
        </p:blipFill>
        <p:spPr>
          <a:xfrm>
            <a:off x="8761401" y="2157029"/>
            <a:ext cx="3869623" cy="44281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558251" y="23149"/>
            <a:ext cx="2098581" cy="116557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/>
          <a:srcRect r="47658"/>
          <a:stretch/>
        </p:blipFill>
        <p:spPr>
          <a:xfrm>
            <a:off x="4385809" y="151578"/>
            <a:ext cx="2185596" cy="9693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/>
          <a:srcRect l="9166" t="9869" r="57598" b="19804"/>
          <a:stretch/>
        </p:blipFill>
        <p:spPr>
          <a:xfrm>
            <a:off x="9274042" y="2220899"/>
            <a:ext cx="3895855" cy="463710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427199" y="2667537"/>
            <a:ext cx="2359484" cy="14289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Elbow Connector 23"/>
          <p:cNvCxnSpPr>
            <a:stCxn id="26" idx="2"/>
            <a:endCxn id="25" idx="1"/>
          </p:cNvCxnSpPr>
          <p:nvPr/>
        </p:nvCxnSpPr>
        <p:spPr>
          <a:xfrm rot="16200000" flipH="1">
            <a:off x="6420718" y="375543"/>
            <a:ext cx="2193305" cy="3819657"/>
          </a:xfrm>
          <a:prstGeom prst="bentConnector2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66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</TotalTime>
  <Words>245</Words>
  <Application>Microsoft Office PowerPoint</Application>
  <PresentationFormat>Widescreen</PresentationFormat>
  <Paragraphs>32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Exercise 3.1 - FMA4.1_Ec</vt:lpstr>
      <vt:lpstr>Exercise 3.2 - FMA4.2_Ec</vt:lpstr>
      <vt:lpstr>PowerPoint Presentation</vt:lpstr>
      <vt:lpstr>Exercise 3.8 - FMA4.1_Pb</vt:lpstr>
      <vt:lpstr>Exercise 3.9 - FMA4.2_Pb</vt:lpstr>
      <vt:lpstr>Exercise 3.10 - FMA3.1_Pb</vt:lpstr>
      <vt:lpstr>Exercise 3.11 FMA4.1_Sb</vt:lpstr>
      <vt:lpstr>Exercise 3.11 FMA4.1_Sb</vt:lpstr>
    </vt:vector>
  </TitlesOfParts>
  <Company>ISA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smb</dc:creator>
  <cp:lastModifiedBy>smb</cp:lastModifiedBy>
  <cp:revision>40</cp:revision>
  <dcterms:created xsi:type="dcterms:W3CDTF">2022-10-18T10:59:09Z</dcterms:created>
  <dcterms:modified xsi:type="dcterms:W3CDTF">2022-10-19T09:08:37Z</dcterms:modified>
</cp:coreProperties>
</file>