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70"/>
  </p:notesMasterIdLst>
  <p:handoutMasterIdLst>
    <p:handoutMasterId r:id="rId71"/>
  </p:handoutMasterIdLst>
  <p:sldIdLst>
    <p:sldId id="416" r:id="rId2"/>
    <p:sldId id="737" r:id="rId3"/>
    <p:sldId id="795" r:id="rId4"/>
    <p:sldId id="792" r:id="rId5"/>
    <p:sldId id="783" r:id="rId6"/>
    <p:sldId id="835" r:id="rId7"/>
    <p:sldId id="785" r:id="rId8"/>
    <p:sldId id="758" r:id="rId9"/>
    <p:sldId id="760" r:id="rId10"/>
    <p:sldId id="761" r:id="rId11"/>
    <p:sldId id="752" r:id="rId12"/>
    <p:sldId id="753" r:id="rId13"/>
    <p:sldId id="754" r:id="rId14"/>
    <p:sldId id="755" r:id="rId15"/>
    <p:sldId id="756" r:id="rId16"/>
    <p:sldId id="757" r:id="rId17"/>
    <p:sldId id="746" r:id="rId18"/>
    <p:sldId id="747" r:id="rId19"/>
    <p:sldId id="748" r:id="rId20"/>
    <p:sldId id="749" r:id="rId21"/>
    <p:sldId id="750" r:id="rId22"/>
    <p:sldId id="751" r:id="rId23"/>
    <p:sldId id="739" r:id="rId24"/>
    <p:sldId id="740" r:id="rId25"/>
    <p:sldId id="741" r:id="rId26"/>
    <p:sldId id="793" r:id="rId27"/>
    <p:sldId id="762" r:id="rId28"/>
    <p:sldId id="763" r:id="rId29"/>
    <p:sldId id="764" r:id="rId30"/>
    <p:sldId id="830" r:id="rId31"/>
    <p:sldId id="765" r:id="rId32"/>
    <p:sldId id="831" r:id="rId33"/>
    <p:sldId id="832" r:id="rId34"/>
    <p:sldId id="766" r:id="rId35"/>
    <p:sldId id="809" r:id="rId36"/>
    <p:sldId id="799" r:id="rId37"/>
    <p:sldId id="810" r:id="rId38"/>
    <p:sldId id="833" r:id="rId39"/>
    <p:sldId id="812" r:id="rId40"/>
    <p:sldId id="836" r:id="rId41"/>
    <p:sldId id="797" r:id="rId42"/>
    <p:sldId id="798" r:id="rId43"/>
    <p:sldId id="816" r:id="rId44"/>
    <p:sldId id="813" r:id="rId45"/>
    <p:sldId id="815" r:id="rId46"/>
    <p:sldId id="814" r:id="rId47"/>
    <p:sldId id="817" r:id="rId48"/>
    <p:sldId id="818" r:id="rId49"/>
    <p:sldId id="819" r:id="rId50"/>
    <p:sldId id="820" r:id="rId51"/>
    <p:sldId id="822" r:id="rId52"/>
    <p:sldId id="821" r:id="rId53"/>
    <p:sldId id="796" r:id="rId54"/>
    <p:sldId id="827" r:id="rId55"/>
    <p:sldId id="823" r:id="rId56"/>
    <p:sldId id="824" r:id="rId57"/>
    <p:sldId id="825" r:id="rId58"/>
    <p:sldId id="826" r:id="rId59"/>
    <p:sldId id="791" r:id="rId60"/>
    <p:sldId id="779" r:id="rId61"/>
    <p:sldId id="780" r:id="rId62"/>
    <p:sldId id="781" r:id="rId63"/>
    <p:sldId id="828" r:id="rId64"/>
    <p:sldId id="787" r:id="rId65"/>
    <p:sldId id="774" r:id="rId66"/>
    <p:sldId id="775" r:id="rId67"/>
    <p:sldId id="776" r:id="rId68"/>
    <p:sldId id="777" r:id="rId69"/>
  </p:sldIdLst>
  <p:sldSz cx="12192000" cy="6858000"/>
  <p:notesSz cx="6858000" cy="9686925"/>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BBB59"/>
    <a:srgbClr val="009900"/>
    <a:srgbClr val="336600"/>
    <a:srgbClr val="FF3300"/>
    <a:srgbClr val="CC3300"/>
    <a:srgbClr val="7CB042"/>
    <a:srgbClr val="33CC33"/>
    <a:srgbClr val="FFE29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1" autoAdjust="0"/>
    <p:restoredTop sz="95332" autoAdjust="0"/>
  </p:normalViewPr>
  <p:slideViewPr>
    <p:cSldViewPr showGuides="1">
      <p:cViewPr varScale="1">
        <p:scale>
          <a:sx n="83" d="100"/>
          <a:sy n="83" d="100"/>
        </p:scale>
        <p:origin x="106" y="96"/>
      </p:cViewPr>
      <p:guideLst>
        <p:guide orient="horz" pos="2160"/>
        <p:guide pos="3840"/>
      </p:guideLst>
    </p:cSldViewPr>
  </p:slideViewPr>
  <p:notesTextViewPr>
    <p:cViewPr>
      <p:scale>
        <a:sx n="3" d="2"/>
        <a:sy n="3" d="2"/>
      </p:scale>
      <p:origin x="0" y="0"/>
    </p:cViewPr>
  </p:notesTextViewPr>
  <p:sorterViewPr>
    <p:cViewPr varScale="1">
      <p:scale>
        <a:sx n="1" d="1"/>
        <a:sy n="1" d="1"/>
      </p:scale>
      <p:origin x="0" y="-1592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43.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3951"/>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sz="quarter" idx="1"/>
          </p:nvPr>
        </p:nvSpPr>
        <p:spPr>
          <a:xfrm>
            <a:off x="3884613" y="0"/>
            <a:ext cx="2971800" cy="483951"/>
          </a:xfrm>
          <a:prstGeom prst="rect">
            <a:avLst/>
          </a:prstGeom>
        </p:spPr>
        <p:txBody>
          <a:bodyPr vert="horz" lIns="91440" tIns="45720" rIns="91440" bIns="45720" rtlCol="0"/>
          <a:lstStyle>
            <a:lvl1pPr algn="r">
              <a:defRPr sz="1200"/>
            </a:lvl1pPr>
          </a:lstStyle>
          <a:p>
            <a:fld id="{452CDC44-C371-4756-9304-BE4C36871894}" type="datetimeFigureOut">
              <a:rPr lang="pt-PT" smtClean="0"/>
              <a:pPr/>
              <a:t>26/10/2022</a:t>
            </a:fld>
            <a:endParaRPr lang="pt-PT"/>
          </a:p>
        </p:txBody>
      </p:sp>
      <p:sp>
        <p:nvSpPr>
          <p:cNvPr id="4" name="Footer Placeholder 3"/>
          <p:cNvSpPr>
            <a:spLocks noGrp="1"/>
          </p:cNvSpPr>
          <p:nvPr>
            <p:ph type="ftr" sz="quarter" idx="2"/>
          </p:nvPr>
        </p:nvSpPr>
        <p:spPr>
          <a:xfrm>
            <a:off x="0" y="9201393"/>
            <a:ext cx="2971800" cy="483951"/>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p:cNvSpPr>
            <a:spLocks noGrp="1"/>
          </p:cNvSpPr>
          <p:nvPr>
            <p:ph type="sldNum" sz="quarter" idx="3"/>
          </p:nvPr>
        </p:nvSpPr>
        <p:spPr>
          <a:xfrm>
            <a:off x="3884613" y="9201393"/>
            <a:ext cx="2971800" cy="483951"/>
          </a:xfrm>
          <a:prstGeom prst="rect">
            <a:avLst/>
          </a:prstGeom>
        </p:spPr>
        <p:txBody>
          <a:bodyPr vert="horz" lIns="91440" tIns="45720" rIns="91440" bIns="45720" rtlCol="0" anchor="b"/>
          <a:lstStyle>
            <a:lvl1pPr algn="r">
              <a:defRPr sz="1200"/>
            </a:lvl1pPr>
          </a:lstStyle>
          <a:p>
            <a:fld id="{8D665DA9-B115-4C7E-861C-52C674264457}" type="slidenum">
              <a:rPr lang="pt-PT" smtClean="0"/>
              <a:pPr/>
              <a:t>‹#›</a:t>
            </a:fld>
            <a:endParaRPr lang="pt-PT"/>
          </a:p>
        </p:txBody>
      </p:sp>
    </p:spTree>
    <p:extLst>
      <p:ext uri="{BB962C8B-B14F-4D97-AF65-F5344CB8AC3E}">
        <p14:creationId xmlns:p14="http://schemas.microsoft.com/office/powerpoint/2010/main" val="32363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4346"/>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84346"/>
          </a:xfrm>
          <a:prstGeom prst="rect">
            <a:avLst/>
          </a:prstGeom>
        </p:spPr>
        <p:txBody>
          <a:bodyPr vert="horz" lIns="91440" tIns="45720" rIns="91440" bIns="45720" rtlCol="0"/>
          <a:lstStyle>
            <a:lvl1pPr algn="r">
              <a:defRPr sz="1200"/>
            </a:lvl1pPr>
          </a:lstStyle>
          <a:p>
            <a:fld id="{B9B23A52-C44F-40CD-BAE3-D946F76592F8}" type="datetimeFigureOut">
              <a:rPr lang="pt-PT" smtClean="0"/>
              <a:pPr/>
              <a:t>26/10/2022</a:t>
            </a:fld>
            <a:endParaRPr lang="pt-PT"/>
          </a:p>
        </p:txBody>
      </p:sp>
      <p:sp>
        <p:nvSpPr>
          <p:cNvPr id="4" name="Slide Image Placeholder 3"/>
          <p:cNvSpPr>
            <a:spLocks noGrp="1" noRot="1" noChangeAspect="1"/>
          </p:cNvSpPr>
          <p:nvPr>
            <p:ph type="sldImg" idx="2"/>
          </p:nvPr>
        </p:nvSpPr>
        <p:spPr>
          <a:xfrm>
            <a:off x="200025" y="725488"/>
            <a:ext cx="6457950" cy="3633787"/>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601290"/>
            <a:ext cx="5486400" cy="43591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9200897"/>
            <a:ext cx="2971800" cy="484346"/>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9200897"/>
            <a:ext cx="2971800" cy="484346"/>
          </a:xfrm>
          <a:prstGeom prst="rect">
            <a:avLst/>
          </a:prstGeom>
        </p:spPr>
        <p:txBody>
          <a:bodyPr vert="horz" lIns="91440" tIns="45720" rIns="91440" bIns="45720" rtlCol="0" anchor="b"/>
          <a:lstStyle>
            <a:lvl1pPr algn="r">
              <a:defRPr sz="1200"/>
            </a:lvl1pPr>
          </a:lstStyle>
          <a:p>
            <a:fld id="{2D50A1FD-781B-41A6-B23B-C7DC6AD05C16}" type="slidenum">
              <a:rPr lang="pt-PT" smtClean="0"/>
              <a:pPr/>
              <a:t>‹#›</a:t>
            </a:fld>
            <a:endParaRPr lang="pt-PT"/>
          </a:p>
        </p:txBody>
      </p:sp>
    </p:spTree>
    <p:extLst>
      <p:ext uri="{BB962C8B-B14F-4D97-AF65-F5344CB8AC3E}">
        <p14:creationId xmlns:p14="http://schemas.microsoft.com/office/powerpoint/2010/main" val="266215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0F88C-91AE-4128-BB09-224B2C58185B}" type="slidenum">
              <a:rPr lang="en-GB"/>
              <a:pPr/>
              <a:t>1</a:t>
            </a:fld>
            <a:endParaRPr lang="en-GB"/>
          </a:p>
        </p:txBody>
      </p:sp>
      <p:sp>
        <p:nvSpPr>
          <p:cNvPr id="296962" name="Rectangle 2"/>
          <p:cNvSpPr>
            <a:spLocks noGrp="1" noRot="1" noChangeAspect="1" noChangeArrowheads="1" noTextEdit="1"/>
          </p:cNvSpPr>
          <p:nvPr>
            <p:ph type="sldImg"/>
          </p:nvPr>
        </p:nvSpPr>
        <p:spPr>
          <a:xfrm>
            <a:off x="200025" y="725488"/>
            <a:ext cx="6457950" cy="3633787"/>
          </a:xfrm>
          <a:ln/>
        </p:spPr>
      </p:sp>
      <p:sp>
        <p:nvSpPr>
          <p:cNvPr id="296963"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291407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fitted to data a number of these functions will give similar results (within the range of the data used for</a:t>
            </a:r>
            <a:r>
              <a:rPr lang="en-US" baseline="0" dirty="0" smtClean="0"/>
              <a:t> estimating their coefficients)</a:t>
            </a:r>
          </a:p>
          <a:p>
            <a:endParaRPr lang="en-US" baseline="0" dirty="0" smtClean="0"/>
          </a:p>
          <a:p>
            <a:r>
              <a:rPr lang="en-US" baseline="0" dirty="0" smtClean="0"/>
              <a:t>HOWEVER, when extrapolated their behavior may be quite different</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26</a:t>
            </a:fld>
            <a:endParaRPr lang="pt-PT"/>
          </a:p>
        </p:txBody>
      </p:sp>
    </p:spTree>
    <p:extLst>
      <p:ext uri="{BB962C8B-B14F-4D97-AF65-F5344CB8AC3E}">
        <p14:creationId xmlns:p14="http://schemas.microsoft.com/office/powerpoint/2010/main" val="835806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6ª</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27</a:t>
            </a:fld>
            <a:endParaRPr lang="pt-PT"/>
          </a:p>
        </p:txBody>
      </p:sp>
    </p:spTree>
    <p:extLst>
      <p:ext uri="{BB962C8B-B14F-4D97-AF65-F5344CB8AC3E}">
        <p14:creationId xmlns:p14="http://schemas.microsoft.com/office/powerpoint/2010/main" val="327966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60</a:t>
            </a:fld>
            <a:endParaRPr lang="pt-PT"/>
          </a:p>
        </p:txBody>
      </p:sp>
    </p:spTree>
    <p:extLst>
      <p:ext uri="{BB962C8B-B14F-4D97-AF65-F5344CB8AC3E}">
        <p14:creationId xmlns:p14="http://schemas.microsoft.com/office/powerpoint/2010/main" val="955646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61</a:t>
            </a:fld>
            <a:endParaRPr lang="pt-PT"/>
          </a:p>
        </p:txBody>
      </p:sp>
    </p:spTree>
    <p:extLst>
      <p:ext uri="{BB962C8B-B14F-4D97-AF65-F5344CB8AC3E}">
        <p14:creationId xmlns:p14="http://schemas.microsoft.com/office/powerpoint/2010/main" val="2462165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62</a:t>
            </a:fld>
            <a:endParaRPr lang="pt-PT"/>
          </a:p>
        </p:txBody>
      </p:sp>
    </p:spTree>
    <p:extLst>
      <p:ext uri="{BB962C8B-B14F-4D97-AF65-F5344CB8AC3E}">
        <p14:creationId xmlns:p14="http://schemas.microsoft.com/office/powerpoint/2010/main" val="254603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64</a:t>
            </a:fld>
            <a:endParaRPr lang="pt-PT"/>
          </a:p>
        </p:txBody>
      </p:sp>
    </p:spTree>
    <p:extLst>
      <p:ext uri="{BB962C8B-B14F-4D97-AF65-F5344CB8AC3E}">
        <p14:creationId xmlns:p14="http://schemas.microsoft.com/office/powerpoint/2010/main" val="86739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66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a:t>
            </a:fld>
            <a:endParaRPr lang="pt-PT"/>
          </a:p>
        </p:txBody>
      </p:sp>
    </p:spTree>
    <p:extLst>
      <p:ext uri="{BB962C8B-B14F-4D97-AF65-F5344CB8AC3E}">
        <p14:creationId xmlns:p14="http://schemas.microsoft.com/office/powerpoint/2010/main" val="123282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7</a:t>
            </a:fld>
            <a:endParaRPr lang="pt-PT"/>
          </a:p>
        </p:txBody>
      </p:sp>
    </p:spTree>
    <p:extLst>
      <p:ext uri="{BB962C8B-B14F-4D97-AF65-F5344CB8AC3E}">
        <p14:creationId xmlns:p14="http://schemas.microsoft.com/office/powerpoint/2010/main" val="167353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equations have been developed usually in the integral from</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8</a:t>
            </a:fld>
            <a:endParaRPr lang="pt-PT"/>
          </a:p>
        </p:txBody>
      </p:sp>
    </p:spTree>
    <p:extLst>
      <p:ext uri="{BB962C8B-B14F-4D97-AF65-F5344CB8AC3E}">
        <p14:creationId xmlns:p14="http://schemas.microsoft.com/office/powerpoint/2010/main" val="256534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first:</a:t>
            </a:r>
            <a:r>
              <a:rPr lang="en-US" b="1" baseline="0" dirty="0" smtClean="0"/>
              <a:t> </a:t>
            </a:r>
            <a:r>
              <a:rPr lang="en-US" baseline="0" dirty="0" smtClean="0"/>
              <a:t>the model is developed to describe the behavior of the dependent variable based on the data (e.g. Table 6.1 in Margarida’s Book) don’t have all the desirable characteristics, thus careful with extrapolations and signs</a:t>
            </a:r>
          </a:p>
          <a:p>
            <a:endParaRPr lang="en-US" baseline="0" dirty="0" smtClean="0"/>
          </a:p>
          <a:p>
            <a:r>
              <a:rPr lang="en-US" b="1" baseline="0" dirty="0" smtClean="0"/>
              <a:t>The second</a:t>
            </a:r>
            <a:r>
              <a:rPr lang="en-US" baseline="0" dirty="0" smtClean="0"/>
              <a:t>: the model is developed before analyzing data or doing experiments just thinking of the possible mechanisms that can explain the phenomenon (e.g. Table 6.2 in Margarida’s Book) </a:t>
            </a:r>
          </a:p>
        </p:txBody>
      </p:sp>
      <p:sp>
        <p:nvSpPr>
          <p:cNvPr id="4" name="Slide Number Placeholder 3"/>
          <p:cNvSpPr>
            <a:spLocks noGrp="1"/>
          </p:cNvSpPr>
          <p:nvPr>
            <p:ph type="sldNum" sz="quarter" idx="10"/>
          </p:nvPr>
        </p:nvSpPr>
        <p:spPr/>
        <p:txBody>
          <a:bodyPr/>
          <a:lstStyle/>
          <a:p>
            <a:fld id="{2D50A1FD-781B-41A6-B23B-C7DC6AD05C16}" type="slidenum">
              <a:rPr lang="pt-PT" smtClean="0"/>
              <a:pPr/>
              <a:t>10</a:t>
            </a:fld>
            <a:endParaRPr lang="pt-PT"/>
          </a:p>
        </p:txBody>
      </p:sp>
    </p:spTree>
    <p:extLst>
      <p:ext uri="{BB962C8B-B14F-4D97-AF65-F5344CB8AC3E}">
        <p14:creationId xmlns:p14="http://schemas.microsoft.com/office/powerpoint/2010/main" val="218368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Richards:</a:t>
            </a:r>
            <a:r>
              <a:rPr lang="en-US" baseline="0" dirty="0" smtClean="0"/>
              <a:t> Anabolic rate – catabolic rate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17</a:t>
            </a:fld>
            <a:endParaRPr lang="pt-PT"/>
          </a:p>
        </p:txBody>
      </p:sp>
    </p:spTree>
    <p:extLst>
      <p:ext uri="{BB962C8B-B14F-4D97-AF65-F5344CB8AC3E}">
        <p14:creationId xmlns:p14="http://schemas.microsoft.com/office/powerpoint/2010/main" val="226856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Richards:</a:t>
            </a:r>
            <a:r>
              <a:rPr lang="en-US" baseline="0" dirty="0" smtClean="0"/>
              <a:t> absolute</a:t>
            </a:r>
            <a:r>
              <a:rPr lang="en-US" dirty="0" smtClean="0"/>
              <a:t> growth rate = anabolic</a:t>
            </a:r>
            <a:r>
              <a:rPr lang="en-US" baseline="0" dirty="0" smtClean="0"/>
              <a:t> rate – catabolic rate</a:t>
            </a:r>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18</a:t>
            </a:fld>
            <a:endParaRPr lang="pt-PT"/>
          </a:p>
        </p:txBody>
      </p:sp>
    </p:spTree>
    <p:extLst>
      <p:ext uri="{BB962C8B-B14F-4D97-AF65-F5344CB8AC3E}">
        <p14:creationId xmlns:p14="http://schemas.microsoft.com/office/powerpoint/2010/main" val="399562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Monomolecular: </a:t>
            </a:r>
            <a:r>
              <a:rPr lang="en-US" dirty="0" smtClean="0"/>
              <a:t>absolute growth rate decreases linearly</a:t>
            </a:r>
            <a:r>
              <a:rPr lang="en-US" baseline="0" dirty="0" smtClean="0"/>
              <a:t> with size (A, k = rate of decrease of the growth rate, no inflection point)</a:t>
            </a:r>
          </a:p>
          <a:p>
            <a:endParaRPr lang="en-US" sz="800" baseline="0" dirty="0" smtClean="0"/>
          </a:p>
          <a:p>
            <a:r>
              <a:rPr lang="en-US" b="1" baseline="0" dirty="0" smtClean="0"/>
              <a:t>Logistic</a:t>
            </a:r>
            <a:r>
              <a:rPr lang="en-US" baseline="0" dirty="0" smtClean="0"/>
              <a:t>: relativ</a:t>
            </a:r>
            <a:r>
              <a:rPr lang="en-US" dirty="0" smtClean="0"/>
              <a:t>e growth rate = to a biotic</a:t>
            </a:r>
            <a:r>
              <a:rPr lang="en-US" baseline="0" dirty="0" smtClean="0"/>
              <a:t> potential K, reduced according to size (individual or population). The curve is symmetric around the inflection point</a:t>
            </a:r>
          </a:p>
          <a:p>
            <a:endParaRPr lang="en-US" baseline="0" dirty="0" smtClean="0"/>
          </a:p>
          <a:p>
            <a:r>
              <a:rPr lang="en-US" b="1" baseline="0" dirty="0" err="1" smtClean="0"/>
              <a:t>Gompertz</a:t>
            </a:r>
            <a:r>
              <a:rPr lang="en-US" b="1" baseline="0" dirty="0" smtClean="0"/>
              <a:t>: </a:t>
            </a:r>
            <a:r>
              <a:rPr lang="en-US" baseline="0" dirty="0" smtClean="0"/>
              <a:t>relativ</a:t>
            </a:r>
            <a:r>
              <a:rPr lang="en-US" dirty="0" smtClean="0"/>
              <a:t>e growth rate inversely related to ln( present dimension of the dependent var. /A) (decreasing exponential function of time)</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21</a:t>
            </a:fld>
            <a:endParaRPr lang="pt-PT"/>
          </a:p>
        </p:txBody>
      </p:sp>
    </p:spTree>
    <p:extLst>
      <p:ext uri="{BB962C8B-B14F-4D97-AF65-F5344CB8AC3E}">
        <p14:creationId xmlns:p14="http://schemas.microsoft.com/office/powerpoint/2010/main" val="2546213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4.jpeg"/><Relationship Id="rId21"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3.jpeg"/><Relationship Id="rId16" Type="http://schemas.openxmlformats.org/officeDocument/2006/relationships/image" Target="../media/image19.jpeg"/><Relationship Id="rId20"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8.jpeg"/><Relationship Id="rId10" Type="http://schemas.openxmlformats.org/officeDocument/2006/relationships/image" Target="../media/image11.png"/><Relationship Id="rId19" Type="http://schemas.openxmlformats.org/officeDocument/2006/relationships/image" Target="../media/image22.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5.jpeg"/><Relationship Id="rId17" Type="http://schemas.openxmlformats.org/officeDocument/2006/relationships/image" Target="../media/image23.png"/><Relationship Id="rId2" Type="http://schemas.openxmlformats.org/officeDocument/2006/relationships/image" Target="../media/image3.jpeg"/><Relationship Id="rId16" Type="http://schemas.openxmlformats.org/officeDocument/2006/relationships/image" Target="../media/image19.jpe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8.jpeg"/><Relationship Id="rId10" Type="http://schemas.openxmlformats.org/officeDocument/2006/relationships/image" Target="../media/image11.png"/><Relationship Id="rId19" Type="http://schemas.openxmlformats.org/officeDocument/2006/relationships/image" Target="../media/image22.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2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2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cxnSp>
        <p:nvCxnSpPr>
          <p:cNvPr id="12" name="Straight Connector 11"/>
          <p:cNvCxnSpPr/>
          <p:nvPr userDrawn="1"/>
        </p:nvCxnSpPr>
        <p:spPr>
          <a:xfrm>
            <a:off x="1583499" y="6525344"/>
            <a:ext cx="902500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1026" name="Picture 2" descr="FORCHANGE_RODAPE_COR_transp"/>
          <p:cNvPicPr>
            <a:picLocks noChangeAspect="1" noChangeArrowheads="1"/>
          </p:cNvPicPr>
          <p:nvPr userDrawn="1"/>
        </p:nvPicPr>
        <p:blipFill>
          <a:blip r:embed="rId2" cstate="print"/>
          <a:srcRect/>
          <a:stretch>
            <a:fillRect/>
          </a:stretch>
        </p:blipFill>
        <p:spPr bwMode="auto">
          <a:xfrm>
            <a:off x="-380307" y="5229201"/>
            <a:ext cx="11372851" cy="1583531"/>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2" name="Group 6"/>
          <p:cNvGrpSpPr/>
          <p:nvPr userDrawn="1"/>
        </p:nvGrpSpPr>
        <p:grpSpPr>
          <a:xfrm>
            <a:off x="0" y="-24"/>
            <a:ext cx="12192000" cy="6858000"/>
            <a:chOff x="0" y="24"/>
            <a:chExt cx="9144000" cy="6858000"/>
          </a:xfrm>
        </p:grpSpPr>
        <p:sp>
          <p:nvSpPr>
            <p:cNvPr id="19" name="Rectangle 1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0" name="Picture 1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21" name="Picture 20"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22" name="Picture 21"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23" name="Picture 22"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24" name="Picture 23"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2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6" name="Picture 2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27" name="Picture 2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28" name="Rectangle 27"/>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29"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sp>
        <p:nvSpPr>
          <p:cNvPr id="38" name="Rectangle 37"/>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9" name="Picture 3"/>
          <p:cNvPicPr>
            <a:picLocks noChangeAspect="1" noChangeArrowheads="1"/>
          </p:cNvPicPr>
          <p:nvPr userDrawn="1"/>
        </p:nvPicPr>
        <p:blipFill>
          <a:blip r:embed="rId12" cstate="screen"/>
          <a:srcRect/>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 name="Picture 2"/>
          <p:cNvPicPr>
            <a:picLocks noChangeAspect="1" noChangeArrowheads="1"/>
          </p:cNvPicPr>
          <p:nvPr userDrawn="1"/>
        </p:nvPicPr>
        <p:blipFill>
          <a:blip r:embed="rId13" cstate="screen"/>
          <a:srcRect/>
          <a:stretch>
            <a:fillRect/>
          </a:stretch>
        </p:blipFill>
        <p:spPr bwMode="auto">
          <a:xfrm>
            <a:off x="2351584" y="476673"/>
            <a:ext cx="4494341" cy="1071569"/>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6"/>
          <p:cNvGrpSpPr/>
          <p:nvPr userDrawn="1"/>
        </p:nvGrpSpPr>
        <p:grpSpPr>
          <a:xfrm>
            <a:off x="0" y="-24"/>
            <a:ext cx="12192000" cy="6858000"/>
            <a:chOff x="0" y="24"/>
            <a:chExt cx="9144000" cy="6858000"/>
          </a:xfrm>
        </p:grpSpPr>
        <p:sp>
          <p:nvSpPr>
            <p:cNvPr id="19" name="Rectangle 1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0" name="Picture 1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21" name="Picture 20"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22" name="Picture 21"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23" name="Picture 22"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24" name="Picture 23"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2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6" name="Picture 2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27" name="Picture 2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28" name="Rectangle 27"/>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29"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grpSp>
        <p:nvGrpSpPr>
          <p:cNvPr id="3" name="Group 6"/>
          <p:cNvGrpSpPr/>
          <p:nvPr userDrawn="1"/>
        </p:nvGrpSpPr>
        <p:grpSpPr>
          <a:xfrm>
            <a:off x="0" y="-24"/>
            <a:ext cx="12192000" cy="6858000"/>
            <a:chOff x="0" y="24"/>
            <a:chExt cx="9144000" cy="6858000"/>
          </a:xfrm>
        </p:grpSpPr>
        <p:sp>
          <p:nvSpPr>
            <p:cNvPr id="16" name="Rectangle 15"/>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7" name="Picture 16" descr="ec_8.jpg"/>
            <p:cNvPicPr>
              <a:picLocks noChangeAspect="1"/>
            </p:cNvPicPr>
            <p:nvPr userDrawn="1"/>
          </p:nvPicPr>
          <p:blipFill>
            <a:blip r:embed="rId12" cstate="screen"/>
            <a:srcRect/>
            <a:stretch>
              <a:fillRect/>
            </a:stretch>
          </p:blipFill>
          <p:spPr>
            <a:xfrm>
              <a:off x="71406" y="6072182"/>
              <a:ext cx="1132847" cy="643663"/>
            </a:xfrm>
            <a:prstGeom prst="rect">
              <a:avLst/>
            </a:prstGeom>
          </p:spPr>
        </p:pic>
        <p:pic>
          <p:nvPicPr>
            <p:cNvPr id="31" name="Picture 30" descr="ec_12.jpg"/>
            <p:cNvPicPr>
              <a:picLocks noChangeAspect="1"/>
            </p:cNvPicPr>
            <p:nvPr userDrawn="1"/>
          </p:nvPicPr>
          <p:blipFill>
            <a:blip r:embed="rId13" cstate="screen"/>
            <a:srcRect/>
            <a:stretch>
              <a:fillRect/>
            </a:stretch>
          </p:blipFill>
          <p:spPr>
            <a:xfrm>
              <a:off x="71406" y="5357471"/>
              <a:ext cx="1135357" cy="643345"/>
            </a:xfrm>
            <a:prstGeom prst="rect">
              <a:avLst/>
            </a:prstGeom>
          </p:spPr>
        </p:pic>
        <p:pic>
          <p:nvPicPr>
            <p:cNvPr id="32" name="Picture 31" descr="ec_8.jpg"/>
            <p:cNvPicPr>
              <a:picLocks noChangeAspect="1"/>
            </p:cNvPicPr>
            <p:nvPr userDrawn="1"/>
          </p:nvPicPr>
          <p:blipFill>
            <a:blip r:embed="rId14" cstate="screen"/>
            <a:srcRect/>
            <a:stretch>
              <a:fillRect/>
            </a:stretch>
          </p:blipFill>
          <p:spPr>
            <a:xfrm>
              <a:off x="71406" y="4642688"/>
              <a:ext cx="1135357" cy="643345"/>
            </a:xfrm>
            <a:prstGeom prst="rect">
              <a:avLst/>
            </a:prstGeom>
          </p:spPr>
        </p:pic>
        <p:pic>
          <p:nvPicPr>
            <p:cNvPr id="33" name="Picture 32" descr="ec_14.jpg"/>
            <p:cNvPicPr>
              <a:picLocks noChangeAspect="1"/>
            </p:cNvPicPr>
            <p:nvPr userDrawn="1"/>
          </p:nvPicPr>
          <p:blipFill>
            <a:blip r:embed="rId15" cstate="screen"/>
            <a:srcRect r="-461"/>
            <a:stretch>
              <a:fillRect/>
            </a:stretch>
          </p:blipFill>
          <p:spPr>
            <a:xfrm>
              <a:off x="71406" y="3928711"/>
              <a:ext cx="1134925" cy="643345"/>
            </a:xfrm>
            <a:prstGeom prst="rect">
              <a:avLst/>
            </a:prstGeom>
          </p:spPr>
        </p:pic>
        <p:pic>
          <p:nvPicPr>
            <p:cNvPr id="34" name="Picture 33" descr="casa_campo 044.jpg"/>
            <p:cNvPicPr>
              <a:picLocks noChangeAspect="1"/>
            </p:cNvPicPr>
            <p:nvPr userDrawn="1"/>
          </p:nvPicPr>
          <p:blipFill>
            <a:blip r:embed="rId16" cstate="screen"/>
            <a:srcRect/>
            <a:stretch>
              <a:fillRect/>
            </a:stretch>
          </p:blipFill>
          <p:spPr>
            <a:xfrm>
              <a:off x="71406" y="3214331"/>
              <a:ext cx="1135358" cy="643345"/>
            </a:xfrm>
            <a:prstGeom prst="rect">
              <a:avLst/>
            </a:prstGeom>
          </p:spPr>
        </p:pic>
        <p:pic>
          <p:nvPicPr>
            <p:cNvPr id="35" name="Picture 2"/>
            <p:cNvPicPr>
              <a:picLocks noChangeAspect="1" noChangeArrowheads="1"/>
            </p:cNvPicPr>
            <p:nvPr userDrawn="1"/>
          </p:nvPicPr>
          <p:blipFill>
            <a:blip r:embed="rId1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36" name="Picture 35" descr="AN_Talh246_2.jpg"/>
            <p:cNvPicPr>
              <a:picLocks noChangeAspect="1"/>
            </p:cNvPicPr>
            <p:nvPr userDrawn="1"/>
          </p:nvPicPr>
          <p:blipFill>
            <a:blip r:embed="rId18" cstate="screen"/>
            <a:srcRect/>
            <a:stretch>
              <a:fillRect/>
            </a:stretch>
          </p:blipFill>
          <p:spPr>
            <a:xfrm>
              <a:off x="71406" y="1047796"/>
              <a:ext cx="1143197" cy="647879"/>
            </a:xfrm>
            <a:prstGeom prst="rect">
              <a:avLst/>
            </a:prstGeom>
          </p:spPr>
        </p:pic>
        <p:pic>
          <p:nvPicPr>
            <p:cNvPr id="37" name="Picture 36" descr="AN_Talh289_2.jpg"/>
            <p:cNvPicPr>
              <a:picLocks noChangeAspect="1"/>
            </p:cNvPicPr>
            <p:nvPr userDrawn="1"/>
          </p:nvPicPr>
          <p:blipFill>
            <a:blip r:embed="rId19" cstate="screen"/>
            <a:srcRect/>
            <a:stretch>
              <a:fillRect/>
            </a:stretch>
          </p:blipFill>
          <p:spPr>
            <a:xfrm>
              <a:off x="71406" y="1765277"/>
              <a:ext cx="1138033" cy="647787"/>
            </a:xfrm>
            <a:prstGeom prst="rect">
              <a:avLst/>
            </a:prstGeom>
          </p:spPr>
        </p:pic>
      </p:grpSp>
      <p:sp>
        <p:nvSpPr>
          <p:cNvPr id="38" name="Rectangle 37"/>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9" name="Picture 3"/>
          <p:cNvPicPr>
            <a:picLocks noChangeAspect="1" noChangeArrowheads="1"/>
          </p:cNvPicPr>
          <p:nvPr userDrawn="1"/>
        </p:nvPicPr>
        <p:blipFill>
          <a:blip r:embed="rId20" cstate="screen"/>
          <a:srcRect/>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 name="Picture 2"/>
          <p:cNvPicPr>
            <a:picLocks noChangeAspect="1" noChangeArrowheads="1"/>
          </p:cNvPicPr>
          <p:nvPr userDrawn="1"/>
        </p:nvPicPr>
        <p:blipFill>
          <a:blip r:embed="rId21" cstate="screen"/>
          <a:srcRect/>
          <a:stretch>
            <a:fillRect/>
          </a:stretch>
        </p:blipFill>
        <p:spPr bwMode="auto">
          <a:xfrm>
            <a:off x="2342520" y="499411"/>
            <a:ext cx="4494341" cy="1071569"/>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pt-P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37FF80DD-8107-44A7-A249-9BE2BF10D10F}" type="datetimeFigureOut">
              <a:rPr lang="pt-PT" smtClean="0"/>
              <a:pPr/>
              <a:t>26/10/2022</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E6C891E2-A8D3-42D9-87A6-D91B6A7BBED7}" type="slidenum">
              <a:rPr lang="pt-PT" smtClean="0"/>
              <a:pPr/>
              <a:t>‹#›</a:t>
            </a:fld>
            <a:endParaRPr lang="pt-PT"/>
          </a:p>
        </p:txBody>
      </p:sp>
      <p:grpSp>
        <p:nvGrpSpPr>
          <p:cNvPr id="6" name="Group 6"/>
          <p:cNvGrpSpPr/>
          <p:nvPr userDrawn="1"/>
        </p:nvGrpSpPr>
        <p:grpSpPr>
          <a:xfrm>
            <a:off x="0" y="-24"/>
            <a:ext cx="12192000" cy="6858000"/>
            <a:chOff x="0" y="24"/>
            <a:chExt cx="9144000" cy="6858000"/>
          </a:xfrm>
        </p:grpSpPr>
        <p:sp>
          <p:nvSpPr>
            <p:cNvPr id="7" name="Rectangle 6"/>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8" name="Picture 7"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9" name="Picture 8"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10" name="Picture 9"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11" name="Picture 10"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12" name="Picture 11"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13"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4" name="Picture 13"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5" name="Picture 14"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16" name="Rectangle 15"/>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17"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grpSp>
        <p:nvGrpSpPr>
          <p:cNvPr id="19" name="Group 6"/>
          <p:cNvGrpSpPr/>
          <p:nvPr userDrawn="1"/>
        </p:nvGrpSpPr>
        <p:grpSpPr>
          <a:xfrm>
            <a:off x="0" y="-24"/>
            <a:ext cx="12192000" cy="6858000"/>
            <a:chOff x="0" y="24"/>
            <a:chExt cx="9144000" cy="6858000"/>
          </a:xfrm>
        </p:grpSpPr>
        <p:sp>
          <p:nvSpPr>
            <p:cNvPr id="20" name="Rectangle 19"/>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1" name="Picture 20" descr="ec_8.jpg"/>
            <p:cNvPicPr>
              <a:picLocks noChangeAspect="1"/>
            </p:cNvPicPr>
            <p:nvPr userDrawn="1"/>
          </p:nvPicPr>
          <p:blipFill>
            <a:blip r:embed="rId12" cstate="screen"/>
            <a:srcRect/>
            <a:stretch>
              <a:fillRect/>
            </a:stretch>
          </p:blipFill>
          <p:spPr>
            <a:xfrm>
              <a:off x="71406" y="6072182"/>
              <a:ext cx="1132847" cy="643663"/>
            </a:xfrm>
            <a:prstGeom prst="rect">
              <a:avLst/>
            </a:prstGeom>
          </p:spPr>
        </p:pic>
        <p:pic>
          <p:nvPicPr>
            <p:cNvPr id="22" name="Picture 21" descr="ec_12.jpg"/>
            <p:cNvPicPr>
              <a:picLocks noChangeAspect="1"/>
            </p:cNvPicPr>
            <p:nvPr userDrawn="1"/>
          </p:nvPicPr>
          <p:blipFill>
            <a:blip r:embed="rId13" cstate="screen"/>
            <a:srcRect/>
            <a:stretch>
              <a:fillRect/>
            </a:stretch>
          </p:blipFill>
          <p:spPr>
            <a:xfrm>
              <a:off x="71406" y="5357471"/>
              <a:ext cx="1135357" cy="643345"/>
            </a:xfrm>
            <a:prstGeom prst="rect">
              <a:avLst/>
            </a:prstGeom>
          </p:spPr>
        </p:pic>
        <p:pic>
          <p:nvPicPr>
            <p:cNvPr id="23" name="Picture 22" descr="ec_8.jpg"/>
            <p:cNvPicPr>
              <a:picLocks noChangeAspect="1"/>
            </p:cNvPicPr>
            <p:nvPr userDrawn="1"/>
          </p:nvPicPr>
          <p:blipFill>
            <a:blip r:embed="rId14" cstate="screen"/>
            <a:srcRect/>
            <a:stretch>
              <a:fillRect/>
            </a:stretch>
          </p:blipFill>
          <p:spPr>
            <a:xfrm>
              <a:off x="71406" y="4642688"/>
              <a:ext cx="1135357" cy="643345"/>
            </a:xfrm>
            <a:prstGeom prst="rect">
              <a:avLst/>
            </a:prstGeom>
          </p:spPr>
        </p:pic>
        <p:pic>
          <p:nvPicPr>
            <p:cNvPr id="24" name="Picture 23" descr="ec_14.jpg"/>
            <p:cNvPicPr>
              <a:picLocks noChangeAspect="1"/>
            </p:cNvPicPr>
            <p:nvPr userDrawn="1"/>
          </p:nvPicPr>
          <p:blipFill>
            <a:blip r:embed="rId15" cstate="screen"/>
            <a:srcRect r="-461"/>
            <a:stretch>
              <a:fillRect/>
            </a:stretch>
          </p:blipFill>
          <p:spPr>
            <a:xfrm>
              <a:off x="71406" y="3928711"/>
              <a:ext cx="1134925" cy="643345"/>
            </a:xfrm>
            <a:prstGeom prst="rect">
              <a:avLst/>
            </a:prstGeom>
          </p:spPr>
        </p:pic>
        <p:pic>
          <p:nvPicPr>
            <p:cNvPr id="25" name="Picture 24" descr="casa_campo 044.jpg"/>
            <p:cNvPicPr>
              <a:picLocks noChangeAspect="1"/>
            </p:cNvPicPr>
            <p:nvPr userDrawn="1"/>
          </p:nvPicPr>
          <p:blipFill>
            <a:blip r:embed="rId16" cstate="screen"/>
            <a:srcRect/>
            <a:stretch>
              <a:fillRect/>
            </a:stretch>
          </p:blipFill>
          <p:spPr>
            <a:xfrm>
              <a:off x="71406" y="3214331"/>
              <a:ext cx="1135358" cy="643345"/>
            </a:xfrm>
            <a:prstGeom prst="rect">
              <a:avLst/>
            </a:prstGeom>
          </p:spPr>
        </p:pic>
        <p:pic>
          <p:nvPicPr>
            <p:cNvPr id="26" name="Picture 2"/>
            <p:cNvPicPr>
              <a:picLocks noChangeAspect="1" noChangeArrowheads="1"/>
            </p:cNvPicPr>
            <p:nvPr userDrawn="1"/>
          </p:nvPicPr>
          <p:blipFill>
            <a:blip r:embed="rId1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7" name="Picture 26" descr="AN_Talh246_2.jpg"/>
            <p:cNvPicPr>
              <a:picLocks noChangeAspect="1"/>
            </p:cNvPicPr>
            <p:nvPr userDrawn="1"/>
          </p:nvPicPr>
          <p:blipFill>
            <a:blip r:embed="rId18" cstate="screen"/>
            <a:srcRect/>
            <a:stretch>
              <a:fillRect/>
            </a:stretch>
          </p:blipFill>
          <p:spPr>
            <a:xfrm>
              <a:off x="71406" y="1047796"/>
              <a:ext cx="1143197" cy="647879"/>
            </a:xfrm>
            <a:prstGeom prst="rect">
              <a:avLst/>
            </a:prstGeom>
          </p:spPr>
        </p:pic>
        <p:pic>
          <p:nvPicPr>
            <p:cNvPr id="28" name="Picture 27" descr="AN_Talh289_2.jpg"/>
            <p:cNvPicPr>
              <a:picLocks noChangeAspect="1"/>
            </p:cNvPicPr>
            <p:nvPr userDrawn="1"/>
          </p:nvPicPr>
          <p:blipFill>
            <a:blip r:embed="rId19" cstate="screen"/>
            <a:srcRect/>
            <a:stretch>
              <a:fillRect/>
            </a:stretch>
          </p:blipFill>
          <p:spPr>
            <a:xfrm>
              <a:off x="71406" y="1765277"/>
              <a:ext cx="1138033" cy="647787"/>
            </a:xfrm>
            <a:prstGeom prst="rect">
              <a:avLst/>
            </a:prstGeom>
          </p:spPr>
        </p:pic>
      </p:grpSp>
      <p:sp>
        <p:nvSpPr>
          <p:cNvPr id="29" name="Rectangle 28"/>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0"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2" name="Picture 2"/>
          <p:cNvPicPr>
            <a:picLocks noChangeAspect="1" noChangeArrowheads="1"/>
          </p:cNvPicPr>
          <p:nvPr userDrawn="1"/>
        </p:nvPicPr>
        <p:blipFill>
          <a:blip r:embed="rId20" cstate="screen"/>
          <a:srcRect/>
          <a:stretch>
            <a:fillRect/>
          </a:stretch>
        </p:blipFill>
        <p:spPr bwMode="auto">
          <a:xfrm>
            <a:off x="2285973" y="493411"/>
            <a:ext cx="3114280" cy="882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392400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24"/>
            <a:ext cx="12192000" cy="6858000"/>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4"/>
            <a:ext cx="12192000" cy="6858000"/>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7" name="Group 6"/>
          <p:cNvGrpSpPr/>
          <p:nvPr userDrawn="1"/>
        </p:nvGrpSpPr>
        <p:grpSpPr>
          <a:xfrm>
            <a:off x="0" y="24"/>
            <a:ext cx="12192000" cy="6858000"/>
            <a:chOff x="0" y="24"/>
            <a:chExt cx="9144000" cy="6858000"/>
          </a:xfrm>
        </p:grpSpPr>
        <p:sp>
          <p:nvSpPr>
            <p:cNvPr id="8" name="Rectangle 7"/>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9" name="Picture 8"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0" name="Picture 9"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1" name="Picture 10"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2" name="Picture 11" descr="ec_14.jpg"/>
            <p:cNvPicPr>
              <a:picLocks noChangeAspect="1"/>
            </p:cNvPicPr>
            <p:nvPr userDrawn="1"/>
          </p:nvPicPr>
          <p:blipFill>
            <a:blip r:embed="rId5" cstate="screen"/>
            <a:srcRect r="-461"/>
            <a:stretch>
              <a:fillRect/>
            </a:stretch>
          </p:blipFill>
          <p:spPr>
            <a:xfrm>
              <a:off x="71406" y="3929042"/>
              <a:ext cx="1134925" cy="643345"/>
            </a:xfrm>
            <a:prstGeom prst="rect">
              <a:avLst/>
            </a:prstGeom>
          </p:spPr>
        </p:pic>
        <p:pic>
          <p:nvPicPr>
            <p:cNvPr id="13" name="Picture 12" descr="casa_campo 044.jpg"/>
            <p:cNvPicPr>
              <a:picLocks noChangeAspect="1"/>
            </p:cNvPicPr>
            <p:nvPr userDrawn="1"/>
          </p:nvPicPr>
          <p:blipFill>
            <a:blip r:embed="rId6" cstate="screen"/>
            <a:srcRect/>
            <a:stretch>
              <a:fillRect/>
            </a:stretch>
          </p:blipFill>
          <p:spPr>
            <a:xfrm>
              <a:off x="71406" y="3214686"/>
              <a:ext cx="1135358" cy="643345"/>
            </a:xfrm>
            <a:prstGeom prst="rect">
              <a:avLst/>
            </a:prstGeom>
          </p:spPr>
        </p:pic>
        <p:pic>
          <p:nvPicPr>
            <p:cNvPr id="14" name="Picture 2"/>
            <p:cNvPicPr>
              <a:picLocks noChangeAspect="1" noChangeArrowheads="1"/>
            </p:cNvPicPr>
            <p:nvPr userDrawn="1"/>
          </p:nvPicPr>
          <p:blipFill>
            <a:blip r:embed="rId7" cstate="screen"/>
            <a:srcRect/>
            <a:stretch>
              <a:fillRect/>
            </a:stretch>
          </p:blipFill>
          <p:spPr bwMode="auto">
            <a:xfrm>
              <a:off x="71406" y="1066701"/>
              <a:ext cx="1140613" cy="647787"/>
            </a:xfrm>
            <a:prstGeom prst="rect">
              <a:avLst/>
            </a:prstGeom>
            <a:noFill/>
            <a:ln w="9525">
              <a:noFill/>
              <a:miter lim="800000"/>
              <a:headEnd/>
              <a:tailEnd/>
            </a:ln>
            <a:effectLst/>
          </p:spPr>
        </p:pic>
        <p:pic>
          <p:nvPicPr>
            <p:cNvPr id="15" name="Picture 14" descr="AN_Talh246_2.jpg"/>
            <p:cNvPicPr>
              <a:picLocks noChangeAspect="1"/>
            </p:cNvPicPr>
            <p:nvPr userDrawn="1"/>
          </p:nvPicPr>
          <p:blipFill>
            <a:blip r:embed="rId8" cstate="screen"/>
            <a:srcRect/>
            <a:stretch>
              <a:fillRect/>
            </a:stretch>
          </p:blipFill>
          <p:spPr>
            <a:xfrm>
              <a:off x="71406" y="1785902"/>
              <a:ext cx="1143197" cy="647879"/>
            </a:xfrm>
            <a:prstGeom prst="rect">
              <a:avLst/>
            </a:prstGeom>
          </p:spPr>
        </p:pic>
        <p:pic>
          <p:nvPicPr>
            <p:cNvPr id="16" name="Picture 15" descr="AN_Talh289_2.jpg"/>
            <p:cNvPicPr>
              <a:picLocks noChangeAspect="1"/>
            </p:cNvPicPr>
            <p:nvPr userDrawn="1"/>
          </p:nvPicPr>
          <p:blipFill>
            <a:blip r:embed="rId9" cstate="screen"/>
            <a:srcRect/>
            <a:stretch>
              <a:fillRect/>
            </a:stretch>
          </p:blipFill>
          <p:spPr>
            <a:xfrm>
              <a:off x="71406" y="2500282"/>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22" name="Rectangle 21"/>
          <p:cNvSpPr/>
          <p:nvPr userDrawn="1"/>
        </p:nvSpPr>
        <p:spPr>
          <a:xfrm>
            <a:off x="95208" y="333040"/>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8"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929042"/>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3214686"/>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785902"/>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2500282"/>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1059671"/>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8351" y="441325"/>
            <a:ext cx="10703983" cy="755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8351" y="1196975"/>
            <a:ext cx="5249333"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20885" y="1196975"/>
            <a:ext cx="5251449"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168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49" y="274638"/>
            <a:ext cx="11664000" cy="706090"/>
          </a:xfrm>
        </p:spPr>
        <p:txBody>
          <a:bodyPr>
            <a:normAutofit/>
          </a:bodyPr>
          <a:lstStyle>
            <a:lvl1pPr algn="ctr">
              <a:buNone/>
              <a:defRPr sz="3600"/>
            </a:lvl1pPr>
          </a:lstStyle>
          <a:p>
            <a:r>
              <a:rPr lang="en-US" dirty="0" smtClean="0"/>
              <a:t> Click to edit Master title style</a:t>
            </a:r>
            <a:endParaRPr lang="pt-PT" dirty="0"/>
          </a:p>
        </p:txBody>
      </p:sp>
      <p:sp>
        <p:nvSpPr>
          <p:cNvPr id="3" name="Content Placeholder 2"/>
          <p:cNvSpPr>
            <a:spLocks noGrp="1"/>
          </p:cNvSpPr>
          <p:nvPr>
            <p:ph idx="1"/>
          </p:nvPr>
        </p:nvSpPr>
        <p:spPr>
          <a:xfrm>
            <a:off x="431371" y="1196753"/>
            <a:ext cx="11328000" cy="4929411"/>
          </a:xfrm>
        </p:spPr>
        <p:txBody>
          <a:bodyPr tIns="144000" rIns="360000">
            <a:normAutofit/>
          </a:bodyPr>
          <a:lstStyle>
            <a:lvl1pPr marL="342900" indent="-342900" algn="just">
              <a:spcBef>
                <a:spcPts val="1800"/>
              </a:spcBef>
              <a:buFont typeface="Wingdings" panose="05000000000000000000" pitchFamily="2" charset="2"/>
              <a:buChar char=""/>
              <a:defRPr sz="2400"/>
            </a:lvl1pPr>
            <a:lvl2pPr marL="742950" indent="-285750" algn="just">
              <a:spcBef>
                <a:spcPts val="1800"/>
              </a:spcBef>
              <a:buFont typeface="Wingdings" panose="05000000000000000000" pitchFamily="2" charset="2"/>
              <a:buChar char=""/>
              <a:defRPr sz="2000"/>
            </a:lvl2pPr>
            <a:lvl3pPr>
              <a:spcBef>
                <a:spcPts val="1800"/>
              </a:spcBef>
              <a:defRPr sz="1800"/>
            </a:lvl3pPr>
            <a:lvl4pPr>
              <a:spcBef>
                <a:spcPts val="1800"/>
              </a:spcBef>
              <a:defRPr sz="1600"/>
            </a:lvl4pPr>
            <a:lvl5pPr>
              <a:spcBef>
                <a:spcPts val="180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66184" y="304800"/>
            <a:ext cx="11419416" cy="1143000"/>
          </a:xfrm>
        </p:spPr>
        <p:txBody>
          <a:bodyPr/>
          <a:lstStyle/>
          <a:p>
            <a:r>
              <a:rPr lang="en-US" smtClean="0"/>
              <a:t>Click to edit Master title style</a:t>
            </a:r>
            <a:endParaRPr lang="pt-PT"/>
          </a:p>
        </p:txBody>
      </p:sp>
      <p:sp>
        <p:nvSpPr>
          <p:cNvPr id="3" name="Text Placeholder 2"/>
          <p:cNvSpPr>
            <a:spLocks noGrp="1"/>
          </p:cNvSpPr>
          <p:nvPr>
            <p:ph type="body" sz="half" idx="1"/>
          </p:nvPr>
        </p:nvSpPr>
        <p:spPr>
          <a:xfrm>
            <a:off x="599017" y="1727200"/>
            <a:ext cx="5416549"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quarter" idx="2"/>
          </p:nvPr>
        </p:nvSpPr>
        <p:spPr>
          <a:xfrm>
            <a:off x="6218767" y="1727200"/>
            <a:ext cx="5416551"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Content Placeholder 4"/>
          <p:cNvSpPr>
            <a:spLocks noGrp="1"/>
          </p:cNvSpPr>
          <p:nvPr>
            <p:ph sz="quarter" idx="3"/>
          </p:nvPr>
        </p:nvSpPr>
        <p:spPr>
          <a:xfrm>
            <a:off x="6218767" y="4203700"/>
            <a:ext cx="5416551"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Tree>
    <p:extLst>
      <p:ext uri="{BB962C8B-B14F-4D97-AF65-F5344CB8AC3E}">
        <p14:creationId xmlns:p14="http://schemas.microsoft.com/office/powerpoint/2010/main" val="130637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smtClean="0"/>
              <a:t> Click to edit Master title style</a:t>
            </a:r>
            <a:endParaRPr lang="pt-PT" dirty="0"/>
          </a:p>
        </p:txBody>
      </p:sp>
      <p:sp>
        <p:nvSpPr>
          <p:cNvPr id="3" name="Content Placeholder 2"/>
          <p:cNvSpPr>
            <a:spLocks noGrp="1"/>
          </p:cNvSpPr>
          <p:nvPr>
            <p:ph idx="1"/>
          </p:nvPr>
        </p:nvSpPr>
        <p:spPr>
          <a:xfrm>
            <a:off x="431371" y="1338454"/>
            <a:ext cx="11329259" cy="5001419"/>
          </a:xfrm>
        </p:spPr>
        <p:txBody>
          <a:bodyPr>
            <a:normAutofit/>
          </a:bodyPr>
          <a:lstStyle>
            <a:lvl1pPr algn="just">
              <a:spcBef>
                <a:spcPts val="1200"/>
              </a:spcBef>
              <a:buFont typeface="Wingdings" pitchFamily="2" charset="2"/>
              <a:buChar char="ü"/>
              <a:defRPr sz="2800"/>
            </a:lvl1pPr>
            <a:lvl2pPr algn="just">
              <a:spcBef>
                <a:spcPts val="1200"/>
              </a:spcBef>
              <a:defRPr sz="2400"/>
            </a:lvl2pPr>
            <a:lvl3pPr algn="just">
              <a:spcBef>
                <a:spcPts val="1200"/>
              </a:spcBef>
              <a:defRPr sz="2000"/>
            </a:lvl3pPr>
            <a:lvl4pPr algn="just">
              <a:spcBef>
                <a:spcPts val="1200"/>
              </a:spcBef>
              <a:defRPr sz="1800"/>
            </a:lvl4pPr>
            <a:lvl5pPr algn="just">
              <a:spcBef>
                <a:spcPts val="12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116632"/>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smtClean="0"/>
              <a:t> Click to edit Master title style</a:t>
            </a:r>
            <a:endParaRPr lang="pt-PT" dirty="0"/>
          </a:p>
        </p:txBody>
      </p:sp>
      <p:sp>
        <p:nvSpPr>
          <p:cNvPr id="3" name="Content Placeholder 2"/>
          <p:cNvSpPr>
            <a:spLocks noGrp="1"/>
          </p:cNvSpPr>
          <p:nvPr>
            <p:ph idx="1"/>
          </p:nvPr>
        </p:nvSpPr>
        <p:spPr>
          <a:xfrm>
            <a:off x="431371" y="1338454"/>
            <a:ext cx="11329259" cy="5001419"/>
          </a:xfrm>
        </p:spPr>
        <p:txBody>
          <a:bodyPr>
            <a:normAutofit/>
          </a:bodyPr>
          <a:lstStyle>
            <a:lvl1pPr algn="just">
              <a:spcBef>
                <a:spcPts val="1200"/>
              </a:spcBef>
              <a:buFont typeface="Wingdings" pitchFamily="2" charset="2"/>
              <a:buChar char="ü"/>
              <a:defRPr sz="2800"/>
            </a:lvl1pPr>
            <a:lvl2pPr algn="just">
              <a:spcBef>
                <a:spcPts val="1200"/>
              </a:spcBef>
              <a:defRPr sz="2400"/>
            </a:lvl2pPr>
            <a:lvl3pPr algn="just">
              <a:spcBef>
                <a:spcPts val="1200"/>
              </a:spcBef>
              <a:defRPr sz="2000"/>
            </a:lvl3pPr>
            <a:lvl4pPr algn="just">
              <a:spcBef>
                <a:spcPts val="1200"/>
              </a:spcBef>
              <a:defRPr sz="1800"/>
            </a:lvl4pPr>
            <a:lvl5pPr algn="just">
              <a:spcBef>
                <a:spcPts val="12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extLst>
      <p:ext uri="{BB962C8B-B14F-4D97-AF65-F5344CB8AC3E}">
        <p14:creationId xmlns:p14="http://schemas.microsoft.com/office/powerpoint/2010/main" val="33285115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smtClean="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chemeClr val="bg1"/>
                </a:solidFill>
              </a:defRPr>
            </a:lvl1pPr>
          </a:lstStyle>
          <a:p>
            <a:r>
              <a:rPr lang="en-US" dirty="0" smtClean="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80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0040"/>
            <a:ext cx="12192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A7B8B8-6764-4DB0-A962-41300A23605B}" type="datetimeFigureOut">
              <a:rPr lang="pt-PT" smtClean="0"/>
              <a:pPr/>
              <a:t>26/10/2022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4"/>
            <a:ext cx="12192000" cy="6858000"/>
          </a:xfrm>
          <a:prstGeom prst="rect">
            <a:avLst/>
          </a:prstGeom>
          <a:solidFill>
            <a:srgbClr val="008000"/>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9" name="Rectangle 8"/>
          <p:cNvSpPr/>
          <p:nvPr/>
        </p:nvSpPr>
        <p:spPr>
          <a:xfrm>
            <a:off x="239350" y="188640"/>
            <a:ext cx="11713301" cy="6525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 Click to edit Master title style</a:t>
            </a:r>
            <a:endParaRPr lang="pt-PT"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7B8B8-6764-4DB0-A962-41300A23605B}" type="datetimeFigureOut">
              <a:rPr lang="pt-PT" smtClean="0"/>
              <a:pPr/>
              <a:t>26/10/2022</a:t>
            </a:fld>
            <a:endParaRPr lang="pt-P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8FECA-F2E4-4E05-92EC-58E99EA0B15D}" type="slidenum">
              <a:rPr lang="pt-PT" smtClean="0"/>
              <a:pPr/>
              <a:t>‹#›</a:t>
            </a:fld>
            <a:endParaRPr lang="pt-PT"/>
          </a:p>
        </p:txBody>
      </p:sp>
    </p:spTree>
  </p:cSld>
  <p:clrMap bg1="lt1" tx1="dk1" bg2="lt2" tx2="dk2" accent1="accent1" accent2="accent2" accent3="accent3" accent4="accent4" accent5="accent5" accent6="accent6" hlink="hlink" folHlink="folHlink"/>
  <p:sldLayoutIdLst>
    <p:sldLayoutId id="2147483675" r:id="rId1"/>
    <p:sldLayoutId id="2147483664" r:id="rId2"/>
    <p:sldLayoutId id="2147483665" r:id="rId3"/>
    <p:sldLayoutId id="2147483691" r:id="rId4"/>
    <p:sldLayoutId id="2147483727" r:id="rId5"/>
    <p:sldLayoutId id="2147483692" r:id="rId6"/>
    <p:sldLayoutId id="2147483694" r:id="rId7"/>
    <p:sldLayoutId id="2147483693"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8" r:id="rId18"/>
    <p:sldLayoutId id="2147483679" r:id="rId19"/>
    <p:sldLayoutId id="2147483680" r:id="rId20"/>
    <p:sldLayoutId id="2147483681" r:id="rId21"/>
    <p:sldLayoutId id="2147483684" r:id="rId22"/>
    <p:sldLayoutId id="2147483685" r:id="rId23"/>
    <p:sldLayoutId id="2147483686" r:id="rId24"/>
    <p:sldLayoutId id="2147483662" r:id="rId25"/>
    <p:sldLayoutId id="2147483661" r:id="rId26"/>
    <p:sldLayoutId id="2147483651" r:id="rId27"/>
    <p:sldLayoutId id="2147483652" r:id="rId28"/>
    <p:sldLayoutId id="2147483726" r:id="rId29"/>
    <p:sldLayoutId id="2147483728" r:id="rId30"/>
  </p:sldLayoutIdLst>
  <p:timing>
    <p:tnLst>
      <p:par>
        <p:cTn id="1" dur="indefinite" restart="never" nodeType="tmRoot"/>
      </p:par>
    </p:tnLst>
  </p:timing>
  <p:txStyles>
    <p:titleStyle>
      <a:lvl1pPr algn="ctr"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37.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8.w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38.w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8.xml"/><Relationship Id="rId7" Type="http://schemas.openxmlformats.org/officeDocument/2006/relationships/image" Target="../media/image44.w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43.wmf"/><Relationship Id="rId4" Type="http://schemas.openxmlformats.org/officeDocument/2006/relationships/oleObject" Target="../embeddings/oleObject5.bin"/><Relationship Id="rId9" Type="http://schemas.openxmlformats.org/officeDocument/2006/relationships/image" Target="../media/image45.wmf"/></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9.xml"/><Relationship Id="rId7" Type="http://schemas.openxmlformats.org/officeDocument/2006/relationships/image" Target="../media/image50.w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49.wmf"/><Relationship Id="rId4" Type="http://schemas.openxmlformats.org/officeDocument/2006/relationships/oleObject" Target="../embeddings/oleObject8.bin"/><Relationship Id="rId9" Type="http://schemas.openxmlformats.org/officeDocument/2006/relationships/image" Target="../media/image51.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53.wmf"/><Relationship Id="rId5" Type="http://schemas.openxmlformats.org/officeDocument/2006/relationships/oleObject" Target="../embeddings/oleObject12.bin"/><Relationship Id="rId4" Type="http://schemas.openxmlformats.org/officeDocument/2006/relationships/image" Target="../media/image52.wmf"/></Relationships>
</file>

<file path=ppt/slides/_rels/slide23.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54.wmf"/><Relationship Id="rId5" Type="http://schemas.openxmlformats.org/officeDocument/2006/relationships/oleObject" Target="../embeddings/oleObject14.bin"/><Relationship Id="rId4" Type="http://schemas.openxmlformats.org/officeDocument/2006/relationships/image" Target="../media/image52.wmf"/></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0.xml"/><Relationship Id="rId7" Type="http://schemas.openxmlformats.org/officeDocument/2006/relationships/image" Target="../media/image43.wmf"/><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38.wmf"/><Relationship Id="rId4" Type="http://schemas.openxmlformats.org/officeDocument/2006/relationships/oleObject" Target="../embeddings/oleObject16.bin"/><Relationship Id="rId9" Type="http://schemas.openxmlformats.org/officeDocument/2006/relationships/image" Target="../media/image54.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10.vml"/><Relationship Id="rId4" Type="http://schemas.openxmlformats.org/officeDocument/2006/relationships/image" Target="../media/image38.wmf"/></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wmf"/><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wmf"/><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4Productivity/4%20SiteIndexCurves&amp;DomHeightGrowth_20201007_ac.pptx" TargetMode="External"/><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7.wmf"/><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66.wmf"/><Relationship Id="rId4" Type="http://schemas.openxmlformats.org/officeDocument/2006/relationships/oleObject" Target="../embeddings/oleObject19.bin"/></Relationships>
</file>

<file path=ppt/slides/_rels/slide38.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8.png"/><Relationship Id="rId7" Type="http://schemas.openxmlformats.org/officeDocument/2006/relationships/oleObject" Target="../embeddings/oleObject21.bin"/><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image" Target="../media/image67.wmf"/><Relationship Id="rId5" Type="http://schemas.openxmlformats.org/officeDocument/2006/relationships/oleObject" Target="../embeddings/oleObject20.bin"/><Relationship Id="rId4" Type="http://schemas.openxmlformats.org/officeDocument/2006/relationships/image" Target="../media/image70.emf"/></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3.xml"/><Relationship Id="rId1" Type="http://schemas.openxmlformats.org/officeDocument/2006/relationships/vmlDrawing" Target="../drawings/vmlDrawing13.vml"/><Relationship Id="rId5" Type="http://schemas.openxmlformats.org/officeDocument/2006/relationships/image" Target="../media/image69.wmf"/><Relationship Id="rId4" Type="http://schemas.openxmlformats.org/officeDocument/2006/relationships/oleObject" Target="../embeddings/oleObject2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3.xml"/><Relationship Id="rId1" Type="http://schemas.openxmlformats.org/officeDocument/2006/relationships/vmlDrawing" Target="../drawings/vmlDrawing14.vml"/><Relationship Id="rId5" Type="http://schemas.openxmlformats.org/officeDocument/2006/relationships/image" Target="../media/image72.emf"/><Relationship Id="rId4" Type="http://schemas.openxmlformats.org/officeDocument/2006/relationships/image" Target="../media/image69.wmf"/></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40.png"/><Relationship Id="rId1" Type="http://schemas.openxmlformats.org/officeDocument/2006/relationships/slideLayout" Target="../slideLayouts/slideLayout3.xml"/><Relationship Id="rId6" Type="http://schemas.openxmlformats.org/officeDocument/2006/relationships/image" Target="../media/image780.png"/><Relationship Id="rId5" Type="http://schemas.openxmlformats.org/officeDocument/2006/relationships/image" Target="../media/image770.png"/><Relationship Id="rId4" Type="http://schemas.openxmlformats.org/officeDocument/2006/relationships/image" Target="../media/image7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3.xml"/><Relationship Id="rId1" Type="http://schemas.openxmlformats.org/officeDocument/2006/relationships/vmlDrawing" Target="../drawings/vmlDrawing15.vml"/><Relationship Id="rId6" Type="http://schemas.openxmlformats.org/officeDocument/2006/relationships/image" Target="../media/image76.wmf"/><Relationship Id="rId5" Type="http://schemas.openxmlformats.org/officeDocument/2006/relationships/oleObject" Target="../embeddings/oleObject23.bin"/><Relationship Id="rId4" Type="http://schemas.openxmlformats.org/officeDocument/2006/relationships/image" Target="../media/image75.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image" Target="../media/image79.wmf"/><Relationship Id="rId5" Type="http://schemas.openxmlformats.org/officeDocument/2006/relationships/oleObject" Target="../embeddings/oleObject26.bin"/><Relationship Id="rId4" Type="http://schemas.openxmlformats.org/officeDocument/2006/relationships/image" Target="../media/image78.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vmlDrawing" Target="../drawings/vmlDrawing17.vml"/><Relationship Id="rId6" Type="http://schemas.openxmlformats.org/officeDocument/2006/relationships/image" Target="../media/image81.wmf"/><Relationship Id="rId5" Type="http://schemas.openxmlformats.org/officeDocument/2006/relationships/oleObject" Target="../embeddings/oleObject28.bin"/><Relationship Id="rId4" Type="http://schemas.openxmlformats.org/officeDocument/2006/relationships/image" Target="../media/image80.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3.xml"/><Relationship Id="rId1" Type="http://schemas.openxmlformats.org/officeDocument/2006/relationships/vmlDrawing" Target="../drawings/vmlDrawing18.vml"/><Relationship Id="rId6" Type="http://schemas.openxmlformats.org/officeDocument/2006/relationships/image" Target="../media/image83.wmf"/><Relationship Id="rId5" Type="http://schemas.openxmlformats.org/officeDocument/2006/relationships/oleObject" Target="../embeddings/oleObject30.bin"/><Relationship Id="rId10" Type="http://schemas.openxmlformats.org/officeDocument/2006/relationships/image" Target="../media/image85.wmf"/><Relationship Id="rId4" Type="http://schemas.openxmlformats.org/officeDocument/2006/relationships/image" Target="../media/image82.wmf"/><Relationship Id="rId9" Type="http://schemas.openxmlformats.org/officeDocument/2006/relationships/oleObject" Target="../embeddings/oleObject32.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87.wmf"/><Relationship Id="rId2" Type="http://schemas.openxmlformats.org/officeDocument/2006/relationships/slideLayout" Target="../slideLayouts/slideLayout3.xml"/><Relationship Id="rId1" Type="http://schemas.openxmlformats.org/officeDocument/2006/relationships/vmlDrawing" Target="../drawings/vmlDrawing19.vml"/><Relationship Id="rId6" Type="http://schemas.openxmlformats.org/officeDocument/2006/relationships/oleObject" Target="../embeddings/oleObject34.bin"/><Relationship Id="rId5" Type="http://schemas.openxmlformats.org/officeDocument/2006/relationships/image" Target="../media/image86.wmf"/><Relationship Id="rId4" Type="http://schemas.openxmlformats.org/officeDocument/2006/relationships/oleObject" Target="../embeddings/oleObject33.bin"/></Relationships>
</file>

<file path=ppt/slides/_rels/slide6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9.emf"/><Relationship Id="rId4" Type="http://schemas.openxmlformats.org/officeDocument/2006/relationships/image" Target="../media/image88.emf"/></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96.wmf"/><Relationship Id="rId2" Type="http://schemas.openxmlformats.org/officeDocument/2006/relationships/slideLayout" Target="../slideLayouts/slideLayout30.xml"/><Relationship Id="rId1" Type="http://schemas.openxmlformats.org/officeDocument/2006/relationships/vmlDrawing" Target="../drawings/vmlDrawing20.vml"/><Relationship Id="rId6" Type="http://schemas.openxmlformats.org/officeDocument/2006/relationships/image" Target="../media/image93.w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38.bin"/></Relationships>
</file>

<file path=ppt/slides/_rels/slide67.xml.rels><?xml version="1.0" encoding="UTF-8" standalone="yes"?>
<Relationships xmlns="http://schemas.openxmlformats.org/package/2006/relationships"><Relationship Id="rId8" Type="http://schemas.openxmlformats.org/officeDocument/2006/relationships/image" Target="../media/image99.wmf"/><Relationship Id="rId13" Type="http://schemas.openxmlformats.org/officeDocument/2006/relationships/oleObject" Target="../embeddings/oleObject45.bin"/><Relationship Id="rId3" Type="http://schemas.openxmlformats.org/officeDocument/2006/relationships/oleObject" Target="../embeddings/oleObject40.bin"/><Relationship Id="rId7" Type="http://schemas.openxmlformats.org/officeDocument/2006/relationships/oleObject" Target="../embeddings/oleObject42.bin"/><Relationship Id="rId12" Type="http://schemas.openxmlformats.org/officeDocument/2006/relationships/image" Target="../media/image101.wmf"/><Relationship Id="rId2" Type="http://schemas.openxmlformats.org/officeDocument/2006/relationships/slideLayout" Target="../slideLayouts/slideLayout30.xml"/><Relationship Id="rId1" Type="http://schemas.openxmlformats.org/officeDocument/2006/relationships/vmlDrawing" Target="../drawings/vmlDrawing21.vml"/><Relationship Id="rId6" Type="http://schemas.openxmlformats.org/officeDocument/2006/relationships/image" Target="../media/image98.wmf"/><Relationship Id="rId11" Type="http://schemas.openxmlformats.org/officeDocument/2006/relationships/oleObject" Target="../embeddings/oleObject44.bin"/><Relationship Id="rId5" Type="http://schemas.openxmlformats.org/officeDocument/2006/relationships/oleObject" Target="../embeddings/oleObject41.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43.bin"/><Relationship Id="rId14" Type="http://schemas.openxmlformats.org/officeDocument/2006/relationships/image" Target="../media/image102.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6.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5.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9"/>
            <a:ext cx="12350011" cy="9263911"/>
          </a:xfrm>
          <a:prstGeom prst="rect">
            <a:avLst/>
          </a:prstGeom>
        </p:spPr>
      </p:pic>
      <p:sp>
        <p:nvSpPr>
          <p:cNvPr id="192514" name="Rectangle 2"/>
          <p:cNvSpPr>
            <a:spLocks noGrp="1" noChangeArrowheads="1"/>
          </p:cNvSpPr>
          <p:nvPr>
            <p:ph type="ctrTitle"/>
          </p:nvPr>
        </p:nvSpPr>
        <p:spPr>
          <a:xfrm>
            <a:off x="1947656" y="980728"/>
            <a:ext cx="8296688" cy="3384376"/>
          </a:xfrm>
          <a:solidFill>
            <a:schemeClr val="bg1"/>
          </a:solidFill>
        </p:spPr>
        <p:txBody>
          <a:bodyPr>
            <a:normAutofit/>
          </a:bodyPr>
          <a:lstStyle/>
          <a:p>
            <a:pPr>
              <a:buNone/>
            </a:pPr>
            <a:r>
              <a:rPr lang="en-US" dirty="0"/>
              <a:t>Growth </a:t>
            </a:r>
            <a:r>
              <a:rPr lang="en-US" dirty="0" smtClean="0"/>
              <a:t>Functions                                          and                                                 </a:t>
            </a:r>
            <a:r>
              <a:rPr lang="en-US" dirty="0" err="1" smtClean="0"/>
              <a:t>Allometric</a:t>
            </a:r>
            <a:r>
              <a:rPr lang="en-US" dirty="0" smtClean="0"/>
              <a:t> </a:t>
            </a:r>
            <a:r>
              <a:rPr lang="en-US" dirty="0" smtClean="0"/>
              <a:t>equations</a:t>
            </a:r>
            <a:endParaRPr lang="pt-PT" dirty="0"/>
          </a:p>
        </p:txBody>
      </p:sp>
      <p:sp>
        <p:nvSpPr>
          <p:cNvPr id="2" name="Subtitle 1"/>
          <p:cNvSpPr>
            <a:spLocks noGrp="1"/>
          </p:cNvSpPr>
          <p:nvPr>
            <p:ph type="subTitle" idx="1"/>
          </p:nvPr>
        </p:nvSpPr>
        <p:spPr>
          <a:xfrm>
            <a:off x="3271664" y="4810446"/>
            <a:ext cx="5648672" cy="1775048"/>
          </a:xfrm>
          <a:solidFill>
            <a:schemeClr val="bg1"/>
          </a:solidFill>
        </p:spPr>
        <p:txBody>
          <a:bodyPr>
            <a:normAutofit/>
          </a:bodyPr>
          <a:lstStyle/>
          <a:p>
            <a:endParaRPr lang="en-US" sz="900" b="1" dirty="0">
              <a:solidFill>
                <a:srgbClr val="663300"/>
              </a:solidFill>
            </a:endParaRPr>
          </a:p>
          <a:p>
            <a:r>
              <a:rPr lang="en-US" sz="2800" b="1" dirty="0">
                <a:solidFill>
                  <a:srgbClr val="663300"/>
                </a:solidFill>
              </a:rPr>
              <a:t>Margarida </a:t>
            </a:r>
            <a:r>
              <a:rPr lang="en-US" sz="2800" b="1" dirty="0" smtClean="0">
                <a:solidFill>
                  <a:srgbClr val="663300"/>
                </a:solidFill>
              </a:rPr>
              <a:t>Tomé, Susana </a:t>
            </a:r>
            <a:r>
              <a:rPr lang="en-US" sz="2800" b="1" dirty="0">
                <a:solidFill>
                  <a:srgbClr val="663300"/>
                </a:solidFill>
              </a:rPr>
              <a:t>Barreiro </a:t>
            </a:r>
          </a:p>
          <a:p>
            <a:r>
              <a:rPr lang="en-US" sz="2200" b="1" dirty="0" err="1">
                <a:solidFill>
                  <a:srgbClr val="663300"/>
                </a:solidFill>
              </a:rPr>
              <a:t>Instituto</a:t>
            </a:r>
            <a:r>
              <a:rPr lang="en-US" sz="2200" b="1" dirty="0">
                <a:solidFill>
                  <a:srgbClr val="663300"/>
                </a:solidFill>
              </a:rPr>
              <a:t> Superior de </a:t>
            </a:r>
            <a:r>
              <a:rPr lang="en-US" sz="2200" b="1" dirty="0" err="1">
                <a:solidFill>
                  <a:srgbClr val="663300"/>
                </a:solidFill>
              </a:rPr>
              <a:t>Agronomia</a:t>
            </a:r>
            <a:endParaRPr lang="en-US" sz="2200" b="1" dirty="0">
              <a:solidFill>
                <a:srgbClr val="663300"/>
              </a:solidFill>
            </a:endParaRPr>
          </a:p>
          <a:p>
            <a:r>
              <a:rPr lang="en-US" sz="2200" b="1" dirty="0" err="1">
                <a:solidFill>
                  <a:srgbClr val="663300"/>
                </a:solidFill>
              </a:rPr>
              <a:t>Universidade</a:t>
            </a:r>
            <a:r>
              <a:rPr lang="en-US" sz="2200" b="1" dirty="0">
                <a:solidFill>
                  <a:srgbClr val="663300"/>
                </a:solidFill>
              </a:rPr>
              <a:t> de </a:t>
            </a:r>
            <a:r>
              <a:rPr lang="en-US" sz="2200" b="1" dirty="0" err="1">
                <a:solidFill>
                  <a:srgbClr val="663300"/>
                </a:solidFill>
              </a:rPr>
              <a:t>Lisboa</a:t>
            </a:r>
            <a:endParaRPr lang="en-US" sz="2200" b="1" dirty="0">
              <a:solidFill>
                <a:srgbClr val="663300"/>
              </a:solidFill>
            </a:endParaRPr>
          </a:p>
        </p:txBody>
      </p:sp>
    </p:spTree>
    <p:extLst>
      <p:ext uri="{BB962C8B-B14F-4D97-AF65-F5344CB8AC3E}">
        <p14:creationId xmlns:p14="http://schemas.microsoft.com/office/powerpoint/2010/main" val="2857500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pt-PT"/>
              <a:t>Growth functions</a:t>
            </a:r>
            <a:endParaRPr lang="en-GB"/>
          </a:p>
        </p:txBody>
      </p:sp>
      <p:sp>
        <p:nvSpPr>
          <p:cNvPr id="115716" name="Rectangle 4"/>
          <p:cNvSpPr>
            <a:spLocks noChangeArrowheads="1"/>
          </p:cNvSpPr>
          <p:nvPr/>
        </p:nvSpPr>
        <p:spPr bwMode="auto">
          <a:xfrm>
            <a:off x="1828800" y="1600200"/>
            <a:ext cx="8534400" cy="4953000"/>
          </a:xfrm>
          <a:prstGeom prst="rect">
            <a:avLst/>
          </a:prstGeom>
          <a:solidFill>
            <a:schemeClr val="bg1"/>
          </a:solidFill>
          <a:ln w="9525">
            <a:noFill/>
            <a:miter lim="800000"/>
            <a:headEnd/>
            <a:tailEnd/>
          </a:ln>
          <a:effectLst/>
        </p:spPr>
        <p:txBody>
          <a:bodyPr wrap="none" anchor="ctr"/>
          <a:lstStyle/>
          <a:p>
            <a:endParaRPr lang="pt-PT"/>
          </a:p>
        </p:txBody>
      </p:sp>
      <p:sp>
        <p:nvSpPr>
          <p:cNvPr id="115715" name="Rectangle 3"/>
          <p:cNvSpPr>
            <a:spLocks noGrp="1" noChangeArrowheads="1"/>
          </p:cNvSpPr>
          <p:nvPr>
            <p:ph type="body" idx="1"/>
          </p:nvPr>
        </p:nvSpPr>
        <p:spPr>
          <a:xfrm>
            <a:off x="431371" y="1196753"/>
            <a:ext cx="11328000" cy="5544615"/>
          </a:xfrm>
        </p:spPr>
        <p:txBody>
          <a:bodyPr/>
          <a:lstStyle/>
          <a:p>
            <a:r>
              <a:rPr lang="pt-PT" sz="2200" b="1" dirty="0">
                <a:latin typeface="+mj-lt"/>
                <a:cs typeface="Times New Roman" pitchFamily="18" charset="0"/>
              </a:rPr>
              <a:t>Two types of functions have been used to model growth:</a:t>
            </a:r>
          </a:p>
          <a:p>
            <a:pPr lvl="1"/>
            <a:r>
              <a:rPr lang="pt-PT" sz="2200" b="1" i="1" dirty="0">
                <a:solidFill>
                  <a:srgbClr val="009900"/>
                </a:solidFill>
                <a:latin typeface="+mj-lt"/>
                <a:cs typeface="Times New Roman" pitchFamily="18" charset="0"/>
              </a:rPr>
              <a:t>Empirical </a:t>
            </a:r>
            <a:r>
              <a:rPr lang="pt-PT" sz="2200" b="1" i="1" dirty="0" err="1">
                <a:solidFill>
                  <a:srgbClr val="009900"/>
                </a:solidFill>
                <a:latin typeface="+mj-lt"/>
                <a:cs typeface="Times New Roman" pitchFamily="18" charset="0"/>
              </a:rPr>
              <a:t>growth</a:t>
            </a:r>
            <a:r>
              <a:rPr lang="pt-PT" sz="2200" b="1" i="1" dirty="0">
                <a:solidFill>
                  <a:srgbClr val="009900"/>
                </a:solidFill>
                <a:latin typeface="+mj-lt"/>
                <a:cs typeface="Times New Roman" pitchFamily="18" charset="0"/>
              </a:rPr>
              <a:t> </a:t>
            </a:r>
            <a:r>
              <a:rPr lang="pt-PT" sz="2200" b="1" i="1" dirty="0" err="1" smtClean="0">
                <a:solidFill>
                  <a:srgbClr val="009900"/>
                </a:solidFill>
                <a:latin typeface="+mj-lt"/>
                <a:cs typeface="Times New Roman" pitchFamily="18" charset="0"/>
              </a:rPr>
              <a:t>functions</a:t>
            </a:r>
            <a:r>
              <a:rPr lang="pt-PT" sz="2200" b="1" i="1" dirty="0" smtClean="0">
                <a:solidFill>
                  <a:srgbClr val="009900"/>
                </a:solidFill>
                <a:latin typeface="+mj-lt"/>
                <a:cs typeface="Times New Roman" pitchFamily="18" charset="0"/>
              </a:rPr>
              <a:t> (non-</a:t>
            </a:r>
            <a:r>
              <a:rPr lang="pt-PT" sz="2200" b="1" i="1" dirty="0" err="1" smtClean="0">
                <a:solidFill>
                  <a:srgbClr val="009900"/>
                </a:solidFill>
                <a:latin typeface="+mj-lt"/>
                <a:cs typeface="Times New Roman" pitchFamily="18" charset="0"/>
              </a:rPr>
              <a:t>sigmoid</a:t>
            </a:r>
            <a:r>
              <a:rPr lang="pt-PT" sz="2200" b="1" i="1" dirty="0" smtClean="0">
                <a:solidFill>
                  <a:srgbClr val="009900"/>
                </a:solidFill>
                <a:latin typeface="+mj-lt"/>
                <a:cs typeface="Times New Roman" pitchFamily="18" charset="0"/>
              </a:rPr>
              <a:t>)– </a:t>
            </a:r>
            <a:r>
              <a:rPr lang="pt-PT" sz="2200" b="1" i="1" dirty="0" err="1" smtClean="0">
                <a:latin typeface="+mj-lt"/>
                <a:cs typeface="Times New Roman" pitchFamily="18" charset="0"/>
              </a:rPr>
              <a:t>the</a:t>
            </a:r>
            <a:r>
              <a:rPr lang="pt-PT" sz="2200" b="1" i="1" dirty="0" smtClean="0">
                <a:latin typeface="+mj-lt"/>
                <a:cs typeface="Times New Roman" pitchFamily="18" charset="0"/>
              </a:rPr>
              <a:t> </a:t>
            </a:r>
            <a:r>
              <a:rPr lang="pt-PT" sz="2200" b="1" i="1" dirty="0" err="1" smtClean="0">
                <a:latin typeface="+mj-lt"/>
                <a:cs typeface="Times New Roman" pitchFamily="18" charset="0"/>
              </a:rPr>
              <a:t>modeler</a:t>
            </a:r>
            <a:r>
              <a:rPr lang="pt-PT" sz="2200" b="1" i="1" dirty="0" smtClean="0">
                <a:latin typeface="+mj-lt"/>
                <a:cs typeface="Times New Roman" pitchFamily="18" charset="0"/>
              </a:rPr>
              <a:t> </a:t>
            </a:r>
            <a:r>
              <a:rPr lang="pt-PT" sz="2200" b="1" i="1" dirty="0" err="1" smtClean="0">
                <a:latin typeface="+mj-lt"/>
                <a:cs typeface="Times New Roman" pitchFamily="18" charset="0"/>
              </a:rPr>
              <a:t>will</a:t>
            </a:r>
            <a:r>
              <a:rPr lang="pt-PT" sz="2200" b="1" i="1" dirty="0" smtClean="0">
                <a:latin typeface="+mj-lt"/>
                <a:cs typeface="Times New Roman" pitchFamily="18" charset="0"/>
              </a:rPr>
              <a:t> </a:t>
            </a:r>
            <a:r>
              <a:rPr lang="pt-PT" sz="2200" b="1" i="1" dirty="0" err="1" smtClean="0">
                <a:latin typeface="+mj-lt"/>
                <a:cs typeface="Times New Roman" pitchFamily="18" charset="0"/>
              </a:rPr>
              <a:t>describe</a:t>
            </a:r>
            <a:r>
              <a:rPr lang="pt-PT" sz="2200" b="1" i="1" dirty="0" smtClean="0">
                <a:latin typeface="+mj-lt"/>
                <a:cs typeface="Times New Roman" pitchFamily="18" charset="0"/>
              </a:rPr>
              <a:t> </a:t>
            </a:r>
            <a:r>
              <a:rPr lang="pt-PT" sz="2200" b="1" i="1" dirty="0" err="1" smtClean="0">
                <a:latin typeface="+mj-lt"/>
                <a:cs typeface="Times New Roman" pitchFamily="18" charset="0"/>
              </a:rPr>
              <a:t>the</a:t>
            </a:r>
            <a:r>
              <a:rPr lang="pt-PT" sz="2200" b="1" i="1" dirty="0" smtClean="0">
                <a:latin typeface="+mj-lt"/>
                <a:cs typeface="Times New Roman" pitchFamily="18" charset="0"/>
              </a:rPr>
              <a:t> </a:t>
            </a:r>
            <a:r>
              <a:rPr lang="pt-PT" sz="2200" b="1" i="1" dirty="0" err="1" smtClean="0">
                <a:latin typeface="+mj-lt"/>
                <a:cs typeface="Times New Roman" pitchFamily="18" charset="0"/>
              </a:rPr>
              <a:t>behaviour</a:t>
            </a:r>
            <a:r>
              <a:rPr lang="pt-PT" sz="2200" b="1" i="1" dirty="0" smtClean="0">
                <a:latin typeface="+mj-lt"/>
                <a:cs typeface="Times New Roman" pitchFamily="18" charset="0"/>
              </a:rPr>
              <a:t> </a:t>
            </a:r>
            <a:r>
              <a:rPr lang="pt-PT" sz="2200" b="1" i="1" dirty="0" err="1" smtClean="0">
                <a:latin typeface="+mj-lt"/>
                <a:cs typeface="Times New Roman" pitchFamily="18" charset="0"/>
              </a:rPr>
              <a:t>of</a:t>
            </a:r>
            <a:r>
              <a:rPr lang="pt-PT" sz="2200" b="1" i="1" dirty="0" smtClean="0">
                <a:latin typeface="+mj-lt"/>
                <a:cs typeface="Times New Roman" pitchFamily="18" charset="0"/>
              </a:rPr>
              <a:t> </a:t>
            </a:r>
            <a:r>
              <a:rPr lang="pt-PT" sz="2200" b="1" i="1" dirty="0" err="1" smtClean="0">
                <a:latin typeface="+mj-lt"/>
                <a:cs typeface="Times New Roman" pitchFamily="18" charset="0"/>
              </a:rPr>
              <a:t>the</a:t>
            </a:r>
            <a:r>
              <a:rPr lang="pt-PT" sz="2200" b="1" i="1" dirty="0" smtClean="0">
                <a:latin typeface="+mj-lt"/>
                <a:cs typeface="Times New Roman" pitchFamily="18" charset="0"/>
              </a:rPr>
              <a:t> response </a:t>
            </a:r>
            <a:r>
              <a:rPr lang="pt-PT" sz="2200" b="1" i="1" dirty="0" err="1" smtClean="0">
                <a:latin typeface="+mj-lt"/>
                <a:cs typeface="Times New Roman" pitchFamily="18" charset="0"/>
              </a:rPr>
              <a:t>variable</a:t>
            </a:r>
            <a:r>
              <a:rPr lang="pt-PT" sz="2200" b="1" i="1" dirty="0" smtClean="0">
                <a:latin typeface="+mj-lt"/>
                <a:cs typeface="Times New Roman" pitchFamily="18" charset="0"/>
              </a:rPr>
              <a:t> </a:t>
            </a:r>
            <a:r>
              <a:rPr lang="pt-PT" sz="2200" b="1" i="1" dirty="0" err="1" smtClean="0">
                <a:latin typeface="+mj-lt"/>
                <a:cs typeface="Times New Roman" pitchFamily="18" charset="0"/>
              </a:rPr>
              <a:t>based</a:t>
            </a:r>
            <a:r>
              <a:rPr lang="pt-PT" sz="2200" b="1" i="1" dirty="0" smtClean="0">
                <a:latin typeface="+mj-lt"/>
                <a:cs typeface="Times New Roman" pitchFamily="18" charset="0"/>
              </a:rPr>
              <a:t> </a:t>
            </a:r>
            <a:r>
              <a:rPr lang="pt-PT" sz="2200" b="1" i="1" dirty="0" err="1" smtClean="0">
                <a:latin typeface="+mj-lt"/>
                <a:cs typeface="Times New Roman" pitchFamily="18" charset="0"/>
              </a:rPr>
              <a:t>on</a:t>
            </a:r>
            <a:r>
              <a:rPr lang="pt-PT" sz="2200" b="1" i="1" dirty="0" smtClean="0">
                <a:latin typeface="+mj-lt"/>
                <a:cs typeface="Times New Roman" pitchFamily="18" charset="0"/>
              </a:rPr>
              <a:t> </a:t>
            </a:r>
            <a:r>
              <a:rPr lang="pt-PT" sz="2200" b="1" i="1" dirty="0" err="1" smtClean="0">
                <a:latin typeface="+mj-lt"/>
                <a:cs typeface="Times New Roman" pitchFamily="18" charset="0"/>
              </a:rPr>
              <a:t>the</a:t>
            </a:r>
            <a:r>
              <a:rPr lang="pt-PT" sz="2200" b="1" i="1" dirty="0" smtClean="0">
                <a:latin typeface="+mj-lt"/>
                <a:cs typeface="Times New Roman" pitchFamily="18" charset="0"/>
              </a:rPr>
              <a:t> data</a:t>
            </a:r>
            <a:endParaRPr lang="pt-PT" sz="2200" b="1" i="1" dirty="0">
              <a:latin typeface="+mj-lt"/>
              <a:cs typeface="Times New Roman" pitchFamily="18" charset="0"/>
            </a:endParaRPr>
          </a:p>
          <a:p>
            <a:pPr lvl="2"/>
            <a:r>
              <a:rPr lang="pt-PT" sz="2200" dirty="0">
                <a:latin typeface="+mj-lt"/>
                <a:cs typeface="Times New Roman" pitchFamily="18" charset="0"/>
              </a:rPr>
              <a:t>Relationship between the dependent variable – the one we want to model – and the regressors according to some </a:t>
            </a:r>
            <a:r>
              <a:rPr lang="pt-PT" sz="2200" dirty="0" smtClean="0">
                <a:latin typeface="+mj-lt"/>
                <a:cs typeface="Times New Roman" pitchFamily="18" charset="0"/>
              </a:rPr>
              <a:t>mathematical </a:t>
            </a:r>
            <a:r>
              <a:rPr lang="pt-PT" sz="2200" dirty="0">
                <a:latin typeface="+mj-lt"/>
                <a:cs typeface="Times New Roman" pitchFamily="18" charset="0"/>
              </a:rPr>
              <a:t>function – e.g. linear, </a:t>
            </a:r>
            <a:r>
              <a:rPr lang="pt-PT" sz="2200" dirty="0" smtClean="0">
                <a:latin typeface="+mj-lt"/>
                <a:cs typeface="Times New Roman" pitchFamily="18" charset="0"/>
              </a:rPr>
              <a:t>parabolic, without trying to identify the causes or explaining </a:t>
            </a:r>
            <a:r>
              <a:rPr lang="pt-PT" sz="2200" dirty="0" err="1" smtClean="0">
                <a:latin typeface="+mj-lt"/>
                <a:cs typeface="Times New Roman" pitchFamily="18" charset="0"/>
              </a:rPr>
              <a:t>the</a:t>
            </a:r>
            <a:r>
              <a:rPr lang="pt-PT" sz="2200" dirty="0" smtClean="0">
                <a:latin typeface="+mj-lt"/>
                <a:cs typeface="Times New Roman" pitchFamily="18" charset="0"/>
              </a:rPr>
              <a:t> </a:t>
            </a:r>
            <a:r>
              <a:rPr lang="pt-PT" sz="2200" dirty="0" err="1" smtClean="0">
                <a:latin typeface="+mj-lt"/>
                <a:cs typeface="Times New Roman" pitchFamily="18" charset="0"/>
              </a:rPr>
              <a:t>phenomenon</a:t>
            </a:r>
            <a:r>
              <a:rPr lang="pt-PT" sz="2200" dirty="0" smtClean="0">
                <a:latin typeface="+mj-lt"/>
                <a:cs typeface="Times New Roman" pitchFamily="18" charset="0"/>
              </a:rPr>
              <a:t>. </a:t>
            </a:r>
          </a:p>
          <a:p>
            <a:pPr lvl="2"/>
            <a:r>
              <a:rPr lang="pt-PT" sz="2200" dirty="0" smtClean="0">
                <a:latin typeface="+mj-lt"/>
                <a:cs typeface="Times New Roman" pitchFamily="18" charset="0"/>
              </a:rPr>
              <a:t>THUS, </a:t>
            </a:r>
            <a:r>
              <a:rPr lang="pt-PT" sz="2200" dirty="0" err="1" smtClean="0">
                <a:latin typeface="+mj-lt"/>
                <a:cs typeface="Times New Roman" pitchFamily="18" charset="0"/>
              </a:rPr>
              <a:t>when</a:t>
            </a:r>
            <a:r>
              <a:rPr lang="pt-PT" sz="2200" dirty="0" smtClean="0">
                <a:latin typeface="+mj-lt"/>
                <a:cs typeface="Times New Roman" pitchFamily="18" charset="0"/>
              </a:rPr>
              <a:t> </a:t>
            </a:r>
            <a:r>
              <a:rPr lang="pt-PT" sz="2200" dirty="0" err="1" smtClean="0">
                <a:latin typeface="+mj-lt"/>
                <a:cs typeface="Times New Roman" pitchFamily="18" charset="0"/>
              </a:rPr>
              <a:t>used</a:t>
            </a:r>
            <a:r>
              <a:rPr lang="pt-PT" sz="2200" dirty="0" smtClean="0">
                <a:latin typeface="+mj-lt"/>
                <a:cs typeface="Times New Roman" pitchFamily="18" charset="0"/>
              </a:rPr>
              <a:t> for </a:t>
            </a:r>
            <a:r>
              <a:rPr lang="pt-PT" sz="2200" dirty="0" err="1" smtClean="0">
                <a:latin typeface="+mj-lt"/>
                <a:cs typeface="Times New Roman" pitchFamily="18" charset="0"/>
              </a:rPr>
              <a:t>modelling</a:t>
            </a:r>
            <a:r>
              <a:rPr lang="pt-PT" sz="2200" dirty="0">
                <a:latin typeface="+mj-lt"/>
                <a:cs typeface="Times New Roman" pitchFamily="18" charset="0"/>
              </a:rPr>
              <a:t> </a:t>
            </a:r>
            <a:r>
              <a:rPr lang="pt-PT" sz="2200" dirty="0" smtClean="0">
                <a:latin typeface="+mj-lt"/>
                <a:cs typeface="Times New Roman" pitchFamily="18" charset="0"/>
              </a:rPr>
              <a:t>=&gt; </a:t>
            </a:r>
            <a:r>
              <a:rPr lang="pt-PT" sz="2200" dirty="0" err="1" smtClean="0">
                <a:latin typeface="+mj-lt"/>
                <a:cs typeface="Times New Roman" pitchFamily="18" charset="0"/>
              </a:rPr>
              <a:t>caution</a:t>
            </a:r>
            <a:r>
              <a:rPr lang="pt-PT" sz="2200" dirty="0" smtClean="0">
                <a:latin typeface="+mj-lt"/>
                <a:cs typeface="Times New Roman" pitchFamily="18" charset="0"/>
              </a:rPr>
              <a:t> </a:t>
            </a:r>
            <a:r>
              <a:rPr lang="pt-PT" sz="2200" dirty="0" err="1" smtClean="0">
                <a:latin typeface="+mj-lt"/>
                <a:cs typeface="Times New Roman" pitchFamily="18" charset="0"/>
              </a:rPr>
              <a:t>with</a:t>
            </a:r>
            <a:r>
              <a:rPr lang="pt-PT" sz="2200" dirty="0" smtClean="0">
                <a:latin typeface="+mj-lt"/>
                <a:cs typeface="Times New Roman" pitchFamily="18" charset="0"/>
              </a:rPr>
              <a:t> </a:t>
            </a:r>
            <a:r>
              <a:rPr lang="pt-PT" sz="2200" dirty="0" err="1" smtClean="0">
                <a:latin typeface="+mj-lt"/>
                <a:cs typeface="Times New Roman" pitchFamily="18" charset="0"/>
              </a:rPr>
              <a:t>extrapolations</a:t>
            </a:r>
            <a:r>
              <a:rPr lang="pt-PT" sz="2200" dirty="0" smtClean="0">
                <a:latin typeface="+mj-lt"/>
                <a:cs typeface="Times New Roman" pitchFamily="18" charset="0"/>
              </a:rPr>
              <a:t> </a:t>
            </a:r>
            <a:r>
              <a:rPr lang="pt-PT" sz="2200" dirty="0" err="1" smtClean="0">
                <a:latin typeface="+mj-lt"/>
                <a:cs typeface="Times New Roman" pitchFamily="18" charset="0"/>
              </a:rPr>
              <a:t>outside</a:t>
            </a:r>
            <a:r>
              <a:rPr lang="pt-PT" sz="2200" dirty="0" smtClean="0">
                <a:latin typeface="+mj-lt"/>
                <a:cs typeface="Times New Roman" pitchFamily="18" charset="0"/>
              </a:rPr>
              <a:t> </a:t>
            </a:r>
            <a:r>
              <a:rPr lang="pt-PT" sz="2200" dirty="0" err="1" smtClean="0">
                <a:latin typeface="+mj-lt"/>
                <a:cs typeface="Times New Roman" pitchFamily="18" charset="0"/>
              </a:rPr>
              <a:t>the</a:t>
            </a:r>
            <a:r>
              <a:rPr lang="pt-PT" sz="2200" dirty="0" smtClean="0">
                <a:latin typeface="+mj-lt"/>
                <a:cs typeface="Times New Roman" pitchFamily="18" charset="0"/>
              </a:rPr>
              <a:t> data range + </a:t>
            </a:r>
            <a:r>
              <a:rPr lang="pt-PT" sz="2200" dirty="0" err="1" smtClean="0">
                <a:latin typeface="+mj-lt"/>
                <a:cs typeface="Times New Roman" pitchFamily="18" charset="0"/>
              </a:rPr>
              <a:t>parameter</a:t>
            </a:r>
            <a:r>
              <a:rPr lang="pt-PT" sz="2200" dirty="0" smtClean="0">
                <a:latin typeface="+mj-lt"/>
                <a:cs typeface="Times New Roman" pitchFamily="18" charset="0"/>
              </a:rPr>
              <a:t> </a:t>
            </a:r>
            <a:r>
              <a:rPr lang="pt-PT" sz="2200" dirty="0" err="1" smtClean="0">
                <a:latin typeface="+mj-lt"/>
                <a:cs typeface="Times New Roman" pitchFamily="18" charset="0"/>
              </a:rPr>
              <a:t>signs</a:t>
            </a:r>
            <a:r>
              <a:rPr lang="pt-PT" sz="2200" dirty="0" smtClean="0">
                <a:latin typeface="+mj-lt"/>
                <a:cs typeface="Times New Roman" pitchFamily="18" charset="0"/>
              </a:rPr>
              <a:t>, </a:t>
            </a:r>
            <a:r>
              <a:rPr lang="pt-PT" sz="2200" dirty="0" err="1" smtClean="0">
                <a:latin typeface="+mj-lt"/>
                <a:cs typeface="Times New Roman" pitchFamily="18" charset="0"/>
              </a:rPr>
              <a:t>so</a:t>
            </a:r>
            <a:r>
              <a:rPr lang="pt-PT" sz="2200" dirty="0" smtClean="0">
                <a:latin typeface="+mj-lt"/>
                <a:cs typeface="Times New Roman" pitchFamily="18" charset="0"/>
              </a:rPr>
              <a:t> </a:t>
            </a:r>
            <a:r>
              <a:rPr lang="pt-PT" sz="2200" dirty="0" err="1" smtClean="0">
                <a:latin typeface="+mj-lt"/>
                <a:cs typeface="Times New Roman" pitchFamily="18" charset="0"/>
              </a:rPr>
              <a:t>that</a:t>
            </a:r>
            <a:r>
              <a:rPr lang="pt-PT" sz="2200" dirty="0" smtClean="0">
                <a:latin typeface="+mj-lt"/>
                <a:cs typeface="Times New Roman" pitchFamily="18" charset="0"/>
              </a:rPr>
              <a:t> </a:t>
            </a:r>
            <a:r>
              <a:rPr lang="pt-PT" sz="2200" dirty="0" err="1" smtClean="0">
                <a:latin typeface="+mj-lt"/>
                <a:cs typeface="Times New Roman" pitchFamily="18" charset="0"/>
              </a:rPr>
              <a:t>they</a:t>
            </a:r>
            <a:r>
              <a:rPr lang="pt-PT" sz="2200" dirty="0" smtClean="0">
                <a:latin typeface="+mj-lt"/>
                <a:cs typeface="Times New Roman" pitchFamily="18" charset="0"/>
              </a:rPr>
              <a:t> </a:t>
            </a:r>
            <a:r>
              <a:rPr lang="pt-PT" sz="2200" dirty="0" err="1" smtClean="0">
                <a:latin typeface="+mj-lt"/>
                <a:cs typeface="Times New Roman" pitchFamily="18" charset="0"/>
              </a:rPr>
              <a:t>present</a:t>
            </a:r>
            <a:r>
              <a:rPr lang="pt-PT" sz="2200" dirty="0" smtClean="0">
                <a:latin typeface="+mj-lt"/>
                <a:cs typeface="Times New Roman" pitchFamily="18" charset="0"/>
              </a:rPr>
              <a:t> a </a:t>
            </a:r>
            <a:r>
              <a:rPr lang="pt-PT" sz="2200" dirty="0" err="1" smtClean="0">
                <a:latin typeface="+mj-lt"/>
                <a:cs typeface="Times New Roman" pitchFamily="18" charset="0"/>
              </a:rPr>
              <a:t>shape</a:t>
            </a:r>
            <a:r>
              <a:rPr lang="pt-PT" sz="2200" dirty="0" smtClean="0">
                <a:latin typeface="+mj-lt"/>
                <a:cs typeface="Times New Roman" pitchFamily="18" charset="0"/>
              </a:rPr>
              <a:t> ~ </a:t>
            </a:r>
            <a:r>
              <a:rPr lang="pt-PT" sz="2200" dirty="0" err="1" smtClean="0">
                <a:latin typeface="+mj-lt"/>
                <a:cs typeface="Times New Roman" pitchFamily="18" charset="0"/>
              </a:rPr>
              <a:t>biological</a:t>
            </a:r>
            <a:r>
              <a:rPr lang="pt-PT" sz="2200" dirty="0" smtClean="0">
                <a:latin typeface="+mj-lt"/>
                <a:cs typeface="Times New Roman" pitchFamily="18" charset="0"/>
              </a:rPr>
              <a:t> </a:t>
            </a:r>
            <a:r>
              <a:rPr lang="pt-PT" sz="2200" dirty="0" err="1" smtClean="0">
                <a:latin typeface="+mj-lt"/>
                <a:cs typeface="Times New Roman" pitchFamily="18" charset="0"/>
              </a:rPr>
              <a:t>growth</a:t>
            </a:r>
            <a:endParaRPr lang="pt-PT" sz="2200" dirty="0" smtClean="0">
              <a:latin typeface="+mj-lt"/>
              <a:cs typeface="Times New Roman" pitchFamily="18" charset="0"/>
            </a:endParaRPr>
          </a:p>
          <a:p>
            <a:pPr lvl="1"/>
            <a:r>
              <a:rPr lang="pt-PT" sz="2200" b="1" i="1" dirty="0" err="1" smtClean="0">
                <a:solidFill>
                  <a:srgbClr val="009900"/>
                </a:solidFill>
                <a:latin typeface="+mj-lt"/>
                <a:cs typeface="Times New Roman" pitchFamily="18" charset="0"/>
              </a:rPr>
              <a:t>Functional</a:t>
            </a:r>
            <a:r>
              <a:rPr lang="pt-PT" sz="2200" b="1" i="1" dirty="0" smtClean="0">
                <a:solidFill>
                  <a:srgbClr val="009900"/>
                </a:solidFill>
                <a:latin typeface="+mj-lt"/>
                <a:cs typeface="Times New Roman" pitchFamily="18" charset="0"/>
              </a:rPr>
              <a:t> </a:t>
            </a:r>
            <a:r>
              <a:rPr lang="pt-PT" sz="2200" b="1" i="1" dirty="0" err="1" smtClean="0">
                <a:solidFill>
                  <a:srgbClr val="009900"/>
                </a:solidFill>
                <a:latin typeface="+mj-lt"/>
                <a:cs typeface="Times New Roman" pitchFamily="18" charset="0"/>
              </a:rPr>
              <a:t>or</a:t>
            </a:r>
            <a:r>
              <a:rPr lang="pt-PT" sz="2200" b="1" i="1" dirty="0" smtClean="0">
                <a:solidFill>
                  <a:srgbClr val="009900"/>
                </a:solidFill>
                <a:latin typeface="+mj-lt"/>
                <a:cs typeface="Times New Roman" pitchFamily="18" charset="0"/>
              </a:rPr>
              <a:t> </a:t>
            </a:r>
            <a:r>
              <a:rPr lang="pt-PT" sz="2200" b="1" i="1" dirty="0" err="1" smtClean="0">
                <a:solidFill>
                  <a:srgbClr val="009900"/>
                </a:solidFill>
                <a:latin typeface="+mj-lt"/>
                <a:cs typeface="Times New Roman" pitchFamily="18" charset="0"/>
              </a:rPr>
              <a:t>theoretical</a:t>
            </a:r>
            <a:r>
              <a:rPr lang="pt-PT" sz="2200" b="1" i="1" dirty="0" smtClean="0">
                <a:solidFill>
                  <a:srgbClr val="009900"/>
                </a:solidFill>
                <a:latin typeface="+mj-lt"/>
                <a:cs typeface="Times New Roman" pitchFamily="18" charset="0"/>
              </a:rPr>
              <a:t> </a:t>
            </a:r>
            <a:r>
              <a:rPr lang="pt-PT" sz="2200" b="1" i="1" dirty="0" err="1" smtClean="0">
                <a:solidFill>
                  <a:srgbClr val="009900"/>
                </a:solidFill>
                <a:latin typeface="+mj-lt"/>
                <a:cs typeface="Times New Roman" pitchFamily="18" charset="0"/>
              </a:rPr>
              <a:t>growth</a:t>
            </a:r>
            <a:r>
              <a:rPr lang="pt-PT" sz="2200" b="1" i="1" dirty="0" smtClean="0">
                <a:solidFill>
                  <a:srgbClr val="009900"/>
                </a:solidFill>
                <a:latin typeface="+mj-lt"/>
                <a:cs typeface="Times New Roman" pitchFamily="18" charset="0"/>
              </a:rPr>
              <a:t> </a:t>
            </a:r>
            <a:r>
              <a:rPr lang="pt-PT" sz="2200" b="1" i="1" dirty="0" err="1" smtClean="0">
                <a:solidFill>
                  <a:srgbClr val="009900"/>
                </a:solidFill>
                <a:latin typeface="+mj-lt"/>
                <a:cs typeface="Times New Roman" pitchFamily="18" charset="0"/>
              </a:rPr>
              <a:t>functions</a:t>
            </a:r>
            <a:r>
              <a:rPr lang="pt-PT" sz="2200" b="1" i="1" dirty="0" smtClean="0">
                <a:solidFill>
                  <a:srgbClr val="009900"/>
                </a:solidFill>
                <a:latin typeface="+mj-lt"/>
                <a:cs typeface="Times New Roman" pitchFamily="18" charset="0"/>
              </a:rPr>
              <a:t> – </a:t>
            </a:r>
            <a:r>
              <a:rPr lang="pt-PT" sz="2200" b="1" i="1" dirty="0" err="1" smtClean="0">
                <a:latin typeface="+mj-lt"/>
                <a:cs typeface="Times New Roman" pitchFamily="18" charset="0"/>
              </a:rPr>
              <a:t>the</a:t>
            </a:r>
            <a:r>
              <a:rPr lang="pt-PT" sz="2200" b="1" i="1" dirty="0" smtClean="0">
                <a:latin typeface="+mj-lt"/>
                <a:cs typeface="Times New Roman" pitchFamily="18" charset="0"/>
              </a:rPr>
              <a:t> </a:t>
            </a:r>
            <a:r>
              <a:rPr lang="pt-PT" sz="2200" b="1" i="1" dirty="0" err="1" smtClean="0">
                <a:latin typeface="+mj-lt"/>
                <a:cs typeface="Times New Roman" pitchFamily="18" charset="0"/>
              </a:rPr>
              <a:t>modeler</a:t>
            </a:r>
            <a:r>
              <a:rPr lang="pt-PT" sz="2200" b="1" i="1" dirty="0" smtClean="0">
                <a:latin typeface="+mj-lt"/>
                <a:cs typeface="Times New Roman" pitchFamily="18" charset="0"/>
              </a:rPr>
              <a:t> </a:t>
            </a:r>
            <a:r>
              <a:rPr lang="pt-PT" sz="2200" b="1" i="1" dirty="0" err="1" smtClean="0">
                <a:latin typeface="+mj-lt"/>
                <a:cs typeface="Times New Roman" pitchFamily="18" charset="0"/>
              </a:rPr>
              <a:t>will</a:t>
            </a:r>
            <a:r>
              <a:rPr lang="pt-PT" sz="2200" b="1" i="1" dirty="0" smtClean="0">
                <a:latin typeface="+mj-lt"/>
                <a:cs typeface="Times New Roman" pitchFamily="18" charset="0"/>
              </a:rPr>
              <a:t> </a:t>
            </a:r>
            <a:r>
              <a:rPr lang="pt-PT" sz="2200" b="1" i="1" dirty="0" err="1" smtClean="0">
                <a:latin typeface="+mj-lt"/>
                <a:cs typeface="Times New Roman" pitchFamily="18" charset="0"/>
              </a:rPr>
              <a:t>tend</a:t>
            </a:r>
            <a:r>
              <a:rPr lang="pt-PT" sz="2200" b="1" i="1" dirty="0" smtClean="0">
                <a:latin typeface="+mj-lt"/>
                <a:cs typeface="Times New Roman" pitchFamily="18" charset="0"/>
              </a:rPr>
              <a:t> to </a:t>
            </a:r>
            <a:r>
              <a:rPr lang="pt-PT" sz="2200" b="1" i="1" dirty="0" err="1" smtClean="0">
                <a:latin typeface="+mj-lt"/>
                <a:cs typeface="Times New Roman" pitchFamily="18" charset="0"/>
              </a:rPr>
              <a:t>construct</a:t>
            </a:r>
            <a:r>
              <a:rPr lang="pt-PT" sz="2200" b="1" i="1" dirty="0" smtClean="0">
                <a:latin typeface="+mj-lt"/>
                <a:cs typeface="Times New Roman" pitchFamily="18" charset="0"/>
              </a:rPr>
              <a:t> </a:t>
            </a:r>
            <a:r>
              <a:rPr lang="pt-PT" sz="2200" b="1" i="1" dirty="0" err="1" smtClean="0">
                <a:latin typeface="+mj-lt"/>
                <a:cs typeface="Times New Roman" pitchFamily="18" charset="0"/>
              </a:rPr>
              <a:t>models</a:t>
            </a:r>
            <a:r>
              <a:rPr lang="pt-PT" sz="2200" b="1" i="1" dirty="0" smtClean="0">
                <a:latin typeface="+mj-lt"/>
                <a:cs typeface="Times New Roman" pitchFamily="18" charset="0"/>
              </a:rPr>
              <a:t> </a:t>
            </a:r>
            <a:r>
              <a:rPr lang="pt-PT" sz="2200" b="1" i="1" dirty="0" err="1" smtClean="0">
                <a:latin typeface="+mj-lt"/>
                <a:cs typeface="Times New Roman" pitchFamily="18" charset="0"/>
              </a:rPr>
              <a:t>before</a:t>
            </a:r>
            <a:r>
              <a:rPr lang="pt-PT" sz="2200" b="1" i="1" dirty="0" smtClean="0">
                <a:latin typeface="+mj-lt"/>
                <a:cs typeface="Times New Roman" pitchFamily="18" charset="0"/>
              </a:rPr>
              <a:t> </a:t>
            </a:r>
            <a:r>
              <a:rPr lang="pt-PT" sz="2200" b="1" i="1" dirty="0" err="1" smtClean="0">
                <a:latin typeface="+mj-lt"/>
                <a:cs typeface="Times New Roman" pitchFamily="18" charset="0"/>
              </a:rPr>
              <a:t>doing</a:t>
            </a:r>
            <a:r>
              <a:rPr lang="pt-PT" sz="2200" b="1" i="1" dirty="0" smtClean="0">
                <a:latin typeface="+mj-lt"/>
                <a:cs typeface="Times New Roman" pitchFamily="18" charset="0"/>
              </a:rPr>
              <a:t> </a:t>
            </a:r>
            <a:r>
              <a:rPr lang="pt-PT" sz="2200" b="1" i="1" dirty="0" err="1" smtClean="0">
                <a:latin typeface="+mj-lt"/>
                <a:cs typeface="Times New Roman" pitchFamily="18" charset="0"/>
              </a:rPr>
              <a:t>experiments</a:t>
            </a:r>
            <a:r>
              <a:rPr lang="pt-PT" sz="2200" b="1" i="1" dirty="0" smtClean="0">
                <a:latin typeface="+mj-lt"/>
                <a:cs typeface="Times New Roman" pitchFamily="18" charset="0"/>
              </a:rPr>
              <a:t> </a:t>
            </a:r>
            <a:r>
              <a:rPr lang="pt-PT" sz="2200" b="1" i="1" dirty="0" err="1" smtClean="0">
                <a:latin typeface="+mj-lt"/>
                <a:cs typeface="Times New Roman" pitchFamily="18" charset="0"/>
              </a:rPr>
              <a:t>or</a:t>
            </a:r>
            <a:r>
              <a:rPr lang="pt-PT" sz="2200" b="1" i="1" dirty="0" smtClean="0">
                <a:latin typeface="+mj-lt"/>
                <a:cs typeface="Times New Roman" pitchFamily="18" charset="0"/>
              </a:rPr>
              <a:t> </a:t>
            </a:r>
            <a:r>
              <a:rPr lang="pt-PT" sz="2200" b="1" i="1" dirty="0" err="1" smtClean="0">
                <a:latin typeface="+mj-lt"/>
                <a:cs typeface="Times New Roman" pitchFamily="18" charset="0"/>
              </a:rPr>
              <a:t>analyzing</a:t>
            </a:r>
            <a:r>
              <a:rPr lang="pt-PT" sz="2200" b="1" i="1" dirty="0" smtClean="0">
                <a:latin typeface="+mj-lt"/>
                <a:cs typeface="Times New Roman" pitchFamily="18" charset="0"/>
              </a:rPr>
              <a:t> </a:t>
            </a:r>
            <a:r>
              <a:rPr lang="pt-PT" sz="2200" b="1" i="1" dirty="0" err="1" smtClean="0">
                <a:latin typeface="+mj-lt"/>
                <a:cs typeface="Times New Roman" pitchFamily="18" charset="0"/>
              </a:rPr>
              <a:t>the</a:t>
            </a:r>
            <a:r>
              <a:rPr lang="pt-PT" sz="2200" b="1" i="1" dirty="0" smtClean="0">
                <a:latin typeface="+mj-lt"/>
                <a:cs typeface="Times New Roman" pitchFamily="18" charset="0"/>
              </a:rPr>
              <a:t> data</a:t>
            </a:r>
            <a:endParaRPr lang="pt-PT" sz="2200" b="1" i="1" dirty="0">
              <a:latin typeface="+mj-lt"/>
              <a:cs typeface="Times New Roman" pitchFamily="18" charset="0"/>
            </a:endParaRPr>
          </a:p>
          <a:p>
            <a:pPr lvl="2"/>
            <a:r>
              <a:rPr lang="pt-PT" sz="2200" dirty="0" smtClean="0">
                <a:latin typeface="+mj-lt"/>
                <a:cs typeface="Times New Roman" pitchFamily="18" charset="0"/>
              </a:rPr>
              <a:t>Conceived in terms of the mechanism </a:t>
            </a:r>
            <a:r>
              <a:rPr lang="pt-PT" sz="2200" dirty="0" err="1" smtClean="0">
                <a:latin typeface="+mj-lt"/>
                <a:cs typeface="Times New Roman" pitchFamily="18" charset="0"/>
              </a:rPr>
              <a:t>of</a:t>
            </a:r>
            <a:r>
              <a:rPr lang="pt-PT" sz="2200" dirty="0" smtClean="0">
                <a:latin typeface="+mj-lt"/>
                <a:cs typeface="Times New Roman" pitchFamily="18" charset="0"/>
              </a:rPr>
              <a:t> </a:t>
            </a:r>
            <a:r>
              <a:rPr lang="pt-PT" sz="2200" dirty="0" err="1" smtClean="0">
                <a:latin typeface="+mj-lt"/>
                <a:cs typeface="Times New Roman" pitchFamily="18" charset="0"/>
              </a:rPr>
              <a:t>forest</a:t>
            </a:r>
            <a:r>
              <a:rPr lang="pt-PT" sz="2200" dirty="0" smtClean="0">
                <a:latin typeface="+mj-lt"/>
                <a:cs typeface="Times New Roman" pitchFamily="18" charset="0"/>
              </a:rPr>
              <a:t> </a:t>
            </a:r>
            <a:r>
              <a:rPr lang="pt-PT" sz="2200" dirty="0" err="1" smtClean="0">
                <a:latin typeface="+mj-lt"/>
                <a:cs typeface="Times New Roman" pitchFamily="18" charset="0"/>
              </a:rPr>
              <a:t>growth</a:t>
            </a:r>
            <a:r>
              <a:rPr lang="pt-PT" sz="2200" dirty="0" smtClean="0">
                <a:latin typeface="+mj-lt"/>
                <a:cs typeface="Times New Roman" pitchFamily="18" charset="0"/>
              </a:rPr>
              <a:t>, usually having an underlying hypothesis associated with </a:t>
            </a:r>
            <a:r>
              <a:rPr lang="pt-PT" sz="2200" dirty="0" err="1" smtClean="0">
                <a:latin typeface="+mj-lt"/>
                <a:cs typeface="Times New Roman" pitchFamily="18" charset="0"/>
              </a:rPr>
              <a:t>the</a:t>
            </a:r>
            <a:r>
              <a:rPr lang="pt-PT" sz="2200" dirty="0" smtClean="0">
                <a:latin typeface="+mj-lt"/>
                <a:cs typeface="Times New Roman" pitchFamily="18" charset="0"/>
              </a:rPr>
              <a:t> </a:t>
            </a:r>
            <a:r>
              <a:rPr lang="pt-PT" sz="2200" dirty="0" err="1" smtClean="0">
                <a:latin typeface="+mj-lt"/>
                <a:cs typeface="Times New Roman" pitchFamily="18" charset="0"/>
              </a:rPr>
              <a:t>principles</a:t>
            </a:r>
            <a:r>
              <a:rPr lang="pt-PT" sz="2200" dirty="0" smtClean="0">
                <a:latin typeface="+mj-lt"/>
                <a:cs typeface="Times New Roman" pitchFamily="18" charset="0"/>
              </a:rPr>
              <a:t> </a:t>
            </a:r>
            <a:r>
              <a:rPr lang="pt-PT" sz="2200" dirty="0" err="1" smtClean="0">
                <a:latin typeface="+mj-lt"/>
                <a:cs typeface="Times New Roman" pitchFamily="18" charset="0"/>
              </a:rPr>
              <a:t>of</a:t>
            </a:r>
            <a:r>
              <a:rPr lang="pt-PT" sz="2200" dirty="0" smtClean="0">
                <a:latin typeface="+mj-lt"/>
                <a:cs typeface="Times New Roman" pitchFamily="18" charset="0"/>
              </a:rPr>
              <a:t> </a:t>
            </a:r>
            <a:r>
              <a:rPr lang="pt-PT" sz="2200" dirty="0" err="1" smtClean="0">
                <a:latin typeface="+mj-lt"/>
                <a:cs typeface="Times New Roman" pitchFamily="18" charset="0"/>
              </a:rPr>
              <a:t>forest</a:t>
            </a:r>
            <a:r>
              <a:rPr lang="pt-PT" sz="2200" dirty="0" smtClean="0">
                <a:latin typeface="+mj-lt"/>
                <a:cs typeface="Times New Roman" pitchFamily="18" charset="0"/>
              </a:rPr>
              <a:t> </a:t>
            </a:r>
            <a:r>
              <a:rPr lang="pt-PT" sz="2200" dirty="0" err="1" smtClean="0">
                <a:latin typeface="+mj-lt"/>
                <a:cs typeface="Times New Roman" pitchFamily="18" charset="0"/>
              </a:rPr>
              <a:t>growth</a:t>
            </a:r>
            <a:r>
              <a:rPr lang="pt-PT" sz="2200" dirty="0" smtClean="0">
                <a:latin typeface="+mj-lt"/>
                <a:cs typeface="Times New Roman" pitchFamily="18" charset="0"/>
              </a:rPr>
              <a:t> </a:t>
            </a:r>
          </a:p>
          <a:p>
            <a:endParaRPr lang="en-GB" dirty="0">
              <a:latin typeface="+mj-lt"/>
              <a:cs typeface="Arial" charset="0"/>
            </a:endParaRPr>
          </a:p>
        </p:txBody>
      </p:sp>
    </p:spTree>
    <p:extLst>
      <p:ext uri="{BB962C8B-B14F-4D97-AF65-F5344CB8AC3E}">
        <p14:creationId xmlns:p14="http://schemas.microsoft.com/office/powerpoint/2010/main" val="14513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wipe(left)">
                                      <p:cBhvr>
                                        <p:cTn id="7" dur="500"/>
                                        <p:tgtEl>
                                          <p:spTgt spid="115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5715">
                                            <p:txEl>
                                              <p:pRg st="1" end="1"/>
                                            </p:txEl>
                                          </p:spTgt>
                                        </p:tgtEl>
                                        <p:attrNameLst>
                                          <p:attrName>style.visibility</p:attrName>
                                        </p:attrNameLst>
                                      </p:cBhvr>
                                      <p:to>
                                        <p:strVal val="visible"/>
                                      </p:to>
                                    </p:set>
                                    <p:animEffect transition="in" filter="wipe(left)">
                                      <p:cBhvr>
                                        <p:cTn id="12" dur="500"/>
                                        <p:tgtEl>
                                          <p:spTgt spid="115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5715">
                                            <p:txEl>
                                              <p:pRg st="2" end="2"/>
                                            </p:txEl>
                                          </p:spTgt>
                                        </p:tgtEl>
                                        <p:attrNameLst>
                                          <p:attrName>style.visibility</p:attrName>
                                        </p:attrNameLst>
                                      </p:cBhvr>
                                      <p:to>
                                        <p:strVal val="visible"/>
                                      </p:to>
                                    </p:set>
                                    <p:animEffect transition="in" filter="wipe(left)">
                                      <p:cBhvr>
                                        <p:cTn id="17" dur="500"/>
                                        <p:tgtEl>
                                          <p:spTgt spid="115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5715">
                                            <p:txEl>
                                              <p:pRg st="3" end="3"/>
                                            </p:txEl>
                                          </p:spTgt>
                                        </p:tgtEl>
                                        <p:attrNameLst>
                                          <p:attrName>style.visibility</p:attrName>
                                        </p:attrNameLst>
                                      </p:cBhvr>
                                      <p:to>
                                        <p:strVal val="visible"/>
                                      </p:to>
                                    </p:set>
                                    <p:animEffect transition="in" filter="wipe(left)">
                                      <p:cBhvr>
                                        <p:cTn id="22" dur="500"/>
                                        <p:tgtEl>
                                          <p:spTgt spid="1157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715">
                                            <p:txEl>
                                              <p:pRg st="4" end="4"/>
                                            </p:txEl>
                                          </p:spTgt>
                                        </p:tgtEl>
                                        <p:attrNameLst>
                                          <p:attrName>style.visibility</p:attrName>
                                        </p:attrNameLst>
                                      </p:cBhvr>
                                      <p:to>
                                        <p:strVal val="visible"/>
                                      </p:to>
                                    </p:set>
                                    <p:animEffect transition="in" filter="wipe(left)">
                                      <p:cBhvr>
                                        <p:cTn id="27" dur="500"/>
                                        <p:tgtEl>
                                          <p:spTgt spid="1157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5715">
                                            <p:txEl>
                                              <p:pRg st="5" end="5"/>
                                            </p:txEl>
                                          </p:spTgt>
                                        </p:tgtEl>
                                        <p:attrNameLst>
                                          <p:attrName>style.visibility</p:attrName>
                                        </p:attrNameLst>
                                      </p:cBhvr>
                                      <p:to>
                                        <p:strVal val="visible"/>
                                      </p:to>
                                    </p:set>
                                    <p:animEffect transition="in" filter="wipe(left)">
                                      <p:cBhvr>
                                        <p:cTn id="32" dur="500"/>
                                        <p:tgtEl>
                                          <p:spTgt spid="115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bldLvl="5"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pt-PT" dirty="0" smtClean="0"/>
              <a:t>Theoretical growth </a:t>
            </a:r>
            <a:r>
              <a:rPr lang="pt-PT" dirty="0"/>
              <a:t>functions</a:t>
            </a:r>
            <a:endParaRPr lang="en-GB" dirty="0"/>
          </a:p>
        </p:txBody>
      </p:sp>
      <p:sp>
        <p:nvSpPr>
          <p:cNvPr id="115716" name="Rectangle 4"/>
          <p:cNvSpPr>
            <a:spLocks noChangeArrowheads="1"/>
          </p:cNvSpPr>
          <p:nvPr/>
        </p:nvSpPr>
        <p:spPr bwMode="auto">
          <a:xfrm>
            <a:off x="1828800" y="1600200"/>
            <a:ext cx="8534400" cy="4953000"/>
          </a:xfrm>
          <a:prstGeom prst="rect">
            <a:avLst/>
          </a:prstGeom>
          <a:solidFill>
            <a:schemeClr val="bg1"/>
          </a:solidFill>
          <a:ln w="9525">
            <a:noFill/>
            <a:miter lim="800000"/>
            <a:headEnd/>
            <a:tailEnd/>
          </a:ln>
          <a:effectLst/>
        </p:spPr>
        <p:txBody>
          <a:bodyPr wrap="none" anchor="ctr"/>
          <a:lstStyle/>
          <a:p>
            <a:endParaRPr lang="pt-PT"/>
          </a:p>
        </p:txBody>
      </p:sp>
      <p:sp>
        <p:nvSpPr>
          <p:cNvPr id="115715" name="Rectangle 3"/>
          <p:cNvSpPr>
            <a:spLocks noGrp="1" noChangeArrowheads="1"/>
          </p:cNvSpPr>
          <p:nvPr>
            <p:ph type="body" idx="1"/>
          </p:nvPr>
        </p:nvSpPr>
        <p:spPr/>
        <p:txBody>
          <a:bodyPr/>
          <a:lstStyle/>
          <a:p>
            <a:r>
              <a:rPr lang="pt-PT" sz="2000" dirty="0"/>
              <a:t>Theoretical growth functions have </a:t>
            </a:r>
            <a:r>
              <a:rPr lang="pt-PT" sz="2000" b="1" dirty="0"/>
              <a:t>commonly </a:t>
            </a:r>
            <a:r>
              <a:rPr lang="pt-PT" sz="2000" dirty="0"/>
              <a:t>been </a:t>
            </a:r>
            <a:r>
              <a:rPr lang="pt-PT" sz="2000" b="1" dirty="0"/>
              <a:t>developed</a:t>
            </a:r>
            <a:r>
              <a:rPr lang="pt-PT" sz="2000" dirty="0"/>
              <a:t> in their </a:t>
            </a:r>
            <a:r>
              <a:rPr lang="pt-PT" sz="2000" b="1" dirty="0"/>
              <a:t>growth form </a:t>
            </a:r>
            <a:r>
              <a:rPr lang="pt-PT" sz="2000" dirty="0"/>
              <a:t>– either absolute or relative growth – and the respective </a:t>
            </a:r>
            <a:r>
              <a:rPr lang="pt-PT" sz="2000" b="1" dirty="0"/>
              <a:t>yield form </a:t>
            </a:r>
            <a:r>
              <a:rPr lang="pt-PT" sz="2000" dirty="0"/>
              <a:t>has been </a:t>
            </a:r>
            <a:r>
              <a:rPr lang="pt-PT" sz="2000" b="1" dirty="0"/>
              <a:t>obtained</a:t>
            </a:r>
            <a:r>
              <a:rPr lang="pt-PT" sz="2000" dirty="0"/>
              <a:t> by </a:t>
            </a:r>
            <a:r>
              <a:rPr lang="pt-PT" sz="2000" b="1" dirty="0"/>
              <a:t>integration</a:t>
            </a:r>
          </a:p>
          <a:p>
            <a:r>
              <a:rPr lang="pt-PT" sz="2000" dirty="0" err="1" smtClean="0"/>
              <a:t>Generally</a:t>
            </a:r>
            <a:r>
              <a:rPr lang="pt-PT" sz="2000" dirty="0" smtClean="0"/>
              <a:t>, </a:t>
            </a:r>
            <a:r>
              <a:rPr lang="pt-PT" sz="2000" dirty="0"/>
              <a:t>this approach </a:t>
            </a:r>
            <a:r>
              <a:rPr lang="pt-PT" sz="2000" b="1" dirty="0"/>
              <a:t>allows interpretation of the function parameters </a:t>
            </a:r>
            <a:r>
              <a:rPr lang="pt-PT" sz="2000" dirty="0"/>
              <a:t>and helps to impose restrictions on the values that the parameters can take to be biologically consistent</a:t>
            </a:r>
            <a:endParaRPr lang="pt-PT" sz="2000" dirty="0">
              <a:latin typeface="Arial" charset="0"/>
              <a:cs typeface="Arial" charset="0"/>
            </a:endParaRPr>
          </a:p>
          <a:p>
            <a:r>
              <a:rPr lang="pt-PT" sz="2000" dirty="0">
                <a:latin typeface="Arial" charset="0"/>
                <a:cs typeface="Arial" charset="0"/>
              </a:rPr>
              <a:t>Theoretical growth functions are grouped according to their functional form in:</a:t>
            </a:r>
          </a:p>
          <a:p>
            <a:pPr lvl="1"/>
            <a:r>
              <a:rPr lang="pt-PT" sz="1800" b="1" dirty="0">
                <a:solidFill>
                  <a:srgbClr val="009900"/>
                </a:solidFill>
                <a:latin typeface="Arial" charset="0"/>
                <a:cs typeface="Arial" charset="0"/>
              </a:rPr>
              <a:t>Lundqvist-Korf type</a:t>
            </a:r>
          </a:p>
          <a:p>
            <a:pPr lvl="1"/>
            <a:r>
              <a:rPr lang="pt-PT" sz="1800" b="1" dirty="0">
                <a:solidFill>
                  <a:srgbClr val="009900"/>
                </a:solidFill>
                <a:latin typeface="Arial" charset="0"/>
                <a:cs typeface="Arial" charset="0"/>
              </a:rPr>
              <a:t>Richards type</a:t>
            </a:r>
          </a:p>
          <a:p>
            <a:pPr lvl="1"/>
            <a:r>
              <a:rPr lang="pt-PT" sz="1800" b="1" dirty="0">
                <a:solidFill>
                  <a:srgbClr val="009900"/>
                </a:solidFill>
                <a:latin typeface="Arial" charset="0"/>
                <a:cs typeface="Arial" charset="0"/>
              </a:rPr>
              <a:t>Hossfeld IV type</a:t>
            </a:r>
          </a:p>
          <a:p>
            <a:pPr lvl="1"/>
            <a:r>
              <a:rPr lang="pt-PT" sz="1800" dirty="0">
                <a:latin typeface="Arial" charset="0"/>
                <a:cs typeface="Arial" charset="0"/>
              </a:rPr>
              <a:t>Other growth functions</a:t>
            </a:r>
            <a:endParaRPr lang="en-GB" sz="1800" dirty="0">
              <a:latin typeface="Arial" charset="0"/>
              <a:cs typeface="Arial" charset="0"/>
            </a:endParaRPr>
          </a:p>
        </p:txBody>
      </p:sp>
    </p:spTree>
    <p:extLst>
      <p:ext uri="{BB962C8B-B14F-4D97-AF65-F5344CB8AC3E}">
        <p14:creationId xmlns:p14="http://schemas.microsoft.com/office/powerpoint/2010/main" val="29250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wipe(left)">
                                      <p:cBhvr>
                                        <p:cTn id="7" dur="500"/>
                                        <p:tgtEl>
                                          <p:spTgt spid="115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5715">
                                            <p:txEl>
                                              <p:pRg st="1" end="1"/>
                                            </p:txEl>
                                          </p:spTgt>
                                        </p:tgtEl>
                                        <p:attrNameLst>
                                          <p:attrName>style.visibility</p:attrName>
                                        </p:attrNameLst>
                                      </p:cBhvr>
                                      <p:to>
                                        <p:strVal val="visible"/>
                                      </p:to>
                                    </p:set>
                                    <p:animEffect transition="in" filter="wipe(left)">
                                      <p:cBhvr>
                                        <p:cTn id="12" dur="500"/>
                                        <p:tgtEl>
                                          <p:spTgt spid="115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5715">
                                            <p:txEl>
                                              <p:pRg st="2" end="2"/>
                                            </p:txEl>
                                          </p:spTgt>
                                        </p:tgtEl>
                                        <p:attrNameLst>
                                          <p:attrName>style.visibility</p:attrName>
                                        </p:attrNameLst>
                                      </p:cBhvr>
                                      <p:to>
                                        <p:strVal val="visible"/>
                                      </p:to>
                                    </p:set>
                                    <p:animEffect transition="in" filter="wipe(left)">
                                      <p:cBhvr>
                                        <p:cTn id="17" dur="500"/>
                                        <p:tgtEl>
                                          <p:spTgt spid="115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5715">
                                            <p:txEl>
                                              <p:pRg st="3" end="3"/>
                                            </p:txEl>
                                          </p:spTgt>
                                        </p:tgtEl>
                                        <p:attrNameLst>
                                          <p:attrName>style.visibility</p:attrName>
                                        </p:attrNameLst>
                                      </p:cBhvr>
                                      <p:to>
                                        <p:strVal val="visible"/>
                                      </p:to>
                                    </p:set>
                                    <p:animEffect transition="in" filter="wipe(left)">
                                      <p:cBhvr>
                                        <p:cTn id="22" dur="500"/>
                                        <p:tgtEl>
                                          <p:spTgt spid="1157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715">
                                            <p:txEl>
                                              <p:pRg st="4" end="4"/>
                                            </p:txEl>
                                          </p:spTgt>
                                        </p:tgtEl>
                                        <p:attrNameLst>
                                          <p:attrName>style.visibility</p:attrName>
                                        </p:attrNameLst>
                                      </p:cBhvr>
                                      <p:to>
                                        <p:strVal val="visible"/>
                                      </p:to>
                                    </p:set>
                                    <p:animEffect transition="in" filter="wipe(left)">
                                      <p:cBhvr>
                                        <p:cTn id="27" dur="500"/>
                                        <p:tgtEl>
                                          <p:spTgt spid="1157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5715">
                                            <p:txEl>
                                              <p:pRg st="5" end="5"/>
                                            </p:txEl>
                                          </p:spTgt>
                                        </p:tgtEl>
                                        <p:attrNameLst>
                                          <p:attrName>style.visibility</p:attrName>
                                        </p:attrNameLst>
                                      </p:cBhvr>
                                      <p:to>
                                        <p:strVal val="visible"/>
                                      </p:to>
                                    </p:set>
                                    <p:animEffect transition="in" filter="wipe(left)">
                                      <p:cBhvr>
                                        <p:cTn id="32" dur="500"/>
                                        <p:tgtEl>
                                          <p:spTgt spid="1157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5715">
                                            <p:txEl>
                                              <p:pRg st="6" end="6"/>
                                            </p:txEl>
                                          </p:spTgt>
                                        </p:tgtEl>
                                        <p:attrNameLst>
                                          <p:attrName>style.visibility</p:attrName>
                                        </p:attrNameLst>
                                      </p:cBhvr>
                                      <p:to>
                                        <p:strVal val="visible"/>
                                      </p:to>
                                    </p:set>
                                    <p:animEffect transition="in" filter="wipe(left)">
                                      <p:cBhvr>
                                        <p:cTn id="37" dur="500"/>
                                        <p:tgtEl>
                                          <p:spTgt spid="1157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bldLvl="5"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pt-PT" dirty="0" smtClean="0"/>
              <a:t>Theoretical growth functions</a:t>
            </a:r>
            <a:endParaRPr lang="en-US" dirty="0"/>
          </a:p>
        </p:txBody>
      </p:sp>
    </p:spTree>
    <p:extLst>
      <p:ext uri="{BB962C8B-B14F-4D97-AF65-F5344CB8AC3E}">
        <p14:creationId xmlns:p14="http://schemas.microsoft.com/office/powerpoint/2010/main" val="2680770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pt-PT" dirty="0" err="1">
                <a:latin typeface="Arial" charset="0"/>
                <a:cs typeface="Arial" charset="0"/>
              </a:rPr>
              <a:t>Lundqvist-Korf</a:t>
            </a:r>
            <a:r>
              <a:rPr lang="pt-PT" dirty="0">
                <a:latin typeface="Arial" charset="0"/>
                <a:cs typeface="Arial" charset="0"/>
              </a:rPr>
              <a:t> </a:t>
            </a:r>
            <a:r>
              <a:rPr lang="pt-PT" dirty="0" err="1" smtClean="0">
                <a:latin typeface="Arial" charset="0"/>
                <a:cs typeface="Arial" charset="0"/>
              </a:rPr>
              <a:t>type</a:t>
            </a:r>
            <a:r>
              <a:rPr lang="pt-PT" dirty="0" smtClean="0">
                <a:latin typeface="Arial" charset="0"/>
                <a:cs typeface="Arial" charset="0"/>
              </a:rPr>
              <a:t> </a:t>
            </a:r>
            <a:r>
              <a:rPr lang="pt-PT" dirty="0" err="1" smtClean="0">
                <a:latin typeface="Arial" charset="0"/>
                <a:cs typeface="Arial" charset="0"/>
              </a:rPr>
              <a:t>functions</a:t>
            </a:r>
            <a:endParaRPr lang="en-GB" dirty="0"/>
          </a:p>
        </p:txBody>
      </p:sp>
      <p:sp>
        <p:nvSpPr>
          <p:cNvPr id="157699" name="Rectangle 3"/>
          <p:cNvSpPr>
            <a:spLocks noGrp="1" noChangeArrowheads="1"/>
          </p:cNvSpPr>
          <p:nvPr>
            <p:ph type="body" idx="1"/>
          </p:nvPr>
        </p:nvSpPr>
        <p:spPr/>
        <p:txBody>
          <a:bodyPr/>
          <a:lstStyle/>
          <a:p>
            <a:r>
              <a:rPr lang="pt-PT" b="1" dirty="0" smtClean="0">
                <a:latin typeface="+mj-lt"/>
                <a:cs typeface="Times New Roman" pitchFamily="18" charset="0"/>
              </a:rPr>
              <a:t>Differential </a:t>
            </a:r>
            <a:r>
              <a:rPr lang="pt-PT" b="1" dirty="0" err="1" smtClean="0">
                <a:latin typeface="+mj-lt"/>
                <a:cs typeface="Times New Roman" pitchFamily="18" charset="0"/>
              </a:rPr>
              <a:t>form</a:t>
            </a:r>
            <a:r>
              <a:rPr lang="pt-PT" b="1" dirty="0" smtClean="0">
                <a:latin typeface="+mj-lt"/>
                <a:cs typeface="Times New Roman" pitchFamily="18" charset="0"/>
              </a:rPr>
              <a:t>:</a:t>
            </a:r>
          </a:p>
          <a:p>
            <a:endParaRPr lang="en-US" sz="800" dirty="0">
              <a:latin typeface="+mj-lt"/>
              <a:cs typeface="Times New Roman" pitchFamily="18" charset="0"/>
            </a:endParaRPr>
          </a:p>
          <a:p>
            <a:pPr lvl="1"/>
            <a:r>
              <a:rPr lang="en-US" b="1" dirty="0" smtClean="0">
                <a:latin typeface="+mj-lt"/>
                <a:cs typeface="Times New Roman" pitchFamily="18" charset="0"/>
              </a:rPr>
              <a:t>Based </a:t>
            </a:r>
            <a:r>
              <a:rPr lang="en-US" b="1" dirty="0">
                <a:latin typeface="+mj-lt"/>
                <a:cs typeface="Times New Roman" pitchFamily="18" charset="0"/>
              </a:rPr>
              <a:t>on the hypothesis that the </a:t>
            </a:r>
            <a:r>
              <a:rPr lang="en-US" b="1" dirty="0">
                <a:solidFill>
                  <a:srgbClr val="009900"/>
                </a:solidFill>
                <a:latin typeface="+mj-lt"/>
                <a:cs typeface="Times New Roman" pitchFamily="18" charset="0"/>
              </a:rPr>
              <a:t>relative growth rate has a linear relationship with the inverse of </a:t>
            </a:r>
            <a:r>
              <a:rPr lang="en-US" b="1" dirty="0" smtClean="0">
                <a:solidFill>
                  <a:srgbClr val="009900"/>
                </a:solidFill>
                <a:latin typeface="+mj-lt"/>
                <a:cs typeface="Times New Roman" pitchFamily="18" charset="0"/>
              </a:rPr>
              <a:t>time</a:t>
            </a:r>
            <a:r>
              <a:rPr lang="en-US" b="1" baseline="30000" dirty="0" smtClean="0">
                <a:solidFill>
                  <a:srgbClr val="009900"/>
                </a:solidFill>
                <a:latin typeface="+mj-lt"/>
                <a:cs typeface="Times New Roman" pitchFamily="18" charset="0"/>
              </a:rPr>
              <a:t>m+1</a:t>
            </a:r>
            <a:r>
              <a:rPr lang="en-US" b="1" dirty="0" smtClean="0">
                <a:solidFill>
                  <a:srgbClr val="009900"/>
                </a:solidFill>
                <a:latin typeface="+mj-lt"/>
                <a:cs typeface="Times New Roman" pitchFamily="18" charset="0"/>
              </a:rPr>
              <a:t> </a:t>
            </a:r>
            <a:r>
              <a:rPr lang="en-US" b="1" dirty="0">
                <a:solidFill>
                  <a:srgbClr val="009900"/>
                </a:solidFill>
                <a:latin typeface="+mj-lt"/>
                <a:cs typeface="Times New Roman" pitchFamily="18" charset="0"/>
              </a:rPr>
              <a:t>(which means that it decreases nonlinearly with time):</a:t>
            </a:r>
          </a:p>
          <a:p>
            <a:pPr lvl="1"/>
            <a:endParaRPr lang="en-US" b="0" dirty="0" smtClean="0">
              <a:latin typeface="+mj-lt"/>
              <a:cs typeface="Times New Roman" pitchFamily="18" charset="0"/>
            </a:endParaRPr>
          </a:p>
          <a:p>
            <a:pPr lvl="1"/>
            <a:endParaRPr lang="en-US" dirty="0">
              <a:latin typeface="+mj-lt"/>
              <a:cs typeface="Times New Roman" pitchFamily="18" charset="0"/>
            </a:endParaRPr>
          </a:p>
          <a:p>
            <a:pPr lvl="1"/>
            <a:endParaRPr lang="en-US" b="0" dirty="0" smtClean="0">
              <a:latin typeface="+mj-lt"/>
              <a:cs typeface="Times New Roman" pitchFamily="18" charset="0"/>
            </a:endParaRPr>
          </a:p>
          <a:p>
            <a:pPr lvl="1"/>
            <a:r>
              <a:rPr lang="en-US" b="1" dirty="0" smtClean="0">
                <a:solidFill>
                  <a:srgbClr val="009900"/>
                </a:solidFill>
                <a:latin typeface="+mj-lt"/>
                <a:cs typeface="Times New Roman" pitchFamily="18" charset="0"/>
              </a:rPr>
              <a:t>Schumacher function if m=1</a:t>
            </a:r>
            <a:endParaRPr lang="en-GB" b="1" dirty="0">
              <a:solidFill>
                <a:srgbClr val="009900"/>
              </a:solidFill>
              <a:latin typeface="+mj-lt"/>
              <a:cs typeface="Arial" charset="0"/>
            </a:endParaRPr>
          </a:p>
          <a:p>
            <a:endParaRPr lang="en-GB" dirty="0">
              <a:latin typeface="+mj-lt"/>
            </a:endParaRPr>
          </a:p>
        </p:txBody>
      </p:sp>
      <p:graphicFrame>
        <p:nvGraphicFramePr>
          <p:cNvPr id="157701" name="Object 5"/>
          <p:cNvGraphicFramePr>
            <a:graphicFrameLocks noChangeAspect="1"/>
          </p:cNvGraphicFramePr>
          <p:nvPr>
            <p:extLst>
              <p:ext uri="{D42A27DB-BD31-4B8C-83A1-F6EECF244321}">
                <p14:modId xmlns:p14="http://schemas.microsoft.com/office/powerpoint/2010/main" val="762713640"/>
              </p:ext>
            </p:extLst>
          </p:nvPr>
        </p:nvGraphicFramePr>
        <p:xfrm>
          <a:off x="3402761" y="3212976"/>
          <a:ext cx="5337175" cy="811212"/>
        </p:xfrm>
        <a:graphic>
          <a:graphicData uri="http://schemas.openxmlformats.org/presentationml/2006/ole">
            <mc:AlternateContent xmlns:mc="http://schemas.openxmlformats.org/markup-compatibility/2006">
              <mc:Choice xmlns:v="urn:schemas-microsoft-com:vml" Requires="v">
                <p:oleObj spid="_x0000_s14394" name="Equation" r:id="rId3" imgW="2692080" imgH="406080" progId="Equation.3">
                  <p:embed/>
                </p:oleObj>
              </mc:Choice>
              <mc:Fallback>
                <p:oleObj name="Equation" r:id="rId3" imgW="2692080" imgH="406080" progId="Equation.3">
                  <p:embed/>
                  <p:pic>
                    <p:nvPicPr>
                      <p:cNvPr id="157701" name="Object 5"/>
                      <p:cNvPicPr>
                        <a:picLocks noChangeAspect="1" noChangeArrowheads="1"/>
                      </p:cNvPicPr>
                      <p:nvPr/>
                    </p:nvPicPr>
                    <p:blipFill>
                      <a:blip r:embed="rId4"/>
                      <a:srcRect/>
                      <a:stretch>
                        <a:fillRect/>
                      </a:stretch>
                    </p:blipFill>
                    <p:spPr bwMode="auto">
                      <a:xfrm>
                        <a:off x="3402761" y="3212976"/>
                        <a:ext cx="5337175" cy="811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425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Effect transition="in" filter="wipe(left)">
                                      <p:cBhvr>
                                        <p:cTn id="7" dur="500"/>
                                        <p:tgtEl>
                                          <p:spTgt spid="157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7699">
                                            <p:txEl>
                                              <p:pRg st="2" end="2"/>
                                            </p:txEl>
                                          </p:spTgt>
                                        </p:tgtEl>
                                        <p:attrNameLst>
                                          <p:attrName>style.visibility</p:attrName>
                                        </p:attrNameLst>
                                      </p:cBhvr>
                                      <p:to>
                                        <p:strVal val="visible"/>
                                      </p:to>
                                    </p:set>
                                    <p:animEffect transition="in" filter="wipe(left)">
                                      <p:cBhvr>
                                        <p:cTn id="12" dur="500"/>
                                        <p:tgtEl>
                                          <p:spTgt spid="1576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7701"/>
                                        </p:tgtEl>
                                        <p:attrNameLst>
                                          <p:attrName>style.visibility</p:attrName>
                                        </p:attrNameLst>
                                      </p:cBhvr>
                                      <p:to>
                                        <p:strVal val="visible"/>
                                      </p:to>
                                    </p:set>
                                    <p:animEffect transition="in" filter="dissolve">
                                      <p:cBhvr>
                                        <p:cTn id="17" dur="500"/>
                                        <p:tgtEl>
                                          <p:spTgt spid="15770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7699">
                                            <p:txEl>
                                              <p:pRg st="6" end="6"/>
                                            </p:txEl>
                                          </p:spTgt>
                                        </p:tgtEl>
                                        <p:attrNameLst>
                                          <p:attrName>style.visibility</p:attrName>
                                        </p:attrNameLst>
                                      </p:cBhvr>
                                      <p:to>
                                        <p:strVal val="visible"/>
                                      </p:to>
                                    </p:set>
                                    <p:animEffect transition="in" filter="wipe(left)">
                                      <p:cBhvr>
                                        <p:cTn id="22" dur="500"/>
                                        <p:tgtEl>
                                          <p:spTgt spid="157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uiExpand="1" build="p" bldLvl="4"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pt-PT" dirty="0" err="1">
                <a:latin typeface="Arial" charset="0"/>
                <a:cs typeface="Arial" charset="0"/>
              </a:rPr>
              <a:t>Lundqvist-Korf</a:t>
            </a:r>
            <a:r>
              <a:rPr lang="pt-PT" dirty="0">
                <a:latin typeface="Arial" charset="0"/>
                <a:cs typeface="Arial" charset="0"/>
              </a:rPr>
              <a:t> </a:t>
            </a:r>
            <a:r>
              <a:rPr lang="pt-PT" dirty="0" err="1" smtClean="0">
                <a:latin typeface="Arial" charset="0"/>
                <a:cs typeface="Arial" charset="0"/>
              </a:rPr>
              <a:t>type</a:t>
            </a:r>
            <a:r>
              <a:rPr lang="pt-PT" dirty="0" smtClean="0">
                <a:latin typeface="Arial" charset="0"/>
                <a:cs typeface="Arial" charset="0"/>
              </a:rPr>
              <a:t> </a:t>
            </a:r>
            <a:r>
              <a:rPr lang="pt-PT" dirty="0" err="1" smtClean="0">
                <a:latin typeface="Arial" charset="0"/>
                <a:cs typeface="Arial" charset="0"/>
              </a:rPr>
              <a:t>functions</a:t>
            </a:r>
            <a:endParaRPr lang="en-GB" dirty="0">
              <a:latin typeface="Arial" charset="0"/>
              <a:cs typeface="Arial" charset="0"/>
            </a:endParaRPr>
          </a:p>
        </p:txBody>
      </p:sp>
      <p:sp>
        <p:nvSpPr>
          <p:cNvPr id="158723" name="Rectangle 3"/>
          <p:cNvSpPr>
            <a:spLocks noGrp="1" noChangeArrowheads="1"/>
          </p:cNvSpPr>
          <p:nvPr>
            <p:ph type="body" idx="1"/>
          </p:nvPr>
        </p:nvSpPr>
        <p:spPr/>
        <p:txBody>
          <a:bodyPr/>
          <a:lstStyle/>
          <a:p>
            <a:r>
              <a:rPr lang="pt-PT" b="1" dirty="0" smtClean="0">
                <a:latin typeface="+mj-lt"/>
                <a:cs typeface="Times New Roman" pitchFamily="18" charset="0"/>
              </a:rPr>
              <a:t>Integral form</a:t>
            </a:r>
            <a:r>
              <a:rPr lang="pt-PT" b="1" dirty="0" smtClean="0">
                <a:latin typeface="+mj-lt"/>
                <a:cs typeface="Arial" charset="0"/>
              </a:rPr>
              <a:t>:</a:t>
            </a:r>
            <a:endParaRPr lang="pt-PT" b="1" dirty="0">
              <a:latin typeface="+mj-lt"/>
              <a:cs typeface="Arial" charset="0"/>
            </a:endParaRPr>
          </a:p>
          <a:p>
            <a:endParaRPr lang="pt-PT" b="0" dirty="0">
              <a:latin typeface="+mj-lt"/>
              <a:cs typeface="Arial" charset="0"/>
            </a:endParaRPr>
          </a:p>
          <a:p>
            <a:pPr marL="457200" lvl="1" indent="0">
              <a:buNone/>
            </a:pPr>
            <a:endParaRPr lang="pt-PT" b="0" dirty="0" smtClean="0">
              <a:latin typeface="+mj-lt"/>
              <a:cs typeface="Times New Roman" pitchFamily="18" charset="0"/>
            </a:endParaRPr>
          </a:p>
          <a:p>
            <a:pPr lvl="1"/>
            <a:r>
              <a:rPr lang="pt-PT" sz="2200" b="1" dirty="0" smtClean="0">
                <a:solidFill>
                  <a:srgbClr val="009900"/>
                </a:solidFill>
                <a:latin typeface="+mj-lt"/>
                <a:cs typeface="Times New Roman" pitchFamily="18" charset="0"/>
              </a:rPr>
              <a:t>The </a:t>
            </a:r>
            <a:r>
              <a:rPr lang="pt-PT" sz="2200" b="1" i="1" dirty="0">
                <a:solidFill>
                  <a:srgbClr val="009900"/>
                </a:solidFill>
                <a:latin typeface="+mj-lt"/>
                <a:cs typeface="Times New Roman" pitchFamily="18" charset="0"/>
              </a:rPr>
              <a:t>A</a:t>
            </a:r>
            <a:r>
              <a:rPr lang="pt-PT" sz="2200" b="1" dirty="0">
                <a:solidFill>
                  <a:srgbClr val="009900"/>
                </a:solidFill>
                <a:latin typeface="+mj-lt"/>
                <a:cs typeface="Times New Roman" pitchFamily="18" charset="0"/>
              </a:rPr>
              <a:t> parameter is the assymptote</a:t>
            </a:r>
          </a:p>
          <a:p>
            <a:pPr lvl="1"/>
            <a:r>
              <a:rPr lang="pt-PT" sz="2200" b="1" dirty="0">
                <a:solidFill>
                  <a:srgbClr val="009900"/>
                </a:solidFill>
                <a:latin typeface="+mj-lt"/>
                <a:cs typeface="Times New Roman" pitchFamily="18" charset="0"/>
              </a:rPr>
              <a:t>The </a:t>
            </a:r>
            <a:r>
              <a:rPr lang="pt-PT" sz="2200" b="1" i="1" dirty="0">
                <a:solidFill>
                  <a:srgbClr val="009900"/>
                </a:solidFill>
                <a:latin typeface="+mj-lt"/>
                <a:cs typeface="Times New Roman" pitchFamily="18" charset="0"/>
              </a:rPr>
              <a:t>k</a:t>
            </a:r>
            <a:r>
              <a:rPr lang="pt-PT" sz="2200" b="1" dirty="0">
                <a:solidFill>
                  <a:srgbClr val="009900"/>
                </a:solidFill>
                <a:latin typeface="+mj-lt"/>
                <a:cs typeface="Times New Roman" pitchFamily="18" charset="0"/>
              </a:rPr>
              <a:t> and </a:t>
            </a:r>
            <a:r>
              <a:rPr lang="pt-PT" sz="2200" b="1" i="1" dirty="0" smtClean="0">
                <a:solidFill>
                  <a:srgbClr val="009900"/>
                </a:solidFill>
                <a:latin typeface="+mj-lt"/>
                <a:cs typeface="Times New Roman" pitchFamily="18" charset="0"/>
              </a:rPr>
              <a:t>m</a:t>
            </a:r>
            <a:r>
              <a:rPr lang="pt-PT" sz="2200" b="1" dirty="0" smtClean="0">
                <a:solidFill>
                  <a:srgbClr val="009900"/>
                </a:solidFill>
                <a:latin typeface="+mj-lt"/>
                <a:cs typeface="Times New Roman" pitchFamily="18" charset="0"/>
              </a:rPr>
              <a:t> </a:t>
            </a:r>
            <a:r>
              <a:rPr lang="pt-PT" sz="2200" b="1" dirty="0">
                <a:solidFill>
                  <a:srgbClr val="009900"/>
                </a:solidFill>
                <a:latin typeface="+mj-lt"/>
                <a:cs typeface="Times New Roman" pitchFamily="18" charset="0"/>
              </a:rPr>
              <a:t>parameters are </a:t>
            </a:r>
            <a:r>
              <a:rPr lang="pt-PT" sz="2200" b="1" dirty="0" smtClean="0">
                <a:solidFill>
                  <a:srgbClr val="009900"/>
                </a:solidFill>
                <a:latin typeface="+mj-lt"/>
                <a:cs typeface="Times New Roman" pitchFamily="18" charset="0"/>
              </a:rPr>
              <a:t>growth rate and shape </a:t>
            </a:r>
            <a:r>
              <a:rPr lang="pt-PT" sz="2200" b="1" dirty="0" err="1">
                <a:solidFill>
                  <a:srgbClr val="009900"/>
                </a:solidFill>
                <a:latin typeface="+mj-lt"/>
                <a:cs typeface="Times New Roman" pitchFamily="18" charset="0"/>
              </a:rPr>
              <a:t>parameters</a:t>
            </a:r>
            <a:r>
              <a:rPr lang="pt-PT" sz="2200" b="1" dirty="0" smtClean="0">
                <a:solidFill>
                  <a:srgbClr val="009900"/>
                </a:solidFill>
                <a:latin typeface="+mj-lt"/>
                <a:cs typeface="Times New Roman" pitchFamily="18" charset="0"/>
              </a:rPr>
              <a:t>:</a:t>
            </a:r>
          </a:p>
          <a:p>
            <a:pPr lvl="1"/>
            <a:endParaRPr lang="pt-PT" sz="800" b="1" dirty="0">
              <a:solidFill>
                <a:srgbClr val="009900"/>
              </a:solidFill>
              <a:latin typeface="+mj-lt"/>
              <a:cs typeface="Times New Roman" pitchFamily="18" charset="0"/>
            </a:endParaRPr>
          </a:p>
          <a:p>
            <a:pPr lvl="2">
              <a:spcBef>
                <a:spcPct val="50000"/>
              </a:spcBef>
              <a:buClr>
                <a:srgbClr val="663300"/>
              </a:buClr>
              <a:buSzPct val="80000"/>
            </a:pPr>
            <a:r>
              <a:rPr lang="pt-PT" b="1" i="1" dirty="0">
                <a:solidFill>
                  <a:srgbClr val="009900"/>
                </a:solidFill>
                <a:latin typeface="+mj-lt"/>
                <a:cs typeface="Times New Roman" pitchFamily="18" charset="0"/>
              </a:rPr>
              <a:t>k</a:t>
            </a:r>
            <a:r>
              <a:rPr lang="pt-PT" b="1" dirty="0">
                <a:solidFill>
                  <a:srgbClr val="009900"/>
                </a:solidFill>
                <a:latin typeface="+mj-lt"/>
                <a:cs typeface="Times New Roman" pitchFamily="18" charset="0"/>
              </a:rPr>
              <a:t> is inversely related with the growth rate</a:t>
            </a:r>
            <a:endParaRPr lang="pt-PT" b="1" dirty="0">
              <a:solidFill>
                <a:srgbClr val="009900"/>
              </a:solidFill>
              <a:latin typeface="+mj-lt"/>
              <a:cs typeface="Arial" charset="0"/>
            </a:endParaRPr>
          </a:p>
          <a:p>
            <a:pPr lvl="2">
              <a:spcBef>
                <a:spcPct val="50000"/>
              </a:spcBef>
              <a:buClr>
                <a:srgbClr val="663300"/>
              </a:buClr>
              <a:buSzPct val="80000"/>
            </a:pPr>
            <a:r>
              <a:rPr lang="pt-PT" b="1" i="1" dirty="0">
                <a:solidFill>
                  <a:srgbClr val="009900"/>
                </a:solidFill>
                <a:latin typeface="+mj-lt"/>
                <a:cs typeface="Arial" charset="0"/>
              </a:rPr>
              <a:t>m</a:t>
            </a:r>
            <a:r>
              <a:rPr lang="pt-PT" b="1" dirty="0" smtClean="0">
                <a:solidFill>
                  <a:srgbClr val="009900"/>
                </a:solidFill>
                <a:latin typeface="+mj-lt"/>
                <a:cs typeface="Arial" charset="0"/>
              </a:rPr>
              <a:t> </a:t>
            </a:r>
            <a:r>
              <a:rPr lang="pt-PT" b="1" dirty="0">
                <a:solidFill>
                  <a:srgbClr val="009900"/>
                </a:solidFill>
                <a:latin typeface="+mj-lt"/>
                <a:cs typeface="Arial" charset="0"/>
              </a:rPr>
              <a:t>influences the age at which the inflexion point occurs</a:t>
            </a:r>
          </a:p>
          <a:p>
            <a:pPr lvl="1"/>
            <a:endParaRPr lang="en-GB" b="0" dirty="0">
              <a:latin typeface="+mj-lt"/>
              <a:cs typeface="Arial" charset="0"/>
            </a:endParaRPr>
          </a:p>
          <a:p>
            <a:endParaRPr lang="en-GB" b="0" dirty="0">
              <a:latin typeface="+mj-lt"/>
            </a:endParaRPr>
          </a:p>
        </p:txBody>
      </p:sp>
      <p:graphicFrame>
        <p:nvGraphicFramePr>
          <p:cNvPr id="158728" name="Object 8"/>
          <p:cNvGraphicFramePr>
            <a:graphicFrameLocks noChangeAspect="1"/>
          </p:cNvGraphicFramePr>
          <p:nvPr>
            <p:extLst>
              <p:ext uri="{D42A27DB-BD31-4B8C-83A1-F6EECF244321}">
                <p14:modId xmlns:p14="http://schemas.microsoft.com/office/powerpoint/2010/main" val="617862639"/>
              </p:ext>
            </p:extLst>
          </p:nvPr>
        </p:nvGraphicFramePr>
        <p:xfrm>
          <a:off x="3791744" y="1772816"/>
          <a:ext cx="1512168" cy="758174"/>
        </p:xfrm>
        <a:graphic>
          <a:graphicData uri="http://schemas.openxmlformats.org/presentationml/2006/ole">
            <mc:AlternateContent xmlns:mc="http://schemas.openxmlformats.org/markup-compatibility/2006">
              <mc:Choice xmlns:v="urn:schemas-microsoft-com:vml" Requires="v">
                <p:oleObj spid="_x0000_s15417" name="Equation" r:id="rId3" imgW="850680" imgH="431640" progId="Equation.3">
                  <p:embed/>
                </p:oleObj>
              </mc:Choice>
              <mc:Fallback>
                <p:oleObj name="Equation" r:id="rId3" imgW="850680" imgH="431640" progId="Equation.3">
                  <p:embed/>
                  <p:pic>
                    <p:nvPicPr>
                      <p:cNvPr id="15872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744" y="1772816"/>
                        <a:ext cx="1512168" cy="758174"/>
                      </a:xfrm>
                      <a:prstGeom prst="rect">
                        <a:avLst/>
                      </a:prstGeom>
                      <a:noFill/>
                      <a:extLst/>
                    </p:spPr>
                  </p:pic>
                </p:oleObj>
              </mc:Fallback>
            </mc:AlternateContent>
          </a:graphicData>
        </a:graphic>
      </p:graphicFrame>
    </p:spTree>
    <p:extLst>
      <p:ext uri="{BB962C8B-B14F-4D97-AF65-F5344CB8AC3E}">
        <p14:creationId xmlns:p14="http://schemas.microsoft.com/office/powerpoint/2010/main" val="405067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8728"/>
                                        </p:tgtEl>
                                        <p:attrNameLst>
                                          <p:attrName>style.visibility</p:attrName>
                                        </p:attrNameLst>
                                      </p:cBhvr>
                                      <p:to>
                                        <p:strVal val="visible"/>
                                      </p:to>
                                    </p:set>
                                    <p:animEffect transition="in" filter="dissolve">
                                      <p:cBhvr>
                                        <p:cTn id="12" dur="500"/>
                                        <p:tgtEl>
                                          <p:spTgt spid="1587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3" end="3"/>
                                            </p:txEl>
                                          </p:spTgt>
                                        </p:tgtEl>
                                        <p:attrNameLst>
                                          <p:attrName>style.visibility</p:attrName>
                                        </p:attrNameLst>
                                      </p:cBhvr>
                                      <p:to>
                                        <p:strVal val="visible"/>
                                      </p:to>
                                    </p:set>
                                    <p:animEffect transition="in" filter="wipe(left)">
                                      <p:cBhvr>
                                        <p:cTn id="17" dur="500"/>
                                        <p:tgtEl>
                                          <p:spTgt spid="1587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4" end="4"/>
                                            </p:txEl>
                                          </p:spTgt>
                                        </p:tgtEl>
                                        <p:attrNameLst>
                                          <p:attrName>style.visibility</p:attrName>
                                        </p:attrNameLst>
                                      </p:cBhvr>
                                      <p:to>
                                        <p:strVal val="visible"/>
                                      </p:to>
                                    </p:set>
                                    <p:animEffect transition="in" filter="wipe(left)">
                                      <p:cBhvr>
                                        <p:cTn id="22" dur="500"/>
                                        <p:tgtEl>
                                          <p:spTgt spid="1587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6" end="6"/>
                                            </p:txEl>
                                          </p:spTgt>
                                        </p:tgtEl>
                                        <p:attrNameLst>
                                          <p:attrName>style.visibility</p:attrName>
                                        </p:attrNameLst>
                                      </p:cBhvr>
                                      <p:to>
                                        <p:strVal val="visible"/>
                                      </p:to>
                                    </p:set>
                                    <p:animEffect transition="in" filter="wipe(left)">
                                      <p:cBhvr>
                                        <p:cTn id="27" dur="500"/>
                                        <p:tgtEl>
                                          <p:spTgt spid="15872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7" end="7"/>
                                            </p:txEl>
                                          </p:spTgt>
                                        </p:tgtEl>
                                        <p:attrNameLst>
                                          <p:attrName>style.visibility</p:attrName>
                                        </p:attrNameLst>
                                      </p:cBhvr>
                                      <p:to>
                                        <p:strVal val="visible"/>
                                      </p:to>
                                    </p:set>
                                    <p:animEffect transition="in" filter="wipe(left)">
                                      <p:cBhvr>
                                        <p:cTn id="32" dur="500"/>
                                        <p:tgtEl>
                                          <p:spTgt spid="1587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uiExpand="1" build="p" bldLvl="4"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269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13" b="4546"/>
          <a:stretch/>
        </p:blipFill>
        <p:spPr bwMode="auto">
          <a:xfrm>
            <a:off x="4151784" y="476672"/>
            <a:ext cx="6560992"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31504" y="323946"/>
            <a:ext cx="2304080" cy="1077218"/>
          </a:xfrm>
          <a:prstGeom prst="rect">
            <a:avLst/>
          </a:prstGeom>
          <a:solidFill>
            <a:schemeClr val="bg1"/>
          </a:solidFill>
        </p:spPr>
        <p:txBody>
          <a:bodyPr wrap="square" rtlCol="0">
            <a:spAutoFit/>
          </a:bodyPr>
          <a:lstStyle/>
          <a:p>
            <a:r>
              <a:rPr lang="pt-PT" sz="2400" b="1" dirty="0" err="1" smtClean="0"/>
              <a:t>Lundqvist-Korf</a:t>
            </a:r>
            <a:r>
              <a:rPr lang="pt-PT" sz="2400" b="1" dirty="0" smtClean="0"/>
              <a:t> </a:t>
            </a:r>
            <a:r>
              <a:rPr lang="pt-PT" sz="2400" b="1" dirty="0" err="1"/>
              <a:t>type</a:t>
            </a:r>
            <a:r>
              <a:rPr lang="pt-PT" sz="2400" b="1" dirty="0"/>
              <a:t> </a:t>
            </a:r>
            <a:r>
              <a:rPr lang="pt-PT" sz="2400" b="1" dirty="0" err="1"/>
              <a:t>functions</a:t>
            </a:r>
            <a:endParaRPr lang="pt-PT" sz="2400" b="1" dirty="0"/>
          </a:p>
          <a:p>
            <a:endParaRPr lang="pt-PT" sz="800" b="1" dirty="0">
              <a:solidFill>
                <a:schemeClr val="accent6">
                  <a:lumMod val="50000"/>
                </a:schemeClr>
              </a:solidFill>
            </a:endParaRPr>
          </a:p>
          <a:p>
            <a:endParaRPr lang="pt-PT" sz="800" b="1" dirty="0"/>
          </a:p>
        </p:txBody>
      </p:sp>
      <p:graphicFrame>
        <p:nvGraphicFramePr>
          <p:cNvPr id="4" name="Object 8"/>
          <p:cNvGraphicFramePr>
            <a:graphicFrameLocks noChangeAspect="1"/>
          </p:cNvGraphicFramePr>
          <p:nvPr>
            <p:extLst>
              <p:ext uri="{D42A27DB-BD31-4B8C-83A1-F6EECF244321}">
                <p14:modId xmlns:p14="http://schemas.microsoft.com/office/powerpoint/2010/main" val="766254257"/>
              </p:ext>
            </p:extLst>
          </p:nvPr>
        </p:nvGraphicFramePr>
        <p:xfrm>
          <a:off x="1847528" y="1556792"/>
          <a:ext cx="1512168" cy="758174"/>
        </p:xfrm>
        <a:graphic>
          <a:graphicData uri="http://schemas.openxmlformats.org/presentationml/2006/ole">
            <mc:AlternateContent xmlns:mc="http://schemas.openxmlformats.org/markup-compatibility/2006">
              <mc:Choice xmlns:v="urn:schemas-microsoft-com:vml" Requires="v">
                <p:oleObj spid="_x0000_s51217" name="Equation" r:id="rId4" imgW="850680" imgH="431640" progId="Equation.3">
                  <p:embed/>
                </p:oleObj>
              </mc:Choice>
              <mc:Fallback>
                <p:oleObj name="Equation" r:id="rId4" imgW="850680" imgH="431640" progId="Equation.3">
                  <p:embed/>
                  <p:pic>
                    <p:nvPicPr>
                      <p:cNvPr id="15872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528" y="1556792"/>
                        <a:ext cx="1512168" cy="758174"/>
                      </a:xfrm>
                      <a:prstGeom prst="rect">
                        <a:avLst/>
                      </a:prstGeom>
                      <a:noFill/>
                      <a:extLst/>
                    </p:spPr>
                  </p:pic>
                </p:oleObj>
              </mc:Fallback>
            </mc:AlternateContent>
          </a:graphicData>
        </a:graphic>
      </p:graphicFrame>
    </p:spTree>
    <p:extLst>
      <p:ext uri="{BB962C8B-B14F-4D97-AF65-F5344CB8AC3E}">
        <p14:creationId xmlns:p14="http://schemas.microsoft.com/office/powerpoint/2010/main" val="35428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2"/>
          <p:cNvGrpSpPr/>
          <p:nvPr/>
        </p:nvGrpSpPr>
        <p:grpSpPr>
          <a:xfrm>
            <a:off x="4583832" y="298650"/>
            <a:ext cx="6336705" cy="6281515"/>
            <a:chOff x="2555775" y="323945"/>
            <a:chExt cx="6336705" cy="6281515"/>
          </a:xfrm>
        </p:grpSpPr>
        <p:pic>
          <p:nvPicPr>
            <p:cNvPr id="243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5" y="323945"/>
              <a:ext cx="6336704" cy="332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573016"/>
              <a:ext cx="6336704" cy="303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1631504" y="323946"/>
            <a:ext cx="2304080" cy="2308324"/>
          </a:xfrm>
          <a:prstGeom prst="rect">
            <a:avLst/>
          </a:prstGeom>
          <a:solidFill>
            <a:schemeClr val="bg1"/>
          </a:solidFill>
        </p:spPr>
        <p:txBody>
          <a:bodyPr wrap="square" rtlCol="0">
            <a:spAutoFit/>
          </a:bodyPr>
          <a:lstStyle/>
          <a:p>
            <a:r>
              <a:rPr lang="pt-PT" sz="2400" b="1" dirty="0" err="1" smtClean="0"/>
              <a:t>Lundqvist-Korf</a:t>
            </a:r>
            <a:r>
              <a:rPr lang="pt-PT" sz="2400" b="1" dirty="0" smtClean="0"/>
              <a:t> </a:t>
            </a:r>
            <a:r>
              <a:rPr lang="pt-PT" sz="2400" b="1" dirty="0" err="1"/>
              <a:t>type</a:t>
            </a:r>
            <a:r>
              <a:rPr lang="pt-PT" sz="2400" b="1" dirty="0"/>
              <a:t> </a:t>
            </a:r>
            <a:r>
              <a:rPr lang="pt-PT" sz="2400" b="1" dirty="0" err="1"/>
              <a:t>functions</a:t>
            </a:r>
            <a:endParaRPr lang="pt-PT" sz="2400" b="1" dirty="0"/>
          </a:p>
          <a:p>
            <a:endParaRPr lang="pt-PT" sz="800" b="1" dirty="0">
              <a:solidFill>
                <a:schemeClr val="accent6">
                  <a:lumMod val="50000"/>
                </a:schemeClr>
              </a:solidFill>
            </a:endParaRPr>
          </a:p>
          <a:p>
            <a:endParaRPr lang="pt-PT" sz="800" b="1" dirty="0"/>
          </a:p>
          <a:p>
            <a:pPr algn="ctr"/>
            <a:r>
              <a:rPr lang="pt-PT" sz="2000" dirty="0">
                <a:solidFill>
                  <a:srgbClr val="009900"/>
                </a:solidFill>
              </a:rPr>
              <a:t>Location of the </a:t>
            </a:r>
            <a:r>
              <a:rPr lang="pt-PT" sz="2000" dirty="0" err="1">
                <a:solidFill>
                  <a:srgbClr val="009900"/>
                </a:solidFill>
              </a:rPr>
              <a:t>inflection</a:t>
            </a:r>
            <a:r>
              <a:rPr lang="pt-PT" sz="2000" dirty="0">
                <a:solidFill>
                  <a:srgbClr val="009900"/>
                </a:solidFill>
              </a:rPr>
              <a:t> </a:t>
            </a:r>
            <a:r>
              <a:rPr lang="pt-PT" sz="2000" dirty="0" err="1" smtClean="0">
                <a:solidFill>
                  <a:srgbClr val="009900"/>
                </a:solidFill>
              </a:rPr>
              <a:t>point</a:t>
            </a:r>
            <a:r>
              <a:rPr lang="pt-PT" sz="2000" dirty="0" smtClean="0">
                <a:solidFill>
                  <a:srgbClr val="009900"/>
                </a:solidFill>
              </a:rPr>
              <a:t> does </a:t>
            </a:r>
            <a:r>
              <a:rPr lang="pt-PT" sz="2000" dirty="0" err="1" smtClean="0">
                <a:solidFill>
                  <a:srgbClr val="009900"/>
                </a:solidFill>
              </a:rPr>
              <a:t>not</a:t>
            </a:r>
            <a:r>
              <a:rPr lang="pt-PT" sz="2000" dirty="0" smtClean="0">
                <a:solidFill>
                  <a:srgbClr val="009900"/>
                </a:solidFill>
              </a:rPr>
              <a:t> </a:t>
            </a:r>
            <a:r>
              <a:rPr lang="pt-PT" sz="2000" dirty="0" err="1" smtClean="0">
                <a:solidFill>
                  <a:srgbClr val="009900"/>
                </a:solidFill>
              </a:rPr>
              <a:t>depend</a:t>
            </a:r>
            <a:r>
              <a:rPr lang="pt-PT" sz="2000" dirty="0" smtClean="0">
                <a:solidFill>
                  <a:srgbClr val="009900"/>
                </a:solidFill>
              </a:rPr>
              <a:t> </a:t>
            </a:r>
            <a:r>
              <a:rPr lang="pt-PT" sz="2000" dirty="0" err="1" smtClean="0">
                <a:solidFill>
                  <a:srgbClr val="009900"/>
                </a:solidFill>
              </a:rPr>
              <a:t>on</a:t>
            </a:r>
            <a:r>
              <a:rPr lang="pt-PT" sz="2000" dirty="0" smtClean="0">
                <a:solidFill>
                  <a:srgbClr val="009900"/>
                </a:solidFill>
              </a:rPr>
              <a:t> </a:t>
            </a:r>
            <a:r>
              <a:rPr lang="pt-PT" sz="2000" dirty="0" err="1" smtClean="0">
                <a:solidFill>
                  <a:srgbClr val="009900"/>
                </a:solidFill>
              </a:rPr>
              <a:t>the</a:t>
            </a:r>
            <a:r>
              <a:rPr lang="pt-PT" sz="2000" dirty="0" smtClean="0">
                <a:solidFill>
                  <a:srgbClr val="009900"/>
                </a:solidFill>
              </a:rPr>
              <a:t> </a:t>
            </a:r>
            <a:r>
              <a:rPr lang="pt-PT" sz="2000" dirty="0" err="1" smtClean="0">
                <a:solidFill>
                  <a:srgbClr val="009900"/>
                </a:solidFill>
              </a:rPr>
              <a:t>asymptote</a:t>
            </a:r>
            <a:endParaRPr lang="pt-PT" sz="2000" dirty="0">
              <a:solidFill>
                <a:srgbClr val="009900"/>
              </a:solidFill>
            </a:endParaRPr>
          </a:p>
        </p:txBody>
      </p:sp>
      <p:sp>
        <p:nvSpPr>
          <p:cNvPr id="2" name="TextBox 1"/>
          <p:cNvSpPr txBox="1"/>
          <p:nvPr/>
        </p:nvSpPr>
        <p:spPr>
          <a:xfrm>
            <a:off x="1775520" y="4694611"/>
            <a:ext cx="1944216" cy="646331"/>
          </a:xfrm>
          <a:prstGeom prst="rect">
            <a:avLst/>
          </a:prstGeom>
          <a:noFill/>
        </p:spPr>
        <p:txBody>
          <a:bodyPr wrap="square" rtlCol="0">
            <a:spAutoFit/>
          </a:bodyPr>
          <a:lstStyle/>
          <a:p>
            <a:pPr algn="ctr"/>
            <a:r>
              <a:rPr lang="en-US" dirty="0" smtClean="0">
                <a:solidFill>
                  <a:srgbClr val="008000"/>
                </a:solidFill>
              </a:rPr>
              <a:t>Y does not depend on K</a:t>
            </a:r>
            <a:endParaRPr lang="en-US" dirty="0">
              <a:solidFill>
                <a:srgbClr val="008000"/>
              </a:solidFill>
            </a:endParaRPr>
          </a:p>
        </p:txBody>
      </p:sp>
    </p:spTree>
    <p:extLst>
      <p:ext uri="{BB962C8B-B14F-4D97-AF65-F5344CB8AC3E}">
        <p14:creationId xmlns:p14="http://schemas.microsoft.com/office/powerpoint/2010/main" val="2566916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pt-PT" dirty="0" err="1"/>
              <a:t>Richards</a:t>
            </a:r>
            <a:r>
              <a:rPr lang="pt-PT" dirty="0"/>
              <a:t> </a:t>
            </a:r>
            <a:r>
              <a:rPr lang="pt-PT" dirty="0" err="1" smtClean="0"/>
              <a:t>type</a:t>
            </a:r>
            <a:r>
              <a:rPr lang="pt-PT" dirty="0" smtClean="0"/>
              <a:t> </a:t>
            </a:r>
            <a:r>
              <a:rPr lang="pt-PT" dirty="0" err="1" smtClean="0"/>
              <a:t>functions</a:t>
            </a:r>
            <a:endParaRPr lang="en-GB" dirty="0"/>
          </a:p>
        </p:txBody>
      </p:sp>
      <p:sp>
        <p:nvSpPr>
          <p:cNvPr id="168963" name="Rectangle 3"/>
          <p:cNvSpPr>
            <a:spLocks noGrp="1" noChangeArrowheads="1"/>
          </p:cNvSpPr>
          <p:nvPr>
            <p:ph type="body" idx="1"/>
          </p:nvPr>
        </p:nvSpPr>
        <p:spPr>
          <a:xfrm>
            <a:off x="431371" y="1196753"/>
            <a:ext cx="11471978" cy="4929411"/>
          </a:xfrm>
        </p:spPr>
        <p:txBody>
          <a:bodyPr/>
          <a:lstStyle/>
          <a:p>
            <a:r>
              <a:rPr lang="pt-PT" b="1" dirty="0" err="1" smtClean="0">
                <a:latin typeface="+mj-lt"/>
                <a:cs typeface="Arial" charset="0"/>
              </a:rPr>
              <a:t>Differential</a:t>
            </a:r>
            <a:r>
              <a:rPr lang="pt-PT" b="1" dirty="0" smtClean="0">
                <a:latin typeface="+mj-lt"/>
                <a:cs typeface="Arial" charset="0"/>
              </a:rPr>
              <a:t> </a:t>
            </a:r>
            <a:r>
              <a:rPr lang="pt-PT" b="1" dirty="0" err="1" smtClean="0">
                <a:latin typeface="+mj-lt"/>
                <a:cs typeface="Arial" charset="0"/>
              </a:rPr>
              <a:t>form</a:t>
            </a:r>
            <a:r>
              <a:rPr lang="pt-PT" b="1" dirty="0" smtClean="0">
                <a:latin typeface="+mj-lt"/>
                <a:cs typeface="Arial" charset="0"/>
              </a:rPr>
              <a:t>:</a:t>
            </a:r>
          </a:p>
          <a:p>
            <a:pPr lvl="1">
              <a:buFont typeface="Wingdings" panose="05000000000000000000" pitchFamily="2" charset="2"/>
              <a:buChar char="Ø"/>
            </a:pPr>
            <a:r>
              <a:rPr lang="pt-PT" b="1" dirty="0" smtClean="0">
                <a:latin typeface="+mj-lt"/>
                <a:cs typeface="Arial" charset="0"/>
              </a:rPr>
              <a:t> </a:t>
            </a:r>
            <a:r>
              <a:rPr lang="pt-PT" b="1" dirty="0" err="1" smtClean="0">
                <a:latin typeface="+mj-lt"/>
                <a:cs typeface="Arial" charset="0"/>
              </a:rPr>
              <a:t>based</a:t>
            </a:r>
            <a:r>
              <a:rPr lang="pt-PT" b="1" dirty="0" smtClean="0">
                <a:latin typeface="+mj-lt"/>
                <a:cs typeface="Arial" charset="0"/>
              </a:rPr>
              <a:t> </a:t>
            </a:r>
            <a:r>
              <a:rPr lang="pt-PT" b="1" dirty="0" err="1" smtClean="0">
                <a:latin typeface="+mj-lt"/>
                <a:cs typeface="Arial" charset="0"/>
              </a:rPr>
              <a:t>on</a:t>
            </a:r>
            <a:r>
              <a:rPr lang="pt-PT" b="1" dirty="0" smtClean="0">
                <a:latin typeface="+mj-lt"/>
                <a:cs typeface="Arial" charset="0"/>
              </a:rPr>
              <a:t> </a:t>
            </a:r>
            <a:r>
              <a:rPr lang="pt-PT" b="1" dirty="0" err="1" smtClean="0">
                <a:latin typeface="+mj-lt"/>
                <a:cs typeface="Arial" charset="0"/>
              </a:rPr>
              <a:t>the</a:t>
            </a:r>
            <a:r>
              <a:rPr lang="pt-PT" b="1" dirty="0" smtClean="0">
                <a:latin typeface="+mj-lt"/>
                <a:cs typeface="Arial" charset="0"/>
              </a:rPr>
              <a:t> </a:t>
            </a:r>
            <a:r>
              <a:rPr lang="pt-PT" b="1" dirty="0" err="1" smtClean="0">
                <a:latin typeface="+mj-lt"/>
                <a:cs typeface="Arial" charset="0"/>
              </a:rPr>
              <a:t>hypothesis</a:t>
            </a:r>
            <a:r>
              <a:rPr lang="pt-PT" b="1" dirty="0" smtClean="0">
                <a:latin typeface="+mj-lt"/>
                <a:cs typeface="Arial" charset="0"/>
              </a:rPr>
              <a:t> </a:t>
            </a:r>
            <a:r>
              <a:rPr lang="pt-PT" b="1" dirty="0" err="1" smtClean="0">
                <a:latin typeface="+mj-lt"/>
                <a:cs typeface="Arial" charset="0"/>
              </a:rPr>
              <a:t>that</a:t>
            </a:r>
            <a:r>
              <a:rPr lang="pt-PT" b="1" dirty="0" smtClean="0">
                <a:latin typeface="+mj-lt"/>
                <a:cs typeface="Arial" charset="0"/>
              </a:rPr>
              <a:t> </a:t>
            </a:r>
            <a:r>
              <a:rPr lang="pt-PT" b="1" dirty="0" err="1" smtClean="0">
                <a:solidFill>
                  <a:srgbClr val="008000"/>
                </a:solidFill>
                <a:latin typeface="+mj-lt"/>
                <a:cs typeface="Arial" charset="0"/>
              </a:rPr>
              <a:t>the</a:t>
            </a:r>
            <a:r>
              <a:rPr lang="pt-PT" b="1" dirty="0" smtClean="0">
                <a:solidFill>
                  <a:srgbClr val="008000"/>
                </a:solidFill>
                <a:latin typeface="+mj-lt"/>
                <a:cs typeface="Arial" charset="0"/>
              </a:rPr>
              <a:t> </a:t>
            </a:r>
            <a:r>
              <a:rPr lang="pt-PT" b="1" dirty="0">
                <a:solidFill>
                  <a:srgbClr val="008000"/>
                </a:solidFill>
                <a:latin typeface="+mj-lt"/>
                <a:cs typeface="Arial" charset="0"/>
              </a:rPr>
              <a:t>absolute growth rate of biomass (or volume) </a:t>
            </a:r>
            <a:r>
              <a:rPr lang="pt-PT" b="1" dirty="0" err="1">
                <a:solidFill>
                  <a:srgbClr val="008000"/>
                </a:solidFill>
                <a:latin typeface="+mj-lt"/>
                <a:cs typeface="Arial" charset="0"/>
              </a:rPr>
              <a:t>is</a:t>
            </a:r>
            <a:r>
              <a:rPr lang="pt-PT" b="1" dirty="0">
                <a:solidFill>
                  <a:srgbClr val="008000"/>
                </a:solidFill>
                <a:latin typeface="+mj-lt"/>
                <a:cs typeface="Arial" charset="0"/>
              </a:rPr>
              <a:t> </a:t>
            </a:r>
            <a:r>
              <a:rPr lang="pt-PT" b="1" dirty="0" err="1" smtClean="0">
                <a:solidFill>
                  <a:srgbClr val="008000"/>
                </a:solidFill>
                <a:latin typeface="+mj-lt"/>
                <a:cs typeface="Arial" charset="0"/>
              </a:rPr>
              <a:t>modelled</a:t>
            </a:r>
            <a:r>
              <a:rPr lang="pt-PT" b="1" dirty="0" smtClean="0">
                <a:solidFill>
                  <a:srgbClr val="008000"/>
                </a:solidFill>
                <a:latin typeface="+mj-lt"/>
                <a:cs typeface="Arial" charset="0"/>
              </a:rPr>
              <a:t> as </a:t>
            </a:r>
            <a:r>
              <a:rPr lang="pt-PT" b="1" dirty="0" err="1" smtClean="0">
                <a:solidFill>
                  <a:srgbClr val="008000"/>
                </a:solidFill>
                <a:latin typeface="+mj-lt"/>
                <a:cs typeface="Arial" charset="0"/>
              </a:rPr>
              <a:t>the</a:t>
            </a:r>
            <a:r>
              <a:rPr lang="pt-PT" b="1" dirty="0" smtClean="0">
                <a:solidFill>
                  <a:srgbClr val="008000"/>
                </a:solidFill>
                <a:latin typeface="+mj-lt"/>
                <a:cs typeface="Arial" charset="0"/>
              </a:rPr>
              <a:t> </a:t>
            </a:r>
            <a:r>
              <a:rPr lang="pt-PT" b="1" dirty="0" err="1" smtClean="0">
                <a:solidFill>
                  <a:srgbClr val="008000"/>
                </a:solidFill>
                <a:latin typeface="+mj-lt"/>
                <a:cs typeface="Arial" charset="0"/>
              </a:rPr>
              <a:t>difference</a:t>
            </a:r>
            <a:r>
              <a:rPr lang="pt-PT" b="1" dirty="0" smtClean="0">
                <a:solidFill>
                  <a:srgbClr val="008000"/>
                </a:solidFill>
                <a:latin typeface="+mj-lt"/>
                <a:cs typeface="Arial" charset="0"/>
              </a:rPr>
              <a:t> </a:t>
            </a:r>
            <a:r>
              <a:rPr lang="pt-PT" b="1" dirty="0" err="1" smtClean="0">
                <a:solidFill>
                  <a:srgbClr val="008000"/>
                </a:solidFill>
                <a:latin typeface="+mj-lt"/>
                <a:cs typeface="Arial" charset="0"/>
              </a:rPr>
              <a:t>between</a:t>
            </a:r>
            <a:r>
              <a:rPr lang="pt-PT" b="1" dirty="0" smtClean="0">
                <a:solidFill>
                  <a:srgbClr val="008000"/>
                </a:solidFill>
                <a:latin typeface="+mj-lt"/>
                <a:cs typeface="Arial" charset="0"/>
              </a:rPr>
              <a:t>:</a:t>
            </a:r>
            <a:endParaRPr lang="pt-PT" b="1" dirty="0">
              <a:solidFill>
                <a:srgbClr val="008000"/>
              </a:solidFill>
              <a:latin typeface="+mj-lt"/>
              <a:cs typeface="Arial" charset="0"/>
            </a:endParaRPr>
          </a:p>
          <a:p>
            <a:pPr lvl="2"/>
            <a:r>
              <a:rPr lang="pt-PT" sz="2000" b="1" dirty="0">
                <a:solidFill>
                  <a:srgbClr val="009900"/>
                </a:solidFill>
                <a:latin typeface="+mj-lt"/>
                <a:cs typeface="Arial" charset="0"/>
              </a:rPr>
              <a:t>the </a:t>
            </a:r>
            <a:r>
              <a:rPr lang="pt-PT" sz="2000" b="1" i="1" dirty="0">
                <a:solidFill>
                  <a:srgbClr val="009900"/>
                </a:solidFill>
                <a:latin typeface="+mj-lt"/>
                <a:cs typeface="Arial" charset="0"/>
              </a:rPr>
              <a:t>anabolic rate </a:t>
            </a:r>
            <a:r>
              <a:rPr lang="pt-PT" sz="2000" b="1" dirty="0">
                <a:solidFill>
                  <a:srgbClr val="009900"/>
                </a:solidFill>
                <a:latin typeface="+mj-lt"/>
                <a:cs typeface="Arial" charset="0"/>
              </a:rPr>
              <a:t>(construction </a:t>
            </a:r>
            <a:r>
              <a:rPr lang="pt-PT" sz="2000" b="1" dirty="0" smtClean="0">
                <a:solidFill>
                  <a:srgbClr val="009900"/>
                </a:solidFill>
                <a:latin typeface="+mj-lt"/>
                <a:cs typeface="Arial" charset="0"/>
              </a:rPr>
              <a:t>metabolism), </a:t>
            </a:r>
            <a:r>
              <a:rPr lang="pt-PT" sz="2000" dirty="0" smtClean="0">
                <a:solidFill>
                  <a:srgbClr val="009900"/>
                </a:solidFill>
                <a:latin typeface="+mj-lt"/>
                <a:cs typeface="Arial" charset="0"/>
              </a:rPr>
              <a:t>proportional </a:t>
            </a:r>
            <a:r>
              <a:rPr lang="pt-PT" sz="2000" dirty="0">
                <a:solidFill>
                  <a:srgbClr val="009900"/>
                </a:solidFill>
                <a:latin typeface="+mj-lt"/>
                <a:cs typeface="Arial" charset="0"/>
              </a:rPr>
              <a:t>to the </a:t>
            </a:r>
            <a:r>
              <a:rPr lang="pt-PT" sz="2000" dirty="0">
                <a:solidFill>
                  <a:srgbClr val="0070C0"/>
                </a:solidFill>
                <a:latin typeface="+mj-lt"/>
                <a:cs typeface="Arial" charset="0"/>
              </a:rPr>
              <a:t>photossintethicaly active area </a:t>
            </a:r>
            <a:r>
              <a:rPr lang="pt-PT" sz="2000" dirty="0">
                <a:solidFill>
                  <a:srgbClr val="009900"/>
                </a:solidFill>
                <a:latin typeface="+mj-lt"/>
                <a:cs typeface="Arial" charset="0"/>
              </a:rPr>
              <a:t>(expressed as an allometric relationship with biomass)</a:t>
            </a:r>
          </a:p>
          <a:p>
            <a:pPr lvl="2"/>
            <a:r>
              <a:rPr lang="pt-PT" sz="2000" b="1" dirty="0">
                <a:solidFill>
                  <a:srgbClr val="009900"/>
                </a:solidFill>
                <a:latin typeface="+mj-lt"/>
                <a:cs typeface="Arial" charset="0"/>
              </a:rPr>
              <a:t>the </a:t>
            </a:r>
            <a:r>
              <a:rPr lang="pt-PT" sz="2000" b="1" i="1" dirty="0">
                <a:solidFill>
                  <a:srgbClr val="009900"/>
                </a:solidFill>
                <a:latin typeface="+mj-lt"/>
                <a:cs typeface="Arial" charset="0"/>
              </a:rPr>
              <a:t>catabolic </a:t>
            </a:r>
            <a:r>
              <a:rPr lang="pt-PT" sz="2000" b="1" i="1" dirty="0" smtClean="0">
                <a:solidFill>
                  <a:srgbClr val="009900"/>
                </a:solidFill>
                <a:latin typeface="+mj-lt"/>
                <a:cs typeface="Arial" charset="0"/>
              </a:rPr>
              <a:t>rate </a:t>
            </a:r>
            <a:r>
              <a:rPr lang="pt-PT" sz="2000" b="1" dirty="0">
                <a:solidFill>
                  <a:srgbClr val="009900"/>
                </a:solidFill>
                <a:latin typeface="+mj-lt"/>
                <a:cs typeface="Arial" charset="0"/>
              </a:rPr>
              <a:t>(destruction </a:t>
            </a:r>
            <a:r>
              <a:rPr lang="pt-PT" sz="2000" b="1" dirty="0" smtClean="0">
                <a:solidFill>
                  <a:srgbClr val="009900"/>
                </a:solidFill>
                <a:latin typeface="+mj-lt"/>
                <a:cs typeface="Arial" charset="0"/>
              </a:rPr>
              <a:t>metabolism), </a:t>
            </a:r>
            <a:r>
              <a:rPr lang="pt-PT" sz="2000" dirty="0" smtClean="0">
                <a:solidFill>
                  <a:srgbClr val="009900"/>
                </a:solidFill>
                <a:latin typeface="+mj-lt"/>
                <a:cs typeface="Arial" charset="0"/>
              </a:rPr>
              <a:t>proportional </a:t>
            </a:r>
            <a:r>
              <a:rPr lang="pt-PT" sz="2000" dirty="0">
                <a:solidFill>
                  <a:srgbClr val="009900"/>
                </a:solidFill>
                <a:latin typeface="+mj-lt"/>
                <a:cs typeface="Arial" charset="0"/>
              </a:rPr>
              <a:t>to </a:t>
            </a:r>
            <a:r>
              <a:rPr lang="pt-PT" sz="2000" dirty="0" err="1" smtClean="0">
                <a:solidFill>
                  <a:schemeClr val="accent6">
                    <a:lumMod val="75000"/>
                  </a:schemeClr>
                </a:solidFill>
                <a:latin typeface="+mj-lt"/>
                <a:cs typeface="Arial" charset="0"/>
              </a:rPr>
              <a:t>biomass</a:t>
            </a:r>
            <a:endParaRPr lang="pt-PT" sz="2000" dirty="0" smtClean="0">
              <a:solidFill>
                <a:schemeClr val="accent6">
                  <a:lumMod val="75000"/>
                </a:schemeClr>
              </a:solidFill>
              <a:latin typeface="+mj-lt"/>
              <a:cs typeface="Arial" charset="0"/>
            </a:endParaRPr>
          </a:p>
          <a:p>
            <a:pPr lvl="2"/>
            <a:endParaRPr lang="pt-PT" sz="1000" dirty="0">
              <a:latin typeface="+mj-lt"/>
              <a:cs typeface="Arial" charset="0"/>
            </a:endParaRPr>
          </a:p>
          <a:p>
            <a:pPr lvl="2">
              <a:lnSpc>
                <a:spcPct val="150000"/>
              </a:lnSpc>
              <a:spcBef>
                <a:spcPct val="5000"/>
              </a:spcBef>
              <a:buFont typeface="Marlett" pitchFamily="2" charset="2"/>
              <a:buNone/>
            </a:pPr>
            <a:r>
              <a:rPr lang="pt-PT" sz="1400" dirty="0">
                <a:latin typeface="+mj-lt"/>
                <a:cs typeface="Arial" charset="0"/>
              </a:rPr>
              <a:t>    </a:t>
            </a:r>
            <a:r>
              <a:rPr lang="pt-PT" sz="1400" dirty="0" smtClean="0">
                <a:latin typeface="+mj-lt"/>
                <a:cs typeface="Arial" charset="0"/>
              </a:rPr>
              <a:t> </a:t>
            </a:r>
            <a:r>
              <a:rPr lang="pt-PT" dirty="0" err="1" smtClean="0">
                <a:latin typeface="+mj-lt"/>
                <a:cs typeface="Arial" charset="0"/>
              </a:rPr>
              <a:t>Anabolic</a:t>
            </a:r>
            <a:r>
              <a:rPr lang="pt-PT" dirty="0" smtClean="0">
                <a:latin typeface="+mj-lt"/>
                <a:cs typeface="Arial" charset="0"/>
              </a:rPr>
              <a:t> </a:t>
            </a:r>
            <a:r>
              <a:rPr lang="pt-PT" dirty="0">
                <a:latin typeface="+mj-lt"/>
                <a:cs typeface="Arial" charset="0"/>
              </a:rPr>
              <a:t>rate</a:t>
            </a:r>
          </a:p>
          <a:p>
            <a:pPr lvl="2">
              <a:lnSpc>
                <a:spcPct val="150000"/>
              </a:lnSpc>
              <a:spcBef>
                <a:spcPct val="5000"/>
              </a:spcBef>
              <a:buFont typeface="Marlett" pitchFamily="2" charset="2"/>
              <a:buNone/>
            </a:pPr>
            <a:r>
              <a:rPr lang="pt-PT" dirty="0">
                <a:latin typeface="+mj-lt"/>
                <a:cs typeface="Arial" charset="0"/>
              </a:rPr>
              <a:t>    Catabolic rate</a:t>
            </a:r>
          </a:p>
          <a:p>
            <a:pPr lvl="2">
              <a:lnSpc>
                <a:spcPct val="150000"/>
              </a:lnSpc>
              <a:spcBef>
                <a:spcPct val="5000"/>
              </a:spcBef>
              <a:buFont typeface="Marlett" pitchFamily="2" charset="2"/>
              <a:buNone/>
            </a:pPr>
            <a:r>
              <a:rPr lang="pt-PT" dirty="0">
                <a:latin typeface="+mj-lt"/>
                <a:cs typeface="Arial" charset="0"/>
              </a:rPr>
              <a:t>    </a:t>
            </a:r>
            <a:r>
              <a:rPr lang="pt-PT" dirty="0" err="1">
                <a:latin typeface="+mj-lt"/>
                <a:cs typeface="Arial" charset="0"/>
              </a:rPr>
              <a:t>Growth</a:t>
            </a:r>
            <a:r>
              <a:rPr lang="pt-PT" dirty="0">
                <a:latin typeface="+mj-lt"/>
                <a:cs typeface="Arial" charset="0"/>
              </a:rPr>
              <a:t> rate</a:t>
            </a:r>
          </a:p>
        </p:txBody>
      </p:sp>
      <p:sp>
        <p:nvSpPr>
          <p:cNvPr id="168970" name="Text Box 10"/>
          <p:cNvSpPr txBox="1">
            <a:spLocks noChangeArrowheads="1"/>
          </p:cNvSpPr>
          <p:nvPr/>
        </p:nvSpPr>
        <p:spPr bwMode="auto">
          <a:xfrm>
            <a:off x="2207568" y="5767575"/>
            <a:ext cx="7924800" cy="646331"/>
          </a:xfrm>
          <a:prstGeom prst="rect">
            <a:avLst/>
          </a:prstGeom>
          <a:noFill/>
          <a:ln w="9525">
            <a:noFill/>
            <a:miter lim="800000"/>
            <a:headEnd/>
            <a:tailEnd/>
          </a:ln>
          <a:effectLst/>
        </p:spPr>
        <p:txBody>
          <a:bodyPr>
            <a:spAutoFit/>
          </a:bodyPr>
          <a:lstStyle/>
          <a:p>
            <a:pPr>
              <a:spcBef>
                <a:spcPct val="50000"/>
              </a:spcBef>
            </a:pPr>
            <a:r>
              <a:rPr lang="pt-PT" b="1" dirty="0">
                <a:solidFill>
                  <a:srgbClr val="0070C0"/>
                </a:solidFill>
                <a:latin typeface="+mj-lt"/>
              </a:rPr>
              <a:t>S</a:t>
            </a:r>
            <a:r>
              <a:rPr lang="pt-PT" b="1" dirty="0">
                <a:solidFill>
                  <a:srgbClr val="008000"/>
                </a:solidFill>
                <a:latin typeface="+mj-lt"/>
              </a:rPr>
              <a:t> – </a:t>
            </a:r>
            <a:r>
              <a:rPr lang="pt-PT" b="1" dirty="0">
                <a:solidFill>
                  <a:srgbClr val="0070C0"/>
                </a:solidFill>
                <a:latin typeface="+mj-lt"/>
                <a:cs typeface="Arial" charset="0"/>
              </a:rPr>
              <a:t>photossintethically active biomass</a:t>
            </a:r>
            <a:r>
              <a:rPr lang="en-GB" b="1" dirty="0">
                <a:solidFill>
                  <a:srgbClr val="0070C0"/>
                </a:solidFill>
                <a:latin typeface="+mj-lt"/>
              </a:rPr>
              <a:t> </a:t>
            </a:r>
            <a:r>
              <a:rPr lang="pt-PT" b="1" dirty="0">
                <a:solidFill>
                  <a:srgbClr val="008000"/>
                </a:solidFill>
                <a:latin typeface="+mj-lt"/>
              </a:rPr>
              <a:t>; </a:t>
            </a:r>
            <a:r>
              <a:rPr lang="pt-PT" b="1" dirty="0">
                <a:solidFill>
                  <a:schemeClr val="accent6">
                    <a:lumMod val="75000"/>
                  </a:schemeClr>
                </a:solidFill>
                <a:latin typeface="+mj-lt"/>
              </a:rPr>
              <a:t>Y</a:t>
            </a:r>
            <a:r>
              <a:rPr lang="pt-PT" b="1" dirty="0">
                <a:solidFill>
                  <a:srgbClr val="008000"/>
                </a:solidFill>
                <a:latin typeface="+mj-lt"/>
              </a:rPr>
              <a:t> – </a:t>
            </a:r>
            <a:r>
              <a:rPr lang="pt-PT" b="1" dirty="0">
                <a:solidFill>
                  <a:schemeClr val="accent6">
                    <a:lumMod val="75000"/>
                  </a:schemeClr>
                </a:solidFill>
                <a:latin typeface="+mj-lt"/>
              </a:rPr>
              <a:t>biomass</a:t>
            </a:r>
            <a:r>
              <a:rPr lang="pt-PT" b="1" dirty="0">
                <a:solidFill>
                  <a:srgbClr val="008000"/>
                </a:solidFill>
                <a:latin typeface="+mj-lt"/>
              </a:rPr>
              <a:t>; m – alometric coefficient;</a:t>
            </a:r>
          </a:p>
          <a:p>
            <a:pPr>
              <a:lnSpc>
                <a:spcPct val="50000"/>
              </a:lnSpc>
              <a:spcBef>
                <a:spcPct val="50000"/>
              </a:spcBef>
            </a:pPr>
            <a:r>
              <a:rPr lang="pt-PT" b="1" dirty="0">
                <a:solidFill>
                  <a:srgbClr val="008000"/>
                </a:solidFill>
                <a:latin typeface="+mj-lt"/>
              </a:rPr>
              <a:t>c0,c1,c2,c3 – </a:t>
            </a:r>
            <a:r>
              <a:rPr lang="pt-PT" b="1" dirty="0" err="1">
                <a:solidFill>
                  <a:srgbClr val="008000"/>
                </a:solidFill>
                <a:latin typeface="+mj-lt"/>
              </a:rPr>
              <a:t>proportionality</a:t>
            </a:r>
            <a:r>
              <a:rPr lang="pt-PT" b="1" dirty="0">
                <a:solidFill>
                  <a:srgbClr val="008000"/>
                </a:solidFill>
                <a:latin typeface="+mj-lt"/>
              </a:rPr>
              <a:t> </a:t>
            </a:r>
            <a:r>
              <a:rPr lang="pt-PT" b="1" dirty="0" err="1">
                <a:solidFill>
                  <a:srgbClr val="008000"/>
                </a:solidFill>
                <a:latin typeface="+mj-lt"/>
              </a:rPr>
              <a:t>coefficients</a:t>
            </a:r>
            <a:endParaRPr lang="en-GB" b="1" dirty="0">
              <a:solidFill>
                <a:srgbClr val="008000"/>
              </a:solidFill>
              <a:latin typeface="+mj-lt"/>
            </a:endParaRPr>
          </a:p>
        </p:txBody>
      </p:sp>
      <p:cxnSp>
        <p:nvCxnSpPr>
          <p:cNvPr id="8" name="Straight Connector 7"/>
          <p:cNvCxnSpPr/>
          <p:nvPr/>
        </p:nvCxnSpPr>
        <p:spPr bwMode="auto">
          <a:xfrm>
            <a:off x="3143672" y="4562272"/>
            <a:ext cx="1368152" cy="0"/>
          </a:xfrm>
          <a:prstGeom prst="line">
            <a:avLst/>
          </a:prstGeom>
          <a:solidFill>
            <a:schemeClr val="accent1"/>
          </a:solidFill>
          <a:ln w="25400" cap="flat" cmpd="sng" algn="ctr">
            <a:solidFill>
              <a:srgbClr val="008000"/>
            </a:solidFill>
            <a:prstDash val="solid"/>
            <a:round/>
            <a:headEnd type="none" w="med" len="med"/>
            <a:tailEnd type="none" w="med" len="med"/>
          </a:ln>
          <a:effectLst/>
        </p:spPr>
      </p:cxnSp>
      <p:cxnSp>
        <p:nvCxnSpPr>
          <p:cNvPr id="17" name="Straight Connector 16"/>
          <p:cNvCxnSpPr/>
          <p:nvPr/>
        </p:nvCxnSpPr>
        <p:spPr bwMode="auto">
          <a:xfrm>
            <a:off x="3143672" y="4994320"/>
            <a:ext cx="1368000" cy="0"/>
          </a:xfrm>
          <a:prstGeom prst="line">
            <a:avLst/>
          </a:prstGeom>
          <a:solidFill>
            <a:schemeClr val="accent1"/>
          </a:solidFill>
          <a:ln w="25400" cap="flat" cmpd="sng" algn="ctr">
            <a:solidFill>
              <a:srgbClr val="008000"/>
            </a:solidFill>
            <a:prstDash val="solid"/>
            <a:round/>
            <a:headEnd type="none" w="med" len="med"/>
            <a:tailEnd type="none" w="med" len="med"/>
          </a:ln>
          <a:effectLst/>
        </p:spPr>
      </p:cxnSp>
      <p:cxnSp>
        <p:nvCxnSpPr>
          <p:cNvPr id="18" name="Straight Connector 17"/>
          <p:cNvCxnSpPr/>
          <p:nvPr/>
        </p:nvCxnSpPr>
        <p:spPr bwMode="auto">
          <a:xfrm>
            <a:off x="3143672" y="5426368"/>
            <a:ext cx="1368000" cy="0"/>
          </a:xfrm>
          <a:prstGeom prst="line">
            <a:avLst/>
          </a:prstGeom>
          <a:solidFill>
            <a:schemeClr val="accent1"/>
          </a:solidFill>
          <a:ln w="25400" cap="flat" cmpd="sng" algn="ctr">
            <a:solidFill>
              <a:srgbClr val="008000"/>
            </a:solidFill>
            <a:prstDash val="solid"/>
            <a:round/>
            <a:headEnd type="none" w="med" len="med"/>
            <a:tailEnd type="none" w="med" len="med"/>
          </a:ln>
          <a:effectLst/>
        </p:spPr>
      </p:cxnSp>
      <p:pic>
        <p:nvPicPr>
          <p:cNvPr id="3" name="Picture 2"/>
          <p:cNvPicPr>
            <a:picLocks noChangeAspect="1"/>
          </p:cNvPicPr>
          <p:nvPr/>
        </p:nvPicPr>
        <p:blipFill rotWithShape="1">
          <a:blip r:embed="rId3"/>
          <a:srcRect b="20396"/>
          <a:stretch/>
        </p:blipFill>
        <p:spPr>
          <a:xfrm>
            <a:off x="4690587" y="4343090"/>
            <a:ext cx="1944216" cy="1284602"/>
          </a:xfrm>
          <a:prstGeom prst="rect">
            <a:avLst/>
          </a:prstGeom>
        </p:spPr>
      </p:pic>
    </p:spTree>
    <p:extLst>
      <p:ext uri="{BB962C8B-B14F-4D97-AF65-F5344CB8AC3E}">
        <p14:creationId xmlns:p14="http://schemas.microsoft.com/office/powerpoint/2010/main" val="42023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wipe(left)">
                                      <p:cBhvr>
                                        <p:cTn id="7" dur="500"/>
                                        <p:tgtEl>
                                          <p:spTgt spid="168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963">
                                            <p:txEl>
                                              <p:pRg st="1" end="1"/>
                                            </p:txEl>
                                          </p:spTgt>
                                        </p:tgtEl>
                                        <p:attrNameLst>
                                          <p:attrName>style.visibility</p:attrName>
                                        </p:attrNameLst>
                                      </p:cBhvr>
                                      <p:to>
                                        <p:strVal val="visible"/>
                                      </p:to>
                                    </p:set>
                                    <p:animEffect transition="in" filter="wipe(left)">
                                      <p:cBhvr>
                                        <p:cTn id="12" dur="500"/>
                                        <p:tgtEl>
                                          <p:spTgt spid="168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963">
                                            <p:txEl>
                                              <p:pRg st="2" end="2"/>
                                            </p:txEl>
                                          </p:spTgt>
                                        </p:tgtEl>
                                        <p:attrNameLst>
                                          <p:attrName>style.visibility</p:attrName>
                                        </p:attrNameLst>
                                      </p:cBhvr>
                                      <p:to>
                                        <p:strVal val="visible"/>
                                      </p:to>
                                    </p:set>
                                    <p:animEffect transition="in" filter="wipe(left)">
                                      <p:cBhvr>
                                        <p:cTn id="17" dur="500"/>
                                        <p:tgtEl>
                                          <p:spTgt spid="168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963">
                                            <p:txEl>
                                              <p:pRg st="3" end="3"/>
                                            </p:txEl>
                                          </p:spTgt>
                                        </p:tgtEl>
                                        <p:attrNameLst>
                                          <p:attrName>style.visibility</p:attrName>
                                        </p:attrNameLst>
                                      </p:cBhvr>
                                      <p:to>
                                        <p:strVal val="visible"/>
                                      </p:to>
                                    </p:set>
                                    <p:animEffect transition="in" filter="wipe(left)">
                                      <p:cBhvr>
                                        <p:cTn id="22" dur="500"/>
                                        <p:tgtEl>
                                          <p:spTgt spid="168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963">
                                            <p:txEl>
                                              <p:pRg st="5" end="5"/>
                                            </p:txEl>
                                          </p:spTgt>
                                        </p:tgtEl>
                                        <p:attrNameLst>
                                          <p:attrName>style.visibility</p:attrName>
                                        </p:attrNameLst>
                                      </p:cBhvr>
                                      <p:to>
                                        <p:strVal val="visible"/>
                                      </p:to>
                                    </p:set>
                                    <p:animEffect transition="in" filter="wipe(left)">
                                      <p:cBhvr>
                                        <p:cTn id="27" dur="500"/>
                                        <p:tgtEl>
                                          <p:spTgt spid="168963">
                                            <p:txEl>
                                              <p:pRg st="5" end="5"/>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8963">
                                            <p:txEl>
                                              <p:pRg st="6" end="6"/>
                                            </p:txEl>
                                          </p:spTgt>
                                        </p:tgtEl>
                                        <p:attrNameLst>
                                          <p:attrName>style.visibility</p:attrName>
                                        </p:attrNameLst>
                                      </p:cBhvr>
                                      <p:to>
                                        <p:strVal val="visible"/>
                                      </p:to>
                                    </p:set>
                                    <p:animEffect transition="in" filter="wipe(left)">
                                      <p:cBhvr>
                                        <p:cTn id="30" dur="500"/>
                                        <p:tgtEl>
                                          <p:spTgt spid="168963">
                                            <p:txEl>
                                              <p:pRg st="6" end="6"/>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8963">
                                            <p:txEl>
                                              <p:pRg st="7" end="7"/>
                                            </p:txEl>
                                          </p:spTgt>
                                        </p:tgtEl>
                                        <p:attrNameLst>
                                          <p:attrName>style.visibility</p:attrName>
                                        </p:attrNameLst>
                                      </p:cBhvr>
                                      <p:to>
                                        <p:strVal val="visible"/>
                                      </p:to>
                                    </p:set>
                                    <p:animEffect transition="in" filter="wipe(left)">
                                      <p:cBhvr>
                                        <p:cTn id="33" dur="500"/>
                                        <p:tgtEl>
                                          <p:spTgt spid="168963">
                                            <p:txEl>
                                              <p:pRg st="7" end="7"/>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8970"/>
                                        </p:tgtEl>
                                        <p:attrNameLst>
                                          <p:attrName>style.visibility</p:attrName>
                                        </p:attrNameLst>
                                      </p:cBhvr>
                                      <p:to>
                                        <p:strVal val="visible"/>
                                      </p:to>
                                    </p:set>
                                    <p:animEffect transition="in" filter="wipe(left)">
                                      <p:cBhvr>
                                        <p:cTn id="45" dur="500"/>
                                        <p:tgtEl>
                                          <p:spTgt spid="168970"/>
                                        </p:tgtEl>
                                      </p:cBhvr>
                                    </p:animEffect>
                                  </p:childTnLst>
                                </p:cTn>
                              </p:par>
                              <p:par>
                                <p:cTn id="46" presetID="22" presetClass="entr" presetSubtype="8"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uiExpand="1" build="p" bldLvl="4" autoUpdateAnimBg="0"/>
      <p:bldP spid="1689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pt-PT" dirty="0" err="1"/>
              <a:t>Richards</a:t>
            </a:r>
            <a:r>
              <a:rPr lang="pt-PT" dirty="0"/>
              <a:t> </a:t>
            </a:r>
            <a:r>
              <a:rPr lang="pt-PT" dirty="0" err="1" smtClean="0"/>
              <a:t>type</a:t>
            </a:r>
            <a:r>
              <a:rPr lang="pt-PT" dirty="0" smtClean="0"/>
              <a:t> </a:t>
            </a:r>
            <a:r>
              <a:rPr lang="pt-PT" dirty="0" err="1" smtClean="0"/>
              <a:t>functions</a:t>
            </a:r>
            <a:endParaRPr lang="en-GB" dirty="0"/>
          </a:p>
        </p:txBody>
      </p:sp>
      <p:sp>
        <p:nvSpPr>
          <p:cNvPr id="171011" name="Rectangle 3"/>
          <p:cNvSpPr>
            <a:spLocks noGrp="1" noChangeArrowheads="1"/>
          </p:cNvSpPr>
          <p:nvPr>
            <p:ph type="body" idx="1"/>
          </p:nvPr>
        </p:nvSpPr>
        <p:spPr/>
        <p:txBody>
          <a:bodyPr/>
          <a:lstStyle/>
          <a:p>
            <a:r>
              <a:rPr lang="en-US" b="1" dirty="0">
                <a:latin typeface="+mj-lt"/>
                <a:cs typeface="Times New Roman" pitchFamily="18" charset="0"/>
              </a:rPr>
              <a:t>The differential form of the Richards function </a:t>
            </a:r>
            <a:r>
              <a:rPr lang="en-US" b="1" dirty="0" smtClean="0">
                <a:latin typeface="+mj-lt"/>
                <a:cs typeface="Times New Roman" pitchFamily="18" charset="0"/>
              </a:rPr>
              <a:t>is then:</a:t>
            </a:r>
          </a:p>
          <a:p>
            <a:endParaRPr lang="en-US" dirty="0">
              <a:latin typeface="+mj-lt"/>
              <a:cs typeface="Times New Roman" pitchFamily="18" charset="0"/>
            </a:endParaRPr>
          </a:p>
          <a:p>
            <a:pPr lvl="1"/>
            <a:endParaRPr lang="pt-PT" sz="1200" dirty="0">
              <a:latin typeface="+mj-lt"/>
              <a:cs typeface="Times New Roman" pitchFamily="18" charset="0"/>
            </a:endParaRPr>
          </a:p>
          <a:p>
            <a:r>
              <a:rPr lang="pt-PT" b="1" dirty="0" err="1" smtClean="0">
                <a:latin typeface="+mj-lt"/>
                <a:cs typeface="Times New Roman" pitchFamily="18" charset="0"/>
              </a:rPr>
              <a:t>By</a:t>
            </a:r>
            <a:r>
              <a:rPr lang="pt-PT" b="1" dirty="0" smtClean="0">
                <a:latin typeface="+mj-lt"/>
                <a:cs typeface="Times New Roman" pitchFamily="18" charset="0"/>
              </a:rPr>
              <a:t> </a:t>
            </a:r>
            <a:r>
              <a:rPr lang="pt-PT" b="1" dirty="0">
                <a:latin typeface="+mj-lt"/>
                <a:cs typeface="Times New Roman" pitchFamily="18" charset="0"/>
              </a:rPr>
              <a:t>integration and using the initial condition </a:t>
            </a:r>
            <a:r>
              <a:rPr lang="pt-PT" b="1" i="1" dirty="0">
                <a:latin typeface="+mj-lt"/>
                <a:cs typeface="Times New Roman" pitchFamily="18" charset="0"/>
              </a:rPr>
              <a:t>y(t</a:t>
            </a:r>
            <a:r>
              <a:rPr lang="pt-PT" b="1" i="1" baseline="-30000" dirty="0">
                <a:latin typeface="+mj-lt"/>
                <a:cs typeface="Times New Roman" pitchFamily="18" charset="0"/>
              </a:rPr>
              <a:t>0</a:t>
            </a:r>
            <a:r>
              <a:rPr lang="pt-PT" b="1" i="1" dirty="0">
                <a:latin typeface="+mj-lt"/>
                <a:cs typeface="Times New Roman" pitchFamily="18" charset="0"/>
              </a:rPr>
              <a:t>)</a:t>
            </a:r>
            <a:r>
              <a:rPr lang="pt-PT" b="1" dirty="0">
                <a:latin typeface="+mj-lt"/>
                <a:cs typeface="Times New Roman" pitchFamily="18" charset="0"/>
              </a:rPr>
              <a:t>=0, the integral form of the Richards function is obtained:</a:t>
            </a:r>
            <a:r>
              <a:rPr lang="en-GB" b="1" dirty="0">
                <a:latin typeface="+mj-lt"/>
                <a:cs typeface="Times New Roman" pitchFamily="18" charset="0"/>
              </a:rPr>
              <a:t> </a:t>
            </a:r>
          </a:p>
          <a:p>
            <a:endParaRPr lang="pt-PT" dirty="0">
              <a:latin typeface="+mj-lt"/>
              <a:cs typeface="Arial" charset="0"/>
            </a:endParaRPr>
          </a:p>
        </p:txBody>
      </p:sp>
      <p:sp>
        <p:nvSpPr>
          <p:cNvPr id="171014" name="Text Box 6"/>
          <p:cNvSpPr txBox="1">
            <a:spLocks noChangeArrowheads="1"/>
          </p:cNvSpPr>
          <p:nvPr/>
        </p:nvSpPr>
        <p:spPr bwMode="auto">
          <a:xfrm>
            <a:off x="695400" y="3554908"/>
            <a:ext cx="7924800" cy="1138773"/>
          </a:xfrm>
          <a:prstGeom prst="rect">
            <a:avLst/>
          </a:prstGeom>
          <a:noFill/>
          <a:ln w="9525">
            <a:noFill/>
            <a:miter lim="800000"/>
            <a:headEnd/>
            <a:tailEnd/>
          </a:ln>
          <a:effectLst/>
        </p:spPr>
        <p:txBody>
          <a:bodyPr>
            <a:spAutoFit/>
          </a:bodyPr>
          <a:lstStyle/>
          <a:p>
            <a:pPr>
              <a:spcBef>
                <a:spcPct val="50000"/>
              </a:spcBef>
            </a:pPr>
            <a:endParaRPr lang="pt-PT" sz="2000" dirty="0">
              <a:solidFill>
                <a:srgbClr val="008000"/>
              </a:solidFill>
              <a:latin typeface="Trebuchet MS" pitchFamily="34" charset="0"/>
              <a:cs typeface="Arial" charset="0"/>
            </a:endParaRPr>
          </a:p>
          <a:p>
            <a:pPr>
              <a:spcBef>
                <a:spcPct val="50000"/>
              </a:spcBef>
            </a:pPr>
            <a:endParaRPr lang="pt-PT" sz="1100" dirty="0">
              <a:solidFill>
                <a:srgbClr val="008000"/>
              </a:solidFill>
              <a:latin typeface="Trebuchet MS" pitchFamily="34" charset="0"/>
              <a:cs typeface="Arial" charset="0"/>
            </a:endParaRPr>
          </a:p>
          <a:p>
            <a:pPr>
              <a:spcBef>
                <a:spcPct val="50000"/>
              </a:spcBef>
            </a:pPr>
            <a:r>
              <a:rPr lang="pt-PT" sz="2000" b="1" dirty="0" err="1">
                <a:solidFill>
                  <a:srgbClr val="008000"/>
                </a:solidFill>
                <a:latin typeface="Trebuchet MS" pitchFamily="34" charset="0"/>
                <a:cs typeface="Arial" charset="0"/>
              </a:rPr>
              <a:t>with</a:t>
            </a:r>
            <a:r>
              <a:rPr lang="pt-PT" sz="2000" b="1" dirty="0">
                <a:solidFill>
                  <a:srgbClr val="008000"/>
                </a:solidFill>
                <a:latin typeface="Trebuchet MS" pitchFamily="34" charset="0"/>
                <a:cs typeface="Arial" charset="0"/>
              </a:rPr>
              <a:t> parameters </a:t>
            </a:r>
            <a:r>
              <a:rPr lang="pt-PT" sz="2000" b="1" i="1" dirty="0">
                <a:solidFill>
                  <a:srgbClr val="008000"/>
                </a:solidFill>
                <a:latin typeface="Trebuchet MS" pitchFamily="34" charset="0"/>
                <a:cs typeface="Arial" charset="0"/>
              </a:rPr>
              <a:t>m</a:t>
            </a:r>
            <a:r>
              <a:rPr lang="pt-PT" sz="2000" b="1" dirty="0">
                <a:solidFill>
                  <a:srgbClr val="008000"/>
                </a:solidFill>
                <a:latin typeface="Trebuchet MS" pitchFamily="34" charset="0"/>
                <a:cs typeface="Arial" charset="0"/>
              </a:rPr>
              <a:t>, </a:t>
            </a:r>
            <a:r>
              <a:rPr lang="pt-PT" sz="2000" b="1" i="1" dirty="0">
                <a:solidFill>
                  <a:srgbClr val="008000"/>
                </a:solidFill>
                <a:latin typeface="Trebuchet MS" pitchFamily="34" charset="0"/>
                <a:cs typeface="Arial" charset="0"/>
              </a:rPr>
              <a:t>c</a:t>
            </a:r>
            <a:r>
              <a:rPr lang="pt-PT" sz="2000" b="1" dirty="0">
                <a:solidFill>
                  <a:srgbClr val="008000"/>
                </a:solidFill>
                <a:latin typeface="Trebuchet MS" pitchFamily="34" charset="0"/>
                <a:cs typeface="Arial" charset="0"/>
              </a:rPr>
              <a:t>, </a:t>
            </a:r>
            <a:r>
              <a:rPr lang="pt-PT" sz="2000" b="1" i="1" dirty="0">
                <a:solidFill>
                  <a:srgbClr val="008000"/>
                </a:solidFill>
                <a:latin typeface="Trebuchet MS" pitchFamily="34" charset="0"/>
                <a:cs typeface="Arial" charset="0"/>
              </a:rPr>
              <a:t>k</a:t>
            </a:r>
            <a:r>
              <a:rPr lang="pt-PT" sz="2000" b="1" dirty="0">
                <a:solidFill>
                  <a:srgbClr val="008000"/>
                </a:solidFill>
                <a:latin typeface="Trebuchet MS" pitchFamily="34" charset="0"/>
                <a:cs typeface="Arial" charset="0"/>
              </a:rPr>
              <a:t> and </a:t>
            </a:r>
            <a:r>
              <a:rPr lang="pt-PT" sz="2000" b="1" i="1" dirty="0">
                <a:solidFill>
                  <a:srgbClr val="008000"/>
                </a:solidFill>
                <a:latin typeface="Trebuchet MS" pitchFamily="34" charset="0"/>
                <a:cs typeface="Arial" charset="0"/>
              </a:rPr>
              <a:t>A</a:t>
            </a:r>
            <a:r>
              <a:rPr lang="pt-PT" sz="2000" b="1" dirty="0">
                <a:solidFill>
                  <a:srgbClr val="008000"/>
                </a:solidFill>
                <a:latin typeface="Trebuchet MS" pitchFamily="34" charset="0"/>
                <a:cs typeface="Arial" charset="0"/>
              </a:rPr>
              <a:t> where</a:t>
            </a:r>
            <a:r>
              <a:rPr lang="pt-PT" sz="2000" dirty="0">
                <a:solidFill>
                  <a:srgbClr val="008000"/>
                </a:solidFill>
                <a:latin typeface="Trebuchet MS" pitchFamily="34" charset="0"/>
                <a:cs typeface="Arial" charset="0"/>
              </a:rPr>
              <a:t>:</a:t>
            </a:r>
            <a:r>
              <a:rPr lang="en-GB" sz="2000" dirty="0">
                <a:solidFill>
                  <a:srgbClr val="008000"/>
                </a:solidFill>
                <a:latin typeface="Trebuchet MS" pitchFamily="34"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2935693536"/>
              </p:ext>
            </p:extLst>
          </p:nvPr>
        </p:nvGraphicFramePr>
        <p:xfrm>
          <a:off x="4831489" y="3462312"/>
          <a:ext cx="2343515" cy="653603"/>
        </p:xfrm>
        <a:graphic>
          <a:graphicData uri="http://schemas.openxmlformats.org/presentationml/2006/ole">
            <mc:AlternateContent xmlns:mc="http://schemas.openxmlformats.org/markup-compatibility/2006">
              <mc:Choice xmlns:v="urn:schemas-microsoft-com:vml" Requires="v">
                <p:oleObj spid="_x0000_s16560" name="Equation" r:id="rId4" imgW="1320480" imgH="368280" progId="Equation.3">
                  <p:embed/>
                </p:oleObj>
              </mc:Choice>
              <mc:Fallback>
                <p:oleObj name="Equation" r:id="rId4" imgW="1320480" imgH="368280" progId="Equation.3">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489" y="3462312"/>
                        <a:ext cx="2343515" cy="653603"/>
                      </a:xfrm>
                      <a:prstGeom prst="rect">
                        <a:avLst/>
                      </a:prstGeom>
                      <a:noFill/>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7456564"/>
              </p:ext>
            </p:extLst>
          </p:nvPr>
        </p:nvGraphicFramePr>
        <p:xfrm>
          <a:off x="4657800" y="4581128"/>
          <a:ext cx="2376264" cy="2081765"/>
        </p:xfrm>
        <a:graphic>
          <a:graphicData uri="http://schemas.openxmlformats.org/presentationml/2006/ole">
            <mc:AlternateContent xmlns:mc="http://schemas.openxmlformats.org/markup-compatibility/2006">
              <mc:Choice xmlns:v="urn:schemas-microsoft-com:vml" Requires="v">
                <p:oleObj spid="_x0000_s16561" name="Equation" r:id="rId6" imgW="1434960" imgH="1257120" progId="Equation.3">
                  <p:embed/>
                </p:oleObj>
              </mc:Choice>
              <mc:Fallback>
                <p:oleObj name="Equation" r:id="rId6" imgW="1434960" imgH="1257120" progId="Equation.3">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800" y="4581128"/>
                        <a:ext cx="2376264" cy="2081765"/>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30467407"/>
              </p:ext>
            </p:extLst>
          </p:nvPr>
        </p:nvGraphicFramePr>
        <p:xfrm>
          <a:off x="4860826" y="2000715"/>
          <a:ext cx="1883246" cy="686586"/>
        </p:xfrm>
        <a:graphic>
          <a:graphicData uri="http://schemas.openxmlformats.org/presentationml/2006/ole">
            <mc:AlternateContent xmlns:mc="http://schemas.openxmlformats.org/markup-compatibility/2006">
              <mc:Choice xmlns:v="urn:schemas-microsoft-com:vml" Requires="v">
                <p:oleObj spid="_x0000_s16562" name="Equation" r:id="rId8" imgW="1079280" imgH="393480" progId="Equation.3">
                  <p:embed/>
                </p:oleObj>
              </mc:Choice>
              <mc:Fallback>
                <p:oleObj name="Equation" r:id="rId8" imgW="1079280" imgH="39348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826" y="2000715"/>
                        <a:ext cx="1883246" cy="686586"/>
                      </a:xfrm>
                      <a:prstGeom prst="rect">
                        <a:avLst/>
                      </a:prstGeom>
                      <a:noFill/>
                      <a:extLst/>
                    </p:spPr>
                  </p:pic>
                </p:oleObj>
              </mc:Fallback>
            </mc:AlternateContent>
          </a:graphicData>
        </a:graphic>
      </p:graphicFrame>
    </p:spTree>
    <p:extLst>
      <p:ext uri="{BB962C8B-B14F-4D97-AF65-F5344CB8AC3E}">
        <p14:creationId xmlns:p14="http://schemas.microsoft.com/office/powerpoint/2010/main" val="18303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wipe(left)">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1011">
                                            <p:txEl>
                                              <p:pRg st="3" end="3"/>
                                            </p:txEl>
                                          </p:spTgt>
                                        </p:tgtEl>
                                        <p:attrNameLst>
                                          <p:attrName>style.visibility</p:attrName>
                                        </p:attrNameLst>
                                      </p:cBhvr>
                                      <p:to>
                                        <p:strVal val="visible"/>
                                      </p:to>
                                    </p:set>
                                    <p:animEffect transition="in" filter="wipe(left)">
                                      <p:cBhvr>
                                        <p:cTn id="16" dur="500"/>
                                        <p:tgtEl>
                                          <p:spTgt spid="1710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1014"/>
                                        </p:tgtEl>
                                        <p:attrNameLst>
                                          <p:attrName>style.visibility</p:attrName>
                                        </p:attrNameLst>
                                      </p:cBhvr>
                                      <p:to>
                                        <p:strVal val="visible"/>
                                      </p:to>
                                    </p:set>
                                    <p:animEffect transition="in" filter="wipe(left)">
                                      <p:cBhvr>
                                        <p:cTn id="25" dur="500"/>
                                        <p:tgtEl>
                                          <p:spTgt spid="171014"/>
                                        </p:tgtEl>
                                      </p:cBhvr>
                                    </p:animEffec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uiExpand="1" build="p" bldLvl="4" autoUpdateAnimBg="0"/>
      <p:bldP spid="17101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9"/>
          <a:stretch/>
        </p:blipFill>
        <p:spPr bwMode="auto">
          <a:xfrm>
            <a:off x="3683001" y="332656"/>
            <a:ext cx="6688635"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59672" y="404664"/>
            <a:ext cx="2304080" cy="954107"/>
          </a:xfrm>
          <a:prstGeom prst="rect">
            <a:avLst/>
          </a:prstGeom>
          <a:solidFill>
            <a:schemeClr val="bg1"/>
          </a:solidFill>
        </p:spPr>
        <p:txBody>
          <a:bodyPr wrap="square" rtlCol="0">
            <a:spAutoFit/>
          </a:bodyPr>
          <a:lstStyle/>
          <a:p>
            <a:r>
              <a:rPr lang="pt-PT" sz="2400" b="1" dirty="0" err="1" smtClean="0"/>
              <a:t>Richards</a:t>
            </a:r>
            <a:r>
              <a:rPr lang="pt-PT" sz="2400" b="1" dirty="0" smtClean="0"/>
              <a:t> </a:t>
            </a:r>
            <a:r>
              <a:rPr lang="pt-PT" sz="2400" b="1" dirty="0" err="1" smtClean="0"/>
              <a:t>function</a:t>
            </a:r>
            <a:endParaRPr lang="pt-PT" sz="2400" b="1" dirty="0"/>
          </a:p>
          <a:p>
            <a:endParaRPr lang="pt-PT" sz="800" b="1" dirty="0"/>
          </a:p>
        </p:txBody>
      </p:sp>
    </p:spTree>
    <p:extLst>
      <p:ext uri="{BB962C8B-B14F-4D97-AF65-F5344CB8AC3E}">
        <p14:creationId xmlns:p14="http://schemas.microsoft.com/office/powerpoint/2010/main" val="2214706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GB" dirty="0" smtClean="0"/>
              <a:t>Outline</a:t>
            </a:r>
            <a:endParaRPr lang="en-US" dirty="0"/>
          </a:p>
        </p:txBody>
      </p:sp>
      <p:sp>
        <p:nvSpPr>
          <p:cNvPr id="118787" name="Rectangle 3"/>
          <p:cNvSpPr>
            <a:spLocks noGrp="1" noChangeArrowheads="1"/>
          </p:cNvSpPr>
          <p:nvPr>
            <p:ph type="body" idx="1"/>
          </p:nvPr>
        </p:nvSpPr>
        <p:spPr/>
        <p:txBody>
          <a:bodyPr>
            <a:normAutofit lnSpcReduction="10000"/>
          </a:bodyPr>
          <a:lstStyle/>
          <a:p>
            <a:pPr>
              <a:buClr>
                <a:srgbClr val="008000"/>
              </a:buClr>
            </a:pPr>
            <a:r>
              <a:rPr lang="en-GB" dirty="0" smtClean="0"/>
              <a:t>Growth </a:t>
            </a:r>
            <a:r>
              <a:rPr lang="en-GB" dirty="0" smtClean="0"/>
              <a:t>functions</a:t>
            </a:r>
            <a:endParaRPr lang="en-GB" dirty="0"/>
          </a:p>
          <a:p>
            <a:r>
              <a:rPr lang="en-GB" dirty="0"/>
              <a:t>Theoretical growth </a:t>
            </a:r>
            <a:r>
              <a:rPr lang="en-GB" dirty="0" smtClean="0"/>
              <a:t>functions</a:t>
            </a:r>
          </a:p>
          <a:p>
            <a:pPr lvl="1"/>
            <a:r>
              <a:rPr lang="pt-PT" dirty="0" err="1">
                <a:latin typeface="Arial" charset="0"/>
                <a:cs typeface="Arial" charset="0"/>
              </a:rPr>
              <a:t>Lundqvist-Korf</a:t>
            </a:r>
            <a:r>
              <a:rPr lang="pt-PT" dirty="0">
                <a:latin typeface="Arial" charset="0"/>
                <a:cs typeface="Arial" charset="0"/>
              </a:rPr>
              <a:t> </a:t>
            </a:r>
            <a:r>
              <a:rPr lang="pt-PT" dirty="0" err="1">
                <a:latin typeface="Arial" charset="0"/>
                <a:cs typeface="Arial" charset="0"/>
              </a:rPr>
              <a:t>type</a:t>
            </a:r>
            <a:r>
              <a:rPr lang="pt-PT" dirty="0">
                <a:latin typeface="Arial" charset="0"/>
                <a:cs typeface="Arial" charset="0"/>
              </a:rPr>
              <a:t> </a:t>
            </a:r>
            <a:r>
              <a:rPr lang="pt-PT" dirty="0" err="1" smtClean="0">
                <a:latin typeface="Arial" charset="0"/>
                <a:cs typeface="Arial" charset="0"/>
              </a:rPr>
              <a:t>functions</a:t>
            </a:r>
            <a:endParaRPr lang="pt-PT" dirty="0" smtClean="0">
              <a:latin typeface="Arial" charset="0"/>
              <a:cs typeface="Arial" charset="0"/>
            </a:endParaRPr>
          </a:p>
          <a:p>
            <a:pPr lvl="1"/>
            <a:r>
              <a:rPr lang="pt-PT" dirty="0" err="1"/>
              <a:t>Richards</a:t>
            </a:r>
            <a:r>
              <a:rPr lang="pt-PT" dirty="0"/>
              <a:t> </a:t>
            </a:r>
            <a:r>
              <a:rPr lang="pt-PT" dirty="0" err="1"/>
              <a:t>type</a:t>
            </a:r>
            <a:r>
              <a:rPr lang="pt-PT" dirty="0"/>
              <a:t> </a:t>
            </a:r>
            <a:r>
              <a:rPr lang="pt-PT" dirty="0" err="1" smtClean="0"/>
              <a:t>functions</a:t>
            </a:r>
            <a:endParaRPr lang="pt-PT" dirty="0" smtClean="0"/>
          </a:p>
          <a:p>
            <a:pPr lvl="1"/>
            <a:r>
              <a:rPr lang="pt-PT" dirty="0" err="1"/>
              <a:t>Hossfeld</a:t>
            </a:r>
            <a:r>
              <a:rPr lang="pt-PT" dirty="0"/>
              <a:t> IV </a:t>
            </a:r>
            <a:r>
              <a:rPr lang="pt-PT" dirty="0" err="1" smtClean="0"/>
              <a:t>function</a:t>
            </a:r>
            <a:endParaRPr lang="pt-PT" dirty="0" smtClean="0"/>
          </a:p>
          <a:p>
            <a:pPr lvl="2"/>
            <a:r>
              <a:rPr lang="pt-PT" dirty="0" err="1"/>
              <a:t>McDill</a:t>
            </a:r>
            <a:r>
              <a:rPr lang="pt-PT" dirty="0"/>
              <a:t>-Amateis </a:t>
            </a:r>
            <a:r>
              <a:rPr lang="pt-PT" dirty="0" err="1" smtClean="0"/>
              <a:t>function</a:t>
            </a:r>
            <a:endParaRPr lang="pt-PT" dirty="0" smtClean="0"/>
          </a:p>
          <a:p>
            <a:r>
              <a:rPr lang="en-US" dirty="0" smtClean="0">
                <a:hlinkClick r:id="rId2" action="ppaction://hlinksldjump"/>
              </a:rPr>
              <a:t>Simultaneous </a:t>
            </a:r>
            <a:r>
              <a:rPr lang="en-US" dirty="0">
                <a:hlinkClick r:id="rId2" action="ppaction://hlinksldjump"/>
              </a:rPr>
              <a:t>modeling of several individuals </a:t>
            </a:r>
            <a:r>
              <a:rPr lang="en-US" dirty="0"/>
              <a:t>(trees or stands)</a:t>
            </a:r>
          </a:p>
          <a:p>
            <a:r>
              <a:rPr lang="pt-PT" dirty="0" err="1" smtClean="0"/>
              <a:t>Formulating</a:t>
            </a:r>
            <a:r>
              <a:rPr lang="pt-PT" dirty="0" smtClean="0"/>
              <a:t> </a:t>
            </a:r>
            <a:r>
              <a:rPr lang="pt-PT" dirty="0" err="1"/>
              <a:t>growth</a:t>
            </a:r>
            <a:r>
              <a:rPr lang="pt-PT" dirty="0"/>
              <a:t> </a:t>
            </a:r>
            <a:r>
              <a:rPr lang="pt-PT" dirty="0" err="1"/>
              <a:t>functions</a:t>
            </a:r>
            <a:r>
              <a:rPr lang="pt-PT" dirty="0"/>
              <a:t> </a:t>
            </a:r>
            <a:r>
              <a:rPr lang="pt-PT" dirty="0" err="1"/>
              <a:t>without</a:t>
            </a:r>
            <a:r>
              <a:rPr lang="pt-PT" dirty="0"/>
              <a:t> age </a:t>
            </a:r>
            <a:r>
              <a:rPr lang="pt-PT" dirty="0" err="1" smtClean="0"/>
              <a:t>explicit</a:t>
            </a:r>
            <a:endParaRPr lang="pt-PT" dirty="0" smtClean="0"/>
          </a:p>
          <a:p>
            <a:r>
              <a:rPr lang="en-GB" dirty="0" err="1"/>
              <a:t>Allometric</a:t>
            </a:r>
            <a:r>
              <a:rPr lang="en-GB" dirty="0"/>
              <a:t> relationships/equations</a:t>
            </a:r>
          </a:p>
          <a:p>
            <a:pPr marL="0" indent="0">
              <a:buNone/>
            </a:pPr>
            <a:endParaRPr lang="en-US" dirty="0"/>
          </a:p>
          <a:p>
            <a:endParaRPr lang="pt-PT" dirty="0" smtClean="0">
              <a:latin typeface="Arial" charset="0"/>
              <a:cs typeface="Arial" charset="0"/>
            </a:endParaRPr>
          </a:p>
          <a:p>
            <a:endParaRPr lang="pt-PT" dirty="0">
              <a:latin typeface="Arial" charset="0"/>
              <a:cs typeface="Arial" charset="0"/>
            </a:endParaRPr>
          </a:p>
          <a:p>
            <a:pPr>
              <a:buClr>
                <a:srgbClr val="008000"/>
              </a:buClr>
            </a:pPr>
            <a:endParaRPr lang="en-GB" sz="2200" dirty="0"/>
          </a:p>
        </p:txBody>
      </p:sp>
    </p:spTree>
    <p:extLst>
      <p:ext uri="{BB962C8B-B14F-4D97-AF65-F5344CB8AC3E}">
        <p14:creationId xmlns:p14="http://schemas.microsoft.com/office/powerpoint/2010/main" val="4857223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wipe(left)">
                                      <p:cBhvr>
                                        <p:cTn id="7" dur="500"/>
                                        <p:tgtEl>
                                          <p:spTgt spid="118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wipe(left)">
                                      <p:cBhvr>
                                        <p:cTn id="12" dur="500"/>
                                        <p:tgtEl>
                                          <p:spTgt spid="1187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8787">
                                            <p:txEl>
                                              <p:pRg st="2" end="2"/>
                                            </p:txEl>
                                          </p:spTgt>
                                        </p:tgtEl>
                                        <p:attrNameLst>
                                          <p:attrName>style.visibility</p:attrName>
                                        </p:attrNameLst>
                                      </p:cBhvr>
                                      <p:to>
                                        <p:strVal val="visible"/>
                                      </p:to>
                                    </p:set>
                                    <p:animEffect transition="in" filter="wipe(left)">
                                      <p:cBhvr>
                                        <p:cTn id="17" dur="500"/>
                                        <p:tgtEl>
                                          <p:spTgt spid="1187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8787">
                                            <p:txEl>
                                              <p:pRg st="3" end="3"/>
                                            </p:txEl>
                                          </p:spTgt>
                                        </p:tgtEl>
                                        <p:attrNameLst>
                                          <p:attrName>style.visibility</p:attrName>
                                        </p:attrNameLst>
                                      </p:cBhvr>
                                      <p:to>
                                        <p:strVal val="visible"/>
                                      </p:to>
                                    </p:set>
                                    <p:animEffect transition="in" filter="wipe(left)">
                                      <p:cBhvr>
                                        <p:cTn id="22" dur="500"/>
                                        <p:tgtEl>
                                          <p:spTgt spid="1187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8787">
                                            <p:txEl>
                                              <p:pRg st="4" end="4"/>
                                            </p:txEl>
                                          </p:spTgt>
                                        </p:tgtEl>
                                        <p:attrNameLst>
                                          <p:attrName>style.visibility</p:attrName>
                                        </p:attrNameLst>
                                      </p:cBhvr>
                                      <p:to>
                                        <p:strVal val="visible"/>
                                      </p:to>
                                    </p:set>
                                    <p:animEffect transition="in" filter="wipe(left)">
                                      <p:cBhvr>
                                        <p:cTn id="27" dur="500"/>
                                        <p:tgtEl>
                                          <p:spTgt spid="1187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8787">
                                            <p:txEl>
                                              <p:pRg st="5" end="5"/>
                                            </p:txEl>
                                          </p:spTgt>
                                        </p:tgtEl>
                                        <p:attrNameLst>
                                          <p:attrName>style.visibility</p:attrName>
                                        </p:attrNameLst>
                                      </p:cBhvr>
                                      <p:to>
                                        <p:strVal val="visible"/>
                                      </p:to>
                                    </p:set>
                                    <p:animEffect transition="in" filter="wipe(left)">
                                      <p:cBhvr>
                                        <p:cTn id="32" dur="500"/>
                                        <p:tgtEl>
                                          <p:spTgt spid="1187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8787">
                                            <p:txEl>
                                              <p:pRg st="6" end="6"/>
                                            </p:txEl>
                                          </p:spTgt>
                                        </p:tgtEl>
                                        <p:attrNameLst>
                                          <p:attrName>style.visibility</p:attrName>
                                        </p:attrNameLst>
                                      </p:cBhvr>
                                      <p:to>
                                        <p:strVal val="visible"/>
                                      </p:to>
                                    </p:set>
                                    <p:animEffect transition="in" filter="wipe(left)">
                                      <p:cBhvr>
                                        <p:cTn id="37" dur="500"/>
                                        <p:tgtEl>
                                          <p:spTgt spid="1187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8787">
                                            <p:txEl>
                                              <p:pRg st="7" end="7"/>
                                            </p:txEl>
                                          </p:spTgt>
                                        </p:tgtEl>
                                        <p:attrNameLst>
                                          <p:attrName>style.visibility</p:attrName>
                                        </p:attrNameLst>
                                      </p:cBhvr>
                                      <p:to>
                                        <p:strVal val="visible"/>
                                      </p:to>
                                    </p:set>
                                    <p:animEffect transition="in" filter="wipe(left)">
                                      <p:cBhvr>
                                        <p:cTn id="42" dur="500"/>
                                        <p:tgtEl>
                                          <p:spTgt spid="1187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8787">
                                            <p:txEl>
                                              <p:pRg st="8" end="8"/>
                                            </p:txEl>
                                          </p:spTgt>
                                        </p:tgtEl>
                                        <p:attrNameLst>
                                          <p:attrName>style.visibility</p:attrName>
                                        </p:attrNameLst>
                                      </p:cBhvr>
                                      <p:to>
                                        <p:strVal val="visible"/>
                                      </p:to>
                                    </p:set>
                                    <p:animEffect transition="in" filter="wipe(left)">
                                      <p:cBhvr>
                                        <p:cTn id="47" dur="500"/>
                                        <p:tgtEl>
                                          <p:spTgt spid="1187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bwMode="auto">
          <a:xfrm>
            <a:off x="3935760" y="323946"/>
            <a:ext cx="6495678" cy="62544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nvGrpSpPr>
          <p:cNvPr id="4" name="Group 3"/>
          <p:cNvGrpSpPr/>
          <p:nvPr/>
        </p:nvGrpSpPr>
        <p:grpSpPr>
          <a:xfrm>
            <a:off x="4079776" y="323946"/>
            <a:ext cx="6167276" cy="6254407"/>
            <a:chOff x="2740162" y="323945"/>
            <a:chExt cx="6167276" cy="6254407"/>
          </a:xfrm>
        </p:grpSpPr>
        <p:pic>
          <p:nvPicPr>
            <p:cNvPr id="2539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0162" y="323945"/>
              <a:ext cx="6167276" cy="300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39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0162" y="3284984"/>
              <a:ext cx="6145660" cy="329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1559672" y="404664"/>
            <a:ext cx="2304080" cy="2185214"/>
          </a:xfrm>
          <a:prstGeom prst="rect">
            <a:avLst/>
          </a:prstGeom>
          <a:solidFill>
            <a:schemeClr val="bg1"/>
          </a:solidFill>
        </p:spPr>
        <p:txBody>
          <a:bodyPr wrap="square" rtlCol="0">
            <a:spAutoFit/>
          </a:bodyPr>
          <a:lstStyle/>
          <a:p>
            <a:r>
              <a:rPr lang="pt-PT" sz="2400" b="1" dirty="0" err="1" smtClean="0"/>
              <a:t>Richards</a:t>
            </a:r>
            <a:r>
              <a:rPr lang="pt-PT" sz="2400" b="1" dirty="0" smtClean="0"/>
              <a:t> </a:t>
            </a:r>
            <a:r>
              <a:rPr lang="pt-PT" sz="2400" b="1" dirty="0" err="1" smtClean="0"/>
              <a:t>function</a:t>
            </a:r>
            <a:endParaRPr lang="pt-PT" sz="2400" b="1" dirty="0"/>
          </a:p>
          <a:p>
            <a:endParaRPr lang="pt-PT" sz="800" b="1" dirty="0"/>
          </a:p>
          <a:p>
            <a:r>
              <a:rPr lang="pt-PT" sz="2000" dirty="0">
                <a:solidFill>
                  <a:srgbClr val="009900"/>
                </a:solidFill>
              </a:rPr>
              <a:t>Location of the </a:t>
            </a:r>
            <a:r>
              <a:rPr lang="pt-PT" sz="2000" dirty="0" err="1">
                <a:solidFill>
                  <a:srgbClr val="009900"/>
                </a:solidFill>
              </a:rPr>
              <a:t>inflection</a:t>
            </a:r>
            <a:r>
              <a:rPr lang="pt-PT" sz="2000" dirty="0">
                <a:solidFill>
                  <a:srgbClr val="009900"/>
                </a:solidFill>
              </a:rPr>
              <a:t> </a:t>
            </a:r>
            <a:r>
              <a:rPr lang="pt-PT" sz="2000" dirty="0" err="1" smtClean="0">
                <a:solidFill>
                  <a:srgbClr val="009900"/>
                </a:solidFill>
              </a:rPr>
              <a:t>point</a:t>
            </a:r>
            <a:r>
              <a:rPr lang="pt-PT" sz="2000" dirty="0" smtClean="0">
                <a:solidFill>
                  <a:srgbClr val="009900"/>
                </a:solidFill>
              </a:rPr>
              <a:t> </a:t>
            </a:r>
            <a:r>
              <a:rPr lang="pt-PT" sz="2000" dirty="0" err="1" smtClean="0">
                <a:solidFill>
                  <a:srgbClr val="009900"/>
                </a:solidFill>
              </a:rPr>
              <a:t>early</a:t>
            </a:r>
            <a:r>
              <a:rPr lang="pt-PT" sz="2000" dirty="0" smtClean="0">
                <a:solidFill>
                  <a:srgbClr val="009900"/>
                </a:solidFill>
              </a:rPr>
              <a:t> </a:t>
            </a:r>
            <a:r>
              <a:rPr lang="pt-PT" sz="2000" dirty="0" err="1" smtClean="0">
                <a:solidFill>
                  <a:srgbClr val="009900"/>
                </a:solidFill>
              </a:rPr>
              <a:t>with</a:t>
            </a:r>
            <a:r>
              <a:rPr lang="pt-PT" sz="2000" dirty="0" smtClean="0">
                <a:solidFill>
                  <a:srgbClr val="009900"/>
                </a:solidFill>
              </a:rPr>
              <a:t> </a:t>
            </a:r>
            <a:r>
              <a:rPr lang="pt-PT" sz="2000" dirty="0" err="1" smtClean="0">
                <a:solidFill>
                  <a:srgbClr val="009900"/>
                </a:solidFill>
              </a:rPr>
              <a:t>higher</a:t>
            </a:r>
            <a:r>
              <a:rPr lang="pt-PT" sz="2000" dirty="0" smtClean="0">
                <a:solidFill>
                  <a:srgbClr val="009900"/>
                </a:solidFill>
              </a:rPr>
              <a:t> k </a:t>
            </a:r>
            <a:r>
              <a:rPr lang="pt-PT" sz="2000" dirty="0" err="1" smtClean="0">
                <a:solidFill>
                  <a:srgbClr val="009900"/>
                </a:solidFill>
              </a:rPr>
              <a:t>and</a:t>
            </a:r>
            <a:r>
              <a:rPr lang="pt-PT" sz="2000" dirty="0" smtClean="0">
                <a:solidFill>
                  <a:srgbClr val="009900"/>
                </a:solidFill>
              </a:rPr>
              <a:t> </a:t>
            </a:r>
            <a:r>
              <a:rPr lang="pt-PT" sz="2000" dirty="0" err="1" smtClean="0">
                <a:solidFill>
                  <a:srgbClr val="009900"/>
                </a:solidFill>
              </a:rPr>
              <a:t>lower</a:t>
            </a:r>
            <a:r>
              <a:rPr lang="pt-PT" sz="2000" dirty="0" smtClean="0">
                <a:solidFill>
                  <a:srgbClr val="009900"/>
                </a:solidFill>
              </a:rPr>
              <a:t> m</a:t>
            </a:r>
            <a:endParaRPr lang="pt-PT" sz="2000" dirty="0">
              <a:solidFill>
                <a:srgbClr val="009900"/>
              </a:solidFill>
            </a:endParaRPr>
          </a:p>
        </p:txBody>
      </p:sp>
    </p:spTree>
    <p:extLst>
      <p:ext uri="{BB962C8B-B14F-4D97-AF65-F5344CB8AC3E}">
        <p14:creationId xmlns:p14="http://schemas.microsoft.com/office/powerpoint/2010/main" val="2461656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pt-PT" dirty="0" err="1" smtClean="0"/>
              <a:t>Functions</a:t>
            </a:r>
            <a:r>
              <a:rPr lang="pt-PT" dirty="0" smtClean="0"/>
              <a:t> of </a:t>
            </a:r>
            <a:r>
              <a:rPr lang="pt-PT" dirty="0" err="1" smtClean="0"/>
              <a:t>the</a:t>
            </a:r>
            <a:r>
              <a:rPr lang="pt-PT" dirty="0" smtClean="0"/>
              <a:t> </a:t>
            </a:r>
            <a:r>
              <a:rPr lang="pt-PT" dirty="0" err="1" smtClean="0"/>
              <a:t>Richards</a:t>
            </a:r>
            <a:r>
              <a:rPr lang="pt-PT" dirty="0" smtClean="0"/>
              <a:t> type</a:t>
            </a:r>
            <a:endParaRPr lang="en-GB" dirty="0"/>
          </a:p>
        </p:txBody>
      </p:sp>
      <p:sp>
        <p:nvSpPr>
          <p:cNvPr id="172035" name="Rectangle 3"/>
          <p:cNvSpPr>
            <a:spLocks noGrp="1" noChangeArrowheads="1"/>
          </p:cNvSpPr>
          <p:nvPr>
            <p:ph type="body" idx="1"/>
          </p:nvPr>
        </p:nvSpPr>
        <p:spPr/>
        <p:txBody>
          <a:bodyPr>
            <a:normAutofit/>
          </a:bodyPr>
          <a:lstStyle/>
          <a:p>
            <a:r>
              <a:rPr lang="pt-PT" b="1" dirty="0" err="1" smtClean="0">
                <a:latin typeface="+mj-lt"/>
                <a:cs typeface="Arial" charset="0"/>
              </a:rPr>
              <a:t>Monomolecular</a:t>
            </a:r>
            <a:r>
              <a:rPr lang="pt-PT" b="1" dirty="0">
                <a:latin typeface="+mj-lt"/>
                <a:cs typeface="Arial" charset="0"/>
              </a:rPr>
              <a:t>, </a:t>
            </a:r>
            <a:r>
              <a:rPr lang="pt-PT" dirty="0" err="1" smtClean="0">
                <a:latin typeface="+mj-lt"/>
                <a:cs typeface="Arial" charset="0"/>
              </a:rPr>
              <a:t>when</a:t>
            </a:r>
            <a:r>
              <a:rPr lang="pt-PT" dirty="0" smtClean="0">
                <a:latin typeface="+mj-lt"/>
                <a:cs typeface="Arial" charset="0"/>
              </a:rPr>
              <a:t> </a:t>
            </a:r>
            <a:r>
              <a:rPr lang="pt-PT" dirty="0" err="1" smtClean="0">
                <a:latin typeface="+mj-lt"/>
                <a:cs typeface="Arial" charset="0"/>
              </a:rPr>
              <a:t>the</a:t>
            </a:r>
            <a:r>
              <a:rPr lang="pt-PT" dirty="0" smtClean="0">
                <a:latin typeface="+mj-lt"/>
                <a:cs typeface="Arial" charset="0"/>
              </a:rPr>
              <a:t> </a:t>
            </a:r>
            <a:r>
              <a:rPr lang="pt-PT" dirty="0">
                <a:latin typeface="+mj-lt"/>
                <a:cs typeface="Arial" charset="0"/>
              </a:rPr>
              <a:t>m parameter equal to </a:t>
            </a:r>
            <a:r>
              <a:rPr lang="pt-PT" dirty="0" smtClean="0">
                <a:latin typeface="+mj-lt"/>
                <a:cs typeface="Arial" charset="0"/>
              </a:rPr>
              <a:t>0 (no </a:t>
            </a:r>
            <a:r>
              <a:rPr lang="pt-PT" dirty="0" err="1" smtClean="0">
                <a:latin typeface="+mj-lt"/>
                <a:cs typeface="Arial" charset="0"/>
              </a:rPr>
              <a:t>inflection</a:t>
            </a:r>
            <a:r>
              <a:rPr lang="pt-PT" dirty="0" smtClean="0">
                <a:latin typeface="+mj-lt"/>
                <a:cs typeface="Arial" charset="0"/>
              </a:rPr>
              <a:t> </a:t>
            </a:r>
            <a:r>
              <a:rPr lang="pt-PT" dirty="0" err="1" smtClean="0">
                <a:latin typeface="+mj-lt"/>
                <a:cs typeface="Arial" charset="0"/>
              </a:rPr>
              <a:t>point</a:t>
            </a:r>
            <a:r>
              <a:rPr lang="pt-PT" dirty="0" smtClean="0">
                <a:latin typeface="+mj-lt"/>
                <a:cs typeface="Arial" charset="0"/>
              </a:rPr>
              <a:t>)</a:t>
            </a:r>
          </a:p>
          <a:p>
            <a:endParaRPr lang="pt-PT" sz="800" b="1" dirty="0" smtClean="0">
              <a:solidFill>
                <a:schemeClr val="accent6">
                  <a:lumMod val="50000"/>
                </a:schemeClr>
              </a:solidFill>
              <a:latin typeface="+mj-lt"/>
              <a:cs typeface="Arial" charset="0"/>
            </a:endParaRPr>
          </a:p>
          <a:p>
            <a:endParaRPr lang="en-GB" sz="800" dirty="0" smtClean="0">
              <a:latin typeface="+mj-lt"/>
            </a:endParaRPr>
          </a:p>
          <a:p>
            <a:r>
              <a:rPr lang="pt-PT" b="1" dirty="0" err="1" smtClean="0">
                <a:cs typeface="Arial" charset="0"/>
              </a:rPr>
              <a:t>Logistic</a:t>
            </a:r>
            <a:r>
              <a:rPr lang="pt-PT" b="1" dirty="0" smtClean="0">
                <a:cs typeface="Arial" charset="0"/>
              </a:rPr>
              <a:t>, </a:t>
            </a:r>
            <a:r>
              <a:rPr lang="pt-PT" dirty="0" err="1" smtClean="0">
                <a:cs typeface="Arial" charset="0"/>
              </a:rPr>
              <a:t>when</a:t>
            </a:r>
            <a:r>
              <a:rPr lang="pt-PT" dirty="0" smtClean="0">
                <a:cs typeface="Arial" charset="0"/>
              </a:rPr>
              <a:t> </a:t>
            </a:r>
            <a:r>
              <a:rPr lang="pt-PT" dirty="0" err="1" smtClean="0">
                <a:cs typeface="Arial" charset="0"/>
              </a:rPr>
              <a:t>the</a:t>
            </a:r>
            <a:r>
              <a:rPr lang="pt-PT" dirty="0" smtClean="0">
                <a:cs typeface="Arial" charset="0"/>
              </a:rPr>
              <a:t> </a:t>
            </a:r>
            <a:r>
              <a:rPr lang="pt-PT" dirty="0">
                <a:cs typeface="Arial" charset="0"/>
              </a:rPr>
              <a:t>m </a:t>
            </a:r>
            <a:r>
              <a:rPr lang="pt-PT" dirty="0" err="1">
                <a:cs typeface="Arial" charset="0"/>
              </a:rPr>
              <a:t>parameter</a:t>
            </a:r>
            <a:r>
              <a:rPr lang="pt-PT" dirty="0">
                <a:cs typeface="Arial" charset="0"/>
              </a:rPr>
              <a:t> </a:t>
            </a:r>
            <a:r>
              <a:rPr lang="pt-PT" dirty="0" err="1">
                <a:cs typeface="Arial" charset="0"/>
              </a:rPr>
              <a:t>equal</a:t>
            </a:r>
            <a:r>
              <a:rPr lang="pt-PT" dirty="0">
                <a:cs typeface="Arial" charset="0"/>
              </a:rPr>
              <a:t> </a:t>
            </a:r>
            <a:r>
              <a:rPr lang="pt-PT" dirty="0" smtClean="0">
                <a:cs typeface="Arial" charset="0"/>
              </a:rPr>
              <a:t>to 2</a:t>
            </a:r>
            <a:r>
              <a:rPr lang="en-US" dirty="0" smtClean="0">
                <a:cs typeface="Arial" charset="0"/>
              </a:rPr>
              <a:t> (symmetric in relation to the inflection point)</a:t>
            </a:r>
          </a:p>
          <a:p>
            <a:pPr marL="0" indent="0">
              <a:buNone/>
            </a:pPr>
            <a:r>
              <a:rPr lang="en-GB" dirty="0" smtClean="0"/>
              <a:t> </a:t>
            </a:r>
            <a:endParaRPr lang="pt-PT" dirty="0"/>
          </a:p>
          <a:p>
            <a:r>
              <a:rPr lang="en-US" b="1" dirty="0" smtClean="0">
                <a:cs typeface="Arial" charset="0"/>
              </a:rPr>
              <a:t>Generalized logistic</a:t>
            </a:r>
          </a:p>
          <a:p>
            <a:pPr lvl="1"/>
            <a:r>
              <a:rPr lang="en-US" dirty="0" smtClean="0">
                <a:solidFill>
                  <a:srgbClr val="009900"/>
                </a:solidFill>
                <a:cs typeface="Arial" charset="0"/>
              </a:rPr>
              <a:t>If </a:t>
            </a:r>
            <a:r>
              <a:rPr lang="en-US" dirty="0" err="1" smtClean="0">
                <a:solidFill>
                  <a:srgbClr val="009900"/>
                </a:solidFill>
                <a:cs typeface="Arial" charset="0"/>
              </a:rPr>
              <a:t>kt</a:t>
            </a:r>
            <a:r>
              <a:rPr lang="en-US" dirty="0" smtClean="0">
                <a:solidFill>
                  <a:srgbClr val="009900"/>
                </a:solidFill>
                <a:cs typeface="Arial" charset="0"/>
              </a:rPr>
              <a:t> is a function of t, usually a polynomial</a:t>
            </a:r>
            <a:endParaRPr lang="pt-PT" dirty="0" smtClean="0">
              <a:solidFill>
                <a:srgbClr val="009900"/>
              </a:solidFill>
              <a:cs typeface="Arial" charset="0"/>
            </a:endParaRPr>
          </a:p>
          <a:p>
            <a:r>
              <a:rPr lang="pt-PT" b="1" dirty="0" err="1" smtClean="0">
                <a:cs typeface="Arial" charset="0"/>
              </a:rPr>
              <a:t>Gompertz</a:t>
            </a:r>
            <a:r>
              <a:rPr lang="pt-PT" b="1" dirty="0" smtClean="0">
                <a:cs typeface="Arial" charset="0"/>
              </a:rPr>
              <a:t>, </a:t>
            </a:r>
            <a:r>
              <a:rPr lang="pt-PT" dirty="0" err="1" smtClean="0">
                <a:cs typeface="Arial" charset="0"/>
              </a:rPr>
              <a:t>when</a:t>
            </a:r>
            <a:r>
              <a:rPr lang="pt-PT" dirty="0" smtClean="0">
                <a:cs typeface="Arial" charset="0"/>
              </a:rPr>
              <a:t> </a:t>
            </a:r>
            <a:r>
              <a:rPr lang="pt-PT" dirty="0" err="1" smtClean="0">
                <a:cs typeface="Arial" charset="0"/>
              </a:rPr>
              <a:t>the</a:t>
            </a:r>
            <a:r>
              <a:rPr lang="pt-PT" dirty="0" smtClean="0">
                <a:cs typeface="Arial" charset="0"/>
              </a:rPr>
              <a:t> m </a:t>
            </a:r>
            <a:r>
              <a:rPr lang="pt-PT" dirty="0" err="1">
                <a:cs typeface="Arial" charset="0"/>
              </a:rPr>
              <a:t>parameter</a:t>
            </a:r>
            <a:r>
              <a:rPr lang="pt-PT" dirty="0">
                <a:cs typeface="Arial" charset="0"/>
              </a:rPr>
              <a:t> </a:t>
            </a:r>
            <a:r>
              <a:rPr lang="en-GB" dirty="0" smtClean="0">
                <a:cs typeface="Times New Roman" pitchFamily="18" charset="0"/>
                <a:sym typeface="Symbol" pitchFamily="18" charset="2"/>
              </a:rPr>
              <a:t></a:t>
            </a:r>
            <a:r>
              <a:rPr lang="pt-PT" dirty="0">
                <a:cs typeface="Arial" charset="0"/>
              </a:rPr>
              <a:t>1</a:t>
            </a:r>
            <a:r>
              <a:rPr lang="en-GB" dirty="0"/>
              <a:t> </a:t>
            </a:r>
            <a:endParaRPr lang="pt-PT" dirty="0"/>
          </a:p>
          <a:p>
            <a:endParaRPr lang="en-US" dirty="0" smtClean="0">
              <a:latin typeface="+mj-lt"/>
            </a:endParaRPr>
          </a:p>
          <a:p>
            <a:endParaRPr lang="pt-PT" dirty="0">
              <a:latin typeface="+mj-lt"/>
            </a:endParaRPr>
          </a:p>
          <a:p>
            <a:endParaRPr lang="en-GB" dirty="0">
              <a:latin typeface="+mj-lt"/>
            </a:endParaRPr>
          </a:p>
        </p:txBody>
      </p:sp>
      <p:graphicFrame>
        <p:nvGraphicFramePr>
          <p:cNvPr id="4" name="Object 4"/>
          <p:cNvGraphicFramePr>
            <a:graphicFrameLocks noChangeAspect="1"/>
          </p:cNvGraphicFramePr>
          <p:nvPr>
            <p:extLst>
              <p:ext uri="{D42A27DB-BD31-4B8C-83A1-F6EECF244321}">
                <p14:modId xmlns:p14="http://schemas.microsoft.com/office/powerpoint/2010/main" val="2695927221"/>
              </p:ext>
            </p:extLst>
          </p:nvPr>
        </p:nvGraphicFramePr>
        <p:xfrm>
          <a:off x="4338009" y="1844824"/>
          <a:ext cx="2334055" cy="700150"/>
        </p:xfrm>
        <a:graphic>
          <a:graphicData uri="http://schemas.openxmlformats.org/presentationml/2006/ole">
            <mc:AlternateContent xmlns:mc="http://schemas.openxmlformats.org/markup-compatibility/2006">
              <mc:Choice xmlns:v="urn:schemas-microsoft-com:vml" Requires="v">
                <p:oleObj spid="_x0000_s17584" name="Equation" r:id="rId4" imgW="1269720" imgH="380880" progId="Equation.3">
                  <p:embed/>
                </p:oleObj>
              </mc:Choice>
              <mc:Fallback>
                <p:oleObj name="Equation" r:id="rId4" imgW="1269720" imgH="380880" progId="Equation.3">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8009" y="1844824"/>
                        <a:ext cx="2334055" cy="700150"/>
                      </a:xfrm>
                      <a:prstGeom prst="rect">
                        <a:avLst/>
                      </a:prstGeom>
                      <a:noFill/>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91667117"/>
              </p:ext>
            </p:extLst>
          </p:nvPr>
        </p:nvGraphicFramePr>
        <p:xfrm>
          <a:off x="4509249" y="3429000"/>
          <a:ext cx="1833790" cy="827442"/>
        </p:xfrm>
        <a:graphic>
          <a:graphicData uri="http://schemas.openxmlformats.org/presentationml/2006/ole">
            <mc:AlternateContent xmlns:mc="http://schemas.openxmlformats.org/markup-compatibility/2006">
              <mc:Choice xmlns:v="urn:schemas-microsoft-com:vml" Requires="v">
                <p:oleObj spid="_x0000_s17585" name="Equation" r:id="rId6" imgW="1041120" imgH="469800" progId="Equation.3">
                  <p:embed/>
                </p:oleObj>
              </mc:Choice>
              <mc:Fallback>
                <p:oleObj name="Equation" r:id="rId6" imgW="1041120" imgH="469800" progId="Equation.3">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9249" y="3429000"/>
                        <a:ext cx="1833790" cy="82744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9957533"/>
              </p:ext>
            </p:extLst>
          </p:nvPr>
        </p:nvGraphicFramePr>
        <p:xfrm>
          <a:off x="4577204" y="5877272"/>
          <a:ext cx="1776610" cy="630859"/>
        </p:xfrm>
        <a:graphic>
          <a:graphicData uri="http://schemas.openxmlformats.org/presentationml/2006/ole">
            <mc:AlternateContent xmlns:mc="http://schemas.openxmlformats.org/markup-compatibility/2006">
              <mc:Choice xmlns:v="urn:schemas-microsoft-com:vml" Requires="v">
                <p:oleObj spid="_x0000_s17586" name="Equation" r:id="rId8" imgW="965160" imgH="342720" progId="Equation.3">
                  <p:embed/>
                </p:oleObj>
              </mc:Choice>
              <mc:Fallback>
                <p:oleObj name="Equation" r:id="rId8" imgW="965160" imgH="342720" progId="Equation.3">
                  <p:embed/>
                  <p:pic>
                    <p:nvPicPr>
                      <p:cNvPr id="6"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7204" y="5877272"/>
                        <a:ext cx="1776610" cy="630859"/>
                      </a:xfrm>
                      <a:prstGeom prst="rect">
                        <a:avLst/>
                      </a:prstGeom>
                      <a:noFill/>
                      <a:extLst/>
                    </p:spPr>
                  </p:pic>
                </p:oleObj>
              </mc:Fallback>
            </mc:AlternateContent>
          </a:graphicData>
        </a:graphic>
      </p:graphicFrame>
    </p:spTree>
    <p:extLst>
      <p:ext uri="{BB962C8B-B14F-4D97-AF65-F5344CB8AC3E}">
        <p14:creationId xmlns:p14="http://schemas.microsoft.com/office/powerpoint/2010/main" val="14333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wipe(left)">
                                      <p:cBhvr>
                                        <p:cTn id="7" dur="500"/>
                                        <p:tgtEl>
                                          <p:spTgt spid="172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2035">
                                            <p:txEl>
                                              <p:pRg st="3" end="3"/>
                                            </p:txEl>
                                          </p:spTgt>
                                        </p:tgtEl>
                                        <p:attrNameLst>
                                          <p:attrName>style.visibility</p:attrName>
                                        </p:attrNameLst>
                                      </p:cBhvr>
                                      <p:to>
                                        <p:strVal val="visible"/>
                                      </p:to>
                                    </p:set>
                                    <p:animEffect transition="in" filter="wipe(left)">
                                      <p:cBhvr>
                                        <p:cTn id="17" dur="500"/>
                                        <p:tgtEl>
                                          <p:spTgt spid="1720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2035">
                                            <p:txEl>
                                              <p:pRg st="5" end="5"/>
                                            </p:txEl>
                                          </p:spTgt>
                                        </p:tgtEl>
                                        <p:attrNameLst>
                                          <p:attrName>style.visibility</p:attrName>
                                        </p:attrNameLst>
                                      </p:cBhvr>
                                      <p:to>
                                        <p:strVal val="visible"/>
                                      </p:to>
                                    </p:set>
                                    <p:animEffect transition="in" filter="wipe(left)">
                                      <p:cBhvr>
                                        <p:cTn id="26" dur="500"/>
                                        <p:tgtEl>
                                          <p:spTgt spid="17203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2035">
                                            <p:txEl>
                                              <p:pRg st="6" end="6"/>
                                            </p:txEl>
                                          </p:spTgt>
                                        </p:tgtEl>
                                        <p:attrNameLst>
                                          <p:attrName>style.visibility</p:attrName>
                                        </p:attrNameLst>
                                      </p:cBhvr>
                                      <p:to>
                                        <p:strVal val="visible"/>
                                      </p:to>
                                    </p:set>
                                    <p:animEffect transition="in" filter="wipe(left)">
                                      <p:cBhvr>
                                        <p:cTn id="31" dur="500"/>
                                        <p:tgtEl>
                                          <p:spTgt spid="17203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2035">
                                            <p:txEl>
                                              <p:pRg st="7" end="7"/>
                                            </p:txEl>
                                          </p:spTgt>
                                        </p:tgtEl>
                                        <p:attrNameLst>
                                          <p:attrName>style.visibility</p:attrName>
                                        </p:attrNameLst>
                                      </p:cBhvr>
                                      <p:to>
                                        <p:strVal val="visible"/>
                                      </p:to>
                                    </p:set>
                                    <p:animEffect transition="in" filter="wipe(left)">
                                      <p:cBhvr>
                                        <p:cTn id="36" dur="500"/>
                                        <p:tgtEl>
                                          <p:spTgt spid="17203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uiExpand="1" build="p" bldLvl="4"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pt-PT" dirty="0" err="1" smtClean="0"/>
              <a:t>Hossfeld</a:t>
            </a:r>
            <a:r>
              <a:rPr lang="pt-PT" dirty="0" smtClean="0"/>
              <a:t> IV </a:t>
            </a:r>
            <a:r>
              <a:rPr lang="pt-PT" dirty="0" err="1" smtClean="0"/>
              <a:t>function</a:t>
            </a:r>
            <a:endParaRPr lang="en-GB" dirty="0"/>
          </a:p>
        </p:txBody>
      </p:sp>
      <p:sp>
        <p:nvSpPr>
          <p:cNvPr id="167939" name="Rectangle 3"/>
          <p:cNvSpPr>
            <a:spLocks noGrp="1" noChangeArrowheads="1"/>
          </p:cNvSpPr>
          <p:nvPr>
            <p:ph type="body" idx="1"/>
          </p:nvPr>
        </p:nvSpPr>
        <p:spPr/>
        <p:txBody>
          <a:bodyPr/>
          <a:lstStyle/>
          <a:p>
            <a:r>
              <a:rPr lang="pt-PT" b="1" dirty="0">
                <a:latin typeface="+mj-lt"/>
              </a:rPr>
              <a:t>The Hossfeld IV function is a sigmoid function, originally proposed in 1822 (Zeide 1993), for the description of tree </a:t>
            </a:r>
            <a:r>
              <a:rPr lang="pt-PT" b="1" dirty="0" err="1">
                <a:latin typeface="+mj-lt"/>
              </a:rPr>
              <a:t>growth</a:t>
            </a:r>
            <a:r>
              <a:rPr lang="pt-PT" b="1" dirty="0" smtClean="0">
                <a:latin typeface="+mj-lt"/>
              </a:rPr>
              <a:t>:</a:t>
            </a:r>
          </a:p>
          <a:p>
            <a:endParaRPr lang="pt-PT" b="1" dirty="0" smtClean="0">
              <a:solidFill>
                <a:schemeClr val="accent6">
                  <a:lumMod val="50000"/>
                </a:schemeClr>
              </a:solidFill>
              <a:latin typeface="+mj-lt"/>
            </a:endParaRPr>
          </a:p>
          <a:p>
            <a:endParaRPr lang="pt-PT" b="0" dirty="0">
              <a:latin typeface="+mj-lt"/>
            </a:endParaRPr>
          </a:p>
          <a:p>
            <a:endParaRPr lang="pt-PT" b="0" dirty="0" smtClean="0">
              <a:latin typeface="+mj-lt"/>
            </a:endParaRPr>
          </a:p>
          <a:p>
            <a:r>
              <a:rPr lang="en-US" b="1" dirty="0">
                <a:latin typeface="+mj-lt"/>
              </a:rPr>
              <a:t>The function can also be obtained from the generalized logistic </a:t>
            </a:r>
            <a:r>
              <a:rPr lang="en-US" b="1" dirty="0" smtClean="0">
                <a:latin typeface="+mj-lt"/>
              </a:rPr>
              <a:t>by </a:t>
            </a:r>
            <a:r>
              <a:rPr lang="en-US" b="1" dirty="0">
                <a:latin typeface="+mj-lt"/>
              </a:rPr>
              <a:t>using </a:t>
            </a:r>
            <a:r>
              <a:rPr lang="en-US" b="1" i="1" dirty="0" smtClean="0">
                <a:latin typeface="+mj-lt"/>
              </a:rPr>
              <a:t>f(</a:t>
            </a:r>
            <a:r>
              <a:rPr lang="en-US" b="1" i="1" dirty="0" err="1" smtClean="0">
                <a:latin typeface="+mj-lt"/>
              </a:rPr>
              <a:t>X,t</a:t>
            </a:r>
            <a:r>
              <a:rPr lang="en-US" b="1" i="1" dirty="0" smtClean="0">
                <a:latin typeface="+mj-lt"/>
              </a:rPr>
              <a:t>)=-</a:t>
            </a:r>
            <a:r>
              <a:rPr lang="en-US" b="1" i="1" dirty="0" err="1" smtClean="0">
                <a:latin typeface="+mj-lt"/>
              </a:rPr>
              <a:t>klog</a:t>
            </a:r>
            <a:r>
              <a:rPr lang="en-US" b="1" i="1" dirty="0" smtClean="0">
                <a:latin typeface="+mj-lt"/>
              </a:rPr>
              <a:t>(t)</a:t>
            </a:r>
            <a:r>
              <a:rPr lang="en-US" b="1" dirty="0" smtClean="0">
                <a:latin typeface="+mj-lt"/>
              </a:rPr>
              <a:t>. </a:t>
            </a:r>
            <a:r>
              <a:rPr lang="pt-PT" b="1" dirty="0">
                <a:latin typeface="+mj-lt"/>
              </a:rPr>
              <a:t>Consequently some </a:t>
            </a:r>
            <a:r>
              <a:rPr lang="pt-PT" b="1" dirty="0" smtClean="0">
                <a:latin typeface="+mj-lt"/>
              </a:rPr>
              <a:t>authors </a:t>
            </a:r>
            <a:r>
              <a:rPr lang="pt-PT" b="1" dirty="0">
                <a:latin typeface="+mj-lt"/>
              </a:rPr>
              <a:t>designate it as the log-logistic growth function</a:t>
            </a:r>
            <a:endParaRPr lang="en-US" b="1" dirty="0">
              <a:latin typeface="+mj-lt"/>
            </a:endParaRPr>
          </a:p>
          <a:p>
            <a:endParaRPr lang="pt-PT" b="0" dirty="0">
              <a:latin typeface="+mj-lt"/>
              <a:cs typeface="Arial" charset="0"/>
            </a:endParaRPr>
          </a:p>
          <a:p>
            <a:endParaRPr lang="pt-PT" b="0" dirty="0">
              <a:latin typeface="+mj-lt"/>
              <a:cs typeface="Arial" charset="0"/>
            </a:endParaRPr>
          </a:p>
          <a:p>
            <a:endParaRPr lang="pt-PT" b="0" dirty="0">
              <a:latin typeface="+mj-lt"/>
              <a:cs typeface="Arial" charset="0"/>
            </a:endParaRPr>
          </a:p>
          <a:p>
            <a:endParaRPr lang="en-GB" b="0" dirty="0">
              <a:latin typeface="+mj-lt"/>
            </a:endParaRPr>
          </a:p>
        </p:txBody>
      </p:sp>
      <p:graphicFrame>
        <p:nvGraphicFramePr>
          <p:cNvPr id="2" name="Object 1"/>
          <p:cNvGraphicFramePr>
            <a:graphicFrameLocks noChangeAspect="1"/>
          </p:cNvGraphicFramePr>
          <p:nvPr>
            <p:extLst/>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18544" name="Equation" r:id="rId3" imgW="114120" imgH="215640" progId="Equation.3">
                  <p:embed/>
                </p:oleObj>
              </mc:Choice>
              <mc:Fallback>
                <p:oleObj name="Equation" r:id="rId3" imgW="114120" imgH="215640" progId="Equation.3">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309157726"/>
              </p:ext>
            </p:extLst>
          </p:nvPr>
        </p:nvGraphicFramePr>
        <p:xfrm>
          <a:off x="4439816" y="2647534"/>
          <a:ext cx="3024337" cy="981583"/>
        </p:xfrm>
        <a:graphic>
          <a:graphicData uri="http://schemas.openxmlformats.org/presentationml/2006/ole">
            <mc:AlternateContent xmlns:mc="http://schemas.openxmlformats.org/markup-compatibility/2006">
              <mc:Choice xmlns:v="urn:schemas-microsoft-com:vml" Requires="v">
                <p:oleObj spid="_x0000_s18545" name="Equation" r:id="rId5" imgW="1447560" imgH="469800" progId="Equation.3">
                  <p:embed/>
                </p:oleObj>
              </mc:Choice>
              <mc:Fallback>
                <p:oleObj name="Equation" r:id="rId5" imgW="1447560" imgH="469800" progId="Equation.3">
                  <p:embed/>
                  <p:pic>
                    <p:nvPicPr>
                      <p:cNvPr id="4" name="Object 3"/>
                      <p:cNvPicPr>
                        <a:picLocks noChangeAspect="1" noChangeArrowheads="1"/>
                      </p:cNvPicPr>
                      <p:nvPr/>
                    </p:nvPicPr>
                    <p:blipFill>
                      <a:blip r:embed="rId6"/>
                      <a:srcRect/>
                      <a:stretch>
                        <a:fillRect/>
                      </a:stretch>
                    </p:blipFill>
                    <p:spPr bwMode="auto">
                      <a:xfrm>
                        <a:off x="4439816" y="2647534"/>
                        <a:ext cx="3024337" cy="981583"/>
                      </a:xfrm>
                      <a:prstGeom prst="rect">
                        <a:avLst/>
                      </a:prstGeom>
                      <a:noFill/>
                      <a:extLst/>
                    </p:spPr>
                  </p:pic>
                </p:oleObj>
              </mc:Fallback>
            </mc:AlternateContent>
          </a:graphicData>
        </a:graphic>
      </p:graphicFrame>
      <p:sp>
        <p:nvSpPr>
          <p:cNvPr id="6" name="TextBox 5"/>
          <p:cNvSpPr txBox="1"/>
          <p:nvPr/>
        </p:nvSpPr>
        <p:spPr>
          <a:xfrm>
            <a:off x="8634453" y="2602593"/>
            <a:ext cx="2520280" cy="923330"/>
          </a:xfrm>
          <a:prstGeom prst="rect">
            <a:avLst/>
          </a:prstGeom>
          <a:noFill/>
        </p:spPr>
        <p:txBody>
          <a:bodyPr wrap="square" rtlCol="0">
            <a:spAutoFit/>
          </a:bodyPr>
          <a:lstStyle/>
          <a:p>
            <a:r>
              <a:rPr lang="en-US" dirty="0" smtClean="0"/>
              <a:t>Not based on any particular biological rationale</a:t>
            </a:r>
            <a:endParaRPr lang="en-US" dirty="0"/>
          </a:p>
        </p:txBody>
      </p:sp>
    </p:spTree>
    <p:extLst>
      <p:ext uri="{BB962C8B-B14F-4D97-AF65-F5344CB8AC3E}">
        <p14:creationId xmlns:p14="http://schemas.microsoft.com/office/powerpoint/2010/main" val="16493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Effect transition="in" filter="wipe(left)">
                                      <p:cBhvr>
                                        <p:cTn id="7" dur="500"/>
                                        <p:tgtEl>
                                          <p:spTgt spid="16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7939">
                                            <p:txEl>
                                              <p:pRg st="4" end="4"/>
                                            </p:txEl>
                                          </p:spTgt>
                                        </p:tgtEl>
                                        <p:attrNameLst>
                                          <p:attrName>style.visibility</p:attrName>
                                        </p:attrNameLst>
                                      </p:cBhvr>
                                      <p:to>
                                        <p:strVal val="visible"/>
                                      </p:to>
                                    </p:set>
                                    <p:animEffect transition="in" filter="wipe(left)">
                                      <p:cBhvr>
                                        <p:cTn id="16" dur="500"/>
                                        <p:tgtEl>
                                          <p:spTgt spid="167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pt-PT" dirty="0" err="1" smtClean="0"/>
              <a:t>McDill</a:t>
            </a:r>
            <a:r>
              <a:rPr lang="pt-PT" dirty="0" smtClean="0"/>
              <a:t>-Amateis </a:t>
            </a:r>
            <a:r>
              <a:rPr lang="pt-PT" dirty="0" err="1" smtClean="0"/>
              <a:t>function</a:t>
            </a:r>
            <a:endParaRPr lang="en-GB" dirty="0"/>
          </a:p>
        </p:txBody>
      </p:sp>
      <p:sp>
        <p:nvSpPr>
          <p:cNvPr id="167939" name="Rectangle 3"/>
          <p:cNvSpPr>
            <a:spLocks noGrp="1" noChangeArrowheads="1"/>
          </p:cNvSpPr>
          <p:nvPr>
            <p:ph type="body" idx="1"/>
          </p:nvPr>
        </p:nvSpPr>
        <p:spPr/>
        <p:txBody>
          <a:bodyPr/>
          <a:lstStyle/>
          <a:p>
            <a:r>
              <a:rPr lang="pt-PT" b="1" dirty="0" smtClean="0">
                <a:latin typeface="+mj-lt"/>
                <a:cs typeface="Times New Roman" pitchFamily="18" charset="0"/>
              </a:rPr>
              <a:t>Integral form:</a:t>
            </a:r>
          </a:p>
          <a:p>
            <a:pPr lvl="1"/>
            <a:endParaRPr lang="pt-PT" dirty="0" smtClean="0"/>
          </a:p>
          <a:p>
            <a:pPr lvl="1"/>
            <a:endParaRPr lang="pt-PT" dirty="0"/>
          </a:p>
          <a:p>
            <a:pPr marL="457200" lvl="1" indent="0">
              <a:buNone/>
            </a:pPr>
            <a:endParaRPr lang="pt-PT" dirty="0" smtClean="0"/>
          </a:p>
          <a:p>
            <a:pPr marL="457200" lvl="1" indent="0">
              <a:buNone/>
            </a:pPr>
            <a:r>
              <a:rPr lang="pt-PT" dirty="0" smtClean="0">
                <a:solidFill>
                  <a:srgbClr val="009900"/>
                </a:solidFill>
              </a:rPr>
              <a:t>where (</a:t>
            </a:r>
            <a:r>
              <a:rPr lang="pt-PT" i="1" dirty="0" smtClean="0">
                <a:solidFill>
                  <a:srgbClr val="009900"/>
                </a:solidFill>
              </a:rPr>
              <a:t>t</a:t>
            </a:r>
            <a:r>
              <a:rPr lang="pt-PT" i="1" baseline="-25000" dirty="0" smtClean="0">
                <a:solidFill>
                  <a:srgbClr val="009900"/>
                </a:solidFill>
              </a:rPr>
              <a:t>0</a:t>
            </a:r>
            <a:r>
              <a:rPr lang="pt-PT" i="1" dirty="0" smtClean="0">
                <a:solidFill>
                  <a:srgbClr val="009900"/>
                </a:solidFill>
              </a:rPr>
              <a:t>,Y</a:t>
            </a:r>
            <a:r>
              <a:rPr lang="pt-PT" i="1" baseline="-25000" dirty="0" smtClean="0">
                <a:solidFill>
                  <a:srgbClr val="009900"/>
                </a:solidFill>
              </a:rPr>
              <a:t>0</a:t>
            </a:r>
            <a:r>
              <a:rPr lang="pt-PT" dirty="0" smtClean="0">
                <a:solidFill>
                  <a:srgbClr val="009900"/>
                </a:solidFill>
              </a:rPr>
              <a:t>) is the initial condition and k expresses the growth rate</a:t>
            </a:r>
            <a:endParaRPr lang="en-US" dirty="0">
              <a:solidFill>
                <a:srgbClr val="009900"/>
              </a:solidFill>
            </a:endParaRPr>
          </a:p>
          <a:p>
            <a:pPr lvl="1"/>
            <a:r>
              <a:rPr lang="pt-PT" b="1" dirty="0" smtClean="0">
                <a:latin typeface="+mj-lt"/>
                <a:cs typeface="Arial" charset="0"/>
              </a:rPr>
              <a:t>By making </a:t>
            </a:r>
            <a:endParaRPr lang="pt-PT" b="1" dirty="0">
              <a:latin typeface="+mj-lt"/>
              <a:cs typeface="Arial" charset="0"/>
            </a:endParaRPr>
          </a:p>
          <a:p>
            <a:endParaRPr lang="pt-PT" dirty="0">
              <a:latin typeface="+mj-lt"/>
              <a:cs typeface="Arial" charset="0"/>
            </a:endParaRPr>
          </a:p>
          <a:p>
            <a:pPr marL="457200" lvl="1" indent="0">
              <a:buNone/>
            </a:pPr>
            <a:endParaRPr lang="pt-PT" dirty="0">
              <a:latin typeface="+mj-lt"/>
              <a:cs typeface="Arial" charset="0"/>
            </a:endParaRPr>
          </a:p>
          <a:p>
            <a:pPr marL="457200" lvl="1" indent="0">
              <a:buNone/>
            </a:pPr>
            <a:r>
              <a:rPr lang="pt-PT" b="1" dirty="0" smtClean="0">
                <a:solidFill>
                  <a:srgbClr val="009900"/>
                </a:solidFill>
                <a:latin typeface="+mj-lt"/>
                <a:cs typeface="Arial" charset="0"/>
              </a:rPr>
              <a:t>the integral form of the McDill-Amateis function coincides with the Hossfeld IV function</a:t>
            </a:r>
            <a:endParaRPr lang="pt-PT" b="1" dirty="0">
              <a:solidFill>
                <a:srgbClr val="009900"/>
              </a:solidFill>
              <a:latin typeface="+mj-lt"/>
              <a:cs typeface="Arial" charset="0"/>
            </a:endParaRPr>
          </a:p>
        </p:txBody>
      </p:sp>
      <p:graphicFrame>
        <p:nvGraphicFramePr>
          <p:cNvPr id="2" name="Object 1"/>
          <p:cNvGraphicFramePr>
            <a:graphicFrameLocks noChangeAspect="1"/>
          </p:cNvGraphicFramePr>
          <p:nvPr>
            <p:extLst/>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19629" name="Equation" r:id="rId3" imgW="114120" imgH="215640" progId="Equation.3">
                  <p:embed/>
                </p:oleObj>
              </mc:Choice>
              <mc:Fallback>
                <p:oleObj name="Equation" r:id="rId3" imgW="114120" imgH="215640" progId="Equation.3">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68630545"/>
              </p:ext>
            </p:extLst>
          </p:nvPr>
        </p:nvGraphicFramePr>
        <p:xfrm>
          <a:off x="3071664" y="1916832"/>
          <a:ext cx="2152650" cy="1028700"/>
        </p:xfrm>
        <a:graphic>
          <a:graphicData uri="http://schemas.openxmlformats.org/presentationml/2006/ole">
            <mc:AlternateContent xmlns:mc="http://schemas.openxmlformats.org/markup-compatibility/2006">
              <mc:Choice xmlns:v="urn:schemas-microsoft-com:vml" Requires="v">
                <p:oleObj spid="_x0000_s19630" name="Equation" r:id="rId5" imgW="1434960" imgH="685800" progId="Equation.3">
                  <p:embed/>
                </p:oleObj>
              </mc:Choice>
              <mc:Fallback>
                <p:oleObj name="Equation" r:id="rId5" imgW="1434960" imgH="6858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664" y="1916832"/>
                        <a:ext cx="2152650"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85449034"/>
              </p:ext>
            </p:extLst>
          </p:nvPr>
        </p:nvGraphicFramePr>
        <p:xfrm>
          <a:off x="3071664" y="4437112"/>
          <a:ext cx="1562100" cy="723900"/>
        </p:xfrm>
        <a:graphic>
          <a:graphicData uri="http://schemas.openxmlformats.org/presentationml/2006/ole">
            <mc:AlternateContent xmlns:mc="http://schemas.openxmlformats.org/markup-compatibility/2006">
              <mc:Choice xmlns:v="urn:schemas-microsoft-com:vml" Requires="v">
                <p:oleObj spid="_x0000_s19631" name="Equation" r:id="rId7" imgW="1041120" imgH="482400" progId="Equation.3">
                  <p:embed/>
                </p:oleObj>
              </mc:Choice>
              <mc:Fallback>
                <p:oleObj name="Equation" r:id="rId7" imgW="1041120" imgH="4824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664" y="4437112"/>
                        <a:ext cx="15621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384032" y="4060398"/>
            <a:ext cx="5328592" cy="1477328"/>
          </a:xfrm>
          <a:prstGeom prst="rect">
            <a:avLst/>
          </a:prstGeom>
          <a:noFill/>
        </p:spPr>
        <p:txBody>
          <a:bodyPr wrap="square" rtlCol="0">
            <a:spAutoFit/>
          </a:bodyPr>
          <a:lstStyle/>
          <a:p>
            <a:r>
              <a:rPr lang="en-US" dirty="0" smtClean="0"/>
              <a:t>To guarantee compatibility of dimensions and to take into account biological properties expected for growth functions</a:t>
            </a:r>
          </a:p>
          <a:p>
            <a:r>
              <a:rPr lang="en-US" dirty="0" smtClean="0"/>
              <a:t> - k relates to growth rate </a:t>
            </a:r>
          </a:p>
          <a:p>
            <a:r>
              <a:rPr lang="en-US" dirty="0" smtClean="0"/>
              <a:t> - c to the initial conditions</a:t>
            </a:r>
            <a:endParaRPr lang="en-US" dirty="0"/>
          </a:p>
        </p:txBody>
      </p:sp>
    </p:spTree>
    <p:extLst>
      <p:ext uri="{BB962C8B-B14F-4D97-AF65-F5344CB8AC3E}">
        <p14:creationId xmlns:p14="http://schemas.microsoft.com/office/powerpoint/2010/main" val="36682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Effect transition="in" filter="wipe(left)">
                                      <p:cBhvr>
                                        <p:cTn id="7" dur="500"/>
                                        <p:tgtEl>
                                          <p:spTgt spid="16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167939">
                                            <p:txEl>
                                              <p:pRg st="4" end="4"/>
                                            </p:txEl>
                                          </p:spTgt>
                                        </p:tgtEl>
                                        <p:attrNameLst>
                                          <p:attrName>style.visibility</p:attrName>
                                        </p:attrNameLst>
                                      </p:cBhvr>
                                      <p:to>
                                        <p:strVal val="visible"/>
                                      </p:to>
                                    </p:set>
                                    <p:animEffect transition="in" filter="wipe(left)">
                                      <p:cBhvr>
                                        <p:cTn id="14" dur="500"/>
                                        <p:tgtEl>
                                          <p:spTgt spid="167939">
                                            <p:txEl>
                                              <p:pRg st="4" end="4"/>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7939">
                                            <p:txEl>
                                              <p:pRg st="5" end="5"/>
                                            </p:txEl>
                                          </p:spTgt>
                                        </p:tgtEl>
                                        <p:attrNameLst>
                                          <p:attrName>style.visibility</p:attrName>
                                        </p:attrNameLst>
                                      </p:cBhvr>
                                      <p:to>
                                        <p:strVal val="visible"/>
                                      </p:to>
                                    </p:set>
                                    <p:animEffect transition="in" filter="wipe(left)">
                                      <p:cBhvr>
                                        <p:cTn id="17" dur="500"/>
                                        <p:tgtEl>
                                          <p:spTgt spid="167939">
                                            <p:txEl>
                                              <p:pRg st="5" end="5"/>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167939">
                                            <p:txEl>
                                              <p:pRg st="8" end="8"/>
                                            </p:txEl>
                                          </p:spTgt>
                                        </p:tgtEl>
                                        <p:attrNameLst>
                                          <p:attrName>style.visibility</p:attrName>
                                        </p:attrNameLst>
                                      </p:cBhvr>
                                      <p:to>
                                        <p:strVal val="visible"/>
                                      </p:to>
                                    </p:set>
                                    <p:animEffect transition="in" filter="wipe(left)">
                                      <p:cBhvr>
                                        <p:cTn id="22" dur="500"/>
                                        <p:tgtEl>
                                          <p:spTgt spid="1679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3928" y="332656"/>
            <a:ext cx="669421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99456" y="323946"/>
            <a:ext cx="2304080" cy="954107"/>
          </a:xfrm>
          <a:prstGeom prst="rect">
            <a:avLst/>
          </a:prstGeom>
          <a:solidFill>
            <a:schemeClr val="bg1"/>
          </a:solidFill>
        </p:spPr>
        <p:txBody>
          <a:bodyPr wrap="square" rtlCol="0">
            <a:spAutoFit/>
          </a:bodyPr>
          <a:lstStyle/>
          <a:p>
            <a:r>
              <a:rPr lang="pt-PT" sz="2400" b="1" dirty="0"/>
              <a:t>Hossfeld IV function</a:t>
            </a:r>
          </a:p>
          <a:p>
            <a:endParaRPr lang="pt-PT" sz="800" b="1" dirty="0"/>
          </a:p>
        </p:txBody>
      </p:sp>
    </p:spTree>
    <p:extLst>
      <p:ext uri="{BB962C8B-B14F-4D97-AF65-F5344CB8AC3E}">
        <p14:creationId xmlns:p14="http://schemas.microsoft.com/office/powerpoint/2010/main" val="3988532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1199456" y="323946"/>
            <a:ext cx="2304080" cy="1692771"/>
          </a:xfrm>
          <a:prstGeom prst="rect">
            <a:avLst/>
          </a:prstGeom>
          <a:solidFill>
            <a:schemeClr val="bg1"/>
          </a:solidFill>
        </p:spPr>
        <p:txBody>
          <a:bodyPr wrap="square" rtlCol="0">
            <a:spAutoFit/>
          </a:bodyPr>
          <a:lstStyle/>
          <a:p>
            <a:r>
              <a:rPr lang="pt-PT" sz="2400" b="1" dirty="0"/>
              <a:t>Hossfeld IV function</a:t>
            </a:r>
          </a:p>
          <a:p>
            <a:endParaRPr lang="pt-PT" sz="800" b="1" dirty="0"/>
          </a:p>
          <a:p>
            <a:r>
              <a:rPr lang="pt-PT" sz="2400" dirty="0">
                <a:solidFill>
                  <a:srgbClr val="009900"/>
                </a:solidFill>
              </a:rPr>
              <a:t>Location of the inflection point</a:t>
            </a:r>
          </a:p>
        </p:txBody>
      </p:sp>
      <p:sp>
        <p:nvSpPr>
          <p:cNvPr id="5" name="Rectangle 4"/>
          <p:cNvSpPr/>
          <p:nvPr/>
        </p:nvSpPr>
        <p:spPr bwMode="auto">
          <a:xfrm>
            <a:off x="3935760" y="323946"/>
            <a:ext cx="6495678" cy="62544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pic>
        <p:nvPicPr>
          <p:cNvPr id="257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5760" y="332656"/>
            <a:ext cx="6495678" cy="32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7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760" y="3378682"/>
            <a:ext cx="6480720" cy="321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115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13049" y="3781499"/>
          <a:ext cx="10939669" cy="2254865"/>
        </p:xfrm>
        <a:graphic>
          <a:graphicData uri="http://schemas.openxmlformats.org/drawingml/2006/table">
            <a:tbl>
              <a:tblPr firstRow="1" bandRow="1">
                <a:tableStyleId>{5C22544A-7EE6-4342-B048-85BDC9FD1C3A}</a:tableStyleId>
              </a:tblPr>
              <a:tblGrid>
                <a:gridCol w="3515612">
                  <a:extLst>
                    <a:ext uri="{9D8B030D-6E8A-4147-A177-3AD203B41FA5}">
                      <a16:colId xmlns:a16="http://schemas.microsoft.com/office/drawing/2014/main" val="1622821243"/>
                    </a:ext>
                  </a:extLst>
                </a:gridCol>
                <a:gridCol w="208280">
                  <a:extLst>
                    <a:ext uri="{9D8B030D-6E8A-4147-A177-3AD203B41FA5}">
                      <a16:colId xmlns:a16="http://schemas.microsoft.com/office/drawing/2014/main" val="532091520"/>
                    </a:ext>
                  </a:extLst>
                </a:gridCol>
                <a:gridCol w="3800502">
                  <a:extLst>
                    <a:ext uri="{9D8B030D-6E8A-4147-A177-3AD203B41FA5}">
                      <a16:colId xmlns:a16="http://schemas.microsoft.com/office/drawing/2014/main" val="1304977859"/>
                    </a:ext>
                  </a:extLst>
                </a:gridCol>
                <a:gridCol w="208280">
                  <a:extLst>
                    <a:ext uri="{9D8B030D-6E8A-4147-A177-3AD203B41FA5}">
                      <a16:colId xmlns:a16="http://schemas.microsoft.com/office/drawing/2014/main" val="3094171369"/>
                    </a:ext>
                  </a:extLst>
                </a:gridCol>
                <a:gridCol w="3206995">
                  <a:extLst>
                    <a:ext uri="{9D8B030D-6E8A-4147-A177-3AD203B41FA5}">
                      <a16:colId xmlns:a16="http://schemas.microsoft.com/office/drawing/2014/main" val="3843255872"/>
                    </a:ext>
                  </a:extLst>
                </a:gridCol>
              </a:tblGrid>
              <a:tr h="2254865">
                <a:tc>
                  <a:txBody>
                    <a:bodyPr/>
                    <a:lstStyle/>
                    <a:p>
                      <a:endParaRPr lang="en-US" dirty="0" smtClean="0"/>
                    </a:p>
                    <a:p>
                      <a:endParaRPr lang="en-US" dirty="0" smtClean="0"/>
                    </a:p>
                    <a:p>
                      <a:endParaRPr lang="en-US" dirty="0" smtClean="0"/>
                    </a:p>
                    <a:p>
                      <a:endParaRPr lang="en-US" dirty="0" smtClean="0"/>
                    </a:p>
                    <a:p>
                      <a:endParaRPr lang="pt-P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07225"/>
                  </a:ext>
                </a:extLst>
              </a:tr>
            </a:tbl>
          </a:graphicData>
        </a:graphic>
      </p:graphicFrame>
      <p:sp>
        <p:nvSpPr>
          <p:cNvPr id="5" name="TextBox 4"/>
          <p:cNvSpPr txBox="1"/>
          <p:nvPr/>
        </p:nvSpPr>
        <p:spPr>
          <a:xfrm>
            <a:off x="394252" y="1251602"/>
            <a:ext cx="11177262" cy="1200329"/>
          </a:xfrm>
          <a:prstGeom prst="rect">
            <a:avLst/>
          </a:prstGeom>
          <a:noFill/>
        </p:spPr>
        <p:txBody>
          <a:bodyPr wrap="square" rtlCol="0">
            <a:spAutoFit/>
          </a:bodyPr>
          <a:lstStyle/>
          <a:p>
            <a:pPr marL="342900" indent="-342900">
              <a:buFont typeface="Wingdings" panose="05000000000000000000" pitchFamily="2" charset="2"/>
              <a:buChar char="§"/>
            </a:pPr>
            <a:r>
              <a:rPr lang="pt-PT" sz="2400" b="1" dirty="0" err="1" smtClean="0"/>
              <a:t>Growth</a:t>
            </a:r>
            <a:r>
              <a:rPr lang="pt-PT" sz="2400" b="1" dirty="0" smtClean="0"/>
              <a:t> </a:t>
            </a:r>
            <a:r>
              <a:rPr lang="pt-PT" sz="2400" b="1" dirty="0" err="1" smtClean="0"/>
              <a:t>functions</a:t>
            </a:r>
            <a:r>
              <a:rPr lang="pt-PT" sz="2400" b="1" dirty="0" smtClean="0"/>
              <a:t> </a:t>
            </a:r>
            <a:r>
              <a:rPr lang="pt-PT" sz="2400" b="1" dirty="0" err="1" smtClean="0"/>
              <a:t>describe</a:t>
            </a:r>
            <a:r>
              <a:rPr lang="pt-PT" sz="2400" b="1" dirty="0" smtClean="0"/>
              <a:t> </a:t>
            </a:r>
            <a:r>
              <a:rPr lang="pt-PT" sz="2400" b="1" dirty="0" err="1" smtClean="0">
                <a:solidFill>
                  <a:srgbClr val="009900"/>
                </a:solidFill>
              </a:rPr>
              <a:t>changes</a:t>
            </a:r>
            <a:r>
              <a:rPr lang="pt-PT" sz="2400" b="1" dirty="0" smtClean="0">
                <a:solidFill>
                  <a:srgbClr val="009900"/>
                </a:solidFill>
              </a:rPr>
              <a:t> in </a:t>
            </a:r>
            <a:r>
              <a:rPr lang="pt-PT" sz="2400" b="1" dirty="0" err="1" smtClean="0">
                <a:solidFill>
                  <a:srgbClr val="009900"/>
                </a:solidFill>
              </a:rPr>
              <a:t>size</a:t>
            </a:r>
            <a:r>
              <a:rPr lang="pt-PT" sz="2400" b="1" dirty="0" smtClean="0">
                <a:solidFill>
                  <a:srgbClr val="009900"/>
                </a:solidFill>
              </a:rPr>
              <a:t> </a:t>
            </a:r>
            <a:r>
              <a:rPr lang="pt-PT" sz="2400" b="1" dirty="0" err="1" smtClean="0">
                <a:solidFill>
                  <a:srgbClr val="009900"/>
                </a:solidFill>
              </a:rPr>
              <a:t>over</a:t>
            </a:r>
            <a:r>
              <a:rPr lang="pt-PT" sz="2400" b="1" dirty="0" smtClean="0">
                <a:solidFill>
                  <a:srgbClr val="009900"/>
                </a:solidFill>
              </a:rPr>
              <a:t> time</a:t>
            </a:r>
          </a:p>
          <a:p>
            <a:pPr marL="342900" indent="-342900">
              <a:buFont typeface="Wingdings" panose="05000000000000000000" pitchFamily="2" charset="2"/>
              <a:buChar char="§"/>
            </a:pPr>
            <a:endParaRPr lang="pt-PT" sz="2400" b="1" dirty="0" smtClean="0">
              <a:cs typeface="Arial" charset="0"/>
            </a:endParaRPr>
          </a:p>
          <a:p>
            <a:pPr marL="800100" lvl="1" indent="-342900">
              <a:buFont typeface="Wingdings" panose="05000000000000000000" pitchFamily="2" charset="2"/>
              <a:buChar char="§"/>
            </a:pPr>
            <a:endParaRPr lang="en-US" sz="2400" b="1" dirty="0" smtClean="0">
              <a:solidFill>
                <a:srgbClr val="009900"/>
              </a:solidFill>
              <a:cs typeface="Arial" charset="0"/>
            </a:endParaRPr>
          </a:p>
        </p:txBody>
      </p:sp>
      <p:graphicFrame>
        <p:nvGraphicFramePr>
          <p:cNvPr id="8" name="Object 8"/>
          <p:cNvGraphicFramePr>
            <a:graphicFrameLocks noChangeAspect="1"/>
          </p:cNvGraphicFramePr>
          <p:nvPr>
            <p:extLst/>
          </p:nvPr>
        </p:nvGraphicFramePr>
        <p:xfrm>
          <a:off x="1198738" y="4362134"/>
          <a:ext cx="1965086" cy="985259"/>
        </p:xfrm>
        <a:graphic>
          <a:graphicData uri="http://schemas.openxmlformats.org/presentationml/2006/ole">
            <mc:AlternateContent xmlns:mc="http://schemas.openxmlformats.org/markup-compatibility/2006">
              <mc:Choice xmlns:v="urn:schemas-microsoft-com:vml" Requires="v">
                <p:oleObj spid="_x0000_s34941" name="Equation" r:id="rId4" imgW="850680" imgH="431640" progId="Equation.3">
                  <p:embed/>
                </p:oleObj>
              </mc:Choice>
              <mc:Fallback>
                <p:oleObj name="Equation" r:id="rId4" imgW="850680" imgH="431640" progId="Equation.3">
                  <p:embed/>
                  <p:pic>
                    <p:nvPicPr>
                      <p:cNvPr id="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738" y="4362134"/>
                        <a:ext cx="1965086" cy="985259"/>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nvPr>
        </p:nvGraphicFramePr>
        <p:xfrm>
          <a:off x="4538912" y="4396526"/>
          <a:ext cx="3123760" cy="871212"/>
        </p:xfrm>
        <a:graphic>
          <a:graphicData uri="http://schemas.openxmlformats.org/presentationml/2006/ole">
            <mc:AlternateContent xmlns:mc="http://schemas.openxmlformats.org/markup-compatibility/2006">
              <mc:Choice xmlns:v="urn:schemas-microsoft-com:vml" Requires="v">
                <p:oleObj spid="_x0000_s34942" name="Equation" r:id="rId6" imgW="1320480" imgH="368280" progId="Equation.3">
                  <p:embed/>
                </p:oleObj>
              </mc:Choice>
              <mc:Fallback>
                <p:oleObj name="Equation" r:id="rId6" imgW="1320480" imgH="36828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8912" y="4396526"/>
                        <a:ext cx="3123760" cy="871212"/>
                      </a:xfrm>
                      <a:prstGeom prst="rect">
                        <a:avLst/>
                      </a:prstGeom>
                      <a:noFill/>
                      <a:extLst/>
                    </p:spPr>
                  </p:pic>
                </p:oleObj>
              </mc:Fallback>
            </mc:AlternateContent>
          </a:graphicData>
        </a:graphic>
      </p:graphicFrame>
      <p:sp>
        <p:nvSpPr>
          <p:cNvPr id="3" name="TextBox 2"/>
          <p:cNvSpPr txBox="1"/>
          <p:nvPr/>
        </p:nvSpPr>
        <p:spPr>
          <a:xfrm>
            <a:off x="4648132" y="3223930"/>
            <a:ext cx="2895600" cy="461665"/>
          </a:xfrm>
          <a:prstGeom prst="rect">
            <a:avLst/>
          </a:prstGeom>
          <a:noFill/>
        </p:spPr>
        <p:txBody>
          <a:bodyPr wrap="square" rtlCol="0">
            <a:spAutoFit/>
          </a:bodyPr>
          <a:lstStyle/>
          <a:p>
            <a:pPr algn="ctr"/>
            <a:r>
              <a:rPr lang="pt-PT" sz="2400" b="1" dirty="0" err="1" smtClean="0">
                <a:solidFill>
                  <a:srgbClr val="009900"/>
                </a:solidFill>
                <a:cs typeface="Arial" charset="0"/>
              </a:rPr>
              <a:t>Richards</a:t>
            </a:r>
            <a:r>
              <a:rPr lang="pt-PT" sz="2400" b="1" dirty="0" smtClean="0">
                <a:solidFill>
                  <a:srgbClr val="009900"/>
                </a:solidFill>
                <a:cs typeface="Arial" charset="0"/>
              </a:rPr>
              <a:t> </a:t>
            </a:r>
            <a:r>
              <a:rPr lang="pt-PT" sz="2400" b="1" dirty="0" err="1" smtClean="0">
                <a:solidFill>
                  <a:srgbClr val="009900"/>
                </a:solidFill>
                <a:cs typeface="Arial" charset="0"/>
              </a:rPr>
              <a:t>type</a:t>
            </a:r>
            <a:endParaRPr lang="pt-PT" dirty="0"/>
          </a:p>
        </p:txBody>
      </p:sp>
      <p:sp>
        <p:nvSpPr>
          <p:cNvPr id="10" name="TextBox 9"/>
          <p:cNvSpPr txBox="1"/>
          <p:nvPr/>
        </p:nvSpPr>
        <p:spPr>
          <a:xfrm>
            <a:off x="907773" y="3246870"/>
            <a:ext cx="2895600" cy="461665"/>
          </a:xfrm>
          <a:prstGeom prst="rect">
            <a:avLst/>
          </a:prstGeom>
          <a:noFill/>
        </p:spPr>
        <p:txBody>
          <a:bodyPr wrap="square" rtlCol="0">
            <a:spAutoFit/>
          </a:bodyPr>
          <a:lstStyle/>
          <a:p>
            <a:r>
              <a:rPr lang="pt-PT" sz="2400" b="1" dirty="0" err="1">
                <a:solidFill>
                  <a:srgbClr val="009900"/>
                </a:solidFill>
                <a:cs typeface="Arial" charset="0"/>
              </a:rPr>
              <a:t>Lundqvist-Korf</a:t>
            </a:r>
            <a:r>
              <a:rPr lang="pt-PT" sz="2400" b="1" dirty="0">
                <a:solidFill>
                  <a:srgbClr val="009900"/>
                </a:solidFill>
                <a:cs typeface="Arial" charset="0"/>
              </a:rPr>
              <a:t> </a:t>
            </a:r>
            <a:r>
              <a:rPr lang="pt-PT" sz="2400" b="1" dirty="0" err="1" smtClean="0">
                <a:solidFill>
                  <a:srgbClr val="009900"/>
                </a:solidFill>
                <a:cs typeface="Arial" charset="0"/>
              </a:rPr>
              <a:t>type</a:t>
            </a:r>
            <a:endParaRPr lang="pt-PT" dirty="0"/>
          </a:p>
        </p:txBody>
      </p:sp>
      <p:sp>
        <p:nvSpPr>
          <p:cNvPr id="11" name="TextBox 10"/>
          <p:cNvSpPr txBox="1"/>
          <p:nvPr/>
        </p:nvSpPr>
        <p:spPr>
          <a:xfrm>
            <a:off x="8388491" y="3246700"/>
            <a:ext cx="2895600" cy="461665"/>
          </a:xfrm>
          <a:prstGeom prst="rect">
            <a:avLst/>
          </a:prstGeom>
          <a:noFill/>
        </p:spPr>
        <p:txBody>
          <a:bodyPr wrap="square" rtlCol="0">
            <a:spAutoFit/>
          </a:bodyPr>
          <a:lstStyle/>
          <a:p>
            <a:pPr algn="ctr"/>
            <a:r>
              <a:rPr lang="pt-PT" sz="2400" b="1" dirty="0" err="1" smtClean="0">
                <a:solidFill>
                  <a:srgbClr val="009900"/>
                </a:solidFill>
                <a:cs typeface="Arial" charset="0"/>
              </a:rPr>
              <a:t>Hossfeld</a:t>
            </a:r>
            <a:r>
              <a:rPr lang="pt-PT" sz="2400" b="1" dirty="0" smtClean="0">
                <a:solidFill>
                  <a:srgbClr val="009900"/>
                </a:solidFill>
                <a:cs typeface="Arial" charset="0"/>
              </a:rPr>
              <a:t> IV </a:t>
            </a:r>
            <a:r>
              <a:rPr lang="pt-PT" sz="2400" b="1" dirty="0" err="1" smtClean="0">
                <a:solidFill>
                  <a:srgbClr val="009900"/>
                </a:solidFill>
                <a:cs typeface="Arial" charset="0"/>
              </a:rPr>
              <a:t>type</a:t>
            </a:r>
            <a:endParaRPr lang="pt-PT" dirty="0"/>
          </a:p>
        </p:txBody>
      </p:sp>
      <p:graphicFrame>
        <p:nvGraphicFramePr>
          <p:cNvPr id="12" name="Object 11"/>
          <p:cNvGraphicFramePr>
            <a:graphicFrameLocks noChangeAspect="1"/>
          </p:cNvGraphicFramePr>
          <p:nvPr>
            <p:extLst/>
          </p:nvPr>
        </p:nvGraphicFramePr>
        <p:xfrm>
          <a:off x="8399983" y="4180598"/>
          <a:ext cx="3048207" cy="1456665"/>
        </p:xfrm>
        <a:graphic>
          <a:graphicData uri="http://schemas.openxmlformats.org/presentationml/2006/ole">
            <mc:AlternateContent xmlns:mc="http://schemas.openxmlformats.org/markup-compatibility/2006">
              <mc:Choice xmlns:v="urn:schemas-microsoft-com:vml" Requires="v">
                <p:oleObj spid="_x0000_s34943" name="Equation" r:id="rId8" imgW="1434960" imgH="685800" progId="Equation.3">
                  <p:embed/>
                </p:oleObj>
              </mc:Choice>
              <mc:Fallback>
                <p:oleObj name="Equation" r:id="rId8" imgW="1434960" imgH="685800" progId="Equation.3">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9983" y="4180598"/>
                        <a:ext cx="3048207" cy="1456665"/>
                      </a:xfrm>
                      <a:prstGeom prst="rect">
                        <a:avLst/>
                      </a:prstGeom>
                      <a:noFill/>
                      <a:extLst/>
                    </p:spPr>
                  </p:pic>
                </p:oleObj>
              </mc:Fallback>
            </mc:AlternateContent>
          </a:graphicData>
        </a:graphic>
      </p:graphicFrame>
      <p:sp>
        <p:nvSpPr>
          <p:cNvPr id="14" name="Rectangle 2"/>
          <p:cNvSpPr>
            <a:spLocks noGrp="1" noChangeArrowheads="1"/>
          </p:cNvSpPr>
          <p:nvPr>
            <p:ph type="title"/>
          </p:nvPr>
        </p:nvSpPr>
        <p:spPr>
          <a:xfrm>
            <a:off x="263932" y="237999"/>
            <a:ext cx="11664000" cy="706090"/>
          </a:xfrm>
        </p:spPr>
        <p:txBody>
          <a:bodyPr/>
          <a:lstStyle/>
          <a:p>
            <a:r>
              <a:rPr lang="pt-PT" dirty="0" err="1"/>
              <a:t>Growth</a:t>
            </a:r>
            <a:r>
              <a:rPr lang="pt-PT" dirty="0"/>
              <a:t> </a:t>
            </a:r>
            <a:r>
              <a:rPr lang="pt-PT" dirty="0" err="1"/>
              <a:t>functions</a:t>
            </a:r>
            <a:endParaRPr lang="en-GB" dirty="0"/>
          </a:p>
        </p:txBody>
      </p:sp>
      <p:sp>
        <p:nvSpPr>
          <p:cNvPr id="9" name="TextBox 8"/>
          <p:cNvSpPr txBox="1"/>
          <p:nvPr/>
        </p:nvSpPr>
        <p:spPr>
          <a:xfrm>
            <a:off x="4322888" y="1870950"/>
            <a:ext cx="432048" cy="369332"/>
          </a:xfrm>
          <a:prstGeom prst="rect">
            <a:avLst/>
          </a:prstGeom>
          <a:noFill/>
        </p:spPr>
        <p:txBody>
          <a:bodyPr wrap="square" rtlCol="0">
            <a:spAutoFit/>
          </a:bodyPr>
          <a:lstStyle/>
          <a:p>
            <a:pPr algn="ctr"/>
            <a:r>
              <a:rPr lang="en-US" dirty="0" smtClean="0"/>
              <a:t>t</a:t>
            </a:r>
            <a:r>
              <a:rPr lang="en-US" baseline="-25000" dirty="0" smtClean="0"/>
              <a:t>1</a:t>
            </a:r>
            <a:endParaRPr lang="en-US" baseline="-25000" dirty="0"/>
          </a:p>
        </p:txBody>
      </p:sp>
      <p:sp>
        <p:nvSpPr>
          <p:cNvPr id="15" name="TextBox 14"/>
          <p:cNvSpPr txBox="1"/>
          <p:nvPr/>
        </p:nvSpPr>
        <p:spPr>
          <a:xfrm>
            <a:off x="4322888" y="2273657"/>
            <a:ext cx="432048" cy="369332"/>
          </a:xfrm>
          <a:prstGeom prst="rect">
            <a:avLst/>
          </a:prstGeom>
          <a:noFill/>
        </p:spPr>
        <p:txBody>
          <a:bodyPr wrap="square" rtlCol="0">
            <a:spAutoFit/>
          </a:bodyPr>
          <a:lstStyle/>
          <a:p>
            <a:pPr algn="ctr"/>
            <a:r>
              <a:rPr lang="en-US" dirty="0" smtClean="0"/>
              <a:t>t</a:t>
            </a:r>
            <a:r>
              <a:rPr lang="en-US" baseline="-25000" dirty="0" smtClean="0"/>
              <a:t>2</a:t>
            </a:r>
            <a:endParaRPr lang="en-US" baseline="-25000" dirty="0"/>
          </a:p>
        </p:txBody>
      </p:sp>
      <p:sp>
        <p:nvSpPr>
          <p:cNvPr id="16" name="TextBox 15"/>
          <p:cNvSpPr txBox="1"/>
          <p:nvPr/>
        </p:nvSpPr>
        <p:spPr>
          <a:xfrm>
            <a:off x="4322888" y="2683390"/>
            <a:ext cx="432048" cy="369332"/>
          </a:xfrm>
          <a:prstGeom prst="rect">
            <a:avLst/>
          </a:prstGeom>
          <a:noFill/>
        </p:spPr>
        <p:txBody>
          <a:bodyPr wrap="square" rtlCol="0">
            <a:spAutoFit/>
          </a:bodyPr>
          <a:lstStyle/>
          <a:p>
            <a:pPr algn="ctr"/>
            <a:r>
              <a:rPr lang="en-US" dirty="0" smtClean="0"/>
              <a:t>t</a:t>
            </a:r>
            <a:r>
              <a:rPr lang="en-US" baseline="-25000" dirty="0" smtClean="0"/>
              <a:t>3</a:t>
            </a:r>
            <a:endParaRPr lang="en-US" baseline="-25000" dirty="0"/>
          </a:p>
        </p:txBody>
      </p:sp>
      <p:cxnSp>
        <p:nvCxnSpPr>
          <p:cNvPr id="18" name="Curved Connector 17"/>
          <p:cNvCxnSpPr>
            <a:stCxn id="9" idx="3"/>
            <a:endCxn id="15" idx="3"/>
          </p:cNvCxnSpPr>
          <p:nvPr/>
        </p:nvCxnSpPr>
        <p:spPr>
          <a:xfrm>
            <a:off x="4754936" y="2055616"/>
            <a:ext cx="12700" cy="402707"/>
          </a:xfrm>
          <a:prstGeom prst="curvedConnector3">
            <a:avLst>
              <a:gd name="adj1" fmla="val 1800000"/>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0" name="Curved Connector 19"/>
          <p:cNvCxnSpPr>
            <a:stCxn id="15" idx="3"/>
            <a:endCxn id="16" idx="3"/>
          </p:cNvCxnSpPr>
          <p:nvPr/>
        </p:nvCxnSpPr>
        <p:spPr>
          <a:xfrm>
            <a:off x="4754936" y="2458323"/>
            <a:ext cx="12700" cy="409733"/>
          </a:xfrm>
          <a:prstGeom prst="curvedConnector3">
            <a:avLst>
              <a:gd name="adj1" fmla="val 1800000"/>
            </a:avLst>
          </a:prstGeom>
          <a:ln>
            <a:tailEnd type="triangle"/>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5123824" y="2040851"/>
            <a:ext cx="2538848" cy="369332"/>
          </a:xfrm>
          <a:prstGeom prst="rect">
            <a:avLst/>
          </a:prstGeom>
          <a:noFill/>
        </p:spPr>
        <p:txBody>
          <a:bodyPr wrap="square" rtlCol="0">
            <a:spAutoFit/>
          </a:bodyPr>
          <a:lstStyle/>
          <a:p>
            <a:pPr algn="ctr"/>
            <a:r>
              <a:rPr lang="en-US" dirty="0" smtClean="0"/>
              <a:t>Growth period 1 </a:t>
            </a:r>
            <a:endParaRPr lang="en-US" dirty="0"/>
          </a:p>
        </p:txBody>
      </p:sp>
      <p:sp>
        <p:nvSpPr>
          <p:cNvPr id="22" name="TextBox 21"/>
          <p:cNvSpPr txBox="1"/>
          <p:nvPr/>
        </p:nvSpPr>
        <p:spPr>
          <a:xfrm>
            <a:off x="5123824" y="2524895"/>
            <a:ext cx="2538848" cy="369332"/>
          </a:xfrm>
          <a:prstGeom prst="rect">
            <a:avLst/>
          </a:prstGeom>
          <a:noFill/>
        </p:spPr>
        <p:txBody>
          <a:bodyPr wrap="square" rtlCol="0">
            <a:spAutoFit/>
          </a:bodyPr>
          <a:lstStyle/>
          <a:p>
            <a:pPr algn="ctr"/>
            <a:r>
              <a:rPr lang="en-US" dirty="0" smtClean="0"/>
              <a:t>Growth period 2</a:t>
            </a:r>
            <a:endParaRPr lang="en-US" dirty="0"/>
          </a:p>
        </p:txBody>
      </p:sp>
    </p:spTree>
    <p:extLst>
      <p:ext uri="{BB962C8B-B14F-4D97-AF65-F5344CB8AC3E}">
        <p14:creationId xmlns:p14="http://schemas.microsoft.com/office/powerpoint/2010/main" val="341164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812926" y="2744788"/>
            <a:ext cx="8564563" cy="1188268"/>
          </a:xfrm>
        </p:spPr>
        <p:txBody>
          <a:bodyPr/>
          <a:lstStyle/>
          <a:p>
            <a:r>
              <a:rPr lang="pt-PT" sz="2800" dirty="0"/>
              <a:t>Simultaneous modeling of several individuals</a:t>
            </a:r>
            <a:br>
              <a:rPr lang="pt-PT" sz="2800" dirty="0"/>
            </a:br>
            <a:r>
              <a:rPr lang="pt-PT" sz="2800" dirty="0"/>
              <a:t>(Families of growth functions)</a:t>
            </a:r>
          </a:p>
        </p:txBody>
      </p:sp>
    </p:spTree>
    <p:extLst>
      <p:ext uri="{BB962C8B-B14F-4D97-AF65-F5344CB8AC3E}">
        <p14:creationId xmlns:p14="http://schemas.microsoft.com/office/powerpoint/2010/main" val="64063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828801" y="381000"/>
            <a:ext cx="8615363" cy="1144588"/>
          </a:xfrm>
        </p:spPr>
        <p:txBody>
          <a:bodyPr/>
          <a:lstStyle/>
          <a:p>
            <a:r>
              <a:rPr lang="en-US" sz="3100"/>
              <a:t>Families of growth functions</a:t>
            </a:r>
          </a:p>
        </p:txBody>
      </p:sp>
      <p:sp>
        <p:nvSpPr>
          <p:cNvPr id="148483" name="Rectangle 3"/>
          <p:cNvSpPr>
            <a:spLocks noGrp="1" noChangeArrowheads="1"/>
          </p:cNvSpPr>
          <p:nvPr>
            <p:ph type="body" idx="1"/>
          </p:nvPr>
        </p:nvSpPr>
        <p:spPr>
          <a:xfrm>
            <a:off x="335360" y="1676400"/>
            <a:ext cx="11449271" cy="4953000"/>
          </a:xfrm>
        </p:spPr>
        <p:txBody>
          <a:bodyPr/>
          <a:lstStyle/>
          <a:p>
            <a:endParaRPr lang="en-US" sz="700" dirty="0"/>
          </a:p>
          <a:p>
            <a:r>
              <a:rPr lang="en-US" dirty="0"/>
              <a:t>The fitting of a growth function to data from </a:t>
            </a:r>
            <a:r>
              <a:rPr lang="en-US" b="1" dirty="0" smtClean="0">
                <a:solidFill>
                  <a:srgbClr val="0070C0"/>
                </a:solidFill>
              </a:rPr>
              <a:t>one</a:t>
            </a:r>
            <a:r>
              <a:rPr lang="en-US" dirty="0" smtClean="0"/>
              <a:t> </a:t>
            </a:r>
            <a:r>
              <a:rPr lang="en-US" dirty="0"/>
              <a:t>permanent plot is </a:t>
            </a:r>
            <a:r>
              <a:rPr lang="en-US" dirty="0" smtClean="0"/>
              <a:t>straightforward</a:t>
            </a:r>
            <a:endParaRPr lang="en-US" sz="700" dirty="0"/>
          </a:p>
          <a:p>
            <a:pPr>
              <a:buFont typeface="Wingdings" pitchFamily="2" charset="2"/>
              <a:buNone/>
            </a:pPr>
            <a:r>
              <a:rPr lang="en-US" dirty="0"/>
              <a:t>	Example:</a:t>
            </a:r>
          </a:p>
          <a:p>
            <a:pPr lvl="1"/>
            <a:r>
              <a:rPr lang="en-US" dirty="0"/>
              <a:t>Fitting the </a:t>
            </a:r>
            <a:r>
              <a:rPr lang="en-US" dirty="0" err="1"/>
              <a:t>Lundqvist</a:t>
            </a:r>
            <a:r>
              <a:rPr lang="en-US" dirty="0"/>
              <a:t> function to basal area and </a:t>
            </a:r>
            <a:r>
              <a:rPr lang="en-US" dirty="0" smtClean="0"/>
              <a:t>dominant </a:t>
            </a:r>
            <a:r>
              <a:rPr lang="en-US" dirty="0"/>
              <a:t>height growth data from a permanent plot</a:t>
            </a:r>
          </a:p>
        </p:txBody>
      </p:sp>
      <p:sp>
        <p:nvSpPr>
          <p:cNvPr id="148485" name="Text Box 5"/>
          <p:cNvSpPr txBox="1">
            <a:spLocks noChangeArrowheads="1"/>
          </p:cNvSpPr>
          <p:nvPr/>
        </p:nvSpPr>
        <p:spPr bwMode="auto">
          <a:xfrm>
            <a:off x="6000751" y="4793705"/>
            <a:ext cx="2993127" cy="769441"/>
          </a:xfrm>
          <a:prstGeom prst="rect">
            <a:avLst/>
          </a:prstGeom>
          <a:noFill/>
          <a:ln w="9525">
            <a:noFill/>
            <a:miter lim="800000"/>
            <a:headEnd/>
            <a:tailEnd/>
          </a:ln>
          <a:effectLst/>
        </p:spPr>
        <p:txBody>
          <a:bodyPr wrap="none" anchor="ctr">
            <a:spAutoFit/>
          </a:bodyPr>
          <a:lstStyle/>
          <a:p>
            <a:pPr>
              <a:spcBef>
                <a:spcPct val="20000"/>
              </a:spcBef>
            </a:pPr>
            <a:r>
              <a:rPr lang="en-US" sz="2000" i="1" dirty="0">
                <a:solidFill>
                  <a:srgbClr val="008000"/>
                </a:solidFill>
                <a:latin typeface="Trebuchet MS" pitchFamily="34" charset="0"/>
              </a:rPr>
              <a:t>A</a:t>
            </a:r>
            <a:r>
              <a:rPr lang="en-US" sz="2000" dirty="0">
                <a:solidFill>
                  <a:srgbClr val="008000"/>
                </a:solidFill>
                <a:latin typeface="Trebuchet MS" pitchFamily="34" charset="0"/>
              </a:rPr>
              <a:t> - asymptote</a:t>
            </a:r>
          </a:p>
          <a:p>
            <a:pPr>
              <a:spcBef>
                <a:spcPct val="20000"/>
              </a:spcBef>
            </a:pPr>
            <a:r>
              <a:rPr lang="en-US" sz="2000" i="1" dirty="0">
                <a:solidFill>
                  <a:srgbClr val="008000"/>
                </a:solidFill>
                <a:latin typeface="Trebuchet MS" pitchFamily="34" charset="0"/>
              </a:rPr>
              <a:t>k</a:t>
            </a:r>
            <a:r>
              <a:rPr lang="en-US" sz="2000" dirty="0">
                <a:solidFill>
                  <a:srgbClr val="008000"/>
                </a:solidFill>
                <a:latin typeface="Trebuchet MS" pitchFamily="34" charset="0"/>
              </a:rPr>
              <a:t>, </a:t>
            </a:r>
            <a:r>
              <a:rPr lang="en-US" sz="2000" i="1" dirty="0" smtClean="0">
                <a:solidFill>
                  <a:srgbClr val="008000"/>
                </a:solidFill>
                <a:latin typeface="Trebuchet MS" pitchFamily="34" charset="0"/>
              </a:rPr>
              <a:t>m</a:t>
            </a:r>
            <a:r>
              <a:rPr lang="en-US" sz="2000" dirty="0" smtClean="0">
                <a:solidFill>
                  <a:srgbClr val="008000"/>
                </a:solidFill>
                <a:latin typeface="Trebuchet MS" pitchFamily="34" charset="0"/>
              </a:rPr>
              <a:t> </a:t>
            </a:r>
            <a:r>
              <a:rPr lang="en-US" sz="2000" dirty="0">
                <a:solidFill>
                  <a:srgbClr val="008000"/>
                </a:solidFill>
                <a:latin typeface="Trebuchet MS" pitchFamily="34" charset="0"/>
              </a:rPr>
              <a:t>– shape parameters</a:t>
            </a:r>
          </a:p>
        </p:txBody>
      </p:sp>
      <p:graphicFrame>
        <p:nvGraphicFramePr>
          <p:cNvPr id="6" name="Object 8"/>
          <p:cNvGraphicFramePr>
            <a:graphicFrameLocks noChangeAspect="1"/>
          </p:cNvGraphicFramePr>
          <p:nvPr>
            <p:extLst>
              <p:ext uri="{D42A27DB-BD31-4B8C-83A1-F6EECF244321}">
                <p14:modId xmlns:p14="http://schemas.microsoft.com/office/powerpoint/2010/main" val="1318602983"/>
              </p:ext>
            </p:extLst>
          </p:nvPr>
        </p:nvGraphicFramePr>
        <p:xfrm>
          <a:off x="3119567" y="4653136"/>
          <a:ext cx="2108717" cy="1057273"/>
        </p:xfrm>
        <a:graphic>
          <a:graphicData uri="http://schemas.openxmlformats.org/presentationml/2006/ole">
            <mc:AlternateContent xmlns:mc="http://schemas.openxmlformats.org/markup-compatibility/2006">
              <mc:Choice xmlns:v="urn:schemas-microsoft-com:vml" Requires="v">
                <p:oleObj spid="_x0000_s30766" name="Equation" r:id="rId3" imgW="850680" imgH="431640" progId="Equation.3">
                  <p:embed/>
                </p:oleObj>
              </mc:Choice>
              <mc:Fallback>
                <p:oleObj name="Equation" r:id="rId3" imgW="850680" imgH="431640" progId="Equation.3">
                  <p:embed/>
                  <p:pic>
                    <p:nvPicPr>
                      <p:cNvPr id="15872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567" y="4653136"/>
                        <a:ext cx="2108717" cy="1057273"/>
                      </a:xfrm>
                      <a:prstGeom prst="rect">
                        <a:avLst/>
                      </a:prstGeom>
                      <a:noFill/>
                      <a:extLst/>
                    </p:spPr>
                  </p:pic>
                </p:oleObj>
              </mc:Fallback>
            </mc:AlternateContent>
          </a:graphicData>
        </a:graphic>
      </p:graphicFrame>
    </p:spTree>
    <p:extLst>
      <p:ext uri="{BB962C8B-B14F-4D97-AF65-F5344CB8AC3E}">
        <p14:creationId xmlns:p14="http://schemas.microsoft.com/office/powerpoint/2010/main" val="417874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8483">
                                            <p:txEl>
                                              <p:pRg st="1" end="1"/>
                                            </p:txEl>
                                          </p:spTgt>
                                        </p:tgtEl>
                                        <p:attrNameLst>
                                          <p:attrName>style.visibility</p:attrName>
                                        </p:attrNameLst>
                                      </p:cBhvr>
                                      <p:to>
                                        <p:strVal val="visible"/>
                                      </p:to>
                                    </p:set>
                                    <p:animEffect transition="in" filter="wipe(left)">
                                      <p:cBhvr>
                                        <p:cTn id="7" dur="500"/>
                                        <p:tgtEl>
                                          <p:spTgt spid="148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8483">
                                            <p:txEl>
                                              <p:pRg st="2" end="2"/>
                                            </p:txEl>
                                          </p:spTgt>
                                        </p:tgtEl>
                                        <p:attrNameLst>
                                          <p:attrName>style.visibility</p:attrName>
                                        </p:attrNameLst>
                                      </p:cBhvr>
                                      <p:to>
                                        <p:strVal val="visible"/>
                                      </p:to>
                                    </p:set>
                                    <p:animEffect transition="in" filter="wipe(left)">
                                      <p:cBhvr>
                                        <p:cTn id="12" dur="500"/>
                                        <p:tgtEl>
                                          <p:spTgt spid="148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8483">
                                            <p:txEl>
                                              <p:pRg st="3" end="3"/>
                                            </p:txEl>
                                          </p:spTgt>
                                        </p:tgtEl>
                                        <p:attrNameLst>
                                          <p:attrName>style.visibility</p:attrName>
                                        </p:attrNameLst>
                                      </p:cBhvr>
                                      <p:to>
                                        <p:strVal val="visible"/>
                                      </p:to>
                                    </p:set>
                                    <p:animEffect transition="in" filter="wipe(left)">
                                      <p:cBhvr>
                                        <p:cTn id="17" dur="500"/>
                                        <p:tgtEl>
                                          <p:spTgt spid="1484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8485"/>
                                        </p:tgtEl>
                                        <p:attrNameLst>
                                          <p:attrName>style.visibility</p:attrName>
                                        </p:attrNameLst>
                                      </p:cBhvr>
                                      <p:to>
                                        <p:strVal val="visible"/>
                                      </p:to>
                                    </p:set>
                                    <p:animEffect transition="in" filter="wipe(left)">
                                      <p:cBhvr>
                                        <p:cTn id="22" dur="500"/>
                                        <p:tgtEl>
                                          <p:spTgt spid="14848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bldLvl="3" autoUpdateAnimBg="0"/>
      <p:bldP spid="14848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828801" y="381000"/>
            <a:ext cx="8615363" cy="1144588"/>
          </a:xfrm>
        </p:spPr>
        <p:txBody>
          <a:bodyPr/>
          <a:lstStyle/>
          <a:p>
            <a:r>
              <a:rPr lang="en-US" sz="3100" dirty="0"/>
              <a:t>Growth functions</a:t>
            </a:r>
          </a:p>
        </p:txBody>
      </p:sp>
      <p:sp>
        <p:nvSpPr>
          <p:cNvPr id="149507" name="Rectangle 3"/>
          <p:cNvSpPr>
            <a:spLocks noGrp="1" noChangeArrowheads="1"/>
          </p:cNvSpPr>
          <p:nvPr>
            <p:ph type="body" idx="1"/>
          </p:nvPr>
        </p:nvSpPr>
        <p:spPr>
          <a:xfrm>
            <a:off x="1828801" y="1676400"/>
            <a:ext cx="8615363" cy="4953000"/>
          </a:xfrm>
        </p:spPr>
        <p:txBody>
          <a:bodyPr/>
          <a:lstStyle/>
          <a:p>
            <a:endParaRPr lang="en-US" sz="700" dirty="0"/>
          </a:p>
          <a:p>
            <a:endParaRPr lang="en-US" dirty="0"/>
          </a:p>
        </p:txBody>
      </p:sp>
      <p:grpSp>
        <p:nvGrpSpPr>
          <p:cNvPr id="2" name="Group 4"/>
          <p:cNvGrpSpPr>
            <a:grpSpLocks/>
          </p:cNvGrpSpPr>
          <p:nvPr/>
        </p:nvGrpSpPr>
        <p:grpSpPr bwMode="auto">
          <a:xfrm>
            <a:off x="3215680" y="1525588"/>
            <a:ext cx="8561388" cy="4861706"/>
            <a:chOff x="854" y="1151"/>
            <a:chExt cx="5424" cy="3027"/>
          </a:xfrm>
        </p:grpSpPr>
        <p:pic>
          <p:nvPicPr>
            <p:cNvPr id="149509" name="Picture 5"/>
            <p:cNvPicPr>
              <a:picLocks noChangeAspect="1" noChangeArrowheads="1"/>
            </p:cNvPicPr>
            <p:nvPr/>
          </p:nvPicPr>
          <p:blipFill>
            <a:blip r:embed="rId2" cstate="print"/>
            <a:srcRect/>
            <a:stretch>
              <a:fillRect/>
            </a:stretch>
          </p:blipFill>
          <p:spPr bwMode="auto">
            <a:xfrm>
              <a:off x="854" y="1861"/>
              <a:ext cx="5424" cy="2317"/>
            </a:xfrm>
            <a:prstGeom prst="rect">
              <a:avLst/>
            </a:prstGeom>
            <a:noFill/>
            <a:ln w="9525">
              <a:noFill/>
              <a:miter lim="800000"/>
              <a:headEnd/>
              <a:tailEnd/>
            </a:ln>
            <a:effectLst/>
          </p:spPr>
        </p:pic>
        <p:sp>
          <p:nvSpPr>
            <p:cNvPr id="149510" name="Text Box 6"/>
            <p:cNvSpPr txBox="1">
              <a:spLocks noChangeArrowheads="1"/>
            </p:cNvSpPr>
            <p:nvPr/>
          </p:nvSpPr>
          <p:spPr bwMode="auto">
            <a:xfrm>
              <a:off x="1280" y="1164"/>
              <a:ext cx="2219" cy="709"/>
            </a:xfrm>
            <a:prstGeom prst="rect">
              <a:avLst/>
            </a:prstGeom>
            <a:noFill/>
            <a:ln w="9525">
              <a:noFill/>
              <a:miter lim="800000"/>
              <a:headEnd/>
              <a:tailEnd/>
            </a:ln>
            <a:effectLst/>
          </p:spPr>
          <p:txBody>
            <a:bodyPr wrap="none" anchor="ctr">
              <a:spAutoFit/>
            </a:bodyPr>
            <a:lstStyle/>
            <a:p>
              <a:pPr>
                <a:spcBef>
                  <a:spcPct val="20000"/>
                </a:spcBef>
              </a:pPr>
              <a:r>
                <a:rPr lang="en-US" sz="2000" b="1" u="sng" dirty="0">
                  <a:latin typeface="Trebuchet MS" pitchFamily="34" charset="0"/>
                </a:rPr>
                <a:t>Basal </a:t>
              </a:r>
              <a:r>
                <a:rPr lang="en-US" sz="2000" b="1" u="sng" dirty="0" smtClean="0">
                  <a:latin typeface="Trebuchet MS" pitchFamily="34" charset="0"/>
                </a:rPr>
                <a:t>area (G)</a:t>
              </a:r>
              <a:endParaRPr lang="en-US" sz="2000" b="1" dirty="0">
                <a:latin typeface="Trebuchet MS" pitchFamily="34" charset="0"/>
              </a:endParaRPr>
            </a:p>
            <a:p>
              <a:pPr>
                <a:spcBef>
                  <a:spcPct val="20000"/>
                </a:spcBef>
              </a:pPr>
              <a:r>
                <a:rPr lang="en-US" sz="2000" dirty="0">
                  <a:solidFill>
                    <a:srgbClr val="0070C0"/>
                  </a:solidFill>
                  <a:latin typeface="Trebuchet MS" pitchFamily="34" charset="0"/>
                </a:rPr>
                <a:t>A</a:t>
              </a:r>
              <a:r>
                <a:rPr lang="en-US" sz="2000" dirty="0">
                  <a:latin typeface="Trebuchet MS" pitchFamily="34" charset="0"/>
                </a:rPr>
                <a:t> = 58.46, </a:t>
              </a:r>
              <a:r>
                <a:rPr lang="en-US" sz="2000" dirty="0">
                  <a:solidFill>
                    <a:srgbClr val="0070C0"/>
                  </a:solidFill>
                  <a:latin typeface="Trebuchet MS" pitchFamily="34" charset="0"/>
                </a:rPr>
                <a:t>k </a:t>
              </a:r>
              <a:r>
                <a:rPr lang="en-US" sz="2000" dirty="0">
                  <a:latin typeface="Trebuchet MS" pitchFamily="34" charset="0"/>
                </a:rPr>
                <a:t>= 5.13, </a:t>
              </a:r>
              <a:r>
                <a:rPr lang="en-US" sz="2000" dirty="0" smtClean="0">
                  <a:solidFill>
                    <a:srgbClr val="0070C0"/>
                  </a:solidFill>
                  <a:latin typeface="Trebuchet MS" pitchFamily="34" charset="0"/>
                </a:rPr>
                <a:t>m</a:t>
              </a:r>
              <a:r>
                <a:rPr lang="en-US" sz="2000" dirty="0" smtClean="0">
                  <a:latin typeface="Trebuchet MS" pitchFamily="34" charset="0"/>
                </a:rPr>
                <a:t> </a:t>
              </a:r>
              <a:r>
                <a:rPr lang="en-US" sz="2000" dirty="0">
                  <a:latin typeface="Trebuchet MS" pitchFamily="34" charset="0"/>
                </a:rPr>
                <a:t>= 0.81</a:t>
              </a:r>
            </a:p>
            <a:p>
              <a:pPr>
                <a:spcBef>
                  <a:spcPct val="20000"/>
                </a:spcBef>
              </a:pPr>
              <a:r>
                <a:rPr lang="en-US" sz="2000" dirty="0">
                  <a:latin typeface="Trebuchet MS" pitchFamily="34" charset="0"/>
                </a:rPr>
                <a:t>Modelling efficiency = 0.995</a:t>
              </a:r>
            </a:p>
          </p:txBody>
        </p:sp>
        <p:sp>
          <p:nvSpPr>
            <p:cNvPr id="149511" name="Text Box 7"/>
            <p:cNvSpPr txBox="1">
              <a:spLocks noChangeArrowheads="1"/>
            </p:cNvSpPr>
            <p:nvPr/>
          </p:nvSpPr>
          <p:spPr bwMode="auto">
            <a:xfrm>
              <a:off x="3905" y="1151"/>
              <a:ext cx="2309" cy="709"/>
            </a:xfrm>
            <a:prstGeom prst="rect">
              <a:avLst/>
            </a:prstGeom>
            <a:noFill/>
            <a:ln w="9525">
              <a:noFill/>
              <a:miter lim="800000"/>
              <a:headEnd/>
              <a:tailEnd/>
            </a:ln>
            <a:effectLst/>
          </p:spPr>
          <p:txBody>
            <a:bodyPr wrap="none" anchor="ctr">
              <a:spAutoFit/>
            </a:bodyPr>
            <a:lstStyle/>
            <a:p>
              <a:pPr>
                <a:spcBef>
                  <a:spcPct val="20000"/>
                </a:spcBef>
              </a:pPr>
              <a:r>
                <a:rPr lang="en-US" sz="2000" u="sng" dirty="0">
                  <a:latin typeface="Tahoma" pitchFamily="34" charset="0"/>
                </a:rPr>
                <a:t>Dominant </a:t>
              </a:r>
              <a:r>
                <a:rPr lang="en-US" sz="2000" u="sng" dirty="0" smtClean="0">
                  <a:latin typeface="Tahoma" pitchFamily="34" charset="0"/>
                </a:rPr>
                <a:t>height (</a:t>
              </a:r>
              <a:r>
                <a:rPr lang="en-US" sz="2000" u="sng" dirty="0" err="1" smtClean="0">
                  <a:latin typeface="Tahoma" pitchFamily="34" charset="0"/>
                </a:rPr>
                <a:t>hdom</a:t>
              </a:r>
              <a:r>
                <a:rPr lang="en-US" sz="2000" u="sng" dirty="0" smtClean="0">
                  <a:latin typeface="Tahoma" pitchFamily="34" charset="0"/>
                </a:rPr>
                <a:t>)</a:t>
              </a:r>
              <a:endParaRPr lang="en-US" sz="2000" dirty="0">
                <a:latin typeface="Tahoma" pitchFamily="34" charset="0"/>
              </a:endParaRPr>
            </a:p>
            <a:p>
              <a:pPr>
                <a:spcBef>
                  <a:spcPct val="20000"/>
                </a:spcBef>
              </a:pPr>
              <a:r>
                <a:rPr lang="en-US" sz="2000" dirty="0">
                  <a:solidFill>
                    <a:srgbClr val="0070C0"/>
                  </a:solidFill>
                  <a:latin typeface="Tahoma" pitchFamily="34" charset="0"/>
                </a:rPr>
                <a:t>A </a:t>
              </a:r>
              <a:r>
                <a:rPr lang="en-US" sz="2000" dirty="0">
                  <a:latin typeface="Tahoma" pitchFamily="34" charset="0"/>
                </a:rPr>
                <a:t>= 48.75, </a:t>
              </a:r>
              <a:r>
                <a:rPr lang="en-US" sz="2000" dirty="0">
                  <a:solidFill>
                    <a:srgbClr val="0070C0"/>
                  </a:solidFill>
                  <a:latin typeface="Tahoma" pitchFamily="34" charset="0"/>
                </a:rPr>
                <a:t>k</a:t>
              </a:r>
              <a:r>
                <a:rPr lang="en-US" sz="2000" dirty="0">
                  <a:latin typeface="Tahoma" pitchFamily="34" charset="0"/>
                </a:rPr>
                <a:t> = 4.30,</a:t>
              </a:r>
              <a:r>
                <a:rPr lang="en-US" sz="2000" dirty="0">
                  <a:solidFill>
                    <a:srgbClr val="0070C0"/>
                  </a:solidFill>
                  <a:latin typeface="Tahoma" pitchFamily="34" charset="0"/>
                </a:rPr>
                <a:t> </a:t>
              </a:r>
              <a:r>
                <a:rPr lang="en-US" sz="2000" dirty="0" smtClean="0">
                  <a:solidFill>
                    <a:srgbClr val="0070C0"/>
                  </a:solidFill>
                  <a:latin typeface="Tahoma" pitchFamily="34" charset="0"/>
                </a:rPr>
                <a:t>m </a:t>
              </a:r>
              <a:r>
                <a:rPr lang="en-US" sz="2000" dirty="0">
                  <a:latin typeface="Tahoma" pitchFamily="34" charset="0"/>
                </a:rPr>
                <a:t>= 0.75</a:t>
              </a:r>
            </a:p>
            <a:p>
              <a:pPr>
                <a:spcBef>
                  <a:spcPct val="20000"/>
                </a:spcBef>
              </a:pPr>
              <a:r>
                <a:rPr lang="en-US" sz="2000" dirty="0">
                  <a:latin typeface="Tahoma" pitchFamily="34" charset="0"/>
                </a:rPr>
                <a:t>Modelling efficiency = 0.960</a:t>
              </a:r>
            </a:p>
          </p:txBody>
        </p:sp>
      </p:grpSp>
      <p:pic>
        <p:nvPicPr>
          <p:cNvPr id="3" name="Picture 2"/>
          <p:cNvPicPr>
            <a:picLocks noChangeAspect="1"/>
          </p:cNvPicPr>
          <p:nvPr/>
        </p:nvPicPr>
        <p:blipFill>
          <a:blip r:embed="rId3"/>
          <a:stretch>
            <a:fillRect/>
          </a:stretch>
        </p:blipFill>
        <p:spPr>
          <a:xfrm>
            <a:off x="465190" y="2800197"/>
            <a:ext cx="2696143" cy="3704456"/>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628788" y="1777688"/>
                <a:ext cx="2027417" cy="6345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0" smtClean="0">
                          <a:latin typeface="Cambria Math" panose="02040503050406030204" pitchFamily="18" charset="0"/>
                        </a:rPr>
                        <m:t>𝐘</m:t>
                      </m:r>
                      <m:r>
                        <a:rPr lang="en-US" sz="2800" b="0" i="0" smtClean="0">
                          <a:latin typeface="Cambria Math" panose="02040503050406030204" pitchFamily="18" charset="0"/>
                        </a:rPr>
                        <m:t>=</m:t>
                      </m:r>
                      <m:r>
                        <m:rPr>
                          <m:sty m:val="p"/>
                        </m:rPr>
                        <a:rPr lang="en-US" sz="2800" b="0" i="0" smtClean="0">
                          <a:solidFill>
                            <a:srgbClr val="0070C0"/>
                          </a:solidFill>
                          <a:latin typeface="Cambria Math" panose="02040503050406030204" pitchFamily="18" charset="0"/>
                        </a:rPr>
                        <m:t>A</m:t>
                      </m:r>
                      <m:r>
                        <a:rPr lang="en-US" sz="2800" b="0" i="0" smtClean="0">
                          <a:latin typeface="Cambria Math" panose="02040503050406030204" pitchFamily="18" charset="0"/>
                        </a:rPr>
                        <m:t> </m:t>
                      </m:r>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e</m:t>
                          </m:r>
                        </m:e>
                        <m:sup>
                          <m:r>
                            <a:rPr lang="en-US" sz="2800" b="0" i="0" smtClean="0">
                              <a:latin typeface="Cambria Math" panose="02040503050406030204" pitchFamily="18" charset="0"/>
                            </a:rPr>
                            <m:t>−</m:t>
                          </m:r>
                          <m:r>
                            <m:rPr>
                              <m:sty m:val="p"/>
                            </m:rPr>
                            <a:rPr lang="en-US" sz="2800">
                              <a:solidFill>
                                <a:srgbClr val="0070C0"/>
                              </a:solidFill>
                              <a:latin typeface="Cambria Math" panose="02040503050406030204" pitchFamily="18" charset="0"/>
                            </a:rPr>
                            <m:t>k</m:t>
                          </m:r>
                          <m:f>
                            <m:fPr>
                              <m:ctrlPr>
                                <a:rPr lang="en-US" sz="2800" i="1">
                                  <a:latin typeface="Cambria Math" panose="02040503050406030204" pitchFamily="18" charset="0"/>
                                </a:rPr>
                              </m:ctrlPr>
                            </m:fPr>
                            <m:num>
                              <m:r>
                                <a:rPr lang="en-US" sz="2800">
                                  <a:latin typeface="Cambria Math" panose="02040503050406030204" pitchFamily="18" charset="0"/>
                                </a:rPr>
                                <m:t>1</m:t>
                              </m:r>
                            </m:num>
                            <m:den>
                              <m:sSup>
                                <m:sSupPr>
                                  <m:ctrlPr>
                                    <a:rPr lang="en-US" sz="2800" i="1">
                                      <a:latin typeface="Cambria Math" panose="02040503050406030204" pitchFamily="18" charset="0"/>
                                    </a:rPr>
                                  </m:ctrlPr>
                                </m:sSupPr>
                                <m:e>
                                  <m:r>
                                    <a:rPr lang="en-US" sz="2800" b="1">
                                      <a:latin typeface="Cambria Math" panose="02040503050406030204" pitchFamily="18" charset="0"/>
                                    </a:rPr>
                                    <m:t>𝐭</m:t>
                                  </m:r>
                                </m:e>
                                <m:sup>
                                  <m:r>
                                    <m:rPr>
                                      <m:sty m:val="p"/>
                                    </m:rPr>
                                    <a:rPr lang="en-US" sz="2800">
                                      <a:solidFill>
                                        <a:srgbClr val="0070C0"/>
                                      </a:solidFill>
                                      <a:latin typeface="Cambria Math" panose="02040503050406030204" pitchFamily="18" charset="0"/>
                                    </a:rPr>
                                    <m:t>m</m:t>
                                  </m:r>
                                </m:sup>
                              </m:sSup>
                            </m:den>
                          </m:f>
                        </m:sup>
                      </m:sSup>
                    </m:oMath>
                  </m:oMathPara>
                </a14:m>
                <a:endParaRPr lang="en-US" sz="28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28788" y="1777688"/>
                <a:ext cx="2027417" cy="634533"/>
              </a:xfrm>
              <a:prstGeom prst="rect">
                <a:avLst/>
              </a:prstGeom>
              <a:blipFill>
                <a:blip r:embed="rId4"/>
                <a:stretch>
                  <a:fillRect/>
                </a:stretch>
              </a:blipFill>
            </p:spPr>
            <p:txBody>
              <a:bodyPr/>
              <a:lstStyle/>
              <a:p>
                <a:r>
                  <a:rPr lang="en-US">
                    <a:noFill/>
                  </a:rPr>
                  <a:t> </a:t>
                </a:r>
              </a:p>
            </p:txBody>
          </p:sp>
        </mc:Fallback>
      </mc:AlternateContent>
      <p:sp>
        <p:nvSpPr>
          <p:cNvPr id="5" name="Rectangle 4"/>
          <p:cNvSpPr/>
          <p:nvPr/>
        </p:nvSpPr>
        <p:spPr>
          <a:xfrm>
            <a:off x="2254137" y="2664320"/>
            <a:ext cx="907196" cy="3965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83436" y="1446460"/>
            <a:ext cx="4093632" cy="4940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nodePh="1">
                                  <p:stCondLst>
                                    <p:cond delay="0"/>
                                  </p:stCondLst>
                                  <p:endCondLst>
                                    <p:cond evt="begin" delay="0">
                                      <p:tn val="5"/>
                                    </p:cond>
                                  </p:endCondLst>
                                  <p:childTnLst>
                                    <p:set>
                                      <p:cBhvr>
                                        <p:cTn id="6" dur="1" fill="hold">
                                          <p:stCondLst>
                                            <p:cond delay="0"/>
                                          </p:stCondLst>
                                        </p:cTn>
                                        <p:tgtEl>
                                          <p:spTgt spid="149507">
                                            <p:txEl>
                                              <p:pRg st="0" end="0"/>
                                            </p:txEl>
                                          </p:spTgt>
                                        </p:tgtEl>
                                        <p:attrNameLst>
                                          <p:attrName>style.visibility</p:attrName>
                                        </p:attrNameLst>
                                      </p:cBhvr>
                                      <p:to>
                                        <p:strVal val="visible"/>
                                      </p:to>
                                    </p:set>
                                    <p:animEffect transition="in" filter="box(out)">
                                      <p:cBhvr>
                                        <p:cTn id="7" dur="500"/>
                                        <p:tgtEl>
                                          <p:spTgt spid="149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bldLvl="3"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6">
                <a:lumMod val="75000"/>
              </a:schemeClr>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6">
                <a:lumMod val="75000"/>
              </a:schemeClr>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rgbClr val="00B0F0"/>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5352" y="5110213"/>
              <a:ext cx="415502"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a:t>
            </a:r>
            <a:r>
              <a:rPr kumimoji="0" lang="en-GB" sz="3600" b="1" i="0" u="none" strike="noStrike" kern="1200" cap="none" spc="0" normalizeH="0" baseline="0" noProof="0" dirty="0" smtClean="0">
                <a:ln>
                  <a:noFill/>
                </a:ln>
                <a:solidFill>
                  <a:srgbClr val="008000"/>
                </a:solidFill>
                <a:effectLst/>
                <a:uLnTx/>
                <a:uFillTx/>
                <a:latin typeface="Trebuchet MS" pitchFamily="34" charset="0"/>
                <a:ea typeface="+mj-ea"/>
                <a:cs typeface="+mj-cs"/>
              </a:rPr>
              <a:t>Growth model</a:t>
            </a:r>
            <a:r>
              <a:rPr kumimoji="0" lang="en-GB" sz="3600" b="1" i="0" u="none" strike="noStrike" kern="1200" cap="none" spc="0" normalizeH="0" noProof="0" dirty="0" smtClean="0">
                <a:ln>
                  <a:noFill/>
                </a:ln>
                <a:solidFill>
                  <a:srgbClr val="008000"/>
                </a:solidFill>
                <a:effectLst/>
                <a:uLnTx/>
                <a:uFillTx/>
                <a:latin typeface="Trebuchet MS" pitchFamily="34" charset="0"/>
                <a:ea typeface="+mj-ea"/>
                <a:cs typeface="+mj-cs"/>
              </a:rPr>
              <a:t> (</a:t>
            </a:r>
            <a:r>
              <a:rPr kumimoji="0" lang="en-GB" sz="3600" b="1" i="0" u="none" strike="noStrike" kern="1200" cap="none" spc="0" normalizeH="0" baseline="0" noProof="0" dirty="0" smtClean="0">
                <a:ln>
                  <a:noFill/>
                </a:ln>
                <a:solidFill>
                  <a:srgbClr val="008000"/>
                </a:solidFill>
                <a:effectLst/>
                <a:uLnTx/>
                <a:uFillTx/>
                <a:latin typeface="Trebuchet MS" pitchFamily="34" charset="0"/>
                <a:ea typeface="+mj-ea"/>
                <a:cs typeface="+mj-cs"/>
              </a:rPr>
              <a:t>simulator)</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pic>
        <p:nvPicPr>
          <p:cNvPr id="5" name="Picture 4"/>
          <p:cNvPicPr>
            <a:picLocks noChangeAspect="1"/>
          </p:cNvPicPr>
          <p:nvPr/>
        </p:nvPicPr>
        <p:blipFill rotWithShape="1">
          <a:blip r:embed="rId3"/>
          <a:srcRect t="85595"/>
          <a:stretch/>
        </p:blipFill>
        <p:spPr>
          <a:xfrm>
            <a:off x="3658376" y="5311810"/>
            <a:ext cx="5194242" cy="732405"/>
          </a:xfrm>
          <a:prstGeom prst="rect">
            <a:avLst/>
          </a:prstGeom>
        </p:spPr>
      </p:pic>
      <p:sp>
        <p:nvSpPr>
          <p:cNvPr id="45" name="TextBox 44"/>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48" name="TextBox 47"/>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2" name="TextBox 1"/>
          <p:cNvSpPr txBox="1"/>
          <p:nvPr/>
        </p:nvSpPr>
        <p:spPr>
          <a:xfrm>
            <a:off x="2258773" y="1247522"/>
            <a:ext cx="1353088" cy="646331"/>
          </a:xfrm>
          <a:prstGeom prst="rect">
            <a:avLst/>
          </a:prstGeom>
          <a:noFill/>
        </p:spPr>
        <p:txBody>
          <a:bodyPr wrap="square" rtlCol="0">
            <a:spAutoFit/>
          </a:bodyPr>
          <a:lstStyle/>
          <a:p>
            <a:pPr algn="ctr"/>
            <a:r>
              <a:rPr lang="en-US" b="1" dirty="0" smtClean="0">
                <a:solidFill>
                  <a:srgbClr val="00B0F0"/>
                </a:solidFill>
              </a:rPr>
              <a:t>Growth functions</a:t>
            </a:r>
            <a:endParaRPr lang="en-US" b="1" dirty="0">
              <a:solidFill>
                <a:srgbClr val="00B0F0"/>
              </a:solidFill>
            </a:endParaRPr>
          </a:p>
        </p:txBody>
      </p:sp>
      <p:cxnSp>
        <p:nvCxnSpPr>
          <p:cNvPr id="9" name="Curved Connector 8"/>
          <p:cNvCxnSpPr>
            <a:stCxn id="2" idx="3"/>
            <a:endCxn id="21" idx="0"/>
          </p:cNvCxnSpPr>
          <p:nvPr/>
        </p:nvCxnSpPr>
        <p:spPr>
          <a:xfrm>
            <a:off x="3611861" y="1570688"/>
            <a:ext cx="2654712" cy="1192084"/>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880080" y="1149348"/>
            <a:ext cx="1353088" cy="646331"/>
          </a:xfrm>
          <a:prstGeom prst="rect">
            <a:avLst/>
          </a:prstGeom>
          <a:noFill/>
        </p:spPr>
        <p:txBody>
          <a:bodyPr wrap="square" rtlCol="0">
            <a:spAutoFit/>
          </a:bodyPr>
          <a:lstStyle/>
          <a:p>
            <a:pPr algn="ctr"/>
            <a:r>
              <a:rPr lang="en-US" b="1" dirty="0" err="1" smtClean="0">
                <a:solidFill>
                  <a:schemeClr val="accent6">
                    <a:lumMod val="75000"/>
                  </a:schemeClr>
                </a:solidFill>
              </a:rPr>
              <a:t>Allometric</a:t>
            </a:r>
            <a:r>
              <a:rPr lang="en-US" b="1" dirty="0" smtClean="0">
                <a:solidFill>
                  <a:schemeClr val="accent6">
                    <a:lumMod val="75000"/>
                  </a:schemeClr>
                </a:solidFill>
              </a:rPr>
              <a:t> equations</a:t>
            </a:r>
            <a:endParaRPr lang="en-US" b="1" dirty="0">
              <a:solidFill>
                <a:schemeClr val="accent6">
                  <a:lumMod val="75000"/>
                </a:schemeClr>
              </a:solidFill>
            </a:endParaRPr>
          </a:p>
        </p:txBody>
      </p:sp>
      <p:cxnSp>
        <p:nvCxnSpPr>
          <p:cNvPr id="12" name="Curved Connector 11"/>
          <p:cNvCxnSpPr/>
          <p:nvPr/>
        </p:nvCxnSpPr>
        <p:spPr>
          <a:xfrm rot="10800000" flipV="1">
            <a:off x="7817245" y="1472514"/>
            <a:ext cx="2175323" cy="2069069"/>
          </a:xfrm>
          <a:prstGeom prst="curvedConnector3">
            <a:avLst>
              <a:gd name="adj1" fmla="val 50000"/>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491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828801" y="381000"/>
            <a:ext cx="8615363" cy="1144588"/>
          </a:xfrm>
        </p:spPr>
        <p:txBody>
          <a:bodyPr/>
          <a:lstStyle/>
          <a:p>
            <a:r>
              <a:rPr lang="en-US" sz="3100" dirty="0"/>
              <a:t>Growth functions</a:t>
            </a:r>
          </a:p>
        </p:txBody>
      </p:sp>
      <p:sp>
        <p:nvSpPr>
          <p:cNvPr id="149507" name="Rectangle 3"/>
          <p:cNvSpPr>
            <a:spLocks noGrp="1" noChangeArrowheads="1"/>
          </p:cNvSpPr>
          <p:nvPr>
            <p:ph type="body" idx="1"/>
          </p:nvPr>
        </p:nvSpPr>
        <p:spPr>
          <a:xfrm>
            <a:off x="1828801" y="1676400"/>
            <a:ext cx="8615363" cy="4953000"/>
          </a:xfrm>
        </p:spPr>
        <p:txBody>
          <a:bodyPr/>
          <a:lstStyle/>
          <a:p>
            <a:endParaRPr lang="en-US" sz="700" dirty="0"/>
          </a:p>
          <a:p>
            <a:endParaRPr lang="en-US" dirty="0"/>
          </a:p>
        </p:txBody>
      </p:sp>
      <p:grpSp>
        <p:nvGrpSpPr>
          <p:cNvPr id="2" name="Group 4"/>
          <p:cNvGrpSpPr>
            <a:grpSpLocks/>
          </p:cNvGrpSpPr>
          <p:nvPr/>
        </p:nvGrpSpPr>
        <p:grpSpPr bwMode="auto">
          <a:xfrm>
            <a:off x="3215680" y="1525588"/>
            <a:ext cx="8561388" cy="4861706"/>
            <a:chOff x="854" y="1151"/>
            <a:chExt cx="5424" cy="3027"/>
          </a:xfrm>
        </p:grpSpPr>
        <p:pic>
          <p:nvPicPr>
            <p:cNvPr id="149509" name="Picture 5"/>
            <p:cNvPicPr>
              <a:picLocks noChangeAspect="1" noChangeArrowheads="1"/>
            </p:cNvPicPr>
            <p:nvPr/>
          </p:nvPicPr>
          <p:blipFill>
            <a:blip r:embed="rId2" cstate="print"/>
            <a:srcRect/>
            <a:stretch>
              <a:fillRect/>
            </a:stretch>
          </p:blipFill>
          <p:spPr bwMode="auto">
            <a:xfrm>
              <a:off x="854" y="1861"/>
              <a:ext cx="5424" cy="2317"/>
            </a:xfrm>
            <a:prstGeom prst="rect">
              <a:avLst/>
            </a:prstGeom>
            <a:noFill/>
            <a:ln w="9525">
              <a:noFill/>
              <a:miter lim="800000"/>
              <a:headEnd/>
              <a:tailEnd/>
            </a:ln>
            <a:effectLst/>
          </p:spPr>
        </p:pic>
        <p:sp>
          <p:nvSpPr>
            <p:cNvPr id="149510" name="Text Box 6"/>
            <p:cNvSpPr txBox="1">
              <a:spLocks noChangeArrowheads="1"/>
            </p:cNvSpPr>
            <p:nvPr/>
          </p:nvSpPr>
          <p:spPr bwMode="auto">
            <a:xfrm>
              <a:off x="1280" y="1164"/>
              <a:ext cx="2219" cy="709"/>
            </a:xfrm>
            <a:prstGeom prst="rect">
              <a:avLst/>
            </a:prstGeom>
            <a:noFill/>
            <a:ln w="9525">
              <a:noFill/>
              <a:miter lim="800000"/>
              <a:headEnd/>
              <a:tailEnd/>
            </a:ln>
            <a:effectLst/>
          </p:spPr>
          <p:txBody>
            <a:bodyPr wrap="none" anchor="ctr">
              <a:spAutoFit/>
            </a:bodyPr>
            <a:lstStyle/>
            <a:p>
              <a:pPr>
                <a:spcBef>
                  <a:spcPct val="20000"/>
                </a:spcBef>
              </a:pPr>
              <a:r>
                <a:rPr lang="en-US" sz="2000" b="1" u="sng" dirty="0">
                  <a:latin typeface="Trebuchet MS" pitchFamily="34" charset="0"/>
                </a:rPr>
                <a:t>Basal </a:t>
              </a:r>
              <a:r>
                <a:rPr lang="en-US" sz="2000" b="1" u="sng" dirty="0" smtClean="0">
                  <a:latin typeface="Trebuchet MS" pitchFamily="34" charset="0"/>
                </a:rPr>
                <a:t>area (G)</a:t>
              </a:r>
              <a:endParaRPr lang="en-US" sz="2000" b="1" dirty="0">
                <a:latin typeface="Trebuchet MS" pitchFamily="34" charset="0"/>
              </a:endParaRPr>
            </a:p>
            <a:p>
              <a:pPr>
                <a:spcBef>
                  <a:spcPct val="20000"/>
                </a:spcBef>
              </a:pPr>
              <a:r>
                <a:rPr lang="en-US" sz="2000" dirty="0">
                  <a:solidFill>
                    <a:srgbClr val="0070C0"/>
                  </a:solidFill>
                  <a:latin typeface="Trebuchet MS" pitchFamily="34" charset="0"/>
                </a:rPr>
                <a:t>A</a:t>
              </a:r>
              <a:r>
                <a:rPr lang="en-US" sz="2000" dirty="0">
                  <a:latin typeface="Trebuchet MS" pitchFamily="34" charset="0"/>
                </a:rPr>
                <a:t> = 58.46, </a:t>
              </a:r>
              <a:r>
                <a:rPr lang="en-US" sz="2000" dirty="0">
                  <a:solidFill>
                    <a:srgbClr val="0070C0"/>
                  </a:solidFill>
                  <a:latin typeface="Trebuchet MS" pitchFamily="34" charset="0"/>
                </a:rPr>
                <a:t>k </a:t>
              </a:r>
              <a:r>
                <a:rPr lang="en-US" sz="2000" dirty="0">
                  <a:latin typeface="Trebuchet MS" pitchFamily="34" charset="0"/>
                </a:rPr>
                <a:t>= 5.13, </a:t>
              </a:r>
              <a:r>
                <a:rPr lang="en-US" sz="2000" dirty="0" smtClean="0">
                  <a:solidFill>
                    <a:srgbClr val="0070C0"/>
                  </a:solidFill>
                  <a:latin typeface="Trebuchet MS" pitchFamily="34" charset="0"/>
                </a:rPr>
                <a:t>m</a:t>
              </a:r>
              <a:r>
                <a:rPr lang="en-US" sz="2000" dirty="0" smtClean="0">
                  <a:latin typeface="Trebuchet MS" pitchFamily="34" charset="0"/>
                </a:rPr>
                <a:t> </a:t>
              </a:r>
              <a:r>
                <a:rPr lang="en-US" sz="2000" dirty="0">
                  <a:latin typeface="Trebuchet MS" pitchFamily="34" charset="0"/>
                </a:rPr>
                <a:t>= 0.81</a:t>
              </a:r>
            </a:p>
            <a:p>
              <a:pPr>
                <a:spcBef>
                  <a:spcPct val="20000"/>
                </a:spcBef>
              </a:pPr>
              <a:r>
                <a:rPr lang="en-US" sz="2000" dirty="0">
                  <a:latin typeface="Trebuchet MS" pitchFamily="34" charset="0"/>
                </a:rPr>
                <a:t>Modelling efficiency = 0.995</a:t>
              </a:r>
            </a:p>
          </p:txBody>
        </p:sp>
        <p:sp>
          <p:nvSpPr>
            <p:cNvPr id="149511" name="Text Box 7"/>
            <p:cNvSpPr txBox="1">
              <a:spLocks noChangeArrowheads="1"/>
            </p:cNvSpPr>
            <p:nvPr/>
          </p:nvSpPr>
          <p:spPr bwMode="auto">
            <a:xfrm>
              <a:off x="3905" y="1151"/>
              <a:ext cx="2309" cy="709"/>
            </a:xfrm>
            <a:prstGeom prst="rect">
              <a:avLst/>
            </a:prstGeom>
            <a:noFill/>
            <a:ln w="9525">
              <a:noFill/>
              <a:miter lim="800000"/>
              <a:headEnd/>
              <a:tailEnd/>
            </a:ln>
            <a:effectLst/>
          </p:spPr>
          <p:txBody>
            <a:bodyPr wrap="none" anchor="ctr">
              <a:spAutoFit/>
            </a:bodyPr>
            <a:lstStyle/>
            <a:p>
              <a:pPr>
                <a:spcBef>
                  <a:spcPct val="20000"/>
                </a:spcBef>
              </a:pPr>
              <a:r>
                <a:rPr lang="en-US" sz="2000" b="1" u="sng" dirty="0">
                  <a:latin typeface="Tahoma" pitchFamily="34" charset="0"/>
                </a:rPr>
                <a:t>Dominant </a:t>
              </a:r>
              <a:r>
                <a:rPr lang="en-US" sz="2000" b="1" u="sng" dirty="0" smtClean="0">
                  <a:latin typeface="Tahoma" pitchFamily="34" charset="0"/>
                </a:rPr>
                <a:t>height (</a:t>
              </a:r>
              <a:r>
                <a:rPr lang="en-US" sz="2000" b="1" u="sng" dirty="0" err="1" smtClean="0">
                  <a:latin typeface="Tahoma" pitchFamily="34" charset="0"/>
                </a:rPr>
                <a:t>hdom</a:t>
              </a:r>
              <a:r>
                <a:rPr lang="en-US" sz="2000" b="1" u="sng" dirty="0" smtClean="0">
                  <a:latin typeface="Tahoma" pitchFamily="34" charset="0"/>
                </a:rPr>
                <a:t>)</a:t>
              </a:r>
              <a:endParaRPr lang="en-US" sz="2000" b="1" dirty="0">
                <a:latin typeface="Tahoma" pitchFamily="34" charset="0"/>
              </a:endParaRPr>
            </a:p>
            <a:p>
              <a:pPr>
                <a:spcBef>
                  <a:spcPct val="20000"/>
                </a:spcBef>
              </a:pPr>
              <a:r>
                <a:rPr lang="en-US" sz="2000" dirty="0">
                  <a:solidFill>
                    <a:srgbClr val="0070C0"/>
                  </a:solidFill>
                  <a:latin typeface="Tahoma" pitchFamily="34" charset="0"/>
                </a:rPr>
                <a:t>A </a:t>
              </a:r>
              <a:r>
                <a:rPr lang="en-US" sz="2000" dirty="0">
                  <a:latin typeface="Tahoma" pitchFamily="34" charset="0"/>
                </a:rPr>
                <a:t>= 48.75, </a:t>
              </a:r>
              <a:r>
                <a:rPr lang="en-US" sz="2000" dirty="0">
                  <a:solidFill>
                    <a:srgbClr val="0070C0"/>
                  </a:solidFill>
                  <a:latin typeface="Tahoma" pitchFamily="34" charset="0"/>
                </a:rPr>
                <a:t>k</a:t>
              </a:r>
              <a:r>
                <a:rPr lang="en-US" sz="2000" dirty="0">
                  <a:latin typeface="Tahoma" pitchFamily="34" charset="0"/>
                </a:rPr>
                <a:t> = 4.30,</a:t>
              </a:r>
              <a:r>
                <a:rPr lang="en-US" sz="2000" dirty="0">
                  <a:solidFill>
                    <a:srgbClr val="0070C0"/>
                  </a:solidFill>
                  <a:latin typeface="Tahoma" pitchFamily="34" charset="0"/>
                </a:rPr>
                <a:t> </a:t>
              </a:r>
              <a:r>
                <a:rPr lang="en-US" sz="2000" dirty="0" smtClean="0">
                  <a:solidFill>
                    <a:srgbClr val="0070C0"/>
                  </a:solidFill>
                  <a:latin typeface="Tahoma" pitchFamily="34" charset="0"/>
                </a:rPr>
                <a:t>m </a:t>
              </a:r>
              <a:r>
                <a:rPr lang="en-US" sz="2000" dirty="0">
                  <a:latin typeface="Tahoma" pitchFamily="34" charset="0"/>
                </a:rPr>
                <a:t>= 0.75</a:t>
              </a:r>
            </a:p>
            <a:p>
              <a:pPr>
                <a:spcBef>
                  <a:spcPct val="20000"/>
                </a:spcBef>
              </a:pPr>
              <a:r>
                <a:rPr lang="en-US" sz="2000" dirty="0">
                  <a:latin typeface="Tahoma" pitchFamily="34" charset="0"/>
                </a:rPr>
                <a:t>Modelling efficiency = 0.960</a:t>
              </a:r>
            </a:p>
          </p:txBody>
        </p:sp>
      </p:grpSp>
      <p:pic>
        <p:nvPicPr>
          <p:cNvPr id="3" name="Picture 2"/>
          <p:cNvPicPr>
            <a:picLocks noChangeAspect="1"/>
          </p:cNvPicPr>
          <p:nvPr/>
        </p:nvPicPr>
        <p:blipFill>
          <a:blip r:embed="rId3"/>
          <a:stretch>
            <a:fillRect/>
          </a:stretch>
        </p:blipFill>
        <p:spPr>
          <a:xfrm>
            <a:off x="465190" y="2800197"/>
            <a:ext cx="2696143" cy="3704456"/>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628788" y="1777688"/>
                <a:ext cx="2027417" cy="6345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0" smtClean="0">
                          <a:latin typeface="Cambria Math" panose="02040503050406030204" pitchFamily="18" charset="0"/>
                        </a:rPr>
                        <m:t>𝐘</m:t>
                      </m:r>
                      <m:r>
                        <a:rPr lang="en-US" sz="2800" b="0" i="0" smtClean="0">
                          <a:latin typeface="Cambria Math" panose="02040503050406030204" pitchFamily="18" charset="0"/>
                        </a:rPr>
                        <m:t>=</m:t>
                      </m:r>
                      <m:r>
                        <m:rPr>
                          <m:sty m:val="p"/>
                        </m:rPr>
                        <a:rPr lang="en-US" sz="2800" b="0" i="0" smtClean="0">
                          <a:solidFill>
                            <a:srgbClr val="0070C0"/>
                          </a:solidFill>
                          <a:latin typeface="Cambria Math" panose="02040503050406030204" pitchFamily="18" charset="0"/>
                        </a:rPr>
                        <m:t>A</m:t>
                      </m:r>
                      <m:r>
                        <a:rPr lang="en-US" sz="2800" b="0" i="0" smtClean="0">
                          <a:latin typeface="Cambria Math" panose="02040503050406030204" pitchFamily="18" charset="0"/>
                        </a:rPr>
                        <m:t> </m:t>
                      </m:r>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e</m:t>
                          </m:r>
                        </m:e>
                        <m:sup>
                          <m:r>
                            <a:rPr lang="en-US" sz="2800" b="0" i="0" smtClean="0">
                              <a:latin typeface="Cambria Math" panose="02040503050406030204" pitchFamily="18" charset="0"/>
                            </a:rPr>
                            <m:t>−</m:t>
                          </m:r>
                          <m:r>
                            <m:rPr>
                              <m:sty m:val="p"/>
                            </m:rPr>
                            <a:rPr lang="en-US" sz="2800">
                              <a:solidFill>
                                <a:srgbClr val="0070C0"/>
                              </a:solidFill>
                              <a:latin typeface="Cambria Math" panose="02040503050406030204" pitchFamily="18" charset="0"/>
                            </a:rPr>
                            <m:t>k</m:t>
                          </m:r>
                          <m:f>
                            <m:fPr>
                              <m:ctrlPr>
                                <a:rPr lang="en-US" sz="2800" i="1">
                                  <a:latin typeface="Cambria Math" panose="02040503050406030204" pitchFamily="18" charset="0"/>
                                </a:rPr>
                              </m:ctrlPr>
                            </m:fPr>
                            <m:num>
                              <m:r>
                                <a:rPr lang="en-US" sz="2800">
                                  <a:latin typeface="Cambria Math" panose="02040503050406030204" pitchFamily="18" charset="0"/>
                                </a:rPr>
                                <m:t>1</m:t>
                              </m:r>
                            </m:num>
                            <m:den>
                              <m:sSup>
                                <m:sSupPr>
                                  <m:ctrlPr>
                                    <a:rPr lang="en-US" sz="2800" i="1">
                                      <a:latin typeface="Cambria Math" panose="02040503050406030204" pitchFamily="18" charset="0"/>
                                    </a:rPr>
                                  </m:ctrlPr>
                                </m:sSupPr>
                                <m:e>
                                  <m:r>
                                    <a:rPr lang="en-US" sz="2800" b="1">
                                      <a:latin typeface="Cambria Math" panose="02040503050406030204" pitchFamily="18" charset="0"/>
                                    </a:rPr>
                                    <m:t>𝐭</m:t>
                                  </m:r>
                                </m:e>
                                <m:sup>
                                  <m:r>
                                    <m:rPr>
                                      <m:sty m:val="p"/>
                                    </m:rPr>
                                    <a:rPr lang="en-US" sz="2800">
                                      <a:solidFill>
                                        <a:srgbClr val="0070C0"/>
                                      </a:solidFill>
                                      <a:latin typeface="Cambria Math" panose="02040503050406030204" pitchFamily="18" charset="0"/>
                                    </a:rPr>
                                    <m:t>m</m:t>
                                  </m:r>
                                </m:sup>
                              </m:sSup>
                            </m:den>
                          </m:f>
                        </m:sup>
                      </m:sSup>
                    </m:oMath>
                  </m:oMathPara>
                </a14:m>
                <a:endParaRPr lang="en-US" sz="28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28788" y="1777688"/>
                <a:ext cx="2027417" cy="63453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4547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9" name="Rectangle 3"/>
          <p:cNvSpPr>
            <a:spLocks noGrp="1" noChangeArrowheads="1"/>
          </p:cNvSpPr>
          <p:nvPr>
            <p:ph type="title"/>
          </p:nvPr>
        </p:nvSpPr>
        <p:spPr/>
        <p:txBody>
          <a:bodyPr/>
          <a:lstStyle/>
          <a:p>
            <a:r>
              <a:rPr lang="en-GB" sz="2800" dirty="0"/>
              <a:t>But how to model the growth of a series of plots? </a:t>
            </a:r>
            <a:r>
              <a:rPr lang="en-GB" sz="2800" dirty="0" smtClean="0"/>
              <a:t/>
            </a:r>
            <a:br>
              <a:rPr lang="en-GB" sz="2800" dirty="0" smtClean="0"/>
            </a:br>
            <a:r>
              <a:rPr lang="en-GB" sz="2400" dirty="0" smtClean="0">
                <a:solidFill>
                  <a:srgbClr val="0070C0"/>
                </a:solidFill>
              </a:rPr>
              <a:t>This </a:t>
            </a:r>
            <a:r>
              <a:rPr lang="en-GB" sz="2400" dirty="0">
                <a:solidFill>
                  <a:srgbClr val="0070C0"/>
                </a:solidFill>
              </a:rPr>
              <a:t>is our objective when developing FG</a:t>
            </a:r>
            <a:r>
              <a:rPr lang="en-GB" sz="2400" dirty="0">
                <a:solidFill>
                  <a:srgbClr val="0070C0"/>
                </a:solidFill>
                <a:latin typeface="Arial" panose="020B0604020202020204" pitchFamily="34" charset="0"/>
                <a:cs typeface="Arial" panose="020B0604020202020204" pitchFamily="34" charset="0"/>
              </a:rPr>
              <a:t>&amp;</a:t>
            </a:r>
            <a:r>
              <a:rPr lang="en-GB" sz="2400" dirty="0">
                <a:solidFill>
                  <a:srgbClr val="0070C0"/>
                </a:solidFill>
              </a:rPr>
              <a:t>Y models…</a:t>
            </a:r>
          </a:p>
        </p:txBody>
      </p:sp>
      <p:pic>
        <p:nvPicPr>
          <p:cNvPr id="3" name="Picture 2"/>
          <p:cNvPicPr>
            <a:picLocks noChangeAspect="1"/>
          </p:cNvPicPr>
          <p:nvPr/>
        </p:nvPicPr>
        <p:blipFill>
          <a:blip r:embed="rId2"/>
          <a:stretch>
            <a:fillRect/>
          </a:stretch>
        </p:blipFill>
        <p:spPr>
          <a:xfrm>
            <a:off x="300410" y="1676400"/>
            <a:ext cx="5795590" cy="4344888"/>
          </a:xfrm>
          <a:prstGeom prst="rect">
            <a:avLst/>
          </a:prstGeom>
        </p:spPr>
      </p:pic>
      <p:pic>
        <p:nvPicPr>
          <p:cNvPr id="4" name="Picture 3"/>
          <p:cNvPicPr>
            <a:picLocks noChangeAspect="1"/>
          </p:cNvPicPr>
          <p:nvPr/>
        </p:nvPicPr>
        <p:blipFill>
          <a:blip r:embed="rId3"/>
          <a:stretch>
            <a:fillRect/>
          </a:stretch>
        </p:blipFill>
        <p:spPr>
          <a:xfrm>
            <a:off x="6125840" y="1676400"/>
            <a:ext cx="5802808" cy="4344888"/>
          </a:xfrm>
          <a:prstGeom prst="rect">
            <a:avLst/>
          </a:prstGeom>
        </p:spPr>
      </p:pic>
    </p:spTree>
    <p:extLst>
      <p:ext uri="{BB962C8B-B14F-4D97-AF65-F5344CB8AC3E}">
        <p14:creationId xmlns:p14="http://schemas.microsoft.com/office/powerpoint/2010/main" val="4206227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1828800" y="1676400"/>
            <a:ext cx="8534400" cy="4953000"/>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52579" name="Rectangle 3"/>
          <p:cNvSpPr>
            <a:spLocks noGrp="1" noChangeArrowheads="1"/>
          </p:cNvSpPr>
          <p:nvPr>
            <p:ph type="title"/>
          </p:nvPr>
        </p:nvSpPr>
        <p:spPr/>
        <p:txBody>
          <a:bodyPr/>
          <a:lstStyle/>
          <a:p>
            <a:r>
              <a:rPr lang="en-GB" sz="2800" dirty="0"/>
              <a:t>But how to model the growth of a series of plots? </a:t>
            </a:r>
            <a:r>
              <a:rPr lang="en-GB" sz="2800" dirty="0" smtClean="0"/>
              <a:t/>
            </a:r>
            <a:br>
              <a:rPr lang="en-GB" sz="2800" dirty="0" smtClean="0"/>
            </a:br>
            <a:r>
              <a:rPr lang="en-GB" sz="2400" dirty="0" smtClean="0">
                <a:solidFill>
                  <a:srgbClr val="0070C0"/>
                </a:solidFill>
              </a:rPr>
              <a:t>This </a:t>
            </a:r>
            <a:r>
              <a:rPr lang="en-GB" sz="2400" dirty="0">
                <a:solidFill>
                  <a:srgbClr val="0070C0"/>
                </a:solidFill>
              </a:rPr>
              <a:t>is our objective when developing FG</a:t>
            </a:r>
            <a:r>
              <a:rPr lang="en-GB" sz="2400" dirty="0">
                <a:solidFill>
                  <a:srgbClr val="0070C0"/>
                </a:solidFill>
                <a:latin typeface="Arial" panose="020B0604020202020204" pitchFamily="34" charset="0"/>
                <a:cs typeface="Arial" panose="020B0604020202020204" pitchFamily="34" charset="0"/>
              </a:rPr>
              <a:t>&amp;</a:t>
            </a:r>
            <a:r>
              <a:rPr lang="en-GB" sz="2400" dirty="0">
                <a:solidFill>
                  <a:srgbClr val="0070C0"/>
                </a:solidFill>
              </a:rPr>
              <a:t>Y models…</a:t>
            </a:r>
          </a:p>
        </p:txBody>
      </p:sp>
      <p:grpSp>
        <p:nvGrpSpPr>
          <p:cNvPr id="2" name="Group 4"/>
          <p:cNvGrpSpPr>
            <a:grpSpLocks/>
          </p:cNvGrpSpPr>
          <p:nvPr/>
        </p:nvGrpSpPr>
        <p:grpSpPr bwMode="auto">
          <a:xfrm>
            <a:off x="940532" y="1417638"/>
            <a:ext cx="10310935" cy="4747666"/>
            <a:chOff x="192" y="1527"/>
            <a:chExt cx="5659" cy="2162"/>
          </a:xfrm>
        </p:grpSpPr>
        <p:pic>
          <p:nvPicPr>
            <p:cNvPr id="152581" name="Picture 5" descr="ABASAL"/>
            <p:cNvPicPr>
              <a:picLocks noChangeAspect="1" noChangeArrowheads="1"/>
            </p:cNvPicPr>
            <p:nvPr/>
          </p:nvPicPr>
          <p:blipFill>
            <a:blip r:embed="rId2" cstate="print"/>
            <a:srcRect t="15155"/>
            <a:stretch>
              <a:fillRect/>
            </a:stretch>
          </p:blipFill>
          <p:spPr bwMode="auto">
            <a:xfrm>
              <a:off x="192" y="1536"/>
              <a:ext cx="2775" cy="2153"/>
            </a:xfrm>
            <a:prstGeom prst="rect">
              <a:avLst/>
            </a:prstGeom>
            <a:noFill/>
          </p:spPr>
        </p:pic>
        <p:pic>
          <p:nvPicPr>
            <p:cNvPr id="152582" name="Picture 6" descr="hdom"/>
            <p:cNvPicPr>
              <a:picLocks noChangeAspect="1" noChangeArrowheads="1"/>
            </p:cNvPicPr>
            <p:nvPr/>
          </p:nvPicPr>
          <p:blipFill>
            <a:blip r:embed="rId3" cstate="print"/>
            <a:srcRect t="16882"/>
            <a:stretch>
              <a:fillRect/>
            </a:stretch>
          </p:blipFill>
          <p:spPr bwMode="auto">
            <a:xfrm>
              <a:off x="2961" y="1527"/>
              <a:ext cx="2890" cy="2152"/>
            </a:xfrm>
            <a:prstGeom prst="rect">
              <a:avLst/>
            </a:prstGeom>
            <a:noFill/>
          </p:spPr>
        </p:pic>
      </p:grpSp>
      <p:sp>
        <p:nvSpPr>
          <p:cNvPr id="152583" name="Text Box 7"/>
          <p:cNvSpPr txBox="1">
            <a:spLocks noChangeArrowheads="1"/>
          </p:cNvSpPr>
          <p:nvPr/>
        </p:nvSpPr>
        <p:spPr bwMode="auto">
          <a:xfrm>
            <a:off x="2837656" y="6239400"/>
            <a:ext cx="6516688" cy="369332"/>
          </a:xfrm>
          <a:prstGeom prst="rect">
            <a:avLst/>
          </a:prstGeom>
          <a:noFill/>
          <a:ln w="9525">
            <a:noFill/>
            <a:miter lim="800000"/>
            <a:headEnd/>
            <a:tailEnd/>
          </a:ln>
          <a:effectLst/>
        </p:spPr>
        <p:txBody>
          <a:bodyPr>
            <a:spAutoFit/>
          </a:bodyPr>
          <a:lstStyle/>
          <a:p>
            <a:pPr algn="ctr">
              <a:spcBef>
                <a:spcPct val="50000"/>
              </a:spcBef>
            </a:pPr>
            <a:r>
              <a:rPr lang="pt-PT" b="1" dirty="0" err="1" smtClean="0">
                <a:solidFill>
                  <a:srgbClr val="003300"/>
                </a:solidFill>
                <a:latin typeface="Trebuchet MS" pitchFamily="34" charset="0"/>
              </a:rPr>
              <a:t>These</a:t>
            </a:r>
            <a:r>
              <a:rPr lang="pt-PT" b="1" dirty="0" smtClean="0">
                <a:solidFill>
                  <a:srgbClr val="003300"/>
                </a:solidFill>
                <a:latin typeface="Trebuchet MS" pitchFamily="34" charset="0"/>
              </a:rPr>
              <a:t> </a:t>
            </a:r>
            <a:r>
              <a:rPr lang="pt-PT" b="1" dirty="0" err="1">
                <a:solidFill>
                  <a:srgbClr val="003300"/>
                </a:solidFill>
                <a:latin typeface="Trebuchet MS" pitchFamily="34" charset="0"/>
              </a:rPr>
              <a:t>plots</a:t>
            </a:r>
            <a:r>
              <a:rPr lang="pt-PT" b="1" dirty="0">
                <a:solidFill>
                  <a:srgbClr val="003300"/>
                </a:solidFill>
                <a:latin typeface="Trebuchet MS" pitchFamily="34" charset="0"/>
              </a:rPr>
              <a:t> </a:t>
            </a:r>
            <a:r>
              <a:rPr lang="pt-PT" b="1" dirty="0" err="1">
                <a:solidFill>
                  <a:srgbClr val="003300"/>
                </a:solidFill>
                <a:latin typeface="Trebuchet MS" pitchFamily="34" charset="0"/>
              </a:rPr>
              <a:t>represent</a:t>
            </a:r>
            <a:r>
              <a:rPr lang="pt-PT" b="1" dirty="0">
                <a:solidFill>
                  <a:srgbClr val="003300"/>
                </a:solidFill>
                <a:latin typeface="Trebuchet MS" pitchFamily="34" charset="0"/>
              </a:rPr>
              <a:t> “</a:t>
            </a:r>
            <a:r>
              <a:rPr lang="pt-PT" b="1" dirty="0" err="1">
                <a:solidFill>
                  <a:srgbClr val="003300"/>
                </a:solidFill>
                <a:latin typeface="Trebuchet MS" pitchFamily="34" charset="0"/>
              </a:rPr>
              <a:t>families</a:t>
            </a:r>
            <a:r>
              <a:rPr lang="pt-PT" b="1" dirty="0">
                <a:solidFill>
                  <a:srgbClr val="003300"/>
                </a:solidFill>
                <a:latin typeface="Trebuchet MS" pitchFamily="34" charset="0"/>
              </a:rPr>
              <a:t>” </a:t>
            </a:r>
            <a:r>
              <a:rPr lang="pt-PT" b="1" dirty="0" err="1">
                <a:solidFill>
                  <a:srgbClr val="003300"/>
                </a:solidFill>
                <a:latin typeface="Trebuchet MS" pitchFamily="34" charset="0"/>
              </a:rPr>
              <a:t>of</a:t>
            </a:r>
            <a:r>
              <a:rPr lang="pt-PT" b="1" dirty="0">
                <a:solidFill>
                  <a:srgbClr val="003300"/>
                </a:solidFill>
                <a:latin typeface="Trebuchet MS" pitchFamily="34" charset="0"/>
              </a:rPr>
              <a:t>  curves</a:t>
            </a:r>
          </a:p>
        </p:txBody>
      </p:sp>
    </p:spTree>
    <p:extLst>
      <p:ext uri="{BB962C8B-B14F-4D97-AF65-F5344CB8AC3E}">
        <p14:creationId xmlns:p14="http://schemas.microsoft.com/office/powerpoint/2010/main" val="42607846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83"/>
                                        </p:tgtEl>
                                        <p:attrNameLst>
                                          <p:attrName>style.visibility</p:attrName>
                                        </p:attrNameLst>
                                      </p:cBhvr>
                                      <p:to>
                                        <p:strVal val="visible"/>
                                      </p:to>
                                    </p:set>
                                    <p:animEffect transition="in" filter="dissolve">
                                      <p:cBhvr>
                                        <p:cTn id="12" dur="500"/>
                                        <p:tgtEl>
                                          <p:spTgt spid="152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9376" y="461206"/>
            <a:ext cx="10552156" cy="5935588"/>
          </a:xfrm>
          <a:prstGeom prst="rect">
            <a:avLst/>
          </a:prstGeom>
          <a:ln>
            <a:noFill/>
          </a:ln>
          <a:effectLst>
            <a:outerShdw blurRad="292100" dist="139700" dir="2700000" algn="tl" rotWithShape="0">
              <a:srgbClr val="333333">
                <a:alpha val="65000"/>
              </a:srgbClr>
            </a:outerShdw>
          </a:effectLst>
        </p:spPr>
      </p:pic>
      <p:sp>
        <p:nvSpPr>
          <p:cNvPr id="4" name="Right Arrow 3">
            <a:hlinkClick r:id="rId3" action="ppaction://hlinkpres?slideindex=1&amp;slidetitle="/>
          </p:cNvPr>
          <p:cNvSpPr/>
          <p:nvPr/>
        </p:nvSpPr>
        <p:spPr>
          <a:xfrm>
            <a:off x="11352584" y="6021288"/>
            <a:ext cx="504056" cy="375506"/>
          </a:xfrm>
          <a:prstGeom prst="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00"/>
              </a:solidFill>
            </a:endParaRPr>
          </a:p>
        </p:txBody>
      </p:sp>
    </p:spTree>
    <p:extLst>
      <p:ext uri="{BB962C8B-B14F-4D97-AF65-F5344CB8AC3E}">
        <p14:creationId xmlns:p14="http://schemas.microsoft.com/office/powerpoint/2010/main" val="1631335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how to model the growth of </a:t>
            </a:r>
            <a:r>
              <a:rPr lang="en-GB" dirty="0" smtClean="0"/>
              <a:t>several </a:t>
            </a:r>
            <a:r>
              <a:rPr lang="en-GB" dirty="0"/>
              <a:t>plots?</a:t>
            </a:r>
            <a:endParaRPr lang="pt-PT" dirty="0"/>
          </a:p>
        </p:txBody>
      </p:sp>
      <p:sp>
        <p:nvSpPr>
          <p:cNvPr id="3" name="Content Placeholder 2"/>
          <p:cNvSpPr>
            <a:spLocks noGrp="1"/>
          </p:cNvSpPr>
          <p:nvPr>
            <p:ph idx="1"/>
          </p:nvPr>
        </p:nvSpPr>
        <p:spPr>
          <a:xfrm>
            <a:off x="431371" y="1196753"/>
            <a:ext cx="11328000" cy="5328591"/>
          </a:xfrm>
        </p:spPr>
        <p:txBody>
          <a:bodyPr>
            <a:normAutofit fontScale="92500" lnSpcReduction="20000"/>
          </a:bodyPr>
          <a:lstStyle/>
          <a:p>
            <a:r>
              <a:rPr lang="en-US" dirty="0" smtClean="0"/>
              <a:t>There are </a:t>
            </a:r>
            <a:r>
              <a:rPr lang="en-US" b="1" dirty="0" smtClean="0"/>
              <a:t>several methods </a:t>
            </a:r>
            <a:r>
              <a:rPr lang="en-US" dirty="0" smtClean="0"/>
              <a:t>to simultaneously model the growth of several plots:</a:t>
            </a:r>
          </a:p>
          <a:p>
            <a:endParaRPr lang="en-US" sz="800" dirty="0" smtClean="0"/>
          </a:p>
          <a:p>
            <a:pPr lvl="1"/>
            <a:r>
              <a:rPr lang="en-US" sz="2400" dirty="0" smtClean="0"/>
              <a:t>The </a:t>
            </a:r>
            <a:r>
              <a:rPr lang="en-US" sz="2400" b="1" dirty="0" smtClean="0">
                <a:solidFill>
                  <a:srgbClr val="00B0F0"/>
                </a:solidFill>
              </a:rPr>
              <a:t>Guide-curve method </a:t>
            </a:r>
            <a:r>
              <a:rPr lang="en-US" sz="2400" dirty="0" smtClean="0"/>
              <a:t>(only for </a:t>
            </a:r>
            <a:r>
              <a:rPr lang="en-US" sz="2400" dirty="0" err="1" smtClean="0"/>
              <a:t>hdom</a:t>
            </a:r>
            <a:r>
              <a:rPr lang="en-US" sz="2400" dirty="0" smtClean="0"/>
              <a:t>)</a:t>
            </a:r>
          </a:p>
          <a:p>
            <a:pPr lvl="1"/>
            <a:r>
              <a:rPr lang="en-US" sz="2400" dirty="0" smtClean="0">
                <a:solidFill>
                  <a:srgbClr val="0070C0"/>
                </a:solidFill>
              </a:rPr>
              <a:t>Expressing the parameters as a function of site and/or tree/stand variables </a:t>
            </a:r>
            <a:r>
              <a:rPr lang="en-US" sz="2400" dirty="0" smtClean="0"/>
              <a:t>(named “</a:t>
            </a:r>
            <a:r>
              <a:rPr lang="en-US" sz="2400" b="1" i="1" dirty="0" smtClean="0">
                <a:solidFill>
                  <a:srgbClr val="00B0F0"/>
                </a:solidFill>
              </a:rPr>
              <a:t>Parameter Prediction Method</a:t>
            </a:r>
            <a:r>
              <a:rPr lang="en-US" sz="2400" dirty="0" smtClean="0"/>
              <a:t>” when applied to </a:t>
            </a:r>
            <a:r>
              <a:rPr lang="en-US" sz="2400" dirty="0" err="1" smtClean="0"/>
              <a:t>hdom</a:t>
            </a:r>
            <a:r>
              <a:rPr lang="en-US" sz="2400" dirty="0" smtClean="0"/>
              <a:t>)</a:t>
            </a:r>
            <a:endParaRPr lang="en-US" sz="2400" dirty="0"/>
          </a:p>
          <a:p>
            <a:pPr lvl="1"/>
            <a:r>
              <a:rPr lang="en-US" sz="2400" dirty="0" smtClean="0"/>
              <a:t>Growth </a:t>
            </a:r>
            <a:r>
              <a:rPr lang="en-US" sz="2400" dirty="0"/>
              <a:t>functions formulated as </a:t>
            </a:r>
            <a:r>
              <a:rPr lang="en-US" sz="2400" b="1" dirty="0">
                <a:solidFill>
                  <a:srgbClr val="00B0F0"/>
                </a:solidFill>
              </a:rPr>
              <a:t>difference equations </a:t>
            </a:r>
          </a:p>
          <a:p>
            <a:pPr lvl="2"/>
            <a:r>
              <a:rPr lang="en-US" sz="2400" dirty="0" smtClean="0"/>
              <a:t>Algebraic Difference Approach (ADA)</a:t>
            </a:r>
          </a:p>
          <a:p>
            <a:pPr lvl="2"/>
            <a:r>
              <a:rPr lang="en-US" sz="2400" dirty="0" smtClean="0">
                <a:solidFill>
                  <a:schemeClr val="accent3">
                    <a:lumMod val="60000"/>
                    <a:lumOff val="40000"/>
                  </a:schemeClr>
                </a:solidFill>
              </a:rPr>
              <a:t>Generalized Algebraic </a:t>
            </a:r>
            <a:r>
              <a:rPr lang="en-US" sz="2400" dirty="0">
                <a:solidFill>
                  <a:schemeClr val="accent3">
                    <a:lumMod val="60000"/>
                    <a:lumOff val="40000"/>
                  </a:schemeClr>
                </a:solidFill>
              </a:rPr>
              <a:t>Difference Approach </a:t>
            </a:r>
            <a:r>
              <a:rPr lang="en-US" sz="2400" dirty="0" smtClean="0">
                <a:solidFill>
                  <a:schemeClr val="accent3">
                    <a:lumMod val="60000"/>
                    <a:lumOff val="40000"/>
                  </a:schemeClr>
                </a:solidFill>
              </a:rPr>
              <a:t>(GADA)</a:t>
            </a:r>
          </a:p>
          <a:p>
            <a:pPr lvl="1"/>
            <a:r>
              <a:rPr lang="en-US" sz="2400" dirty="0" smtClean="0">
                <a:solidFill>
                  <a:schemeClr val="accent3">
                    <a:lumMod val="60000"/>
                    <a:lumOff val="40000"/>
                  </a:schemeClr>
                </a:solidFill>
              </a:rPr>
              <a:t>Mixed-effects models</a:t>
            </a:r>
          </a:p>
          <a:p>
            <a:pPr lvl="1"/>
            <a:endParaRPr lang="en-US" sz="800" dirty="0" smtClean="0"/>
          </a:p>
          <a:p>
            <a:pPr marL="0" indent="0">
              <a:buNone/>
            </a:pPr>
            <a:r>
              <a:rPr lang="en-US" dirty="0" smtClean="0">
                <a:solidFill>
                  <a:schemeClr val="bg1"/>
                </a:solidFill>
              </a:rPr>
              <a:t>n this course we will just focus the first </a:t>
            </a:r>
            <a:r>
              <a:rPr lang="en-US" dirty="0">
                <a:solidFill>
                  <a:schemeClr val="bg1"/>
                </a:solidFill>
              </a:rPr>
              <a:t>three </a:t>
            </a:r>
            <a:r>
              <a:rPr lang="en-US" dirty="0" smtClean="0">
                <a:solidFill>
                  <a:schemeClr val="bg1"/>
                </a:solidFill>
              </a:rPr>
              <a:t>methods (information on other methods available at the end of the slides) </a:t>
            </a:r>
          </a:p>
          <a:p>
            <a:pPr lvl="1"/>
            <a:endParaRPr lang="pt-PT" dirty="0"/>
          </a:p>
        </p:txBody>
      </p:sp>
    </p:spTree>
    <p:extLst>
      <p:ext uri="{BB962C8B-B14F-4D97-AF65-F5344CB8AC3E}">
        <p14:creationId xmlns:p14="http://schemas.microsoft.com/office/powerpoint/2010/main" val="20664814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how to model the growth of </a:t>
            </a:r>
            <a:r>
              <a:rPr lang="en-GB" dirty="0" smtClean="0"/>
              <a:t>several </a:t>
            </a:r>
            <a:r>
              <a:rPr lang="en-GB" dirty="0"/>
              <a:t>plots?</a:t>
            </a:r>
            <a:endParaRPr lang="pt-PT" dirty="0"/>
          </a:p>
        </p:txBody>
      </p:sp>
      <p:sp>
        <p:nvSpPr>
          <p:cNvPr id="3" name="Content Placeholder 2"/>
          <p:cNvSpPr>
            <a:spLocks noGrp="1"/>
          </p:cNvSpPr>
          <p:nvPr>
            <p:ph idx="1"/>
          </p:nvPr>
        </p:nvSpPr>
        <p:spPr>
          <a:xfrm>
            <a:off x="431371" y="1196753"/>
            <a:ext cx="11328000" cy="5328591"/>
          </a:xfrm>
        </p:spPr>
        <p:txBody>
          <a:bodyPr>
            <a:normAutofit fontScale="92500" lnSpcReduction="20000"/>
          </a:bodyPr>
          <a:lstStyle/>
          <a:p>
            <a:r>
              <a:rPr lang="en-US" dirty="0" smtClean="0"/>
              <a:t>There are several methods to simultaneously model the growth of several plots:</a:t>
            </a:r>
          </a:p>
          <a:p>
            <a:endParaRPr lang="en-US" sz="800" dirty="0" smtClean="0"/>
          </a:p>
          <a:p>
            <a:pPr lvl="1"/>
            <a:r>
              <a:rPr lang="en-US" sz="2400" b="1" dirty="0" smtClean="0"/>
              <a:t>The Guide-curve method (only for </a:t>
            </a:r>
            <a:r>
              <a:rPr lang="en-US" sz="2400" b="1" dirty="0" err="1" smtClean="0"/>
              <a:t>hdom</a:t>
            </a:r>
            <a:r>
              <a:rPr lang="en-US" sz="2400" b="1" dirty="0" smtClean="0"/>
              <a:t>)  </a:t>
            </a:r>
            <a:r>
              <a:rPr lang="en-US" sz="2400" b="1" i="1" dirty="0" smtClean="0">
                <a:solidFill>
                  <a:schemeClr val="tx1">
                    <a:lumMod val="50000"/>
                    <a:lumOff val="50000"/>
                  </a:schemeClr>
                </a:solidFill>
              </a:rPr>
              <a:t>(</a:t>
            </a:r>
            <a:r>
              <a:rPr lang="en-US" sz="2400" i="1" dirty="0" err="1" smtClean="0">
                <a:solidFill>
                  <a:schemeClr val="tx1">
                    <a:lumMod val="50000"/>
                    <a:lumOff val="50000"/>
                  </a:schemeClr>
                </a:solidFill>
              </a:rPr>
              <a:t>chapt</a:t>
            </a:r>
            <a:r>
              <a:rPr lang="en-US" sz="2400" i="1" dirty="0" smtClean="0">
                <a:solidFill>
                  <a:schemeClr val="tx1">
                    <a:lumMod val="50000"/>
                    <a:lumOff val="50000"/>
                  </a:schemeClr>
                </a:solidFill>
              </a:rPr>
              <a:t> 7.4)</a:t>
            </a:r>
          </a:p>
          <a:p>
            <a:pPr lvl="1"/>
            <a:r>
              <a:rPr lang="en-US" sz="2400" dirty="0" smtClean="0">
                <a:solidFill>
                  <a:schemeClr val="tx1">
                    <a:lumMod val="50000"/>
                    <a:lumOff val="50000"/>
                  </a:schemeClr>
                </a:solidFill>
              </a:rPr>
              <a:t>Expressing </a:t>
            </a:r>
            <a:r>
              <a:rPr lang="en-US" sz="2400" dirty="0">
                <a:solidFill>
                  <a:schemeClr val="tx1">
                    <a:lumMod val="50000"/>
                    <a:lumOff val="50000"/>
                  </a:schemeClr>
                </a:solidFill>
              </a:rPr>
              <a:t>the parameters as a function of site and/or tree/stand variables </a:t>
            </a:r>
            <a:r>
              <a:rPr lang="en-US" sz="2400" dirty="0" smtClean="0">
                <a:solidFill>
                  <a:schemeClr val="tx1">
                    <a:lumMod val="50000"/>
                    <a:lumOff val="50000"/>
                  </a:schemeClr>
                </a:solidFill>
              </a:rPr>
              <a:t>(named “</a:t>
            </a:r>
            <a:r>
              <a:rPr lang="en-US" sz="2400" i="1" dirty="0" smtClean="0">
                <a:solidFill>
                  <a:schemeClr val="tx1">
                    <a:lumMod val="50000"/>
                    <a:lumOff val="50000"/>
                  </a:schemeClr>
                </a:solidFill>
              </a:rPr>
              <a:t>Parameter Prediction Method</a:t>
            </a:r>
            <a:r>
              <a:rPr lang="en-US" sz="2400" dirty="0" smtClean="0">
                <a:solidFill>
                  <a:schemeClr val="tx1">
                    <a:lumMod val="50000"/>
                    <a:lumOff val="50000"/>
                  </a:schemeClr>
                </a:solidFill>
              </a:rPr>
              <a:t>” when applied to </a:t>
            </a:r>
            <a:r>
              <a:rPr lang="en-US" sz="2400" dirty="0" err="1" smtClean="0">
                <a:solidFill>
                  <a:schemeClr val="tx1">
                    <a:lumMod val="50000"/>
                    <a:lumOff val="50000"/>
                  </a:schemeClr>
                </a:solidFill>
              </a:rPr>
              <a:t>hdom</a:t>
            </a:r>
            <a:r>
              <a:rPr lang="en-US" sz="2400" dirty="0" smtClean="0">
                <a:solidFill>
                  <a:schemeClr val="tx1">
                    <a:lumMod val="50000"/>
                    <a:lumOff val="50000"/>
                  </a:schemeClr>
                </a:solidFill>
              </a:rPr>
              <a:t>)</a:t>
            </a:r>
            <a:endParaRPr lang="en-US" sz="2400" dirty="0">
              <a:solidFill>
                <a:schemeClr val="tx1">
                  <a:lumMod val="50000"/>
                  <a:lumOff val="50000"/>
                </a:schemeClr>
              </a:solidFill>
            </a:endParaRPr>
          </a:p>
          <a:p>
            <a:pPr lvl="1"/>
            <a:r>
              <a:rPr lang="en-US" sz="2400" dirty="0" smtClean="0">
                <a:solidFill>
                  <a:schemeClr val="tx1">
                    <a:lumMod val="50000"/>
                    <a:lumOff val="50000"/>
                  </a:schemeClr>
                </a:solidFill>
              </a:rPr>
              <a:t>Growth </a:t>
            </a:r>
            <a:r>
              <a:rPr lang="en-US" sz="2400" dirty="0">
                <a:solidFill>
                  <a:schemeClr val="tx1">
                    <a:lumMod val="50000"/>
                    <a:lumOff val="50000"/>
                  </a:schemeClr>
                </a:solidFill>
              </a:rPr>
              <a:t>functions formulated as difference equations </a:t>
            </a:r>
          </a:p>
          <a:p>
            <a:pPr lvl="2"/>
            <a:r>
              <a:rPr lang="en-US" sz="2400" dirty="0" smtClean="0">
                <a:solidFill>
                  <a:schemeClr val="tx1">
                    <a:lumMod val="50000"/>
                    <a:lumOff val="50000"/>
                  </a:schemeClr>
                </a:solidFill>
              </a:rPr>
              <a:t>Algebraic Difference Approach (ADA)</a:t>
            </a:r>
          </a:p>
          <a:p>
            <a:pPr lvl="2"/>
            <a:r>
              <a:rPr lang="en-US" sz="2400" dirty="0" smtClean="0">
                <a:solidFill>
                  <a:schemeClr val="tx1">
                    <a:lumMod val="50000"/>
                    <a:lumOff val="50000"/>
                  </a:schemeClr>
                </a:solidFill>
              </a:rPr>
              <a:t>Generalized Algebraic </a:t>
            </a:r>
            <a:r>
              <a:rPr lang="en-US" sz="2400" dirty="0">
                <a:solidFill>
                  <a:schemeClr val="tx1">
                    <a:lumMod val="50000"/>
                    <a:lumOff val="50000"/>
                  </a:schemeClr>
                </a:solidFill>
              </a:rPr>
              <a:t>Difference Approach </a:t>
            </a:r>
            <a:r>
              <a:rPr lang="en-US" sz="2400" dirty="0" smtClean="0">
                <a:solidFill>
                  <a:schemeClr val="tx1">
                    <a:lumMod val="50000"/>
                    <a:lumOff val="50000"/>
                  </a:schemeClr>
                </a:solidFill>
              </a:rPr>
              <a:t>(GADA)</a:t>
            </a:r>
          </a:p>
          <a:p>
            <a:pPr lvl="1"/>
            <a:r>
              <a:rPr lang="en-US" sz="2400" dirty="0" smtClean="0">
                <a:solidFill>
                  <a:schemeClr val="tx1">
                    <a:lumMod val="50000"/>
                    <a:lumOff val="50000"/>
                  </a:schemeClr>
                </a:solidFill>
              </a:rPr>
              <a:t>Mixed-effects models</a:t>
            </a:r>
          </a:p>
          <a:p>
            <a:pPr lvl="1"/>
            <a:endParaRPr lang="en-US" sz="800" dirty="0" smtClean="0">
              <a:solidFill>
                <a:schemeClr val="tx1">
                  <a:lumMod val="50000"/>
                  <a:lumOff val="50000"/>
                </a:schemeClr>
              </a:solidFill>
            </a:endParaRPr>
          </a:p>
          <a:p>
            <a:r>
              <a:rPr lang="en-US" dirty="0" smtClean="0">
                <a:solidFill>
                  <a:schemeClr val="tx1">
                    <a:lumMod val="50000"/>
                    <a:lumOff val="50000"/>
                  </a:schemeClr>
                </a:solidFill>
              </a:rPr>
              <a:t>In this course we will just focus the first </a:t>
            </a:r>
            <a:r>
              <a:rPr lang="en-US" dirty="0">
                <a:solidFill>
                  <a:schemeClr val="tx1">
                    <a:lumMod val="50000"/>
                    <a:lumOff val="50000"/>
                  </a:schemeClr>
                </a:solidFill>
              </a:rPr>
              <a:t>three </a:t>
            </a:r>
            <a:r>
              <a:rPr lang="en-US" dirty="0" smtClean="0">
                <a:solidFill>
                  <a:schemeClr val="tx1">
                    <a:lumMod val="50000"/>
                    <a:lumOff val="50000"/>
                  </a:schemeClr>
                </a:solidFill>
              </a:rPr>
              <a:t>methods (information on other methods available at the end of the slides) </a:t>
            </a:r>
          </a:p>
          <a:p>
            <a:pPr lvl="1"/>
            <a:endParaRPr lang="pt-PT" dirty="0"/>
          </a:p>
        </p:txBody>
      </p:sp>
    </p:spTree>
    <p:extLst>
      <p:ext uri="{BB962C8B-B14F-4D97-AF65-F5344CB8AC3E}">
        <p14:creationId xmlns:p14="http://schemas.microsoft.com/office/powerpoint/2010/main" val="849215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normAutofit/>
          </a:bodyPr>
          <a:lstStyle/>
          <a:p>
            <a:pPr>
              <a:lnSpc>
                <a:spcPct val="90000"/>
              </a:lnSpc>
            </a:pPr>
            <a:r>
              <a:rPr lang="pt-PT" b="1" dirty="0" err="1" smtClean="0"/>
              <a:t>The</a:t>
            </a:r>
            <a:r>
              <a:rPr lang="pt-PT" b="1" dirty="0" smtClean="0"/>
              <a:t> </a:t>
            </a:r>
            <a:r>
              <a:rPr lang="pt-PT" b="1" dirty="0" smtClean="0">
                <a:solidFill>
                  <a:srgbClr val="0070C0"/>
                </a:solidFill>
              </a:rPr>
              <a:t>Guide-curve </a:t>
            </a:r>
            <a:r>
              <a:rPr lang="pt-PT" b="1" dirty="0" err="1" smtClean="0">
                <a:solidFill>
                  <a:srgbClr val="0070C0"/>
                </a:solidFill>
              </a:rPr>
              <a:t>Method</a:t>
            </a:r>
            <a:endParaRPr lang="pt-PT" b="1" dirty="0" smtClean="0">
              <a:solidFill>
                <a:srgbClr val="0070C0"/>
              </a:solidFill>
            </a:endParaRPr>
          </a:p>
          <a:p>
            <a:pPr>
              <a:lnSpc>
                <a:spcPct val="90000"/>
              </a:lnSpc>
            </a:pPr>
            <a:endParaRPr lang="pt-PT" sz="800" dirty="0"/>
          </a:p>
          <a:p>
            <a:pPr lvl="1">
              <a:lnSpc>
                <a:spcPct val="90000"/>
              </a:lnSpc>
            </a:pPr>
            <a:r>
              <a:rPr lang="pt-PT" sz="2200" dirty="0" smtClean="0"/>
              <a:t>The guide-curve method is the adaptation of the initial graphical methods to the regression analysis techniques</a:t>
            </a:r>
            <a:endParaRPr lang="pt-PT" sz="2200" dirty="0"/>
          </a:p>
          <a:p>
            <a:pPr lvl="1">
              <a:lnSpc>
                <a:spcPct val="90000"/>
              </a:lnSpc>
            </a:pPr>
            <a:r>
              <a:rPr lang="pt-PT" sz="2200" dirty="0" smtClean="0"/>
              <a:t>The method is usually used with </a:t>
            </a:r>
            <a:r>
              <a:rPr lang="pt-PT" sz="2200" dirty="0" smtClean="0">
                <a:solidFill>
                  <a:srgbClr val="009900"/>
                </a:solidFill>
              </a:rPr>
              <a:t>temporary plots</a:t>
            </a:r>
            <a:r>
              <a:rPr lang="pt-PT" sz="2200" dirty="0" smtClean="0">
                <a:solidFill>
                  <a:schemeClr val="tx1">
                    <a:lumMod val="50000"/>
                    <a:lumOff val="50000"/>
                  </a:schemeClr>
                </a:solidFill>
              </a:rPr>
              <a:t> </a:t>
            </a:r>
            <a:r>
              <a:rPr lang="pt-PT" sz="2200" dirty="0" smtClean="0"/>
              <a:t>data </a:t>
            </a:r>
            <a:endParaRPr lang="pt-PT" sz="2200" dirty="0"/>
          </a:p>
          <a:p>
            <a:pPr lvl="1">
              <a:lnSpc>
                <a:spcPct val="90000"/>
              </a:lnSpc>
            </a:pPr>
            <a:r>
              <a:rPr lang="pt-PT" sz="2200" dirty="0" smtClean="0"/>
              <a:t>The application of the method </a:t>
            </a:r>
            <a:r>
              <a:rPr lang="pt-PT" sz="2200" b="1" dirty="0" smtClean="0"/>
              <a:t>implies the fitting of the selected growth curve to the whole data set </a:t>
            </a:r>
            <a:r>
              <a:rPr lang="pt-PT" sz="2200" dirty="0" smtClean="0"/>
              <a:t>– </a:t>
            </a:r>
            <a:r>
              <a:rPr lang="pt-PT" sz="2200" dirty="0" err="1" smtClean="0"/>
              <a:t>the</a:t>
            </a:r>
            <a:r>
              <a:rPr lang="pt-PT" sz="2200" dirty="0" smtClean="0"/>
              <a:t> </a:t>
            </a:r>
            <a:r>
              <a:rPr lang="pt-PT" sz="2200" dirty="0" err="1" smtClean="0">
                <a:solidFill>
                  <a:srgbClr val="009900"/>
                </a:solidFill>
              </a:rPr>
              <a:t>guide</a:t>
            </a:r>
            <a:r>
              <a:rPr lang="pt-PT" sz="2200" dirty="0" smtClean="0">
                <a:solidFill>
                  <a:srgbClr val="009900"/>
                </a:solidFill>
              </a:rPr>
              <a:t>-curve</a:t>
            </a:r>
          </a:p>
          <a:p>
            <a:pPr lvl="1">
              <a:lnSpc>
                <a:spcPct val="90000"/>
              </a:lnSpc>
            </a:pPr>
            <a:endParaRPr lang="pt-PT" sz="2200" dirty="0">
              <a:solidFill>
                <a:srgbClr val="009900"/>
              </a:solidFill>
            </a:endParaRPr>
          </a:p>
          <a:p>
            <a:pPr lvl="1">
              <a:lnSpc>
                <a:spcPct val="90000"/>
              </a:lnSpc>
            </a:pPr>
            <a:r>
              <a:rPr lang="pt-PT" sz="2200" b="1" dirty="0" err="1" smtClean="0">
                <a:solidFill>
                  <a:srgbClr val="009900"/>
                </a:solidFill>
              </a:rPr>
              <a:t>The</a:t>
            </a:r>
            <a:r>
              <a:rPr lang="pt-PT" sz="2200" b="1" dirty="0" smtClean="0">
                <a:solidFill>
                  <a:srgbClr val="009900"/>
                </a:solidFill>
              </a:rPr>
              <a:t> curve for site </a:t>
            </a:r>
            <a:r>
              <a:rPr lang="pt-PT" sz="2200" b="1" dirty="0" err="1" smtClean="0">
                <a:solidFill>
                  <a:srgbClr val="009900"/>
                </a:solidFill>
              </a:rPr>
              <a:t>index</a:t>
            </a:r>
            <a:r>
              <a:rPr lang="pt-PT" sz="2200" b="1" dirty="0" smtClean="0">
                <a:solidFill>
                  <a:srgbClr val="009900"/>
                </a:solidFill>
              </a:rPr>
              <a:t> S </a:t>
            </a:r>
            <a:r>
              <a:rPr lang="pt-PT" sz="2200" b="1" dirty="0" err="1" smtClean="0">
                <a:solidFill>
                  <a:srgbClr val="009900"/>
                </a:solidFill>
              </a:rPr>
              <a:t>is</a:t>
            </a:r>
            <a:r>
              <a:rPr lang="pt-PT" sz="2200" b="1" dirty="0" smtClean="0">
                <a:solidFill>
                  <a:srgbClr val="009900"/>
                </a:solidFill>
              </a:rPr>
              <a:t> </a:t>
            </a:r>
            <a:r>
              <a:rPr lang="pt-PT" sz="2200" b="1" dirty="0" err="1" smtClean="0">
                <a:solidFill>
                  <a:srgbClr val="009900"/>
                </a:solidFill>
              </a:rPr>
              <a:t>located</a:t>
            </a:r>
            <a:r>
              <a:rPr lang="pt-PT" sz="2200" b="1" dirty="0" smtClean="0">
                <a:solidFill>
                  <a:srgbClr val="009900"/>
                </a:solidFill>
              </a:rPr>
              <a:t> </a:t>
            </a:r>
            <a:r>
              <a:rPr lang="pt-PT" sz="2200" b="1" dirty="0" err="1" smtClean="0">
                <a:solidFill>
                  <a:srgbClr val="009900"/>
                </a:solidFill>
              </a:rPr>
              <a:t>at</a:t>
            </a:r>
            <a:r>
              <a:rPr lang="pt-PT" sz="2200" b="1" dirty="0" smtClean="0">
                <a:solidFill>
                  <a:srgbClr val="009900"/>
                </a:solidFill>
              </a:rPr>
              <a:t> a </a:t>
            </a:r>
            <a:r>
              <a:rPr lang="pt-PT" sz="2200" b="1" dirty="0" err="1" smtClean="0">
                <a:solidFill>
                  <a:srgbClr val="009900"/>
                </a:solidFill>
              </a:rPr>
              <a:t>distance</a:t>
            </a:r>
            <a:r>
              <a:rPr lang="pt-PT" sz="2200" b="1" dirty="0" smtClean="0">
                <a:solidFill>
                  <a:srgbClr val="009900"/>
                </a:solidFill>
              </a:rPr>
              <a:t> </a:t>
            </a:r>
            <a:r>
              <a:rPr lang="pt-PT" sz="2200" b="1" dirty="0" err="1" smtClean="0">
                <a:solidFill>
                  <a:srgbClr val="009900"/>
                </a:solidFill>
              </a:rPr>
              <a:t>from</a:t>
            </a:r>
            <a:r>
              <a:rPr lang="pt-PT" sz="2200" b="1" dirty="0" smtClean="0">
                <a:solidFill>
                  <a:srgbClr val="009900"/>
                </a:solidFill>
              </a:rPr>
              <a:t> </a:t>
            </a:r>
            <a:r>
              <a:rPr lang="pt-PT" sz="2200" b="1" dirty="0" err="1" smtClean="0">
                <a:solidFill>
                  <a:srgbClr val="009900"/>
                </a:solidFill>
              </a:rPr>
              <a:t>the</a:t>
            </a:r>
            <a:r>
              <a:rPr lang="pt-PT" sz="2200" b="1" dirty="0" smtClean="0">
                <a:solidFill>
                  <a:srgbClr val="009900"/>
                </a:solidFill>
              </a:rPr>
              <a:t> </a:t>
            </a:r>
            <a:r>
              <a:rPr lang="pt-PT" sz="2200" b="1" dirty="0" err="1" smtClean="0">
                <a:solidFill>
                  <a:srgbClr val="009900"/>
                </a:solidFill>
              </a:rPr>
              <a:t>guide</a:t>
            </a:r>
            <a:r>
              <a:rPr lang="pt-PT" sz="2200" b="1" dirty="0" smtClean="0">
                <a:solidFill>
                  <a:srgbClr val="009900"/>
                </a:solidFill>
              </a:rPr>
              <a:t>-curve  </a:t>
            </a:r>
            <a:r>
              <a:rPr lang="pt-PT" sz="2200" b="1" dirty="0" err="1" smtClean="0">
                <a:solidFill>
                  <a:srgbClr val="009900"/>
                </a:solidFill>
              </a:rPr>
              <a:t>proportional</a:t>
            </a:r>
            <a:r>
              <a:rPr lang="pt-PT" sz="2200" b="1" dirty="0" smtClean="0">
                <a:solidFill>
                  <a:srgbClr val="009900"/>
                </a:solidFill>
              </a:rPr>
              <a:t> to </a:t>
            </a:r>
            <a:r>
              <a:rPr lang="pt-PT" sz="2200" b="1" dirty="0" err="1" smtClean="0">
                <a:solidFill>
                  <a:srgbClr val="009900"/>
                </a:solidFill>
              </a:rPr>
              <a:t>the</a:t>
            </a:r>
            <a:r>
              <a:rPr lang="pt-PT" sz="2200" b="1" dirty="0" smtClean="0">
                <a:solidFill>
                  <a:srgbClr val="009900"/>
                </a:solidFill>
              </a:rPr>
              <a:t> </a:t>
            </a:r>
            <a:r>
              <a:rPr lang="pt-PT" sz="2200" b="1" dirty="0" err="1" smtClean="0">
                <a:solidFill>
                  <a:srgbClr val="009900"/>
                </a:solidFill>
              </a:rPr>
              <a:t>distance</a:t>
            </a:r>
            <a:r>
              <a:rPr lang="pt-PT" sz="2200" b="1" dirty="0" smtClean="0">
                <a:solidFill>
                  <a:srgbClr val="009900"/>
                </a:solidFill>
              </a:rPr>
              <a:t> </a:t>
            </a:r>
            <a:r>
              <a:rPr lang="pt-PT" sz="2200" b="1" dirty="0" err="1" smtClean="0">
                <a:solidFill>
                  <a:srgbClr val="009900"/>
                </a:solidFill>
              </a:rPr>
              <a:t>between</a:t>
            </a:r>
            <a:r>
              <a:rPr lang="pt-PT" sz="2200" b="1" dirty="0" smtClean="0">
                <a:solidFill>
                  <a:srgbClr val="009900"/>
                </a:solidFill>
              </a:rPr>
              <a:t> S </a:t>
            </a:r>
            <a:r>
              <a:rPr lang="pt-PT" sz="2200" b="1" dirty="0" err="1" smtClean="0">
                <a:solidFill>
                  <a:srgbClr val="009900"/>
                </a:solidFill>
              </a:rPr>
              <a:t>and</a:t>
            </a:r>
            <a:r>
              <a:rPr lang="pt-PT" sz="2200" b="1" dirty="0" smtClean="0">
                <a:solidFill>
                  <a:srgbClr val="009900"/>
                </a:solidFill>
              </a:rPr>
              <a:t> </a:t>
            </a:r>
            <a:r>
              <a:rPr lang="pt-PT" sz="2200" b="1" dirty="0" err="1" smtClean="0">
                <a:solidFill>
                  <a:srgbClr val="009900"/>
                </a:solidFill>
              </a:rPr>
              <a:t>the</a:t>
            </a:r>
            <a:r>
              <a:rPr lang="pt-PT" sz="2200" b="1" dirty="0" smtClean="0">
                <a:solidFill>
                  <a:srgbClr val="009900"/>
                </a:solidFill>
              </a:rPr>
              <a:t> site </a:t>
            </a:r>
            <a:r>
              <a:rPr lang="pt-PT" sz="2200" b="1" dirty="0" err="1" smtClean="0">
                <a:solidFill>
                  <a:srgbClr val="009900"/>
                </a:solidFill>
              </a:rPr>
              <a:t>index</a:t>
            </a:r>
            <a:r>
              <a:rPr lang="pt-PT" sz="2200" b="1" dirty="0" smtClean="0">
                <a:solidFill>
                  <a:srgbClr val="009900"/>
                </a:solidFill>
              </a:rPr>
              <a:t> </a:t>
            </a:r>
            <a:r>
              <a:rPr lang="pt-PT" sz="2200" b="1" dirty="0" err="1" smtClean="0">
                <a:solidFill>
                  <a:srgbClr val="009900"/>
                </a:solidFill>
              </a:rPr>
              <a:t>of</a:t>
            </a:r>
            <a:r>
              <a:rPr lang="pt-PT" sz="2200" b="1" dirty="0" smtClean="0">
                <a:solidFill>
                  <a:srgbClr val="009900"/>
                </a:solidFill>
              </a:rPr>
              <a:t> </a:t>
            </a:r>
            <a:r>
              <a:rPr lang="pt-PT" sz="2200" b="1" dirty="0" err="1" smtClean="0">
                <a:solidFill>
                  <a:srgbClr val="009900"/>
                </a:solidFill>
              </a:rPr>
              <a:t>the</a:t>
            </a:r>
            <a:r>
              <a:rPr lang="pt-PT" sz="2200" b="1" dirty="0" smtClean="0">
                <a:solidFill>
                  <a:srgbClr val="009900"/>
                </a:solidFill>
              </a:rPr>
              <a:t> </a:t>
            </a:r>
            <a:r>
              <a:rPr lang="pt-PT" sz="2200" b="1" dirty="0" err="1" smtClean="0">
                <a:solidFill>
                  <a:srgbClr val="009900"/>
                </a:solidFill>
              </a:rPr>
              <a:t>guide</a:t>
            </a:r>
            <a:r>
              <a:rPr lang="pt-PT" sz="2200" b="1" dirty="0" smtClean="0">
                <a:solidFill>
                  <a:srgbClr val="009900"/>
                </a:solidFill>
              </a:rPr>
              <a:t>-curve</a:t>
            </a:r>
            <a:endParaRPr lang="pt-PT" sz="2200" b="1" dirty="0">
              <a:solidFill>
                <a:srgbClr val="009900"/>
              </a:solidFill>
            </a:endParaRPr>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Tree>
    <p:extLst>
      <p:ext uri="{BB962C8B-B14F-4D97-AF65-F5344CB8AC3E}">
        <p14:creationId xmlns:p14="http://schemas.microsoft.com/office/powerpoint/2010/main" val="17242304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wipe(left)">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6675">
                                            <p:txEl>
                                              <p:pRg st="2" end="2"/>
                                            </p:txEl>
                                          </p:spTgt>
                                        </p:tgtEl>
                                        <p:attrNameLst>
                                          <p:attrName>style.visibility</p:attrName>
                                        </p:attrNameLst>
                                      </p:cBhvr>
                                      <p:to>
                                        <p:strVal val="visible"/>
                                      </p:to>
                                    </p:set>
                                    <p:animEffect transition="in" filter="wipe(left)">
                                      <p:cBhvr>
                                        <p:cTn id="12" dur="500"/>
                                        <p:tgtEl>
                                          <p:spTgt spid="156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6675">
                                            <p:txEl>
                                              <p:pRg st="3" end="3"/>
                                            </p:txEl>
                                          </p:spTgt>
                                        </p:tgtEl>
                                        <p:attrNameLst>
                                          <p:attrName>style.visibility</p:attrName>
                                        </p:attrNameLst>
                                      </p:cBhvr>
                                      <p:to>
                                        <p:strVal val="visible"/>
                                      </p:to>
                                    </p:set>
                                    <p:animEffect transition="in" filter="wipe(left)">
                                      <p:cBhvr>
                                        <p:cTn id="17" dur="500"/>
                                        <p:tgtEl>
                                          <p:spTgt spid="1566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6675">
                                            <p:txEl>
                                              <p:pRg st="4" end="4"/>
                                            </p:txEl>
                                          </p:spTgt>
                                        </p:tgtEl>
                                        <p:attrNameLst>
                                          <p:attrName>style.visibility</p:attrName>
                                        </p:attrNameLst>
                                      </p:cBhvr>
                                      <p:to>
                                        <p:strVal val="visible"/>
                                      </p:to>
                                    </p:set>
                                    <p:animEffect transition="in" filter="wipe(left)">
                                      <p:cBhvr>
                                        <p:cTn id="22" dur="500"/>
                                        <p:tgtEl>
                                          <p:spTgt spid="1566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6675">
                                            <p:txEl>
                                              <p:pRg st="6" end="6"/>
                                            </p:txEl>
                                          </p:spTgt>
                                        </p:tgtEl>
                                        <p:attrNameLst>
                                          <p:attrName>style.visibility</p:attrName>
                                        </p:attrNameLst>
                                      </p:cBhvr>
                                      <p:to>
                                        <p:strVal val="visible"/>
                                      </p:to>
                                    </p:set>
                                    <p:animEffect transition="in" filter="wipe(left)">
                                      <p:cBhvr>
                                        <p:cTn id="27" dur="500"/>
                                        <p:tgtEl>
                                          <p:spTgt spid="1566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pt-PT" b="1" dirty="0" err="1" smtClean="0"/>
              <a:t>The</a:t>
            </a:r>
            <a:r>
              <a:rPr lang="pt-PT" b="1" dirty="0" smtClean="0"/>
              <a:t> </a:t>
            </a:r>
            <a:r>
              <a:rPr lang="pt-PT" b="1" dirty="0" err="1" smtClean="0"/>
              <a:t>guide</a:t>
            </a:r>
            <a:r>
              <a:rPr lang="pt-PT" b="1" dirty="0" smtClean="0"/>
              <a:t>-curve </a:t>
            </a:r>
            <a:r>
              <a:rPr lang="pt-PT" b="1" dirty="0" err="1" smtClean="0"/>
              <a:t>Method</a:t>
            </a:r>
            <a:endParaRPr lang="pt-PT" b="1" dirty="0" smtClean="0"/>
          </a:p>
          <a:p>
            <a:pP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4" name="TextBox 3"/>
          <p:cNvSpPr txBox="1"/>
          <p:nvPr/>
        </p:nvSpPr>
        <p:spPr>
          <a:xfrm>
            <a:off x="999814" y="1911778"/>
            <a:ext cx="5040559" cy="1785104"/>
          </a:xfrm>
          <a:prstGeom prst="rect">
            <a:avLst/>
          </a:prstGeom>
          <a:noFill/>
        </p:spPr>
        <p:txBody>
          <a:bodyPr wrap="square" rtlCol="0">
            <a:spAutoFit/>
          </a:bodyPr>
          <a:lstStyle/>
          <a:p>
            <a:r>
              <a:rPr lang="pt-PT" sz="2200" dirty="0"/>
              <a:t>Oliveira (1985) </a:t>
            </a:r>
            <a:r>
              <a:rPr lang="pt-PT" sz="2200" dirty="0" err="1"/>
              <a:t>fitted</a:t>
            </a:r>
            <a:r>
              <a:rPr lang="pt-PT" sz="2200" dirty="0"/>
              <a:t> </a:t>
            </a:r>
            <a:r>
              <a:rPr lang="pt-PT" sz="2200" dirty="0" err="1"/>
              <a:t>the</a:t>
            </a:r>
            <a:r>
              <a:rPr lang="pt-PT" sz="2200" dirty="0"/>
              <a:t> </a:t>
            </a:r>
            <a:r>
              <a:rPr lang="pt-PT" sz="2200" dirty="0" err="1"/>
              <a:t>following</a:t>
            </a:r>
            <a:r>
              <a:rPr lang="pt-PT" sz="2200" dirty="0"/>
              <a:t> </a:t>
            </a:r>
            <a:r>
              <a:rPr lang="pt-PT" sz="2200" dirty="0" err="1"/>
              <a:t>guide</a:t>
            </a:r>
            <a:r>
              <a:rPr lang="pt-PT" sz="2200" dirty="0"/>
              <a:t>-curve to data </a:t>
            </a:r>
            <a:r>
              <a:rPr lang="pt-PT" sz="2200" dirty="0" err="1"/>
              <a:t>from</a:t>
            </a:r>
            <a:r>
              <a:rPr lang="pt-PT" sz="2200" dirty="0"/>
              <a:t> </a:t>
            </a:r>
            <a:r>
              <a:rPr lang="pt-PT" sz="2200" dirty="0" err="1"/>
              <a:t>temporary</a:t>
            </a:r>
            <a:r>
              <a:rPr lang="pt-PT" sz="2200" dirty="0"/>
              <a:t> </a:t>
            </a:r>
            <a:r>
              <a:rPr lang="pt-PT" sz="2200" dirty="0" err="1"/>
              <a:t>plots</a:t>
            </a:r>
            <a:r>
              <a:rPr lang="pt-PT" sz="2200" dirty="0"/>
              <a:t> </a:t>
            </a:r>
            <a:r>
              <a:rPr lang="pt-PT" sz="2200" dirty="0" err="1"/>
              <a:t>measured</a:t>
            </a:r>
            <a:r>
              <a:rPr lang="pt-PT" sz="2200" dirty="0"/>
              <a:t> in </a:t>
            </a:r>
            <a:r>
              <a:rPr lang="pt-PT" sz="2200" dirty="0" err="1"/>
              <a:t>maritime</a:t>
            </a:r>
            <a:r>
              <a:rPr lang="pt-PT" sz="2200" dirty="0"/>
              <a:t> pine stands in </a:t>
            </a:r>
            <a:r>
              <a:rPr lang="pt-PT" sz="2200" dirty="0" err="1"/>
              <a:t>the</a:t>
            </a:r>
            <a:r>
              <a:rPr lang="pt-PT" sz="2200" dirty="0"/>
              <a:t> </a:t>
            </a:r>
            <a:r>
              <a:rPr lang="pt-PT" sz="2200" dirty="0" err="1"/>
              <a:t>mountain</a:t>
            </a:r>
            <a:r>
              <a:rPr lang="pt-PT" sz="2200" dirty="0"/>
              <a:t> </a:t>
            </a:r>
            <a:r>
              <a:rPr lang="pt-PT" sz="2200" dirty="0" err="1"/>
              <a:t>and</a:t>
            </a:r>
            <a:r>
              <a:rPr lang="pt-PT" sz="2200" dirty="0"/>
              <a:t> </a:t>
            </a:r>
            <a:r>
              <a:rPr lang="pt-PT" sz="2200" dirty="0" err="1"/>
              <a:t>sub-mountain</a:t>
            </a:r>
            <a:r>
              <a:rPr lang="pt-PT" sz="2200" dirty="0"/>
              <a:t> </a:t>
            </a:r>
            <a:r>
              <a:rPr lang="pt-PT" sz="2200" dirty="0" err="1" smtClean="0"/>
              <a:t>regions</a:t>
            </a:r>
            <a:endParaRPr lang="en-US" sz="2200" dirty="0"/>
          </a:p>
          <a:p>
            <a:endParaRPr lang="pt-PT" sz="2200" dirty="0"/>
          </a:p>
        </p:txBody>
      </p:sp>
      <p:sp>
        <p:nvSpPr>
          <p:cNvPr id="6" name="Text Box 12"/>
          <p:cNvSpPr txBox="1">
            <a:spLocks noChangeArrowheads="1"/>
          </p:cNvSpPr>
          <p:nvPr/>
        </p:nvSpPr>
        <p:spPr bwMode="auto">
          <a:xfrm>
            <a:off x="442067" y="5838467"/>
            <a:ext cx="5664629"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spAutoFit/>
          </a:bodyPr>
          <a:lstStyle/>
          <a:p>
            <a:pPr lvl="1"/>
            <a:r>
              <a:rPr lang="pt-PT" sz="2000" dirty="0">
                <a:solidFill>
                  <a:srgbClr val="333333"/>
                </a:solidFill>
                <a:latin typeface="Trebuchet MS" pitchFamily="34" charset="0"/>
              </a:rPr>
              <a:t>Site index of </a:t>
            </a:r>
            <a:r>
              <a:rPr lang="pt-PT" sz="2000" dirty="0" err="1">
                <a:solidFill>
                  <a:srgbClr val="333333"/>
                </a:solidFill>
                <a:latin typeface="Trebuchet MS" pitchFamily="34" charset="0"/>
              </a:rPr>
              <a:t>the</a:t>
            </a:r>
            <a:r>
              <a:rPr lang="pt-PT" sz="2000" dirty="0">
                <a:solidFill>
                  <a:srgbClr val="333333"/>
                </a:solidFill>
                <a:latin typeface="Trebuchet MS" pitchFamily="34" charset="0"/>
              </a:rPr>
              <a:t> </a:t>
            </a:r>
            <a:r>
              <a:rPr lang="pt-PT" sz="2000" dirty="0" err="1" smtClean="0">
                <a:solidFill>
                  <a:srgbClr val="333333"/>
                </a:solidFill>
                <a:latin typeface="Trebuchet MS" pitchFamily="34" charset="0"/>
              </a:rPr>
              <a:t>guide</a:t>
            </a:r>
            <a:r>
              <a:rPr lang="pt-PT" sz="2000" dirty="0" smtClean="0">
                <a:solidFill>
                  <a:srgbClr val="333333"/>
                </a:solidFill>
                <a:latin typeface="Trebuchet MS" pitchFamily="34" charset="0"/>
              </a:rPr>
              <a:t>-curve </a:t>
            </a:r>
            <a:r>
              <a:rPr lang="pt-PT" sz="2000" dirty="0" err="1" smtClean="0">
                <a:solidFill>
                  <a:srgbClr val="333333"/>
                </a:solidFill>
                <a:latin typeface="Trebuchet MS" pitchFamily="34" charset="0"/>
              </a:rPr>
              <a:t>is</a:t>
            </a:r>
            <a:r>
              <a:rPr lang="pt-PT" sz="2000" dirty="0" smtClean="0">
                <a:solidFill>
                  <a:srgbClr val="333333"/>
                </a:solidFill>
                <a:latin typeface="Trebuchet MS" pitchFamily="34" charset="0"/>
              </a:rPr>
              <a:t> </a:t>
            </a:r>
            <a:r>
              <a:rPr lang="pt-PT" sz="2000" dirty="0">
                <a:solidFill>
                  <a:srgbClr val="333333"/>
                </a:solidFill>
                <a:latin typeface="Trebuchet MS" pitchFamily="34" charset="0"/>
              </a:rPr>
              <a:t>18.744 </a:t>
            </a:r>
            <a:r>
              <a:rPr lang="pt-PT" sz="2000" dirty="0" smtClean="0">
                <a:solidFill>
                  <a:srgbClr val="333333"/>
                </a:solidFill>
                <a:latin typeface="Trebuchet MS" pitchFamily="34" charset="0"/>
              </a:rPr>
              <a:t>m </a:t>
            </a:r>
            <a:endParaRPr lang="en-US" sz="2000" dirty="0">
              <a:solidFill>
                <a:srgbClr val="333333"/>
              </a:solidFill>
              <a:latin typeface="Trebuchet MS" pitchFamily="34" charset="0"/>
            </a:endParaRPr>
          </a:p>
          <a:p>
            <a:pPr lvl="1" algn="l"/>
            <a:r>
              <a:rPr lang="pt-PT" sz="2000" dirty="0" smtClean="0">
                <a:solidFill>
                  <a:srgbClr val="008000"/>
                </a:solidFill>
                <a:latin typeface="Trebuchet MS" pitchFamily="34" charset="0"/>
              </a:rPr>
              <a:t> </a:t>
            </a:r>
            <a:r>
              <a:rPr lang="pt-PT" sz="2000" dirty="0">
                <a:solidFill>
                  <a:srgbClr val="008000"/>
                </a:solidFill>
                <a:latin typeface="Trebuchet MS" pitchFamily="34" charset="0"/>
              </a:rPr>
              <a:t>(base age 40 </a:t>
            </a:r>
            <a:r>
              <a:rPr lang="pt-PT" sz="2000" dirty="0" err="1">
                <a:solidFill>
                  <a:srgbClr val="008000"/>
                </a:solidFill>
                <a:latin typeface="Trebuchet MS" pitchFamily="34" charset="0"/>
              </a:rPr>
              <a:t>years</a:t>
            </a:r>
            <a:r>
              <a:rPr lang="pt-PT" sz="2000" dirty="0" smtClean="0">
                <a:solidFill>
                  <a:srgbClr val="008000"/>
                </a:solidFill>
                <a:latin typeface="Trebuchet MS" pitchFamily="34" charset="0"/>
              </a:rPr>
              <a:t>)</a:t>
            </a:r>
            <a:endParaRPr lang="en-US" sz="2000" dirty="0">
              <a:solidFill>
                <a:srgbClr val="008000"/>
              </a:solidFill>
              <a:latin typeface="Trebuchet MS"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560" y="2060848"/>
            <a:ext cx="5096871" cy="4392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6"/>
          <p:cNvGraphicFramePr>
            <a:graphicFrameLocks noChangeAspect="1"/>
          </p:cNvGraphicFramePr>
          <p:nvPr>
            <p:extLst>
              <p:ext uri="{D42A27DB-BD31-4B8C-83A1-F6EECF244321}">
                <p14:modId xmlns:p14="http://schemas.microsoft.com/office/powerpoint/2010/main" val="2177697756"/>
              </p:ext>
            </p:extLst>
          </p:nvPr>
        </p:nvGraphicFramePr>
        <p:xfrm>
          <a:off x="1595959" y="3429000"/>
          <a:ext cx="3536950" cy="709612"/>
        </p:xfrm>
        <a:graphic>
          <a:graphicData uri="http://schemas.openxmlformats.org/presentationml/2006/ole">
            <mc:AlternateContent xmlns:mc="http://schemas.openxmlformats.org/markup-compatibility/2006">
              <mc:Choice xmlns:v="urn:schemas-microsoft-com:vml" Requires="v">
                <p:oleObj spid="_x0000_s42042" name="Equation" r:id="rId4" imgW="1790640" imgH="355320" progId="Equation.3">
                  <p:embed/>
                </p:oleObj>
              </mc:Choice>
              <mc:Fallback>
                <p:oleObj name="Equation" r:id="rId4" imgW="1790640" imgH="355320" progId="Equation.3">
                  <p:embed/>
                  <p:pic>
                    <p:nvPicPr>
                      <p:cNvPr id="157702" name="Object 6"/>
                      <p:cNvPicPr>
                        <a:picLocks noChangeAspect="1" noChangeArrowheads="1"/>
                      </p:cNvPicPr>
                      <p:nvPr/>
                    </p:nvPicPr>
                    <p:blipFill>
                      <a:blip r:embed="rId5"/>
                      <a:srcRect/>
                      <a:stretch>
                        <a:fillRect/>
                      </a:stretch>
                    </p:blipFill>
                    <p:spPr bwMode="auto">
                      <a:xfrm>
                        <a:off x="1595959" y="3429000"/>
                        <a:ext cx="3536950"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AutoShape 8"/>
          <p:cNvSpPr>
            <a:spLocks noChangeArrowheads="1"/>
          </p:cNvSpPr>
          <p:nvPr/>
        </p:nvSpPr>
        <p:spPr bwMode="auto">
          <a:xfrm>
            <a:off x="3219971" y="4176077"/>
            <a:ext cx="431800" cy="431800"/>
          </a:xfrm>
          <a:prstGeom prst="downArrow">
            <a:avLst>
              <a:gd name="adj1" fmla="val 50000"/>
              <a:gd name="adj2" fmla="val 25000"/>
            </a:avLst>
          </a:prstGeom>
          <a:solidFill>
            <a:srgbClr val="006600"/>
          </a:solidFill>
          <a:ln w="9525">
            <a:solidFill>
              <a:srgbClr val="0099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8739382"/>
              </p:ext>
            </p:extLst>
          </p:nvPr>
        </p:nvGraphicFramePr>
        <p:xfrm>
          <a:off x="1711846" y="4726754"/>
          <a:ext cx="3448050" cy="809625"/>
        </p:xfrm>
        <a:graphic>
          <a:graphicData uri="http://schemas.openxmlformats.org/presentationml/2006/ole">
            <mc:AlternateContent xmlns:mc="http://schemas.openxmlformats.org/markup-compatibility/2006">
              <mc:Choice xmlns:v="urn:schemas-microsoft-com:vml" Requires="v">
                <p:oleObj spid="_x0000_s42043" name="Equation" r:id="rId6" imgW="1739900" imgH="406400" progId="Equation.3">
                  <p:embed/>
                </p:oleObj>
              </mc:Choice>
              <mc:Fallback>
                <p:oleObj name="Equation" r:id="rId6" imgW="1739900" imgH="406400" progId="Equation.3">
                  <p:embed/>
                  <p:pic>
                    <p:nvPicPr>
                      <p:cNvPr id="157705"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1846" y="4726754"/>
                        <a:ext cx="3448050"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247713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wipe(left)">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02" t="24310" b="20441"/>
          <a:stretch/>
        </p:blipFill>
        <p:spPr bwMode="auto">
          <a:xfrm>
            <a:off x="5807968" y="428434"/>
            <a:ext cx="7679340" cy="41764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30036" y="1155615"/>
            <a:ext cx="1245949" cy="369332"/>
          </a:xfrm>
          <a:prstGeom prst="rect">
            <a:avLst/>
          </a:prstGeom>
          <a:noFill/>
        </p:spPr>
        <p:txBody>
          <a:bodyPr wrap="square" rtlCol="0">
            <a:spAutoFit/>
          </a:bodyPr>
          <a:lstStyle/>
          <a:p>
            <a:r>
              <a:rPr lang="en-US" b="1" dirty="0" err="1" smtClean="0">
                <a:solidFill>
                  <a:srgbClr val="008000"/>
                </a:solidFill>
              </a:rPr>
              <a:t>hdom</a:t>
            </a:r>
            <a:r>
              <a:rPr lang="en-US" b="1" baseline="-25000" dirty="0" err="1" smtClean="0">
                <a:solidFill>
                  <a:srgbClr val="008000"/>
                </a:solidFill>
              </a:rPr>
              <a:t>GC</a:t>
            </a:r>
            <a:r>
              <a:rPr lang="en-US" b="1" baseline="-25000" dirty="0" smtClean="0">
                <a:solidFill>
                  <a:srgbClr val="008000"/>
                </a:solidFill>
              </a:rPr>
              <a:t>(</a:t>
            </a:r>
            <a:r>
              <a:rPr lang="en-US" b="1" baseline="-25000" dirty="0" err="1" smtClean="0">
                <a:solidFill>
                  <a:srgbClr val="008000"/>
                </a:solidFill>
              </a:rPr>
              <a:t>tp</a:t>
            </a:r>
            <a:r>
              <a:rPr lang="en-US" b="1" baseline="-25000" dirty="0" smtClean="0">
                <a:solidFill>
                  <a:srgbClr val="008000"/>
                </a:solidFill>
              </a:rPr>
              <a:t>)</a:t>
            </a:r>
            <a:endParaRPr lang="en-US" b="1" baseline="-25000" dirty="0">
              <a:solidFill>
                <a:srgbClr val="008000"/>
              </a:solidFill>
            </a:endParaRPr>
          </a:p>
        </p:txBody>
      </p:sp>
      <p:grpSp>
        <p:nvGrpSpPr>
          <p:cNvPr id="26" name="Group 25"/>
          <p:cNvGrpSpPr/>
          <p:nvPr/>
        </p:nvGrpSpPr>
        <p:grpSpPr>
          <a:xfrm>
            <a:off x="4855899" y="1887505"/>
            <a:ext cx="2464237" cy="2111513"/>
            <a:chOff x="4855899" y="2655824"/>
            <a:chExt cx="2464237" cy="2111513"/>
          </a:xfrm>
        </p:grpSpPr>
        <p:cxnSp>
          <p:nvCxnSpPr>
            <p:cNvPr id="7" name="Straight Connector 6"/>
            <p:cNvCxnSpPr/>
            <p:nvPr/>
          </p:nvCxnSpPr>
          <p:spPr>
            <a:xfrm flipV="1">
              <a:off x="7320136" y="3003337"/>
              <a:ext cx="0" cy="1764000"/>
            </a:xfrm>
            <a:prstGeom prst="line">
              <a:avLst/>
            </a:prstGeom>
            <a:ln w="19050">
              <a:solidFill>
                <a:srgbClr val="008000"/>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55899" y="2655824"/>
              <a:ext cx="1490749" cy="369332"/>
            </a:xfrm>
            <a:prstGeom prst="rect">
              <a:avLst/>
            </a:prstGeom>
            <a:noFill/>
          </p:spPr>
          <p:txBody>
            <a:bodyPr wrap="square" rtlCol="0">
              <a:spAutoFit/>
            </a:bodyPr>
            <a:lstStyle/>
            <a:p>
              <a:r>
                <a:rPr lang="en-US" b="1" dirty="0" err="1" smtClean="0">
                  <a:solidFill>
                    <a:srgbClr val="008000"/>
                  </a:solidFill>
                </a:rPr>
                <a:t>hdom</a:t>
              </a:r>
              <a:r>
                <a:rPr lang="en-US" b="1" baseline="-25000" dirty="0" err="1" smtClean="0">
                  <a:solidFill>
                    <a:srgbClr val="008000"/>
                  </a:solidFill>
                </a:rPr>
                <a:t>GC</a:t>
              </a:r>
              <a:r>
                <a:rPr lang="en-US" b="1" baseline="-25000" dirty="0" smtClean="0">
                  <a:solidFill>
                    <a:srgbClr val="008000"/>
                  </a:solidFill>
                </a:rPr>
                <a:t>(t</a:t>
              </a:r>
              <a:r>
                <a:rPr lang="en-US" b="1" baseline="-25000" dirty="0" smtClean="0">
                  <a:solidFill>
                    <a:srgbClr val="008000"/>
                  </a:solidFill>
                </a:rPr>
                <a:t>)</a:t>
              </a:r>
              <a:endParaRPr lang="en-US" b="1" baseline="-25000" dirty="0">
                <a:solidFill>
                  <a:srgbClr val="008000"/>
                </a:solidFill>
              </a:endParaRPr>
            </a:p>
          </p:txBody>
        </p:sp>
        <p:cxnSp>
          <p:nvCxnSpPr>
            <p:cNvPr id="10" name="Straight Connector 9"/>
            <p:cNvCxnSpPr/>
            <p:nvPr/>
          </p:nvCxnSpPr>
          <p:spPr>
            <a:xfrm rot="16200000" flipV="1">
              <a:off x="6597160" y="2301337"/>
              <a:ext cx="0" cy="1404000"/>
            </a:xfrm>
            <a:prstGeom prst="line">
              <a:avLst/>
            </a:prstGeom>
            <a:ln w="19050">
              <a:solidFill>
                <a:srgbClr val="008000"/>
              </a:solidFill>
              <a:prstDash val="sysDot"/>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6255905" y="1925735"/>
            <a:ext cx="5168687" cy="1880758"/>
          </a:xfrm>
          <a:custGeom>
            <a:avLst/>
            <a:gdLst>
              <a:gd name="connsiteX0" fmla="*/ 0 w 3747831"/>
              <a:gd name="connsiteY0" fmla="*/ 2381676 h 2381676"/>
              <a:gd name="connsiteX1" fmla="*/ 77320 w 3747831"/>
              <a:gd name="connsiteY1" fmla="*/ 2250567 h 2381676"/>
              <a:gd name="connsiteX2" fmla="*/ 178173 w 3747831"/>
              <a:gd name="connsiteY2" fmla="*/ 2072394 h 2381676"/>
              <a:gd name="connsiteX3" fmla="*/ 282388 w 3747831"/>
              <a:gd name="connsiteY3" fmla="*/ 1860602 h 2381676"/>
              <a:gd name="connsiteX4" fmla="*/ 433667 w 3747831"/>
              <a:gd name="connsiteY4" fmla="*/ 1625279 h 2381676"/>
              <a:gd name="connsiteX5" fmla="*/ 581585 w 3747831"/>
              <a:gd name="connsiteY5" fmla="*/ 1389955 h 2381676"/>
              <a:gd name="connsiteX6" fmla="*/ 790014 w 3747831"/>
              <a:gd name="connsiteY6" fmla="*/ 1124376 h 2381676"/>
              <a:gd name="connsiteX7" fmla="*/ 958102 w 3747831"/>
              <a:gd name="connsiteY7" fmla="*/ 969735 h 2381676"/>
              <a:gd name="connsiteX8" fmla="*/ 1304364 w 3747831"/>
              <a:gd name="connsiteY8" fmla="*/ 697432 h 2381676"/>
              <a:gd name="connsiteX9" fmla="*/ 1593476 w 3747831"/>
              <a:gd name="connsiteY9" fmla="*/ 546152 h 2381676"/>
              <a:gd name="connsiteX10" fmla="*/ 1936376 w 3747831"/>
              <a:gd name="connsiteY10" fmla="*/ 411682 h 2381676"/>
              <a:gd name="connsiteX11" fmla="*/ 2390214 w 3747831"/>
              <a:gd name="connsiteY11" fmla="*/ 250317 h 2381676"/>
              <a:gd name="connsiteX12" fmla="*/ 2857500 w 3747831"/>
              <a:gd name="connsiteY12" fmla="*/ 149464 h 2381676"/>
              <a:gd name="connsiteX13" fmla="*/ 3321423 w 3747831"/>
              <a:gd name="connsiteY13" fmla="*/ 65420 h 2381676"/>
              <a:gd name="connsiteX14" fmla="*/ 3711388 w 3747831"/>
              <a:gd name="connsiteY14" fmla="*/ 8270 h 2381676"/>
              <a:gd name="connsiteX15" fmla="*/ 3708026 w 3747831"/>
              <a:gd name="connsiteY15" fmla="*/ 1546 h 238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31" h="2381676">
                <a:moveTo>
                  <a:pt x="0" y="2381676"/>
                </a:moveTo>
                <a:cubicBezTo>
                  <a:pt x="23812" y="2341895"/>
                  <a:pt x="47625" y="2302114"/>
                  <a:pt x="77320" y="2250567"/>
                </a:cubicBezTo>
                <a:cubicBezTo>
                  <a:pt x="107015" y="2199020"/>
                  <a:pt x="143995" y="2137388"/>
                  <a:pt x="178173" y="2072394"/>
                </a:cubicBezTo>
                <a:cubicBezTo>
                  <a:pt x="212351" y="2007400"/>
                  <a:pt x="239806" y="1935121"/>
                  <a:pt x="282388" y="1860602"/>
                </a:cubicBezTo>
                <a:cubicBezTo>
                  <a:pt x="324970" y="1786083"/>
                  <a:pt x="383801" y="1703720"/>
                  <a:pt x="433667" y="1625279"/>
                </a:cubicBezTo>
                <a:cubicBezTo>
                  <a:pt x="483533" y="1546838"/>
                  <a:pt x="522194" y="1473439"/>
                  <a:pt x="581585" y="1389955"/>
                </a:cubicBezTo>
                <a:cubicBezTo>
                  <a:pt x="640976" y="1306471"/>
                  <a:pt x="727261" y="1194413"/>
                  <a:pt x="790014" y="1124376"/>
                </a:cubicBezTo>
                <a:cubicBezTo>
                  <a:pt x="852767" y="1054339"/>
                  <a:pt x="872377" y="1040892"/>
                  <a:pt x="958102" y="969735"/>
                </a:cubicBezTo>
                <a:cubicBezTo>
                  <a:pt x="1043827" y="898578"/>
                  <a:pt x="1198468" y="768029"/>
                  <a:pt x="1304364" y="697432"/>
                </a:cubicBezTo>
                <a:cubicBezTo>
                  <a:pt x="1410260" y="626835"/>
                  <a:pt x="1488141" y="593777"/>
                  <a:pt x="1593476" y="546152"/>
                </a:cubicBezTo>
                <a:cubicBezTo>
                  <a:pt x="1698811" y="498527"/>
                  <a:pt x="1803586" y="460988"/>
                  <a:pt x="1936376" y="411682"/>
                </a:cubicBezTo>
                <a:cubicBezTo>
                  <a:pt x="2069166" y="362376"/>
                  <a:pt x="2236693" y="294020"/>
                  <a:pt x="2390214" y="250317"/>
                </a:cubicBezTo>
                <a:cubicBezTo>
                  <a:pt x="2543735" y="206614"/>
                  <a:pt x="2702299" y="180280"/>
                  <a:pt x="2857500" y="149464"/>
                </a:cubicBezTo>
                <a:cubicBezTo>
                  <a:pt x="3012701" y="118648"/>
                  <a:pt x="3179108" y="88952"/>
                  <a:pt x="3321423" y="65420"/>
                </a:cubicBezTo>
                <a:cubicBezTo>
                  <a:pt x="3463738" y="41888"/>
                  <a:pt x="3711388" y="8270"/>
                  <a:pt x="3711388" y="8270"/>
                </a:cubicBezTo>
                <a:cubicBezTo>
                  <a:pt x="3775822" y="-2376"/>
                  <a:pt x="3741924" y="-415"/>
                  <a:pt x="3708026" y="1546"/>
                </a:cubicBezTo>
              </a:path>
            </a:pathLst>
          </a:custGeom>
          <a:ln w="57150">
            <a:prstDash val="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2" name="TextBox 11"/>
          <p:cNvSpPr txBox="1"/>
          <p:nvPr/>
        </p:nvSpPr>
        <p:spPr>
          <a:xfrm>
            <a:off x="10541352" y="456167"/>
            <a:ext cx="1766479" cy="461665"/>
          </a:xfrm>
          <a:prstGeom prst="rect">
            <a:avLst/>
          </a:prstGeom>
          <a:noFill/>
        </p:spPr>
        <p:txBody>
          <a:bodyPr wrap="square" rtlCol="0">
            <a:spAutoFit/>
          </a:bodyPr>
          <a:lstStyle/>
          <a:p>
            <a:r>
              <a:rPr lang="en-US" sz="2400" b="1" dirty="0" smtClean="0">
                <a:solidFill>
                  <a:srgbClr val="008000"/>
                </a:solidFill>
              </a:rPr>
              <a:t>Guide-curve</a:t>
            </a:r>
            <a:endParaRPr lang="en-US" sz="2400" b="1" baseline="-25000" dirty="0">
              <a:solidFill>
                <a:srgbClr val="008000"/>
              </a:solidFill>
            </a:endParaRPr>
          </a:p>
        </p:txBody>
      </p:sp>
      <p:sp>
        <p:nvSpPr>
          <p:cNvPr id="13" name="TextBox 12"/>
          <p:cNvSpPr txBox="1"/>
          <p:nvPr/>
        </p:nvSpPr>
        <p:spPr>
          <a:xfrm>
            <a:off x="11209962" y="1480776"/>
            <a:ext cx="1766479" cy="461665"/>
          </a:xfrm>
          <a:prstGeom prst="rect">
            <a:avLst/>
          </a:prstGeom>
          <a:noFill/>
        </p:spPr>
        <p:txBody>
          <a:bodyPr wrap="square" rtlCol="0">
            <a:spAutoFit/>
          </a:bodyPr>
          <a:lstStyle/>
          <a:p>
            <a:r>
              <a:rPr lang="en-US" sz="2400" b="1" dirty="0" smtClean="0">
                <a:solidFill>
                  <a:schemeClr val="accent3"/>
                </a:solidFill>
              </a:rPr>
              <a:t>SIC</a:t>
            </a:r>
            <a:r>
              <a:rPr lang="en-US" sz="2400" b="1" baseline="-25000" dirty="0" smtClean="0">
                <a:solidFill>
                  <a:schemeClr val="accent3"/>
                </a:solidFill>
              </a:rPr>
              <a:t>1</a:t>
            </a:r>
            <a:endParaRPr lang="en-US" sz="2400" b="1" baseline="-25000" dirty="0">
              <a:solidFill>
                <a:schemeClr val="accent3"/>
              </a:solidFill>
            </a:endParaRPr>
          </a:p>
        </p:txBody>
      </p:sp>
      <p:cxnSp>
        <p:nvCxnSpPr>
          <p:cNvPr id="18" name="Straight Connector 17"/>
          <p:cNvCxnSpPr/>
          <p:nvPr/>
        </p:nvCxnSpPr>
        <p:spPr>
          <a:xfrm>
            <a:off x="8722972" y="1384466"/>
            <a:ext cx="0" cy="936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H="1">
            <a:off x="7313936" y="2147093"/>
            <a:ext cx="1960" cy="679804"/>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4875962" y="2625596"/>
            <a:ext cx="1449915"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C1(t)</a:t>
            </a:r>
            <a:endParaRPr lang="en-US" b="1" baseline="-25000" dirty="0">
              <a:solidFill>
                <a:schemeClr val="accent3"/>
              </a:solidFill>
            </a:endParaRPr>
          </a:p>
        </p:txBody>
      </p:sp>
      <p:cxnSp>
        <p:nvCxnSpPr>
          <p:cNvPr id="24" name="Straight Connector 23"/>
          <p:cNvCxnSpPr/>
          <p:nvPr/>
        </p:nvCxnSpPr>
        <p:spPr>
          <a:xfrm rot="16200000" flipV="1">
            <a:off x="6615889" y="2153815"/>
            <a:ext cx="0" cy="1404000"/>
          </a:xfrm>
          <a:prstGeom prst="line">
            <a:avLst/>
          </a:prstGeom>
          <a:ln w="19050">
            <a:prstDash val="dash"/>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flipV="1">
            <a:off x="7321962" y="2826897"/>
            <a:ext cx="0" cy="1152000"/>
          </a:xfrm>
          <a:prstGeom prst="line">
            <a:avLst/>
          </a:prstGeom>
          <a:ln w="19050">
            <a:prstDash val="dash"/>
          </a:ln>
        </p:spPr>
        <p:style>
          <a:lnRef idx="1">
            <a:schemeClr val="accent3"/>
          </a:lnRef>
          <a:fillRef idx="0">
            <a:schemeClr val="accent3"/>
          </a:fillRef>
          <a:effectRef idx="0">
            <a:schemeClr val="accent3"/>
          </a:effectRef>
          <a:fontRef idx="minor">
            <a:schemeClr val="tx1"/>
          </a:fontRef>
        </p:style>
      </p:cxnSp>
      <p:sp>
        <p:nvSpPr>
          <p:cNvPr id="30" name="TextBox 29"/>
          <p:cNvSpPr txBox="1"/>
          <p:nvPr/>
        </p:nvSpPr>
        <p:spPr>
          <a:xfrm>
            <a:off x="2126029" y="1396752"/>
            <a:ext cx="229025" cy="338554"/>
          </a:xfrm>
          <a:prstGeom prst="rect">
            <a:avLst/>
          </a:prstGeom>
          <a:solidFill>
            <a:schemeClr val="bg1"/>
          </a:solidFill>
        </p:spPr>
        <p:txBody>
          <a:bodyPr wrap="square" rtlCol="0">
            <a:spAutoFit/>
          </a:bodyPr>
          <a:lstStyle/>
          <a:p>
            <a:pPr algn="ctr"/>
            <a:r>
              <a:rPr lang="en-US" sz="1600" dirty="0" smtClean="0"/>
              <a:t>=</a:t>
            </a:r>
            <a:endParaRPr lang="en-US" sz="1600" dirty="0"/>
          </a:p>
        </p:txBody>
      </p:sp>
      <p:sp>
        <p:nvSpPr>
          <p:cNvPr id="32" name="TextBox 31"/>
          <p:cNvSpPr txBox="1"/>
          <p:nvPr/>
        </p:nvSpPr>
        <p:spPr>
          <a:xfrm>
            <a:off x="657938" y="404664"/>
            <a:ext cx="2202029" cy="461665"/>
          </a:xfrm>
          <a:prstGeom prst="rect">
            <a:avLst/>
          </a:prstGeom>
          <a:noFill/>
        </p:spPr>
        <p:txBody>
          <a:bodyPr wrap="square" rtlCol="0">
            <a:spAutoFit/>
          </a:bodyPr>
          <a:lstStyle/>
          <a:p>
            <a:r>
              <a:rPr lang="en-US" sz="2400" dirty="0" err="1" smtClean="0"/>
              <a:t>tp</a:t>
            </a:r>
            <a:r>
              <a:rPr lang="en-US" sz="2400" dirty="0" smtClean="0"/>
              <a:t> = 40; t = 20</a:t>
            </a:r>
            <a:endParaRPr lang="en-US" sz="2400" dirty="0"/>
          </a:p>
        </p:txBody>
      </p:sp>
      <p:grpSp>
        <p:nvGrpSpPr>
          <p:cNvPr id="38" name="Group 37"/>
          <p:cNvGrpSpPr/>
          <p:nvPr/>
        </p:nvGrpSpPr>
        <p:grpSpPr>
          <a:xfrm>
            <a:off x="823723" y="1206000"/>
            <a:ext cx="1700349" cy="756500"/>
            <a:chOff x="766718" y="2331338"/>
            <a:chExt cx="1700349" cy="756500"/>
          </a:xfrm>
        </p:grpSpPr>
        <p:sp>
          <p:nvSpPr>
            <p:cNvPr id="14" name="TextBox 13"/>
            <p:cNvSpPr txBox="1"/>
            <p:nvPr/>
          </p:nvSpPr>
          <p:spPr>
            <a:xfrm>
              <a:off x="766718" y="2331338"/>
              <a:ext cx="1302306" cy="369332"/>
            </a:xfrm>
            <a:prstGeom prst="rect">
              <a:avLst/>
            </a:prstGeom>
            <a:noFill/>
          </p:spPr>
          <p:txBody>
            <a:bodyPr wrap="square" rtlCol="0">
              <a:spAutoFit/>
            </a:bodyPr>
            <a:lstStyle/>
            <a:p>
              <a:r>
                <a:rPr lang="en-US" b="1" dirty="0" err="1" smtClean="0">
                  <a:solidFill>
                    <a:srgbClr val="008000"/>
                  </a:solidFill>
                </a:rPr>
                <a:t>hdom</a:t>
              </a:r>
              <a:r>
                <a:rPr lang="en-US" b="1" baseline="-25000" dirty="0" err="1" smtClean="0">
                  <a:solidFill>
                    <a:srgbClr val="008000"/>
                  </a:solidFill>
                </a:rPr>
                <a:t>GC</a:t>
              </a:r>
              <a:r>
                <a:rPr lang="en-US" b="1" dirty="0" smtClean="0">
                  <a:solidFill>
                    <a:srgbClr val="008000"/>
                  </a:solidFill>
                </a:rPr>
                <a:t> </a:t>
              </a:r>
              <a:r>
                <a:rPr lang="en-US" b="1" baseline="-25000" dirty="0" smtClean="0">
                  <a:solidFill>
                    <a:srgbClr val="008000"/>
                  </a:solidFill>
                </a:rPr>
                <a:t>(</a:t>
              </a:r>
              <a:r>
                <a:rPr lang="en-US" b="1" baseline="-25000" dirty="0" err="1" smtClean="0">
                  <a:solidFill>
                    <a:srgbClr val="008000"/>
                  </a:solidFill>
                </a:rPr>
                <a:t>tp</a:t>
              </a:r>
              <a:r>
                <a:rPr lang="en-US" b="1" baseline="-25000" dirty="0" smtClean="0">
                  <a:solidFill>
                    <a:srgbClr val="008000"/>
                  </a:solidFill>
                </a:rPr>
                <a:t>) </a:t>
              </a:r>
              <a:endParaRPr lang="en-US" b="1" dirty="0">
                <a:solidFill>
                  <a:srgbClr val="008000"/>
                </a:solidFill>
              </a:endParaRPr>
            </a:p>
          </p:txBody>
        </p:sp>
        <p:cxnSp>
          <p:nvCxnSpPr>
            <p:cNvPr id="28" name="Straight Connector 27"/>
            <p:cNvCxnSpPr/>
            <p:nvPr/>
          </p:nvCxnSpPr>
          <p:spPr>
            <a:xfrm flipH="1" flipV="1">
              <a:off x="806455" y="2710760"/>
              <a:ext cx="1188000" cy="0"/>
            </a:xfrm>
            <a:prstGeom prst="line">
              <a:avLst/>
            </a:prstGeom>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89631" y="2718506"/>
              <a:ext cx="1677436"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 (</a:t>
              </a:r>
              <a:r>
                <a:rPr lang="en-US" b="1" baseline="-25000" dirty="0" err="1" smtClean="0">
                  <a:solidFill>
                    <a:schemeClr val="accent3"/>
                  </a:solidFill>
                </a:rPr>
                <a:t>tp</a:t>
              </a:r>
              <a:r>
                <a:rPr lang="en-US" b="1" baseline="-25000" dirty="0" smtClean="0">
                  <a:solidFill>
                    <a:schemeClr val="accent3"/>
                  </a:solidFill>
                </a:rPr>
                <a:t>)   </a:t>
              </a:r>
              <a:endParaRPr lang="en-US" b="1" dirty="0">
                <a:solidFill>
                  <a:schemeClr val="accent3"/>
                </a:solidFill>
              </a:endParaRPr>
            </a:p>
          </p:txBody>
        </p:sp>
      </p:grpSp>
      <p:grpSp>
        <p:nvGrpSpPr>
          <p:cNvPr id="36" name="Group 35"/>
          <p:cNvGrpSpPr/>
          <p:nvPr/>
        </p:nvGrpSpPr>
        <p:grpSpPr>
          <a:xfrm>
            <a:off x="4835281" y="2196973"/>
            <a:ext cx="3900545" cy="1786078"/>
            <a:chOff x="4835281" y="2965292"/>
            <a:chExt cx="3900545" cy="1786078"/>
          </a:xfrm>
        </p:grpSpPr>
        <p:sp>
          <p:nvSpPr>
            <p:cNvPr id="21" name="TextBox 20"/>
            <p:cNvSpPr txBox="1"/>
            <p:nvPr/>
          </p:nvSpPr>
          <p:spPr>
            <a:xfrm>
              <a:off x="4835281" y="2965292"/>
              <a:ext cx="1768714"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a:t>
              </a:r>
              <a:r>
                <a:rPr lang="en-US" b="1" baseline="-25000" dirty="0" err="1" smtClean="0">
                  <a:solidFill>
                    <a:schemeClr val="accent3"/>
                  </a:solidFill>
                </a:rPr>
                <a:t>tp</a:t>
              </a:r>
              <a:r>
                <a:rPr lang="en-US" b="1" baseline="-25000" dirty="0" smtClean="0">
                  <a:solidFill>
                    <a:schemeClr val="accent3"/>
                  </a:solidFill>
                </a:rPr>
                <a:t>)</a:t>
              </a:r>
              <a:endParaRPr lang="en-US" b="1" baseline="-25000" dirty="0">
                <a:solidFill>
                  <a:schemeClr val="accent3"/>
                </a:solidFill>
              </a:endParaRPr>
            </a:p>
          </p:txBody>
        </p:sp>
        <p:cxnSp>
          <p:nvCxnSpPr>
            <p:cNvPr id="23" name="Straight Connector 22"/>
            <p:cNvCxnSpPr/>
            <p:nvPr/>
          </p:nvCxnSpPr>
          <p:spPr>
            <a:xfrm rot="16200000" flipV="1">
              <a:off x="7349826" y="1712630"/>
              <a:ext cx="0" cy="2772000"/>
            </a:xfrm>
            <a:prstGeom prst="line">
              <a:avLst/>
            </a:prstGeom>
            <a:ln w="19050">
              <a:prstDash val="dash"/>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p:nvCxnSpPr>
          <p:spPr>
            <a:xfrm flipV="1">
              <a:off x="8727036" y="3095370"/>
              <a:ext cx="0" cy="1656000"/>
            </a:xfrm>
            <a:prstGeom prst="line">
              <a:avLst/>
            </a:prstGeom>
            <a:ln w="19050">
              <a:prstDash val="dash"/>
            </a:ln>
          </p:spPr>
          <p:style>
            <a:lnRef idx="1">
              <a:schemeClr val="accent3"/>
            </a:lnRef>
            <a:fillRef idx="0">
              <a:schemeClr val="accent3"/>
            </a:fillRef>
            <a:effectRef idx="0">
              <a:schemeClr val="accent3"/>
            </a:effectRef>
            <a:fontRef idx="minor">
              <a:schemeClr val="tx1"/>
            </a:fontRef>
          </p:style>
        </p:cxnSp>
      </p:grpSp>
      <p:grpSp>
        <p:nvGrpSpPr>
          <p:cNvPr id="39" name="Group 38"/>
          <p:cNvGrpSpPr/>
          <p:nvPr/>
        </p:nvGrpSpPr>
        <p:grpSpPr>
          <a:xfrm>
            <a:off x="2372427" y="1214939"/>
            <a:ext cx="1322057" cy="805952"/>
            <a:chOff x="2377616" y="2295169"/>
            <a:chExt cx="1322057" cy="805952"/>
          </a:xfrm>
        </p:grpSpPr>
        <p:sp>
          <p:nvSpPr>
            <p:cNvPr id="15" name="TextBox 14"/>
            <p:cNvSpPr txBox="1"/>
            <p:nvPr/>
          </p:nvSpPr>
          <p:spPr>
            <a:xfrm>
              <a:off x="2404378" y="2295169"/>
              <a:ext cx="1234217" cy="369332"/>
            </a:xfrm>
            <a:prstGeom prst="rect">
              <a:avLst/>
            </a:prstGeom>
            <a:noFill/>
          </p:spPr>
          <p:txBody>
            <a:bodyPr wrap="square" rtlCol="0">
              <a:spAutoFit/>
            </a:bodyPr>
            <a:lstStyle/>
            <a:p>
              <a:r>
                <a:rPr lang="en-US" b="1" dirty="0" err="1" smtClean="0">
                  <a:solidFill>
                    <a:srgbClr val="008000"/>
                  </a:solidFill>
                </a:rPr>
                <a:t>hdom</a:t>
              </a:r>
              <a:r>
                <a:rPr lang="en-US" b="1" baseline="-25000" dirty="0" err="1" smtClean="0">
                  <a:solidFill>
                    <a:srgbClr val="008000"/>
                  </a:solidFill>
                </a:rPr>
                <a:t>GC</a:t>
              </a:r>
              <a:r>
                <a:rPr lang="en-US" b="1" baseline="-25000" dirty="0" smtClean="0">
                  <a:solidFill>
                    <a:srgbClr val="008000"/>
                  </a:solidFill>
                </a:rPr>
                <a:t> (t)</a:t>
              </a:r>
              <a:endParaRPr lang="en-US" b="1" baseline="-25000" dirty="0">
                <a:solidFill>
                  <a:srgbClr val="008000"/>
                </a:solidFill>
              </a:endParaRPr>
            </a:p>
          </p:txBody>
        </p:sp>
        <p:sp>
          <p:nvSpPr>
            <p:cNvPr id="27" name="TextBox 26"/>
            <p:cNvSpPr txBox="1"/>
            <p:nvPr/>
          </p:nvSpPr>
          <p:spPr>
            <a:xfrm>
              <a:off x="2377616" y="2731789"/>
              <a:ext cx="1181860"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 (t)   </a:t>
              </a:r>
              <a:endParaRPr lang="en-US" b="1" dirty="0">
                <a:solidFill>
                  <a:schemeClr val="accent3"/>
                </a:solidFill>
              </a:endParaRPr>
            </a:p>
          </p:txBody>
        </p:sp>
        <p:cxnSp>
          <p:nvCxnSpPr>
            <p:cNvPr id="37" name="Straight Connector 36"/>
            <p:cNvCxnSpPr/>
            <p:nvPr/>
          </p:nvCxnSpPr>
          <p:spPr>
            <a:xfrm flipH="1" flipV="1">
              <a:off x="2403673" y="2694054"/>
              <a:ext cx="1296000" cy="0"/>
            </a:xfrm>
            <a:prstGeom prst="line">
              <a:avLst/>
            </a:prstGeom>
            <a:ln/>
          </p:spPr>
          <p:style>
            <a:lnRef idx="1">
              <a:schemeClr val="dk1"/>
            </a:lnRef>
            <a:fillRef idx="0">
              <a:schemeClr val="dk1"/>
            </a:fillRef>
            <a:effectRef idx="0">
              <a:schemeClr val="dk1"/>
            </a:effectRef>
            <a:fontRef idx="minor">
              <a:schemeClr val="tx1"/>
            </a:fontRef>
          </p:style>
        </p:cxnSp>
      </p:grpSp>
      <p:sp>
        <p:nvSpPr>
          <p:cNvPr id="40" name="TextBox 39"/>
          <p:cNvSpPr txBox="1"/>
          <p:nvPr/>
        </p:nvSpPr>
        <p:spPr>
          <a:xfrm>
            <a:off x="1807082" y="2304516"/>
            <a:ext cx="229025" cy="338554"/>
          </a:xfrm>
          <a:prstGeom prst="rect">
            <a:avLst/>
          </a:prstGeom>
          <a:solidFill>
            <a:schemeClr val="bg1"/>
          </a:solidFill>
        </p:spPr>
        <p:txBody>
          <a:bodyPr wrap="square" rtlCol="0">
            <a:spAutoFit/>
          </a:bodyPr>
          <a:lstStyle/>
          <a:p>
            <a:pPr algn="ctr"/>
            <a:r>
              <a:rPr lang="en-US" sz="1600" dirty="0" smtClean="0"/>
              <a:t>=</a:t>
            </a:r>
            <a:endParaRPr lang="en-US" sz="1600" dirty="0"/>
          </a:p>
        </p:txBody>
      </p:sp>
      <p:grpSp>
        <p:nvGrpSpPr>
          <p:cNvPr id="41" name="Group 40"/>
          <p:cNvGrpSpPr/>
          <p:nvPr/>
        </p:nvGrpSpPr>
        <p:grpSpPr>
          <a:xfrm>
            <a:off x="795321" y="2151709"/>
            <a:ext cx="1102171" cy="732191"/>
            <a:chOff x="603476" y="2357421"/>
            <a:chExt cx="1680186" cy="732191"/>
          </a:xfrm>
        </p:grpSpPr>
        <p:sp>
          <p:nvSpPr>
            <p:cNvPr id="42" name="TextBox 41"/>
            <p:cNvSpPr txBox="1"/>
            <p:nvPr/>
          </p:nvSpPr>
          <p:spPr>
            <a:xfrm>
              <a:off x="603476" y="2357421"/>
              <a:ext cx="1680186" cy="369332"/>
            </a:xfrm>
            <a:prstGeom prst="rect">
              <a:avLst/>
            </a:prstGeom>
            <a:noFill/>
          </p:spPr>
          <p:txBody>
            <a:bodyPr wrap="square" rtlCol="0">
              <a:spAutoFit/>
            </a:bodyPr>
            <a:lstStyle/>
            <a:p>
              <a:pPr algn="ctr"/>
              <a:r>
                <a:rPr lang="en-US" b="1" dirty="0" smtClean="0">
                  <a:solidFill>
                    <a:srgbClr val="008000"/>
                  </a:solidFill>
                </a:rPr>
                <a:t>SI</a:t>
              </a:r>
              <a:r>
                <a:rPr lang="en-US" b="1" baseline="-25000" dirty="0" smtClean="0">
                  <a:solidFill>
                    <a:srgbClr val="008000"/>
                  </a:solidFill>
                </a:rPr>
                <a:t>GC</a:t>
              </a:r>
              <a:endParaRPr lang="en-US" b="1" baseline="-25000" dirty="0">
                <a:solidFill>
                  <a:srgbClr val="008000"/>
                </a:solidFill>
              </a:endParaRPr>
            </a:p>
          </p:txBody>
        </p:sp>
        <p:cxnSp>
          <p:nvCxnSpPr>
            <p:cNvPr id="43" name="Straight Connector 42"/>
            <p:cNvCxnSpPr/>
            <p:nvPr/>
          </p:nvCxnSpPr>
          <p:spPr>
            <a:xfrm flipH="1" flipV="1">
              <a:off x="806455" y="2710760"/>
              <a:ext cx="1188000" cy="0"/>
            </a:xfrm>
            <a:prstGeom prst="line">
              <a:avLst/>
            </a:prstGeom>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732923" y="2720280"/>
              <a:ext cx="1530240" cy="369332"/>
            </a:xfrm>
            <a:prstGeom prst="rect">
              <a:avLst/>
            </a:prstGeom>
            <a:noFill/>
          </p:spPr>
          <p:txBody>
            <a:bodyPr wrap="square" rtlCol="0">
              <a:spAutoFit/>
            </a:bodyPr>
            <a:lstStyle/>
            <a:p>
              <a:pPr algn="ctr"/>
              <a:r>
                <a:rPr lang="en-US" b="1" dirty="0" smtClean="0">
                  <a:solidFill>
                    <a:schemeClr val="accent3"/>
                  </a:solidFill>
                </a:rPr>
                <a:t>SI</a:t>
              </a:r>
              <a:r>
                <a:rPr lang="en-US" b="1" baseline="-25000" dirty="0" smtClean="0">
                  <a:solidFill>
                    <a:schemeClr val="accent3"/>
                  </a:solidFill>
                </a:rPr>
                <a:t>C1   </a:t>
              </a:r>
              <a:endParaRPr lang="en-US" b="1" dirty="0">
                <a:solidFill>
                  <a:schemeClr val="accent3"/>
                </a:solidFill>
              </a:endParaRPr>
            </a:p>
          </p:txBody>
        </p:sp>
      </p:grpSp>
      <p:grpSp>
        <p:nvGrpSpPr>
          <p:cNvPr id="45" name="Group 44"/>
          <p:cNvGrpSpPr/>
          <p:nvPr/>
        </p:nvGrpSpPr>
        <p:grpSpPr>
          <a:xfrm>
            <a:off x="2086172" y="2162851"/>
            <a:ext cx="1931975" cy="758960"/>
            <a:chOff x="2375809" y="2321736"/>
            <a:chExt cx="1931975" cy="758960"/>
          </a:xfrm>
        </p:grpSpPr>
        <p:sp>
          <p:nvSpPr>
            <p:cNvPr id="46" name="TextBox 45"/>
            <p:cNvSpPr txBox="1"/>
            <p:nvPr/>
          </p:nvSpPr>
          <p:spPr>
            <a:xfrm>
              <a:off x="2375809" y="2321736"/>
              <a:ext cx="1931975" cy="369332"/>
            </a:xfrm>
            <a:prstGeom prst="rect">
              <a:avLst/>
            </a:prstGeom>
            <a:noFill/>
          </p:spPr>
          <p:txBody>
            <a:bodyPr wrap="square" rtlCol="0">
              <a:spAutoFit/>
            </a:bodyPr>
            <a:lstStyle/>
            <a:p>
              <a:r>
                <a:rPr lang="en-US" b="1" dirty="0" err="1" smtClean="0">
                  <a:solidFill>
                    <a:srgbClr val="008000"/>
                  </a:solidFill>
                </a:rPr>
                <a:t>hdom</a:t>
              </a:r>
              <a:r>
                <a:rPr lang="en-US" b="1" baseline="-25000" dirty="0" err="1" smtClean="0">
                  <a:solidFill>
                    <a:srgbClr val="008000"/>
                  </a:solidFill>
                </a:rPr>
                <a:t>GC</a:t>
              </a:r>
              <a:r>
                <a:rPr lang="en-US" b="1" baseline="-25000" dirty="0" smtClean="0">
                  <a:solidFill>
                    <a:srgbClr val="008000"/>
                  </a:solidFill>
                </a:rPr>
                <a:t> (t)</a:t>
              </a:r>
              <a:endParaRPr lang="en-US" b="1" baseline="-25000" dirty="0">
                <a:solidFill>
                  <a:srgbClr val="008000"/>
                </a:solidFill>
              </a:endParaRPr>
            </a:p>
          </p:txBody>
        </p:sp>
        <p:sp>
          <p:nvSpPr>
            <p:cNvPr id="47" name="TextBox 46"/>
            <p:cNvSpPr txBox="1"/>
            <p:nvPr/>
          </p:nvSpPr>
          <p:spPr>
            <a:xfrm>
              <a:off x="2381249" y="2711364"/>
              <a:ext cx="1530239"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 (t)   </a:t>
              </a:r>
              <a:endParaRPr lang="en-US" b="1" dirty="0">
                <a:solidFill>
                  <a:schemeClr val="accent3"/>
                </a:solidFill>
              </a:endParaRPr>
            </a:p>
          </p:txBody>
        </p:sp>
        <p:cxnSp>
          <p:nvCxnSpPr>
            <p:cNvPr id="48" name="Straight Connector 47"/>
            <p:cNvCxnSpPr/>
            <p:nvPr/>
          </p:nvCxnSpPr>
          <p:spPr>
            <a:xfrm flipH="1" flipV="1">
              <a:off x="2403673" y="2694054"/>
              <a:ext cx="1296000" cy="0"/>
            </a:xfrm>
            <a:prstGeom prst="line">
              <a:avLst/>
            </a:prstGeom>
            <a:ln/>
          </p:spPr>
          <p:style>
            <a:lnRef idx="1">
              <a:schemeClr val="dk1"/>
            </a:lnRef>
            <a:fillRef idx="0">
              <a:schemeClr val="dk1"/>
            </a:fillRef>
            <a:effectRef idx="0">
              <a:schemeClr val="dk1"/>
            </a:effectRef>
            <a:fontRef idx="minor">
              <a:schemeClr val="tx1"/>
            </a:fontRef>
          </p:style>
        </p:cxnSp>
      </p:grpSp>
      <p:sp>
        <p:nvSpPr>
          <p:cNvPr id="52" name="TextBox 51"/>
          <p:cNvSpPr txBox="1"/>
          <p:nvPr/>
        </p:nvSpPr>
        <p:spPr>
          <a:xfrm>
            <a:off x="2891070" y="4845506"/>
            <a:ext cx="229025" cy="369332"/>
          </a:xfrm>
          <a:prstGeom prst="rect">
            <a:avLst/>
          </a:prstGeom>
          <a:solidFill>
            <a:schemeClr val="bg1"/>
          </a:solidFill>
        </p:spPr>
        <p:txBody>
          <a:bodyPr wrap="square" rtlCol="0">
            <a:spAutoFit/>
          </a:bodyPr>
          <a:lstStyle/>
          <a:p>
            <a:pPr algn="ctr"/>
            <a:r>
              <a:rPr lang="en-US" dirty="0" smtClean="0"/>
              <a:t>=</a:t>
            </a:r>
            <a:endParaRPr lang="en-US" dirty="0"/>
          </a:p>
        </p:txBody>
      </p:sp>
      <p:sp>
        <p:nvSpPr>
          <p:cNvPr id="53" name="TextBox 52"/>
          <p:cNvSpPr txBox="1"/>
          <p:nvPr/>
        </p:nvSpPr>
        <p:spPr>
          <a:xfrm>
            <a:off x="1251610" y="5159990"/>
            <a:ext cx="1003808" cy="369332"/>
          </a:xfrm>
          <a:prstGeom prst="rect">
            <a:avLst/>
          </a:prstGeom>
          <a:noFill/>
        </p:spPr>
        <p:txBody>
          <a:bodyPr wrap="square" rtlCol="0">
            <a:spAutoFit/>
          </a:bodyPr>
          <a:lstStyle/>
          <a:p>
            <a:pPr algn="ctr"/>
            <a:r>
              <a:rPr lang="en-US" b="1" dirty="0" smtClean="0">
                <a:solidFill>
                  <a:schemeClr val="accent3"/>
                </a:solidFill>
              </a:rPr>
              <a:t>SI</a:t>
            </a:r>
            <a:r>
              <a:rPr lang="en-US" b="1" baseline="-25000" dirty="0" smtClean="0">
                <a:solidFill>
                  <a:schemeClr val="accent3"/>
                </a:solidFill>
              </a:rPr>
              <a:t>C1   </a:t>
            </a:r>
            <a:endParaRPr lang="en-US" b="1" dirty="0">
              <a:solidFill>
                <a:schemeClr val="accent3"/>
              </a:solidFill>
            </a:endParaRPr>
          </a:p>
        </p:txBody>
      </p:sp>
      <p:sp>
        <p:nvSpPr>
          <p:cNvPr id="56" name="TextBox 55"/>
          <p:cNvSpPr txBox="1"/>
          <p:nvPr/>
        </p:nvSpPr>
        <p:spPr>
          <a:xfrm>
            <a:off x="3648222" y="5152439"/>
            <a:ext cx="1449915"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C1(t)</a:t>
            </a:r>
            <a:endParaRPr lang="en-US" b="1" baseline="-25000" dirty="0">
              <a:solidFill>
                <a:schemeClr val="accent3"/>
              </a:solidFill>
            </a:endParaRPr>
          </a:p>
        </p:txBody>
      </p:sp>
      <p:cxnSp>
        <p:nvCxnSpPr>
          <p:cNvPr id="57" name="Straight Connector 56"/>
          <p:cNvCxnSpPr/>
          <p:nvPr/>
        </p:nvCxnSpPr>
        <p:spPr>
          <a:xfrm flipV="1">
            <a:off x="3203705" y="5098435"/>
            <a:ext cx="1834906" cy="14867"/>
          </a:xfrm>
          <a:prstGeom prst="line">
            <a:avLst/>
          </a:prstGeom>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7064733" y="4790658"/>
            <a:ext cx="1167064"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C1(t)</a:t>
            </a:r>
            <a:endParaRPr lang="en-US" b="1" baseline="-25000" dirty="0">
              <a:solidFill>
                <a:schemeClr val="accent3"/>
              </a:solidFill>
            </a:endParaRPr>
          </a:p>
        </p:txBody>
      </p:sp>
      <p:sp>
        <p:nvSpPr>
          <p:cNvPr id="59" name="TextBox 58"/>
          <p:cNvSpPr txBox="1"/>
          <p:nvPr/>
        </p:nvSpPr>
        <p:spPr>
          <a:xfrm>
            <a:off x="8004103" y="4799339"/>
            <a:ext cx="1003808" cy="369332"/>
          </a:xfrm>
          <a:prstGeom prst="rect">
            <a:avLst/>
          </a:prstGeom>
          <a:noFill/>
        </p:spPr>
        <p:txBody>
          <a:bodyPr wrap="square" rtlCol="0">
            <a:spAutoFit/>
          </a:bodyPr>
          <a:lstStyle/>
          <a:p>
            <a:pPr algn="ctr"/>
            <a:r>
              <a:rPr lang="en-US" b="1" dirty="0" smtClean="0">
                <a:solidFill>
                  <a:schemeClr val="accent3"/>
                </a:solidFill>
              </a:rPr>
              <a:t>SI</a:t>
            </a:r>
            <a:r>
              <a:rPr lang="en-US" b="1" baseline="-25000" dirty="0" smtClean="0">
                <a:solidFill>
                  <a:schemeClr val="accent3"/>
                </a:solidFill>
              </a:rPr>
              <a:t>C1   </a:t>
            </a:r>
            <a:endParaRPr lang="en-US" b="1" dirty="0">
              <a:solidFill>
                <a:schemeClr val="accent3"/>
              </a:solidFill>
            </a:endParaRPr>
          </a:p>
        </p:txBody>
      </p:sp>
      <p:pic>
        <p:nvPicPr>
          <p:cNvPr id="61" name="Picture 60"/>
          <p:cNvPicPr>
            <a:picLocks noChangeAspect="1"/>
          </p:cNvPicPr>
          <p:nvPr/>
        </p:nvPicPr>
        <p:blipFill rotWithShape="1">
          <a:blip r:embed="rId4"/>
          <a:srcRect l="27236" t="8691" r="1"/>
          <a:stretch/>
        </p:blipFill>
        <p:spPr>
          <a:xfrm>
            <a:off x="767408" y="4606643"/>
            <a:ext cx="1768596" cy="519046"/>
          </a:xfrm>
          <a:prstGeom prst="rect">
            <a:avLst/>
          </a:prstGeom>
        </p:spPr>
      </p:pic>
      <p:sp>
        <p:nvSpPr>
          <p:cNvPr id="51" name="TextBox 50"/>
          <p:cNvSpPr txBox="1"/>
          <p:nvPr/>
        </p:nvSpPr>
        <p:spPr>
          <a:xfrm>
            <a:off x="2283976" y="4839390"/>
            <a:ext cx="504056" cy="307777"/>
          </a:xfrm>
          <a:prstGeom prst="rect">
            <a:avLst/>
          </a:prstGeom>
          <a:solidFill>
            <a:schemeClr val="bg1"/>
          </a:solidFill>
        </p:spPr>
        <p:txBody>
          <a:bodyPr wrap="square" rtlCol="0">
            <a:spAutoFit/>
          </a:bodyPr>
          <a:lstStyle/>
          <a:p>
            <a:r>
              <a:rPr lang="en-US" sz="1400" b="1" dirty="0">
                <a:solidFill>
                  <a:srgbClr val="008000"/>
                </a:solidFill>
              </a:rPr>
              <a:t>4</a:t>
            </a:r>
            <a:r>
              <a:rPr lang="en-US" sz="1400" b="1" dirty="0" smtClean="0">
                <a:solidFill>
                  <a:srgbClr val="008000"/>
                </a:solidFill>
              </a:rPr>
              <a:t>0</a:t>
            </a:r>
            <a:endParaRPr lang="en-US" sz="1400" b="1" dirty="0">
              <a:solidFill>
                <a:srgbClr val="008000"/>
              </a:solidFill>
            </a:endParaRPr>
          </a:p>
        </p:txBody>
      </p:sp>
      <p:pic>
        <p:nvPicPr>
          <p:cNvPr id="62" name="Picture 61"/>
          <p:cNvPicPr>
            <a:picLocks noChangeAspect="1"/>
          </p:cNvPicPr>
          <p:nvPr/>
        </p:nvPicPr>
        <p:blipFill rotWithShape="1">
          <a:blip r:embed="rId4"/>
          <a:srcRect l="27236" t="8691" r="1"/>
          <a:stretch/>
        </p:blipFill>
        <p:spPr>
          <a:xfrm>
            <a:off x="3276549" y="4612401"/>
            <a:ext cx="1762062" cy="519046"/>
          </a:xfrm>
          <a:prstGeom prst="rect">
            <a:avLst/>
          </a:prstGeom>
        </p:spPr>
      </p:pic>
      <p:pic>
        <p:nvPicPr>
          <p:cNvPr id="63" name="Picture 62"/>
          <p:cNvPicPr>
            <a:picLocks noChangeAspect="1"/>
          </p:cNvPicPr>
          <p:nvPr/>
        </p:nvPicPr>
        <p:blipFill rotWithShape="1">
          <a:blip r:embed="rId4"/>
          <a:srcRect l="27236" t="8691" r="1"/>
          <a:stretch/>
        </p:blipFill>
        <p:spPr>
          <a:xfrm>
            <a:off x="8920472" y="4664682"/>
            <a:ext cx="1762062" cy="519046"/>
          </a:xfrm>
          <a:prstGeom prst="rect">
            <a:avLst/>
          </a:prstGeom>
        </p:spPr>
      </p:pic>
      <p:sp>
        <p:nvSpPr>
          <p:cNvPr id="64" name="TextBox 63"/>
          <p:cNvSpPr txBox="1"/>
          <p:nvPr/>
        </p:nvSpPr>
        <p:spPr>
          <a:xfrm>
            <a:off x="8074901" y="4814396"/>
            <a:ext cx="229025" cy="369332"/>
          </a:xfrm>
          <a:prstGeom prst="rect">
            <a:avLst/>
          </a:prstGeom>
          <a:solidFill>
            <a:schemeClr val="bg1"/>
          </a:solidFill>
        </p:spPr>
        <p:txBody>
          <a:bodyPr wrap="square" rtlCol="0">
            <a:spAutoFit/>
          </a:bodyPr>
          <a:lstStyle/>
          <a:p>
            <a:pPr algn="ctr"/>
            <a:r>
              <a:rPr lang="en-US" dirty="0" smtClean="0"/>
              <a:t>=</a:t>
            </a:r>
            <a:endParaRPr lang="en-US" dirty="0"/>
          </a:p>
        </p:txBody>
      </p:sp>
      <p:pic>
        <p:nvPicPr>
          <p:cNvPr id="65" name="Picture 64"/>
          <p:cNvPicPr>
            <a:picLocks noChangeAspect="1"/>
          </p:cNvPicPr>
          <p:nvPr/>
        </p:nvPicPr>
        <p:blipFill rotWithShape="1">
          <a:blip r:embed="rId4"/>
          <a:srcRect l="27236" t="8691" r="1"/>
          <a:stretch/>
        </p:blipFill>
        <p:spPr>
          <a:xfrm>
            <a:off x="8884936" y="5170204"/>
            <a:ext cx="1762062" cy="519046"/>
          </a:xfrm>
          <a:prstGeom prst="rect">
            <a:avLst/>
          </a:prstGeom>
        </p:spPr>
      </p:pic>
      <p:sp>
        <p:nvSpPr>
          <p:cNvPr id="66" name="TextBox 65"/>
          <p:cNvSpPr txBox="1"/>
          <p:nvPr/>
        </p:nvSpPr>
        <p:spPr>
          <a:xfrm>
            <a:off x="10394969" y="5380392"/>
            <a:ext cx="504056" cy="307777"/>
          </a:xfrm>
          <a:prstGeom prst="rect">
            <a:avLst/>
          </a:prstGeom>
          <a:solidFill>
            <a:schemeClr val="bg1"/>
          </a:solidFill>
        </p:spPr>
        <p:txBody>
          <a:bodyPr wrap="square" rtlCol="0">
            <a:spAutoFit/>
          </a:bodyPr>
          <a:lstStyle/>
          <a:p>
            <a:r>
              <a:rPr lang="en-US" sz="1400" b="1" dirty="0">
                <a:solidFill>
                  <a:srgbClr val="008000"/>
                </a:solidFill>
              </a:rPr>
              <a:t>4</a:t>
            </a:r>
            <a:r>
              <a:rPr lang="en-US" sz="1400" b="1" dirty="0" smtClean="0">
                <a:solidFill>
                  <a:srgbClr val="008000"/>
                </a:solidFill>
              </a:rPr>
              <a:t>0</a:t>
            </a:r>
            <a:endParaRPr lang="en-US" sz="1400" b="1" dirty="0">
              <a:solidFill>
                <a:srgbClr val="008000"/>
              </a:solidFill>
            </a:endParaRPr>
          </a:p>
        </p:txBody>
      </p:sp>
      <p:cxnSp>
        <p:nvCxnSpPr>
          <p:cNvPr id="67" name="Straight Connector 66"/>
          <p:cNvCxnSpPr/>
          <p:nvPr/>
        </p:nvCxnSpPr>
        <p:spPr>
          <a:xfrm>
            <a:off x="8782844" y="5135647"/>
            <a:ext cx="1864154" cy="0"/>
          </a:xfrm>
          <a:prstGeom prst="line">
            <a:avLst/>
          </a:prstGeom>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695400" y="6106019"/>
            <a:ext cx="1109546" cy="369332"/>
          </a:xfrm>
          <a:prstGeom prst="rect">
            <a:avLst/>
          </a:prstGeom>
          <a:noFill/>
        </p:spPr>
        <p:txBody>
          <a:bodyPr wrap="square" rtlCol="0">
            <a:spAutoFit/>
          </a:bodyPr>
          <a:lstStyle/>
          <a:p>
            <a:r>
              <a:rPr lang="en-US" b="1" dirty="0" smtClean="0">
                <a:solidFill>
                  <a:schemeClr val="accent3"/>
                </a:solidFill>
              </a:rPr>
              <a:t>hdom</a:t>
            </a:r>
            <a:r>
              <a:rPr lang="en-US" b="1" baseline="-25000" dirty="0" smtClean="0">
                <a:solidFill>
                  <a:schemeClr val="accent3"/>
                </a:solidFill>
              </a:rPr>
              <a:t>C1(t)</a:t>
            </a:r>
            <a:endParaRPr lang="en-US" b="1" baseline="-25000" dirty="0">
              <a:solidFill>
                <a:schemeClr val="accent3"/>
              </a:solidFill>
            </a:endParaRPr>
          </a:p>
        </p:txBody>
      </p:sp>
      <p:sp>
        <p:nvSpPr>
          <p:cNvPr id="69" name="TextBox 68"/>
          <p:cNvSpPr txBox="1"/>
          <p:nvPr/>
        </p:nvSpPr>
        <p:spPr>
          <a:xfrm>
            <a:off x="1762563" y="6114700"/>
            <a:ext cx="695617" cy="369332"/>
          </a:xfrm>
          <a:prstGeom prst="rect">
            <a:avLst/>
          </a:prstGeom>
          <a:noFill/>
        </p:spPr>
        <p:txBody>
          <a:bodyPr wrap="square" rtlCol="0">
            <a:spAutoFit/>
          </a:bodyPr>
          <a:lstStyle/>
          <a:p>
            <a:pPr algn="ctr"/>
            <a:r>
              <a:rPr lang="en-US" b="1" dirty="0" smtClean="0">
                <a:solidFill>
                  <a:schemeClr val="accent3"/>
                </a:solidFill>
              </a:rPr>
              <a:t>SI</a:t>
            </a:r>
            <a:r>
              <a:rPr lang="en-US" b="1" baseline="-25000" dirty="0" smtClean="0">
                <a:solidFill>
                  <a:schemeClr val="accent3"/>
                </a:solidFill>
              </a:rPr>
              <a:t>C1   </a:t>
            </a:r>
            <a:endParaRPr lang="en-US" b="1" dirty="0">
              <a:solidFill>
                <a:schemeClr val="accent3"/>
              </a:solidFill>
            </a:endParaRPr>
          </a:p>
        </p:txBody>
      </p:sp>
      <p:pic>
        <p:nvPicPr>
          <p:cNvPr id="70" name="Picture 69"/>
          <p:cNvPicPr>
            <a:picLocks noChangeAspect="1"/>
          </p:cNvPicPr>
          <p:nvPr/>
        </p:nvPicPr>
        <p:blipFill rotWithShape="1">
          <a:blip r:embed="rId4"/>
          <a:srcRect l="56292" t="-4137" r="1" b="-1"/>
          <a:stretch/>
        </p:blipFill>
        <p:spPr>
          <a:xfrm>
            <a:off x="2361988" y="5862168"/>
            <a:ext cx="1058407" cy="591964"/>
          </a:xfrm>
          <a:prstGeom prst="rect">
            <a:avLst/>
          </a:prstGeom>
        </p:spPr>
      </p:pic>
      <p:sp>
        <p:nvSpPr>
          <p:cNvPr id="71" name="TextBox 70"/>
          <p:cNvSpPr txBox="1"/>
          <p:nvPr/>
        </p:nvSpPr>
        <p:spPr>
          <a:xfrm>
            <a:off x="1690433" y="6156012"/>
            <a:ext cx="229025" cy="369332"/>
          </a:xfrm>
          <a:prstGeom prst="rect">
            <a:avLst/>
          </a:prstGeom>
          <a:solidFill>
            <a:schemeClr val="bg1"/>
          </a:solidFill>
        </p:spPr>
        <p:txBody>
          <a:bodyPr wrap="square" rtlCol="0">
            <a:spAutoFit/>
          </a:bodyPr>
          <a:lstStyle/>
          <a:p>
            <a:pPr algn="ctr"/>
            <a:r>
              <a:rPr lang="en-US" dirty="0" smtClean="0"/>
              <a:t>=</a:t>
            </a:r>
            <a:endParaRPr lang="en-US" dirty="0"/>
          </a:p>
        </p:txBody>
      </p:sp>
      <p:grpSp>
        <p:nvGrpSpPr>
          <p:cNvPr id="75" name="Group 74"/>
          <p:cNvGrpSpPr/>
          <p:nvPr/>
        </p:nvGrpSpPr>
        <p:grpSpPr>
          <a:xfrm>
            <a:off x="3509511" y="5851450"/>
            <a:ext cx="504056" cy="602682"/>
            <a:chOff x="8000618" y="6021288"/>
            <a:chExt cx="504056" cy="602682"/>
          </a:xfrm>
        </p:grpSpPr>
        <p:pic>
          <p:nvPicPr>
            <p:cNvPr id="72" name="Picture 71"/>
            <p:cNvPicPr>
              <a:picLocks noChangeAspect="1"/>
            </p:cNvPicPr>
            <p:nvPr/>
          </p:nvPicPr>
          <p:blipFill rotWithShape="1">
            <a:blip r:embed="rId4"/>
            <a:srcRect l="91227" t="-6022" r="1"/>
            <a:stretch/>
          </p:blipFill>
          <p:spPr>
            <a:xfrm>
              <a:off x="8040216" y="6021288"/>
              <a:ext cx="212430" cy="602682"/>
            </a:xfrm>
            <a:prstGeom prst="rect">
              <a:avLst/>
            </a:prstGeom>
          </p:spPr>
        </p:pic>
        <p:sp>
          <p:nvSpPr>
            <p:cNvPr id="73" name="TextBox 72"/>
            <p:cNvSpPr txBox="1"/>
            <p:nvPr/>
          </p:nvSpPr>
          <p:spPr>
            <a:xfrm>
              <a:off x="8000618" y="6315112"/>
              <a:ext cx="504056" cy="307777"/>
            </a:xfrm>
            <a:prstGeom prst="rect">
              <a:avLst/>
            </a:prstGeom>
            <a:solidFill>
              <a:schemeClr val="bg1"/>
            </a:solidFill>
          </p:spPr>
          <p:txBody>
            <a:bodyPr wrap="square" rtlCol="0">
              <a:spAutoFit/>
            </a:bodyPr>
            <a:lstStyle/>
            <a:p>
              <a:r>
                <a:rPr lang="en-US" sz="1400" b="1" dirty="0">
                  <a:solidFill>
                    <a:srgbClr val="008000"/>
                  </a:solidFill>
                </a:rPr>
                <a:t>4</a:t>
              </a:r>
              <a:r>
                <a:rPr lang="en-US" sz="1400" b="1" dirty="0" smtClean="0">
                  <a:solidFill>
                    <a:srgbClr val="008000"/>
                  </a:solidFill>
                </a:rPr>
                <a:t>0</a:t>
              </a:r>
              <a:endParaRPr lang="en-US" sz="1400" b="1" dirty="0">
                <a:solidFill>
                  <a:srgbClr val="008000"/>
                </a:solidFill>
              </a:endParaRPr>
            </a:p>
          </p:txBody>
        </p:sp>
      </p:grpSp>
      <p:sp>
        <p:nvSpPr>
          <p:cNvPr id="76" name="TextBox 75"/>
          <p:cNvSpPr txBox="1"/>
          <p:nvPr/>
        </p:nvSpPr>
        <p:spPr>
          <a:xfrm>
            <a:off x="3387511" y="5923555"/>
            <a:ext cx="209513" cy="369332"/>
          </a:xfrm>
          <a:prstGeom prst="rect">
            <a:avLst/>
          </a:prstGeom>
          <a:solidFill>
            <a:schemeClr val="bg1"/>
          </a:solidFill>
        </p:spPr>
        <p:txBody>
          <a:bodyPr wrap="square" rtlCol="0">
            <a:spAutoFit/>
          </a:bodyPr>
          <a:lstStyle/>
          <a:p>
            <a:pPr algn="ctr"/>
            <a:r>
              <a:rPr lang="en-US" dirty="0"/>
              <a:t>-</a:t>
            </a:r>
          </a:p>
        </p:txBody>
      </p:sp>
      <p:graphicFrame>
        <p:nvGraphicFramePr>
          <p:cNvPr id="74" name="Object 73"/>
          <p:cNvGraphicFramePr>
            <a:graphicFrameLocks noChangeAspect="1"/>
          </p:cNvGraphicFramePr>
          <p:nvPr>
            <p:extLst>
              <p:ext uri="{D42A27DB-BD31-4B8C-83A1-F6EECF244321}">
                <p14:modId xmlns:p14="http://schemas.microsoft.com/office/powerpoint/2010/main" val="170586128"/>
              </p:ext>
            </p:extLst>
          </p:nvPr>
        </p:nvGraphicFramePr>
        <p:xfrm>
          <a:off x="766348" y="3643691"/>
          <a:ext cx="2418706" cy="567928"/>
        </p:xfrm>
        <a:graphic>
          <a:graphicData uri="http://schemas.openxmlformats.org/presentationml/2006/ole">
            <mc:AlternateContent xmlns:mc="http://schemas.openxmlformats.org/markup-compatibility/2006">
              <mc:Choice xmlns:v="urn:schemas-microsoft-com:vml" Requires="v">
                <p:oleObj spid="_x0000_s52230" name="Equation" r:id="rId5" imgW="1739900" imgH="406400" progId="Equation.3">
                  <p:embed/>
                </p:oleObj>
              </mc:Choice>
              <mc:Fallback>
                <p:oleObj name="Equation" r:id="rId5" imgW="1739900" imgH="406400" progId="Equation.3">
                  <p:embed/>
                  <p:pic>
                    <p:nvPicPr>
                      <p:cNvPr id="33"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348" y="3643691"/>
                        <a:ext cx="2418706" cy="567928"/>
                      </a:xfrm>
                      <a:prstGeom prst="rect">
                        <a:avLst/>
                      </a:prstGeom>
                      <a:noFill/>
                      <a:ln>
                        <a:solidFill>
                          <a:srgbClr val="008000"/>
                        </a:solidFill>
                      </a:ln>
                      <a:extLst/>
                    </p:spPr>
                  </p:pic>
                </p:oleObj>
              </mc:Fallback>
            </mc:AlternateContent>
          </a:graphicData>
        </a:graphic>
      </p:graphicFrame>
      <p:sp>
        <p:nvSpPr>
          <p:cNvPr id="2" name="Rectangle 1"/>
          <p:cNvSpPr/>
          <p:nvPr/>
        </p:nvSpPr>
        <p:spPr>
          <a:xfrm>
            <a:off x="203197" y="3208561"/>
            <a:ext cx="4532459" cy="338554"/>
          </a:xfrm>
          <a:prstGeom prst="rect">
            <a:avLst/>
          </a:prstGeom>
        </p:spPr>
        <p:txBody>
          <a:bodyPr wrap="none">
            <a:spAutoFit/>
          </a:bodyPr>
          <a:lstStyle/>
          <a:p>
            <a:pPr lvl="1"/>
            <a:r>
              <a:rPr lang="pt-PT" sz="1600" dirty="0" err="1"/>
              <a:t>Using</a:t>
            </a:r>
            <a:r>
              <a:rPr lang="pt-PT" sz="1600" dirty="0"/>
              <a:t> </a:t>
            </a:r>
            <a:r>
              <a:rPr lang="pt-PT" sz="1600" dirty="0" err="1"/>
              <a:t>the</a:t>
            </a:r>
            <a:r>
              <a:rPr lang="pt-PT" sz="1600" dirty="0"/>
              <a:t> </a:t>
            </a:r>
            <a:r>
              <a:rPr lang="pt-PT" sz="1600" b="1" dirty="0" err="1">
                <a:solidFill>
                  <a:srgbClr val="008000"/>
                </a:solidFill>
              </a:rPr>
              <a:t>guide</a:t>
            </a:r>
            <a:r>
              <a:rPr lang="pt-PT" sz="1600" b="1" dirty="0">
                <a:solidFill>
                  <a:srgbClr val="008000"/>
                </a:solidFill>
              </a:rPr>
              <a:t>-curve</a:t>
            </a:r>
            <a:r>
              <a:rPr lang="pt-PT" sz="1600" dirty="0"/>
              <a:t> </a:t>
            </a:r>
            <a:r>
              <a:rPr lang="pt-PT" sz="1600" dirty="0" err="1"/>
              <a:t>fitted</a:t>
            </a:r>
            <a:r>
              <a:rPr lang="pt-PT" sz="1600" dirty="0"/>
              <a:t> </a:t>
            </a:r>
            <a:r>
              <a:rPr lang="pt-PT" sz="1600" dirty="0" err="1"/>
              <a:t>by</a:t>
            </a:r>
            <a:r>
              <a:rPr lang="pt-PT" sz="1600" dirty="0"/>
              <a:t> Oliveira (1985):</a:t>
            </a:r>
            <a:endParaRPr lang="pt-PT" sz="1600" dirty="0"/>
          </a:p>
        </p:txBody>
      </p:sp>
      <p:cxnSp>
        <p:nvCxnSpPr>
          <p:cNvPr id="55" name="Straight Connector 54"/>
          <p:cNvCxnSpPr/>
          <p:nvPr/>
        </p:nvCxnSpPr>
        <p:spPr>
          <a:xfrm flipV="1">
            <a:off x="767408" y="5113302"/>
            <a:ext cx="2002578" cy="12387"/>
          </a:xfrm>
          <a:prstGeom prst="line">
            <a:avLst/>
          </a:prstGeom>
        </p:spPr>
        <p:style>
          <a:lnRef idx="1">
            <a:schemeClr val="dk1"/>
          </a:lnRef>
          <a:fillRef idx="0">
            <a:schemeClr val="dk1"/>
          </a:fillRef>
          <a:effectRef idx="0">
            <a:schemeClr val="dk1"/>
          </a:effectRef>
          <a:fontRef idx="minor">
            <a:schemeClr val="tx1"/>
          </a:fontRef>
        </p:style>
      </p:cxnSp>
      <p:graphicFrame>
        <p:nvGraphicFramePr>
          <p:cNvPr id="77" name="Object 76"/>
          <p:cNvGraphicFramePr>
            <a:graphicFrameLocks noChangeAspect="1"/>
          </p:cNvGraphicFramePr>
          <p:nvPr>
            <p:extLst>
              <p:ext uri="{D42A27DB-BD31-4B8C-83A1-F6EECF244321}">
                <p14:modId xmlns:p14="http://schemas.microsoft.com/office/powerpoint/2010/main" val="2090402232"/>
              </p:ext>
            </p:extLst>
          </p:nvPr>
        </p:nvGraphicFramePr>
        <p:xfrm>
          <a:off x="8087312" y="5809737"/>
          <a:ext cx="2761447" cy="715607"/>
        </p:xfrm>
        <a:graphic>
          <a:graphicData uri="http://schemas.openxmlformats.org/presentationml/2006/ole">
            <mc:AlternateContent xmlns:mc="http://schemas.openxmlformats.org/markup-compatibility/2006">
              <mc:Choice xmlns:v="urn:schemas-microsoft-com:vml" Requires="v">
                <p:oleObj spid="_x0000_s52231" name="Equation" r:id="rId7" imgW="1777680" imgH="457200" progId="Equation.3">
                  <p:embed/>
                </p:oleObj>
              </mc:Choice>
              <mc:Fallback>
                <p:oleObj name="Equation" r:id="rId7" imgW="1777680" imgH="457200" progId="Equation.3">
                  <p:embed/>
                  <p:pic>
                    <p:nvPicPr>
                      <p:cNvPr id="20" name="Object 19"/>
                      <p:cNvPicPr>
                        <a:picLocks noChangeAspect="1" noChangeArrowheads="1"/>
                      </p:cNvPicPr>
                      <p:nvPr/>
                    </p:nvPicPr>
                    <p:blipFill>
                      <a:blip r:embed="rId8"/>
                      <a:srcRect/>
                      <a:stretch>
                        <a:fillRect/>
                      </a:stretch>
                    </p:blipFill>
                    <p:spPr bwMode="auto">
                      <a:xfrm>
                        <a:off x="8087312" y="5809737"/>
                        <a:ext cx="2761447" cy="715607"/>
                      </a:xfrm>
                      <a:prstGeom prst="rect">
                        <a:avLst/>
                      </a:prstGeom>
                      <a:noFill/>
                      <a:ln w="38100">
                        <a:solidFill>
                          <a:srgbClr val="008000"/>
                        </a:solidFill>
                      </a:ln>
                      <a:extLst/>
                    </p:spPr>
                  </p:pic>
                </p:oleObj>
              </mc:Fallback>
            </mc:AlternateContent>
          </a:graphicData>
        </a:graphic>
      </p:graphicFrame>
      <p:sp>
        <p:nvSpPr>
          <p:cNvPr id="78" name="TextBox 77"/>
          <p:cNvSpPr txBox="1"/>
          <p:nvPr/>
        </p:nvSpPr>
        <p:spPr>
          <a:xfrm>
            <a:off x="4010527" y="6028741"/>
            <a:ext cx="4811484" cy="584775"/>
          </a:xfrm>
          <a:prstGeom prst="rect">
            <a:avLst/>
          </a:prstGeom>
          <a:noFill/>
        </p:spPr>
        <p:txBody>
          <a:bodyPr wrap="square" rtlCol="0">
            <a:spAutoFit/>
          </a:bodyPr>
          <a:lstStyle/>
          <a:p>
            <a:r>
              <a:rPr lang="pt-PT" sz="1600" dirty="0" err="1"/>
              <a:t>Designating</a:t>
            </a:r>
            <a:r>
              <a:rPr lang="pt-PT" sz="1600" dirty="0"/>
              <a:t> </a:t>
            </a:r>
            <a:r>
              <a:rPr lang="pt-PT" sz="1600" dirty="0" err="1"/>
              <a:t>dominant</a:t>
            </a:r>
            <a:r>
              <a:rPr lang="pt-PT" sz="1600" dirty="0"/>
              <a:t> </a:t>
            </a:r>
            <a:r>
              <a:rPr lang="pt-PT" sz="1600" dirty="0" err="1"/>
              <a:t>height</a:t>
            </a:r>
            <a:r>
              <a:rPr lang="pt-PT" sz="1600" dirty="0"/>
              <a:t> </a:t>
            </a:r>
            <a:r>
              <a:rPr lang="pt-PT" sz="1600" dirty="0" err="1"/>
              <a:t>at</a:t>
            </a:r>
            <a:r>
              <a:rPr lang="pt-PT" sz="1600" dirty="0"/>
              <a:t> age t </a:t>
            </a:r>
            <a:r>
              <a:rPr lang="pt-PT" sz="1600" dirty="0" err="1"/>
              <a:t>by</a:t>
            </a:r>
            <a:r>
              <a:rPr lang="pt-PT" sz="1600" dirty="0"/>
              <a:t> </a:t>
            </a:r>
            <a:r>
              <a:rPr lang="pt-PT" sz="1600" dirty="0" err="1"/>
              <a:t>hdom</a:t>
            </a:r>
            <a:r>
              <a:rPr lang="pt-PT" sz="1600" dirty="0"/>
              <a:t>:</a:t>
            </a:r>
          </a:p>
          <a:p>
            <a:endParaRPr lang="en-US" sz="1600" dirty="0"/>
          </a:p>
        </p:txBody>
      </p:sp>
    </p:spTree>
    <p:extLst>
      <p:ext uri="{BB962C8B-B14F-4D97-AF65-F5344CB8AC3E}">
        <p14:creationId xmlns:p14="http://schemas.microsoft.com/office/powerpoint/2010/main" val="63285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2" grpId="0"/>
      <p:bldP spid="30" grpId="0" animBg="1"/>
      <p:bldP spid="40" grpId="0" animBg="1"/>
      <p:bldP spid="52" grpId="0" animBg="1"/>
      <p:bldP spid="53" grpId="0"/>
      <p:bldP spid="56" grpId="0"/>
      <p:bldP spid="58" grpId="0"/>
      <p:bldP spid="59" grpId="0"/>
      <p:bldP spid="51" grpId="0" animBg="1"/>
      <p:bldP spid="64" grpId="0" animBg="1"/>
      <p:bldP spid="66" grpId="0" animBg="1"/>
      <p:bldP spid="68" grpId="0"/>
      <p:bldP spid="69" grpId="0"/>
      <p:bldP spid="71" grpId="0" animBg="1"/>
      <p:bldP spid="76" grpId="0" animBg="1"/>
      <p:bldP spid="2" grpId="0"/>
      <p:bldP spid="7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pt-PT" b="1" dirty="0" err="1" smtClean="0"/>
              <a:t>The</a:t>
            </a:r>
            <a:r>
              <a:rPr lang="pt-PT" b="1" dirty="0" smtClean="0"/>
              <a:t> </a:t>
            </a:r>
            <a:r>
              <a:rPr lang="pt-PT" b="1" dirty="0" err="1"/>
              <a:t>g</a:t>
            </a:r>
            <a:r>
              <a:rPr lang="pt-PT" b="1" dirty="0" err="1" smtClean="0"/>
              <a:t>uide</a:t>
            </a:r>
            <a:r>
              <a:rPr lang="pt-PT" b="1" dirty="0" smtClean="0"/>
              <a:t>-curve </a:t>
            </a:r>
            <a:r>
              <a:rPr lang="pt-PT" b="1" dirty="0" err="1" smtClean="0"/>
              <a:t>Method</a:t>
            </a: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7" y="1988840"/>
            <a:ext cx="5591363" cy="452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911424" y="4553252"/>
            <a:ext cx="4320480" cy="1107996"/>
          </a:xfrm>
          <a:prstGeom prst="rect">
            <a:avLst/>
          </a:prstGeom>
          <a:noFill/>
        </p:spPr>
        <p:txBody>
          <a:bodyPr wrap="square" rtlCol="0">
            <a:spAutoFit/>
          </a:bodyPr>
          <a:lstStyle/>
          <a:p>
            <a:r>
              <a:rPr lang="en-US" sz="2200" dirty="0" smtClean="0">
                <a:solidFill>
                  <a:srgbClr val="008000"/>
                </a:solidFill>
              </a:rPr>
              <a:t>Applying the equation to S from 14 to 26 varying t from a young age until 80 years</a:t>
            </a:r>
            <a:endParaRPr lang="pt-PT" sz="2200" dirty="0">
              <a:solidFill>
                <a:srgbClr val="008000"/>
              </a:solidFill>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4105893100"/>
              </p:ext>
            </p:extLst>
          </p:nvPr>
        </p:nvGraphicFramePr>
        <p:xfrm>
          <a:off x="1127448" y="2574726"/>
          <a:ext cx="3516313" cy="911225"/>
        </p:xfrm>
        <a:graphic>
          <a:graphicData uri="http://schemas.openxmlformats.org/presentationml/2006/ole">
            <mc:AlternateContent xmlns:mc="http://schemas.openxmlformats.org/markup-compatibility/2006">
              <mc:Choice xmlns:v="urn:schemas-microsoft-com:vml" Requires="v">
                <p:oleObj spid="_x0000_s44062" name="Equation" r:id="rId4" imgW="1777680" imgH="457200" progId="Equation.3">
                  <p:embed/>
                </p:oleObj>
              </mc:Choice>
              <mc:Fallback>
                <p:oleObj name="Equation" r:id="rId4" imgW="1777680" imgH="457200" progId="Equation.3">
                  <p:embed/>
                  <p:pic>
                    <p:nvPicPr>
                      <p:cNvPr id="12" name="Object 11"/>
                      <p:cNvPicPr>
                        <a:picLocks noChangeAspect="1" noChangeArrowheads="1"/>
                      </p:cNvPicPr>
                      <p:nvPr/>
                    </p:nvPicPr>
                    <p:blipFill>
                      <a:blip r:embed="rId5"/>
                      <a:srcRect/>
                      <a:stretch>
                        <a:fillRect/>
                      </a:stretch>
                    </p:blipFill>
                    <p:spPr bwMode="auto">
                      <a:xfrm>
                        <a:off x="1127448" y="2574726"/>
                        <a:ext cx="3516313" cy="911225"/>
                      </a:xfrm>
                      <a:prstGeom prst="rect">
                        <a:avLst/>
                      </a:prstGeom>
                      <a:noFill/>
                      <a:ln w="38100">
                        <a:solidFill>
                          <a:srgbClr val="008000"/>
                        </a:solidFill>
                      </a:ln>
                      <a:extLst/>
                    </p:spPr>
                  </p:pic>
                </p:oleObj>
              </mc:Fallback>
            </mc:AlternateContent>
          </a:graphicData>
        </a:graphic>
      </p:graphicFrame>
      <p:sp>
        <p:nvSpPr>
          <p:cNvPr id="4" name="TextBox 3"/>
          <p:cNvSpPr txBox="1"/>
          <p:nvPr/>
        </p:nvSpPr>
        <p:spPr>
          <a:xfrm>
            <a:off x="989584" y="2002265"/>
            <a:ext cx="4962400" cy="707886"/>
          </a:xfrm>
          <a:prstGeom prst="rect">
            <a:avLst/>
          </a:prstGeom>
          <a:noFill/>
        </p:spPr>
        <p:txBody>
          <a:bodyPr wrap="square" rtlCol="0">
            <a:spAutoFit/>
          </a:bodyPr>
          <a:lstStyle/>
          <a:p>
            <a:r>
              <a:rPr lang="pt-PT" sz="2200" dirty="0" err="1"/>
              <a:t>Obtaining</a:t>
            </a:r>
            <a:r>
              <a:rPr lang="pt-PT" sz="2200" dirty="0"/>
              <a:t> </a:t>
            </a:r>
            <a:r>
              <a:rPr lang="pt-PT" sz="2200" dirty="0" err="1"/>
              <a:t>the</a:t>
            </a:r>
            <a:r>
              <a:rPr lang="pt-PT" sz="2200" dirty="0"/>
              <a:t> </a:t>
            </a:r>
            <a:r>
              <a:rPr lang="pt-PT" sz="2200" dirty="0" smtClean="0"/>
              <a:t>set </a:t>
            </a:r>
            <a:r>
              <a:rPr lang="pt-PT" sz="2200" dirty="0" err="1"/>
              <a:t>of</a:t>
            </a:r>
            <a:r>
              <a:rPr lang="pt-PT" sz="2200" dirty="0"/>
              <a:t> curves Oliveira (1985)</a:t>
            </a:r>
          </a:p>
          <a:p>
            <a:endParaRPr lang="en-US" dirty="0"/>
          </a:p>
        </p:txBody>
      </p:sp>
    </p:spTree>
    <p:extLst>
      <p:ext uri="{BB962C8B-B14F-4D97-AF65-F5344CB8AC3E}">
        <p14:creationId xmlns:p14="http://schemas.microsoft.com/office/powerpoint/2010/main" val="35197340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None/>
            </a:pPr>
            <a:r>
              <a:rPr lang="pt-PT" dirty="0" err="1"/>
              <a:t>Growth</a:t>
            </a:r>
            <a:r>
              <a:rPr lang="pt-PT" dirty="0"/>
              <a:t> </a:t>
            </a:r>
            <a:r>
              <a:rPr lang="pt-PT" dirty="0" err="1"/>
              <a:t>functions</a:t>
            </a:r>
            <a:r>
              <a:rPr lang="en-GB" dirty="0"/>
              <a:t/>
            </a:r>
            <a:br>
              <a:rPr lang="en-GB" dirty="0"/>
            </a:br>
            <a:endParaRPr lang="en-US" dirty="0"/>
          </a:p>
        </p:txBody>
      </p:sp>
      <p:sp>
        <p:nvSpPr>
          <p:cNvPr id="3" name="Subtitle 2"/>
          <p:cNvSpPr>
            <a:spLocks noGrp="1"/>
          </p:cNvSpPr>
          <p:nvPr>
            <p:ph type="subTitle" idx="1"/>
          </p:nvPr>
        </p:nvSpPr>
        <p:spPr/>
        <p:txBody>
          <a:bodyPr/>
          <a:lstStyle/>
          <a:p>
            <a:r>
              <a:rPr lang="en-US" dirty="0" smtClean="0"/>
              <a:t>Growth functions describe the change in size of an individual or population with time</a:t>
            </a:r>
          </a:p>
          <a:p>
            <a:r>
              <a:rPr lang="en-US" sz="2000" dirty="0" err="1" smtClean="0"/>
              <a:t>Chapt</a:t>
            </a:r>
            <a:r>
              <a:rPr lang="en-US" sz="2000" dirty="0" smtClean="0"/>
              <a:t> 6</a:t>
            </a:r>
            <a:endParaRPr lang="en-US" sz="2000" dirty="0"/>
          </a:p>
        </p:txBody>
      </p:sp>
    </p:spTree>
    <p:extLst>
      <p:ext uri="{BB962C8B-B14F-4D97-AF65-F5344CB8AC3E}">
        <p14:creationId xmlns:p14="http://schemas.microsoft.com/office/powerpoint/2010/main" val="406252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pt-PT" b="1" dirty="0" err="1" smtClean="0"/>
              <a:t>The</a:t>
            </a:r>
            <a:r>
              <a:rPr lang="pt-PT" b="1" dirty="0" smtClean="0"/>
              <a:t> </a:t>
            </a:r>
            <a:r>
              <a:rPr lang="pt-PT" b="1" dirty="0" err="1"/>
              <a:t>g</a:t>
            </a:r>
            <a:r>
              <a:rPr lang="pt-PT" b="1" dirty="0" err="1" smtClean="0"/>
              <a:t>uide</a:t>
            </a:r>
            <a:r>
              <a:rPr lang="pt-PT" b="1" dirty="0" smtClean="0"/>
              <a:t>-curve </a:t>
            </a:r>
            <a:r>
              <a:rPr lang="pt-PT" b="1" dirty="0" err="1" smtClean="0"/>
              <a:t>Method</a:t>
            </a: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34" name="TextBox 33"/>
          <p:cNvSpPr txBox="1"/>
          <p:nvPr/>
        </p:nvSpPr>
        <p:spPr>
          <a:xfrm>
            <a:off x="911424" y="4553252"/>
            <a:ext cx="4320480" cy="1107996"/>
          </a:xfrm>
          <a:prstGeom prst="rect">
            <a:avLst/>
          </a:prstGeom>
          <a:noFill/>
        </p:spPr>
        <p:txBody>
          <a:bodyPr wrap="square" rtlCol="0">
            <a:spAutoFit/>
          </a:bodyPr>
          <a:lstStyle/>
          <a:p>
            <a:r>
              <a:rPr lang="en-US" sz="2200" dirty="0" smtClean="0">
                <a:solidFill>
                  <a:srgbClr val="008000"/>
                </a:solidFill>
              </a:rPr>
              <a:t>Applying the equation to S from 14 to 26 varying t from a young age until 80 years</a:t>
            </a:r>
            <a:endParaRPr lang="pt-PT" sz="2200" dirty="0">
              <a:solidFill>
                <a:srgbClr val="008000"/>
              </a:solidFill>
            </a:endParaRPr>
          </a:p>
        </p:txBody>
      </p:sp>
      <p:graphicFrame>
        <p:nvGraphicFramePr>
          <p:cNvPr id="37" name="Object 36"/>
          <p:cNvGraphicFramePr>
            <a:graphicFrameLocks noChangeAspect="1"/>
          </p:cNvGraphicFramePr>
          <p:nvPr>
            <p:extLst/>
          </p:nvPr>
        </p:nvGraphicFramePr>
        <p:xfrm>
          <a:off x="1127448" y="2574726"/>
          <a:ext cx="3516313" cy="911225"/>
        </p:xfrm>
        <a:graphic>
          <a:graphicData uri="http://schemas.openxmlformats.org/presentationml/2006/ole">
            <mc:AlternateContent xmlns:mc="http://schemas.openxmlformats.org/markup-compatibility/2006">
              <mc:Choice xmlns:v="urn:schemas-microsoft-com:vml" Requires="v">
                <p:oleObj spid="_x0000_s53251" name="Equation" r:id="rId3" imgW="1777680" imgH="457200" progId="Equation.3">
                  <p:embed/>
                </p:oleObj>
              </mc:Choice>
              <mc:Fallback>
                <p:oleObj name="Equation" r:id="rId3" imgW="1777680" imgH="457200" progId="Equation.3">
                  <p:embed/>
                  <p:pic>
                    <p:nvPicPr>
                      <p:cNvPr id="37" name="Object 36"/>
                      <p:cNvPicPr>
                        <a:picLocks noChangeAspect="1" noChangeArrowheads="1"/>
                      </p:cNvPicPr>
                      <p:nvPr/>
                    </p:nvPicPr>
                    <p:blipFill>
                      <a:blip r:embed="rId4"/>
                      <a:srcRect/>
                      <a:stretch>
                        <a:fillRect/>
                      </a:stretch>
                    </p:blipFill>
                    <p:spPr bwMode="auto">
                      <a:xfrm>
                        <a:off x="1127448" y="2574726"/>
                        <a:ext cx="3516313" cy="911225"/>
                      </a:xfrm>
                      <a:prstGeom prst="rect">
                        <a:avLst/>
                      </a:prstGeom>
                      <a:noFill/>
                      <a:ln w="38100">
                        <a:solidFill>
                          <a:srgbClr val="008000"/>
                        </a:solidFill>
                      </a:ln>
                      <a:extLst/>
                    </p:spPr>
                  </p:pic>
                </p:oleObj>
              </mc:Fallback>
            </mc:AlternateContent>
          </a:graphicData>
        </a:graphic>
      </p:graphicFrame>
      <p:sp>
        <p:nvSpPr>
          <p:cNvPr id="4" name="TextBox 3"/>
          <p:cNvSpPr txBox="1"/>
          <p:nvPr/>
        </p:nvSpPr>
        <p:spPr>
          <a:xfrm>
            <a:off x="989584" y="2002265"/>
            <a:ext cx="4962400" cy="707886"/>
          </a:xfrm>
          <a:prstGeom prst="rect">
            <a:avLst/>
          </a:prstGeom>
          <a:noFill/>
        </p:spPr>
        <p:txBody>
          <a:bodyPr wrap="square" rtlCol="0">
            <a:spAutoFit/>
          </a:bodyPr>
          <a:lstStyle/>
          <a:p>
            <a:r>
              <a:rPr lang="pt-PT" sz="2200" dirty="0" err="1"/>
              <a:t>Obtaining</a:t>
            </a:r>
            <a:r>
              <a:rPr lang="pt-PT" sz="2200" dirty="0"/>
              <a:t> </a:t>
            </a:r>
            <a:r>
              <a:rPr lang="pt-PT" sz="2200" dirty="0" err="1"/>
              <a:t>the</a:t>
            </a:r>
            <a:r>
              <a:rPr lang="pt-PT" sz="2200" dirty="0"/>
              <a:t> </a:t>
            </a:r>
            <a:r>
              <a:rPr lang="pt-PT" sz="2200" dirty="0" smtClean="0"/>
              <a:t>set </a:t>
            </a:r>
            <a:r>
              <a:rPr lang="pt-PT" sz="2200" dirty="0" err="1"/>
              <a:t>of</a:t>
            </a:r>
            <a:r>
              <a:rPr lang="pt-PT" sz="2200" dirty="0"/>
              <a:t> curves Oliveira (1985)</a:t>
            </a:r>
          </a:p>
          <a:p>
            <a:endParaRPr lang="en-US" dirty="0"/>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3503" y="773195"/>
            <a:ext cx="6229115" cy="608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3882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pt-PT" dirty="0" smtClean="0"/>
              <a:t>Anamorphic and polymorphic SICs</a:t>
            </a:r>
            <a:endParaRPr lang="en-US" dirty="0"/>
          </a:p>
        </p:txBody>
      </p:sp>
      <p:sp>
        <p:nvSpPr>
          <p:cNvPr id="148483" name="Rectangle 3"/>
          <p:cNvSpPr>
            <a:spLocks noGrp="1" noChangeArrowheads="1"/>
          </p:cNvSpPr>
          <p:nvPr>
            <p:ph type="body" idx="1"/>
          </p:nvPr>
        </p:nvSpPr>
        <p:spPr>
          <a:xfrm>
            <a:off x="431371" y="1196753"/>
            <a:ext cx="11328000" cy="5472607"/>
          </a:xfrm>
        </p:spPr>
        <p:txBody>
          <a:bodyPr>
            <a:normAutofit/>
          </a:bodyPr>
          <a:lstStyle/>
          <a:p>
            <a:r>
              <a:rPr lang="pt-PT" dirty="0" smtClean="0"/>
              <a:t>According to the relationship between the curves that represent different site indices, the site index curves can </a:t>
            </a:r>
            <a:r>
              <a:rPr lang="pt-PT" dirty="0" err="1" smtClean="0"/>
              <a:t>be</a:t>
            </a:r>
            <a:r>
              <a:rPr lang="pt-PT" dirty="0" smtClean="0"/>
              <a:t>:</a:t>
            </a:r>
          </a:p>
          <a:p>
            <a:endParaRPr lang="pt-PT" sz="800" dirty="0" smtClean="0"/>
          </a:p>
          <a:p>
            <a:pPr lvl="1"/>
            <a:r>
              <a:rPr lang="pt-PT" sz="2200" dirty="0" err="1" smtClean="0"/>
              <a:t>Anamorphic</a:t>
            </a:r>
            <a:endParaRPr lang="pt-PT" sz="2200" dirty="0" smtClean="0"/>
          </a:p>
          <a:p>
            <a:pPr lvl="1"/>
            <a:endParaRPr lang="pt-PT" sz="2200" dirty="0" smtClean="0"/>
          </a:p>
          <a:p>
            <a:pPr lvl="1"/>
            <a:endParaRPr lang="pt-PT" sz="800" dirty="0" smtClean="0"/>
          </a:p>
          <a:p>
            <a:pPr lvl="1"/>
            <a:endParaRPr lang="pt-PT" sz="2200" dirty="0" smtClean="0"/>
          </a:p>
          <a:p>
            <a:pPr lvl="1"/>
            <a:endParaRPr lang="pt-PT" sz="2200" dirty="0"/>
          </a:p>
          <a:p>
            <a:pPr lvl="1"/>
            <a:endParaRPr lang="pt-PT" sz="2200" dirty="0" smtClean="0"/>
          </a:p>
        </p:txBody>
      </p:sp>
      <p:pic>
        <p:nvPicPr>
          <p:cNvPr id="2" name="Picture 1"/>
          <p:cNvPicPr>
            <a:picLocks noChangeAspect="1"/>
          </p:cNvPicPr>
          <p:nvPr/>
        </p:nvPicPr>
        <p:blipFill rotWithShape="1">
          <a:blip r:embed="rId2"/>
          <a:srcRect l="9105" t="18086" r="35079" b="24023"/>
          <a:stretch/>
        </p:blipFill>
        <p:spPr>
          <a:xfrm>
            <a:off x="6238856" y="2191172"/>
            <a:ext cx="5018541" cy="3470076"/>
          </a:xfrm>
          <a:prstGeom prst="rect">
            <a:avLst/>
          </a:prstGeom>
        </p:spPr>
      </p:pic>
      <p:sp>
        <p:nvSpPr>
          <p:cNvPr id="3" name="TextBox 2"/>
          <p:cNvSpPr txBox="1"/>
          <p:nvPr/>
        </p:nvSpPr>
        <p:spPr>
          <a:xfrm>
            <a:off x="335360" y="2996952"/>
            <a:ext cx="5976664" cy="2215991"/>
          </a:xfrm>
          <a:prstGeom prst="rect">
            <a:avLst/>
          </a:prstGeom>
          <a:noFill/>
        </p:spPr>
        <p:txBody>
          <a:bodyPr wrap="square" rtlCol="0">
            <a:spAutoFit/>
          </a:bodyPr>
          <a:lstStyle/>
          <a:p>
            <a:pPr marL="800100" lvl="2" indent="0">
              <a:spcBef>
                <a:spcPct val="0"/>
              </a:spcBef>
              <a:buNone/>
              <a:defRPr/>
            </a:pPr>
            <a:r>
              <a:rPr lang="en-US" sz="2000" dirty="0"/>
              <a:t>Anamorphic curves </a:t>
            </a:r>
            <a:r>
              <a:rPr lang="en-US" sz="2000" dirty="0" smtClean="0"/>
              <a:t>assume </a:t>
            </a:r>
            <a:r>
              <a:rPr lang="en-US" sz="2000" dirty="0"/>
              <a:t>a common shape for all site classes</a:t>
            </a:r>
            <a:r>
              <a:rPr lang="en-US" sz="2000" dirty="0" smtClean="0"/>
              <a:t>.</a:t>
            </a:r>
          </a:p>
          <a:p>
            <a:pPr marL="800100" lvl="2" indent="0">
              <a:spcBef>
                <a:spcPct val="0"/>
              </a:spcBef>
              <a:buNone/>
              <a:defRPr/>
            </a:pPr>
            <a:r>
              <a:rPr lang="en-US" sz="2000" dirty="0" smtClean="0"/>
              <a:t> </a:t>
            </a:r>
            <a:endParaRPr lang="en-US" sz="2000" dirty="0"/>
          </a:p>
          <a:p>
            <a:pPr marL="857250" lvl="2" indent="0">
              <a:spcBef>
                <a:spcPct val="0"/>
              </a:spcBef>
              <a:buNone/>
              <a:defRPr/>
            </a:pPr>
            <a:r>
              <a:rPr lang="en-US" sz="2000" dirty="0"/>
              <a:t>For many species, </a:t>
            </a:r>
            <a:r>
              <a:rPr lang="en-US" sz="2000" dirty="0">
                <a:solidFill>
                  <a:srgbClr val="008000"/>
                </a:solidFill>
              </a:rPr>
              <a:t>height growth exhibits pronounced sigmoid shapes on higher-quality sites, and “flatter” shape on lower-quality sites</a:t>
            </a:r>
          </a:p>
          <a:p>
            <a:endParaRPr lang="pt-PT" dirty="0"/>
          </a:p>
        </p:txBody>
      </p:sp>
    </p:spTree>
    <p:extLst>
      <p:ext uri="{BB962C8B-B14F-4D97-AF65-F5344CB8AC3E}">
        <p14:creationId xmlns:p14="http://schemas.microsoft.com/office/powerpoint/2010/main" val="2833123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pt-PT" dirty="0" smtClean="0"/>
              <a:t>Anamorphic and polymorphic SICs</a:t>
            </a:r>
            <a:endParaRPr lang="en-US" dirty="0"/>
          </a:p>
        </p:txBody>
      </p:sp>
      <p:sp>
        <p:nvSpPr>
          <p:cNvPr id="148483" name="Rectangle 3"/>
          <p:cNvSpPr>
            <a:spLocks noGrp="1" noChangeArrowheads="1"/>
          </p:cNvSpPr>
          <p:nvPr>
            <p:ph type="body" idx="1"/>
          </p:nvPr>
        </p:nvSpPr>
        <p:spPr>
          <a:xfrm>
            <a:off x="431371" y="1196753"/>
            <a:ext cx="11328000" cy="5472607"/>
          </a:xfrm>
        </p:spPr>
        <p:txBody>
          <a:bodyPr>
            <a:normAutofit/>
          </a:bodyPr>
          <a:lstStyle/>
          <a:p>
            <a:r>
              <a:rPr lang="pt-PT" dirty="0" smtClean="0"/>
              <a:t>According to the relationship between the curves that represent different site indices, the site index curves can </a:t>
            </a:r>
            <a:r>
              <a:rPr lang="pt-PT" dirty="0" err="1" smtClean="0"/>
              <a:t>be</a:t>
            </a:r>
            <a:r>
              <a:rPr lang="pt-PT" dirty="0" smtClean="0"/>
              <a:t>:</a:t>
            </a:r>
          </a:p>
          <a:p>
            <a:endParaRPr lang="pt-PT" sz="800" dirty="0" smtClean="0"/>
          </a:p>
          <a:p>
            <a:pPr lvl="1"/>
            <a:r>
              <a:rPr lang="pt-PT" sz="2200" dirty="0" err="1" smtClean="0"/>
              <a:t>Anamorphic</a:t>
            </a:r>
            <a:endParaRPr lang="pt-PT" sz="2200" dirty="0" smtClean="0"/>
          </a:p>
          <a:p>
            <a:pPr lvl="1"/>
            <a:endParaRPr lang="en-US" sz="2200" dirty="0"/>
          </a:p>
          <a:p>
            <a:pPr lvl="1"/>
            <a:endParaRPr lang="en-US" sz="2200" dirty="0" smtClean="0"/>
          </a:p>
          <a:p>
            <a:pPr lvl="1"/>
            <a:endParaRPr lang="en-US" sz="2200" dirty="0"/>
          </a:p>
          <a:p>
            <a:pPr lvl="1"/>
            <a:endParaRPr lang="en-US" sz="2200" dirty="0" smtClean="0"/>
          </a:p>
          <a:p>
            <a:pPr lvl="1"/>
            <a:r>
              <a:rPr lang="pt-PT" sz="2200" dirty="0" err="1"/>
              <a:t>Polymorphic</a:t>
            </a:r>
            <a:endParaRPr lang="pt-PT" sz="2200" dirty="0"/>
          </a:p>
          <a:p>
            <a:pPr marL="857250" lvl="2" indent="0">
              <a:buNone/>
            </a:pPr>
            <a:r>
              <a:rPr lang="en-US" sz="2000" dirty="0"/>
              <a:t>family of site index curves display differing shapes for different site-index classes</a:t>
            </a:r>
            <a:endParaRPr lang="pt-PT" sz="2000" dirty="0"/>
          </a:p>
          <a:p>
            <a:pPr lvl="1"/>
            <a:endParaRPr lang="pt-PT" sz="2200" dirty="0" smtClean="0"/>
          </a:p>
          <a:p>
            <a:pPr lvl="1"/>
            <a:endParaRPr lang="pt-PT" sz="2200" dirty="0" smtClean="0"/>
          </a:p>
          <a:p>
            <a:pPr lvl="1"/>
            <a:endParaRPr lang="pt-PT" sz="800" dirty="0" smtClean="0"/>
          </a:p>
          <a:p>
            <a:pPr lvl="1"/>
            <a:endParaRPr lang="pt-PT" sz="2200" dirty="0" smtClean="0"/>
          </a:p>
          <a:p>
            <a:pPr lvl="1"/>
            <a:endParaRPr lang="pt-PT" sz="2200" dirty="0"/>
          </a:p>
          <a:p>
            <a:pPr lvl="1"/>
            <a:endParaRPr lang="pt-PT" sz="2200" dirty="0" smtClean="0"/>
          </a:p>
        </p:txBody>
      </p:sp>
      <p:pic>
        <p:nvPicPr>
          <p:cNvPr id="2" name="Picture 1"/>
          <p:cNvPicPr>
            <a:picLocks noChangeAspect="1"/>
          </p:cNvPicPr>
          <p:nvPr/>
        </p:nvPicPr>
        <p:blipFill rotWithShape="1">
          <a:blip r:embed="rId2"/>
          <a:srcRect l="9105" t="18086" r="35079" b="24023"/>
          <a:stretch/>
        </p:blipFill>
        <p:spPr>
          <a:xfrm>
            <a:off x="6238856" y="2191172"/>
            <a:ext cx="5018541" cy="3470076"/>
          </a:xfrm>
          <a:prstGeom prst="rect">
            <a:avLst/>
          </a:prstGeom>
        </p:spPr>
      </p:pic>
      <p:sp>
        <p:nvSpPr>
          <p:cNvPr id="3" name="TextBox 2"/>
          <p:cNvSpPr txBox="1"/>
          <p:nvPr/>
        </p:nvSpPr>
        <p:spPr>
          <a:xfrm>
            <a:off x="335360" y="2996952"/>
            <a:ext cx="5976664" cy="2215991"/>
          </a:xfrm>
          <a:prstGeom prst="rect">
            <a:avLst/>
          </a:prstGeom>
          <a:noFill/>
        </p:spPr>
        <p:txBody>
          <a:bodyPr wrap="square" rtlCol="0">
            <a:spAutoFit/>
          </a:bodyPr>
          <a:lstStyle/>
          <a:p>
            <a:pPr marL="800100" lvl="2" indent="0">
              <a:spcBef>
                <a:spcPct val="0"/>
              </a:spcBef>
              <a:buNone/>
              <a:defRPr/>
            </a:pPr>
            <a:r>
              <a:rPr lang="en-US" sz="2000" dirty="0"/>
              <a:t>Anamorphic curves assume that a common shape for all site classes</a:t>
            </a:r>
            <a:r>
              <a:rPr lang="en-US" sz="2000" dirty="0" smtClean="0"/>
              <a:t>.</a:t>
            </a:r>
          </a:p>
          <a:p>
            <a:pPr marL="800100" lvl="2" indent="0">
              <a:spcBef>
                <a:spcPct val="0"/>
              </a:spcBef>
              <a:buNone/>
              <a:defRPr/>
            </a:pPr>
            <a:r>
              <a:rPr lang="en-US" sz="2000" dirty="0" smtClean="0"/>
              <a:t> </a:t>
            </a:r>
            <a:endParaRPr lang="en-US" sz="2000" dirty="0"/>
          </a:p>
          <a:p>
            <a:pPr marL="857250" lvl="2" indent="0">
              <a:spcBef>
                <a:spcPct val="0"/>
              </a:spcBef>
              <a:buNone/>
              <a:defRPr/>
            </a:pPr>
            <a:r>
              <a:rPr lang="en-US" sz="2000" dirty="0"/>
              <a:t>For many species, </a:t>
            </a:r>
            <a:r>
              <a:rPr lang="en-US" sz="2000" dirty="0">
                <a:solidFill>
                  <a:srgbClr val="008000"/>
                </a:solidFill>
              </a:rPr>
              <a:t>height growth exhibits pronounced sigmoid shapes on higher-quality sites, and “flatter” shape on lower-quality sites</a:t>
            </a:r>
          </a:p>
          <a:p>
            <a:endParaRPr lang="pt-PT" dirty="0"/>
          </a:p>
        </p:txBody>
      </p:sp>
      <p:pic>
        <p:nvPicPr>
          <p:cNvPr id="6" name="Picture 5"/>
          <p:cNvPicPr>
            <a:picLocks noChangeAspect="1"/>
          </p:cNvPicPr>
          <p:nvPr/>
        </p:nvPicPr>
        <p:blipFill rotWithShape="1">
          <a:blip r:embed="rId3"/>
          <a:srcRect l="17671" t="31763" r="39225" b="30520"/>
          <a:stretch/>
        </p:blipFill>
        <p:spPr>
          <a:xfrm>
            <a:off x="6725371" y="2191172"/>
            <a:ext cx="4628038" cy="3036070"/>
          </a:xfrm>
          <a:prstGeom prst="rect">
            <a:avLst/>
          </a:prstGeom>
        </p:spPr>
      </p:pic>
    </p:spTree>
    <p:extLst>
      <p:ext uri="{BB962C8B-B14F-4D97-AF65-F5344CB8AC3E}">
        <p14:creationId xmlns:p14="http://schemas.microsoft.com/office/powerpoint/2010/main" val="470983504"/>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how to model the growth of </a:t>
            </a:r>
            <a:r>
              <a:rPr lang="en-GB" dirty="0" smtClean="0"/>
              <a:t>several </a:t>
            </a:r>
            <a:r>
              <a:rPr lang="en-GB" dirty="0"/>
              <a:t>plots?</a:t>
            </a:r>
            <a:endParaRPr lang="pt-PT" dirty="0"/>
          </a:p>
        </p:txBody>
      </p:sp>
      <p:sp>
        <p:nvSpPr>
          <p:cNvPr id="3" name="Content Placeholder 2"/>
          <p:cNvSpPr>
            <a:spLocks noGrp="1"/>
          </p:cNvSpPr>
          <p:nvPr>
            <p:ph idx="1"/>
          </p:nvPr>
        </p:nvSpPr>
        <p:spPr>
          <a:xfrm>
            <a:off x="431371" y="1196753"/>
            <a:ext cx="11328000" cy="5328591"/>
          </a:xfrm>
        </p:spPr>
        <p:txBody>
          <a:bodyPr>
            <a:normAutofit fontScale="92500" lnSpcReduction="20000"/>
          </a:bodyPr>
          <a:lstStyle/>
          <a:p>
            <a:r>
              <a:rPr lang="en-US" dirty="0" smtClean="0"/>
              <a:t>There are several methods to simultaneously model the growth of several plots:</a:t>
            </a:r>
          </a:p>
          <a:p>
            <a:endParaRPr lang="en-US" sz="800" dirty="0" smtClean="0"/>
          </a:p>
          <a:p>
            <a:pPr lvl="1"/>
            <a:r>
              <a:rPr lang="en-US" sz="2400" dirty="0" smtClean="0">
                <a:solidFill>
                  <a:schemeClr val="tx1">
                    <a:lumMod val="50000"/>
                    <a:lumOff val="50000"/>
                  </a:schemeClr>
                </a:solidFill>
              </a:rPr>
              <a:t>The Guide-curve method (only for </a:t>
            </a:r>
            <a:r>
              <a:rPr lang="en-US" sz="2400" dirty="0" err="1" smtClean="0">
                <a:solidFill>
                  <a:schemeClr val="tx1">
                    <a:lumMod val="50000"/>
                    <a:lumOff val="50000"/>
                  </a:schemeClr>
                </a:solidFill>
              </a:rPr>
              <a:t>hdom</a:t>
            </a:r>
            <a:r>
              <a:rPr lang="en-US" sz="2400" dirty="0" smtClean="0">
                <a:solidFill>
                  <a:schemeClr val="tx1">
                    <a:lumMod val="50000"/>
                    <a:lumOff val="50000"/>
                  </a:schemeClr>
                </a:solidFill>
              </a:rPr>
              <a:t>)</a:t>
            </a:r>
          </a:p>
          <a:p>
            <a:pPr lvl="1"/>
            <a:r>
              <a:rPr lang="en-US" sz="2400" b="1" dirty="0" smtClean="0"/>
              <a:t>Expressing </a:t>
            </a:r>
            <a:r>
              <a:rPr lang="en-US" sz="2400" b="1" dirty="0"/>
              <a:t>the parameters as a function of site and/or tree/stand variables </a:t>
            </a:r>
            <a:r>
              <a:rPr lang="en-US" sz="2400" b="1" dirty="0" smtClean="0"/>
              <a:t>(named “</a:t>
            </a:r>
            <a:r>
              <a:rPr lang="en-US" sz="2400" b="1" i="1" dirty="0" smtClean="0">
                <a:solidFill>
                  <a:srgbClr val="008000"/>
                </a:solidFill>
              </a:rPr>
              <a:t>Parameter Prediction Method</a:t>
            </a:r>
            <a:r>
              <a:rPr lang="en-US" sz="2400" b="1" dirty="0" smtClean="0">
                <a:solidFill>
                  <a:srgbClr val="008000"/>
                </a:solidFill>
              </a:rPr>
              <a:t>” </a:t>
            </a:r>
            <a:r>
              <a:rPr lang="en-US" sz="2400" dirty="0" smtClean="0">
                <a:solidFill>
                  <a:srgbClr val="008000"/>
                </a:solidFill>
              </a:rPr>
              <a:t>when applied to </a:t>
            </a:r>
            <a:r>
              <a:rPr lang="en-US" sz="2400" dirty="0" err="1" smtClean="0">
                <a:solidFill>
                  <a:srgbClr val="008000"/>
                </a:solidFill>
              </a:rPr>
              <a:t>hdom</a:t>
            </a:r>
            <a:r>
              <a:rPr lang="en-US" sz="2400" b="1" dirty="0" smtClean="0"/>
              <a:t>)   </a:t>
            </a:r>
            <a:r>
              <a:rPr lang="en-US" sz="2400" i="1" dirty="0" smtClean="0"/>
              <a:t>chap 7.5</a:t>
            </a:r>
            <a:endParaRPr lang="en-US" sz="2400" i="1" dirty="0"/>
          </a:p>
          <a:p>
            <a:pPr lvl="1"/>
            <a:r>
              <a:rPr lang="en-US" sz="2400" dirty="0" smtClean="0">
                <a:solidFill>
                  <a:schemeClr val="tx1">
                    <a:lumMod val="50000"/>
                    <a:lumOff val="50000"/>
                  </a:schemeClr>
                </a:solidFill>
              </a:rPr>
              <a:t>Growth </a:t>
            </a:r>
            <a:r>
              <a:rPr lang="en-US" sz="2400" dirty="0">
                <a:solidFill>
                  <a:schemeClr val="tx1">
                    <a:lumMod val="50000"/>
                    <a:lumOff val="50000"/>
                  </a:schemeClr>
                </a:solidFill>
              </a:rPr>
              <a:t>functions formulated as difference equations </a:t>
            </a:r>
          </a:p>
          <a:p>
            <a:pPr lvl="2"/>
            <a:r>
              <a:rPr lang="en-US" sz="2400" dirty="0" smtClean="0">
                <a:solidFill>
                  <a:schemeClr val="tx1">
                    <a:lumMod val="50000"/>
                    <a:lumOff val="50000"/>
                  </a:schemeClr>
                </a:solidFill>
              </a:rPr>
              <a:t>Algebraic Difference Approach (ADA)</a:t>
            </a:r>
          </a:p>
          <a:p>
            <a:pPr lvl="2"/>
            <a:r>
              <a:rPr lang="en-US" sz="2400" dirty="0" smtClean="0">
                <a:solidFill>
                  <a:schemeClr val="tx1">
                    <a:lumMod val="50000"/>
                    <a:lumOff val="50000"/>
                  </a:schemeClr>
                </a:solidFill>
              </a:rPr>
              <a:t>Generalized Algebraic </a:t>
            </a:r>
            <a:r>
              <a:rPr lang="en-US" sz="2400" dirty="0">
                <a:solidFill>
                  <a:schemeClr val="tx1">
                    <a:lumMod val="50000"/>
                    <a:lumOff val="50000"/>
                  </a:schemeClr>
                </a:solidFill>
              </a:rPr>
              <a:t>Difference Approach </a:t>
            </a:r>
            <a:r>
              <a:rPr lang="en-US" sz="2400" dirty="0" smtClean="0">
                <a:solidFill>
                  <a:schemeClr val="tx1">
                    <a:lumMod val="50000"/>
                    <a:lumOff val="50000"/>
                  </a:schemeClr>
                </a:solidFill>
              </a:rPr>
              <a:t>(GADA)</a:t>
            </a:r>
          </a:p>
          <a:p>
            <a:pPr lvl="1"/>
            <a:r>
              <a:rPr lang="en-US" sz="2400" dirty="0" smtClean="0">
                <a:solidFill>
                  <a:schemeClr val="tx1">
                    <a:lumMod val="50000"/>
                    <a:lumOff val="50000"/>
                  </a:schemeClr>
                </a:solidFill>
              </a:rPr>
              <a:t>Mixed-effects models</a:t>
            </a:r>
          </a:p>
          <a:p>
            <a:pPr lvl="1"/>
            <a:endParaRPr lang="en-US" sz="800" dirty="0" smtClean="0"/>
          </a:p>
          <a:p>
            <a:pPr marL="0" indent="0">
              <a:buNone/>
            </a:pPr>
            <a:r>
              <a:rPr lang="en-US" dirty="0" smtClean="0">
                <a:solidFill>
                  <a:schemeClr val="bg1"/>
                </a:solidFill>
              </a:rPr>
              <a:t>n this course we will just focus the first </a:t>
            </a:r>
            <a:r>
              <a:rPr lang="en-US" dirty="0">
                <a:solidFill>
                  <a:schemeClr val="bg1"/>
                </a:solidFill>
              </a:rPr>
              <a:t>three </a:t>
            </a:r>
            <a:r>
              <a:rPr lang="en-US" dirty="0" smtClean="0">
                <a:solidFill>
                  <a:schemeClr val="bg1"/>
                </a:solidFill>
              </a:rPr>
              <a:t>methods (information on other methods available at the end of the slides) </a:t>
            </a:r>
          </a:p>
          <a:p>
            <a:pPr lvl="1"/>
            <a:endParaRPr lang="pt-PT" dirty="0"/>
          </a:p>
        </p:txBody>
      </p:sp>
    </p:spTree>
    <p:extLst>
      <p:ext uri="{BB962C8B-B14F-4D97-AF65-F5344CB8AC3E}">
        <p14:creationId xmlns:p14="http://schemas.microsoft.com/office/powerpoint/2010/main" val="1404371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pt-PT" b="1" dirty="0" err="1" smtClean="0"/>
              <a:t>The</a:t>
            </a:r>
            <a:r>
              <a:rPr lang="pt-PT" b="1" dirty="0" smtClean="0"/>
              <a:t> </a:t>
            </a:r>
            <a:r>
              <a:rPr lang="pt-PT" b="1" dirty="0" err="1" smtClean="0"/>
              <a:t>parameter</a:t>
            </a:r>
            <a:r>
              <a:rPr lang="pt-PT" b="1" dirty="0" smtClean="0"/>
              <a:t> </a:t>
            </a:r>
            <a:r>
              <a:rPr lang="pt-PT" b="1" dirty="0" err="1"/>
              <a:t>prediction</a:t>
            </a:r>
            <a:r>
              <a:rPr lang="pt-PT" b="1" dirty="0"/>
              <a:t> </a:t>
            </a:r>
            <a:r>
              <a:rPr lang="pt-PT" b="1" dirty="0" err="1" smtClean="0"/>
              <a:t>method</a:t>
            </a:r>
            <a:r>
              <a:rPr lang="pt-PT" b="1" dirty="0" smtClean="0"/>
              <a:t> (</a:t>
            </a:r>
            <a:r>
              <a:rPr lang="pt-PT" b="1" dirty="0" err="1" smtClean="0"/>
              <a:t>hdom</a:t>
            </a:r>
            <a:r>
              <a:rPr lang="pt-PT" b="1" dirty="0" smtClean="0"/>
              <a:t>)</a:t>
            </a:r>
            <a:endParaRPr lang="pt-PT" b="1" dirty="0"/>
          </a:p>
          <a:p>
            <a:pPr>
              <a:lnSpc>
                <a:spcPct val="90000"/>
              </a:lnSpc>
            </a:pP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8" name="Rectangle 3"/>
          <p:cNvSpPr txBox="1">
            <a:spLocks noChangeArrowheads="1"/>
          </p:cNvSpPr>
          <p:nvPr/>
        </p:nvSpPr>
        <p:spPr>
          <a:xfrm>
            <a:off x="583771" y="1556792"/>
            <a:ext cx="11328000" cy="4433740"/>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pt-PT" sz="800" dirty="0" smtClean="0"/>
          </a:p>
          <a:p>
            <a:pPr lvl="1"/>
            <a:r>
              <a:rPr lang="pt-PT" sz="2200" dirty="0" err="1" smtClean="0"/>
              <a:t>This</a:t>
            </a:r>
            <a:r>
              <a:rPr lang="pt-PT" sz="2200" dirty="0" smtClean="0"/>
              <a:t> </a:t>
            </a:r>
            <a:r>
              <a:rPr lang="pt-PT" sz="2200" dirty="0" err="1" smtClean="0"/>
              <a:t>method</a:t>
            </a:r>
            <a:r>
              <a:rPr lang="pt-PT" sz="2200" dirty="0" smtClean="0"/>
              <a:t> can </a:t>
            </a:r>
            <a:r>
              <a:rPr lang="pt-PT" sz="2200" dirty="0" err="1" smtClean="0"/>
              <a:t>only</a:t>
            </a:r>
            <a:r>
              <a:rPr lang="pt-PT" sz="2200" dirty="0" smtClean="0"/>
              <a:t> </a:t>
            </a:r>
            <a:r>
              <a:rPr lang="pt-PT" sz="2200" dirty="0" err="1" smtClean="0"/>
              <a:t>be</a:t>
            </a:r>
            <a:r>
              <a:rPr lang="pt-PT" sz="2200" dirty="0" smtClean="0"/>
              <a:t> </a:t>
            </a:r>
            <a:r>
              <a:rPr lang="pt-PT" sz="2200" dirty="0" err="1" smtClean="0"/>
              <a:t>used</a:t>
            </a:r>
            <a:r>
              <a:rPr lang="pt-PT" sz="2200" dirty="0" smtClean="0"/>
              <a:t> </a:t>
            </a:r>
            <a:r>
              <a:rPr lang="pt-PT" sz="2200" dirty="0" err="1" smtClean="0"/>
              <a:t>when</a:t>
            </a:r>
            <a:r>
              <a:rPr lang="pt-PT" sz="2200" dirty="0" smtClean="0"/>
              <a:t> </a:t>
            </a:r>
            <a:r>
              <a:rPr lang="pt-PT" sz="2200" dirty="0" err="1" smtClean="0"/>
              <a:t>there</a:t>
            </a:r>
            <a:r>
              <a:rPr lang="pt-PT" sz="2200" dirty="0" smtClean="0"/>
              <a:t> </a:t>
            </a:r>
            <a:r>
              <a:rPr lang="pt-PT" sz="2200" dirty="0" err="1" smtClean="0"/>
              <a:t>is</a:t>
            </a:r>
            <a:r>
              <a:rPr lang="pt-PT" sz="2200" dirty="0" smtClean="0"/>
              <a:t> a set </a:t>
            </a:r>
            <a:r>
              <a:rPr lang="pt-PT" sz="2200" dirty="0" err="1" smtClean="0"/>
              <a:t>of</a:t>
            </a:r>
            <a:r>
              <a:rPr lang="pt-PT" sz="2200" dirty="0" smtClean="0"/>
              <a:t> </a:t>
            </a:r>
            <a:r>
              <a:rPr lang="pt-PT" sz="2200" dirty="0" err="1" smtClean="0"/>
              <a:t>long</a:t>
            </a:r>
            <a:r>
              <a:rPr lang="pt-PT" sz="2200" dirty="0" err="1"/>
              <a:t>-</a:t>
            </a:r>
            <a:r>
              <a:rPr lang="pt-PT" sz="2200" dirty="0" err="1" smtClean="0"/>
              <a:t>term</a:t>
            </a:r>
            <a:r>
              <a:rPr lang="pt-PT" sz="2200" dirty="0" smtClean="0"/>
              <a:t> </a:t>
            </a:r>
            <a:r>
              <a:rPr lang="pt-PT" sz="2200" dirty="0" err="1" smtClean="0"/>
              <a:t>growth</a:t>
            </a:r>
            <a:r>
              <a:rPr lang="pt-PT" sz="2200" dirty="0" smtClean="0"/>
              <a:t> series</a:t>
            </a:r>
          </a:p>
          <a:p>
            <a:pPr lvl="1"/>
            <a:r>
              <a:rPr lang="pt-PT" sz="2200" dirty="0" err="1" smtClean="0"/>
              <a:t>Therefore</a:t>
            </a:r>
            <a:r>
              <a:rPr lang="pt-PT" sz="2200" dirty="0" smtClean="0"/>
              <a:t> </a:t>
            </a:r>
            <a:r>
              <a:rPr lang="pt-PT" sz="2200" dirty="0" err="1" smtClean="0"/>
              <a:t>it</a:t>
            </a:r>
            <a:r>
              <a:rPr lang="pt-PT" sz="2200" dirty="0" smtClean="0"/>
              <a:t> </a:t>
            </a:r>
            <a:r>
              <a:rPr lang="pt-PT" sz="2200" dirty="0" err="1" smtClean="0"/>
              <a:t>has</a:t>
            </a:r>
            <a:r>
              <a:rPr lang="pt-PT" sz="2200" dirty="0" smtClean="0"/>
              <a:t> </a:t>
            </a:r>
            <a:r>
              <a:rPr lang="pt-PT" sz="2200" dirty="0" err="1" smtClean="0"/>
              <a:t>been</a:t>
            </a:r>
            <a:r>
              <a:rPr lang="pt-PT" sz="2200" dirty="0" smtClean="0"/>
              <a:t> </a:t>
            </a:r>
            <a:r>
              <a:rPr lang="pt-PT" sz="2200" dirty="0" err="1" smtClean="0">
                <a:solidFill>
                  <a:srgbClr val="008000"/>
                </a:solidFill>
              </a:rPr>
              <a:t>essentially</a:t>
            </a:r>
            <a:r>
              <a:rPr lang="pt-PT" sz="2200" dirty="0" smtClean="0"/>
              <a:t> </a:t>
            </a:r>
            <a:r>
              <a:rPr lang="pt-PT" sz="2200" dirty="0" err="1" smtClean="0"/>
              <a:t>applied</a:t>
            </a:r>
            <a:r>
              <a:rPr lang="pt-PT" sz="2200" dirty="0" smtClean="0"/>
              <a:t> </a:t>
            </a:r>
            <a:r>
              <a:rPr lang="pt-PT" sz="2200" dirty="0" err="1" smtClean="0"/>
              <a:t>with</a:t>
            </a:r>
            <a:r>
              <a:rPr lang="pt-PT" sz="2200" dirty="0" smtClean="0"/>
              <a:t> </a:t>
            </a:r>
            <a:r>
              <a:rPr lang="pt-PT" sz="2200" dirty="0" err="1" smtClean="0">
                <a:solidFill>
                  <a:srgbClr val="008000"/>
                </a:solidFill>
              </a:rPr>
              <a:t>stem</a:t>
            </a:r>
            <a:r>
              <a:rPr lang="pt-PT" sz="2200" dirty="0" smtClean="0">
                <a:solidFill>
                  <a:srgbClr val="008000"/>
                </a:solidFill>
              </a:rPr>
              <a:t> </a:t>
            </a:r>
            <a:r>
              <a:rPr lang="pt-PT" sz="2200" dirty="0" err="1" smtClean="0">
                <a:solidFill>
                  <a:srgbClr val="008000"/>
                </a:solidFill>
              </a:rPr>
              <a:t>analysis</a:t>
            </a:r>
            <a:r>
              <a:rPr lang="pt-PT" sz="2200" dirty="0" smtClean="0">
                <a:solidFill>
                  <a:srgbClr val="008000"/>
                </a:solidFill>
              </a:rPr>
              <a:t> data </a:t>
            </a:r>
            <a:r>
              <a:rPr lang="pt-PT" sz="2200" dirty="0" smtClean="0">
                <a:solidFill>
                  <a:schemeClr val="bg1">
                    <a:lumMod val="50000"/>
                  </a:schemeClr>
                </a:solidFill>
              </a:rPr>
              <a:t>(</a:t>
            </a:r>
            <a:r>
              <a:rPr lang="pt-PT" sz="2200" dirty="0" err="1" smtClean="0">
                <a:solidFill>
                  <a:schemeClr val="bg1">
                    <a:lumMod val="50000"/>
                  </a:schemeClr>
                </a:solidFill>
              </a:rPr>
              <a:t>or</a:t>
            </a:r>
            <a:r>
              <a:rPr lang="pt-PT" sz="2200" dirty="0" smtClean="0">
                <a:solidFill>
                  <a:schemeClr val="bg1">
                    <a:lumMod val="50000"/>
                  </a:schemeClr>
                </a:solidFill>
              </a:rPr>
              <a:t> to </a:t>
            </a:r>
            <a:r>
              <a:rPr lang="pt-PT" sz="2200" dirty="0" err="1" smtClean="0">
                <a:solidFill>
                  <a:schemeClr val="bg1">
                    <a:lumMod val="50000"/>
                  </a:schemeClr>
                </a:solidFill>
              </a:rPr>
              <a:t>interval</a:t>
            </a:r>
            <a:r>
              <a:rPr lang="pt-PT" sz="2200" dirty="0" smtClean="0">
                <a:solidFill>
                  <a:schemeClr val="bg1">
                    <a:lumMod val="50000"/>
                  </a:schemeClr>
                </a:solidFill>
              </a:rPr>
              <a:t>/</a:t>
            </a:r>
            <a:r>
              <a:rPr lang="pt-PT" sz="2200" dirty="0" err="1" smtClean="0">
                <a:solidFill>
                  <a:schemeClr val="bg1">
                    <a:lumMod val="50000"/>
                  </a:schemeClr>
                </a:solidFill>
              </a:rPr>
              <a:t>permanent</a:t>
            </a:r>
            <a:r>
              <a:rPr lang="pt-PT" sz="2200" dirty="0" smtClean="0">
                <a:solidFill>
                  <a:schemeClr val="bg1">
                    <a:lumMod val="50000"/>
                  </a:schemeClr>
                </a:solidFill>
              </a:rPr>
              <a:t> </a:t>
            </a:r>
            <a:r>
              <a:rPr lang="pt-PT" sz="2200" dirty="0" err="1" smtClean="0">
                <a:solidFill>
                  <a:schemeClr val="bg1">
                    <a:lumMod val="50000"/>
                  </a:schemeClr>
                </a:solidFill>
              </a:rPr>
              <a:t>plots</a:t>
            </a:r>
            <a:r>
              <a:rPr lang="pt-PT" sz="2200" dirty="0" smtClean="0">
                <a:solidFill>
                  <a:schemeClr val="bg1">
                    <a:lumMod val="50000"/>
                  </a:schemeClr>
                </a:solidFill>
              </a:rPr>
              <a:t>)</a:t>
            </a:r>
          </a:p>
          <a:p>
            <a:pPr lvl="1"/>
            <a:r>
              <a:rPr lang="en-US" sz="2200" dirty="0" smtClean="0"/>
              <a:t>It is equivalent to modelling a family of curves by </a:t>
            </a:r>
            <a:r>
              <a:rPr lang="en-US" sz="2200" dirty="0" smtClean="0">
                <a:solidFill>
                  <a:srgbClr val="009900"/>
                </a:solidFill>
              </a:rPr>
              <a:t>expressing the parameters as a function of stand/site variables</a:t>
            </a:r>
            <a:endParaRPr lang="pt-PT" sz="2200" dirty="0">
              <a:solidFill>
                <a:srgbClr val="009900"/>
              </a:solidFill>
            </a:endParaRPr>
          </a:p>
        </p:txBody>
      </p:sp>
    </p:spTree>
    <p:extLst>
      <p:ext uri="{BB962C8B-B14F-4D97-AF65-F5344CB8AC3E}">
        <p14:creationId xmlns:p14="http://schemas.microsoft.com/office/powerpoint/2010/main" val="2967597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pt-PT" b="1" dirty="0" err="1" smtClean="0"/>
              <a:t>The</a:t>
            </a:r>
            <a:r>
              <a:rPr lang="pt-PT" b="1" dirty="0" smtClean="0"/>
              <a:t> </a:t>
            </a:r>
            <a:r>
              <a:rPr lang="pt-PT" b="1" dirty="0" err="1" smtClean="0"/>
              <a:t>parameter</a:t>
            </a:r>
            <a:r>
              <a:rPr lang="pt-PT" b="1" dirty="0" smtClean="0"/>
              <a:t> </a:t>
            </a:r>
            <a:r>
              <a:rPr lang="pt-PT" b="1" dirty="0" err="1"/>
              <a:t>prediction</a:t>
            </a:r>
            <a:r>
              <a:rPr lang="pt-PT" b="1" dirty="0"/>
              <a:t> </a:t>
            </a:r>
            <a:r>
              <a:rPr lang="pt-PT" b="1" dirty="0" err="1" smtClean="0"/>
              <a:t>method</a:t>
            </a:r>
            <a:r>
              <a:rPr lang="pt-PT" b="1" dirty="0" smtClean="0"/>
              <a:t> (</a:t>
            </a:r>
            <a:r>
              <a:rPr lang="pt-PT" b="1" dirty="0" err="1"/>
              <a:t>hdom</a:t>
            </a:r>
            <a:r>
              <a:rPr lang="pt-PT" b="1" dirty="0"/>
              <a:t>)</a:t>
            </a:r>
          </a:p>
          <a:p>
            <a:pPr>
              <a:lnSpc>
                <a:spcPct val="90000"/>
              </a:lnSpc>
            </a:pPr>
            <a:endParaRPr lang="pt-PT" b="1" dirty="0"/>
          </a:p>
          <a:p>
            <a:pPr>
              <a:lnSpc>
                <a:spcPct val="90000"/>
              </a:lnSpc>
            </a:pP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6" name="Rectangle 3"/>
          <p:cNvSpPr txBox="1">
            <a:spLocks noChangeArrowheads="1"/>
          </p:cNvSpPr>
          <p:nvPr/>
        </p:nvSpPr>
        <p:spPr>
          <a:xfrm>
            <a:off x="431371" y="1916833"/>
            <a:ext cx="11328000" cy="5472607"/>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pt-PT" dirty="0" err="1" smtClean="0"/>
              <a:t>It</a:t>
            </a:r>
            <a:r>
              <a:rPr lang="pt-PT" dirty="0" smtClean="0"/>
              <a:t> </a:t>
            </a:r>
            <a:r>
              <a:rPr lang="pt-PT" dirty="0" err="1" smtClean="0"/>
              <a:t>was</a:t>
            </a:r>
            <a:r>
              <a:rPr lang="pt-PT" dirty="0" smtClean="0"/>
              <a:t> </a:t>
            </a:r>
            <a:r>
              <a:rPr lang="pt-PT" dirty="0" err="1" smtClean="0"/>
              <a:t>developed</a:t>
            </a:r>
            <a:r>
              <a:rPr lang="pt-PT" dirty="0" smtClean="0"/>
              <a:t> </a:t>
            </a:r>
            <a:r>
              <a:rPr lang="pt-PT" dirty="0" err="1" smtClean="0"/>
              <a:t>on</a:t>
            </a:r>
            <a:r>
              <a:rPr lang="pt-PT" dirty="0" smtClean="0"/>
              <a:t> </a:t>
            </a:r>
            <a:r>
              <a:rPr lang="pt-PT" dirty="0" err="1" smtClean="0"/>
              <a:t>purpose</a:t>
            </a:r>
            <a:r>
              <a:rPr lang="pt-PT" dirty="0" smtClean="0"/>
              <a:t> to </a:t>
            </a:r>
            <a:r>
              <a:rPr lang="pt-PT" dirty="0" err="1" smtClean="0"/>
              <a:t>obtain</a:t>
            </a:r>
            <a:r>
              <a:rPr lang="pt-PT" dirty="0" smtClean="0"/>
              <a:t> </a:t>
            </a:r>
            <a:r>
              <a:rPr lang="pt-PT" dirty="0" err="1" smtClean="0"/>
              <a:t>polymorphic</a:t>
            </a:r>
            <a:r>
              <a:rPr lang="pt-PT" dirty="0" smtClean="0"/>
              <a:t> site </a:t>
            </a:r>
            <a:r>
              <a:rPr lang="pt-PT" dirty="0" err="1" smtClean="0"/>
              <a:t>index</a:t>
            </a:r>
            <a:r>
              <a:rPr lang="pt-PT" dirty="0" smtClean="0"/>
              <a:t> curves</a:t>
            </a:r>
          </a:p>
          <a:p>
            <a:pPr lvl="1"/>
            <a:r>
              <a:rPr lang="pt-PT" dirty="0" err="1" smtClean="0"/>
              <a:t>It</a:t>
            </a:r>
            <a:r>
              <a:rPr lang="pt-PT" dirty="0" smtClean="0"/>
              <a:t> </a:t>
            </a:r>
            <a:r>
              <a:rPr lang="pt-PT" dirty="0" err="1" smtClean="0"/>
              <a:t>implies</a:t>
            </a:r>
            <a:r>
              <a:rPr lang="pt-PT" dirty="0" smtClean="0"/>
              <a:t> 4 </a:t>
            </a:r>
            <a:r>
              <a:rPr lang="pt-PT" dirty="0" err="1" smtClean="0"/>
              <a:t>stages</a:t>
            </a:r>
            <a:r>
              <a:rPr lang="pt-PT" dirty="0" smtClean="0"/>
              <a:t>:</a:t>
            </a:r>
            <a:endParaRPr lang="en-US" dirty="0" smtClean="0"/>
          </a:p>
          <a:p>
            <a:pPr lvl="2"/>
            <a:r>
              <a:rPr lang="pt-PT" dirty="0" err="1" smtClean="0"/>
              <a:t>Calculate</a:t>
            </a:r>
            <a:r>
              <a:rPr lang="pt-PT" dirty="0" smtClean="0"/>
              <a:t> S for </a:t>
            </a:r>
            <a:r>
              <a:rPr lang="pt-PT" dirty="0" err="1" smtClean="0"/>
              <a:t>each</a:t>
            </a:r>
            <a:r>
              <a:rPr lang="pt-PT" dirty="0" smtClean="0"/>
              <a:t> </a:t>
            </a:r>
            <a:r>
              <a:rPr lang="pt-PT" dirty="0" err="1" smtClean="0"/>
              <a:t>tree</a:t>
            </a:r>
            <a:r>
              <a:rPr lang="pt-PT" dirty="0" smtClean="0"/>
              <a:t>/</a:t>
            </a:r>
            <a:r>
              <a:rPr lang="pt-PT" dirty="0" err="1" smtClean="0"/>
              <a:t>plot</a:t>
            </a:r>
            <a:r>
              <a:rPr lang="pt-PT" dirty="0" smtClean="0"/>
              <a:t> (</a:t>
            </a:r>
            <a:r>
              <a:rPr lang="pt-PT" dirty="0" err="1" smtClean="0">
                <a:solidFill>
                  <a:srgbClr val="008000"/>
                </a:solidFill>
              </a:rPr>
              <a:t>interpolation</a:t>
            </a:r>
            <a:r>
              <a:rPr lang="pt-PT" dirty="0" smtClean="0"/>
              <a:t>) o</a:t>
            </a:r>
            <a:r>
              <a:rPr lang="en-US" dirty="0" smtClean="0"/>
              <a:t>r determine S by fitting a linear or nonlinear height/age function to the data on a tree-by-tree (stem analysis data) or plot by plot (</a:t>
            </a:r>
            <a:r>
              <a:rPr lang="en-US" dirty="0" err="1" smtClean="0"/>
              <a:t>remeasurement</a:t>
            </a:r>
            <a:r>
              <a:rPr lang="en-US" dirty="0" smtClean="0"/>
              <a:t> data) basis</a:t>
            </a:r>
            <a:endParaRPr lang="pt-PT" dirty="0" smtClean="0">
              <a:solidFill>
                <a:srgbClr val="FF3300"/>
              </a:solidFill>
            </a:endParaRPr>
          </a:p>
          <a:p>
            <a:pPr lvl="2"/>
            <a:r>
              <a:rPr lang="en-US" dirty="0" smtClean="0"/>
              <a:t>Using each fitted curve to assign a site index value to each tree or plot (try error)</a:t>
            </a:r>
            <a:endParaRPr lang="pt-PT" dirty="0" smtClean="0">
              <a:solidFill>
                <a:srgbClr val="FF3300"/>
              </a:solidFill>
            </a:endParaRPr>
          </a:p>
          <a:p>
            <a:pPr lvl="2"/>
            <a:r>
              <a:rPr lang="pt-PT" dirty="0" err="1" smtClean="0"/>
              <a:t>Establish</a:t>
            </a:r>
            <a:r>
              <a:rPr lang="pt-PT" dirty="0" smtClean="0"/>
              <a:t> </a:t>
            </a:r>
            <a:r>
              <a:rPr lang="pt-PT" dirty="0" err="1" smtClean="0"/>
              <a:t>the</a:t>
            </a:r>
            <a:r>
              <a:rPr lang="pt-PT" dirty="0" smtClean="0"/>
              <a:t> </a:t>
            </a:r>
            <a:r>
              <a:rPr lang="pt-PT" dirty="0" err="1" smtClean="0"/>
              <a:t>relationship</a:t>
            </a:r>
            <a:r>
              <a:rPr lang="pt-PT" dirty="0" smtClean="0"/>
              <a:t> </a:t>
            </a:r>
            <a:r>
              <a:rPr lang="pt-PT" dirty="0" err="1" smtClean="0"/>
              <a:t>between</a:t>
            </a:r>
            <a:r>
              <a:rPr lang="pt-PT" dirty="0" smtClean="0"/>
              <a:t> </a:t>
            </a:r>
            <a:r>
              <a:rPr lang="pt-PT" dirty="0" err="1" smtClean="0"/>
              <a:t>the</a:t>
            </a:r>
            <a:r>
              <a:rPr lang="pt-PT" dirty="0" smtClean="0"/>
              <a:t> </a:t>
            </a:r>
            <a:r>
              <a:rPr lang="pt-PT" dirty="0" err="1" smtClean="0"/>
              <a:t>parameters</a:t>
            </a:r>
            <a:r>
              <a:rPr lang="pt-PT" dirty="0" smtClean="0"/>
              <a:t> </a:t>
            </a:r>
            <a:r>
              <a:rPr lang="pt-PT" dirty="0" err="1" smtClean="0"/>
              <a:t>obtained</a:t>
            </a:r>
            <a:r>
              <a:rPr lang="pt-PT" dirty="0" smtClean="0"/>
              <a:t> for </a:t>
            </a:r>
            <a:r>
              <a:rPr lang="pt-PT" dirty="0" err="1" smtClean="0"/>
              <a:t>each</a:t>
            </a:r>
            <a:r>
              <a:rPr lang="pt-PT" dirty="0" smtClean="0"/>
              <a:t> </a:t>
            </a:r>
            <a:r>
              <a:rPr lang="pt-PT" dirty="0" err="1" smtClean="0"/>
              <a:t>tree</a:t>
            </a:r>
            <a:r>
              <a:rPr lang="pt-PT" dirty="0" smtClean="0"/>
              <a:t>/</a:t>
            </a:r>
            <a:r>
              <a:rPr lang="pt-PT" dirty="0" err="1" smtClean="0"/>
              <a:t>plot</a:t>
            </a:r>
            <a:r>
              <a:rPr lang="pt-PT" dirty="0" smtClean="0"/>
              <a:t> </a:t>
            </a:r>
            <a:r>
              <a:rPr lang="pt-PT" dirty="0" err="1" smtClean="0"/>
              <a:t>and</a:t>
            </a:r>
            <a:r>
              <a:rPr lang="pt-PT" dirty="0" smtClean="0"/>
              <a:t> </a:t>
            </a:r>
            <a:r>
              <a:rPr lang="pt-PT" dirty="0" err="1" smtClean="0"/>
              <a:t>the</a:t>
            </a:r>
            <a:r>
              <a:rPr lang="pt-PT" dirty="0" smtClean="0"/>
              <a:t> </a:t>
            </a:r>
            <a:r>
              <a:rPr lang="pt-PT" dirty="0" err="1" smtClean="0"/>
              <a:t>respective</a:t>
            </a:r>
            <a:r>
              <a:rPr lang="pt-PT" dirty="0" smtClean="0"/>
              <a:t> S, (i.e. </a:t>
            </a:r>
            <a:r>
              <a:rPr lang="pt-PT" dirty="0" err="1" smtClean="0">
                <a:solidFill>
                  <a:srgbClr val="008000"/>
                </a:solidFill>
              </a:rPr>
              <a:t>study</a:t>
            </a:r>
            <a:r>
              <a:rPr lang="pt-PT" dirty="0" smtClean="0">
                <a:solidFill>
                  <a:srgbClr val="008000"/>
                </a:solidFill>
              </a:rPr>
              <a:t> </a:t>
            </a:r>
            <a:r>
              <a:rPr lang="pt-PT" dirty="0" err="1" smtClean="0">
                <a:solidFill>
                  <a:srgbClr val="008000"/>
                </a:solidFill>
              </a:rPr>
              <a:t>the</a:t>
            </a:r>
            <a:r>
              <a:rPr lang="pt-PT" dirty="0" smtClean="0">
                <a:solidFill>
                  <a:srgbClr val="008000"/>
                </a:solidFill>
              </a:rPr>
              <a:t> </a:t>
            </a:r>
            <a:r>
              <a:rPr lang="pt-PT" dirty="0" err="1" smtClean="0">
                <a:solidFill>
                  <a:srgbClr val="008000"/>
                </a:solidFill>
              </a:rPr>
              <a:t>relationship</a:t>
            </a:r>
            <a:r>
              <a:rPr lang="pt-PT" dirty="0" smtClean="0">
                <a:solidFill>
                  <a:srgbClr val="008000"/>
                </a:solidFill>
              </a:rPr>
              <a:t>, </a:t>
            </a:r>
            <a:r>
              <a:rPr lang="pt-PT" dirty="0" err="1" smtClean="0">
                <a:solidFill>
                  <a:srgbClr val="008000"/>
                </a:solidFill>
              </a:rPr>
              <a:t>if</a:t>
            </a:r>
            <a:r>
              <a:rPr lang="pt-PT" dirty="0" smtClean="0">
                <a:solidFill>
                  <a:srgbClr val="008000"/>
                </a:solidFill>
              </a:rPr>
              <a:t> linear: </a:t>
            </a:r>
            <a:r>
              <a:rPr lang="pt-PT" dirty="0" err="1" smtClean="0">
                <a:solidFill>
                  <a:srgbClr val="008000"/>
                </a:solidFill>
              </a:rPr>
              <a:t>parameter</a:t>
            </a:r>
            <a:r>
              <a:rPr lang="pt-PT" dirty="0" smtClean="0">
                <a:solidFill>
                  <a:srgbClr val="008000"/>
                </a:solidFill>
              </a:rPr>
              <a:t>= a0 + a1 S</a:t>
            </a:r>
            <a:r>
              <a:rPr lang="pt-PT" dirty="0" smtClean="0"/>
              <a:t>)</a:t>
            </a:r>
          </a:p>
          <a:p>
            <a:pPr lvl="2"/>
            <a:r>
              <a:rPr lang="en-US" dirty="0" smtClean="0"/>
              <a:t>Fit the final model with some parameter(s) expressed as a function of S</a:t>
            </a:r>
            <a:endParaRPr lang="pt-PT" dirty="0"/>
          </a:p>
        </p:txBody>
      </p:sp>
    </p:spTree>
    <p:extLst>
      <p:ext uri="{BB962C8B-B14F-4D97-AF65-F5344CB8AC3E}">
        <p14:creationId xmlns:p14="http://schemas.microsoft.com/office/powerpoint/2010/main" val="7486066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pt-PT" b="1" dirty="0" err="1" smtClean="0"/>
              <a:t>The</a:t>
            </a:r>
            <a:r>
              <a:rPr lang="pt-PT" b="1" dirty="0" smtClean="0"/>
              <a:t> </a:t>
            </a:r>
            <a:r>
              <a:rPr lang="pt-PT" b="1" dirty="0" err="1" smtClean="0"/>
              <a:t>parameter</a:t>
            </a:r>
            <a:r>
              <a:rPr lang="pt-PT" b="1" dirty="0" smtClean="0"/>
              <a:t> </a:t>
            </a:r>
            <a:r>
              <a:rPr lang="pt-PT" b="1" dirty="0" err="1"/>
              <a:t>prediction</a:t>
            </a:r>
            <a:r>
              <a:rPr lang="pt-PT" b="1" dirty="0"/>
              <a:t> </a:t>
            </a:r>
            <a:r>
              <a:rPr lang="pt-PT" b="1" dirty="0" err="1" smtClean="0"/>
              <a:t>method</a:t>
            </a:r>
            <a:r>
              <a:rPr lang="pt-PT" b="1" dirty="0" smtClean="0"/>
              <a:t> </a:t>
            </a:r>
            <a:r>
              <a:rPr lang="pt-PT" b="1" dirty="0"/>
              <a:t>(</a:t>
            </a:r>
            <a:r>
              <a:rPr lang="pt-PT" b="1" dirty="0" err="1"/>
              <a:t>hdom</a:t>
            </a:r>
            <a:r>
              <a:rPr lang="pt-PT" b="1" dirty="0"/>
              <a:t>)</a:t>
            </a:r>
          </a:p>
          <a:p>
            <a:pPr>
              <a:lnSpc>
                <a:spcPct val="90000"/>
              </a:lnSpc>
            </a:pPr>
            <a:endParaRPr lang="pt-PT" b="1" dirty="0"/>
          </a:p>
          <a:p>
            <a:pPr>
              <a:lnSpc>
                <a:spcPct val="90000"/>
              </a:lnSpc>
            </a:pP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pt-PT" sz="2200" smtClean="0"/>
              <a:t>This method has some disadvantages:</a:t>
            </a:r>
            <a:r>
              <a:rPr lang="en-US" sz="2200" smtClean="0"/>
              <a:t> </a:t>
            </a:r>
          </a:p>
          <a:p>
            <a:pPr lvl="2"/>
            <a:r>
              <a:rPr lang="pt-PT" sz="2000" smtClean="0"/>
              <a:t>The curves do not pass through the point corresponding to the base age (S), but it is possible to force the model to do so</a:t>
            </a:r>
          </a:p>
          <a:p>
            <a:pPr lvl="2"/>
            <a:r>
              <a:rPr lang="pt-PT" sz="2000" smtClean="0"/>
              <a:t>The curves are dependent from the selected base age, they will need to be refitted it a new base age is selected</a:t>
            </a:r>
            <a:endParaRPr lang="pt-PT" sz="2000" dirty="0">
              <a:solidFill>
                <a:srgbClr val="FF3300"/>
              </a:solidFill>
            </a:endParaRPr>
          </a:p>
        </p:txBody>
      </p:sp>
    </p:spTree>
    <p:extLst>
      <p:ext uri="{BB962C8B-B14F-4D97-AF65-F5344CB8AC3E}">
        <p14:creationId xmlns:p14="http://schemas.microsoft.com/office/powerpoint/2010/main" val="9718738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a:t>Expressing parameters as a function of tree/stand variables</a:t>
            </a:r>
            <a:endParaRPr lang="pt-PT" b="1" dirty="0"/>
          </a:p>
          <a:p>
            <a:pPr>
              <a:lnSpc>
                <a:spcPct val="90000"/>
              </a:lnSpc>
            </a:pP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200" dirty="0" smtClean="0">
                <a:latin typeface="+mn-lt"/>
              </a:rPr>
              <a:t>Example </a:t>
            </a:r>
            <a:r>
              <a:rPr lang="en-US" sz="2200" dirty="0">
                <a:latin typeface="+mn-lt"/>
              </a:rPr>
              <a:t>with the </a:t>
            </a:r>
            <a:r>
              <a:rPr lang="en-US" sz="2200" dirty="0" err="1">
                <a:latin typeface="+mn-lt"/>
              </a:rPr>
              <a:t>Lundqvist</a:t>
            </a:r>
            <a:r>
              <a:rPr lang="en-US" sz="2200" dirty="0">
                <a:latin typeface="+mn-lt"/>
              </a:rPr>
              <a:t> function fit to basal area growth of eucalyptus (GLOBULUS 2.1 model</a:t>
            </a:r>
            <a:r>
              <a:rPr lang="en-US" sz="2200" dirty="0" smtClean="0">
                <a:latin typeface="+mn-lt"/>
              </a:rPr>
              <a:t>):</a:t>
            </a:r>
            <a:endParaRPr lang="en-US" sz="2200" dirty="0">
              <a:latin typeface="+mn-lt"/>
            </a:endParaRPr>
          </a:p>
          <a:p>
            <a:pPr lvl="1"/>
            <a:endParaRPr lang="en-US" sz="2200" dirty="0" smtClean="0"/>
          </a:p>
        </p:txBody>
      </p:sp>
      <mc:AlternateContent xmlns:mc="http://schemas.openxmlformats.org/markup-compatibility/2006" xmlns:a14="http://schemas.microsoft.com/office/drawing/2010/main">
        <mc:Choice Requires="a14">
          <p:sp>
            <p:nvSpPr>
              <p:cNvPr id="2" name="TextBox 1"/>
              <p:cNvSpPr txBox="1"/>
              <p:nvPr/>
            </p:nvSpPr>
            <p:spPr>
              <a:xfrm>
                <a:off x="5174633" y="3590493"/>
                <a:ext cx="1294072" cy="377667"/>
              </a:xfrm>
              <a:prstGeom prst="rect">
                <a:avLst/>
              </a:prstGeom>
              <a:noFill/>
            </p:spPr>
            <p:txBody>
              <a:bodyPr wrap="none" lIns="0" tIns="0" rIns="0" bIns="0" rtlCol="0">
                <a:spAutoFit/>
              </a:bodyPr>
              <a:lstStyle/>
              <a:p>
                <a14:m>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oMath>
                </a14:m>
                <a:r>
                  <a:rPr lang="en-US" sz="2400" dirty="0" smtClean="0"/>
                  <a:t> </a:t>
                </a:r>
                <a14:m>
                  <m:oMath xmlns:m="http://schemas.openxmlformats.org/officeDocument/2006/math">
                    <m:sSup>
                      <m:sSupPr>
                        <m:ctrlPr>
                          <a:rPr lang="en-US" sz="2400" i="1" dirty="0" smtClean="0">
                            <a:latin typeface="Cambria Math" panose="02040503050406030204" pitchFamily="18" charset="0"/>
                          </a:rPr>
                        </m:ctrlPr>
                      </m:sSupPr>
                      <m:e>
                        <m:r>
                          <a:rPr lang="en-US" sz="2400" b="0" i="1" dirty="0" smtClean="0">
                            <a:latin typeface="Cambria Math" panose="02040503050406030204" pitchFamily="18" charset="0"/>
                          </a:rPr>
                          <m:t>𝑆</m:t>
                        </m:r>
                      </m:e>
                      <m:sup>
                        <m:r>
                          <a:rPr lang="en-US" sz="2400" b="0" i="1" dirty="0" smtClean="0">
                            <a:latin typeface="Cambria Math" panose="02040503050406030204" pitchFamily="18" charset="0"/>
                          </a:rPr>
                          <m:t>2</m:t>
                        </m:r>
                      </m:sup>
                    </m:sSup>
                  </m:oMath>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5174633" y="3590493"/>
                <a:ext cx="1294072" cy="377667"/>
              </a:xfrm>
              <a:prstGeom prst="rect">
                <a:avLst/>
              </a:prstGeom>
              <a:blipFill>
                <a:blip r:embed="rId2"/>
                <a:stretch>
                  <a:fillRect l="-8491" t="-1613" r="-4245"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159896" y="4446717"/>
                <a:ext cx="3911776" cy="538930"/>
              </a:xfrm>
              <a:prstGeom prst="rect">
                <a:avLst/>
              </a:prstGeom>
              <a:noFill/>
            </p:spPr>
            <p:txBody>
              <a:bodyPr wrap="none" lIns="0" tIns="0" rIns="0" bIns="0" rtlCol="0">
                <a:spAutoFit/>
              </a:bodyPr>
              <a:lstStyle/>
              <a:p>
                <a14:m>
                  <m:oMath xmlns:m="http://schemas.openxmlformats.org/officeDocument/2006/math">
                    <m:r>
                      <m:rPr>
                        <m:sty m:val="p"/>
                      </m:rPr>
                      <a:rPr lang="en-US" sz="2400" b="0" i="0" smtClean="0">
                        <a:latin typeface="Cambria Math" panose="02040503050406030204" pitchFamily="18" charset="0"/>
                      </a:rPr>
                      <m:t>k</m:t>
                    </m:r>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k</m:t>
                        </m:r>
                      </m:e>
                      <m:sub>
                        <m:r>
                          <a:rPr lang="en-US" sz="2400" b="0" i="0" smtClean="0">
                            <a:latin typeface="Cambria Math" panose="02040503050406030204" pitchFamily="18" charset="0"/>
                          </a:rPr>
                          <m:t>0</m:t>
                        </m:r>
                      </m:sub>
                    </m:sSub>
                  </m:oMath>
                </a14:m>
                <a:r>
                  <a:rPr lang="en-US" dirty="0" smtClean="0"/>
                  <a:t> + </a:t>
                </a:r>
                <a14:m>
                  <m:oMath xmlns:m="http://schemas.openxmlformats.org/officeDocument/2006/math">
                    <m:sSub>
                      <m:sSubPr>
                        <m:ctrlPr>
                          <a:rPr lang="en-US" sz="2400" i="1" dirty="0" smtClean="0">
                            <a:latin typeface="Cambria Math" panose="02040503050406030204" pitchFamily="18" charset="0"/>
                          </a:rPr>
                        </m:ctrlPr>
                      </m:sSubPr>
                      <m:e>
                        <m:r>
                          <m:rPr>
                            <m:sty m:val="p"/>
                          </m:rPr>
                          <a:rPr lang="en-US" sz="2400" b="0" i="0" dirty="0" smtClean="0">
                            <a:latin typeface="Cambria Math" panose="02040503050406030204" pitchFamily="18" charset="0"/>
                          </a:rPr>
                          <m:t>k</m:t>
                        </m:r>
                      </m:e>
                      <m:sub>
                        <m:r>
                          <a:rPr lang="en-US" sz="2400" b="0" i="0" dirty="0" smtClean="0">
                            <a:latin typeface="Cambria Math" panose="02040503050406030204" pitchFamily="18" charset="0"/>
                          </a:rPr>
                          <m:t>1</m:t>
                        </m:r>
                      </m:sub>
                    </m:sSub>
                    <m:r>
                      <m:rPr>
                        <m:sty m:val="p"/>
                      </m:rPr>
                      <a:rPr lang="en-US" sz="2400" i="0" dirty="0" smtClean="0">
                        <a:latin typeface="Cambria Math" panose="02040503050406030204" pitchFamily="18" charset="0"/>
                      </a:rPr>
                      <m:t>S</m:t>
                    </m:r>
                    <m:r>
                      <a:rPr lang="en-US" sz="2400" b="0" i="0" dirty="0" smtClean="0">
                        <a:latin typeface="Cambria Math" panose="02040503050406030204" pitchFamily="18" charset="0"/>
                      </a:rPr>
                      <m:t>+ </m:t>
                    </m:r>
                    <m:sSub>
                      <m:sSubPr>
                        <m:ctrlPr>
                          <a:rPr lang="en-US" sz="2400" b="0" i="1" dirty="0" smtClean="0">
                            <a:latin typeface="Cambria Math" panose="02040503050406030204" pitchFamily="18" charset="0"/>
                          </a:rPr>
                        </m:ctrlPr>
                      </m:sSubPr>
                      <m:e>
                        <m:r>
                          <m:rPr>
                            <m:sty m:val="p"/>
                          </m:rPr>
                          <a:rPr lang="en-US" sz="2400" b="0" i="0" dirty="0" smtClean="0">
                            <a:latin typeface="Cambria Math" panose="02040503050406030204" pitchFamily="18" charset="0"/>
                          </a:rPr>
                          <m:t>k</m:t>
                        </m:r>
                      </m:e>
                      <m:sub>
                        <m:r>
                          <a:rPr lang="en-US" sz="2400" b="0" i="0" dirty="0" smtClean="0">
                            <a:latin typeface="Cambria Math" panose="02040503050406030204" pitchFamily="18" charset="0"/>
                          </a:rPr>
                          <m:t>2</m:t>
                        </m:r>
                      </m:sub>
                    </m:sSub>
                    <m:f>
                      <m:fPr>
                        <m:ctrlPr>
                          <a:rPr lang="en-US" sz="2400" b="0" i="1" dirty="0" smtClean="0">
                            <a:latin typeface="Cambria Math" panose="02040503050406030204" pitchFamily="18" charset="0"/>
                          </a:rPr>
                        </m:ctrlPr>
                      </m:fPr>
                      <m:num>
                        <m:r>
                          <m:rPr>
                            <m:sty m:val="p"/>
                          </m:rPr>
                          <a:rPr lang="en-US" sz="2400" b="0" i="0" dirty="0" smtClean="0">
                            <a:latin typeface="Cambria Math" panose="02040503050406030204" pitchFamily="18" charset="0"/>
                          </a:rPr>
                          <m:t>Npl</m:t>
                        </m:r>
                      </m:num>
                      <m:den>
                        <m:r>
                          <a:rPr lang="en-US" sz="2400" b="0" i="0" dirty="0" smtClean="0">
                            <a:latin typeface="Cambria Math" panose="02040503050406030204" pitchFamily="18" charset="0"/>
                          </a:rPr>
                          <m:t>1000</m:t>
                        </m:r>
                      </m:den>
                    </m:f>
                    <m:r>
                      <a:rPr lang="en-US" sz="2400" b="0" i="0" dirty="0" smtClean="0">
                        <a:latin typeface="Cambria Math" panose="02040503050406030204" pitchFamily="18" charset="0"/>
                      </a:rPr>
                      <m:t>+ </m:t>
                    </m:r>
                    <m:sSub>
                      <m:sSubPr>
                        <m:ctrlPr>
                          <a:rPr lang="en-US" sz="2400" b="0" i="1" dirty="0" smtClean="0">
                            <a:latin typeface="Cambria Math" panose="02040503050406030204" pitchFamily="18" charset="0"/>
                          </a:rPr>
                        </m:ctrlPr>
                      </m:sSubPr>
                      <m:e>
                        <m:r>
                          <m:rPr>
                            <m:sty m:val="p"/>
                          </m:rPr>
                          <a:rPr lang="en-US" sz="2400" b="0" i="0" dirty="0" smtClean="0">
                            <a:latin typeface="Cambria Math" panose="02040503050406030204" pitchFamily="18" charset="0"/>
                          </a:rPr>
                          <m:t>k</m:t>
                        </m:r>
                      </m:e>
                      <m:sub>
                        <m:r>
                          <a:rPr lang="en-US" sz="2400" b="0" i="0" dirty="0" smtClean="0">
                            <a:latin typeface="Cambria Math" panose="02040503050406030204" pitchFamily="18" charset="0"/>
                          </a:rPr>
                          <m:t>3</m:t>
                        </m:r>
                      </m:sub>
                    </m:sSub>
                    <m:r>
                      <a:rPr lang="en-US" sz="2400" b="0" i="0" dirty="0" smtClean="0">
                        <a:latin typeface="Cambria Math" panose="02040503050406030204" pitchFamily="18" charset="0"/>
                      </a:rPr>
                      <m:t> </m:t>
                    </m:r>
                    <m:r>
                      <m:rPr>
                        <m:sty m:val="p"/>
                      </m:rPr>
                      <a:rPr lang="en-US" sz="2400" b="0" i="0" dirty="0" smtClean="0">
                        <a:latin typeface="Cambria Math" panose="02040503050406030204" pitchFamily="18" charset="0"/>
                      </a:rPr>
                      <m:t>fe</m:t>
                    </m:r>
                  </m:oMath>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159896" y="4446717"/>
                <a:ext cx="3911776" cy="538930"/>
              </a:xfrm>
              <a:prstGeom prst="rect">
                <a:avLst/>
              </a:prstGeom>
              <a:blipFill>
                <a:blip r:embed="rId3"/>
                <a:stretch>
                  <a:fillRect b="-7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602606" y="4291738"/>
                <a:ext cx="1625830" cy="848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fe</m:t>
                      </m:r>
                      <m:r>
                        <a:rPr lang="en-US" sz="2400" b="0" i="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0" dirty="0" smtClean="0">
                              <a:latin typeface="Cambria Math" panose="02040503050406030204" pitchFamily="18" charset="0"/>
                            </a:rPr>
                            <m:t>100</m:t>
                          </m:r>
                        </m:num>
                        <m:den>
                          <m:r>
                            <m:rPr>
                              <m:sty m:val="p"/>
                            </m:rPr>
                            <a:rPr lang="en-US" sz="2400" b="0" i="0" dirty="0" smtClean="0">
                              <a:latin typeface="Cambria Math" panose="02040503050406030204" pitchFamily="18" charset="0"/>
                            </a:rPr>
                            <m:t>S</m:t>
                          </m:r>
                          <m:r>
                            <a:rPr lang="en-US" sz="2400" b="0" i="0" dirty="0" smtClean="0">
                              <a:latin typeface="Cambria Math" panose="02040503050406030204" pitchFamily="18" charset="0"/>
                            </a:rPr>
                            <m:t> </m:t>
                          </m:r>
                          <m:rad>
                            <m:radPr>
                              <m:degHide m:val="on"/>
                              <m:ctrlPr>
                                <a:rPr lang="en-US" sz="2400" b="0" i="1" dirty="0" smtClean="0">
                                  <a:latin typeface="Cambria Math" panose="02040503050406030204" pitchFamily="18" charset="0"/>
                                </a:rPr>
                              </m:ctrlPr>
                            </m:radPr>
                            <m:deg/>
                            <m:e>
                              <m:r>
                                <m:rPr>
                                  <m:sty m:val="p"/>
                                </m:rPr>
                                <a:rPr lang="en-US" sz="2400" b="0" i="0" dirty="0" smtClean="0">
                                  <a:latin typeface="Cambria Math" panose="02040503050406030204" pitchFamily="18" charset="0"/>
                                </a:rPr>
                                <m:t>Npl</m:t>
                              </m:r>
                            </m:e>
                          </m:rad>
                        </m:den>
                      </m:f>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9602606" y="4291738"/>
                <a:ext cx="1625830" cy="848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159896" y="5464204"/>
                <a:ext cx="3776483" cy="531684"/>
              </a:xfrm>
              <a:prstGeom prst="rect">
                <a:avLst/>
              </a:prstGeom>
              <a:noFill/>
            </p:spPr>
            <p:txBody>
              <a:bodyPr wrap="none" lIns="0" tIns="0" rIns="0" bIns="0" rtlCol="0">
                <a:spAutoFit/>
              </a:bodyPr>
              <a:lstStyle/>
              <a:p>
                <a14:m>
                  <m:oMath xmlns:m="http://schemas.openxmlformats.org/officeDocument/2006/math">
                    <m:r>
                      <m:rPr>
                        <m:sty m:val="p"/>
                      </m:rPr>
                      <a:rPr lang="en-US" sz="2400" b="0" i="0" smtClean="0">
                        <a:latin typeface="Cambria Math" panose="02040503050406030204" pitchFamily="18" charset="0"/>
                      </a:rPr>
                      <m:t>m</m:t>
                    </m:r>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m</m:t>
                        </m:r>
                      </m:e>
                      <m:sub>
                        <m:r>
                          <a:rPr lang="en-US" sz="2400" b="0" i="0" smtClean="0">
                            <a:latin typeface="Cambria Math" panose="02040503050406030204" pitchFamily="18" charset="0"/>
                          </a:rPr>
                          <m:t>0</m:t>
                        </m:r>
                      </m:sub>
                    </m:sSub>
                  </m:oMath>
                </a14:m>
                <a:r>
                  <a:rPr lang="en-US" dirty="0" smtClean="0"/>
                  <a:t> + </a:t>
                </a:r>
                <a14:m>
                  <m:oMath xmlns:m="http://schemas.openxmlformats.org/officeDocument/2006/math">
                    <m:sSub>
                      <m:sSubPr>
                        <m:ctrlPr>
                          <a:rPr lang="en-US" sz="2400" i="1" dirty="0" smtClean="0">
                            <a:latin typeface="Cambria Math" panose="02040503050406030204" pitchFamily="18" charset="0"/>
                          </a:rPr>
                        </m:ctrlPr>
                      </m:sSubPr>
                      <m:e>
                        <m:r>
                          <m:rPr>
                            <m:sty m:val="p"/>
                          </m:rPr>
                          <a:rPr lang="en-US" sz="2400" b="0" i="0" dirty="0" smtClean="0">
                            <a:latin typeface="Cambria Math" panose="02040503050406030204" pitchFamily="18" charset="0"/>
                          </a:rPr>
                          <m:t>m</m:t>
                        </m:r>
                      </m:e>
                      <m:sub>
                        <m:r>
                          <a:rPr lang="en-US" sz="2400" b="0" i="0" dirty="0" smtClean="0">
                            <a:latin typeface="Cambria Math" panose="02040503050406030204" pitchFamily="18" charset="0"/>
                          </a:rPr>
                          <m:t>1</m:t>
                        </m:r>
                      </m:sub>
                    </m:sSub>
                    <m:r>
                      <a:rPr lang="en-US" sz="2400" b="0" i="0" dirty="0" smtClean="0">
                        <a:latin typeface="Cambria Math" panose="02040503050406030204" pitchFamily="18" charset="0"/>
                      </a:rPr>
                      <m:t> </m:t>
                    </m:r>
                    <m:r>
                      <m:rPr>
                        <m:sty m:val="p"/>
                      </m:rPr>
                      <a:rPr lang="en-US" sz="2400" b="0" i="0" dirty="0" smtClean="0">
                        <a:latin typeface="Cambria Math" panose="02040503050406030204" pitchFamily="18" charset="0"/>
                      </a:rPr>
                      <m:t>ln</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S</m:t>
                    </m:r>
                    <m:r>
                      <a:rPr lang="en-US" sz="2400" b="0" i="0" dirty="0" smtClean="0">
                        <a:latin typeface="Cambria Math" panose="02040503050406030204" pitchFamily="18" charset="0"/>
                      </a:rPr>
                      <m:t>)+ </m:t>
                    </m:r>
                    <m:sSub>
                      <m:sSubPr>
                        <m:ctrlPr>
                          <a:rPr lang="en-US" sz="2400" b="0" i="1" dirty="0" smtClean="0">
                            <a:latin typeface="Cambria Math" panose="02040503050406030204" pitchFamily="18" charset="0"/>
                          </a:rPr>
                        </m:ctrlPr>
                      </m:sSubPr>
                      <m:e>
                        <m:r>
                          <m:rPr>
                            <m:sty m:val="p"/>
                          </m:rPr>
                          <a:rPr lang="en-US" sz="2400" b="0" i="0" dirty="0" smtClean="0">
                            <a:latin typeface="Cambria Math" panose="02040503050406030204" pitchFamily="18" charset="0"/>
                          </a:rPr>
                          <m:t>m</m:t>
                        </m:r>
                      </m:e>
                      <m:sub>
                        <m:r>
                          <a:rPr lang="en-US" sz="2400" b="0" i="0" dirty="0" smtClean="0">
                            <a:latin typeface="Cambria Math" panose="02040503050406030204" pitchFamily="18" charset="0"/>
                          </a:rPr>
                          <m:t>2</m:t>
                        </m:r>
                      </m:sub>
                    </m:sSub>
                    <m:f>
                      <m:fPr>
                        <m:ctrlPr>
                          <a:rPr lang="en-US" sz="2400" b="0" i="1" dirty="0" smtClean="0">
                            <a:latin typeface="Cambria Math" panose="02040503050406030204" pitchFamily="18" charset="0"/>
                          </a:rPr>
                        </m:ctrlPr>
                      </m:fPr>
                      <m:num>
                        <m:r>
                          <m:rPr>
                            <m:sty m:val="p"/>
                          </m:rPr>
                          <a:rPr lang="en-US" sz="2400" b="0" i="0" dirty="0" smtClean="0">
                            <a:latin typeface="Cambria Math" panose="02040503050406030204" pitchFamily="18" charset="0"/>
                          </a:rPr>
                          <m:t>N</m:t>
                        </m:r>
                      </m:num>
                      <m:den>
                        <m:r>
                          <a:rPr lang="en-US" sz="2400" b="0" i="0" dirty="0" smtClean="0">
                            <a:latin typeface="Cambria Math" panose="02040503050406030204" pitchFamily="18" charset="0"/>
                          </a:rPr>
                          <m:t>1000</m:t>
                        </m:r>
                      </m:den>
                    </m:f>
                  </m:oMath>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159896" y="5464204"/>
                <a:ext cx="3776483" cy="531684"/>
              </a:xfrm>
              <a:prstGeom prst="rect">
                <a:avLst/>
              </a:prstGeom>
              <a:blipFill>
                <a:blip r:embed="rId5"/>
                <a:stretch>
                  <a:fillRect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855640" y="2780928"/>
                <a:ext cx="1835182" cy="563809"/>
              </a:xfrm>
              <a:prstGeom prst="rect">
                <a:avLst/>
              </a:prstGeom>
              <a:noFill/>
            </p:spPr>
            <p:txBody>
              <a:bodyPr wrap="none" lIns="0" tIns="0" rIns="0" bIns="0" rtlCol="0">
                <a:spAutoFit/>
              </a:bodyPr>
              <a:lstStyle/>
              <a:p>
                <a14:m>
                  <m:oMath xmlns:m="http://schemas.openxmlformats.org/officeDocument/2006/math">
                    <m:r>
                      <m:rPr>
                        <m:sty m:val="p"/>
                      </m:rPr>
                      <a:rPr lang="en-US" sz="2400" b="0" i="0" smtClean="0">
                        <a:latin typeface="Cambria Math" panose="02040503050406030204" pitchFamily="18" charset="0"/>
                      </a:rPr>
                      <m:t>G</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A</m:t>
                    </m:r>
                  </m:oMath>
                </a14:m>
                <a:r>
                  <a:rPr lang="en-US" sz="2400" dirty="0" smtClean="0"/>
                  <a:t> </a:t>
                </a:r>
                <a14:m>
                  <m:oMath xmlns:m="http://schemas.openxmlformats.org/officeDocument/2006/math">
                    <m:sSup>
                      <m:sSupPr>
                        <m:ctrlPr>
                          <a:rPr lang="en-US" sz="2400" i="1" dirty="0" smtClean="0">
                            <a:latin typeface="Cambria Math" panose="02040503050406030204" pitchFamily="18" charset="0"/>
                          </a:rPr>
                        </m:ctrlPr>
                      </m:sSupPr>
                      <m:e>
                        <m:r>
                          <m:rPr>
                            <m:sty m:val="p"/>
                          </m:rPr>
                          <a:rPr lang="en-US" sz="2400" i="0" dirty="0" smtClean="0">
                            <a:latin typeface="Cambria Math" panose="02040503050406030204" pitchFamily="18" charset="0"/>
                          </a:rPr>
                          <m:t>e</m:t>
                        </m:r>
                      </m:e>
                      <m:sup>
                        <m:r>
                          <a:rPr lang="en-US" sz="2400" i="0" dirty="0" smtClean="0">
                            <a:latin typeface="Cambria Math" panose="02040503050406030204" pitchFamily="18" charset="0"/>
                          </a:rPr>
                          <m:t>−</m:t>
                        </m:r>
                        <m:r>
                          <m:rPr>
                            <m:sty m:val="p"/>
                          </m:rPr>
                          <a:rPr lang="en-US" sz="2400" b="0" i="0" dirty="0" smtClean="0">
                            <a:latin typeface="Cambria Math" panose="02040503050406030204" pitchFamily="18" charset="0"/>
                          </a:rPr>
                          <m:t>k</m:t>
                        </m:r>
                        <m:r>
                          <a:rPr lang="en-US" sz="2400" b="0" i="0" dirty="0" smtClean="0">
                            <a:latin typeface="Cambria Math" panose="02040503050406030204" pitchFamily="18" charset="0"/>
                          </a:rPr>
                          <m:t> </m:t>
                        </m:r>
                        <m:sSup>
                          <m:sSupPr>
                            <m:ctrlPr>
                              <a:rPr lang="en-US" sz="2400" b="0" i="1" dirty="0" smtClean="0">
                                <a:latin typeface="Cambria Math" panose="02040503050406030204" pitchFamily="18" charset="0"/>
                              </a:rPr>
                            </m:ctrlPr>
                          </m:sSupPr>
                          <m:e>
                            <m:d>
                              <m:dPr>
                                <m:ctrlPr>
                                  <a:rPr lang="en-US" sz="2400" i="1" dirty="0">
                                    <a:latin typeface="Cambria Math" panose="02040503050406030204" pitchFamily="18" charset="0"/>
                                  </a:rPr>
                                </m:ctrlPr>
                              </m:dPr>
                              <m:e>
                                <m:f>
                                  <m:fPr>
                                    <m:ctrlPr>
                                      <a:rPr lang="en-US" sz="2400" i="1" dirty="0">
                                        <a:latin typeface="Cambria Math" panose="02040503050406030204" pitchFamily="18" charset="0"/>
                                      </a:rPr>
                                    </m:ctrlPr>
                                  </m:fPr>
                                  <m:num>
                                    <m:r>
                                      <a:rPr lang="en-US" sz="2400" i="0" dirty="0">
                                        <a:latin typeface="Cambria Math" panose="02040503050406030204" pitchFamily="18" charset="0"/>
                                      </a:rPr>
                                      <m:t>1</m:t>
                                    </m:r>
                                  </m:num>
                                  <m:den>
                                    <m:r>
                                      <m:rPr>
                                        <m:sty m:val="p"/>
                                      </m:rPr>
                                      <a:rPr lang="en-US" sz="2400" i="0" dirty="0">
                                        <a:latin typeface="Cambria Math" panose="02040503050406030204" pitchFamily="18" charset="0"/>
                                      </a:rPr>
                                      <m:t>t</m:t>
                                    </m:r>
                                  </m:den>
                                </m:f>
                              </m:e>
                            </m:d>
                          </m:e>
                          <m:sup>
                            <m:r>
                              <m:rPr>
                                <m:sty m:val="p"/>
                              </m:rPr>
                              <a:rPr lang="en-US" sz="2400" b="0" i="0" dirty="0" smtClean="0">
                                <a:latin typeface="Cambria Math" panose="02040503050406030204" pitchFamily="18" charset="0"/>
                              </a:rPr>
                              <m:t>m</m:t>
                            </m:r>
                          </m:sup>
                        </m:sSup>
                      </m:sup>
                    </m:sSup>
                  </m:oMath>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855640" y="2780928"/>
                <a:ext cx="1835182" cy="56380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78871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how to model the growth of </a:t>
            </a:r>
            <a:r>
              <a:rPr lang="en-GB" dirty="0" smtClean="0"/>
              <a:t>several </a:t>
            </a:r>
            <a:r>
              <a:rPr lang="en-GB" dirty="0"/>
              <a:t>plots?</a:t>
            </a:r>
            <a:endParaRPr lang="pt-PT" dirty="0"/>
          </a:p>
        </p:txBody>
      </p:sp>
      <p:sp>
        <p:nvSpPr>
          <p:cNvPr id="3" name="Content Placeholder 2"/>
          <p:cNvSpPr>
            <a:spLocks noGrp="1"/>
          </p:cNvSpPr>
          <p:nvPr>
            <p:ph idx="1"/>
          </p:nvPr>
        </p:nvSpPr>
        <p:spPr>
          <a:xfrm>
            <a:off x="431371" y="1196753"/>
            <a:ext cx="11328000" cy="5328591"/>
          </a:xfrm>
        </p:spPr>
        <p:txBody>
          <a:bodyPr>
            <a:normAutofit fontScale="92500" lnSpcReduction="20000"/>
          </a:bodyPr>
          <a:lstStyle/>
          <a:p>
            <a:r>
              <a:rPr lang="en-US" dirty="0" smtClean="0"/>
              <a:t>There are several methods to simultaneously model the growth of several plots:</a:t>
            </a:r>
          </a:p>
          <a:p>
            <a:endParaRPr lang="en-US" sz="800" dirty="0" smtClean="0"/>
          </a:p>
          <a:p>
            <a:pPr lvl="1"/>
            <a:r>
              <a:rPr lang="en-US" sz="2400" dirty="0" smtClean="0">
                <a:solidFill>
                  <a:schemeClr val="tx1">
                    <a:lumMod val="50000"/>
                    <a:lumOff val="50000"/>
                  </a:schemeClr>
                </a:solidFill>
              </a:rPr>
              <a:t>The Guide-curve method (only for </a:t>
            </a:r>
            <a:r>
              <a:rPr lang="en-US" sz="2400" dirty="0" err="1" smtClean="0">
                <a:solidFill>
                  <a:schemeClr val="tx1">
                    <a:lumMod val="50000"/>
                    <a:lumOff val="50000"/>
                  </a:schemeClr>
                </a:solidFill>
              </a:rPr>
              <a:t>hdom</a:t>
            </a:r>
            <a:r>
              <a:rPr lang="en-US" sz="2400" dirty="0" smtClean="0">
                <a:solidFill>
                  <a:schemeClr val="tx1">
                    <a:lumMod val="50000"/>
                    <a:lumOff val="50000"/>
                  </a:schemeClr>
                </a:solidFill>
              </a:rPr>
              <a:t>)</a:t>
            </a:r>
          </a:p>
          <a:p>
            <a:pPr lvl="1"/>
            <a:r>
              <a:rPr lang="en-US" sz="2400" dirty="0" smtClean="0">
                <a:solidFill>
                  <a:schemeClr val="tx1">
                    <a:lumMod val="50000"/>
                    <a:lumOff val="50000"/>
                  </a:schemeClr>
                </a:solidFill>
              </a:rPr>
              <a:t>Expressing </a:t>
            </a:r>
            <a:r>
              <a:rPr lang="en-US" sz="2400" dirty="0">
                <a:solidFill>
                  <a:schemeClr val="tx1">
                    <a:lumMod val="50000"/>
                    <a:lumOff val="50000"/>
                  </a:schemeClr>
                </a:solidFill>
              </a:rPr>
              <a:t>the parameters as a function of site and/or tree/stand variables </a:t>
            </a:r>
            <a:r>
              <a:rPr lang="en-US" sz="2400" dirty="0" smtClean="0">
                <a:solidFill>
                  <a:schemeClr val="tx1">
                    <a:lumMod val="50000"/>
                    <a:lumOff val="50000"/>
                  </a:schemeClr>
                </a:solidFill>
              </a:rPr>
              <a:t>(named “</a:t>
            </a:r>
            <a:r>
              <a:rPr lang="en-US" sz="2400" i="1" dirty="0" smtClean="0">
                <a:solidFill>
                  <a:schemeClr val="tx1">
                    <a:lumMod val="50000"/>
                    <a:lumOff val="50000"/>
                  </a:schemeClr>
                </a:solidFill>
              </a:rPr>
              <a:t>Parameter Prediction Method</a:t>
            </a:r>
            <a:r>
              <a:rPr lang="en-US" sz="2400" dirty="0" smtClean="0">
                <a:solidFill>
                  <a:schemeClr val="tx1">
                    <a:lumMod val="50000"/>
                    <a:lumOff val="50000"/>
                  </a:schemeClr>
                </a:solidFill>
              </a:rPr>
              <a:t>” when applied to </a:t>
            </a:r>
            <a:r>
              <a:rPr lang="en-US" sz="2400" dirty="0" err="1" smtClean="0">
                <a:solidFill>
                  <a:schemeClr val="tx1">
                    <a:lumMod val="50000"/>
                    <a:lumOff val="50000"/>
                  </a:schemeClr>
                </a:solidFill>
              </a:rPr>
              <a:t>hdom</a:t>
            </a:r>
            <a:r>
              <a:rPr lang="en-US" sz="2400" dirty="0" smtClean="0">
                <a:solidFill>
                  <a:schemeClr val="tx1">
                    <a:lumMod val="50000"/>
                    <a:lumOff val="50000"/>
                  </a:schemeClr>
                </a:solidFill>
              </a:rPr>
              <a:t>)</a:t>
            </a:r>
            <a:endParaRPr lang="en-US" sz="2400" dirty="0">
              <a:solidFill>
                <a:schemeClr val="tx1">
                  <a:lumMod val="50000"/>
                  <a:lumOff val="50000"/>
                </a:schemeClr>
              </a:solidFill>
            </a:endParaRPr>
          </a:p>
          <a:p>
            <a:pPr lvl="1"/>
            <a:r>
              <a:rPr lang="en-US" sz="2400" b="1" dirty="0" smtClean="0"/>
              <a:t>Growth </a:t>
            </a:r>
            <a:r>
              <a:rPr lang="en-US" sz="2400" b="1" dirty="0"/>
              <a:t>functions formulated as difference equations </a:t>
            </a:r>
            <a:r>
              <a:rPr lang="en-US" sz="2400" i="1" dirty="0" smtClean="0"/>
              <a:t>chap 7.8</a:t>
            </a:r>
            <a:endParaRPr lang="en-US" sz="2400" i="1" dirty="0"/>
          </a:p>
          <a:p>
            <a:pPr lvl="2"/>
            <a:r>
              <a:rPr lang="en-US" sz="2400" b="1" dirty="0" smtClean="0"/>
              <a:t>Algebraic Difference Approach (ADA) </a:t>
            </a:r>
            <a:r>
              <a:rPr lang="en-US" sz="2400" i="1" dirty="0" smtClean="0"/>
              <a:t>chap 7.8.1</a:t>
            </a:r>
          </a:p>
          <a:p>
            <a:pPr lvl="2"/>
            <a:r>
              <a:rPr lang="en-US" sz="2400" dirty="0" smtClean="0">
                <a:solidFill>
                  <a:schemeClr val="tx1">
                    <a:lumMod val="50000"/>
                    <a:lumOff val="50000"/>
                  </a:schemeClr>
                </a:solidFill>
              </a:rPr>
              <a:t>Generalized Algebraic </a:t>
            </a:r>
            <a:r>
              <a:rPr lang="en-US" sz="2400" dirty="0">
                <a:solidFill>
                  <a:schemeClr val="tx1">
                    <a:lumMod val="50000"/>
                    <a:lumOff val="50000"/>
                  </a:schemeClr>
                </a:solidFill>
              </a:rPr>
              <a:t>Difference Approach </a:t>
            </a:r>
            <a:r>
              <a:rPr lang="en-US" sz="2400" dirty="0" smtClean="0">
                <a:solidFill>
                  <a:schemeClr val="tx1">
                    <a:lumMod val="50000"/>
                    <a:lumOff val="50000"/>
                  </a:schemeClr>
                </a:solidFill>
              </a:rPr>
              <a:t>(GADA)</a:t>
            </a:r>
          </a:p>
          <a:p>
            <a:pPr lvl="1"/>
            <a:r>
              <a:rPr lang="en-US" sz="2400" dirty="0" smtClean="0">
                <a:solidFill>
                  <a:schemeClr val="tx1">
                    <a:lumMod val="50000"/>
                    <a:lumOff val="50000"/>
                  </a:schemeClr>
                </a:solidFill>
              </a:rPr>
              <a:t>Mixed-effects models</a:t>
            </a:r>
          </a:p>
          <a:p>
            <a:pPr lvl="1"/>
            <a:endParaRPr lang="en-US" sz="800" dirty="0" smtClean="0"/>
          </a:p>
          <a:p>
            <a:r>
              <a:rPr lang="en-US" dirty="0" smtClean="0">
                <a:solidFill>
                  <a:schemeClr val="bg1"/>
                </a:solidFill>
              </a:rPr>
              <a:t>In this course we will just focus the first three methods (information on other methods available at the end of the slides) </a:t>
            </a:r>
          </a:p>
          <a:p>
            <a:pPr lvl="1"/>
            <a:endParaRPr lang="pt-PT" dirty="0"/>
          </a:p>
        </p:txBody>
      </p:sp>
    </p:spTree>
    <p:extLst>
      <p:ext uri="{BB962C8B-B14F-4D97-AF65-F5344CB8AC3E}">
        <p14:creationId xmlns:p14="http://schemas.microsoft.com/office/powerpoint/2010/main" val="9484639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smtClean="0"/>
              <a:t>Growth </a:t>
            </a:r>
            <a:r>
              <a:rPr lang="en-US" b="1" dirty="0"/>
              <a:t>functions formulated as difference </a:t>
            </a:r>
            <a:r>
              <a:rPr lang="en-US" b="1" dirty="0" smtClean="0"/>
              <a:t>equations</a:t>
            </a: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200" dirty="0">
                <a:latin typeface="+mn-lt"/>
              </a:rPr>
              <a:t>If the data set includes </a:t>
            </a:r>
            <a:r>
              <a:rPr lang="en-US" sz="2200" b="1" dirty="0">
                <a:solidFill>
                  <a:srgbClr val="008000"/>
                </a:solidFill>
                <a:latin typeface="+mn-lt"/>
              </a:rPr>
              <a:t>at least two </a:t>
            </a:r>
            <a:r>
              <a:rPr lang="en-US" sz="2200" b="1" dirty="0" err="1">
                <a:solidFill>
                  <a:srgbClr val="008000"/>
                </a:solidFill>
                <a:latin typeface="+mn-lt"/>
              </a:rPr>
              <a:t>remeasurements</a:t>
            </a:r>
            <a:r>
              <a:rPr lang="en-US" sz="2200" b="1" dirty="0">
                <a:solidFill>
                  <a:srgbClr val="008000"/>
                </a:solidFill>
                <a:latin typeface="+mn-lt"/>
              </a:rPr>
              <a:t> from each plot</a:t>
            </a:r>
            <a:r>
              <a:rPr lang="en-US" sz="2200" dirty="0">
                <a:latin typeface="+mn-lt"/>
              </a:rPr>
              <a:t>, it is possible to fit growth functions in the difference equation </a:t>
            </a:r>
            <a:r>
              <a:rPr lang="en-US" sz="2200" dirty="0" smtClean="0">
                <a:latin typeface="+mn-lt"/>
              </a:rPr>
              <a:t>form</a:t>
            </a:r>
          </a:p>
          <a:p>
            <a:pPr lvl="1"/>
            <a:endParaRPr lang="en-US" sz="800" dirty="0">
              <a:latin typeface="+mn-lt"/>
            </a:endParaRPr>
          </a:p>
          <a:p>
            <a:pPr lvl="1"/>
            <a:r>
              <a:rPr lang="en-US" sz="2200" dirty="0" smtClean="0">
                <a:latin typeface="+mn-lt"/>
              </a:rPr>
              <a:t>The </a:t>
            </a:r>
            <a:r>
              <a:rPr lang="en-US" sz="2200" dirty="0">
                <a:latin typeface="+mn-lt"/>
              </a:rPr>
              <a:t>existence of </a:t>
            </a:r>
            <a:r>
              <a:rPr lang="en-US" sz="2200" b="1" dirty="0">
                <a:solidFill>
                  <a:srgbClr val="008000"/>
                </a:solidFill>
                <a:latin typeface="+mn-lt"/>
              </a:rPr>
              <a:t>long term growth series </a:t>
            </a:r>
            <a:r>
              <a:rPr lang="en-US" sz="2200" dirty="0">
                <a:latin typeface="+mn-lt"/>
              </a:rPr>
              <a:t>(interval, permanent and </a:t>
            </a:r>
            <a:r>
              <a:rPr lang="en-US" sz="2200" dirty="0" smtClean="0">
                <a:latin typeface="+mn-lt"/>
              </a:rPr>
              <a:t>or/stem </a:t>
            </a:r>
            <a:r>
              <a:rPr lang="en-US" sz="2200" dirty="0">
                <a:latin typeface="+mn-lt"/>
              </a:rPr>
              <a:t>analysis) is an advantage as in this way the data has more information about the curve </a:t>
            </a:r>
            <a:r>
              <a:rPr lang="en-US" sz="2200" dirty="0" smtClean="0">
                <a:latin typeface="+mn-lt"/>
              </a:rPr>
              <a:t>shape</a:t>
            </a:r>
          </a:p>
          <a:p>
            <a:pPr lvl="1"/>
            <a:endParaRPr lang="en-US" sz="800" dirty="0">
              <a:latin typeface="+mn-lt"/>
            </a:endParaRPr>
          </a:p>
          <a:p>
            <a:pPr lvl="1"/>
            <a:r>
              <a:rPr lang="en-US" sz="2200" dirty="0" smtClean="0">
                <a:latin typeface="+mn-lt"/>
              </a:rPr>
              <a:t>There </a:t>
            </a:r>
            <a:r>
              <a:rPr lang="en-US" sz="2200" dirty="0">
                <a:latin typeface="+mn-lt"/>
              </a:rPr>
              <a:t>are several methods to fit difference equations (self-referencing curves) to growth data but they are out of the scope of this course</a:t>
            </a:r>
          </a:p>
          <a:p>
            <a:pPr lvl="1"/>
            <a:endParaRPr lang="en-US" sz="2200" dirty="0" smtClean="0"/>
          </a:p>
        </p:txBody>
      </p:sp>
    </p:spTree>
    <p:extLst>
      <p:ext uri="{BB962C8B-B14F-4D97-AF65-F5344CB8AC3E}">
        <p14:creationId xmlns:p14="http://schemas.microsoft.com/office/powerpoint/2010/main" val="4525504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GB" dirty="0" smtClean="0"/>
              <a:t>Tree growth</a:t>
            </a:r>
            <a:endParaRPr lang="en-US" dirty="0"/>
          </a:p>
        </p:txBody>
      </p:sp>
      <p:sp>
        <p:nvSpPr>
          <p:cNvPr id="120835" name="Rectangle 3"/>
          <p:cNvSpPr>
            <a:spLocks noGrp="1" noChangeArrowheads="1"/>
          </p:cNvSpPr>
          <p:nvPr>
            <p:ph type="body" idx="1"/>
          </p:nvPr>
        </p:nvSpPr>
        <p:spPr>
          <a:xfrm>
            <a:off x="432000" y="1088740"/>
            <a:ext cx="11328000" cy="5652628"/>
          </a:xfrm>
        </p:spPr>
        <p:txBody>
          <a:bodyPr>
            <a:normAutofit fontScale="92500" lnSpcReduction="10000"/>
          </a:bodyPr>
          <a:lstStyle/>
          <a:p>
            <a:r>
              <a:rPr lang="pt-PT" dirty="0" smtClean="0"/>
              <a:t>The growth of a </a:t>
            </a:r>
            <a:r>
              <a:rPr lang="pt-PT" dirty="0" err="1" smtClean="0"/>
              <a:t>tree</a:t>
            </a:r>
            <a:r>
              <a:rPr lang="pt-PT" dirty="0" smtClean="0"/>
              <a:t> </a:t>
            </a:r>
            <a:r>
              <a:rPr lang="pt-PT" dirty="0" err="1" smtClean="0"/>
              <a:t>is</a:t>
            </a:r>
            <a:r>
              <a:rPr lang="pt-PT" dirty="0" smtClean="0"/>
              <a:t> </a:t>
            </a:r>
            <a:r>
              <a:rPr lang="pt-PT" dirty="0" err="1" smtClean="0"/>
              <a:t>expressed</a:t>
            </a:r>
            <a:r>
              <a:rPr lang="pt-PT" dirty="0" smtClean="0"/>
              <a:t> </a:t>
            </a:r>
            <a:r>
              <a:rPr lang="pt-PT" dirty="0" err="1" smtClean="0"/>
              <a:t>by</a:t>
            </a:r>
            <a:r>
              <a:rPr lang="pt-PT" dirty="0" smtClean="0"/>
              <a:t> </a:t>
            </a:r>
            <a:r>
              <a:rPr lang="pt-PT" dirty="0" err="1" smtClean="0"/>
              <a:t>the</a:t>
            </a:r>
            <a:r>
              <a:rPr lang="pt-PT" dirty="0" smtClean="0"/>
              <a:t> modification of the different variables that characterize a tree: </a:t>
            </a:r>
          </a:p>
          <a:p>
            <a:endParaRPr lang="pt-PT" sz="900" dirty="0" smtClean="0"/>
          </a:p>
          <a:p>
            <a:pPr lvl="1"/>
            <a:r>
              <a:rPr lang="pt-PT" dirty="0" err="1" smtClean="0"/>
              <a:t>diameter</a:t>
            </a:r>
            <a:r>
              <a:rPr lang="pt-PT" dirty="0" smtClean="0"/>
              <a:t> at breast height, </a:t>
            </a:r>
          </a:p>
          <a:p>
            <a:pPr lvl="1"/>
            <a:r>
              <a:rPr lang="pt-PT" dirty="0" smtClean="0"/>
              <a:t>total height, </a:t>
            </a:r>
          </a:p>
          <a:p>
            <a:pPr lvl="1"/>
            <a:r>
              <a:rPr lang="pt-PT" dirty="0" err="1" smtClean="0"/>
              <a:t>height</a:t>
            </a:r>
            <a:r>
              <a:rPr lang="pt-PT" dirty="0" smtClean="0"/>
              <a:t> to the base of the crown, </a:t>
            </a:r>
          </a:p>
          <a:p>
            <a:pPr lvl="1"/>
            <a:r>
              <a:rPr lang="pt-PT" dirty="0" err="1" smtClean="0"/>
              <a:t>stem</a:t>
            </a:r>
            <a:r>
              <a:rPr lang="pt-PT" dirty="0" smtClean="0"/>
              <a:t> profile, total and partial volumes, </a:t>
            </a:r>
            <a:r>
              <a:rPr lang="pt-PT" dirty="0" err="1" smtClean="0"/>
              <a:t>etc</a:t>
            </a:r>
            <a:endParaRPr lang="pt-PT" dirty="0" smtClean="0"/>
          </a:p>
          <a:p>
            <a:endParaRPr lang="pt-PT" sz="900" dirty="0" smtClean="0"/>
          </a:p>
          <a:p>
            <a:endParaRPr lang="pt-PT" sz="1200" dirty="0" smtClean="0"/>
          </a:p>
          <a:p>
            <a:endParaRPr lang="pt-PT" sz="1200" dirty="0"/>
          </a:p>
          <a:p>
            <a:endParaRPr lang="pt-PT" sz="1200" dirty="0" smtClean="0"/>
          </a:p>
          <a:p>
            <a:endParaRPr lang="pt-PT" sz="900" dirty="0"/>
          </a:p>
          <a:p>
            <a:r>
              <a:rPr lang="pt-PT" dirty="0" err="1"/>
              <a:t>The</a:t>
            </a:r>
            <a:r>
              <a:rPr lang="pt-PT" dirty="0"/>
              <a:t> </a:t>
            </a:r>
            <a:r>
              <a:rPr lang="pt-PT" dirty="0" err="1"/>
              <a:t>shape</a:t>
            </a:r>
            <a:r>
              <a:rPr lang="pt-PT" dirty="0"/>
              <a:t> </a:t>
            </a:r>
            <a:r>
              <a:rPr lang="pt-PT" dirty="0" err="1"/>
              <a:t>of</a:t>
            </a:r>
            <a:r>
              <a:rPr lang="pt-PT" dirty="0"/>
              <a:t> </a:t>
            </a:r>
            <a:r>
              <a:rPr lang="pt-PT" dirty="0" err="1"/>
              <a:t>the</a:t>
            </a:r>
            <a:r>
              <a:rPr lang="pt-PT" dirty="0"/>
              <a:t> </a:t>
            </a:r>
            <a:r>
              <a:rPr lang="pt-PT" dirty="0" err="1"/>
              <a:t>growth</a:t>
            </a:r>
            <a:r>
              <a:rPr lang="pt-PT" dirty="0"/>
              <a:t> curve </a:t>
            </a:r>
            <a:r>
              <a:rPr lang="pt-PT" dirty="0" err="1"/>
              <a:t>is</a:t>
            </a:r>
            <a:r>
              <a:rPr lang="pt-PT" dirty="0"/>
              <a:t> </a:t>
            </a:r>
            <a:r>
              <a:rPr lang="pt-PT" dirty="0" err="1"/>
              <a:t>not</a:t>
            </a:r>
            <a:r>
              <a:rPr lang="pt-PT" dirty="0"/>
              <a:t> </a:t>
            </a:r>
            <a:r>
              <a:rPr lang="pt-PT" dirty="0" err="1"/>
              <a:t>the</a:t>
            </a:r>
            <a:r>
              <a:rPr lang="pt-PT" dirty="0"/>
              <a:t> </a:t>
            </a:r>
            <a:r>
              <a:rPr lang="pt-PT" dirty="0" err="1"/>
              <a:t>same</a:t>
            </a:r>
            <a:r>
              <a:rPr lang="pt-PT" dirty="0"/>
              <a:t> for </a:t>
            </a:r>
            <a:r>
              <a:rPr lang="pt-PT" dirty="0" err="1"/>
              <a:t>all</a:t>
            </a:r>
            <a:r>
              <a:rPr lang="pt-PT" dirty="0"/>
              <a:t> </a:t>
            </a:r>
            <a:r>
              <a:rPr lang="pt-PT" dirty="0" err="1"/>
              <a:t>the</a:t>
            </a:r>
            <a:r>
              <a:rPr lang="pt-PT" dirty="0"/>
              <a:t> </a:t>
            </a:r>
            <a:r>
              <a:rPr lang="pt-PT" dirty="0" err="1"/>
              <a:t>tree</a:t>
            </a:r>
            <a:r>
              <a:rPr lang="pt-PT" dirty="0"/>
              <a:t> </a:t>
            </a:r>
            <a:r>
              <a:rPr lang="pt-PT" dirty="0" err="1"/>
              <a:t>variables</a:t>
            </a:r>
            <a:endParaRPr lang="en-US" dirty="0"/>
          </a:p>
          <a:p>
            <a:endParaRPr lang="pt-PT" sz="1200" dirty="0" smtClean="0"/>
          </a:p>
          <a:p>
            <a:pPr lvl="1"/>
            <a:endParaRPr lang="pt-PT" sz="800" dirty="0"/>
          </a:p>
        </p:txBody>
      </p:sp>
      <p:pic>
        <p:nvPicPr>
          <p:cNvPr id="4" name="Picture 3"/>
          <p:cNvPicPr>
            <a:picLocks noChangeAspect="1"/>
          </p:cNvPicPr>
          <p:nvPr/>
        </p:nvPicPr>
        <p:blipFill>
          <a:blip r:embed="rId2"/>
          <a:stretch>
            <a:fillRect/>
          </a:stretch>
        </p:blipFill>
        <p:spPr>
          <a:xfrm>
            <a:off x="6672064" y="1481313"/>
            <a:ext cx="5310366" cy="4467967"/>
          </a:xfrm>
          <a:prstGeom prst="rect">
            <a:avLst/>
          </a:prstGeom>
        </p:spPr>
      </p:pic>
      <p:sp>
        <p:nvSpPr>
          <p:cNvPr id="5" name="Rectangle 3"/>
          <p:cNvSpPr txBox="1">
            <a:spLocks noChangeArrowheads="1"/>
          </p:cNvSpPr>
          <p:nvPr/>
        </p:nvSpPr>
        <p:spPr>
          <a:xfrm>
            <a:off x="432000" y="4601277"/>
            <a:ext cx="6648085" cy="1348003"/>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PT" sz="2200" dirty="0" err="1" smtClean="0"/>
              <a:t>When</a:t>
            </a:r>
            <a:r>
              <a:rPr lang="pt-PT" sz="2200" dirty="0" smtClean="0"/>
              <a:t> </a:t>
            </a:r>
            <a:r>
              <a:rPr lang="pt-PT" sz="2200" dirty="0" err="1" smtClean="0"/>
              <a:t>studying</a:t>
            </a:r>
            <a:r>
              <a:rPr lang="pt-PT" sz="2200" dirty="0" smtClean="0"/>
              <a:t> </a:t>
            </a:r>
            <a:r>
              <a:rPr lang="pt-PT" sz="2200" dirty="0" err="1" smtClean="0"/>
              <a:t>tree</a:t>
            </a:r>
            <a:r>
              <a:rPr lang="pt-PT" sz="2200" dirty="0" smtClean="0"/>
              <a:t> </a:t>
            </a:r>
            <a:r>
              <a:rPr lang="pt-PT" sz="2200" dirty="0" err="1" smtClean="0"/>
              <a:t>growth</a:t>
            </a:r>
            <a:r>
              <a:rPr lang="pt-PT" sz="2200" dirty="0" smtClean="0"/>
              <a:t> </a:t>
            </a:r>
            <a:r>
              <a:rPr lang="pt-PT" sz="2200" dirty="0" err="1" smtClean="0"/>
              <a:t>it</a:t>
            </a:r>
            <a:r>
              <a:rPr lang="pt-PT" sz="2200" dirty="0" smtClean="0"/>
              <a:t> </a:t>
            </a:r>
            <a:r>
              <a:rPr lang="pt-PT" sz="2200" dirty="0" err="1" smtClean="0"/>
              <a:t>is</a:t>
            </a:r>
            <a:r>
              <a:rPr lang="pt-PT" sz="2200" dirty="0" smtClean="0"/>
              <a:t> </a:t>
            </a:r>
            <a:r>
              <a:rPr lang="pt-PT" sz="2200" dirty="0" err="1" smtClean="0"/>
              <a:t>very</a:t>
            </a:r>
            <a:r>
              <a:rPr lang="pt-PT" sz="2200" dirty="0" smtClean="0"/>
              <a:t> </a:t>
            </a:r>
            <a:r>
              <a:rPr lang="pt-PT" sz="2200" dirty="0" err="1" smtClean="0"/>
              <a:t>important</a:t>
            </a:r>
            <a:r>
              <a:rPr lang="pt-PT" sz="2200" dirty="0" smtClean="0"/>
              <a:t> to define </a:t>
            </a:r>
            <a:r>
              <a:rPr lang="pt-PT" sz="2200" dirty="0" err="1" smtClean="0"/>
              <a:t>unambiguously</a:t>
            </a:r>
            <a:r>
              <a:rPr lang="pt-PT" sz="2200" dirty="0" smtClean="0"/>
              <a:t> </a:t>
            </a:r>
            <a:r>
              <a:rPr lang="pt-PT" sz="2200" dirty="0" err="1" smtClean="0"/>
              <a:t>which</a:t>
            </a:r>
            <a:r>
              <a:rPr lang="pt-PT" sz="2200" dirty="0" smtClean="0"/>
              <a:t> </a:t>
            </a:r>
            <a:r>
              <a:rPr lang="pt-PT" sz="2200" dirty="0" err="1" smtClean="0"/>
              <a:t>is</a:t>
            </a:r>
            <a:r>
              <a:rPr lang="pt-PT" sz="2200" dirty="0" smtClean="0"/>
              <a:t> </a:t>
            </a:r>
            <a:r>
              <a:rPr lang="pt-PT" sz="2200" dirty="0" err="1" smtClean="0"/>
              <a:t>the</a:t>
            </a:r>
            <a:r>
              <a:rPr lang="pt-PT" sz="2200" dirty="0" smtClean="0"/>
              <a:t> </a:t>
            </a:r>
            <a:r>
              <a:rPr lang="pt-PT" sz="2200" dirty="0" err="1" smtClean="0"/>
              <a:t>variable</a:t>
            </a:r>
            <a:r>
              <a:rPr lang="pt-PT" sz="2200" dirty="0" smtClean="0"/>
              <a:t> </a:t>
            </a:r>
            <a:r>
              <a:rPr lang="pt-PT" sz="2200" dirty="0" err="1" smtClean="0"/>
              <a:t>of</a:t>
            </a:r>
            <a:r>
              <a:rPr lang="pt-PT" sz="2200" dirty="0" smtClean="0"/>
              <a:t> </a:t>
            </a:r>
            <a:r>
              <a:rPr lang="pt-PT" sz="2200" dirty="0" err="1" smtClean="0"/>
              <a:t>interest</a:t>
            </a:r>
            <a:endParaRPr lang="pt-PT" sz="2200" dirty="0" smtClean="0"/>
          </a:p>
        </p:txBody>
      </p:sp>
    </p:spTree>
    <p:extLst>
      <p:ext uri="{BB962C8B-B14F-4D97-AF65-F5344CB8AC3E}">
        <p14:creationId xmlns:p14="http://schemas.microsoft.com/office/powerpoint/2010/main" val="1951831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left)">
                                      <p:cBhvr>
                                        <p:cTn id="7" dur="500"/>
                                        <p:tgtEl>
                                          <p:spTgt spid="120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0835">
                                            <p:txEl>
                                              <p:pRg st="2" end="2"/>
                                            </p:txEl>
                                          </p:spTgt>
                                        </p:tgtEl>
                                        <p:attrNameLst>
                                          <p:attrName>style.visibility</p:attrName>
                                        </p:attrNameLst>
                                      </p:cBhvr>
                                      <p:to>
                                        <p:strVal val="visible"/>
                                      </p:to>
                                    </p:set>
                                    <p:animEffect transition="in" filter="wipe(left)">
                                      <p:cBhvr>
                                        <p:cTn id="12" dur="500"/>
                                        <p:tgtEl>
                                          <p:spTgt spid="1208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0835">
                                            <p:txEl>
                                              <p:pRg st="3" end="3"/>
                                            </p:txEl>
                                          </p:spTgt>
                                        </p:tgtEl>
                                        <p:attrNameLst>
                                          <p:attrName>style.visibility</p:attrName>
                                        </p:attrNameLst>
                                      </p:cBhvr>
                                      <p:to>
                                        <p:strVal val="visible"/>
                                      </p:to>
                                    </p:set>
                                    <p:animEffect transition="in" filter="wipe(left)">
                                      <p:cBhvr>
                                        <p:cTn id="17" dur="500"/>
                                        <p:tgtEl>
                                          <p:spTgt spid="1208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0835">
                                            <p:txEl>
                                              <p:pRg st="4" end="4"/>
                                            </p:txEl>
                                          </p:spTgt>
                                        </p:tgtEl>
                                        <p:attrNameLst>
                                          <p:attrName>style.visibility</p:attrName>
                                        </p:attrNameLst>
                                      </p:cBhvr>
                                      <p:to>
                                        <p:strVal val="visible"/>
                                      </p:to>
                                    </p:set>
                                    <p:animEffect transition="in" filter="wipe(left)">
                                      <p:cBhvr>
                                        <p:cTn id="22" dur="500"/>
                                        <p:tgtEl>
                                          <p:spTgt spid="1208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0835">
                                            <p:txEl>
                                              <p:pRg st="5" end="5"/>
                                            </p:txEl>
                                          </p:spTgt>
                                        </p:tgtEl>
                                        <p:attrNameLst>
                                          <p:attrName>style.visibility</p:attrName>
                                        </p:attrNameLst>
                                      </p:cBhvr>
                                      <p:to>
                                        <p:strVal val="visible"/>
                                      </p:to>
                                    </p:set>
                                    <p:animEffect transition="in" filter="wipe(left)">
                                      <p:cBhvr>
                                        <p:cTn id="27" dur="500"/>
                                        <p:tgtEl>
                                          <p:spTgt spid="12083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left)">
                                      <p:cBhvr>
                                        <p:cTn id="36" dur="500"/>
                                        <p:tgtEl>
                                          <p:spTgt spid="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0835">
                                            <p:txEl>
                                              <p:pRg st="11" end="11"/>
                                            </p:txEl>
                                          </p:spTgt>
                                        </p:tgtEl>
                                        <p:attrNameLst>
                                          <p:attrName>style.visibility</p:attrName>
                                        </p:attrNameLst>
                                      </p:cBhvr>
                                      <p:to>
                                        <p:strVal val="visible"/>
                                      </p:to>
                                    </p:set>
                                    <p:animEffect transition="in" filter="wipe(left)">
                                      <p:cBhvr>
                                        <p:cTn id="41" dur="500"/>
                                        <p:tgtEl>
                                          <p:spTgt spid="12083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smtClean="0"/>
              <a:t>Growth </a:t>
            </a:r>
            <a:r>
              <a:rPr lang="en-US" b="1" dirty="0"/>
              <a:t>functions formulated as difference </a:t>
            </a:r>
            <a:r>
              <a:rPr lang="en-US" b="1" dirty="0" smtClean="0"/>
              <a:t>equations - ADA</a:t>
            </a: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fontScale="77500" lnSpcReduction="20000"/>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Algebraic difference approach (ADA)</a:t>
            </a:r>
          </a:p>
          <a:p>
            <a:endParaRPr lang="en-US" sz="700" dirty="0"/>
          </a:p>
          <a:p>
            <a:pPr lvl="1"/>
            <a:r>
              <a:rPr lang="en-US" sz="2400" dirty="0"/>
              <a:t>When formulating a growth function as a difference equation, it is assumed that </a:t>
            </a:r>
            <a:r>
              <a:rPr lang="en-US" sz="2400" dirty="0">
                <a:solidFill>
                  <a:srgbClr val="008000"/>
                </a:solidFill>
              </a:rPr>
              <a:t>the curves belonging to the same “family” differ just by one parameter </a:t>
            </a:r>
            <a:r>
              <a:rPr lang="en-US" sz="2400" dirty="0"/>
              <a:t>-  the </a:t>
            </a:r>
            <a:r>
              <a:rPr lang="en-US" sz="2400" dirty="0" smtClean="0"/>
              <a:t>site-specific </a:t>
            </a:r>
            <a:r>
              <a:rPr lang="en-US" sz="2400" dirty="0"/>
              <a:t>parameter</a:t>
            </a:r>
          </a:p>
          <a:p>
            <a:pPr lvl="1"/>
            <a:endParaRPr lang="en-US" sz="900" dirty="0"/>
          </a:p>
          <a:p>
            <a:pPr lvl="1"/>
            <a:r>
              <a:rPr lang="en-US" sz="2600" dirty="0"/>
              <a:t>A growth function with 3 parameters allows for 3 different formulations, usually denoted by the </a:t>
            </a:r>
            <a:r>
              <a:rPr lang="en-US" sz="2600" dirty="0" smtClean="0"/>
              <a:t>free/site-specific </a:t>
            </a:r>
            <a:r>
              <a:rPr lang="en-US" sz="2600" dirty="0"/>
              <a:t>parameter</a:t>
            </a:r>
          </a:p>
          <a:p>
            <a:pPr lvl="1"/>
            <a:endParaRPr lang="en-US" sz="900" dirty="0"/>
          </a:p>
          <a:p>
            <a:pPr lvl="1"/>
            <a:r>
              <a:rPr lang="en-US" sz="2600" dirty="0"/>
              <a:t>For example for the Richards function:</a:t>
            </a:r>
          </a:p>
          <a:p>
            <a:pPr lvl="2">
              <a:buFont typeface="Marlett" pitchFamily="2" charset="2"/>
              <a:buNone/>
            </a:pPr>
            <a:r>
              <a:rPr lang="en-US" sz="2300" dirty="0">
                <a:solidFill>
                  <a:srgbClr val="008000"/>
                </a:solidFill>
              </a:rPr>
              <a:t>Richards-A (model with site specific asymptote)</a:t>
            </a:r>
          </a:p>
          <a:p>
            <a:pPr lvl="2">
              <a:buFont typeface="Marlett" pitchFamily="2" charset="2"/>
              <a:buNone/>
            </a:pPr>
            <a:r>
              <a:rPr lang="en-US" sz="2300" dirty="0">
                <a:solidFill>
                  <a:srgbClr val="008000"/>
                </a:solidFill>
              </a:rPr>
              <a:t>Richards-k (model with common asymptote)</a:t>
            </a:r>
          </a:p>
          <a:p>
            <a:pPr lvl="2">
              <a:buFont typeface="Marlett" pitchFamily="2" charset="2"/>
              <a:buNone/>
            </a:pPr>
            <a:r>
              <a:rPr lang="en-US" sz="2300" dirty="0">
                <a:solidFill>
                  <a:srgbClr val="008000"/>
                </a:solidFill>
              </a:rPr>
              <a:t>Richards-m (model with common asymptote)</a:t>
            </a:r>
          </a:p>
          <a:p>
            <a:pPr lvl="1"/>
            <a:endParaRPr lang="en-US" sz="2200" dirty="0" smtClean="0"/>
          </a:p>
        </p:txBody>
      </p:sp>
    </p:spTree>
    <p:extLst>
      <p:ext uri="{BB962C8B-B14F-4D97-AF65-F5344CB8AC3E}">
        <p14:creationId xmlns:p14="http://schemas.microsoft.com/office/powerpoint/2010/main" val="1102685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wipe(left)">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left)">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wipe(left)">
                                      <p:cBhvr>
                                        <p:cTn id="32" dur="500"/>
                                        <p:tgtEl>
                                          <p:spTgt spid="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wipe(left)">
                                      <p:cBhvr>
                                        <p:cTn id="3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smtClean="0"/>
              <a:t>Growth </a:t>
            </a:r>
            <a:r>
              <a:rPr lang="en-US" b="1" dirty="0"/>
              <a:t>functions formulated as difference </a:t>
            </a:r>
            <a:r>
              <a:rPr lang="en-US" b="1" dirty="0" smtClean="0"/>
              <a:t>equations - ADA</a:t>
            </a: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dirty="0" err="1"/>
              <a:t>Lundvqvist</a:t>
            </a:r>
            <a:r>
              <a:rPr lang="en-US" sz="1800" dirty="0"/>
              <a:t>- </a:t>
            </a:r>
            <a:r>
              <a:rPr lang="en-US" sz="1800" dirty="0" smtClean="0"/>
              <a:t>A (A </a:t>
            </a:r>
            <a:r>
              <a:rPr lang="en-US" sz="1800" dirty="0"/>
              <a:t>is </a:t>
            </a:r>
            <a:r>
              <a:rPr lang="en-US" sz="1800" dirty="0" smtClean="0"/>
              <a:t>site-specific and k </a:t>
            </a:r>
            <a:r>
              <a:rPr lang="en-US" sz="1800" dirty="0"/>
              <a:t>and </a:t>
            </a:r>
            <a:r>
              <a:rPr lang="en-US" sz="1800" dirty="0" smtClean="0"/>
              <a:t>m as common parameters)</a:t>
            </a:r>
            <a:endParaRPr lang="en-US" sz="1800" dirty="0"/>
          </a:p>
          <a:p>
            <a:endParaRPr lang="en-US" sz="700" dirty="0"/>
          </a:p>
          <a:p>
            <a:pPr lvl="1"/>
            <a:endParaRPr lang="en-US" sz="2200" dirty="0" smtClean="0"/>
          </a:p>
        </p:txBody>
      </p:sp>
      <p:sp>
        <p:nvSpPr>
          <p:cNvPr id="6" name="Rectangle 5"/>
          <p:cNvSpPr>
            <a:spLocks noChangeArrowheads="1"/>
          </p:cNvSpPr>
          <p:nvPr/>
        </p:nvSpPr>
        <p:spPr bwMode="auto">
          <a:xfrm>
            <a:off x="1524001" y="293953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9" name="Rectangle 9"/>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5" name="Text Box 5"/>
          <p:cNvSpPr txBox="1">
            <a:spLocks noChangeArrowheads="1"/>
          </p:cNvSpPr>
          <p:nvPr/>
        </p:nvSpPr>
        <p:spPr bwMode="auto">
          <a:xfrm>
            <a:off x="431371" y="5403827"/>
            <a:ext cx="11328000" cy="369332"/>
          </a:xfrm>
          <a:prstGeom prst="rect">
            <a:avLst/>
          </a:prstGeom>
          <a:noFill/>
          <a:ln w="9525">
            <a:noFill/>
            <a:miter lim="800000"/>
            <a:headEnd/>
            <a:tailEnd/>
          </a:ln>
          <a:effectLst/>
        </p:spPr>
        <p:txBody>
          <a:bodyPr wrap="square" anchor="ctr">
            <a:spAutoFit/>
          </a:bodyPr>
          <a:lstStyle/>
          <a:p>
            <a:pPr>
              <a:spcBef>
                <a:spcPct val="20000"/>
              </a:spcBef>
            </a:pPr>
            <a:r>
              <a:rPr lang="en-US" dirty="0">
                <a:solidFill>
                  <a:srgbClr val="008000"/>
                </a:solidFill>
                <a:latin typeface="Trebuchet MS" pitchFamily="34" charset="0"/>
              </a:rPr>
              <a:t>A specific curve of the family is defined by the value of the free </a:t>
            </a:r>
            <a:r>
              <a:rPr lang="en-US" dirty="0" smtClean="0">
                <a:solidFill>
                  <a:srgbClr val="008000"/>
                </a:solidFill>
                <a:latin typeface="Trebuchet MS" pitchFamily="34" charset="0"/>
              </a:rPr>
              <a:t>parameter (the site-specific)</a:t>
            </a:r>
            <a:endParaRPr lang="en-US" dirty="0">
              <a:solidFill>
                <a:srgbClr val="008000"/>
              </a:solidFill>
              <a:latin typeface="Trebuchet MS" pitchFamily="34" charset="0"/>
            </a:endParaRPr>
          </a:p>
        </p:txBody>
      </p:sp>
      <p:sp>
        <p:nvSpPr>
          <p:cNvPr id="16" name="Text Box 10"/>
          <p:cNvSpPr txBox="1">
            <a:spLocks noChangeArrowheads="1"/>
          </p:cNvSpPr>
          <p:nvPr/>
        </p:nvSpPr>
        <p:spPr bwMode="auto">
          <a:xfrm>
            <a:off x="479376" y="5881171"/>
            <a:ext cx="11279995" cy="369332"/>
          </a:xfrm>
          <a:prstGeom prst="rect">
            <a:avLst/>
          </a:prstGeom>
          <a:noFill/>
          <a:ln w="9525">
            <a:noFill/>
            <a:miter lim="800000"/>
            <a:headEnd/>
            <a:tailEnd/>
          </a:ln>
          <a:effectLst/>
        </p:spPr>
        <p:txBody>
          <a:bodyPr wrap="square" anchor="ctr">
            <a:spAutoFit/>
          </a:bodyPr>
          <a:lstStyle/>
          <a:p>
            <a:pPr>
              <a:spcBef>
                <a:spcPct val="20000"/>
              </a:spcBef>
            </a:pPr>
            <a:r>
              <a:rPr lang="en-US" dirty="0">
                <a:solidFill>
                  <a:srgbClr val="008000"/>
                </a:solidFill>
                <a:latin typeface="Trebuchet MS" pitchFamily="34" charset="0"/>
              </a:rPr>
              <a:t>In practice, the free parameter is a function of an initial condition (</a:t>
            </a:r>
            <a:r>
              <a:rPr lang="en-US" i="1" dirty="0">
                <a:solidFill>
                  <a:srgbClr val="008000"/>
                </a:solidFill>
                <a:latin typeface="Trebuchet MS" pitchFamily="34" charset="0"/>
              </a:rPr>
              <a:t>Y</a:t>
            </a:r>
            <a:r>
              <a:rPr lang="en-US" i="1" baseline="-25000" dirty="0">
                <a:solidFill>
                  <a:srgbClr val="008000"/>
                </a:solidFill>
                <a:latin typeface="Trebuchet MS" pitchFamily="34" charset="0"/>
              </a:rPr>
              <a:t>0</a:t>
            </a:r>
            <a:r>
              <a:rPr lang="en-US" dirty="0">
                <a:solidFill>
                  <a:srgbClr val="008000"/>
                </a:solidFill>
                <a:latin typeface="Trebuchet MS" pitchFamily="34" charset="0"/>
              </a:rPr>
              <a:t>,</a:t>
            </a:r>
            <a:r>
              <a:rPr lang="en-US" i="1" dirty="0">
                <a:solidFill>
                  <a:srgbClr val="008000"/>
                </a:solidFill>
                <a:latin typeface="Trebuchet MS" pitchFamily="34" charset="0"/>
              </a:rPr>
              <a:t>t</a:t>
            </a:r>
            <a:r>
              <a:rPr lang="en-US" i="1" baseline="-25000" dirty="0">
                <a:solidFill>
                  <a:srgbClr val="008000"/>
                </a:solidFill>
                <a:latin typeface="Trebuchet MS" pitchFamily="34" charset="0"/>
              </a:rPr>
              <a:t>0</a:t>
            </a:r>
            <a:r>
              <a:rPr lang="en-US" dirty="0">
                <a:solidFill>
                  <a:srgbClr val="008000"/>
                </a:solidFill>
                <a:latin typeface="Trebuchet MS" pitchFamily="34" charset="0"/>
              </a:rPr>
              <a:t>)</a:t>
            </a:r>
          </a:p>
        </p:txBody>
      </p:sp>
      <p:graphicFrame>
        <p:nvGraphicFramePr>
          <p:cNvPr id="17" name="Object 16"/>
          <p:cNvGraphicFramePr>
            <a:graphicFrameLocks noChangeAspect="1"/>
          </p:cNvGraphicFramePr>
          <p:nvPr>
            <p:extLst>
              <p:ext uri="{D42A27DB-BD31-4B8C-83A1-F6EECF244321}">
                <p14:modId xmlns:p14="http://schemas.microsoft.com/office/powerpoint/2010/main" val="97109331"/>
              </p:ext>
            </p:extLst>
          </p:nvPr>
        </p:nvGraphicFramePr>
        <p:xfrm>
          <a:off x="2397853" y="2728468"/>
          <a:ext cx="2876040" cy="971460"/>
        </p:xfrm>
        <a:graphic>
          <a:graphicData uri="http://schemas.openxmlformats.org/presentationml/2006/ole">
            <mc:AlternateContent xmlns:mc="http://schemas.openxmlformats.org/markup-compatibility/2006">
              <mc:Choice xmlns:v="urn:schemas-microsoft-com:vml" Requires="v">
                <p:oleObj spid="_x0000_s46160" name="Equation" r:id="rId3" imgW="1917360" imgH="647640" progId="Equation.3">
                  <p:embed/>
                </p:oleObj>
              </mc:Choice>
              <mc:Fallback>
                <p:oleObj name="Equation" r:id="rId3" imgW="1917360" imgH="647640" progId="Equation.3">
                  <p:embed/>
                  <p:pic>
                    <p:nvPicPr>
                      <p:cNvPr id="3" name="Object 2"/>
                      <p:cNvPicPr/>
                      <p:nvPr/>
                    </p:nvPicPr>
                    <p:blipFill>
                      <a:blip r:embed="rId4"/>
                      <a:stretch>
                        <a:fillRect/>
                      </a:stretch>
                    </p:blipFill>
                    <p:spPr>
                      <a:xfrm>
                        <a:off x="2397853" y="2728468"/>
                        <a:ext cx="2876040" cy="97146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626902103"/>
              </p:ext>
            </p:extLst>
          </p:nvPr>
        </p:nvGraphicFramePr>
        <p:xfrm>
          <a:off x="7045678" y="2832752"/>
          <a:ext cx="1579562" cy="876300"/>
        </p:xfrm>
        <a:graphic>
          <a:graphicData uri="http://schemas.openxmlformats.org/presentationml/2006/ole">
            <mc:AlternateContent xmlns:mc="http://schemas.openxmlformats.org/markup-compatibility/2006">
              <mc:Choice xmlns:v="urn:schemas-microsoft-com:vml" Requires="v">
                <p:oleObj spid="_x0000_s46161" name="Equation" r:id="rId5" imgW="1054080" imgH="583920" progId="Equation.3">
                  <p:embed/>
                </p:oleObj>
              </mc:Choice>
              <mc:Fallback>
                <p:oleObj name="Equation" r:id="rId5" imgW="1054080" imgH="583920" progId="Equation.3">
                  <p:embed/>
                  <p:pic>
                    <p:nvPicPr>
                      <p:cNvPr id="4" name="Object 3"/>
                      <p:cNvPicPr>
                        <a:picLocks noChangeAspect="1" noChangeArrowheads="1"/>
                      </p:cNvPicPr>
                      <p:nvPr/>
                    </p:nvPicPr>
                    <p:blipFill>
                      <a:blip r:embed="rId6"/>
                      <a:srcRect/>
                      <a:stretch>
                        <a:fillRect/>
                      </a:stretch>
                    </p:blipFill>
                    <p:spPr bwMode="auto">
                      <a:xfrm>
                        <a:off x="7045678" y="2832752"/>
                        <a:ext cx="15795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9" name="Straight Arrow Connector 18"/>
          <p:cNvCxnSpPr/>
          <p:nvPr/>
        </p:nvCxnSpPr>
        <p:spPr bwMode="auto">
          <a:xfrm>
            <a:off x="5531275" y="3140968"/>
            <a:ext cx="1128191" cy="0"/>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graphicFrame>
        <p:nvGraphicFramePr>
          <p:cNvPr id="20" name="Object 19"/>
          <p:cNvGraphicFramePr>
            <a:graphicFrameLocks noChangeAspect="1"/>
          </p:cNvGraphicFramePr>
          <p:nvPr>
            <p:extLst>
              <p:ext uri="{D42A27DB-BD31-4B8C-83A1-F6EECF244321}">
                <p14:modId xmlns:p14="http://schemas.microsoft.com/office/powerpoint/2010/main" val="1888586449"/>
              </p:ext>
            </p:extLst>
          </p:nvPr>
        </p:nvGraphicFramePr>
        <p:xfrm>
          <a:off x="3321873" y="4159116"/>
          <a:ext cx="5256583" cy="1047244"/>
        </p:xfrm>
        <a:graphic>
          <a:graphicData uri="http://schemas.openxmlformats.org/presentationml/2006/ole">
            <mc:AlternateContent xmlns:mc="http://schemas.openxmlformats.org/markup-compatibility/2006">
              <mc:Choice xmlns:v="urn:schemas-microsoft-com:vml" Requires="v">
                <p:oleObj spid="_x0000_s46162" name="Equation" r:id="rId7" imgW="2869920" imgH="571320" progId="Equation.3">
                  <p:embed/>
                </p:oleObj>
              </mc:Choice>
              <mc:Fallback>
                <p:oleObj name="Equation" r:id="rId7" imgW="2869920" imgH="571320" progId="Equation.3">
                  <p:embed/>
                  <p:pic>
                    <p:nvPicPr>
                      <p:cNvPr id="7" name="Object 6"/>
                      <p:cNvPicPr>
                        <a:picLocks noChangeAspect="1" noChangeArrowheads="1"/>
                      </p:cNvPicPr>
                      <p:nvPr/>
                    </p:nvPicPr>
                    <p:blipFill>
                      <a:blip r:embed="rId8"/>
                      <a:srcRect/>
                      <a:stretch>
                        <a:fillRect/>
                      </a:stretch>
                    </p:blipFill>
                    <p:spPr bwMode="auto">
                      <a:xfrm>
                        <a:off x="3321873" y="4159116"/>
                        <a:ext cx="5256583" cy="104724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075173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smtClean="0"/>
              <a:t>Growth </a:t>
            </a:r>
            <a:r>
              <a:rPr lang="en-US" b="1" dirty="0"/>
              <a:t>functions formulated as difference </a:t>
            </a:r>
            <a:r>
              <a:rPr lang="en-US" b="1" dirty="0" smtClean="0"/>
              <a:t>equations - ADA</a:t>
            </a:r>
            <a:endParaRPr lang="pt-PT" b="1" dirty="0" smtClean="0"/>
          </a:p>
          <a:p>
            <a:pPr algn="ctr">
              <a:lnSpc>
                <a:spcPct val="90000"/>
              </a:lnSpc>
            </a:pP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dirty="0" err="1"/>
              <a:t>Lundvqvist</a:t>
            </a:r>
            <a:r>
              <a:rPr lang="en-US" sz="1800" dirty="0"/>
              <a:t>- k</a:t>
            </a:r>
          </a:p>
          <a:p>
            <a:endParaRPr lang="en-US" sz="700" dirty="0"/>
          </a:p>
          <a:p>
            <a:pPr lvl="1"/>
            <a:endParaRPr lang="en-US" sz="2200" dirty="0" smtClean="0"/>
          </a:p>
        </p:txBody>
      </p:sp>
      <p:sp>
        <p:nvSpPr>
          <p:cNvPr id="6" name="Rectangle 5"/>
          <p:cNvSpPr>
            <a:spLocks noChangeArrowheads="1"/>
          </p:cNvSpPr>
          <p:nvPr/>
        </p:nvSpPr>
        <p:spPr bwMode="auto">
          <a:xfrm>
            <a:off x="1524001" y="293953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8" name="Rectangle 7"/>
          <p:cNvSpPr>
            <a:spLocks noChangeArrowheads="1"/>
          </p:cNvSpPr>
          <p:nvPr/>
        </p:nvSpPr>
        <p:spPr bwMode="auto">
          <a:xfrm>
            <a:off x="1830693" y="4022105"/>
            <a:ext cx="8610600" cy="2433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216000"/>
          <a:lstStyle/>
          <a:p>
            <a:pPr marL="342900" indent="-342900" algn="just">
              <a:spcBef>
                <a:spcPct val="50000"/>
              </a:spcBef>
              <a:buClr>
                <a:srgbClr val="009900"/>
              </a:buClr>
              <a:buFont typeface="Marlett" pitchFamily="2" charset="2"/>
              <a:buChar char="r"/>
            </a:pPr>
            <a:r>
              <a:rPr lang="pt-PT" b="1" dirty="0">
                <a:solidFill>
                  <a:schemeClr val="tx1">
                    <a:lumMod val="50000"/>
                    <a:lumOff val="50000"/>
                  </a:schemeClr>
                </a:solidFill>
                <a:latin typeface="Trebuchet MS" pitchFamily="34" charset="0"/>
              </a:rPr>
              <a:t>By making t</a:t>
            </a:r>
            <a:r>
              <a:rPr lang="pt-PT" b="1" baseline="-25000" dirty="0">
                <a:solidFill>
                  <a:schemeClr val="tx1">
                    <a:lumMod val="50000"/>
                    <a:lumOff val="50000"/>
                  </a:schemeClr>
                </a:solidFill>
                <a:latin typeface="Trebuchet MS" pitchFamily="34" charset="0"/>
              </a:rPr>
              <a:t>2</a:t>
            </a:r>
            <a:r>
              <a:rPr lang="pt-PT" b="1" dirty="0">
                <a:solidFill>
                  <a:schemeClr val="tx1">
                    <a:lumMod val="50000"/>
                    <a:lumOff val="50000"/>
                  </a:schemeClr>
                </a:solidFill>
                <a:latin typeface="Trebuchet MS" pitchFamily="34" charset="0"/>
              </a:rPr>
              <a:t>=t</a:t>
            </a:r>
            <a:r>
              <a:rPr lang="pt-PT" b="1" baseline="-25000" dirty="0">
                <a:solidFill>
                  <a:schemeClr val="tx1">
                    <a:lumMod val="50000"/>
                    <a:lumOff val="50000"/>
                  </a:schemeClr>
                </a:solidFill>
                <a:latin typeface="Trebuchet MS" pitchFamily="34" charset="0"/>
              </a:rPr>
              <a:t>p</a:t>
            </a:r>
            <a:r>
              <a:rPr lang="pt-PT" b="1" dirty="0">
                <a:solidFill>
                  <a:schemeClr val="tx1">
                    <a:lumMod val="50000"/>
                    <a:lumOff val="50000"/>
                  </a:schemeClr>
                </a:solidFill>
                <a:latin typeface="Trebuchet MS" pitchFamily="34" charset="0"/>
              </a:rPr>
              <a:t>, we have hdom</a:t>
            </a:r>
            <a:r>
              <a:rPr lang="pt-PT" b="1" baseline="-25000" dirty="0">
                <a:solidFill>
                  <a:schemeClr val="tx1">
                    <a:lumMod val="50000"/>
                    <a:lumOff val="50000"/>
                  </a:schemeClr>
                </a:solidFill>
                <a:latin typeface="Trebuchet MS" pitchFamily="34" charset="0"/>
              </a:rPr>
              <a:t>2</a:t>
            </a:r>
            <a:r>
              <a:rPr lang="pt-PT" b="1" dirty="0">
                <a:solidFill>
                  <a:schemeClr val="tx1">
                    <a:lumMod val="50000"/>
                    <a:lumOff val="50000"/>
                  </a:schemeClr>
                </a:solidFill>
                <a:latin typeface="Trebuchet MS" pitchFamily="34" charset="0"/>
              </a:rPr>
              <a:t>=S</a:t>
            </a:r>
          </a:p>
          <a:p>
            <a:pPr marL="742950" lvl="1" indent="-285750" algn="just">
              <a:spcBef>
                <a:spcPct val="50000"/>
              </a:spcBef>
              <a:buClr>
                <a:srgbClr val="009900"/>
              </a:buClr>
              <a:buFont typeface="Marlett" pitchFamily="2" charset="2"/>
              <a:buChar char="b"/>
            </a:pPr>
            <a:endParaRPr lang="pt-PT" sz="600" b="1" dirty="0">
              <a:solidFill>
                <a:schemeClr val="tx1">
                  <a:lumMod val="50000"/>
                  <a:lumOff val="50000"/>
                </a:schemeClr>
              </a:solidFill>
              <a:latin typeface="Trebuchet MS" pitchFamily="34" charset="0"/>
            </a:endParaRPr>
          </a:p>
          <a:p>
            <a:pPr marL="742950" lvl="1" indent="-285750" algn="just">
              <a:spcBef>
                <a:spcPct val="50000"/>
              </a:spcBef>
              <a:buClr>
                <a:srgbClr val="009900"/>
              </a:buClr>
              <a:buFont typeface="Marlett" pitchFamily="2" charset="2"/>
              <a:buChar char="b"/>
            </a:pPr>
            <a:endParaRPr lang="pt-PT" sz="2200" b="1" dirty="0">
              <a:solidFill>
                <a:schemeClr val="tx1">
                  <a:lumMod val="50000"/>
                  <a:lumOff val="50000"/>
                </a:schemeClr>
              </a:solidFill>
              <a:latin typeface="Trebuchet MS" pitchFamily="34" charset="0"/>
            </a:endParaRPr>
          </a:p>
        </p:txBody>
      </p:sp>
      <p:sp>
        <p:nvSpPr>
          <p:cNvPr id="9" name="Rectangle 9"/>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0" name="Rectangle 11"/>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grpSp>
        <p:nvGrpSpPr>
          <p:cNvPr id="11" name="Group 10"/>
          <p:cNvGrpSpPr/>
          <p:nvPr/>
        </p:nvGrpSpPr>
        <p:grpSpPr>
          <a:xfrm>
            <a:off x="2846389" y="4797426"/>
            <a:ext cx="5953125" cy="1222375"/>
            <a:chOff x="2846389" y="4797426"/>
            <a:chExt cx="5953125" cy="1222375"/>
          </a:xfrm>
        </p:grpSpPr>
        <p:graphicFrame>
          <p:nvGraphicFramePr>
            <p:cNvPr id="12" name="Object 10"/>
            <p:cNvGraphicFramePr>
              <a:graphicFrameLocks noChangeAspect="1"/>
            </p:cNvGraphicFramePr>
            <p:nvPr>
              <p:extLst/>
            </p:nvPr>
          </p:nvGraphicFramePr>
          <p:xfrm>
            <a:off x="2846389" y="4797426"/>
            <a:ext cx="5953125" cy="1116013"/>
          </p:xfrm>
          <a:graphic>
            <a:graphicData uri="http://schemas.openxmlformats.org/presentationml/2006/ole">
              <mc:AlternateContent xmlns:mc="http://schemas.openxmlformats.org/markup-compatibility/2006">
                <mc:Choice xmlns:v="urn:schemas-microsoft-com:vml" Requires="v">
                  <p:oleObj spid="_x0000_s47160" name="Equation" r:id="rId3" imgW="3301920" imgH="622080" progId="Equation.3">
                    <p:embed/>
                  </p:oleObj>
                </mc:Choice>
                <mc:Fallback>
                  <p:oleObj name="Equation" r:id="rId3" imgW="3301920" imgH="622080" progId="Equation.3">
                    <p:embed/>
                    <p:pic>
                      <p:nvPicPr>
                        <p:cNvPr id="165898" name="Object 10"/>
                        <p:cNvPicPr>
                          <a:picLocks noChangeAspect="1" noChangeArrowheads="1"/>
                        </p:cNvPicPr>
                        <p:nvPr/>
                      </p:nvPicPr>
                      <p:blipFill>
                        <a:blip r:embed="rId4"/>
                        <a:srcRect/>
                        <a:stretch>
                          <a:fillRect/>
                        </a:stretch>
                      </p:blipFill>
                      <p:spPr bwMode="auto">
                        <a:xfrm>
                          <a:off x="2846389" y="4797426"/>
                          <a:ext cx="5953125" cy="1116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7320136" y="5558136"/>
              <a:ext cx="864096" cy="461665"/>
            </a:xfrm>
            <a:prstGeom prst="rect">
              <a:avLst/>
            </a:prstGeom>
            <a:solidFill>
              <a:schemeClr val="bg1"/>
            </a:solidFill>
          </p:spPr>
          <p:txBody>
            <a:bodyPr wrap="square" rtlCol="0">
              <a:spAutoFit/>
            </a:bodyPr>
            <a:lstStyle/>
            <a:p>
              <a:pPr algn="ctr"/>
              <a:r>
                <a:rPr lang="en-US" sz="2400" dirty="0" smtClean="0"/>
                <a:t>A</a:t>
              </a:r>
              <a:endParaRPr lang="pt-PT" sz="2400" dirty="0"/>
            </a:p>
          </p:txBody>
        </p:sp>
      </p:grpSp>
      <p:graphicFrame>
        <p:nvGraphicFramePr>
          <p:cNvPr id="14" name="Object 4"/>
          <p:cNvGraphicFramePr>
            <a:graphicFrameLocks noChangeAspect="1"/>
          </p:cNvGraphicFramePr>
          <p:nvPr>
            <p:extLst/>
          </p:nvPr>
        </p:nvGraphicFramePr>
        <p:xfrm>
          <a:off x="2693499" y="2386290"/>
          <a:ext cx="6884987" cy="1096963"/>
        </p:xfrm>
        <a:graphic>
          <a:graphicData uri="http://schemas.openxmlformats.org/presentationml/2006/ole">
            <mc:AlternateContent xmlns:mc="http://schemas.openxmlformats.org/markup-compatibility/2006">
              <mc:Choice xmlns:v="urn:schemas-microsoft-com:vml" Requires="v">
                <p:oleObj spid="_x0000_s47161" name="Equation" r:id="rId5" imgW="3822480" imgH="609480" progId="Equation.3">
                  <p:embed/>
                </p:oleObj>
              </mc:Choice>
              <mc:Fallback>
                <p:oleObj name="Equation" r:id="rId5" imgW="3822480" imgH="609480" progId="Equation.3">
                  <p:embed/>
                  <p:pic>
                    <p:nvPicPr>
                      <p:cNvPr id="165892" name="Object 4"/>
                      <p:cNvPicPr>
                        <a:picLocks noChangeAspect="1" noChangeArrowheads="1"/>
                      </p:cNvPicPr>
                      <p:nvPr/>
                    </p:nvPicPr>
                    <p:blipFill>
                      <a:blip r:embed="rId6"/>
                      <a:srcRect/>
                      <a:stretch>
                        <a:fillRect/>
                      </a:stretch>
                    </p:blipFill>
                    <p:spPr bwMode="auto">
                      <a:xfrm>
                        <a:off x="2693499" y="2386290"/>
                        <a:ext cx="6884987" cy="1096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081484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how to model the growth of </a:t>
            </a:r>
            <a:r>
              <a:rPr lang="en-GB" dirty="0" smtClean="0"/>
              <a:t>several </a:t>
            </a:r>
            <a:r>
              <a:rPr lang="en-GB" dirty="0"/>
              <a:t>plots?</a:t>
            </a:r>
            <a:endParaRPr lang="pt-PT" dirty="0"/>
          </a:p>
        </p:txBody>
      </p:sp>
      <p:sp>
        <p:nvSpPr>
          <p:cNvPr id="3" name="Content Placeholder 2"/>
          <p:cNvSpPr>
            <a:spLocks noGrp="1"/>
          </p:cNvSpPr>
          <p:nvPr>
            <p:ph idx="1"/>
          </p:nvPr>
        </p:nvSpPr>
        <p:spPr>
          <a:xfrm>
            <a:off x="431371" y="1196753"/>
            <a:ext cx="11328000" cy="1154031"/>
          </a:xfrm>
        </p:spPr>
        <p:txBody>
          <a:bodyPr>
            <a:normAutofit/>
          </a:bodyPr>
          <a:lstStyle/>
          <a:p>
            <a:r>
              <a:rPr lang="en-US" sz="2200" dirty="0" smtClean="0"/>
              <a:t>There are several methods to simultaneously model the growth of several plots:</a:t>
            </a:r>
          </a:p>
          <a:p>
            <a:endParaRPr lang="en-US" sz="800" dirty="0" smtClean="0"/>
          </a:p>
          <a:p>
            <a:pPr lvl="1"/>
            <a:endParaRPr lang="pt-PT" dirty="0"/>
          </a:p>
        </p:txBody>
      </p:sp>
      <p:graphicFrame>
        <p:nvGraphicFramePr>
          <p:cNvPr id="8" name="Table 7"/>
          <p:cNvGraphicFramePr>
            <a:graphicFrameLocks noGrp="1"/>
          </p:cNvGraphicFramePr>
          <p:nvPr>
            <p:extLst>
              <p:ext uri="{D42A27DB-BD31-4B8C-83A1-F6EECF244321}">
                <p14:modId xmlns:p14="http://schemas.microsoft.com/office/powerpoint/2010/main" val="1387371841"/>
              </p:ext>
            </p:extLst>
          </p:nvPr>
        </p:nvGraphicFramePr>
        <p:xfrm>
          <a:off x="767408" y="1773768"/>
          <a:ext cx="10991963" cy="4884490"/>
        </p:xfrm>
        <a:graphic>
          <a:graphicData uri="http://schemas.openxmlformats.org/drawingml/2006/table">
            <a:tbl>
              <a:tblPr>
                <a:tableStyleId>{5C22544A-7EE6-4342-B048-85BDC9FD1C3A}</a:tableStyleId>
              </a:tblPr>
              <a:tblGrid>
                <a:gridCol w="1292299">
                  <a:extLst>
                    <a:ext uri="{9D8B030D-6E8A-4147-A177-3AD203B41FA5}">
                      <a16:colId xmlns:a16="http://schemas.microsoft.com/office/drawing/2014/main" val="2682943095"/>
                    </a:ext>
                  </a:extLst>
                </a:gridCol>
                <a:gridCol w="950656">
                  <a:extLst>
                    <a:ext uri="{9D8B030D-6E8A-4147-A177-3AD203B41FA5}">
                      <a16:colId xmlns:a16="http://schemas.microsoft.com/office/drawing/2014/main" val="3964867429"/>
                    </a:ext>
                  </a:extLst>
                </a:gridCol>
                <a:gridCol w="1990436">
                  <a:extLst>
                    <a:ext uri="{9D8B030D-6E8A-4147-A177-3AD203B41FA5}">
                      <a16:colId xmlns:a16="http://schemas.microsoft.com/office/drawing/2014/main" val="1685211486"/>
                    </a:ext>
                  </a:extLst>
                </a:gridCol>
                <a:gridCol w="4634449">
                  <a:extLst>
                    <a:ext uri="{9D8B030D-6E8A-4147-A177-3AD203B41FA5}">
                      <a16:colId xmlns:a16="http://schemas.microsoft.com/office/drawing/2014/main" val="1767944111"/>
                    </a:ext>
                  </a:extLst>
                </a:gridCol>
                <a:gridCol w="2124123">
                  <a:extLst>
                    <a:ext uri="{9D8B030D-6E8A-4147-A177-3AD203B41FA5}">
                      <a16:colId xmlns:a16="http://schemas.microsoft.com/office/drawing/2014/main" val="3943314118"/>
                    </a:ext>
                  </a:extLst>
                </a:gridCol>
              </a:tblGrid>
              <a:tr h="635364">
                <a:tc>
                  <a:txBody>
                    <a:bodyPr/>
                    <a:lstStyle/>
                    <a:p>
                      <a:pPr algn="ctr" fontAlgn="ctr"/>
                      <a:r>
                        <a:rPr lang="en-US" sz="1600" b="1" u="none" strike="noStrike" dirty="0" err="1" smtClean="0">
                          <a:effectLst/>
                        </a:rPr>
                        <a:t>Hdom</a:t>
                      </a:r>
                      <a:r>
                        <a:rPr lang="en-US" sz="1600" b="1" u="none" strike="noStrike" dirty="0" smtClean="0">
                          <a:effectLst/>
                        </a:rPr>
                        <a:t>/S families of curves</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smtClean="0">
                          <a:effectLst/>
                        </a:rPr>
                        <a:t>Type </a:t>
                      </a:r>
                      <a:r>
                        <a:rPr lang="en-US" sz="1600" b="1" u="none" strike="noStrike" dirty="0">
                          <a:effectLst/>
                        </a:rPr>
                        <a:t>of curve</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smtClean="0">
                          <a:effectLst/>
                        </a:rPr>
                        <a:t>Data </a:t>
                      </a:r>
                      <a:r>
                        <a:rPr lang="en-US" sz="1600" b="1" u="none" strike="noStrike" dirty="0">
                          <a:effectLst/>
                        </a:rPr>
                        <a:t>sources</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smtClean="0">
                          <a:effectLst/>
                        </a:rPr>
                        <a:t>Limitations</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smtClean="0">
                          <a:effectLst/>
                        </a:rPr>
                        <a:t>Advantages</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0874915"/>
                  </a:ext>
                </a:extLst>
              </a:tr>
              <a:tr h="1122478">
                <a:tc>
                  <a:txBody>
                    <a:bodyPr/>
                    <a:lstStyle/>
                    <a:p>
                      <a:pPr algn="ctr" fontAlgn="ctr"/>
                      <a:r>
                        <a:rPr lang="en-US" sz="1400" u="none" strike="noStrike" dirty="0" smtClean="0">
                          <a:effectLst/>
                        </a:rPr>
                        <a:t>The </a:t>
                      </a:r>
                      <a:r>
                        <a:rPr lang="en-US" sz="1400" u="none" strike="noStrike" dirty="0">
                          <a:effectLst/>
                        </a:rPr>
                        <a:t>guide curve method</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Anamorphic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all types but the only that can use temporary plot data</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2075" indent="0" algn="ctr" fontAlgn="ctr"/>
                      <a:r>
                        <a:rPr lang="en-US" sz="1400" u="none" strike="noStrike" dirty="0" err="1">
                          <a:effectLst/>
                        </a:rPr>
                        <a:t>i</a:t>
                      </a:r>
                      <a:r>
                        <a:rPr lang="en-US" sz="1400" u="none" strike="noStrike" dirty="0">
                          <a:effectLst/>
                        </a:rPr>
                        <a:t>) age at which the maximum h growth is observed is the same for all curves; iii) </a:t>
                      </a:r>
                      <a:r>
                        <a:rPr lang="en-US" sz="1400" u="none" strike="noStrike" dirty="0" smtClean="0">
                          <a:effectLst/>
                        </a:rPr>
                        <a:t>potentially </a:t>
                      </a:r>
                      <a:r>
                        <a:rPr lang="en-US" sz="1400" u="none" strike="noStrike" dirty="0">
                          <a:effectLst/>
                        </a:rPr>
                        <a:t>biased if only temp. plots are used and the </a:t>
                      </a:r>
                      <a:r>
                        <a:rPr lang="en-US" sz="1400" u="none" strike="noStrike" dirty="0" smtClean="0">
                          <a:effectLst/>
                        </a:rPr>
                        <a:t>distribution are </a:t>
                      </a:r>
                      <a:r>
                        <a:rPr lang="en-US" sz="1400" u="none" strike="noStrike" dirty="0">
                          <a:effectLst/>
                        </a:rPr>
                        <a:t>not representative for all classes; iv) new base age requires redrawing the curves (not the guide-curve)</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err="1" smtClean="0">
                          <a:effectLst/>
                        </a:rPr>
                        <a:t>i</a:t>
                      </a:r>
                      <a:r>
                        <a:rPr lang="en-US" sz="1400" u="none" strike="noStrike" dirty="0" smtClean="0">
                          <a:effectLst/>
                        </a:rPr>
                        <a:t>) used </a:t>
                      </a:r>
                      <a:r>
                        <a:rPr lang="en-US" sz="1400" u="none" strike="noStrike" dirty="0">
                          <a:effectLst/>
                        </a:rPr>
                        <a:t>because it's the only </a:t>
                      </a:r>
                      <a:r>
                        <a:rPr lang="en-US" sz="1400" u="none" strike="noStrike" dirty="0" smtClean="0">
                          <a:effectLst/>
                        </a:rPr>
                        <a:t>method </a:t>
                      </a:r>
                      <a:r>
                        <a:rPr lang="en-US" sz="1400" u="none" strike="noStrike" dirty="0">
                          <a:effectLst/>
                        </a:rPr>
                        <a:t>that </a:t>
                      </a:r>
                      <a:r>
                        <a:rPr lang="en-US" sz="1400" u="none" strike="noStrike" dirty="0" smtClean="0">
                          <a:effectLst/>
                        </a:rPr>
                        <a:t>allows developing </a:t>
                      </a:r>
                      <a:r>
                        <a:rPr lang="en-US" sz="1400" u="none" strike="noStrike" dirty="0">
                          <a:effectLst/>
                        </a:rPr>
                        <a:t>a model based on one measurement</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4994330"/>
                  </a:ext>
                </a:extLst>
              </a:tr>
              <a:tr h="974226">
                <a:tc>
                  <a:txBody>
                    <a:bodyPr/>
                    <a:lstStyle/>
                    <a:p>
                      <a:pPr algn="ctr" fontAlgn="ctr"/>
                      <a:r>
                        <a:rPr lang="en-US" sz="1400" u="none" strike="noStrike">
                          <a:effectLst/>
                        </a:rPr>
                        <a:t>The parameter prediction method</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Polymorphic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permanent plots or stem analysis provided that height measurements near or at base age are included</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2075" indent="0" algn="ctr" fontAlgn="ctr"/>
                      <a:r>
                        <a:rPr lang="en-US" sz="1400" u="none" strike="noStrike" dirty="0" err="1">
                          <a:effectLst/>
                        </a:rPr>
                        <a:t>i</a:t>
                      </a:r>
                      <a:r>
                        <a:rPr lang="en-US" sz="1400" u="none" strike="noStrike" dirty="0">
                          <a:effectLst/>
                        </a:rPr>
                        <a:t>)  very </a:t>
                      </a:r>
                      <a:r>
                        <a:rPr lang="en-US" sz="1400" u="none" strike="noStrike" dirty="0" smtClean="0">
                          <a:effectLst/>
                        </a:rPr>
                        <a:t>demanding </a:t>
                      </a:r>
                      <a:r>
                        <a:rPr lang="en-US" sz="1400" u="none" strike="noStrike" dirty="0">
                          <a:effectLst/>
                        </a:rPr>
                        <a:t>in terms of data; ii) estimate </a:t>
                      </a:r>
                      <a:r>
                        <a:rPr lang="en-US" sz="1400" u="none" strike="noStrike" dirty="0" err="1">
                          <a:effectLst/>
                        </a:rPr>
                        <a:t>hdom</a:t>
                      </a:r>
                      <a:r>
                        <a:rPr lang="en-US" sz="1400" u="none" strike="noStrike" dirty="0">
                          <a:effectLst/>
                        </a:rPr>
                        <a:t> at base age slightly differs from S; iii) new base age requires new fitting; iv) many functions cannot be solved explicitly for S given </a:t>
                      </a:r>
                      <a:r>
                        <a:rPr lang="en-US" sz="1400" u="none" strike="noStrike" dirty="0" err="1">
                          <a:effectLst/>
                        </a:rPr>
                        <a:t>hdom</a:t>
                      </a:r>
                      <a:r>
                        <a:rPr lang="en-US" sz="1400" u="none" strike="noStrike" dirty="0">
                          <a:effectLst/>
                        </a:rPr>
                        <a:t> and t</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err="1" smtClean="0">
                          <a:effectLst/>
                        </a:rPr>
                        <a:t>i</a:t>
                      </a:r>
                      <a:r>
                        <a:rPr lang="en-US" sz="1400" u="none" strike="noStrike" dirty="0" smtClean="0">
                          <a:effectLst/>
                        </a:rPr>
                        <a:t>)</a:t>
                      </a:r>
                      <a:r>
                        <a:rPr lang="en-US" sz="1400" u="none" strike="noStrike" baseline="0" dirty="0" smtClean="0">
                          <a:effectLst/>
                        </a:rPr>
                        <a:t> </a:t>
                      </a:r>
                      <a:r>
                        <a:rPr lang="en-US" sz="1400" u="none" strike="noStrike" dirty="0" smtClean="0">
                          <a:effectLst/>
                        </a:rPr>
                        <a:t>age </a:t>
                      </a:r>
                      <a:r>
                        <a:rPr lang="en-US" sz="1400" u="none" strike="noStrike" dirty="0">
                          <a:effectLst/>
                        </a:rPr>
                        <a:t>at which the maximum h growth is observed varies with site quality</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5340269"/>
                  </a:ext>
                </a:extLst>
              </a:tr>
              <a:tr h="974226">
                <a:tc>
                  <a:txBody>
                    <a:bodyPr/>
                    <a:lstStyle/>
                    <a:p>
                      <a:pPr algn="ctr" fontAlgn="ctr"/>
                      <a:r>
                        <a:rPr lang="en-US" sz="1400" u="none" strike="noStrike" dirty="0" smtClean="0">
                          <a:effectLst/>
                        </a:rPr>
                        <a:t>Difference </a:t>
                      </a:r>
                      <a:r>
                        <a:rPr lang="en-US" sz="1400" u="none" strike="noStrike" dirty="0">
                          <a:effectLst/>
                        </a:rPr>
                        <a:t>equations (ADA)</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Anamorphic or polymorphic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a:effectLst/>
                        </a:rPr>
                        <a:t>permanent/ interval or stem analysis</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err="1">
                          <a:effectLst/>
                        </a:rPr>
                        <a:t>i</a:t>
                      </a:r>
                      <a:r>
                        <a:rPr lang="en-US" sz="1400" u="none" strike="noStrike" dirty="0">
                          <a:effectLst/>
                        </a:rPr>
                        <a:t>) only one parameter is site-specific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err="1">
                          <a:effectLst/>
                        </a:rPr>
                        <a:t>i</a:t>
                      </a:r>
                      <a:r>
                        <a:rPr lang="en-US" sz="1400" u="none" strike="noStrike" dirty="0">
                          <a:effectLst/>
                        </a:rPr>
                        <a:t>) </a:t>
                      </a:r>
                      <a:r>
                        <a:rPr lang="en-US" sz="1400" u="none" strike="noStrike" dirty="0" err="1">
                          <a:effectLst/>
                        </a:rPr>
                        <a:t>hdom</a:t>
                      </a:r>
                      <a:r>
                        <a:rPr lang="en-US" sz="1400" u="none" strike="noStrike" dirty="0">
                          <a:effectLst/>
                        </a:rPr>
                        <a:t> at </a:t>
                      </a:r>
                      <a:r>
                        <a:rPr lang="en-US" sz="1400" u="none" strike="noStrike" dirty="0" err="1" smtClean="0">
                          <a:effectLst/>
                        </a:rPr>
                        <a:t>tp</a:t>
                      </a:r>
                      <a:r>
                        <a:rPr lang="en-US" sz="1400" u="none" strike="noStrike" dirty="0" smtClean="0">
                          <a:effectLst/>
                        </a:rPr>
                        <a:t> </a:t>
                      </a:r>
                      <a:r>
                        <a:rPr lang="en-US" sz="1400" u="none" strike="noStrike" dirty="0">
                          <a:effectLst/>
                        </a:rPr>
                        <a:t>= S; ii) base age invariant; iii) varying asymptotes</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256568"/>
                  </a:ext>
                </a:extLst>
              </a:tr>
              <a:tr h="974226">
                <a:tc>
                  <a:txBody>
                    <a:bodyPr/>
                    <a:lstStyle/>
                    <a:p>
                      <a:pPr algn="ctr" fontAlgn="ctr"/>
                      <a:r>
                        <a:rPr lang="en-US" sz="1400" u="none" strike="noStrike" dirty="0" smtClean="0">
                          <a:effectLst/>
                        </a:rPr>
                        <a:t>Difference </a:t>
                      </a:r>
                      <a:r>
                        <a:rPr lang="en-US" sz="1400" u="none" strike="noStrike" dirty="0">
                          <a:effectLst/>
                        </a:rPr>
                        <a:t>equations (GADA)</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400" u="none" strike="noStrike" dirty="0">
                          <a:effectLst/>
                        </a:rPr>
                        <a:t>Anamorphic or polymorphic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400" u="none" strike="noStrike" dirty="0">
                          <a:effectLst/>
                        </a:rPr>
                        <a:t>permanent/ interval or stem analysis</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400" u="none" strike="noStrike" dirty="0" err="1">
                          <a:effectLst/>
                        </a:rPr>
                        <a:t>i</a:t>
                      </a:r>
                      <a:r>
                        <a:rPr lang="en-US" sz="1400" u="none" strike="noStrike" dirty="0">
                          <a:effectLst/>
                        </a:rPr>
                        <a:t>) mathematical expression is difficult to develop</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400" u="none" strike="noStrike" dirty="0" err="1">
                          <a:effectLst/>
                        </a:rPr>
                        <a:t>i</a:t>
                      </a:r>
                      <a:r>
                        <a:rPr lang="en-US" sz="1400" u="none" strike="noStrike" dirty="0">
                          <a:effectLst/>
                        </a:rPr>
                        <a:t>) </a:t>
                      </a:r>
                      <a:r>
                        <a:rPr lang="en-US" sz="1400" u="none" strike="noStrike" dirty="0" err="1">
                          <a:effectLst/>
                        </a:rPr>
                        <a:t>hdom</a:t>
                      </a:r>
                      <a:r>
                        <a:rPr lang="en-US" sz="1400" u="none" strike="noStrike" dirty="0">
                          <a:effectLst/>
                        </a:rPr>
                        <a:t> at </a:t>
                      </a:r>
                      <a:r>
                        <a:rPr lang="en-US" sz="1400" u="none" strike="noStrike" dirty="0" err="1">
                          <a:effectLst/>
                        </a:rPr>
                        <a:t>tb</a:t>
                      </a:r>
                      <a:r>
                        <a:rPr lang="en-US" sz="1400" u="none" strike="noStrike" dirty="0">
                          <a:effectLst/>
                        </a:rPr>
                        <a:t> = S; ii) base age invariant; iii) varying asymptotes; iv) more than one parameter can be site specific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9789170"/>
                  </a:ext>
                </a:extLst>
              </a:tr>
            </a:tbl>
          </a:graphicData>
        </a:graphic>
      </p:graphicFrame>
      <p:sp>
        <p:nvSpPr>
          <p:cNvPr id="5" name="TextBox 4"/>
          <p:cNvSpPr txBox="1"/>
          <p:nvPr/>
        </p:nvSpPr>
        <p:spPr>
          <a:xfrm>
            <a:off x="1190884" y="3364200"/>
            <a:ext cx="864096" cy="313964"/>
          </a:xfrm>
          <a:prstGeom prst="rect">
            <a:avLst/>
          </a:prstGeom>
          <a:noFill/>
        </p:spPr>
        <p:txBody>
          <a:bodyPr wrap="square" rtlCol="0">
            <a:spAutoFit/>
          </a:bodyPr>
          <a:lstStyle/>
          <a:p>
            <a:pPr algn="r"/>
            <a:r>
              <a:rPr lang="en-US" sz="1400" i="1" dirty="0" smtClean="0">
                <a:solidFill>
                  <a:schemeClr val="accent6">
                    <a:lumMod val="75000"/>
                  </a:schemeClr>
                </a:solidFill>
              </a:rPr>
              <a:t>Chap 7.4</a:t>
            </a:r>
            <a:endParaRPr lang="en-US" sz="1400" i="1" dirty="0">
              <a:solidFill>
                <a:schemeClr val="accent6">
                  <a:lumMod val="75000"/>
                </a:schemeClr>
              </a:solidFill>
            </a:endParaRPr>
          </a:p>
        </p:txBody>
      </p:sp>
      <p:sp>
        <p:nvSpPr>
          <p:cNvPr id="6" name="TextBox 5"/>
          <p:cNvSpPr txBox="1"/>
          <p:nvPr/>
        </p:nvSpPr>
        <p:spPr>
          <a:xfrm>
            <a:off x="1209612" y="4347539"/>
            <a:ext cx="864096" cy="313964"/>
          </a:xfrm>
          <a:prstGeom prst="rect">
            <a:avLst/>
          </a:prstGeom>
          <a:noFill/>
        </p:spPr>
        <p:txBody>
          <a:bodyPr wrap="square" rtlCol="0">
            <a:spAutoFit/>
          </a:bodyPr>
          <a:lstStyle/>
          <a:p>
            <a:pPr algn="r"/>
            <a:r>
              <a:rPr lang="en-US" sz="1400" i="1" dirty="0" smtClean="0">
                <a:solidFill>
                  <a:schemeClr val="accent6">
                    <a:lumMod val="75000"/>
                  </a:schemeClr>
                </a:solidFill>
              </a:rPr>
              <a:t>Chap 7.5</a:t>
            </a:r>
            <a:endParaRPr lang="en-US" sz="1400" i="1" dirty="0">
              <a:solidFill>
                <a:schemeClr val="accent6">
                  <a:lumMod val="75000"/>
                </a:schemeClr>
              </a:solidFill>
            </a:endParaRPr>
          </a:p>
        </p:txBody>
      </p:sp>
      <p:sp>
        <p:nvSpPr>
          <p:cNvPr id="7" name="TextBox 6"/>
          <p:cNvSpPr txBox="1"/>
          <p:nvPr/>
        </p:nvSpPr>
        <p:spPr>
          <a:xfrm>
            <a:off x="398796" y="5271512"/>
            <a:ext cx="1656184" cy="307777"/>
          </a:xfrm>
          <a:prstGeom prst="rect">
            <a:avLst/>
          </a:prstGeom>
          <a:noFill/>
        </p:spPr>
        <p:txBody>
          <a:bodyPr wrap="square" rtlCol="0">
            <a:spAutoFit/>
          </a:bodyPr>
          <a:lstStyle/>
          <a:p>
            <a:pPr algn="r"/>
            <a:r>
              <a:rPr lang="en-US" sz="1400" i="1" dirty="0" smtClean="0">
                <a:solidFill>
                  <a:schemeClr val="accent6">
                    <a:lumMod val="75000"/>
                  </a:schemeClr>
                </a:solidFill>
              </a:rPr>
              <a:t>Chap 7.8/7.8.1</a:t>
            </a:r>
            <a:endParaRPr lang="en-US" sz="1400" i="1" dirty="0">
              <a:solidFill>
                <a:schemeClr val="accent6">
                  <a:lumMod val="75000"/>
                </a:schemeClr>
              </a:solidFill>
            </a:endParaRPr>
          </a:p>
        </p:txBody>
      </p:sp>
    </p:spTree>
    <p:extLst>
      <p:ext uri="{BB962C8B-B14F-4D97-AF65-F5344CB8AC3E}">
        <p14:creationId xmlns:p14="http://schemas.microsoft.com/office/powerpoint/2010/main" val="38518983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how to model the growth of </a:t>
            </a:r>
            <a:r>
              <a:rPr lang="en-GB" dirty="0" smtClean="0"/>
              <a:t>several </a:t>
            </a:r>
            <a:r>
              <a:rPr lang="en-GB" dirty="0"/>
              <a:t>plots?</a:t>
            </a:r>
            <a:endParaRPr lang="pt-PT" dirty="0"/>
          </a:p>
        </p:txBody>
      </p:sp>
      <p:sp>
        <p:nvSpPr>
          <p:cNvPr id="3" name="Content Placeholder 2"/>
          <p:cNvSpPr>
            <a:spLocks noGrp="1"/>
          </p:cNvSpPr>
          <p:nvPr>
            <p:ph idx="1"/>
          </p:nvPr>
        </p:nvSpPr>
        <p:spPr>
          <a:xfrm>
            <a:off x="431371" y="1196753"/>
            <a:ext cx="11328000" cy="1154031"/>
          </a:xfrm>
        </p:spPr>
        <p:txBody>
          <a:bodyPr>
            <a:normAutofit/>
          </a:bodyPr>
          <a:lstStyle/>
          <a:p>
            <a:r>
              <a:rPr lang="en-US" sz="2200" dirty="0" smtClean="0"/>
              <a:t>There are several methods to simultaneously model the growth of several plots:</a:t>
            </a:r>
          </a:p>
          <a:p>
            <a:endParaRPr lang="en-US" sz="800" dirty="0" smtClean="0"/>
          </a:p>
          <a:p>
            <a:pPr lvl="1"/>
            <a:endParaRPr lang="pt-PT" dirty="0"/>
          </a:p>
        </p:txBody>
      </p:sp>
      <p:graphicFrame>
        <p:nvGraphicFramePr>
          <p:cNvPr id="8" name="Table 7"/>
          <p:cNvGraphicFramePr>
            <a:graphicFrameLocks noGrp="1"/>
          </p:cNvGraphicFramePr>
          <p:nvPr>
            <p:extLst>
              <p:ext uri="{D42A27DB-BD31-4B8C-83A1-F6EECF244321}">
                <p14:modId xmlns:p14="http://schemas.microsoft.com/office/powerpoint/2010/main" val="1930050895"/>
              </p:ext>
            </p:extLst>
          </p:nvPr>
        </p:nvGraphicFramePr>
        <p:xfrm>
          <a:off x="2135561" y="1781489"/>
          <a:ext cx="8064895" cy="4680520"/>
        </p:xfrm>
        <a:graphic>
          <a:graphicData uri="http://schemas.openxmlformats.org/drawingml/2006/table">
            <a:tbl>
              <a:tblPr>
                <a:tableStyleId>{5C22544A-7EE6-4342-B048-85BDC9FD1C3A}</a:tableStyleId>
              </a:tblPr>
              <a:tblGrid>
                <a:gridCol w="2087385">
                  <a:extLst>
                    <a:ext uri="{9D8B030D-6E8A-4147-A177-3AD203B41FA5}">
                      <a16:colId xmlns:a16="http://schemas.microsoft.com/office/drawing/2014/main" val="2985805496"/>
                    </a:ext>
                  </a:extLst>
                </a:gridCol>
                <a:gridCol w="1684907">
                  <a:extLst>
                    <a:ext uri="{9D8B030D-6E8A-4147-A177-3AD203B41FA5}">
                      <a16:colId xmlns:a16="http://schemas.microsoft.com/office/drawing/2014/main" val="2682943095"/>
                    </a:ext>
                  </a:extLst>
                </a:gridCol>
                <a:gridCol w="1340275">
                  <a:extLst>
                    <a:ext uri="{9D8B030D-6E8A-4147-A177-3AD203B41FA5}">
                      <a16:colId xmlns:a16="http://schemas.microsoft.com/office/drawing/2014/main" val="3964867429"/>
                    </a:ext>
                  </a:extLst>
                </a:gridCol>
                <a:gridCol w="2952328">
                  <a:extLst>
                    <a:ext uri="{9D8B030D-6E8A-4147-A177-3AD203B41FA5}">
                      <a16:colId xmlns:a16="http://schemas.microsoft.com/office/drawing/2014/main" val="1685211486"/>
                    </a:ext>
                  </a:extLst>
                </a:gridCol>
              </a:tblGrid>
              <a:tr h="635364">
                <a:tc>
                  <a:txBody>
                    <a:bodyPr/>
                    <a:lstStyle/>
                    <a:p>
                      <a:pPr algn="ctr" fontAlgn="ctr"/>
                      <a:r>
                        <a:rPr lang="en-US" sz="1600" b="1" i="0" u="none" strike="noStrike" dirty="0" smtClean="0">
                          <a:solidFill>
                            <a:srgbClr val="000000"/>
                          </a:solidFill>
                          <a:effectLst/>
                          <a:latin typeface="Calibri" panose="020F0502020204030204" pitchFamily="34" charset="0"/>
                        </a:rPr>
                        <a:t>Other variables              families of curves</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err="1" smtClean="0">
                          <a:effectLst/>
                        </a:rPr>
                        <a:t>Hdom</a:t>
                      </a:r>
                      <a:r>
                        <a:rPr lang="en-US" sz="1600" b="1" u="none" strike="noStrike" dirty="0" smtClean="0">
                          <a:effectLst/>
                        </a:rPr>
                        <a:t>/S               families of curves</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smtClean="0">
                          <a:effectLst/>
                        </a:rPr>
                        <a:t>Type </a:t>
                      </a:r>
                      <a:r>
                        <a:rPr lang="en-US" sz="1600" b="1" u="none" strike="noStrike" dirty="0">
                          <a:effectLst/>
                        </a:rPr>
                        <a:t>of curve</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smtClean="0">
                          <a:effectLst/>
                        </a:rPr>
                        <a:t>Data </a:t>
                      </a:r>
                      <a:r>
                        <a:rPr lang="en-US" sz="1600" b="1" u="none" strike="noStrike" dirty="0">
                          <a:effectLst/>
                        </a:rPr>
                        <a:t>sources</a:t>
                      </a:r>
                      <a:endParaRPr lang="en-US"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0874915"/>
                  </a:ext>
                </a:extLst>
              </a:tr>
              <a:tr h="1122478">
                <a:tc>
                  <a:txBody>
                    <a:bodyPr/>
                    <a:lstStyle/>
                    <a:p>
                      <a:pPr algn="ctr" fontAlgn="ctr"/>
                      <a:r>
                        <a:rPr lang="en-US" sz="1400" b="0" i="1" u="none" strike="noStrike" dirty="0" smtClean="0">
                          <a:solidFill>
                            <a:srgbClr val="0070C0"/>
                          </a:solidFill>
                          <a:effectLst/>
                          <a:latin typeface="Calibri" panose="020F0502020204030204" pitchFamily="34" charset="0"/>
                        </a:rPr>
                        <a:t>(not applicable)</a:t>
                      </a:r>
                      <a:endParaRPr lang="en-US" sz="1400" b="0" i="1" u="none" strike="noStrike" dirty="0">
                        <a:solidFill>
                          <a:srgbClr val="0070C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smtClean="0">
                          <a:effectLst/>
                        </a:rPr>
                        <a:t>The </a:t>
                      </a:r>
                      <a:r>
                        <a:rPr lang="en-US" sz="1400" u="none" strike="noStrike" dirty="0">
                          <a:effectLst/>
                        </a:rPr>
                        <a:t>guide curve method</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Anamorphic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all types but the only that can use temporary plot data</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4994330"/>
                  </a:ext>
                </a:extLst>
              </a:tr>
              <a:tr h="974226">
                <a:tc>
                  <a:txBody>
                    <a:bodyPr/>
                    <a:lstStyle/>
                    <a:p>
                      <a:pPr algn="ctr" fontAlgn="ctr"/>
                      <a:r>
                        <a:rPr lang="en-US" sz="1400" b="0" i="0" u="none" strike="noStrike" dirty="0" smtClean="0">
                          <a:solidFill>
                            <a:srgbClr val="000000"/>
                          </a:solidFill>
                          <a:effectLst/>
                          <a:latin typeface="Calibri" panose="020F0502020204030204" pitchFamily="34" charset="0"/>
                        </a:rPr>
                        <a:t>Expressing parameters as a function of site and/or tree/site variables</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a:effectLst/>
                        </a:rPr>
                        <a:t>The parameter prediction method</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Polymorphic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permanent plots or stem analysis provided that height measurements near or at base age are included</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5340269"/>
                  </a:ext>
                </a:extLst>
              </a:tr>
              <a:tr h="974226">
                <a:tc gridSpan="2">
                  <a:txBody>
                    <a:bodyPr/>
                    <a:lstStyle/>
                    <a:p>
                      <a:pPr algn="ctr" fontAlgn="ctr"/>
                      <a:r>
                        <a:rPr lang="en-US" sz="1400" u="none" strike="noStrike" dirty="0" smtClean="0">
                          <a:effectLst/>
                        </a:rPr>
                        <a:t>Difference equations</a:t>
                      </a:r>
                    </a:p>
                    <a:p>
                      <a:pPr algn="ctr" fontAlgn="ctr"/>
                      <a:r>
                        <a:rPr lang="en-US" sz="1400" u="none" strike="noStrike" dirty="0" smtClean="0">
                          <a:effectLst/>
                        </a:rPr>
                        <a:t>Algebraic Difference Approach </a:t>
                      </a:r>
                      <a:r>
                        <a:rPr lang="en-US" sz="1400" u="none" strike="noStrike" dirty="0">
                          <a:effectLst/>
                        </a:rPr>
                        <a:t>(ADA)</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Anamorphic or polymorphic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a:effectLst/>
                        </a:rPr>
                        <a:t>permanent/ interval or stem analysis</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256568"/>
                  </a:ext>
                </a:extLst>
              </a:tr>
              <a:tr h="974226">
                <a:tc gridSpan="2">
                  <a:txBody>
                    <a:bodyPr/>
                    <a:lstStyle/>
                    <a:p>
                      <a:pPr algn="ctr" fontAlgn="ctr"/>
                      <a:r>
                        <a:rPr lang="en-US" sz="1400" u="none" strike="noStrike" dirty="0" smtClean="0">
                          <a:effectLst/>
                        </a:rPr>
                        <a:t>Difference equations</a:t>
                      </a:r>
                    </a:p>
                    <a:p>
                      <a:pPr algn="ctr" fontAlgn="ctr"/>
                      <a:r>
                        <a:rPr lang="en-US" sz="1400" u="none" strike="noStrike" dirty="0" smtClean="0">
                          <a:effectLst/>
                        </a:rPr>
                        <a:t>Generalized Algebraic Difference Approach </a:t>
                      </a:r>
                      <a:r>
                        <a:rPr lang="en-US" sz="1400" u="none" strike="noStrike" dirty="0">
                          <a:effectLst/>
                        </a:rPr>
                        <a:t>(GADA)</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ct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rPr>
                        <a:t>Anamorphic or polymorphic</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400" u="none" strike="noStrike" dirty="0">
                          <a:effectLst/>
                        </a:rPr>
                        <a:t>permanent/ interval or stem analysis</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9789170"/>
                  </a:ext>
                </a:extLst>
              </a:tr>
            </a:tbl>
          </a:graphicData>
        </a:graphic>
      </p:graphicFrame>
      <p:sp>
        <p:nvSpPr>
          <p:cNvPr id="5" name="TextBox 4"/>
          <p:cNvSpPr txBox="1"/>
          <p:nvPr/>
        </p:nvSpPr>
        <p:spPr>
          <a:xfrm>
            <a:off x="5087889" y="3192179"/>
            <a:ext cx="864096" cy="313964"/>
          </a:xfrm>
          <a:prstGeom prst="rect">
            <a:avLst/>
          </a:prstGeom>
          <a:noFill/>
        </p:spPr>
        <p:txBody>
          <a:bodyPr wrap="square" rtlCol="0">
            <a:spAutoFit/>
          </a:bodyPr>
          <a:lstStyle/>
          <a:p>
            <a:pPr algn="r"/>
            <a:r>
              <a:rPr lang="en-US" sz="1400" i="1" dirty="0" smtClean="0">
                <a:solidFill>
                  <a:schemeClr val="accent6">
                    <a:lumMod val="75000"/>
                  </a:schemeClr>
                </a:solidFill>
              </a:rPr>
              <a:t>Chap 7.4</a:t>
            </a:r>
            <a:endParaRPr lang="en-US" sz="1400" i="1" dirty="0">
              <a:solidFill>
                <a:schemeClr val="accent6">
                  <a:lumMod val="75000"/>
                </a:schemeClr>
              </a:solidFill>
            </a:endParaRPr>
          </a:p>
        </p:txBody>
      </p:sp>
      <p:sp>
        <p:nvSpPr>
          <p:cNvPr id="6" name="TextBox 5"/>
          <p:cNvSpPr txBox="1"/>
          <p:nvPr/>
        </p:nvSpPr>
        <p:spPr>
          <a:xfrm>
            <a:off x="5087889" y="4221088"/>
            <a:ext cx="864096" cy="313964"/>
          </a:xfrm>
          <a:prstGeom prst="rect">
            <a:avLst/>
          </a:prstGeom>
          <a:noFill/>
        </p:spPr>
        <p:txBody>
          <a:bodyPr wrap="square" rtlCol="0">
            <a:spAutoFit/>
          </a:bodyPr>
          <a:lstStyle/>
          <a:p>
            <a:pPr algn="r"/>
            <a:r>
              <a:rPr lang="en-US" sz="1400" i="1" dirty="0" smtClean="0">
                <a:solidFill>
                  <a:schemeClr val="accent6">
                    <a:lumMod val="75000"/>
                  </a:schemeClr>
                </a:solidFill>
              </a:rPr>
              <a:t>Chap 7.5</a:t>
            </a:r>
            <a:endParaRPr lang="en-US" sz="1400" i="1" dirty="0">
              <a:solidFill>
                <a:schemeClr val="accent6">
                  <a:lumMod val="75000"/>
                </a:schemeClr>
              </a:solidFill>
            </a:endParaRPr>
          </a:p>
        </p:txBody>
      </p:sp>
      <p:sp>
        <p:nvSpPr>
          <p:cNvPr id="7" name="TextBox 6"/>
          <p:cNvSpPr txBox="1"/>
          <p:nvPr/>
        </p:nvSpPr>
        <p:spPr>
          <a:xfrm>
            <a:off x="4288252" y="5229200"/>
            <a:ext cx="1656184" cy="307777"/>
          </a:xfrm>
          <a:prstGeom prst="rect">
            <a:avLst/>
          </a:prstGeom>
          <a:noFill/>
        </p:spPr>
        <p:txBody>
          <a:bodyPr wrap="square" rtlCol="0">
            <a:spAutoFit/>
          </a:bodyPr>
          <a:lstStyle/>
          <a:p>
            <a:pPr algn="r"/>
            <a:r>
              <a:rPr lang="en-US" sz="1400" i="1" dirty="0" smtClean="0">
                <a:solidFill>
                  <a:schemeClr val="accent6">
                    <a:lumMod val="75000"/>
                  </a:schemeClr>
                </a:solidFill>
              </a:rPr>
              <a:t>Chap 7.8. and 7.8.1</a:t>
            </a:r>
            <a:endParaRPr lang="en-US" sz="1400" i="1" dirty="0">
              <a:solidFill>
                <a:schemeClr val="accent6">
                  <a:lumMod val="75000"/>
                </a:schemeClr>
              </a:solidFill>
            </a:endParaRPr>
          </a:p>
        </p:txBody>
      </p:sp>
      <p:sp>
        <p:nvSpPr>
          <p:cNvPr id="10" name="TextBox 9"/>
          <p:cNvSpPr txBox="1"/>
          <p:nvPr/>
        </p:nvSpPr>
        <p:spPr>
          <a:xfrm>
            <a:off x="4295801" y="6165304"/>
            <a:ext cx="1656184" cy="307777"/>
          </a:xfrm>
          <a:prstGeom prst="rect">
            <a:avLst/>
          </a:prstGeom>
          <a:noFill/>
        </p:spPr>
        <p:txBody>
          <a:bodyPr wrap="square" rtlCol="0">
            <a:spAutoFit/>
          </a:bodyPr>
          <a:lstStyle/>
          <a:p>
            <a:pPr algn="r"/>
            <a:r>
              <a:rPr lang="en-US" sz="1400" i="1" dirty="0" smtClean="0">
                <a:solidFill>
                  <a:schemeClr val="accent6">
                    <a:lumMod val="75000"/>
                  </a:schemeClr>
                </a:solidFill>
              </a:rPr>
              <a:t>Chap 7.8. and 7.8.2</a:t>
            </a:r>
            <a:endParaRPr lang="en-US" sz="1400" i="1" dirty="0">
              <a:solidFill>
                <a:schemeClr val="accent6">
                  <a:lumMod val="75000"/>
                </a:schemeClr>
              </a:solidFill>
            </a:endParaRPr>
          </a:p>
        </p:txBody>
      </p:sp>
    </p:spTree>
    <p:extLst>
      <p:ext uri="{BB962C8B-B14F-4D97-AF65-F5344CB8AC3E}">
        <p14:creationId xmlns:p14="http://schemas.microsoft.com/office/powerpoint/2010/main" val="30466639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a:t>Which is the best method to model “families” of growth functions? </a:t>
            </a: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200" dirty="0"/>
              <a:t>There is </a:t>
            </a:r>
            <a:r>
              <a:rPr lang="en-US" sz="2200" b="1" u="sng" dirty="0">
                <a:solidFill>
                  <a:srgbClr val="008000"/>
                </a:solidFill>
              </a:rPr>
              <a:t>no best method </a:t>
            </a:r>
            <a:r>
              <a:rPr lang="en-US" sz="2200" dirty="0"/>
              <a:t>to model “families” of growth </a:t>
            </a:r>
            <a:r>
              <a:rPr lang="en-US" sz="2200" dirty="0" smtClean="0"/>
              <a:t>functions</a:t>
            </a:r>
          </a:p>
          <a:p>
            <a:pPr lvl="1"/>
            <a:r>
              <a:rPr lang="en-US" sz="2200" dirty="0"/>
              <a:t>If appropriate </a:t>
            </a:r>
            <a:r>
              <a:rPr lang="en-US" sz="2200" u="sng" dirty="0" smtClean="0"/>
              <a:t>different methods </a:t>
            </a:r>
            <a:r>
              <a:rPr lang="en-GB" sz="2200" u="sng" dirty="0"/>
              <a:t>can be combined </a:t>
            </a:r>
            <a:r>
              <a:rPr lang="en-GB" sz="2200" dirty="0"/>
              <a:t>in order to obtain more flexible growth </a:t>
            </a:r>
            <a:r>
              <a:rPr lang="en-GB" sz="2200" dirty="0" smtClean="0"/>
              <a:t>models:</a:t>
            </a:r>
          </a:p>
          <a:p>
            <a:pPr lvl="2"/>
            <a:r>
              <a:rPr lang="en-US" sz="2000" dirty="0"/>
              <a:t>Example with the </a:t>
            </a:r>
            <a:r>
              <a:rPr lang="en-US" sz="2000" dirty="0" err="1"/>
              <a:t>Lundqvist</a:t>
            </a:r>
            <a:r>
              <a:rPr lang="en-US" sz="2000" dirty="0"/>
              <a:t> function fit to basal area growth of eucalyptus with k as free parameter</a:t>
            </a:r>
            <a:r>
              <a:rPr lang="en-US" sz="2000" dirty="0" smtClean="0"/>
              <a:t>:</a:t>
            </a:r>
          </a:p>
          <a:p>
            <a:pPr lvl="2"/>
            <a:endParaRPr lang="en-US" sz="800" dirty="0"/>
          </a:p>
          <a:p>
            <a:pPr lvl="2"/>
            <a:endParaRPr lang="en-US" sz="800" dirty="0" smtClean="0"/>
          </a:p>
          <a:p>
            <a:pPr lvl="2"/>
            <a:r>
              <a:rPr lang="en-US" sz="2000" dirty="0"/>
              <a:t>By using the same method as above we obtain:</a:t>
            </a:r>
          </a:p>
          <a:p>
            <a:pPr lvl="1"/>
            <a:endParaRPr lang="en-GB" sz="2200" dirty="0"/>
          </a:p>
          <a:p>
            <a:pPr lvl="1"/>
            <a:endParaRPr lang="en-US" sz="2200" dirty="0"/>
          </a:p>
          <a:p>
            <a:endParaRPr lang="en-US" sz="700" dirty="0"/>
          </a:p>
          <a:p>
            <a:pPr lvl="1"/>
            <a:endParaRPr lang="en-US" sz="2200" dirty="0" smtClean="0"/>
          </a:p>
        </p:txBody>
      </p:sp>
      <p:sp>
        <p:nvSpPr>
          <p:cNvPr id="6" name="Rectangle 5"/>
          <p:cNvSpPr>
            <a:spLocks noChangeArrowheads="1"/>
          </p:cNvSpPr>
          <p:nvPr/>
        </p:nvSpPr>
        <p:spPr bwMode="auto">
          <a:xfrm>
            <a:off x="1524001" y="293953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9" name="Rectangle 9"/>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0" name="Rectangle 11"/>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863325050"/>
              </p:ext>
            </p:extLst>
          </p:nvPr>
        </p:nvGraphicFramePr>
        <p:xfrm>
          <a:off x="7320136" y="4055926"/>
          <a:ext cx="2706588" cy="902196"/>
        </p:xfrm>
        <a:graphic>
          <a:graphicData uri="http://schemas.openxmlformats.org/presentationml/2006/ole">
            <mc:AlternateContent xmlns:mc="http://schemas.openxmlformats.org/markup-compatibility/2006">
              <mc:Choice xmlns:v="urn:schemas-microsoft-com:vml" Requires="v">
                <p:oleObj spid="_x0000_s48182" name="Equation" r:id="rId3" imgW="1562040" imgH="520560" progId="Equation.3">
                  <p:embed/>
                </p:oleObj>
              </mc:Choice>
              <mc:Fallback>
                <p:oleObj name="Equation" r:id="rId3" imgW="1562040" imgH="520560" progId="Equation.3">
                  <p:embed/>
                  <p:pic>
                    <p:nvPicPr>
                      <p:cNvPr id="2" name="Object 1"/>
                      <p:cNvPicPr/>
                      <p:nvPr/>
                    </p:nvPicPr>
                    <p:blipFill>
                      <a:blip r:embed="rId4"/>
                      <a:stretch>
                        <a:fillRect/>
                      </a:stretch>
                    </p:blipFill>
                    <p:spPr>
                      <a:xfrm>
                        <a:off x="7320136" y="4055926"/>
                        <a:ext cx="2706588" cy="902196"/>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37050037"/>
              </p:ext>
            </p:extLst>
          </p:nvPr>
        </p:nvGraphicFramePr>
        <p:xfrm>
          <a:off x="7320136" y="5517232"/>
          <a:ext cx="2880320" cy="1059854"/>
        </p:xfrm>
        <a:graphic>
          <a:graphicData uri="http://schemas.openxmlformats.org/presentationml/2006/ole">
            <mc:AlternateContent xmlns:mc="http://schemas.openxmlformats.org/markup-compatibility/2006">
              <mc:Choice xmlns:v="urn:schemas-microsoft-com:vml" Requires="v">
                <p:oleObj spid="_x0000_s48183" name="Equation" r:id="rId5" imgW="1447560" imgH="634680" progId="Equation.3">
                  <p:embed/>
                </p:oleObj>
              </mc:Choice>
              <mc:Fallback>
                <p:oleObj name="Equation" r:id="rId5" imgW="1447560" imgH="634680" progId="Equation.3">
                  <p:embed/>
                  <p:pic>
                    <p:nvPicPr>
                      <p:cNvPr id="8" name="Object 7"/>
                      <p:cNvPicPr/>
                      <p:nvPr/>
                    </p:nvPicPr>
                    <p:blipFill>
                      <a:blip r:embed="rId6"/>
                      <a:stretch>
                        <a:fillRect/>
                      </a:stretch>
                    </p:blipFill>
                    <p:spPr>
                      <a:xfrm>
                        <a:off x="7320136" y="5517232"/>
                        <a:ext cx="2880320" cy="1059854"/>
                      </a:xfrm>
                      <a:prstGeom prst="rect">
                        <a:avLst/>
                      </a:prstGeom>
                    </p:spPr>
                  </p:pic>
                </p:oleObj>
              </mc:Fallback>
            </mc:AlternateContent>
          </a:graphicData>
        </a:graphic>
      </p:graphicFrame>
    </p:spTree>
    <p:extLst>
      <p:ext uri="{BB962C8B-B14F-4D97-AF65-F5344CB8AC3E}">
        <p14:creationId xmlns:p14="http://schemas.microsoft.com/office/powerpoint/2010/main" val="18190220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a:t>Formulating growth functions without age explicit </a:t>
            </a: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In many applications age is not </a:t>
            </a:r>
            <a:r>
              <a:rPr lang="en-US" dirty="0" smtClean="0"/>
              <a:t>known (e.g</a:t>
            </a:r>
            <a:r>
              <a:rPr lang="en-US" dirty="0"/>
              <a:t>. in trees that do not exhibit easy to measure growth rings or in uneven aged </a:t>
            </a:r>
            <a:r>
              <a:rPr lang="en-US" dirty="0" smtClean="0"/>
              <a:t>stands)</a:t>
            </a:r>
            <a:endParaRPr lang="en-US" dirty="0"/>
          </a:p>
          <a:p>
            <a:pPr lvl="1"/>
            <a:r>
              <a:rPr lang="en-US" dirty="0" smtClean="0"/>
              <a:t>For </a:t>
            </a:r>
            <a:r>
              <a:rPr lang="en-US" dirty="0"/>
              <a:t>these cases it is useful to derive formulations of growth functions in which age is not explicit</a:t>
            </a:r>
          </a:p>
          <a:p>
            <a:pPr lvl="1"/>
            <a:r>
              <a:rPr lang="en-US" dirty="0" smtClean="0"/>
              <a:t>The </a:t>
            </a:r>
            <a:r>
              <a:rPr lang="en-US" dirty="0"/>
              <a:t>derivation of these formulations is obtained by expressing t as a function of the variable and the parameters and substituting it in the growth function written for </a:t>
            </a:r>
            <a:r>
              <a:rPr lang="en-US" dirty="0" err="1"/>
              <a:t>t+a</a:t>
            </a:r>
            <a:r>
              <a:rPr lang="en-US" dirty="0"/>
              <a:t> (Tomé et al. 2006)</a:t>
            </a:r>
          </a:p>
          <a:p>
            <a:pPr lvl="1"/>
            <a:endParaRPr lang="en-US" sz="2200" dirty="0"/>
          </a:p>
          <a:p>
            <a:endParaRPr lang="en-US" sz="700" dirty="0"/>
          </a:p>
          <a:p>
            <a:pPr lvl="1"/>
            <a:endParaRPr lang="en-US" sz="2200" dirty="0" smtClean="0"/>
          </a:p>
        </p:txBody>
      </p:sp>
      <p:sp>
        <p:nvSpPr>
          <p:cNvPr id="6" name="Rectangle 5"/>
          <p:cNvSpPr>
            <a:spLocks noChangeArrowheads="1"/>
          </p:cNvSpPr>
          <p:nvPr/>
        </p:nvSpPr>
        <p:spPr bwMode="auto">
          <a:xfrm>
            <a:off x="1524001" y="293953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9" name="Rectangle 9"/>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0" name="Rectangle 11"/>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4021100286"/>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pPr>
              <a:lnSpc>
                <a:spcPct val="90000"/>
              </a:lnSpc>
            </a:pPr>
            <a:r>
              <a:rPr lang="en-US" b="1" dirty="0"/>
              <a:t>Formulating growth functions without age explicit </a:t>
            </a:r>
            <a:endParaRPr lang="pt-PT" sz="800" dirty="0"/>
          </a:p>
        </p:txBody>
      </p:sp>
      <p:sp>
        <p:nvSpPr>
          <p:cNvPr id="5" name="Title 1"/>
          <p:cNvSpPr>
            <a:spLocks noGrp="1"/>
          </p:cNvSpPr>
          <p:nvPr>
            <p:ph type="title"/>
          </p:nvPr>
        </p:nvSpPr>
        <p:spPr>
          <a:xfrm>
            <a:off x="239349" y="274638"/>
            <a:ext cx="11664000" cy="706090"/>
          </a:xfrm>
        </p:spPr>
        <p:txBody>
          <a:bodyPr/>
          <a:lstStyle/>
          <a:p>
            <a:pPr algn="ctr">
              <a:buNone/>
            </a:pPr>
            <a:r>
              <a:rPr lang="en-GB" dirty="0"/>
              <a:t>But how to model the growth of </a:t>
            </a:r>
            <a:r>
              <a:rPr lang="en-GB" dirty="0" smtClean="0"/>
              <a:t>several </a:t>
            </a:r>
            <a:r>
              <a:rPr lang="en-GB" dirty="0"/>
              <a:t>plots?</a:t>
            </a:r>
            <a:endParaRPr lang="pt-PT" dirty="0"/>
          </a:p>
        </p:txBody>
      </p:sp>
      <p:sp>
        <p:nvSpPr>
          <p:cNvPr id="7" name="Rectangle 3"/>
          <p:cNvSpPr txBox="1">
            <a:spLocks noChangeArrowheads="1"/>
          </p:cNvSpPr>
          <p:nvPr/>
        </p:nvSpPr>
        <p:spPr>
          <a:xfrm>
            <a:off x="431371" y="1902261"/>
            <a:ext cx="11328000" cy="4929411"/>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Example with the </a:t>
            </a:r>
            <a:r>
              <a:rPr lang="en-US" dirty="0" err="1"/>
              <a:t>Lundqvist</a:t>
            </a:r>
            <a:r>
              <a:rPr lang="en-US" dirty="0"/>
              <a:t> </a:t>
            </a:r>
            <a:r>
              <a:rPr lang="en-US" dirty="0" smtClean="0"/>
              <a:t>function:</a:t>
            </a:r>
            <a:endParaRPr lang="en-US" dirty="0"/>
          </a:p>
          <a:p>
            <a:pPr lvl="1"/>
            <a:endParaRPr lang="en-US" sz="2200" dirty="0"/>
          </a:p>
          <a:p>
            <a:endParaRPr lang="en-US" sz="700" dirty="0"/>
          </a:p>
          <a:p>
            <a:pPr lvl="1"/>
            <a:endParaRPr lang="en-US" sz="2200" dirty="0" smtClean="0"/>
          </a:p>
        </p:txBody>
      </p:sp>
      <p:sp>
        <p:nvSpPr>
          <p:cNvPr id="6" name="Rectangle 5"/>
          <p:cNvSpPr>
            <a:spLocks noChangeArrowheads="1"/>
          </p:cNvSpPr>
          <p:nvPr/>
        </p:nvSpPr>
        <p:spPr bwMode="auto">
          <a:xfrm>
            <a:off x="1524001" y="293953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9" name="Rectangle 9"/>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0" name="Rectangle 11"/>
          <p:cNvSpPr>
            <a:spLocks noChangeArrowheads="1"/>
          </p:cNvSpPr>
          <p:nvPr/>
        </p:nvSpPr>
        <p:spPr bwMode="auto">
          <a:xfrm>
            <a:off x="1524001" y="2934772"/>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graphicFrame>
        <p:nvGraphicFramePr>
          <p:cNvPr id="11" name="Object 5"/>
          <p:cNvGraphicFramePr>
            <a:graphicFrameLocks noChangeAspect="1"/>
          </p:cNvGraphicFramePr>
          <p:nvPr>
            <p:extLst>
              <p:ext uri="{D42A27DB-BD31-4B8C-83A1-F6EECF244321}">
                <p14:modId xmlns:p14="http://schemas.microsoft.com/office/powerpoint/2010/main" val="2432258364"/>
              </p:ext>
            </p:extLst>
          </p:nvPr>
        </p:nvGraphicFramePr>
        <p:xfrm>
          <a:off x="3935760" y="2780928"/>
          <a:ext cx="1490872" cy="724000"/>
        </p:xfrm>
        <a:graphic>
          <a:graphicData uri="http://schemas.openxmlformats.org/presentationml/2006/ole">
            <mc:AlternateContent xmlns:mc="http://schemas.openxmlformats.org/markup-compatibility/2006">
              <mc:Choice xmlns:v="urn:schemas-microsoft-com:vml" Requires="v">
                <p:oleObj spid="_x0000_s50282" name="Equation" r:id="rId3" imgW="888840" imgH="431640" progId="Equation.3">
                  <p:embed/>
                </p:oleObj>
              </mc:Choice>
              <mc:Fallback>
                <p:oleObj name="Equation" r:id="rId3" imgW="888840" imgH="431640" progId="Equation.3">
                  <p:embed/>
                  <p:pic>
                    <p:nvPicPr>
                      <p:cNvPr id="11"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2780928"/>
                        <a:ext cx="1490872" cy="724000"/>
                      </a:xfrm>
                      <a:prstGeom prst="rect">
                        <a:avLst/>
                      </a:prstGeom>
                      <a:noFill/>
                      <a:extLst/>
                    </p:spPr>
                  </p:pic>
                </p:oleObj>
              </mc:Fallback>
            </mc:AlternateContent>
          </a:graphicData>
        </a:graphic>
      </p:graphicFrame>
      <p:sp>
        <p:nvSpPr>
          <p:cNvPr id="12" name="Line 7"/>
          <p:cNvSpPr>
            <a:spLocks noChangeShapeType="1"/>
          </p:cNvSpPr>
          <p:nvPr/>
        </p:nvSpPr>
        <p:spPr bwMode="auto">
          <a:xfrm>
            <a:off x="5853586" y="3291383"/>
            <a:ext cx="503237" cy="0"/>
          </a:xfrm>
          <a:prstGeom prst="line">
            <a:avLst/>
          </a:prstGeom>
          <a:noFill/>
          <a:ln w="57150">
            <a:solidFill>
              <a:srgbClr val="008000"/>
            </a:solidFill>
            <a:round/>
            <a:headEnd/>
            <a:tailEnd type="triangle" w="med" len="med"/>
          </a:ln>
          <a:effectLst/>
        </p:spPr>
        <p:txBody>
          <a:bodyPr/>
          <a:lstStyle/>
          <a:p>
            <a:endParaRPr lang="pt-PT"/>
          </a:p>
        </p:txBody>
      </p:sp>
      <p:graphicFrame>
        <p:nvGraphicFramePr>
          <p:cNvPr id="13" name="Object 8"/>
          <p:cNvGraphicFramePr>
            <a:graphicFrameLocks noChangeAspect="1"/>
          </p:cNvGraphicFramePr>
          <p:nvPr>
            <p:extLst>
              <p:ext uri="{D42A27DB-BD31-4B8C-83A1-F6EECF244321}">
                <p14:modId xmlns:p14="http://schemas.microsoft.com/office/powerpoint/2010/main" val="1357813395"/>
              </p:ext>
            </p:extLst>
          </p:nvPr>
        </p:nvGraphicFramePr>
        <p:xfrm>
          <a:off x="6783777" y="2766075"/>
          <a:ext cx="1638971" cy="906409"/>
        </p:xfrm>
        <a:graphic>
          <a:graphicData uri="http://schemas.openxmlformats.org/presentationml/2006/ole">
            <mc:AlternateContent xmlns:mc="http://schemas.openxmlformats.org/markup-compatibility/2006">
              <mc:Choice xmlns:v="urn:schemas-microsoft-com:vml" Requires="v">
                <p:oleObj spid="_x0000_s50283" name="Equation" r:id="rId5" imgW="1079280" imgH="596880" progId="Equation.3">
                  <p:embed/>
                </p:oleObj>
              </mc:Choice>
              <mc:Fallback>
                <p:oleObj name="Equation" r:id="rId5" imgW="1079280" imgH="596880" progId="Equation.3">
                  <p:embed/>
                  <p:pic>
                    <p:nvPicPr>
                      <p:cNvPr id="13" name="Object 8"/>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3777" y="2766075"/>
                        <a:ext cx="1638971" cy="906409"/>
                      </a:xfrm>
                      <a:prstGeom prst="rect">
                        <a:avLst/>
                      </a:prstGeom>
                      <a:noFill/>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1140053342"/>
              </p:ext>
            </p:extLst>
          </p:nvPr>
        </p:nvGraphicFramePr>
        <p:xfrm>
          <a:off x="3507467" y="4748584"/>
          <a:ext cx="2089372" cy="768648"/>
        </p:xfrm>
        <a:graphic>
          <a:graphicData uri="http://schemas.openxmlformats.org/presentationml/2006/ole">
            <mc:AlternateContent xmlns:mc="http://schemas.openxmlformats.org/markup-compatibility/2006">
              <mc:Choice xmlns:v="urn:schemas-microsoft-com:vml" Requires="v">
                <p:oleObj spid="_x0000_s50284" name="Equation" r:id="rId7" imgW="1244520" imgH="457200" progId="Equation.3">
                  <p:embed/>
                </p:oleObj>
              </mc:Choice>
              <mc:Fallback>
                <p:oleObj name="Equation" r:id="rId7" imgW="1244520" imgH="457200" progId="Equation.3">
                  <p:embed/>
                  <p:pic>
                    <p:nvPicPr>
                      <p:cNvPr id="14"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7467" y="4748584"/>
                        <a:ext cx="2089372" cy="768648"/>
                      </a:xfrm>
                      <a:prstGeom prst="rect">
                        <a:avLst/>
                      </a:prstGeom>
                      <a:noFill/>
                      <a:extLst/>
                    </p:spPr>
                  </p:pic>
                </p:oleObj>
              </mc:Fallback>
            </mc:AlternateContent>
          </a:graphicData>
        </a:graphic>
      </p:graphicFrame>
      <p:sp>
        <p:nvSpPr>
          <p:cNvPr id="17" name="Line 11"/>
          <p:cNvSpPr>
            <a:spLocks noChangeShapeType="1"/>
          </p:cNvSpPr>
          <p:nvPr/>
        </p:nvSpPr>
        <p:spPr bwMode="auto">
          <a:xfrm>
            <a:off x="5853586" y="5229199"/>
            <a:ext cx="503237" cy="0"/>
          </a:xfrm>
          <a:prstGeom prst="line">
            <a:avLst/>
          </a:prstGeom>
          <a:noFill/>
          <a:ln w="57150">
            <a:solidFill>
              <a:srgbClr val="008000"/>
            </a:solidFill>
            <a:round/>
            <a:headEnd/>
            <a:tailEnd type="triangle" w="med" len="med"/>
          </a:ln>
          <a:effectLst/>
        </p:spPr>
        <p:txBody>
          <a:bodyPr/>
          <a:lstStyle/>
          <a:p>
            <a:endParaRPr lang="pt-PT"/>
          </a:p>
        </p:txBody>
      </p:sp>
      <p:graphicFrame>
        <p:nvGraphicFramePr>
          <p:cNvPr id="18" name="Object 12"/>
          <p:cNvGraphicFramePr>
            <a:graphicFrameLocks noChangeAspect="1"/>
          </p:cNvGraphicFramePr>
          <p:nvPr>
            <p:extLst>
              <p:ext uri="{D42A27DB-BD31-4B8C-83A1-F6EECF244321}">
                <p14:modId xmlns:p14="http://schemas.microsoft.com/office/powerpoint/2010/main" val="267142293"/>
              </p:ext>
            </p:extLst>
          </p:nvPr>
        </p:nvGraphicFramePr>
        <p:xfrm>
          <a:off x="6765385" y="4192957"/>
          <a:ext cx="2921926" cy="1324275"/>
        </p:xfrm>
        <a:graphic>
          <a:graphicData uri="http://schemas.openxmlformats.org/presentationml/2006/ole">
            <mc:AlternateContent xmlns:mc="http://schemas.openxmlformats.org/markup-compatibility/2006">
              <mc:Choice xmlns:v="urn:schemas-microsoft-com:vml" Requires="v">
                <p:oleObj spid="_x0000_s50285" name="Equation" r:id="rId9" imgW="1739880" imgH="787320" progId="Equation.3">
                  <p:embed/>
                </p:oleObj>
              </mc:Choice>
              <mc:Fallback>
                <p:oleObj name="Equation" r:id="rId9" imgW="1739880" imgH="787320" progId="Equation.3">
                  <p:embed/>
                  <p:pic>
                    <p:nvPicPr>
                      <p:cNvPr id="1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5385" y="4192957"/>
                        <a:ext cx="2921926" cy="1324275"/>
                      </a:xfrm>
                      <a:prstGeom prst="rect">
                        <a:avLst/>
                      </a:prstGeom>
                      <a:noFill/>
                      <a:extLst/>
                    </p:spPr>
                  </p:pic>
                </p:oleObj>
              </mc:Fallback>
            </mc:AlternateContent>
          </a:graphicData>
        </a:graphic>
      </p:graphicFrame>
    </p:spTree>
    <p:extLst>
      <p:ext uri="{BB962C8B-B14F-4D97-AF65-F5344CB8AC3E}">
        <p14:creationId xmlns:p14="http://schemas.microsoft.com/office/powerpoint/2010/main" val="41964652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how to model the growth of </a:t>
            </a:r>
            <a:r>
              <a:rPr lang="en-GB" dirty="0" smtClean="0"/>
              <a:t>several </a:t>
            </a:r>
            <a:r>
              <a:rPr lang="en-GB" dirty="0"/>
              <a:t>plots?</a:t>
            </a:r>
            <a:endParaRPr lang="pt-PT" dirty="0"/>
          </a:p>
        </p:txBody>
      </p:sp>
      <p:sp>
        <p:nvSpPr>
          <p:cNvPr id="3" name="Content Placeholder 2"/>
          <p:cNvSpPr>
            <a:spLocks noGrp="1"/>
          </p:cNvSpPr>
          <p:nvPr>
            <p:ph idx="1"/>
          </p:nvPr>
        </p:nvSpPr>
        <p:spPr>
          <a:xfrm>
            <a:off x="431371" y="1196753"/>
            <a:ext cx="11328000" cy="5328591"/>
          </a:xfrm>
        </p:spPr>
        <p:txBody>
          <a:bodyPr>
            <a:normAutofit fontScale="92500" lnSpcReduction="20000"/>
          </a:bodyPr>
          <a:lstStyle/>
          <a:p>
            <a:r>
              <a:rPr lang="en-US" dirty="0" smtClean="0"/>
              <a:t>There are several methods to simultaneously model the growth of several plots:</a:t>
            </a:r>
          </a:p>
          <a:p>
            <a:endParaRPr lang="en-US" sz="800" dirty="0" smtClean="0"/>
          </a:p>
          <a:p>
            <a:pPr lvl="1"/>
            <a:r>
              <a:rPr lang="en-US" sz="2400" dirty="0" smtClean="0">
                <a:solidFill>
                  <a:schemeClr val="tx1">
                    <a:lumMod val="50000"/>
                    <a:lumOff val="50000"/>
                  </a:schemeClr>
                </a:solidFill>
              </a:rPr>
              <a:t>The Guide-curve method (only for </a:t>
            </a:r>
            <a:r>
              <a:rPr lang="en-US" sz="2400" dirty="0" err="1" smtClean="0">
                <a:solidFill>
                  <a:schemeClr val="tx1">
                    <a:lumMod val="50000"/>
                    <a:lumOff val="50000"/>
                  </a:schemeClr>
                </a:solidFill>
              </a:rPr>
              <a:t>hdom</a:t>
            </a:r>
            <a:r>
              <a:rPr lang="en-US" sz="2400" dirty="0" smtClean="0">
                <a:solidFill>
                  <a:schemeClr val="tx1">
                    <a:lumMod val="50000"/>
                    <a:lumOff val="50000"/>
                  </a:schemeClr>
                </a:solidFill>
              </a:rPr>
              <a:t>)</a:t>
            </a:r>
          </a:p>
          <a:p>
            <a:pPr lvl="1"/>
            <a:r>
              <a:rPr lang="en-US" sz="2400" dirty="0" smtClean="0">
                <a:solidFill>
                  <a:schemeClr val="tx1">
                    <a:lumMod val="50000"/>
                    <a:lumOff val="50000"/>
                  </a:schemeClr>
                </a:solidFill>
              </a:rPr>
              <a:t>Expressing </a:t>
            </a:r>
            <a:r>
              <a:rPr lang="en-US" sz="2400" dirty="0">
                <a:solidFill>
                  <a:schemeClr val="tx1">
                    <a:lumMod val="50000"/>
                    <a:lumOff val="50000"/>
                  </a:schemeClr>
                </a:solidFill>
              </a:rPr>
              <a:t>the parameters as a function of site and/or tree/stand variables </a:t>
            </a:r>
            <a:r>
              <a:rPr lang="en-US" sz="2400" dirty="0" smtClean="0">
                <a:solidFill>
                  <a:schemeClr val="tx1">
                    <a:lumMod val="50000"/>
                    <a:lumOff val="50000"/>
                  </a:schemeClr>
                </a:solidFill>
              </a:rPr>
              <a:t>(named “</a:t>
            </a:r>
            <a:r>
              <a:rPr lang="en-US" sz="2400" i="1" dirty="0" smtClean="0">
                <a:solidFill>
                  <a:schemeClr val="tx1">
                    <a:lumMod val="50000"/>
                    <a:lumOff val="50000"/>
                  </a:schemeClr>
                </a:solidFill>
              </a:rPr>
              <a:t>Parameter Prediction Method</a:t>
            </a:r>
            <a:r>
              <a:rPr lang="en-US" sz="2400" dirty="0" smtClean="0">
                <a:solidFill>
                  <a:schemeClr val="tx1">
                    <a:lumMod val="50000"/>
                    <a:lumOff val="50000"/>
                  </a:schemeClr>
                </a:solidFill>
              </a:rPr>
              <a:t>” when applied to </a:t>
            </a:r>
            <a:r>
              <a:rPr lang="en-US" sz="2400" dirty="0" err="1" smtClean="0">
                <a:solidFill>
                  <a:schemeClr val="tx1">
                    <a:lumMod val="50000"/>
                    <a:lumOff val="50000"/>
                  </a:schemeClr>
                </a:solidFill>
              </a:rPr>
              <a:t>hdom</a:t>
            </a:r>
            <a:r>
              <a:rPr lang="en-US" sz="2400" dirty="0" smtClean="0">
                <a:solidFill>
                  <a:schemeClr val="tx1">
                    <a:lumMod val="50000"/>
                    <a:lumOff val="50000"/>
                  </a:schemeClr>
                </a:solidFill>
              </a:rPr>
              <a:t>)</a:t>
            </a:r>
            <a:endParaRPr lang="en-US" sz="2400" dirty="0">
              <a:solidFill>
                <a:schemeClr val="tx1">
                  <a:lumMod val="50000"/>
                  <a:lumOff val="50000"/>
                </a:schemeClr>
              </a:solidFill>
            </a:endParaRPr>
          </a:p>
          <a:p>
            <a:pPr lvl="1"/>
            <a:r>
              <a:rPr lang="en-US" sz="2400" dirty="0" smtClean="0">
                <a:solidFill>
                  <a:schemeClr val="tx1">
                    <a:lumMod val="50000"/>
                    <a:lumOff val="50000"/>
                  </a:schemeClr>
                </a:solidFill>
              </a:rPr>
              <a:t>Growth </a:t>
            </a:r>
            <a:r>
              <a:rPr lang="en-US" sz="2400" dirty="0">
                <a:solidFill>
                  <a:schemeClr val="tx1">
                    <a:lumMod val="50000"/>
                    <a:lumOff val="50000"/>
                  </a:schemeClr>
                </a:solidFill>
              </a:rPr>
              <a:t>functions formulated as difference equations </a:t>
            </a:r>
          </a:p>
          <a:p>
            <a:pPr lvl="2"/>
            <a:r>
              <a:rPr lang="en-US" sz="2400" dirty="0" smtClean="0">
                <a:solidFill>
                  <a:schemeClr val="tx1">
                    <a:lumMod val="50000"/>
                    <a:lumOff val="50000"/>
                  </a:schemeClr>
                </a:solidFill>
              </a:rPr>
              <a:t>Algebraic Difference Approach (ADA)</a:t>
            </a:r>
          </a:p>
          <a:p>
            <a:pPr lvl="2"/>
            <a:r>
              <a:rPr lang="en-US" sz="2400" dirty="0" smtClean="0">
                <a:solidFill>
                  <a:schemeClr val="accent3">
                    <a:lumMod val="60000"/>
                    <a:lumOff val="40000"/>
                  </a:schemeClr>
                </a:solidFill>
              </a:rPr>
              <a:t>Generalized Algebraic </a:t>
            </a:r>
            <a:r>
              <a:rPr lang="en-US" sz="2400" dirty="0">
                <a:solidFill>
                  <a:schemeClr val="accent3">
                    <a:lumMod val="60000"/>
                    <a:lumOff val="40000"/>
                  </a:schemeClr>
                </a:solidFill>
              </a:rPr>
              <a:t>Difference Approach </a:t>
            </a:r>
            <a:r>
              <a:rPr lang="en-US" sz="2400" dirty="0" smtClean="0">
                <a:solidFill>
                  <a:schemeClr val="accent3">
                    <a:lumMod val="60000"/>
                    <a:lumOff val="40000"/>
                  </a:schemeClr>
                </a:solidFill>
              </a:rPr>
              <a:t>(GADA)</a:t>
            </a:r>
          </a:p>
          <a:p>
            <a:pPr lvl="1"/>
            <a:r>
              <a:rPr lang="en-US" sz="2400" dirty="0" smtClean="0">
                <a:solidFill>
                  <a:schemeClr val="accent3">
                    <a:lumMod val="60000"/>
                    <a:lumOff val="40000"/>
                  </a:schemeClr>
                </a:solidFill>
              </a:rPr>
              <a:t>Mixed-effects models</a:t>
            </a:r>
          </a:p>
          <a:p>
            <a:pPr lvl="1"/>
            <a:endParaRPr lang="en-US" sz="800" dirty="0" smtClean="0"/>
          </a:p>
          <a:p>
            <a:r>
              <a:rPr lang="en-US" dirty="0" smtClean="0"/>
              <a:t>In this course we will just focus the first </a:t>
            </a:r>
            <a:r>
              <a:rPr lang="en-US" dirty="0"/>
              <a:t>three </a:t>
            </a:r>
            <a:r>
              <a:rPr lang="en-US" dirty="0" smtClean="0"/>
              <a:t>methods (information on other methods available at the end of the slides) </a:t>
            </a:r>
          </a:p>
          <a:p>
            <a:pPr lvl="1"/>
            <a:endParaRPr lang="pt-PT" dirty="0"/>
          </a:p>
        </p:txBody>
      </p:sp>
    </p:spTree>
    <p:extLst>
      <p:ext uri="{BB962C8B-B14F-4D97-AF65-F5344CB8AC3E}">
        <p14:creationId xmlns:p14="http://schemas.microsoft.com/office/powerpoint/2010/main" val="10605936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None/>
            </a:pPr>
            <a:r>
              <a:rPr lang="en-GB" dirty="0" err="1"/>
              <a:t>Allometric</a:t>
            </a:r>
            <a:r>
              <a:rPr lang="en-GB" dirty="0"/>
              <a:t> relationships/equations</a:t>
            </a:r>
            <a:br>
              <a:rPr lang="en-GB" dirty="0"/>
            </a:br>
            <a:endParaRPr lang="en-US" dirty="0"/>
          </a:p>
        </p:txBody>
      </p:sp>
      <p:sp>
        <p:nvSpPr>
          <p:cNvPr id="3" name="Subtitle 2"/>
          <p:cNvSpPr>
            <a:spLocks noGrp="1"/>
          </p:cNvSpPr>
          <p:nvPr>
            <p:ph type="subTitle" idx="1"/>
          </p:nvPr>
        </p:nvSpPr>
        <p:spPr>
          <a:xfrm>
            <a:off x="1828800" y="3886200"/>
            <a:ext cx="8534400" cy="2639144"/>
          </a:xfrm>
        </p:spPr>
        <p:txBody>
          <a:bodyPr>
            <a:normAutofit/>
          </a:bodyPr>
          <a:lstStyle/>
          <a:p>
            <a:r>
              <a:rPr lang="en-US" dirty="0" err="1" smtClean="0"/>
              <a:t>Allometric</a:t>
            </a:r>
            <a:r>
              <a:rPr lang="en-US" dirty="0" smtClean="0"/>
              <a:t> equations describe unequal </a:t>
            </a:r>
            <a:r>
              <a:rPr lang="en-US" dirty="0"/>
              <a:t>growth rate in different parts of the body in comparison to the growth rate of the </a:t>
            </a:r>
            <a:r>
              <a:rPr lang="en-US" dirty="0" smtClean="0"/>
              <a:t>body</a:t>
            </a:r>
            <a:endParaRPr lang="en-US" dirty="0"/>
          </a:p>
        </p:txBody>
      </p:sp>
    </p:spTree>
    <p:extLst>
      <p:ext uri="{BB962C8B-B14F-4D97-AF65-F5344CB8AC3E}">
        <p14:creationId xmlns:p14="http://schemas.microsoft.com/office/powerpoint/2010/main" val="165649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pt-PT" dirty="0" smtClean="0"/>
              <a:t>Shape of the growth curves</a:t>
            </a:r>
            <a:endParaRPr lang="en-US" dirty="0"/>
          </a:p>
        </p:txBody>
      </p:sp>
      <p:sp>
        <p:nvSpPr>
          <p:cNvPr id="108547" name="Rectangle 3"/>
          <p:cNvSpPr>
            <a:spLocks noGrp="1" noChangeArrowheads="1"/>
          </p:cNvSpPr>
          <p:nvPr>
            <p:ph type="body" idx="1"/>
          </p:nvPr>
        </p:nvSpPr>
        <p:spPr>
          <a:xfrm>
            <a:off x="239350" y="980728"/>
            <a:ext cx="12841426" cy="5877272"/>
          </a:xfrm>
        </p:spPr>
        <p:txBody>
          <a:bodyPr>
            <a:normAutofit/>
          </a:bodyPr>
          <a:lstStyle/>
          <a:p>
            <a:pPr algn="l"/>
            <a:r>
              <a:rPr lang="pt-PT" dirty="0" smtClean="0"/>
              <a:t>The evolution </a:t>
            </a:r>
            <a:r>
              <a:rPr lang="pt-PT" dirty="0" err="1" smtClean="0"/>
              <a:t>of</a:t>
            </a:r>
            <a:r>
              <a:rPr lang="pt-PT" dirty="0" smtClean="0"/>
              <a:t> </a:t>
            </a:r>
            <a:r>
              <a:rPr lang="pt-PT" dirty="0" err="1" smtClean="0"/>
              <a:t>all</a:t>
            </a:r>
            <a:r>
              <a:rPr lang="pt-PT" dirty="0" smtClean="0"/>
              <a:t> tree variables corresponds to a S-shaped curve (</a:t>
            </a:r>
            <a:r>
              <a:rPr lang="pt-PT" dirty="0" err="1" smtClean="0"/>
              <a:t>sigmoidal</a:t>
            </a:r>
            <a:r>
              <a:rPr lang="pt-PT" dirty="0" smtClean="0"/>
              <a:t>) </a:t>
            </a:r>
          </a:p>
          <a:p>
            <a:pPr algn="l"/>
            <a:r>
              <a:rPr lang="pt-PT" dirty="0" smtClean="0"/>
              <a:t>In a S-shaped curve there are several </a:t>
            </a:r>
            <a:r>
              <a:rPr lang="pt-PT" dirty="0" err="1" smtClean="0"/>
              <a:t>stages</a:t>
            </a:r>
            <a:r>
              <a:rPr lang="pt-PT" dirty="0" smtClean="0"/>
              <a:t>:</a:t>
            </a:r>
          </a:p>
          <a:p>
            <a:pPr algn="l"/>
            <a:endParaRPr lang="pt-PT" dirty="0" smtClean="0"/>
          </a:p>
          <a:p>
            <a:pPr lvl="1" algn="l"/>
            <a:r>
              <a:rPr lang="pt-PT" dirty="0" err="1" smtClean="0"/>
              <a:t>Lag</a:t>
            </a:r>
            <a:endParaRPr lang="pt-PT" dirty="0" smtClean="0"/>
          </a:p>
          <a:p>
            <a:pPr lvl="1" algn="l"/>
            <a:r>
              <a:rPr lang="pt-PT" dirty="0" smtClean="0"/>
              <a:t>Exponential</a:t>
            </a:r>
          </a:p>
          <a:p>
            <a:pPr lvl="1" algn="l"/>
            <a:r>
              <a:rPr lang="pt-PT" dirty="0" err="1" smtClean="0"/>
              <a:t>Senecence</a:t>
            </a:r>
            <a:r>
              <a:rPr lang="pt-PT" dirty="0" smtClean="0"/>
              <a:t> </a:t>
            </a:r>
          </a:p>
          <a:p>
            <a:pPr lvl="1" algn="l"/>
            <a:r>
              <a:rPr lang="pt-PT" dirty="0" err="1" smtClean="0"/>
              <a:t>Stationary</a:t>
            </a:r>
            <a:endParaRPr lang="pt-PT" sz="800" dirty="0"/>
          </a:p>
        </p:txBody>
      </p:sp>
      <p:grpSp>
        <p:nvGrpSpPr>
          <p:cNvPr id="27" name="Group 26"/>
          <p:cNvGrpSpPr/>
          <p:nvPr/>
        </p:nvGrpSpPr>
        <p:grpSpPr>
          <a:xfrm>
            <a:off x="7583232" y="2149778"/>
            <a:ext cx="1242108" cy="4254515"/>
            <a:chOff x="7583232" y="2149778"/>
            <a:chExt cx="1242108" cy="4254515"/>
          </a:xfrm>
        </p:grpSpPr>
        <p:sp>
          <p:nvSpPr>
            <p:cNvPr id="8" name="Rectangle 7"/>
            <p:cNvSpPr/>
            <p:nvPr/>
          </p:nvSpPr>
          <p:spPr>
            <a:xfrm>
              <a:off x="7583232" y="2965918"/>
              <a:ext cx="1240559" cy="34383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84781" y="2149778"/>
              <a:ext cx="1240559" cy="738664"/>
            </a:xfrm>
            <a:prstGeom prst="rect">
              <a:avLst/>
            </a:prstGeom>
            <a:solidFill>
              <a:schemeClr val="accent3">
                <a:lumMod val="60000"/>
                <a:lumOff val="40000"/>
              </a:schemeClr>
            </a:solidFill>
          </p:spPr>
          <p:txBody>
            <a:bodyPr wrap="square" rtlCol="0">
              <a:spAutoFit/>
            </a:bodyPr>
            <a:lstStyle/>
            <a:p>
              <a:pPr algn="ctr"/>
              <a:endParaRPr lang="en-US" sz="800" b="1" dirty="0" smtClean="0"/>
            </a:p>
            <a:p>
              <a:pPr algn="ctr"/>
              <a:r>
                <a:rPr lang="en-US" sz="1400" b="1" dirty="0" smtClean="0"/>
                <a:t>Exponential / juvenile stage</a:t>
              </a:r>
            </a:p>
            <a:p>
              <a:pPr algn="ctr"/>
              <a:endParaRPr lang="en-US" sz="600" b="1" dirty="0" smtClean="0"/>
            </a:p>
          </p:txBody>
        </p:sp>
        <p:sp>
          <p:nvSpPr>
            <p:cNvPr id="16" name="TextBox 15"/>
            <p:cNvSpPr txBox="1"/>
            <p:nvPr/>
          </p:nvSpPr>
          <p:spPr>
            <a:xfrm>
              <a:off x="7594261" y="3073187"/>
              <a:ext cx="1225069" cy="3046988"/>
            </a:xfrm>
            <a:prstGeom prst="rect">
              <a:avLst/>
            </a:prstGeom>
            <a:solidFill>
              <a:schemeClr val="accent3">
                <a:lumMod val="60000"/>
                <a:lumOff val="40000"/>
              </a:schemeClr>
            </a:solidFill>
          </p:spPr>
          <p:txBody>
            <a:bodyPr wrap="square" rtlCol="0">
              <a:spAutoFit/>
            </a:bodyPr>
            <a:lstStyle/>
            <a:p>
              <a:pPr algn="ctr"/>
              <a:endParaRPr lang="pt-PT" sz="1400" dirty="0" smtClean="0"/>
            </a:p>
            <a:p>
              <a:pPr algn="ctr"/>
              <a:r>
                <a:rPr lang="pt-PT" sz="1400" dirty="0" err="1" smtClean="0"/>
                <a:t>rapid</a:t>
              </a:r>
              <a:r>
                <a:rPr lang="pt-PT" sz="1400" dirty="0" smtClean="0"/>
                <a:t> </a:t>
              </a:r>
              <a:r>
                <a:rPr lang="pt-PT" sz="1400" dirty="0" err="1" smtClean="0"/>
                <a:t>initial</a:t>
              </a:r>
              <a:r>
                <a:rPr lang="pt-PT" sz="1400" dirty="0"/>
                <a:t> exponential</a:t>
              </a:r>
            </a:p>
            <a:p>
              <a:pPr algn="ctr"/>
              <a:r>
                <a:rPr lang="pt-PT" sz="1400" dirty="0" err="1" smtClean="0"/>
                <a:t>growth</a:t>
              </a:r>
              <a:r>
                <a:rPr lang="pt-PT" sz="1400" dirty="0" smtClean="0"/>
                <a:t> </a:t>
              </a:r>
              <a:endParaRPr lang="pt-PT" sz="1400" dirty="0" smtClean="0"/>
            </a:p>
            <a:p>
              <a:pPr algn="ctr"/>
              <a:endParaRPr lang="pt-PT" sz="800" dirty="0"/>
            </a:p>
            <a:p>
              <a:pPr algn="ctr"/>
              <a:endParaRPr lang="pt-PT" sz="1400" dirty="0" smtClean="0"/>
            </a:p>
            <a:p>
              <a:pPr algn="ctr"/>
              <a:endParaRPr lang="pt-PT" sz="1400" dirty="0" smtClean="0"/>
            </a:p>
            <a:p>
              <a:pPr algn="ctr"/>
              <a:endParaRPr lang="pt-PT" sz="800" dirty="0" smtClean="0"/>
            </a:p>
            <a:p>
              <a:pPr algn="ctr"/>
              <a:endParaRPr lang="pt-PT" sz="800" dirty="0"/>
            </a:p>
            <a:p>
              <a:pPr algn="ctr"/>
              <a:endParaRPr lang="pt-PT" sz="1400" dirty="0" smtClean="0"/>
            </a:p>
            <a:p>
              <a:pPr algn="ctr"/>
              <a:endParaRPr lang="pt-PT" sz="1400" dirty="0"/>
            </a:p>
            <a:p>
              <a:pPr algn="ctr"/>
              <a:endParaRPr lang="pt-PT" sz="1400" dirty="0" smtClean="0"/>
            </a:p>
            <a:p>
              <a:pPr algn="ctr"/>
              <a:endParaRPr lang="pt-PT" sz="1400" dirty="0"/>
            </a:p>
            <a:p>
              <a:pPr algn="ctr"/>
              <a:r>
                <a:rPr lang="pt-PT" sz="1400" dirty="0" smtClean="0"/>
                <a:t> </a:t>
              </a:r>
              <a:r>
                <a:rPr lang="pt-PT" sz="1400" dirty="0" err="1" smtClean="0"/>
                <a:t>concavity</a:t>
              </a:r>
              <a:r>
                <a:rPr lang="pt-PT" sz="1400" dirty="0" smtClean="0"/>
                <a:t> </a:t>
              </a:r>
              <a:r>
                <a:rPr lang="pt-PT" sz="1400" dirty="0" err="1" smtClean="0"/>
                <a:t>upward</a:t>
              </a:r>
              <a:r>
                <a:rPr lang="pt-PT" sz="1400" dirty="0" smtClean="0"/>
                <a:t> </a:t>
              </a:r>
              <a:endParaRPr lang="en-US" sz="1400" b="1" dirty="0"/>
            </a:p>
          </p:txBody>
        </p:sp>
      </p:grpSp>
      <p:grpSp>
        <p:nvGrpSpPr>
          <p:cNvPr id="25" name="Group 24"/>
          <p:cNvGrpSpPr/>
          <p:nvPr/>
        </p:nvGrpSpPr>
        <p:grpSpPr>
          <a:xfrm>
            <a:off x="6143072" y="2149778"/>
            <a:ext cx="1384575" cy="4254515"/>
            <a:chOff x="6143072" y="2149778"/>
            <a:chExt cx="1384575" cy="4254515"/>
          </a:xfrm>
        </p:grpSpPr>
        <p:sp>
          <p:nvSpPr>
            <p:cNvPr id="4" name="Rectangle 3"/>
            <p:cNvSpPr/>
            <p:nvPr/>
          </p:nvSpPr>
          <p:spPr>
            <a:xfrm>
              <a:off x="6143072" y="2965918"/>
              <a:ext cx="1384575" cy="34383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43072" y="2149778"/>
              <a:ext cx="1384574" cy="738664"/>
            </a:xfrm>
            <a:prstGeom prst="rect">
              <a:avLst/>
            </a:prstGeom>
            <a:solidFill>
              <a:schemeClr val="accent3">
                <a:lumMod val="20000"/>
                <a:lumOff val="80000"/>
              </a:schemeClr>
            </a:solidFill>
          </p:spPr>
          <p:txBody>
            <a:bodyPr wrap="square" rtlCol="0">
              <a:spAutoFit/>
            </a:bodyPr>
            <a:lstStyle/>
            <a:p>
              <a:pPr algn="ctr"/>
              <a:endParaRPr lang="en-US" sz="1400" b="1" dirty="0" smtClean="0"/>
            </a:p>
            <a:p>
              <a:pPr algn="ctr"/>
              <a:r>
                <a:rPr lang="en-US" sz="1400" b="1" dirty="0" smtClean="0"/>
                <a:t>Lag stage</a:t>
              </a:r>
              <a:endParaRPr lang="en-US" sz="1400" b="1" dirty="0"/>
            </a:p>
            <a:p>
              <a:pPr algn="ctr"/>
              <a:endParaRPr lang="en-US" sz="1400" b="1" dirty="0"/>
            </a:p>
          </p:txBody>
        </p:sp>
        <p:sp>
          <p:nvSpPr>
            <p:cNvPr id="17" name="TextBox 16"/>
            <p:cNvSpPr txBox="1"/>
            <p:nvPr/>
          </p:nvSpPr>
          <p:spPr>
            <a:xfrm>
              <a:off x="6143072" y="5528946"/>
              <a:ext cx="1384574" cy="523220"/>
            </a:xfrm>
            <a:prstGeom prst="rect">
              <a:avLst/>
            </a:prstGeom>
            <a:solidFill>
              <a:schemeClr val="accent3">
                <a:lumMod val="20000"/>
                <a:lumOff val="80000"/>
              </a:schemeClr>
            </a:solidFill>
          </p:spPr>
          <p:txBody>
            <a:bodyPr wrap="square" rtlCol="0">
              <a:spAutoFit/>
            </a:bodyPr>
            <a:lstStyle/>
            <a:p>
              <a:pPr algn="ctr"/>
              <a:r>
                <a:rPr lang="pt-PT" sz="1400" dirty="0" err="1" smtClean="0"/>
                <a:t>Initial</a:t>
              </a:r>
              <a:r>
                <a:rPr lang="pt-PT" sz="1400" dirty="0" smtClean="0"/>
                <a:t> </a:t>
              </a:r>
              <a:r>
                <a:rPr lang="pt-PT" sz="1400" dirty="0" err="1"/>
                <a:t>stage</a:t>
              </a:r>
              <a:r>
                <a:rPr lang="pt-PT" sz="1400" dirty="0"/>
                <a:t> </a:t>
              </a:r>
              <a:r>
                <a:rPr lang="pt-PT" sz="1400" dirty="0" err="1"/>
                <a:t>of</a:t>
              </a:r>
              <a:r>
                <a:rPr lang="pt-PT" sz="1400" dirty="0"/>
                <a:t> </a:t>
              </a:r>
              <a:r>
                <a:rPr lang="pt-PT" sz="1400" dirty="0" err="1"/>
                <a:t>establishment</a:t>
              </a:r>
              <a:endParaRPr lang="en-US" sz="1400" b="1" dirty="0"/>
            </a:p>
          </p:txBody>
        </p:sp>
      </p:grpSp>
      <p:grpSp>
        <p:nvGrpSpPr>
          <p:cNvPr id="28" name="Group 27"/>
          <p:cNvGrpSpPr/>
          <p:nvPr/>
        </p:nvGrpSpPr>
        <p:grpSpPr>
          <a:xfrm>
            <a:off x="8874867" y="2149778"/>
            <a:ext cx="957036" cy="4254515"/>
            <a:chOff x="8874867" y="2149778"/>
            <a:chExt cx="957036" cy="4254515"/>
          </a:xfrm>
        </p:grpSpPr>
        <p:sp>
          <p:nvSpPr>
            <p:cNvPr id="9" name="Rectangle 8"/>
            <p:cNvSpPr/>
            <p:nvPr/>
          </p:nvSpPr>
          <p:spPr>
            <a:xfrm>
              <a:off x="8879376" y="2965918"/>
              <a:ext cx="952527" cy="3438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77068" y="2149778"/>
              <a:ext cx="954835" cy="738664"/>
            </a:xfrm>
            <a:prstGeom prst="rect">
              <a:avLst/>
            </a:prstGeom>
            <a:solidFill>
              <a:schemeClr val="accent3"/>
            </a:solidFill>
          </p:spPr>
          <p:txBody>
            <a:bodyPr wrap="square" rtlCol="0">
              <a:spAutoFit/>
            </a:bodyPr>
            <a:lstStyle/>
            <a:p>
              <a:pPr algn="ctr"/>
              <a:r>
                <a:rPr lang="en-US" sz="1200" b="1" dirty="0" smtClean="0"/>
                <a:t>Transitional senescence stage</a:t>
              </a:r>
            </a:p>
            <a:p>
              <a:pPr algn="ctr"/>
              <a:endParaRPr lang="en-US" sz="600" b="1" dirty="0"/>
            </a:p>
          </p:txBody>
        </p:sp>
        <p:sp>
          <p:nvSpPr>
            <p:cNvPr id="18" name="TextBox 17"/>
            <p:cNvSpPr txBox="1"/>
            <p:nvPr/>
          </p:nvSpPr>
          <p:spPr>
            <a:xfrm>
              <a:off x="8874867" y="3778532"/>
              <a:ext cx="957036" cy="2246769"/>
            </a:xfrm>
            <a:prstGeom prst="rect">
              <a:avLst/>
            </a:prstGeom>
            <a:solidFill>
              <a:schemeClr val="accent3"/>
            </a:solidFill>
          </p:spPr>
          <p:txBody>
            <a:bodyPr wrap="square" rtlCol="0">
              <a:spAutoFit/>
            </a:bodyPr>
            <a:lstStyle/>
            <a:p>
              <a:pPr algn="ctr"/>
              <a:r>
                <a:rPr lang="en-US" sz="1400" b="1" dirty="0" smtClean="0"/>
                <a:t> </a:t>
              </a:r>
              <a:r>
                <a:rPr lang="pt-PT" sz="1400" dirty="0" err="1" smtClean="0"/>
                <a:t>growth</a:t>
              </a:r>
              <a:r>
                <a:rPr lang="pt-PT" sz="1400" dirty="0" smtClean="0"/>
                <a:t> </a:t>
              </a:r>
              <a:r>
                <a:rPr lang="pt-PT" sz="1400" dirty="0" smtClean="0"/>
                <a:t>slows</a:t>
              </a:r>
            </a:p>
            <a:p>
              <a:pPr algn="ctr"/>
              <a:endParaRPr lang="pt-PT" sz="1400" dirty="0"/>
            </a:p>
            <a:p>
              <a:pPr algn="ctr"/>
              <a:endParaRPr lang="pt-PT" sz="1400" dirty="0" smtClean="0"/>
            </a:p>
            <a:p>
              <a:pPr algn="ctr"/>
              <a:endParaRPr lang="pt-PT" sz="1400" dirty="0"/>
            </a:p>
            <a:p>
              <a:pPr algn="ctr"/>
              <a:r>
                <a:rPr lang="pt-PT" sz="1400" dirty="0" smtClean="0"/>
                <a:t> </a:t>
              </a:r>
              <a:endParaRPr lang="pt-PT" sz="1400" dirty="0" smtClean="0"/>
            </a:p>
            <a:p>
              <a:pPr algn="ctr"/>
              <a:endParaRPr lang="pt-PT" sz="1400" dirty="0"/>
            </a:p>
            <a:p>
              <a:pPr algn="ctr"/>
              <a:r>
                <a:rPr lang="pt-PT" sz="1400" dirty="0" err="1" smtClean="0"/>
                <a:t>concavity</a:t>
              </a:r>
              <a:r>
                <a:rPr lang="pt-PT" sz="1400" dirty="0" smtClean="0"/>
                <a:t> </a:t>
              </a:r>
              <a:r>
                <a:rPr lang="pt-PT" sz="1400" dirty="0" err="1" smtClean="0"/>
                <a:t>turns</a:t>
              </a:r>
              <a:r>
                <a:rPr lang="pt-PT" sz="1400" dirty="0" smtClean="0"/>
                <a:t> </a:t>
              </a:r>
              <a:r>
                <a:rPr lang="pt-PT" sz="1400" dirty="0" err="1"/>
                <a:t>downward</a:t>
              </a:r>
              <a:r>
                <a:rPr lang="pt-PT" sz="1400" dirty="0"/>
                <a:t> </a:t>
              </a:r>
              <a:endParaRPr lang="en-US" sz="1400" b="1" dirty="0"/>
            </a:p>
          </p:txBody>
        </p:sp>
      </p:grpSp>
      <p:grpSp>
        <p:nvGrpSpPr>
          <p:cNvPr id="29" name="Group 28"/>
          <p:cNvGrpSpPr/>
          <p:nvPr/>
        </p:nvGrpSpPr>
        <p:grpSpPr>
          <a:xfrm>
            <a:off x="9887127" y="2146551"/>
            <a:ext cx="1422590" cy="4257742"/>
            <a:chOff x="9887127" y="2146551"/>
            <a:chExt cx="1422590" cy="4257742"/>
          </a:xfrm>
        </p:grpSpPr>
        <p:sp>
          <p:nvSpPr>
            <p:cNvPr id="10" name="Rectangle 9"/>
            <p:cNvSpPr/>
            <p:nvPr/>
          </p:nvSpPr>
          <p:spPr>
            <a:xfrm>
              <a:off x="9887440" y="2965918"/>
              <a:ext cx="1422277" cy="34383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887127" y="2146551"/>
              <a:ext cx="1422590" cy="738664"/>
            </a:xfrm>
            <a:prstGeom prst="rect">
              <a:avLst/>
            </a:prstGeom>
            <a:solidFill>
              <a:schemeClr val="accent3">
                <a:lumMod val="75000"/>
              </a:schemeClr>
            </a:solidFill>
          </p:spPr>
          <p:txBody>
            <a:bodyPr wrap="square" rtlCol="0">
              <a:spAutoFit/>
            </a:bodyPr>
            <a:lstStyle/>
            <a:p>
              <a:pPr algn="ctr"/>
              <a:r>
                <a:rPr lang="en-US" sz="1400" b="1" dirty="0" smtClean="0">
                  <a:solidFill>
                    <a:schemeClr val="bg1"/>
                  </a:solidFill>
                </a:rPr>
                <a:t>Stationary      stage</a:t>
              </a:r>
              <a:endParaRPr lang="en-US" sz="800" b="1" dirty="0">
                <a:solidFill>
                  <a:schemeClr val="bg1"/>
                </a:solidFill>
              </a:endParaRPr>
            </a:p>
            <a:p>
              <a:pPr algn="ctr"/>
              <a:endParaRPr lang="en-US" sz="700" b="1" dirty="0" smtClean="0"/>
            </a:p>
            <a:p>
              <a:pPr algn="ctr"/>
              <a:endParaRPr lang="en-US" sz="700" b="1" dirty="0">
                <a:solidFill>
                  <a:schemeClr val="bg1"/>
                </a:solidFill>
              </a:endParaRPr>
            </a:p>
          </p:txBody>
        </p:sp>
        <p:sp>
          <p:nvSpPr>
            <p:cNvPr id="20" name="TextBox 19"/>
            <p:cNvSpPr txBox="1"/>
            <p:nvPr/>
          </p:nvSpPr>
          <p:spPr>
            <a:xfrm>
              <a:off x="9912665" y="3195348"/>
              <a:ext cx="1397052" cy="1261884"/>
            </a:xfrm>
            <a:prstGeom prst="rect">
              <a:avLst/>
            </a:prstGeom>
            <a:solidFill>
              <a:schemeClr val="accent3">
                <a:lumMod val="75000"/>
              </a:schemeClr>
            </a:solidFill>
          </p:spPr>
          <p:txBody>
            <a:bodyPr wrap="square" rtlCol="0">
              <a:spAutoFit/>
            </a:bodyPr>
            <a:lstStyle/>
            <a:p>
              <a:pPr algn="ctr"/>
              <a:r>
                <a:rPr lang="pt-PT" sz="1400" dirty="0" err="1" smtClean="0">
                  <a:solidFill>
                    <a:schemeClr val="bg1"/>
                  </a:solidFill>
                </a:rPr>
                <a:t>Tends</a:t>
              </a:r>
              <a:r>
                <a:rPr lang="pt-PT" sz="1400" dirty="0" smtClean="0">
                  <a:solidFill>
                    <a:schemeClr val="bg1"/>
                  </a:solidFill>
                </a:rPr>
                <a:t> to a </a:t>
              </a:r>
              <a:r>
                <a:rPr lang="pt-PT" sz="1400" dirty="0" smtClean="0">
                  <a:solidFill>
                    <a:schemeClr val="bg1"/>
                  </a:solidFill>
                </a:rPr>
                <a:t>plateau:</a:t>
              </a:r>
              <a:endParaRPr lang="pt-PT" sz="1400" dirty="0">
                <a:solidFill>
                  <a:schemeClr val="bg1"/>
                </a:solidFill>
              </a:endParaRPr>
            </a:p>
            <a:p>
              <a:pPr algn="ctr"/>
              <a:r>
                <a:rPr lang="pt-PT" sz="1400" dirty="0" err="1" smtClean="0">
                  <a:solidFill>
                    <a:schemeClr val="bg1"/>
                  </a:solidFill>
                </a:rPr>
                <a:t>the</a:t>
              </a:r>
              <a:r>
                <a:rPr lang="pt-PT" sz="1400" dirty="0" smtClean="0">
                  <a:solidFill>
                    <a:schemeClr val="bg1"/>
                  </a:solidFill>
                </a:rPr>
                <a:t> </a:t>
              </a:r>
              <a:r>
                <a:rPr lang="pt-PT" sz="1400" dirty="0" err="1" smtClean="0">
                  <a:solidFill>
                    <a:schemeClr val="bg1"/>
                  </a:solidFill>
                </a:rPr>
                <a:t>asymptote</a:t>
              </a:r>
              <a:endParaRPr lang="pt-PT" sz="1400" dirty="0" smtClean="0">
                <a:solidFill>
                  <a:schemeClr val="bg1"/>
                </a:solidFill>
              </a:endParaRPr>
            </a:p>
            <a:p>
              <a:pPr algn="ctr"/>
              <a:endParaRPr lang="en-US" b="1" dirty="0" smtClean="0">
                <a:solidFill>
                  <a:schemeClr val="bg1"/>
                </a:solidFill>
              </a:endParaRPr>
            </a:p>
            <a:p>
              <a:pPr algn="ctr"/>
              <a:endParaRPr lang="en-US" sz="1600" b="1" dirty="0">
                <a:solidFill>
                  <a:schemeClr val="bg1"/>
                </a:solidFill>
              </a:endParaRPr>
            </a:p>
          </p:txBody>
        </p:sp>
      </p:grpSp>
      <p:grpSp>
        <p:nvGrpSpPr>
          <p:cNvPr id="24" name="Group 23"/>
          <p:cNvGrpSpPr/>
          <p:nvPr/>
        </p:nvGrpSpPr>
        <p:grpSpPr>
          <a:xfrm>
            <a:off x="5107168" y="2924944"/>
            <a:ext cx="6208832" cy="3827215"/>
            <a:chOff x="5107168" y="2924944"/>
            <a:chExt cx="6208832" cy="3827215"/>
          </a:xfrm>
        </p:grpSpPr>
        <p:grpSp>
          <p:nvGrpSpPr>
            <p:cNvPr id="21" name="Group 20"/>
            <p:cNvGrpSpPr/>
            <p:nvPr/>
          </p:nvGrpSpPr>
          <p:grpSpPr>
            <a:xfrm>
              <a:off x="6096000" y="2924944"/>
              <a:ext cx="5220000" cy="3528000"/>
              <a:chOff x="1368408" y="3140968"/>
              <a:chExt cx="5220000" cy="3528000"/>
            </a:xfrm>
          </p:grpSpPr>
          <p:sp>
            <p:nvSpPr>
              <p:cNvPr id="2" name="Freeform 1"/>
              <p:cNvSpPr/>
              <p:nvPr/>
            </p:nvSpPr>
            <p:spPr>
              <a:xfrm>
                <a:off x="1415481" y="3181943"/>
                <a:ext cx="5166644" cy="3438374"/>
              </a:xfrm>
              <a:custGeom>
                <a:avLst/>
                <a:gdLst>
                  <a:gd name="connsiteX0" fmla="*/ 0 w 4764658"/>
                  <a:gd name="connsiteY0" fmla="*/ 3370434 h 3397928"/>
                  <a:gd name="connsiteX1" fmla="*/ 502920 w 4764658"/>
                  <a:gd name="connsiteY1" fmla="*/ 3388722 h 3397928"/>
                  <a:gd name="connsiteX2" fmla="*/ 1115568 w 4764658"/>
                  <a:gd name="connsiteY2" fmla="*/ 3242418 h 3397928"/>
                  <a:gd name="connsiteX3" fmla="*/ 1453896 w 4764658"/>
                  <a:gd name="connsiteY3" fmla="*/ 2986386 h 3397928"/>
                  <a:gd name="connsiteX4" fmla="*/ 1929384 w 4764658"/>
                  <a:gd name="connsiteY4" fmla="*/ 2126850 h 3397928"/>
                  <a:gd name="connsiteX5" fmla="*/ 2724912 w 4764658"/>
                  <a:gd name="connsiteY5" fmla="*/ 599802 h 3397928"/>
                  <a:gd name="connsiteX6" fmla="*/ 3355848 w 4764658"/>
                  <a:gd name="connsiteY6" fmla="*/ 51162 h 3397928"/>
                  <a:gd name="connsiteX7" fmla="*/ 3913632 w 4764658"/>
                  <a:gd name="connsiteY7" fmla="*/ 23730 h 3397928"/>
                  <a:gd name="connsiteX8" fmla="*/ 4700016 w 4764658"/>
                  <a:gd name="connsiteY8" fmla="*/ 51162 h 3397928"/>
                  <a:gd name="connsiteX9" fmla="*/ 4663440 w 4764658"/>
                  <a:gd name="connsiteY9" fmla="*/ 42018 h 3397928"/>
                  <a:gd name="connsiteX0" fmla="*/ 0 w 4927145"/>
                  <a:gd name="connsiteY0" fmla="*/ 3370434 h 3397928"/>
                  <a:gd name="connsiteX1" fmla="*/ 502920 w 4927145"/>
                  <a:gd name="connsiteY1" fmla="*/ 3388722 h 3397928"/>
                  <a:gd name="connsiteX2" fmla="*/ 1115568 w 4927145"/>
                  <a:gd name="connsiteY2" fmla="*/ 3242418 h 3397928"/>
                  <a:gd name="connsiteX3" fmla="*/ 1453896 w 4927145"/>
                  <a:gd name="connsiteY3" fmla="*/ 2986386 h 3397928"/>
                  <a:gd name="connsiteX4" fmla="*/ 1929384 w 4927145"/>
                  <a:gd name="connsiteY4" fmla="*/ 2126850 h 3397928"/>
                  <a:gd name="connsiteX5" fmla="*/ 2724912 w 4927145"/>
                  <a:gd name="connsiteY5" fmla="*/ 599802 h 3397928"/>
                  <a:gd name="connsiteX6" fmla="*/ 3355848 w 4927145"/>
                  <a:gd name="connsiteY6" fmla="*/ 51162 h 3397928"/>
                  <a:gd name="connsiteX7" fmla="*/ 3913632 w 4927145"/>
                  <a:gd name="connsiteY7" fmla="*/ 23730 h 3397928"/>
                  <a:gd name="connsiteX8" fmla="*/ 4700016 w 4927145"/>
                  <a:gd name="connsiteY8" fmla="*/ 51162 h 3397928"/>
                  <a:gd name="connsiteX9" fmla="*/ 4900970 w 4927145"/>
                  <a:gd name="connsiteY9" fmla="*/ 51162 h 3397928"/>
                  <a:gd name="connsiteX0" fmla="*/ 0 w 4951114"/>
                  <a:gd name="connsiteY0" fmla="*/ 3368651 h 3396145"/>
                  <a:gd name="connsiteX1" fmla="*/ 502920 w 4951114"/>
                  <a:gd name="connsiteY1" fmla="*/ 3386939 h 3396145"/>
                  <a:gd name="connsiteX2" fmla="*/ 1115568 w 4951114"/>
                  <a:gd name="connsiteY2" fmla="*/ 3240635 h 3396145"/>
                  <a:gd name="connsiteX3" fmla="*/ 1453896 w 4951114"/>
                  <a:gd name="connsiteY3" fmla="*/ 2984603 h 3396145"/>
                  <a:gd name="connsiteX4" fmla="*/ 1929384 w 4951114"/>
                  <a:gd name="connsiteY4" fmla="*/ 2125067 h 3396145"/>
                  <a:gd name="connsiteX5" fmla="*/ 2724912 w 4951114"/>
                  <a:gd name="connsiteY5" fmla="*/ 598019 h 3396145"/>
                  <a:gd name="connsiteX6" fmla="*/ 3355848 w 4951114"/>
                  <a:gd name="connsiteY6" fmla="*/ 49379 h 3396145"/>
                  <a:gd name="connsiteX7" fmla="*/ 3913632 w 4951114"/>
                  <a:gd name="connsiteY7" fmla="*/ 21947 h 3396145"/>
                  <a:gd name="connsiteX8" fmla="*/ 4809646 w 4951114"/>
                  <a:gd name="connsiteY8" fmla="*/ 12803 h 3396145"/>
                  <a:gd name="connsiteX9" fmla="*/ 4900970 w 4951114"/>
                  <a:gd name="connsiteY9" fmla="*/ 49379 h 3396145"/>
                  <a:gd name="connsiteX0" fmla="*/ 0 w 4951114"/>
                  <a:gd name="connsiteY0" fmla="*/ 3374471 h 3401965"/>
                  <a:gd name="connsiteX1" fmla="*/ 502920 w 4951114"/>
                  <a:gd name="connsiteY1" fmla="*/ 3392759 h 3401965"/>
                  <a:gd name="connsiteX2" fmla="*/ 1115568 w 4951114"/>
                  <a:gd name="connsiteY2" fmla="*/ 3246455 h 3401965"/>
                  <a:gd name="connsiteX3" fmla="*/ 1453896 w 4951114"/>
                  <a:gd name="connsiteY3" fmla="*/ 2990423 h 3401965"/>
                  <a:gd name="connsiteX4" fmla="*/ 1929384 w 4951114"/>
                  <a:gd name="connsiteY4" fmla="*/ 2130887 h 3401965"/>
                  <a:gd name="connsiteX5" fmla="*/ 2724912 w 4951114"/>
                  <a:gd name="connsiteY5" fmla="*/ 684225 h 3401965"/>
                  <a:gd name="connsiteX6" fmla="*/ 3355848 w 4951114"/>
                  <a:gd name="connsiteY6" fmla="*/ 55199 h 3401965"/>
                  <a:gd name="connsiteX7" fmla="*/ 3913632 w 4951114"/>
                  <a:gd name="connsiteY7" fmla="*/ 27767 h 3401965"/>
                  <a:gd name="connsiteX8" fmla="*/ 4809646 w 4951114"/>
                  <a:gd name="connsiteY8" fmla="*/ 18623 h 3401965"/>
                  <a:gd name="connsiteX9" fmla="*/ 4900970 w 4951114"/>
                  <a:gd name="connsiteY9" fmla="*/ 55199 h 3401965"/>
                  <a:gd name="connsiteX0" fmla="*/ 0 w 4951592"/>
                  <a:gd name="connsiteY0" fmla="*/ 3400920 h 3428414"/>
                  <a:gd name="connsiteX1" fmla="*/ 502920 w 4951592"/>
                  <a:gd name="connsiteY1" fmla="*/ 3419208 h 3428414"/>
                  <a:gd name="connsiteX2" fmla="*/ 1115568 w 4951592"/>
                  <a:gd name="connsiteY2" fmla="*/ 3272904 h 3428414"/>
                  <a:gd name="connsiteX3" fmla="*/ 1453896 w 4951592"/>
                  <a:gd name="connsiteY3" fmla="*/ 3016872 h 3428414"/>
                  <a:gd name="connsiteX4" fmla="*/ 1929384 w 4951592"/>
                  <a:gd name="connsiteY4" fmla="*/ 2157336 h 3428414"/>
                  <a:gd name="connsiteX5" fmla="*/ 2724912 w 4951592"/>
                  <a:gd name="connsiteY5" fmla="*/ 710674 h 3428414"/>
                  <a:gd name="connsiteX6" fmla="*/ 3355848 w 4951592"/>
                  <a:gd name="connsiteY6" fmla="*/ 81648 h 3428414"/>
                  <a:gd name="connsiteX7" fmla="*/ 3903593 w 4951592"/>
                  <a:gd name="connsiteY7" fmla="*/ 3974 h 3428414"/>
                  <a:gd name="connsiteX8" fmla="*/ 4809646 w 4951592"/>
                  <a:gd name="connsiteY8" fmla="*/ 45072 h 3428414"/>
                  <a:gd name="connsiteX9" fmla="*/ 4900970 w 4951592"/>
                  <a:gd name="connsiteY9" fmla="*/ 81648 h 3428414"/>
                  <a:gd name="connsiteX0" fmla="*/ 0 w 4951593"/>
                  <a:gd name="connsiteY0" fmla="*/ 3400920 h 3428414"/>
                  <a:gd name="connsiteX1" fmla="*/ 502920 w 4951593"/>
                  <a:gd name="connsiteY1" fmla="*/ 3419208 h 3428414"/>
                  <a:gd name="connsiteX2" fmla="*/ 1115568 w 4951593"/>
                  <a:gd name="connsiteY2" fmla="*/ 3272904 h 3428414"/>
                  <a:gd name="connsiteX3" fmla="*/ 1453896 w 4951593"/>
                  <a:gd name="connsiteY3" fmla="*/ 3016872 h 3428414"/>
                  <a:gd name="connsiteX4" fmla="*/ 1929384 w 4951593"/>
                  <a:gd name="connsiteY4" fmla="*/ 2157336 h 3428414"/>
                  <a:gd name="connsiteX5" fmla="*/ 2724912 w 4951593"/>
                  <a:gd name="connsiteY5" fmla="*/ 710674 h 3428414"/>
                  <a:gd name="connsiteX6" fmla="*/ 3355848 w 4951593"/>
                  <a:gd name="connsiteY6" fmla="*/ 81648 h 3428414"/>
                  <a:gd name="connsiteX7" fmla="*/ 3903593 w 4951593"/>
                  <a:gd name="connsiteY7" fmla="*/ 3974 h 3428414"/>
                  <a:gd name="connsiteX8" fmla="*/ 4809646 w 4951593"/>
                  <a:gd name="connsiteY8" fmla="*/ 45072 h 3428414"/>
                  <a:gd name="connsiteX9" fmla="*/ 4900971 w 4951593"/>
                  <a:gd name="connsiteY9" fmla="*/ 1261 h 3428414"/>
                  <a:gd name="connsiteX0" fmla="*/ 0 w 4959231"/>
                  <a:gd name="connsiteY0" fmla="*/ 3406857 h 3434351"/>
                  <a:gd name="connsiteX1" fmla="*/ 502920 w 4959231"/>
                  <a:gd name="connsiteY1" fmla="*/ 3425145 h 3434351"/>
                  <a:gd name="connsiteX2" fmla="*/ 1115568 w 4959231"/>
                  <a:gd name="connsiteY2" fmla="*/ 3278841 h 3434351"/>
                  <a:gd name="connsiteX3" fmla="*/ 1453896 w 4959231"/>
                  <a:gd name="connsiteY3" fmla="*/ 3022809 h 3434351"/>
                  <a:gd name="connsiteX4" fmla="*/ 1929384 w 4959231"/>
                  <a:gd name="connsiteY4" fmla="*/ 2163273 h 3434351"/>
                  <a:gd name="connsiteX5" fmla="*/ 2724912 w 4959231"/>
                  <a:gd name="connsiteY5" fmla="*/ 716611 h 3434351"/>
                  <a:gd name="connsiteX6" fmla="*/ 3355848 w 4959231"/>
                  <a:gd name="connsiteY6" fmla="*/ 87585 h 3434351"/>
                  <a:gd name="connsiteX7" fmla="*/ 3903593 w 4959231"/>
                  <a:gd name="connsiteY7" fmla="*/ 9911 h 3434351"/>
                  <a:gd name="connsiteX8" fmla="*/ 4829725 w 4959231"/>
                  <a:gd name="connsiteY8" fmla="*/ 767 h 3434351"/>
                  <a:gd name="connsiteX9" fmla="*/ 4900971 w 4959231"/>
                  <a:gd name="connsiteY9" fmla="*/ 7198 h 3434351"/>
                  <a:gd name="connsiteX0" fmla="*/ 0 w 4900971"/>
                  <a:gd name="connsiteY0" fmla="*/ 3406090 h 3433584"/>
                  <a:gd name="connsiteX1" fmla="*/ 502920 w 4900971"/>
                  <a:gd name="connsiteY1" fmla="*/ 3424378 h 3433584"/>
                  <a:gd name="connsiteX2" fmla="*/ 1115568 w 4900971"/>
                  <a:gd name="connsiteY2" fmla="*/ 3278074 h 3433584"/>
                  <a:gd name="connsiteX3" fmla="*/ 1453896 w 4900971"/>
                  <a:gd name="connsiteY3" fmla="*/ 3022042 h 3433584"/>
                  <a:gd name="connsiteX4" fmla="*/ 1929384 w 4900971"/>
                  <a:gd name="connsiteY4" fmla="*/ 2162506 h 3433584"/>
                  <a:gd name="connsiteX5" fmla="*/ 2724912 w 4900971"/>
                  <a:gd name="connsiteY5" fmla="*/ 715844 h 3433584"/>
                  <a:gd name="connsiteX6" fmla="*/ 3355848 w 4900971"/>
                  <a:gd name="connsiteY6" fmla="*/ 86818 h 3433584"/>
                  <a:gd name="connsiteX7" fmla="*/ 3903593 w 4900971"/>
                  <a:gd name="connsiteY7" fmla="*/ 9144 h 3433584"/>
                  <a:gd name="connsiteX8" fmla="*/ 4829725 w 4900971"/>
                  <a:gd name="connsiteY8" fmla="*/ 0 h 3433584"/>
                  <a:gd name="connsiteX9" fmla="*/ 4900971 w 4900971"/>
                  <a:gd name="connsiteY9" fmla="*/ 6431 h 3433584"/>
                  <a:gd name="connsiteX0" fmla="*/ 0 w 4900971"/>
                  <a:gd name="connsiteY0" fmla="*/ 3406621 h 3434115"/>
                  <a:gd name="connsiteX1" fmla="*/ 502920 w 4900971"/>
                  <a:gd name="connsiteY1" fmla="*/ 3424909 h 3434115"/>
                  <a:gd name="connsiteX2" fmla="*/ 1115568 w 4900971"/>
                  <a:gd name="connsiteY2" fmla="*/ 3278605 h 3434115"/>
                  <a:gd name="connsiteX3" fmla="*/ 1453896 w 4900971"/>
                  <a:gd name="connsiteY3" fmla="*/ 3022573 h 3434115"/>
                  <a:gd name="connsiteX4" fmla="*/ 1929384 w 4900971"/>
                  <a:gd name="connsiteY4" fmla="*/ 2163037 h 3434115"/>
                  <a:gd name="connsiteX5" fmla="*/ 2724912 w 4900971"/>
                  <a:gd name="connsiteY5" fmla="*/ 716375 h 3434115"/>
                  <a:gd name="connsiteX6" fmla="*/ 3305651 w 4900971"/>
                  <a:gd name="connsiteY6" fmla="*/ 157687 h 3434115"/>
                  <a:gd name="connsiteX7" fmla="*/ 3903593 w 4900971"/>
                  <a:gd name="connsiteY7" fmla="*/ 9675 h 3434115"/>
                  <a:gd name="connsiteX8" fmla="*/ 4829725 w 4900971"/>
                  <a:gd name="connsiteY8" fmla="*/ 531 h 3434115"/>
                  <a:gd name="connsiteX9" fmla="*/ 4900971 w 4900971"/>
                  <a:gd name="connsiteY9" fmla="*/ 6962 h 3434115"/>
                  <a:gd name="connsiteX0" fmla="*/ 0 w 5161993"/>
                  <a:gd name="connsiteY0" fmla="*/ 3410880 h 3438374"/>
                  <a:gd name="connsiteX1" fmla="*/ 502920 w 5161993"/>
                  <a:gd name="connsiteY1" fmla="*/ 3429168 h 3438374"/>
                  <a:gd name="connsiteX2" fmla="*/ 1115568 w 5161993"/>
                  <a:gd name="connsiteY2" fmla="*/ 3282864 h 3438374"/>
                  <a:gd name="connsiteX3" fmla="*/ 1453896 w 5161993"/>
                  <a:gd name="connsiteY3" fmla="*/ 3026832 h 3438374"/>
                  <a:gd name="connsiteX4" fmla="*/ 1929384 w 5161993"/>
                  <a:gd name="connsiteY4" fmla="*/ 2167296 h 3438374"/>
                  <a:gd name="connsiteX5" fmla="*/ 2724912 w 5161993"/>
                  <a:gd name="connsiteY5" fmla="*/ 720634 h 3438374"/>
                  <a:gd name="connsiteX6" fmla="*/ 3305651 w 5161993"/>
                  <a:gd name="connsiteY6" fmla="*/ 161946 h 3438374"/>
                  <a:gd name="connsiteX7" fmla="*/ 3903593 w 5161993"/>
                  <a:gd name="connsiteY7" fmla="*/ 13934 h 3438374"/>
                  <a:gd name="connsiteX8" fmla="*/ 4829725 w 5161993"/>
                  <a:gd name="connsiteY8" fmla="*/ 4790 h 3438374"/>
                  <a:gd name="connsiteX9" fmla="*/ 5161993 w 5161993"/>
                  <a:gd name="connsiteY9" fmla="*/ 1172 h 343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1993" h="3438374">
                    <a:moveTo>
                      <a:pt x="0" y="3410880"/>
                    </a:moveTo>
                    <a:cubicBezTo>
                      <a:pt x="158496" y="3430692"/>
                      <a:pt x="316992" y="3450504"/>
                      <a:pt x="502920" y="3429168"/>
                    </a:cubicBezTo>
                    <a:cubicBezTo>
                      <a:pt x="688848" y="3407832"/>
                      <a:pt x="957072" y="3349920"/>
                      <a:pt x="1115568" y="3282864"/>
                    </a:cubicBezTo>
                    <a:cubicBezTo>
                      <a:pt x="1274064" y="3215808"/>
                      <a:pt x="1318260" y="3212760"/>
                      <a:pt x="1453896" y="3026832"/>
                    </a:cubicBezTo>
                    <a:cubicBezTo>
                      <a:pt x="1589532" y="2840904"/>
                      <a:pt x="1717548" y="2551662"/>
                      <a:pt x="1929384" y="2167296"/>
                    </a:cubicBezTo>
                    <a:cubicBezTo>
                      <a:pt x="2141220" y="1782930"/>
                      <a:pt x="2495534" y="1054859"/>
                      <a:pt x="2724912" y="720634"/>
                    </a:cubicBezTo>
                    <a:cubicBezTo>
                      <a:pt x="2954290" y="386409"/>
                      <a:pt x="3109204" y="279729"/>
                      <a:pt x="3305651" y="161946"/>
                    </a:cubicBezTo>
                    <a:cubicBezTo>
                      <a:pt x="3502098" y="44163"/>
                      <a:pt x="3649581" y="40127"/>
                      <a:pt x="3903593" y="13934"/>
                    </a:cubicBezTo>
                    <a:cubicBezTo>
                      <a:pt x="4157605" y="-12259"/>
                      <a:pt x="4619992" y="6917"/>
                      <a:pt x="4829725" y="4790"/>
                    </a:cubicBezTo>
                    <a:lnTo>
                      <a:pt x="5161993" y="1172"/>
                    </a:ln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388850" y="3140968"/>
                <a:ext cx="0" cy="3528000"/>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rot="5400000">
                <a:off x="3978408" y="4036064"/>
                <a:ext cx="0" cy="5220000"/>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grpSp>
        <p:sp>
          <p:nvSpPr>
            <p:cNvPr id="22" name="TextBox 21"/>
            <p:cNvSpPr txBox="1"/>
            <p:nvPr/>
          </p:nvSpPr>
          <p:spPr>
            <a:xfrm>
              <a:off x="5107168" y="4261094"/>
              <a:ext cx="1008112" cy="830997"/>
            </a:xfrm>
            <a:prstGeom prst="rect">
              <a:avLst/>
            </a:prstGeom>
            <a:noFill/>
          </p:spPr>
          <p:txBody>
            <a:bodyPr wrap="square" rtlCol="0">
              <a:spAutoFit/>
            </a:bodyPr>
            <a:lstStyle/>
            <a:p>
              <a:pPr algn="ctr"/>
              <a:r>
                <a:rPr lang="en-US" sz="1200" b="1" dirty="0" smtClean="0"/>
                <a:t>Growth </a:t>
              </a:r>
              <a:r>
                <a:rPr lang="en-US" sz="1200" dirty="0" smtClean="0"/>
                <a:t>(size/weight of the organism)</a:t>
              </a:r>
              <a:endParaRPr lang="en-US" sz="1200" dirty="0"/>
            </a:p>
          </p:txBody>
        </p:sp>
        <p:sp>
          <p:nvSpPr>
            <p:cNvPr id="26" name="TextBox 25"/>
            <p:cNvSpPr txBox="1"/>
            <p:nvPr/>
          </p:nvSpPr>
          <p:spPr>
            <a:xfrm>
              <a:off x="8370811" y="6475160"/>
              <a:ext cx="1008112" cy="276999"/>
            </a:xfrm>
            <a:prstGeom prst="rect">
              <a:avLst/>
            </a:prstGeom>
            <a:noFill/>
          </p:spPr>
          <p:txBody>
            <a:bodyPr wrap="square" rtlCol="0">
              <a:spAutoFit/>
            </a:bodyPr>
            <a:lstStyle/>
            <a:p>
              <a:pPr algn="ctr"/>
              <a:r>
                <a:rPr lang="en-US" sz="1200" b="1" dirty="0" smtClean="0"/>
                <a:t>Time</a:t>
              </a:r>
              <a:endParaRPr lang="en-US" sz="1200" dirty="0"/>
            </a:p>
          </p:txBody>
        </p:sp>
      </p:grpSp>
    </p:spTree>
    <p:extLst>
      <p:ext uri="{BB962C8B-B14F-4D97-AF65-F5344CB8AC3E}">
        <p14:creationId xmlns:p14="http://schemas.microsoft.com/office/powerpoint/2010/main" val="15140700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54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54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854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547">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pt-PT" dirty="0" smtClean="0"/>
              <a:t>Allometric relationships </a:t>
            </a:r>
            <a:endParaRPr lang="en-US" dirty="0"/>
          </a:p>
        </p:txBody>
      </p:sp>
      <mc:AlternateContent xmlns:mc="http://schemas.openxmlformats.org/markup-compatibility/2006" xmlns:a14="http://schemas.microsoft.com/office/drawing/2010/main">
        <mc:Choice Requires="a14">
          <p:sp>
            <p:nvSpPr>
              <p:cNvPr id="125955" name="Rectangle 3"/>
              <p:cNvSpPr>
                <a:spLocks noGrp="1" noChangeArrowheads="1"/>
              </p:cNvSpPr>
              <p:nvPr>
                <p:ph type="body" idx="1"/>
              </p:nvPr>
            </p:nvSpPr>
            <p:spPr>
              <a:xfrm>
                <a:off x="431371" y="1196753"/>
                <a:ext cx="11328000" cy="5661247"/>
              </a:xfrm>
            </p:spPr>
            <p:txBody>
              <a:bodyPr>
                <a:normAutofit/>
              </a:bodyPr>
              <a:lstStyle/>
              <a:p>
                <a:r>
                  <a:rPr lang="en-GB" dirty="0" smtClean="0"/>
                  <a:t>The </a:t>
                </a:r>
                <a:r>
                  <a:rPr lang="en-GB" dirty="0" err="1"/>
                  <a:t>allometric</a:t>
                </a:r>
                <a:r>
                  <a:rPr lang="en-GB" dirty="0"/>
                  <a:t> equation describes </a:t>
                </a:r>
                <a:r>
                  <a:rPr lang="en-GB" b="1" dirty="0" smtClean="0">
                    <a:solidFill>
                      <a:srgbClr val="0070C0"/>
                    </a:solidFill>
                  </a:rPr>
                  <a:t>one tree variable (Y)</a:t>
                </a:r>
                <a:r>
                  <a:rPr lang="en-GB" b="1" dirty="0" smtClean="0">
                    <a:solidFill>
                      <a:srgbClr val="009900"/>
                    </a:solidFill>
                  </a:rPr>
                  <a:t> </a:t>
                </a:r>
                <a:r>
                  <a:rPr lang="en-GB" dirty="0" smtClean="0"/>
                  <a:t>as </a:t>
                </a:r>
                <a:r>
                  <a:rPr lang="en-GB" dirty="0"/>
                  <a:t>a function of </a:t>
                </a:r>
                <a:r>
                  <a:rPr lang="en-GB" b="1" dirty="0" smtClean="0">
                    <a:solidFill>
                      <a:srgbClr val="009900"/>
                    </a:solidFill>
                  </a:rPr>
                  <a:t>another tree variable (X) </a:t>
                </a:r>
                <a:r>
                  <a:rPr lang="en-GB" dirty="0" smtClean="0"/>
                  <a:t>following the model (power law equation):</a:t>
                </a:r>
              </a:p>
              <a:p>
                <a:endParaRPr lang="en-GB" sz="800" dirty="0" smtClean="0"/>
              </a:p>
              <a:p>
                <a:pPr marL="0" indent="0">
                  <a:buNone/>
                </a:pPr>
                <a14:m>
                  <m:oMathPara xmlns:m="http://schemas.openxmlformats.org/officeDocument/2006/math">
                    <m:oMathParaPr>
                      <m:jc m:val="centerGroup"/>
                    </m:oMathParaPr>
                    <m:oMath xmlns:m="http://schemas.openxmlformats.org/officeDocument/2006/math">
                      <m:r>
                        <a:rPr lang="en-US" b="1" i="1" smtClean="0">
                          <a:solidFill>
                            <a:srgbClr val="0070C0"/>
                          </a:solidFill>
                          <a:latin typeface="Cambria Math" panose="02040503050406030204" pitchFamily="18" charset="0"/>
                        </a:rPr>
                        <m:t>𝒀</m:t>
                      </m:r>
                      <m:r>
                        <a:rPr lang="en-GB"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 </m:t>
                      </m:r>
                      <m:sSup>
                        <m:sSupPr>
                          <m:ctrlPr>
                            <a:rPr lang="en-GB" i="1">
                              <a:latin typeface="Cambria Math" panose="02040503050406030204" pitchFamily="18" charset="0"/>
                            </a:rPr>
                          </m:ctrlPr>
                        </m:sSupPr>
                        <m:e>
                          <m:r>
                            <a:rPr lang="en-US" b="1" i="1" smtClean="0">
                              <a:solidFill>
                                <a:srgbClr val="008000"/>
                              </a:solidFill>
                              <a:latin typeface="Cambria Math" panose="02040503050406030204" pitchFamily="18" charset="0"/>
                            </a:rPr>
                            <m:t>𝑿</m:t>
                          </m:r>
                        </m:e>
                        <m:sup>
                          <m:r>
                            <a:rPr lang="en-US" i="1">
                              <a:latin typeface="Cambria Math" panose="02040503050406030204" pitchFamily="18" charset="0"/>
                            </a:rPr>
                            <m:t>𝑎</m:t>
                          </m:r>
                        </m:sup>
                      </m:sSup>
                    </m:oMath>
                  </m:oMathPara>
                </a14:m>
                <a:endParaRPr lang="en-GB" dirty="0" smtClean="0"/>
              </a:p>
              <a:p>
                <a:pPr marL="0" indent="0">
                  <a:buNone/>
                </a:pPr>
                <a:endParaRPr lang="en-GB" sz="800" dirty="0"/>
              </a:p>
              <a:p>
                <a:pPr marL="1053900" lvl="2" indent="-342900">
                  <a:buFont typeface="Wingdings" panose="05000000000000000000" pitchFamily="2" charset="2"/>
                  <a:buChar char="§"/>
                </a:pPr>
                <a:r>
                  <a:rPr lang="en-GB" sz="2200" i="1" dirty="0" smtClean="0"/>
                  <a:t>a</a:t>
                </a:r>
                <a:r>
                  <a:rPr lang="en-GB" sz="2200" dirty="0" smtClean="0"/>
                  <a:t> – </a:t>
                </a:r>
                <a:r>
                  <a:rPr lang="en-GB" sz="2200" dirty="0" err="1" smtClean="0"/>
                  <a:t>allometric</a:t>
                </a:r>
                <a:r>
                  <a:rPr lang="en-GB" sz="2200" dirty="0" smtClean="0"/>
                  <a:t> constant, characterizes the individual in a certain environment </a:t>
                </a:r>
              </a:p>
              <a:p>
                <a:pPr marL="1053900" lvl="2" indent="-342900">
                  <a:buFont typeface="Wingdings" panose="05000000000000000000" pitchFamily="2" charset="2"/>
                  <a:buChar char="§"/>
                </a:pPr>
                <a:r>
                  <a:rPr lang="en-GB" sz="2200" i="1" dirty="0" smtClean="0"/>
                  <a:t>k</a:t>
                </a:r>
                <a:r>
                  <a:rPr lang="en-GB" sz="2200" dirty="0" smtClean="0"/>
                  <a:t> – depends on the initial conditions and units of </a:t>
                </a:r>
                <a:r>
                  <a:rPr lang="en-GB" sz="2200" i="1" dirty="0" smtClean="0"/>
                  <a:t>Y</a:t>
                </a:r>
                <a:r>
                  <a:rPr lang="en-GB" sz="2200" dirty="0" smtClean="0"/>
                  <a:t> and </a:t>
                </a:r>
                <a:r>
                  <a:rPr lang="en-GB" sz="2200" i="1" dirty="0" smtClean="0"/>
                  <a:t>X</a:t>
                </a:r>
              </a:p>
              <a:p>
                <a:pPr lvl="1"/>
                <a:endParaRPr lang="en-GB" sz="800" i="1" dirty="0" smtClean="0"/>
              </a:p>
              <a:p>
                <a:pPr marL="0" indent="0">
                  <a:buNone/>
                </a:pPr>
                <a14:m>
                  <m:oMathPara xmlns:m="http://schemas.openxmlformats.org/officeDocument/2006/math">
                    <m:oMathParaPr>
                      <m:jc m:val="center"/>
                    </m:oMathParaPr>
                    <m:oMath xmlns:m="http://schemas.openxmlformats.org/officeDocument/2006/math">
                      <m:func>
                        <m:funcPr>
                          <m:ctrlPr>
                            <a:rPr lang="en-US" sz="2200" i="1">
                              <a:latin typeface="Cambria Math" panose="02040503050406030204" pitchFamily="18" charset="0"/>
                            </a:rPr>
                          </m:ctrlPr>
                        </m:funcPr>
                        <m:fName>
                          <m:r>
                            <m:rPr>
                              <m:sty m:val="p"/>
                            </m:rPr>
                            <a:rPr lang="en-US" sz="2200">
                              <a:latin typeface="Cambria Math" panose="02040503050406030204" pitchFamily="18" charset="0"/>
                            </a:rPr>
                            <m:t>ln</m:t>
                          </m:r>
                        </m:fName>
                        <m:e>
                          <m:d>
                            <m:dPr>
                              <m:ctrlPr>
                                <a:rPr lang="en-US" sz="2200" i="1">
                                  <a:latin typeface="Cambria Math" panose="02040503050406030204" pitchFamily="18" charset="0"/>
                                </a:rPr>
                              </m:ctrlPr>
                            </m:dPr>
                            <m:e>
                              <m:r>
                                <a:rPr lang="en-US" sz="2200" i="1">
                                  <a:latin typeface="Cambria Math" panose="02040503050406030204" pitchFamily="18" charset="0"/>
                                </a:rPr>
                                <m:t>𝑌</m:t>
                              </m:r>
                            </m:e>
                          </m:d>
                          <m:r>
                            <a:rPr lang="en-US" sz="2200" i="1">
                              <a:latin typeface="Cambria Math" panose="02040503050406030204" pitchFamily="18" charset="0"/>
                            </a:rPr>
                            <m:t>=</m:t>
                          </m:r>
                          <m:func>
                            <m:funcPr>
                              <m:ctrlPr>
                                <a:rPr lang="en-US" sz="2200" i="1">
                                  <a:latin typeface="Cambria Math" panose="02040503050406030204" pitchFamily="18" charset="0"/>
                                </a:rPr>
                              </m:ctrlPr>
                            </m:funcPr>
                            <m:fName>
                              <m:r>
                                <m:rPr>
                                  <m:sty m:val="p"/>
                                </m:rPr>
                                <a:rPr lang="en-US" sz="2200">
                                  <a:latin typeface="Cambria Math" panose="02040503050406030204" pitchFamily="18" charset="0"/>
                                </a:rPr>
                                <m:t>ln</m:t>
                              </m:r>
                            </m:fName>
                            <m:e>
                              <m:d>
                                <m:dPr>
                                  <m:ctrlPr>
                                    <a:rPr lang="en-US" sz="2200" i="1">
                                      <a:latin typeface="Cambria Math" panose="02040503050406030204" pitchFamily="18" charset="0"/>
                                    </a:rPr>
                                  </m:ctrlPr>
                                </m:dPr>
                                <m:e>
                                  <m:r>
                                    <a:rPr lang="en-US" sz="2200" i="1">
                                      <a:latin typeface="Cambria Math" panose="02040503050406030204" pitchFamily="18" charset="0"/>
                                    </a:rPr>
                                    <m:t>𝑘</m:t>
                                  </m:r>
                                </m:e>
                              </m:d>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sSub>
                              <m:r>
                                <m:rPr>
                                  <m:sty m:val="p"/>
                                </m:rPr>
                                <a:rPr lang="en-US" sz="2200">
                                  <a:latin typeface="Cambria Math" panose="02040503050406030204" pitchFamily="18" charset="0"/>
                                </a:rPr>
                                <m:t>ln</m:t>
                              </m:r>
                              <m:r>
                                <a:rPr lang="en-US" sz="2200" i="1">
                                  <a:latin typeface="Cambria Math" panose="02040503050406030204" pitchFamily="18" charset="0"/>
                                </a:rPr>
                                <m:t>⁡(</m:t>
                              </m:r>
                              <m:r>
                                <a:rPr lang="en-US" sz="2200" i="1">
                                  <a:latin typeface="Cambria Math" panose="02040503050406030204" pitchFamily="18" charset="0"/>
                                </a:rPr>
                                <m:t>𝑋</m:t>
                              </m:r>
                              <m:r>
                                <a:rPr lang="en-US" sz="2200" i="1">
                                  <a:latin typeface="Cambria Math" panose="02040503050406030204" pitchFamily="18" charset="0"/>
                                </a:rPr>
                                <m:t>)</m:t>
                              </m:r>
                            </m:e>
                          </m:func>
                        </m:e>
                      </m:func>
                    </m:oMath>
                  </m:oMathPara>
                </a14:m>
                <a:endParaRPr lang="en-GB" sz="2200" i="1" dirty="0" smtClean="0"/>
              </a:p>
              <a:p>
                <a:pPr marL="0" indent="0">
                  <a:buNone/>
                </a:pPr>
                <a:endParaRPr lang="en-GB" sz="800" i="1" dirty="0"/>
              </a:p>
              <a:p>
                <a:r>
                  <a:rPr lang="en-GB" dirty="0" smtClean="0"/>
                  <a:t>Taking logarithms and then differentiating, it can be shown that the </a:t>
                </a:r>
                <a:r>
                  <a:rPr lang="en-GB" dirty="0" err="1" smtClean="0"/>
                  <a:t>allometric</a:t>
                </a:r>
                <a:r>
                  <a:rPr lang="en-GB" dirty="0" smtClean="0"/>
                  <a:t> equation assumes that </a:t>
                </a:r>
                <a:r>
                  <a:rPr lang="en-GB" b="1" dirty="0" smtClean="0"/>
                  <a:t>the relative growth rate of one plant component is proportional to that of another plant component</a:t>
                </a:r>
              </a:p>
              <a:p>
                <a:pPr marL="0" indent="0">
                  <a:buNone/>
                </a:pPr>
                <a:endParaRPr lang="en-GB" dirty="0"/>
              </a:p>
            </p:txBody>
          </p:sp>
        </mc:Choice>
        <mc:Fallback xmlns="">
          <p:sp>
            <p:nvSpPr>
              <p:cNvPr id="125955" name="Rectangle 3"/>
              <p:cNvSpPr>
                <a:spLocks noGrp="1" noRot="1" noChangeAspect="1" noMove="1" noResize="1" noEditPoints="1" noAdjustHandles="1" noChangeArrowheads="1" noChangeShapeType="1" noTextEdit="1"/>
              </p:cNvSpPr>
              <p:nvPr>
                <p:ph type="body" idx="1"/>
              </p:nvPr>
            </p:nvSpPr>
            <p:spPr>
              <a:xfrm>
                <a:off x="431371" y="1196753"/>
                <a:ext cx="11328000" cy="5661247"/>
              </a:xfrm>
              <a:blipFill>
                <a:blip r:embed="rId3"/>
                <a:stretch>
                  <a:fillRect l="-538"/>
                </a:stretch>
              </a:blipFill>
            </p:spPr>
            <p:txBody>
              <a:bodyPr/>
              <a:lstStyle/>
              <a:p>
                <a:r>
                  <a:rPr lang="en-US">
                    <a:noFill/>
                  </a:rPr>
                  <a:t> </a:t>
                </a:r>
              </a:p>
            </p:txBody>
          </p:sp>
        </mc:Fallback>
      </mc:AlternateContent>
      <p:sp>
        <p:nvSpPr>
          <p:cNvPr id="125959" name="Rectangle 7"/>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2" name="TextBox 1"/>
          <p:cNvSpPr txBox="1"/>
          <p:nvPr/>
        </p:nvSpPr>
        <p:spPr>
          <a:xfrm>
            <a:off x="2855640" y="2283138"/>
            <a:ext cx="1656184" cy="646331"/>
          </a:xfrm>
          <a:prstGeom prst="rect">
            <a:avLst/>
          </a:prstGeom>
          <a:noFill/>
        </p:spPr>
        <p:txBody>
          <a:bodyPr wrap="square" rtlCol="0">
            <a:spAutoFit/>
          </a:bodyPr>
          <a:lstStyle/>
          <a:p>
            <a:pPr algn="ctr"/>
            <a:r>
              <a:rPr lang="en-GB" i="1" dirty="0" smtClean="0">
                <a:solidFill>
                  <a:srgbClr val="0070C0"/>
                </a:solidFill>
              </a:rPr>
              <a:t>usually </a:t>
            </a:r>
            <a:r>
              <a:rPr lang="en-GB" i="1" dirty="0">
                <a:solidFill>
                  <a:srgbClr val="0070C0"/>
                </a:solidFill>
              </a:rPr>
              <a:t>difficult to </a:t>
            </a:r>
            <a:r>
              <a:rPr lang="en-GB" i="1" dirty="0" smtClean="0">
                <a:solidFill>
                  <a:srgbClr val="0070C0"/>
                </a:solidFill>
              </a:rPr>
              <a:t>evaluate</a:t>
            </a:r>
            <a:endParaRPr lang="en-US" dirty="0">
              <a:solidFill>
                <a:srgbClr val="0070C0"/>
              </a:solidFill>
            </a:endParaRPr>
          </a:p>
        </p:txBody>
      </p:sp>
      <p:sp>
        <p:nvSpPr>
          <p:cNvPr id="6" name="TextBox 5"/>
          <p:cNvSpPr txBox="1"/>
          <p:nvPr/>
        </p:nvSpPr>
        <p:spPr>
          <a:xfrm>
            <a:off x="7680176" y="2283138"/>
            <a:ext cx="1512168" cy="646331"/>
          </a:xfrm>
          <a:prstGeom prst="rect">
            <a:avLst/>
          </a:prstGeom>
          <a:noFill/>
        </p:spPr>
        <p:txBody>
          <a:bodyPr wrap="square" rtlCol="0">
            <a:spAutoFit/>
          </a:bodyPr>
          <a:lstStyle/>
          <a:p>
            <a:pPr algn="ctr"/>
            <a:r>
              <a:rPr lang="en-GB" i="1" dirty="0" smtClean="0">
                <a:solidFill>
                  <a:srgbClr val="008000"/>
                </a:solidFill>
              </a:rPr>
              <a:t>usually easy </a:t>
            </a:r>
            <a:r>
              <a:rPr lang="en-GB" i="1" dirty="0">
                <a:solidFill>
                  <a:srgbClr val="008000"/>
                </a:solidFill>
              </a:rPr>
              <a:t>to </a:t>
            </a:r>
            <a:r>
              <a:rPr lang="en-GB" i="1" dirty="0" smtClean="0">
                <a:solidFill>
                  <a:srgbClr val="008000"/>
                </a:solidFill>
              </a:rPr>
              <a:t>measure</a:t>
            </a:r>
            <a:endParaRPr lang="en-US" dirty="0"/>
          </a:p>
        </p:txBody>
      </p:sp>
    </p:spTree>
    <p:extLst>
      <p:ext uri="{BB962C8B-B14F-4D97-AF65-F5344CB8AC3E}">
        <p14:creationId xmlns:p14="http://schemas.microsoft.com/office/powerpoint/2010/main" val="29444662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Effect transition="in" filter="wipe(left)">
                                      <p:cBhvr>
                                        <p:cTn id="7" dur="500"/>
                                        <p:tgtEl>
                                          <p:spTgt spid="1259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5955">
                                            <p:txEl>
                                              <p:pRg st="2" end="2"/>
                                            </p:txEl>
                                          </p:spTgt>
                                        </p:tgtEl>
                                        <p:attrNameLst>
                                          <p:attrName>style.visibility</p:attrName>
                                        </p:attrNameLst>
                                      </p:cBhvr>
                                      <p:to>
                                        <p:strVal val="visible"/>
                                      </p:to>
                                    </p:set>
                                    <p:animEffect transition="in" filter="wipe(left)">
                                      <p:cBhvr>
                                        <p:cTn id="12" dur="500"/>
                                        <p:tgtEl>
                                          <p:spTgt spid="1259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5955">
                                            <p:txEl>
                                              <p:pRg st="4" end="4"/>
                                            </p:txEl>
                                          </p:spTgt>
                                        </p:tgtEl>
                                        <p:attrNameLst>
                                          <p:attrName>style.visibility</p:attrName>
                                        </p:attrNameLst>
                                      </p:cBhvr>
                                      <p:to>
                                        <p:strVal val="visible"/>
                                      </p:to>
                                    </p:set>
                                    <p:animEffect transition="in" filter="wipe(left)">
                                      <p:cBhvr>
                                        <p:cTn id="25" dur="500"/>
                                        <p:tgtEl>
                                          <p:spTgt spid="12595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5955">
                                            <p:txEl>
                                              <p:pRg st="5" end="5"/>
                                            </p:txEl>
                                          </p:spTgt>
                                        </p:tgtEl>
                                        <p:attrNameLst>
                                          <p:attrName>style.visibility</p:attrName>
                                        </p:attrNameLst>
                                      </p:cBhvr>
                                      <p:to>
                                        <p:strVal val="visible"/>
                                      </p:to>
                                    </p:set>
                                    <p:animEffect transition="in" filter="wipe(left)">
                                      <p:cBhvr>
                                        <p:cTn id="30" dur="500"/>
                                        <p:tgtEl>
                                          <p:spTgt spid="12595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5955">
                                            <p:txEl>
                                              <p:pRg st="7" end="7"/>
                                            </p:txEl>
                                          </p:spTgt>
                                        </p:tgtEl>
                                        <p:attrNameLst>
                                          <p:attrName>style.visibility</p:attrName>
                                        </p:attrNameLst>
                                      </p:cBhvr>
                                      <p:to>
                                        <p:strVal val="visible"/>
                                      </p:to>
                                    </p:set>
                                    <p:animEffect transition="in" filter="wipe(left)">
                                      <p:cBhvr>
                                        <p:cTn id="35" dur="500"/>
                                        <p:tgtEl>
                                          <p:spTgt spid="12595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5955">
                                            <p:txEl>
                                              <p:pRg st="9" end="9"/>
                                            </p:txEl>
                                          </p:spTgt>
                                        </p:tgtEl>
                                        <p:attrNameLst>
                                          <p:attrName>style.visibility</p:attrName>
                                        </p:attrNameLst>
                                      </p:cBhvr>
                                      <p:to>
                                        <p:strVal val="visible"/>
                                      </p:to>
                                    </p:set>
                                    <p:animEffect transition="in" filter="wipe(left)">
                                      <p:cBhvr>
                                        <p:cTn id="40" dur="500"/>
                                        <p:tgtEl>
                                          <p:spTgt spid="12595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pt-PT" dirty="0" smtClean="0"/>
              <a:t>Allometric relationships </a:t>
            </a:r>
            <a:endParaRPr lang="en-US" dirty="0"/>
          </a:p>
        </p:txBody>
      </p:sp>
      <p:sp>
        <p:nvSpPr>
          <p:cNvPr id="126979" name="Rectangle 3"/>
          <p:cNvSpPr>
            <a:spLocks noGrp="1" noChangeArrowheads="1"/>
          </p:cNvSpPr>
          <p:nvPr>
            <p:ph type="body" idx="1"/>
          </p:nvPr>
        </p:nvSpPr>
        <p:spPr/>
        <p:txBody>
          <a:bodyPr/>
          <a:lstStyle/>
          <a:p>
            <a:r>
              <a:rPr lang="pt-PT" dirty="0" smtClean="0"/>
              <a:t>The parameter </a:t>
            </a:r>
            <a:r>
              <a:rPr lang="pt-PT" i="1" dirty="0" smtClean="0"/>
              <a:t>a</a:t>
            </a:r>
            <a:r>
              <a:rPr lang="pt-PT" dirty="0" smtClean="0"/>
              <a:t> – allometric constant - is the </a:t>
            </a:r>
            <a:r>
              <a:rPr lang="en-GB" dirty="0">
                <a:solidFill>
                  <a:srgbClr val="008000"/>
                </a:solidFill>
              </a:rPr>
              <a:t>coefficient of proportionality </a:t>
            </a:r>
            <a:r>
              <a:rPr lang="en-GB" dirty="0"/>
              <a:t>between the relative growth rates of the two plant </a:t>
            </a:r>
            <a:r>
              <a:rPr lang="en-GB" dirty="0" smtClean="0"/>
              <a:t>parts</a:t>
            </a:r>
          </a:p>
          <a:p>
            <a:endParaRPr lang="en-GB" dirty="0"/>
          </a:p>
          <a:p>
            <a:endParaRPr lang="en-GB" dirty="0" smtClean="0"/>
          </a:p>
          <a:p>
            <a:endParaRPr lang="en-GB" dirty="0"/>
          </a:p>
          <a:p>
            <a:endParaRPr lang="en-GB" dirty="0" smtClean="0"/>
          </a:p>
          <a:p>
            <a:endParaRPr lang="en-GB" dirty="0"/>
          </a:p>
          <a:p>
            <a:r>
              <a:rPr lang="en-US" i="1" dirty="0" smtClean="0"/>
              <a:t>a</a:t>
            </a:r>
            <a:r>
              <a:rPr lang="en-US" dirty="0" smtClean="0"/>
              <a:t> can, therefore, </a:t>
            </a:r>
            <a:r>
              <a:rPr lang="en-US" dirty="0" smtClean="0">
                <a:solidFill>
                  <a:srgbClr val="008000"/>
                </a:solidFill>
              </a:rPr>
              <a:t>provide</a:t>
            </a:r>
            <a:r>
              <a:rPr lang="en-US" dirty="0" smtClean="0"/>
              <a:t> direct </a:t>
            </a:r>
            <a:r>
              <a:rPr lang="en-US" dirty="0" smtClean="0">
                <a:solidFill>
                  <a:srgbClr val="008000"/>
                </a:solidFill>
              </a:rPr>
              <a:t>information on the partitioning of assimilates between plant parts </a:t>
            </a:r>
            <a:endParaRPr lang="en-US" dirty="0">
              <a:solidFill>
                <a:srgbClr val="008000"/>
              </a:solidFill>
            </a:endParaRPr>
          </a:p>
          <a:p>
            <a:endParaRPr lang="en-US" dirty="0"/>
          </a:p>
        </p:txBody>
      </p:sp>
      <p:sp>
        <p:nvSpPr>
          <p:cNvPr id="126980" name="Rectangle 4"/>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26984" name="Rectangle 8"/>
          <p:cNvSpPr>
            <a:spLocks noChangeArrowheads="1"/>
          </p:cNvSpPr>
          <p:nvPr/>
        </p:nvSpPr>
        <p:spPr bwMode="auto">
          <a:xfrm>
            <a:off x="1524001" y="3058597"/>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graphicFrame>
        <p:nvGraphicFramePr>
          <p:cNvPr id="126983" name="Object 7"/>
          <p:cNvGraphicFramePr>
            <a:graphicFrameLocks noChangeAspect="1"/>
          </p:cNvGraphicFramePr>
          <p:nvPr>
            <p:extLst>
              <p:ext uri="{D42A27DB-BD31-4B8C-83A1-F6EECF244321}">
                <p14:modId xmlns:p14="http://schemas.microsoft.com/office/powerpoint/2010/main" val="1484933068"/>
              </p:ext>
            </p:extLst>
          </p:nvPr>
        </p:nvGraphicFramePr>
        <p:xfrm>
          <a:off x="3791744" y="2593832"/>
          <a:ext cx="2419635" cy="867329"/>
        </p:xfrm>
        <a:graphic>
          <a:graphicData uri="http://schemas.openxmlformats.org/presentationml/2006/ole">
            <mc:AlternateContent xmlns:mc="http://schemas.openxmlformats.org/markup-compatibility/2006">
              <mc:Choice xmlns:v="urn:schemas-microsoft-com:vml" Requires="v">
                <p:oleObj spid="_x0000_s32852" name="Equation" r:id="rId4" imgW="1104840" imgH="393480" progId="Equation.3">
                  <p:embed/>
                </p:oleObj>
              </mc:Choice>
              <mc:Fallback>
                <p:oleObj name="Equation" r:id="rId4" imgW="1104840" imgH="393480" progId="Equation.3">
                  <p:embed/>
                  <p:pic>
                    <p:nvPicPr>
                      <p:cNvPr id="126983" name="Object 7"/>
                      <p:cNvPicPr>
                        <a:picLocks noChangeAspect="1" noChangeArrowheads="1"/>
                      </p:cNvPicPr>
                      <p:nvPr/>
                    </p:nvPicPr>
                    <p:blipFill>
                      <a:blip r:embed="rId5"/>
                      <a:srcRect/>
                      <a:stretch>
                        <a:fillRect/>
                      </a:stretch>
                    </p:blipFill>
                    <p:spPr bwMode="auto">
                      <a:xfrm>
                        <a:off x="3791744" y="2593832"/>
                        <a:ext cx="2419635" cy="867329"/>
                      </a:xfrm>
                      <a:prstGeom prst="rect">
                        <a:avLst/>
                      </a:prstGeom>
                      <a:noFill/>
                      <a:extLst/>
                    </p:spPr>
                  </p:pic>
                </p:oleObj>
              </mc:Fallback>
            </mc:AlternateContent>
          </a:graphicData>
        </a:graphic>
      </p:graphicFrame>
      <p:sp>
        <p:nvSpPr>
          <p:cNvPr id="126986" name="Rectangle 10"/>
          <p:cNvSpPr>
            <a:spLocks noChangeArrowheads="1"/>
          </p:cNvSpPr>
          <p:nvPr/>
        </p:nvSpPr>
        <p:spPr bwMode="auto">
          <a:xfrm>
            <a:off x="1524001" y="3058597"/>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graphicFrame>
        <p:nvGraphicFramePr>
          <p:cNvPr id="126985" name="Object 9"/>
          <p:cNvGraphicFramePr>
            <a:graphicFrameLocks noChangeAspect="1"/>
          </p:cNvGraphicFramePr>
          <p:nvPr>
            <p:extLst>
              <p:ext uri="{D42A27DB-BD31-4B8C-83A1-F6EECF244321}">
                <p14:modId xmlns:p14="http://schemas.microsoft.com/office/powerpoint/2010/main" val="311979955"/>
              </p:ext>
            </p:extLst>
          </p:nvPr>
        </p:nvGraphicFramePr>
        <p:xfrm>
          <a:off x="3587553" y="3930768"/>
          <a:ext cx="6612904" cy="872471"/>
        </p:xfrm>
        <a:graphic>
          <a:graphicData uri="http://schemas.openxmlformats.org/presentationml/2006/ole">
            <mc:AlternateContent xmlns:mc="http://schemas.openxmlformats.org/markup-compatibility/2006">
              <mc:Choice xmlns:v="urn:schemas-microsoft-com:vml" Requires="v">
                <p:oleObj spid="_x0000_s32853" name="Equation" r:id="rId6" imgW="3009600" imgH="393480" progId="Equation.3">
                  <p:embed/>
                </p:oleObj>
              </mc:Choice>
              <mc:Fallback>
                <p:oleObj name="Equation" r:id="rId6" imgW="3009600" imgH="393480" progId="Equation.3">
                  <p:embed/>
                  <p:pic>
                    <p:nvPicPr>
                      <p:cNvPr id="126985" name="Object 9"/>
                      <p:cNvPicPr>
                        <a:picLocks noChangeAspect="1" noChangeArrowheads="1"/>
                      </p:cNvPicPr>
                      <p:nvPr/>
                    </p:nvPicPr>
                    <p:blipFill>
                      <a:blip r:embed="rId7"/>
                      <a:srcRect/>
                      <a:stretch>
                        <a:fillRect/>
                      </a:stretch>
                    </p:blipFill>
                    <p:spPr bwMode="auto">
                      <a:xfrm>
                        <a:off x="3587553" y="3930768"/>
                        <a:ext cx="6612904" cy="872471"/>
                      </a:xfrm>
                      <a:prstGeom prst="rect">
                        <a:avLst/>
                      </a:prstGeom>
                      <a:noFill/>
                      <a:extLst/>
                    </p:spPr>
                  </p:pic>
                </p:oleObj>
              </mc:Fallback>
            </mc:AlternateContent>
          </a:graphicData>
        </a:graphic>
      </p:graphicFrame>
    </p:spTree>
    <p:extLst>
      <p:ext uri="{BB962C8B-B14F-4D97-AF65-F5344CB8AC3E}">
        <p14:creationId xmlns:p14="http://schemas.microsoft.com/office/powerpoint/2010/main" val="3261848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wipe(left)">
                                      <p:cBhvr>
                                        <p:cTn id="7" dur="500"/>
                                        <p:tgtEl>
                                          <p:spTgt spid="126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6983"/>
                                        </p:tgtEl>
                                        <p:attrNameLst>
                                          <p:attrName>style.visibility</p:attrName>
                                        </p:attrNameLst>
                                      </p:cBhvr>
                                      <p:to>
                                        <p:strVal val="visible"/>
                                      </p:to>
                                    </p:set>
                                    <p:animEffect transition="in" filter="dissolve">
                                      <p:cBhvr>
                                        <p:cTn id="12" dur="500"/>
                                        <p:tgtEl>
                                          <p:spTgt spid="1269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6985"/>
                                        </p:tgtEl>
                                        <p:attrNameLst>
                                          <p:attrName>style.visibility</p:attrName>
                                        </p:attrNameLst>
                                      </p:cBhvr>
                                      <p:to>
                                        <p:strVal val="visible"/>
                                      </p:to>
                                    </p:set>
                                    <p:animEffect transition="in" filter="dissolve">
                                      <p:cBhvr>
                                        <p:cTn id="17" dur="500"/>
                                        <p:tgtEl>
                                          <p:spTgt spid="1269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6979">
                                            <p:txEl>
                                              <p:pRg st="6" end="6"/>
                                            </p:txEl>
                                          </p:spTgt>
                                        </p:tgtEl>
                                        <p:attrNameLst>
                                          <p:attrName>style.visibility</p:attrName>
                                        </p:attrNameLst>
                                      </p:cBhvr>
                                      <p:to>
                                        <p:strVal val="visible"/>
                                      </p:to>
                                    </p:set>
                                    <p:animEffect transition="in" filter="wipe(left)">
                                      <p:cBhvr>
                                        <p:cTn id="22" dur="500"/>
                                        <p:tgtEl>
                                          <p:spTgt spid="1269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pt-PT" dirty="0" smtClean="0"/>
              <a:t>Allometric relationships </a:t>
            </a:r>
            <a:endParaRPr lang="en-US" dirty="0"/>
          </a:p>
        </p:txBody>
      </p:sp>
      <mc:AlternateContent xmlns:mc="http://schemas.openxmlformats.org/markup-compatibility/2006" xmlns:a14="http://schemas.microsoft.com/office/drawing/2010/main">
        <mc:Choice Requires="a14">
          <p:sp>
            <p:nvSpPr>
              <p:cNvPr id="126979" name="Rectangle 3"/>
              <p:cNvSpPr>
                <a:spLocks noGrp="1" noChangeArrowheads="1"/>
              </p:cNvSpPr>
              <p:nvPr>
                <p:ph type="body" idx="1"/>
              </p:nvPr>
            </p:nvSpPr>
            <p:spPr>
              <a:xfrm>
                <a:off x="431371" y="1196753"/>
                <a:ext cx="11328000" cy="5328591"/>
              </a:xfrm>
            </p:spPr>
            <p:txBody>
              <a:bodyPr>
                <a:normAutofit/>
              </a:bodyPr>
              <a:lstStyle/>
              <a:p>
                <a:r>
                  <a:rPr lang="pt-PT" dirty="0" smtClean="0"/>
                  <a:t>The multiple allometric relationship is established between one </a:t>
                </a:r>
                <a:r>
                  <a:rPr lang="pt-PT" dirty="0" err="1" smtClean="0"/>
                  <a:t>variable</a:t>
                </a:r>
                <a:r>
                  <a:rPr lang="pt-PT" dirty="0" smtClean="0"/>
                  <a:t> </a:t>
                </a:r>
                <a:r>
                  <a:rPr lang="en-GB" b="1" dirty="0">
                    <a:solidFill>
                      <a:srgbClr val="0070C0"/>
                    </a:solidFill>
                  </a:rPr>
                  <a:t>(Y)</a:t>
                </a:r>
                <a:r>
                  <a:rPr lang="en-GB" b="1" dirty="0">
                    <a:solidFill>
                      <a:srgbClr val="009900"/>
                    </a:solidFill>
                  </a:rPr>
                  <a:t> </a:t>
                </a:r>
                <a:r>
                  <a:rPr lang="pt-PT" dirty="0" err="1" smtClean="0"/>
                  <a:t>and</a:t>
                </a:r>
                <a:r>
                  <a:rPr lang="pt-PT" dirty="0" smtClean="0"/>
                  <a:t> other </a:t>
                </a:r>
                <a:r>
                  <a:rPr lang="pt-PT" dirty="0" err="1" smtClean="0"/>
                  <a:t>variables</a:t>
                </a:r>
                <a:r>
                  <a:rPr lang="pt-PT" dirty="0" smtClean="0"/>
                  <a:t> </a:t>
                </a:r>
                <a:r>
                  <a:rPr lang="en-GB" b="1" dirty="0">
                    <a:solidFill>
                      <a:srgbClr val="009900"/>
                    </a:solidFill>
                  </a:rPr>
                  <a:t>(</a:t>
                </a:r>
                <a:r>
                  <a:rPr lang="en-GB" b="1" dirty="0" smtClean="0">
                    <a:solidFill>
                      <a:srgbClr val="009900"/>
                    </a:solidFill>
                  </a:rPr>
                  <a:t>X,Z) </a:t>
                </a:r>
                <a:r>
                  <a:rPr lang="pt-PT" dirty="0" smtClean="0"/>
                  <a:t>(more than </a:t>
                </a:r>
                <a:r>
                  <a:rPr lang="pt-PT" dirty="0" err="1" smtClean="0"/>
                  <a:t>one</a:t>
                </a:r>
                <a:r>
                  <a:rPr lang="pt-PT" dirty="0" smtClean="0"/>
                  <a:t>):</a:t>
                </a:r>
              </a:p>
              <a:p>
                <a:pPr marL="0" indent="0">
                  <a:buNone/>
                </a:pPr>
                <a:r>
                  <a:rPr lang="en-US" b="1" dirty="0" smtClean="0">
                    <a:solidFill>
                      <a:srgbClr val="0070C0"/>
                    </a:solidFill>
                  </a:rPr>
                  <a:t>                                                                          </a:t>
                </a:r>
                <a14:m>
                  <m:oMath xmlns:m="http://schemas.openxmlformats.org/officeDocument/2006/math">
                    <m:r>
                      <a:rPr lang="en-US" b="1" i="1">
                        <a:solidFill>
                          <a:srgbClr val="0070C0"/>
                        </a:solidFill>
                        <a:latin typeface="Cambria Math" panose="02040503050406030204" pitchFamily="18" charset="0"/>
                      </a:rPr>
                      <m:t>𝒀</m:t>
                    </m:r>
                    <m:r>
                      <a:rPr lang="en-GB"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 </m:t>
                    </m:r>
                    <m:sSup>
                      <m:sSupPr>
                        <m:ctrlPr>
                          <a:rPr lang="en-GB" i="1">
                            <a:latin typeface="Cambria Math" panose="02040503050406030204" pitchFamily="18" charset="0"/>
                          </a:rPr>
                        </m:ctrlPr>
                      </m:sSupPr>
                      <m:e>
                        <m:r>
                          <a:rPr lang="en-US" b="1" i="1">
                            <a:solidFill>
                              <a:srgbClr val="008000"/>
                            </a:solidFill>
                            <a:latin typeface="Cambria Math" panose="02040503050406030204" pitchFamily="18" charset="0"/>
                          </a:rPr>
                          <m:t>𝑿</m:t>
                        </m:r>
                      </m:e>
                      <m:sup>
                        <m:r>
                          <a:rPr lang="en-US" i="1">
                            <a:latin typeface="Cambria Math" panose="02040503050406030204" pitchFamily="18" charset="0"/>
                          </a:rPr>
                          <m:t>𝑎</m:t>
                        </m:r>
                      </m:sup>
                    </m:sSup>
                  </m:oMath>
                </a14:m>
                <a:r>
                  <a:rPr lang="pt-PT" dirty="0" smtClean="0">
                    <a:solidFill>
                      <a:srgbClr val="008000"/>
                    </a:solidFill>
                  </a:rPr>
                  <a:t>Z</a:t>
                </a:r>
                <a:r>
                  <a:rPr lang="pt-PT" baseline="30000" dirty="0" smtClean="0"/>
                  <a:t>b</a:t>
                </a:r>
              </a:p>
              <a:p>
                <a:r>
                  <a:rPr lang="pt-PT" dirty="0" err="1" smtClean="0"/>
                  <a:t>Allometric</a:t>
                </a:r>
                <a:r>
                  <a:rPr lang="pt-PT" dirty="0" smtClean="0"/>
                  <a:t> </a:t>
                </a:r>
                <a:r>
                  <a:rPr lang="pt-PT" dirty="0" err="1"/>
                  <a:t>relationships</a:t>
                </a:r>
                <a:r>
                  <a:rPr lang="pt-PT" dirty="0"/>
                  <a:t> can </a:t>
                </a:r>
                <a:r>
                  <a:rPr lang="pt-PT" dirty="0" err="1"/>
                  <a:t>also</a:t>
                </a:r>
                <a:r>
                  <a:rPr lang="pt-PT" dirty="0"/>
                  <a:t> </a:t>
                </a:r>
                <a:r>
                  <a:rPr lang="pt-PT" dirty="0" err="1"/>
                  <a:t>be</a:t>
                </a:r>
                <a:r>
                  <a:rPr lang="pt-PT" dirty="0"/>
                  <a:t> </a:t>
                </a:r>
                <a:r>
                  <a:rPr lang="pt-PT" dirty="0" err="1"/>
                  <a:t>established</a:t>
                </a:r>
                <a:r>
                  <a:rPr lang="pt-PT" dirty="0"/>
                  <a:t> </a:t>
                </a:r>
                <a:r>
                  <a:rPr lang="pt-PT" dirty="0" err="1"/>
                  <a:t>between</a:t>
                </a:r>
                <a:r>
                  <a:rPr lang="pt-PT" dirty="0"/>
                  <a:t> stand </a:t>
                </a:r>
                <a:r>
                  <a:rPr lang="pt-PT" dirty="0" err="1"/>
                  <a:t>variables</a:t>
                </a:r>
                <a:endParaRPr lang="pt-PT" dirty="0"/>
              </a:p>
              <a:p>
                <a:endParaRPr lang="pt-PT" sz="800" dirty="0"/>
              </a:p>
            </p:txBody>
          </p:sp>
        </mc:Choice>
        <mc:Fallback xmlns="">
          <p:sp>
            <p:nvSpPr>
              <p:cNvPr id="126979" name="Rectangle 3"/>
              <p:cNvSpPr>
                <a:spLocks noGrp="1" noRot="1" noChangeAspect="1" noMove="1" noResize="1" noEditPoints="1" noAdjustHandles="1" noChangeArrowheads="1" noChangeShapeType="1" noTextEdit="1"/>
              </p:cNvSpPr>
              <p:nvPr>
                <p:ph type="body" idx="1"/>
              </p:nvPr>
            </p:nvSpPr>
            <p:spPr>
              <a:xfrm>
                <a:off x="431371" y="1196753"/>
                <a:ext cx="11328000" cy="5328591"/>
              </a:xfrm>
              <a:blipFill>
                <a:blip r:embed="rId3"/>
                <a:stretch>
                  <a:fillRect l="-538"/>
                </a:stretch>
              </a:blipFill>
            </p:spPr>
            <p:txBody>
              <a:bodyPr/>
              <a:lstStyle/>
              <a:p>
                <a:r>
                  <a:rPr lang="en-US">
                    <a:noFill/>
                  </a:rPr>
                  <a:t> </a:t>
                </a:r>
              </a:p>
            </p:txBody>
          </p:sp>
        </mc:Fallback>
      </mc:AlternateContent>
      <p:sp>
        <p:nvSpPr>
          <p:cNvPr id="126980" name="Rectangle 4"/>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26984" name="Rectangle 8"/>
          <p:cNvSpPr>
            <a:spLocks noChangeArrowheads="1"/>
          </p:cNvSpPr>
          <p:nvPr/>
        </p:nvSpPr>
        <p:spPr bwMode="auto">
          <a:xfrm>
            <a:off x="1524001" y="3058597"/>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26986" name="Rectangle 10"/>
          <p:cNvSpPr>
            <a:spLocks noChangeArrowheads="1"/>
          </p:cNvSpPr>
          <p:nvPr/>
        </p:nvSpPr>
        <p:spPr bwMode="auto">
          <a:xfrm>
            <a:off x="1524001" y="3058597"/>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3764" y="3243263"/>
            <a:ext cx="6228412" cy="5262900"/>
          </a:xfrm>
          <a:prstGeom prst="rect">
            <a:avLst/>
          </a:prstGeom>
          <a:noFill/>
          <a:ln>
            <a:noFill/>
          </a:ln>
        </p:spPr>
      </p:pic>
      <p:pic>
        <p:nvPicPr>
          <p:cNvPr id="8" name="Picture 7"/>
          <p:cNvPicPr>
            <a:picLocks noChangeAspect="1"/>
          </p:cNvPicPr>
          <p:nvPr/>
        </p:nvPicPr>
        <p:blipFill rotWithShape="1">
          <a:blip r:embed="rId5"/>
          <a:srcRect t="3627"/>
          <a:stretch/>
        </p:blipFill>
        <p:spPr>
          <a:xfrm>
            <a:off x="6816080" y="4239147"/>
            <a:ext cx="7234700" cy="5482280"/>
          </a:xfrm>
          <a:prstGeom prst="rect">
            <a:avLst/>
          </a:prstGeom>
          <a:solidFill>
            <a:schemeClr val="bg1"/>
          </a:solidFill>
        </p:spPr>
      </p:pic>
      <p:sp>
        <p:nvSpPr>
          <p:cNvPr id="5" name="TextBox 4"/>
          <p:cNvSpPr txBox="1"/>
          <p:nvPr/>
        </p:nvSpPr>
        <p:spPr>
          <a:xfrm>
            <a:off x="612160" y="3675854"/>
            <a:ext cx="5627856" cy="2369880"/>
          </a:xfrm>
          <a:prstGeom prst="rect">
            <a:avLst/>
          </a:prstGeom>
          <a:noFill/>
        </p:spPr>
        <p:txBody>
          <a:bodyPr wrap="square" rtlCol="0">
            <a:spAutoFit/>
          </a:bodyPr>
          <a:lstStyle/>
          <a:p>
            <a:pPr marL="342900" indent="-342900">
              <a:buClr>
                <a:srgbClr val="008000"/>
              </a:buClr>
              <a:buFont typeface="Wingdings" panose="05000000000000000000" pitchFamily="2" charset="2"/>
              <a:buChar char="Ø"/>
            </a:pPr>
            <a:r>
              <a:rPr lang="pt-PT" sz="2000" dirty="0" err="1">
                <a:latin typeface="Trebuchet MS" panose="020B0603020202020204" pitchFamily="34" charset="0"/>
              </a:rPr>
              <a:t>The</a:t>
            </a:r>
            <a:r>
              <a:rPr lang="pt-PT" sz="2000" dirty="0">
                <a:latin typeface="Trebuchet MS" panose="020B0603020202020204" pitchFamily="34" charset="0"/>
              </a:rPr>
              <a:t> </a:t>
            </a:r>
            <a:r>
              <a:rPr lang="pt-PT" sz="2000" dirty="0" err="1">
                <a:latin typeface="Trebuchet MS" panose="020B0603020202020204" pitchFamily="34" charset="0"/>
              </a:rPr>
              <a:t>existence</a:t>
            </a:r>
            <a:r>
              <a:rPr lang="pt-PT" sz="2000" dirty="0">
                <a:latin typeface="Trebuchet MS" panose="020B0603020202020204" pitchFamily="34" charset="0"/>
              </a:rPr>
              <a:t> </a:t>
            </a:r>
            <a:r>
              <a:rPr lang="pt-PT" sz="2000" dirty="0" err="1">
                <a:latin typeface="Trebuchet MS" panose="020B0603020202020204" pitchFamily="34" charset="0"/>
              </a:rPr>
              <a:t>of</a:t>
            </a:r>
            <a:r>
              <a:rPr lang="pt-PT" sz="2000" dirty="0">
                <a:latin typeface="Trebuchet MS" panose="020B0603020202020204" pitchFamily="34" charset="0"/>
              </a:rPr>
              <a:t> </a:t>
            </a:r>
            <a:r>
              <a:rPr lang="pt-PT" sz="2000" dirty="0" err="1">
                <a:latin typeface="Trebuchet MS" panose="020B0603020202020204" pitchFamily="34" charset="0"/>
              </a:rPr>
              <a:t>allometric</a:t>
            </a:r>
            <a:r>
              <a:rPr lang="pt-PT" sz="2000" dirty="0">
                <a:latin typeface="Trebuchet MS" panose="020B0603020202020204" pitchFamily="34" charset="0"/>
              </a:rPr>
              <a:t> </a:t>
            </a:r>
            <a:r>
              <a:rPr lang="pt-PT" sz="2000" dirty="0" err="1">
                <a:latin typeface="Trebuchet MS" panose="020B0603020202020204" pitchFamily="34" charset="0"/>
              </a:rPr>
              <a:t>relationships</a:t>
            </a:r>
            <a:r>
              <a:rPr lang="pt-PT" sz="2000" dirty="0">
                <a:latin typeface="Trebuchet MS" panose="020B0603020202020204" pitchFamily="34" charset="0"/>
              </a:rPr>
              <a:t> </a:t>
            </a:r>
            <a:r>
              <a:rPr lang="pt-PT" sz="2000" dirty="0" err="1">
                <a:latin typeface="Trebuchet MS" panose="020B0603020202020204" pitchFamily="34" charset="0"/>
              </a:rPr>
              <a:t>between</a:t>
            </a:r>
            <a:r>
              <a:rPr lang="pt-PT" sz="2000" dirty="0">
                <a:latin typeface="Trebuchet MS" panose="020B0603020202020204" pitchFamily="34" charset="0"/>
              </a:rPr>
              <a:t> </a:t>
            </a:r>
            <a:r>
              <a:rPr lang="pt-PT" sz="2000" dirty="0" err="1">
                <a:latin typeface="Trebuchet MS" panose="020B0603020202020204" pitchFamily="34" charset="0"/>
              </a:rPr>
              <a:t>tree</a:t>
            </a:r>
            <a:r>
              <a:rPr lang="pt-PT" sz="2000" dirty="0">
                <a:latin typeface="Trebuchet MS" panose="020B0603020202020204" pitchFamily="34" charset="0"/>
              </a:rPr>
              <a:t> </a:t>
            </a:r>
            <a:r>
              <a:rPr lang="pt-PT" sz="2000" dirty="0" err="1">
                <a:latin typeface="Trebuchet MS" panose="020B0603020202020204" pitchFamily="34" charset="0"/>
              </a:rPr>
              <a:t>variables</a:t>
            </a:r>
            <a:r>
              <a:rPr lang="pt-PT" sz="2000" dirty="0">
                <a:latin typeface="Trebuchet MS" panose="020B0603020202020204" pitchFamily="34" charset="0"/>
              </a:rPr>
              <a:t> (</a:t>
            </a:r>
            <a:r>
              <a:rPr lang="pt-PT" sz="2000" dirty="0" err="1">
                <a:latin typeface="Trebuchet MS" panose="020B0603020202020204" pitchFamily="34" charset="0"/>
              </a:rPr>
              <a:t>or</a:t>
            </a:r>
            <a:r>
              <a:rPr lang="pt-PT" sz="2000" dirty="0">
                <a:latin typeface="Trebuchet MS" panose="020B0603020202020204" pitchFamily="34" charset="0"/>
              </a:rPr>
              <a:t> stand </a:t>
            </a:r>
            <a:r>
              <a:rPr lang="pt-PT" sz="2000" dirty="0" err="1">
                <a:latin typeface="Trebuchet MS" panose="020B0603020202020204" pitchFamily="34" charset="0"/>
              </a:rPr>
              <a:t>variables</a:t>
            </a:r>
            <a:r>
              <a:rPr lang="pt-PT" sz="2000" dirty="0">
                <a:latin typeface="Trebuchet MS" panose="020B0603020202020204" pitchFamily="34" charset="0"/>
              </a:rPr>
              <a:t>) </a:t>
            </a:r>
            <a:r>
              <a:rPr lang="pt-PT" sz="2000" dirty="0" err="1">
                <a:latin typeface="Trebuchet MS" panose="020B0603020202020204" pitchFamily="34" charset="0"/>
              </a:rPr>
              <a:t>is</a:t>
            </a:r>
            <a:r>
              <a:rPr lang="pt-PT" sz="2000" dirty="0">
                <a:latin typeface="Trebuchet MS" panose="020B0603020202020204" pitchFamily="34" charset="0"/>
              </a:rPr>
              <a:t> </a:t>
            </a:r>
            <a:r>
              <a:rPr lang="pt-PT" sz="2000" dirty="0" err="1">
                <a:latin typeface="Trebuchet MS" panose="020B0603020202020204" pitchFamily="34" charset="0"/>
              </a:rPr>
              <a:t>very</a:t>
            </a:r>
            <a:r>
              <a:rPr lang="pt-PT" sz="2000" dirty="0">
                <a:latin typeface="Trebuchet MS" panose="020B0603020202020204" pitchFamily="34" charset="0"/>
              </a:rPr>
              <a:t> </a:t>
            </a:r>
            <a:r>
              <a:rPr lang="pt-PT" sz="2000" dirty="0" err="1">
                <a:latin typeface="Trebuchet MS" panose="020B0603020202020204" pitchFamily="34" charset="0"/>
              </a:rPr>
              <a:t>important</a:t>
            </a:r>
            <a:r>
              <a:rPr lang="pt-PT" sz="2000" dirty="0">
                <a:latin typeface="Trebuchet MS" panose="020B0603020202020204" pitchFamily="34" charset="0"/>
              </a:rPr>
              <a:t> for </a:t>
            </a:r>
            <a:r>
              <a:rPr lang="pt-PT" sz="2000" dirty="0" err="1">
                <a:latin typeface="Trebuchet MS" panose="020B0603020202020204" pitchFamily="34" charset="0"/>
              </a:rPr>
              <a:t>growth</a:t>
            </a:r>
            <a:r>
              <a:rPr lang="pt-PT" sz="2000" dirty="0">
                <a:latin typeface="Trebuchet MS" panose="020B0603020202020204" pitchFamily="34" charset="0"/>
              </a:rPr>
              <a:t> </a:t>
            </a:r>
            <a:r>
              <a:rPr lang="pt-PT" sz="2000" dirty="0" err="1">
                <a:latin typeface="Trebuchet MS" panose="020B0603020202020204" pitchFamily="34" charset="0"/>
              </a:rPr>
              <a:t>and</a:t>
            </a:r>
            <a:r>
              <a:rPr lang="pt-PT" sz="2000" dirty="0">
                <a:latin typeface="Trebuchet MS" panose="020B0603020202020204" pitchFamily="34" charset="0"/>
              </a:rPr>
              <a:t> yield </a:t>
            </a:r>
            <a:r>
              <a:rPr lang="pt-PT" sz="2000" dirty="0" err="1">
                <a:latin typeface="Trebuchet MS" panose="020B0603020202020204" pitchFamily="34" charset="0"/>
              </a:rPr>
              <a:t>modelling</a:t>
            </a:r>
            <a:r>
              <a:rPr lang="pt-PT" sz="2000" dirty="0">
                <a:latin typeface="Trebuchet MS" panose="020B0603020202020204" pitchFamily="34" charset="0"/>
              </a:rPr>
              <a:t> </a:t>
            </a:r>
            <a:r>
              <a:rPr lang="pt-PT" sz="2000" dirty="0" err="1">
                <a:latin typeface="Trebuchet MS" panose="020B0603020202020204" pitchFamily="34" charset="0"/>
              </a:rPr>
              <a:t>of</a:t>
            </a:r>
            <a:r>
              <a:rPr lang="pt-PT" sz="2000" dirty="0">
                <a:latin typeface="Trebuchet MS" panose="020B0603020202020204" pitchFamily="34" charset="0"/>
              </a:rPr>
              <a:t> </a:t>
            </a:r>
            <a:r>
              <a:rPr lang="pt-PT" sz="2000" dirty="0" err="1">
                <a:latin typeface="Trebuchet MS" panose="020B0603020202020204" pitchFamily="34" charset="0"/>
              </a:rPr>
              <a:t>trees</a:t>
            </a:r>
            <a:r>
              <a:rPr lang="pt-PT" sz="2000" dirty="0">
                <a:latin typeface="Trebuchet MS" panose="020B0603020202020204" pitchFamily="34" charset="0"/>
              </a:rPr>
              <a:t> </a:t>
            </a:r>
            <a:r>
              <a:rPr lang="pt-PT" sz="2000" dirty="0" err="1">
                <a:latin typeface="Trebuchet MS" panose="020B0603020202020204" pitchFamily="34" charset="0"/>
              </a:rPr>
              <a:t>and</a:t>
            </a:r>
            <a:r>
              <a:rPr lang="pt-PT" sz="2000" dirty="0">
                <a:latin typeface="Trebuchet MS" panose="020B0603020202020204" pitchFamily="34" charset="0"/>
              </a:rPr>
              <a:t> </a:t>
            </a:r>
            <a:r>
              <a:rPr lang="pt-PT" sz="2000" dirty="0" smtClean="0">
                <a:latin typeface="Trebuchet MS" panose="020B0603020202020204" pitchFamily="34" charset="0"/>
              </a:rPr>
              <a:t>stands</a:t>
            </a:r>
          </a:p>
          <a:p>
            <a:pPr marL="342900" indent="-342900">
              <a:buClr>
                <a:srgbClr val="008000"/>
              </a:buClr>
              <a:buFont typeface="Wingdings" panose="05000000000000000000" pitchFamily="2" charset="2"/>
              <a:buChar char="Ø"/>
            </a:pPr>
            <a:endParaRPr lang="pt-PT" sz="1600" dirty="0">
              <a:latin typeface="Trebuchet MS" panose="020B0603020202020204" pitchFamily="34" charset="0"/>
            </a:endParaRPr>
          </a:p>
          <a:p>
            <a:pPr marL="171450" indent="-171450">
              <a:buClr>
                <a:srgbClr val="008000"/>
              </a:buClr>
              <a:buFont typeface="Wingdings" panose="05000000000000000000" pitchFamily="2" charset="2"/>
              <a:buChar char="Ø"/>
            </a:pPr>
            <a:endParaRPr lang="pt-PT" sz="800" dirty="0">
              <a:latin typeface="Trebuchet MS" panose="020B0603020202020204" pitchFamily="34" charset="0"/>
            </a:endParaRPr>
          </a:p>
          <a:p>
            <a:pPr marL="342900" indent="-342900">
              <a:buClr>
                <a:srgbClr val="008000"/>
              </a:buClr>
              <a:buFont typeface="Wingdings" panose="05000000000000000000" pitchFamily="2" charset="2"/>
              <a:buChar char="Ø"/>
            </a:pPr>
            <a:r>
              <a:rPr lang="pt-PT" sz="2000" dirty="0" err="1">
                <a:latin typeface="Trebuchet MS" panose="020B0603020202020204" pitchFamily="34" charset="0"/>
              </a:rPr>
              <a:t>It</a:t>
            </a:r>
            <a:r>
              <a:rPr lang="pt-PT" sz="2000" dirty="0">
                <a:latin typeface="Trebuchet MS" panose="020B0603020202020204" pitchFamily="34" charset="0"/>
              </a:rPr>
              <a:t> </a:t>
            </a:r>
            <a:r>
              <a:rPr lang="pt-PT" sz="2000" dirty="0" err="1">
                <a:latin typeface="Trebuchet MS" panose="020B0603020202020204" pitchFamily="34" charset="0"/>
              </a:rPr>
              <a:t>is</a:t>
            </a:r>
            <a:r>
              <a:rPr lang="pt-PT" sz="2000" dirty="0">
                <a:latin typeface="Trebuchet MS" panose="020B0603020202020204" pitchFamily="34" charset="0"/>
              </a:rPr>
              <a:t> </a:t>
            </a:r>
            <a:r>
              <a:rPr lang="pt-PT" sz="2000" dirty="0" err="1">
                <a:latin typeface="Trebuchet MS" panose="020B0603020202020204" pitchFamily="34" charset="0"/>
              </a:rPr>
              <a:t>one</a:t>
            </a:r>
            <a:r>
              <a:rPr lang="pt-PT" sz="2000" dirty="0">
                <a:latin typeface="Trebuchet MS" panose="020B0603020202020204" pitchFamily="34" charset="0"/>
              </a:rPr>
              <a:t> </a:t>
            </a:r>
            <a:r>
              <a:rPr lang="pt-PT" sz="2000" dirty="0" err="1">
                <a:latin typeface="Trebuchet MS" panose="020B0603020202020204" pitchFamily="34" charset="0"/>
              </a:rPr>
              <a:t>of</a:t>
            </a:r>
            <a:r>
              <a:rPr lang="pt-PT" sz="2000" dirty="0">
                <a:latin typeface="Trebuchet MS" panose="020B0603020202020204" pitchFamily="34" charset="0"/>
              </a:rPr>
              <a:t> </a:t>
            </a:r>
            <a:r>
              <a:rPr lang="pt-PT" sz="2000" dirty="0" err="1">
                <a:latin typeface="Trebuchet MS" panose="020B0603020202020204" pitchFamily="34" charset="0"/>
              </a:rPr>
              <a:t>the</a:t>
            </a:r>
            <a:r>
              <a:rPr lang="pt-PT" sz="2000" dirty="0">
                <a:latin typeface="Trebuchet MS" panose="020B0603020202020204" pitchFamily="34" charset="0"/>
              </a:rPr>
              <a:t> </a:t>
            </a:r>
            <a:r>
              <a:rPr lang="pt-PT" sz="2000" dirty="0" err="1">
                <a:latin typeface="Trebuchet MS" panose="020B0603020202020204" pitchFamily="34" charset="0"/>
              </a:rPr>
              <a:t>biologic</a:t>
            </a:r>
            <a:r>
              <a:rPr lang="pt-PT" sz="2000" dirty="0">
                <a:latin typeface="Trebuchet MS" panose="020B0603020202020204" pitchFamily="34" charset="0"/>
              </a:rPr>
              <a:t> </a:t>
            </a:r>
            <a:r>
              <a:rPr lang="pt-PT" sz="2000" dirty="0" err="1">
                <a:latin typeface="Trebuchet MS" panose="020B0603020202020204" pitchFamily="34" charset="0"/>
              </a:rPr>
              <a:t>hypothesis</a:t>
            </a:r>
            <a:r>
              <a:rPr lang="pt-PT" sz="2000" dirty="0">
                <a:latin typeface="Trebuchet MS" panose="020B0603020202020204" pitchFamily="34" charset="0"/>
              </a:rPr>
              <a:t> </a:t>
            </a:r>
            <a:r>
              <a:rPr lang="pt-PT" sz="2000" dirty="0" err="1">
                <a:latin typeface="Trebuchet MS" panose="020B0603020202020204" pitchFamily="34" charset="0"/>
              </a:rPr>
              <a:t>that</a:t>
            </a:r>
            <a:r>
              <a:rPr lang="pt-PT" sz="2000" dirty="0">
                <a:latin typeface="Trebuchet MS" panose="020B0603020202020204" pitchFamily="34" charset="0"/>
              </a:rPr>
              <a:t> can </a:t>
            </a:r>
            <a:r>
              <a:rPr lang="pt-PT" sz="2000" dirty="0" err="1">
                <a:latin typeface="Trebuchet MS" panose="020B0603020202020204" pitchFamily="34" charset="0"/>
              </a:rPr>
              <a:t>be</a:t>
            </a:r>
            <a:r>
              <a:rPr lang="pt-PT" sz="2000" dirty="0">
                <a:latin typeface="Trebuchet MS" panose="020B0603020202020204" pitchFamily="34" charset="0"/>
              </a:rPr>
              <a:t> </a:t>
            </a:r>
            <a:r>
              <a:rPr lang="pt-PT" sz="2000" dirty="0" err="1">
                <a:latin typeface="Trebuchet MS" panose="020B0603020202020204" pitchFamily="34" charset="0"/>
              </a:rPr>
              <a:t>used</a:t>
            </a:r>
            <a:r>
              <a:rPr lang="pt-PT" sz="2000" dirty="0">
                <a:latin typeface="Trebuchet MS" panose="020B0603020202020204" pitchFamily="34" charset="0"/>
              </a:rPr>
              <a:t> in </a:t>
            </a:r>
            <a:r>
              <a:rPr lang="pt-PT" sz="2000" dirty="0" err="1">
                <a:latin typeface="Trebuchet MS" panose="020B0603020202020204" pitchFamily="34" charset="0"/>
              </a:rPr>
              <a:t>the</a:t>
            </a:r>
            <a:r>
              <a:rPr lang="pt-PT" sz="2000" dirty="0">
                <a:latin typeface="Trebuchet MS" panose="020B0603020202020204" pitchFamily="34" charset="0"/>
              </a:rPr>
              <a:t> </a:t>
            </a:r>
            <a:r>
              <a:rPr lang="pt-PT" sz="2000" dirty="0" err="1">
                <a:latin typeface="Trebuchet MS" panose="020B0603020202020204" pitchFamily="34" charset="0"/>
              </a:rPr>
              <a:t>formulation</a:t>
            </a:r>
            <a:r>
              <a:rPr lang="pt-PT" sz="2000" dirty="0">
                <a:latin typeface="Trebuchet MS" panose="020B0603020202020204" pitchFamily="34" charset="0"/>
              </a:rPr>
              <a:t> </a:t>
            </a:r>
            <a:r>
              <a:rPr lang="pt-PT" sz="2000" dirty="0" err="1">
                <a:latin typeface="Trebuchet MS" panose="020B0603020202020204" pitchFamily="34" charset="0"/>
              </a:rPr>
              <a:t>of</a:t>
            </a:r>
            <a:r>
              <a:rPr lang="pt-PT" sz="2000" dirty="0">
                <a:latin typeface="Trebuchet MS" panose="020B0603020202020204" pitchFamily="34" charset="0"/>
              </a:rPr>
              <a:t> </a:t>
            </a:r>
            <a:r>
              <a:rPr lang="pt-PT" sz="2000" dirty="0" err="1" smtClean="0">
                <a:latin typeface="Trebuchet MS" panose="020B0603020202020204" pitchFamily="34" charset="0"/>
              </a:rPr>
              <a:t>models</a:t>
            </a:r>
            <a:endParaRPr lang="en-US" sz="2000" dirty="0">
              <a:latin typeface="Trebuchet MS" panose="020B0603020202020204" pitchFamily="34" charset="0"/>
            </a:endParaRPr>
          </a:p>
        </p:txBody>
      </p:sp>
    </p:spTree>
    <p:extLst>
      <p:ext uri="{BB962C8B-B14F-4D97-AF65-F5344CB8AC3E}">
        <p14:creationId xmlns:p14="http://schemas.microsoft.com/office/powerpoint/2010/main" val="10830162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9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5" idx="6"/>
          </p:cNvCxnSpPr>
          <p:nvPr/>
        </p:nvCxnSpPr>
        <p:spPr>
          <a:xfrm>
            <a:off x="5987976" y="3688904"/>
            <a:ext cx="6012680" cy="1139288"/>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879976" y="3634904"/>
            <a:ext cx="108000" cy="1080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5" idx="7"/>
          </p:cNvCxnSpPr>
          <p:nvPr/>
        </p:nvCxnSpPr>
        <p:spPr>
          <a:xfrm flipV="1">
            <a:off x="5972160" y="96457"/>
            <a:ext cx="4558558" cy="355426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5"/>
          </p:cNvCxnSpPr>
          <p:nvPr/>
        </p:nvCxnSpPr>
        <p:spPr>
          <a:xfrm>
            <a:off x="5972160" y="3727088"/>
            <a:ext cx="1647570" cy="3130912"/>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5" idx="3"/>
          </p:cNvCxnSpPr>
          <p:nvPr/>
        </p:nvCxnSpPr>
        <p:spPr>
          <a:xfrm flipH="1">
            <a:off x="4393113" y="3727088"/>
            <a:ext cx="1502679" cy="3014280"/>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2"/>
          </p:cNvCxnSpPr>
          <p:nvPr/>
        </p:nvCxnSpPr>
        <p:spPr>
          <a:xfrm flipH="1">
            <a:off x="56871" y="3688904"/>
            <a:ext cx="5823105" cy="1139288"/>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1"/>
          </p:cNvCxnSpPr>
          <p:nvPr/>
        </p:nvCxnSpPr>
        <p:spPr>
          <a:xfrm flipH="1" flipV="1">
            <a:off x="1623937" y="96457"/>
            <a:ext cx="4271855" cy="355426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33976" y="189784"/>
            <a:ext cx="54000" cy="3456000"/>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a:srcRect l="31494" t="26900" r="60677" b="51979"/>
          <a:stretch/>
        </p:blipFill>
        <p:spPr>
          <a:xfrm flipH="1">
            <a:off x="6107453" y="630005"/>
            <a:ext cx="1123932" cy="1705598"/>
          </a:xfrm>
          <a:prstGeom prst="rect">
            <a:avLst/>
          </a:prstGeom>
        </p:spPr>
      </p:pic>
      <p:grpSp>
        <p:nvGrpSpPr>
          <p:cNvPr id="13" name="Group 12"/>
          <p:cNvGrpSpPr/>
          <p:nvPr/>
        </p:nvGrpSpPr>
        <p:grpSpPr>
          <a:xfrm flipH="1">
            <a:off x="8856443" y="2363645"/>
            <a:ext cx="1048637" cy="692999"/>
            <a:chOff x="2579609" y="5256820"/>
            <a:chExt cx="1272142" cy="921003"/>
          </a:xfrm>
        </p:grpSpPr>
        <p:pic>
          <p:nvPicPr>
            <p:cNvPr id="14" name="Picture 13"/>
            <p:cNvPicPr>
              <a:picLocks noChangeAspect="1"/>
            </p:cNvPicPr>
            <p:nvPr/>
          </p:nvPicPr>
          <p:blipFill rotWithShape="1">
            <a:blip r:embed="rId2"/>
            <a:srcRect l="36350" t="64000" r="56694" b="27047"/>
            <a:stretch/>
          </p:blipFill>
          <p:spPr>
            <a:xfrm>
              <a:off x="2579609" y="5256820"/>
              <a:ext cx="1272142" cy="921003"/>
            </a:xfrm>
            <a:prstGeom prst="rect">
              <a:avLst/>
            </a:prstGeom>
          </p:spPr>
        </p:pic>
        <p:sp>
          <p:nvSpPr>
            <p:cNvPr id="15" name="Rectangle 14"/>
            <p:cNvSpPr/>
            <p:nvPr/>
          </p:nvSpPr>
          <p:spPr>
            <a:xfrm>
              <a:off x="3503712" y="5805264"/>
              <a:ext cx="348039" cy="37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flipH="1">
            <a:off x="7028936" y="4133786"/>
            <a:ext cx="1231163" cy="1223142"/>
            <a:chOff x="6072091" y="4812978"/>
            <a:chExt cx="1440161" cy="1230396"/>
          </a:xfrm>
        </p:grpSpPr>
        <p:pic>
          <p:nvPicPr>
            <p:cNvPr id="17" name="Picture 16"/>
            <p:cNvPicPr>
              <a:picLocks noChangeAspect="1"/>
            </p:cNvPicPr>
            <p:nvPr/>
          </p:nvPicPr>
          <p:blipFill rotWithShape="1">
            <a:blip r:embed="rId2"/>
            <a:srcRect l="55817" t="75321" r="36307" b="13601"/>
            <a:stretch/>
          </p:blipFill>
          <p:spPr>
            <a:xfrm>
              <a:off x="6072091" y="4903765"/>
              <a:ext cx="1440161" cy="1139609"/>
            </a:xfrm>
            <a:prstGeom prst="rect">
              <a:avLst/>
            </a:prstGeom>
          </p:spPr>
        </p:pic>
        <p:sp>
          <p:nvSpPr>
            <p:cNvPr id="18" name="Oval 17"/>
            <p:cNvSpPr/>
            <p:nvPr/>
          </p:nvSpPr>
          <p:spPr>
            <a:xfrm>
              <a:off x="6589172" y="4812978"/>
              <a:ext cx="864096" cy="7762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11075" y="5418632"/>
              <a:ext cx="213524" cy="224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flipH="1">
            <a:off x="3404469" y="4343657"/>
            <a:ext cx="1168076" cy="991630"/>
            <a:chOff x="-514252" y="980728"/>
            <a:chExt cx="1497684" cy="1024085"/>
          </a:xfrm>
        </p:grpSpPr>
        <p:pic>
          <p:nvPicPr>
            <p:cNvPr id="21" name="Picture 20"/>
            <p:cNvPicPr>
              <a:picLocks noChangeAspect="1"/>
            </p:cNvPicPr>
            <p:nvPr/>
          </p:nvPicPr>
          <p:blipFill rotWithShape="1">
            <a:blip r:embed="rId2"/>
            <a:srcRect l="64222" t="76140" r="30561" b="14760"/>
            <a:stretch/>
          </p:blipFill>
          <p:spPr>
            <a:xfrm>
              <a:off x="29515" y="1068709"/>
              <a:ext cx="953917" cy="936104"/>
            </a:xfrm>
            <a:prstGeom prst="rect">
              <a:avLst/>
            </a:prstGeom>
          </p:spPr>
        </p:pic>
        <p:pic>
          <p:nvPicPr>
            <p:cNvPr id="22" name="Picture 21"/>
            <p:cNvPicPr>
              <a:picLocks noChangeAspect="1"/>
            </p:cNvPicPr>
            <p:nvPr/>
          </p:nvPicPr>
          <p:blipFill rotWithShape="1">
            <a:blip r:embed="rId3"/>
            <a:srcRect r="59967" b="44153"/>
            <a:stretch/>
          </p:blipFill>
          <p:spPr>
            <a:xfrm>
              <a:off x="-514252" y="980728"/>
              <a:ext cx="578423" cy="687757"/>
            </a:xfrm>
            <a:prstGeom prst="rect">
              <a:avLst/>
            </a:prstGeom>
          </p:spPr>
        </p:pic>
      </p:grpSp>
      <p:pic>
        <p:nvPicPr>
          <p:cNvPr id="23" name="Picture 22"/>
          <p:cNvPicPr>
            <a:picLocks noChangeAspect="1"/>
          </p:cNvPicPr>
          <p:nvPr/>
        </p:nvPicPr>
        <p:blipFill rotWithShape="1">
          <a:blip r:embed="rId2"/>
          <a:srcRect l="69166" t="77239" r="21300" b="17862"/>
          <a:stretch/>
        </p:blipFill>
        <p:spPr>
          <a:xfrm flipH="1">
            <a:off x="5404190" y="5135562"/>
            <a:ext cx="1127220" cy="325943"/>
          </a:xfrm>
          <a:prstGeom prst="rect">
            <a:avLst/>
          </a:prstGeom>
        </p:spPr>
      </p:pic>
      <p:grpSp>
        <p:nvGrpSpPr>
          <p:cNvPr id="24" name="Group 23"/>
          <p:cNvGrpSpPr/>
          <p:nvPr/>
        </p:nvGrpSpPr>
        <p:grpSpPr>
          <a:xfrm flipH="1">
            <a:off x="1934494" y="2876463"/>
            <a:ext cx="2464787" cy="891271"/>
            <a:chOff x="4330625" y="3701059"/>
            <a:chExt cx="3191007" cy="1024085"/>
          </a:xfrm>
        </p:grpSpPr>
        <p:pic>
          <p:nvPicPr>
            <p:cNvPr id="25" name="Picture 24"/>
            <p:cNvPicPr>
              <a:picLocks noChangeAspect="1"/>
            </p:cNvPicPr>
            <p:nvPr/>
          </p:nvPicPr>
          <p:blipFill rotWithShape="1">
            <a:blip r:embed="rId2"/>
            <a:srcRect l="64222" t="76140" r="21300" b="14760"/>
            <a:stretch/>
          </p:blipFill>
          <p:spPr>
            <a:xfrm>
              <a:off x="4874392" y="3789040"/>
              <a:ext cx="2647240" cy="936104"/>
            </a:xfrm>
            <a:prstGeom prst="rect">
              <a:avLst/>
            </a:prstGeom>
          </p:spPr>
        </p:pic>
        <p:pic>
          <p:nvPicPr>
            <p:cNvPr id="26" name="Picture 25"/>
            <p:cNvPicPr>
              <a:picLocks noChangeAspect="1"/>
            </p:cNvPicPr>
            <p:nvPr/>
          </p:nvPicPr>
          <p:blipFill rotWithShape="1">
            <a:blip r:embed="rId3"/>
            <a:srcRect r="59967" b="44153"/>
            <a:stretch/>
          </p:blipFill>
          <p:spPr>
            <a:xfrm>
              <a:off x="4330625" y="3701059"/>
              <a:ext cx="578423" cy="687757"/>
            </a:xfrm>
            <a:prstGeom prst="rect">
              <a:avLst/>
            </a:prstGeom>
          </p:spPr>
        </p:pic>
      </p:grpSp>
      <p:pic>
        <p:nvPicPr>
          <p:cNvPr id="27" name="Picture 26"/>
          <p:cNvPicPr>
            <a:picLocks noChangeAspect="1"/>
          </p:cNvPicPr>
          <p:nvPr/>
        </p:nvPicPr>
        <p:blipFill rotWithShape="1">
          <a:blip r:embed="rId2"/>
          <a:srcRect l="53150" t="30604" r="41338" b="61697"/>
          <a:stretch/>
        </p:blipFill>
        <p:spPr>
          <a:xfrm flipH="1">
            <a:off x="4637710" y="1560421"/>
            <a:ext cx="834803" cy="587917"/>
          </a:xfrm>
          <a:prstGeom prst="rect">
            <a:avLst/>
          </a:prstGeom>
        </p:spPr>
      </p:pic>
      <p:sp>
        <p:nvSpPr>
          <p:cNvPr id="28" name="TextBox 27"/>
          <p:cNvSpPr txBox="1"/>
          <p:nvPr/>
        </p:nvSpPr>
        <p:spPr>
          <a:xfrm>
            <a:off x="6921963" y="513800"/>
            <a:ext cx="2311284" cy="923330"/>
          </a:xfrm>
          <a:prstGeom prst="rect">
            <a:avLst/>
          </a:prstGeom>
          <a:noFill/>
        </p:spPr>
        <p:txBody>
          <a:bodyPr wrap="square" rtlCol="0">
            <a:spAutoFit/>
          </a:bodyPr>
          <a:lstStyle/>
          <a:p>
            <a:r>
              <a:rPr lang="en-US" b="1" i="1" dirty="0">
                <a:solidFill>
                  <a:srgbClr val="0070C0"/>
                </a:solidFill>
              </a:rPr>
              <a:t>o</a:t>
            </a:r>
            <a:r>
              <a:rPr lang="en-US" b="1" i="1" dirty="0" smtClean="0">
                <a:solidFill>
                  <a:srgbClr val="0070C0"/>
                </a:solidFill>
              </a:rPr>
              <a:t>peration 1:              </a:t>
            </a:r>
            <a:r>
              <a:rPr lang="en-US" dirty="0" smtClean="0"/>
              <a:t>site </a:t>
            </a:r>
            <a:r>
              <a:rPr lang="en-US" dirty="0"/>
              <a:t>preparation and felling of the </a:t>
            </a:r>
            <a:r>
              <a:rPr lang="en-US" dirty="0" smtClean="0"/>
              <a:t>tree </a:t>
            </a:r>
          </a:p>
        </p:txBody>
      </p:sp>
      <p:sp>
        <p:nvSpPr>
          <p:cNvPr id="29" name="TextBox 28"/>
          <p:cNvSpPr txBox="1"/>
          <p:nvPr/>
        </p:nvSpPr>
        <p:spPr>
          <a:xfrm>
            <a:off x="7542157" y="2793113"/>
            <a:ext cx="3677210" cy="923330"/>
          </a:xfrm>
          <a:prstGeom prst="rect">
            <a:avLst/>
          </a:prstGeom>
          <a:noFill/>
        </p:spPr>
        <p:txBody>
          <a:bodyPr wrap="square" rtlCol="0">
            <a:spAutoFit/>
          </a:bodyPr>
          <a:lstStyle/>
          <a:p>
            <a:r>
              <a:rPr lang="en-US" b="1" i="1" dirty="0" smtClean="0">
                <a:solidFill>
                  <a:srgbClr val="0070C0"/>
                </a:solidFill>
              </a:rPr>
              <a:t>operation 2:                      </a:t>
            </a:r>
            <a:r>
              <a:rPr lang="en-US" dirty="0" smtClean="0"/>
              <a:t>measurement (d/h) of </a:t>
            </a:r>
            <a:r>
              <a:rPr lang="en-US" dirty="0"/>
              <a:t>felled </a:t>
            </a:r>
            <a:r>
              <a:rPr lang="en-US" dirty="0" smtClean="0"/>
              <a:t>tree and </a:t>
            </a:r>
            <a:r>
              <a:rPr lang="en-US" dirty="0"/>
              <a:t>marking for </a:t>
            </a:r>
            <a:r>
              <a:rPr lang="en-US" dirty="0" smtClean="0"/>
              <a:t>cross-cutting operation</a:t>
            </a:r>
            <a:endParaRPr lang="en-US" dirty="0"/>
          </a:p>
        </p:txBody>
      </p:sp>
      <p:sp>
        <p:nvSpPr>
          <p:cNvPr id="30" name="TextBox 29"/>
          <p:cNvSpPr txBox="1"/>
          <p:nvPr/>
        </p:nvSpPr>
        <p:spPr>
          <a:xfrm>
            <a:off x="544041" y="1828941"/>
            <a:ext cx="3849072" cy="1200329"/>
          </a:xfrm>
          <a:prstGeom prst="rect">
            <a:avLst/>
          </a:prstGeom>
          <a:noFill/>
        </p:spPr>
        <p:txBody>
          <a:bodyPr wrap="square" rtlCol="0">
            <a:spAutoFit/>
          </a:bodyPr>
          <a:lstStyle/>
          <a:p>
            <a:r>
              <a:rPr lang="en-US" b="1" i="1" dirty="0" smtClean="0">
                <a:solidFill>
                  <a:srgbClr val="0070C0"/>
                </a:solidFill>
              </a:rPr>
              <a:t>operation 6:                                </a:t>
            </a:r>
            <a:r>
              <a:rPr lang="en-US" dirty="0" smtClean="0"/>
              <a:t>weighing the total tree by compartment (stem, branches, leaves, roots,…) </a:t>
            </a:r>
          </a:p>
        </p:txBody>
      </p:sp>
      <p:sp>
        <p:nvSpPr>
          <p:cNvPr id="31" name="TextBox 30"/>
          <p:cNvSpPr txBox="1"/>
          <p:nvPr/>
        </p:nvSpPr>
        <p:spPr>
          <a:xfrm>
            <a:off x="8484691" y="4692379"/>
            <a:ext cx="3371949" cy="1200329"/>
          </a:xfrm>
          <a:prstGeom prst="rect">
            <a:avLst/>
          </a:prstGeom>
          <a:noFill/>
        </p:spPr>
        <p:txBody>
          <a:bodyPr wrap="square" rtlCol="0">
            <a:spAutoFit/>
          </a:bodyPr>
          <a:lstStyle/>
          <a:p>
            <a:r>
              <a:rPr lang="en-US" b="1" i="1" dirty="0" smtClean="0">
                <a:solidFill>
                  <a:srgbClr val="0070C0"/>
                </a:solidFill>
              </a:rPr>
              <a:t>operation 3:                                              </a:t>
            </a:r>
            <a:r>
              <a:rPr lang="en-US" dirty="0" smtClean="0"/>
              <a:t>cross-cutting for separating different tree parts (stem branches, leaves, fruit and roots)</a:t>
            </a:r>
          </a:p>
        </p:txBody>
      </p:sp>
      <p:sp>
        <p:nvSpPr>
          <p:cNvPr id="32" name="TextBox 31"/>
          <p:cNvSpPr txBox="1"/>
          <p:nvPr/>
        </p:nvSpPr>
        <p:spPr>
          <a:xfrm>
            <a:off x="4979115" y="5435741"/>
            <a:ext cx="1942848" cy="1200329"/>
          </a:xfrm>
          <a:prstGeom prst="rect">
            <a:avLst/>
          </a:prstGeom>
          <a:noFill/>
        </p:spPr>
        <p:txBody>
          <a:bodyPr wrap="square" rtlCol="0">
            <a:spAutoFit/>
          </a:bodyPr>
          <a:lstStyle/>
          <a:p>
            <a:r>
              <a:rPr lang="en-US" b="1" i="1" dirty="0" smtClean="0">
                <a:solidFill>
                  <a:srgbClr val="0070C0"/>
                </a:solidFill>
              </a:rPr>
              <a:t>operation 4:       </a:t>
            </a:r>
            <a:r>
              <a:rPr lang="en-US" dirty="0" smtClean="0"/>
              <a:t>cross-cutting into logs and cutting </a:t>
            </a:r>
            <a:r>
              <a:rPr lang="en-US" dirty="0"/>
              <a:t>disks </a:t>
            </a:r>
            <a:r>
              <a:rPr lang="en-US" dirty="0" smtClean="0"/>
              <a:t>samples</a:t>
            </a:r>
            <a:endParaRPr lang="en-US" dirty="0"/>
          </a:p>
        </p:txBody>
      </p:sp>
      <p:sp>
        <p:nvSpPr>
          <p:cNvPr id="33" name="TextBox 32"/>
          <p:cNvSpPr txBox="1"/>
          <p:nvPr/>
        </p:nvSpPr>
        <p:spPr>
          <a:xfrm>
            <a:off x="1582976" y="5232402"/>
            <a:ext cx="2810137" cy="923330"/>
          </a:xfrm>
          <a:prstGeom prst="rect">
            <a:avLst/>
          </a:prstGeom>
          <a:noFill/>
        </p:spPr>
        <p:txBody>
          <a:bodyPr wrap="square" rtlCol="0">
            <a:spAutoFit/>
          </a:bodyPr>
          <a:lstStyle/>
          <a:p>
            <a:r>
              <a:rPr lang="en-US" b="1" i="1" dirty="0" smtClean="0">
                <a:solidFill>
                  <a:srgbClr val="0070C0"/>
                </a:solidFill>
              </a:rPr>
              <a:t>operation 5:                     </a:t>
            </a:r>
            <a:r>
              <a:rPr lang="en-US" dirty="0"/>
              <a:t>stripping of leaves and </a:t>
            </a:r>
            <a:r>
              <a:rPr lang="en-US" dirty="0" err="1" smtClean="0"/>
              <a:t>limbing</a:t>
            </a:r>
            <a:endParaRPr lang="en-US" dirty="0"/>
          </a:p>
        </p:txBody>
      </p:sp>
      <p:sp>
        <p:nvSpPr>
          <p:cNvPr id="34" name="TextBox 33"/>
          <p:cNvSpPr txBox="1"/>
          <p:nvPr/>
        </p:nvSpPr>
        <p:spPr>
          <a:xfrm>
            <a:off x="3371008" y="535638"/>
            <a:ext cx="2076919" cy="923330"/>
          </a:xfrm>
          <a:prstGeom prst="rect">
            <a:avLst/>
          </a:prstGeom>
          <a:noFill/>
        </p:spPr>
        <p:txBody>
          <a:bodyPr wrap="square" rtlCol="0">
            <a:spAutoFit/>
          </a:bodyPr>
          <a:lstStyle/>
          <a:p>
            <a:r>
              <a:rPr lang="en-US" b="1" i="1" dirty="0" smtClean="0">
                <a:solidFill>
                  <a:srgbClr val="0070C0"/>
                </a:solidFill>
              </a:rPr>
              <a:t>operation 7: </a:t>
            </a:r>
            <a:r>
              <a:rPr lang="en-US" dirty="0" smtClean="0"/>
              <a:t>samples packing for lab weighing </a:t>
            </a:r>
            <a:endParaRPr lang="en-US" dirty="0"/>
          </a:p>
        </p:txBody>
      </p:sp>
      <p:sp>
        <p:nvSpPr>
          <p:cNvPr id="35" name="TextBox 34"/>
          <p:cNvSpPr txBox="1"/>
          <p:nvPr/>
        </p:nvSpPr>
        <p:spPr>
          <a:xfrm>
            <a:off x="10206137" y="180015"/>
            <a:ext cx="1782893" cy="1477328"/>
          </a:xfrm>
          <a:prstGeom prst="rect">
            <a:avLst/>
          </a:prstGeom>
          <a:solidFill>
            <a:srgbClr val="008000"/>
          </a:solidFill>
          <a:ln>
            <a:noFill/>
          </a:ln>
        </p:spPr>
        <p:txBody>
          <a:bodyPr wrap="square" rtlCol="0">
            <a:spAutoFit/>
          </a:bodyPr>
          <a:lstStyle/>
          <a:p>
            <a:pPr algn="ctr"/>
            <a:r>
              <a:rPr lang="en-US" dirty="0" smtClean="0">
                <a:solidFill>
                  <a:schemeClr val="bg1"/>
                </a:solidFill>
              </a:rPr>
              <a:t>Data collection for biomass assessment and model development</a:t>
            </a:r>
            <a:endParaRPr lang="en-US" dirty="0">
              <a:solidFill>
                <a:schemeClr val="bg1"/>
              </a:solidFill>
            </a:endParaRPr>
          </a:p>
        </p:txBody>
      </p:sp>
      <p:sp>
        <p:nvSpPr>
          <p:cNvPr id="36" name="TextBox 35"/>
          <p:cNvSpPr txBox="1"/>
          <p:nvPr/>
        </p:nvSpPr>
        <p:spPr>
          <a:xfrm>
            <a:off x="544041" y="6420762"/>
            <a:ext cx="2311599" cy="276999"/>
          </a:xfrm>
          <a:prstGeom prst="rect">
            <a:avLst/>
          </a:prstGeom>
          <a:noFill/>
        </p:spPr>
        <p:txBody>
          <a:bodyPr wrap="square" rtlCol="0">
            <a:spAutoFit/>
          </a:bodyPr>
          <a:lstStyle/>
          <a:p>
            <a:r>
              <a:rPr lang="en-US" sz="1200" i="1" dirty="0" smtClean="0">
                <a:solidFill>
                  <a:schemeClr val="bg1">
                    <a:lumMod val="50000"/>
                  </a:schemeClr>
                </a:solidFill>
              </a:rPr>
              <a:t>(Adapted from Pickard et al 2012)</a:t>
            </a:r>
            <a:endParaRPr lang="en-US" sz="1200" i="1" dirty="0">
              <a:solidFill>
                <a:schemeClr val="bg1">
                  <a:lumMod val="50000"/>
                </a:schemeClr>
              </a:solidFill>
            </a:endParaRPr>
          </a:p>
        </p:txBody>
      </p:sp>
    </p:spTree>
    <p:extLst>
      <p:ext uri="{BB962C8B-B14F-4D97-AF65-F5344CB8AC3E}">
        <p14:creationId xmlns:p14="http://schemas.microsoft.com/office/powerpoint/2010/main" val="11794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pt-PT" dirty="0" smtClean="0"/>
              <a:t>Allometric relationships </a:t>
            </a:r>
            <a:endParaRPr lang="en-US" dirty="0"/>
          </a:p>
        </p:txBody>
      </p:sp>
      <p:sp>
        <p:nvSpPr>
          <p:cNvPr id="125955" name="Rectangle 3"/>
          <p:cNvSpPr>
            <a:spLocks noGrp="1" noChangeArrowheads="1"/>
          </p:cNvSpPr>
          <p:nvPr>
            <p:ph type="body" idx="1"/>
          </p:nvPr>
        </p:nvSpPr>
        <p:spPr>
          <a:xfrm>
            <a:off x="431371" y="1196753"/>
            <a:ext cx="11328000" cy="5661247"/>
          </a:xfrm>
        </p:spPr>
        <p:txBody>
          <a:bodyPr>
            <a:normAutofit/>
          </a:bodyPr>
          <a:lstStyle/>
          <a:p>
            <a:r>
              <a:rPr lang="en-US" dirty="0"/>
              <a:t>Sustainable forest management has </a:t>
            </a:r>
            <a:r>
              <a:rPr lang="en-US" dirty="0" smtClean="0"/>
              <a:t>increased </a:t>
            </a:r>
            <a:r>
              <a:rPr lang="en-US" dirty="0"/>
              <a:t>the need for reliable </a:t>
            </a:r>
            <a:r>
              <a:rPr lang="en-US" dirty="0" err="1"/>
              <a:t>allometric</a:t>
            </a:r>
            <a:r>
              <a:rPr lang="en-US" dirty="0"/>
              <a:t> equations to estimate tree and shrub biomass</a:t>
            </a:r>
            <a:r>
              <a:rPr lang="en-US" dirty="0" smtClean="0"/>
              <a:t>.</a:t>
            </a:r>
          </a:p>
          <a:p>
            <a:endParaRPr lang="en-GB" sz="800" dirty="0"/>
          </a:p>
          <a:p>
            <a:r>
              <a:rPr lang="en-US" dirty="0" smtClean="0"/>
              <a:t>Much effort has </a:t>
            </a:r>
            <a:r>
              <a:rPr lang="en-US" dirty="0"/>
              <a:t>been </a:t>
            </a:r>
            <a:r>
              <a:rPr lang="en-US" dirty="0" smtClean="0"/>
              <a:t>placed on developing </a:t>
            </a:r>
            <a:r>
              <a:rPr lang="en-US" dirty="0"/>
              <a:t>equations to estimate the weight, rather than </a:t>
            </a:r>
            <a:r>
              <a:rPr lang="en-US" dirty="0" smtClean="0"/>
              <a:t>the volume</a:t>
            </a:r>
            <a:r>
              <a:rPr lang="en-US" dirty="0"/>
              <a:t>, of </a:t>
            </a:r>
            <a:r>
              <a:rPr lang="en-US" b="1" dirty="0">
                <a:solidFill>
                  <a:srgbClr val="0070C0"/>
                </a:solidFill>
              </a:rPr>
              <a:t>the commercial portion of tree </a:t>
            </a:r>
            <a:r>
              <a:rPr lang="en-US" b="1" dirty="0" smtClean="0">
                <a:solidFill>
                  <a:srgbClr val="0070C0"/>
                </a:solidFill>
              </a:rPr>
              <a:t>stems </a:t>
            </a:r>
          </a:p>
          <a:p>
            <a:endParaRPr lang="en-US" sz="800" b="1" dirty="0" smtClean="0">
              <a:solidFill>
                <a:srgbClr val="0070C0"/>
              </a:solidFill>
            </a:endParaRPr>
          </a:p>
          <a:p>
            <a:r>
              <a:rPr lang="en-US" dirty="0" smtClean="0"/>
              <a:t>Increasing </a:t>
            </a:r>
            <a:r>
              <a:rPr lang="en-US" dirty="0"/>
              <a:t>interest </a:t>
            </a:r>
            <a:r>
              <a:rPr lang="en-US" dirty="0" smtClean="0"/>
              <a:t>in:</a:t>
            </a:r>
          </a:p>
          <a:p>
            <a:pPr lvl="1"/>
            <a:r>
              <a:rPr lang="en-US" dirty="0" smtClean="0"/>
              <a:t> quantifying </a:t>
            </a:r>
            <a:r>
              <a:rPr lang="en-US" dirty="0"/>
              <a:t>branches and </a:t>
            </a:r>
            <a:r>
              <a:rPr lang="en-US" dirty="0" smtClean="0"/>
              <a:t>foliage</a:t>
            </a:r>
          </a:p>
          <a:p>
            <a:pPr lvl="1"/>
            <a:r>
              <a:rPr lang="en-US" dirty="0" smtClean="0"/>
              <a:t> predicting </a:t>
            </a:r>
            <a:r>
              <a:rPr lang="en-US" dirty="0"/>
              <a:t>fuel loads and potential fire </a:t>
            </a:r>
            <a:r>
              <a:rPr lang="en-US" dirty="0" smtClean="0"/>
              <a:t>behavior</a:t>
            </a:r>
          </a:p>
          <a:p>
            <a:pPr lvl="1"/>
            <a:r>
              <a:rPr lang="en-US" dirty="0" smtClean="0"/>
              <a:t> quantifying carbon </a:t>
            </a:r>
            <a:r>
              <a:rPr lang="en-US" dirty="0"/>
              <a:t>cycles and </a:t>
            </a:r>
            <a:r>
              <a:rPr lang="en-US" dirty="0" smtClean="0"/>
              <a:t>storage </a:t>
            </a:r>
          </a:p>
          <a:p>
            <a:pPr lvl="1"/>
            <a:endParaRPr lang="en-US" dirty="0"/>
          </a:p>
          <a:p>
            <a:endParaRPr lang="en-GB" dirty="0"/>
          </a:p>
          <a:p>
            <a:pPr marL="0" indent="0">
              <a:buNone/>
            </a:pPr>
            <a:endParaRPr lang="en-GB" dirty="0"/>
          </a:p>
        </p:txBody>
      </p:sp>
      <p:sp>
        <p:nvSpPr>
          <p:cNvPr id="125959" name="Rectangle 7"/>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2" name="TextBox 1"/>
          <p:cNvSpPr txBox="1"/>
          <p:nvPr/>
        </p:nvSpPr>
        <p:spPr>
          <a:xfrm>
            <a:off x="7464152" y="4036707"/>
            <a:ext cx="3888432" cy="1261884"/>
          </a:xfrm>
          <a:prstGeom prst="rect">
            <a:avLst/>
          </a:prstGeom>
          <a:noFill/>
        </p:spPr>
        <p:txBody>
          <a:bodyPr wrap="square" rtlCol="0">
            <a:spAutoFit/>
          </a:bodyPr>
          <a:lstStyle/>
          <a:p>
            <a:pPr algn="ctr"/>
            <a:endParaRPr lang="en-US" b="1" dirty="0" smtClean="0">
              <a:solidFill>
                <a:srgbClr val="009900"/>
              </a:solidFill>
            </a:endParaRPr>
          </a:p>
          <a:p>
            <a:pPr algn="ctr"/>
            <a:r>
              <a:rPr lang="en-US" sz="2000" b="1" dirty="0" smtClean="0">
                <a:solidFill>
                  <a:srgbClr val="009900"/>
                </a:solidFill>
              </a:rPr>
              <a:t>Weight </a:t>
            </a:r>
            <a:r>
              <a:rPr lang="en-US" sz="2000" b="1" dirty="0">
                <a:solidFill>
                  <a:srgbClr val="009900"/>
                </a:solidFill>
              </a:rPr>
              <a:t>estimates are more easily obtained than volume</a:t>
            </a:r>
          </a:p>
          <a:p>
            <a:pPr algn="ctr"/>
            <a:endParaRPr lang="en-US" b="1" dirty="0">
              <a:solidFill>
                <a:srgbClr val="009900"/>
              </a:solidFill>
            </a:endParaRPr>
          </a:p>
        </p:txBody>
      </p:sp>
    </p:spTree>
    <p:extLst>
      <p:ext uri="{BB962C8B-B14F-4D97-AF65-F5344CB8AC3E}">
        <p14:creationId xmlns:p14="http://schemas.microsoft.com/office/powerpoint/2010/main" val="8215526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95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95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95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95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92515" name="Rectangle 3"/>
          <p:cNvSpPr>
            <a:spLocks noGrp="1" noChangeArrowheads="1"/>
          </p:cNvSpPr>
          <p:nvPr>
            <p:ph type="title"/>
          </p:nvPr>
        </p:nvSpPr>
        <p:spPr/>
        <p:txBody>
          <a:bodyPr>
            <a:normAutofit fontScale="90000"/>
          </a:bodyPr>
          <a:lstStyle/>
          <a:p>
            <a:r>
              <a:rPr lang="en-US" sz="3100" dirty="0"/>
              <a:t>Using growth functions formulated as difference equations - GADA</a:t>
            </a:r>
          </a:p>
        </p:txBody>
      </p:sp>
      <p:sp>
        <p:nvSpPr>
          <p:cNvPr id="192516" name="Rectangle 4"/>
          <p:cNvSpPr>
            <a:spLocks noGrp="1" noChangeArrowheads="1"/>
          </p:cNvSpPr>
          <p:nvPr>
            <p:ph idx="1"/>
          </p:nvPr>
        </p:nvSpPr>
        <p:spPr/>
        <p:txBody>
          <a:bodyPr/>
          <a:lstStyle/>
          <a:p>
            <a:pPr algn="l"/>
            <a:r>
              <a:rPr lang="en-US" dirty="0" smtClean="0"/>
              <a:t>Generalized </a:t>
            </a:r>
            <a:r>
              <a:rPr lang="en-US" dirty="0"/>
              <a:t>algebraic difference approach (GADA)</a:t>
            </a:r>
          </a:p>
          <a:p>
            <a:pPr algn="l"/>
            <a:endParaRPr lang="en-US" sz="700" dirty="0"/>
          </a:p>
          <a:p>
            <a:pPr lvl="1"/>
            <a:r>
              <a:rPr lang="en-US" dirty="0"/>
              <a:t>One of the problems with ADA is the fact that it originates formulations that differ just by one parameter</a:t>
            </a:r>
          </a:p>
          <a:p>
            <a:pPr lvl="1"/>
            <a:r>
              <a:rPr lang="en-US" dirty="0"/>
              <a:t>With GADA it is possible to obtain formulations that have more than one site-specific parameter</a:t>
            </a:r>
          </a:p>
          <a:p>
            <a:pPr lvl="1"/>
            <a:r>
              <a:rPr lang="en-US" dirty="0"/>
              <a:t>In GADA parameters are assumed to be function of an unobservable set of </a:t>
            </a:r>
            <a:r>
              <a:rPr lang="en-US" dirty="0" smtClean="0"/>
              <a:t>variables </a:t>
            </a:r>
            <a:r>
              <a:rPr lang="en-US" dirty="0"/>
              <a:t>(denoted by X) that </a:t>
            </a:r>
            <a:r>
              <a:rPr lang="en-US" dirty="0" smtClean="0"/>
              <a:t>express </a:t>
            </a:r>
            <a:r>
              <a:rPr lang="en-US" dirty="0"/>
              <a:t>site differences</a:t>
            </a:r>
          </a:p>
          <a:p>
            <a:pPr lvl="1"/>
            <a:r>
              <a:rPr lang="en-US" dirty="0"/>
              <a:t>The equations </a:t>
            </a:r>
            <a:r>
              <a:rPr lang="en-US" dirty="0" smtClean="0"/>
              <a:t>are </a:t>
            </a:r>
            <a:r>
              <a:rPr lang="en-US" dirty="0"/>
              <a:t>then solved by X, which, for a particular site, is substituted in the original equation (X</a:t>
            </a:r>
            <a:r>
              <a:rPr lang="en-US" baseline="-25000" dirty="0"/>
              <a:t>0</a:t>
            </a:r>
            <a:r>
              <a:rPr lang="en-US" dirty="0"/>
              <a:t>)</a:t>
            </a:r>
          </a:p>
          <a:p>
            <a:pPr>
              <a:buFont typeface="Wingdings" pitchFamily="2" charset="2"/>
              <a:buNone/>
            </a:pPr>
            <a:r>
              <a:rPr lang="en-US" dirty="0"/>
              <a:t>	</a:t>
            </a:r>
          </a:p>
        </p:txBody>
      </p:sp>
    </p:spTree>
    <p:extLst>
      <p:ext uri="{BB962C8B-B14F-4D97-AF65-F5344CB8AC3E}">
        <p14:creationId xmlns:p14="http://schemas.microsoft.com/office/powerpoint/2010/main" val="4423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516">
                                            <p:txEl>
                                              <p:pRg st="0" end="0"/>
                                            </p:txEl>
                                          </p:spTgt>
                                        </p:tgtEl>
                                        <p:attrNameLst>
                                          <p:attrName>style.visibility</p:attrName>
                                        </p:attrNameLst>
                                      </p:cBhvr>
                                      <p:to>
                                        <p:strVal val="visible"/>
                                      </p:to>
                                    </p:set>
                                    <p:animEffect transition="in" filter="wipe(left)">
                                      <p:cBhvr>
                                        <p:cTn id="7" dur="500"/>
                                        <p:tgtEl>
                                          <p:spTgt spid="1925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2516">
                                            <p:txEl>
                                              <p:pRg st="2" end="2"/>
                                            </p:txEl>
                                          </p:spTgt>
                                        </p:tgtEl>
                                        <p:attrNameLst>
                                          <p:attrName>style.visibility</p:attrName>
                                        </p:attrNameLst>
                                      </p:cBhvr>
                                      <p:to>
                                        <p:strVal val="visible"/>
                                      </p:to>
                                    </p:set>
                                    <p:animEffect transition="in" filter="wipe(left)">
                                      <p:cBhvr>
                                        <p:cTn id="12" dur="500"/>
                                        <p:tgtEl>
                                          <p:spTgt spid="1925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2516">
                                            <p:txEl>
                                              <p:pRg st="3" end="3"/>
                                            </p:txEl>
                                          </p:spTgt>
                                        </p:tgtEl>
                                        <p:attrNameLst>
                                          <p:attrName>style.visibility</p:attrName>
                                        </p:attrNameLst>
                                      </p:cBhvr>
                                      <p:to>
                                        <p:strVal val="visible"/>
                                      </p:to>
                                    </p:set>
                                    <p:animEffect transition="in" filter="wipe(left)">
                                      <p:cBhvr>
                                        <p:cTn id="17" dur="500"/>
                                        <p:tgtEl>
                                          <p:spTgt spid="1925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2516">
                                            <p:txEl>
                                              <p:pRg st="4" end="4"/>
                                            </p:txEl>
                                          </p:spTgt>
                                        </p:tgtEl>
                                        <p:attrNameLst>
                                          <p:attrName>style.visibility</p:attrName>
                                        </p:attrNameLst>
                                      </p:cBhvr>
                                      <p:to>
                                        <p:strVal val="visible"/>
                                      </p:to>
                                    </p:set>
                                    <p:animEffect transition="in" filter="wipe(left)">
                                      <p:cBhvr>
                                        <p:cTn id="22" dur="500"/>
                                        <p:tgtEl>
                                          <p:spTgt spid="1925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2516">
                                            <p:txEl>
                                              <p:pRg st="5" end="5"/>
                                            </p:txEl>
                                          </p:spTgt>
                                        </p:tgtEl>
                                        <p:attrNameLst>
                                          <p:attrName>style.visibility</p:attrName>
                                        </p:attrNameLst>
                                      </p:cBhvr>
                                      <p:to>
                                        <p:strVal val="visible"/>
                                      </p:to>
                                    </p:set>
                                    <p:animEffect transition="in" filter="wipe(left)">
                                      <p:cBhvr>
                                        <p:cTn id="27" dur="500"/>
                                        <p:tgtEl>
                                          <p:spTgt spid="1925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2516">
                                            <p:txEl>
                                              <p:pRg st="6" end="6"/>
                                            </p:txEl>
                                          </p:spTgt>
                                        </p:tgtEl>
                                        <p:attrNameLst>
                                          <p:attrName>style.visibility</p:attrName>
                                        </p:attrNameLst>
                                      </p:cBhvr>
                                      <p:to>
                                        <p:strVal val="visible"/>
                                      </p:to>
                                    </p:set>
                                    <p:animEffect transition="in" filter="wipe(left)">
                                      <p:cBhvr>
                                        <p:cTn id="32" dur="500"/>
                                        <p:tgtEl>
                                          <p:spTgt spid="1925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build="p" bldLvl="3"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93540" name="Rectangle 4"/>
          <p:cNvSpPr>
            <a:spLocks noGrp="1" noChangeArrowheads="1"/>
          </p:cNvSpPr>
          <p:nvPr>
            <p:ph type="body" sz="half" idx="1"/>
          </p:nvPr>
        </p:nvSpPr>
        <p:spPr>
          <a:xfrm>
            <a:off x="551384" y="1727200"/>
            <a:ext cx="9721329" cy="4800600"/>
          </a:xfrm>
        </p:spPr>
        <p:txBody>
          <a:bodyPr/>
          <a:lstStyle/>
          <a:p>
            <a:pPr>
              <a:lnSpc>
                <a:spcPct val="90000"/>
              </a:lnSpc>
            </a:pPr>
            <a:endParaRPr lang="en-US" sz="600" dirty="0"/>
          </a:p>
          <a:p>
            <a:pPr algn="l">
              <a:lnSpc>
                <a:spcPct val="90000"/>
              </a:lnSpc>
            </a:pPr>
            <a:r>
              <a:rPr lang="en-US" sz="2000" dirty="0"/>
              <a:t>Example with the Schumacher </a:t>
            </a:r>
            <a:r>
              <a:rPr lang="en-US" sz="2000" dirty="0" smtClean="0"/>
              <a:t>function:</a:t>
            </a:r>
          </a:p>
          <a:p>
            <a:pPr algn="l">
              <a:lnSpc>
                <a:spcPct val="90000"/>
              </a:lnSpc>
            </a:pPr>
            <a:endParaRPr lang="en-US" sz="2000" dirty="0"/>
          </a:p>
          <a:p>
            <a:pPr algn="l">
              <a:lnSpc>
                <a:spcPct val="90000"/>
              </a:lnSpc>
              <a:buNone/>
            </a:pPr>
            <a:endParaRPr lang="en-US" sz="2000" dirty="0" smtClean="0"/>
          </a:p>
          <a:p>
            <a:pPr algn="l">
              <a:lnSpc>
                <a:spcPct val="90000"/>
              </a:lnSpc>
              <a:buNone/>
            </a:pPr>
            <a:endParaRPr lang="en-US" sz="2000" dirty="0"/>
          </a:p>
          <a:p>
            <a:pPr algn="l">
              <a:lnSpc>
                <a:spcPct val="90000"/>
              </a:lnSpc>
              <a:buNone/>
            </a:pPr>
            <a:r>
              <a:rPr lang="en-US" sz="2000" dirty="0"/>
              <a:t>	Suppose that </a:t>
            </a:r>
            <a:r>
              <a:rPr lang="en-US" sz="2000" dirty="0">
                <a:solidFill>
                  <a:srgbClr val="008000"/>
                </a:solidFill>
                <a:sym typeface="Symbol"/>
              </a:rPr>
              <a:t></a:t>
            </a:r>
            <a:r>
              <a:rPr lang="en-US" sz="2000" dirty="0">
                <a:solidFill>
                  <a:srgbClr val="008000"/>
                </a:solidFill>
              </a:rPr>
              <a:t>=X </a:t>
            </a:r>
            <a:r>
              <a:rPr lang="en-US" sz="2000" dirty="0"/>
              <a:t>and </a:t>
            </a:r>
            <a:r>
              <a:rPr lang="en-US" sz="2000" dirty="0">
                <a:solidFill>
                  <a:srgbClr val="008000"/>
                </a:solidFill>
                <a:sym typeface="Symbol"/>
              </a:rPr>
              <a:t></a:t>
            </a:r>
            <a:r>
              <a:rPr lang="en-US" sz="2000" dirty="0">
                <a:solidFill>
                  <a:srgbClr val="008000"/>
                </a:solidFill>
              </a:rPr>
              <a:t>=</a:t>
            </a:r>
            <a:r>
              <a:rPr lang="en-US" sz="2000" dirty="0">
                <a:solidFill>
                  <a:srgbClr val="008000"/>
                </a:solidFill>
                <a:sym typeface="Symbol"/>
              </a:rPr>
              <a:t></a:t>
            </a:r>
            <a:r>
              <a:rPr lang="en-US" sz="2000" dirty="0">
                <a:solidFill>
                  <a:srgbClr val="008000"/>
                </a:solidFill>
              </a:rPr>
              <a:t>X</a:t>
            </a:r>
            <a:r>
              <a:rPr lang="en-US" sz="2000" dirty="0"/>
              <a:t>, then</a:t>
            </a:r>
          </a:p>
          <a:p>
            <a:pPr algn="l">
              <a:lnSpc>
                <a:spcPct val="90000"/>
              </a:lnSpc>
            </a:pPr>
            <a:endParaRPr lang="en-US" sz="2000" dirty="0"/>
          </a:p>
          <a:p>
            <a:pPr algn="l">
              <a:lnSpc>
                <a:spcPct val="90000"/>
              </a:lnSpc>
              <a:buNone/>
            </a:pPr>
            <a:endParaRPr lang="en-US" sz="2000" dirty="0"/>
          </a:p>
          <a:p>
            <a:pPr algn="l">
              <a:lnSpc>
                <a:spcPct val="90000"/>
              </a:lnSpc>
              <a:buNone/>
            </a:pPr>
            <a:r>
              <a:rPr lang="en-US" dirty="0" smtClean="0"/>
              <a:t>	</a:t>
            </a:r>
          </a:p>
          <a:p>
            <a:pPr algn="l">
              <a:lnSpc>
                <a:spcPct val="90000"/>
              </a:lnSpc>
              <a:buNone/>
            </a:pPr>
            <a:r>
              <a:rPr lang="en-US" sz="2000" dirty="0" smtClean="0"/>
              <a:t>    By substituting X0 into the previous expression, we get </a:t>
            </a:r>
          </a:p>
        </p:txBody>
      </p:sp>
      <p:graphicFrame>
        <p:nvGraphicFramePr>
          <p:cNvPr id="193543" name="Object 7"/>
          <p:cNvGraphicFramePr>
            <a:graphicFrameLocks noGrp="1" noChangeAspect="1"/>
          </p:cNvGraphicFramePr>
          <p:nvPr>
            <p:ph sz="quarter" idx="3"/>
            <p:extLst/>
          </p:nvPr>
        </p:nvGraphicFramePr>
        <p:xfrm>
          <a:off x="2595537" y="2285991"/>
          <a:ext cx="1543859" cy="710961"/>
        </p:xfrm>
        <a:graphic>
          <a:graphicData uri="http://schemas.openxmlformats.org/presentationml/2006/ole">
            <mc:AlternateContent xmlns:mc="http://schemas.openxmlformats.org/markup-compatibility/2006">
              <mc:Choice xmlns:v="urn:schemas-microsoft-com:vml" Requires="v">
                <p:oleObj spid="_x0000_s28899" name="Equation" r:id="rId3" imgW="800100" imgH="368300" progId="Equation.3">
                  <p:embed/>
                </p:oleObj>
              </mc:Choice>
              <mc:Fallback>
                <p:oleObj name="Equation" r:id="rId3" imgW="800100" imgH="368300" progId="Equation.3">
                  <p:embed/>
                  <p:pic>
                    <p:nvPicPr>
                      <p:cNvPr id="193543" name="Object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537" y="2285991"/>
                        <a:ext cx="1543859" cy="710961"/>
                      </a:xfrm>
                      <a:prstGeom prst="rect">
                        <a:avLst/>
                      </a:prstGeom>
                      <a:noFill/>
                      <a:extLst/>
                    </p:spPr>
                  </p:pic>
                </p:oleObj>
              </mc:Fallback>
            </mc:AlternateContent>
          </a:graphicData>
        </a:graphic>
      </p:graphicFrame>
      <p:sp>
        <p:nvSpPr>
          <p:cNvPr id="193547" name="Line 11"/>
          <p:cNvSpPr>
            <a:spLocks noChangeShapeType="1"/>
          </p:cNvSpPr>
          <p:nvPr/>
        </p:nvSpPr>
        <p:spPr bwMode="auto">
          <a:xfrm>
            <a:off x="4238612" y="4093046"/>
            <a:ext cx="572595" cy="0"/>
          </a:xfrm>
          <a:prstGeom prst="line">
            <a:avLst/>
          </a:prstGeom>
          <a:noFill/>
          <a:ln w="57150">
            <a:solidFill>
              <a:srgbClr val="008000"/>
            </a:solidFill>
            <a:round/>
            <a:headEnd/>
            <a:tailEnd type="triangle" w="med" len="med"/>
          </a:ln>
          <a:effectLst/>
        </p:spPr>
        <p:txBody>
          <a:bodyPr/>
          <a:lstStyle/>
          <a:p>
            <a:endParaRPr lang="pt-PT"/>
          </a:p>
        </p:txBody>
      </p:sp>
      <p:graphicFrame>
        <p:nvGraphicFramePr>
          <p:cNvPr id="193548" name="Object 12"/>
          <p:cNvGraphicFramePr>
            <a:graphicFrameLocks noChangeAspect="1"/>
          </p:cNvGraphicFramePr>
          <p:nvPr>
            <p:extLst/>
          </p:nvPr>
        </p:nvGraphicFramePr>
        <p:xfrm>
          <a:off x="5024430" y="3789040"/>
          <a:ext cx="916621" cy="759882"/>
        </p:xfrm>
        <a:graphic>
          <a:graphicData uri="http://schemas.openxmlformats.org/presentationml/2006/ole">
            <mc:AlternateContent xmlns:mc="http://schemas.openxmlformats.org/markup-compatibility/2006">
              <mc:Choice xmlns:v="urn:schemas-microsoft-com:vml" Requires="v">
                <p:oleObj spid="_x0000_s28900" name="Equation" r:id="rId5" imgW="482391" imgH="368140" progId="Equation.3">
                  <p:embed/>
                </p:oleObj>
              </mc:Choice>
              <mc:Fallback>
                <p:oleObj name="Equation" r:id="rId5" imgW="482391" imgH="368140" progId="Equation.3">
                  <p:embed/>
                  <p:pic>
                    <p:nvPicPr>
                      <p:cNvPr id="193548"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430" y="3789040"/>
                        <a:ext cx="916621" cy="759882"/>
                      </a:xfrm>
                      <a:prstGeom prst="rect">
                        <a:avLst/>
                      </a:prstGeom>
                      <a:noFill/>
                      <a:extLst/>
                    </p:spPr>
                  </p:pic>
                </p:oleObj>
              </mc:Fallback>
            </mc:AlternateContent>
          </a:graphicData>
        </a:graphic>
      </p:graphicFrame>
      <p:graphicFrame>
        <p:nvGraphicFramePr>
          <p:cNvPr id="188422" name="Object 6"/>
          <p:cNvGraphicFramePr>
            <a:graphicFrameLocks noChangeAspect="1"/>
          </p:cNvGraphicFramePr>
          <p:nvPr>
            <p:extLst/>
          </p:nvPr>
        </p:nvGraphicFramePr>
        <p:xfrm>
          <a:off x="2495600" y="3819996"/>
          <a:ext cx="1646745" cy="682506"/>
        </p:xfrm>
        <a:graphic>
          <a:graphicData uri="http://schemas.openxmlformats.org/presentationml/2006/ole">
            <mc:AlternateContent xmlns:mc="http://schemas.openxmlformats.org/markup-compatibility/2006">
              <mc:Choice xmlns:v="urn:schemas-microsoft-com:vml" Requires="v">
                <p:oleObj spid="_x0000_s28901" name="Equation" r:id="rId7" imgW="889000" imgH="368300" progId="Equation.3">
                  <p:embed/>
                </p:oleObj>
              </mc:Choice>
              <mc:Fallback>
                <p:oleObj name="Equation" r:id="rId7" imgW="889000" imgH="368300" progId="Equation.3">
                  <p:embed/>
                  <p:pic>
                    <p:nvPicPr>
                      <p:cNvPr id="188422"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600" y="3819996"/>
                        <a:ext cx="1646745" cy="682506"/>
                      </a:xfrm>
                      <a:prstGeom prst="rect">
                        <a:avLst/>
                      </a:prstGeom>
                      <a:noFill/>
                      <a:extLst/>
                    </p:spPr>
                  </p:pic>
                </p:oleObj>
              </mc:Fallback>
            </mc:AlternateContent>
          </a:graphicData>
        </a:graphic>
      </p:graphicFrame>
      <p:sp>
        <p:nvSpPr>
          <p:cNvPr id="13" name="Line 11"/>
          <p:cNvSpPr>
            <a:spLocks noChangeShapeType="1"/>
          </p:cNvSpPr>
          <p:nvPr/>
        </p:nvSpPr>
        <p:spPr bwMode="auto">
          <a:xfrm>
            <a:off x="5953124" y="4093046"/>
            <a:ext cx="572595" cy="0"/>
          </a:xfrm>
          <a:prstGeom prst="line">
            <a:avLst/>
          </a:prstGeom>
          <a:noFill/>
          <a:ln w="57150">
            <a:solidFill>
              <a:srgbClr val="008000"/>
            </a:solidFill>
            <a:round/>
            <a:headEnd/>
            <a:tailEnd type="triangle" w="med" len="med"/>
          </a:ln>
          <a:effectLst/>
        </p:spPr>
        <p:txBody>
          <a:bodyPr/>
          <a:lstStyle/>
          <a:p>
            <a:endParaRPr lang="pt-PT"/>
          </a:p>
        </p:txBody>
      </p:sp>
      <p:graphicFrame>
        <p:nvGraphicFramePr>
          <p:cNvPr id="14" name="Object 12"/>
          <p:cNvGraphicFramePr>
            <a:graphicFrameLocks noChangeAspect="1"/>
          </p:cNvGraphicFramePr>
          <p:nvPr>
            <p:extLst/>
          </p:nvPr>
        </p:nvGraphicFramePr>
        <p:xfrm>
          <a:off x="6667504" y="3789040"/>
          <a:ext cx="1156688" cy="759882"/>
        </p:xfrm>
        <a:graphic>
          <a:graphicData uri="http://schemas.openxmlformats.org/presentationml/2006/ole">
            <mc:AlternateContent xmlns:mc="http://schemas.openxmlformats.org/markup-compatibility/2006">
              <mc:Choice xmlns:v="urn:schemas-microsoft-com:vml" Requires="v">
                <p:oleObj spid="_x0000_s28902" name="Equation" r:id="rId9" imgW="609600" imgH="368300" progId="Equation.3">
                  <p:embed/>
                </p:oleObj>
              </mc:Choice>
              <mc:Fallback>
                <p:oleObj name="Equation" r:id="rId9" imgW="609600" imgH="368300" progId="Equation.3">
                  <p:embed/>
                  <p:pic>
                    <p:nvPicPr>
                      <p:cNvPr id="14"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7504" y="3789040"/>
                        <a:ext cx="1156688" cy="759882"/>
                      </a:xfrm>
                      <a:prstGeom prst="rect">
                        <a:avLst/>
                      </a:prstGeom>
                      <a:noFill/>
                      <a:extLst/>
                    </p:spPr>
                  </p:pic>
                </p:oleObj>
              </mc:Fallback>
            </mc:AlternateContent>
          </a:graphicData>
        </a:graphic>
      </p:graphicFrame>
      <p:graphicFrame>
        <p:nvGraphicFramePr>
          <p:cNvPr id="11" name="Object 6"/>
          <p:cNvGraphicFramePr>
            <a:graphicFrameLocks noChangeAspect="1"/>
          </p:cNvGraphicFramePr>
          <p:nvPr>
            <p:extLst/>
          </p:nvPr>
        </p:nvGraphicFramePr>
        <p:xfrm>
          <a:off x="2643203" y="5375022"/>
          <a:ext cx="2381227" cy="731943"/>
        </p:xfrm>
        <a:graphic>
          <a:graphicData uri="http://schemas.openxmlformats.org/presentationml/2006/ole">
            <mc:AlternateContent xmlns:mc="http://schemas.openxmlformats.org/markup-compatibility/2006">
              <mc:Choice xmlns:v="urn:schemas-microsoft-com:vml" Requires="v">
                <p:oleObj spid="_x0000_s28903" name="Equation" r:id="rId11" imgW="1320227" imgH="406224" progId="Equation.3">
                  <p:embed/>
                </p:oleObj>
              </mc:Choice>
              <mc:Fallback>
                <p:oleObj name="Equation" r:id="rId11" imgW="1320227" imgH="406224" progId="Equation.3">
                  <p:embed/>
                  <p:pic>
                    <p:nvPicPr>
                      <p:cNvPr id="11"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3203" y="5375022"/>
                        <a:ext cx="2381227" cy="731943"/>
                      </a:xfrm>
                      <a:prstGeom prst="rect">
                        <a:avLst/>
                      </a:prstGeom>
                      <a:noFill/>
                      <a:extLst/>
                    </p:spPr>
                  </p:pic>
                </p:oleObj>
              </mc:Fallback>
            </mc:AlternateContent>
          </a:graphicData>
        </a:graphic>
      </p:graphicFrame>
      <p:sp>
        <p:nvSpPr>
          <p:cNvPr id="15" name="Rectangle 3"/>
          <p:cNvSpPr>
            <a:spLocks noGrp="1" noChangeArrowheads="1"/>
          </p:cNvSpPr>
          <p:nvPr>
            <p:ph type="title"/>
          </p:nvPr>
        </p:nvSpPr>
        <p:spPr>
          <a:xfrm>
            <a:off x="239349" y="274638"/>
            <a:ext cx="11664000" cy="706090"/>
          </a:xfrm>
        </p:spPr>
        <p:txBody>
          <a:bodyPr>
            <a:normAutofit fontScale="90000"/>
          </a:bodyPr>
          <a:lstStyle/>
          <a:p>
            <a:pPr>
              <a:buNone/>
            </a:pPr>
            <a:r>
              <a:rPr lang="en-US" sz="3100" dirty="0"/>
              <a:t>Using growth functions formulated as difference equations - GADA</a:t>
            </a:r>
          </a:p>
        </p:txBody>
      </p:sp>
    </p:spTree>
    <p:extLst>
      <p:ext uri="{BB962C8B-B14F-4D97-AF65-F5344CB8AC3E}">
        <p14:creationId xmlns:p14="http://schemas.microsoft.com/office/powerpoint/2010/main" val="369251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3540">
                                            <p:txEl>
                                              <p:pRg st="1" end="1"/>
                                            </p:txEl>
                                          </p:spTgt>
                                        </p:tgtEl>
                                        <p:attrNameLst>
                                          <p:attrName>style.visibility</p:attrName>
                                        </p:attrNameLst>
                                      </p:cBhvr>
                                      <p:to>
                                        <p:strVal val="visible"/>
                                      </p:to>
                                    </p:set>
                                    <p:animEffect transition="in" filter="wipe(left)">
                                      <p:cBhvr>
                                        <p:cTn id="7" dur="500"/>
                                        <p:tgtEl>
                                          <p:spTgt spid="1935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3543"/>
                                        </p:tgtEl>
                                        <p:attrNameLst>
                                          <p:attrName>style.visibility</p:attrName>
                                        </p:attrNameLst>
                                      </p:cBhvr>
                                      <p:to>
                                        <p:strVal val="visible"/>
                                      </p:to>
                                    </p:set>
                                    <p:animEffect transition="in" filter="wipe(left)">
                                      <p:cBhvr>
                                        <p:cTn id="12" dur="500"/>
                                        <p:tgtEl>
                                          <p:spTgt spid="1935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3540">
                                            <p:txEl>
                                              <p:pRg st="5" end="5"/>
                                            </p:txEl>
                                          </p:spTgt>
                                        </p:tgtEl>
                                        <p:attrNameLst>
                                          <p:attrName>style.visibility</p:attrName>
                                        </p:attrNameLst>
                                      </p:cBhvr>
                                      <p:to>
                                        <p:strVal val="visible"/>
                                      </p:to>
                                    </p:set>
                                    <p:animEffect transition="in" filter="wipe(left)">
                                      <p:cBhvr>
                                        <p:cTn id="17" dur="500"/>
                                        <p:tgtEl>
                                          <p:spTgt spid="19354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3540">
                                            <p:txEl>
                                              <p:pRg st="8" end="8"/>
                                            </p:txEl>
                                          </p:spTgt>
                                        </p:tgtEl>
                                        <p:attrNameLst>
                                          <p:attrName>style.visibility</p:attrName>
                                        </p:attrNameLst>
                                      </p:cBhvr>
                                      <p:to>
                                        <p:strVal val="visible"/>
                                      </p:to>
                                    </p:set>
                                    <p:animEffect transition="in" filter="wipe(left)">
                                      <p:cBhvr>
                                        <p:cTn id="22" dur="500"/>
                                        <p:tgtEl>
                                          <p:spTgt spid="19354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3540">
                                            <p:txEl>
                                              <p:pRg st="9" end="9"/>
                                            </p:txEl>
                                          </p:spTgt>
                                        </p:tgtEl>
                                        <p:attrNameLst>
                                          <p:attrName>style.visibility</p:attrName>
                                        </p:attrNameLst>
                                      </p:cBhvr>
                                      <p:to>
                                        <p:strVal val="visible"/>
                                      </p:to>
                                    </p:set>
                                    <p:animEffect transition="in" filter="wipe(left)">
                                      <p:cBhvr>
                                        <p:cTn id="27" dur="500"/>
                                        <p:tgtEl>
                                          <p:spTgt spid="193540">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3547"/>
                                        </p:tgtEl>
                                        <p:attrNameLst>
                                          <p:attrName>style.visibility</p:attrName>
                                        </p:attrNameLst>
                                      </p:cBhvr>
                                      <p:to>
                                        <p:strVal val="visible"/>
                                      </p:to>
                                    </p:set>
                                    <p:animEffect transition="in" filter="wipe(left)">
                                      <p:cBhvr>
                                        <p:cTn id="32" dur="500"/>
                                        <p:tgtEl>
                                          <p:spTgt spid="1935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3548"/>
                                        </p:tgtEl>
                                        <p:attrNameLst>
                                          <p:attrName>style.visibility</p:attrName>
                                        </p:attrNameLst>
                                      </p:cBhvr>
                                      <p:to>
                                        <p:strVal val="visible"/>
                                      </p:to>
                                    </p:set>
                                    <p:animEffect transition="in" filter="wipe(left)">
                                      <p:cBhvr>
                                        <p:cTn id="37" dur="500"/>
                                        <p:tgtEl>
                                          <p:spTgt spid="1935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8422"/>
                                        </p:tgtEl>
                                        <p:attrNameLst>
                                          <p:attrName>style.visibility</p:attrName>
                                        </p:attrNameLst>
                                      </p:cBhvr>
                                      <p:to>
                                        <p:strVal val="visible"/>
                                      </p:to>
                                    </p:set>
                                    <p:animEffect transition="in" filter="wipe(left)">
                                      <p:cBhvr>
                                        <p:cTn id="42" dur="500"/>
                                        <p:tgtEl>
                                          <p:spTgt spid="1884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bldLvl="3" autoUpdateAnimBg="0"/>
      <p:bldP spid="193547"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93540" name="Rectangle 4"/>
          <p:cNvSpPr>
            <a:spLocks noGrp="1" noChangeArrowheads="1"/>
          </p:cNvSpPr>
          <p:nvPr>
            <p:ph type="body" sz="half" idx="1"/>
          </p:nvPr>
        </p:nvSpPr>
        <p:spPr>
          <a:xfrm>
            <a:off x="551384" y="1556792"/>
            <a:ext cx="11234216" cy="5029734"/>
          </a:xfrm>
        </p:spPr>
        <p:txBody>
          <a:bodyPr/>
          <a:lstStyle/>
          <a:p>
            <a:pPr>
              <a:lnSpc>
                <a:spcPct val="90000"/>
              </a:lnSpc>
            </a:pPr>
            <a:endParaRPr lang="en-US" sz="600" dirty="0"/>
          </a:p>
          <a:p>
            <a:pPr algn="l">
              <a:lnSpc>
                <a:spcPct val="90000"/>
              </a:lnSpc>
            </a:pPr>
            <a:r>
              <a:rPr lang="en-US" sz="2000" dirty="0"/>
              <a:t>Another example with the Schumacher function </a:t>
            </a:r>
          </a:p>
          <a:p>
            <a:pPr algn="l">
              <a:lnSpc>
                <a:spcPct val="90000"/>
              </a:lnSpc>
              <a:buNone/>
            </a:pPr>
            <a:r>
              <a:rPr lang="en-US" sz="2000" dirty="0"/>
              <a:t>	Suppose now that </a:t>
            </a:r>
            <a:r>
              <a:rPr lang="en-US" sz="2000" dirty="0">
                <a:solidFill>
                  <a:srgbClr val="008000"/>
                </a:solidFill>
                <a:sym typeface="Symbol"/>
              </a:rPr>
              <a:t></a:t>
            </a:r>
            <a:r>
              <a:rPr lang="en-US" sz="2000" dirty="0">
                <a:solidFill>
                  <a:srgbClr val="008000"/>
                </a:solidFill>
              </a:rPr>
              <a:t>=X </a:t>
            </a:r>
            <a:r>
              <a:rPr lang="en-US" sz="2000" dirty="0"/>
              <a:t>and </a:t>
            </a:r>
            <a:r>
              <a:rPr lang="en-US" sz="2000" dirty="0">
                <a:solidFill>
                  <a:srgbClr val="008000"/>
                </a:solidFill>
                <a:sym typeface="Symbol"/>
              </a:rPr>
              <a:t></a:t>
            </a:r>
            <a:r>
              <a:rPr lang="en-US" sz="2000" dirty="0">
                <a:solidFill>
                  <a:srgbClr val="008000"/>
                </a:solidFill>
              </a:rPr>
              <a:t>=X</a:t>
            </a:r>
            <a:r>
              <a:rPr lang="en-US" sz="2000" dirty="0"/>
              <a:t>, then</a:t>
            </a:r>
          </a:p>
          <a:p>
            <a:pPr algn="l">
              <a:lnSpc>
                <a:spcPct val="90000"/>
              </a:lnSpc>
              <a:buNone/>
            </a:pPr>
            <a:r>
              <a:rPr lang="en-US" sz="2000" dirty="0"/>
              <a:t>            </a:t>
            </a:r>
            <a:endParaRPr lang="en-US" sz="2000" dirty="0" smtClean="0"/>
          </a:p>
          <a:p>
            <a:pPr algn="l">
              <a:lnSpc>
                <a:spcPct val="90000"/>
              </a:lnSpc>
              <a:buNone/>
            </a:pPr>
            <a:endParaRPr lang="en-US" sz="1600" dirty="0"/>
          </a:p>
          <a:p>
            <a:pPr algn="l">
              <a:lnSpc>
                <a:spcPct val="90000"/>
              </a:lnSpc>
              <a:buNone/>
            </a:pPr>
            <a:r>
              <a:rPr lang="en-US" sz="2000" dirty="0" smtClean="0"/>
              <a:t>                                                       </a:t>
            </a:r>
            <a:r>
              <a:rPr lang="en-US" sz="2000" dirty="0" smtClean="0">
                <a:solidFill>
                  <a:srgbClr val="008000"/>
                </a:solidFill>
              </a:rPr>
              <a:t>and</a:t>
            </a:r>
            <a:endParaRPr lang="en-US" sz="2000" dirty="0">
              <a:solidFill>
                <a:srgbClr val="008000"/>
              </a:solidFill>
            </a:endParaRPr>
          </a:p>
          <a:p>
            <a:pPr algn="l">
              <a:lnSpc>
                <a:spcPct val="90000"/>
              </a:lnSpc>
              <a:buNone/>
            </a:pPr>
            <a:endParaRPr lang="en-US" sz="800" dirty="0"/>
          </a:p>
          <a:p>
            <a:pPr>
              <a:lnSpc>
                <a:spcPct val="90000"/>
              </a:lnSpc>
            </a:pPr>
            <a:r>
              <a:rPr lang="en-US" sz="2000" dirty="0"/>
              <a:t>Solving for X:</a:t>
            </a:r>
          </a:p>
          <a:p>
            <a:pPr>
              <a:lnSpc>
                <a:spcPct val="90000"/>
              </a:lnSpc>
            </a:pPr>
            <a:endParaRPr lang="en-US" sz="2000" dirty="0" smtClean="0"/>
          </a:p>
          <a:p>
            <a:pPr>
              <a:lnSpc>
                <a:spcPct val="90000"/>
              </a:lnSpc>
            </a:pPr>
            <a:endParaRPr lang="en-US" sz="2000" dirty="0"/>
          </a:p>
          <a:p>
            <a:pPr>
              <a:lnSpc>
                <a:spcPct val="90000"/>
              </a:lnSpc>
            </a:pPr>
            <a:endParaRPr lang="en-US" sz="2000" dirty="0" smtClean="0"/>
          </a:p>
          <a:p>
            <a:pPr>
              <a:lnSpc>
                <a:spcPct val="90000"/>
              </a:lnSpc>
            </a:pPr>
            <a:endParaRPr lang="en-US" sz="800" dirty="0"/>
          </a:p>
          <a:p>
            <a:pPr>
              <a:lnSpc>
                <a:spcPct val="90000"/>
              </a:lnSpc>
            </a:pPr>
            <a:r>
              <a:rPr lang="en-US" sz="2000" dirty="0" smtClean="0"/>
              <a:t>Finally, </a:t>
            </a:r>
            <a:r>
              <a:rPr lang="en-US" sz="2000" dirty="0"/>
              <a:t>substituting X0 in the previous expression</a:t>
            </a:r>
          </a:p>
        </p:txBody>
      </p:sp>
      <p:graphicFrame>
        <p:nvGraphicFramePr>
          <p:cNvPr id="193543" name="Object 7"/>
          <p:cNvGraphicFramePr>
            <a:graphicFrameLocks noGrp="1" noChangeAspect="1"/>
          </p:cNvGraphicFramePr>
          <p:nvPr>
            <p:ph sz="quarter" idx="3"/>
            <p:extLst/>
          </p:nvPr>
        </p:nvGraphicFramePr>
        <p:xfrm>
          <a:off x="3143727" y="2722403"/>
          <a:ext cx="1438796" cy="651021"/>
        </p:xfrm>
        <a:graphic>
          <a:graphicData uri="http://schemas.openxmlformats.org/presentationml/2006/ole">
            <mc:AlternateContent xmlns:mc="http://schemas.openxmlformats.org/markup-compatibility/2006">
              <mc:Choice xmlns:v="urn:schemas-microsoft-com:vml" Requires="v">
                <p:oleObj spid="_x0000_s29968" name="Equation" r:id="rId3" imgW="812447" imgH="368140" progId="Equation.3">
                  <p:embed/>
                </p:oleObj>
              </mc:Choice>
              <mc:Fallback>
                <p:oleObj name="Equation" r:id="rId3" imgW="812447" imgH="368140" progId="Equation.3">
                  <p:embed/>
                  <p:pic>
                    <p:nvPicPr>
                      <p:cNvPr id="193543" name="Object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727" y="2722403"/>
                        <a:ext cx="1438796" cy="651021"/>
                      </a:xfrm>
                      <a:prstGeom prst="rect">
                        <a:avLst/>
                      </a:prstGeom>
                      <a:noFill/>
                      <a:extLst/>
                    </p:spPr>
                  </p:pic>
                </p:oleObj>
              </mc:Fallback>
            </mc:AlternateContent>
          </a:graphicData>
        </a:graphic>
      </p:graphicFrame>
      <p:sp>
        <p:nvSpPr>
          <p:cNvPr id="193547" name="Line 11"/>
          <p:cNvSpPr>
            <a:spLocks noChangeShapeType="1"/>
          </p:cNvSpPr>
          <p:nvPr/>
        </p:nvSpPr>
        <p:spPr bwMode="auto">
          <a:xfrm>
            <a:off x="5411663" y="4293096"/>
            <a:ext cx="468313" cy="0"/>
          </a:xfrm>
          <a:prstGeom prst="line">
            <a:avLst/>
          </a:prstGeom>
          <a:noFill/>
          <a:ln w="57150">
            <a:solidFill>
              <a:srgbClr val="008000"/>
            </a:solidFill>
            <a:round/>
            <a:headEnd/>
            <a:tailEnd type="triangle" w="med" len="med"/>
          </a:ln>
          <a:effectLst/>
        </p:spPr>
        <p:txBody>
          <a:bodyPr/>
          <a:lstStyle/>
          <a:p>
            <a:endParaRPr lang="pt-PT"/>
          </a:p>
        </p:txBody>
      </p:sp>
      <p:graphicFrame>
        <p:nvGraphicFramePr>
          <p:cNvPr id="188422" name="Object 6"/>
          <p:cNvGraphicFramePr>
            <a:graphicFrameLocks noChangeAspect="1"/>
          </p:cNvGraphicFramePr>
          <p:nvPr>
            <p:extLst/>
          </p:nvPr>
        </p:nvGraphicFramePr>
        <p:xfrm>
          <a:off x="3143727" y="3985510"/>
          <a:ext cx="2122884" cy="684416"/>
        </p:xfrm>
        <a:graphic>
          <a:graphicData uri="http://schemas.openxmlformats.org/presentationml/2006/ole">
            <mc:AlternateContent xmlns:mc="http://schemas.openxmlformats.org/markup-compatibility/2006">
              <mc:Choice xmlns:v="urn:schemas-microsoft-com:vml" Requires="v">
                <p:oleObj spid="_x0000_s29969" name="Equation" r:id="rId5" imgW="1143000" imgH="368300" progId="Equation.3">
                  <p:embed/>
                </p:oleObj>
              </mc:Choice>
              <mc:Fallback>
                <p:oleObj name="Equation" r:id="rId5" imgW="1143000" imgH="368300" progId="Equation.3">
                  <p:embed/>
                  <p:pic>
                    <p:nvPicPr>
                      <p:cNvPr id="18842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727" y="3985510"/>
                        <a:ext cx="2122884" cy="684416"/>
                      </a:xfrm>
                      <a:prstGeom prst="rect">
                        <a:avLst/>
                      </a:prstGeom>
                      <a:noFill/>
                      <a:extLst/>
                    </p:spPr>
                  </p:pic>
                </p:oleObj>
              </mc:Fallback>
            </mc:AlternateContent>
          </a:graphicData>
        </a:graphic>
      </p:graphicFrame>
      <p:sp>
        <p:nvSpPr>
          <p:cNvPr id="13" name="Line 11"/>
          <p:cNvSpPr>
            <a:spLocks noChangeShapeType="1"/>
          </p:cNvSpPr>
          <p:nvPr/>
        </p:nvSpPr>
        <p:spPr bwMode="auto">
          <a:xfrm>
            <a:off x="7381884" y="3091652"/>
            <a:ext cx="468313" cy="0"/>
          </a:xfrm>
          <a:prstGeom prst="line">
            <a:avLst/>
          </a:prstGeom>
          <a:noFill/>
          <a:ln w="57150">
            <a:solidFill>
              <a:srgbClr val="008000"/>
            </a:solidFill>
            <a:round/>
            <a:headEnd/>
            <a:tailEnd type="triangle" w="med" len="med"/>
          </a:ln>
          <a:effectLst/>
        </p:spPr>
        <p:txBody>
          <a:bodyPr/>
          <a:lstStyle/>
          <a:p>
            <a:endParaRPr lang="pt-PT"/>
          </a:p>
        </p:txBody>
      </p:sp>
      <p:graphicFrame>
        <p:nvGraphicFramePr>
          <p:cNvPr id="11" name="Object 6"/>
          <p:cNvGraphicFramePr>
            <a:graphicFrameLocks noChangeAspect="1"/>
          </p:cNvGraphicFramePr>
          <p:nvPr>
            <p:extLst/>
          </p:nvPr>
        </p:nvGraphicFramePr>
        <p:xfrm>
          <a:off x="3167094" y="5524472"/>
          <a:ext cx="4274730" cy="791616"/>
        </p:xfrm>
        <a:graphic>
          <a:graphicData uri="http://schemas.openxmlformats.org/presentationml/2006/ole">
            <mc:AlternateContent xmlns:mc="http://schemas.openxmlformats.org/markup-compatibility/2006">
              <mc:Choice xmlns:v="urn:schemas-microsoft-com:vml" Requires="v">
                <p:oleObj spid="_x0000_s29970" name="Equation" r:id="rId7" imgW="2400300" imgH="444500" progId="Equation.3">
                  <p:embed/>
                </p:oleObj>
              </mc:Choice>
              <mc:Fallback>
                <p:oleObj name="Equation" r:id="rId7" imgW="2400300" imgH="444500" progId="Equation.3">
                  <p:embed/>
                  <p:pic>
                    <p:nvPicPr>
                      <p:cNvPr id="11"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7094" y="5524472"/>
                        <a:ext cx="4274730" cy="791616"/>
                      </a:xfrm>
                      <a:prstGeom prst="rect">
                        <a:avLst/>
                      </a:prstGeom>
                      <a:noFill/>
                      <a:extLst/>
                    </p:spPr>
                  </p:pic>
                </p:oleObj>
              </mc:Fallback>
            </mc:AlternateContent>
          </a:graphicData>
        </a:graphic>
      </p:graphicFrame>
      <p:graphicFrame>
        <p:nvGraphicFramePr>
          <p:cNvPr id="12" name="Object 7"/>
          <p:cNvGraphicFramePr>
            <a:graphicFrameLocks noGrp="1" noChangeAspect="1"/>
          </p:cNvGraphicFramePr>
          <p:nvPr>
            <p:ph sz="quarter" idx="4294967295"/>
            <p:extLst/>
          </p:nvPr>
        </p:nvGraphicFramePr>
        <p:xfrm>
          <a:off x="5680995" y="2727784"/>
          <a:ext cx="1451491" cy="647051"/>
        </p:xfrm>
        <a:graphic>
          <a:graphicData uri="http://schemas.openxmlformats.org/presentationml/2006/ole">
            <mc:AlternateContent xmlns:mc="http://schemas.openxmlformats.org/markup-compatibility/2006">
              <mc:Choice xmlns:v="urn:schemas-microsoft-com:vml" Requires="v">
                <p:oleObj spid="_x0000_s29971" name="Equation" r:id="rId9" imgW="825500" imgH="368300" progId="Equation.3">
                  <p:embed/>
                </p:oleObj>
              </mc:Choice>
              <mc:Fallback>
                <p:oleObj name="Equation" r:id="rId9" imgW="825500" imgH="368300" progId="Equation.3">
                  <p:embed/>
                  <p:pic>
                    <p:nvPicPr>
                      <p:cNvPr id="12" name="Object 7"/>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0995" y="2727784"/>
                        <a:ext cx="1451491" cy="647051"/>
                      </a:xfrm>
                      <a:prstGeom prst="rect">
                        <a:avLst/>
                      </a:prstGeom>
                      <a:noFill/>
                      <a:extLst/>
                    </p:spPr>
                  </p:pic>
                </p:oleObj>
              </mc:Fallback>
            </mc:AlternateContent>
          </a:graphicData>
        </a:graphic>
      </p:graphicFrame>
      <p:graphicFrame>
        <p:nvGraphicFramePr>
          <p:cNvPr id="240648" name="Object 3"/>
          <p:cNvGraphicFramePr>
            <a:graphicFrameLocks noChangeAspect="1"/>
          </p:cNvGraphicFramePr>
          <p:nvPr>
            <p:extLst/>
          </p:nvPr>
        </p:nvGraphicFramePr>
        <p:xfrm>
          <a:off x="8099595" y="2739373"/>
          <a:ext cx="2906070" cy="704558"/>
        </p:xfrm>
        <a:graphic>
          <a:graphicData uri="http://schemas.openxmlformats.org/presentationml/2006/ole">
            <mc:AlternateContent xmlns:mc="http://schemas.openxmlformats.org/markup-compatibility/2006">
              <mc:Choice xmlns:v="urn:schemas-microsoft-com:vml" Requires="v">
                <p:oleObj spid="_x0000_s29972" name="Equation" r:id="rId11" imgW="1727200" imgH="419100" progId="Equation.3">
                  <p:embed/>
                </p:oleObj>
              </mc:Choice>
              <mc:Fallback>
                <p:oleObj name="Equation" r:id="rId11" imgW="1727200" imgH="419100" progId="Equation.3">
                  <p:embed/>
                  <p:pic>
                    <p:nvPicPr>
                      <p:cNvPr id="240648"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99595" y="2739373"/>
                        <a:ext cx="2906070" cy="704558"/>
                      </a:xfrm>
                      <a:prstGeom prst="rect">
                        <a:avLst/>
                      </a:prstGeom>
                      <a:noFill/>
                      <a:extLst/>
                    </p:spPr>
                  </p:pic>
                </p:oleObj>
              </mc:Fallback>
            </mc:AlternateContent>
          </a:graphicData>
        </a:graphic>
      </p:graphicFrame>
      <p:graphicFrame>
        <p:nvGraphicFramePr>
          <p:cNvPr id="15" name="Object 6"/>
          <p:cNvGraphicFramePr>
            <a:graphicFrameLocks noChangeAspect="1"/>
          </p:cNvGraphicFramePr>
          <p:nvPr>
            <p:extLst/>
          </p:nvPr>
        </p:nvGraphicFramePr>
        <p:xfrm>
          <a:off x="6168492" y="3930042"/>
          <a:ext cx="2546664" cy="756041"/>
        </p:xfrm>
        <a:graphic>
          <a:graphicData uri="http://schemas.openxmlformats.org/presentationml/2006/ole">
            <mc:AlternateContent xmlns:mc="http://schemas.openxmlformats.org/markup-compatibility/2006">
              <mc:Choice xmlns:v="urn:schemas-microsoft-com:vml" Requires="v">
                <p:oleObj spid="_x0000_s29973" name="Equation" r:id="rId13" imgW="1371600" imgH="406400" progId="Equation.3">
                  <p:embed/>
                </p:oleObj>
              </mc:Choice>
              <mc:Fallback>
                <p:oleObj name="Equation" r:id="rId13" imgW="1371600" imgH="406400"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68492" y="3930042"/>
                        <a:ext cx="2546664" cy="756041"/>
                      </a:xfrm>
                      <a:prstGeom prst="rect">
                        <a:avLst/>
                      </a:prstGeom>
                      <a:noFill/>
                      <a:extLst/>
                    </p:spPr>
                  </p:pic>
                </p:oleObj>
              </mc:Fallback>
            </mc:AlternateContent>
          </a:graphicData>
        </a:graphic>
      </p:graphicFrame>
      <p:sp>
        <p:nvSpPr>
          <p:cNvPr id="14" name="Rectangle 3"/>
          <p:cNvSpPr>
            <a:spLocks noGrp="1" noChangeArrowheads="1"/>
          </p:cNvSpPr>
          <p:nvPr>
            <p:ph type="title"/>
          </p:nvPr>
        </p:nvSpPr>
        <p:spPr>
          <a:xfrm>
            <a:off x="239349" y="274638"/>
            <a:ext cx="11664000" cy="706090"/>
          </a:xfrm>
        </p:spPr>
        <p:txBody>
          <a:bodyPr>
            <a:normAutofit fontScale="90000"/>
          </a:bodyPr>
          <a:lstStyle/>
          <a:p>
            <a:pPr>
              <a:buNone/>
            </a:pPr>
            <a:r>
              <a:rPr lang="en-US" sz="3100" dirty="0"/>
              <a:t>Using growth functions formulated as difference equations - GADA</a:t>
            </a:r>
          </a:p>
        </p:txBody>
      </p:sp>
    </p:spTree>
    <p:extLst>
      <p:ext uri="{BB962C8B-B14F-4D97-AF65-F5344CB8AC3E}">
        <p14:creationId xmlns:p14="http://schemas.microsoft.com/office/powerpoint/2010/main" val="2101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3540">
                                            <p:txEl>
                                              <p:pRg st="1" end="1"/>
                                            </p:txEl>
                                          </p:spTgt>
                                        </p:tgtEl>
                                        <p:attrNameLst>
                                          <p:attrName>style.visibility</p:attrName>
                                        </p:attrNameLst>
                                      </p:cBhvr>
                                      <p:to>
                                        <p:strVal val="visible"/>
                                      </p:to>
                                    </p:set>
                                    <p:animEffect transition="in" filter="wipe(left)">
                                      <p:cBhvr>
                                        <p:cTn id="7" dur="500"/>
                                        <p:tgtEl>
                                          <p:spTgt spid="1935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3543"/>
                                        </p:tgtEl>
                                        <p:attrNameLst>
                                          <p:attrName>style.visibility</p:attrName>
                                        </p:attrNameLst>
                                      </p:cBhvr>
                                      <p:to>
                                        <p:strVal val="visible"/>
                                      </p:to>
                                    </p:set>
                                    <p:animEffect transition="in" filter="wipe(left)">
                                      <p:cBhvr>
                                        <p:cTn id="12" dur="500"/>
                                        <p:tgtEl>
                                          <p:spTgt spid="1935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3540">
                                            <p:txEl>
                                              <p:pRg st="2" end="2"/>
                                            </p:txEl>
                                          </p:spTgt>
                                        </p:tgtEl>
                                        <p:attrNameLst>
                                          <p:attrName>style.visibility</p:attrName>
                                        </p:attrNameLst>
                                      </p:cBhvr>
                                      <p:to>
                                        <p:strVal val="visible"/>
                                      </p:to>
                                    </p:set>
                                    <p:animEffect transition="in" filter="wipe(left)">
                                      <p:cBhvr>
                                        <p:cTn id="17" dur="500"/>
                                        <p:tgtEl>
                                          <p:spTgt spid="1935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3540">
                                            <p:txEl>
                                              <p:pRg st="3" end="3"/>
                                            </p:txEl>
                                          </p:spTgt>
                                        </p:tgtEl>
                                        <p:attrNameLst>
                                          <p:attrName>style.visibility</p:attrName>
                                        </p:attrNameLst>
                                      </p:cBhvr>
                                      <p:to>
                                        <p:strVal val="visible"/>
                                      </p:to>
                                    </p:set>
                                    <p:animEffect transition="in" filter="wipe(left)">
                                      <p:cBhvr>
                                        <p:cTn id="22" dur="500"/>
                                        <p:tgtEl>
                                          <p:spTgt spid="1935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3540">
                                            <p:txEl>
                                              <p:pRg st="5" end="5"/>
                                            </p:txEl>
                                          </p:spTgt>
                                        </p:tgtEl>
                                        <p:attrNameLst>
                                          <p:attrName>style.visibility</p:attrName>
                                        </p:attrNameLst>
                                      </p:cBhvr>
                                      <p:to>
                                        <p:strVal val="visible"/>
                                      </p:to>
                                    </p:set>
                                    <p:animEffect transition="in" filter="wipe(left)">
                                      <p:cBhvr>
                                        <p:cTn id="27" dur="500"/>
                                        <p:tgtEl>
                                          <p:spTgt spid="19354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3540">
                                            <p:txEl>
                                              <p:pRg st="7" end="7"/>
                                            </p:txEl>
                                          </p:spTgt>
                                        </p:tgtEl>
                                        <p:attrNameLst>
                                          <p:attrName>style.visibility</p:attrName>
                                        </p:attrNameLst>
                                      </p:cBhvr>
                                      <p:to>
                                        <p:strVal val="visible"/>
                                      </p:to>
                                    </p:set>
                                    <p:animEffect transition="in" filter="wipe(left)">
                                      <p:cBhvr>
                                        <p:cTn id="32" dur="500"/>
                                        <p:tgtEl>
                                          <p:spTgt spid="19354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3540">
                                            <p:txEl>
                                              <p:pRg st="12" end="12"/>
                                            </p:txEl>
                                          </p:spTgt>
                                        </p:tgtEl>
                                        <p:attrNameLst>
                                          <p:attrName>style.visibility</p:attrName>
                                        </p:attrNameLst>
                                      </p:cBhvr>
                                      <p:to>
                                        <p:strVal val="visible"/>
                                      </p:to>
                                    </p:set>
                                    <p:animEffect transition="in" filter="wipe(left)">
                                      <p:cBhvr>
                                        <p:cTn id="37" dur="500"/>
                                        <p:tgtEl>
                                          <p:spTgt spid="193540">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3547"/>
                                        </p:tgtEl>
                                        <p:attrNameLst>
                                          <p:attrName>style.visibility</p:attrName>
                                        </p:attrNameLst>
                                      </p:cBhvr>
                                      <p:to>
                                        <p:strVal val="visible"/>
                                      </p:to>
                                    </p:set>
                                    <p:animEffect transition="in" filter="wipe(left)">
                                      <p:cBhvr>
                                        <p:cTn id="42" dur="500"/>
                                        <p:tgtEl>
                                          <p:spTgt spid="1935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8422"/>
                                        </p:tgtEl>
                                        <p:attrNameLst>
                                          <p:attrName>style.visibility</p:attrName>
                                        </p:attrNameLst>
                                      </p:cBhvr>
                                      <p:to>
                                        <p:strVal val="visible"/>
                                      </p:to>
                                    </p:set>
                                    <p:animEffect transition="in" filter="wipe(left)">
                                      <p:cBhvr>
                                        <p:cTn id="47" dur="500"/>
                                        <p:tgtEl>
                                          <p:spTgt spid="1884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40648"/>
                                        </p:tgtEl>
                                        <p:attrNameLst>
                                          <p:attrName>style.visibility</p:attrName>
                                        </p:attrNameLst>
                                      </p:cBhvr>
                                      <p:to>
                                        <p:strVal val="visible"/>
                                      </p:to>
                                    </p:set>
                                    <p:animEffect transition="in" filter="wipe(left)">
                                      <p:cBhvr>
                                        <p:cTn id="67" dur="500"/>
                                        <p:tgtEl>
                                          <p:spTgt spid="24064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bldLvl="3" autoUpdateAnimBg="0"/>
      <p:bldP spid="193547"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z="3500"/>
              <a:t>Using mixed-models</a:t>
            </a:r>
            <a:endParaRPr lang="en-GB" sz="3500"/>
          </a:p>
        </p:txBody>
      </p:sp>
      <p:sp>
        <p:nvSpPr>
          <p:cNvPr id="188419" name="Rectangle 3"/>
          <p:cNvSpPr>
            <a:spLocks noGrp="1" noChangeArrowheads="1"/>
          </p:cNvSpPr>
          <p:nvPr>
            <p:ph type="body" idx="1"/>
          </p:nvPr>
        </p:nvSpPr>
        <p:spPr/>
        <p:txBody>
          <a:bodyPr>
            <a:normAutofit fontScale="92500"/>
          </a:bodyPr>
          <a:lstStyle/>
          <a:p>
            <a:r>
              <a:rPr lang="en-US" dirty="0"/>
              <a:t>Mixed-models (linear and non-linear) “split” the model error according to different sources of </a:t>
            </a:r>
            <a:r>
              <a:rPr lang="en-US" dirty="0" smtClean="0"/>
              <a:t>variation, </a:t>
            </a:r>
            <a:r>
              <a:rPr lang="en-US" dirty="0"/>
              <a:t>such as:</a:t>
            </a:r>
          </a:p>
          <a:p>
            <a:pPr lvl="1"/>
            <a:r>
              <a:rPr lang="en-GB" dirty="0"/>
              <a:t>Region</a:t>
            </a:r>
          </a:p>
          <a:p>
            <a:pPr lvl="1"/>
            <a:r>
              <a:rPr lang="en-GB" dirty="0"/>
              <a:t>Stand</a:t>
            </a:r>
          </a:p>
          <a:p>
            <a:pPr lvl="1"/>
            <a:r>
              <a:rPr lang="en-GB" dirty="0"/>
              <a:t>Plots</a:t>
            </a:r>
          </a:p>
          <a:p>
            <a:pPr lvl="1"/>
            <a:r>
              <a:rPr lang="en-GB" dirty="0"/>
              <a:t>…</a:t>
            </a:r>
          </a:p>
          <a:p>
            <a:r>
              <a:rPr lang="en-GB" dirty="0"/>
              <a:t>When using a model </a:t>
            </a:r>
            <a:r>
              <a:rPr lang="en-GB" dirty="0" smtClean="0"/>
              <a:t>fitted with </a:t>
            </a:r>
            <a:r>
              <a:rPr lang="en-GB" dirty="0"/>
              <a:t>mixed-models theory it is possible to calibrate the parameters with random components by measuring a small sample of individuals</a:t>
            </a:r>
          </a:p>
          <a:p>
            <a:r>
              <a:rPr lang="en-GB" dirty="0"/>
              <a:t>This means that it is possible to use specific parameters for a particular tree/stand </a:t>
            </a:r>
          </a:p>
        </p:txBody>
      </p:sp>
    </p:spTree>
    <p:extLst>
      <p:ext uri="{BB962C8B-B14F-4D97-AF65-F5344CB8AC3E}">
        <p14:creationId xmlns:p14="http://schemas.microsoft.com/office/powerpoint/2010/main" val="12331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Effect transition="in" filter="wipe(left)">
                                      <p:cBhvr>
                                        <p:cTn id="7" dur="500"/>
                                        <p:tgtEl>
                                          <p:spTgt spid="188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8419">
                                            <p:txEl>
                                              <p:pRg st="1" end="1"/>
                                            </p:txEl>
                                          </p:spTgt>
                                        </p:tgtEl>
                                        <p:attrNameLst>
                                          <p:attrName>style.visibility</p:attrName>
                                        </p:attrNameLst>
                                      </p:cBhvr>
                                      <p:to>
                                        <p:strVal val="visible"/>
                                      </p:to>
                                    </p:set>
                                    <p:animEffect transition="in" filter="wipe(left)">
                                      <p:cBhvr>
                                        <p:cTn id="12" dur="500"/>
                                        <p:tgtEl>
                                          <p:spTgt spid="188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8419">
                                            <p:txEl>
                                              <p:pRg st="2" end="2"/>
                                            </p:txEl>
                                          </p:spTgt>
                                        </p:tgtEl>
                                        <p:attrNameLst>
                                          <p:attrName>style.visibility</p:attrName>
                                        </p:attrNameLst>
                                      </p:cBhvr>
                                      <p:to>
                                        <p:strVal val="visible"/>
                                      </p:to>
                                    </p:set>
                                    <p:animEffect transition="in" filter="wipe(left)">
                                      <p:cBhvr>
                                        <p:cTn id="17" dur="500"/>
                                        <p:tgtEl>
                                          <p:spTgt spid="188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8419">
                                            <p:txEl>
                                              <p:pRg st="3" end="3"/>
                                            </p:txEl>
                                          </p:spTgt>
                                        </p:tgtEl>
                                        <p:attrNameLst>
                                          <p:attrName>style.visibility</p:attrName>
                                        </p:attrNameLst>
                                      </p:cBhvr>
                                      <p:to>
                                        <p:strVal val="visible"/>
                                      </p:to>
                                    </p:set>
                                    <p:animEffect transition="in" filter="wipe(left)">
                                      <p:cBhvr>
                                        <p:cTn id="22" dur="500"/>
                                        <p:tgtEl>
                                          <p:spTgt spid="188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8419">
                                            <p:txEl>
                                              <p:pRg st="4" end="4"/>
                                            </p:txEl>
                                          </p:spTgt>
                                        </p:tgtEl>
                                        <p:attrNameLst>
                                          <p:attrName>style.visibility</p:attrName>
                                        </p:attrNameLst>
                                      </p:cBhvr>
                                      <p:to>
                                        <p:strVal val="visible"/>
                                      </p:to>
                                    </p:set>
                                    <p:animEffect transition="in" filter="wipe(left)">
                                      <p:cBhvr>
                                        <p:cTn id="27" dur="500"/>
                                        <p:tgtEl>
                                          <p:spTgt spid="188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8419">
                                            <p:txEl>
                                              <p:pRg st="5" end="5"/>
                                            </p:txEl>
                                          </p:spTgt>
                                        </p:tgtEl>
                                        <p:attrNameLst>
                                          <p:attrName>style.visibility</p:attrName>
                                        </p:attrNameLst>
                                      </p:cBhvr>
                                      <p:to>
                                        <p:strVal val="visible"/>
                                      </p:to>
                                    </p:set>
                                    <p:animEffect transition="in" filter="wipe(left)">
                                      <p:cBhvr>
                                        <p:cTn id="32" dur="500"/>
                                        <p:tgtEl>
                                          <p:spTgt spid="188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8419">
                                            <p:txEl>
                                              <p:pRg st="6" end="6"/>
                                            </p:txEl>
                                          </p:spTgt>
                                        </p:tgtEl>
                                        <p:attrNameLst>
                                          <p:attrName>style.visibility</p:attrName>
                                        </p:attrNameLst>
                                      </p:cBhvr>
                                      <p:to>
                                        <p:strVal val="visible"/>
                                      </p:to>
                                    </p:set>
                                    <p:animEffect transition="in" filter="wipe(left)">
                                      <p:cBhvr>
                                        <p:cTn id="37" dur="500"/>
                                        <p:tgtEl>
                                          <p:spTgt spid="1884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pt-PT" dirty="0" smtClean="0"/>
              <a:t>Growth and Yield relationships</a:t>
            </a:r>
            <a:endParaRPr lang="en-US" dirty="0"/>
          </a:p>
        </p:txBody>
      </p:sp>
      <p:sp>
        <p:nvSpPr>
          <p:cNvPr id="128003" name="Rectangle 3"/>
          <p:cNvSpPr>
            <a:spLocks noGrp="1" noChangeArrowheads="1"/>
          </p:cNvSpPr>
          <p:nvPr>
            <p:ph type="body" idx="1"/>
          </p:nvPr>
        </p:nvSpPr>
        <p:spPr>
          <a:xfrm>
            <a:off x="484818" y="1309593"/>
            <a:ext cx="5232581" cy="4929411"/>
          </a:xfrm>
        </p:spPr>
        <p:txBody>
          <a:bodyPr/>
          <a:lstStyle/>
          <a:p>
            <a:r>
              <a:rPr lang="pt-PT" b="1" dirty="0"/>
              <a:t>Yield</a:t>
            </a:r>
          </a:p>
          <a:p>
            <a:pPr marL="187325" indent="0">
              <a:buNone/>
            </a:pPr>
            <a:r>
              <a:rPr lang="pt-PT" dirty="0"/>
              <a:t>total </a:t>
            </a:r>
            <a:r>
              <a:rPr lang="pt-PT" dirty="0" err="1"/>
              <a:t>amount</a:t>
            </a:r>
            <a:r>
              <a:rPr lang="pt-PT" dirty="0"/>
              <a:t> </a:t>
            </a:r>
            <a:r>
              <a:rPr lang="pt-PT" dirty="0" err="1"/>
              <a:t>available</a:t>
            </a:r>
            <a:r>
              <a:rPr lang="pt-PT" dirty="0"/>
              <a:t> </a:t>
            </a:r>
            <a:r>
              <a:rPr lang="pt-PT" dirty="0" err="1"/>
              <a:t>at</a:t>
            </a:r>
            <a:r>
              <a:rPr lang="pt-PT" dirty="0"/>
              <a:t> a </a:t>
            </a:r>
            <a:r>
              <a:rPr lang="pt-PT" dirty="0" err="1"/>
              <a:t>given</a:t>
            </a:r>
            <a:r>
              <a:rPr lang="pt-PT" dirty="0"/>
              <a:t> time, yield can </a:t>
            </a:r>
            <a:r>
              <a:rPr lang="pt-PT" dirty="0" err="1"/>
              <a:t>be</a:t>
            </a:r>
            <a:r>
              <a:rPr lang="pt-PT" dirty="0"/>
              <a:t> </a:t>
            </a:r>
            <a:r>
              <a:rPr lang="pt-PT" dirty="0" err="1"/>
              <a:t>regarded</a:t>
            </a:r>
            <a:r>
              <a:rPr lang="pt-PT" dirty="0"/>
              <a:t> as </a:t>
            </a:r>
            <a:r>
              <a:rPr lang="pt-PT" dirty="0" err="1"/>
              <a:t>the</a:t>
            </a:r>
            <a:r>
              <a:rPr lang="pt-PT" dirty="0"/>
              <a:t> </a:t>
            </a:r>
            <a:r>
              <a:rPr lang="pt-PT" dirty="0" err="1"/>
              <a:t>summation</a:t>
            </a:r>
            <a:r>
              <a:rPr lang="pt-PT" dirty="0"/>
              <a:t> </a:t>
            </a:r>
            <a:r>
              <a:rPr lang="pt-PT" dirty="0" err="1"/>
              <a:t>of</a:t>
            </a:r>
            <a:r>
              <a:rPr lang="pt-PT" dirty="0"/>
              <a:t> </a:t>
            </a:r>
            <a:r>
              <a:rPr lang="pt-PT" dirty="0" err="1"/>
              <a:t>the</a:t>
            </a:r>
            <a:r>
              <a:rPr lang="pt-PT" dirty="0"/>
              <a:t> </a:t>
            </a:r>
            <a:r>
              <a:rPr lang="pt-PT" dirty="0" err="1"/>
              <a:t>annual</a:t>
            </a:r>
            <a:r>
              <a:rPr lang="pt-PT" dirty="0"/>
              <a:t> </a:t>
            </a:r>
            <a:r>
              <a:rPr lang="pt-PT" dirty="0" err="1" smtClean="0"/>
              <a:t>increments</a:t>
            </a:r>
            <a:endParaRPr lang="pt-PT" dirty="0" smtClean="0"/>
          </a:p>
          <a:p>
            <a:pPr marL="187325" indent="0">
              <a:buNone/>
            </a:pPr>
            <a:endParaRPr lang="pt-PT" sz="800" dirty="0"/>
          </a:p>
          <a:p>
            <a:r>
              <a:rPr lang="pt-PT" b="1" dirty="0" err="1" smtClean="0"/>
              <a:t>Growth</a:t>
            </a:r>
            <a:r>
              <a:rPr lang="pt-PT" dirty="0" smtClean="0"/>
              <a:t> </a:t>
            </a:r>
          </a:p>
          <a:p>
            <a:pPr marL="187325" indent="0">
              <a:buNone/>
            </a:pPr>
            <a:r>
              <a:rPr lang="pt-PT" dirty="0" err="1" smtClean="0"/>
              <a:t>the</a:t>
            </a:r>
            <a:r>
              <a:rPr lang="pt-PT" dirty="0" smtClean="0"/>
              <a:t> increase (increment) over a given period </a:t>
            </a:r>
            <a:r>
              <a:rPr lang="pt-PT" dirty="0" err="1" smtClean="0"/>
              <a:t>of</a:t>
            </a:r>
            <a:r>
              <a:rPr lang="pt-PT" dirty="0" smtClean="0"/>
              <a:t> time</a:t>
            </a:r>
          </a:p>
          <a:p>
            <a:pPr marL="0" indent="0">
              <a:buNone/>
            </a:pPr>
            <a:endParaRPr lang="pt-PT" sz="800" dirty="0" smtClean="0"/>
          </a:p>
          <a:p>
            <a:pPr marL="1439863" indent="0">
              <a:buNone/>
            </a:pPr>
            <a:endParaRPr lang="pt-PT" dirty="0" smtClean="0"/>
          </a:p>
          <a:p>
            <a:endParaRPr lang="en-US" dirty="0"/>
          </a:p>
        </p:txBody>
      </p:sp>
      <p:sp>
        <p:nvSpPr>
          <p:cNvPr id="128004" name="Rectangle 4"/>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28005" name="Rectangle 5"/>
          <p:cNvSpPr>
            <a:spLocks noChangeArrowheads="1"/>
          </p:cNvSpPr>
          <p:nvPr/>
        </p:nvSpPr>
        <p:spPr bwMode="auto">
          <a:xfrm>
            <a:off x="1524001" y="3058597"/>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sp>
        <p:nvSpPr>
          <p:cNvPr id="128007" name="Rectangle 7"/>
          <p:cNvSpPr>
            <a:spLocks noChangeArrowheads="1"/>
          </p:cNvSpPr>
          <p:nvPr/>
        </p:nvSpPr>
        <p:spPr bwMode="auto">
          <a:xfrm>
            <a:off x="1524001" y="3058597"/>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spAutoFit/>
          </a:bodyPr>
          <a:lstStyle/>
          <a:p>
            <a:endParaRPr 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72" b="7168"/>
          <a:stretch/>
        </p:blipFill>
        <p:spPr bwMode="auto">
          <a:xfrm>
            <a:off x="5737361" y="973233"/>
            <a:ext cx="6179199" cy="560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bg1"/>
                </a:solidFill>
                <a:prstDash val="solid"/>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pic>
      <p:pic>
        <p:nvPicPr>
          <p:cNvPr id="2" name="Picture 1"/>
          <p:cNvPicPr>
            <a:picLocks noChangeAspect="1"/>
          </p:cNvPicPr>
          <p:nvPr/>
        </p:nvPicPr>
        <p:blipFill>
          <a:blip r:embed="rId4">
            <a:duotone>
              <a:schemeClr val="accent3">
                <a:shade val="45000"/>
                <a:satMod val="135000"/>
              </a:schemeClr>
              <a:prstClr val="white"/>
            </a:duotone>
          </a:blip>
          <a:stretch>
            <a:fillRect/>
          </a:stretch>
        </p:blipFill>
        <p:spPr>
          <a:xfrm>
            <a:off x="10802707" y="5379597"/>
            <a:ext cx="609151" cy="419286"/>
          </a:xfrm>
          <a:prstGeom prst="rect">
            <a:avLst/>
          </a:prstGeom>
        </p:spPr>
      </p:pic>
      <p:pic>
        <p:nvPicPr>
          <p:cNvPr id="3" name="Picture 2"/>
          <p:cNvPicPr>
            <a:picLocks noChangeAspect="1"/>
          </p:cNvPicPr>
          <p:nvPr/>
        </p:nvPicPr>
        <p:blipFill>
          <a:blip r:embed="rId5">
            <a:duotone>
              <a:schemeClr val="accent5">
                <a:shade val="45000"/>
                <a:satMod val="135000"/>
              </a:schemeClr>
              <a:prstClr val="white"/>
            </a:duotone>
          </a:blip>
          <a:stretch>
            <a:fillRect/>
          </a:stretch>
        </p:blipFill>
        <p:spPr>
          <a:xfrm>
            <a:off x="10200456" y="3774298"/>
            <a:ext cx="1401971" cy="593669"/>
          </a:xfrm>
          <a:prstGeom prst="rect">
            <a:avLst/>
          </a:prstGeom>
        </p:spPr>
      </p:pic>
      <p:sp>
        <p:nvSpPr>
          <p:cNvPr id="6" name="Rounded Rectangle 5"/>
          <p:cNvSpPr/>
          <p:nvPr/>
        </p:nvSpPr>
        <p:spPr>
          <a:xfrm>
            <a:off x="8400256" y="5445224"/>
            <a:ext cx="1944216" cy="288032"/>
          </a:xfrm>
          <a:prstGeom prst="roundRect">
            <a:avLst/>
          </a:prstGeom>
          <a:solidFill>
            <a:srgbClr val="9BBB59">
              <a:alpha val="12941"/>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9119015" y="4425634"/>
            <a:ext cx="2096395" cy="288032"/>
          </a:xfrm>
          <a:prstGeom prst="roundRect">
            <a:avLst/>
          </a:prstGeom>
          <a:solidFill>
            <a:schemeClr val="accent5">
              <a:lumMod val="75000"/>
              <a:alpha val="12941"/>
            </a:schemeClr>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5544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pt-PT" dirty="0" err="1"/>
              <a:t>Growth</a:t>
            </a:r>
            <a:r>
              <a:rPr lang="pt-PT" dirty="0"/>
              <a:t> </a:t>
            </a:r>
            <a:r>
              <a:rPr lang="pt-PT" dirty="0" err="1"/>
              <a:t>functions</a:t>
            </a:r>
            <a:endParaRPr lang="en-GB" dirty="0"/>
          </a:p>
        </p:txBody>
      </p:sp>
      <p:sp>
        <p:nvSpPr>
          <p:cNvPr id="115716" name="Rectangle 4"/>
          <p:cNvSpPr>
            <a:spLocks noChangeArrowheads="1"/>
          </p:cNvSpPr>
          <p:nvPr/>
        </p:nvSpPr>
        <p:spPr bwMode="auto">
          <a:xfrm>
            <a:off x="1828800" y="1600200"/>
            <a:ext cx="8534400" cy="4953000"/>
          </a:xfrm>
          <a:prstGeom prst="rect">
            <a:avLst/>
          </a:prstGeom>
          <a:solidFill>
            <a:schemeClr val="bg1"/>
          </a:solidFill>
          <a:ln w="9525">
            <a:noFill/>
            <a:miter lim="800000"/>
            <a:headEnd/>
            <a:tailEnd/>
          </a:ln>
          <a:effectLst/>
        </p:spPr>
        <p:txBody>
          <a:bodyPr wrap="none" anchor="ctr"/>
          <a:lstStyle/>
          <a:p>
            <a:endParaRPr lang="pt-PT"/>
          </a:p>
        </p:txBody>
      </p:sp>
      <p:sp>
        <p:nvSpPr>
          <p:cNvPr id="115715" name="Rectangle 3"/>
          <p:cNvSpPr>
            <a:spLocks noGrp="1" noChangeArrowheads="1"/>
          </p:cNvSpPr>
          <p:nvPr>
            <p:ph type="body" idx="1"/>
          </p:nvPr>
        </p:nvSpPr>
        <p:spPr/>
        <p:txBody>
          <a:bodyPr/>
          <a:lstStyle/>
          <a:p>
            <a:r>
              <a:rPr lang="pt-PT" sz="2200" b="1" dirty="0">
                <a:latin typeface="+mj-lt"/>
                <a:cs typeface="Times New Roman" pitchFamily="18" charset="0"/>
              </a:rPr>
              <a:t>The selection of functions – </a:t>
            </a:r>
            <a:r>
              <a:rPr lang="pt-PT" sz="2200" b="1" i="1" dirty="0">
                <a:latin typeface="+mj-lt"/>
                <a:cs typeface="Times New Roman" pitchFamily="18" charset="0"/>
              </a:rPr>
              <a:t>growth functions</a:t>
            </a:r>
            <a:r>
              <a:rPr lang="pt-PT" sz="2200" b="1" dirty="0">
                <a:latin typeface="+mj-lt"/>
                <a:cs typeface="Times New Roman" pitchFamily="18" charset="0"/>
              </a:rPr>
              <a:t> - appropriate to model tree and stand growth is an essencial stage in the development of growth models</a:t>
            </a:r>
          </a:p>
          <a:p>
            <a:pPr lvl="1"/>
            <a:endParaRPr lang="pt-PT" sz="800" dirty="0">
              <a:latin typeface="+mj-lt"/>
              <a:cs typeface="Times New Roman" pitchFamily="18" charset="0"/>
            </a:endParaRPr>
          </a:p>
          <a:p>
            <a:pPr lvl="1"/>
            <a:r>
              <a:rPr lang="pt-PT" b="1" dirty="0" err="1">
                <a:solidFill>
                  <a:srgbClr val="009900"/>
                </a:solidFill>
                <a:latin typeface="+mj-lt"/>
                <a:cs typeface="Times New Roman" pitchFamily="18" charset="0"/>
              </a:rPr>
              <a:t>Differencial</a:t>
            </a:r>
            <a:r>
              <a:rPr lang="pt-PT" b="1" dirty="0">
                <a:solidFill>
                  <a:srgbClr val="009900"/>
                </a:solidFill>
                <a:latin typeface="+mj-lt"/>
                <a:cs typeface="Times New Roman" pitchFamily="18" charset="0"/>
              </a:rPr>
              <a:t> </a:t>
            </a:r>
            <a:r>
              <a:rPr lang="pt-PT" b="1" dirty="0" err="1">
                <a:solidFill>
                  <a:srgbClr val="009900"/>
                </a:solidFill>
                <a:latin typeface="+mj-lt"/>
                <a:cs typeface="Times New Roman" pitchFamily="18" charset="0"/>
              </a:rPr>
              <a:t>form</a:t>
            </a:r>
            <a:r>
              <a:rPr lang="pt-PT" b="1" dirty="0">
                <a:solidFill>
                  <a:srgbClr val="009900"/>
                </a:solidFill>
                <a:latin typeface="+mj-lt"/>
                <a:cs typeface="Times New Roman" pitchFamily="18" charset="0"/>
              </a:rPr>
              <a:t> (</a:t>
            </a:r>
            <a:r>
              <a:rPr lang="pt-PT" b="1" dirty="0" err="1">
                <a:solidFill>
                  <a:srgbClr val="009900"/>
                </a:solidFill>
                <a:latin typeface="+mj-lt"/>
                <a:cs typeface="Times New Roman" pitchFamily="18" charset="0"/>
              </a:rPr>
              <a:t>growth</a:t>
            </a:r>
            <a:r>
              <a:rPr lang="pt-PT" b="1" dirty="0">
                <a:solidFill>
                  <a:srgbClr val="009900"/>
                </a:solidFill>
                <a:latin typeface="+mj-lt"/>
                <a:cs typeface="Times New Roman" pitchFamily="18" charset="0"/>
              </a:rPr>
              <a:t>)</a:t>
            </a:r>
          </a:p>
          <a:p>
            <a:pPr lvl="1"/>
            <a:endParaRPr lang="en-US" sz="1800" dirty="0" smtClean="0">
              <a:latin typeface="+mj-lt"/>
              <a:cs typeface="Times New Roman" pitchFamily="18" charset="0"/>
            </a:endParaRPr>
          </a:p>
          <a:p>
            <a:pPr lvl="1"/>
            <a:endParaRPr lang="pt-PT" sz="1800" dirty="0">
              <a:latin typeface="+mj-lt"/>
              <a:cs typeface="Times New Roman" pitchFamily="18" charset="0"/>
            </a:endParaRPr>
          </a:p>
          <a:p>
            <a:pPr lvl="1"/>
            <a:endParaRPr lang="pt-PT" sz="1800" dirty="0">
              <a:latin typeface="+mj-lt"/>
              <a:cs typeface="Times New Roman" pitchFamily="18" charset="0"/>
            </a:endParaRPr>
          </a:p>
          <a:p>
            <a:pPr lvl="1"/>
            <a:r>
              <a:rPr lang="pt-PT" b="1" dirty="0">
                <a:solidFill>
                  <a:srgbClr val="009900"/>
                </a:solidFill>
                <a:latin typeface="+mj-lt"/>
                <a:cs typeface="Times New Roman" pitchFamily="18" charset="0"/>
              </a:rPr>
              <a:t>Integral </a:t>
            </a:r>
            <a:r>
              <a:rPr lang="pt-PT" b="1" dirty="0" err="1">
                <a:solidFill>
                  <a:srgbClr val="009900"/>
                </a:solidFill>
                <a:latin typeface="+mj-lt"/>
                <a:cs typeface="Times New Roman" pitchFamily="18" charset="0"/>
              </a:rPr>
              <a:t>form</a:t>
            </a:r>
            <a:r>
              <a:rPr lang="pt-PT" b="1" dirty="0">
                <a:solidFill>
                  <a:srgbClr val="009900"/>
                </a:solidFill>
                <a:latin typeface="+mj-lt"/>
                <a:cs typeface="Times New Roman" pitchFamily="18" charset="0"/>
              </a:rPr>
              <a:t> (yield)</a:t>
            </a:r>
            <a:endParaRPr lang="pt-PT" b="1" dirty="0">
              <a:solidFill>
                <a:srgbClr val="009900"/>
              </a:solidFill>
              <a:latin typeface="+mj-lt"/>
              <a:cs typeface="Arial" charset="0"/>
            </a:endParaRPr>
          </a:p>
          <a:p>
            <a:endParaRPr lang="en-GB" dirty="0">
              <a:latin typeface="+mj-lt"/>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00284658"/>
              </p:ext>
            </p:extLst>
          </p:nvPr>
        </p:nvGraphicFramePr>
        <p:xfrm>
          <a:off x="3870000" y="5085184"/>
          <a:ext cx="1513043" cy="521739"/>
        </p:xfrm>
        <a:graphic>
          <a:graphicData uri="http://schemas.openxmlformats.org/presentationml/2006/ole">
            <mc:AlternateContent xmlns:mc="http://schemas.openxmlformats.org/markup-compatibility/2006">
              <mc:Choice xmlns:v="urn:schemas-microsoft-com:vml" Requires="v">
                <p:oleObj spid="_x0000_s13428" name="Equation" r:id="rId4" imgW="736560" imgH="253800" progId="Equation.3">
                  <p:embed/>
                </p:oleObj>
              </mc:Choice>
              <mc:Fallback>
                <p:oleObj name="Equation" r:id="rId4" imgW="736560" imgH="253800" progId="Equation.3">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000" y="5085184"/>
                        <a:ext cx="1513043" cy="521739"/>
                      </a:xfrm>
                      <a:prstGeom prst="rect">
                        <a:avLst/>
                      </a:prstGeom>
                      <a:noFill/>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818553649"/>
              </p:ext>
            </p:extLst>
          </p:nvPr>
        </p:nvGraphicFramePr>
        <p:xfrm>
          <a:off x="3858653" y="3140968"/>
          <a:ext cx="1210419" cy="765775"/>
        </p:xfrm>
        <a:graphic>
          <a:graphicData uri="http://schemas.openxmlformats.org/presentationml/2006/ole">
            <mc:AlternateContent xmlns:mc="http://schemas.openxmlformats.org/markup-compatibility/2006">
              <mc:Choice xmlns:v="urn:schemas-microsoft-com:vml" Requires="v">
                <p:oleObj spid="_x0000_s13429" name="Equation" r:id="rId6" imgW="622080" imgH="393480" progId="Equation.3">
                  <p:embed/>
                </p:oleObj>
              </mc:Choice>
              <mc:Fallback>
                <p:oleObj name="Equation" r:id="rId6" imgW="622080" imgH="393480" progId="Equation.3">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8653" y="3140968"/>
                        <a:ext cx="1210419" cy="765775"/>
                      </a:xfrm>
                      <a:prstGeom prst="rect">
                        <a:avLst/>
                      </a:prstGeom>
                      <a:noFill/>
                      <a:extLst/>
                    </p:spPr>
                  </p:pic>
                </p:oleObj>
              </mc:Fallback>
            </mc:AlternateContent>
          </a:graphicData>
        </a:graphic>
      </p:graphicFrame>
      <p:sp>
        <p:nvSpPr>
          <p:cNvPr id="4" name="TextBox 3"/>
          <p:cNvSpPr txBox="1"/>
          <p:nvPr/>
        </p:nvSpPr>
        <p:spPr>
          <a:xfrm>
            <a:off x="6600056" y="4869160"/>
            <a:ext cx="3312368" cy="646331"/>
          </a:xfrm>
          <a:prstGeom prst="rect">
            <a:avLst/>
          </a:prstGeom>
          <a:noFill/>
        </p:spPr>
        <p:txBody>
          <a:bodyPr wrap="square" rtlCol="0">
            <a:spAutoFit/>
          </a:bodyPr>
          <a:lstStyle/>
          <a:p>
            <a:r>
              <a:rPr lang="en-US" dirty="0" smtClean="0"/>
              <a:t>We get yield (Y) by integrating the growth function (f(t))</a:t>
            </a:r>
            <a:endParaRPr lang="en-US" dirty="0"/>
          </a:p>
        </p:txBody>
      </p:sp>
      <p:sp>
        <p:nvSpPr>
          <p:cNvPr id="8" name="TextBox 7"/>
          <p:cNvSpPr txBox="1"/>
          <p:nvPr/>
        </p:nvSpPr>
        <p:spPr>
          <a:xfrm>
            <a:off x="6600056" y="3105834"/>
            <a:ext cx="3384376" cy="646331"/>
          </a:xfrm>
          <a:prstGeom prst="rect">
            <a:avLst/>
          </a:prstGeom>
          <a:noFill/>
        </p:spPr>
        <p:txBody>
          <a:bodyPr wrap="square" rtlCol="0">
            <a:spAutoFit/>
          </a:bodyPr>
          <a:lstStyle/>
          <a:p>
            <a:r>
              <a:rPr lang="en-US" dirty="0" smtClean="0"/>
              <a:t>We get </a:t>
            </a:r>
            <a:r>
              <a:rPr lang="en-US" dirty="0"/>
              <a:t>growth </a:t>
            </a:r>
            <a:r>
              <a:rPr lang="en-US" dirty="0" smtClean="0"/>
              <a:t>(</a:t>
            </a:r>
            <a:r>
              <a:rPr lang="en-US" dirty="0"/>
              <a:t>f(t</a:t>
            </a:r>
            <a:r>
              <a:rPr lang="en-US" dirty="0" smtClean="0"/>
              <a:t>)) differentiating yield (Y)</a:t>
            </a:r>
            <a:endParaRPr lang="en-US" dirty="0"/>
          </a:p>
        </p:txBody>
      </p:sp>
    </p:spTree>
    <p:extLst>
      <p:ext uri="{BB962C8B-B14F-4D97-AF65-F5344CB8AC3E}">
        <p14:creationId xmlns:p14="http://schemas.microsoft.com/office/powerpoint/2010/main" val="42141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wipe(left)">
                                      <p:cBhvr>
                                        <p:cTn id="7" dur="500"/>
                                        <p:tgtEl>
                                          <p:spTgt spid="115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5715">
                                            <p:txEl>
                                              <p:pRg st="2" end="2"/>
                                            </p:txEl>
                                          </p:spTgt>
                                        </p:tgtEl>
                                        <p:attrNameLst>
                                          <p:attrName>style.visibility</p:attrName>
                                        </p:attrNameLst>
                                      </p:cBhvr>
                                      <p:to>
                                        <p:strVal val="visible"/>
                                      </p:to>
                                    </p:set>
                                    <p:animEffect transition="in" filter="wipe(left)">
                                      <p:cBhvr>
                                        <p:cTn id="12" dur="500"/>
                                        <p:tgtEl>
                                          <p:spTgt spid="115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5715">
                                            <p:txEl>
                                              <p:pRg st="6" end="6"/>
                                            </p:txEl>
                                          </p:spTgt>
                                        </p:tgtEl>
                                        <p:attrNameLst>
                                          <p:attrName>style.visibility</p:attrName>
                                        </p:attrNameLst>
                                      </p:cBhvr>
                                      <p:to>
                                        <p:strVal val="visible"/>
                                      </p:to>
                                    </p:set>
                                    <p:animEffect transition="in" filter="wipe(left)">
                                      <p:cBhvr>
                                        <p:cTn id="21" dur="500"/>
                                        <p:tgtEl>
                                          <p:spTgt spid="11571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bldLvl="5" autoUpdateAnimBg="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pt-PT"/>
              <a:t>Growth functions</a:t>
            </a:r>
            <a:endParaRPr lang="en-GB"/>
          </a:p>
        </p:txBody>
      </p:sp>
      <p:sp>
        <p:nvSpPr>
          <p:cNvPr id="154627" name="Rectangle 3"/>
          <p:cNvSpPr>
            <a:spLocks noGrp="1" noChangeArrowheads="1"/>
          </p:cNvSpPr>
          <p:nvPr>
            <p:ph type="body" idx="1"/>
          </p:nvPr>
        </p:nvSpPr>
        <p:spPr/>
        <p:txBody>
          <a:bodyPr/>
          <a:lstStyle/>
          <a:p>
            <a:r>
              <a:rPr lang="pt-PT" b="1" dirty="0">
                <a:latin typeface="+mj-lt"/>
                <a:cs typeface="Arial" charset="0"/>
              </a:rPr>
              <a:t>Growth functions must have a shape that is in accordance with the principles of biological </a:t>
            </a:r>
            <a:r>
              <a:rPr lang="pt-PT" b="1" dirty="0" err="1">
                <a:latin typeface="+mj-lt"/>
                <a:cs typeface="Arial" charset="0"/>
              </a:rPr>
              <a:t>growth</a:t>
            </a:r>
            <a:r>
              <a:rPr lang="pt-PT" b="1" dirty="0" smtClean="0">
                <a:latin typeface="+mj-lt"/>
                <a:cs typeface="Arial" charset="0"/>
              </a:rPr>
              <a:t>:</a:t>
            </a:r>
          </a:p>
          <a:p>
            <a:endParaRPr lang="en-GB" sz="800" b="1" dirty="0">
              <a:solidFill>
                <a:schemeClr val="accent6">
                  <a:lumMod val="50000"/>
                </a:schemeClr>
              </a:solidFill>
              <a:latin typeface="+mj-lt"/>
              <a:cs typeface="Arial" charset="0"/>
            </a:endParaRPr>
          </a:p>
          <a:p>
            <a:pPr lvl="1"/>
            <a:r>
              <a:rPr lang="pt-PT" sz="2400" dirty="0">
                <a:latin typeface="+mj-lt"/>
                <a:cs typeface="Arial" charset="0"/>
              </a:rPr>
              <a:t>The curve is </a:t>
            </a:r>
            <a:r>
              <a:rPr lang="pt-PT" sz="2400" b="1" dirty="0">
                <a:solidFill>
                  <a:srgbClr val="008000"/>
                </a:solidFill>
                <a:latin typeface="+mj-lt"/>
                <a:cs typeface="Arial" charset="0"/>
              </a:rPr>
              <a:t>limited by yield 0 </a:t>
            </a:r>
            <a:r>
              <a:rPr lang="pt-PT" sz="2400" dirty="0">
                <a:latin typeface="+mj-lt"/>
                <a:cs typeface="Arial" charset="0"/>
              </a:rPr>
              <a:t>at the start (</a:t>
            </a:r>
            <a:r>
              <a:rPr lang="pt-PT" sz="2400" i="1" dirty="0">
                <a:latin typeface="+mj-lt"/>
                <a:cs typeface="Arial" charset="0"/>
              </a:rPr>
              <a:t>t</a:t>
            </a:r>
            <a:r>
              <a:rPr lang="pt-PT" sz="2400" dirty="0">
                <a:latin typeface="+mj-lt"/>
                <a:cs typeface="Arial" charset="0"/>
              </a:rPr>
              <a:t>=0 ou </a:t>
            </a:r>
            <a:r>
              <a:rPr lang="pt-PT" sz="2400" i="1" dirty="0">
                <a:latin typeface="+mj-lt"/>
                <a:cs typeface="Arial" charset="0"/>
              </a:rPr>
              <a:t>t</a:t>
            </a:r>
            <a:r>
              <a:rPr lang="pt-PT" sz="2400" dirty="0">
                <a:latin typeface="+mj-lt"/>
                <a:cs typeface="Arial" charset="0"/>
              </a:rPr>
              <a:t>=</a:t>
            </a:r>
            <a:r>
              <a:rPr lang="pt-PT" sz="2400" i="1" dirty="0">
                <a:latin typeface="+mj-lt"/>
                <a:cs typeface="Arial" charset="0"/>
              </a:rPr>
              <a:t>t</a:t>
            </a:r>
            <a:r>
              <a:rPr lang="pt-PT" sz="2400" i="1" baseline="-30000" dirty="0">
                <a:latin typeface="+mj-lt"/>
                <a:cs typeface="Arial" charset="0"/>
              </a:rPr>
              <a:t>0</a:t>
            </a:r>
            <a:r>
              <a:rPr lang="pt-PT" sz="2400" dirty="0">
                <a:latin typeface="+mj-lt"/>
                <a:cs typeface="Arial" charset="0"/>
              </a:rPr>
              <a:t>) and by a maximum yield at an advanced age </a:t>
            </a:r>
            <a:r>
              <a:rPr lang="pt-PT" sz="2400" dirty="0">
                <a:solidFill>
                  <a:srgbClr val="008000"/>
                </a:solidFill>
                <a:latin typeface="+mj-lt"/>
                <a:cs typeface="Arial" charset="0"/>
              </a:rPr>
              <a:t>(</a:t>
            </a:r>
            <a:r>
              <a:rPr lang="pt-PT" sz="2400" b="1" u="sng" dirty="0">
                <a:solidFill>
                  <a:srgbClr val="008000"/>
                </a:solidFill>
                <a:latin typeface="+mj-lt"/>
                <a:cs typeface="Arial" charset="0"/>
              </a:rPr>
              <a:t>existence of assymptote</a:t>
            </a:r>
            <a:r>
              <a:rPr lang="pt-PT" sz="2400" dirty="0">
                <a:solidFill>
                  <a:srgbClr val="008000"/>
                </a:solidFill>
                <a:latin typeface="+mj-lt"/>
              </a:rPr>
              <a:t>)</a:t>
            </a:r>
          </a:p>
          <a:p>
            <a:pPr lvl="1"/>
            <a:r>
              <a:rPr lang="pt-PT" sz="2400" dirty="0" err="1">
                <a:latin typeface="+mj-lt"/>
                <a:cs typeface="Arial" charset="0"/>
              </a:rPr>
              <a:t>T</a:t>
            </a:r>
            <a:r>
              <a:rPr lang="pt-PT" sz="2400" dirty="0" err="1" smtClean="0">
                <a:latin typeface="+mj-lt"/>
                <a:cs typeface="Arial" charset="0"/>
              </a:rPr>
              <a:t>he</a:t>
            </a:r>
            <a:r>
              <a:rPr lang="pt-PT" sz="2400" dirty="0" smtClean="0">
                <a:solidFill>
                  <a:srgbClr val="008000"/>
                </a:solidFill>
                <a:latin typeface="+mj-lt"/>
                <a:cs typeface="Arial" charset="0"/>
              </a:rPr>
              <a:t> </a:t>
            </a:r>
            <a:r>
              <a:rPr lang="pt-PT" sz="2400" b="1" u="sng" dirty="0">
                <a:solidFill>
                  <a:srgbClr val="008000"/>
                </a:solidFill>
                <a:latin typeface="+mj-lt"/>
                <a:cs typeface="Arial" charset="0"/>
              </a:rPr>
              <a:t>relative growth rate</a:t>
            </a:r>
            <a:r>
              <a:rPr lang="pt-PT" sz="2400" b="1" dirty="0">
                <a:solidFill>
                  <a:srgbClr val="008000"/>
                </a:solidFill>
                <a:latin typeface="+mj-lt"/>
                <a:cs typeface="Arial" charset="0"/>
              </a:rPr>
              <a:t> </a:t>
            </a:r>
            <a:r>
              <a:rPr lang="pt-PT" sz="2400" dirty="0">
                <a:latin typeface="+mj-lt"/>
                <a:cs typeface="Arial" charset="0"/>
              </a:rPr>
              <a:t>(variation of </a:t>
            </a:r>
            <a:r>
              <a:rPr lang="pt-PT" sz="2400" dirty="0" err="1">
                <a:latin typeface="+mj-lt"/>
                <a:cs typeface="Arial" charset="0"/>
              </a:rPr>
              <a:t>the</a:t>
            </a:r>
            <a:r>
              <a:rPr lang="pt-PT" sz="2400" dirty="0">
                <a:latin typeface="+mj-lt"/>
                <a:cs typeface="Arial" charset="0"/>
              </a:rPr>
              <a:t> </a:t>
            </a:r>
            <a:r>
              <a:rPr lang="pt-PT" sz="2400" dirty="0" smtClean="0">
                <a:latin typeface="+mj-lt"/>
                <a:cs typeface="Arial" charset="0"/>
              </a:rPr>
              <a:t>y </a:t>
            </a:r>
            <a:r>
              <a:rPr lang="pt-PT" sz="2400" dirty="0">
                <a:latin typeface="+mj-lt"/>
                <a:cs typeface="Arial" charset="0"/>
              </a:rPr>
              <a:t>variable per unit of time and unit of x) </a:t>
            </a:r>
            <a:r>
              <a:rPr lang="pt-PT" sz="2400" dirty="0">
                <a:solidFill>
                  <a:srgbClr val="008000"/>
                </a:solidFill>
                <a:latin typeface="+mj-lt"/>
                <a:cs typeface="Arial" charset="0"/>
              </a:rPr>
              <a:t>presents a maximum at a very </a:t>
            </a:r>
            <a:r>
              <a:rPr lang="pt-PT" sz="2400" dirty="0" smtClean="0">
                <a:solidFill>
                  <a:srgbClr val="008000"/>
                </a:solidFill>
                <a:latin typeface="+mj-lt"/>
                <a:cs typeface="Arial" charset="0"/>
              </a:rPr>
              <a:t>early </a:t>
            </a:r>
            <a:r>
              <a:rPr lang="pt-PT" sz="2400" dirty="0">
                <a:solidFill>
                  <a:srgbClr val="008000"/>
                </a:solidFill>
                <a:latin typeface="+mj-lt"/>
                <a:cs typeface="Arial" charset="0"/>
              </a:rPr>
              <a:t>stage, </a:t>
            </a:r>
            <a:r>
              <a:rPr lang="pt-PT" sz="2400" b="1" u="sng" dirty="0">
                <a:solidFill>
                  <a:srgbClr val="008000"/>
                </a:solidFill>
                <a:latin typeface="+mj-lt"/>
                <a:cs typeface="Arial" charset="0"/>
              </a:rPr>
              <a:t>decreasing afterwards</a:t>
            </a:r>
            <a:r>
              <a:rPr lang="pt-PT" sz="2400" dirty="0">
                <a:latin typeface="+mj-lt"/>
                <a:cs typeface="Arial" charset="0"/>
              </a:rPr>
              <a:t>; in most cases, the maximum occurs very early so that we can </a:t>
            </a:r>
            <a:r>
              <a:rPr lang="pt-PT" sz="2400" b="1" dirty="0">
                <a:latin typeface="+mj-lt"/>
                <a:cs typeface="Arial" charset="0"/>
              </a:rPr>
              <a:t>use decreasing functions to model relative growth rate</a:t>
            </a:r>
            <a:endParaRPr lang="pt-PT" sz="2400" b="1" dirty="0">
              <a:latin typeface="+mj-lt"/>
            </a:endParaRPr>
          </a:p>
          <a:p>
            <a:pPr lvl="1"/>
            <a:r>
              <a:rPr lang="pt-PT" sz="2400" dirty="0">
                <a:latin typeface="+mj-lt"/>
                <a:cs typeface="Arial" charset="0"/>
              </a:rPr>
              <a:t>The </a:t>
            </a:r>
            <a:r>
              <a:rPr lang="pt-PT" sz="2400" b="1" dirty="0">
                <a:solidFill>
                  <a:srgbClr val="008000"/>
                </a:solidFill>
                <a:latin typeface="+mj-lt"/>
                <a:cs typeface="Arial" charset="0"/>
              </a:rPr>
              <a:t>slope</a:t>
            </a:r>
            <a:r>
              <a:rPr lang="pt-PT" sz="2400" dirty="0">
                <a:solidFill>
                  <a:srgbClr val="008000"/>
                </a:solidFill>
                <a:latin typeface="+mj-lt"/>
                <a:cs typeface="Arial" charset="0"/>
              </a:rPr>
              <a:t> </a:t>
            </a:r>
            <a:r>
              <a:rPr lang="pt-PT" sz="2400" dirty="0">
                <a:latin typeface="+mj-lt"/>
                <a:cs typeface="Arial" charset="0"/>
              </a:rPr>
              <a:t>of the curve </a:t>
            </a:r>
            <a:r>
              <a:rPr lang="pt-PT" sz="2400" b="1" dirty="0">
                <a:solidFill>
                  <a:srgbClr val="008000"/>
                </a:solidFill>
                <a:latin typeface="+mj-lt"/>
                <a:cs typeface="Arial" charset="0"/>
              </a:rPr>
              <a:t>increases in the initial stage and decreases after </a:t>
            </a:r>
            <a:r>
              <a:rPr lang="pt-PT" sz="2400" dirty="0">
                <a:latin typeface="+mj-lt"/>
                <a:cs typeface="Arial" charset="0"/>
              </a:rPr>
              <a:t>a certain point in time (existence of </a:t>
            </a:r>
            <a:r>
              <a:rPr lang="pt-PT" sz="2400" dirty="0" err="1">
                <a:latin typeface="+mj-lt"/>
                <a:cs typeface="Arial" charset="0"/>
              </a:rPr>
              <a:t>an</a:t>
            </a:r>
            <a:r>
              <a:rPr lang="pt-PT" sz="2400" dirty="0">
                <a:latin typeface="+mj-lt"/>
                <a:cs typeface="Arial" charset="0"/>
              </a:rPr>
              <a:t> </a:t>
            </a:r>
            <a:r>
              <a:rPr lang="pt-PT" sz="2400" u="sng" dirty="0" err="1" smtClean="0">
                <a:latin typeface="+mj-lt"/>
                <a:cs typeface="Arial" charset="0"/>
              </a:rPr>
              <a:t>inflection</a:t>
            </a:r>
            <a:r>
              <a:rPr lang="pt-PT" sz="2400" u="sng" dirty="0" smtClean="0">
                <a:latin typeface="+mj-lt"/>
                <a:cs typeface="Arial" charset="0"/>
              </a:rPr>
              <a:t> </a:t>
            </a:r>
            <a:r>
              <a:rPr lang="pt-PT" sz="2400" u="sng" dirty="0">
                <a:latin typeface="+mj-lt"/>
                <a:cs typeface="Arial" charset="0"/>
              </a:rPr>
              <a:t>point</a:t>
            </a:r>
            <a:r>
              <a:rPr lang="pt-PT" sz="2400" dirty="0">
                <a:latin typeface="+mj-lt"/>
                <a:cs typeface="Arial" charset="0"/>
              </a:rPr>
              <a:t>)</a:t>
            </a:r>
            <a:r>
              <a:rPr lang="en-GB" sz="2400" dirty="0">
                <a:latin typeface="+mj-lt"/>
              </a:rPr>
              <a:t> </a:t>
            </a:r>
          </a:p>
        </p:txBody>
      </p:sp>
    </p:spTree>
    <p:extLst>
      <p:ext uri="{BB962C8B-B14F-4D97-AF65-F5344CB8AC3E}">
        <p14:creationId xmlns:p14="http://schemas.microsoft.com/office/powerpoint/2010/main" val="39108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Effect transition="in" filter="wipe(left)">
                                      <p:cBhvr>
                                        <p:cTn id="7" dur="500"/>
                                        <p:tgtEl>
                                          <p:spTgt spid="154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4627">
                                            <p:txEl>
                                              <p:pRg st="2" end="2"/>
                                            </p:txEl>
                                          </p:spTgt>
                                        </p:tgtEl>
                                        <p:attrNameLst>
                                          <p:attrName>style.visibility</p:attrName>
                                        </p:attrNameLst>
                                      </p:cBhvr>
                                      <p:to>
                                        <p:strVal val="visible"/>
                                      </p:to>
                                    </p:set>
                                    <p:animEffect transition="in" filter="wipe(left)">
                                      <p:cBhvr>
                                        <p:cTn id="12" dur="500"/>
                                        <p:tgtEl>
                                          <p:spTgt spid="154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27">
                                            <p:txEl>
                                              <p:pRg st="3" end="3"/>
                                            </p:txEl>
                                          </p:spTgt>
                                        </p:tgtEl>
                                        <p:attrNameLst>
                                          <p:attrName>style.visibility</p:attrName>
                                        </p:attrNameLst>
                                      </p:cBhvr>
                                      <p:to>
                                        <p:strVal val="visible"/>
                                      </p:to>
                                    </p:set>
                                    <p:animEffect transition="in" filter="wipe(left)">
                                      <p:cBhvr>
                                        <p:cTn id="17" dur="500"/>
                                        <p:tgtEl>
                                          <p:spTgt spid="1546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4627">
                                            <p:txEl>
                                              <p:pRg st="4" end="4"/>
                                            </p:txEl>
                                          </p:spTgt>
                                        </p:tgtEl>
                                        <p:attrNameLst>
                                          <p:attrName>style.visibility</p:attrName>
                                        </p:attrNameLst>
                                      </p:cBhvr>
                                      <p:to>
                                        <p:strVal val="visible"/>
                                      </p:to>
                                    </p:set>
                                    <p:animEffect transition="in" filter="wipe(left)">
                                      <p:cBhvr>
                                        <p:cTn id="22" dur="500"/>
                                        <p:tgtEl>
                                          <p:spTgt spid="154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bldLvl="4" autoUpdateAnimBg="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15366</TotalTime>
  <Words>4622</Words>
  <Application>Microsoft Office PowerPoint</Application>
  <PresentationFormat>Widescreen</PresentationFormat>
  <Paragraphs>644</Paragraphs>
  <Slides>68</Slides>
  <Notes>15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9" baseType="lpstr">
      <vt:lpstr>Arial</vt:lpstr>
      <vt:lpstr>Calibri</vt:lpstr>
      <vt:lpstr>Cambria Math</vt:lpstr>
      <vt:lpstr>Marlett</vt:lpstr>
      <vt:lpstr>Symbol</vt:lpstr>
      <vt:lpstr>Tahoma</vt:lpstr>
      <vt:lpstr>Times New Roman</vt:lpstr>
      <vt:lpstr>Trebuchet MS</vt:lpstr>
      <vt:lpstr>Wingdings</vt:lpstr>
      <vt:lpstr>Custom Design</vt:lpstr>
      <vt:lpstr>Equation</vt:lpstr>
      <vt:lpstr>Growth Functions                                          and                                                 Allometric equations</vt:lpstr>
      <vt:lpstr>Outline</vt:lpstr>
      <vt:lpstr>PowerPoint Presentation</vt:lpstr>
      <vt:lpstr>Growth functions </vt:lpstr>
      <vt:lpstr>Tree growth</vt:lpstr>
      <vt:lpstr>Shape of the growth curves</vt:lpstr>
      <vt:lpstr>Growth and Yield relationships</vt:lpstr>
      <vt:lpstr>Growth functions</vt:lpstr>
      <vt:lpstr>Growth functions</vt:lpstr>
      <vt:lpstr>Growth functions</vt:lpstr>
      <vt:lpstr>Theoretical growth functions</vt:lpstr>
      <vt:lpstr>Theoretical growth functions</vt:lpstr>
      <vt:lpstr>Lundqvist-Korf type functions</vt:lpstr>
      <vt:lpstr>Lundqvist-Korf type functions</vt:lpstr>
      <vt:lpstr>PowerPoint Presentation</vt:lpstr>
      <vt:lpstr>PowerPoint Presentation</vt:lpstr>
      <vt:lpstr>Richards type functions</vt:lpstr>
      <vt:lpstr>Richards type functions</vt:lpstr>
      <vt:lpstr>PowerPoint Presentation</vt:lpstr>
      <vt:lpstr>PowerPoint Presentation</vt:lpstr>
      <vt:lpstr>Functions of the Richards type</vt:lpstr>
      <vt:lpstr>Hossfeld IV function</vt:lpstr>
      <vt:lpstr>McDill-Amateis function</vt:lpstr>
      <vt:lpstr>PowerPoint Presentation</vt:lpstr>
      <vt:lpstr>PowerPoint Presentation</vt:lpstr>
      <vt:lpstr>Growth functions</vt:lpstr>
      <vt:lpstr>Simultaneous modeling of several individuals (Families of growth functions)</vt:lpstr>
      <vt:lpstr>Families of growth functions</vt:lpstr>
      <vt:lpstr>Growth functions</vt:lpstr>
      <vt:lpstr>Growth functions</vt:lpstr>
      <vt:lpstr>But how to model the growth of a series of plots?  This is our objective when developing FG&amp;Y models…</vt:lpstr>
      <vt:lpstr>But how to model the growth of a series of plots?  This is our objective when developing FG&amp;Y models…</vt:lpstr>
      <vt:lpstr>PowerPoint Presentation</vt:lpstr>
      <vt:lpstr>But how to model the growth of several plots?</vt:lpstr>
      <vt:lpstr>But how to model the growth of several plots?</vt:lpstr>
      <vt:lpstr>But how to model the growth of several plots?</vt:lpstr>
      <vt:lpstr>But how to model the growth of several plots?</vt:lpstr>
      <vt:lpstr>PowerPoint Presentation</vt:lpstr>
      <vt:lpstr>But how to model the growth of several plots?</vt:lpstr>
      <vt:lpstr>But how to model the growth of several plots?</vt:lpstr>
      <vt:lpstr>Anamorphic and polymorphic SICs</vt:lpstr>
      <vt:lpstr>Anamorphic and polymorphic SICs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But how to model the growth of several plots?</vt:lpstr>
      <vt:lpstr>Allometric relationships/equations </vt:lpstr>
      <vt:lpstr>Allometric relationships </vt:lpstr>
      <vt:lpstr>Allometric relationships </vt:lpstr>
      <vt:lpstr>Allometric relationships </vt:lpstr>
      <vt:lpstr>PowerPoint Presentation</vt:lpstr>
      <vt:lpstr>Allometric relationships </vt:lpstr>
      <vt:lpstr>Using growth functions formulated as difference equations - GADA</vt:lpstr>
      <vt:lpstr>Using growth functions formulated as difference equations - GADA</vt:lpstr>
      <vt:lpstr>Using growth functions formulated as difference equations - GADA</vt:lpstr>
      <vt:lpstr>Using mixed-models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SMB</dc:creator>
  <cp:lastModifiedBy>smb</cp:lastModifiedBy>
  <cp:revision>732</cp:revision>
  <cp:lastPrinted>2017-06-15T21:47:55Z</cp:lastPrinted>
  <dcterms:created xsi:type="dcterms:W3CDTF">2010-02-14T14:45:25Z</dcterms:created>
  <dcterms:modified xsi:type="dcterms:W3CDTF">2022-10-26T09:12:20Z</dcterms:modified>
</cp:coreProperties>
</file>