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50"/>
  </p:notesMasterIdLst>
  <p:handoutMasterIdLst>
    <p:handoutMasterId r:id="rId51"/>
  </p:handoutMasterIdLst>
  <p:sldIdLst>
    <p:sldId id="416" r:id="rId2"/>
    <p:sldId id="806" r:id="rId3"/>
    <p:sldId id="698" r:id="rId4"/>
    <p:sldId id="738" r:id="rId5"/>
    <p:sldId id="739" r:id="rId6"/>
    <p:sldId id="748" r:id="rId7"/>
    <p:sldId id="737" r:id="rId8"/>
    <p:sldId id="796" r:id="rId9"/>
    <p:sldId id="740" r:id="rId10"/>
    <p:sldId id="807" r:id="rId11"/>
    <p:sldId id="741" r:id="rId12"/>
    <p:sldId id="749" r:id="rId13"/>
    <p:sldId id="742" r:id="rId14"/>
    <p:sldId id="762" r:id="rId15"/>
    <p:sldId id="793" r:id="rId16"/>
    <p:sldId id="809" r:id="rId17"/>
    <p:sldId id="791" r:id="rId18"/>
    <p:sldId id="792" r:id="rId19"/>
    <p:sldId id="810" r:id="rId20"/>
    <p:sldId id="811" r:id="rId21"/>
    <p:sldId id="808" r:id="rId22"/>
    <p:sldId id="746" r:id="rId23"/>
    <p:sldId id="794" r:id="rId24"/>
    <p:sldId id="797" r:id="rId25"/>
    <p:sldId id="790" r:id="rId26"/>
    <p:sldId id="763" r:id="rId27"/>
    <p:sldId id="751" r:id="rId28"/>
    <p:sldId id="759" r:id="rId29"/>
    <p:sldId id="805" r:id="rId30"/>
    <p:sldId id="816" r:id="rId31"/>
    <p:sldId id="817" r:id="rId32"/>
    <p:sldId id="752" r:id="rId33"/>
    <p:sldId id="812" r:id="rId34"/>
    <p:sldId id="813" r:id="rId35"/>
    <p:sldId id="814" r:id="rId36"/>
    <p:sldId id="815" r:id="rId37"/>
    <p:sldId id="800" r:id="rId38"/>
    <p:sldId id="764" r:id="rId39"/>
    <p:sldId id="760" r:id="rId40"/>
    <p:sldId id="765" r:id="rId41"/>
    <p:sldId id="766" r:id="rId42"/>
    <p:sldId id="798" r:id="rId43"/>
    <p:sldId id="801" r:id="rId44"/>
    <p:sldId id="802" r:id="rId45"/>
    <p:sldId id="780" r:id="rId46"/>
    <p:sldId id="777" r:id="rId47"/>
    <p:sldId id="756" r:id="rId48"/>
    <p:sldId id="761" r:id="rId49"/>
  </p:sldIdLst>
  <p:sldSz cx="12192000" cy="6858000"/>
  <p:notesSz cx="6858000" cy="9686925"/>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6600"/>
    <a:srgbClr val="663300"/>
    <a:srgbClr val="FF6600"/>
    <a:srgbClr val="009900"/>
    <a:srgbClr val="7CB042"/>
    <a:srgbClr val="33CC33"/>
    <a:srgbClr val="336600"/>
    <a:srgbClr val="FFE2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45" autoAdjust="0"/>
    <p:restoredTop sz="95268" autoAdjust="0"/>
  </p:normalViewPr>
  <p:slideViewPr>
    <p:cSldViewPr showGuides="1">
      <p:cViewPr varScale="1">
        <p:scale>
          <a:sx n="86" d="100"/>
          <a:sy n="86" d="100"/>
        </p:scale>
        <p:origin x="514" y="72"/>
      </p:cViewPr>
      <p:guideLst>
        <p:guide orient="horz" pos="2160"/>
        <p:guide pos="3840"/>
      </p:guideLst>
    </p:cSldViewPr>
  </p:slideViewPr>
  <p:outlineViewPr>
    <p:cViewPr>
      <p:scale>
        <a:sx n="33" d="100"/>
        <a:sy n="33" d="100"/>
      </p:scale>
      <p:origin x="0" y="-38002"/>
    </p:cViewPr>
  </p:outlineViewPr>
  <p:notesTextViewPr>
    <p:cViewPr>
      <p:scale>
        <a:sx n="3" d="2"/>
        <a:sy n="3" d="2"/>
      </p:scale>
      <p:origin x="0" y="0"/>
    </p:cViewPr>
  </p:notesTextViewPr>
  <p:sorterViewPr>
    <p:cViewPr varScale="1">
      <p:scale>
        <a:sx n="1" d="1"/>
        <a:sy n="1" d="1"/>
      </p:scale>
      <p:origin x="0" y="-601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83951"/>
          </a:xfrm>
          <a:prstGeom prst="rect">
            <a:avLst/>
          </a:prstGeom>
        </p:spPr>
        <p:txBody>
          <a:bodyPr vert="horz" lIns="91440" tIns="45720" rIns="91440" bIns="45720" rtlCol="0"/>
          <a:lstStyle>
            <a:lvl1pPr algn="l">
              <a:defRPr sz="1200"/>
            </a:lvl1pPr>
          </a:lstStyle>
          <a:p>
            <a:endParaRPr lang="pt-PT"/>
          </a:p>
        </p:txBody>
      </p:sp>
      <p:sp>
        <p:nvSpPr>
          <p:cNvPr id="3" name="Date Placeholder 2"/>
          <p:cNvSpPr>
            <a:spLocks noGrp="1"/>
          </p:cNvSpPr>
          <p:nvPr>
            <p:ph type="dt" sz="quarter" idx="1"/>
          </p:nvPr>
        </p:nvSpPr>
        <p:spPr>
          <a:xfrm>
            <a:off x="3884613" y="0"/>
            <a:ext cx="2971800" cy="483951"/>
          </a:xfrm>
          <a:prstGeom prst="rect">
            <a:avLst/>
          </a:prstGeom>
        </p:spPr>
        <p:txBody>
          <a:bodyPr vert="horz" lIns="91440" tIns="45720" rIns="91440" bIns="45720" rtlCol="0"/>
          <a:lstStyle>
            <a:lvl1pPr algn="r">
              <a:defRPr sz="1200"/>
            </a:lvl1pPr>
          </a:lstStyle>
          <a:p>
            <a:fld id="{452CDC44-C371-4756-9304-BE4C36871894}" type="datetimeFigureOut">
              <a:rPr lang="pt-PT" smtClean="0"/>
              <a:pPr/>
              <a:t>26/10/2022</a:t>
            </a:fld>
            <a:endParaRPr lang="pt-PT"/>
          </a:p>
        </p:txBody>
      </p:sp>
      <p:sp>
        <p:nvSpPr>
          <p:cNvPr id="4" name="Footer Placeholder 3"/>
          <p:cNvSpPr>
            <a:spLocks noGrp="1"/>
          </p:cNvSpPr>
          <p:nvPr>
            <p:ph type="ftr" sz="quarter" idx="2"/>
          </p:nvPr>
        </p:nvSpPr>
        <p:spPr>
          <a:xfrm>
            <a:off x="0" y="9201393"/>
            <a:ext cx="2971800" cy="483951"/>
          </a:xfrm>
          <a:prstGeom prst="rect">
            <a:avLst/>
          </a:prstGeom>
        </p:spPr>
        <p:txBody>
          <a:bodyPr vert="horz" lIns="91440" tIns="45720" rIns="91440" bIns="45720" rtlCol="0" anchor="b"/>
          <a:lstStyle>
            <a:lvl1pPr algn="l">
              <a:defRPr sz="1200"/>
            </a:lvl1pPr>
          </a:lstStyle>
          <a:p>
            <a:endParaRPr lang="pt-PT"/>
          </a:p>
        </p:txBody>
      </p:sp>
      <p:sp>
        <p:nvSpPr>
          <p:cNvPr id="5" name="Slide Number Placeholder 4"/>
          <p:cNvSpPr>
            <a:spLocks noGrp="1"/>
          </p:cNvSpPr>
          <p:nvPr>
            <p:ph type="sldNum" sz="quarter" idx="3"/>
          </p:nvPr>
        </p:nvSpPr>
        <p:spPr>
          <a:xfrm>
            <a:off x="3884613" y="9201393"/>
            <a:ext cx="2971800" cy="483951"/>
          </a:xfrm>
          <a:prstGeom prst="rect">
            <a:avLst/>
          </a:prstGeom>
        </p:spPr>
        <p:txBody>
          <a:bodyPr vert="horz" lIns="91440" tIns="45720" rIns="91440" bIns="45720" rtlCol="0" anchor="b"/>
          <a:lstStyle>
            <a:lvl1pPr algn="r">
              <a:defRPr sz="1200"/>
            </a:lvl1pPr>
          </a:lstStyle>
          <a:p>
            <a:fld id="{8D665DA9-B115-4C7E-861C-52C674264457}" type="slidenum">
              <a:rPr lang="pt-PT" smtClean="0"/>
              <a:pPr/>
              <a:t>‹#›</a:t>
            </a:fld>
            <a:endParaRPr lang="pt-PT"/>
          </a:p>
        </p:txBody>
      </p:sp>
    </p:spTree>
    <p:extLst>
      <p:ext uri="{BB962C8B-B14F-4D97-AF65-F5344CB8AC3E}">
        <p14:creationId xmlns:p14="http://schemas.microsoft.com/office/powerpoint/2010/main" val="3236331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84346"/>
          </a:xfrm>
          <a:prstGeom prst="rect">
            <a:avLst/>
          </a:prstGeom>
        </p:spPr>
        <p:txBody>
          <a:bodyPr vert="horz" lIns="91440" tIns="45720" rIns="91440" bIns="45720" rtlCol="0"/>
          <a:lstStyle>
            <a:lvl1pPr algn="l">
              <a:defRPr sz="1200"/>
            </a:lvl1pPr>
          </a:lstStyle>
          <a:p>
            <a:endParaRPr lang="pt-PT"/>
          </a:p>
        </p:txBody>
      </p:sp>
      <p:sp>
        <p:nvSpPr>
          <p:cNvPr id="3" name="Date Placeholder 2"/>
          <p:cNvSpPr>
            <a:spLocks noGrp="1"/>
          </p:cNvSpPr>
          <p:nvPr>
            <p:ph type="dt" idx="1"/>
          </p:nvPr>
        </p:nvSpPr>
        <p:spPr>
          <a:xfrm>
            <a:off x="3884613" y="0"/>
            <a:ext cx="2971800" cy="484346"/>
          </a:xfrm>
          <a:prstGeom prst="rect">
            <a:avLst/>
          </a:prstGeom>
        </p:spPr>
        <p:txBody>
          <a:bodyPr vert="horz" lIns="91440" tIns="45720" rIns="91440" bIns="45720" rtlCol="0"/>
          <a:lstStyle>
            <a:lvl1pPr algn="r">
              <a:defRPr sz="1200"/>
            </a:lvl1pPr>
          </a:lstStyle>
          <a:p>
            <a:fld id="{B9B23A52-C44F-40CD-BAE3-D946F76592F8}" type="datetimeFigureOut">
              <a:rPr lang="pt-PT" smtClean="0"/>
              <a:pPr/>
              <a:t>26/10/2022</a:t>
            </a:fld>
            <a:endParaRPr lang="pt-PT"/>
          </a:p>
        </p:txBody>
      </p:sp>
      <p:sp>
        <p:nvSpPr>
          <p:cNvPr id="4" name="Slide Image Placeholder 3"/>
          <p:cNvSpPr>
            <a:spLocks noGrp="1" noRot="1" noChangeAspect="1"/>
          </p:cNvSpPr>
          <p:nvPr>
            <p:ph type="sldImg" idx="2"/>
          </p:nvPr>
        </p:nvSpPr>
        <p:spPr>
          <a:xfrm>
            <a:off x="200025" y="725488"/>
            <a:ext cx="6457950" cy="3633787"/>
          </a:xfrm>
          <a:prstGeom prst="rect">
            <a:avLst/>
          </a:prstGeom>
          <a:noFill/>
          <a:ln w="12700">
            <a:solidFill>
              <a:prstClr val="black"/>
            </a:solidFill>
          </a:ln>
        </p:spPr>
        <p:txBody>
          <a:bodyPr vert="horz" lIns="91440" tIns="45720" rIns="91440" bIns="45720" rtlCol="0" anchor="ctr"/>
          <a:lstStyle/>
          <a:p>
            <a:endParaRPr lang="pt-PT"/>
          </a:p>
        </p:txBody>
      </p:sp>
      <p:sp>
        <p:nvSpPr>
          <p:cNvPr id="5" name="Notes Placeholder 4"/>
          <p:cNvSpPr>
            <a:spLocks noGrp="1"/>
          </p:cNvSpPr>
          <p:nvPr>
            <p:ph type="body" sz="quarter" idx="3"/>
          </p:nvPr>
        </p:nvSpPr>
        <p:spPr>
          <a:xfrm>
            <a:off x="685800" y="4601290"/>
            <a:ext cx="5486400" cy="43591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6" name="Footer Placeholder 5"/>
          <p:cNvSpPr>
            <a:spLocks noGrp="1"/>
          </p:cNvSpPr>
          <p:nvPr>
            <p:ph type="ftr" sz="quarter" idx="4"/>
          </p:nvPr>
        </p:nvSpPr>
        <p:spPr>
          <a:xfrm>
            <a:off x="0" y="9200897"/>
            <a:ext cx="2971800" cy="484346"/>
          </a:xfrm>
          <a:prstGeom prst="rect">
            <a:avLst/>
          </a:prstGeom>
        </p:spPr>
        <p:txBody>
          <a:bodyPr vert="horz" lIns="91440" tIns="45720" rIns="91440" bIns="45720" rtlCol="0" anchor="b"/>
          <a:lstStyle>
            <a:lvl1pPr algn="l">
              <a:defRPr sz="1200"/>
            </a:lvl1pPr>
          </a:lstStyle>
          <a:p>
            <a:endParaRPr lang="pt-PT"/>
          </a:p>
        </p:txBody>
      </p:sp>
      <p:sp>
        <p:nvSpPr>
          <p:cNvPr id="7" name="Slide Number Placeholder 6"/>
          <p:cNvSpPr>
            <a:spLocks noGrp="1"/>
          </p:cNvSpPr>
          <p:nvPr>
            <p:ph type="sldNum" sz="quarter" idx="5"/>
          </p:nvPr>
        </p:nvSpPr>
        <p:spPr>
          <a:xfrm>
            <a:off x="3884613" y="9200897"/>
            <a:ext cx="2971800" cy="484346"/>
          </a:xfrm>
          <a:prstGeom prst="rect">
            <a:avLst/>
          </a:prstGeom>
        </p:spPr>
        <p:txBody>
          <a:bodyPr vert="horz" lIns="91440" tIns="45720" rIns="91440" bIns="45720" rtlCol="0" anchor="b"/>
          <a:lstStyle>
            <a:lvl1pPr algn="r">
              <a:defRPr sz="1200"/>
            </a:lvl1pPr>
          </a:lstStyle>
          <a:p>
            <a:fld id="{2D50A1FD-781B-41A6-B23B-C7DC6AD05C16}" type="slidenum">
              <a:rPr lang="pt-PT" smtClean="0"/>
              <a:pPr/>
              <a:t>‹#›</a:t>
            </a:fld>
            <a:endParaRPr lang="pt-PT"/>
          </a:p>
        </p:txBody>
      </p:sp>
    </p:spTree>
    <p:extLst>
      <p:ext uri="{BB962C8B-B14F-4D97-AF65-F5344CB8AC3E}">
        <p14:creationId xmlns:p14="http://schemas.microsoft.com/office/powerpoint/2010/main" val="2662153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80F88C-91AE-4128-BB09-224B2C58185B}" type="slidenum">
              <a:rPr lang="en-GB"/>
              <a:pPr/>
              <a:t>1</a:t>
            </a:fld>
            <a:endParaRPr lang="en-GB" dirty="0"/>
          </a:p>
        </p:txBody>
      </p:sp>
      <p:sp>
        <p:nvSpPr>
          <p:cNvPr id="296962" name="Rectangle 2"/>
          <p:cNvSpPr>
            <a:spLocks noGrp="1" noRot="1" noChangeAspect="1" noChangeArrowheads="1" noTextEdit="1"/>
          </p:cNvSpPr>
          <p:nvPr>
            <p:ph type="sldImg"/>
          </p:nvPr>
        </p:nvSpPr>
        <p:spPr>
          <a:xfrm>
            <a:off x="200025" y="725488"/>
            <a:ext cx="6457950" cy="3633787"/>
          </a:xfrm>
          <a:ln/>
        </p:spPr>
      </p:sp>
      <p:sp>
        <p:nvSpPr>
          <p:cNvPr id="296963" name="Rectangle 3"/>
          <p:cNvSpPr>
            <a:spLocks noGrp="1" noChangeArrowheads="1"/>
          </p:cNvSpPr>
          <p:nvPr>
            <p:ph type="body" idx="1"/>
          </p:nvPr>
        </p:nvSpPr>
        <p:spPr/>
        <p:txBody>
          <a:bodyPr/>
          <a:lstStyle/>
          <a:p>
            <a:endParaRPr lang="pt-PT" dirty="0"/>
          </a:p>
        </p:txBody>
      </p:sp>
    </p:spTree>
    <p:extLst>
      <p:ext uri="{BB962C8B-B14F-4D97-AF65-F5344CB8AC3E}">
        <p14:creationId xmlns:p14="http://schemas.microsoft.com/office/powerpoint/2010/main" val="2914073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Explicado</a:t>
            </a:r>
            <a:r>
              <a:rPr lang="en-US" dirty="0"/>
              <a:t> </a:t>
            </a:r>
          </a:p>
        </p:txBody>
      </p:sp>
      <p:sp>
        <p:nvSpPr>
          <p:cNvPr id="4" name="Slide Number Placeholder 3"/>
          <p:cNvSpPr>
            <a:spLocks noGrp="1"/>
          </p:cNvSpPr>
          <p:nvPr>
            <p:ph type="sldNum" sz="quarter" idx="10"/>
          </p:nvPr>
        </p:nvSpPr>
        <p:spPr/>
        <p:txBody>
          <a:bodyPr/>
          <a:lstStyle/>
          <a:p>
            <a:fld id="{2D50A1FD-781B-41A6-B23B-C7DC6AD05C16}" type="slidenum">
              <a:rPr lang="pt-PT" smtClean="0"/>
              <a:pPr/>
              <a:t>43</a:t>
            </a:fld>
            <a:endParaRPr lang="pt-PT"/>
          </a:p>
        </p:txBody>
      </p:sp>
    </p:spTree>
    <p:extLst>
      <p:ext uri="{BB962C8B-B14F-4D97-AF65-F5344CB8AC3E}">
        <p14:creationId xmlns:p14="http://schemas.microsoft.com/office/powerpoint/2010/main" val="836372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pt-PT"/>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pt-PT"/>
          </a:p>
        </p:txBody>
      </p:sp>
      <p:sp>
        <p:nvSpPr>
          <p:cNvPr id="4" name="Date Placeholder 3"/>
          <p:cNvSpPr>
            <a:spLocks noGrp="1"/>
          </p:cNvSpPr>
          <p:nvPr>
            <p:ph type="dt" sz="half" idx="10"/>
          </p:nvPr>
        </p:nvSpPr>
        <p:spPr/>
        <p:txBody>
          <a:bodyPr/>
          <a:lstStyle/>
          <a:p>
            <a:fld id="{1CA7B8B8-6764-4DB0-A962-41300A23605B}" type="datetimeFigureOut">
              <a:rPr lang="pt-PT" smtClean="0"/>
              <a:pPr/>
              <a:t>26/10/2022</a:t>
            </a:fld>
            <a:endParaRPr lang="pt-PT"/>
          </a:p>
        </p:txBody>
      </p:sp>
      <p:sp>
        <p:nvSpPr>
          <p:cNvPr id="5" name="Footer Placeholder 4"/>
          <p:cNvSpPr>
            <a:spLocks noGrp="1"/>
          </p:cNvSpPr>
          <p:nvPr>
            <p:ph type="ftr" sz="quarter" idx="11"/>
          </p:nvPr>
        </p:nvSpPr>
        <p:spPr>
          <a:xfrm>
            <a:off x="10300096" y="6237312"/>
            <a:ext cx="3860800" cy="365125"/>
          </a:xfrm>
          <a:prstGeom prst="rect">
            <a:avLst/>
          </a:prstGeom>
        </p:spPr>
        <p:txBody>
          <a:bodyPr/>
          <a:lstStyle/>
          <a:p>
            <a:r>
              <a:rPr lang="pt-PT" dirty="0"/>
              <a:t>Margarida Tomé, </a:t>
            </a:r>
            <a:r>
              <a:rPr lang="pt-PT" dirty="0" err="1"/>
              <a:t>last</a:t>
            </a:r>
            <a:r>
              <a:rPr lang="pt-PT" dirty="0"/>
              <a:t> </a:t>
            </a:r>
            <a:r>
              <a:rPr lang="pt-PT" dirty="0" err="1"/>
              <a:t>revision</a:t>
            </a:r>
            <a:r>
              <a:rPr lang="pt-PT" dirty="0"/>
              <a:t> 2020</a:t>
            </a:r>
          </a:p>
        </p:txBody>
      </p:sp>
      <p:sp>
        <p:nvSpPr>
          <p:cNvPr id="6" name="Slide Number Placeholder 5"/>
          <p:cNvSpPr>
            <a:spLocks noGrp="1"/>
          </p:cNvSpPr>
          <p:nvPr>
            <p:ph type="sldNum" sz="quarter" idx="12"/>
          </p:nvPr>
        </p:nvSpPr>
        <p:spPr>
          <a:xfrm>
            <a:off x="9155856" y="6304235"/>
            <a:ext cx="2844800" cy="365125"/>
          </a:xfrm>
          <a:prstGeom prst="rect">
            <a:avLst/>
          </a:prstGeom>
        </p:spPr>
        <p:txBody>
          <a:bodyPr/>
          <a:lstStyle/>
          <a:p>
            <a:fld id="{4638FECA-F2E4-4E05-92EC-58E99EA0B15D}" type="slidenum">
              <a:rPr lang="pt-PT" smtClean="0"/>
              <a:pPr/>
              <a:t>‹#›</a:t>
            </a:fld>
            <a:endParaRPr lang="pt-P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PT"/>
          </a:p>
        </p:txBody>
      </p:sp>
      <p:sp>
        <p:nvSpPr>
          <p:cNvPr id="3" name="Date Placeholder 2"/>
          <p:cNvSpPr>
            <a:spLocks noGrp="1"/>
          </p:cNvSpPr>
          <p:nvPr>
            <p:ph type="dt" sz="half" idx="10"/>
          </p:nvPr>
        </p:nvSpPr>
        <p:spPr/>
        <p:txBody>
          <a:bodyPr/>
          <a:lstStyle/>
          <a:p>
            <a:fld id="{1CA7B8B8-6764-4DB0-A962-41300A23605B}" type="datetimeFigureOut">
              <a:rPr lang="pt-PT" smtClean="0"/>
              <a:pPr/>
              <a:t>26/10/2022</a:t>
            </a:fld>
            <a:endParaRPr lang="pt-PT"/>
          </a:p>
        </p:txBody>
      </p:sp>
      <p:sp>
        <p:nvSpPr>
          <p:cNvPr id="4" name="Footer Placeholder 3"/>
          <p:cNvSpPr>
            <a:spLocks noGrp="1"/>
          </p:cNvSpPr>
          <p:nvPr>
            <p:ph type="ftr" sz="quarter" idx="11"/>
          </p:nvPr>
        </p:nvSpPr>
        <p:spPr>
          <a:xfrm>
            <a:off x="10300096" y="6237312"/>
            <a:ext cx="3860800" cy="365125"/>
          </a:xfrm>
          <a:prstGeom prst="rect">
            <a:avLst/>
          </a:prstGeom>
        </p:spPr>
        <p:txBody>
          <a:bodyPr/>
          <a:lstStyle/>
          <a:p>
            <a:endParaRPr lang="pt-PT"/>
          </a:p>
        </p:txBody>
      </p:sp>
      <p:sp>
        <p:nvSpPr>
          <p:cNvPr id="5" name="Slide Number Placeholder 4"/>
          <p:cNvSpPr>
            <a:spLocks noGrp="1"/>
          </p:cNvSpPr>
          <p:nvPr>
            <p:ph type="sldNum" sz="quarter" idx="12"/>
          </p:nvPr>
        </p:nvSpPr>
        <p:spPr>
          <a:xfrm>
            <a:off x="9155856" y="6304235"/>
            <a:ext cx="2844800" cy="365125"/>
          </a:xfrm>
          <a:prstGeom prst="rect">
            <a:avLst/>
          </a:prstGeom>
        </p:spPr>
        <p:txBody>
          <a:bodyPr/>
          <a:lstStyle/>
          <a:p>
            <a:fld id="{4638FECA-F2E4-4E05-92EC-58E99EA0B15D}" type="slidenum">
              <a:rPr lang="pt-PT" smtClean="0"/>
              <a:pPr/>
              <a:t>‹#›</a:t>
            </a:fld>
            <a:endParaRPr lang="pt-P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A7B8B8-6764-4DB0-A962-41300A23605B}" type="datetimeFigureOut">
              <a:rPr lang="pt-PT" smtClean="0"/>
              <a:pPr/>
              <a:t>26/10/2022</a:t>
            </a:fld>
            <a:endParaRPr lang="pt-PT"/>
          </a:p>
        </p:txBody>
      </p:sp>
      <p:sp>
        <p:nvSpPr>
          <p:cNvPr id="3" name="Footer Placeholder 2"/>
          <p:cNvSpPr>
            <a:spLocks noGrp="1"/>
          </p:cNvSpPr>
          <p:nvPr>
            <p:ph type="ftr" sz="quarter" idx="11"/>
          </p:nvPr>
        </p:nvSpPr>
        <p:spPr>
          <a:xfrm>
            <a:off x="10300096" y="6237312"/>
            <a:ext cx="3860800" cy="365125"/>
          </a:xfrm>
          <a:prstGeom prst="rect">
            <a:avLst/>
          </a:prstGeom>
        </p:spPr>
        <p:txBody>
          <a:bodyPr/>
          <a:lstStyle/>
          <a:p>
            <a:endParaRPr lang="pt-PT"/>
          </a:p>
        </p:txBody>
      </p:sp>
      <p:sp>
        <p:nvSpPr>
          <p:cNvPr id="4" name="Slide Number Placeholder 3"/>
          <p:cNvSpPr>
            <a:spLocks noGrp="1"/>
          </p:cNvSpPr>
          <p:nvPr>
            <p:ph type="sldNum" sz="quarter" idx="12"/>
          </p:nvPr>
        </p:nvSpPr>
        <p:spPr>
          <a:xfrm>
            <a:off x="9155856" y="6304235"/>
            <a:ext cx="2844800" cy="365125"/>
          </a:xfrm>
          <a:prstGeom prst="rect">
            <a:avLst/>
          </a:prstGeom>
        </p:spPr>
        <p:txBody>
          <a:bodyPr/>
          <a:lstStyle/>
          <a:p>
            <a:fld id="{4638FECA-F2E4-4E05-92EC-58E99EA0B15D}" type="slidenum">
              <a:rPr lang="pt-PT" smtClean="0"/>
              <a:pPr/>
              <a:t>‹#›</a:t>
            </a:fld>
            <a:endParaRPr lang="pt-P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pt-PT"/>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A7B8B8-6764-4DB0-A962-41300A23605B}" type="datetimeFigureOut">
              <a:rPr lang="pt-PT" smtClean="0"/>
              <a:pPr/>
              <a:t>26/10/2022</a:t>
            </a:fld>
            <a:endParaRPr lang="pt-PT"/>
          </a:p>
        </p:txBody>
      </p:sp>
      <p:sp>
        <p:nvSpPr>
          <p:cNvPr id="6" name="Footer Placeholder 5"/>
          <p:cNvSpPr>
            <a:spLocks noGrp="1"/>
          </p:cNvSpPr>
          <p:nvPr>
            <p:ph type="ftr" sz="quarter" idx="11"/>
          </p:nvPr>
        </p:nvSpPr>
        <p:spPr>
          <a:xfrm>
            <a:off x="10300096" y="6237312"/>
            <a:ext cx="3860800" cy="365125"/>
          </a:xfrm>
          <a:prstGeom prst="rect">
            <a:avLst/>
          </a:prstGeom>
        </p:spPr>
        <p:txBody>
          <a:bodyPr/>
          <a:lstStyle/>
          <a:p>
            <a:endParaRPr lang="pt-PT"/>
          </a:p>
        </p:txBody>
      </p:sp>
      <p:sp>
        <p:nvSpPr>
          <p:cNvPr id="7" name="Slide Number Placeholder 6"/>
          <p:cNvSpPr>
            <a:spLocks noGrp="1"/>
          </p:cNvSpPr>
          <p:nvPr>
            <p:ph type="sldNum" sz="quarter" idx="12"/>
          </p:nvPr>
        </p:nvSpPr>
        <p:spPr>
          <a:xfrm>
            <a:off x="9155856" y="6304235"/>
            <a:ext cx="2844800" cy="365125"/>
          </a:xfrm>
          <a:prstGeom prst="rect">
            <a:avLst/>
          </a:prstGeom>
        </p:spPr>
        <p:txBody>
          <a:bodyPr/>
          <a:lstStyle/>
          <a:p>
            <a:fld id="{4638FECA-F2E4-4E05-92EC-58E99EA0B15D}" type="slidenum">
              <a:rPr lang="pt-PT" smtClean="0"/>
              <a:pPr/>
              <a:t>‹#›</a:t>
            </a:fld>
            <a:endParaRPr lang="pt-P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pt-PT"/>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A7B8B8-6764-4DB0-A962-41300A23605B}" type="datetimeFigureOut">
              <a:rPr lang="pt-PT" smtClean="0"/>
              <a:pPr/>
              <a:t>26/10/2022</a:t>
            </a:fld>
            <a:endParaRPr lang="pt-PT"/>
          </a:p>
        </p:txBody>
      </p:sp>
      <p:sp>
        <p:nvSpPr>
          <p:cNvPr id="6" name="Footer Placeholder 5"/>
          <p:cNvSpPr>
            <a:spLocks noGrp="1"/>
          </p:cNvSpPr>
          <p:nvPr>
            <p:ph type="ftr" sz="quarter" idx="11"/>
          </p:nvPr>
        </p:nvSpPr>
        <p:spPr>
          <a:xfrm>
            <a:off x="10300096" y="6237312"/>
            <a:ext cx="3860800" cy="365125"/>
          </a:xfrm>
          <a:prstGeom prst="rect">
            <a:avLst/>
          </a:prstGeom>
        </p:spPr>
        <p:txBody>
          <a:bodyPr/>
          <a:lstStyle/>
          <a:p>
            <a:endParaRPr lang="pt-PT"/>
          </a:p>
        </p:txBody>
      </p:sp>
      <p:sp>
        <p:nvSpPr>
          <p:cNvPr id="7" name="Slide Number Placeholder 6"/>
          <p:cNvSpPr>
            <a:spLocks noGrp="1"/>
          </p:cNvSpPr>
          <p:nvPr>
            <p:ph type="sldNum" sz="quarter" idx="12"/>
          </p:nvPr>
        </p:nvSpPr>
        <p:spPr>
          <a:xfrm>
            <a:off x="9155856" y="6304235"/>
            <a:ext cx="2844800" cy="365125"/>
          </a:xfrm>
          <a:prstGeom prst="rect">
            <a:avLst/>
          </a:prstGeom>
        </p:spPr>
        <p:txBody>
          <a:bodyPr/>
          <a:lstStyle/>
          <a:p>
            <a:fld id="{4638FECA-F2E4-4E05-92EC-58E99EA0B15D}" type="slidenum">
              <a:rPr lang="pt-PT" smtClean="0"/>
              <a:pPr/>
              <a:t>‹#›</a:t>
            </a:fld>
            <a:endParaRPr lang="pt-P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PT"/>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Date Placeholder 3"/>
          <p:cNvSpPr>
            <a:spLocks noGrp="1"/>
          </p:cNvSpPr>
          <p:nvPr>
            <p:ph type="dt" sz="half" idx="10"/>
          </p:nvPr>
        </p:nvSpPr>
        <p:spPr/>
        <p:txBody>
          <a:bodyPr/>
          <a:lstStyle/>
          <a:p>
            <a:fld id="{1CA7B8B8-6764-4DB0-A962-41300A23605B}" type="datetimeFigureOut">
              <a:rPr lang="pt-PT" smtClean="0"/>
              <a:pPr/>
              <a:t>26/10/2022</a:t>
            </a:fld>
            <a:endParaRPr lang="pt-PT"/>
          </a:p>
        </p:txBody>
      </p:sp>
      <p:sp>
        <p:nvSpPr>
          <p:cNvPr id="5" name="Footer Placeholder 4"/>
          <p:cNvSpPr>
            <a:spLocks noGrp="1"/>
          </p:cNvSpPr>
          <p:nvPr>
            <p:ph type="ftr" sz="quarter" idx="11"/>
          </p:nvPr>
        </p:nvSpPr>
        <p:spPr>
          <a:xfrm>
            <a:off x="10300096" y="6237312"/>
            <a:ext cx="3860800" cy="365125"/>
          </a:xfrm>
          <a:prstGeom prst="rect">
            <a:avLst/>
          </a:prstGeom>
        </p:spPr>
        <p:txBody>
          <a:bodyPr/>
          <a:lstStyle/>
          <a:p>
            <a:endParaRPr lang="pt-PT"/>
          </a:p>
        </p:txBody>
      </p:sp>
      <p:sp>
        <p:nvSpPr>
          <p:cNvPr id="6" name="Slide Number Placeholder 5"/>
          <p:cNvSpPr>
            <a:spLocks noGrp="1"/>
          </p:cNvSpPr>
          <p:nvPr>
            <p:ph type="sldNum" sz="quarter" idx="12"/>
          </p:nvPr>
        </p:nvSpPr>
        <p:spPr>
          <a:xfrm>
            <a:off x="9155856" y="6304235"/>
            <a:ext cx="2844800" cy="365125"/>
          </a:xfrm>
          <a:prstGeom prst="rect">
            <a:avLst/>
          </a:prstGeom>
        </p:spPr>
        <p:txBody>
          <a:bodyPr/>
          <a:lstStyle/>
          <a:p>
            <a:fld id="{4638FECA-F2E4-4E05-92EC-58E99EA0B15D}" type="slidenum">
              <a:rPr lang="pt-PT" smtClean="0"/>
              <a:pPr/>
              <a:t>‹#›</a:t>
            </a:fld>
            <a:endParaRPr lang="pt-PT"/>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pt-PT"/>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Date Placeholder 3"/>
          <p:cNvSpPr>
            <a:spLocks noGrp="1"/>
          </p:cNvSpPr>
          <p:nvPr>
            <p:ph type="dt" sz="half" idx="10"/>
          </p:nvPr>
        </p:nvSpPr>
        <p:spPr/>
        <p:txBody>
          <a:bodyPr/>
          <a:lstStyle/>
          <a:p>
            <a:fld id="{1CA7B8B8-6764-4DB0-A962-41300A23605B}" type="datetimeFigureOut">
              <a:rPr lang="pt-PT" smtClean="0"/>
              <a:pPr/>
              <a:t>26/10/2022</a:t>
            </a:fld>
            <a:endParaRPr lang="pt-PT"/>
          </a:p>
        </p:txBody>
      </p:sp>
      <p:sp>
        <p:nvSpPr>
          <p:cNvPr id="5" name="Footer Placeholder 4"/>
          <p:cNvSpPr>
            <a:spLocks noGrp="1"/>
          </p:cNvSpPr>
          <p:nvPr>
            <p:ph type="ftr" sz="quarter" idx="11"/>
          </p:nvPr>
        </p:nvSpPr>
        <p:spPr>
          <a:xfrm>
            <a:off x="10300096" y="6237312"/>
            <a:ext cx="3860800" cy="365125"/>
          </a:xfrm>
          <a:prstGeom prst="rect">
            <a:avLst/>
          </a:prstGeom>
        </p:spPr>
        <p:txBody>
          <a:bodyPr/>
          <a:lstStyle/>
          <a:p>
            <a:endParaRPr lang="pt-PT"/>
          </a:p>
        </p:txBody>
      </p:sp>
      <p:sp>
        <p:nvSpPr>
          <p:cNvPr id="6" name="Slide Number Placeholder 5"/>
          <p:cNvSpPr>
            <a:spLocks noGrp="1"/>
          </p:cNvSpPr>
          <p:nvPr>
            <p:ph type="sldNum" sz="quarter" idx="12"/>
          </p:nvPr>
        </p:nvSpPr>
        <p:spPr>
          <a:xfrm>
            <a:off x="9155856" y="6304235"/>
            <a:ext cx="2844800" cy="365125"/>
          </a:xfrm>
          <a:prstGeom prst="rect">
            <a:avLst/>
          </a:prstGeom>
        </p:spPr>
        <p:txBody>
          <a:bodyPr/>
          <a:lstStyle/>
          <a:p>
            <a:fld id="{4638FECA-F2E4-4E05-92EC-58E99EA0B15D}" type="slidenum">
              <a:rPr lang="pt-PT" smtClean="0"/>
              <a:pPr/>
              <a:t>‹#›</a:t>
            </a:fld>
            <a:endParaRPr lang="pt-PT"/>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8351" y="441325"/>
            <a:ext cx="10703983" cy="755650"/>
          </a:xfrm>
        </p:spPr>
        <p:txBody>
          <a:bodyPr/>
          <a:lstStyle/>
          <a:p>
            <a:r>
              <a:rPr lang="en-US"/>
              <a:t>Click to edit Master title style</a:t>
            </a:r>
          </a:p>
        </p:txBody>
      </p:sp>
      <p:sp>
        <p:nvSpPr>
          <p:cNvPr id="3" name="Text Placeholder 2"/>
          <p:cNvSpPr>
            <a:spLocks noGrp="1"/>
          </p:cNvSpPr>
          <p:nvPr>
            <p:ph type="body" sz="half" idx="1"/>
          </p:nvPr>
        </p:nvSpPr>
        <p:spPr>
          <a:xfrm>
            <a:off x="768351" y="1196975"/>
            <a:ext cx="5249333"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0885" y="1196975"/>
            <a:ext cx="5251449"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1683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9349" y="274638"/>
            <a:ext cx="11664000" cy="706090"/>
          </a:xfrm>
        </p:spPr>
        <p:txBody>
          <a:bodyPr>
            <a:normAutofit/>
          </a:bodyPr>
          <a:lstStyle>
            <a:lvl1pPr algn="ctr">
              <a:buNone/>
              <a:defRPr sz="3600"/>
            </a:lvl1pPr>
          </a:lstStyle>
          <a:p>
            <a:r>
              <a:rPr lang="en-US" dirty="0"/>
              <a:t> Click to edit Master title style</a:t>
            </a:r>
            <a:endParaRPr lang="pt-PT" dirty="0"/>
          </a:p>
        </p:txBody>
      </p:sp>
      <p:sp>
        <p:nvSpPr>
          <p:cNvPr id="3" name="Content Placeholder 2"/>
          <p:cNvSpPr>
            <a:spLocks noGrp="1"/>
          </p:cNvSpPr>
          <p:nvPr>
            <p:ph idx="1" hasCustomPrompt="1"/>
          </p:nvPr>
        </p:nvSpPr>
        <p:spPr>
          <a:xfrm>
            <a:off x="431371" y="1196753"/>
            <a:ext cx="11328000" cy="4929411"/>
          </a:xfrm>
        </p:spPr>
        <p:txBody>
          <a:bodyPr tIns="144000" rIns="360000">
            <a:normAutofit/>
          </a:bodyPr>
          <a:lstStyle>
            <a:lvl1pPr marL="342900" indent="-342900" algn="just">
              <a:spcBef>
                <a:spcPts val="1800"/>
              </a:spcBef>
              <a:buFont typeface="Wingdings" panose="05000000000000000000" pitchFamily="2" charset="2"/>
              <a:buChar char=""/>
              <a:defRPr sz="2400"/>
            </a:lvl1pPr>
            <a:lvl2pPr marL="742950" indent="-285750" algn="just">
              <a:spcBef>
                <a:spcPts val="1800"/>
              </a:spcBef>
              <a:buFont typeface="Wingdings" panose="05000000000000000000" pitchFamily="2" charset="2"/>
              <a:buChar char=""/>
              <a:defRPr sz="2000"/>
            </a:lvl2pPr>
            <a:lvl3pPr>
              <a:spcBef>
                <a:spcPts val="1800"/>
              </a:spcBef>
              <a:defRPr sz="1800"/>
            </a:lvl3pPr>
            <a:lvl4pPr>
              <a:spcBef>
                <a:spcPts val="1800"/>
              </a:spcBef>
              <a:defRPr sz="1600"/>
            </a:lvl4pPr>
            <a:lvl5pPr>
              <a:spcBef>
                <a:spcPts val="1800"/>
              </a:spcBef>
              <a:defRPr sz="16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Date Placeholder 3"/>
          <p:cNvSpPr>
            <a:spLocks noGrp="1"/>
          </p:cNvSpPr>
          <p:nvPr>
            <p:ph type="dt" sz="half" idx="10"/>
          </p:nvPr>
        </p:nvSpPr>
        <p:spPr/>
        <p:txBody>
          <a:bodyPr/>
          <a:lstStyle/>
          <a:p>
            <a:fld id="{1CA7B8B8-6764-4DB0-A962-41300A23605B}" type="datetimeFigureOut">
              <a:rPr lang="pt-PT" smtClean="0"/>
              <a:pPr/>
              <a:t>26/10/2022</a:t>
            </a:fld>
            <a:endParaRPr lang="pt-PT"/>
          </a:p>
        </p:txBody>
      </p:sp>
      <p:sp>
        <p:nvSpPr>
          <p:cNvPr id="5" name="Footer Placeholder 4"/>
          <p:cNvSpPr>
            <a:spLocks noGrp="1"/>
          </p:cNvSpPr>
          <p:nvPr>
            <p:ph type="ftr" sz="quarter" idx="11"/>
          </p:nvPr>
        </p:nvSpPr>
        <p:spPr>
          <a:xfrm>
            <a:off x="10300096" y="6237312"/>
            <a:ext cx="3860800" cy="365125"/>
          </a:xfrm>
          <a:prstGeom prst="rect">
            <a:avLst/>
          </a:prstGeom>
        </p:spPr>
        <p:txBody>
          <a:bodyPr/>
          <a:lstStyle/>
          <a:p>
            <a:endParaRPr lang="pt-PT"/>
          </a:p>
        </p:txBody>
      </p:sp>
      <p:sp>
        <p:nvSpPr>
          <p:cNvPr id="6" name="Slide Number Placeholder 5"/>
          <p:cNvSpPr>
            <a:spLocks noGrp="1"/>
          </p:cNvSpPr>
          <p:nvPr>
            <p:ph type="sldNum" sz="quarter" idx="12"/>
          </p:nvPr>
        </p:nvSpPr>
        <p:spPr>
          <a:xfrm>
            <a:off x="9155856" y="6304235"/>
            <a:ext cx="2844800" cy="365125"/>
          </a:xfrm>
          <a:prstGeom prst="rect">
            <a:avLst/>
          </a:prstGeom>
        </p:spPr>
        <p:txBody>
          <a:bodyPr/>
          <a:lstStyle/>
          <a:p>
            <a:fld id="{4638FECA-F2E4-4E05-92EC-58E99EA0B15D}" type="slidenum">
              <a:rPr lang="pt-PT" smtClean="0"/>
              <a:pPr/>
              <a:t>‹#›</a:t>
            </a:fld>
            <a:endParaRPr lang="pt-P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1371" y="404664"/>
            <a:ext cx="11329259" cy="720080"/>
          </a:xfrm>
        </p:spPr>
        <p:txBody>
          <a:bodyPr>
            <a:normAutofit/>
          </a:bodyPr>
          <a:lstStyle>
            <a:lvl1pPr algn="l">
              <a:buClr>
                <a:srgbClr val="008000"/>
              </a:buClr>
              <a:buFont typeface="Wingdings" pitchFamily="2" charset="2"/>
              <a:buChar char="§"/>
              <a:defRPr sz="3600" b="1">
                <a:solidFill>
                  <a:srgbClr val="008000"/>
                </a:solidFill>
              </a:defRPr>
            </a:lvl1pPr>
          </a:lstStyle>
          <a:p>
            <a:r>
              <a:rPr lang="en-US" dirty="0"/>
              <a:t> Click to edit Master title style</a:t>
            </a:r>
            <a:endParaRPr lang="pt-PT" dirty="0"/>
          </a:p>
        </p:txBody>
      </p:sp>
      <p:sp>
        <p:nvSpPr>
          <p:cNvPr id="3" name="Content Placeholder 2"/>
          <p:cNvSpPr>
            <a:spLocks noGrp="1"/>
          </p:cNvSpPr>
          <p:nvPr>
            <p:ph idx="1" hasCustomPrompt="1"/>
          </p:nvPr>
        </p:nvSpPr>
        <p:spPr>
          <a:xfrm>
            <a:off x="431371" y="1338454"/>
            <a:ext cx="11329259" cy="5001419"/>
          </a:xfrm>
        </p:spPr>
        <p:txBody>
          <a:bodyPr>
            <a:normAutofit/>
          </a:bodyPr>
          <a:lstStyle>
            <a:lvl1pPr algn="just">
              <a:lnSpc>
                <a:spcPts val="3360"/>
              </a:lnSpc>
              <a:spcBef>
                <a:spcPts val="600"/>
              </a:spcBef>
              <a:buFont typeface="Wingdings" pitchFamily="2" charset="2"/>
              <a:buChar char="ü"/>
              <a:defRPr sz="2800"/>
            </a:lvl1pPr>
            <a:lvl2pPr algn="just">
              <a:lnSpc>
                <a:spcPts val="3360"/>
              </a:lnSpc>
              <a:spcBef>
                <a:spcPts val="600"/>
              </a:spcBef>
              <a:defRPr sz="2400"/>
            </a:lvl2pPr>
            <a:lvl3pPr algn="just">
              <a:lnSpc>
                <a:spcPts val="3360"/>
              </a:lnSpc>
              <a:spcBef>
                <a:spcPts val="600"/>
              </a:spcBef>
              <a:defRPr sz="2000"/>
            </a:lvl3pPr>
            <a:lvl4pPr algn="just">
              <a:lnSpc>
                <a:spcPts val="3360"/>
              </a:lnSpc>
              <a:spcBef>
                <a:spcPts val="600"/>
              </a:spcBef>
              <a:defRPr sz="1800"/>
            </a:lvl4pPr>
            <a:lvl5pPr algn="just">
              <a:lnSpc>
                <a:spcPts val="3360"/>
              </a:lnSpc>
              <a:spcBef>
                <a:spcPts val="600"/>
              </a:spcBef>
              <a:defRPr sz="180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Date Placeholder 3"/>
          <p:cNvSpPr>
            <a:spLocks noGrp="1"/>
          </p:cNvSpPr>
          <p:nvPr>
            <p:ph type="dt" sz="half" idx="10"/>
          </p:nvPr>
        </p:nvSpPr>
        <p:spPr/>
        <p:txBody>
          <a:bodyPr/>
          <a:lstStyle/>
          <a:p>
            <a:fld id="{1CA7B8B8-6764-4DB0-A962-41300A23605B}" type="datetimeFigureOut">
              <a:rPr lang="pt-PT" smtClean="0"/>
              <a:pPr/>
              <a:t>26/10/2022</a:t>
            </a:fld>
            <a:endParaRPr lang="pt-P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1371" y="404664"/>
            <a:ext cx="11329259" cy="720080"/>
          </a:xfrm>
        </p:spPr>
        <p:txBody>
          <a:bodyPr>
            <a:normAutofit/>
          </a:bodyPr>
          <a:lstStyle>
            <a:lvl1pPr algn="l">
              <a:buClr>
                <a:srgbClr val="008000"/>
              </a:buClr>
              <a:buFont typeface="Wingdings" pitchFamily="2" charset="2"/>
              <a:buChar char="§"/>
              <a:defRPr sz="3600" b="1">
                <a:solidFill>
                  <a:srgbClr val="008000"/>
                </a:solidFill>
              </a:defRPr>
            </a:lvl1pPr>
          </a:lstStyle>
          <a:p>
            <a:r>
              <a:rPr lang="en-US" dirty="0"/>
              <a:t> Click to edit Master title style</a:t>
            </a:r>
            <a:endParaRPr lang="pt-PT" dirty="0"/>
          </a:p>
        </p:txBody>
      </p:sp>
      <p:sp>
        <p:nvSpPr>
          <p:cNvPr id="3" name="Content Placeholder 2"/>
          <p:cNvSpPr>
            <a:spLocks noGrp="1"/>
          </p:cNvSpPr>
          <p:nvPr>
            <p:ph idx="1" hasCustomPrompt="1"/>
          </p:nvPr>
        </p:nvSpPr>
        <p:spPr>
          <a:xfrm>
            <a:off x="431371" y="1338454"/>
            <a:ext cx="11329259" cy="5001419"/>
          </a:xfrm>
        </p:spPr>
        <p:txBody>
          <a:bodyPr>
            <a:normAutofit/>
          </a:bodyPr>
          <a:lstStyle>
            <a:lvl1pPr algn="just">
              <a:spcBef>
                <a:spcPts val="2400"/>
              </a:spcBef>
              <a:buFont typeface="Wingdings" pitchFamily="2" charset="2"/>
              <a:buChar char="ü"/>
              <a:defRPr sz="2800"/>
            </a:lvl1pPr>
            <a:lvl2pPr marL="742950" indent="-285750" algn="just">
              <a:spcBef>
                <a:spcPts val="1200"/>
              </a:spcBef>
              <a:buFont typeface="Arial" panose="020B0604020202020204" pitchFamily="34" charset="0"/>
              <a:buChar char="&gt;"/>
              <a:defRPr sz="2400"/>
            </a:lvl2pPr>
            <a:lvl3pPr algn="just">
              <a:spcBef>
                <a:spcPts val="1200"/>
              </a:spcBef>
              <a:defRPr sz="2000"/>
            </a:lvl3pPr>
            <a:lvl4pPr algn="just">
              <a:spcBef>
                <a:spcPts val="1200"/>
              </a:spcBef>
              <a:defRPr sz="1800"/>
            </a:lvl4pPr>
            <a:lvl5pPr algn="just">
              <a:spcBef>
                <a:spcPts val="1200"/>
              </a:spcBef>
              <a:defRPr sz="18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Date Placeholder 3"/>
          <p:cNvSpPr>
            <a:spLocks noGrp="1"/>
          </p:cNvSpPr>
          <p:nvPr>
            <p:ph type="dt" sz="half" idx="10"/>
          </p:nvPr>
        </p:nvSpPr>
        <p:spPr/>
        <p:txBody>
          <a:bodyPr/>
          <a:lstStyle/>
          <a:p>
            <a:fld id="{1CA7B8B8-6764-4DB0-A962-41300A23605B}" type="datetimeFigureOut">
              <a:rPr lang="pt-PT" smtClean="0"/>
              <a:pPr/>
              <a:t>26/10/2022</a:t>
            </a:fld>
            <a:endParaRPr lang="pt-PT"/>
          </a:p>
        </p:txBody>
      </p:sp>
    </p:spTree>
    <p:extLst>
      <p:ext uri="{BB962C8B-B14F-4D97-AF65-F5344CB8AC3E}">
        <p14:creationId xmlns:p14="http://schemas.microsoft.com/office/powerpoint/2010/main" val="3616612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1371" y="404664"/>
            <a:ext cx="11329259" cy="720080"/>
          </a:xfrm>
        </p:spPr>
        <p:txBody>
          <a:bodyPr>
            <a:normAutofit/>
          </a:bodyPr>
          <a:lstStyle>
            <a:lvl1pPr algn="l">
              <a:buClr>
                <a:srgbClr val="008000"/>
              </a:buClr>
              <a:buFont typeface="Wingdings" pitchFamily="2" charset="2"/>
              <a:buChar char="§"/>
              <a:defRPr sz="3600" b="1">
                <a:solidFill>
                  <a:srgbClr val="008000"/>
                </a:solidFill>
              </a:defRPr>
            </a:lvl1pPr>
          </a:lstStyle>
          <a:p>
            <a:r>
              <a:rPr lang="en-US" dirty="0"/>
              <a:t> Click to edit Master title style</a:t>
            </a:r>
            <a:endParaRPr lang="pt-PT" dirty="0"/>
          </a:p>
        </p:txBody>
      </p:sp>
      <p:sp>
        <p:nvSpPr>
          <p:cNvPr id="4" name="Date Placeholder 3"/>
          <p:cNvSpPr>
            <a:spLocks noGrp="1"/>
          </p:cNvSpPr>
          <p:nvPr>
            <p:ph type="dt" sz="half" idx="10"/>
          </p:nvPr>
        </p:nvSpPr>
        <p:spPr/>
        <p:txBody>
          <a:bodyPr/>
          <a:lstStyle/>
          <a:p>
            <a:fld id="{1CA7B8B8-6764-4DB0-A962-41300A23605B}" type="datetimeFigureOut">
              <a:rPr lang="pt-PT" smtClean="0"/>
              <a:pPr/>
              <a:t>26/10/2022</a:t>
            </a:fld>
            <a:endParaRPr lang="pt-PT"/>
          </a:p>
        </p:txBody>
      </p:sp>
      <p:sp>
        <p:nvSpPr>
          <p:cNvPr id="5" name="Footer Placeholder 4"/>
          <p:cNvSpPr>
            <a:spLocks noGrp="1"/>
          </p:cNvSpPr>
          <p:nvPr>
            <p:ph type="ftr" sz="quarter" idx="11"/>
          </p:nvPr>
        </p:nvSpPr>
        <p:spPr>
          <a:xfrm>
            <a:off x="10300096" y="6237312"/>
            <a:ext cx="3860800" cy="365125"/>
          </a:xfrm>
          <a:prstGeom prst="rect">
            <a:avLst/>
          </a:prstGeom>
        </p:spPr>
        <p:txBody>
          <a:bodyPr/>
          <a:lstStyle/>
          <a:p>
            <a:endParaRPr lang="pt-PT"/>
          </a:p>
        </p:txBody>
      </p:sp>
      <p:sp>
        <p:nvSpPr>
          <p:cNvPr id="6" name="Slide Number Placeholder 5"/>
          <p:cNvSpPr>
            <a:spLocks noGrp="1"/>
          </p:cNvSpPr>
          <p:nvPr>
            <p:ph type="sldNum" sz="quarter" idx="12"/>
          </p:nvPr>
        </p:nvSpPr>
        <p:spPr>
          <a:xfrm>
            <a:off x="9155856" y="6304235"/>
            <a:ext cx="2844800" cy="365125"/>
          </a:xfrm>
          <a:prstGeom prst="rect">
            <a:avLst/>
          </a:prstGeom>
        </p:spPr>
        <p:txBody>
          <a:bodyPr/>
          <a:lstStyle/>
          <a:p>
            <a:fld id="{4638FECA-F2E4-4E05-92EC-58E99EA0B15D}" type="slidenum">
              <a:rPr lang="pt-PT" smtClean="0"/>
              <a:pPr/>
              <a:t>‹#›</a:t>
            </a:fld>
            <a:endParaRPr lang="pt-P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800"/>
          </a:p>
        </p:txBody>
      </p:sp>
      <p:sp>
        <p:nvSpPr>
          <p:cNvPr id="2" name="Title 1"/>
          <p:cNvSpPr>
            <a:spLocks noGrp="1"/>
          </p:cNvSpPr>
          <p:nvPr>
            <p:ph type="title" hasCustomPrompt="1"/>
          </p:nvPr>
        </p:nvSpPr>
        <p:spPr>
          <a:xfrm>
            <a:off x="1199456" y="5085184"/>
            <a:ext cx="10630714" cy="792088"/>
          </a:xfrm>
        </p:spPr>
        <p:txBody>
          <a:bodyPr>
            <a:normAutofit/>
          </a:bodyPr>
          <a:lstStyle>
            <a:lvl1pPr algn="r">
              <a:buClr>
                <a:schemeClr val="accent6">
                  <a:lumMod val="75000"/>
                </a:schemeClr>
              </a:buClr>
              <a:buFont typeface="Wingdings" pitchFamily="2" charset="2"/>
              <a:buChar char="§"/>
              <a:defRPr sz="3600" b="1">
                <a:solidFill>
                  <a:schemeClr val="bg1"/>
                </a:solidFill>
              </a:defRPr>
            </a:lvl1pPr>
          </a:lstStyle>
          <a:p>
            <a:r>
              <a:rPr lang="en-US" dirty="0"/>
              <a:t> Click to edit Master title style</a:t>
            </a:r>
            <a:endParaRPr lang="pt-PT" dirty="0"/>
          </a:p>
        </p:txBody>
      </p:sp>
      <p:sp>
        <p:nvSpPr>
          <p:cNvPr id="4" name="Date Placeholder 3"/>
          <p:cNvSpPr>
            <a:spLocks noGrp="1"/>
          </p:cNvSpPr>
          <p:nvPr>
            <p:ph type="dt" sz="half" idx="10"/>
          </p:nvPr>
        </p:nvSpPr>
        <p:spPr/>
        <p:txBody>
          <a:bodyPr/>
          <a:lstStyle/>
          <a:p>
            <a:fld id="{1CA7B8B8-6764-4DB0-A962-41300A23605B}" type="datetimeFigureOut">
              <a:rPr lang="pt-PT" smtClean="0"/>
              <a:pPr/>
              <a:t>26/10/2022</a:t>
            </a:fld>
            <a:endParaRPr lang="pt-PT"/>
          </a:p>
        </p:txBody>
      </p:sp>
      <p:sp>
        <p:nvSpPr>
          <p:cNvPr id="5" name="Footer Placeholder 4"/>
          <p:cNvSpPr>
            <a:spLocks noGrp="1"/>
          </p:cNvSpPr>
          <p:nvPr>
            <p:ph type="ftr" sz="quarter" idx="11"/>
          </p:nvPr>
        </p:nvSpPr>
        <p:spPr>
          <a:xfrm>
            <a:off x="4165600" y="6304234"/>
            <a:ext cx="3860800" cy="365125"/>
          </a:xfrm>
          <a:prstGeom prst="rect">
            <a:avLst/>
          </a:prstGeom>
        </p:spPr>
        <p:txBody>
          <a:bodyPr/>
          <a:lstStyle/>
          <a:p>
            <a:endParaRPr lang="pt-PT" dirty="0"/>
          </a:p>
        </p:txBody>
      </p:sp>
      <p:sp>
        <p:nvSpPr>
          <p:cNvPr id="6" name="Slide Number Placeholder 5"/>
          <p:cNvSpPr>
            <a:spLocks noGrp="1"/>
          </p:cNvSpPr>
          <p:nvPr>
            <p:ph type="sldNum" sz="quarter" idx="12"/>
          </p:nvPr>
        </p:nvSpPr>
        <p:spPr>
          <a:xfrm>
            <a:off x="9155856" y="6304235"/>
            <a:ext cx="2844800" cy="365125"/>
          </a:xfrm>
          <a:prstGeom prst="rect">
            <a:avLst/>
          </a:prstGeom>
        </p:spPr>
        <p:txBody>
          <a:bodyPr/>
          <a:lstStyle/>
          <a:p>
            <a:fld id="{4638FECA-F2E4-4E05-92EC-58E99EA0B15D}" type="slidenum">
              <a:rPr lang="pt-PT" smtClean="0"/>
              <a:pPr/>
              <a:t>‹#›</a:t>
            </a:fld>
            <a:endParaRPr lang="pt-P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pt-PT"/>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A7B8B8-6764-4DB0-A962-41300A23605B}" type="datetimeFigureOut">
              <a:rPr lang="pt-PT" smtClean="0"/>
              <a:pPr/>
              <a:t>26/10/2022</a:t>
            </a:fld>
            <a:endParaRPr lang="pt-PT"/>
          </a:p>
        </p:txBody>
      </p:sp>
      <p:sp>
        <p:nvSpPr>
          <p:cNvPr id="5" name="Footer Placeholder 4"/>
          <p:cNvSpPr>
            <a:spLocks noGrp="1"/>
          </p:cNvSpPr>
          <p:nvPr>
            <p:ph type="ftr" sz="quarter" idx="11"/>
          </p:nvPr>
        </p:nvSpPr>
        <p:spPr>
          <a:xfrm>
            <a:off x="10300096" y="6237312"/>
            <a:ext cx="3860800" cy="365125"/>
          </a:xfrm>
          <a:prstGeom prst="rect">
            <a:avLst/>
          </a:prstGeom>
        </p:spPr>
        <p:txBody>
          <a:bodyPr/>
          <a:lstStyle/>
          <a:p>
            <a:endParaRPr lang="pt-PT"/>
          </a:p>
        </p:txBody>
      </p:sp>
      <p:sp>
        <p:nvSpPr>
          <p:cNvPr id="6" name="Slide Number Placeholder 5"/>
          <p:cNvSpPr>
            <a:spLocks noGrp="1"/>
          </p:cNvSpPr>
          <p:nvPr>
            <p:ph type="sldNum" sz="quarter" idx="12"/>
          </p:nvPr>
        </p:nvSpPr>
        <p:spPr>
          <a:xfrm>
            <a:off x="9155856" y="6304235"/>
            <a:ext cx="2844800" cy="365125"/>
          </a:xfrm>
          <a:prstGeom prst="rect">
            <a:avLst/>
          </a:prstGeom>
        </p:spPr>
        <p:txBody>
          <a:bodyPr/>
          <a:lstStyle/>
          <a:p>
            <a:fld id="{4638FECA-F2E4-4E05-92EC-58E99EA0B15D}" type="slidenum">
              <a:rPr lang="pt-PT" smtClean="0"/>
              <a:pPr/>
              <a:t>‹#›</a:t>
            </a:fld>
            <a:endParaRPr lang="pt-P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PT"/>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5" name="Date Placeholder 4"/>
          <p:cNvSpPr>
            <a:spLocks noGrp="1"/>
          </p:cNvSpPr>
          <p:nvPr>
            <p:ph type="dt" sz="half" idx="10"/>
          </p:nvPr>
        </p:nvSpPr>
        <p:spPr/>
        <p:txBody>
          <a:bodyPr/>
          <a:lstStyle/>
          <a:p>
            <a:fld id="{1CA7B8B8-6764-4DB0-A962-41300A23605B}" type="datetimeFigureOut">
              <a:rPr lang="pt-PT" smtClean="0"/>
              <a:pPr/>
              <a:t>26/10/2022</a:t>
            </a:fld>
            <a:endParaRPr lang="pt-PT"/>
          </a:p>
        </p:txBody>
      </p:sp>
      <p:sp>
        <p:nvSpPr>
          <p:cNvPr id="6" name="Footer Placeholder 5"/>
          <p:cNvSpPr>
            <a:spLocks noGrp="1"/>
          </p:cNvSpPr>
          <p:nvPr>
            <p:ph type="ftr" sz="quarter" idx="11"/>
          </p:nvPr>
        </p:nvSpPr>
        <p:spPr>
          <a:xfrm>
            <a:off x="10300096" y="6237312"/>
            <a:ext cx="3860800" cy="365125"/>
          </a:xfrm>
          <a:prstGeom prst="rect">
            <a:avLst/>
          </a:prstGeom>
        </p:spPr>
        <p:txBody>
          <a:bodyPr/>
          <a:lstStyle/>
          <a:p>
            <a:endParaRPr lang="pt-PT"/>
          </a:p>
        </p:txBody>
      </p:sp>
      <p:sp>
        <p:nvSpPr>
          <p:cNvPr id="7" name="Slide Number Placeholder 6"/>
          <p:cNvSpPr>
            <a:spLocks noGrp="1"/>
          </p:cNvSpPr>
          <p:nvPr>
            <p:ph type="sldNum" sz="quarter" idx="12"/>
          </p:nvPr>
        </p:nvSpPr>
        <p:spPr>
          <a:xfrm>
            <a:off x="9155856" y="6304235"/>
            <a:ext cx="2844800" cy="365125"/>
          </a:xfrm>
          <a:prstGeom prst="rect">
            <a:avLst/>
          </a:prstGeom>
        </p:spPr>
        <p:txBody>
          <a:bodyPr/>
          <a:lstStyle/>
          <a:p>
            <a:fld id="{4638FECA-F2E4-4E05-92EC-58E99EA0B15D}" type="slidenum">
              <a:rPr lang="pt-PT" smtClean="0"/>
              <a:pPr/>
              <a:t>‹#›</a:t>
            </a:fld>
            <a:endParaRPr lang="pt-P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pt-PT"/>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7" name="Date Placeholder 6"/>
          <p:cNvSpPr>
            <a:spLocks noGrp="1"/>
          </p:cNvSpPr>
          <p:nvPr>
            <p:ph type="dt" sz="half" idx="10"/>
          </p:nvPr>
        </p:nvSpPr>
        <p:spPr/>
        <p:txBody>
          <a:bodyPr/>
          <a:lstStyle/>
          <a:p>
            <a:fld id="{1CA7B8B8-6764-4DB0-A962-41300A23605B}" type="datetimeFigureOut">
              <a:rPr lang="pt-PT" smtClean="0"/>
              <a:pPr/>
              <a:t>26/10/2022</a:t>
            </a:fld>
            <a:endParaRPr lang="pt-PT"/>
          </a:p>
        </p:txBody>
      </p:sp>
      <p:sp>
        <p:nvSpPr>
          <p:cNvPr id="8" name="Footer Placeholder 7"/>
          <p:cNvSpPr>
            <a:spLocks noGrp="1"/>
          </p:cNvSpPr>
          <p:nvPr>
            <p:ph type="ftr" sz="quarter" idx="11"/>
          </p:nvPr>
        </p:nvSpPr>
        <p:spPr>
          <a:xfrm>
            <a:off x="10300096" y="6237312"/>
            <a:ext cx="3860800" cy="365125"/>
          </a:xfrm>
          <a:prstGeom prst="rect">
            <a:avLst/>
          </a:prstGeom>
        </p:spPr>
        <p:txBody>
          <a:bodyPr/>
          <a:lstStyle/>
          <a:p>
            <a:endParaRPr lang="pt-PT"/>
          </a:p>
        </p:txBody>
      </p:sp>
      <p:sp>
        <p:nvSpPr>
          <p:cNvPr id="9" name="Slide Number Placeholder 8"/>
          <p:cNvSpPr>
            <a:spLocks noGrp="1"/>
          </p:cNvSpPr>
          <p:nvPr>
            <p:ph type="sldNum" sz="quarter" idx="12"/>
          </p:nvPr>
        </p:nvSpPr>
        <p:spPr>
          <a:xfrm>
            <a:off x="9155856" y="6304235"/>
            <a:ext cx="2844800" cy="365125"/>
          </a:xfrm>
          <a:prstGeom prst="rect">
            <a:avLst/>
          </a:prstGeom>
        </p:spPr>
        <p:txBody>
          <a:bodyPr/>
          <a:lstStyle/>
          <a:p>
            <a:fld id="{4638FECA-F2E4-4E05-92EC-58E99EA0B15D}" type="slidenum">
              <a:rPr lang="pt-PT" smtClean="0"/>
              <a:pPr/>
              <a:t>‹#›</a:t>
            </a:fld>
            <a:endParaRPr lang="pt-P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24"/>
            <a:ext cx="12192000" cy="6858000"/>
          </a:xfrm>
          <a:prstGeom prst="rect">
            <a:avLst/>
          </a:prstGeom>
          <a:solidFill>
            <a:srgbClr val="008000"/>
          </a:solidFill>
          <a:ln>
            <a:solidFill>
              <a:srgbClr val="008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PT" sz="1800"/>
          </a:p>
        </p:txBody>
      </p:sp>
      <p:sp>
        <p:nvSpPr>
          <p:cNvPr id="9" name="Rectangle 8"/>
          <p:cNvSpPr/>
          <p:nvPr/>
        </p:nvSpPr>
        <p:spPr>
          <a:xfrm>
            <a:off x="239349" y="178707"/>
            <a:ext cx="11713301" cy="6444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p>
        </p:txBody>
      </p:sp>
      <p:sp>
        <p:nvSpPr>
          <p:cNvPr id="2" name="Title Placeholder 1"/>
          <p:cNvSpPr>
            <a:spLocks noGrp="1"/>
          </p:cNvSpPr>
          <p:nvPr>
            <p:ph type="title"/>
          </p:nvPr>
        </p:nvSpPr>
        <p:spPr>
          <a:xfrm>
            <a:off x="609600" y="367944"/>
            <a:ext cx="10972800" cy="1143000"/>
          </a:xfrm>
          <a:prstGeom prst="rect">
            <a:avLst/>
          </a:prstGeom>
        </p:spPr>
        <p:txBody>
          <a:bodyPr vert="horz" lIns="91440" tIns="45720" rIns="91440" bIns="45720" rtlCol="0" anchor="ctr">
            <a:normAutofit/>
          </a:bodyPr>
          <a:lstStyle/>
          <a:p>
            <a:r>
              <a:rPr lang="en-GB" noProof="0"/>
              <a:t> 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A7B8B8-6764-4DB0-A962-41300A23605B}" type="datetimeFigureOut">
              <a:rPr lang="pt-PT" smtClean="0"/>
              <a:pPr/>
              <a:t>26/10/2022</a:t>
            </a:fld>
            <a:endParaRPr lang="pt-PT"/>
          </a:p>
        </p:txBody>
      </p:sp>
      <p:sp>
        <p:nvSpPr>
          <p:cNvPr id="8" name="TextBox 7">
            <a:extLst>
              <a:ext uri="{FF2B5EF4-FFF2-40B4-BE49-F238E27FC236}">
                <a16:creationId xmlns:a16="http://schemas.microsoft.com/office/drawing/2014/main" id="{CDCCD1F6-3FF8-4BD1-B53B-F464B51FEA77}"/>
              </a:ext>
            </a:extLst>
          </p:cNvPr>
          <p:cNvSpPr txBox="1"/>
          <p:nvPr userDrawn="1"/>
        </p:nvSpPr>
        <p:spPr>
          <a:xfrm>
            <a:off x="8904312" y="6304235"/>
            <a:ext cx="3692104" cy="307777"/>
          </a:xfrm>
          <a:prstGeom prst="rect">
            <a:avLst/>
          </a:prstGeom>
          <a:noFill/>
        </p:spPr>
        <p:txBody>
          <a:bodyPr wrap="square" rtlCol="0">
            <a:spAutoFit/>
          </a:bodyPr>
          <a:lstStyle/>
          <a:p>
            <a:r>
              <a:rPr lang="pt-PT" sz="1400" b="1" dirty="0">
                <a:solidFill>
                  <a:schemeClr val="bg1">
                    <a:lumMod val="50000"/>
                  </a:schemeClr>
                </a:solidFill>
                <a:latin typeface="Trebuchet MS" panose="020B0603020202020204" pitchFamily="34" charset="0"/>
                <a:ea typeface="Tahoma" panose="020B0604030504040204" pitchFamily="34" charset="0"/>
                <a:cs typeface="Tahoma" panose="020B0604030504040204" pitchFamily="34" charset="0"/>
              </a:rPr>
              <a:t>Margarida Tomé, </a:t>
            </a:r>
            <a:r>
              <a:rPr lang="pt-PT" sz="1400" b="1" dirty="0" err="1">
                <a:solidFill>
                  <a:schemeClr val="bg1">
                    <a:lumMod val="50000"/>
                  </a:schemeClr>
                </a:solidFill>
                <a:latin typeface="Trebuchet MS" panose="020B0603020202020204" pitchFamily="34" charset="0"/>
                <a:ea typeface="Tahoma" panose="020B0604030504040204" pitchFamily="34" charset="0"/>
                <a:cs typeface="Tahoma" panose="020B0604030504040204" pitchFamily="34" charset="0"/>
              </a:rPr>
              <a:t>last</a:t>
            </a:r>
            <a:r>
              <a:rPr lang="pt-PT" sz="1400" b="1" dirty="0">
                <a:solidFill>
                  <a:schemeClr val="bg1">
                    <a:lumMod val="50000"/>
                  </a:schemeClr>
                </a:solidFill>
                <a:latin typeface="Trebuchet MS" panose="020B0603020202020204" pitchFamily="34" charset="0"/>
                <a:ea typeface="Tahoma" panose="020B0604030504040204" pitchFamily="34" charset="0"/>
                <a:cs typeface="Tahoma" panose="020B0604030504040204" pitchFamily="34" charset="0"/>
              </a:rPr>
              <a:t> </a:t>
            </a:r>
            <a:r>
              <a:rPr lang="pt-PT" sz="1400" b="1" dirty="0" err="1">
                <a:solidFill>
                  <a:schemeClr val="bg1">
                    <a:lumMod val="50000"/>
                  </a:schemeClr>
                </a:solidFill>
                <a:latin typeface="Trebuchet MS" panose="020B0603020202020204" pitchFamily="34" charset="0"/>
                <a:ea typeface="Tahoma" panose="020B0604030504040204" pitchFamily="34" charset="0"/>
                <a:cs typeface="Tahoma" panose="020B0604030504040204" pitchFamily="34" charset="0"/>
              </a:rPr>
              <a:t>revison</a:t>
            </a:r>
            <a:r>
              <a:rPr lang="pt-PT" sz="1400" b="1" dirty="0">
                <a:solidFill>
                  <a:schemeClr val="bg1">
                    <a:lumMod val="50000"/>
                  </a:schemeClr>
                </a:solidFill>
                <a:latin typeface="Trebuchet MS" panose="020B0603020202020204" pitchFamily="34" charset="0"/>
                <a:ea typeface="Tahoma" panose="020B0604030504040204" pitchFamily="34" charset="0"/>
                <a:cs typeface="Tahoma" panose="020B0604030504040204" pitchFamily="34" charset="0"/>
              </a:rPr>
              <a:t> 2021</a:t>
            </a:r>
            <a:endParaRPr lang="en-GB" sz="1400" b="1" dirty="0">
              <a:solidFill>
                <a:schemeClr val="bg1">
                  <a:lumMod val="50000"/>
                </a:schemeClr>
              </a:solidFill>
              <a:latin typeface="Trebuchet MS" panose="020B0603020202020204" pitchFamily="34" charset="0"/>
              <a:ea typeface="Tahoma" panose="020B0604030504040204" pitchFamily="34" charset="0"/>
              <a:cs typeface="Tahoma" panose="020B0604030504040204" pitchFamily="34" charset="0"/>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91" r:id="rId3"/>
    <p:sldLayoutId id="2147483727" r:id="rId4"/>
    <p:sldLayoutId id="2147483692" r:id="rId5"/>
    <p:sldLayoutId id="2147483694"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726" r:id="rId16"/>
  </p:sldLayoutIdLst>
  <p:txStyles>
    <p:titleStyle>
      <a:lvl1pPr algn="ctr" defTabSz="914400" rtl="0" eaLnBrk="1" latinLnBrk="0" hangingPunct="1">
        <a:spcBef>
          <a:spcPct val="0"/>
        </a:spcBef>
        <a:buClr>
          <a:srgbClr val="008000"/>
        </a:buClr>
        <a:buFont typeface="Wingdings" pitchFamily="2" charset="2"/>
        <a:buChar char="§"/>
        <a:defRPr sz="3600" b="1" kern="1200">
          <a:solidFill>
            <a:srgbClr val="008000"/>
          </a:solidFill>
          <a:latin typeface="Trebuchet MS" pitchFamily="34" charset="0"/>
          <a:ea typeface="+mj-ea"/>
          <a:cs typeface="+mj-cs"/>
        </a:defRPr>
      </a:lvl1pPr>
    </p:titleStyle>
    <p:bodyStyle>
      <a:lvl1pPr marL="342900" indent="-342900" algn="l" defTabSz="914400" rtl="0" eaLnBrk="1" latinLnBrk="0" hangingPunct="1">
        <a:spcBef>
          <a:spcPct val="20000"/>
        </a:spcBef>
        <a:buClr>
          <a:srgbClr val="008000"/>
        </a:buClr>
        <a:buSzPct val="90000"/>
        <a:buFont typeface="Wingdings" pitchFamily="2" charset="2"/>
        <a:buChar char="ü"/>
        <a:defRPr sz="3200" kern="1200">
          <a:solidFill>
            <a:schemeClr val="tx1"/>
          </a:solidFill>
          <a:latin typeface="Trebuchet MS" pitchFamily="34" charset="0"/>
          <a:ea typeface="+mn-ea"/>
          <a:cs typeface="+mn-cs"/>
        </a:defRPr>
      </a:lvl1pPr>
      <a:lvl2pPr marL="742950" indent="-285750" algn="l" defTabSz="914400" rtl="0" eaLnBrk="1" latinLnBrk="0" hangingPunct="1">
        <a:spcBef>
          <a:spcPct val="20000"/>
        </a:spcBef>
        <a:buClr>
          <a:srgbClr val="008000"/>
        </a:buClr>
        <a:buFont typeface="Arial" pitchFamily="34" charset="0"/>
        <a:buChar char="–"/>
        <a:defRPr sz="2800" kern="1200">
          <a:solidFill>
            <a:schemeClr val="tx1"/>
          </a:solidFill>
          <a:latin typeface="Trebuchet MS" pitchFamily="34" charset="0"/>
          <a:ea typeface="+mn-ea"/>
          <a:cs typeface="+mn-cs"/>
        </a:defRPr>
      </a:lvl2pPr>
      <a:lvl3pPr marL="1143000" indent="-228600" algn="l" defTabSz="914400" rtl="0" eaLnBrk="1" latinLnBrk="0" hangingPunct="1">
        <a:spcBef>
          <a:spcPct val="20000"/>
        </a:spcBef>
        <a:buClr>
          <a:srgbClr val="008000"/>
        </a:buClr>
        <a:buFont typeface="Arial" pitchFamily="34" charset="0"/>
        <a:buChar char="•"/>
        <a:defRPr sz="2400" kern="1200">
          <a:solidFill>
            <a:schemeClr val="tx1"/>
          </a:solidFill>
          <a:latin typeface="Trebuchet MS"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rebuchet MS"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6.xml"/><Relationship Id="rId1" Type="http://schemas.openxmlformats.org/officeDocument/2006/relationships/slideLayout" Target="../slideLayouts/slideLayout3.xml"/><Relationship Id="rId4" Type="http://schemas.openxmlformats.org/officeDocument/2006/relationships/hyperlink" Target="http://www.r-project.org/"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www.analyticssteps.com/blogs/apply-family-functions-r" TargetMode="External"/><Relationship Id="rId2" Type="http://schemas.openxmlformats.org/officeDocument/2006/relationships/hyperlink" Target="https://www.guru99.com/r-apply-sapply-tapply.html#1" TargetMode="Externa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hyperlink" Target="https://www.gastonsanchez.com/r4strings/formatting.html" TargetMode="Externa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hyperlink" Target="https://www.r-bloggers.com/2012/12/joining-2-r-data-sets-with-different-column-names/" TargetMode="External"/><Relationship Id="rId2" Type="http://schemas.openxmlformats.org/officeDocument/2006/relationships/hyperlink" Target="https://www.r-bloggers.com/2011/05/to-attach-or-not-attach-that-is-the-question/" TargetMode="External"/><Relationship Id="rId1" Type="http://schemas.openxmlformats.org/officeDocument/2006/relationships/slideLayout" Target="../slideLayouts/slideLayout4.xml"/><Relationship Id="rId4" Type="http://schemas.openxmlformats.org/officeDocument/2006/relationships/hyperlink" Target="https://r4ds.had.co.nz/workflow-scripts.html" TargetMode="External"/></Relationships>
</file>

<file path=ppt/slides/_rels/slide47.xml.rels><?xml version="1.0" encoding="UTF-8" standalone="yes"?>
<Relationships xmlns="http://schemas.openxmlformats.org/package/2006/relationships"><Relationship Id="rId2" Type="http://schemas.openxmlformats.org/officeDocument/2006/relationships/hyperlink" Target="https://www.geeksforgeeks.org/comments-in-r/" TargetMode="Externa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www.r-project.org/"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https://www.rstudio.com/products/rstudio/download/"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449"/>
            <a:ext cx="12350011" cy="9263911"/>
          </a:xfrm>
          <a:prstGeom prst="rect">
            <a:avLst/>
          </a:prstGeom>
        </p:spPr>
      </p:pic>
      <p:sp>
        <p:nvSpPr>
          <p:cNvPr id="192514" name="Rectangle 2"/>
          <p:cNvSpPr>
            <a:spLocks noGrp="1" noChangeArrowheads="1"/>
          </p:cNvSpPr>
          <p:nvPr>
            <p:ph type="ctrTitle"/>
          </p:nvPr>
        </p:nvSpPr>
        <p:spPr>
          <a:xfrm>
            <a:off x="1947656" y="980728"/>
            <a:ext cx="8296688" cy="3384376"/>
          </a:xfrm>
          <a:solidFill>
            <a:schemeClr val="bg1"/>
          </a:solidFill>
        </p:spPr>
        <p:txBody>
          <a:bodyPr>
            <a:normAutofit/>
          </a:bodyPr>
          <a:lstStyle/>
          <a:p>
            <a:pPr>
              <a:buNone/>
            </a:pPr>
            <a:r>
              <a:rPr lang="en-US" dirty="0"/>
              <a:t>R – Reading, pre-processing and exploring data</a:t>
            </a:r>
            <a:endParaRPr lang="pt-PT" dirty="0"/>
          </a:p>
        </p:txBody>
      </p:sp>
    </p:spTree>
    <p:extLst>
      <p:ext uri="{BB962C8B-B14F-4D97-AF65-F5344CB8AC3E}">
        <p14:creationId xmlns:p14="http://schemas.microsoft.com/office/powerpoint/2010/main" val="2857500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C92076-F00D-4BAD-82F3-EC38DB1C5BAE}"/>
              </a:ext>
            </a:extLst>
          </p:cNvPr>
          <p:cNvSpPr>
            <a:spLocks noGrp="1"/>
          </p:cNvSpPr>
          <p:nvPr>
            <p:ph type="title"/>
          </p:nvPr>
        </p:nvSpPr>
        <p:spPr/>
        <p:txBody>
          <a:bodyPr/>
          <a:lstStyle/>
          <a:p>
            <a:r>
              <a:rPr lang="pt-PT" dirty="0" err="1"/>
              <a:t>The</a:t>
            </a:r>
            <a:r>
              <a:rPr lang="pt-PT" dirty="0"/>
              <a:t> R </a:t>
            </a:r>
            <a:r>
              <a:rPr lang="pt-PT" dirty="0" err="1"/>
              <a:t>studio</a:t>
            </a:r>
            <a:r>
              <a:rPr lang="pt-PT" dirty="0"/>
              <a:t> </a:t>
            </a:r>
            <a:r>
              <a:rPr lang="pt-PT" dirty="0" err="1"/>
              <a:t>environment</a:t>
            </a:r>
            <a:endParaRPr lang="en-GB" dirty="0"/>
          </a:p>
        </p:txBody>
      </p:sp>
    </p:spTree>
    <p:extLst>
      <p:ext uri="{BB962C8B-B14F-4D97-AF65-F5344CB8AC3E}">
        <p14:creationId xmlns:p14="http://schemas.microsoft.com/office/powerpoint/2010/main" val="1004680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 </a:t>
            </a:r>
            <a:r>
              <a:rPr lang="pt-PT" dirty="0" err="1"/>
              <a:t>Using</a:t>
            </a:r>
            <a:r>
              <a:rPr lang="pt-PT" dirty="0"/>
              <a:t> R</a:t>
            </a:r>
            <a:endParaRPr lang="en-US" dirty="0"/>
          </a:p>
        </p:txBody>
      </p:sp>
      <p:sp>
        <p:nvSpPr>
          <p:cNvPr id="119811" name="Rectangle 3"/>
          <p:cNvSpPr>
            <a:spLocks noGrp="1" noChangeArrowheads="1"/>
          </p:cNvSpPr>
          <p:nvPr>
            <p:ph idx="1"/>
          </p:nvPr>
        </p:nvSpPr>
        <p:spPr/>
        <p:txBody>
          <a:bodyPr>
            <a:normAutofit/>
          </a:bodyPr>
          <a:lstStyle/>
          <a:p>
            <a:r>
              <a:rPr lang="pt-PT" altLang="en-US" dirty="0" err="1"/>
              <a:t>You</a:t>
            </a:r>
            <a:r>
              <a:rPr lang="pt-PT" altLang="en-US" dirty="0"/>
              <a:t> can use R in </a:t>
            </a:r>
            <a:r>
              <a:rPr lang="pt-PT" altLang="en-US" dirty="0" err="1"/>
              <a:t>two</a:t>
            </a:r>
            <a:r>
              <a:rPr lang="pt-PT" altLang="en-US" dirty="0"/>
              <a:t> </a:t>
            </a:r>
            <a:r>
              <a:rPr lang="pt-PT" altLang="en-US" dirty="0" err="1"/>
              <a:t>ways</a:t>
            </a:r>
            <a:r>
              <a:rPr lang="pt-PT" altLang="en-US" dirty="0"/>
              <a:t>:</a:t>
            </a:r>
          </a:p>
          <a:p>
            <a:pPr lvl="1"/>
            <a:r>
              <a:rPr lang="pt-PT" altLang="en-US" dirty="0" err="1"/>
              <a:t>by</a:t>
            </a:r>
            <a:r>
              <a:rPr lang="pt-PT" altLang="en-US" dirty="0"/>
              <a:t> </a:t>
            </a:r>
            <a:r>
              <a:rPr lang="pt-PT" altLang="en-US" dirty="0" err="1"/>
              <a:t>typing</a:t>
            </a:r>
            <a:r>
              <a:rPr lang="pt-PT" altLang="en-US" dirty="0"/>
              <a:t> </a:t>
            </a:r>
            <a:r>
              <a:rPr lang="pt-PT" altLang="en-US" dirty="0" err="1"/>
              <a:t>the</a:t>
            </a:r>
            <a:r>
              <a:rPr lang="pt-PT" altLang="en-US" dirty="0"/>
              <a:t> </a:t>
            </a:r>
            <a:r>
              <a:rPr lang="pt-PT" altLang="en-US" dirty="0" err="1"/>
              <a:t>instructions</a:t>
            </a:r>
            <a:r>
              <a:rPr lang="pt-PT" altLang="en-US" dirty="0"/>
              <a:t> in </a:t>
            </a:r>
            <a:r>
              <a:rPr lang="pt-PT" altLang="en-US" dirty="0" err="1"/>
              <a:t>the</a:t>
            </a:r>
            <a:r>
              <a:rPr lang="pt-PT" altLang="en-US" dirty="0"/>
              <a:t> console, </a:t>
            </a:r>
            <a:r>
              <a:rPr lang="pt-PT" altLang="en-US" dirty="0" err="1"/>
              <a:t>one</a:t>
            </a:r>
            <a:r>
              <a:rPr lang="pt-PT" altLang="en-US" dirty="0"/>
              <a:t> </a:t>
            </a:r>
            <a:r>
              <a:rPr lang="pt-PT" altLang="en-US" dirty="0" err="1"/>
              <a:t>after</a:t>
            </a:r>
            <a:r>
              <a:rPr lang="pt-PT" altLang="en-US" dirty="0"/>
              <a:t> </a:t>
            </a:r>
            <a:r>
              <a:rPr lang="pt-PT" altLang="en-US" dirty="0" err="1"/>
              <a:t>the</a:t>
            </a:r>
            <a:r>
              <a:rPr lang="pt-PT" altLang="en-US" dirty="0"/>
              <a:t> </a:t>
            </a:r>
            <a:r>
              <a:rPr lang="pt-PT" altLang="en-US" dirty="0" err="1"/>
              <a:t>other</a:t>
            </a:r>
            <a:r>
              <a:rPr lang="pt-PT" altLang="en-US" dirty="0"/>
              <a:t>, in </a:t>
            </a:r>
            <a:r>
              <a:rPr lang="pt-PT" altLang="en-US" dirty="0" err="1"/>
              <a:t>the</a:t>
            </a:r>
            <a:r>
              <a:rPr lang="pt-PT" altLang="en-US" dirty="0"/>
              <a:t> R </a:t>
            </a:r>
            <a:r>
              <a:rPr lang="pt-PT" altLang="en-US" dirty="0" err="1"/>
              <a:t>command</a:t>
            </a:r>
            <a:r>
              <a:rPr lang="pt-PT" altLang="en-US" dirty="0"/>
              <a:t> (</a:t>
            </a:r>
            <a:r>
              <a:rPr lang="pt-PT" altLang="en-US" dirty="0" err="1"/>
              <a:t>after</a:t>
            </a:r>
            <a:r>
              <a:rPr lang="pt-PT" altLang="en-US" dirty="0"/>
              <a:t> &gt;)</a:t>
            </a:r>
          </a:p>
          <a:p>
            <a:pPr lvl="1"/>
            <a:r>
              <a:rPr lang="pt-PT" altLang="en-US" dirty="0" err="1"/>
              <a:t>by</a:t>
            </a:r>
            <a:r>
              <a:rPr lang="pt-PT" altLang="en-US" dirty="0"/>
              <a:t>  </a:t>
            </a:r>
            <a:r>
              <a:rPr lang="pt-PT" altLang="en-US" dirty="0" err="1"/>
              <a:t>writing</a:t>
            </a:r>
            <a:r>
              <a:rPr lang="pt-PT" altLang="en-US" dirty="0"/>
              <a:t> a </a:t>
            </a:r>
            <a:r>
              <a:rPr lang="pt-PT" altLang="en-US" dirty="0" err="1"/>
              <a:t>list</a:t>
            </a:r>
            <a:r>
              <a:rPr lang="pt-PT" altLang="en-US" dirty="0"/>
              <a:t> </a:t>
            </a:r>
            <a:r>
              <a:rPr lang="pt-PT" altLang="en-US" dirty="0" err="1"/>
              <a:t>of</a:t>
            </a:r>
            <a:r>
              <a:rPr lang="pt-PT" altLang="en-US" dirty="0"/>
              <a:t> </a:t>
            </a:r>
            <a:r>
              <a:rPr lang="pt-PT" altLang="en-US" dirty="0" err="1"/>
              <a:t>commands</a:t>
            </a:r>
            <a:r>
              <a:rPr lang="pt-PT" altLang="en-US" dirty="0"/>
              <a:t> in a file </a:t>
            </a:r>
            <a:r>
              <a:rPr lang="pt-PT" altLang="en-US" dirty="0" err="1"/>
              <a:t>and</a:t>
            </a:r>
            <a:r>
              <a:rPr lang="pt-PT" altLang="en-US" dirty="0"/>
              <a:t> use </a:t>
            </a:r>
            <a:r>
              <a:rPr lang="pt-PT" altLang="en-US" dirty="0" err="1"/>
              <a:t>it</a:t>
            </a:r>
            <a:r>
              <a:rPr lang="pt-PT" altLang="en-US" dirty="0"/>
              <a:t> </a:t>
            </a:r>
            <a:r>
              <a:rPr lang="pt-PT" altLang="en-US" dirty="0" err="1"/>
              <a:t>any</a:t>
            </a:r>
            <a:r>
              <a:rPr lang="pt-PT" altLang="en-US" dirty="0"/>
              <a:t> time </a:t>
            </a:r>
            <a:r>
              <a:rPr lang="pt-PT" altLang="en-US" dirty="0" err="1"/>
              <a:t>you</a:t>
            </a:r>
            <a:r>
              <a:rPr lang="pt-PT" altLang="en-US" dirty="0"/>
              <a:t> </a:t>
            </a:r>
            <a:r>
              <a:rPr lang="pt-PT" altLang="en-US" dirty="0" err="1"/>
              <a:t>need</a:t>
            </a:r>
            <a:r>
              <a:rPr lang="pt-PT" altLang="en-US" dirty="0"/>
              <a:t> (a script); </a:t>
            </a:r>
            <a:r>
              <a:rPr lang="pt-PT" altLang="en-US" dirty="0" err="1"/>
              <a:t>this</a:t>
            </a:r>
            <a:r>
              <a:rPr lang="pt-PT" altLang="en-US" dirty="0"/>
              <a:t> </a:t>
            </a:r>
            <a:r>
              <a:rPr lang="pt-PT" altLang="en-US" dirty="0" err="1"/>
              <a:t>is</a:t>
            </a:r>
            <a:r>
              <a:rPr lang="pt-PT" altLang="en-US" dirty="0"/>
              <a:t> </a:t>
            </a:r>
            <a:r>
              <a:rPr lang="pt-PT" altLang="en-US" dirty="0" err="1"/>
              <a:t>the</a:t>
            </a:r>
            <a:r>
              <a:rPr lang="pt-PT" altLang="en-US" dirty="0"/>
              <a:t> </a:t>
            </a:r>
            <a:r>
              <a:rPr lang="pt-PT" altLang="en-US" dirty="0" err="1"/>
              <a:t>way</a:t>
            </a:r>
            <a:r>
              <a:rPr lang="pt-PT" altLang="en-US" dirty="0"/>
              <a:t> </a:t>
            </a:r>
            <a:r>
              <a:rPr lang="pt-PT" altLang="en-US" dirty="0" err="1"/>
              <a:t>we</a:t>
            </a:r>
            <a:r>
              <a:rPr lang="pt-PT" altLang="en-US" dirty="0"/>
              <a:t> are </a:t>
            </a:r>
            <a:r>
              <a:rPr lang="pt-PT" altLang="en-US" dirty="0" err="1"/>
              <a:t>going</a:t>
            </a:r>
            <a:r>
              <a:rPr lang="pt-PT" altLang="en-US" dirty="0"/>
              <a:t> to use R</a:t>
            </a:r>
          </a:p>
          <a:p>
            <a:r>
              <a:rPr lang="pt-PT" altLang="en-US" dirty="0" err="1"/>
              <a:t>The</a:t>
            </a:r>
            <a:r>
              <a:rPr lang="pt-PT" altLang="en-US" dirty="0"/>
              <a:t> </a:t>
            </a:r>
            <a:r>
              <a:rPr lang="pt-PT" altLang="en-US" dirty="0" err="1"/>
              <a:t>best</a:t>
            </a:r>
            <a:r>
              <a:rPr lang="pt-PT" altLang="en-US" dirty="0"/>
              <a:t> </a:t>
            </a:r>
            <a:r>
              <a:rPr lang="pt-PT" altLang="en-US" dirty="0" err="1"/>
              <a:t>way</a:t>
            </a:r>
            <a:r>
              <a:rPr lang="pt-PT" altLang="en-US" dirty="0"/>
              <a:t> to </a:t>
            </a:r>
            <a:r>
              <a:rPr lang="pt-PT" altLang="en-US" dirty="0" err="1"/>
              <a:t>learn</a:t>
            </a:r>
            <a:r>
              <a:rPr lang="pt-PT" altLang="en-US" dirty="0"/>
              <a:t> R </a:t>
            </a:r>
            <a:r>
              <a:rPr lang="pt-PT" altLang="en-US" dirty="0" err="1"/>
              <a:t>is</a:t>
            </a:r>
            <a:r>
              <a:rPr lang="pt-PT" altLang="en-US" dirty="0"/>
              <a:t> to </a:t>
            </a:r>
            <a:r>
              <a:rPr lang="pt-PT" altLang="en-US" dirty="0" err="1"/>
              <a:t>start</a:t>
            </a:r>
            <a:r>
              <a:rPr lang="pt-PT" altLang="en-US" dirty="0"/>
              <a:t> to solve “</a:t>
            </a:r>
            <a:r>
              <a:rPr lang="pt-PT" altLang="en-US" dirty="0" err="1"/>
              <a:t>problems</a:t>
            </a:r>
            <a:r>
              <a:rPr lang="pt-PT" altLang="en-US" dirty="0"/>
              <a:t>” </a:t>
            </a:r>
            <a:r>
              <a:rPr lang="pt-PT" altLang="en-US" dirty="0" err="1"/>
              <a:t>with</a:t>
            </a:r>
            <a:r>
              <a:rPr lang="pt-PT" altLang="en-US" dirty="0"/>
              <a:t> </a:t>
            </a:r>
            <a:r>
              <a:rPr lang="pt-PT" altLang="en-US" dirty="0" err="1"/>
              <a:t>the</a:t>
            </a:r>
            <a:r>
              <a:rPr lang="pt-PT" altLang="en-US" dirty="0"/>
              <a:t> </a:t>
            </a:r>
            <a:r>
              <a:rPr lang="pt-PT" altLang="en-US" dirty="0" err="1"/>
              <a:t>help</a:t>
            </a:r>
            <a:r>
              <a:rPr lang="pt-PT" altLang="en-US" dirty="0"/>
              <a:t> </a:t>
            </a:r>
            <a:r>
              <a:rPr lang="pt-PT" altLang="en-US" dirty="0" err="1"/>
              <a:t>of</a:t>
            </a:r>
            <a:r>
              <a:rPr lang="pt-PT" altLang="en-US" dirty="0"/>
              <a:t> </a:t>
            </a:r>
            <a:r>
              <a:rPr lang="pt-PT" altLang="en-US" dirty="0" err="1"/>
              <a:t>someone</a:t>
            </a:r>
            <a:r>
              <a:rPr lang="pt-PT" altLang="en-US" dirty="0"/>
              <a:t> </a:t>
            </a:r>
            <a:r>
              <a:rPr lang="pt-PT" altLang="en-US" dirty="0" err="1"/>
              <a:t>that</a:t>
            </a:r>
            <a:r>
              <a:rPr lang="pt-PT" altLang="en-US" dirty="0"/>
              <a:t> </a:t>
            </a:r>
            <a:r>
              <a:rPr lang="pt-PT" altLang="en-US" dirty="0" err="1"/>
              <a:t>is</a:t>
            </a:r>
            <a:r>
              <a:rPr lang="pt-PT" altLang="en-US" dirty="0"/>
              <a:t> familiar </a:t>
            </a:r>
            <a:r>
              <a:rPr lang="pt-PT" altLang="en-US" dirty="0" err="1"/>
              <a:t>with</a:t>
            </a:r>
            <a:r>
              <a:rPr lang="pt-PT" altLang="en-US" dirty="0"/>
              <a:t> </a:t>
            </a:r>
            <a:r>
              <a:rPr lang="pt-PT" altLang="en-US" dirty="0" err="1"/>
              <a:t>it</a:t>
            </a:r>
            <a:endParaRPr lang="pt-PT" altLang="en-US" dirty="0"/>
          </a:p>
          <a:p>
            <a:r>
              <a:rPr lang="en-GB" altLang="en-US" dirty="0"/>
              <a:t>In the </a:t>
            </a:r>
            <a:r>
              <a:rPr lang="en-GB" altLang="en-US" dirty="0" err="1"/>
              <a:t>Rstudio</a:t>
            </a:r>
            <a:r>
              <a:rPr lang="en-GB" altLang="en-US" dirty="0"/>
              <a:t> interface, you can use the Help that is very powerful</a:t>
            </a:r>
          </a:p>
          <a:p>
            <a:pPr lvl="1"/>
            <a:endParaRPr lang="en-GB" altLang="en-US" dirty="0"/>
          </a:p>
        </p:txBody>
      </p:sp>
    </p:spTree>
    <p:extLst>
      <p:ext uri="{BB962C8B-B14F-4D97-AF65-F5344CB8AC3E}">
        <p14:creationId xmlns:p14="http://schemas.microsoft.com/office/powerpoint/2010/main" val="172392237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animEffect transition="in" filter="wipe(left)">
                                      <p:cBhvr>
                                        <p:cTn id="7" dur="500"/>
                                        <p:tgtEl>
                                          <p:spTgt spid="1198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9811">
                                            <p:txEl>
                                              <p:pRg st="1" end="1"/>
                                            </p:txEl>
                                          </p:spTgt>
                                        </p:tgtEl>
                                        <p:attrNameLst>
                                          <p:attrName>style.visibility</p:attrName>
                                        </p:attrNameLst>
                                      </p:cBhvr>
                                      <p:to>
                                        <p:strVal val="visible"/>
                                      </p:to>
                                    </p:set>
                                    <p:animEffect transition="in" filter="wipe(left)">
                                      <p:cBhvr>
                                        <p:cTn id="12" dur="500"/>
                                        <p:tgtEl>
                                          <p:spTgt spid="1198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9811">
                                            <p:txEl>
                                              <p:pRg st="2" end="2"/>
                                            </p:txEl>
                                          </p:spTgt>
                                        </p:tgtEl>
                                        <p:attrNameLst>
                                          <p:attrName>style.visibility</p:attrName>
                                        </p:attrNameLst>
                                      </p:cBhvr>
                                      <p:to>
                                        <p:strVal val="visible"/>
                                      </p:to>
                                    </p:set>
                                    <p:animEffect transition="in" filter="wipe(left)">
                                      <p:cBhvr>
                                        <p:cTn id="17" dur="500"/>
                                        <p:tgtEl>
                                          <p:spTgt spid="1198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9811">
                                            <p:txEl>
                                              <p:pRg st="3" end="3"/>
                                            </p:txEl>
                                          </p:spTgt>
                                        </p:tgtEl>
                                        <p:attrNameLst>
                                          <p:attrName>style.visibility</p:attrName>
                                        </p:attrNameLst>
                                      </p:cBhvr>
                                      <p:to>
                                        <p:strVal val="visible"/>
                                      </p:to>
                                    </p:set>
                                    <p:animEffect transition="in" filter="wipe(left)">
                                      <p:cBhvr>
                                        <p:cTn id="22" dur="500"/>
                                        <p:tgtEl>
                                          <p:spTgt spid="1198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bldLvl="5"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FD93FD3-6BE3-415B-976D-801FC341F7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1583" y="836631"/>
            <a:ext cx="8459293" cy="5832729"/>
          </a:xfrm>
          <a:prstGeom prst="rect">
            <a:avLst/>
          </a:prstGeom>
        </p:spPr>
      </p:pic>
      <p:sp>
        <p:nvSpPr>
          <p:cNvPr id="5" name="Title 4">
            <a:extLst>
              <a:ext uri="{FF2B5EF4-FFF2-40B4-BE49-F238E27FC236}">
                <a16:creationId xmlns:a16="http://schemas.microsoft.com/office/drawing/2014/main" id="{335B5925-46BA-4240-988B-6C71560532A6}"/>
              </a:ext>
            </a:extLst>
          </p:cNvPr>
          <p:cNvSpPr>
            <a:spLocks noGrp="1"/>
          </p:cNvSpPr>
          <p:nvPr>
            <p:ph type="title"/>
          </p:nvPr>
        </p:nvSpPr>
        <p:spPr>
          <a:xfrm>
            <a:off x="335360" y="304800"/>
            <a:ext cx="11597865" cy="387896"/>
          </a:xfrm>
        </p:spPr>
        <p:txBody>
          <a:bodyPr>
            <a:noAutofit/>
          </a:bodyPr>
          <a:lstStyle/>
          <a:p>
            <a:r>
              <a:rPr lang="pt-PT" sz="3000" dirty="0"/>
              <a:t> </a:t>
            </a:r>
            <a:r>
              <a:rPr lang="pt-PT" sz="3000" dirty="0" err="1"/>
              <a:t>Rstudio</a:t>
            </a:r>
            <a:r>
              <a:rPr lang="pt-PT" sz="3000" dirty="0"/>
              <a:t> interface to R - </a:t>
            </a:r>
            <a:r>
              <a:rPr lang="en-GB" sz="3000" b="0" dirty="0"/>
              <a:t>you should see something similar to this</a:t>
            </a:r>
          </a:p>
        </p:txBody>
      </p:sp>
      <p:sp>
        <p:nvSpPr>
          <p:cNvPr id="9" name="TextBox 8">
            <a:extLst>
              <a:ext uri="{FF2B5EF4-FFF2-40B4-BE49-F238E27FC236}">
                <a16:creationId xmlns:a16="http://schemas.microsoft.com/office/drawing/2014/main" id="{2F71DE9F-8BDC-47E9-A8F2-C8AC8A2094FA}"/>
              </a:ext>
            </a:extLst>
          </p:cNvPr>
          <p:cNvSpPr txBox="1"/>
          <p:nvPr/>
        </p:nvSpPr>
        <p:spPr>
          <a:xfrm>
            <a:off x="3143672" y="2780928"/>
            <a:ext cx="1944216" cy="523220"/>
          </a:xfrm>
          <a:prstGeom prst="rect">
            <a:avLst/>
          </a:prstGeom>
          <a:noFill/>
        </p:spPr>
        <p:txBody>
          <a:bodyPr wrap="square" rtlCol="0">
            <a:spAutoFit/>
          </a:bodyPr>
          <a:lstStyle/>
          <a:p>
            <a:r>
              <a:rPr lang="pt-PT" sz="2800" b="1" dirty="0">
                <a:solidFill>
                  <a:srgbClr val="008000"/>
                </a:solidFill>
              </a:rPr>
              <a:t>Console</a:t>
            </a:r>
            <a:endParaRPr lang="en-GB" sz="2800" b="1" dirty="0">
              <a:solidFill>
                <a:srgbClr val="008000"/>
              </a:solidFill>
            </a:endParaRPr>
          </a:p>
        </p:txBody>
      </p:sp>
      <p:sp>
        <p:nvSpPr>
          <p:cNvPr id="10" name="TextBox 9">
            <a:extLst>
              <a:ext uri="{FF2B5EF4-FFF2-40B4-BE49-F238E27FC236}">
                <a16:creationId xmlns:a16="http://schemas.microsoft.com/office/drawing/2014/main" id="{D8DE8EB5-3B98-4733-BE52-1FD02E6961ED}"/>
              </a:ext>
            </a:extLst>
          </p:cNvPr>
          <p:cNvSpPr txBox="1"/>
          <p:nvPr/>
        </p:nvSpPr>
        <p:spPr>
          <a:xfrm>
            <a:off x="8140013" y="3748566"/>
            <a:ext cx="2270540" cy="523220"/>
          </a:xfrm>
          <a:prstGeom prst="rect">
            <a:avLst/>
          </a:prstGeom>
          <a:noFill/>
        </p:spPr>
        <p:txBody>
          <a:bodyPr wrap="square" rtlCol="0">
            <a:spAutoFit/>
          </a:bodyPr>
          <a:lstStyle/>
          <a:p>
            <a:r>
              <a:rPr lang="pt-PT" sz="2800" b="1" dirty="0">
                <a:solidFill>
                  <a:srgbClr val="008000"/>
                </a:solidFill>
              </a:rPr>
              <a:t>Files &amp; more</a:t>
            </a:r>
            <a:endParaRPr lang="en-GB" sz="2800" b="1" dirty="0">
              <a:solidFill>
                <a:srgbClr val="008000"/>
              </a:solidFill>
            </a:endParaRPr>
          </a:p>
        </p:txBody>
      </p:sp>
      <p:sp>
        <p:nvSpPr>
          <p:cNvPr id="11" name="TextBox 10">
            <a:extLst>
              <a:ext uri="{FF2B5EF4-FFF2-40B4-BE49-F238E27FC236}">
                <a16:creationId xmlns:a16="http://schemas.microsoft.com/office/drawing/2014/main" id="{806A6096-A024-4096-9CA2-ACC2484B4DB0}"/>
              </a:ext>
            </a:extLst>
          </p:cNvPr>
          <p:cNvSpPr txBox="1"/>
          <p:nvPr/>
        </p:nvSpPr>
        <p:spPr>
          <a:xfrm>
            <a:off x="8112224" y="2041684"/>
            <a:ext cx="2270541" cy="523220"/>
          </a:xfrm>
          <a:prstGeom prst="rect">
            <a:avLst/>
          </a:prstGeom>
          <a:noFill/>
        </p:spPr>
        <p:txBody>
          <a:bodyPr wrap="square" rtlCol="0">
            <a:spAutoFit/>
          </a:bodyPr>
          <a:lstStyle/>
          <a:p>
            <a:r>
              <a:rPr lang="pt-PT" sz="2800" b="1" dirty="0" err="1">
                <a:solidFill>
                  <a:srgbClr val="008000"/>
                </a:solidFill>
              </a:rPr>
              <a:t>Environment</a:t>
            </a:r>
            <a:endParaRPr lang="en-GB" sz="2800" b="1" dirty="0">
              <a:solidFill>
                <a:srgbClr val="008000"/>
              </a:solidFill>
            </a:endParaRPr>
          </a:p>
        </p:txBody>
      </p:sp>
      <p:sp>
        <p:nvSpPr>
          <p:cNvPr id="12" name="Arrow: Right 11">
            <a:extLst>
              <a:ext uri="{FF2B5EF4-FFF2-40B4-BE49-F238E27FC236}">
                <a16:creationId xmlns:a16="http://schemas.microsoft.com/office/drawing/2014/main" id="{F0FF269B-298F-4FBB-A260-89A8E00673F8}"/>
              </a:ext>
            </a:extLst>
          </p:cNvPr>
          <p:cNvSpPr/>
          <p:nvPr/>
        </p:nvSpPr>
        <p:spPr>
          <a:xfrm rot="14342227">
            <a:off x="8900540" y="3652402"/>
            <a:ext cx="2476061" cy="235107"/>
          </a:xfrm>
          <a:prstGeom prst="rightArrow">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772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C2946-769E-43BC-A208-6964990DAABB}"/>
              </a:ext>
            </a:extLst>
          </p:cNvPr>
          <p:cNvSpPr>
            <a:spLocks noGrp="1"/>
          </p:cNvSpPr>
          <p:nvPr>
            <p:ph type="title"/>
          </p:nvPr>
        </p:nvSpPr>
        <p:spPr/>
        <p:txBody>
          <a:bodyPr/>
          <a:lstStyle/>
          <a:p>
            <a:r>
              <a:rPr lang="pt-PT" dirty="0"/>
              <a:t> </a:t>
            </a:r>
            <a:r>
              <a:rPr lang="pt-PT" dirty="0" err="1"/>
              <a:t>The</a:t>
            </a:r>
            <a:r>
              <a:rPr lang="pt-PT" dirty="0"/>
              <a:t> </a:t>
            </a:r>
            <a:r>
              <a:rPr lang="pt-PT" dirty="0" err="1"/>
              <a:t>Forest</a:t>
            </a:r>
            <a:r>
              <a:rPr lang="pt-PT" dirty="0"/>
              <a:t> </a:t>
            </a:r>
            <a:r>
              <a:rPr lang="pt-PT" dirty="0" err="1"/>
              <a:t>Models</a:t>
            </a:r>
            <a:r>
              <a:rPr lang="pt-PT" dirty="0"/>
              <a:t> data files</a:t>
            </a:r>
            <a:endParaRPr lang="en-GB" dirty="0"/>
          </a:p>
        </p:txBody>
      </p:sp>
      <p:sp>
        <p:nvSpPr>
          <p:cNvPr id="3" name="Content Placeholder 2">
            <a:extLst>
              <a:ext uri="{FF2B5EF4-FFF2-40B4-BE49-F238E27FC236}">
                <a16:creationId xmlns:a16="http://schemas.microsoft.com/office/drawing/2014/main" id="{25F38241-2A63-402B-A70C-7CAE54D2EAD3}"/>
              </a:ext>
            </a:extLst>
          </p:cNvPr>
          <p:cNvSpPr>
            <a:spLocks noGrp="1"/>
          </p:cNvSpPr>
          <p:nvPr>
            <p:ph idx="1"/>
          </p:nvPr>
        </p:nvSpPr>
        <p:spPr>
          <a:xfrm>
            <a:off x="431371" y="1338454"/>
            <a:ext cx="11329259" cy="5001419"/>
          </a:xfrm>
        </p:spPr>
        <p:txBody>
          <a:bodyPr>
            <a:normAutofit/>
          </a:bodyPr>
          <a:lstStyle/>
          <a:p>
            <a:r>
              <a:rPr lang="en-GB" dirty="0"/>
              <a:t>Our R learning will be based on a series of exercises that use the following data files:</a:t>
            </a:r>
          </a:p>
          <a:p>
            <a:pPr lvl="1"/>
            <a:r>
              <a:rPr lang="pt-PT" b="1" dirty="0" err="1">
                <a:solidFill>
                  <a:srgbClr val="008000"/>
                </a:solidFill>
              </a:rPr>
              <a:t>IFN_TM_Arv_Pb</a:t>
            </a:r>
            <a:r>
              <a:rPr lang="pt-PT" dirty="0"/>
              <a:t> – data </a:t>
            </a:r>
            <a:r>
              <a:rPr lang="pt-PT" dirty="0" err="1"/>
              <a:t>of</a:t>
            </a:r>
            <a:r>
              <a:rPr lang="pt-PT" dirty="0"/>
              <a:t> </a:t>
            </a:r>
            <a:r>
              <a:rPr lang="pt-PT" dirty="0" err="1"/>
              <a:t>maritime</a:t>
            </a:r>
            <a:r>
              <a:rPr lang="pt-PT" dirty="0"/>
              <a:t> pine </a:t>
            </a:r>
            <a:r>
              <a:rPr lang="pt-PT" dirty="0" err="1"/>
              <a:t>trees</a:t>
            </a:r>
            <a:r>
              <a:rPr lang="pt-PT" dirty="0"/>
              <a:t> (Pb) </a:t>
            </a:r>
            <a:r>
              <a:rPr lang="pt-PT" dirty="0" err="1"/>
              <a:t>from</a:t>
            </a:r>
            <a:r>
              <a:rPr lang="pt-PT" dirty="0"/>
              <a:t> </a:t>
            </a:r>
            <a:r>
              <a:rPr lang="pt-PT" dirty="0" err="1"/>
              <a:t>the</a:t>
            </a:r>
            <a:r>
              <a:rPr lang="pt-PT" dirty="0"/>
              <a:t> Portuguese </a:t>
            </a:r>
            <a:r>
              <a:rPr lang="pt-PT" dirty="0" err="1"/>
              <a:t>National</a:t>
            </a:r>
            <a:r>
              <a:rPr lang="pt-PT" dirty="0"/>
              <a:t> </a:t>
            </a:r>
            <a:r>
              <a:rPr lang="pt-PT" dirty="0" err="1"/>
              <a:t>Forest</a:t>
            </a:r>
            <a:r>
              <a:rPr lang="pt-PT" dirty="0"/>
              <a:t> </a:t>
            </a:r>
            <a:r>
              <a:rPr lang="pt-PT" dirty="0" err="1"/>
              <a:t>Inventory</a:t>
            </a:r>
            <a:r>
              <a:rPr lang="pt-PT" dirty="0"/>
              <a:t> (NFI) </a:t>
            </a:r>
            <a:endParaRPr lang="en-GB" dirty="0"/>
          </a:p>
          <a:p>
            <a:pPr lvl="1"/>
            <a:r>
              <a:rPr lang="en-GB" b="1" dirty="0" err="1">
                <a:solidFill>
                  <a:srgbClr val="008000"/>
                </a:solidFill>
              </a:rPr>
              <a:t>Sb_SiteIndex</a:t>
            </a:r>
            <a:r>
              <a:rPr lang="en-GB" b="1" dirty="0" err="1">
                <a:solidFill>
                  <a:srgbClr val="008000"/>
                </a:solidFill>
                <a:latin typeface="Arial" panose="020B0604020202020204" pitchFamily="34" charset="0"/>
                <a:cs typeface="Arial" panose="020B0604020202020204" pitchFamily="34" charset="0"/>
              </a:rPr>
              <a:t>&amp;</a:t>
            </a:r>
            <a:r>
              <a:rPr lang="en-GB" b="1" dirty="0" err="1">
                <a:solidFill>
                  <a:srgbClr val="008000"/>
                </a:solidFill>
              </a:rPr>
              <a:t>SiteData</a:t>
            </a:r>
            <a:r>
              <a:rPr lang="en-GB" b="1" dirty="0">
                <a:solidFill>
                  <a:srgbClr val="008000"/>
                </a:solidFill>
              </a:rPr>
              <a:t> </a:t>
            </a:r>
            <a:r>
              <a:rPr lang="en-GB" dirty="0"/>
              <a:t>– data on site index (dominant height and age) and environmental variables in cork oak plots </a:t>
            </a:r>
          </a:p>
          <a:p>
            <a:pPr lvl="1"/>
            <a:r>
              <a:rPr lang="en-GB" b="1" dirty="0">
                <a:solidFill>
                  <a:srgbClr val="008000"/>
                </a:solidFill>
              </a:rPr>
              <a:t>Ec_StandGrowthData.xlsx</a:t>
            </a:r>
            <a:r>
              <a:rPr lang="en-GB" dirty="0"/>
              <a:t> – data from several permanent plots and trials established in eucalypt plantations</a:t>
            </a:r>
          </a:p>
        </p:txBody>
      </p:sp>
    </p:spTree>
    <p:extLst>
      <p:ext uri="{BB962C8B-B14F-4D97-AF65-F5344CB8AC3E}">
        <p14:creationId xmlns:p14="http://schemas.microsoft.com/office/powerpoint/2010/main" val="3574778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F1DE7-F19C-4DE0-8474-6230A23B10BF}"/>
              </a:ext>
            </a:extLst>
          </p:cNvPr>
          <p:cNvSpPr>
            <a:spLocks noGrp="1"/>
          </p:cNvSpPr>
          <p:nvPr>
            <p:ph type="title"/>
          </p:nvPr>
        </p:nvSpPr>
        <p:spPr/>
        <p:txBody>
          <a:bodyPr/>
          <a:lstStyle/>
          <a:p>
            <a:r>
              <a:rPr lang="pt-PT" dirty="0"/>
              <a:t>R </a:t>
            </a:r>
            <a:r>
              <a:rPr lang="pt-PT" dirty="0" err="1"/>
              <a:t>workspace</a:t>
            </a:r>
            <a:endParaRPr lang="en-GB" dirty="0"/>
          </a:p>
        </p:txBody>
      </p:sp>
      <p:sp>
        <p:nvSpPr>
          <p:cNvPr id="3" name="Content Placeholder 2">
            <a:extLst>
              <a:ext uri="{FF2B5EF4-FFF2-40B4-BE49-F238E27FC236}">
                <a16:creationId xmlns:a16="http://schemas.microsoft.com/office/drawing/2014/main" id="{59B2D69E-DC67-4374-A878-0F8999510BFF}"/>
              </a:ext>
            </a:extLst>
          </p:cNvPr>
          <p:cNvSpPr>
            <a:spLocks noGrp="1"/>
          </p:cNvSpPr>
          <p:nvPr>
            <p:ph idx="1"/>
          </p:nvPr>
        </p:nvSpPr>
        <p:spPr/>
        <p:txBody>
          <a:bodyPr/>
          <a:lstStyle/>
          <a:p>
            <a:r>
              <a:rPr lang="en-GB" dirty="0"/>
              <a:t>The workspace is the current R working environment where the data files and the R user-defined objects (vectors, matrices, data frames, lists, functions) are located</a:t>
            </a:r>
          </a:p>
          <a:p>
            <a:r>
              <a:rPr lang="pt-PT" dirty="0" err="1"/>
              <a:t>Functions</a:t>
            </a:r>
            <a:r>
              <a:rPr lang="pt-PT" dirty="0"/>
              <a:t> </a:t>
            </a:r>
            <a:r>
              <a:rPr lang="pt-PT" dirty="0" err="1"/>
              <a:t>related</a:t>
            </a:r>
            <a:r>
              <a:rPr lang="pt-PT" dirty="0"/>
              <a:t> to </a:t>
            </a:r>
            <a:r>
              <a:rPr lang="pt-PT" dirty="0" err="1"/>
              <a:t>the</a:t>
            </a:r>
            <a:r>
              <a:rPr lang="pt-PT" dirty="0"/>
              <a:t> </a:t>
            </a:r>
            <a:r>
              <a:rPr lang="pt-PT" dirty="0" err="1"/>
              <a:t>workspace</a:t>
            </a:r>
            <a:endParaRPr lang="en-GB" dirty="0"/>
          </a:p>
          <a:p>
            <a:pPr lvl="1"/>
            <a:r>
              <a:rPr lang="en-GB" i="1" dirty="0" err="1"/>
              <a:t>getwd</a:t>
            </a:r>
            <a:r>
              <a:rPr lang="en-GB" i="1" dirty="0"/>
              <a:t>()  </a:t>
            </a:r>
            <a:r>
              <a:rPr lang="en-GB" dirty="0"/>
              <a:t># show the current workspace</a:t>
            </a:r>
          </a:p>
          <a:p>
            <a:pPr lvl="1" algn="l"/>
            <a:r>
              <a:rPr lang="pt-PT" i="1" dirty="0" err="1"/>
              <a:t>setwd</a:t>
            </a:r>
            <a:r>
              <a:rPr lang="pt-PT" i="1" dirty="0"/>
              <a:t>()</a:t>
            </a:r>
            <a:r>
              <a:rPr lang="pt-PT" dirty="0"/>
              <a:t>  # </a:t>
            </a:r>
            <a:r>
              <a:rPr lang="pt-PT" dirty="0" err="1"/>
              <a:t>changes</a:t>
            </a:r>
            <a:r>
              <a:rPr lang="pt-PT" dirty="0"/>
              <a:t> </a:t>
            </a:r>
            <a:r>
              <a:rPr lang="pt-PT" dirty="0" err="1"/>
              <a:t>the</a:t>
            </a:r>
            <a:r>
              <a:rPr lang="pt-PT" dirty="0"/>
              <a:t> </a:t>
            </a:r>
            <a:r>
              <a:rPr lang="pt-PT" dirty="0" err="1"/>
              <a:t>workspace</a:t>
            </a:r>
            <a:r>
              <a:rPr lang="pt-PT" dirty="0"/>
              <a:t> to </a:t>
            </a:r>
            <a:r>
              <a:rPr lang="pt-PT" dirty="0" err="1"/>
              <a:t>another</a:t>
            </a:r>
            <a:r>
              <a:rPr lang="pt-PT" dirty="0"/>
              <a:t> </a:t>
            </a:r>
            <a:r>
              <a:rPr lang="pt-PT" dirty="0" err="1"/>
              <a:t>folder</a:t>
            </a:r>
            <a:endParaRPr lang="en-GB" dirty="0"/>
          </a:p>
          <a:p>
            <a:pPr marL="914400" lvl="2" indent="0" algn="l">
              <a:buNone/>
            </a:pPr>
            <a:r>
              <a:rPr lang="en-GB" dirty="0" err="1"/>
              <a:t>setwd</a:t>
            </a:r>
            <a:r>
              <a:rPr lang="en-GB" dirty="0"/>
              <a:t> ("C:\\Users\\magatome\\Dropbox\\2_Ensino\\2Ciclo-ModelacaoRecursosFlorestais\\Aulas_R\\DataFiles")</a:t>
            </a:r>
          </a:p>
          <a:p>
            <a:pPr marL="457200" lvl="1" indent="0" algn="l">
              <a:buNone/>
            </a:pPr>
            <a:r>
              <a:rPr lang="pt-PT" dirty="0"/>
              <a:t>   (</a:t>
            </a:r>
            <a:r>
              <a:rPr lang="en-GB" dirty="0"/>
              <a:t>note the \\ instead of \; it is also possible to use / instead of \)</a:t>
            </a:r>
          </a:p>
        </p:txBody>
      </p:sp>
    </p:spTree>
    <p:extLst>
      <p:ext uri="{BB962C8B-B14F-4D97-AF65-F5344CB8AC3E}">
        <p14:creationId xmlns:p14="http://schemas.microsoft.com/office/powerpoint/2010/main" val="3524529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5F13B-AE61-40EF-BF04-24754EBDF1AA}"/>
              </a:ext>
            </a:extLst>
          </p:cNvPr>
          <p:cNvSpPr>
            <a:spLocks noGrp="1"/>
          </p:cNvSpPr>
          <p:nvPr>
            <p:ph type="title"/>
          </p:nvPr>
        </p:nvSpPr>
        <p:spPr/>
        <p:txBody>
          <a:bodyPr/>
          <a:lstStyle/>
          <a:p>
            <a:r>
              <a:rPr lang="pt-PT" dirty="0" err="1"/>
              <a:t>Typing</a:t>
            </a:r>
            <a:r>
              <a:rPr lang="pt-PT" dirty="0"/>
              <a:t> R </a:t>
            </a:r>
            <a:r>
              <a:rPr lang="pt-PT" dirty="0" err="1"/>
              <a:t>instructions</a:t>
            </a:r>
            <a:r>
              <a:rPr lang="pt-PT" dirty="0"/>
              <a:t> in </a:t>
            </a:r>
            <a:r>
              <a:rPr lang="pt-PT" dirty="0" err="1"/>
              <a:t>the</a:t>
            </a:r>
            <a:r>
              <a:rPr lang="pt-PT" dirty="0"/>
              <a:t> console </a:t>
            </a:r>
            <a:endParaRPr lang="en-GB" dirty="0"/>
          </a:p>
        </p:txBody>
      </p:sp>
      <p:sp>
        <p:nvSpPr>
          <p:cNvPr id="3" name="Content Placeholder 2">
            <a:extLst>
              <a:ext uri="{FF2B5EF4-FFF2-40B4-BE49-F238E27FC236}">
                <a16:creationId xmlns:a16="http://schemas.microsoft.com/office/drawing/2014/main" id="{C857E3AB-B808-4589-B954-4F11C52671D8}"/>
              </a:ext>
            </a:extLst>
          </p:cNvPr>
          <p:cNvSpPr>
            <a:spLocks noGrp="1"/>
          </p:cNvSpPr>
          <p:nvPr>
            <p:ph idx="1"/>
          </p:nvPr>
        </p:nvSpPr>
        <p:spPr/>
        <p:txBody>
          <a:bodyPr>
            <a:normAutofit fontScale="85000" lnSpcReduction="10000"/>
          </a:bodyPr>
          <a:lstStyle/>
          <a:p>
            <a:r>
              <a:rPr lang="pt-PT" dirty="0" err="1"/>
              <a:t>You</a:t>
            </a:r>
            <a:r>
              <a:rPr lang="pt-PT" dirty="0"/>
              <a:t> can </a:t>
            </a:r>
            <a:r>
              <a:rPr lang="pt-PT" dirty="0" err="1"/>
              <a:t>type</a:t>
            </a:r>
            <a:r>
              <a:rPr lang="pt-PT" dirty="0"/>
              <a:t> </a:t>
            </a:r>
            <a:r>
              <a:rPr lang="pt-PT" dirty="0" err="1"/>
              <a:t>the</a:t>
            </a:r>
            <a:r>
              <a:rPr lang="pt-PT" dirty="0"/>
              <a:t> </a:t>
            </a:r>
            <a:r>
              <a:rPr lang="pt-PT" dirty="0" err="1"/>
              <a:t>instructions</a:t>
            </a:r>
            <a:r>
              <a:rPr lang="pt-PT" dirty="0"/>
              <a:t> </a:t>
            </a:r>
            <a:r>
              <a:rPr lang="pt-PT" dirty="0" err="1"/>
              <a:t>directly</a:t>
            </a:r>
            <a:r>
              <a:rPr lang="pt-PT" dirty="0"/>
              <a:t> in </a:t>
            </a:r>
            <a:r>
              <a:rPr lang="pt-PT" dirty="0" err="1"/>
              <a:t>the</a:t>
            </a:r>
            <a:r>
              <a:rPr lang="pt-PT" dirty="0"/>
              <a:t> console. </a:t>
            </a:r>
            <a:r>
              <a:rPr lang="pt-PT" dirty="0" err="1"/>
              <a:t>Just</a:t>
            </a:r>
            <a:r>
              <a:rPr lang="pt-PT" dirty="0"/>
              <a:t> </a:t>
            </a:r>
            <a:r>
              <a:rPr lang="pt-PT" dirty="0" err="1"/>
              <a:t>try</a:t>
            </a:r>
            <a:r>
              <a:rPr lang="pt-PT" dirty="0"/>
              <a:t> </a:t>
            </a:r>
            <a:r>
              <a:rPr lang="pt-PT" dirty="0" err="1"/>
              <a:t>with</a:t>
            </a:r>
            <a:r>
              <a:rPr lang="pt-PT" dirty="0"/>
              <a:t> some </a:t>
            </a:r>
            <a:r>
              <a:rPr lang="pt-PT" dirty="0" err="1"/>
              <a:t>instructions</a:t>
            </a:r>
            <a:r>
              <a:rPr lang="pt-PT" dirty="0"/>
              <a:t> </a:t>
            </a:r>
            <a:r>
              <a:rPr lang="pt-PT" dirty="0" err="1"/>
              <a:t>related</a:t>
            </a:r>
            <a:r>
              <a:rPr lang="pt-PT" dirty="0"/>
              <a:t> to </a:t>
            </a:r>
            <a:r>
              <a:rPr lang="pt-PT" dirty="0" err="1"/>
              <a:t>the</a:t>
            </a:r>
            <a:r>
              <a:rPr lang="pt-PT" dirty="0"/>
              <a:t> </a:t>
            </a:r>
            <a:r>
              <a:rPr lang="pt-PT" dirty="0" err="1"/>
              <a:t>workspace</a:t>
            </a:r>
            <a:r>
              <a:rPr lang="pt-PT" dirty="0"/>
              <a:t>:</a:t>
            </a:r>
          </a:p>
          <a:p>
            <a:pPr lvl="1">
              <a:buFont typeface="Arial" panose="020B0604020202020204" pitchFamily="34" charset="0"/>
              <a:buChar char="&gt;"/>
            </a:pPr>
            <a:r>
              <a:rPr lang="en-GB" dirty="0" err="1"/>
              <a:t>getwd</a:t>
            </a:r>
            <a:r>
              <a:rPr lang="en-GB" dirty="0"/>
              <a:t>()</a:t>
            </a:r>
            <a:endParaRPr lang="pt-PT" dirty="0"/>
          </a:p>
          <a:p>
            <a:pPr marL="857250" lvl="2" indent="0">
              <a:buNone/>
            </a:pPr>
            <a:r>
              <a:rPr lang="pt-PT" dirty="0">
                <a:solidFill>
                  <a:srgbClr val="0070C0"/>
                </a:solidFill>
              </a:rPr>
              <a:t>[1] "C:/Users/magatome/OneDrive - Universidade de Lisboa/Documentos“</a:t>
            </a:r>
          </a:p>
          <a:p>
            <a:pPr lvl="1" algn="l">
              <a:buFont typeface="Arial" panose="020B0604020202020204" pitchFamily="34" charset="0"/>
              <a:buChar char="&gt;"/>
            </a:pPr>
            <a:r>
              <a:rPr lang="pt-PT" dirty="0" err="1"/>
              <a:t>setwd</a:t>
            </a:r>
            <a:r>
              <a:rPr lang="pt-PT" dirty="0"/>
              <a:t> ("C:\\Users\\magatome\\Dropbox\\2_Ensino\\2Ciclo-ModelacaoRecursosFlorestais\\Aulas_R\\DataFiles")</a:t>
            </a:r>
          </a:p>
          <a:p>
            <a:pPr marL="857250" lvl="2" indent="0" algn="l">
              <a:buNone/>
            </a:pPr>
            <a:r>
              <a:rPr lang="pt-PT" dirty="0"/>
              <a:t>use </a:t>
            </a:r>
            <a:r>
              <a:rPr lang="pt-PT" dirty="0" err="1"/>
              <a:t>the</a:t>
            </a:r>
            <a:r>
              <a:rPr lang="pt-PT" dirty="0"/>
              <a:t> </a:t>
            </a:r>
            <a:r>
              <a:rPr lang="pt-PT" dirty="0" err="1"/>
              <a:t>path</a:t>
            </a:r>
            <a:r>
              <a:rPr lang="pt-PT" dirty="0"/>
              <a:t> </a:t>
            </a:r>
            <a:r>
              <a:rPr lang="pt-PT" dirty="0" err="1"/>
              <a:t>where</a:t>
            </a:r>
            <a:r>
              <a:rPr lang="pt-PT" dirty="0"/>
              <a:t> </a:t>
            </a:r>
            <a:r>
              <a:rPr lang="pt-PT" dirty="0" err="1"/>
              <a:t>you</a:t>
            </a:r>
            <a:r>
              <a:rPr lang="pt-PT" dirty="0"/>
              <a:t> </a:t>
            </a:r>
            <a:r>
              <a:rPr lang="pt-PT" dirty="0" err="1"/>
              <a:t>placed</a:t>
            </a:r>
            <a:r>
              <a:rPr lang="pt-PT" dirty="0"/>
              <a:t> </a:t>
            </a:r>
            <a:r>
              <a:rPr lang="pt-PT" dirty="0" err="1"/>
              <a:t>the</a:t>
            </a:r>
            <a:r>
              <a:rPr lang="pt-PT" dirty="0"/>
              <a:t> data files</a:t>
            </a:r>
          </a:p>
          <a:p>
            <a:pPr lvl="1" algn="l">
              <a:buFont typeface="Arial" panose="020B0604020202020204" pitchFamily="34" charset="0"/>
              <a:buChar char="&gt;"/>
            </a:pPr>
            <a:r>
              <a:rPr lang="pt-PT" dirty="0" err="1"/>
              <a:t>getwd</a:t>
            </a:r>
            <a:r>
              <a:rPr lang="pt-PT" dirty="0"/>
              <a:t>()</a:t>
            </a:r>
          </a:p>
          <a:p>
            <a:pPr marL="857250" lvl="2" indent="0" algn="l">
              <a:buNone/>
            </a:pPr>
            <a:r>
              <a:rPr lang="pt-PT" dirty="0">
                <a:solidFill>
                  <a:srgbClr val="0070C0"/>
                </a:solidFill>
              </a:rPr>
              <a:t>[1] "C:/Users/magatome/Dropbox/2_Ensino/2Ciclo-ModelacaoRecursosFlorestais/Aulas_R/DataFiles“</a:t>
            </a:r>
          </a:p>
          <a:p>
            <a:pPr marL="857250" lvl="2" indent="0" algn="l">
              <a:buNone/>
            </a:pPr>
            <a:r>
              <a:rPr lang="en-GB" dirty="0"/>
              <a:t>you will get the path where you placed the data files</a:t>
            </a:r>
          </a:p>
          <a:p>
            <a:pPr marL="857250" lvl="2" indent="0" algn="l">
              <a:buNone/>
            </a:pPr>
            <a:endParaRPr lang="en-GB" dirty="0">
              <a:solidFill>
                <a:srgbClr val="0070C0"/>
              </a:solidFill>
            </a:endParaRPr>
          </a:p>
          <a:p>
            <a:pPr lvl="1"/>
            <a:endParaRPr lang="en-GB" dirty="0"/>
          </a:p>
        </p:txBody>
      </p:sp>
    </p:spTree>
    <p:extLst>
      <p:ext uri="{BB962C8B-B14F-4D97-AF65-F5344CB8AC3E}">
        <p14:creationId xmlns:p14="http://schemas.microsoft.com/office/powerpoint/2010/main" val="1453569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6B3620-D0A2-4059-B5C3-2FF6ED965210}"/>
              </a:ext>
            </a:extLst>
          </p:cNvPr>
          <p:cNvSpPr>
            <a:spLocks noGrp="1"/>
          </p:cNvSpPr>
          <p:nvPr>
            <p:ph type="title"/>
          </p:nvPr>
        </p:nvSpPr>
        <p:spPr/>
        <p:txBody>
          <a:bodyPr/>
          <a:lstStyle/>
          <a:p>
            <a:r>
              <a:rPr lang="pt-PT" dirty="0"/>
              <a:t> </a:t>
            </a:r>
            <a:r>
              <a:rPr lang="pt-PT" dirty="0" err="1"/>
              <a:t>Using</a:t>
            </a:r>
            <a:r>
              <a:rPr lang="pt-PT" dirty="0"/>
              <a:t> R packages</a:t>
            </a:r>
            <a:endParaRPr lang="en-GB" dirty="0"/>
          </a:p>
        </p:txBody>
      </p:sp>
    </p:spTree>
    <p:extLst>
      <p:ext uri="{BB962C8B-B14F-4D97-AF65-F5344CB8AC3E}">
        <p14:creationId xmlns:p14="http://schemas.microsoft.com/office/powerpoint/2010/main" val="975316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F1DE7-F19C-4DE0-8474-6230A23B10BF}"/>
              </a:ext>
            </a:extLst>
          </p:cNvPr>
          <p:cNvSpPr>
            <a:spLocks noGrp="1"/>
          </p:cNvSpPr>
          <p:nvPr>
            <p:ph type="title"/>
          </p:nvPr>
        </p:nvSpPr>
        <p:spPr/>
        <p:txBody>
          <a:bodyPr/>
          <a:lstStyle/>
          <a:p>
            <a:r>
              <a:rPr lang="pt-PT" dirty="0" err="1"/>
              <a:t>Using</a:t>
            </a:r>
            <a:r>
              <a:rPr lang="pt-PT" dirty="0"/>
              <a:t> R packages</a:t>
            </a:r>
            <a:endParaRPr lang="en-GB" dirty="0"/>
          </a:p>
        </p:txBody>
      </p:sp>
      <p:sp>
        <p:nvSpPr>
          <p:cNvPr id="3" name="Content Placeholder 2">
            <a:extLst>
              <a:ext uri="{FF2B5EF4-FFF2-40B4-BE49-F238E27FC236}">
                <a16:creationId xmlns:a16="http://schemas.microsoft.com/office/drawing/2014/main" id="{59B2D69E-DC67-4374-A878-0F8999510BFF}"/>
              </a:ext>
            </a:extLst>
          </p:cNvPr>
          <p:cNvSpPr>
            <a:spLocks noGrp="1"/>
          </p:cNvSpPr>
          <p:nvPr>
            <p:ph idx="1"/>
          </p:nvPr>
        </p:nvSpPr>
        <p:spPr/>
        <p:txBody>
          <a:bodyPr/>
          <a:lstStyle/>
          <a:p>
            <a:r>
              <a:rPr lang="en-US" dirty="0"/>
              <a:t>R packages are collections of functions and data sets developed by the community</a:t>
            </a:r>
          </a:p>
          <a:p>
            <a:r>
              <a:rPr lang="en-US" dirty="0"/>
              <a:t>They increase the power of R by improving existing base R functionalities, or by adding new ones</a:t>
            </a:r>
          </a:p>
          <a:p>
            <a:r>
              <a:rPr lang="en-US" dirty="0"/>
              <a:t>An R package is a set of </a:t>
            </a:r>
            <a:r>
              <a:rPr lang="en-GB" dirty="0"/>
              <a:t>reusable R functions, the documentation that describes how to use them, and sample data</a:t>
            </a:r>
          </a:p>
          <a:p>
            <a:r>
              <a:rPr lang="pt-PT" dirty="0"/>
              <a:t>W</a:t>
            </a:r>
            <a:r>
              <a:rPr lang="en-GB" dirty="0"/>
              <a:t>e are going to use several R packages </a:t>
            </a:r>
          </a:p>
          <a:p>
            <a:r>
              <a:rPr lang="pt-PT" dirty="0" err="1"/>
              <a:t>Interesting</a:t>
            </a:r>
            <a:r>
              <a:rPr lang="pt-PT" dirty="0"/>
              <a:t> L</a:t>
            </a:r>
            <a:r>
              <a:rPr lang="en-GB" dirty="0"/>
              <a:t>INK: https://r-pkgs.org/</a:t>
            </a:r>
            <a:endParaRPr lang="en-US" dirty="0"/>
          </a:p>
          <a:p>
            <a:endParaRPr lang="en-GB" dirty="0"/>
          </a:p>
        </p:txBody>
      </p:sp>
    </p:spTree>
    <p:extLst>
      <p:ext uri="{BB962C8B-B14F-4D97-AF65-F5344CB8AC3E}">
        <p14:creationId xmlns:p14="http://schemas.microsoft.com/office/powerpoint/2010/main" val="4253985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F1DE7-F19C-4DE0-8474-6230A23B10BF}"/>
              </a:ext>
            </a:extLst>
          </p:cNvPr>
          <p:cNvSpPr>
            <a:spLocks noGrp="1"/>
          </p:cNvSpPr>
          <p:nvPr>
            <p:ph type="title"/>
          </p:nvPr>
        </p:nvSpPr>
        <p:spPr/>
        <p:txBody>
          <a:bodyPr/>
          <a:lstStyle/>
          <a:p>
            <a:r>
              <a:rPr lang="pt-PT" dirty="0" err="1"/>
              <a:t>Using</a:t>
            </a:r>
            <a:r>
              <a:rPr lang="pt-PT" dirty="0"/>
              <a:t> R packages</a:t>
            </a:r>
            <a:endParaRPr lang="en-GB" dirty="0"/>
          </a:p>
        </p:txBody>
      </p:sp>
      <p:sp>
        <p:nvSpPr>
          <p:cNvPr id="3" name="Content Placeholder 2">
            <a:extLst>
              <a:ext uri="{FF2B5EF4-FFF2-40B4-BE49-F238E27FC236}">
                <a16:creationId xmlns:a16="http://schemas.microsoft.com/office/drawing/2014/main" id="{59B2D69E-DC67-4374-A878-0F8999510BFF}"/>
              </a:ext>
            </a:extLst>
          </p:cNvPr>
          <p:cNvSpPr>
            <a:spLocks noGrp="1"/>
          </p:cNvSpPr>
          <p:nvPr>
            <p:ph idx="1"/>
          </p:nvPr>
        </p:nvSpPr>
        <p:spPr/>
        <p:txBody>
          <a:bodyPr/>
          <a:lstStyle/>
          <a:p>
            <a:r>
              <a:rPr lang="pt-PT" dirty="0" err="1"/>
              <a:t>How</a:t>
            </a:r>
            <a:r>
              <a:rPr lang="pt-PT" dirty="0"/>
              <a:t> to </a:t>
            </a:r>
            <a:r>
              <a:rPr lang="pt-PT" dirty="0" err="1"/>
              <a:t>work</a:t>
            </a:r>
            <a:r>
              <a:rPr lang="pt-PT" dirty="0"/>
              <a:t> </a:t>
            </a:r>
            <a:r>
              <a:rPr lang="pt-PT" dirty="0" err="1"/>
              <a:t>with</a:t>
            </a:r>
            <a:r>
              <a:rPr lang="pt-PT" dirty="0"/>
              <a:t> packages?</a:t>
            </a:r>
            <a:endParaRPr lang="en-GB" dirty="0"/>
          </a:p>
          <a:p>
            <a:pPr lvl="1"/>
            <a:r>
              <a:rPr lang="en-GB" dirty="0"/>
              <a:t>You install them from CRAN with </a:t>
            </a:r>
            <a:r>
              <a:rPr lang="en-GB" dirty="0" err="1"/>
              <a:t>install.packages</a:t>
            </a:r>
            <a:r>
              <a:rPr lang="en-GB" dirty="0"/>
              <a:t>("x")</a:t>
            </a:r>
          </a:p>
          <a:p>
            <a:pPr lvl="1"/>
            <a:r>
              <a:rPr lang="en-GB" dirty="0"/>
              <a:t>You use them in R with library("x")</a:t>
            </a:r>
          </a:p>
          <a:p>
            <a:pPr lvl="1"/>
            <a:r>
              <a:rPr lang="pt-PT" dirty="0"/>
              <a:t>Y</a:t>
            </a:r>
            <a:r>
              <a:rPr lang="en-GB" dirty="0" err="1"/>
              <a:t>ou</a:t>
            </a:r>
            <a:r>
              <a:rPr lang="en-GB" dirty="0"/>
              <a:t> just need to install a package once but you have to “call” it with the library(“x”) </a:t>
            </a:r>
            <a:r>
              <a:rPr lang="en-GB" dirty="0" err="1"/>
              <a:t>everytime</a:t>
            </a:r>
            <a:r>
              <a:rPr lang="en-GB" dirty="0"/>
              <a:t> you want to use it</a:t>
            </a:r>
          </a:p>
          <a:p>
            <a:pPr lvl="1"/>
            <a:r>
              <a:rPr lang="en-GB" dirty="0"/>
              <a:t>You get help on them with </a:t>
            </a:r>
            <a:r>
              <a:rPr lang="en-GB" dirty="0" err="1"/>
              <a:t>package?x</a:t>
            </a:r>
            <a:r>
              <a:rPr lang="en-GB" dirty="0"/>
              <a:t> and help(package = "x")</a:t>
            </a:r>
          </a:p>
          <a:p>
            <a:pPr lvl="1"/>
            <a:endParaRPr lang="pt-PT" dirty="0"/>
          </a:p>
          <a:p>
            <a:pPr lvl="1"/>
            <a:r>
              <a:rPr lang="pt-PT" dirty="0"/>
              <a:t>Y</a:t>
            </a:r>
            <a:r>
              <a:rPr lang="en-GB" dirty="0" err="1"/>
              <a:t>ou</a:t>
            </a:r>
            <a:r>
              <a:rPr lang="en-GB" dirty="0"/>
              <a:t> may create a script “</a:t>
            </a:r>
            <a:r>
              <a:rPr lang="en-GB" dirty="0" err="1"/>
              <a:t>InstallPackages.R</a:t>
            </a:r>
            <a:r>
              <a:rPr lang="en-GB" dirty="0"/>
              <a:t>” with the list of all packages that you have installed (just a suggestion…)</a:t>
            </a:r>
          </a:p>
          <a:p>
            <a:endParaRPr lang="en-GB" dirty="0"/>
          </a:p>
        </p:txBody>
      </p:sp>
    </p:spTree>
    <p:extLst>
      <p:ext uri="{BB962C8B-B14F-4D97-AF65-F5344CB8AC3E}">
        <p14:creationId xmlns:p14="http://schemas.microsoft.com/office/powerpoint/2010/main" val="1085044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3C27E0-F273-48CA-B14C-CB95D6FF10EB}"/>
              </a:ext>
            </a:extLst>
          </p:cNvPr>
          <p:cNvSpPr>
            <a:spLocks noGrp="1"/>
          </p:cNvSpPr>
          <p:nvPr>
            <p:ph type="title"/>
          </p:nvPr>
        </p:nvSpPr>
        <p:spPr/>
        <p:txBody>
          <a:bodyPr/>
          <a:lstStyle/>
          <a:p>
            <a:r>
              <a:rPr lang="pt-PT" dirty="0"/>
              <a:t> Data </a:t>
            </a:r>
            <a:r>
              <a:rPr lang="pt-PT" dirty="0" err="1"/>
              <a:t>structures</a:t>
            </a:r>
            <a:r>
              <a:rPr lang="pt-PT" dirty="0"/>
              <a:t> in R</a:t>
            </a:r>
            <a:endParaRPr lang="en-GB" dirty="0"/>
          </a:p>
        </p:txBody>
      </p:sp>
    </p:spTree>
    <p:extLst>
      <p:ext uri="{BB962C8B-B14F-4D97-AF65-F5344CB8AC3E}">
        <p14:creationId xmlns:p14="http://schemas.microsoft.com/office/powerpoint/2010/main" val="3047538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D11E3-385F-4911-B87A-A51C8355C24D}"/>
              </a:ext>
            </a:extLst>
          </p:cNvPr>
          <p:cNvSpPr>
            <a:spLocks noGrp="1"/>
          </p:cNvSpPr>
          <p:nvPr>
            <p:ph type="title"/>
          </p:nvPr>
        </p:nvSpPr>
        <p:spPr/>
        <p:txBody>
          <a:bodyPr/>
          <a:lstStyle/>
          <a:p>
            <a:r>
              <a:rPr lang="en-GB" dirty="0"/>
              <a:t>Installing the R and the RStudio</a:t>
            </a:r>
          </a:p>
        </p:txBody>
      </p:sp>
    </p:spTree>
    <p:extLst>
      <p:ext uri="{BB962C8B-B14F-4D97-AF65-F5344CB8AC3E}">
        <p14:creationId xmlns:p14="http://schemas.microsoft.com/office/powerpoint/2010/main" val="459594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1E38CB-3F45-42E1-99B8-A4CD22983A48}"/>
              </a:ext>
            </a:extLst>
          </p:cNvPr>
          <p:cNvSpPr>
            <a:spLocks noGrp="1"/>
          </p:cNvSpPr>
          <p:nvPr>
            <p:ph type="title"/>
          </p:nvPr>
        </p:nvSpPr>
        <p:spPr/>
        <p:txBody>
          <a:bodyPr/>
          <a:lstStyle/>
          <a:p>
            <a:r>
              <a:rPr lang="pt-PT" dirty="0"/>
              <a:t> Data </a:t>
            </a:r>
            <a:r>
              <a:rPr lang="pt-PT" dirty="0" err="1"/>
              <a:t>structures</a:t>
            </a:r>
            <a:r>
              <a:rPr lang="pt-PT" dirty="0"/>
              <a:t> in R</a:t>
            </a:r>
            <a:endParaRPr lang="en-GB" dirty="0"/>
          </a:p>
        </p:txBody>
      </p:sp>
      <p:sp>
        <p:nvSpPr>
          <p:cNvPr id="6" name="Content Placeholder 5">
            <a:extLst>
              <a:ext uri="{FF2B5EF4-FFF2-40B4-BE49-F238E27FC236}">
                <a16:creationId xmlns:a16="http://schemas.microsoft.com/office/drawing/2014/main" id="{108C91AC-8CC4-4FCA-9C37-E845EDC2807A}"/>
              </a:ext>
            </a:extLst>
          </p:cNvPr>
          <p:cNvSpPr>
            <a:spLocks noGrp="1"/>
          </p:cNvSpPr>
          <p:nvPr>
            <p:ph idx="1"/>
          </p:nvPr>
        </p:nvSpPr>
        <p:spPr>
          <a:xfrm>
            <a:off x="435006" y="1367161"/>
            <a:ext cx="11325624" cy="4972712"/>
          </a:xfrm>
        </p:spPr>
        <p:txBody>
          <a:bodyPr>
            <a:normAutofit/>
          </a:bodyPr>
          <a:lstStyle/>
          <a:p>
            <a:r>
              <a:rPr lang="en-GB" dirty="0"/>
              <a:t>It is important to have a look at </a:t>
            </a:r>
            <a:r>
              <a:rPr lang="en-GB" dirty="0" err="1"/>
              <a:t>thedata</a:t>
            </a:r>
            <a:r>
              <a:rPr lang="en-GB" dirty="0"/>
              <a:t> structures that can be used in R:</a:t>
            </a:r>
          </a:p>
          <a:p>
            <a:pPr lvl="1">
              <a:lnSpc>
                <a:spcPct val="100000"/>
              </a:lnSpc>
            </a:pPr>
            <a:r>
              <a:rPr lang="en-GB" dirty="0"/>
              <a:t>vectors</a:t>
            </a:r>
          </a:p>
          <a:p>
            <a:pPr lvl="1">
              <a:lnSpc>
                <a:spcPct val="100000"/>
              </a:lnSpc>
            </a:pPr>
            <a:r>
              <a:rPr lang="en-GB" dirty="0"/>
              <a:t>lists</a:t>
            </a:r>
          </a:p>
          <a:p>
            <a:pPr lvl="1">
              <a:lnSpc>
                <a:spcPct val="100000"/>
              </a:lnSpc>
            </a:pPr>
            <a:r>
              <a:rPr lang="en-GB" dirty="0"/>
              <a:t>matrix</a:t>
            </a:r>
          </a:p>
          <a:p>
            <a:pPr lvl="1">
              <a:lnSpc>
                <a:spcPct val="100000"/>
              </a:lnSpc>
            </a:pPr>
            <a:r>
              <a:rPr lang="en-GB" b="1" dirty="0">
                <a:solidFill>
                  <a:srgbClr val="008000"/>
                </a:solidFill>
              </a:rPr>
              <a:t>data frame</a:t>
            </a:r>
            <a:r>
              <a:rPr lang="en-GB" dirty="0"/>
              <a:t> (and </a:t>
            </a:r>
            <a:r>
              <a:rPr lang="en-GB" dirty="0" err="1"/>
              <a:t>tibble</a:t>
            </a:r>
            <a:r>
              <a:rPr lang="en-GB" dirty="0"/>
              <a:t>)</a:t>
            </a:r>
            <a:r>
              <a:rPr lang="en-GB" b="1" dirty="0">
                <a:solidFill>
                  <a:srgbClr val="008000"/>
                </a:solidFill>
              </a:rPr>
              <a:t> </a:t>
            </a:r>
          </a:p>
          <a:p>
            <a:pPr lvl="1">
              <a:lnSpc>
                <a:spcPct val="100000"/>
              </a:lnSpc>
            </a:pPr>
            <a:r>
              <a:rPr lang="en-GB" dirty="0"/>
              <a:t>factors</a:t>
            </a:r>
          </a:p>
          <a:p>
            <a:pPr lvl="1"/>
            <a:endParaRPr lang="en-GB" dirty="0"/>
          </a:p>
          <a:p>
            <a:pPr marL="457200" lvl="1" indent="0">
              <a:buNone/>
            </a:pPr>
            <a:r>
              <a:rPr lang="en-GB" dirty="0"/>
              <a:t>You can explore several web sites, for instance:</a:t>
            </a:r>
          </a:p>
          <a:p>
            <a:pPr marL="457200" lvl="1" indent="0">
              <a:buNone/>
            </a:pPr>
            <a:r>
              <a:rPr lang="en-GB" sz="2000" dirty="0"/>
              <a:t>https://swcarpentry.github.io/r-novice-inflammation/13-supp-data-structures/</a:t>
            </a:r>
          </a:p>
        </p:txBody>
      </p:sp>
    </p:spTree>
    <p:extLst>
      <p:ext uri="{BB962C8B-B14F-4D97-AF65-F5344CB8AC3E}">
        <p14:creationId xmlns:p14="http://schemas.microsoft.com/office/powerpoint/2010/main" val="685924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3C27E0-F273-48CA-B14C-CB95D6FF10EB}"/>
              </a:ext>
            </a:extLst>
          </p:cNvPr>
          <p:cNvSpPr>
            <a:spLocks noGrp="1"/>
          </p:cNvSpPr>
          <p:nvPr>
            <p:ph type="title"/>
          </p:nvPr>
        </p:nvSpPr>
        <p:spPr/>
        <p:txBody>
          <a:bodyPr/>
          <a:lstStyle/>
          <a:p>
            <a:r>
              <a:rPr lang="pt-PT" dirty="0"/>
              <a:t> </a:t>
            </a:r>
            <a:r>
              <a:rPr lang="pt-PT" dirty="0" err="1"/>
              <a:t>Importing</a:t>
            </a:r>
            <a:r>
              <a:rPr lang="pt-PT" dirty="0"/>
              <a:t>, </a:t>
            </a:r>
            <a:r>
              <a:rPr lang="pt-PT" dirty="0" err="1"/>
              <a:t>exporting</a:t>
            </a:r>
            <a:r>
              <a:rPr lang="pt-PT" dirty="0"/>
              <a:t> </a:t>
            </a:r>
            <a:r>
              <a:rPr lang="pt-PT" dirty="0" err="1"/>
              <a:t>and</a:t>
            </a:r>
            <a:r>
              <a:rPr lang="pt-PT" dirty="0"/>
              <a:t> </a:t>
            </a:r>
            <a:r>
              <a:rPr lang="pt-PT" dirty="0" err="1"/>
              <a:t>saving</a:t>
            </a:r>
            <a:r>
              <a:rPr lang="pt-PT" dirty="0"/>
              <a:t> data files</a:t>
            </a:r>
            <a:endParaRPr lang="en-GB" dirty="0"/>
          </a:p>
        </p:txBody>
      </p:sp>
    </p:spTree>
    <p:extLst>
      <p:ext uri="{BB962C8B-B14F-4D97-AF65-F5344CB8AC3E}">
        <p14:creationId xmlns:p14="http://schemas.microsoft.com/office/powerpoint/2010/main" val="11919696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2DAB5-C645-432E-8017-2C6768C3AC5C}"/>
              </a:ext>
            </a:extLst>
          </p:cNvPr>
          <p:cNvSpPr>
            <a:spLocks noGrp="1"/>
          </p:cNvSpPr>
          <p:nvPr>
            <p:ph type="title"/>
          </p:nvPr>
        </p:nvSpPr>
        <p:spPr/>
        <p:txBody>
          <a:bodyPr/>
          <a:lstStyle/>
          <a:p>
            <a:r>
              <a:rPr lang="pt-PT" dirty="0"/>
              <a:t> Reading EXCEL data files </a:t>
            </a:r>
            <a:r>
              <a:rPr lang="pt-PT" dirty="0" err="1"/>
              <a:t>with</a:t>
            </a:r>
            <a:r>
              <a:rPr lang="pt-PT" dirty="0"/>
              <a:t> R</a:t>
            </a:r>
            <a:endParaRPr lang="en-GB" dirty="0"/>
          </a:p>
        </p:txBody>
      </p:sp>
      <p:sp>
        <p:nvSpPr>
          <p:cNvPr id="3" name="Content Placeholder 2">
            <a:extLst>
              <a:ext uri="{FF2B5EF4-FFF2-40B4-BE49-F238E27FC236}">
                <a16:creationId xmlns:a16="http://schemas.microsoft.com/office/drawing/2014/main" id="{383DF24D-44D1-4525-8C20-08FA8045E284}"/>
              </a:ext>
            </a:extLst>
          </p:cNvPr>
          <p:cNvSpPr>
            <a:spLocks noGrp="1"/>
          </p:cNvSpPr>
          <p:nvPr>
            <p:ph idx="1"/>
          </p:nvPr>
        </p:nvSpPr>
        <p:spPr/>
        <p:txBody>
          <a:bodyPr>
            <a:normAutofit/>
          </a:bodyPr>
          <a:lstStyle/>
          <a:p>
            <a:r>
              <a:rPr lang="en-GB" dirty="0"/>
              <a:t>To read an entire data frame (set of vectors with the same length) directly, the external file will normally have a special format:</a:t>
            </a:r>
          </a:p>
          <a:p>
            <a:pPr lvl="1"/>
            <a:r>
              <a:rPr lang="en-GB" dirty="0"/>
              <a:t>The first line of the file should have a name for each variable in the data frame</a:t>
            </a:r>
          </a:p>
          <a:p>
            <a:pPr lvl="1"/>
            <a:r>
              <a:rPr lang="en-GB" dirty="0"/>
              <a:t>The first item (column) is usually a row label, followed by the values for each variable (one variable per column)</a:t>
            </a:r>
          </a:p>
          <a:p>
            <a:r>
              <a:rPr lang="pt-PT" dirty="0" err="1"/>
              <a:t>Each</a:t>
            </a:r>
            <a:r>
              <a:rPr lang="pt-PT" dirty="0"/>
              <a:t> </a:t>
            </a:r>
            <a:r>
              <a:rPr lang="pt-PT" dirty="0" err="1"/>
              <a:t>sheet</a:t>
            </a:r>
            <a:r>
              <a:rPr lang="pt-PT" dirty="0"/>
              <a:t> in t</a:t>
            </a:r>
            <a:r>
              <a:rPr lang="en-GB" dirty="0"/>
              <a:t>he Forest Models data files is already in the format required to be read as a </a:t>
            </a:r>
            <a:r>
              <a:rPr lang="en-GB" dirty="0" err="1"/>
              <a:t>data.frame</a:t>
            </a:r>
            <a:endParaRPr lang="en-GB" dirty="0"/>
          </a:p>
          <a:p>
            <a:r>
              <a:rPr lang="pt-PT" dirty="0"/>
              <a:t>Data in EXCEL are </a:t>
            </a:r>
            <a:r>
              <a:rPr lang="pt-PT" dirty="0" err="1"/>
              <a:t>read</a:t>
            </a:r>
            <a:r>
              <a:rPr lang="pt-PT" dirty="0"/>
              <a:t> </a:t>
            </a:r>
            <a:r>
              <a:rPr lang="pt-PT" dirty="0" err="1"/>
              <a:t>using</a:t>
            </a:r>
            <a:r>
              <a:rPr lang="pt-PT" dirty="0"/>
              <a:t> </a:t>
            </a:r>
            <a:r>
              <a:rPr lang="pt-PT" dirty="0" err="1"/>
              <a:t>the</a:t>
            </a:r>
            <a:r>
              <a:rPr lang="pt-PT" dirty="0"/>
              <a:t> R </a:t>
            </a:r>
            <a:r>
              <a:rPr lang="pt-PT" dirty="0" err="1"/>
              <a:t>function</a:t>
            </a:r>
            <a:r>
              <a:rPr lang="pt-PT" dirty="0"/>
              <a:t> </a:t>
            </a:r>
            <a:r>
              <a:rPr lang="pt-PT" i="1" dirty="0" err="1"/>
              <a:t>read.xlxs</a:t>
            </a:r>
            <a:r>
              <a:rPr lang="pt-PT" i="1" dirty="0"/>
              <a:t>()</a:t>
            </a:r>
            <a:r>
              <a:rPr lang="pt-PT" dirty="0"/>
              <a:t> </a:t>
            </a:r>
            <a:r>
              <a:rPr lang="pt-PT" dirty="0" err="1"/>
              <a:t>which</a:t>
            </a:r>
            <a:r>
              <a:rPr lang="pt-PT" dirty="0"/>
              <a:t> </a:t>
            </a:r>
            <a:r>
              <a:rPr lang="pt-PT" dirty="0" err="1"/>
              <a:t>requires</a:t>
            </a:r>
            <a:r>
              <a:rPr lang="pt-PT" dirty="0"/>
              <a:t> </a:t>
            </a:r>
            <a:r>
              <a:rPr lang="pt-PT" dirty="0" err="1"/>
              <a:t>the</a:t>
            </a:r>
            <a:r>
              <a:rPr lang="pt-PT" dirty="0"/>
              <a:t> </a:t>
            </a:r>
            <a:r>
              <a:rPr lang="pt-PT" dirty="0" err="1"/>
              <a:t>instalation</a:t>
            </a:r>
            <a:r>
              <a:rPr lang="pt-PT" dirty="0"/>
              <a:t> </a:t>
            </a:r>
            <a:r>
              <a:rPr lang="pt-PT" dirty="0" err="1"/>
              <a:t>of</a:t>
            </a:r>
            <a:r>
              <a:rPr lang="pt-PT" dirty="0"/>
              <a:t> </a:t>
            </a:r>
            <a:r>
              <a:rPr lang="pt-PT" dirty="0" err="1"/>
              <a:t>the</a:t>
            </a:r>
            <a:r>
              <a:rPr lang="pt-PT" dirty="0"/>
              <a:t> </a:t>
            </a:r>
            <a:r>
              <a:rPr lang="pt-PT" i="1" dirty="0"/>
              <a:t>“</a:t>
            </a:r>
            <a:r>
              <a:rPr lang="pt-PT" i="1" dirty="0" err="1"/>
              <a:t>xlsx</a:t>
            </a:r>
            <a:r>
              <a:rPr lang="pt-PT" i="1" dirty="0"/>
              <a:t>”</a:t>
            </a:r>
            <a:r>
              <a:rPr lang="pt-PT" dirty="0"/>
              <a:t> package</a:t>
            </a:r>
            <a:endParaRPr lang="en-GB" dirty="0"/>
          </a:p>
        </p:txBody>
      </p:sp>
    </p:spTree>
    <p:extLst>
      <p:ext uri="{BB962C8B-B14F-4D97-AF65-F5344CB8AC3E}">
        <p14:creationId xmlns:p14="http://schemas.microsoft.com/office/powerpoint/2010/main" val="19787391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2DAB5-C645-432E-8017-2C6768C3AC5C}"/>
              </a:ext>
            </a:extLst>
          </p:cNvPr>
          <p:cNvSpPr>
            <a:spLocks noGrp="1"/>
          </p:cNvSpPr>
          <p:nvPr>
            <p:ph type="title"/>
          </p:nvPr>
        </p:nvSpPr>
        <p:spPr/>
        <p:txBody>
          <a:bodyPr/>
          <a:lstStyle/>
          <a:p>
            <a:r>
              <a:rPr lang="pt-PT" dirty="0"/>
              <a:t> Reading EXCEL data files </a:t>
            </a:r>
            <a:r>
              <a:rPr lang="pt-PT" dirty="0" err="1"/>
              <a:t>with</a:t>
            </a:r>
            <a:r>
              <a:rPr lang="pt-PT" dirty="0"/>
              <a:t> R</a:t>
            </a:r>
            <a:endParaRPr lang="en-GB" dirty="0"/>
          </a:p>
        </p:txBody>
      </p:sp>
      <p:sp>
        <p:nvSpPr>
          <p:cNvPr id="3" name="Content Placeholder 2">
            <a:extLst>
              <a:ext uri="{FF2B5EF4-FFF2-40B4-BE49-F238E27FC236}">
                <a16:creationId xmlns:a16="http://schemas.microsoft.com/office/drawing/2014/main" id="{383DF24D-44D1-4525-8C20-08FA8045E284}"/>
              </a:ext>
            </a:extLst>
          </p:cNvPr>
          <p:cNvSpPr>
            <a:spLocks noGrp="1"/>
          </p:cNvSpPr>
          <p:nvPr>
            <p:ph idx="1"/>
          </p:nvPr>
        </p:nvSpPr>
        <p:spPr/>
        <p:txBody>
          <a:bodyPr/>
          <a:lstStyle/>
          <a:p>
            <a:r>
              <a:rPr lang="pt-PT" dirty="0" err="1"/>
              <a:t>Start</a:t>
            </a:r>
            <a:r>
              <a:rPr lang="pt-PT" dirty="0"/>
              <a:t> </a:t>
            </a:r>
            <a:r>
              <a:rPr lang="pt-PT" dirty="0" err="1"/>
              <a:t>by</a:t>
            </a:r>
            <a:r>
              <a:rPr lang="pt-PT" dirty="0"/>
              <a:t> </a:t>
            </a:r>
            <a:r>
              <a:rPr lang="pt-PT" dirty="0" err="1"/>
              <a:t>installing</a:t>
            </a:r>
            <a:r>
              <a:rPr lang="pt-PT" dirty="0"/>
              <a:t> </a:t>
            </a:r>
            <a:r>
              <a:rPr lang="pt-PT" dirty="0" err="1"/>
              <a:t>the</a:t>
            </a:r>
            <a:r>
              <a:rPr lang="pt-PT" dirty="0"/>
              <a:t> package </a:t>
            </a:r>
            <a:r>
              <a:rPr lang="pt-PT" i="1" dirty="0"/>
              <a:t>“</a:t>
            </a:r>
            <a:r>
              <a:rPr lang="pt-PT" i="1" dirty="0" err="1"/>
              <a:t>xlsx</a:t>
            </a:r>
            <a:r>
              <a:rPr lang="pt-PT" i="1" dirty="0"/>
              <a:t>” </a:t>
            </a:r>
            <a:r>
              <a:rPr lang="pt-PT" dirty="0"/>
              <a:t>– </a:t>
            </a:r>
            <a:r>
              <a:rPr lang="pt-PT" dirty="0" err="1"/>
              <a:t>just</a:t>
            </a:r>
            <a:r>
              <a:rPr lang="pt-PT" dirty="0"/>
              <a:t> </a:t>
            </a:r>
            <a:r>
              <a:rPr lang="pt-PT" dirty="0" err="1"/>
              <a:t>need</a:t>
            </a:r>
            <a:r>
              <a:rPr lang="pt-PT" dirty="0"/>
              <a:t> to do </a:t>
            </a:r>
            <a:r>
              <a:rPr lang="pt-PT" dirty="0" err="1"/>
              <a:t>it</a:t>
            </a:r>
            <a:r>
              <a:rPr lang="pt-PT" dirty="0"/>
              <a:t> </a:t>
            </a:r>
            <a:r>
              <a:rPr lang="pt-PT" dirty="0" err="1"/>
              <a:t>once</a:t>
            </a:r>
            <a:endParaRPr lang="pt-PT" dirty="0"/>
          </a:p>
          <a:p>
            <a:r>
              <a:rPr lang="pt-PT" dirty="0" err="1"/>
              <a:t>Each</a:t>
            </a:r>
            <a:r>
              <a:rPr lang="pt-PT" dirty="0"/>
              <a:t> time </a:t>
            </a:r>
            <a:r>
              <a:rPr lang="pt-PT" dirty="0" err="1"/>
              <a:t>you</a:t>
            </a:r>
            <a:r>
              <a:rPr lang="pt-PT" dirty="0"/>
              <a:t> </a:t>
            </a:r>
            <a:r>
              <a:rPr lang="pt-PT" dirty="0" err="1"/>
              <a:t>need</a:t>
            </a:r>
            <a:r>
              <a:rPr lang="pt-PT" dirty="0"/>
              <a:t> to </a:t>
            </a:r>
            <a:r>
              <a:rPr lang="pt-PT" dirty="0" err="1"/>
              <a:t>read</a:t>
            </a:r>
            <a:r>
              <a:rPr lang="pt-PT" dirty="0"/>
              <a:t> data in Excel files, </a:t>
            </a:r>
            <a:r>
              <a:rPr lang="pt-PT" dirty="0" err="1"/>
              <a:t>you</a:t>
            </a:r>
            <a:r>
              <a:rPr lang="pt-PT" dirty="0"/>
              <a:t> </a:t>
            </a:r>
            <a:r>
              <a:rPr lang="pt-PT" dirty="0" err="1"/>
              <a:t>need</a:t>
            </a:r>
            <a:r>
              <a:rPr lang="pt-PT" dirty="0"/>
              <a:t> to </a:t>
            </a:r>
            <a:r>
              <a:rPr lang="pt-PT" dirty="0" err="1"/>
              <a:t>load</a:t>
            </a:r>
            <a:r>
              <a:rPr lang="pt-PT" dirty="0"/>
              <a:t> </a:t>
            </a:r>
            <a:r>
              <a:rPr lang="pt-PT" dirty="0" err="1"/>
              <a:t>the</a:t>
            </a:r>
            <a:r>
              <a:rPr lang="pt-PT" dirty="0"/>
              <a:t> “</a:t>
            </a:r>
            <a:r>
              <a:rPr lang="pt-PT" dirty="0" err="1"/>
              <a:t>xlsx</a:t>
            </a:r>
            <a:r>
              <a:rPr lang="pt-PT" dirty="0"/>
              <a:t>” package </a:t>
            </a:r>
            <a:r>
              <a:rPr lang="pt-PT" dirty="0" err="1"/>
              <a:t>and</a:t>
            </a:r>
            <a:r>
              <a:rPr lang="pt-PT" dirty="0"/>
              <a:t> use </a:t>
            </a:r>
            <a:r>
              <a:rPr lang="pt-PT" dirty="0" err="1"/>
              <a:t>the</a:t>
            </a:r>
            <a:r>
              <a:rPr lang="pt-PT" dirty="0"/>
              <a:t> </a:t>
            </a:r>
            <a:r>
              <a:rPr lang="pt-PT" i="1" dirty="0"/>
              <a:t>read.xlsx</a:t>
            </a:r>
            <a:r>
              <a:rPr lang="pt-PT" dirty="0"/>
              <a:t> </a:t>
            </a:r>
            <a:r>
              <a:rPr lang="pt-PT" dirty="0" err="1"/>
              <a:t>function</a:t>
            </a:r>
            <a:r>
              <a:rPr lang="pt-PT" dirty="0"/>
              <a:t>:</a:t>
            </a:r>
          </a:p>
          <a:p>
            <a:pPr lvl="1">
              <a:buFont typeface="Arial" panose="020B0604020202020204" pitchFamily="34" charset="0"/>
              <a:buChar char="&gt;"/>
            </a:pPr>
            <a:r>
              <a:rPr lang="pt-PT" i="1" dirty="0" err="1"/>
              <a:t>library</a:t>
            </a:r>
            <a:r>
              <a:rPr lang="pt-PT" i="1" dirty="0"/>
              <a:t> “</a:t>
            </a:r>
            <a:r>
              <a:rPr lang="pt-PT" i="1" dirty="0" err="1"/>
              <a:t>xlsx</a:t>
            </a:r>
            <a:r>
              <a:rPr lang="pt-PT" i="1" dirty="0"/>
              <a:t>”</a:t>
            </a:r>
          </a:p>
          <a:p>
            <a:pPr lvl="1">
              <a:buFont typeface="Arial" panose="020B0604020202020204" pitchFamily="34" charset="0"/>
              <a:buChar char="&gt;"/>
            </a:pPr>
            <a:r>
              <a:rPr lang="pt-PT" dirty="0"/>
              <a:t>To </a:t>
            </a:r>
            <a:r>
              <a:rPr lang="pt-PT" dirty="0" err="1"/>
              <a:t>learn</a:t>
            </a:r>
            <a:r>
              <a:rPr lang="pt-PT" dirty="0"/>
              <a:t> more </a:t>
            </a:r>
            <a:r>
              <a:rPr lang="pt-PT" dirty="0" err="1"/>
              <a:t>about</a:t>
            </a:r>
            <a:r>
              <a:rPr lang="pt-PT" dirty="0"/>
              <a:t> </a:t>
            </a:r>
            <a:r>
              <a:rPr lang="pt-PT" dirty="0" err="1"/>
              <a:t>the</a:t>
            </a:r>
            <a:r>
              <a:rPr lang="pt-PT" dirty="0"/>
              <a:t> </a:t>
            </a:r>
            <a:r>
              <a:rPr lang="pt-PT" i="1" dirty="0"/>
              <a:t>read.xlsx </a:t>
            </a:r>
            <a:r>
              <a:rPr lang="pt-PT" dirty="0" err="1"/>
              <a:t>command</a:t>
            </a:r>
            <a:r>
              <a:rPr lang="pt-PT" dirty="0"/>
              <a:t> use </a:t>
            </a:r>
            <a:r>
              <a:rPr lang="pt-PT" dirty="0" err="1"/>
              <a:t>the</a:t>
            </a:r>
            <a:r>
              <a:rPr lang="pt-PT" dirty="0"/>
              <a:t> </a:t>
            </a:r>
            <a:r>
              <a:rPr lang="pt-PT" dirty="0" err="1"/>
              <a:t>help</a:t>
            </a:r>
            <a:r>
              <a:rPr lang="pt-PT" dirty="0"/>
              <a:t> </a:t>
            </a:r>
            <a:r>
              <a:rPr lang="pt-PT" dirty="0" err="1"/>
              <a:t>tab</a:t>
            </a:r>
            <a:r>
              <a:rPr lang="pt-PT" dirty="0"/>
              <a:t> in </a:t>
            </a:r>
            <a:r>
              <a:rPr lang="pt-PT" dirty="0" err="1"/>
              <a:t>the</a:t>
            </a:r>
            <a:r>
              <a:rPr lang="pt-PT" dirty="0"/>
              <a:t> R </a:t>
            </a:r>
            <a:r>
              <a:rPr lang="pt-PT" dirty="0" err="1"/>
              <a:t>studio</a:t>
            </a:r>
            <a:r>
              <a:rPr lang="pt-PT" dirty="0"/>
              <a:t> </a:t>
            </a:r>
            <a:r>
              <a:rPr lang="pt-PT" dirty="0" err="1"/>
              <a:t>or</a:t>
            </a:r>
            <a:r>
              <a:rPr lang="pt-PT" dirty="0"/>
              <a:t> </a:t>
            </a:r>
            <a:r>
              <a:rPr lang="pt-PT" dirty="0" err="1"/>
              <a:t>search</a:t>
            </a:r>
            <a:r>
              <a:rPr lang="pt-PT" dirty="0"/>
              <a:t> in </a:t>
            </a:r>
            <a:r>
              <a:rPr lang="pt-PT" dirty="0" err="1"/>
              <a:t>the</a:t>
            </a:r>
            <a:r>
              <a:rPr lang="pt-PT" dirty="0"/>
              <a:t> web</a:t>
            </a:r>
            <a:endParaRPr lang="en-GB" dirty="0"/>
          </a:p>
        </p:txBody>
      </p:sp>
    </p:spTree>
    <p:extLst>
      <p:ext uri="{BB962C8B-B14F-4D97-AF65-F5344CB8AC3E}">
        <p14:creationId xmlns:p14="http://schemas.microsoft.com/office/powerpoint/2010/main" val="32250978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2DAB5-C645-432E-8017-2C6768C3AC5C}"/>
              </a:ext>
            </a:extLst>
          </p:cNvPr>
          <p:cNvSpPr>
            <a:spLocks noGrp="1"/>
          </p:cNvSpPr>
          <p:nvPr>
            <p:ph type="title"/>
          </p:nvPr>
        </p:nvSpPr>
        <p:spPr/>
        <p:txBody>
          <a:bodyPr/>
          <a:lstStyle/>
          <a:p>
            <a:r>
              <a:rPr lang="pt-PT" dirty="0"/>
              <a:t> Reading EXCEL data files </a:t>
            </a:r>
            <a:r>
              <a:rPr lang="pt-PT" dirty="0" err="1"/>
              <a:t>with</a:t>
            </a:r>
            <a:r>
              <a:rPr lang="pt-PT" dirty="0"/>
              <a:t> R</a:t>
            </a:r>
            <a:endParaRPr lang="en-GB" dirty="0"/>
          </a:p>
        </p:txBody>
      </p:sp>
      <p:pic>
        <p:nvPicPr>
          <p:cNvPr id="6" name="Picture 5">
            <a:extLst>
              <a:ext uri="{FF2B5EF4-FFF2-40B4-BE49-F238E27FC236}">
                <a16:creationId xmlns:a16="http://schemas.microsoft.com/office/drawing/2014/main" id="{DFDC9DE5-A46F-49E4-9BFA-C3CA01DFB431}"/>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5633200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2DAB5-C645-432E-8017-2C6768C3AC5C}"/>
              </a:ext>
            </a:extLst>
          </p:cNvPr>
          <p:cNvSpPr>
            <a:spLocks noGrp="1"/>
          </p:cNvSpPr>
          <p:nvPr>
            <p:ph type="title"/>
          </p:nvPr>
        </p:nvSpPr>
        <p:spPr/>
        <p:txBody>
          <a:bodyPr/>
          <a:lstStyle/>
          <a:p>
            <a:r>
              <a:rPr lang="pt-PT" dirty="0"/>
              <a:t> Reading ACCESS </a:t>
            </a:r>
            <a:r>
              <a:rPr lang="pt-PT" dirty="0" err="1"/>
              <a:t>tables</a:t>
            </a:r>
            <a:r>
              <a:rPr lang="pt-PT" dirty="0"/>
              <a:t> </a:t>
            </a:r>
            <a:r>
              <a:rPr lang="pt-PT" dirty="0" err="1"/>
              <a:t>with</a:t>
            </a:r>
            <a:r>
              <a:rPr lang="pt-PT" dirty="0"/>
              <a:t> R</a:t>
            </a:r>
            <a:endParaRPr lang="en-GB" dirty="0"/>
          </a:p>
        </p:txBody>
      </p:sp>
      <p:sp>
        <p:nvSpPr>
          <p:cNvPr id="3" name="Content Placeholder 2">
            <a:extLst>
              <a:ext uri="{FF2B5EF4-FFF2-40B4-BE49-F238E27FC236}">
                <a16:creationId xmlns:a16="http://schemas.microsoft.com/office/drawing/2014/main" id="{383DF24D-44D1-4525-8C20-08FA8045E284}"/>
              </a:ext>
            </a:extLst>
          </p:cNvPr>
          <p:cNvSpPr>
            <a:spLocks noGrp="1"/>
          </p:cNvSpPr>
          <p:nvPr>
            <p:ph idx="1"/>
          </p:nvPr>
        </p:nvSpPr>
        <p:spPr/>
        <p:txBody>
          <a:bodyPr>
            <a:normAutofit/>
          </a:bodyPr>
          <a:lstStyle/>
          <a:p>
            <a:r>
              <a:rPr lang="en-GB" dirty="0"/>
              <a:t>To read an ACCESS table into a data frame you need to use the </a:t>
            </a:r>
            <a:r>
              <a:rPr lang="en-GB" i="1" dirty="0"/>
              <a:t>“RODBC”</a:t>
            </a:r>
            <a:r>
              <a:rPr lang="en-GB" dirty="0"/>
              <a:t> package. After loading it, use function </a:t>
            </a:r>
            <a:r>
              <a:rPr lang="en-GB" i="1" dirty="0" err="1"/>
              <a:t>sqlFetch</a:t>
            </a:r>
            <a:r>
              <a:rPr lang="en-GB" i="1" dirty="0"/>
              <a:t>() </a:t>
            </a:r>
            <a:r>
              <a:rPr lang="en-GB" dirty="0"/>
              <a:t>to read an ACCESS table into a </a:t>
            </a:r>
            <a:r>
              <a:rPr lang="en-GB" dirty="0" err="1"/>
              <a:t>dataframe</a:t>
            </a:r>
            <a:endParaRPr lang="en-GB" dirty="0"/>
          </a:p>
          <a:p>
            <a:r>
              <a:rPr lang="pt-PT" dirty="0"/>
              <a:t>F</a:t>
            </a:r>
            <a:r>
              <a:rPr lang="en-GB" dirty="0"/>
              <a:t>or instance to read the table called '</a:t>
            </a:r>
            <a:r>
              <a:rPr lang="en-GB" dirty="0" err="1"/>
              <a:t>TM_Biomassa</a:t>
            </a:r>
            <a:r>
              <a:rPr lang="en-GB" dirty="0"/>
              <a:t>' in the database BD_Pb_data.accdb located in C:/Users/magatome/BasesDeDados:</a:t>
            </a:r>
          </a:p>
          <a:p>
            <a:pPr lvl="1">
              <a:buFont typeface="Arial" panose="020B0604020202020204" pitchFamily="34" charset="0"/>
              <a:buChar char="&gt;"/>
            </a:pPr>
            <a:r>
              <a:rPr lang="en-GB" dirty="0" err="1"/>
              <a:t>setwd</a:t>
            </a:r>
            <a:r>
              <a:rPr lang="en-GB" dirty="0"/>
              <a:t> ("C:/Users/magatome/BasesDeDados")</a:t>
            </a:r>
          </a:p>
          <a:p>
            <a:pPr lvl="1">
              <a:buFont typeface="Arial" panose="020B0604020202020204" pitchFamily="34" charset="0"/>
              <a:buChar char="&gt;"/>
            </a:pPr>
            <a:r>
              <a:rPr lang="en-GB" dirty="0" err="1"/>
              <a:t>Pb_data</a:t>
            </a:r>
            <a:r>
              <a:rPr lang="en-GB" dirty="0"/>
              <a:t> &lt;- odbcConnectAccess2007("BD_PB_data.accdb")</a:t>
            </a:r>
          </a:p>
          <a:p>
            <a:pPr lvl="1">
              <a:buFont typeface="Arial" panose="020B0604020202020204" pitchFamily="34" charset="0"/>
              <a:buChar char="&gt;"/>
            </a:pPr>
            <a:r>
              <a:rPr lang="en-GB" dirty="0" err="1"/>
              <a:t>TM_biomassa</a:t>
            </a:r>
            <a:r>
              <a:rPr lang="en-GB" dirty="0"/>
              <a:t> &lt;- </a:t>
            </a:r>
            <a:r>
              <a:rPr lang="en-GB" dirty="0" err="1"/>
              <a:t>sqlFetch</a:t>
            </a:r>
            <a:r>
              <a:rPr lang="en-GB" dirty="0"/>
              <a:t>(</a:t>
            </a:r>
            <a:r>
              <a:rPr lang="en-GB" dirty="0" err="1"/>
              <a:t>Pb_data</a:t>
            </a:r>
            <a:r>
              <a:rPr lang="en-GB" dirty="0"/>
              <a:t>, "</a:t>
            </a:r>
            <a:r>
              <a:rPr lang="en-GB" dirty="0" err="1"/>
              <a:t>TM_Biomassa</a:t>
            </a:r>
            <a:r>
              <a:rPr lang="en-GB" dirty="0"/>
              <a:t>")</a:t>
            </a:r>
          </a:p>
          <a:p>
            <a:pPr lvl="1">
              <a:buFont typeface="Arial" panose="020B0604020202020204" pitchFamily="34" charset="0"/>
              <a:buChar char="&gt;"/>
            </a:pPr>
            <a:endParaRPr lang="en-GB" dirty="0"/>
          </a:p>
          <a:p>
            <a:pPr lvl="1"/>
            <a:endParaRPr lang="en-GB" dirty="0"/>
          </a:p>
        </p:txBody>
      </p:sp>
    </p:spTree>
    <p:extLst>
      <p:ext uri="{BB962C8B-B14F-4D97-AF65-F5344CB8AC3E}">
        <p14:creationId xmlns:p14="http://schemas.microsoft.com/office/powerpoint/2010/main" val="32876055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2DAB5-C645-432E-8017-2C6768C3AC5C}"/>
              </a:ext>
            </a:extLst>
          </p:cNvPr>
          <p:cNvSpPr>
            <a:spLocks noGrp="1"/>
          </p:cNvSpPr>
          <p:nvPr>
            <p:ph type="title"/>
          </p:nvPr>
        </p:nvSpPr>
        <p:spPr/>
        <p:txBody>
          <a:bodyPr/>
          <a:lstStyle/>
          <a:p>
            <a:r>
              <a:rPr lang="pt-PT" dirty="0"/>
              <a:t> </a:t>
            </a:r>
            <a:r>
              <a:rPr lang="pt-PT" dirty="0" err="1"/>
              <a:t>Saving</a:t>
            </a:r>
            <a:r>
              <a:rPr lang="pt-PT" dirty="0"/>
              <a:t> </a:t>
            </a:r>
            <a:r>
              <a:rPr lang="pt-PT" dirty="0" err="1"/>
              <a:t>and</a:t>
            </a:r>
            <a:r>
              <a:rPr lang="pt-PT" dirty="0"/>
              <a:t> </a:t>
            </a:r>
            <a:r>
              <a:rPr lang="pt-PT" dirty="0" err="1"/>
              <a:t>loading</a:t>
            </a:r>
            <a:r>
              <a:rPr lang="pt-PT" dirty="0"/>
              <a:t> R data files</a:t>
            </a:r>
            <a:endParaRPr lang="en-GB" dirty="0"/>
          </a:p>
        </p:txBody>
      </p:sp>
      <p:sp>
        <p:nvSpPr>
          <p:cNvPr id="3" name="Content Placeholder 2">
            <a:extLst>
              <a:ext uri="{FF2B5EF4-FFF2-40B4-BE49-F238E27FC236}">
                <a16:creationId xmlns:a16="http://schemas.microsoft.com/office/drawing/2014/main" id="{383DF24D-44D1-4525-8C20-08FA8045E284}"/>
              </a:ext>
            </a:extLst>
          </p:cNvPr>
          <p:cNvSpPr>
            <a:spLocks noGrp="1"/>
          </p:cNvSpPr>
          <p:nvPr>
            <p:ph idx="1"/>
          </p:nvPr>
        </p:nvSpPr>
        <p:spPr/>
        <p:txBody>
          <a:bodyPr/>
          <a:lstStyle/>
          <a:p>
            <a:r>
              <a:rPr lang="en-GB" dirty="0"/>
              <a:t>We may want to save a (or more than one) R datafile that “took a long time to prepare”:</a:t>
            </a:r>
          </a:p>
          <a:p>
            <a:pPr lvl="1"/>
            <a:r>
              <a:rPr lang="en-GB" i="1" dirty="0"/>
              <a:t>save</a:t>
            </a:r>
            <a:r>
              <a:rPr lang="en-GB" dirty="0"/>
              <a:t>(data1,data2,file=“</a:t>
            </a:r>
            <a:r>
              <a:rPr lang="en-GB" dirty="0" err="1"/>
              <a:t>data.Rdata</a:t>
            </a:r>
            <a:r>
              <a:rPr lang="en-GB" dirty="0"/>
              <a:t>”)</a:t>
            </a:r>
          </a:p>
          <a:p>
            <a:r>
              <a:rPr lang="en-GB" dirty="0"/>
              <a:t>Later on, in another script, you can load these data:</a:t>
            </a:r>
          </a:p>
          <a:p>
            <a:pPr lvl="1"/>
            <a:r>
              <a:rPr lang="en-GB" i="1" dirty="0"/>
              <a:t>load</a:t>
            </a:r>
            <a:r>
              <a:rPr lang="en-GB" dirty="0"/>
              <a:t>(“</a:t>
            </a:r>
            <a:r>
              <a:rPr lang="en-GB" dirty="0" err="1"/>
              <a:t>data.Rdata</a:t>
            </a:r>
            <a:r>
              <a:rPr lang="en-GB" dirty="0"/>
              <a:t>”)  - we will have </a:t>
            </a:r>
            <a:r>
              <a:rPr lang="en-GB"/>
              <a:t>direct access </a:t>
            </a:r>
            <a:r>
              <a:rPr lang="en-GB" dirty="0"/>
              <a:t>to the data structures data1 </a:t>
            </a:r>
            <a:r>
              <a:rPr lang="en-GB"/>
              <a:t>and data2</a:t>
            </a:r>
            <a:endParaRPr lang="en-GB" dirty="0"/>
          </a:p>
          <a:p>
            <a:r>
              <a:rPr lang="pt-PT" dirty="0"/>
              <a:t>T</a:t>
            </a:r>
            <a:r>
              <a:rPr lang="en-GB" dirty="0"/>
              <a:t>o know which files are in “your” working space:</a:t>
            </a:r>
          </a:p>
          <a:p>
            <a:pPr lvl="1"/>
            <a:r>
              <a:rPr lang="pt-PT" dirty="0"/>
              <a:t>l</a:t>
            </a:r>
            <a:r>
              <a:rPr lang="en-GB" dirty="0" err="1"/>
              <a:t>ist.files</a:t>
            </a:r>
            <a:r>
              <a:rPr lang="en-GB" dirty="0"/>
              <a:t>()</a:t>
            </a:r>
          </a:p>
        </p:txBody>
      </p:sp>
    </p:spTree>
    <p:extLst>
      <p:ext uri="{BB962C8B-B14F-4D97-AF65-F5344CB8AC3E}">
        <p14:creationId xmlns:p14="http://schemas.microsoft.com/office/powerpoint/2010/main" val="42544674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FCFF9-100E-46C1-A1AE-A4400B0BC358}"/>
              </a:ext>
            </a:extLst>
          </p:cNvPr>
          <p:cNvSpPr>
            <a:spLocks noGrp="1"/>
          </p:cNvSpPr>
          <p:nvPr>
            <p:ph type="title"/>
          </p:nvPr>
        </p:nvSpPr>
        <p:spPr/>
        <p:txBody>
          <a:bodyPr/>
          <a:lstStyle/>
          <a:p>
            <a:r>
              <a:rPr lang="pt-PT" dirty="0" err="1"/>
              <a:t>Write</a:t>
            </a:r>
            <a:r>
              <a:rPr lang="pt-PT" dirty="0"/>
              <a:t> R data files </a:t>
            </a:r>
            <a:r>
              <a:rPr lang="pt-PT" dirty="0" err="1"/>
              <a:t>into</a:t>
            </a:r>
            <a:r>
              <a:rPr lang="pt-PT" dirty="0"/>
              <a:t> EXCEL</a:t>
            </a:r>
            <a:endParaRPr lang="en-GB" dirty="0"/>
          </a:p>
        </p:txBody>
      </p:sp>
      <p:sp>
        <p:nvSpPr>
          <p:cNvPr id="3" name="Content Placeholder 2">
            <a:extLst>
              <a:ext uri="{FF2B5EF4-FFF2-40B4-BE49-F238E27FC236}">
                <a16:creationId xmlns:a16="http://schemas.microsoft.com/office/drawing/2014/main" id="{D2CA8762-AA0F-4F44-B720-D2D88758AFF1}"/>
              </a:ext>
            </a:extLst>
          </p:cNvPr>
          <p:cNvSpPr>
            <a:spLocks noGrp="1"/>
          </p:cNvSpPr>
          <p:nvPr>
            <p:ph idx="1"/>
          </p:nvPr>
        </p:nvSpPr>
        <p:spPr/>
        <p:txBody>
          <a:bodyPr>
            <a:normAutofit/>
          </a:bodyPr>
          <a:lstStyle/>
          <a:p>
            <a:r>
              <a:rPr lang="pt-PT" i="1" dirty="0"/>
              <a:t>write.xlsx</a:t>
            </a:r>
            <a:r>
              <a:rPr lang="pt-PT" dirty="0"/>
              <a:t> (X, </a:t>
            </a:r>
            <a:r>
              <a:rPr lang="pt-PT" dirty="0" err="1"/>
              <a:t>filename</a:t>
            </a:r>
            <a:r>
              <a:rPr lang="pt-PT" dirty="0"/>
              <a:t>, </a:t>
            </a:r>
            <a:r>
              <a:rPr lang="pt-PT" dirty="0" err="1"/>
              <a:t>sheetName</a:t>
            </a:r>
            <a:r>
              <a:rPr lang="pt-PT" dirty="0"/>
              <a:t>=“</a:t>
            </a:r>
            <a:r>
              <a:rPr lang="pt-PT" dirty="0" err="1"/>
              <a:t>Name</a:t>
            </a:r>
            <a:r>
              <a:rPr lang="pt-PT" dirty="0"/>
              <a:t>”,</a:t>
            </a:r>
          </a:p>
          <a:p>
            <a:pPr marL="400050" lvl="1" indent="0">
              <a:buNone/>
            </a:pPr>
            <a:r>
              <a:rPr lang="pt-PT" dirty="0" err="1"/>
              <a:t>col.names</a:t>
            </a:r>
            <a:r>
              <a:rPr lang="pt-PT" dirty="0"/>
              <a:t>=TRUE, </a:t>
            </a:r>
            <a:r>
              <a:rPr lang="pt-PT" dirty="0" err="1"/>
              <a:t>row.names</a:t>
            </a:r>
            <a:r>
              <a:rPr lang="pt-PT" dirty="0"/>
              <a:t>=TRUE,</a:t>
            </a:r>
          </a:p>
          <a:p>
            <a:pPr marL="400050" lvl="1" indent="0">
              <a:buNone/>
            </a:pPr>
            <a:r>
              <a:rPr lang="pt-PT" dirty="0" err="1"/>
              <a:t>append</a:t>
            </a:r>
            <a:r>
              <a:rPr lang="pt-PT" dirty="0"/>
              <a:t>=FALSE)</a:t>
            </a:r>
          </a:p>
          <a:p>
            <a:pPr marL="400050" lvl="1" indent="0">
              <a:buNone/>
            </a:pPr>
            <a:endParaRPr lang="pt-PT" dirty="0"/>
          </a:p>
          <a:p>
            <a:pPr marL="400050" lvl="1" indent="0">
              <a:buNone/>
            </a:pPr>
            <a:r>
              <a:rPr lang="pt-PT" dirty="0" err="1"/>
              <a:t>where</a:t>
            </a:r>
            <a:r>
              <a:rPr lang="pt-PT" dirty="0"/>
              <a:t> X </a:t>
            </a:r>
            <a:r>
              <a:rPr lang="pt-PT" dirty="0" err="1"/>
              <a:t>is</a:t>
            </a:r>
            <a:r>
              <a:rPr lang="pt-PT" dirty="0"/>
              <a:t> </a:t>
            </a:r>
            <a:r>
              <a:rPr lang="pt-PT" dirty="0" err="1"/>
              <a:t>the</a:t>
            </a:r>
            <a:r>
              <a:rPr lang="pt-PT" dirty="0"/>
              <a:t> R data file</a:t>
            </a:r>
          </a:p>
          <a:p>
            <a:endParaRPr lang="en-GB" dirty="0"/>
          </a:p>
        </p:txBody>
      </p:sp>
    </p:spTree>
    <p:extLst>
      <p:ext uri="{BB962C8B-B14F-4D97-AF65-F5344CB8AC3E}">
        <p14:creationId xmlns:p14="http://schemas.microsoft.com/office/powerpoint/2010/main" val="3987617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FCFF9-100E-46C1-A1AE-A4400B0BC358}"/>
              </a:ext>
            </a:extLst>
          </p:cNvPr>
          <p:cNvSpPr>
            <a:spLocks noGrp="1"/>
          </p:cNvSpPr>
          <p:nvPr>
            <p:ph type="title"/>
          </p:nvPr>
        </p:nvSpPr>
        <p:spPr/>
        <p:txBody>
          <a:bodyPr/>
          <a:lstStyle/>
          <a:p>
            <a:r>
              <a:rPr lang="pt-PT" dirty="0" err="1"/>
              <a:t>Special</a:t>
            </a:r>
            <a:r>
              <a:rPr lang="pt-PT" dirty="0"/>
              <a:t> </a:t>
            </a:r>
            <a:r>
              <a:rPr lang="pt-PT" dirty="0" err="1"/>
              <a:t>symbols</a:t>
            </a:r>
            <a:endParaRPr lang="en-GB" dirty="0"/>
          </a:p>
        </p:txBody>
      </p:sp>
      <p:sp>
        <p:nvSpPr>
          <p:cNvPr id="3" name="Content Placeholder 2">
            <a:extLst>
              <a:ext uri="{FF2B5EF4-FFF2-40B4-BE49-F238E27FC236}">
                <a16:creationId xmlns:a16="http://schemas.microsoft.com/office/drawing/2014/main" id="{D2CA8762-AA0F-4F44-B720-D2D88758AFF1}"/>
              </a:ext>
            </a:extLst>
          </p:cNvPr>
          <p:cNvSpPr>
            <a:spLocks noGrp="1"/>
          </p:cNvSpPr>
          <p:nvPr>
            <p:ph idx="1"/>
          </p:nvPr>
        </p:nvSpPr>
        <p:spPr/>
        <p:txBody>
          <a:bodyPr>
            <a:normAutofit/>
          </a:bodyPr>
          <a:lstStyle/>
          <a:p>
            <a:r>
              <a:rPr lang="pt-PT" dirty="0"/>
              <a:t>R </a:t>
            </a:r>
            <a:r>
              <a:rPr lang="pt-PT" dirty="0" err="1"/>
              <a:t>objects</a:t>
            </a:r>
            <a:r>
              <a:rPr lang="pt-PT" dirty="0"/>
              <a:t> can </a:t>
            </a:r>
            <a:r>
              <a:rPr lang="pt-PT" dirty="0" err="1"/>
              <a:t>contain</a:t>
            </a:r>
            <a:r>
              <a:rPr lang="pt-PT" dirty="0"/>
              <a:t> </a:t>
            </a:r>
            <a:r>
              <a:rPr lang="pt-PT" dirty="0" err="1"/>
              <a:t>special</a:t>
            </a:r>
            <a:r>
              <a:rPr lang="pt-PT" dirty="0"/>
              <a:t> </a:t>
            </a:r>
            <a:r>
              <a:rPr lang="pt-PT" dirty="0" err="1"/>
              <a:t>symbols</a:t>
            </a:r>
            <a:r>
              <a:rPr lang="pt-PT" dirty="0"/>
              <a:t>:</a:t>
            </a:r>
          </a:p>
          <a:p>
            <a:pPr lvl="1"/>
            <a:r>
              <a:rPr lang="pt-PT" dirty="0"/>
              <a:t>NA (</a:t>
            </a:r>
            <a:r>
              <a:rPr lang="pt-PT" dirty="0" err="1"/>
              <a:t>missing</a:t>
            </a:r>
            <a:r>
              <a:rPr lang="pt-PT" dirty="0"/>
              <a:t> </a:t>
            </a:r>
            <a:r>
              <a:rPr lang="pt-PT" dirty="0" err="1"/>
              <a:t>value</a:t>
            </a:r>
            <a:r>
              <a:rPr lang="pt-PT" dirty="0"/>
              <a:t>)</a:t>
            </a:r>
          </a:p>
          <a:p>
            <a:pPr lvl="1"/>
            <a:r>
              <a:rPr lang="pt-PT" dirty="0" err="1"/>
              <a:t>NaN</a:t>
            </a:r>
            <a:r>
              <a:rPr lang="pt-PT" dirty="0"/>
              <a:t> (</a:t>
            </a:r>
            <a:r>
              <a:rPr lang="pt-PT" dirty="0" err="1"/>
              <a:t>Not</a:t>
            </a:r>
            <a:r>
              <a:rPr lang="pt-PT" dirty="0"/>
              <a:t> a </a:t>
            </a:r>
            <a:r>
              <a:rPr lang="pt-PT" dirty="0" err="1"/>
              <a:t>Number</a:t>
            </a:r>
            <a:r>
              <a:rPr lang="pt-PT" dirty="0"/>
              <a:t>)</a:t>
            </a:r>
          </a:p>
          <a:p>
            <a:pPr lvl="1"/>
            <a:r>
              <a:rPr lang="pt-PT" dirty="0"/>
              <a:t>NULL (</a:t>
            </a:r>
            <a:r>
              <a:rPr lang="pt-PT" dirty="0" err="1"/>
              <a:t>undefined</a:t>
            </a:r>
            <a:r>
              <a:rPr lang="pt-PT" dirty="0"/>
              <a:t> </a:t>
            </a:r>
            <a:r>
              <a:rPr lang="pt-PT" dirty="0" err="1"/>
              <a:t>value</a:t>
            </a:r>
            <a:r>
              <a:rPr lang="pt-PT" dirty="0"/>
              <a:t>)</a:t>
            </a:r>
          </a:p>
          <a:p>
            <a:pPr lvl="1"/>
            <a:r>
              <a:rPr lang="pt-PT" dirty="0" err="1"/>
              <a:t>Inf</a:t>
            </a:r>
            <a:r>
              <a:rPr lang="pt-PT" dirty="0"/>
              <a:t> </a:t>
            </a:r>
            <a:r>
              <a:rPr lang="pt-PT" dirty="0" err="1"/>
              <a:t>and</a:t>
            </a:r>
            <a:r>
              <a:rPr lang="pt-PT" dirty="0"/>
              <a:t> –</a:t>
            </a:r>
            <a:r>
              <a:rPr lang="pt-PT" dirty="0" err="1"/>
              <a:t>Inf</a:t>
            </a:r>
            <a:r>
              <a:rPr lang="pt-PT" dirty="0"/>
              <a:t> (</a:t>
            </a:r>
            <a:r>
              <a:rPr lang="pt-PT" dirty="0" err="1"/>
              <a:t>infinit</a:t>
            </a:r>
            <a:r>
              <a:rPr lang="pt-PT" dirty="0"/>
              <a:t>)</a:t>
            </a:r>
          </a:p>
          <a:p>
            <a:pPr lvl="1"/>
            <a:endParaRPr lang="pt-PT" dirty="0"/>
          </a:p>
          <a:p>
            <a:endParaRPr lang="en-GB" dirty="0"/>
          </a:p>
        </p:txBody>
      </p:sp>
    </p:spTree>
    <p:extLst>
      <p:ext uri="{BB962C8B-B14F-4D97-AF65-F5344CB8AC3E}">
        <p14:creationId xmlns:p14="http://schemas.microsoft.com/office/powerpoint/2010/main" val="39165373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BC870B-E5D0-4287-BE37-324CFC212FFB}"/>
              </a:ext>
            </a:extLst>
          </p:cNvPr>
          <p:cNvSpPr>
            <a:spLocks noGrp="1"/>
          </p:cNvSpPr>
          <p:nvPr>
            <p:ph type="title"/>
          </p:nvPr>
        </p:nvSpPr>
        <p:spPr/>
        <p:txBody>
          <a:bodyPr/>
          <a:lstStyle/>
          <a:p>
            <a:r>
              <a:rPr lang="pt-PT" dirty="0" err="1"/>
              <a:t>Functions</a:t>
            </a:r>
            <a:r>
              <a:rPr lang="pt-PT" dirty="0"/>
              <a:t> in R</a:t>
            </a:r>
            <a:endParaRPr lang="en-GB" dirty="0"/>
          </a:p>
        </p:txBody>
      </p:sp>
    </p:spTree>
    <p:extLst>
      <p:ext uri="{BB962C8B-B14F-4D97-AF65-F5344CB8AC3E}">
        <p14:creationId xmlns:p14="http://schemas.microsoft.com/office/powerpoint/2010/main" val="3153028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 </a:t>
            </a:r>
            <a:r>
              <a:rPr lang="pt-PT" dirty="0" err="1"/>
              <a:t>Installing</a:t>
            </a:r>
            <a:r>
              <a:rPr lang="pt-PT" dirty="0"/>
              <a:t> </a:t>
            </a:r>
            <a:r>
              <a:rPr lang="pt-PT" dirty="0" err="1"/>
              <a:t>the</a:t>
            </a:r>
            <a:r>
              <a:rPr lang="pt-PT" dirty="0"/>
              <a:t> R</a:t>
            </a:r>
            <a:endParaRPr lang="en-US" dirty="0"/>
          </a:p>
        </p:txBody>
      </p:sp>
      <p:sp>
        <p:nvSpPr>
          <p:cNvPr id="119811" name="Rectangle 3"/>
          <p:cNvSpPr>
            <a:spLocks noGrp="1" noChangeArrowheads="1"/>
          </p:cNvSpPr>
          <p:nvPr>
            <p:ph idx="1"/>
          </p:nvPr>
        </p:nvSpPr>
        <p:spPr/>
        <p:txBody>
          <a:bodyPr>
            <a:normAutofit/>
          </a:bodyPr>
          <a:lstStyle/>
          <a:p>
            <a:r>
              <a:rPr lang="pt-PT" altLang="en-US" dirty="0" err="1"/>
              <a:t>If</a:t>
            </a:r>
            <a:r>
              <a:rPr lang="pt-PT" altLang="en-US" dirty="0"/>
              <a:t> </a:t>
            </a:r>
            <a:r>
              <a:rPr lang="pt-PT" altLang="en-US" dirty="0" err="1"/>
              <a:t>you</a:t>
            </a:r>
            <a:r>
              <a:rPr lang="pt-PT" altLang="en-US" dirty="0"/>
              <a:t> </a:t>
            </a:r>
            <a:r>
              <a:rPr lang="pt-PT" altLang="en-US" dirty="0" err="1"/>
              <a:t>already</a:t>
            </a:r>
            <a:r>
              <a:rPr lang="pt-PT" altLang="en-US" dirty="0"/>
              <a:t> </a:t>
            </a:r>
            <a:r>
              <a:rPr lang="pt-PT" altLang="en-US" dirty="0" err="1"/>
              <a:t>have</a:t>
            </a:r>
            <a:r>
              <a:rPr lang="pt-PT" altLang="en-US" dirty="0"/>
              <a:t> </a:t>
            </a:r>
            <a:r>
              <a:rPr lang="pt-PT" altLang="en-US" dirty="0" err="1"/>
              <a:t>the</a:t>
            </a:r>
            <a:r>
              <a:rPr lang="pt-PT" altLang="en-US" dirty="0"/>
              <a:t> R software </a:t>
            </a:r>
            <a:r>
              <a:rPr lang="pt-PT" altLang="en-US" dirty="0" err="1"/>
              <a:t>installed</a:t>
            </a:r>
            <a:r>
              <a:rPr lang="pt-PT" altLang="en-US" dirty="0"/>
              <a:t> in </a:t>
            </a:r>
            <a:r>
              <a:rPr lang="pt-PT" altLang="en-US" dirty="0" err="1"/>
              <a:t>your</a:t>
            </a:r>
            <a:r>
              <a:rPr lang="pt-PT" altLang="en-US" dirty="0"/>
              <a:t> </a:t>
            </a:r>
            <a:r>
              <a:rPr lang="pt-PT" altLang="en-US" dirty="0" err="1"/>
              <a:t>computer</a:t>
            </a:r>
            <a:r>
              <a:rPr lang="pt-PT" altLang="en-US" dirty="0"/>
              <a:t>, </a:t>
            </a:r>
            <a:r>
              <a:rPr lang="pt-PT" altLang="en-US" dirty="0" err="1"/>
              <a:t>please</a:t>
            </a:r>
            <a:r>
              <a:rPr lang="pt-PT" altLang="en-US" dirty="0"/>
              <a:t> </a:t>
            </a:r>
            <a:r>
              <a:rPr lang="pt-PT" altLang="en-US" dirty="0" err="1"/>
              <a:t>skip</a:t>
            </a:r>
            <a:r>
              <a:rPr lang="pt-PT" altLang="en-US" dirty="0"/>
              <a:t> to </a:t>
            </a:r>
            <a:r>
              <a:rPr lang="pt-PT" altLang="en-US" dirty="0" err="1"/>
              <a:t>the</a:t>
            </a:r>
            <a:r>
              <a:rPr lang="pt-PT" altLang="en-US" dirty="0"/>
              <a:t> “</a:t>
            </a:r>
            <a:r>
              <a:rPr lang="pt-PT" altLang="en-US" dirty="0" err="1">
                <a:hlinkClick r:id="rId2" action="ppaction://hlinksldjump"/>
              </a:rPr>
              <a:t>installation</a:t>
            </a:r>
            <a:r>
              <a:rPr lang="pt-PT" altLang="en-US" dirty="0">
                <a:hlinkClick r:id="rId2" action="ppaction://hlinksldjump"/>
              </a:rPr>
              <a:t> </a:t>
            </a:r>
            <a:r>
              <a:rPr lang="pt-PT" altLang="en-US" dirty="0" err="1">
                <a:hlinkClick r:id="rId2" action="ppaction://hlinksldjump"/>
              </a:rPr>
              <a:t>of</a:t>
            </a:r>
            <a:r>
              <a:rPr lang="pt-PT" altLang="en-US" dirty="0">
                <a:hlinkClick r:id="rId2" action="ppaction://hlinksldjump"/>
              </a:rPr>
              <a:t> R </a:t>
            </a:r>
            <a:r>
              <a:rPr lang="pt-PT" altLang="en-US" dirty="0" err="1">
                <a:hlinkClick r:id="rId2" action="ppaction://hlinksldjump"/>
              </a:rPr>
              <a:t>studio</a:t>
            </a:r>
            <a:r>
              <a:rPr lang="pt-PT" altLang="en-US" dirty="0"/>
              <a:t>” </a:t>
            </a:r>
            <a:r>
              <a:rPr lang="pt-PT" altLang="en-US" dirty="0" err="1"/>
              <a:t>or</a:t>
            </a:r>
            <a:r>
              <a:rPr lang="pt-PT" altLang="en-US" dirty="0"/>
              <a:t> to “</a:t>
            </a:r>
            <a:r>
              <a:rPr lang="pt-PT" altLang="en-US" dirty="0" err="1">
                <a:hlinkClick r:id="rId3" action="ppaction://hlinksldjump"/>
              </a:rPr>
              <a:t>starting</a:t>
            </a:r>
            <a:r>
              <a:rPr lang="pt-PT" altLang="en-US" dirty="0">
                <a:hlinkClick r:id="rId3" action="ppaction://hlinksldjump"/>
              </a:rPr>
              <a:t> R</a:t>
            </a:r>
            <a:r>
              <a:rPr lang="pt-PT" altLang="en-US" dirty="0"/>
              <a:t>”</a:t>
            </a:r>
            <a:endParaRPr lang="en-GB" altLang="en-US" dirty="0"/>
          </a:p>
          <a:p>
            <a:r>
              <a:rPr lang="en-GB" altLang="en-US" dirty="0"/>
              <a:t>Go to the R website </a:t>
            </a:r>
            <a:r>
              <a:rPr lang="en-GB" altLang="en-US" dirty="0">
                <a:hlinkClick r:id="rId4"/>
              </a:rPr>
              <a:t>www.r-project.org</a:t>
            </a:r>
            <a:r>
              <a:rPr lang="en-GB" altLang="en-US" dirty="0"/>
              <a:t> and download the software at the CRAN (Comprehensive R Archive Network) mirrors link </a:t>
            </a:r>
          </a:p>
        </p:txBody>
      </p:sp>
    </p:spTree>
    <p:extLst>
      <p:ext uri="{BB962C8B-B14F-4D97-AF65-F5344CB8AC3E}">
        <p14:creationId xmlns:p14="http://schemas.microsoft.com/office/powerpoint/2010/main" val="198134052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animEffect transition="in" filter="wipe(left)">
                                      <p:cBhvr>
                                        <p:cTn id="7" dur="500"/>
                                        <p:tgtEl>
                                          <p:spTgt spid="1198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9811">
                                            <p:txEl>
                                              <p:pRg st="1" end="1"/>
                                            </p:txEl>
                                          </p:spTgt>
                                        </p:tgtEl>
                                        <p:attrNameLst>
                                          <p:attrName>style.visibility</p:attrName>
                                        </p:attrNameLst>
                                      </p:cBhvr>
                                      <p:to>
                                        <p:strVal val="visible"/>
                                      </p:to>
                                    </p:set>
                                    <p:animEffect transition="in" filter="wipe(left)">
                                      <p:cBhvr>
                                        <p:cTn id="12" dur="500"/>
                                        <p:tgtEl>
                                          <p:spTgt spid="1198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bldLvl="5"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97CD0-9AC2-4AFC-91AA-C8FEEF3DB8DB}"/>
              </a:ext>
            </a:extLst>
          </p:cNvPr>
          <p:cNvSpPr>
            <a:spLocks noGrp="1"/>
          </p:cNvSpPr>
          <p:nvPr>
            <p:ph type="title"/>
          </p:nvPr>
        </p:nvSpPr>
        <p:spPr/>
        <p:txBody>
          <a:bodyPr/>
          <a:lstStyle/>
          <a:p>
            <a:r>
              <a:rPr lang="en-GB" dirty="0"/>
              <a:t>“Looking” at R data files</a:t>
            </a:r>
          </a:p>
        </p:txBody>
      </p:sp>
      <p:sp>
        <p:nvSpPr>
          <p:cNvPr id="3" name="Content Placeholder 2">
            <a:extLst>
              <a:ext uri="{FF2B5EF4-FFF2-40B4-BE49-F238E27FC236}">
                <a16:creationId xmlns:a16="http://schemas.microsoft.com/office/drawing/2014/main" id="{5C59900B-8E84-4F30-AAB5-2F0E2FC603EB}"/>
              </a:ext>
            </a:extLst>
          </p:cNvPr>
          <p:cNvSpPr>
            <a:spLocks noGrp="1"/>
          </p:cNvSpPr>
          <p:nvPr>
            <p:ph idx="1"/>
          </p:nvPr>
        </p:nvSpPr>
        <p:spPr/>
        <p:txBody>
          <a:bodyPr>
            <a:normAutofit/>
          </a:bodyPr>
          <a:lstStyle/>
          <a:p>
            <a:r>
              <a:rPr lang="en-GB" dirty="0"/>
              <a:t>Several functions can be used to “see” data inside a R data file</a:t>
            </a:r>
          </a:p>
          <a:p>
            <a:pPr lvl="1"/>
            <a:r>
              <a:rPr lang="en-GB" sz="2000" dirty="0"/>
              <a:t>View(Data) opens the R file Data</a:t>
            </a:r>
          </a:p>
          <a:p>
            <a:pPr lvl="1"/>
            <a:r>
              <a:rPr lang="en-GB" sz="2000" dirty="0" err="1"/>
              <a:t>nrows</a:t>
            </a:r>
            <a:r>
              <a:rPr lang="en-GB" sz="2000" dirty="0"/>
              <a:t>(filename)</a:t>
            </a:r>
          </a:p>
          <a:p>
            <a:pPr lvl="1"/>
            <a:r>
              <a:rPr lang="en-GB" sz="2000" dirty="0" err="1"/>
              <a:t>lenght</a:t>
            </a:r>
            <a:r>
              <a:rPr lang="en-GB" sz="2000" dirty="0"/>
              <a:t> (filename) provides the number of variables</a:t>
            </a:r>
          </a:p>
          <a:p>
            <a:pPr lvl="1"/>
            <a:r>
              <a:rPr lang="en-GB" sz="2000" dirty="0" err="1"/>
              <a:t>lenght</a:t>
            </a:r>
            <a:r>
              <a:rPr lang="en-GB" sz="2000" dirty="0"/>
              <a:t> (</a:t>
            </a:r>
            <a:r>
              <a:rPr lang="en-GB" sz="2000" dirty="0" err="1"/>
              <a:t>filename$var</a:t>
            </a:r>
            <a:r>
              <a:rPr lang="en-GB" sz="2000" dirty="0"/>
              <a:t>) provides the number of lines</a:t>
            </a:r>
          </a:p>
          <a:p>
            <a:pPr lvl="1"/>
            <a:r>
              <a:rPr lang="en-GB" sz="2000" dirty="0" err="1"/>
              <a:t>lenght</a:t>
            </a:r>
            <a:r>
              <a:rPr lang="en-GB" sz="2000" dirty="0"/>
              <a:t> (unique(filename$var1, filename$var2) provides the number of lines with different values of filename$var1 x filename$var1</a:t>
            </a:r>
          </a:p>
          <a:p>
            <a:pPr marL="457200" lvl="1" indent="0">
              <a:buNone/>
            </a:pPr>
            <a:endParaRPr lang="en-GB" sz="2000" dirty="0"/>
          </a:p>
        </p:txBody>
      </p:sp>
    </p:spTree>
    <p:extLst>
      <p:ext uri="{BB962C8B-B14F-4D97-AF65-F5344CB8AC3E}">
        <p14:creationId xmlns:p14="http://schemas.microsoft.com/office/powerpoint/2010/main" val="4767438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97CD0-9AC2-4AFC-91AA-C8FEEF3DB8DB}"/>
              </a:ext>
            </a:extLst>
          </p:cNvPr>
          <p:cNvSpPr>
            <a:spLocks noGrp="1"/>
          </p:cNvSpPr>
          <p:nvPr>
            <p:ph type="title"/>
          </p:nvPr>
        </p:nvSpPr>
        <p:spPr/>
        <p:txBody>
          <a:bodyPr/>
          <a:lstStyle/>
          <a:p>
            <a:r>
              <a:rPr lang="en-GB" dirty="0"/>
              <a:t>“Looking” at R data files</a:t>
            </a:r>
          </a:p>
        </p:txBody>
      </p:sp>
      <p:sp>
        <p:nvSpPr>
          <p:cNvPr id="3" name="Content Placeholder 2">
            <a:extLst>
              <a:ext uri="{FF2B5EF4-FFF2-40B4-BE49-F238E27FC236}">
                <a16:creationId xmlns:a16="http://schemas.microsoft.com/office/drawing/2014/main" id="{5C59900B-8E84-4F30-AAB5-2F0E2FC603EB}"/>
              </a:ext>
            </a:extLst>
          </p:cNvPr>
          <p:cNvSpPr>
            <a:spLocks noGrp="1"/>
          </p:cNvSpPr>
          <p:nvPr>
            <p:ph idx="1"/>
          </p:nvPr>
        </p:nvSpPr>
        <p:spPr/>
        <p:txBody>
          <a:bodyPr>
            <a:normAutofit/>
          </a:bodyPr>
          <a:lstStyle/>
          <a:p>
            <a:r>
              <a:rPr lang="en-GB" dirty="0"/>
              <a:t>Several functions can be used to “see” data inside a R data file (cont.)</a:t>
            </a:r>
          </a:p>
          <a:p>
            <a:pPr lvl="1"/>
            <a:r>
              <a:rPr lang="en-GB" sz="2000" dirty="0"/>
              <a:t>str(filename) describes the structure of the R data file</a:t>
            </a:r>
          </a:p>
          <a:p>
            <a:pPr lvl="1"/>
            <a:r>
              <a:rPr lang="en-GB" sz="2000" dirty="0"/>
              <a:t>summary(filename) shows a summary for each variable in the R data file</a:t>
            </a:r>
          </a:p>
          <a:p>
            <a:pPr lvl="1"/>
            <a:r>
              <a:rPr lang="en-GB" sz="2000" dirty="0"/>
              <a:t>head(filename) shows the first 6 lines of the R data file</a:t>
            </a:r>
          </a:p>
          <a:p>
            <a:pPr lvl="1"/>
            <a:r>
              <a:rPr lang="en-GB" sz="2000" dirty="0"/>
              <a:t>head(filename) shows the first 6 lines of the R data file</a:t>
            </a:r>
          </a:p>
          <a:p>
            <a:pPr lvl="1"/>
            <a:r>
              <a:rPr lang="en-GB" sz="2000" dirty="0"/>
              <a:t>head(filename, n=k) shows the first k lines of the R data file</a:t>
            </a:r>
          </a:p>
          <a:p>
            <a:pPr lvl="1"/>
            <a:endParaRPr lang="en-GB" sz="2000" dirty="0"/>
          </a:p>
        </p:txBody>
      </p:sp>
    </p:spTree>
    <p:extLst>
      <p:ext uri="{BB962C8B-B14F-4D97-AF65-F5344CB8AC3E}">
        <p14:creationId xmlns:p14="http://schemas.microsoft.com/office/powerpoint/2010/main" val="27765265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FCFF9-100E-46C1-A1AE-A4400B0BC358}"/>
              </a:ext>
            </a:extLst>
          </p:cNvPr>
          <p:cNvSpPr>
            <a:spLocks noGrp="1"/>
          </p:cNvSpPr>
          <p:nvPr>
            <p:ph type="title"/>
          </p:nvPr>
        </p:nvSpPr>
        <p:spPr/>
        <p:txBody>
          <a:bodyPr>
            <a:normAutofit/>
          </a:bodyPr>
          <a:lstStyle/>
          <a:p>
            <a:r>
              <a:rPr lang="pt-PT" dirty="0" err="1"/>
              <a:t>Functions</a:t>
            </a:r>
            <a:r>
              <a:rPr lang="pt-PT" dirty="0"/>
              <a:t> </a:t>
            </a:r>
            <a:r>
              <a:rPr lang="pt-PT" dirty="0" err="1"/>
              <a:t>of</a:t>
            </a:r>
            <a:r>
              <a:rPr lang="pt-PT" dirty="0"/>
              <a:t> </a:t>
            </a:r>
            <a:r>
              <a:rPr lang="pt-PT" dirty="0" err="1"/>
              <a:t>the</a:t>
            </a:r>
            <a:r>
              <a:rPr lang="pt-PT" dirty="0"/>
              <a:t> </a:t>
            </a:r>
            <a:r>
              <a:rPr lang="pt-PT" i="1" dirty="0" err="1"/>
              <a:t>apply</a:t>
            </a:r>
            <a:r>
              <a:rPr lang="pt-PT" dirty="0"/>
              <a:t> </a:t>
            </a:r>
            <a:r>
              <a:rPr lang="pt-PT" dirty="0" err="1"/>
              <a:t>family</a:t>
            </a:r>
            <a:endParaRPr lang="en-GB" i="1" dirty="0"/>
          </a:p>
        </p:txBody>
      </p:sp>
      <p:sp>
        <p:nvSpPr>
          <p:cNvPr id="3" name="Content Placeholder 2">
            <a:extLst>
              <a:ext uri="{FF2B5EF4-FFF2-40B4-BE49-F238E27FC236}">
                <a16:creationId xmlns:a16="http://schemas.microsoft.com/office/drawing/2014/main" id="{D2CA8762-AA0F-4F44-B720-D2D88758AFF1}"/>
              </a:ext>
            </a:extLst>
          </p:cNvPr>
          <p:cNvSpPr>
            <a:spLocks noGrp="1"/>
          </p:cNvSpPr>
          <p:nvPr>
            <p:ph idx="1"/>
          </p:nvPr>
        </p:nvSpPr>
        <p:spPr>
          <a:xfrm>
            <a:off x="695400" y="1338454"/>
            <a:ext cx="11065230" cy="5001419"/>
          </a:xfrm>
        </p:spPr>
        <p:txBody>
          <a:bodyPr>
            <a:normAutofit/>
          </a:bodyPr>
          <a:lstStyle/>
          <a:p>
            <a:r>
              <a:rPr lang="en-GB" dirty="0"/>
              <a:t>Functions of the </a:t>
            </a:r>
            <a:r>
              <a:rPr lang="en-GB" i="1" dirty="0"/>
              <a:t>apply </a:t>
            </a:r>
            <a:r>
              <a:rPr lang="en-GB" dirty="0"/>
              <a:t>family come with the R basic package</a:t>
            </a:r>
          </a:p>
          <a:p>
            <a:r>
              <a:rPr lang="en-GB" dirty="0"/>
              <a:t>These functions allow us to manipulate data frames, arrays, matrices, vectors.</a:t>
            </a:r>
          </a:p>
          <a:p>
            <a:r>
              <a:rPr lang="en-GB" dirty="0"/>
              <a:t>They can be seen as a substitute to the loop</a:t>
            </a:r>
          </a:p>
          <a:p>
            <a:pPr marL="457200" lvl="1" indent="0" algn="r">
              <a:buNone/>
            </a:pPr>
            <a:endParaRPr lang="en-GB" sz="2000" dirty="0"/>
          </a:p>
          <a:p>
            <a:pPr marL="457200" lvl="1" indent="0" algn="r">
              <a:buNone/>
            </a:pPr>
            <a:r>
              <a:rPr lang="en-GB" sz="2000" dirty="0">
                <a:hlinkClick r:id="rId2"/>
              </a:rPr>
              <a:t>https://www.guru99.com/r-apply-sapply-tapply.html#1</a:t>
            </a:r>
            <a:endParaRPr lang="en-GB" sz="2000" dirty="0"/>
          </a:p>
          <a:p>
            <a:pPr marL="457200" lvl="1" indent="0" algn="r">
              <a:buNone/>
            </a:pPr>
            <a:r>
              <a:rPr lang="en-GB" sz="2000" dirty="0">
                <a:hlinkClick r:id="rId3"/>
              </a:rPr>
              <a:t>https://www.analyticssteps.com/blogs/apply-family-functions-r</a:t>
            </a:r>
            <a:r>
              <a:rPr lang="en-GB" sz="2000" dirty="0"/>
              <a:t>  </a:t>
            </a:r>
            <a:r>
              <a:rPr lang="en-GB" dirty="0"/>
              <a:t> </a:t>
            </a:r>
          </a:p>
        </p:txBody>
      </p:sp>
    </p:spTree>
    <p:extLst>
      <p:ext uri="{BB962C8B-B14F-4D97-AF65-F5344CB8AC3E}">
        <p14:creationId xmlns:p14="http://schemas.microsoft.com/office/powerpoint/2010/main" val="30708225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44E21-CA21-4A3C-809E-93C22ECCE40B}"/>
              </a:ext>
            </a:extLst>
          </p:cNvPr>
          <p:cNvSpPr>
            <a:spLocks noGrp="1"/>
          </p:cNvSpPr>
          <p:nvPr>
            <p:ph type="title"/>
          </p:nvPr>
        </p:nvSpPr>
        <p:spPr/>
        <p:txBody>
          <a:bodyPr/>
          <a:lstStyle/>
          <a:p>
            <a:r>
              <a:rPr lang="en-GB" dirty="0"/>
              <a:t> Functions of the apply family – </a:t>
            </a:r>
            <a:r>
              <a:rPr lang="en-GB" i="1" dirty="0"/>
              <a:t>apply()</a:t>
            </a:r>
          </a:p>
        </p:txBody>
      </p:sp>
      <p:sp>
        <p:nvSpPr>
          <p:cNvPr id="3" name="Content Placeholder 2">
            <a:extLst>
              <a:ext uri="{FF2B5EF4-FFF2-40B4-BE49-F238E27FC236}">
                <a16:creationId xmlns:a16="http://schemas.microsoft.com/office/drawing/2014/main" id="{EB5D99E3-5CF2-4E18-A530-49D0E042D9E6}"/>
              </a:ext>
            </a:extLst>
          </p:cNvPr>
          <p:cNvSpPr>
            <a:spLocks noGrp="1"/>
          </p:cNvSpPr>
          <p:nvPr>
            <p:ph idx="1"/>
          </p:nvPr>
        </p:nvSpPr>
        <p:spPr/>
        <p:txBody>
          <a:bodyPr>
            <a:normAutofit/>
          </a:bodyPr>
          <a:lstStyle/>
          <a:p>
            <a:r>
              <a:rPr lang="en-GB" dirty="0"/>
              <a:t>The </a:t>
            </a:r>
            <a:r>
              <a:rPr lang="en-GB" i="1" dirty="0"/>
              <a:t>apply()</a:t>
            </a:r>
            <a:r>
              <a:rPr lang="en-GB" dirty="0"/>
              <a:t> function helps us to apply a function on rows or columns of a matrix or of a data frame</a:t>
            </a:r>
          </a:p>
          <a:p>
            <a:r>
              <a:rPr lang="en-GB" i="1" dirty="0"/>
              <a:t>apply</a:t>
            </a:r>
            <a:r>
              <a:rPr lang="en-GB" dirty="0"/>
              <a:t> (X, MARGIN, FUN, …)</a:t>
            </a:r>
          </a:p>
          <a:p>
            <a:pPr lvl="1"/>
            <a:r>
              <a:rPr lang="en-GB" dirty="0"/>
              <a:t>x: an array, matrix, data frame</a:t>
            </a:r>
          </a:p>
          <a:p>
            <a:pPr lvl="2"/>
            <a:r>
              <a:rPr lang="en-GB" dirty="0"/>
              <a:t>MARGIN=1: the manipulation is performed on rows</a:t>
            </a:r>
          </a:p>
          <a:p>
            <a:pPr lvl="2"/>
            <a:r>
              <a:rPr lang="en-GB" dirty="0"/>
              <a:t>MARGIN=2: the manipulation is performed on columns</a:t>
            </a:r>
          </a:p>
          <a:p>
            <a:pPr lvl="2"/>
            <a:r>
              <a:rPr lang="en-GB" dirty="0"/>
              <a:t>MARGIN=c(1,2): the manipulation is performed on rows and columns</a:t>
            </a:r>
          </a:p>
          <a:p>
            <a:pPr lvl="1"/>
            <a:r>
              <a:rPr lang="en-GB" dirty="0"/>
              <a:t>FUN: tells which function to apply. Built functions like mean, median, sum, min, max and even user-defined functions can be applied</a:t>
            </a:r>
          </a:p>
          <a:p>
            <a:endParaRPr lang="en-GB" dirty="0"/>
          </a:p>
        </p:txBody>
      </p:sp>
    </p:spTree>
    <p:extLst>
      <p:ext uri="{BB962C8B-B14F-4D97-AF65-F5344CB8AC3E}">
        <p14:creationId xmlns:p14="http://schemas.microsoft.com/office/powerpoint/2010/main" val="31210199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44E21-CA21-4A3C-809E-93C22ECCE40B}"/>
              </a:ext>
            </a:extLst>
          </p:cNvPr>
          <p:cNvSpPr>
            <a:spLocks noGrp="1"/>
          </p:cNvSpPr>
          <p:nvPr>
            <p:ph type="title"/>
          </p:nvPr>
        </p:nvSpPr>
        <p:spPr/>
        <p:txBody>
          <a:bodyPr/>
          <a:lstStyle/>
          <a:p>
            <a:r>
              <a:rPr lang="en-GB" dirty="0"/>
              <a:t> Functions of the apply family – </a:t>
            </a:r>
            <a:r>
              <a:rPr lang="en-GB" i="1" dirty="0" err="1"/>
              <a:t>lapply</a:t>
            </a:r>
            <a:r>
              <a:rPr lang="en-GB" i="1" dirty="0"/>
              <a:t>()</a:t>
            </a:r>
          </a:p>
        </p:txBody>
      </p:sp>
      <p:sp>
        <p:nvSpPr>
          <p:cNvPr id="3" name="Content Placeholder 2">
            <a:extLst>
              <a:ext uri="{FF2B5EF4-FFF2-40B4-BE49-F238E27FC236}">
                <a16:creationId xmlns:a16="http://schemas.microsoft.com/office/drawing/2014/main" id="{EB5D99E3-5CF2-4E18-A530-49D0E042D9E6}"/>
              </a:ext>
            </a:extLst>
          </p:cNvPr>
          <p:cNvSpPr>
            <a:spLocks noGrp="1"/>
          </p:cNvSpPr>
          <p:nvPr>
            <p:ph idx="1"/>
          </p:nvPr>
        </p:nvSpPr>
        <p:spPr/>
        <p:txBody>
          <a:bodyPr>
            <a:normAutofit/>
          </a:bodyPr>
          <a:lstStyle/>
          <a:p>
            <a:r>
              <a:rPr lang="en-GB" dirty="0"/>
              <a:t>The </a:t>
            </a:r>
            <a:r>
              <a:rPr lang="en-GB" i="1" dirty="0" err="1"/>
              <a:t>lapply</a:t>
            </a:r>
            <a:r>
              <a:rPr lang="en-GB" i="1" dirty="0"/>
              <a:t>()</a:t>
            </a:r>
            <a:r>
              <a:rPr lang="en-GB" dirty="0"/>
              <a:t> takes a list as an argument and applies a function to each element of the list by looping</a:t>
            </a:r>
          </a:p>
          <a:p>
            <a:r>
              <a:rPr lang="en-GB" i="1" dirty="0" err="1"/>
              <a:t>lapply</a:t>
            </a:r>
            <a:r>
              <a:rPr lang="en-GB" dirty="0"/>
              <a:t>(X, FUN, …)</a:t>
            </a:r>
          </a:p>
          <a:p>
            <a:pPr lvl="1"/>
            <a:r>
              <a:rPr lang="en-GB" dirty="0"/>
              <a:t>x: Specifies a list on which functions should be replicated</a:t>
            </a:r>
          </a:p>
          <a:p>
            <a:pPr lvl="1"/>
            <a:r>
              <a:rPr lang="en-GB" dirty="0"/>
              <a:t>FUN: is a function that needs to be looped on each element of the list</a:t>
            </a:r>
          </a:p>
          <a:p>
            <a:endParaRPr lang="en-GB" dirty="0"/>
          </a:p>
        </p:txBody>
      </p:sp>
    </p:spTree>
    <p:extLst>
      <p:ext uri="{BB962C8B-B14F-4D97-AF65-F5344CB8AC3E}">
        <p14:creationId xmlns:p14="http://schemas.microsoft.com/office/powerpoint/2010/main" val="34633517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44E21-CA21-4A3C-809E-93C22ECCE40B}"/>
              </a:ext>
            </a:extLst>
          </p:cNvPr>
          <p:cNvSpPr>
            <a:spLocks noGrp="1"/>
          </p:cNvSpPr>
          <p:nvPr>
            <p:ph type="title"/>
          </p:nvPr>
        </p:nvSpPr>
        <p:spPr/>
        <p:txBody>
          <a:bodyPr/>
          <a:lstStyle/>
          <a:p>
            <a:r>
              <a:rPr lang="en-GB" dirty="0"/>
              <a:t> Functions of the apply family – </a:t>
            </a:r>
            <a:r>
              <a:rPr lang="en-GB" i="1" dirty="0" err="1"/>
              <a:t>sapply</a:t>
            </a:r>
            <a:r>
              <a:rPr lang="en-GB" i="1" dirty="0"/>
              <a:t>()</a:t>
            </a:r>
          </a:p>
        </p:txBody>
      </p:sp>
      <p:sp>
        <p:nvSpPr>
          <p:cNvPr id="3" name="Content Placeholder 2">
            <a:extLst>
              <a:ext uri="{FF2B5EF4-FFF2-40B4-BE49-F238E27FC236}">
                <a16:creationId xmlns:a16="http://schemas.microsoft.com/office/drawing/2014/main" id="{EB5D99E3-5CF2-4E18-A530-49D0E042D9E6}"/>
              </a:ext>
            </a:extLst>
          </p:cNvPr>
          <p:cNvSpPr>
            <a:spLocks noGrp="1"/>
          </p:cNvSpPr>
          <p:nvPr>
            <p:ph idx="1"/>
          </p:nvPr>
        </p:nvSpPr>
        <p:spPr/>
        <p:txBody>
          <a:bodyPr>
            <a:normAutofit/>
          </a:bodyPr>
          <a:lstStyle/>
          <a:p>
            <a:pPr>
              <a:spcBef>
                <a:spcPts val="0"/>
              </a:spcBef>
            </a:pPr>
            <a:r>
              <a:rPr lang="en-GB" dirty="0"/>
              <a:t>The </a:t>
            </a:r>
            <a:r>
              <a:rPr lang="en-GB" i="1" dirty="0" err="1"/>
              <a:t>sapply</a:t>
            </a:r>
            <a:r>
              <a:rPr lang="en-GB" i="1" dirty="0"/>
              <a:t>()</a:t>
            </a:r>
            <a:r>
              <a:rPr lang="en-GB" dirty="0"/>
              <a:t> is a more generalized version of </a:t>
            </a:r>
            <a:r>
              <a:rPr lang="en-GB" i="1" dirty="0" err="1"/>
              <a:t>lapply</a:t>
            </a:r>
            <a:r>
              <a:rPr lang="en-GB" dirty="0"/>
              <a:t>(). It works the same as </a:t>
            </a:r>
            <a:r>
              <a:rPr lang="en-GB" i="1" dirty="0" err="1"/>
              <a:t>lapply</a:t>
            </a:r>
            <a:r>
              <a:rPr lang="en-GB" dirty="0"/>
              <a:t>(), the only difference is in output generalization. Where </a:t>
            </a:r>
            <a:r>
              <a:rPr lang="en-GB" i="1" dirty="0" err="1"/>
              <a:t>lapply</a:t>
            </a:r>
            <a:r>
              <a:rPr lang="en-GB" dirty="0"/>
              <a:t>() returns a list as an output every time, </a:t>
            </a:r>
            <a:r>
              <a:rPr lang="en-GB" i="1" dirty="0" err="1"/>
              <a:t>sapply</a:t>
            </a:r>
            <a:r>
              <a:rPr lang="en-GB" dirty="0"/>
              <a:t> has certain algorithms while returning the output. </a:t>
            </a:r>
          </a:p>
          <a:p>
            <a:pPr lvl="1">
              <a:spcBef>
                <a:spcPts val="0"/>
              </a:spcBef>
            </a:pPr>
            <a:r>
              <a:rPr lang="en-GB" dirty="0"/>
              <a:t>If the result is a list with each element of length unity, a vector will be returned.</a:t>
            </a:r>
          </a:p>
          <a:p>
            <a:pPr lvl="1">
              <a:spcBef>
                <a:spcPts val="0"/>
              </a:spcBef>
            </a:pPr>
            <a:r>
              <a:rPr lang="en-GB" dirty="0"/>
              <a:t>If the result is a list with more than one element, but each vector of the same length, a matrix will be returned.</a:t>
            </a:r>
          </a:p>
          <a:p>
            <a:pPr lvl="1">
              <a:spcBef>
                <a:spcPts val="0"/>
              </a:spcBef>
            </a:pPr>
            <a:r>
              <a:rPr lang="en-GB" dirty="0"/>
              <a:t>If none of the above algorithms is applicable, a list will be returned</a:t>
            </a:r>
          </a:p>
          <a:p>
            <a:pPr>
              <a:spcBef>
                <a:spcPts val="0"/>
              </a:spcBef>
            </a:pPr>
            <a:endParaRPr lang="en-GB" dirty="0"/>
          </a:p>
        </p:txBody>
      </p:sp>
    </p:spTree>
    <p:extLst>
      <p:ext uri="{BB962C8B-B14F-4D97-AF65-F5344CB8AC3E}">
        <p14:creationId xmlns:p14="http://schemas.microsoft.com/office/powerpoint/2010/main" val="38147450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44E21-CA21-4A3C-809E-93C22ECCE40B}"/>
              </a:ext>
            </a:extLst>
          </p:cNvPr>
          <p:cNvSpPr>
            <a:spLocks noGrp="1"/>
          </p:cNvSpPr>
          <p:nvPr>
            <p:ph type="title"/>
          </p:nvPr>
        </p:nvSpPr>
        <p:spPr/>
        <p:txBody>
          <a:bodyPr/>
          <a:lstStyle/>
          <a:p>
            <a:r>
              <a:rPr lang="en-GB" dirty="0"/>
              <a:t> Functions of the apply family – </a:t>
            </a:r>
            <a:r>
              <a:rPr lang="en-GB" i="1" dirty="0" err="1"/>
              <a:t>sapply</a:t>
            </a:r>
            <a:r>
              <a:rPr lang="en-GB" i="1" dirty="0"/>
              <a:t>()</a:t>
            </a:r>
          </a:p>
        </p:txBody>
      </p:sp>
      <p:sp>
        <p:nvSpPr>
          <p:cNvPr id="3" name="Content Placeholder 2">
            <a:extLst>
              <a:ext uri="{FF2B5EF4-FFF2-40B4-BE49-F238E27FC236}">
                <a16:creationId xmlns:a16="http://schemas.microsoft.com/office/drawing/2014/main" id="{EB5D99E3-5CF2-4E18-A530-49D0E042D9E6}"/>
              </a:ext>
            </a:extLst>
          </p:cNvPr>
          <p:cNvSpPr>
            <a:spLocks noGrp="1"/>
          </p:cNvSpPr>
          <p:nvPr>
            <p:ph idx="1"/>
          </p:nvPr>
        </p:nvSpPr>
        <p:spPr/>
        <p:txBody>
          <a:bodyPr>
            <a:normAutofit/>
          </a:bodyPr>
          <a:lstStyle/>
          <a:p>
            <a:pPr>
              <a:spcBef>
                <a:spcPts val="0"/>
              </a:spcBef>
            </a:pPr>
            <a:r>
              <a:rPr lang="en-GB" i="1" dirty="0" err="1"/>
              <a:t>sapply</a:t>
            </a:r>
            <a:r>
              <a:rPr lang="en-GB" dirty="0"/>
              <a:t>(X, FUN, …, simplify=TRUE, USE.NAMES=TRUE)</a:t>
            </a:r>
          </a:p>
          <a:p>
            <a:pPr lvl="1">
              <a:spcBef>
                <a:spcPts val="0"/>
              </a:spcBef>
            </a:pPr>
            <a:r>
              <a:rPr lang="en-GB" dirty="0"/>
              <a:t>x: Specifies a list on which functions should be replicated</a:t>
            </a:r>
          </a:p>
          <a:p>
            <a:pPr lvl="1">
              <a:spcBef>
                <a:spcPts val="0"/>
              </a:spcBef>
            </a:pPr>
            <a:r>
              <a:rPr lang="en-GB" dirty="0"/>
              <a:t>FUN: is a function that needs to be looped on each element of the list</a:t>
            </a:r>
          </a:p>
          <a:p>
            <a:pPr lvl="1">
              <a:spcBef>
                <a:spcPts val="0"/>
              </a:spcBef>
            </a:pPr>
            <a:r>
              <a:rPr lang="en-GB" dirty="0"/>
              <a:t>simplify - argument that specifies if we want to simplify the results or not</a:t>
            </a:r>
          </a:p>
          <a:p>
            <a:pPr lvl="1">
              <a:spcBef>
                <a:spcPts val="0"/>
              </a:spcBef>
            </a:pPr>
            <a:r>
              <a:rPr lang="en-GB" dirty="0"/>
              <a:t>USE.NAME - specifies the argument names to be used or not.</a:t>
            </a:r>
          </a:p>
          <a:p>
            <a:pPr>
              <a:spcBef>
                <a:spcPts val="0"/>
              </a:spcBef>
            </a:pPr>
            <a:endParaRPr lang="en-GB" dirty="0"/>
          </a:p>
        </p:txBody>
      </p:sp>
    </p:spTree>
    <p:extLst>
      <p:ext uri="{BB962C8B-B14F-4D97-AF65-F5344CB8AC3E}">
        <p14:creationId xmlns:p14="http://schemas.microsoft.com/office/powerpoint/2010/main" val="7514825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FCFF9-100E-46C1-A1AE-A4400B0BC358}"/>
              </a:ext>
            </a:extLst>
          </p:cNvPr>
          <p:cNvSpPr>
            <a:spLocks noGrp="1"/>
          </p:cNvSpPr>
          <p:nvPr>
            <p:ph type="title"/>
          </p:nvPr>
        </p:nvSpPr>
        <p:spPr/>
        <p:txBody>
          <a:bodyPr>
            <a:normAutofit/>
          </a:bodyPr>
          <a:lstStyle/>
          <a:p>
            <a:r>
              <a:rPr lang="en-GB" dirty="0"/>
              <a:t> Functions of the </a:t>
            </a:r>
            <a:r>
              <a:rPr lang="en-GB" i="1" dirty="0"/>
              <a:t>apply</a:t>
            </a:r>
            <a:r>
              <a:rPr lang="en-GB" dirty="0"/>
              <a:t> family – </a:t>
            </a:r>
            <a:r>
              <a:rPr lang="en-GB" i="1" dirty="0" err="1"/>
              <a:t>tapply</a:t>
            </a:r>
            <a:r>
              <a:rPr lang="en-GB" i="1" dirty="0"/>
              <a:t>()</a:t>
            </a:r>
          </a:p>
        </p:txBody>
      </p:sp>
      <p:sp>
        <p:nvSpPr>
          <p:cNvPr id="3" name="Content Placeholder 2">
            <a:extLst>
              <a:ext uri="{FF2B5EF4-FFF2-40B4-BE49-F238E27FC236}">
                <a16:creationId xmlns:a16="http://schemas.microsoft.com/office/drawing/2014/main" id="{D2CA8762-AA0F-4F44-B720-D2D88758AFF1}"/>
              </a:ext>
            </a:extLst>
          </p:cNvPr>
          <p:cNvSpPr>
            <a:spLocks noGrp="1"/>
          </p:cNvSpPr>
          <p:nvPr>
            <p:ph idx="1"/>
          </p:nvPr>
        </p:nvSpPr>
        <p:spPr>
          <a:xfrm>
            <a:off x="695400" y="1338454"/>
            <a:ext cx="11065230" cy="5001419"/>
          </a:xfrm>
        </p:spPr>
        <p:txBody>
          <a:bodyPr>
            <a:normAutofit/>
          </a:bodyPr>
          <a:lstStyle/>
          <a:p>
            <a:r>
              <a:rPr lang="en-GB" dirty="0"/>
              <a:t>The</a:t>
            </a:r>
            <a:r>
              <a:rPr lang="en-GB" i="1" dirty="0"/>
              <a:t> </a:t>
            </a:r>
            <a:r>
              <a:rPr lang="en-GB" i="1" dirty="0" err="1"/>
              <a:t>tapply</a:t>
            </a:r>
            <a:r>
              <a:rPr lang="en-GB" i="1" dirty="0"/>
              <a:t>() </a:t>
            </a:r>
            <a:r>
              <a:rPr lang="en-GB" dirty="0"/>
              <a:t>function can be applied on a subset of a vector where the vector is divided into different levels that are also known as factors</a:t>
            </a:r>
          </a:p>
          <a:p>
            <a:r>
              <a:rPr lang="en-GB" i="1" dirty="0" err="1"/>
              <a:t>tapply</a:t>
            </a:r>
            <a:r>
              <a:rPr lang="en-GB" dirty="0"/>
              <a:t>(X, INDEX, FUN)</a:t>
            </a:r>
          </a:p>
          <a:p>
            <a:pPr lvl="1"/>
            <a:r>
              <a:rPr lang="en-GB" dirty="0"/>
              <a:t>x: an object, usually a vector</a:t>
            </a:r>
          </a:p>
          <a:p>
            <a:pPr lvl="1"/>
            <a:r>
              <a:rPr lang="en-GB" dirty="0"/>
              <a:t>INDEX: a list containing factor</a:t>
            </a:r>
          </a:p>
          <a:p>
            <a:pPr lvl="1"/>
            <a:r>
              <a:rPr lang="en-GB" dirty="0"/>
              <a:t>FUN: tells which function to apply. Built functions like mean, median, sum, min, max and even user-defined functions can be applied</a:t>
            </a:r>
          </a:p>
          <a:p>
            <a:pPr lvl="1"/>
            <a:r>
              <a:rPr lang="pt-PT" dirty="0"/>
              <a:t>t</a:t>
            </a:r>
            <a:r>
              <a:rPr lang="en-GB" dirty="0"/>
              <a:t>he function FUN provides values for each value of the factor</a:t>
            </a:r>
            <a:r>
              <a:rPr lang="en-GB" sz="2000" dirty="0"/>
              <a:t> </a:t>
            </a:r>
            <a:r>
              <a:rPr lang="en-GB" dirty="0"/>
              <a:t> </a:t>
            </a:r>
          </a:p>
        </p:txBody>
      </p:sp>
    </p:spTree>
    <p:extLst>
      <p:ext uri="{BB962C8B-B14F-4D97-AF65-F5344CB8AC3E}">
        <p14:creationId xmlns:p14="http://schemas.microsoft.com/office/powerpoint/2010/main" val="31997938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FCFF9-100E-46C1-A1AE-A4400B0BC358}"/>
              </a:ext>
            </a:extLst>
          </p:cNvPr>
          <p:cNvSpPr>
            <a:spLocks noGrp="1"/>
          </p:cNvSpPr>
          <p:nvPr>
            <p:ph type="title"/>
          </p:nvPr>
        </p:nvSpPr>
        <p:spPr/>
        <p:txBody>
          <a:bodyPr/>
          <a:lstStyle/>
          <a:p>
            <a:r>
              <a:rPr lang="pt-PT" dirty="0" err="1"/>
              <a:t>Functions</a:t>
            </a:r>
            <a:r>
              <a:rPr lang="pt-PT" dirty="0"/>
              <a:t> </a:t>
            </a:r>
            <a:r>
              <a:rPr lang="pt-PT" dirty="0" err="1"/>
              <a:t>related</a:t>
            </a:r>
            <a:r>
              <a:rPr lang="pt-PT" dirty="0"/>
              <a:t> to </a:t>
            </a:r>
            <a:r>
              <a:rPr lang="pt-PT" dirty="0" err="1"/>
              <a:t>objects</a:t>
            </a:r>
            <a:endParaRPr lang="en-GB" dirty="0"/>
          </a:p>
        </p:txBody>
      </p:sp>
      <p:sp>
        <p:nvSpPr>
          <p:cNvPr id="3" name="Content Placeholder 2">
            <a:extLst>
              <a:ext uri="{FF2B5EF4-FFF2-40B4-BE49-F238E27FC236}">
                <a16:creationId xmlns:a16="http://schemas.microsoft.com/office/drawing/2014/main" id="{D2CA8762-AA0F-4F44-B720-D2D88758AFF1}"/>
              </a:ext>
            </a:extLst>
          </p:cNvPr>
          <p:cNvSpPr>
            <a:spLocks noGrp="1"/>
          </p:cNvSpPr>
          <p:nvPr>
            <p:ph idx="1"/>
          </p:nvPr>
        </p:nvSpPr>
        <p:spPr/>
        <p:txBody>
          <a:bodyPr>
            <a:normAutofit/>
          </a:bodyPr>
          <a:lstStyle/>
          <a:p>
            <a:r>
              <a:rPr lang="en-GB" dirty="0"/>
              <a:t>List all objects that are active</a:t>
            </a:r>
          </a:p>
          <a:p>
            <a:pPr lvl="1"/>
            <a:r>
              <a:rPr lang="en-GB" i="1" dirty="0"/>
              <a:t>ls()</a:t>
            </a:r>
            <a:r>
              <a:rPr lang="en-GB" dirty="0"/>
              <a:t> </a:t>
            </a:r>
            <a:endParaRPr lang="pt-PT" dirty="0"/>
          </a:p>
          <a:p>
            <a:r>
              <a:rPr lang="pt-PT" dirty="0"/>
              <a:t>E</a:t>
            </a:r>
            <a:r>
              <a:rPr lang="en-GB" dirty="0" err="1"/>
              <a:t>liminate</a:t>
            </a:r>
            <a:r>
              <a:rPr lang="en-GB" dirty="0"/>
              <a:t> objects that won’t be needed anymore</a:t>
            </a:r>
          </a:p>
          <a:p>
            <a:pPr lvl="1"/>
            <a:r>
              <a:rPr lang="pt-PT" i="1" dirty="0" err="1"/>
              <a:t>rm</a:t>
            </a:r>
            <a:r>
              <a:rPr lang="pt-PT" dirty="0"/>
              <a:t>(object1,object2)</a:t>
            </a:r>
          </a:p>
          <a:p>
            <a:r>
              <a:rPr lang="pt-PT" dirty="0" err="1"/>
              <a:t>Describe</a:t>
            </a:r>
            <a:r>
              <a:rPr lang="pt-PT" dirty="0"/>
              <a:t> </a:t>
            </a:r>
            <a:r>
              <a:rPr lang="pt-PT" dirty="0" err="1"/>
              <a:t>an</a:t>
            </a:r>
            <a:r>
              <a:rPr lang="pt-PT" dirty="0"/>
              <a:t> </a:t>
            </a:r>
            <a:r>
              <a:rPr lang="pt-PT" dirty="0" err="1"/>
              <a:t>object</a:t>
            </a:r>
            <a:endParaRPr lang="pt-PT" dirty="0"/>
          </a:p>
          <a:p>
            <a:pPr lvl="1"/>
            <a:r>
              <a:rPr lang="pt-PT" i="1" dirty="0" err="1"/>
              <a:t>str</a:t>
            </a:r>
            <a:r>
              <a:rPr lang="pt-PT" dirty="0"/>
              <a:t>(</a:t>
            </a:r>
            <a:r>
              <a:rPr lang="pt-PT" dirty="0" err="1"/>
              <a:t>object</a:t>
            </a:r>
            <a:r>
              <a:rPr lang="pt-PT" dirty="0"/>
              <a:t>)</a:t>
            </a:r>
          </a:p>
          <a:p>
            <a:endParaRPr lang="en-GB" dirty="0"/>
          </a:p>
        </p:txBody>
      </p:sp>
    </p:spTree>
    <p:extLst>
      <p:ext uri="{BB962C8B-B14F-4D97-AF65-F5344CB8AC3E}">
        <p14:creationId xmlns:p14="http://schemas.microsoft.com/office/powerpoint/2010/main" val="17895509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BCDF6-2B50-49B2-A3A3-8DC366511BCE}"/>
              </a:ext>
            </a:extLst>
          </p:cNvPr>
          <p:cNvSpPr>
            <a:spLocks noGrp="1"/>
          </p:cNvSpPr>
          <p:nvPr>
            <p:ph type="title"/>
          </p:nvPr>
        </p:nvSpPr>
        <p:spPr/>
        <p:txBody>
          <a:bodyPr/>
          <a:lstStyle/>
          <a:p>
            <a:r>
              <a:rPr lang="pt-PT" dirty="0" err="1"/>
              <a:t>The</a:t>
            </a:r>
            <a:r>
              <a:rPr lang="pt-PT" dirty="0"/>
              <a:t> %&gt;% </a:t>
            </a:r>
            <a:r>
              <a:rPr lang="pt-PT" dirty="0" err="1"/>
              <a:t>operator</a:t>
            </a:r>
            <a:endParaRPr lang="en-GB" dirty="0"/>
          </a:p>
        </p:txBody>
      </p:sp>
      <p:sp>
        <p:nvSpPr>
          <p:cNvPr id="3" name="Content Placeholder 2">
            <a:extLst>
              <a:ext uri="{FF2B5EF4-FFF2-40B4-BE49-F238E27FC236}">
                <a16:creationId xmlns:a16="http://schemas.microsoft.com/office/drawing/2014/main" id="{7CCBC337-1184-4DD4-90CD-05E9520240AF}"/>
              </a:ext>
            </a:extLst>
          </p:cNvPr>
          <p:cNvSpPr>
            <a:spLocks noGrp="1"/>
          </p:cNvSpPr>
          <p:nvPr>
            <p:ph idx="1"/>
          </p:nvPr>
        </p:nvSpPr>
        <p:spPr/>
        <p:txBody>
          <a:bodyPr/>
          <a:lstStyle/>
          <a:p>
            <a:r>
              <a:rPr lang="en-GB" dirty="0"/>
              <a:t>You can use the %&gt;% operator with standard R functions — and even your own functions — too</a:t>
            </a:r>
          </a:p>
          <a:p>
            <a:r>
              <a:rPr lang="en-GB" dirty="0"/>
              <a:t>The rules are simple: the object on the left hand side is passed as the first argument to the function on the right hand side</a:t>
            </a:r>
          </a:p>
          <a:p>
            <a:pPr lvl="1"/>
            <a:r>
              <a:rPr lang="en-GB" dirty="0" err="1"/>
              <a:t>euca</a:t>
            </a:r>
            <a:r>
              <a:rPr lang="en-GB" dirty="0"/>
              <a:t> &lt;- </a:t>
            </a:r>
            <a:r>
              <a:rPr lang="en-GB" dirty="0" err="1"/>
              <a:t>euca_all</a:t>
            </a:r>
            <a:r>
              <a:rPr lang="en-GB" dirty="0"/>
              <a:t> %&gt;%</a:t>
            </a:r>
          </a:p>
          <a:p>
            <a:pPr marL="457200" lvl="1" indent="0">
              <a:buNone/>
            </a:pPr>
            <a:r>
              <a:rPr lang="en-GB" dirty="0"/>
              <a:t>   </a:t>
            </a:r>
            <a:r>
              <a:rPr lang="en-GB" i="1" dirty="0"/>
              <a:t>select</a:t>
            </a:r>
            <a:r>
              <a:rPr lang="en-GB" dirty="0"/>
              <a:t>(c("ID_plot","ID_rot","t","</a:t>
            </a:r>
            <a:r>
              <a:rPr lang="en-GB" dirty="0" err="1"/>
              <a:t>hdom</a:t>
            </a:r>
            <a:r>
              <a:rPr lang="en-GB" dirty="0"/>
              <a:t>","N","G"))</a:t>
            </a:r>
          </a:p>
          <a:p>
            <a:pPr marL="457200" lvl="1" indent="0">
              <a:buNone/>
            </a:pPr>
            <a:r>
              <a:rPr lang="pt-PT" dirty="0"/>
              <a:t>i</a:t>
            </a:r>
            <a:r>
              <a:rPr lang="en-GB" dirty="0"/>
              <a:t>s equivalent to</a:t>
            </a:r>
          </a:p>
          <a:p>
            <a:pPr lvl="1"/>
            <a:r>
              <a:rPr lang="en-GB" dirty="0" err="1"/>
              <a:t>euca</a:t>
            </a:r>
            <a:r>
              <a:rPr lang="en-GB" dirty="0"/>
              <a:t> &lt;- </a:t>
            </a:r>
            <a:r>
              <a:rPr lang="en-GB" i="1" dirty="0"/>
              <a:t>select</a:t>
            </a:r>
            <a:r>
              <a:rPr lang="en-GB" dirty="0"/>
              <a:t>(</a:t>
            </a:r>
            <a:r>
              <a:rPr lang="en-GB" dirty="0" err="1"/>
              <a:t>euca_all</a:t>
            </a:r>
            <a:r>
              <a:rPr lang="en-GB" dirty="0"/>
              <a:t>, c("ID_plot","ID_rot","t","</a:t>
            </a:r>
            <a:r>
              <a:rPr lang="en-GB" dirty="0" err="1"/>
              <a:t>hdom</a:t>
            </a:r>
            <a:r>
              <a:rPr lang="en-GB" dirty="0"/>
              <a:t>","N","G"))</a:t>
            </a:r>
          </a:p>
          <a:p>
            <a:pPr lvl="1"/>
            <a:endParaRPr lang="en-GB" dirty="0"/>
          </a:p>
        </p:txBody>
      </p:sp>
    </p:spTree>
    <p:extLst>
      <p:ext uri="{BB962C8B-B14F-4D97-AF65-F5344CB8AC3E}">
        <p14:creationId xmlns:p14="http://schemas.microsoft.com/office/powerpoint/2010/main" val="1019465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90BA457-FD96-49A2-B834-AB853D5A1DC3}"/>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530348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6A27D-8A88-495F-9117-76A86B4E131C}"/>
              </a:ext>
            </a:extLst>
          </p:cNvPr>
          <p:cNvSpPr>
            <a:spLocks noGrp="1"/>
          </p:cNvSpPr>
          <p:nvPr>
            <p:ph type="title"/>
          </p:nvPr>
        </p:nvSpPr>
        <p:spPr/>
        <p:txBody>
          <a:bodyPr/>
          <a:lstStyle/>
          <a:p>
            <a:r>
              <a:rPr lang="pt-PT" dirty="0" err="1"/>
              <a:t>Several</a:t>
            </a:r>
            <a:r>
              <a:rPr lang="pt-PT" dirty="0"/>
              <a:t> R </a:t>
            </a:r>
            <a:r>
              <a:rPr lang="pt-PT" dirty="0" err="1"/>
              <a:t>functions</a:t>
            </a:r>
            <a:r>
              <a:rPr lang="pt-PT" dirty="0"/>
              <a:t> for </a:t>
            </a:r>
            <a:r>
              <a:rPr lang="pt-PT" dirty="0" err="1"/>
              <a:t>vectors</a:t>
            </a:r>
            <a:endParaRPr lang="en-GB" dirty="0"/>
          </a:p>
        </p:txBody>
      </p:sp>
      <p:sp>
        <p:nvSpPr>
          <p:cNvPr id="3" name="Content Placeholder 2">
            <a:extLst>
              <a:ext uri="{FF2B5EF4-FFF2-40B4-BE49-F238E27FC236}">
                <a16:creationId xmlns:a16="http://schemas.microsoft.com/office/drawing/2014/main" id="{645F6599-767D-4230-9B63-05FFC696DF74}"/>
              </a:ext>
            </a:extLst>
          </p:cNvPr>
          <p:cNvSpPr>
            <a:spLocks noGrp="1"/>
          </p:cNvSpPr>
          <p:nvPr>
            <p:ph idx="1"/>
          </p:nvPr>
        </p:nvSpPr>
        <p:spPr/>
        <p:txBody>
          <a:bodyPr/>
          <a:lstStyle/>
          <a:p>
            <a:pPr lvl="1">
              <a:buFont typeface="Trebuchet MS" panose="020B0603020202020204" pitchFamily="34" charset="0"/>
              <a:buChar char="&gt;"/>
            </a:pPr>
            <a:r>
              <a:rPr lang="pt-PT" i="1" dirty="0" err="1"/>
              <a:t>mean</a:t>
            </a:r>
            <a:r>
              <a:rPr lang="pt-PT" dirty="0"/>
              <a:t>(X) </a:t>
            </a:r>
            <a:r>
              <a:rPr lang="pt-PT" dirty="0">
                <a:sym typeface="Symbol" panose="05050102010706020507" pitchFamily="18" charset="2"/>
              </a:rPr>
              <a:t> </a:t>
            </a:r>
            <a:r>
              <a:rPr lang="en-GB" dirty="0">
                <a:sym typeface="Symbol" panose="05050102010706020507" pitchFamily="18" charset="2"/>
              </a:rPr>
              <a:t>average of the values of vector X</a:t>
            </a:r>
            <a:endParaRPr lang="pt-PT" dirty="0"/>
          </a:p>
          <a:p>
            <a:pPr lvl="1">
              <a:buFont typeface="Trebuchet MS" panose="020B0603020202020204" pitchFamily="34" charset="0"/>
              <a:buChar char="&gt;"/>
            </a:pPr>
            <a:r>
              <a:rPr lang="pt-PT" i="1" dirty="0"/>
              <a:t>sum</a:t>
            </a:r>
            <a:r>
              <a:rPr lang="pt-PT" dirty="0"/>
              <a:t>(X) </a:t>
            </a:r>
            <a:r>
              <a:rPr lang="pt-PT" dirty="0">
                <a:sym typeface="Symbol" panose="05050102010706020507" pitchFamily="18" charset="2"/>
              </a:rPr>
              <a:t> sum </a:t>
            </a:r>
            <a:r>
              <a:rPr lang="pt-PT" dirty="0" err="1">
                <a:sym typeface="Symbol" panose="05050102010706020507" pitchFamily="18" charset="2"/>
              </a:rPr>
              <a:t>values</a:t>
            </a:r>
            <a:r>
              <a:rPr lang="pt-PT" dirty="0">
                <a:sym typeface="Symbol" panose="05050102010706020507" pitchFamily="18" charset="2"/>
              </a:rPr>
              <a:t> </a:t>
            </a:r>
            <a:r>
              <a:rPr lang="pt-PT" dirty="0" err="1">
                <a:sym typeface="Symbol" panose="05050102010706020507" pitchFamily="18" charset="2"/>
              </a:rPr>
              <a:t>of</a:t>
            </a:r>
            <a:r>
              <a:rPr lang="pt-PT" dirty="0">
                <a:sym typeface="Symbol" panose="05050102010706020507" pitchFamily="18" charset="2"/>
              </a:rPr>
              <a:t> </a:t>
            </a:r>
            <a:r>
              <a:rPr lang="pt-PT" dirty="0" err="1">
                <a:sym typeface="Symbol" panose="05050102010706020507" pitchFamily="18" charset="2"/>
              </a:rPr>
              <a:t>vector</a:t>
            </a:r>
            <a:r>
              <a:rPr lang="pt-PT" dirty="0">
                <a:sym typeface="Symbol" panose="05050102010706020507" pitchFamily="18" charset="2"/>
              </a:rPr>
              <a:t> X</a:t>
            </a:r>
          </a:p>
          <a:p>
            <a:pPr lvl="1">
              <a:buFont typeface="Trebuchet MS" panose="020B0603020202020204" pitchFamily="34" charset="0"/>
              <a:buChar char="&gt;"/>
            </a:pPr>
            <a:r>
              <a:rPr lang="pt-PT" i="1" dirty="0" err="1">
                <a:sym typeface="Symbol" panose="05050102010706020507" pitchFamily="18" charset="2"/>
              </a:rPr>
              <a:t>prod</a:t>
            </a:r>
            <a:r>
              <a:rPr lang="pt-PT" dirty="0">
                <a:sym typeface="Symbol" panose="05050102010706020507" pitchFamily="18" charset="2"/>
              </a:rPr>
              <a:t>(X)  </a:t>
            </a:r>
            <a:r>
              <a:rPr lang="pt-PT" dirty="0" err="1">
                <a:sym typeface="Symbol" panose="05050102010706020507" pitchFamily="18" charset="2"/>
              </a:rPr>
              <a:t>makes</a:t>
            </a:r>
            <a:r>
              <a:rPr lang="pt-PT" dirty="0">
                <a:sym typeface="Symbol" panose="05050102010706020507" pitchFamily="18" charset="2"/>
              </a:rPr>
              <a:t> </a:t>
            </a:r>
            <a:r>
              <a:rPr lang="pt-PT" dirty="0" err="1">
                <a:sym typeface="Symbol" panose="05050102010706020507" pitchFamily="18" charset="2"/>
              </a:rPr>
              <a:t>the</a:t>
            </a:r>
            <a:r>
              <a:rPr lang="pt-PT" dirty="0">
                <a:sym typeface="Symbol" panose="05050102010706020507" pitchFamily="18" charset="2"/>
              </a:rPr>
              <a:t> </a:t>
            </a:r>
            <a:r>
              <a:rPr lang="pt-PT" dirty="0" err="1">
                <a:sym typeface="Symbol" panose="05050102010706020507" pitchFamily="18" charset="2"/>
              </a:rPr>
              <a:t>product</a:t>
            </a:r>
            <a:r>
              <a:rPr lang="pt-PT" dirty="0">
                <a:sym typeface="Symbol" panose="05050102010706020507" pitchFamily="18" charset="2"/>
              </a:rPr>
              <a:t> </a:t>
            </a:r>
            <a:r>
              <a:rPr lang="pt-PT" dirty="0" err="1">
                <a:sym typeface="Symbol" panose="05050102010706020507" pitchFamily="18" charset="2"/>
              </a:rPr>
              <a:t>of</a:t>
            </a:r>
            <a:r>
              <a:rPr lang="pt-PT" dirty="0">
                <a:sym typeface="Symbol" panose="05050102010706020507" pitchFamily="18" charset="2"/>
              </a:rPr>
              <a:t> </a:t>
            </a:r>
            <a:r>
              <a:rPr lang="pt-PT" dirty="0" err="1">
                <a:sym typeface="Symbol" panose="05050102010706020507" pitchFamily="18" charset="2"/>
              </a:rPr>
              <a:t>values</a:t>
            </a:r>
            <a:r>
              <a:rPr lang="pt-PT" dirty="0">
                <a:sym typeface="Symbol" panose="05050102010706020507" pitchFamily="18" charset="2"/>
              </a:rPr>
              <a:t> in </a:t>
            </a:r>
            <a:r>
              <a:rPr lang="pt-PT" dirty="0" err="1">
                <a:sym typeface="Symbol" panose="05050102010706020507" pitchFamily="18" charset="2"/>
              </a:rPr>
              <a:t>vector</a:t>
            </a:r>
            <a:r>
              <a:rPr lang="pt-PT" dirty="0">
                <a:sym typeface="Symbol" panose="05050102010706020507" pitchFamily="18" charset="2"/>
              </a:rPr>
              <a:t> X</a:t>
            </a:r>
          </a:p>
          <a:p>
            <a:pPr lvl="1">
              <a:buFont typeface="Trebuchet MS" panose="020B0603020202020204" pitchFamily="34" charset="0"/>
              <a:buChar char="&gt;"/>
            </a:pPr>
            <a:r>
              <a:rPr lang="pt-PT" i="1" dirty="0">
                <a:sym typeface="Symbol" panose="05050102010706020507" pitchFamily="18" charset="2"/>
              </a:rPr>
              <a:t>round</a:t>
            </a:r>
            <a:r>
              <a:rPr lang="pt-PT" dirty="0">
                <a:sym typeface="Symbol" panose="05050102010706020507" pitchFamily="18" charset="2"/>
              </a:rPr>
              <a:t>(X,  </a:t>
            </a:r>
            <a:r>
              <a:rPr lang="pt-PT" dirty="0" err="1">
                <a:sym typeface="Symbol" panose="05050102010706020507" pitchFamily="18" charset="2"/>
              </a:rPr>
              <a:t>digits</a:t>
            </a:r>
            <a:r>
              <a:rPr lang="pt-PT" dirty="0">
                <a:sym typeface="Symbol" panose="05050102010706020507" pitchFamily="18" charset="2"/>
              </a:rPr>
              <a:t>=k)  round </a:t>
            </a:r>
            <a:r>
              <a:rPr lang="pt-PT" dirty="0" err="1">
                <a:sym typeface="Symbol" panose="05050102010706020507" pitchFamily="18" charset="2"/>
              </a:rPr>
              <a:t>numbers</a:t>
            </a:r>
            <a:r>
              <a:rPr lang="pt-PT" dirty="0">
                <a:sym typeface="Symbol" panose="05050102010706020507" pitchFamily="18" charset="2"/>
              </a:rPr>
              <a:t> in </a:t>
            </a:r>
            <a:r>
              <a:rPr lang="pt-PT" dirty="0" err="1">
                <a:sym typeface="Symbol" panose="05050102010706020507" pitchFamily="18" charset="2"/>
              </a:rPr>
              <a:t>vector</a:t>
            </a:r>
            <a:r>
              <a:rPr lang="pt-PT" dirty="0">
                <a:sym typeface="Symbol" panose="05050102010706020507" pitchFamily="18" charset="2"/>
              </a:rPr>
              <a:t> X</a:t>
            </a:r>
          </a:p>
          <a:p>
            <a:pPr lvl="1">
              <a:buFont typeface="Trebuchet MS" panose="020B0603020202020204" pitchFamily="34" charset="0"/>
              <a:buChar char="&gt;"/>
            </a:pPr>
            <a:r>
              <a:rPr lang="pt-PT" i="1" dirty="0" err="1">
                <a:sym typeface="Symbol" panose="05050102010706020507" pitchFamily="18" charset="2"/>
              </a:rPr>
              <a:t>floor</a:t>
            </a:r>
            <a:r>
              <a:rPr lang="pt-PT" dirty="0">
                <a:sym typeface="Symbol" panose="05050102010706020507" pitchFamily="18" charset="2"/>
              </a:rPr>
              <a:t>(X)  rounds to </a:t>
            </a:r>
            <a:r>
              <a:rPr lang="pt-PT" dirty="0" err="1">
                <a:sym typeface="Symbol" panose="05050102010706020507" pitchFamily="18" charset="2"/>
              </a:rPr>
              <a:t>the</a:t>
            </a:r>
            <a:r>
              <a:rPr lang="pt-PT" dirty="0">
                <a:sym typeface="Symbol" panose="05050102010706020507" pitchFamily="18" charset="2"/>
              </a:rPr>
              <a:t> </a:t>
            </a:r>
            <a:r>
              <a:rPr lang="pt-PT" dirty="0" err="1">
                <a:sym typeface="Symbol" panose="05050102010706020507" pitchFamily="18" charset="2"/>
              </a:rPr>
              <a:t>integer</a:t>
            </a:r>
            <a:r>
              <a:rPr lang="pt-PT" dirty="0">
                <a:sym typeface="Symbol" panose="05050102010706020507" pitchFamily="18" charset="2"/>
              </a:rPr>
              <a:t> </a:t>
            </a:r>
            <a:r>
              <a:rPr lang="pt-PT" dirty="0" err="1">
                <a:sym typeface="Symbol" panose="05050102010706020507" pitchFamily="18" charset="2"/>
              </a:rPr>
              <a:t>immediately</a:t>
            </a:r>
            <a:r>
              <a:rPr lang="pt-PT" dirty="0">
                <a:sym typeface="Symbol" panose="05050102010706020507" pitchFamily="18" charset="2"/>
              </a:rPr>
              <a:t> </a:t>
            </a:r>
            <a:r>
              <a:rPr lang="pt-PT" dirty="0" err="1">
                <a:sym typeface="Symbol" panose="05050102010706020507" pitchFamily="18" charset="2"/>
              </a:rPr>
              <a:t>before</a:t>
            </a:r>
            <a:endParaRPr lang="pt-PT" dirty="0">
              <a:sym typeface="Symbol" panose="05050102010706020507" pitchFamily="18" charset="2"/>
            </a:endParaRPr>
          </a:p>
          <a:p>
            <a:pPr lvl="1">
              <a:buFont typeface="Trebuchet MS" panose="020B0603020202020204" pitchFamily="34" charset="0"/>
              <a:buChar char="&gt;"/>
            </a:pPr>
            <a:r>
              <a:rPr lang="pt-PT" i="1" dirty="0" err="1">
                <a:sym typeface="Symbol" panose="05050102010706020507" pitchFamily="18" charset="2"/>
              </a:rPr>
              <a:t>ceiling</a:t>
            </a:r>
            <a:r>
              <a:rPr lang="pt-PT" dirty="0">
                <a:sym typeface="Symbol" panose="05050102010706020507" pitchFamily="18" charset="2"/>
              </a:rPr>
              <a:t>(X)  </a:t>
            </a:r>
            <a:r>
              <a:rPr lang="en-GB" dirty="0">
                <a:sym typeface="Symbol" panose="05050102010706020507" pitchFamily="18" charset="2"/>
              </a:rPr>
              <a:t>rounds to the integer immediately after</a:t>
            </a:r>
          </a:p>
          <a:p>
            <a:pPr lvl="1">
              <a:buFont typeface="Trebuchet MS" panose="020B0603020202020204" pitchFamily="34" charset="0"/>
              <a:buChar char="&gt;"/>
            </a:pPr>
            <a:r>
              <a:rPr lang="pt-PT" i="1" dirty="0">
                <a:sym typeface="Symbol" panose="05050102010706020507" pitchFamily="18" charset="2"/>
              </a:rPr>
              <a:t>t</a:t>
            </a:r>
            <a:r>
              <a:rPr lang="en-GB" i="1" dirty="0" err="1">
                <a:sym typeface="Symbol" panose="05050102010706020507" pitchFamily="18" charset="2"/>
              </a:rPr>
              <a:t>runc</a:t>
            </a:r>
            <a:r>
              <a:rPr lang="en-GB" i="1" dirty="0">
                <a:sym typeface="Symbol" panose="05050102010706020507" pitchFamily="18" charset="2"/>
              </a:rPr>
              <a:t>(X) </a:t>
            </a:r>
            <a:r>
              <a:rPr lang="en-GB" dirty="0">
                <a:sym typeface="Symbol" panose="05050102010706020507" pitchFamily="18" charset="2"/>
              </a:rPr>
              <a:t> gives the integer obtained by truncating X</a:t>
            </a:r>
          </a:p>
          <a:p>
            <a:pPr lvl="1">
              <a:buFont typeface="Trebuchet MS" panose="020B0603020202020204" pitchFamily="34" charset="0"/>
              <a:buChar char="&gt;"/>
            </a:pPr>
            <a:r>
              <a:rPr lang="pt-PT" i="1" dirty="0">
                <a:sym typeface="Symbol" panose="05050102010706020507" pitchFamily="18" charset="2"/>
              </a:rPr>
              <a:t>s</a:t>
            </a:r>
            <a:r>
              <a:rPr lang="en-GB" i="1" dirty="0">
                <a:sym typeface="Symbol" panose="05050102010706020507" pitchFamily="18" charset="2"/>
              </a:rPr>
              <a:t>ample</a:t>
            </a:r>
            <a:r>
              <a:rPr lang="en-GB" dirty="0">
                <a:sym typeface="Symbol" panose="05050102010706020507" pitchFamily="18" charset="2"/>
              </a:rPr>
              <a:t>(X)  shuffles the values of vector X in a random order</a:t>
            </a:r>
          </a:p>
          <a:p>
            <a:pPr lvl="1">
              <a:buFont typeface="Trebuchet MS" panose="020B0603020202020204" pitchFamily="34" charset="0"/>
              <a:buChar char="&gt;"/>
            </a:pPr>
            <a:r>
              <a:rPr lang="pt-PT" i="1" dirty="0">
                <a:sym typeface="Symbol" panose="05050102010706020507" pitchFamily="18" charset="2"/>
              </a:rPr>
              <a:t>s</a:t>
            </a:r>
            <a:r>
              <a:rPr lang="en-GB" i="1" dirty="0">
                <a:sym typeface="Symbol" panose="05050102010706020507" pitchFamily="18" charset="2"/>
              </a:rPr>
              <a:t>ample</a:t>
            </a:r>
            <a:r>
              <a:rPr lang="en-GB" dirty="0">
                <a:sym typeface="Symbol" panose="05050102010706020507" pitchFamily="18" charset="2"/>
              </a:rPr>
              <a:t>(</a:t>
            </a:r>
            <a:r>
              <a:rPr lang="en-GB" dirty="0" err="1">
                <a:sym typeface="Symbol" panose="05050102010706020507" pitchFamily="18" charset="2"/>
              </a:rPr>
              <a:t>X,size</a:t>
            </a:r>
            <a:r>
              <a:rPr lang="en-GB" dirty="0">
                <a:sym typeface="Symbol" panose="05050102010706020507" pitchFamily="18" charset="2"/>
              </a:rPr>
              <a:t>=</a:t>
            </a:r>
            <a:r>
              <a:rPr lang="en-GB" dirty="0" err="1">
                <a:sym typeface="Symbol" panose="05050102010706020507" pitchFamily="18" charset="2"/>
              </a:rPr>
              <a:t>k,replace</a:t>
            </a:r>
            <a:r>
              <a:rPr lang="en-GB" dirty="0">
                <a:sym typeface="Symbol" panose="05050102010706020507" pitchFamily="18" charset="2"/>
              </a:rPr>
              <a:t>=FALSE)  random sample k</a:t>
            </a:r>
            <a:endParaRPr lang="en-GB" dirty="0"/>
          </a:p>
        </p:txBody>
      </p:sp>
    </p:spTree>
    <p:extLst>
      <p:ext uri="{BB962C8B-B14F-4D97-AF65-F5344CB8AC3E}">
        <p14:creationId xmlns:p14="http://schemas.microsoft.com/office/powerpoint/2010/main" val="23298364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6A27D-8A88-495F-9117-76A86B4E131C}"/>
              </a:ext>
            </a:extLst>
          </p:cNvPr>
          <p:cNvSpPr>
            <a:spLocks noGrp="1"/>
          </p:cNvSpPr>
          <p:nvPr>
            <p:ph type="title"/>
          </p:nvPr>
        </p:nvSpPr>
        <p:spPr>
          <a:xfrm>
            <a:off x="431371" y="404664"/>
            <a:ext cx="11425269" cy="720080"/>
          </a:xfrm>
        </p:spPr>
        <p:txBody>
          <a:bodyPr>
            <a:normAutofit fontScale="90000"/>
          </a:bodyPr>
          <a:lstStyle/>
          <a:p>
            <a:r>
              <a:rPr lang="pt-PT" dirty="0"/>
              <a:t>R </a:t>
            </a:r>
            <a:r>
              <a:rPr lang="pt-PT" dirty="0" err="1"/>
              <a:t>functions</a:t>
            </a:r>
            <a:r>
              <a:rPr lang="pt-PT" dirty="0"/>
              <a:t> to </a:t>
            </a:r>
            <a:r>
              <a:rPr lang="pt-PT" dirty="0" err="1"/>
              <a:t>generate</a:t>
            </a:r>
            <a:r>
              <a:rPr lang="pt-PT" dirty="0"/>
              <a:t> </a:t>
            </a:r>
            <a:r>
              <a:rPr lang="pt-PT" dirty="0" err="1"/>
              <a:t>numbers</a:t>
            </a:r>
            <a:r>
              <a:rPr lang="pt-PT" dirty="0"/>
              <a:t> </a:t>
            </a:r>
            <a:r>
              <a:rPr lang="pt-PT" dirty="0" err="1"/>
              <a:t>from</a:t>
            </a:r>
            <a:r>
              <a:rPr lang="pt-PT" dirty="0"/>
              <a:t> a fdp (</a:t>
            </a:r>
            <a:r>
              <a:rPr lang="pt-PT" dirty="0" err="1"/>
              <a:t>distribution</a:t>
            </a:r>
            <a:r>
              <a:rPr lang="pt-PT" dirty="0"/>
              <a:t>)</a:t>
            </a:r>
            <a:endParaRPr lang="en-GB" dirty="0"/>
          </a:p>
        </p:txBody>
      </p:sp>
      <p:sp>
        <p:nvSpPr>
          <p:cNvPr id="3" name="Content Placeholder 2">
            <a:extLst>
              <a:ext uri="{FF2B5EF4-FFF2-40B4-BE49-F238E27FC236}">
                <a16:creationId xmlns:a16="http://schemas.microsoft.com/office/drawing/2014/main" id="{645F6599-767D-4230-9B63-05FFC696DF74}"/>
              </a:ext>
            </a:extLst>
          </p:cNvPr>
          <p:cNvSpPr>
            <a:spLocks noGrp="1"/>
          </p:cNvSpPr>
          <p:nvPr>
            <p:ph idx="1"/>
          </p:nvPr>
        </p:nvSpPr>
        <p:spPr/>
        <p:txBody>
          <a:bodyPr/>
          <a:lstStyle/>
          <a:p>
            <a:pPr>
              <a:buFont typeface="Trebuchet MS" panose="020B0603020202020204" pitchFamily="34" charset="0"/>
              <a:buChar char="&gt;"/>
            </a:pPr>
            <a:r>
              <a:rPr lang="pt-PT" dirty="0" err="1"/>
              <a:t>These</a:t>
            </a:r>
            <a:r>
              <a:rPr lang="pt-PT" dirty="0"/>
              <a:t> </a:t>
            </a:r>
            <a:r>
              <a:rPr lang="pt-PT" dirty="0" err="1"/>
              <a:t>functions</a:t>
            </a:r>
            <a:r>
              <a:rPr lang="pt-PT" dirty="0"/>
              <a:t> </a:t>
            </a:r>
            <a:r>
              <a:rPr lang="pt-PT" dirty="0" err="1"/>
              <a:t>require</a:t>
            </a:r>
            <a:r>
              <a:rPr lang="pt-PT" dirty="0"/>
              <a:t> </a:t>
            </a:r>
            <a:r>
              <a:rPr lang="pt-PT" dirty="0" err="1"/>
              <a:t>the</a:t>
            </a:r>
            <a:r>
              <a:rPr lang="pt-PT" dirty="0"/>
              <a:t> </a:t>
            </a:r>
            <a:r>
              <a:rPr lang="pt-PT" dirty="0" err="1"/>
              <a:t>library</a:t>
            </a:r>
            <a:r>
              <a:rPr lang="pt-PT" dirty="0"/>
              <a:t>(“</a:t>
            </a:r>
            <a:r>
              <a:rPr lang="pt-PT" dirty="0" err="1"/>
              <a:t>stats</a:t>
            </a:r>
            <a:r>
              <a:rPr lang="pt-PT" dirty="0"/>
              <a:t>”)</a:t>
            </a:r>
            <a:endParaRPr lang="pt-PT" dirty="0">
              <a:sym typeface="Symbol" panose="05050102010706020507" pitchFamily="18" charset="2"/>
            </a:endParaRPr>
          </a:p>
          <a:p>
            <a:pPr lvl="1">
              <a:buFont typeface="Trebuchet MS" panose="020B0603020202020204" pitchFamily="34" charset="0"/>
              <a:buChar char="&gt;"/>
            </a:pPr>
            <a:r>
              <a:rPr lang="pt-PT" i="1" dirty="0" err="1">
                <a:sym typeface="Symbol" panose="05050102010706020507" pitchFamily="18" charset="2"/>
              </a:rPr>
              <a:t>set.seed</a:t>
            </a:r>
            <a:r>
              <a:rPr lang="pt-PT" dirty="0">
                <a:sym typeface="Symbol" panose="05050102010706020507" pitchFamily="18" charset="2"/>
              </a:rPr>
              <a:t>(1)   # </a:t>
            </a:r>
            <a:r>
              <a:rPr lang="pt-PT" dirty="0" err="1">
                <a:sym typeface="Symbol" panose="05050102010706020507" pitchFamily="18" charset="2"/>
              </a:rPr>
              <a:t>provides</a:t>
            </a:r>
            <a:r>
              <a:rPr lang="pt-PT" dirty="0">
                <a:sym typeface="Symbol" panose="05050102010706020507" pitchFamily="18" charset="2"/>
              </a:rPr>
              <a:t> a </a:t>
            </a:r>
            <a:r>
              <a:rPr lang="pt-PT" dirty="0" err="1">
                <a:sym typeface="Symbol" panose="05050102010706020507" pitchFamily="18" charset="2"/>
              </a:rPr>
              <a:t>seed</a:t>
            </a:r>
            <a:r>
              <a:rPr lang="pt-PT" dirty="0">
                <a:sym typeface="Symbol" panose="05050102010706020507" pitchFamily="18" charset="2"/>
              </a:rPr>
              <a:t> to </a:t>
            </a:r>
            <a:r>
              <a:rPr lang="pt-PT" dirty="0" err="1">
                <a:sym typeface="Symbol" panose="05050102010706020507" pitchFamily="18" charset="2"/>
              </a:rPr>
              <a:t>start</a:t>
            </a:r>
            <a:r>
              <a:rPr lang="pt-PT" dirty="0">
                <a:sym typeface="Symbol" panose="05050102010706020507" pitchFamily="18" charset="2"/>
              </a:rPr>
              <a:t> </a:t>
            </a:r>
            <a:r>
              <a:rPr lang="pt-PT" dirty="0" err="1">
                <a:sym typeface="Symbol" panose="05050102010706020507" pitchFamily="18" charset="2"/>
              </a:rPr>
              <a:t>the</a:t>
            </a:r>
            <a:r>
              <a:rPr lang="pt-PT" dirty="0">
                <a:sym typeface="Symbol" panose="05050102010706020507" pitchFamily="18" charset="2"/>
              </a:rPr>
              <a:t> series </a:t>
            </a:r>
            <a:r>
              <a:rPr lang="pt-PT" dirty="0" err="1">
                <a:sym typeface="Symbol" panose="05050102010706020507" pitchFamily="18" charset="2"/>
              </a:rPr>
              <a:t>of</a:t>
            </a:r>
            <a:r>
              <a:rPr lang="pt-PT" dirty="0">
                <a:sym typeface="Symbol" panose="05050102010706020507" pitchFamily="18" charset="2"/>
              </a:rPr>
              <a:t> </a:t>
            </a:r>
            <a:r>
              <a:rPr lang="pt-PT" dirty="0" err="1">
                <a:sym typeface="Symbol" panose="05050102010706020507" pitchFamily="18" charset="2"/>
              </a:rPr>
              <a:t>numbers</a:t>
            </a:r>
            <a:endParaRPr lang="pt-PT" dirty="0">
              <a:sym typeface="Symbol" panose="05050102010706020507" pitchFamily="18" charset="2"/>
            </a:endParaRPr>
          </a:p>
          <a:p>
            <a:pPr lvl="1">
              <a:buFont typeface="Trebuchet MS" panose="020B0603020202020204" pitchFamily="34" charset="0"/>
              <a:buChar char="&gt;"/>
            </a:pPr>
            <a:r>
              <a:rPr lang="pt-PT" i="1" dirty="0" err="1">
                <a:sym typeface="Symbol" panose="05050102010706020507" pitchFamily="18" charset="2"/>
              </a:rPr>
              <a:t>rnorm</a:t>
            </a:r>
            <a:r>
              <a:rPr lang="pt-PT" dirty="0">
                <a:sym typeface="Symbol" panose="05050102010706020507" pitchFamily="18" charset="2"/>
              </a:rPr>
              <a:t>(n= , </a:t>
            </a:r>
            <a:r>
              <a:rPr lang="pt-PT" dirty="0" err="1">
                <a:sym typeface="Symbol" panose="05050102010706020507" pitchFamily="18" charset="2"/>
              </a:rPr>
              <a:t>mean</a:t>
            </a:r>
            <a:r>
              <a:rPr lang="pt-PT" dirty="0">
                <a:sym typeface="Symbol" panose="05050102010706020507" pitchFamily="18" charset="2"/>
              </a:rPr>
              <a:t>=, </a:t>
            </a:r>
            <a:r>
              <a:rPr lang="pt-PT" dirty="0" err="1">
                <a:sym typeface="Symbol" panose="05050102010706020507" pitchFamily="18" charset="2"/>
              </a:rPr>
              <a:t>sd</a:t>
            </a:r>
            <a:r>
              <a:rPr lang="pt-PT" dirty="0">
                <a:sym typeface="Symbol" panose="05050102010706020507" pitchFamily="18" charset="2"/>
              </a:rPr>
              <a:t>=)   normal </a:t>
            </a:r>
            <a:r>
              <a:rPr lang="pt-PT" dirty="0" err="1">
                <a:sym typeface="Symbol" panose="05050102010706020507" pitchFamily="18" charset="2"/>
              </a:rPr>
              <a:t>distribution</a:t>
            </a:r>
            <a:endParaRPr lang="pt-PT" dirty="0">
              <a:sym typeface="Symbol" panose="05050102010706020507" pitchFamily="18" charset="2"/>
            </a:endParaRPr>
          </a:p>
          <a:p>
            <a:pPr lvl="1">
              <a:buFont typeface="Trebuchet MS" panose="020B0603020202020204" pitchFamily="34" charset="0"/>
              <a:buChar char="&gt;"/>
            </a:pPr>
            <a:r>
              <a:rPr lang="pt-PT" i="1" dirty="0" err="1">
                <a:sym typeface="Symbol" panose="05050102010706020507" pitchFamily="18" charset="2"/>
              </a:rPr>
              <a:t>rpoison</a:t>
            </a:r>
            <a:r>
              <a:rPr lang="pt-PT" dirty="0">
                <a:sym typeface="Symbol" panose="05050102010706020507" pitchFamily="18" charset="2"/>
              </a:rPr>
              <a:t>(n=, lambda=)      </a:t>
            </a:r>
            <a:r>
              <a:rPr lang="pt-PT" dirty="0" err="1">
                <a:sym typeface="Symbol" panose="05050102010706020507" pitchFamily="18" charset="2"/>
              </a:rPr>
              <a:t>Poison</a:t>
            </a:r>
            <a:endParaRPr lang="pt-PT" dirty="0">
              <a:sym typeface="Symbol" panose="05050102010706020507" pitchFamily="18" charset="2"/>
            </a:endParaRPr>
          </a:p>
          <a:p>
            <a:pPr lvl="1">
              <a:buFont typeface="Trebuchet MS" panose="020B0603020202020204" pitchFamily="34" charset="0"/>
              <a:buChar char="&gt;"/>
            </a:pPr>
            <a:r>
              <a:rPr lang="pt-PT" i="1" dirty="0" err="1">
                <a:sym typeface="Symbol" panose="05050102010706020507" pitchFamily="18" charset="2"/>
              </a:rPr>
              <a:t>runif</a:t>
            </a:r>
            <a:r>
              <a:rPr lang="pt-PT" dirty="0">
                <a:sym typeface="Symbol" panose="05050102010706020507" pitchFamily="18" charset="2"/>
              </a:rPr>
              <a:t>(n=,min=, </a:t>
            </a:r>
            <a:r>
              <a:rPr lang="pt-PT" dirty="0" err="1">
                <a:sym typeface="Symbol" panose="05050102010706020507" pitchFamily="18" charset="2"/>
              </a:rPr>
              <a:t>max</a:t>
            </a:r>
            <a:r>
              <a:rPr lang="pt-PT" dirty="0">
                <a:sym typeface="Symbol" panose="05050102010706020507" pitchFamily="18" charset="2"/>
              </a:rPr>
              <a:t>=)       </a:t>
            </a:r>
            <a:r>
              <a:rPr lang="pt-PT" dirty="0" err="1">
                <a:sym typeface="Symbol" panose="05050102010706020507" pitchFamily="18" charset="2"/>
              </a:rPr>
              <a:t>uniform</a:t>
            </a:r>
            <a:r>
              <a:rPr lang="pt-PT" dirty="0">
                <a:sym typeface="Symbol" panose="05050102010706020507" pitchFamily="18" charset="2"/>
              </a:rPr>
              <a:t> </a:t>
            </a:r>
            <a:r>
              <a:rPr lang="pt-PT" dirty="0" err="1">
                <a:sym typeface="Symbol" panose="05050102010706020507" pitchFamily="18" charset="2"/>
              </a:rPr>
              <a:t>distribution</a:t>
            </a:r>
            <a:endParaRPr lang="en-GB" dirty="0"/>
          </a:p>
        </p:txBody>
      </p:sp>
    </p:spTree>
    <p:extLst>
      <p:ext uri="{BB962C8B-B14F-4D97-AF65-F5344CB8AC3E}">
        <p14:creationId xmlns:p14="http://schemas.microsoft.com/office/powerpoint/2010/main" val="39290950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2BCEE-AFBA-43FB-8D04-E8900468EF59}"/>
              </a:ext>
            </a:extLst>
          </p:cNvPr>
          <p:cNvSpPr>
            <a:spLocks noGrp="1"/>
          </p:cNvSpPr>
          <p:nvPr>
            <p:ph type="title"/>
          </p:nvPr>
        </p:nvSpPr>
        <p:spPr/>
        <p:txBody>
          <a:bodyPr/>
          <a:lstStyle/>
          <a:p>
            <a:r>
              <a:rPr lang="pt-PT" dirty="0" err="1"/>
              <a:t>Functions</a:t>
            </a:r>
            <a:r>
              <a:rPr lang="pt-PT" dirty="0"/>
              <a:t> </a:t>
            </a:r>
            <a:r>
              <a:rPr lang="pt-PT" dirty="0" err="1"/>
              <a:t>related</a:t>
            </a:r>
            <a:r>
              <a:rPr lang="pt-PT" dirty="0"/>
              <a:t> to </a:t>
            </a:r>
            <a:r>
              <a:rPr lang="pt-PT" dirty="0" err="1"/>
              <a:t>graphics</a:t>
            </a:r>
            <a:endParaRPr lang="en-GB" dirty="0"/>
          </a:p>
        </p:txBody>
      </p:sp>
      <p:sp>
        <p:nvSpPr>
          <p:cNvPr id="3" name="Content Placeholder 2">
            <a:extLst>
              <a:ext uri="{FF2B5EF4-FFF2-40B4-BE49-F238E27FC236}">
                <a16:creationId xmlns:a16="http://schemas.microsoft.com/office/drawing/2014/main" id="{4CEF164E-6D5A-4131-B08C-19C5E299336D}"/>
              </a:ext>
            </a:extLst>
          </p:cNvPr>
          <p:cNvSpPr>
            <a:spLocks noGrp="1"/>
          </p:cNvSpPr>
          <p:nvPr>
            <p:ph idx="1"/>
          </p:nvPr>
        </p:nvSpPr>
        <p:spPr/>
        <p:txBody>
          <a:bodyPr>
            <a:normAutofit lnSpcReduction="10000"/>
          </a:bodyPr>
          <a:lstStyle/>
          <a:p>
            <a:r>
              <a:rPr lang="en-GB" i="1" dirty="0"/>
              <a:t>par(mar, </a:t>
            </a:r>
            <a:r>
              <a:rPr lang="en-GB" i="1" dirty="0" err="1"/>
              <a:t>mgp</a:t>
            </a:r>
            <a:r>
              <a:rPr lang="en-GB" i="1" dirty="0"/>
              <a:t>, las)</a:t>
            </a:r>
          </a:p>
          <a:p>
            <a:pPr lvl="1"/>
            <a:r>
              <a:rPr lang="en-GB" dirty="0"/>
              <a:t>par(mar=c(5.1, 4.1, 4.1, 2.1), </a:t>
            </a:r>
            <a:r>
              <a:rPr lang="en-GB" dirty="0" err="1"/>
              <a:t>mgp</a:t>
            </a:r>
            <a:r>
              <a:rPr lang="en-GB" dirty="0"/>
              <a:t>=c(3, 1, 0), las=0)</a:t>
            </a:r>
          </a:p>
          <a:p>
            <a:pPr lvl="2"/>
            <a:r>
              <a:rPr lang="en-GB" dirty="0"/>
              <a:t>mar – A numeric vector of length 4, which sets the margin sizes in the following order: bottom, left, top, and right. The default is c(5.1, 4.1, 4.1, 2.1)</a:t>
            </a:r>
          </a:p>
          <a:p>
            <a:pPr lvl="2"/>
            <a:r>
              <a:rPr lang="en-GB" dirty="0" err="1"/>
              <a:t>mgp</a:t>
            </a:r>
            <a:r>
              <a:rPr lang="en-GB" dirty="0"/>
              <a:t> – A numeric vector of length 3, which sets the axis label locations relative to the edge of the inner plot window. The first value represents the location the labels (i.e. </a:t>
            </a:r>
            <a:r>
              <a:rPr lang="en-GB" dirty="0" err="1"/>
              <a:t>xlab</a:t>
            </a:r>
            <a:r>
              <a:rPr lang="en-GB" dirty="0"/>
              <a:t> and </a:t>
            </a:r>
            <a:r>
              <a:rPr lang="en-GB" dirty="0" err="1"/>
              <a:t>ylab</a:t>
            </a:r>
            <a:r>
              <a:rPr lang="en-GB" dirty="0"/>
              <a:t> in plot), the second the tick-mark labels, and third the tick marks. The default is c(3, 1, 0)</a:t>
            </a:r>
          </a:p>
          <a:p>
            <a:pPr lvl="2"/>
            <a:r>
              <a:rPr lang="en-GB" dirty="0"/>
              <a:t>las – A numeric value indicating the orientation of the tick mark labels and any other text added to a plot after its initialization. The options are as follows: always parallel to the axis (the default, 0), always horizontal (1), always perpendicular to the axis (2), and always vertical (3)</a:t>
            </a:r>
          </a:p>
          <a:p>
            <a:pPr lvl="1"/>
            <a:r>
              <a:rPr lang="pt-PT" i="1" dirty="0"/>
              <a:t>par (“mar”)</a:t>
            </a:r>
            <a:r>
              <a:rPr lang="pt-PT" dirty="0"/>
              <a:t>, </a:t>
            </a:r>
            <a:r>
              <a:rPr lang="pt-PT" i="1" dirty="0"/>
              <a:t>par(“</a:t>
            </a:r>
            <a:r>
              <a:rPr lang="pt-PT" i="1" dirty="0" err="1"/>
              <a:t>mgp</a:t>
            </a:r>
            <a:r>
              <a:rPr lang="pt-PT" i="1" dirty="0"/>
              <a:t>”)</a:t>
            </a:r>
            <a:r>
              <a:rPr lang="pt-PT" dirty="0"/>
              <a:t>, </a:t>
            </a:r>
            <a:r>
              <a:rPr lang="pt-PT" i="1" dirty="0"/>
              <a:t>par(“las”)</a:t>
            </a:r>
            <a:r>
              <a:rPr lang="pt-PT" dirty="0"/>
              <a:t> show </a:t>
            </a:r>
            <a:r>
              <a:rPr lang="pt-PT" dirty="0" err="1"/>
              <a:t>the</a:t>
            </a:r>
            <a:r>
              <a:rPr lang="pt-PT" dirty="0"/>
              <a:t> </a:t>
            </a:r>
            <a:r>
              <a:rPr lang="pt-PT" dirty="0" err="1"/>
              <a:t>current</a:t>
            </a:r>
            <a:r>
              <a:rPr lang="pt-PT" dirty="0"/>
              <a:t> </a:t>
            </a:r>
            <a:r>
              <a:rPr lang="pt-PT" dirty="0" err="1"/>
              <a:t>value</a:t>
            </a:r>
            <a:r>
              <a:rPr lang="pt-PT" dirty="0"/>
              <a:t> </a:t>
            </a:r>
            <a:r>
              <a:rPr lang="pt-PT" dirty="0" err="1"/>
              <a:t>of</a:t>
            </a:r>
            <a:r>
              <a:rPr lang="pt-PT" dirty="0"/>
              <a:t> </a:t>
            </a:r>
            <a:r>
              <a:rPr lang="pt-PT" dirty="0" err="1"/>
              <a:t>the</a:t>
            </a:r>
            <a:r>
              <a:rPr lang="pt-PT" dirty="0"/>
              <a:t> </a:t>
            </a:r>
            <a:r>
              <a:rPr lang="pt-PT" dirty="0" err="1"/>
              <a:t>parameters</a:t>
            </a:r>
            <a:endParaRPr lang="en-GB" dirty="0"/>
          </a:p>
          <a:p>
            <a:pPr lvl="1"/>
            <a:endParaRPr lang="en-GB" dirty="0"/>
          </a:p>
        </p:txBody>
      </p:sp>
    </p:spTree>
    <p:extLst>
      <p:ext uri="{BB962C8B-B14F-4D97-AF65-F5344CB8AC3E}">
        <p14:creationId xmlns:p14="http://schemas.microsoft.com/office/powerpoint/2010/main" val="15647886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2BCEE-AFBA-43FB-8D04-E8900468EF59}"/>
              </a:ext>
            </a:extLst>
          </p:cNvPr>
          <p:cNvSpPr>
            <a:spLocks noGrp="1"/>
          </p:cNvSpPr>
          <p:nvPr>
            <p:ph type="title"/>
          </p:nvPr>
        </p:nvSpPr>
        <p:spPr/>
        <p:txBody>
          <a:bodyPr/>
          <a:lstStyle/>
          <a:p>
            <a:r>
              <a:rPr lang="pt-PT" dirty="0" err="1"/>
              <a:t>Functions</a:t>
            </a:r>
            <a:r>
              <a:rPr lang="pt-PT" dirty="0"/>
              <a:t> </a:t>
            </a:r>
            <a:r>
              <a:rPr lang="pt-PT" dirty="0" err="1"/>
              <a:t>related</a:t>
            </a:r>
            <a:r>
              <a:rPr lang="pt-PT" dirty="0"/>
              <a:t> to </a:t>
            </a:r>
            <a:r>
              <a:rPr lang="pt-PT" dirty="0" err="1"/>
              <a:t>graphics</a:t>
            </a:r>
            <a:endParaRPr lang="en-GB" dirty="0"/>
          </a:p>
        </p:txBody>
      </p:sp>
      <p:sp>
        <p:nvSpPr>
          <p:cNvPr id="3" name="Content Placeholder 2">
            <a:extLst>
              <a:ext uri="{FF2B5EF4-FFF2-40B4-BE49-F238E27FC236}">
                <a16:creationId xmlns:a16="http://schemas.microsoft.com/office/drawing/2014/main" id="{4CEF164E-6D5A-4131-B08C-19C5E299336D}"/>
              </a:ext>
            </a:extLst>
          </p:cNvPr>
          <p:cNvSpPr>
            <a:spLocks noGrp="1"/>
          </p:cNvSpPr>
          <p:nvPr>
            <p:ph idx="1"/>
          </p:nvPr>
        </p:nvSpPr>
        <p:spPr/>
        <p:txBody>
          <a:bodyPr>
            <a:normAutofit/>
          </a:bodyPr>
          <a:lstStyle/>
          <a:p>
            <a:r>
              <a:rPr lang="en-GB" i="1" dirty="0"/>
              <a:t>par(</a:t>
            </a:r>
            <a:r>
              <a:rPr lang="en-GB" i="1" dirty="0" err="1"/>
              <a:t>mfrow</a:t>
            </a:r>
            <a:r>
              <a:rPr lang="en-GB" i="1" dirty="0"/>
              <a:t>= par(</a:t>
            </a:r>
            <a:r>
              <a:rPr lang="en-GB" i="1" dirty="0" err="1"/>
              <a:t>mfrow</a:t>
            </a:r>
            <a:r>
              <a:rPr lang="en-GB" i="1" dirty="0"/>
              <a:t>=c(2,2))</a:t>
            </a:r>
          </a:p>
          <a:p>
            <a:pPr lvl="1"/>
            <a:r>
              <a:rPr lang="pt-PT" dirty="0"/>
              <a:t>c</a:t>
            </a:r>
            <a:r>
              <a:rPr lang="en-GB" dirty="0" err="1"/>
              <a:t>reates</a:t>
            </a:r>
            <a:r>
              <a:rPr lang="en-GB" dirty="0"/>
              <a:t> a 2x2 plotting matrix</a:t>
            </a:r>
          </a:p>
          <a:p>
            <a:r>
              <a:rPr lang="fr-FR" i="1" dirty="0"/>
              <a:t>par(</a:t>
            </a:r>
            <a:r>
              <a:rPr lang="fr-FR" i="1" dirty="0" err="1"/>
              <a:t>mfrow</a:t>
            </a:r>
            <a:r>
              <a:rPr lang="fr-FR" i="1" dirty="0"/>
              <a:t>= par(</a:t>
            </a:r>
            <a:r>
              <a:rPr lang="fr-FR" i="1" dirty="0" err="1"/>
              <a:t>mfrow</a:t>
            </a:r>
            <a:r>
              <a:rPr lang="fr-FR" i="1" dirty="0"/>
              <a:t>=c(1,1))</a:t>
            </a:r>
          </a:p>
          <a:p>
            <a:pPr lvl="1"/>
            <a:r>
              <a:rPr lang="pt-PT" dirty="0"/>
              <a:t>come </a:t>
            </a:r>
            <a:r>
              <a:rPr lang="pt-PT" dirty="0" err="1"/>
              <a:t>back</a:t>
            </a:r>
            <a:r>
              <a:rPr lang="pt-PT" dirty="0"/>
              <a:t> to </a:t>
            </a:r>
            <a:r>
              <a:rPr lang="pt-PT" dirty="0" err="1"/>
              <a:t>the</a:t>
            </a:r>
            <a:r>
              <a:rPr lang="pt-PT" dirty="0"/>
              <a:t> original</a:t>
            </a:r>
            <a:endParaRPr lang="en-GB" dirty="0"/>
          </a:p>
          <a:p>
            <a:pPr lvl="1"/>
            <a:endParaRPr lang="en-GB" dirty="0"/>
          </a:p>
        </p:txBody>
      </p:sp>
    </p:spTree>
    <p:extLst>
      <p:ext uri="{BB962C8B-B14F-4D97-AF65-F5344CB8AC3E}">
        <p14:creationId xmlns:p14="http://schemas.microsoft.com/office/powerpoint/2010/main" val="2264547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9A8F8-0D10-4299-9818-883364B507AD}"/>
              </a:ext>
            </a:extLst>
          </p:cNvPr>
          <p:cNvSpPr>
            <a:spLocks noGrp="1"/>
          </p:cNvSpPr>
          <p:nvPr>
            <p:ph type="title"/>
          </p:nvPr>
        </p:nvSpPr>
        <p:spPr/>
        <p:txBody>
          <a:bodyPr>
            <a:normAutofit fontScale="90000"/>
          </a:bodyPr>
          <a:lstStyle/>
          <a:p>
            <a:r>
              <a:rPr lang="pt-PT" dirty="0" err="1"/>
              <a:t>The</a:t>
            </a:r>
            <a:r>
              <a:rPr lang="pt-PT" dirty="0"/>
              <a:t> ggplot2 package (e.g. https://ggplot2.tidyverse.org/)</a:t>
            </a:r>
            <a:endParaRPr lang="en-GB" dirty="0"/>
          </a:p>
        </p:txBody>
      </p:sp>
      <p:sp>
        <p:nvSpPr>
          <p:cNvPr id="3" name="Content Placeholder 2">
            <a:extLst>
              <a:ext uri="{FF2B5EF4-FFF2-40B4-BE49-F238E27FC236}">
                <a16:creationId xmlns:a16="http://schemas.microsoft.com/office/drawing/2014/main" id="{B660A99A-A633-48B0-9E94-58EE10CD440B}"/>
              </a:ext>
            </a:extLst>
          </p:cNvPr>
          <p:cNvSpPr>
            <a:spLocks noGrp="1"/>
          </p:cNvSpPr>
          <p:nvPr>
            <p:ph idx="1"/>
          </p:nvPr>
        </p:nvSpPr>
        <p:spPr/>
        <p:txBody>
          <a:bodyPr/>
          <a:lstStyle/>
          <a:p>
            <a:r>
              <a:rPr lang="en-GB" dirty="0"/>
              <a:t>ggplot2 is a system for declaratively creating graphics, based on The Grammar of Graphics. You provide the data, tell ggplot2 how to map variables to aesthetics, what graphical primitives to use, and it takes care of the details</a:t>
            </a:r>
          </a:p>
          <a:p>
            <a:r>
              <a:rPr lang="pt-PT" dirty="0"/>
              <a:t>I</a:t>
            </a:r>
            <a:r>
              <a:rPr lang="en-GB" dirty="0"/>
              <a:t>n most cases, you start with </a:t>
            </a:r>
            <a:r>
              <a:rPr lang="en-GB" i="1" dirty="0" err="1"/>
              <a:t>ggplot</a:t>
            </a:r>
            <a:r>
              <a:rPr lang="en-GB" i="1" dirty="0"/>
              <a:t>()</a:t>
            </a:r>
            <a:r>
              <a:rPr lang="en-GB" dirty="0"/>
              <a:t>, supply the aesthetic with </a:t>
            </a:r>
            <a:r>
              <a:rPr lang="en-GB" i="1" dirty="0" err="1"/>
              <a:t>aes</a:t>
            </a:r>
            <a:r>
              <a:rPr lang="en-GB" i="1" dirty="0"/>
              <a:t>() </a:t>
            </a:r>
            <a:r>
              <a:rPr lang="en-GB" dirty="0"/>
              <a:t>and then add layers (like the type of graphics, the colours, etc)</a:t>
            </a:r>
          </a:p>
        </p:txBody>
      </p:sp>
    </p:spTree>
    <p:extLst>
      <p:ext uri="{BB962C8B-B14F-4D97-AF65-F5344CB8AC3E}">
        <p14:creationId xmlns:p14="http://schemas.microsoft.com/office/powerpoint/2010/main" val="1818854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6A27D-8A88-495F-9117-76A86B4E131C}"/>
              </a:ext>
            </a:extLst>
          </p:cNvPr>
          <p:cNvSpPr>
            <a:spLocks noGrp="1"/>
          </p:cNvSpPr>
          <p:nvPr>
            <p:ph type="title"/>
          </p:nvPr>
        </p:nvSpPr>
        <p:spPr/>
        <p:txBody>
          <a:bodyPr/>
          <a:lstStyle/>
          <a:p>
            <a:r>
              <a:rPr lang="pt-PT" dirty="0" err="1"/>
              <a:t>Printing</a:t>
            </a:r>
            <a:r>
              <a:rPr lang="pt-PT" dirty="0"/>
              <a:t> </a:t>
            </a:r>
            <a:r>
              <a:rPr lang="pt-PT" dirty="0" err="1"/>
              <a:t>results</a:t>
            </a:r>
            <a:r>
              <a:rPr lang="pt-PT" dirty="0"/>
              <a:t> in </a:t>
            </a:r>
            <a:r>
              <a:rPr lang="pt-PT" dirty="0" err="1"/>
              <a:t>the</a:t>
            </a:r>
            <a:r>
              <a:rPr lang="pt-PT" dirty="0"/>
              <a:t> console </a:t>
            </a:r>
            <a:endParaRPr lang="en-GB" dirty="0"/>
          </a:p>
        </p:txBody>
      </p:sp>
      <p:sp>
        <p:nvSpPr>
          <p:cNvPr id="3" name="Content Placeholder 2">
            <a:extLst>
              <a:ext uri="{FF2B5EF4-FFF2-40B4-BE49-F238E27FC236}">
                <a16:creationId xmlns:a16="http://schemas.microsoft.com/office/drawing/2014/main" id="{645F6599-767D-4230-9B63-05FFC696DF74}"/>
              </a:ext>
            </a:extLst>
          </p:cNvPr>
          <p:cNvSpPr>
            <a:spLocks noGrp="1"/>
          </p:cNvSpPr>
          <p:nvPr>
            <p:ph idx="1"/>
          </p:nvPr>
        </p:nvSpPr>
        <p:spPr/>
        <p:txBody>
          <a:bodyPr/>
          <a:lstStyle/>
          <a:p>
            <a:pPr>
              <a:buFont typeface="Trebuchet MS" panose="020B0603020202020204" pitchFamily="34" charset="0"/>
              <a:buChar char="&gt;"/>
            </a:pPr>
            <a:r>
              <a:rPr lang="pt-PT" dirty="0" err="1"/>
              <a:t>See</a:t>
            </a:r>
            <a:r>
              <a:rPr lang="pt-PT" dirty="0"/>
              <a:t> </a:t>
            </a:r>
            <a:r>
              <a:rPr lang="pt-PT" dirty="0" err="1"/>
              <a:t>the</a:t>
            </a:r>
            <a:r>
              <a:rPr lang="pt-PT" dirty="0"/>
              <a:t> links:</a:t>
            </a:r>
          </a:p>
          <a:p>
            <a:pPr marL="457200" lvl="1" indent="0">
              <a:buNone/>
            </a:pPr>
            <a:r>
              <a:rPr lang="en-GB" sz="2000" dirty="0">
                <a:sym typeface="Symbol" panose="05050102010706020507" pitchFamily="18" charset="2"/>
                <a:hlinkClick r:id="rId2"/>
              </a:rPr>
              <a:t>https://www.gastonsanchez.com/r4strings/formatting.html</a:t>
            </a:r>
            <a:endParaRPr lang="en-GB" sz="2000" dirty="0">
              <a:sym typeface="Symbol" panose="05050102010706020507" pitchFamily="18" charset="2"/>
            </a:endParaRPr>
          </a:p>
          <a:p>
            <a:pPr marL="457200" lvl="1" indent="0">
              <a:buNone/>
            </a:pPr>
            <a:endParaRPr lang="en-GB" sz="2000" dirty="0"/>
          </a:p>
        </p:txBody>
      </p:sp>
    </p:spTree>
    <p:extLst>
      <p:ext uri="{BB962C8B-B14F-4D97-AF65-F5344CB8AC3E}">
        <p14:creationId xmlns:p14="http://schemas.microsoft.com/office/powerpoint/2010/main" val="14157277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33322-6B06-4209-98CA-AF34BE2E15E6}"/>
              </a:ext>
            </a:extLst>
          </p:cNvPr>
          <p:cNvSpPr>
            <a:spLocks noGrp="1"/>
          </p:cNvSpPr>
          <p:nvPr>
            <p:ph type="title"/>
          </p:nvPr>
        </p:nvSpPr>
        <p:spPr/>
        <p:txBody>
          <a:bodyPr/>
          <a:lstStyle/>
          <a:p>
            <a:r>
              <a:rPr lang="pt-PT" dirty="0" err="1"/>
              <a:t>Interesting</a:t>
            </a:r>
            <a:r>
              <a:rPr lang="pt-PT" dirty="0"/>
              <a:t> links</a:t>
            </a:r>
            <a:endParaRPr lang="en-GB" dirty="0"/>
          </a:p>
        </p:txBody>
      </p:sp>
      <p:sp>
        <p:nvSpPr>
          <p:cNvPr id="3" name="Content Placeholder 2">
            <a:extLst>
              <a:ext uri="{FF2B5EF4-FFF2-40B4-BE49-F238E27FC236}">
                <a16:creationId xmlns:a16="http://schemas.microsoft.com/office/drawing/2014/main" id="{E8B9EDAF-2D02-415B-8738-FC7254407755}"/>
              </a:ext>
            </a:extLst>
          </p:cNvPr>
          <p:cNvSpPr>
            <a:spLocks noGrp="1"/>
          </p:cNvSpPr>
          <p:nvPr>
            <p:ph idx="1"/>
          </p:nvPr>
        </p:nvSpPr>
        <p:spPr/>
        <p:txBody>
          <a:bodyPr/>
          <a:lstStyle/>
          <a:p>
            <a:r>
              <a:rPr lang="pt-PT" dirty="0" err="1"/>
              <a:t>problems</a:t>
            </a:r>
            <a:r>
              <a:rPr lang="pt-PT" dirty="0"/>
              <a:t> </a:t>
            </a:r>
            <a:r>
              <a:rPr lang="pt-PT" dirty="0" err="1"/>
              <a:t>with</a:t>
            </a:r>
            <a:r>
              <a:rPr lang="pt-PT" dirty="0"/>
              <a:t> </a:t>
            </a:r>
            <a:r>
              <a:rPr lang="pt-PT" i="1" dirty="0" err="1"/>
              <a:t>attach</a:t>
            </a:r>
            <a:r>
              <a:rPr lang="pt-PT" i="1" dirty="0"/>
              <a:t>()</a:t>
            </a:r>
            <a:r>
              <a:rPr lang="pt-PT" dirty="0"/>
              <a:t> </a:t>
            </a:r>
            <a:r>
              <a:rPr lang="pt-PT" dirty="0" err="1"/>
              <a:t>and</a:t>
            </a:r>
            <a:r>
              <a:rPr lang="pt-PT" dirty="0"/>
              <a:t> </a:t>
            </a:r>
            <a:r>
              <a:rPr lang="pt-PT" i="1" dirty="0" err="1"/>
              <a:t>detach</a:t>
            </a:r>
            <a:r>
              <a:rPr lang="pt-PT" i="1" dirty="0"/>
              <a:t>()</a:t>
            </a:r>
            <a:r>
              <a:rPr lang="pt-PT" dirty="0"/>
              <a:t> </a:t>
            </a:r>
            <a:r>
              <a:rPr lang="pt-PT" dirty="0" err="1"/>
              <a:t>functions</a:t>
            </a:r>
            <a:endParaRPr lang="pt-PT" dirty="0"/>
          </a:p>
          <a:p>
            <a:pPr marL="400050" lvl="1" indent="0">
              <a:buNone/>
            </a:pPr>
            <a:r>
              <a:rPr lang="en-GB" sz="2000" dirty="0">
                <a:hlinkClick r:id="rId2"/>
              </a:rPr>
              <a:t>https://www.r-bloggers.com/2011/05/to-attach-or-not-attach-that-is-the-question/</a:t>
            </a:r>
            <a:endParaRPr lang="en-GB" sz="2000" dirty="0"/>
          </a:p>
          <a:p>
            <a:r>
              <a:rPr lang="pt-PT" dirty="0" err="1"/>
              <a:t>merging</a:t>
            </a:r>
            <a:r>
              <a:rPr lang="pt-PT" dirty="0"/>
              <a:t> data sets </a:t>
            </a:r>
            <a:r>
              <a:rPr lang="pt-PT" dirty="0" err="1"/>
              <a:t>by</a:t>
            </a:r>
            <a:r>
              <a:rPr lang="pt-PT" dirty="0"/>
              <a:t> </a:t>
            </a:r>
            <a:r>
              <a:rPr lang="pt-PT" dirty="0" err="1"/>
              <a:t>columns</a:t>
            </a:r>
            <a:r>
              <a:rPr lang="pt-PT" dirty="0"/>
              <a:t> </a:t>
            </a:r>
            <a:r>
              <a:rPr lang="pt-PT" dirty="0" err="1"/>
              <a:t>with</a:t>
            </a:r>
            <a:r>
              <a:rPr lang="pt-PT" dirty="0"/>
              <a:t> </a:t>
            </a:r>
            <a:r>
              <a:rPr lang="pt-PT" dirty="0" err="1"/>
              <a:t>diferent</a:t>
            </a:r>
            <a:r>
              <a:rPr lang="pt-PT" dirty="0"/>
              <a:t> </a:t>
            </a:r>
            <a:r>
              <a:rPr lang="pt-PT" dirty="0" err="1"/>
              <a:t>names</a:t>
            </a:r>
            <a:endParaRPr lang="pt-PT" dirty="0"/>
          </a:p>
          <a:p>
            <a:pPr marL="400050" lvl="1" indent="0">
              <a:buNone/>
            </a:pPr>
            <a:r>
              <a:rPr lang="pt-PT" sz="2000" dirty="0">
                <a:hlinkClick r:id="rId3"/>
              </a:rPr>
              <a:t>https://www.r-bloggers.com/2012/12/joining-2-r-data-sets-with-different-column-names/</a:t>
            </a:r>
            <a:endParaRPr lang="pt-PT" sz="2000" dirty="0"/>
          </a:p>
          <a:p>
            <a:r>
              <a:rPr lang="pt-PT" sz="2400" dirty="0"/>
              <a:t>R for Data </a:t>
            </a:r>
            <a:r>
              <a:rPr lang="pt-PT" sz="2400" dirty="0" err="1"/>
              <a:t>Science</a:t>
            </a:r>
            <a:r>
              <a:rPr lang="pt-PT" sz="2400" dirty="0"/>
              <a:t> (a </a:t>
            </a:r>
            <a:r>
              <a:rPr lang="pt-PT" sz="2400" dirty="0" err="1"/>
              <a:t>lot</a:t>
            </a:r>
            <a:r>
              <a:rPr lang="pt-PT" sz="2400" dirty="0"/>
              <a:t> </a:t>
            </a:r>
            <a:r>
              <a:rPr lang="pt-PT" sz="2400" dirty="0" err="1"/>
              <a:t>of</a:t>
            </a:r>
            <a:r>
              <a:rPr lang="pt-PT" sz="2400" dirty="0"/>
              <a:t> </a:t>
            </a:r>
            <a:r>
              <a:rPr lang="pt-PT" sz="2400" dirty="0" err="1"/>
              <a:t>topics</a:t>
            </a:r>
            <a:r>
              <a:rPr lang="pt-PT" sz="2400" dirty="0"/>
              <a:t> </a:t>
            </a:r>
            <a:r>
              <a:rPr lang="pt-PT" sz="2400" dirty="0" err="1"/>
              <a:t>presented</a:t>
            </a:r>
            <a:r>
              <a:rPr lang="pt-PT" sz="2400" dirty="0"/>
              <a:t> in a </a:t>
            </a:r>
            <a:r>
              <a:rPr lang="pt-PT" sz="2400" dirty="0" err="1"/>
              <a:t>nice</a:t>
            </a:r>
            <a:r>
              <a:rPr lang="pt-PT" sz="2400" dirty="0"/>
              <a:t> </a:t>
            </a:r>
            <a:r>
              <a:rPr lang="pt-PT" sz="2400" dirty="0" err="1"/>
              <a:t>way</a:t>
            </a:r>
            <a:r>
              <a:rPr lang="pt-PT" sz="2400"/>
              <a:t>):</a:t>
            </a:r>
            <a:endParaRPr lang="pt-PT" sz="2400" dirty="0"/>
          </a:p>
          <a:p>
            <a:pPr marL="400050" lvl="1" indent="0">
              <a:buNone/>
            </a:pPr>
            <a:r>
              <a:rPr lang="pt-PT" sz="2000" dirty="0">
                <a:hlinkClick r:id="rId4"/>
              </a:rPr>
              <a:t>https://r4ds.had.co.nz/workflow-scripts.html</a:t>
            </a:r>
            <a:endParaRPr lang="pt-PT" dirty="0"/>
          </a:p>
          <a:p>
            <a:endParaRPr lang="en-GB" dirty="0"/>
          </a:p>
        </p:txBody>
      </p:sp>
    </p:spTree>
    <p:extLst>
      <p:ext uri="{BB962C8B-B14F-4D97-AF65-F5344CB8AC3E}">
        <p14:creationId xmlns:p14="http://schemas.microsoft.com/office/powerpoint/2010/main" val="27618088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FCFF9-100E-46C1-A1AE-A4400B0BC358}"/>
              </a:ext>
            </a:extLst>
          </p:cNvPr>
          <p:cNvSpPr>
            <a:spLocks noGrp="1"/>
          </p:cNvSpPr>
          <p:nvPr>
            <p:ph type="title"/>
          </p:nvPr>
        </p:nvSpPr>
        <p:spPr/>
        <p:txBody>
          <a:bodyPr/>
          <a:lstStyle/>
          <a:p>
            <a:r>
              <a:rPr lang="pt-PT" dirty="0" err="1"/>
              <a:t>Commenting</a:t>
            </a:r>
            <a:r>
              <a:rPr lang="pt-PT" dirty="0"/>
              <a:t> </a:t>
            </a:r>
            <a:r>
              <a:rPr lang="pt-PT" dirty="0" err="1"/>
              <a:t>multiple</a:t>
            </a:r>
            <a:r>
              <a:rPr lang="pt-PT" dirty="0"/>
              <a:t> </a:t>
            </a:r>
            <a:r>
              <a:rPr lang="pt-PT" dirty="0" err="1"/>
              <a:t>lines</a:t>
            </a:r>
            <a:r>
              <a:rPr lang="pt-PT" dirty="0"/>
              <a:t> in scripts</a:t>
            </a:r>
            <a:endParaRPr lang="en-GB" dirty="0"/>
          </a:p>
        </p:txBody>
      </p:sp>
      <p:sp>
        <p:nvSpPr>
          <p:cNvPr id="3" name="Content Placeholder 2">
            <a:extLst>
              <a:ext uri="{FF2B5EF4-FFF2-40B4-BE49-F238E27FC236}">
                <a16:creationId xmlns:a16="http://schemas.microsoft.com/office/drawing/2014/main" id="{D2CA8762-AA0F-4F44-B720-D2D88758AFF1}"/>
              </a:ext>
            </a:extLst>
          </p:cNvPr>
          <p:cNvSpPr>
            <a:spLocks noGrp="1"/>
          </p:cNvSpPr>
          <p:nvPr>
            <p:ph idx="1"/>
          </p:nvPr>
        </p:nvSpPr>
        <p:spPr/>
        <p:txBody>
          <a:bodyPr>
            <a:normAutofit fontScale="92500"/>
          </a:bodyPr>
          <a:lstStyle/>
          <a:p>
            <a:r>
              <a:rPr lang="en-GB" dirty="0"/>
              <a:t>There are two ways to add multiple single-line comments in R Studio:</a:t>
            </a:r>
          </a:p>
          <a:p>
            <a:pPr marL="914400" lvl="1" indent="-457200">
              <a:buFont typeface="+mj-lt"/>
              <a:buAutoNum type="arabicPeriod"/>
            </a:pPr>
            <a:r>
              <a:rPr lang="en-GB" dirty="0"/>
              <a:t>Select the multiple lines which you want to comment using the cursor and then use the key combination “control + shift + C” to comment or uncomment the selected lines.</a:t>
            </a:r>
          </a:p>
          <a:p>
            <a:pPr marL="914400" lvl="1" indent="-457200">
              <a:buFont typeface="+mj-lt"/>
              <a:buAutoNum type="arabicPeriod"/>
            </a:pPr>
            <a:r>
              <a:rPr lang="en-GB" dirty="0"/>
              <a:t>The other way is to use the GUI, select the lines which you want to comment by using the cursor and click on “Code” in menu, a pop-up window pops out in which we need to select “Comment/Uncomment Lines” which appropriately comments or uncomment the lines which you have selected. </a:t>
            </a:r>
          </a:p>
          <a:p>
            <a:pPr marL="457200" lvl="1" indent="0" algn="r">
              <a:buNone/>
            </a:pPr>
            <a:r>
              <a:rPr lang="en-GB" sz="2000" dirty="0"/>
              <a:t>(</a:t>
            </a:r>
            <a:r>
              <a:rPr lang="en-GB" sz="2000" dirty="0">
                <a:hlinkClick r:id="rId2"/>
              </a:rPr>
              <a:t>https://www.geeksforgeeks.org/comments-in-r/</a:t>
            </a:r>
            <a:r>
              <a:rPr lang="en-GB" sz="2000" dirty="0"/>
              <a:t>)</a:t>
            </a:r>
            <a:r>
              <a:rPr lang="en-GB" dirty="0"/>
              <a:t> </a:t>
            </a:r>
          </a:p>
        </p:txBody>
      </p:sp>
    </p:spTree>
    <p:extLst>
      <p:ext uri="{BB962C8B-B14F-4D97-AF65-F5344CB8AC3E}">
        <p14:creationId xmlns:p14="http://schemas.microsoft.com/office/powerpoint/2010/main" val="21910807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C6C2E5-E081-4824-96DA-12B213BB30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350011" cy="9263911"/>
          </a:xfrm>
          <a:prstGeom prst="rect">
            <a:avLst/>
          </a:prstGeom>
        </p:spPr>
      </p:pic>
      <p:sp>
        <p:nvSpPr>
          <p:cNvPr id="5" name="AutoShape 3">
            <a:extLst>
              <a:ext uri="{FF2B5EF4-FFF2-40B4-BE49-F238E27FC236}">
                <a16:creationId xmlns:a16="http://schemas.microsoft.com/office/drawing/2014/main" id="{BB9982E2-14DB-49B1-8394-DF908E32DB71}"/>
              </a:ext>
            </a:extLst>
          </p:cNvPr>
          <p:cNvSpPr>
            <a:spLocks noChangeArrowheads="1"/>
          </p:cNvSpPr>
          <p:nvPr/>
        </p:nvSpPr>
        <p:spPr bwMode="auto">
          <a:xfrm rot="282937">
            <a:off x="1100712" y="-456846"/>
            <a:ext cx="11784816" cy="6842009"/>
          </a:xfrm>
          <a:prstGeom prst="irregularSeal2">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 name="Title 1">
            <a:extLst>
              <a:ext uri="{FF2B5EF4-FFF2-40B4-BE49-F238E27FC236}">
                <a16:creationId xmlns:a16="http://schemas.microsoft.com/office/drawing/2014/main" id="{6102C7E0-F9F4-42BE-90E6-EF2FA8E6FB24}"/>
              </a:ext>
            </a:extLst>
          </p:cNvPr>
          <p:cNvSpPr>
            <a:spLocks noGrp="1"/>
          </p:cNvSpPr>
          <p:nvPr>
            <p:ph type="title"/>
          </p:nvPr>
        </p:nvSpPr>
        <p:spPr>
          <a:xfrm>
            <a:off x="2567608" y="1556792"/>
            <a:ext cx="7418680" cy="3166355"/>
          </a:xfrm>
          <a:noFill/>
        </p:spPr>
        <p:txBody>
          <a:bodyPr>
            <a:noAutofit/>
          </a:bodyPr>
          <a:lstStyle/>
          <a:p>
            <a:pPr algn="ctr">
              <a:buNone/>
            </a:pPr>
            <a:r>
              <a:rPr lang="pt-PT" sz="3200" dirty="0" err="1">
                <a:solidFill>
                  <a:srgbClr val="663300"/>
                </a:solidFill>
              </a:rPr>
              <a:t>Let´s</a:t>
            </a:r>
            <a:r>
              <a:rPr lang="pt-PT" sz="3200" dirty="0">
                <a:solidFill>
                  <a:srgbClr val="663300"/>
                </a:solidFill>
              </a:rPr>
              <a:t> </a:t>
            </a:r>
            <a:r>
              <a:rPr lang="pt-PT" sz="3200" dirty="0" err="1">
                <a:solidFill>
                  <a:srgbClr val="663300"/>
                </a:solidFill>
              </a:rPr>
              <a:t>now</a:t>
            </a:r>
            <a:r>
              <a:rPr lang="pt-PT" sz="3200" dirty="0">
                <a:solidFill>
                  <a:srgbClr val="663300"/>
                </a:solidFill>
              </a:rPr>
              <a:t> </a:t>
            </a:r>
            <a:r>
              <a:rPr lang="pt-PT" sz="3200" dirty="0" err="1">
                <a:solidFill>
                  <a:srgbClr val="663300"/>
                </a:solidFill>
              </a:rPr>
              <a:t>test</a:t>
            </a:r>
            <a:r>
              <a:rPr lang="pt-PT" sz="3200" dirty="0">
                <a:solidFill>
                  <a:srgbClr val="663300"/>
                </a:solidFill>
              </a:rPr>
              <a:t> </a:t>
            </a:r>
            <a:r>
              <a:rPr lang="pt-PT" sz="3200" dirty="0" err="1">
                <a:solidFill>
                  <a:srgbClr val="663300"/>
                </a:solidFill>
              </a:rPr>
              <a:t>how</a:t>
            </a:r>
            <a:r>
              <a:rPr lang="pt-PT" sz="3200" dirty="0">
                <a:solidFill>
                  <a:srgbClr val="663300"/>
                </a:solidFill>
              </a:rPr>
              <a:t> R </a:t>
            </a:r>
            <a:r>
              <a:rPr lang="pt-PT" sz="3200" dirty="0" err="1">
                <a:solidFill>
                  <a:srgbClr val="663300"/>
                </a:solidFill>
              </a:rPr>
              <a:t>works</a:t>
            </a:r>
            <a:r>
              <a:rPr lang="pt-PT" sz="3200" dirty="0">
                <a:solidFill>
                  <a:srgbClr val="663300"/>
                </a:solidFill>
              </a:rPr>
              <a:t> </a:t>
            </a:r>
            <a:r>
              <a:rPr lang="pt-PT" sz="3200" dirty="0" err="1">
                <a:solidFill>
                  <a:srgbClr val="663300"/>
                </a:solidFill>
              </a:rPr>
              <a:t>by</a:t>
            </a:r>
            <a:r>
              <a:rPr lang="pt-PT" sz="3200" dirty="0">
                <a:solidFill>
                  <a:srgbClr val="663300"/>
                </a:solidFill>
              </a:rPr>
              <a:t> </a:t>
            </a:r>
            <a:r>
              <a:rPr lang="pt-PT" sz="3200" dirty="0" err="1">
                <a:solidFill>
                  <a:srgbClr val="663300"/>
                </a:solidFill>
              </a:rPr>
              <a:t>following</a:t>
            </a:r>
            <a:r>
              <a:rPr lang="pt-PT" sz="3200" dirty="0">
                <a:solidFill>
                  <a:srgbClr val="663300"/>
                </a:solidFill>
              </a:rPr>
              <a:t> </a:t>
            </a:r>
            <a:r>
              <a:rPr lang="pt-PT" sz="3200" dirty="0" err="1">
                <a:solidFill>
                  <a:srgbClr val="663300"/>
                </a:solidFill>
              </a:rPr>
              <a:t>the</a:t>
            </a:r>
            <a:r>
              <a:rPr lang="pt-PT" sz="3200" dirty="0">
                <a:solidFill>
                  <a:srgbClr val="663300"/>
                </a:solidFill>
              </a:rPr>
              <a:t> “</a:t>
            </a:r>
            <a:r>
              <a:rPr lang="pt-PT" sz="3200" dirty="0" err="1">
                <a:solidFill>
                  <a:srgbClr val="663300"/>
                </a:solidFill>
              </a:rPr>
              <a:t>try</a:t>
            </a:r>
            <a:r>
              <a:rPr lang="pt-PT" sz="3200" dirty="0">
                <a:solidFill>
                  <a:srgbClr val="663300"/>
                </a:solidFill>
              </a:rPr>
              <a:t> </a:t>
            </a:r>
            <a:r>
              <a:rPr lang="pt-PT" sz="3200" dirty="0" err="1">
                <a:solidFill>
                  <a:srgbClr val="663300"/>
                </a:solidFill>
              </a:rPr>
              <a:t>and</a:t>
            </a:r>
            <a:r>
              <a:rPr lang="pt-PT" sz="3200" dirty="0">
                <a:solidFill>
                  <a:srgbClr val="663300"/>
                </a:solidFill>
              </a:rPr>
              <a:t> </a:t>
            </a:r>
            <a:r>
              <a:rPr lang="pt-PT" sz="3200" dirty="0" err="1">
                <a:solidFill>
                  <a:srgbClr val="663300"/>
                </a:solidFill>
              </a:rPr>
              <a:t>see</a:t>
            </a:r>
            <a:r>
              <a:rPr lang="pt-PT" sz="3200" dirty="0">
                <a:solidFill>
                  <a:srgbClr val="663300"/>
                </a:solidFill>
              </a:rPr>
              <a:t>” scripts</a:t>
            </a:r>
            <a:br>
              <a:rPr lang="pt-PT" sz="3200" dirty="0">
                <a:solidFill>
                  <a:srgbClr val="663300"/>
                </a:solidFill>
              </a:rPr>
            </a:br>
            <a:br>
              <a:rPr lang="pt-PT" sz="2000" dirty="0">
                <a:solidFill>
                  <a:srgbClr val="663300"/>
                </a:solidFill>
              </a:rPr>
            </a:br>
            <a:r>
              <a:rPr lang="pt-PT" sz="3200" i="1" dirty="0"/>
              <a:t>“</a:t>
            </a:r>
            <a:r>
              <a:rPr lang="pt-PT" sz="3200" i="1" dirty="0" err="1"/>
              <a:t>PlayWith_Pb_GrowthData</a:t>
            </a:r>
            <a:r>
              <a:rPr lang="pt-PT" sz="3200" i="1" dirty="0"/>
              <a:t>”</a:t>
            </a:r>
            <a:br>
              <a:rPr lang="pt-PT" sz="3200" i="1" dirty="0"/>
            </a:br>
            <a:r>
              <a:rPr lang="pt-PT" sz="3200" i="1" dirty="0"/>
              <a:t>“</a:t>
            </a:r>
            <a:r>
              <a:rPr lang="pt-PT" sz="3200" i="1" dirty="0" err="1"/>
              <a:t>Pbtrees_NFIData_LargeDataset</a:t>
            </a:r>
            <a:r>
              <a:rPr lang="pt-PT" sz="3200" i="1" dirty="0"/>
              <a:t>”</a:t>
            </a:r>
            <a:br>
              <a:rPr lang="pt-PT" sz="3200" dirty="0"/>
            </a:br>
            <a:r>
              <a:rPr lang="pt-PT" sz="3200" dirty="0"/>
              <a:t> “</a:t>
            </a:r>
            <a:r>
              <a:rPr lang="pt-PT" sz="3200" i="1" dirty="0" err="1"/>
              <a:t>PlayWith_Ec_GrowthData</a:t>
            </a:r>
            <a:r>
              <a:rPr lang="pt-PT" sz="3200" dirty="0"/>
              <a:t>”</a:t>
            </a:r>
            <a:endParaRPr lang="en-GB" sz="3200" dirty="0"/>
          </a:p>
        </p:txBody>
      </p:sp>
    </p:spTree>
    <p:extLst>
      <p:ext uri="{BB962C8B-B14F-4D97-AF65-F5344CB8AC3E}">
        <p14:creationId xmlns:p14="http://schemas.microsoft.com/office/powerpoint/2010/main" val="769146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 </a:t>
            </a:r>
            <a:r>
              <a:rPr lang="pt-PT" dirty="0" err="1"/>
              <a:t>Installing</a:t>
            </a:r>
            <a:r>
              <a:rPr lang="pt-PT" dirty="0"/>
              <a:t> </a:t>
            </a:r>
            <a:r>
              <a:rPr lang="pt-PT" dirty="0" err="1"/>
              <a:t>the</a:t>
            </a:r>
            <a:r>
              <a:rPr lang="pt-PT" dirty="0"/>
              <a:t> R</a:t>
            </a:r>
            <a:endParaRPr lang="en-US" dirty="0"/>
          </a:p>
        </p:txBody>
      </p:sp>
      <p:sp>
        <p:nvSpPr>
          <p:cNvPr id="119811" name="Rectangle 3"/>
          <p:cNvSpPr>
            <a:spLocks noGrp="1" noChangeArrowheads="1"/>
          </p:cNvSpPr>
          <p:nvPr>
            <p:ph idx="1"/>
          </p:nvPr>
        </p:nvSpPr>
        <p:spPr/>
        <p:txBody>
          <a:bodyPr>
            <a:normAutofit/>
          </a:bodyPr>
          <a:lstStyle/>
          <a:p>
            <a:r>
              <a:rPr lang="en-GB" altLang="en-US" dirty="0"/>
              <a:t>If you already have the R software installed in your computer, please skip this slide</a:t>
            </a:r>
          </a:p>
          <a:p>
            <a:r>
              <a:rPr lang="en-GB" altLang="en-US" dirty="0"/>
              <a:t>Go to the R website </a:t>
            </a:r>
            <a:r>
              <a:rPr lang="en-GB" altLang="en-US" dirty="0">
                <a:hlinkClick r:id="rId2"/>
              </a:rPr>
              <a:t>www.r-project.org</a:t>
            </a:r>
            <a:r>
              <a:rPr lang="en-GB" altLang="en-US" dirty="0"/>
              <a:t> and download the software at the CRAN (Comprehensive R Archive Network) mirrors link </a:t>
            </a:r>
          </a:p>
          <a:p>
            <a:r>
              <a:rPr lang="en-GB" altLang="en-US" dirty="0"/>
              <a:t>When you click on the CRAN link, you will be shown a list of network servers all over the planet. Just select one and follow the instructions for installation</a:t>
            </a:r>
          </a:p>
          <a:p>
            <a:r>
              <a:rPr lang="en-GB" altLang="en-US" dirty="0"/>
              <a:t>Note that you can find several support material in the R website, just explore it when needed</a:t>
            </a:r>
          </a:p>
        </p:txBody>
      </p:sp>
    </p:spTree>
    <p:extLst>
      <p:ext uri="{BB962C8B-B14F-4D97-AF65-F5344CB8AC3E}">
        <p14:creationId xmlns:p14="http://schemas.microsoft.com/office/powerpoint/2010/main" val="420801873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animEffect transition="in" filter="wipe(left)">
                                      <p:cBhvr>
                                        <p:cTn id="7" dur="500"/>
                                        <p:tgtEl>
                                          <p:spTgt spid="1198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9811">
                                            <p:txEl>
                                              <p:pRg st="1" end="1"/>
                                            </p:txEl>
                                          </p:spTgt>
                                        </p:tgtEl>
                                        <p:attrNameLst>
                                          <p:attrName>style.visibility</p:attrName>
                                        </p:attrNameLst>
                                      </p:cBhvr>
                                      <p:to>
                                        <p:strVal val="visible"/>
                                      </p:to>
                                    </p:set>
                                    <p:animEffect transition="in" filter="wipe(left)">
                                      <p:cBhvr>
                                        <p:cTn id="12" dur="500"/>
                                        <p:tgtEl>
                                          <p:spTgt spid="1198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9811">
                                            <p:txEl>
                                              <p:pRg st="2" end="2"/>
                                            </p:txEl>
                                          </p:spTgt>
                                        </p:tgtEl>
                                        <p:attrNameLst>
                                          <p:attrName>style.visibility</p:attrName>
                                        </p:attrNameLst>
                                      </p:cBhvr>
                                      <p:to>
                                        <p:strVal val="visible"/>
                                      </p:to>
                                    </p:set>
                                    <p:animEffect transition="in" filter="wipe(left)">
                                      <p:cBhvr>
                                        <p:cTn id="17" dur="500"/>
                                        <p:tgtEl>
                                          <p:spTgt spid="1198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9811">
                                            <p:txEl>
                                              <p:pRg st="3" end="3"/>
                                            </p:txEl>
                                          </p:spTgt>
                                        </p:tgtEl>
                                        <p:attrNameLst>
                                          <p:attrName>style.visibility</p:attrName>
                                        </p:attrNameLst>
                                      </p:cBhvr>
                                      <p:to>
                                        <p:strVal val="visible"/>
                                      </p:to>
                                    </p:set>
                                    <p:animEffect transition="in" filter="wipe(left)">
                                      <p:cBhvr>
                                        <p:cTn id="22" dur="500"/>
                                        <p:tgtEl>
                                          <p:spTgt spid="1198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bldLvl="5"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43D11-E158-4483-A136-DAC9DAB43A3C}"/>
              </a:ext>
            </a:extLst>
          </p:cNvPr>
          <p:cNvSpPr>
            <a:spLocks noGrp="1"/>
          </p:cNvSpPr>
          <p:nvPr>
            <p:ph type="title"/>
          </p:nvPr>
        </p:nvSpPr>
        <p:spPr/>
        <p:txBody>
          <a:bodyPr/>
          <a:lstStyle/>
          <a:p>
            <a:r>
              <a:rPr lang="pt-PT" dirty="0"/>
              <a:t> </a:t>
            </a:r>
            <a:r>
              <a:rPr lang="pt-PT" dirty="0" err="1"/>
              <a:t>Installing</a:t>
            </a:r>
            <a:r>
              <a:rPr lang="pt-PT" dirty="0"/>
              <a:t> </a:t>
            </a:r>
            <a:r>
              <a:rPr lang="pt-PT" dirty="0" err="1"/>
              <a:t>the</a:t>
            </a:r>
            <a:r>
              <a:rPr lang="pt-PT" dirty="0"/>
              <a:t> </a:t>
            </a:r>
            <a:r>
              <a:rPr lang="pt-PT" dirty="0" err="1"/>
              <a:t>RStudio</a:t>
            </a:r>
            <a:endParaRPr lang="en-GB" dirty="0"/>
          </a:p>
        </p:txBody>
      </p:sp>
      <p:sp>
        <p:nvSpPr>
          <p:cNvPr id="3" name="Content Placeholder 2">
            <a:extLst>
              <a:ext uri="{FF2B5EF4-FFF2-40B4-BE49-F238E27FC236}">
                <a16:creationId xmlns:a16="http://schemas.microsoft.com/office/drawing/2014/main" id="{55AD86EB-B3E1-4C3A-A900-A21E1D1E981A}"/>
              </a:ext>
            </a:extLst>
          </p:cNvPr>
          <p:cNvSpPr>
            <a:spLocks noGrp="1"/>
          </p:cNvSpPr>
          <p:nvPr>
            <p:ph idx="1"/>
          </p:nvPr>
        </p:nvSpPr>
        <p:spPr/>
        <p:txBody>
          <a:bodyPr>
            <a:normAutofit/>
          </a:bodyPr>
          <a:lstStyle/>
          <a:p>
            <a:r>
              <a:rPr lang="en-GB" dirty="0"/>
              <a:t>RStudio is an integrated development environment (IDE) for R</a:t>
            </a:r>
          </a:p>
          <a:p>
            <a:r>
              <a:rPr lang="en-GB" dirty="0"/>
              <a:t>It includes a console, syntax-highlighting editor that supports direct code execution, as well as tools for plotting, history, debugging and workspace management</a:t>
            </a:r>
          </a:p>
          <a:p>
            <a:r>
              <a:rPr lang="en-GB" dirty="0"/>
              <a:t> Download and install RStudio at </a:t>
            </a:r>
          </a:p>
          <a:p>
            <a:pPr marL="457200" lvl="1" indent="0">
              <a:buNone/>
            </a:pPr>
            <a:r>
              <a:rPr lang="en-GB" dirty="0">
                <a:hlinkClick r:id="rId2"/>
              </a:rPr>
              <a:t>https://www.rstudio.com/products/rstudio/download/</a:t>
            </a:r>
            <a:r>
              <a:rPr lang="en-GB" dirty="0"/>
              <a:t> </a:t>
            </a:r>
          </a:p>
          <a:p>
            <a:r>
              <a:rPr lang="en-GB" dirty="0"/>
              <a:t>Scroll down to “Installers for Supported Platforms” near the bottom of the page</a:t>
            </a:r>
          </a:p>
          <a:p>
            <a:r>
              <a:rPr lang="en-GB" dirty="0"/>
              <a:t>Click on the download link corresponding to your computer’s operating system</a:t>
            </a:r>
          </a:p>
          <a:p>
            <a:endParaRPr lang="en-GB" dirty="0"/>
          </a:p>
        </p:txBody>
      </p:sp>
    </p:spTree>
    <p:extLst>
      <p:ext uri="{BB962C8B-B14F-4D97-AF65-F5344CB8AC3E}">
        <p14:creationId xmlns:p14="http://schemas.microsoft.com/office/powerpoint/2010/main" val="3295566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 </a:t>
            </a:r>
            <a:r>
              <a:rPr lang="pt-PT" dirty="0" err="1"/>
              <a:t>Starting</a:t>
            </a:r>
            <a:r>
              <a:rPr lang="pt-PT" dirty="0"/>
              <a:t> R</a:t>
            </a:r>
            <a:endParaRPr lang="en-US" dirty="0"/>
          </a:p>
        </p:txBody>
      </p:sp>
      <p:sp>
        <p:nvSpPr>
          <p:cNvPr id="119811" name="Rectangle 3"/>
          <p:cNvSpPr>
            <a:spLocks noGrp="1" noChangeArrowheads="1"/>
          </p:cNvSpPr>
          <p:nvPr>
            <p:ph idx="1"/>
          </p:nvPr>
        </p:nvSpPr>
        <p:spPr/>
        <p:txBody>
          <a:bodyPr>
            <a:normAutofit/>
          </a:bodyPr>
          <a:lstStyle/>
          <a:p>
            <a:endParaRPr lang="pt-PT" altLang="en-US" dirty="0"/>
          </a:p>
          <a:p>
            <a:endParaRPr lang="pt-PT" altLang="en-US" dirty="0"/>
          </a:p>
          <a:p>
            <a:endParaRPr lang="pt-PT" altLang="en-US" dirty="0"/>
          </a:p>
          <a:p>
            <a:endParaRPr lang="pt-PT" altLang="en-US" dirty="0"/>
          </a:p>
          <a:p>
            <a:endParaRPr lang="pt-PT" altLang="en-US" dirty="0"/>
          </a:p>
          <a:p>
            <a:pPr marL="0" indent="0" algn="ctr">
              <a:buNone/>
            </a:pPr>
            <a:r>
              <a:rPr lang="pt-PT" altLang="en-US" dirty="0" err="1"/>
              <a:t>Icons</a:t>
            </a:r>
            <a:r>
              <a:rPr lang="pt-PT" altLang="en-US" dirty="0"/>
              <a:t> R </a:t>
            </a:r>
            <a:r>
              <a:rPr lang="pt-PT" altLang="en-US" i="1" dirty="0"/>
              <a:t>versus</a:t>
            </a:r>
            <a:r>
              <a:rPr lang="pt-PT" altLang="en-US" dirty="0"/>
              <a:t> </a:t>
            </a:r>
            <a:r>
              <a:rPr lang="pt-PT" altLang="en-US" dirty="0" err="1"/>
              <a:t>RStudio</a:t>
            </a:r>
            <a:r>
              <a:rPr lang="pt-PT" altLang="en-US" dirty="0"/>
              <a:t> </a:t>
            </a:r>
            <a:r>
              <a:rPr lang="pt-PT" altLang="en-US" dirty="0" err="1"/>
              <a:t>on</a:t>
            </a:r>
            <a:r>
              <a:rPr lang="pt-PT" altLang="en-US" dirty="0"/>
              <a:t> </a:t>
            </a:r>
            <a:r>
              <a:rPr lang="pt-PT" altLang="en-US" dirty="0" err="1"/>
              <a:t>your</a:t>
            </a:r>
            <a:r>
              <a:rPr lang="pt-PT" altLang="en-US" dirty="0"/>
              <a:t> </a:t>
            </a:r>
            <a:r>
              <a:rPr lang="pt-PT" altLang="en-US" dirty="0" err="1"/>
              <a:t>computer</a:t>
            </a:r>
            <a:endParaRPr lang="en-GB" altLang="en-US" dirty="0"/>
          </a:p>
        </p:txBody>
      </p:sp>
      <p:pic>
        <p:nvPicPr>
          <p:cNvPr id="7" name="Picture 6">
            <a:extLst>
              <a:ext uri="{FF2B5EF4-FFF2-40B4-BE49-F238E27FC236}">
                <a16:creationId xmlns:a16="http://schemas.microsoft.com/office/drawing/2014/main" id="{0D8AC9C1-C3BC-4306-9B0D-BDE701A4AB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432" y="1484784"/>
            <a:ext cx="10046216" cy="2514729"/>
          </a:xfrm>
          <a:prstGeom prst="rect">
            <a:avLst/>
          </a:prstGeom>
        </p:spPr>
      </p:pic>
    </p:spTree>
    <p:extLst>
      <p:ext uri="{BB962C8B-B14F-4D97-AF65-F5344CB8AC3E}">
        <p14:creationId xmlns:p14="http://schemas.microsoft.com/office/powerpoint/2010/main" val="354610901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9811">
                                            <p:txEl>
                                              <p:pRg st="5" end="5"/>
                                            </p:txEl>
                                          </p:spTgt>
                                        </p:tgtEl>
                                        <p:attrNameLst>
                                          <p:attrName>style.visibility</p:attrName>
                                        </p:attrNameLst>
                                      </p:cBhvr>
                                      <p:to>
                                        <p:strVal val="visible"/>
                                      </p:to>
                                    </p:set>
                                    <p:animEffect transition="in" filter="wipe(left)">
                                      <p:cBhvr>
                                        <p:cTn id="7" dur="500"/>
                                        <p:tgtEl>
                                          <p:spTgt spid="1198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bldLvl="5"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0E41A-0340-43D9-A178-B03418C2FB45}"/>
              </a:ext>
            </a:extLst>
          </p:cNvPr>
          <p:cNvSpPr>
            <a:spLocks noGrp="1"/>
          </p:cNvSpPr>
          <p:nvPr>
            <p:ph type="title"/>
          </p:nvPr>
        </p:nvSpPr>
        <p:spPr/>
        <p:txBody>
          <a:bodyPr>
            <a:normAutofit/>
          </a:bodyPr>
          <a:lstStyle/>
          <a:p>
            <a:r>
              <a:rPr lang="en-GB" dirty="0"/>
              <a:t>Installing </a:t>
            </a:r>
            <a:r>
              <a:rPr lang="en-GB" dirty="0" err="1"/>
              <a:t>Rtools</a:t>
            </a:r>
            <a:endParaRPr lang="en-GB" dirty="0"/>
          </a:p>
        </p:txBody>
      </p:sp>
      <p:sp>
        <p:nvSpPr>
          <p:cNvPr id="3" name="Content Placeholder 2">
            <a:extLst>
              <a:ext uri="{FF2B5EF4-FFF2-40B4-BE49-F238E27FC236}">
                <a16:creationId xmlns:a16="http://schemas.microsoft.com/office/drawing/2014/main" id="{8873655E-BCEE-4476-B612-343FEAD4C8B5}"/>
              </a:ext>
            </a:extLst>
          </p:cNvPr>
          <p:cNvSpPr>
            <a:spLocks noGrp="1"/>
          </p:cNvSpPr>
          <p:nvPr>
            <p:ph idx="1"/>
          </p:nvPr>
        </p:nvSpPr>
        <p:spPr/>
        <p:txBody>
          <a:bodyPr>
            <a:normAutofit/>
          </a:bodyPr>
          <a:lstStyle/>
          <a:p>
            <a:r>
              <a:rPr lang="en-GB" dirty="0"/>
              <a:t>Download the installer from CRAN:</a:t>
            </a:r>
          </a:p>
          <a:p>
            <a:pPr lvl="1"/>
            <a:r>
              <a:rPr lang="en-GB" dirty="0"/>
              <a:t>On Windows 64-bit: rtools40v2-x86_64.exe (i386 and x64 compilers)</a:t>
            </a:r>
          </a:p>
          <a:p>
            <a:pPr lvl="1"/>
            <a:r>
              <a:rPr lang="en-GB" dirty="0"/>
              <a:t>On Windows 32-bit: rtools40-i686.exe (i386 compilers only)</a:t>
            </a:r>
          </a:p>
          <a:p>
            <a:pPr marL="857250" lvl="2" indent="0">
              <a:buNone/>
            </a:pPr>
            <a:r>
              <a:rPr lang="pt-PT" dirty="0"/>
              <a:t>(</a:t>
            </a:r>
            <a:r>
              <a:rPr lang="en-GB" dirty="0"/>
              <a:t>please check you are using a recent version of </a:t>
            </a:r>
            <a:r>
              <a:rPr lang="en-GB" dirty="0" err="1"/>
              <a:t>Rstudio</a:t>
            </a:r>
            <a:r>
              <a:rPr lang="en-GB" dirty="0"/>
              <a:t>, at least 1.2.5042)</a:t>
            </a:r>
          </a:p>
          <a:p>
            <a:pPr marL="400050"/>
            <a:r>
              <a:rPr lang="en-GB" dirty="0"/>
              <a:t>After installation is complete, you need to put the location of the </a:t>
            </a:r>
            <a:r>
              <a:rPr lang="en-GB" dirty="0" err="1"/>
              <a:t>Rtools</a:t>
            </a:r>
            <a:r>
              <a:rPr lang="en-GB" dirty="0"/>
              <a:t> make utilities on the PATH. The easiest way to do so is to give the following instruction to R in the console:</a:t>
            </a:r>
          </a:p>
          <a:p>
            <a:pPr marL="914400" lvl="2" indent="0">
              <a:buNone/>
            </a:pPr>
            <a:r>
              <a:rPr lang="en-GB" dirty="0" err="1"/>
              <a:t>writeLines</a:t>
            </a:r>
            <a:r>
              <a:rPr lang="en-GB" dirty="0"/>
              <a:t>('PATH="${RTOOLS40_HOME}\\</a:t>
            </a:r>
            <a:r>
              <a:rPr lang="en-GB" dirty="0" err="1"/>
              <a:t>usr</a:t>
            </a:r>
            <a:r>
              <a:rPr lang="en-GB" dirty="0"/>
              <a:t>\\bin;${PATH}"', con = "~/.</a:t>
            </a:r>
            <a:r>
              <a:rPr lang="en-GB" dirty="0" err="1"/>
              <a:t>Renviron</a:t>
            </a:r>
            <a:r>
              <a:rPr lang="en-GB" dirty="0"/>
              <a:t>")</a:t>
            </a:r>
          </a:p>
          <a:p>
            <a:pPr marL="400050"/>
            <a:r>
              <a:rPr lang="pt-PT" dirty="0" err="1"/>
              <a:t>Now</a:t>
            </a:r>
            <a:r>
              <a:rPr lang="pt-PT" dirty="0"/>
              <a:t> </a:t>
            </a:r>
            <a:r>
              <a:rPr lang="pt-PT" dirty="0" err="1"/>
              <a:t>restart</a:t>
            </a:r>
            <a:r>
              <a:rPr lang="pt-PT" dirty="0"/>
              <a:t> R </a:t>
            </a:r>
            <a:r>
              <a:rPr lang="pt-PT" dirty="0" err="1"/>
              <a:t>and</a:t>
            </a:r>
            <a:r>
              <a:rPr lang="pt-PT" dirty="0"/>
              <a:t> </a:t>
            </a:r>
            <a:r>
              <a:rPr lang="pt-PT" dirty="0" err="1"/>
              <a:t>it</a:t>
            </a:r>
            <a:r>
              <a:rPr lang="pt-PT" dirty="0"/>
              <a:t> must </a:t>
            </a:r>
            <a:r>
              <a:rPr lang="pt-PT" dirty="0" err="1"/>
              <a:t>work</a:t>
            </a:r>
            <a:endParaRPr lang="en-GB" sz="1900" dirty="0"/>
          </a:p>
          <a:p>
            <a:pPr marL="457200" lvl="1" indent="0" algn="r">
              <a:buNone/>
            </a:pPr>
            <a:r>
              <a:rPr lang="en-GB" sz="1900" dirty="0"/>
              <a:t>(more in: https://cran.r-project.org/bin/windows/Rtools/)</a:t>
            </a:r>
            <a:endParaRPr lang="en-GB" dirty="0"/>
          </a:p>
          <a:p>
            <a:endParaRPr lang="en-GB" dirty="0"/>
          </a:p>
        </p:txBody>
      </p:sp>
    </p:spTree>
    <p:extLst>
      <p:ext uri="{BB962C8B-B14F-4D97-AF65-F5344CB8AC3E}">
        <p14:creationId xmlns:p14="http://schemas.microsoft.com/office/powerpoint/2010/main" val="4174912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FD93FD3-6BE3-415B-976D-801FC341F7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1583" y="836631"/>
            <a:ext cx="8459293" cy="5716569"/>
          </a:xfrm>
          <a:prstGeom prst="rect">
            <a:avLst/>
          </a:prstGeom>
        </p:spPr>
      </p:pic>
      <p:sp>
        <p:nvSpPr>
          <p:cNvPr id="5" name="Title 4">
            <a:extLst>
              <a:ext uri="{FF2B5EF4-FFF2-40B4-BE49-F238E27FC236}">
                <a16:creationId xmlns:a16="http://schemas.microsoft.com/office/drawing/2014/main" id="{335B5925-46BA-4240-988B-6C71560532A6}"/>
              </a:ext>
            </a:extLst>
          </p:cNvPr>
          <p:cNvSpPr>
            <a:spLocks noGrp="1"/>
          </p:cNvSpPr>
          <p:nvPr>
            <p:ph type="title"/>
          </p:nvPr>
        </p:nvSpPr>
        <p:spPr>
          <a:xfrm>
            <a:off x="335360" y="304800"/>
            <a:ext cx="11597865" cy="387896"/>
          </a:xfrm>
        </p:spPr>
        <p:txBody>
          <a:bodyPr>
            <a:noAutofit/>
          </a:bodyPr>
          <a:lstStyle/>
          <a:p>
            <a:r>
              <a:rPr lang="pt-PT" sz="3000" dirty="0"/>
              <a:t> </a:t>
            </a:r>
            <a:r>
              <a:rPr lang="pt-PT" sz="3000" dirty="0" err="1"/>
              <a:t>Rstudio</a:t>
            </a:r>
            <a:r>
              <a:rPr lang="pt-PT" sz="3000" dirty="0"/>
              <a:t> interface to R - </a:t>
            </a:r>
            <a:r>
              <a:rPr lang="en-GB" sz="3000" b="0" dirty="0"/>
              <a:t>you should see something similar to this</a:t>
            </a:r>
          </a:p>
        </p:txBody>
      </p:sp>
      <p:sp>
        <p:nvSpPr>
          <p:cNvPr id="9" name="TextBox 8">
            <a:extLst>
              <a:ext uri="{FF2B5EF4-FFF2-40B4-BE49-F238E27FC236}">
                <a16:creationId xmlns:a16="http://schemas.microsoft.com/office/drawing/2014/main" id="{2F71DE9F-8BDC-47E9-A8F2-C8AC8A2094FA}"/>
              </a:ext>
            </a:extLst>
          </p:cNvPr>
          <p:cNvSpPr txBox="1"/>
          <p:nvPr/>
        </p:nvSpPr>
        <p:spPr>
          <a:xfrm>
            <a:off x="3143672" y="2780928"/>
            <a:ext cx="1944216" cy="523220"/>
          </a:xfrm>
          <a:prstGeom prst="rect">
            <a:avLst/>
          </a:prstGeom>
          <a:noFill/>
        </p:spPr>
        <p:txBody>
          <a:bodyPr wrap="square" rtlCol="0">
            <a:spAutoFit/>
          </a:bodyPr>
          <a:lstStyle/>
          <a:p>
            <a:r>
              <a:rPr lang="pt-PT" sz="2800" b="1" dirty="0">
                <a:solidFill>
                  <a:srgbClr val="008000"/>
                </a:solidFill>
              </a:rPr>
              <a:t>Console</a:t>
            </a:r>
            <a:endParaRPr lang="en-GB" sz="2800" b="1" dirty="0">
              <a:solidFill>
                <a:srgbClr val="008000"/>
              </a:solidFill>
            </a:endParaRPr>
          </a:p>
        </p:txBody>
      </p:sp>
      <p:sp>
        <p:nvSpPr>
          <p:cNvPr id="10" name="TextBox 9">
            <a:extLst>
              <a:ext uri="{FF2B5EF4-FFF2-40B4-BE49-F238E27FC236}">
                <a16:creationId xmlns:a16="http://schemas.microsoft.com/office/drawing/2014/main" id="{D8DE8EB5-3B98-4733-BE52-1FD02E6961ED}"/>
              </a:ext>
            </a:extLst>
          </p:cNvPr>
          <p:cNvSpPr txBox="1"/>
          <p:nvPr/>
        </p:nvSpPr>
        <p:spPr>
          <a:xfrm>
            <a:off x="8140012" y="3748566"/>
            <a:ext cx="2270541" cy="523220"/>
          </a:xfrm>
          <a:prstGeom prst="rect">
            <a:avLst/>
          </a:prstGeom>
          <a:noFill/>
        </p:spPr>
        <p:txBody>
          <a:bodyPr wrap="square" rtlCol="0">
            <a:spAutoFit/>
          </a:bodyPr>
          <a:lstStyle/>
          <a:p>
            <a:r>
              <a:rPr lang="pt-PT" sz="2800" b="1" dirty="0">
                <a:solidFill>
                  <a:srgbClr val="008000"/>
                </a:solidFill>
              </a:rPr>
              <a:t>Files &amp; more</a:t>
            </a:r>
            <a:endParaRPr lang="en-GB" sz="2800" b="1" dirty="0">
              <a:solidFill>
                <a:srgbClr val="008000"/>
              </a:solidFill>
            </a:endParaRPr>
          </a:p>
        </p:txBody>
      </p:sp>
      <p:sp>
        <p:nvSpPr>
          <p:cNvPr id="11" name="TextBox 10">
            <a:extLst>
              <a:ext uri="{FF2B5EF4-FFF2-40B4-BE49-F238E27FC236}">
                <a16:creationId xmlns:a16="http://schemas.microsoft.com/office/drawing/2014/main" id="{806A6096-A024-4096-9CA2-ACC2484B4DB0}"/>
              </a:ext>
            </a:extLst>
          </p:cNvPr>
          <p:cNvSpPr txBox="1"/>
          <p:nvPr/>
        </p:nvSpPr>
        <p:spPr>
          <a:xfrm>
            <a:off x="8112224" y="2041684"/>
            <a:ext cx="2270541" cy="523220"/>
          </a:xfrm>
          <a:prstGeom prst="rect">
            <a:avLst/>
          </a:prstGeom>
          <a:noFill/>
        </p:spPr>
        <p:txBody>
          <a:bodyPr wrap="square" rtlCol="0">
            <a:spAutoFit/>
          </a:bodyPr>
          <a:lstStyle/>
          <a:p>
            <a:r>
              <a:rPr lang="pt-PT" sz="2800" b="1" dirty="0" err="1">
                <a:solidFill>
                  <a:srgbClr val="008000"/>
                </a:solidFill>
              </a:rPr>
              <a:t>Environment</a:t>
            </a:r>
            <a:endParaRPr lang="en-GB" sz="2800" b="1" dirty="0">
              <a:solidFill>
                <a:srgbClr val="008000"/>
              </a:solidFill>
            </a:endParaRPr>
          </a:p>
        </p:txBody>
      </p:sp>
    </p:spTree>
    <p:extLst>
      <p:ext uri="{BB962C8B-B14F-4D97-AF65-F5344CB8AC3E}">
        <p14:creationId xmlns:p14="http://schemas.microsoft.com/office/powerpoint/2010/main" val="323862468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24246</TotalTime>
  <Words>3216</Words>
  <Application>Microsoft Office PowerPoint</Application>
  <PresentationFormat>Widescreen</PresentationFormat>
  <Paragraphs>250</Paragraphs>
  <Slides>48</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Calibri</vt:lpstr>
      <vt:lpstr>Symbol</vt:lpstr>
      <vt:lpstr>Tahoma</vt:lpstr>
      <vt:lpstr>Trebuchet MS</vt:lpstr>
      <vt:lpstr>Wingdings</vt:lpstr>
      <vt:lpstr>Custom Design</vt:lpstr>
      <vt:lpstr>R – Reading, pre-processing and exploring data</vt:lpstr>
      <vt:lpstr>Installing the R and the RStudio</vt:lpstr>
      <vt:lpstr> Installing the R</vt:lpstr>
      <vt:lpstr>PowerPoint Presentation</vt:lpstr>
      <vt:lpstr> Installing the R</vt:lpstr>
      <vt:lpstr> Installing the RStudio</vt:lpstr>
      <vt:lpstr> Starting R</vt:lpstr>
      <vt:lpstr>Installing Rtools</vt:lpstr>
      <vt:lpstr> Rstudio interface to R - you should see something similar to this</vt:lpstr>
      <vt:lpstr>The R studio environment</vt:lpstr>
      <vt:lpstr> Using R</vt:lpstr>
      <vt:lpstr> Rstudio interface to R - you should see something similar to this</vt:lpstr>
      <vt:lpstr> The Forest Models data files</vt:lpstr>
      <vt:lpstr>R workspace</vt:lpstr>
      <vt:lpstr>Typing R instructions in the console </vt:lpstr>
      <vt:lpstr> Using R packages</vt:lpstr>
      <vt:lpstr>Using R packages</vt:lpstr>
      <vt:lpstr>Using R packages</vt:lpstr>
      <vt:lpstr> Data structures in R</vt:lpstr>
      <vt:lpstr> Data structures in R</vt:lpstr>
      <vt:lpstr> Importing, exporting and saving data files</vt:lpstr>
      <vt:lpstr> Reading EXCEL data files with R</vt:lpstr>
      <vt:lpstr> Reading EXCEL data files with R</vt:lpstr>
      <vt:lpstr> Reading EXCEL data files with R</vt:lpstr>
      <vt:lpstr> Reading ACCESS tables with R</vt:lpstr>
      <vt:lpstr> Saving and loading R data files</vt:lpstr>
      <vt:lpstr>Write R data files into EXCEL</vt:lpstr>
      <vt:lpstr>Special symbols</vt:lpstr>
      <vt:lpstr>Functions in R</vt:lpstr>
      <vt:lpstr>“Looking” at R data files</vt:lpstr>
      <vt:lpstr>“Looking” at R data files</vt:lpstr>
      <vt:lpstr>Functions of the apply family</vt:lpstr>
      <vt:lpstr> Functions of the apply family – apply()</vt:lpstr>
      <vt:lpstr> Functions of the apply family – lapply()</vt:lpstr>
      <vt:lpstr> Functions of the apply family – sapply()</vt:lpstr>
      <vt:lpstr> Functions of the apply family – sapply()</vt:lpstr>
      <vt:lpstr> Functions of the apply family – tapply()</vt:lpstr>
      <vt:lpstr>Functions related to objects</vt:lpstr>
      <vt:lpstr>The %&gt;% operator</vt:lpstr>
      <vt:lpstr>Several R functions for vectors</vt:lpstr>
      <vt:lpstr>R functions to generate numbers from a fdp (distribution)</vt:lpstr>
      <vt:lpstr>Functions related to graphics</vt:lpstr>
      <vt:lpstr>Functions related to graphics</vt:lpstr>
      <vt:lpstr>The ggplot2 package (e.g. https://ggplot2.tidyverse.org/)</vt:lpstr>
      <vt:lpstr>Printing results in the console </vt:lpstr>
      <vt:lpstr>Interesting links</vt:lpstr>
      <vt:lpstr>Commenting multiple lines in scripts</vt:lpstr>
      <vt:lpstr>Let´s now test how R works by following the “try and see” scripts  “PlayWith_Pb_GrowthData” “Pbtrees_NFIData_LargeDataset”  “PlayWith_Ec_GrowthData”</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SMB</dc:creator>
  <cp:lastModifiedBy>magatome</cp:lastModifiedBy>
  <cp:revision>702</cp:revision>
  <cp:lastPrinted>2017-06-15T21:47:55Z</cp:lastPrinted>
  <dcterms:created xsi:type="dcterms:W3CDTF">2010-02-14T14:45:25Z</dcterms:created>
  <dcterms:modified xsi:type="dcterms:W3CDTF">2022-10-26T21:19:53Z</dcterms:modified>
</cp:coreProperties>
</file>