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3" r:id="rId2"/>
    <p:sldMasterId id="2147483675" r:id="rId3"/>
    <p:sldMasterId id="2147483677" r:id="rId4"/>
    <p:sldMasterId id="2147483679" r:id="rId5"/>
    <p:sldMasterId id="2147483681" r:id="rId6"/>
    <p:sldMasterId id="2147483683" r:id="rId7"/>
    <p:sldMasterId id="2147483697" r:id="rId8"/>
    <p:sldMasterId id="2147483685" r:id="rId9"/>
    <p:sldMasterId id="2147483658" r:id="rId10"/>
    <p:sldMasterId id="2147484170" r:id="rId11"/>
  </p:sldMasterIdLst>
  <p:notesMasterIdLst>
    <p:notesMasterId r:id="rId37"/>
  </p:notesMasterIdLst>
  <p:handoutMasterIdLst>
    <p:handoutMasterId r:id="rId38"/>
  </p:handoutMasterIdLst>
  <p:sldIdLst>
    <p:sldId id="1116" r:id="rId12"/>
    <p:sldId id="1150" r:id="rId13"/>
    <p:sldId id="1195" r:id="rId14"/>
    <p:sldId id="1196" r:id="rId15"/>
    <p:sldId id="1197" r:id="rId16"/>
    <p:sldId id="1198" r:id="rId17"/>
    <p:sldId id="1199" r:id="rId18"/>
    <p:sldId id="1200" r:id="rId19"/>
    <p:sldId id="1181" r:id="rId20"/>
    <p:sldId id="1183" r:id="rId21"/>
    <p:sldId id="1208" r:id="rId22"/>
    <p:sldId id="1201" r:id="rId23"/>
    <p:sldId id="1190" r:id="rId24"/>
    <p:sldId id="1191" r:id="rId25"/>
    <p:sldId id="1206" r:id="rId26"/>
    <p:sldId id="1203" r:id="rId27"/>
    <p:sldId id="1204" r:id="rId28"/>
    <p:sldId id="1205" r:id="rId29"/>
    <p:sldId id="1189" r:id="rId30"/>
    <p:sldId id="1207" r:id="rId31"/>
    <p:sldId id="1194" r:id="rId32"/>
    <p:sldId id="1192" r:id="rId33"/>
    <p:sldId id="1187" r:id="rId34"/>
    <p:sldId id="1193" r:id="rId35"/>
    <p:sldId id="1131" r:id="rId3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ABD"/>
    <a:srgbClr val="8C961C"/>
    <a:srgbClr val="596300"/>
    <a:srgbClr val="FF6600"/>
    <a:srgbClr val="6B8218"/>
    <a:srgbClr val="A3C624"/>
    <a:srgbClr val="CC6600"/>
    <a:srgbClr val="336699"/>
    <a:srgbClr val="CC990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Destaqu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24" autoAdjust="0"/>
  </p:normalViewPr>
  <p:slideViewPr>
    <p:cSldViewPr>
      <p:cViewPr varScale="1">
        <p:scale>
          <a:sx n="73" d="100"/>
          <a:sy n="73" d="100"/>
        </p:scale>
        <p:origin x="1109" y="82"/>
      </p:cViewPr>
      <p:guideLst>
        <p:guide orient="horz" pos="4065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4"/>
    </p:cViewPr>
  </p:sorterViewPr>
  <p:notesViewPr>
    <p:cSldViewPr>
      <p:cViewPr varScale="1">
        <p:scale>
          <a:sx n="65" d="100"/>
          <a:sy n="65" d="100"/>
        </p:scale>
        <p:origin x="-3420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t" anchorCtr="0" compatLnSpc="1">
            <a:prstTxWarp prst="textNoShape">
              <a:avLst/>
            </a:prstTxWarp>
          </a:bodyPr>
          <a:lstStyle>
            <a:lvl1pPr defTabSz="882561" eaLnBrk="0" hangingPunct="0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t" anchorCtr="0" compatLnSpc="1">
            <a:prstTxWarp prst="textNoShape">
              <a:avLst/>
            </a:prstTxWarp>
          </a:bodyPr>
          <a:lstStyle>
            <a:lvl1pPr algn="r" defTabSz="882561" eaLnBrk="0" hangingPunct="0">
              <a:defRPr sz="1200"/>
            </a:lvl1pPr>
          </a:lstStyle>
          <a:p>
            <a:pPr>
              <a:defRPr/>
            </a:pPr>
            <a:fld id="{94A43CE3-A2F1-466D-90FF-07F83B8FC955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b" anchorCtr="0" compatLnSpc="1">
            <a:prstTxWarp prst="textNoShape">
              <a:avLst/>
            </a:prstTxWarp>
          </a:bodyPr>
          <a:lstStyle>
            <a:lvl1pPr defTabSz="882561" eaLnBrk="0" hangingPunct="0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b" anchorCtr="0" compatLnSpc="1">
            <a:prstTxWarp prst="textNoShape">
              <a:avLst/>
            </a:prstTxWarp>
          </a:bodyPr>
          <a:lstStyle>
            <a:lvl1pPr algn="r" defTabSz="882561" eaLnBrk="0" hangingPunct="0">
              <a:defRPr sz="1200"/>
            </a:lvl1pPr>
          </a:lstStyle>
          <a:p>
            <a:pPr>
              <a:defRPr/>
            </a:pPr>
            <a:fld id="{8DC7DE98-7D7A-4A0B-848F-FE22D51A8E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80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t" anchorCtr="0" compatLnSpc="1">
            <a:prstTxWarp prst="textNoShape">
              <a:avLst/>
            </a:prstTxWarp>
          </a:bodyPr>
          <a:lstStyle>
            <a:lvl1pPr defTabSz="882561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t" anchorCtr="0" compatLnSpc="1">
            <a:prstTxWarp prst="textNoShape">
              <a:avLst/>
            </a:prstTxWarp>
          </a:bodyPr>
          <a:lstStyle>
            <a:lvl1pPr algn="r" defTabSz="882561">
              <a:defRPr sz="1200"/>
            </a:lvl1pPr>
          </a:lstStyle>
          <a:p>
            <a:pPr>
              <a:defRPr/>
            </a:pPr>
            <a:fld id="{2855C547-10EB-4124-A352-5D359D5A91DA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95" tIns="47148" rIns="94295" bIns="47148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b" anchorCtr="0" compatLnSpc="1">
            <a:prstTxWarp prst="textNoShape">
              <a:avLst/>
            </a:prstTxWarp>
          </a:bodyPr>
          <a:lstStyle>
            <a:lvl1pPr defTabSz="882561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5" tIns="45488" rIns="90975" bIns="45488" numCol="1" anchor="b" anchorCtr="0" compatLnSpc="1">
            <a:prstTxWarp prst="textNoShape">
              <a:avLst/>
            </a:prstTxWarp>
          </a:bodyPr>
          <a:lstStyle>
            <a:lvl1pPr algn="r" defTabSz="882561">
              <a:defRPr sz="1200"/>
            </a:lvl1pPr>
          </a:lstStyle>
          <a:p>
            <a:pPr>
              <a:defRPr/>
            </a:pPr>
            <a:fld id="{5DAB44CF-3796-404A-831D-D05F279DBAE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51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50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27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122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cs typeface="Arial" charset="0"/>
              </a:defRPr>
            </a:lvl1pPr>
          </a:lstStyle>
          <a:p>
            <a:pPr>
              <a:defRPr/>
            </a:pPr>
            <a:fld id="{AF1CA372-857C-495D-B94E-AE889FE819C5}" type="datetimeFigureOut">
              <a:rPr lang="pt-PT"/>
              <a:pPr>
                <a:defRPr/>
              </a:pPr>
              <a:t>07/11/2022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cs typeface="Arial" charset="0"/>
              </a:defRPr>
            </a:lvl1pPr>
          </a:lstStyle>
          <a:p>
            <a:pPr>
              <a:defRPr/>
            </a:pPr>
            <a:fld id="{15CD28F8-42DC-41C7-997D-379E7091ECA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1519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983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5093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4758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3058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7512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9263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873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48443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4496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550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430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889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8145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14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86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1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2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97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98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 userDrawn="1"/>
        </p:nvGrpSpPr>
        <p:grpSpPr>
          <a:xfrm>
            <a:off x="-180528" y="-27384"/>
            <a:ext cx="9324528" cy="6885384"/>
            <a:chOff x="-180528" y="-27384"/>
            <a:chExt cx="9324528" cy="6885384"/>
          </a:xfrm>
        </p:grpSpPr>
        <p:sp>
          <p:nvSpPr>
            <p:cNvPr id="8" name="Rectângulo arredondado 7"/>
            <p:cNvSpPr/>
            <p:nvPr userDrawn="1"/>
          </p:nvSpPr>
          <p:spPr>
            <a:xfrm>
              <a:off x="0" y="-27384"/>
              <a:ext cx="9144000" cy="6858000"/>
            </a:xfrm>
            <a:prstGeom prst="roundRect">
              <a:avLst>
                <a:gd name="adj" fmla="val 5346"/>
              </a:avLst>
            </a:prstGeom>
            <a:noFill/>
            <a:ln w="301625" cap="rnd">
              <a:solidFill>
                <a:srgbClr val="8C961C"/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Rectângulo arredondado 2"/>
            <p:cNvSpPr/>
            <p:nvPr userDrawn="1"/>
          </p:nvSpPr>
          <p:spPr>
            <a:xfrm>
              <a:off x="-180528" y="1772816"/>
              <a:ext cx="2736304" cy="5085184"/>
            </a:xfrm>
            <a:prstGeom prst="roundRect">
              <a:avLst/>
            </a:prstGeom>
            <a:solidFill>
              <a:srgbClr val="8C961C"/>
            </a:solidFill>
            <a:ln>
              <a:solidFill>
                <a:srgbClr val="8C9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5" y="1267850"/>
            <a:ext cx="1278380" cy="4329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AAC60-4D0C-429C-954B-91602590F43E}" type="datetimeFigureOut">
              <a:rPr lang="pt-PT" smtClean="0"/>
              <a:pPr/>
              <a:t>07/11/2022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E4937-92F6-48D0-904D-F4389A0C53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746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8" descr="IMG_1321.jpg"/>
          <p:cNvPicPr>
            <a:picLocks noChangeAspect="1"/>
          </p:cNvPicPr>
          <p:nvPr userDrawn="1"/>
        </p:nvPicPr>
        <p:blipFill>
          <a:blip r:embed="rId3" cstate="screen">
            <a:lum bright="-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2052" name="Imagem 9" descr="logo madrp-afn-branco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m 6" descr="manch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8" descr="IMG_1089.JPG"/>
          <p:cNvPicPr>
            <a:picLocks noChangeAspect="1"/>
          </p:cNvPicPr>
          <p:nvPr userDrawn="1"/>
        </p:nvPicPr>
        <p:blipFill>
          <a:blip r:embed="rId3" cstate="screen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3076" name="Imagem 9" descr="logo madrp-afn-branco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m 6" descr="manch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3" descr="pin_pnt_por_2_MNLEIRIA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4100" name="Imagem 9" descr="logo madrp-afn-branco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m 6" descr="manch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7" descr="algarve0057.JPG"/>
          <p:cNvPicPr>
            <a:picLocks noChangeAspect="1"/>
          </p:cNvPicPr>
          <p:nvPr userDrawn="1"/>
        </p:nvPicPr>
        <p:blipFill>
          <a:blip r:embed="rId3" cstate="screen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5124" name="Imagem 9" descr="logo madrp-afn-branco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m 6" descr="manch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9" descr="IMG_1306.JPG"/>
          <p:cNvPicPr>
            <a:picLocks noChangeAspect="1"/>
          </p:cNvPicPr>
          <p:nvPr userDrawn="1"/>
        </p:nvPicPr>
        <p:blipFill>
          <a:blip r:embed="rId3" cstate="screen">
            <a:lum bright="-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6148" name="Imagem 9" descr="logo madrp-afn-branco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m 6" descr="manch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imSPNov_2007 012"/>
          <p:cNvPicPr preferRelativeResize="0">
            <a:picLocks noChangeArrowheads="1"/>
          </p:cNvPicPr>
          <p:nvPr userDrawn="1"/>
        </p:nvPicPr>
        <p:blipFill>
          <a:blip r:embed="rId3" cstate="screen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900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7172" name="Imagem 9" descr="logo madrp-afn-branco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m 6" descr="manch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6" descr="P105075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8196" name="Imagem 9" descr="logo madrp-afn-branco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m 6" descr="manch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6B82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PT" sz="1000"/>
          </a:p>
        </p:txBody>
      </p:sp>
      <p:pic>
        <p:nvPicPr>
          <p:cNvPr id="9219" name="Imagem 9" descr="logo madrp-afn-branco.w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380163"/>
            <a:ext cx="17145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m 5" descr="mancha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-396552" y="-459432"/>
            <a:ext cx="3096344" cy="4248472"/>
          </a:xfrm>
          <a:prstGeom prst="roundRect">
            <a:avLst/>
          </a:prstGeom>
          <a:solidFill>
            <a:srgbClr val="429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arredondado 4"/>
          <p:cNvSpPr/>
          <p:nvPr/>
        </p:nvSpPr>
        <p:spPr>
          <a:xfrm>
            <a:off x="-396552" y="4293096"/>
            <a:ext cx="3096344" cy="3024336"/>
          </a:xfrm>
          <a:prstGeom prst="roundRect">
            <a:avLst/>
          </a:prstGeom>
          <a:solidFill>
            <a:srgbClr val="216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07904" y="6127406"/>
            <a:ext cx="51125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Lisbon| 8 of november2022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887887"/>
            <a:ext cx="2934564" cy="993870"/>
          </a:xfrm>
          <a:prstGeom prst="rect">
            <a:avLst/>
          </a:prstGeom>
        </p:spPr>
      </p:pic>
      <p:sp>
        <p:nvSpPr>
          <p:cNvPr id="12" name="Rectângulo arredondado 11"/>
          <p:cNvSpPr/>
          <p:nvPr/>
        </p:nvSpPr>
        <p:spPr>
          <a:xfrm>
            <a:off x="3131840" y="-819472"/>
            <a:ext cx="6768752" cy="4608512"/>
          </a:xfrm>
          <a:prstGeom prst="roundRect">
            <a:avLst/>
          </a:prstGeom>
          <a:solidFill>
            <a:srgbClr val="8C9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3255238" y="368132"/>
            <a:ext cx="5814884" cy="1853044"/>
          </a:xfrm>
          <a:prstGeom prst="rect">
            <a:avLst/>
          </a:prstGeom>
          <a:noFill/>
          <a:ln>
            <a:noFill/>
          </a:ln>
        </p:spPr>
        <p:txBody>
          <a:bodyPr wrap="none" fromWordArt="1"/>
          <a:lstStyle/>
          <a:p>
            <a:pPr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A day in the life of a </a:t>
            </a:r>
            <a:endParaRPr lang="en-US" sz="4000" dirty="0" smtClean="0"/>
          </a:p>
          <a:p>
            <a:pPr algn="ctr"/>
            <a:r>
              <a:rPr lang="en-US" sz="4000" dirty="0" smtClean="0"/>
              <a:t>phytosanitary </a:t>
            </a:r>
            <a:r>
              <a:rPr lang="en-US" sz="4000" dirty="0"/>
              <a:t>inspector</a:t>
            </a:r>
            <a:endParaRPr lang="pt-PT" sz="4000" b="1" kern="10" dirty="0" smtClean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627784" y="1268760"/>
            <a:ext cx="5842992" cy="4896544"/>
          </a:xfrm>
        </p:spPr>
        <p:txBody>
          <a:bodyPr/>
          <a:lstStyle/>
          <a:p>
            <a:pPr marL="0" indent="0">
              <a:buNone/>
            </a:pPr>
            <a:endParaRPr lang="pt-PT" sz="2400" dirty="0" smtClean="0"/>
          </a:p>
          <a:p>
            <a:pPr marL="0" indent="0">
              <a:buNone/>
            </a:pPr>
            <a:endParaRPr lang="pt-PT" sz="2400" dirty="0" smtClean="0"/>
          </a:p>
          <a:p>
            <a:pPr marL="0" indent="0">
              <a:buNone/>
            </a:pPr>
            <a:endParaRPr lang="pt-PT" sz="2400" dirty="0" smtClean="0"/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73"/>
            <a:ext cx="4191930" cy="55892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5221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29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pt-PT" dirty="0" err="1" smtClean="0"/>
              <a:t>Forest</a:t>
            </a:r>
            <a:r>
              <a:rPr lang="pt-PT" dirty="0" smtClean="0"/>
              <a:t> </a:t>
            </a:r>
            <a:r>
              <a:rPr lang="pt-PT" dirty="0" err="1" smtClean="0"/>
              <a:t>Plant</a:t>
            </a:r>
            <a:r>
              <a:rPr lang="pt-PT" dirty="0" smtClean="0"/>
              <a:t> </a:t>
            </a:r>
            <a:r>
              <a:rPr lang="pt-PT" dirty="0" err="1" smtClean="0"/>
              <a:t>nurseries</a:t>
            </a:r>
            <a:endParaRPr lang="pt-PT" dirty="0" smtClean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283968" cy="57119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772816"/>
            <a:ext cx="55686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89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15" y="1556792"/>
            <a:ext cx="5792878" cy="4349470"/>
          </a:xfrm>
          <a:prstGeom prst="rect">
            <a:avLst/>
          </a:prstGeom>
        </p:spPr>
      </p:pic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pt-PT" dirty="0"/>
              <a:t>Prospecting for </a:t>
            </a:r>
            <a:r>
              <a:rPr lang="pt-PT" dirty="0" err="1"/>
              <a:t>harmful</a:t>
            </a:r>
            <a:r>
              <a:rPr lang="pt-PT" dirty="0"/>
              <a:t> </a:t>
            </a:r>
            <a:r>
              <a:rPr lang="pt-PT" dirty="0" err="1"/>
              <a:t>biotic</a:t>
            </a:r>
            <a:r>
              <a:rPr lang="pt-PT" dirty="0"/>
              <a:t> </a:t>
            </a:r>
            <a:r>
              <a:rPr lang="pt-PT" dirty="0" err="1"/>
              <a:t>agents</a:t>
            </a:r>
            <a:endParaRPr lang="pt-PT" dirty="0"/>
          </a:p>
          <a:p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4054207" cy="54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6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" y="404664"/>
            <a:ext cx="4388643" cy="5851525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2399"/>
            <a:ext cx="4347089" cy="579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0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388643" cy="5851525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058"/>
            <a:ext cx="496855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54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4" y="-171400"/>
            <a:ext cx="9217024" cy="6912768"/>
          </a:xfrm>
        </p:spPr>
      </p:pic>
    </p:spTree>
    <p:extLst>
      <p:ext uri="{BB962C8B-B14F-4D97-AF65-F5344CB8AC3E}">
        <p14:creationId xmlns:p14="http://schemas.microsoft.com/office/powerpoint/2010/main" val="913049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e Conteúdo 11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1663"/>
            <a:ext cx="4388643" cy="5851525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8640"/>
            <a:ext cx="5472608" cy="72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95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1663"/>
            <a:ext cx="4388643" cy="5851525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83592"/>
            <a:ext cx="4265749" cy="56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22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293075" y="114300"/>
            <a:ext cx="8229600" cy="5851525"/>
          </a:xfrm>
        </p:spPr>
        <p:txBody>
          <a:bodyPr/>
          <a:lstStyle/>
          <a:p>
            <a:r>
              <a:rPr lang="pt-PT" dirty="0" err="1" smtClean="0"/>
              <a:t>Supervision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manufacturing</a:t>
            </a:r>
            <a:r>
              <a:rPr lang="pt-PT" dirty="0"/>
              <a:t> </a:t>
            </a:r>
            <a:r>
              <a:rPr lang="pt-PT" dirty="0" err="1" smtClean="0"/>
              <a:t>units</a:t>
            </a:r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3" name="AutoShape 2" descr="C:\Users\rosarioamaral\OneDrive - ICNF\2022\2022_11_08_aula_ISA\Fotos\rs=w_400,cg_true.webp"/>
          <p:cNvSpPr>
            <a:spLocks noChangeAspect="1" noChangeArrowheads="1"/>
          </p:cNvSpPr>
          <p:nvPr/>
        </p:nvSpPr>
        <p:spPr bwMode="auto">
          <a:xfrm>
            <a:off x="-8550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AutoShape 4" descr="C:\Users\rosarioamaral\OneDrive - ICNF\2022\2022_11_08_aula_ISA\Fotos\rs=w_400,cg_true.webp"/>
          <p:cNvSpPr>
            <a:spLocks noChangeAspect="1" noChangeArrowheads="1"/>
          </p:cNvSpPr>
          <p:nvPr/>
        </p:nvSpPr>
        <p:spPr bwMode="auto">
          <a:xfrm>
            <a:off x="143850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50" y="764704"/>
            <a:ext cx="9001000" cy="67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0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0688"/>
            <a:ext cx="3929484" cy="523931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9"/>
            <a:ext cx="3907188" cy="52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3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627784" y="1268760"/>
            <a:ext cx="5842992" cy="4896544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pt-PT" dirty="0" smtClean="0"/>
              <a:t>Inspections </a:t>
            </a:r>
            <a:r>
              <a:rPr lang="pt-PT" dirty="0" err="1" smtClean="0"/>
              <a:t>Imports</a:t>
            </a:r>
            <a:r>
              <a:rPr lang="pt-PT" dirty="0" smtClean="0"/>
              <a:t>/</a:t>
            </a:r>
            <a:r>
              <a:rPr lang="pt-PT" dirty="0" err="1" smtClean="0"/>
              <a:t>Exports</a:t>
            </a:r>
            <a:r>
              <a:rPr lang="pt-PT" dirty="0" smtClean="0"/>
              <a:t> </a:t>
            </a:r>
          </a:p>
          <a:p>
            <a:pPr>
              <a:spcBef>
                <a:spcPts val="1800"/>
              </a:spcBef>
            </a:pPr>
            <a:r>
              <a:rPr lang="pt-PT" dirty="0" smtClean="0"/>
              <a:t>Mandatory </a:t>
            </a:r>
            <a:r>
              <a:rPr lang="pt-PT" dirty="0" err="1" smtClean="0"/>
              <a:t>annual</a:t>
            </a:r>
            <a:r>
              <a:rPr lang="pt-PT" dirty="0" smtClean="0"/>
              <a:t> Inspections for </a:t>
            </a:r>
            <a:r>
              <a:rPr lang="pt-PT" dirty="0" err="1" smtClean="0"/>
              <a:t>economic</a:t>
            </a:r>
            <a:r>
              <a:rPr lang="pt-PT" dirty="0" smtClean="0"/>
              <a:t> </a:t>
            </a:r>
            <a:r>
              <a:rPr lang="pt-PT" dirty="0" err="1" smtClean="0"/>
              <a:t>operators</a:t>
            </a:r>
            <a:endParaRPr lang="pt-PT" dirty="0" smtClean="0"/>
          </a:p>
          <a:p>
            <a:pPr>
              <a:spcBef>
                <a:spcPts val="1800"/>
              </a:spcBef>
            </a:pPr>
            <a:r>
              <a:rPr lang="pt-PT" dirty="0" smtClean="0"/>
              <a:t>Prospecting for </a:t>
            </a:r>
            <a:r>
              <a:rPr lang="pt-PT" dirty="0" err="1" smtClean="0"/>
              <a:t>harmful</a:t>
            </a:r>
            <a:r>
              <a:rPr lang="pt-PT" dirty="0" smtClean="0"/>
              <a:t> </a:t>
            </a:r>
            <a:r>
              <a:rPr lang="pt-PT" dirty="0" err="1" smtClean="0"/>
              <a:t>biotic</a:t>
            </a:r>
            <a:r>
              <a:rPr lang="pt-PT" dirty="0" smtClean="0"/>
              <a:t> </a:t>
            </a:r>
            <a:r>
              <a:rPr lang="pt-PT" dirty="0" err="1" smtClean="0"/>
              <a:t>agents</a:t>
            </a:r>
            <a:endParaRPr lang="pt-PT" dirty="0" smtClean="0"/>
          </a:p>
          <a:p>
            <a:pPr>
              <a:spcBef>
                <a:spcPts val="1800"/>
              </a:spcBef>
            </a:pPr>
            <a:r>
              <a:rPr lang="pt-PT" dirty="0" err="1" smtClean="0"/>
              <a:t>Supervision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manufacturing</a:t>
            </a:r>
            <a:r>
              <a:rPr lang="pt-PT" dirty="0" smtClean="0"/>
              <a:t> </a:t>
            </a:r>
            <a:r>
              <a:rPr lang="pt-PT" dirty="0" err="1" smtClean="0"/>
              <a:t>units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1818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7548331" cy="566124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703641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7118465" cy="5338849"/>
          </a:xfrm>
        </p:spPr>
      </p:pic>
    </p:spTree>
    <p:extLst>
      <p:ext uri="{BB962C8B-B14F-4D97-AF65-F5344CB8AC3E}">
        <p14:creationId xmlns:p14="http://schemas.microsoft.com/office/powerpoint/2010/main" val="906681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20" y="-315416"/>
            <a:ext cx="9925611" cy="7444208"/>
          </a:xfrm>
        </p:spPr>
      </p:pic>
    </p:spTree>
    <p:extLst>
      <p:ext uri="{BB962C8B-B14F-4D97-AF65-F5344CB8AC3E}">
        <p14:creationId xmlns:p14="http://schemas.microsoft.com/office/powerpoint/2010/main" val="1836145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-10815"/>
            <a:ext cx="6984776" cy="847527"/>
          </a:xfrm>
        </p:spPr>
        <p:txBody>
          <a:bodyPr/>
          <a:lstStyle/>
          <a:p>
            <a:r>
              <a:rPr lang="pt-PT" sz="3200" dirty="0"/>
              <a:t/>
            </a:r>
            <a:br>
              <a:rPr lang="pt-PT" sz="3200" dirty="0"/>
            </a:br>
            <a:r>
              <a:rPr lang="pt-PT" sz="3200" dirty="0"/>
              <a:t/>
            </a:r>
            <a:br>
              <a:rPr lang="pt-PT" sz="3200" dirty="0"/>
            </a:br>
            <a:r>
              <a:rPr lang="pt-PT" dirty="0"/>
              <a:t/>
            </a:r>
            <a:br>
              <a:rPr lang="pt-PT" dirty="0"/>
            </a:b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2699792" y="2492896"/>
            <a:ext cx="6048672" cy="1152128"/>
          </a:xfrm>
        </p:spPr>
        <p:txBody>
          <a:bodyPr/>
          <a:lstStyle/>
          <a:p>
            <a:r>
              <a:rPr lang="pt-PT" sz="2400" dirty="0" err="1" smtClean="0"/>
              <a:t>Prospection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/>
              <a:t>Pine </a:t>
            </a:r>
            <a:r>
              <a:rPr lang="pt-PT" sz="2400" dirty="0" err="1"/>
              <a:t>wood</a:t>
            </a:r>
            <a:r>
              <a:rPr lang="pt-PT" sz="2400" dirty="0"/>
              <a:t> </a:t>
            </a:r>
            <a:r>
              <a:rPr lang="pt-PT" sz="2400" dirty="0" smtClean="0"/>
              <a:t>nematode</a:t>
            </a:r>
          </a:p>
          <a:p>
            <a:r>
              <a:rPr lang="pt-PT" sz="2400" dirty="0" err="1" smtClean="0"/>
              <a:t>Prospetion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 </a:t>
            </a:r>
            <a:r>
              <a:rPr lang="pt-PT" sz="2400" dirty="0" err="1" smtClean="0"/>
              <a:t>Harmful</a:t>
            </a:r>
            <a:r>
              <a:rPr lang="pt-PT" sz="2400" dirty="0" smtClean="0"/>
              <a:t> </a:t>
            </a:r>
            <a:r>
              <a:rPr lang="pt-PT" sz="2400" dirty="0" err="1" smtClean="0"/>
              <a:t>biotic</a:t>
            </a:r>
            <a:r>
              <a:rPr lang="pt-PT" sz="2400" dirty="0" smtClean="0"/>
              <a:t> </a:t>
            </a:r>
            <a:r>
              <a:rPr lang="pt-PT" sz="2400" dirty="0" err="1" smtClean="0"/>
              <a:t>agents</a:t>
            </a:r>
            <a:endParaRPr lang="pt-PT" sz="2400" dirty="0" smtClean="0"/>
          </a:p>
          <a:p>
            <a:r>
              <a:rPr lang="pt-PT" sz="2400" dirty="0" err="1" smtClean="0"/>
              <a:t>Prospetion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smtClean="0"/>
              <a:t>Fusarium</a:t>
            </a:r>
          </a:p>
          <a:p>
            <a:r>
              <a:rPr lang="pt-PT" sz="2400" dirty="0" err="1" smtClean="0"/>
              <a:t>Prospetion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 Xylella fastidiosa</a:t>
            </a:r>
            <a:endParaRPr lang="pt-PT" sz="2400" dirty="0" smtClean="0"/>
          </a:p>
          <a:p>
            <a:r>
              <a:rPr lang="pt-PT" sz="2400" dirty="0" err="1" smtClean="0"/>
              <a:t>Prospetion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Platypus</a:t>
            </a:r>
            <a:r>
              <a:rPr lang="pt-PT" sz="2400" dirty="0" smtClean="0"/>
              <a:t> </a:t>
            </a:r>
            <a:r>
              <a:rPr lang="pt-PT" sz="2400" dirty="0" err="1" smtClean="0"/>
              <a:t>cilindricus</a:t>
            </a:r>
            <a:endParaRPr lang="pt-PT" sz="2400" dirty="0" smtClean="0"/>
          </a:p>
          <a:p>
            <a:endParaRPr lang="pt-PT" sz="2400" dirty="0" smtClean="0"/>
          </a:p>
          <a:p>
            <a:endParaRPr lang="pt-PT" sz="2400" dirty="0" smtClean="0"/>
          </a:p>
          <a:p>
            <a:endParaRPr lang="pt-PT" sz="2400" dirty="0" smtClean="0"/>
          </a:p>
          <a:p>
            <a:pPr marL="0" indent="0">
              <a:buNone/>
            </a:pPr>
            <a:endParaRPr lang="pt-PT" sz="2400" dirty="0" smtClean="0"/>
          </a:p>
          <a:p>
            <a:pPr marL="0" indent="0">
              <a:buNone/>
            </a:pPr>
            <a:endParaRPr lang="pt-PT" sz="2400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0160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" y="188640"/>
            <a:ext cx="8670114" cy="6502586"/>
          </a:xfrm>
        </p:spPr>
      </p:pic>
    </p:spTree>
    <p:extLst>
      <p:ext uri="{BB962C8B-B14F-4D97-AF65-F5344CB8AC3E}">
        <p14:creationId xmlns:p14="http://schemas.microsoft.com/office/powerpoint/2010/main" val="3340080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-396552" y="-459432"/>
            <a:ext cx="3096344" cy="4248472"/>
          </a:xfrm>
          <a:prstGeom prst="roundRect">
            <a:avLst/>
          </a:prstGeom>
          <a:solidFill>
            <a:srgbClr val="429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arredondado 4"/>
          <p:cNvSpPr/>
          <p:nvPr/>
        </p:nvSpPr>
        <p:spPr>
          <a:xfrm>
            <a:off x="-396552" y="4293096"/>
            <a:ext cx="3096344" cy="3024336"/>
          </a:xfrm>
          <a:prstGeom prst="roundRect">
            <a:avLst/>
          </a:prstGeom>
          <a:solidFill>
            <a:srgbClr val="216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887887"/>
            <a:ext cx="2934564" cy="993870"/>
          </a:xfrm>
          <a:prstGeom prst="rect">
            <a:avLst/>
          </a:prstGeom>
        </p:spPr>
      </p:pic>
      <p:sp>
        <p:nvSpPr>
          <p:cNvPr id="12" name="Rectângulo arredondado 11"/>
          <p:cNvSpPr/>
          <p:nvPr/>
        </p:nvSpPr>
        <p:spPr>
          <a:xfrm>
            <a:off x="3131840" y="-819472"/>
            <a:ext cx="6768752" cy="4608512"/>
          </a:xfrm>
          <a:prstGeom prst="roundRect">
            <a:avLst/>
          </a:prstGeom>
          <a:solidFill>
            <a:srgbClr val="8C9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4716016" y="116631"/>
            <a:ext cx="3888432" cy="1548173"/>
          </a:xfrm>
          <a:prstGeom prst="rect">
            <a:avLst/>
          </a:prstGeom>
          <a:noFill/>
          <a:ln>
            <a:noFill/>
          </a:ln>
        </p:spPr>
        <p:txBody>
          <a:bodyPr wrap="none" fromWordArt="1"/>
          <a:lstStyle/>
          <a:p>
            <a:pPr algn="r"/>
            <a:r>
              <a:rPr lang="pt-PT" sz="4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</a:rPr>
              <a:t>Thanks</a:t>
            </a:r>
            <a:endParaRPr lang="pt-PT" sz="4000" b="1" kern="10" dirty="0" smtClean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39" y="706811"/>
            <a:ext cx="3864832" cy="28986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13" y="476672"/>
            <a:ext cx="2970330" cy="39604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36761"/>
            <a:ext cx="4115756" cy="274109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13" y="2322983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pt-PT" dirty="0" smtClean="0"/>
              <a:t>Inspections </a:t>
            </a:r>
            <a:r>
              <a:rPr lang="pt-PT" dirty="0" err="1" smtClean="0"/>
              <a:t>Imports</a:t>
            </a:r>
            <a:r>
              <a:rPr lang="pt-PT" dirty="0" smtClean="0"/>
              <a:t>/</a:t>
            </a:r>
            <a:r>
              <a:rPr lang="pt-PT" dirty="0" err="1" smtClean="0"/>
              <a:t>Exports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7868"/>
            <a:ext cx="3003798" cy="40050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09030"/>
            <a:ext cx="6156176" cy="46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3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pt-PT" dirty="0" smtClean="0"/>
              <a:t>Exports </a:t>
            </a:r>
            <a:r>
              <a:rPr lang="pt-PT" dirty="0" err="1" smtClean="0"/>
              <a:t>of</a:t>
            </a:r>
            <a:r>
              <a:rPr lang="pt-PT" dirty="0" smtClean="0"/>
              <a:t> Cork, </a:t>
            </a:r>
            <a:r>
              <a:rPr lang="pt-PT" dirty="0" err="1" smtClean="0"/>
              <a:t>Virgin</a:t>
            </a:r>
            <a:r>
              <a:rPr lang="pt-PT" dirty="0" smtClean="0"/>
              <a:t> Cork, Cork </a:t>
            </a:r>
            <a:r>
              <a:rPr lang="pt-PT" dirty="0" err="1" smtClean="0"/>
              <a:t>Planks</a:t>
            </a:r>
            <a:r>
              <a:rPr lang="pt-PT" dirty="0" smtClean="0"/>
              <a:t>, Cork </a:t>
            </a:r>
            <a:r>
              <a:rPr lang="pt-PT" dirty="0" err="1" smtClean="0"/>
              <a:t>Stoppers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612"/>
            <a:ext cx="3888432" cy="51845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91" y="2780928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7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1763688" y="274638"/>
            <a:ext cx="6923112" cy="5851525"/>
          </a:xfrm>
        </p:spPr>
        <p:txBody>
          <a:bodyPr/>
          <a:lstStyle/>
          <a:p>
            <a:r>
              <a:rPr lang="pt-PT" dirty="0" err="1" smtClean="0"/>
              <a:t>Imports</a:t>
            </a:r>
            <a:endParaRPr lang="pt-PT" dirty="0" smtClean="0"/>
          </a:p>
          <a:p>
            <a:r>
              <a:rPr lang="pt-PT" dirty="0" smtClean="0"/>
              <a:t>In </a:t>
            </a:r>
            <a:r>
              <a:rPr lang="pt-PT" dirty="0" err="1" smtClean="0"/>
              <a:t>the</a:t>
            </a:r>
            <a:r>
              <a:rPr lang="pt-PT" dirty="0" smtClean="0"/>
              <a:t> Alentejo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port</a:t>
            </a:r>
            <a:r>
              <a:rPr lang="pt-PT" dirty="0" smtClean="0"/>
              <a:t> (</a:t>
            </a:r>
            <a:r>
              <a:rPr lang="pt-PT" dirty="0" err="1" smtClean="0"/>
              <a:t>Port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Sines).</a:t>
            </a:r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imports</a:t>
            </a:r>
            <a:r>
              <a:rPr lang="pt-PT" dirty="0" smtClean="0"/>
              <a:t> </a:t>
            </a:r>
            <a:r>
              <a:rPr lang="pt-PT" dirty="0"/>
              <a:t>are Pine </a:t>
            </a:r>
            <a:r>
              <a:rPr lang="pt-PT" dirty="0" err="1"/>
              <a:t>wood</a:t>
            </a:r>
            <a:r>
              <a:rPr lang="pt-PT" dirty="0"/>
              <a:t> </a:t>
            </a:r>
            <a:r>
              <a:rPr lang="pt-PT" dirty="0" err="1" smtClean="0"/>
              <a:t>posts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Yellow</a:t>
            </a:r>
            <a:r>
              <a:rPr lang="pt-PT" dirty="0" smtClean="0"/>
              <a:t> pine </a:t>
            </a:r>
            <a:r>
              <a:rPr lang="pt-PT" dirty="0" err="1" smtClean="0"/>
              <a:t>from</a:t>
            </a:r>
            <a:r>
              <a:rPr lang="pt-PT" dirty="0" smtClean="0"/>
              <a:t> Brasil</a:t>
            </a:r>
          </a:p>
          <a:p>
            <a:r>
              <a:rPr lang="pt-PT" dirty="0" err="1" smtClean="0"/>
              <a:t>Wood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Quercus alba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endParaRPr lang="pt-PT" dirty="0"/>
          </a:p>
          <a:p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to </a:t>
            </a:r>
            <a:r>
              <a:rPr lang="pt-PT" dirty="0" err="1" smtClean="0"/>
              <a:t>check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Phytosanitary</a:t>
            </a:r>
            <a:r>
              <a:rPr lang="pt-PT" dirty="0" smtClean="0"/>
              <a:t> </a:t>
            </a:r>
            <a:r>
              <a:rPr lang="pt-PT" dirty="0" err="1"/>
              <a:t>certificate</a:t>
            </a:r>
            <a:r>
              <a:rPr lang="pt-PT" dirty="0"/>
              <a:t> </a:t>
            </a:r>
            <a:endParaRPr lang="pt-PT" dirty="0" smtClean="0"/>
          </a:p>
          <a:p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verif</a:t>
            </a:r>
            <a:r>
              <a:rPr lang="en-US" dirty="0"/>
              <a:t>y</a:t>
            </a:r>
            <a:r>
              <a:rPr lang="en-US" dirty="0" smtClean="0"/>
              <a:t> </a:t>
            </a:r>
            <a:r>
              <a:rPr lang="en-US" dirty="0"/>
              <a:t>that there is no sticky </a:t>
            </a:r>
            <a:r>
              <a:rPr lang="en-US" dirty="0" smtClean="0"/>
              <a:t>bark …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01551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ção de Conteúdo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11015002" cy="4248472"/>
          </a:xfrm>
        </p:spPr>
      </p:pic>
    </p:spTree>
    <p:extLst>
      <p:ext uri="{BB962C8B-B14F-4D97-AF65-F5344CB8AC3E}">
        <p14:creationId xmlns:p14="http://schemas.microsoft.com/office/powerpoint/2010/main" val="1763661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2699792" y="274638"/>
            <a:ext cx="5987008" cy="5851525"/>
          </a:xfrm>
        </p:spPr>
        <p:txBody>
          <a:bodyPr/>
          <a:lstStyle/>
          <a:p>
            <a:r>
              <a:rPr lang="en-US" dirty="0"/>
              <a:t>The IMSOC system is made up of several EU information systems (</a:t>
            </a:r>
            <a:r>
              <a:rPr lang="en-US" dirty="0" err="1"/>
              <a:t>iRASFF</a:t>
            </a:r>
            <a:r>
              <a:rPr lang="en-US" dirty="0"/>
              <a:t>, ADIS, EUROPHYT, TRACES). These systems allow EU countries to exchange information on official controls of food, animals and plants in order to prevent fraud in the food sector.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74954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Mandatory </a:t>
            </a:r>
            <a:r>
              <a:rPr lang="en-US" dirty="0"/>
              <a:t>annual inspections for economic </a:t>
            </a:r>
            <a:r>
              <a:rPr lang="en-US" dirty="0" smtClean="0"/>
              <a:t>operators</a:t>
            </a:r>
          </a:p>
          <a:p>
            <a:pPr marL="0" indent="0">
              <a:spcBef>
                <a:spcPts val="1800"/>
              </a:spcBef>
              <a:buNone/>
            </a:pP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6879"/>
            <a:ext cx="5076056" cy="380704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76872"/>
            <a:ext cx="5435588" cy="40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66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627784" y="1268760"/>
            <a:ext cx="5842992" cy="4896544"/>
          </a:xfrm>
        </p:spPr>
        <p:txBody>
          <a:bodyPr/>
          <a:lstStyle/>
          <a:p>
            <a:pPr marL="0" indent="0">
              <a:buNone/>
            </a:pPr>
            <a:endParaRPr lang="pt-PT" sz="2400" dirty="0" smtClean="0"/>
          </a:p>
          <a:p>
            <a:pPr marL="0" indent="0">
              <a:buNone/>
            </a:pPr>
            <a:endParaRPr lang="pt-PT" sz="2400" dirty="0" smtClean="0"/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80" y="454485"/>
            <a:ext cx="5406180" cy="40546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1" y="548681"/>
            <a:ext cx="3306707" cy="44089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0" y="3279627"/>
            <a:ext cx="4828219" cy="36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3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23989</TotalTime>
  <Words>174</Words>
  <Application>Microsoft Office PowerPoint</Application>
  <PresentationFormat>Apresentação no Ecrã (4:3)</PresentationFormat>
  <Paragraphs>34</Paragraphs>
  <Slides>25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11</vt:i4>
      </vt:variant>
      <vt:variant>
        <vt:lpstr>Títulos dos diapositivos</vt:lpstr>
      </vt:variant>
      <vt:variant>
        <vt:i4>25</vt:i4>
      </vt:variant>
    </vt:vector>
  </HeadingPairs>
  <TitlesOfParts>
    <vt:vector size="38" baseType="lpstr">
      <vt:lpstr>Arial</vt:lpstr>
      <vt:lpstr>Calibri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10_Default Design</vt:lpstr>
      <vt:lpstr>9_Default Design</vt:lpstr>
      <vt:lpstr>Modelo de apresentação personalizado</vt:lpstr>
      <vt:lpstr>1_Modelo de apresentação 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</vt:lpstr>
      <vt:lpstr>Apresentação do PowerPoint</vt:lpstr>
      <vt:lpstr>Apresentação do PowerPoint</vt:lpstr>
    </vt:vector>
  </TitlesOfParts>
  <Company>DGRF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Inês Castro Vasco</dc:creator>
  <cp:lastModifiedBy>Maria do Rosário Fialho Amaral</cp:lastModifiedBy>
  <cp:revision>1770</cp:revision>
  <cp:lastPrinted>2010-10-21T17:43:05Z</cp:lastPrinted>
  <dcterms:created xsi:type="dcterms:W3CDTF">2008-05-12T15:20:09Z</dcterms:created>
  <dcterms:modified xsi:type="dcterms:W3CDTF">2022-11-07T16:58:07Z</dcterms:modified>
</cp:coreProperties>
</file>