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handoutMasterIdLst>
    <p:handoutMasterId r:id="rId16"/>
  </p:handoutMasterIdLst>
  <p:sldIdLst>
    <p:sldId id="257" r:id="rId2"/>
    <p:sldId id="258" r:id="rId3"/>
    <p:sldId id="282" r:id="rId4"/>
    <p:sldId id="296" r:id="rId5"/>
    <p:sldId id="310" r:id="rId6"/>
    <p:sldId id="309" r:id="rId7"/>
    <p:sldId id="307" r:id="rId8"/>
    <p:sldId id="299" r:id="rId9"/>
    <p:sldId id="308" r:id="rId10"/>
    <p:sldId id="303" r:id="rId11"/>
    <p:sldId id="305" r:id="rId12"/>
    <p:sldId id="304" r:id="rId13"/>
    <p:sldId id="301" r:id="rId14"/>
    <p:sldId id="306" r:id="rId15"/>
  </p:sldIdLst>
  <p:sldSz cx="12192000" cy="6858000"/>
  <p:notesSz cx="7099300" cy="10234613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6600"/>
    <a:srgbClr val="996633"/>
    <a:srgbClr val="FFCC66"/>
    <a:srgbClr val="003300"/>
    <a:srgbClr val="FF9900"/>
    <a:srgbClr val="FFCC00"/>
    <a:srgbClr val="009900"/>
    <a:srgbClr val="FF0000"/>
    <a:srgbClr val="FF6600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844" autoAdjust="0"/>
    <p:restoredTop sz="94660"/>
  </p:normalViewPr>
  <p:slideViewPr>
    <p:cSldViewPr showGuides="1">
      <p:cViewPr>
        <p:scale>
          <a:sx n="88" d="100"/>
          <a:sy n="88" d="100"/>
        </p:scale>
        <p:origin x="456" y="5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486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966" tIns="47983" rIns="95966" bIns="47983" numCol="1" anchor="t" anchorCtr="0" compatLnSpc="1">
            <a:prstTxWarp prst="textNoShape">
              <a:avLst/>
            </a:prstTxWarp>
          </a:bodyPr>
          <a:lstStyle>
            <a:lvl1pPr algn="l" defTabSz="960438">
              <a:defRPr sz="13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725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966" tIns="47983" rIns="95966" bIns="47983" numCol="1" anchor="t" anchorCtr="0" compatLnSpc="1">
            <a:prstTxWarp prst="textNoShape">
              <a:avLst/>
            </a:prstTxWarp>
          </a:bodyPr>
          <a:lstStyle>
            <a:lvl1pPr algn="r" defTabSz="960438">
              <a:defRPr sz="13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3438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966" tIns="47983" rIns="95966" bIns="47983" numCol="1" anchor="b" anchorCtr="0" compatLnSpc="1">
            <a:prstTxWarp prst="textNoShape">
              <a:avLst/>
            </a:prstTxWarp>
          </a:bodyPr>
          <a:lstStyle>
            <a:lvl1pPr algn="l" defTabSz="960438">
              <a:defRPr sz="13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966" tIns="47983" rIns="95966" bIns="47983" numCol="1" anchor="b" anchorCtr="0" compatLnSpc="1">
            <a:prstTxWarp prst="textNoShape">
              <a:avLst/>
            </a:prstTxWarp>
          </a:bodyPr>
          <a:lstStyle>
            <a:lvl1pPr algn="r" defTabSz="960438">
              <a:defRPr sz="1300"/>
            </a:lvl1pPr>
          </a:lstStyle>
          <a:p>
            <a:pPr>
              <a:defRPr/>
            </a:pPr>
            <a:fld id="{645B07DD-4CE6-4C9B-A944-8AA0075DDB4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65417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A46F95F-871E-40B6-85FD-04E35D52BAD5}"/>
              </a:ext>
            </a:extLst>
          </p:cNvPr>
          <p:cNvSpPr txBox="1"/>
          <p:nvPr userDrawn="1"/>
        </p:nvSpPr>
        <p:spPr>
          <a:xfrm>
            <a:off x="8427444" y="6510826"/>
            <a:ext cx="382524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pt-PT" sz="1600" b="1" baseline="0" dirty="0">
                <a:solidFill>
                  <a:srgbClr val="336600"/>
                </a:solidFill>
                <a:latin typeface="Gill Sans MT" panose="020B0502020104020203" pitchFamily="34" charset="0"/>
              </a:rPr>
              <a:t>Margarida Tomé,  </a:t>
            </a:r>
            <a:r>
              <a:rPr lang="pt-PT" sz="1600" b="1" baseline="0" dirty="0" err="1">
                <a:solidFill>
                  <a:srgbClr val="336600"/>
                </a:solidFill>
                <a:latin typeface="Gill Sans MT" panose="020B0502020104020203" pitchFamily="34" charset="0"/>
              </a:rPr>
              <a:t>last</a:t>
            </a:r>
            <a:r>
              <a:rPr lang="pt-PT" sz="1600" b="1" baseline="0" dirty="0">
                <a:solidFill>
                  <a:srgbClr val="336600"/>
                </a:solidFill>
                <a:latin typeface="Gill Sans MT" panose="020B0502020104020203" pitchFamily="34" charset="0"/>
              </a:rPr>
              <a:t> </a:t>
            </a:r>
            <a:r>
              <a:rPr lang="pt-PT" sz="1600" b="1" baseline="0" dirty="0" err="1">
                <a:solidFill>
                  <a:srgbClr val="336600"/>
                </a:solidFill>
                <a:latin typeface="Gill Sans MT" panose="020B0502020104020203" pitchFamily="34" charset="0"/>
              </a:rPr>
              <a:t>revision</a:t>
            </a:r>
            <a:r>
              <a:rPr lang="pt-PT" sz="1600" b="1" baseline="0" dirty="0">
                <a:solidFill>
                  <a:srgbClr val="336600"/>
                </a:solidFill>
                <a:latin typeface="Gill Sans MT" panose="020B0502020104020203" pitchFamily="34" charset="0"/>
              </a:rPr>
              <a:t> 2020</a:t>
            </a:r>
            <a:endParaRPr lang="en-GB" sz="1600" b="1" baseline="0" dirty="0">
              <a:solidFill>
                <a:srgbClr val="336600"/>
              </a:solidFill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9092301"/>
      </p:ext>
    </p:extLst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28971769"/>
      </p:ext>
    </p:extLst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17000" y="304800"/>
            <a:ext cx="2870200" cy="6248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06400" y="304800"/>
            <a:ext cx="8407400" cy="6248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76810588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Trebuchet MS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="0">
                <a:latin typeface="Trebuchet MS" pitchFamily="34" charset="0"/>
              </a:defRPr>
            </a:lvl1pPr>
            <a:lvl2pPr>
              <a:defRPr b="0">
                <a:latin typeface="Trebuchet MS" pitchFamily="34" charset="0"/>
              </a:defRPr>
            </a:lvl2pPr>
            <a:lvl3pPr marL="1143000" indent="-228600">
              <a:buFont typeface="Wingdings" panose="05000000000000000000" pitchFamily="2" charset="2"/>
              <a:buChar char="§"/>
              <a:defRPr b="0">
                <a:latin typeface="Trebuchet MS" pitchFamily="34" charset="0"/>
              </a:defRPr>
            </a:lvl3pPr>
            <a:lvl4pPr>
              <a:defRPr b="0">
                <a:latin typeface="Trebuchet MS" pitchFamily="34" charset="0"/>
              </a:defRPr>
            </a:lvl4pPr>
            <a:lvl5pPr>
              <a:defRPr b="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83348704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38924380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6400" y="1752600"/>
            <a:ext cx="56388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48400" y="1752600"/>
            <a:ext cx="56388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331594939"/>
      </p:ext>
    </p:extLst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17084424"/>
      </p:ext>
    </p:extLst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bg>
      <p:bgPr>
        <a:pattFill prst="smGrid">
          <a:fgClr>
            <a:srgbClr val="008000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072120238"/>
      </p:ext>
    </p:extLst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87166261"/>
      </p:ext>
    </p:extLst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01933671"/>
      </p:ext>
    </p:extLst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79782519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73E9C0A8-5755-4EE6-B609-11252AB30C3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1" t="17306" r="9235" b="15424"/>
          <a:stretch/>
        </p:blipFill>
        <p:spPr>
          <a:xfrm>
            <a:off x="-1" y="12398"/>
            <a:ext cx="12274651" cy="6845602"/>
          </a:xfrm>
          <a:prstGeom prst="rect">
            <a:avLst/>
          </a:prstGeom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06400" y="304800"/>
            <a:ext cx="11480800" cy="1143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8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06400" y="1752600"/>
            <a:ext cx="11480800" cy="46647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21600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502BBEB-9BB6-49BE-A403-94BB65EB5BCC}"/>
              </a:ext>
            </a:extLst>
          </p:cNvPr>
          <p:cNvSpPr txBox="1"/>
          <p:nvPr userDrawn="1"/>
        </p:nvSpPr>
        <p:spPr>
          <a:xfrm>
            <a:off x="8427444" y="6510826"/>
            <a:ext cx="382524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pt-PT" sz="1600" b="1" baseline="0" dirty="0">
                <a:solidFill>
                  <a:srgbClr val="336600"/>
                </a:solidFill>
                <a:latin typeface="Gill Sans MT" panose="020B0502020104020203" pitchFamily="34" charset="0"/>
              </a:rPr>
              <a:t>Margarida Tomé,  </a:t>
            </a:r>
            <a:r>
              <a:rPr lang="pt-PT" sz="1600" b="1" baseline="0" dirty="0" err="1">
                <a:solidFill>
                  <a:srgbClr val="336600"/>
                </a:solidFill>
                <a:latin typeface="Gill Sans MT" panose="020B0502020104020203" pitchFamily="34" charset="0"/>
              </a:rPr>
              <a:t>last</a:t>
            </a:r>
            <a:r>
              <a:rPr lang="pt-PT" sz="1600" b="1" baseline="0" dirty="0">
                <a:solidFill>
                  <a:srgbClr val="336600"/>
                </a:solidFill>
                <a:latin typeface="Gill Sans MT" panose="020B0502020104020203" pitchFamily="34" charset="0"/>
              </a:rPr>
              <a:t> </a:t>
            </a:r>
            <a:r>
              <a:rPr lang="pt-PT" sz="1600" b="1" baseline="0" dirty="0" err="1">
                <a:solidFill>
                  <a:srgbClr val="336600"/>
                </a:solidFill>
                <a:latin typeface="Gill Sans MT" panose="020B0502020104020203" pitchFamily="34" charset="0"/>
              </a:rPr>
              <a:t>revision</a:t>
            </a:r>
            <a:r>
              <a:rPr lang="pt-PT" sz="1600" b="1" baseline="0" dirty="0">
                <a:solidFill>
                  <a:srgbClr val="336600"/>
                </a:solidFill>
                <a:latin typeface="Gill Sans MT" panose="020B0502020104020203" pitchFamily="34" charset="0"/>
              </a:rPr>
              <a:t> 2020</a:t>
            </a:r>
            <a:endParaRPr lang="en-GB" sz="1600" b="1" baseline="0" dirty="0">
              <a:solidFill>
                <a:srgbClr val="336600"/>
              </a:solidFill>
              <a:latin typeface="Gill Sans MT" panose="020B0502020104020203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uiExpand="1" build="p">
        <p:tmplLst>
          <p:tmpl>
            <p:tnLst>
              <p:par>
                <p:cTn presetID="9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6600"/>
          </a:solidFill>
          <a:latin typeface="Gill Sans MT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Gill Sans MT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Gill Sans MT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Gill Sans MT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Gill Sans MT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</a:defRPr>
      </a:lvl9pPr>
    </p:titleStyle>
    <p:bodyStyle>
      <a:lvl1pPr marL="342900" indent="-342900" algn="just" rtl="0" eaLnBrk="0" fontAlgn="base" hangingPunct="0">
        <a:spcBef>
          <a:spcPct val="50000"/>
        </a:spcBef>
        <a:spcAft>
          <a:spcPct val="0"/>
        </a:spcAft>
        <a:buClr>
          <a:srgbClr val="009900"/>
        </a:buClr>
        <a:buFont typeface="Marlett" pitchFamily="2" charset="2"/>
        <a:buChar char="r"/>
        <a:defRPr sz="2400" b="1">
          <a:solidFill>
            <a:srgbClr val="333333"/>
          </a:solidFill>
          <a:latin typeface="Gill Sans MT" pitchFamily="34" charset="0"/>
          <a:ea typeface="+mn-ea"/>
          <a:cs typeface="+mn-cs"/>
        </a:defRPr>
      </a:lvl1pPr>
      <a:lvl2pPr marL="742950" indent="-285750" algn="just" rtl="0" eaLnBrk="0" fontAlgn="base" hangingPunct="0">
        <a:spcBef>
          <a:spcPct val="50000"/>
        </a:spcBef>
        <a:spcAft>
          <a:spcPct val="0"/>
        </a:spcAft>
        <a:buClr>
          <a:srgbClr val="009900"/>
        </a:buClr>
        <a:buFont typeface="Marlett" pitchFamily="2" charset="2"/>
        <a:buChar char="b"/>
        <a:defRPr sz="2200" b="1">
          <a:solidFill>
            <a:srgbClr val="333333"/>
          </a:solidFill>
          <a:latin typeface="Gill Sans MT" pitchFamily="34" charset="0"/>
        </a:defRPr>
      </a:lvl2pPr>
      <a:lvl3pPr marL="1143000" indent="-228600" algn="just" rtl="0" eaLnBrk="0" fontAlgn="base" hangingPunct="0">
        <a:spcBef>
          <a:spcPct val="50000"/>
        </a:spcBef>
        <a:spcAft>
          <a:spcPct val="0"/>
        </a:spcAft>
        <a:buClr>
          <a:srgbClr val="009900"/>
        </a:buClr>
        <a:buFont typeface="Gill Sans MT" pitchFamily="34" charset="0"/>
        <a:buChar char="–"/>
        <a:defRPr sz="2000" b="1">
          <a:solidFill>
            <a:srgbClr val="333333"/>
          </a:solidFill>
          <a:latin typeface="Gill Sans MT" pitchFamily="34" charset="0"/>
        </a:defRPr>
      </a:lvl3pPr>
      <a:lvl4pPr marL="1600200" indent="-228600" algn="just" rtl="0" eaLnBrk="0" fontAlgn="base" hangingPunct="0">
        <a:spcBef>
          <a:spcPct val="50000"/>
        </a:spcBef>
        <a:spcAft>
          <a:spcPct val="0"/>
        </a:spcAft>
        <a:buClr>
          <a:srgbClr val="009900"/>
        </a:buClr>
        <a:buFont typeface="Marlett" pitchFamily="2" charset="2"/>
        <a:buChar char="r"/>
        <a:defRPr sz="2000" b="1">
          <a:solidFill>
            <a:srgbClr val="333333"/>
          </a:solidFill>
          <a:latin typeface="Gill Sans MT" pitchFamily="34" charset="0"/>
        </a:defRPr>
      </a:lvl4pPr>
      <a:lvl5pPr marL="2057400" indent="-228600" algn="just" rtl="0" eaLnBrk="0" fontAlgn="base" hangingPunct="0">
        <a:spcBef>
          <a:spcPct val="50000"/>
        </a:spcBef>
        <a:spcAft>
          <a:spcPct val="0"/>
        </a:spcAft>
        <a:buClr>
          <a:srgbClr val="009900"/>
        </a:buClr>
        <a:buFont typeface="Marlett" pitchFamily="2" charset="2"/>
        <a:buChar char="r"/>
        <a:defRPr sz="2000" b="1">
          <a:solidFill>
            <a:srgbClr val="333333"/>
          </a:solidFill>
          <a:latin typeface="Gill Sans MT" pitchFamily="34" charset="0"/>
        </a:defRPr>
      </a:lvl5pPr>
      <a:lvl6pPr marL="2514600" indent="-228600" algn="just" rtl="0" eaLnBrk="0" fontAlgn="base" hangingPunct="0">
        <a:spcBef>
          <a:spcPct val="50000"/>
        </a:spcBef>
        <a:spcAft>
          <a:spcPct val="0"/>
        </a:spcAft>
        <a:buClr>
          <a:srgbClr val="009900"/>
        </a:buClr>
        <a:buFont typeface="Marlett" pitchFamily="2" charset="2"/>
        <a:buChar char="r"/>
        <a:defRPr sz="2000" b="1">
          <a:solidFill>
            <a:srgbClr val="333333"/>
          </a:solidFill>
          <a:latin typeface="+mn-lt"/>
        </a:defRPr>
      </a:lvl6pPr>
      <a:lvl7pPr marL="2971800" indent="-228600" algn="just" rtl="0" eaLnBrk="0" fontAlgn="base" hangingPunct="0">
        <a:spcBef>
          <a:spcPct val="50000"/>
        </a:spcBef>
        <a:spcAft>
          <a:spcPct val="0"/>
        </a:spcAft>
        <a:buClr>
          <a:srgbClr val="009900"/>
        </a:buClr>
        <a:buFont typeface="Marlett" pitchFamily="2" charset="2"/>
        <a:buChar char="r"/>
        <a:defRPr sz="2000" b="1">
          <a:solidFill>
            <a:srgbClr val="333333"/>
          </a:solidFill>
          <a:latin typeface="+mn-lt"/>
        </a:defRPr>
      </a:lvl7pPr>
      <a:lvl8pPr marL="3429000" indent="-228600" algn="just" rtl="0" eaLnBrk="0" fontAlgn="base" hangingPunct="0">
        <a:spcBef>
          <a:spcPct val="50000"/>
        </a:spcBef>
        <a:spcAft>
          <a:spcPct val="0"/>
        </a:spcAft>
        <a:buClr>
          <a:srgbClr val="009900"/>
        </a:buClr>
        <a:buFont typeface="Marlett" pitchFamily="2" charset="2"/>
        <a:buChar char="r"/>
        <a:defRPr sz="2000" b="1">
          <a:solidFill>
            <a:srgbClr val="333333"/>
          </a:solidFill>
          <a:latin typeface="+mn-lt"/>
        </a:defRPr>
      </a:lvl8pPr>
      <a:lvl9pPr marL="3886200" indent="-228600" algn="just" rtl="0" eaLnBrk="0" fontAlgn="base" hangingPunct="0">
        <a:spcBef>
          <a:spcPct val="50000"/>
        </a:spcBef>
        <a:spcAft>
          <a:spcPct val="0"/>
        </a:spcAft>
        <a:buClr>
          <a:srgbClr val="009900"/>
        </a:buClr>
        <a:buFont typeface="Marlett" pitchFamily="2" charset="2"/>
        <a:buChar char="r"/>
        <a:defRPr sz="2000" b="1">
          <a:solidFill>
            <a:srgbClr val="333333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5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6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8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0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7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3600" dirty="0">
                <a:solidFill>
                  <a:srgbClr val="333333"/>
                </a:solidFill>
              </a:rPr>
              <a:t>Individual tree models</a:t>
            </a:r>
            <a:br>
              <a:rPr lang="en-GB" sz="3600" dirty="0">
                <a:solidFill>
                  <a:srgbClr val="333333"/>
                </a:solidFill>
              </a:rPr>
            </a:br>
            <a:r>
              <a:rPr lang="en-GB" sz="2800" dirty="0">
                <a:solidFill>
                  <a:srgbClr val="333333"/>
                </a:solidFill>
              </a:rPr>
              <a:t>growth and calculus modules</a:t>
            </a:r>
            <a:endParaRPr lang="en-GB" sz="3600" dirty="0">
              <a:solidFill>
                <a:srgbClr val="333333"/>
              </a:solidFill>
            </a:endParaRPr>
          </a:p>
        </p:txBody>
      </p:sp>
    </p:spTree>
  </p:cSld>
  <p:clrMapOvr>
    <a:masterClrMapping/>
  </p:clrMapOvr>
  <p:transition spd="slow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Potential X modifier type models - example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PT" dirty="0"/>
              <a:t>GLOB-tree model - potential growth</a:t>
            </a: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6003635" y="2931469"/>
            <a:ext cx="18473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563972" dir="14049741" sx="125000" sy="125000" algn="tl" rotWithShape="0">
                    <a:srgbClr val="C7DFD3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4341" name="Rectangle 6"/>
          <p:cNvSpPr>
            <a:spLocks noChangeArrowheads="1"/>
          </p:cNvSpPr>
          <p:nvPr/>
        </p:nvSpPr>
        <p:spPr bwMode="auto">
          <a:xfrm>
            <a:off x="6003635" y="2936232"/>
            <a:ext cx="18473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563972" dir="14049741" sx="125000" sy="125000" algn="tl" rotWithShape="0">
                    <a:srgbClr val="C7DFD3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9447" name="Rectangle 7"/>
          <p:cNvSpPr>
            <a:spLocks noChangeArrowheads="1"/>
          </p:cNvSpPr>
          <p:nvPr/>
        </p:nvSpPr>
        <p:spPr bwMode="auto">
          <a:xfrm>
            <a:off x="2126952" y="5055567"/>
            <a:ext cx="333136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563972" dir="14049741" sx="125000" sy="125000" algn="tl" rotWithShape="0">
                    <a:srgbClr val="C7DFD3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/>
            <a:r>
              <a:rPr lang="en-GB" i="1" dirty="0" err="1">
                <a:latin typeface="Arial" charset="0"/>
                <a:cs typeface="Arial" charset="0"/>
              </a:rPr>
              <a:t>ipot</a:t>
            </a:r>
            <a:r>
              <a:rPr lang="en-GB" i="1" baseline="-25000" dirty="0" err="1">
                <a:latin typeface="Arial" charset="0"/>
                <a:cs typeface="Arial" charset="0"/>
              </a:rPr>
              <a:t>d</a:t>
            </a:r>
            <a:r>
              <a:rPr lang="en-GB" i="1" dirty="0">
                <a:latin typeface="Arial" charset="0"/>
                <a:cs typeface="Arial" charset="0"/>
              </a:rPr>
              <a:t> = ddom</a:t>
            </a:r>
            <a:r>
              <a:rPr lang="en-GB" i="1" baseline="-25000" dirty="0">
                <a:latin typeface="Arial" charset="0"/>
                <a:cs typeface="Arial" charset="0"/>
              </a:rPr>
              <a:t>t2</a:t>
            </a:r>
            <a:r>
              <a:rPr lang="en-GB" i="1" dirty="0">
                <a:latin typeface="Arial" charset="0"/>
                <a:cs typeface="Arial" charset="0"/>
              </a:rPr>
              <a:t>-ddom</a:t>
            </a:r>
            <a:r>
              <a:rPr lang="en-GB" i="1" baseline="-25000" dirty="0">
                <a:latin typeface="Arial" charset="0"/>
                <a:cs typeface="Arial" charset="0"/>
              </a:rPr>
              <a:t>t1</a:t>
            </a:r>
            <a:r>
              <a:rPr lang="pt-PT" i="1" dirty="0">
                <a:latin typeface="Arial" charset="0"/>
                <a:cs typeface="Arial" charset="0"/>
              </a:rPr>
              <a:t> </a:t>
            </a:r>
          </a:p>
        </p:txBody>
      </p:sp>
      <p:sp>
        <p:nvSpPr>
          <p:cNvPr id="14343" name="Rectangle 9"/>
          <p:cNvSpPr>
            <a:spLocks noChangeArrowheads="1"/>
          </p:cNvSpPr>
          <p:nvPr/>
        </p:nvSpPr>
        <p:spPr bwMode="auto">
          <a:xfrm>
            <a:off x="6003635" y="2931469"/>
            <a:ext cx="18473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563972" dir="14049741" sx="125000" sy="125000" algn="tl" rotWithShape="0">
                    <a:srgbClr val="C7DFD3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89448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82863802"/>
              </p:ext>
            </p:extLst>
          </p:nvPr>
        </p:nvGraphicFramePr>
        <p:xfrm>
          <a:off x="2108200" y="2708275"/>
          <a:ext cx="8205788" cy="896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69" name="Equation" r:id="rId3" imgW="4762440" imgH="520560" progId="Equation.3">
                  <p:embed/>
                </p:oleObj>
              </mc:Choice>
              <mc:Fallback>
                <p:oleObj name="Equation" r:id="rId3" imgW="4762440" imgH="52056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08200" y="2708275"/>
                        <a:ext cx="8205788" cy="896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5"/>
          <p:cNvSpPr txBox="1">
            <a:spLocks noChangeArrowheads="1"/>
          </p:cNvSpPr>
          <p:nvPr/>
        </p:nvSpPr>
        <p:spPr bwMode="auto">
          <a:xfrm>
            <a:off x="7500157" y="4475076"/>
            <a:ext cx="1547813" cy="646112"/>
          </a:xfrm>
          <a:prstGeom prst="rect">
            <a:avLst/>
          </a:prstGeom>
          <a:solidFill>
            <a:srgbClr val="00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pt-PT" sz="1800" b="1" dirty="0">
                <a:solidFill>
                  <a:schemeClr val="bg1"/>
                </a:solidFill>
                <a:latin typeface="Gill Sans MT" pitchFamily="34" charset="0"/>
              </a:rPr>
              <a:t>Tree dimension</a:t>
            </a:r>
            <a:endParaRPr lang="en-US" sz="1800" b="1" dirty="0">
              <a:solidFill>
                <a:schemeClr val="bg1"/>
              </a:solidFill>
              <a:latin typeface="Gill Sans MT" pitchFamily="34" charset="0"/>
            </a:endParaRPr>
          </a:p>
        </p:txBody>
      </p:sp>
      <p:cxnSp>
        <p:nvCxnSpPr>
          <p:cNvPr id="10" name="Straight Arrow Connector 7"/>
          <p:cNvCxnSpPr>
            <a:cxnSpLocks noChangeShapeType="1"/>
          </p:cNvCxnSpPr>
          <p:nvPr/>
        </p:nvCxnSpPr>
        <p:spPr bwMode="auto">
          <a:xfrm flipV="1">
            <a:off x="8227231" y="3166976"/>
            <a:ext cx="0" cy="1295400"/>
          </a:xfrm>
          <a:prstGeom prst="straightConnector1">
            <a:avLst/>
          </a:prstGeom>
          <a:noFill/>
          <a:ln w="38100" algn="ctr">
            <a:solidFill>
              <a:srgbClr val="009900"/>
            </a:solidFill>
            <a:round/>
            <a:headEnd/>
            <a:tailEnd type="triangl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563972" dir="14049741" sx="125000" sy="125000" algn="tl" rotWithShape="0">
                    <a:srgbClr val="C7DFD3"/>
                  </a:outerShdw>
                </a:effectLst>
              </a14:hiddenEffects>
            </a:ext>
          </a:extLst>
        </p:spPr>
      </p:cxnSp>
      <p:sp>
        <p:nvSpPr>
          <p:cNvPr id="11" name="TextBox 11"/>
          <p:cNvSpPr txBox="1">
            <a:spLocks noChangeArrowheads="1"/>
          </p:cNvSpPr>
          <p:nvPr/>
        </p:nvSpPr>
        <p:spPr bwMode="auto">
          <a:xfrm>
            <a:off x="5159899" y="4114817"/>
            <a:ext cx="2520278" cy="646331"/>
          </a:xfrm>
          <a:prstGeom prst="rect">
            <a:avLst/>
          </a:prstGeom>
          <a:solidFill>
            <a:srgbClr val="FF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pt-PT" sz="1800" b="1" dirty="0">
                <a:solidFill>
                  <a:schemeClr val="bg1"/>
                </a:solidFill>
                <a:latin typeface="Gill Sans MT" pitchFamily="34" charset="0"/>
              </a:rPr>
              <a:t>Site índex                 (in the asymptote)</a:t>
            </a:r>
            <a:endParaRPr lang="en-US" sz="1800" b="1" dirty="0">
              <a:solidFill>
                <a:schemeClr val="bg1"/>
              </a:solidFill>
              <a:latin typeface="Gill Sans MT" pitchFamily="34" charset="0"/>
            </a:endParaRPr>
          </a:p>
        </p:txBody>
      </p:sp>
      <p:cxnSp>
        <p:nvCxnSpPr>
          <p:cNvPr id="12" name="Straight Arrow Connector 13"/>
          <p:cNvCxnSpPr>
            <a:cxnSpLocks noChangeShapeType="1"/>
          </p:cNvCxnSpPr>
          <p:nvPr/>
        </p:nvCxnSpPr>
        <p:spPr bwMode="auto">
          <a:xfrm flipV="1">
            <a:off x="6924092" y="3429000"/>
            <a:ext cx="0" cy="720080"/>
          </a:xfrm>
          <a:prstGeom prst="straightConnector1">
            <a:avLst/>
          </a:prstGeom>
          <a:noFill/>
          <a:ln w="38100" algn="ctr">
            <a:solidFill>
              <a:srgbClr val="FF9900"/>
            </a:solidFill>
            <a:round/>
            <a:headEnd/>
            <a:tailEnd type="triangl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563972" dir="14049741" sx="125000" sy="125000" algn="tl" rotWithShape="0">
                    <a:srgbClr val="C7DFD3"/>
                  </a:outerShdw>
                </a:effectLst>
              </a14:hiddenEffects>
            </a:ext>
          </a:extLst>
        </p:spPr>
      </p:cxnSp>
      <p:cxnSp>
        <p:nvCxnSpPr>
          <p:cNvPr id="14" name="Straight Arrow Connector 13"/>
          <p:cNvCxnSpPr>
            <a:cxnSpLocks noChangeShapeType="1"/>
          </p:cNvCxnSpPr>
          <p:nvPr/>
        </p:nvCxnSpPr>
        <p:spPr bwMode="auto">
          <a:xfrm flipV="1">
            <a:off x="7500157" y="3581400"/>
            <a:ext cx="1547813" cy="567680"/>
          </a:xfrm>
          <a:prstGeom prst="straightConnector1">
            <a:avLst/>
          </a:prstGeom>
          <a:noFill/>
          <a:ln w="38100" algn="ctr">
            <a:solidFill>
              <a:srgbClr val="FF9900"/>
            </a:solidFill>
            <a:round/>
            <a:headEnd/>
            <a:tailEnd type="triangl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563972" dir="14049741" sx="125000" sy="125000" algn="tl" rotWithShape="0">
                    <a:srgbClr val="C7DFD3"/>
                  </a:outerShdw>
                </a:effectLst>
              </a14:hiddenEffects>
            </a:ext>
          </a:extLst>
        </p:spPr>
      </p:cxn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9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89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9447" grpId="0"/>
      <p:bldP spid="9" grpId="0" animBg="1"/>
      <p:bldP spid="1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Potential X modifier type models - example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PT" dirty="0"/>
              <a:t> GLOB-tree model – modifier</a:t>
            </a:r>
          </a:p>
          <a:p>
            <a:endParaRPr lang="pt-PT" dirty="0"/>
          </a:p>
          <a:p>
            <a:endParaRPr lang="pt-PT" dirty="0"/>
          </a:p>
          <a:p>
            <a:pPr marL="0" indent="0">
              <a:buNone/>
            </a:pPr>
            <a:endParaRPr lang="pt-PT" dirty="0"/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6003635" y="2931469"/>
            <a:ext cx="18473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563972" dir="14049741" sx="125000" sy="125000" algn="tl" rotWithShape="0">
                    <a:srgbClr val="C7DFD3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6003635" y="2936232"/>
            <a:ext cx="18473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563972" dir="14049741" sx="125000" sy="125000" algn="tl" rotWithShape="0">
                    <a:srgbClr val="C7DFD3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5366" name="Rectangle 8"/>
          <p:cNvSpPr>
            <a:spLocks noChangeArrowheads="1"/>
          </p:cNvSpPr>
          <p:nvPr/>
        </p:nvSpPr>
        <p:spPr bwMode="auto">
          <a:xfrm>
            <a:off x="6003635" y="2983857"/>
            <a:ext cx="18473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563972" dir="14049741" sx="125000" sy="125000" algn="tl" rotWithShape="0">
                    <a:srgbClr val="C7DFD3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92519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75149521"/>
              </p:ext>
            </p:extLst>
          </p:nvPr>
        </p:nvGraphicFramePr>
        <p:xfrm>
          <a:off x="2500313" y="2809875"/>
          <a:ext cx="6915150" cy="704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15" name="Equation" r:id="rId3" imgW="4609800" imgH="469800" progId="Equation.3">
                  <p:embed/>
                </p:oleObj>
              </mc:Choice>
              <mc:Fallback>
                <p:oleObj name="Equation" r:id="rId3" imgW="4609800" imgH="4698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0313" y="2809875"/>
                        <a:ext cx="6915150" cy="704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5"/>
          <p:cNvSpPr txBox="1">
            <a:spLocks noChangeArrowheads="1"/>
          </p:cNvSpPr>
          <p:nvPr/>
        </p:nvSpPr>
        <p:spPr bwMode="auto">
          <a:xfrm>
            <a:off x="6531904" y="4833156"/>
            <a:ext cx="1547813" cy="1200329"/>
          </a:xfrm>
          <a:prstGeom prst="rect">
            <a:avLst/>
          </a:prstGeom>
          <a:solidFill>
            <a:srgbClr val="00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pt-PT" sz="1800" b="1" dirty="0">
                <a:solidFill>
                  <a:schemeClr val="bg1"/>
                </a:solidFill>
                <a:latin typeface="Gill Sans MT" pitchFamily="34" charset="0"/>
              </a:rPr>
              <a:t>Unilateral distance dependent CI</a:t>
            </a:r>
            <a:endParaRPr lang="en-US" sz="1800" b="1" dirty="0">
              <a:solidFill>
                <a:schemeClr val="bg1"/>
              </a:solidFill>
              <a:latin typeface="Gill Sans MT" pitchFamily="34" charset="0"/>
            </a:endParaRPr>
          </a:p>
        </p:txBody>
      </p:sp>
      <p:cxnSp>
        <p:nvCxnSpPr>
          <p:cNvPr id="9" name="Straight Arrow Connector 7"/>
          <p:cNvCxnSpPr>
            <a:cxnSpLocks noChangeShapeType="1"/>
          </p:cNvCxnSpPr>
          <p:nvPr/>
        </p:nvCxnSpPr>
        <p:spPr bwMode="auto">
          <a:xfrm flipH="1" flipV="1">
            <a:off x="7291128" y="3162300"/>
            <a:ext cx="14683" cy="1670856"/>
          </a:xfrm>
          <a:prstGeom prst="straightConnector1">
            <a:avLst/>
          </a:prstGeom>
          <a:noFill/>
          <a:ln w="38100" algn="ctr">
            <a:solidFill>
              <a:srgbClr val="009900"/>
            </a:solidFill>
            <a:round/>
            <a:headEnd/>
            <a:tailEnd type="triangl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563972" dir="14049741" sx="125000" sy="125000" algn="tl" rotWithShape="0">
                    <a:srgbClr val="C7DFD3"/>
                  </a:outerShdw>
                </a:effectLst>
              </a14:hiddenEffects>
            </a:ext>
          </a:extLst>
        </p:spPr>
      </p:cxnSp>
      <p:sp>
        <p:nvSpPr>
          <p:cNvPr id="10" name="TextBox 11"/>
          <p:cNvSpPr txBox="1">
            <a:spLocks noChangeArrowheads="1"/>
          </p:cNvSpPr>
          <p:nvPr/>
        </p:nvSpPr>
        <p:spPr bwMode="auto">
          <a:xfrm>
            <a:off x="3827748" y="4331059"/>
            <a:ext cx="1547812" cy="92333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pt-PT" sz="1800" b="1" dirty="0">
                <a:solidFill>
                  <a:schemeClr val="bg1"/>
                </a:solidFill>
                <a:latin typeface="Gill Sans MT" pitchFamily="34" charset="0"/>
              </a:rPr>
              <a:t>Distance independent CI</a:t>
            </a:r>
            <a:endParaRPr lang="en-US" sz="1800" b="1" dirty="0">
              <a:solidFill>
                <a:schemeClr val="bg1"/>
              </a:solidFill>
              <a:latin typeface="Gill Sans MT" pitchFamily="34" charset="0"/>
            </a:endParaRPr>
          </a:p>
        </p:txBody>
      </p:sp>
      <p:cxnSp>
        <p:nvCxnSpPr>
          <p:cNvPr id="11" name="Straight Arrow Connector 13"/>
          <p:cNvCxnSpPr>
            <a:cxnSpLocks noChangeShapeType="1"/>
          </p:cNvCxnSpPr>
          <p:nvPr/>
        </p:nvCxnSpPr>
        <p:spPr bwMode="auto">
          <a:xfrm flipV="1">
            <a:off x="4707223" y="3392996"/>
            <a:ext cx="0" cy="938064"/>
          </a:xfrm>
          <a:prstGeom prst="straightConnector1">
            <a:avLst/>
          </a:prstGeom>
          <a:noFill/>
          <a:ln w="38100" algn="ctr">
            <a:solidFill>
              <a:srgbClr val="92D050"/>
            </a:solidFill>
            <a:round/>
            <a:headEnd/>
            <a:tailEnd type="triangl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563972" dir="14049741" sx="125000" sy="125000" algn="tl" rotWithShape="0">
                    <a:srgbClr val="C7DFD3"/>
                  </a:outerShdw>
                </a:effectLst>
              </a14:hiddenEffects>
            </a:ext>
          </a:extLst>
        </p:spPr>
      </p:cxnSp>
      <p:sp>
        <p:nvSpPr>
          <p:cNvPr id="13" name="TextBox 11"/>
          <p:cNvSpPr txBox="1">
            <a:spLocks noChangeArrowheads="1"/>
          </p:cNvSpPr>
          <p:nvPr/>
        </p:nvSpPr>
        <p:spPr bwMode="auto">
          <a:xfrm>
            <a:off x="5051884" y="2384884"/>
            <a:ext cx="1691828" cy="369332"/>
          </a:xfrm>
          <a:prstGeom prst="rect">
            <a:avLst/>
          </a:prstGeom>
          <a:solidFill>
            <a:srgbClr val="FF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pt-PT" sz="1800" b="1" dirty="0">
                <a:solidFill>
                  <a:schemeClr val="bg1"/>
                </a:solidFill>
                <a:latin typeface="Gill Sans MT" pitchFamily="34" charset="0"/>
              </a:rPr>
              <a:t>Stand density</a:t>
            </a:r>
            <a:endParaRPr lang="en-US" sz="1800" b="1" dirty="0">
              <a:solidFill>
                <a:schemeClr val="bg1"/>
              </a:solidFill>
              <a:latin typeface="Gill Sans MT" pitchFamily="34" charset="0"/>
            </a:endParaRPr>
          </a:p>
        </p:txBody>
      </p:sp>
      <p:cxnSp>
        <p:nvCxnSpPr>
          <p:cNvPr id="14" name="Straight Arrow Connector 13"/>
          <p:cNvCxnSpPr>
            <a:cxnSpLocks noChangeShapeType="1"/>
          </p:cNvCxnSpPr>
          <p:nvPr/>
        </p:nvCxnSpPr>
        <p:spPr bwMode="auto">
          <a:xfrm flipV="1">
            <a:off x="5894873" y="2710688"/>
            <a:ext cx="0" cy="432000"/>
          </a:xfrm>
          <a:prstGeom prst="straightConnector1">
            <a:avLst/>
          </a:prstGeom>
          <a:noFill/>
          <a:ln w="38100" algn="ctr">
            <a:solidFill>
              <a:srgbClr val="FF9900"/>
            </a:solidFill>
            <a:round/>
            <a:headEnd type="triangle" w="lg" len="lg"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563972" dir="14049741" sx="125000" sy="125000" algn="tl" rotWithShape="0">
                    <a:srgbClr val="C7DFD3"/>
                  </a:outerShdw>
                </a:effectLst>
              </a14:hiddenEffects>
            </a:ext>
          </a:extLst>
        </p:spPr>
      </p:cxnSp>
      <p:cxnSp>
        <p:nvCxnSpPr>
          <p:cNvPr id="17" name="Straight Arrow Connector 13"/>
          <p:cNvCxnSpPr>
            <a:cxnSpLocks noChangeShapeType="1"/>
          </p:cNvCxnSpPr>
          <p:nvPr/>
        </p:nvCxnSpPr>
        <p:spPr bwMode="auto">
          <a:xfrm flipV="1">
            <a:off x="5375560" y="3392996"/>
            <a:ext cx="1044476" cy="1260140"/>
          </a:xfrm>
          <a:prstGeom prst="straightConnector1">
            <a:avLst/>
          </a:prstGeom>
          <a:noFill/>
          <a:ln w="38100" algn="ctr">
            <a:solidFill>
              <a:srgbClr val="92D050"/>
            </a:solidFill>
            <a:round/>
            <a:headEnd/>
            <a:tailEnd type="triangl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563972" dir="14049741" sx="125000" sy="125000" algn="tl" rotWithShape="0">
                    <a:srgbClr val="C7DFD3"/>
                  </a:outerShdw>
                </a:effectLst>
              </a14:hiddenEffects>
            </a:ext>
          </a:extLst>
        </p:spPr>
      </p:cxnSp>
      <p:sp>
        <p:nvSpPr>
          <p:cNvPr id="20" name="TextBox 5"/>
          <p:cNvSpPr txBox="1">
            <a:spLocks noChangeArrowheads="1"/>
          </p:cNvSpPr>
          <p:nvPr/>
        </p:nvSpPr>
        <p:spPr bwMode="auto">
          <a:xfrm>
            <a:off x="8256600" y="4263380"/>
            <a:ext cx="1547813" cy="923330"/>
          </a:xfrm>
          <a:prstGeom prst="rect">
            <a:avLst/>
          </a:prstGeom>
          <a:solidFill>
            <a:srgbClr val="00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pt-PT" sz="1800" b="1" dirty="0">
                <a:solidFill>
                  <a:schemeClr val="bg1"/>
                </a:solidFill>
                <a:latin typeface="Gill Sans MT" pitchFamily="34" charset="0"/>
              </a:rPr>
              <a:t>distance dependent CI</a:t>
            </a:r>
            <a:endParaRPr lang="en-US" sz="1800" b="1" dirty="0">
              <a:solidFill>
                <a:schemeClr val="bg1"/>
              </a:solidFill>
              <a:latin typeface="Gill Sans MT" pitchFamily="34" charset="0"/>
            </a:endParaRPr>
          </a:p>
        </p:txBody>
      </p:sp>
      <p:cxnSp>
        <p:nvCxnSpPr>
          <p:cNvPr id="21" name="Straight Arrow Connector 7"/>
          <p:cNvCxnSpPr>
            <a:cxnSpLocks noChangeShapeType="1"/>
          </p:cNvCxnSpPr>
          <p:nvPr/>
        </p:nvCxnSpPr>
        <p:spPr bwMode="auto">
          <a:xfrm flipV="1">
            <a:off x="8983674" y="3140968"/>
            <a:ext cx="0" cy="1116000"/>
          </a:xfrm>
          <a:prstGeom prst="straightConnector1">
            <a:avLst/>
          </a:prstGeom>
          <a:noFill/>
          <a:ln w="38100" algn="ctr">
            <a:solidFill>
              <a:srgbClr val="009900"/>
            </a:solidFill>
            <a:round/>
            <a:headEnd/>
            <a:tailEnd type="triangl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563972" dir="14049741" sx="125000" sy="125000" algn="tl" rotWithShape="0">
                    <a:srgbClr val="C7DFD3"/>
                  </a:outerShdw>
                </a:effectLst>
              </a14:hiddenEffects>
            </a:ext>
          </a:extLst>
        </p:spPr>
      </p:cxn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33175101"/>
              </p:ext>
            </p:extLst>
          </p:nvPr>
        </p:nvGraphicFramePr>
        <p:xfrm>
          <a:off x="4173029" y="5258761"/>
          <a:ext cx="857250" cy="62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16" name="Equation" r:id="rId5" imgW="571252" imgH="418918" progId="Equation.3">
                  <p:embed/>
                </p:oleObj>
              </mc:Choice>
              <mc:Fallback>
                <p:oleObj name="Equation" r:id="rId5" imgW="571252" imgH="418918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73029" y="5258761"/>
                        <a:ext cx="857250" cy="628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925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  <p:bldP spid="13" grpId="0" animBg="1"/>
      <p:bldP spid="2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err="1"/>
              <a:t>Height</a:t>
            </a:r>
            <a:r>
              <a:rPr lang="pt-PT" dirty="0"/>
              <a:t> </a:t>
            </a:r>
            <a:r>
              <a:rPr lang="pt-PT" dirty="0" err="1"/>
              <a:t>estimation</a:t>
            </a:r>
            <a:r>
              <a:rPr lang="pt-PT" dirty="0"/>
              <a:t> - example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PT" dirty="0"/>
              <a:t>GLOB-tree model </a:t>
            </a:r>
          </a:p>
          <a:p>
            <a:r>
              <a:rPr lang="pt-PT" sz="2000" dirty="0"/>
              <a:t>Young stands (t&lt;4 years)</a:t>
            </a:r>
          </a:p>
          <a:p>
            <a:endParaRPr lang="pt-PT" sz="2000" dirty="0"/>
          </a:p>
          <a:p>
            <a:pPr marL="0" indent="0">
              <a:buNone/>
            </a:pPr>
            <a:endParaRPr lang="pt-PT" dirty="0"/>
          </a:p>
          <a:p>
            <a:r>
              <a:rPr lang="pt-PT" sz="2000" dirty="0"/>
              <a:t>Adult stands (t&gt;4 years)</a:t>
            </a:r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6003635" y="2931469"/>
            <a:ext cx="18473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563972" dir="14049741" sx="125000" sy="125000" algn="tl" rotWithShape="0">
                    <a:srgbClr val="C7DFD3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293" name="Rectangle 6"/>
          <p:cNvSpPr>
            <a:spLocks noChangeArrowheads="1"/>
          </p:cNvSpPr>
          <p:nvPr/>
        </p:nvSpPr>
        <p:spPr bwMode="auto">
          <a:xfrm>
            <a:off x="6003635" y="2950519"/>
            <a:ext cx="18473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563972" dir="14049741" sx="125000" sy="125000" algn="tl" rotWithShape="0">
                    <a:srgbClr val="C7DFD3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9046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7596378"/>
              </p:ext>
            </p:extLst>
          </p:nvPr>
        </p:nvGraphicFramePr>
        <p:xfrm>
          <a:off x="2042864" y="2822700"/>
          <a:ext cx="8229600" cy="822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45" name="Equation" r:id="rId3" imgW="6858000" imgH="685800" progId="Equation.3">
                  <p:embed/>
                </p:oleObj>
              </mc:Choice>
              <mc:Fallback>
                <p:oleObj name="Equation" r:id="rId3" imgW="6858000" imgH="6858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42864" y="2822700"/>
                        <a:ext cx="8229600" cy="822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5" name="Rectangle 8"/>
          <p:cNvSpPr>
            <a:spLocks noChangeArrowheads="1"/>
          </p:cNvSpPr>
          <p:nvPr/>
        </p:nvSpPr>
        <p:spPr bwMode="auto">
          <a:xfrm>
            <a:off x="6003635" y="2950519"/>
            <a:ext cx="18473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563972" dir="14049741" sx="125000" sy="125000" algn="tl" rotWithShape="0">
                    <a:srgbClr val="C7DFD3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90471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00658031"/>
              </p:ext>
            </p:extLst>
          </p:nvPr>
        </p:nvGraphicFramePr>
        <p:xfrm>
          <a:off x="2349500" y="4694908"/>
          <a:ext cx="7361238" cy="822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46" name="Equation" r:id="rId5" imgW="6134100" imgH="685800" progId="Equation.3">
                  <p:embed/>
                </p:oleObj>
              </mc:Choice>
              <mc:Fallback>
                <p:oleObj name="Equation" r:id="rId5" imgW="6134100" imgH="6858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49500" y="4694908"/>
                        <a:ext cx="7361238" cy="822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90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90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304800"/>
            <a:ext cx="11480800" cy="1143000"/>
          </a:xfrm>
        </p:spPr>
        <p:txBody>
          <a:bodyPr/>
          <a:lstStyle/>
          <a:p>
            <a:r>
              <a:rPr lang="pt-PT" dirty="0"/>
              <a:t>Crown variables - </a:t>
            </a:r>
            <a:r>
              <a:rPr lang="pt-PT" dirty="0" err="1"/>
              <a:t>example</a:t>
            </a:r>
            <a:endParaRPr lang="pt-PT" dirty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PT" dirty="0"/>
              <a:t> GLOB-tree model – crown ratio</a:t>
            </a:r>
          </a:p>
        </p:txBody>
      </p:sp>
      <p:sp>
        <p:nvSpPr>
          <p:cNvPr id="13316" name="Rectangle 5"/>
          <p:cNvSpPr>
            <a:spLocks noChangeArrowheads="1"/>
          </p:cNvSpPr>
          <p:nvPr/>
        </p:nvSpPr>
        <p:spPr bwMode="auto">
          <a:xfrm>
            <a:off x="6003635" y="2931469"/>
            <a:ext cx="18473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563972" dir="14049741" sx="125000" sy="125000" algn="tl" rotWithShape="0">
                    <a:srgbClr val="C7DFD3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8739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63953452"/>
              </p:ext>
            </p:extLst>
          </p:nvPr>
        </p:nvGraphicFramePr>
        <p:xfrm>
          <a:off x="2639616" y="3000375"/>
          <a:ext cx="6705600" cy="857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42" name="Equation" r:id="rId3" imgW="4470400" imgH="571500" progId="Equation.3">
                  <p:embed/>
                </p:oleObj>
              </mc:Choice>
              <mc:Fallback>
                <p:oleObj name="Equation" r:id="rId3" imgW="4470400" imgH="5715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39616" y="3000375"/>
                        <a:ext cx="6705600" cy="857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7968568" y="5373216"/>
            <a:ext cx="1547813" cy="646112"/>
          </a:xfrm>
          <a:prstGeom prst="rect">
            <a:avLst/>
          </a:prstGeom>
          <a:solidFill>
            <a:srgbClr val="00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pt-PT" sz="1800" b="1" dirty="0">
                <a:solidFill>
                  <a:schemeClr val="bg1"/>
                </a:solidFill>
                <a:latin typeface="Gill Sans MT" pitchFamily="34" charset="0"/>
              </a:rPr>
              <a:t>Tree dimension</a:t>
            </a:r>
            <a:endParaRPr lang="en-US" sz="1800" b="1" dirty="0">
              <a:solidFill>
                <a:schemeClr val="bg1"/>
              </a:solidFill>
              <a:latin typeface="Gill Sans MT" pitchFamily="34" charset="0"/>
            </a:endParaRPr>
          </a:p>
        </p:txBody>
      </p:sp>
      <p:cxnSp>
        <p:nvCxnSpPr>
          <p:cNvPr id="7" name="Straight Arrow Connector 7"/>
          <p:cNvCxnSpPr>
            <a:cxnSpLocks noChangeShapeType="1"/>
          </p:cNvCxnSpPr>
          <p:nvPr/>
        </p:nvCxnSpPr>
        <p:spPr bwMode="auto">
          <a:xfrm flipV="1">
            <a:off x="8695642" y="3537116"/>
            <a:ext cx="0" cy="1870616"/>
          </a:xfrm>
          <a:prstGeom prst="straightConnector1">
            <a:avLst/>
          </a:prstGeom>
          <a:noFill/>
          <a:ln w="38100" algn="ctr">
            <a:solidFill>
              <a:srgbClr val="009900"/>
            </a:solidFill>
            <a:round/>
            <a:headEnd/>
            <a:tailEnd type="triangl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563972" dir="14049741" sx="125000" sy="125000" algn="tl" rotWithShape="0">
                    <a:srgbClr val="C7DFD3"/>
                  </a:outerShdw>
                </a:effectLst>
              </a14:hiddenEffects>
            </a:ext>
          </a:extLst>
        </p:spPr>
      </p:cxnSp>
      <p:sp>
        <p:nvSpPr>
          <p:cNvPr id="8" name="TextBox 11"/>
          <p:cNvSpPr txBox="1">
            <a:spLocks noChangeArrowheads="1"/>
          </p:cNvSpPr>
          <p:nvPr/>
        </p:nvSpPr>
        <p:spPr bwMode="auto">
          <a:xfrm>
            <a:off x="5592304" y="4367064"/>
            <a:ext cx="1547812" cy="646113"/>
          </a:xfrm>
          <a:prstGeom prst="rect">
            <a:avLst/>
          </a:prstGeom>
          <a:solidFill>
            <a:srgbClr val="FF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pt-PT" sz="1800" b="1" dirty="0">
                <a:solidFill>
                  <a:schemeClr val="bg1"/>
                </a:solidFill>
                <a:latin typeface="Gill Sans MT" pitchFamily="34" charset="0"/>
              </a:rPr>
              <a:t>Stand density</a:t>
            </a:r>
            <a:endParaRPr lang="en-US" sz="1800" b="1" dirty="0">
              <a:solidFill>
                <a:schemeClr val="bg1"/>
              </a:solidFill>
              <a:latin typeface="Gill Sans MT" pitchFamily="34" charset="0"/>
            </a:endParaRPr>
          </a:p>
        </p:txBody>
      </p:sp>
      <p:cxnSp>
        <p:nvCxnSpPr>
          <p:cNvPr id="9" name="Straight Arrow Connector 13"/>
          <p:cNvCxnSpPr>
            <a:cxnSpLocks noChangeShapeType="1"/>
          </p:cNvCxnSpPr>
          <p:nvPr/>
        </p:nvCxnSpPr>
        <p:spPr bwMode="auto">
          <a:xfrm flipV="1">
            <a:off x="6471779" y="3502967"/>
            <a:ext cx="0" cy="864000"/>
          </a:xfrm>
          <a:prstGeom prst="straightConnector1">
            <a:avLst/>
          </a:prstGeom>
          <a:noFill/>
          <a:ln w="38100" algn="ctr">
            <a:solidFill>
              <a:srgbClr val="FF9900"/>
            </a:solidFill>
            <a:round/>
            <a:headEnd/>
            <a:tailEnd type="triangl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563972" dir="14049741" sx="125000" sy="125000" algn="tl" rotWithShape="0">
                    <a:srgbClr val="C7DFD3"/>
                  </a:outerShdw>
                </a:effectLst>
              </a14:hiddenEffects>
            </a:ext>
          </a:extLst>
        </p:spPr>
      </p:cxn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4728208" y="5492336"/>
            <a:ext cx="1547813" cy="369332"/>
          </a:xfrm>
          <a:prstGeom prst="rect">
            <a:avLst/>
          </a:prstGeom>
          <a:solidFill>
            <a:srgbClr val="00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pt-PT" sz="1800" b="1" dirty="0">
                <a:solidFill>
                  <a:schemeClr val="bg1"/>
                </a:solidFill>
                <a:latin typeface="Gill Sans MT" pitchFamily="34" charset="0"/>
              </a:rPr>
              <a:t>Tree age</a:t>
            </a:r>
            <a:endParaRPr lang="en-US" sz="1800" b="1" dirty="0">
              <a:solidFill>
                <a:schemeClr val="bg1"/>
              </a:solidFill>
              <a:latin typeface="Gill Sans MT" pitchFamily="34" charset="0"/>
            </a:endParaRPr>
          </a:p>
        </p:txBody>
      </p:sp>
      <p:cxnSp>
        <p:nvCxnSpPr>
          <p:cNvPr id="11" name="Straight Arrow Connector 7"/>
          <p:cNvCxnSpPr>
            <a:cxnSpLocks noChangeShapeType="1"/>
          </p:cNvCxnSpPr>
          <p:nvPr/>
        </p:nvCxnSpPr>
        <p:spPr bwMode="auto">
          <a:xfrm flipV="1">
            <a:off x="5455282" y="3609020"/>
            <a:ext cx="0" cy="1870616"/>
          </a:xfrm>
          <a:prstGeom prst="straightConnector1">
            <a:avLst/>
          </a:prstGeom>
          <a:noFill/>
          <a:ln w="38100" algn="ctr">
            <a:solidFill>
              <a:srgbClr val="009900"/>
            </a:solidFill>
            <a:round/>
            <a:headEnd/>
            <a:tailEnd type="triangl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563972" dir="14049741" sx="125000" sy="125000" algn="tl" rotWithShape="0">
                    <a:srgbClr val="C7DFD3"/>
                  </a:outerShdw>
                </a:effectLst>
              </a14:hiddenEffects>
            </a:ext>
          </a:extLst>
        </p:spPr>
      </p:cxn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7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1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Predicting tree mortality - </a:t>
            </a:r>
            <a:r>
              <a:rPr lang="pt-PT" dirty="0" err="1"/>
              <a:t>example</a:t>
            </a:r>
            <a:endParaRPr lang="pt-PT" dirty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PT" dirty="0"/>
              <a:t> GLOB-tree model</a:t>
            </a:r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6003635" y="2931469"/>
            <a:ext cx="18473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563972" dir="14049741" sx="125000" sy="125000" algn="tl" rotWithShape="0">
                    <a:srgbClr val="C7DFD3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6389" name="Rectangle 7"/>
          <p:cNvSpPr>
            <a:spLocks noChangeArrowheads="1"/>
          </p:cNvSpPr>
          <p:nvPr/>
        </p:nvSpPr>
        <p:spPr bwMode="auto">
          <a:xfrm>
            <a:off x="6003635" y="2988619"/>
            <a:ext cx="18473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563972" dir="14049741" sx="125000" sy="125000" algn="tl" rotWithShape="0">
                    <a:srgbClr val="C7DFD3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" name="TextBox 11"/>
          <p:cNvSpPr txBox="1">
            <a:spLocks noChangeArrowheads="1"/>
          </p:cNvSpPr>
          <p:nvPr/>
        </p:nvSpPr>
        <p:spPr bwMode="auto">
          <a:xfrm>
            <a:off x="6096000" y="4500940"/>
            <a:ext cx="1547812" cy="92333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pt-PT" sz="1800" b="1" dirty="0">
                <a:solidFill>
                  <a:schemeClr val="bg1"/>
                </a:solidFill>
                <a:latin typeface="Gill Sans MT" pitchFamily="34" charset="0"/>
              </a:rPr>
              <a:t>Distance independent CI</a:t>
            </a:r>
            <a:endParaRPr lang="en-US" sz="1800" b="1" dirty="0">
              <a:solidFill>
                <a:schemeClr val="bg1"/>
              </a:solidFill>
              <a:latin typeface="Gill Sans MT" pitchFamily="34" charset="0"/>
            </a:endParaRPr>
          </a:p>
        </p:txBody>
      </p:sp>
      <p:cxnSp>
        <p:nvCxnSpPr>
          <p:cNvPr id="9" name="Straight Arrow Connector 13"/>
          <p:cNvCxnSpPr>
            <a:cxnSpLocks noChangeShapeType="1"/>
          </p:cNvCxnSpPr>
          <p:nvPr/>
        </p:nvCxnSpPr>
        <p:spPr bwMode="auto">
          <a:xfrm flipV="1">
            <a:off x="6975475" y="2996952"/>
            <a:ext cx="0" cy="1503990"/>
          </a:xfrm>
          <a:prstGeom prst="straightConnector1">
            <a:avLst/>
          </a:prstGeom>
          <a:noFill/>
          <a:ln w="38100" algn="ctr">
            <a:solidFill>
              <a:srgbClr val="92D050"/>
            </a:solidFill>
            <a:round/>
            <a:headEnd/>
            <a:tailEnd type="triangl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563972" dir="14049741" sx="125000" sy="125000" algn="tl" rotWithShape="0">
                    <a:srgbClr val="C7DFD3"/>
                  </a:outerShdw>
                </a:effectLst>
              </a14:hiddenEffects>
            </a:ext>
          </a:extLst>
        </p:spPr>
      </p:cxn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89187257"/>
              </p:ext>
            </p:extLst>
          </p:nvPr>
        </p:nvGraphicFramePr>
        <p:xfrm>
          <a:off x="6456040" y="5428642"/>
          <a:ext cx="857250" cy="62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43" name="Equation" r:id="rId3" imgW="571252" imgH="418918" progId="Equation.3">
                  <p:embed/>
                </p:oleObj>
              </mc:Choice>
              <mc:Fallback>
                <p:oleObj name="Equation" r:id="rId3" imgW="571252" imgH="418918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56040" y="5428642"/>
                        <a:ext cx="857250" cy="628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4" name="Straight Arrow Connector 13"/>
          <p:cNvCxnSpPr>
            <a:cxnSpLocks noChangeShapeType="1"/>
          </p:cNvCxnSpPr>
          <p:nvPr/>
        </p:nvCxnSpPr>
        <p:spPr bwMode="auto">
          <a:xfrm flipV="1">
            <a:off x="7176120" y="3537116"/>
            <a:ext cx="0" cy="936000"/>
          </a:xfrm>
          <a:prstGeom prst="straightConnector1">
            <a:avLst/>
          </a:prstGeom>
          <a:noFill/>
          <a:ln w="38100" algn="ctr">
            <a:solidFill>
              <a:srgbClr val="92D050"/>
            </a:solidFill>
            <a:round/>
            <a:headEnd/>
            <a:tailEnd type="triangl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563972" dir="14049741" sx="125000" sy="125000" algn="tl" rotWithShape="0">
                    <a:srgbClr val="C7DFD3"/>
                  </a:outerShdw>
                </a:effectLst>
              </a14:hiddenEffects>
            </a:ext>
          </a:extLst>
        </p:spPr>
      </p:cxnSp>
      <p:sp>
        <p:nvSpPr>
          <p:cNvPr id="15" name="TextBox 5"/>
          <p:cNvSpPr txBox="1">
            <a:spLocks noChangeArrowheads="1"/>
          </p:cNvSpPr>
          <p:nvPr/>
        </p:nvSpPr>
        <p:spPr bwMode="auto">
          <a:xfrm>
            <a:off x="7536520" y="5420432"/>
            <a:ext cx="1547813" cy="646112"/>
          </a:xfrm>
          <a:prstGeom prst="rect">
            <a:avLst/>
          </a:prstGeom>
          <a:solidFill>
            <a:srgbClr val="00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pt-PT" sz="1800" b="1" dirty="0">
                <a:solidFill>
                  <a:schemeClr val="bg1"/>
                </a:solidFill>
                <a:latin typeface="Gill Sans MT" pitchFamily="34" charset="0"/>
              </a:rPr>
              <a:t>Tree dimension</a:t>
            </a:r>
            <a:endParaRPr lang="en-US" sz="1800" b="1" dirty="0">
              <a:solidFill>
                <a:schemeClr val="bg1"/>
              </a:solidFill>
              <a:latin typeface="Gill Sans MT" pitchFamily="34" charset="0"/>
            </a:endParaRPr>
          </a:p>
        </p:txBody>
      </p:sp>
      <p:cxnSp>
        <p:nvCxnSpPr>
          <p:cNvPr id="16" name="Straight Arrow Connector 7"/>
          <p:cNvCxnSpPr>
            <a:cxnSpLocks noChangeShapeType="1"/>
          </p:cNvCxnSpPr>
          <p:nvPr/>
        </p:nvCxnSpPr>
        <p:spPr bwMode="auto">
          <a:xfrm flipV="1">
            <a:off x="8263594" y="3537116"/>
            <a:ext cx="0" cy="1870616"/>
          </a:xfrm>
          <a:prstGeom prst="straightConnector1">
            <a:avLst/>
          </a:prstGeom>
          <a:noFill/>
          <a:ln w="38100" algn="ctr">
            <a:solidFill>
              <a:srgbClr val="009900"/>
            </a:solidFill>
            <a:round/>
            <a:headEnd/>
            <a:tailEnd type="triangl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563972" dir="14049741" sx="125000" sy="125000" algn="tl" rotWithShape="0">
                    <a:srgbClr val="C7DFD3"/>
                  </a:outerShdw>
                </a:effectLst>
              </a14:hiddenEffects>
            </a:ext>
          </a:extLst>
        </p:spPr>
      </p:cxnSp>
      <p:cxnSp>
        <p:nvCxnSpPr>
          <p:cNvPr id="17" name="Straight Arrow Connector 9"/>
          <p:cNvCxnSpPr>
            <a:cxnSpLocks noChangeShapeType="1"/>
          </p:cNvCxnSpPr>
          <p:nvPr/>
        </p:nvCxnSpPr>
        <p:spPr bwMode="auto">
          <a:xfrm flipV="1">
            <a:off x="8415994" y="2816932"/>
            <a:ext cx="0" cy="2627312"/>
          </a:xfrm>
          <a:prstGeom prst="straightConnector1">
            <a:avLst/>
          </a:prstGeom>
          <a:noFill/>
          <a:ln w="38100" algn="ctr">
            <a:solidFill>
              <a:srgbClr val="009900"/>
            </a:solidFill>
            <a:round/>
            <a:headEnd/>
            <a:tailEnd type="triangl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563972" dir="14049741" sx="125000" sy="125000" algn="tl" rotWithShape="0">
                    <a:srgbClr val="C7DFD3"/>
                  </a:outerShdw>
                </a:effectLst>
              </a14:hiddenEffects>
            </a:ext>
          </a:extLst>
        </p:spPr>
      </p:cxnSp>
      <p:sp>
        <p:nvSpPr>
          <p:cNvPr id="18" name="TextBox 11"/>
          <p:cNvSpPr txBox="1">
            <a:spLocks noChangeArrowheads="1"/>
          </p:cNvSpPr>
          <p:nvPr/>
        </p:nvSpPr>
        <p:spPr bwMode="auto">
          <a:xfrm>
            <a:off x="4944232" y="3789041"/>
            <a:ext cx="1547812" cy="646113"/>
          </a:xfrm>
          <a:prstGeom prst="rect">
            <a:avLst/>
          </a:prstGeom>
          <a:solidFill>
            <a:srgbClr val="FF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pt-PT" sz="1800" b="1" dirty="0">
                <a:solidFill>
                  <a:schemeClr val="bg1"/>
                </a:solidFill>
                <a:latin typeface="Gill Sans MT" pitchFamily="34" charset="0"/>
              </a:rPr>
              <a:t>Stand density</a:t>
            </a:r>
            <a:endParaRPr lang="en-US" sz="1800" b="1" dirty="0">
              <a:solidFill>
                <a:schemeClr val="bg1"/>
              </a:solidFill>
              <a:latin typeface="Gill Sans MT" pitchFamily="34" charset="0"/>
            </a:endParaRPr>
          </a:p>
        </p:txBody>
      </p:sp>
      <p:cxnSp>
        <p:nvCxnSpPr>
          <p:cNvPr id="19" name="Straight Arrow Connector 13"/>
          <p:cNvCxnSpPr>
            <a:cxnSpLocks noChangeShapeType="1"/>
          </p:cNvCxnSpPr>
          <p:nvPr/>
        </p:nvCxnSpPr>
        <p:spPr bwMode="auto">
          <a:xfrm flipV="1">
            <a:off x="5823707" y="2924944"/>
            <a:ext cx="0" cy="864000"/>
          </a:xfrm>
          <a:prstGeom prst="straightConnector1">
            <a:avLst/>
          </a:prstGeom>
          <a:noFill/>
          <a:ln w="38100" algn="ctr">
            <a:solidFill>
              <a:srgbClr val="FF9900"/>
            </a:solidFill>
            <a:round/>
            <a:headEnd/>
            <a:tailEnd type="triangl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563972" dir="14049741" sx="125000" sy="125000" algn="tl" rotWithShape="0">
                    <a:srgbClr val="C7DFD3"/>
                  </a:outerShdw>
                </a:effectLst>
              </a14:hiddenEffects>
            </a:ext>
          </a:extLst>
        </p:spPr>
      </p:cxnSp>
      <p:cxnSp>
        <p:nvCxnSpPr>
          <p:cNvPr id="20" name="Straight Arrow Connector 13"/>
          <p:cNvCxnSpPr>
            <a:cxnSpLocks noChangeShapeType="1"/>
          </p:cNvCxnSpPr>
          <p:nvPr/>
        </p:nvCxnSpPr>
        <p:spPr bwMode="auto">
          <a:xfrm flipV="1">
            <a:off x="5976107" y="3077344"/>
            <a:ext cx="0" cy="756000"/>
          </a:xfrm>
          <a:prstGeom prst="straightConnector1">
            <a:avLst/>
          </a:prstGeom>
          <a:noFill/>
          <a:ln w="38100" algn="ctr">
            <a:solidFill>
              <a:srgbClr val="FF9900"/>
            </a:solidFill>
            <a:round/>
            <a:headEnd/>
            <a:tailEnd type="triangl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563972" dir="14049741" sx="125000" sy="125000" algn="tl" rotWithShape="0">
                    <a:srgbClr val="C7DFD3"/>
                  </a:outerShdw>
                </a:effectLst>
              </a14:hiddenEffects>
            </a:ext>
          </a:extLst>
        </p:spPr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687C894A-EF4C-4BC8-8115-4CFD8683631B}"/>
              </a:ext>
            </a:extLst>
          </p:cNvPr>
          <p:cNvSpPr txBox="1"/>
          <p:nvPr/>
        </p:nvSpPr>
        <p:spPr>
          <a:xfrm>
            <a:off x="3323692" y="3077344"/>
            <a:ext cx="4247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99442B94-1D4A-4BAD-B355-3C80B7D6C4AF}"/>
              </a:ext>
            </a:extLst>
          </p:cNvPr>
          <p:cNvGrpSpPr/>
          <p:nvPr/>
        </p:nvGrpSpPr>
        <p:grpSpPr>
          <a:xfrm>
            <a:off x="2063552" y="2676525"/>
            <a:ext cx="6364486" cy="973138"/>
            <a:chOff x="2063552" y="2676525"/>
            <a:chExt cx="6364486" cy="973138"/>
          </a:xfrm>
          <a:solidFill>
            <a:schemeClr val="bg1"/>
          </a:solidFill>
        </p:grpSpPr>
        <p:graphicFrame>
          <p:nvGraphicFramePr>
            <p:cNvPr id="193542" name="Object 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782616628"/>
                </p:ext>
              </p:extLst>
            </p:nvPr>
          </p:nvGraphicFramePr>
          <p:xfrm>
            <a:off x="2640013" y="2676525"/>
            <a:ext cx="5788025" cy="9731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444" name="Equation" r:id="rId5" imgW="3619440" imgH="609480" progId="Equation.3">
                    <p:embed/>
                  </p:oleObj>
                </mc:Choice>
                <mc:Fallback>
                  <p:oleObj name="Equation" r:id="rId5" imgW="3619440" imgH="609480" progId="Equation.3">
                    <p:embed/>
                    <p:pic>
                      <p:nvPicPr>
                        <p:cNvPr id="0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40013" y="2676525"/>
                          <a:ext cx="5788025" cy="9731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C284FC9E-AE40-4018-974A-36CC7CA20C1F}"/>
                </a:ext>
              </a:extLst>
            </p:cNvPr>
            <p:cNvSpPr txBox="1"/>
            <p:nvPr/>
          </p:nvSpPr>
          <p:spPr>
            <a:xfrm>
              <a:off x="2063552" y="2996952"/>
              <a:ext cx="1778835" cy="36933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pt-PT" sz="1800" i="1" dirty="0">
                  <a:latin typeface="Calibri" panose="020F0502020204030204" pitchFamily="34" charset="0"/>
                  <a:cs typeface="Calibri" panose="020F0502020204030204" pitchFamily="34" charset="0"/>
                </a:rPr>
                <a:t>P</a:t>
              </a:r>
              <a:r>
                <a:rPr lang="pt-PT" sz="1800" dirty="0">
                  <a:latin typeface="Calibri" panose="020F0502020204030204" pitchFamily="34" charset="0"/>
                  <a:cs typeface="Calibri" panose="020F0502020204030204" pitchFamily="34" charset="0"/>
                </a:rPr>
                <a:t> (</a:t>
              </a:r>
              <a:r>
                <a:rPr lang="pt-PT" sz="1800" dirty="0" err="1">
                  <a:latin typeface="Calibri" panose="020F0502020204030204" pitchFamily="34" charset="0"/>
                  <a:cs typeface="Calibri" panose="020F0502020204030204" pitchFamily="34" charset="0"/>
                </a:rPr>
                <a:t>tree</a:t>
              </a:r>
              <a:r>
                <a:rPr lang="pt-PT" sz="1800" dirty="0"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pt-PT" sz="1800" dirty="0" err="1">
                  <a:latin typeface="Calibri" panose="020F0502020204030204" pitchFamily="34" charset="0"/>
                  <a:cs typeface="Calibri" panose="020F0502020204030204" pitchFamily="34" charset="0"/>
                </a:rPr>
                <a:t>survives</a:t>
              </a:r>
              <a:r>
                <a:rPr lang="pt-PT" sz="1800" dirty="0">
                  <a:latin typeface="Calibri" panose="020F0502020204030204" pitchFamily="34" charset="0"/>
                  <a:cs typeface="Calibri" panose="020F0502020204030204" pitchFamily="34" charset="0"/>
                </a:rPr>
                <a:t>)</a:t>
              </a:r>
              <a:endParaRPr lang="en-GB" sz="18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5" grpId="0" animBg="1"/>
      <p:bldP spid="1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PT" sz="3000"/>
              <a:t>Individual tree models – state variables</a:t>
            </a:r>
            <a:endParaRPr lang="en-US" sz="300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pt-PT" dirty="0"/>
              <a:t>The most common principal variables</a:t>
            </a:r>
          </a:p>
          <a:p>
            <a:pPr lvl="1">
              <a:defRPr/>
            </a:pPr>
            <a:r>
              <a:rPr lang="pt-PT" dirty="0"/>
              <a:t>Dominant height (stand level variable)</a:t>
            </a:r>
          </a:p>
          <a:p>
            <a:pPr lvl="1">
              <a:defRPr/>
            </a:pPr>
            <a:r>
              <a:rPr lang="pt-PT" dirty="0"/>
              <a:t>Diameter at breast height</a:t>
            </a:r>
          </a:p>
          <a:p>
            <a:pPr lvl="1">
              <a:defRPr/>
            </a:pPr>
            <a:r>
              <a:rPr lang="pt-PT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Tree height may also be a principal variable</a:t>
            </a:r>
          </a:p>
          <a:p>
            <a:pPr>
              <a:defRPr/>
            </a:pPr>
            <a:r>
              <a:rPr lang="pt-PT" dirty="0"/>
              <a:t>Derived variables</a:t>
            </a:r>
          </a:p>
          <a:p>
            <a:pPr lvl="1">
              <a:defRPr/>
            </a:pPr>
            <a:r>
              <a:rPr lang="en-GB" dirty="0"/>
              <a:t>Tree: total height and height to the base of the crown, tree volume, tree biomass (total and per component), sometimes crown width</a:t>
            </a:r>
          </a:p>
          <a:p>
            <a:pPr lvl="1">
              <a:defRPr/>
            </a:pPr>
            <a:r>
              <a:rPr lang="pt-PT" dirty="0"/>
              <a:t>Stand: all variables except dominant height</a:t>
            </a:r>
            <a:endParaRPr lang="en-US" dirty="0"/>
          </a:p>
        </p:txBody>
      </p:sp>
    </p:spTree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err="1"/>
              <a:t>Calculus</a:t>
            </a:r>
            <a:r>
              <a:rPr lang="pt-PT" dirty="0"/>
              <a:t> </a:t>
            </a:r>
            <a:r>
              <a:rPr lang="pt-PT" dirty="0" err="1"/>
              <a:t>of</a:t>
            </a:r>
            <a:r>
              <a:rPr lang="pt-PT" dirty="0"/>
              <a:t> stand </a:t>
            </a:r>
            <a:r>
              <a:rPr lang="pt-PT" dirty="0" err="1"/>
              <a:t>variables</a:t>
            </a:r>
            <a:r>
              <a:rPr lang="pt-PT" dirty="0"/>
              <a:t> – </a:t>
            </a:r>
            <a:r>
              <a:rPr lang="pt-PT" dirty="0" err="1"/>
              <a:t>example</a:t>
            </a:r>
            <a:r>
              <a:rPr lang="pt-PT" dirty="0"/>
              <a:t> for stand volume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6400" y="1752600"/>
            <a:ext cx="11480800" cy="4664732"/>
          </a:xfrm>
        </p:spPr>
        <p:txBody>
          <a:bodyPr/>
          <a:lstStyle/>
          <a:p>
            <a:r>
              <a:rPr lang="en-GB" sz="2200"/>
              <a:t>Start with a list of all trees at time t1 (at least tree diameter)</a:t>
            </a:r>
          </a:p>
          <a:p>
            <a:r>
              <a:rPr lang="en-GB" sz="2200"/>
              <a:t>Growth module:</a:t>
            </a:r>
          </a:p>
          <a:p>
            <a:pPr lvl="1"/>
            <a:r>
              <a:rPr lang="en-GB" sz="2000"/>
              <a:t>Prediction of tree mortality and of tree diameter growth for each tree</a:t>
            </a:r>
          </a:p>
          <a:p>
            <a:pPr lvl="1"/>
            <a:r>
              <a:rPr lang="en-GB" sz="2000"/>
              <a:t>Eventually, prediction of height growth for each tree</a:t>
            </a:r>
          </a:p>
          <a:p>
            <a:r>
              <a:rPr lang="en-GB" sz="2200"/>
              <a:t>Calculus module</a:t>
            </a:r>
          </a:p>
          <a:p>
            <a:pPr lvl="1"/>
            <a:r>
              <a:rPr lang="en-GB" sz="2000"/>
              <a:t>Estimation of tree height with a height-diameter curve (if not predicted in the GM)</a:t>
            </a:r>
          </a:p>
          <a:p>
            <a:pPr lvl="1"/>
            <a:r>
              <a:rPr lang="en-GB" sz="2000"/>
              <a:t>Estimation of the volume for each tree with a volume equation</a:t>
            </a:r>
          </a:p>
          <a:p>
            <a:pPr lvl="1"/>
            <a:r>
              <a:rPr lang="en-GB" sz="2000"/>
              <a:t>Calculus of plot volume by summing up the volume of every tree in the plot</a:t>
            </a:r>
          </a:p>
          <a:p>
            <a:pPr lvl="1"/>
            <a:r>
              <a:rPr lang="en-GB" sz="2000"/>
              <a:t>Expansion to the ha, using the respective expansion factor (10000/plot area) – many models use 1 ha plots therefore this step is not needed</a:t>
            </a:r>
          </a:p>
        </p:txBody>
      </p:sp>
    </p:spTree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Modeling individual tree dbh growth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Several methods have been used to model tree </a:t>
            </a:r>
            <a:r>
              <a:rPr lang="en-GB" dirty="0" err="1"/>
              <a:t>dbh</a:t>
            </a:r>
            <a:r>
              <a:rPr lang="en-GB" dirty="0"/>
              <a:t> growth, which may be classified as:</a:t>
            </a:r>
          </a:p>
          <a:p>
            <a:pPr lvl="1"/>
            <a:r>
              <a:rPr lang="en-GB" dirty="0"/>
              <a:t>Linear or nonlinear regression models using </a:t>
            </a:r>
            <a:r>
              <a:rPr lang="en-GB" i="1" dirty="0"/>
              <a:t>i</a:t>
            </a:r>
            <a:r>
              <a:rPr lang="en-GB" i="1" baseline="-25000" dirty="0"/>
              <a:t>d</a:t>
            </a:r>
            <a:r>
              <a:rPr lang="en-GB" dirty="0"/>
              <a:t> or </a:t>
            </a:r>
            <a:r>
              <a:rPr lang="en-GB" i="1" dirty="0" err="1"/>
              <a:t>i</a:t>
            </a:r>
            <a:r>
              <a:rPr lang="en-GB" i="1" baseline="-25000" dirty="0" err="1"/>
              <a:t>g</a:t>
            </a:r>
            <a:r>
              <a:rPr lang="en-GB" i="1" baseline="-25000" dirty="0"/>
              <a:t> </a:t>
            </a:r>
            <a:r>
              <a:rPr lang="en-GB" dirty="0"/>
              <a:t>as dependent variable</a:t>
            </a:r>
          </a:p>
          <a:p>
            <a:pPr lvl="1"/>
            <a:r>
              <a:rPr lang="en-GB" dirty="0"/>
              <a:t>Difference equations (</a:t>
            </a:r>
            <a:r>
              <a:rPr lang="en-GB" i="1" dirty="0"/>
              <a:t>d</a:t>
            </a:r>
            <a:r>
              <a:rPr lang="en-GB" i="1" baseline="-25000" dirty="0"/>
              <a:t>t2</a:t>
            </a:r>
            <a:r>
              <a:rPr lang="en-GB" dirty="0"/>
              <a:t> or </a:t>
            </a:r>
            <a:r>
              <a:rPr lang="en-GB" i="1" dirty="0"/>
              <a:t>g</a:t>
            </a:r>
            <a:r>
              <a:rPr lang="en-GB" i="1" baseline="-25000" dirty="0"/>
              <a:t>t2</a:t>
            </a:r>
            <a:r>
              <a:rPr lang="en-GB" dirty="0"/>
              <a:t> as dependent variable)</a:t>
            </a:r>
          </a:p>
          <a:p>
            <a:pPr lvl="1" algn="l"/>
            <a:r>
              <a:rPr lang="en-GB" dirty="0"/>
              <a:t>Growth potential x modifier type models</a:t>
            </a:r>
          </a:p>
          <a:p>
            <a:pPr lvl="2" algn="l"/>
            <a:r>
              <a:rPr lang="en-GB" dirty="0"/>
              <a:t>Dependent variable is </a:t>
            </a:r>
            <a:r>
              <a:rPr lang="en-GB" dirty="0" err="1"/>
              <a:t>usualy</a:t>
            </a:r>
            <a:r>
              <a:rPr lang="en-GB" dirty="0"/>
              <a:t> </a:t>
            </a:r>
            <a:r>
              <a:rPr lang="en-GB" i="1" dirty="0"/>
              <a:t>i</a:t>
            </a:r>
            <a:r>
              <a:rPr lang="en-GB" i="1" baseline="-25000" dirty="0"/>
              <a:t>d</a:t>
            </a:r>
            <a:r>
              <a:rPr lang="en-GB" dirty="0"/>
              <a:t> or </a:t>
            </a:r>
            <a:r>
              <a:rPr lang="en-GB" i="1" dirty="0" err="1"/>
              <a:t>i</a:t>
            </a:r>
            <a:r>
              <a:rPr lang="en-GB" i="1" baseline="-25000" dirty="0" err="1"/>
              <a:t>g</a:t>
            </a:r>
            <a:endParaRPr lang="en-GB" i="1" baseline="-25000" dirty="0"/>
          </a:p>
          <a:p>
            <a:pPr lvl="1" algn="l"/>
            <a:r>
              <a:rPr lang="en-GB" b="0" dirty="0"/>
              <a:t>Let´s look at each one of the methods</a:t>
            </a:r>
          </a:p>
        </p:txBody>
      </p:sp>
    </p:spTree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Modeling individual tree dbh growth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What factors/variables influence tree </a:t>
            </a:r>
            <a:r>
              <a:rPr lang="en-GB" dirty="0" err="1"/>
              <a:t>dbh</a:t>
            </a:r>
            <a:r>
              <a:rPr lang="en-GB" dirty="0"/>
              <a:t> growth?</a:t>
            </a:r>
          </a:p>
          <a:p>
            <a:pPr lvl="1"/>
            <a:r>
              <a:rPr lang="en-GB" dirty="0"/>
              <a:t>site quality</a:t>
            </a:r>
          </a:p>
          <a:p>
            <a:pPr lvl="1"/>
            <a:r>
              <a:rPr lang="pt-PT" dirty="0"/>
              <a:t>m</a:t>
            </a:r>
            <a:r>
              <a:rPr lang="en-GB" dirty="0" err="1"/>
              <a:t>icro</a:t>
            </a:r>
            <a:r>
              <a:rPr lang="en-GB" dirty="0"/>
              <a:t>-environment conditions (mainly soil)</a:t>
            </a:r>
          </a:p>
          <a:p>
            <a:pPr lvl="1"/>
            <a:r>
              <a:rPr lang="en-GB" dirty="0"/>
              <a:t>tree age</a:t>
            </a:r>
          </a:p>
          <a:p>
            <a:pPr lvl="1"/>
            <a:r>
              <a:rPr lang="en-GB" b="0" dirty="0"/>
              <a:t>tree size</a:t>
            </a:r>
          </a:p>
          <a:p>
            <a:pPr lvl="1"/>
            <a:r>
              <a:rPr lang="en-GB" dirty="0"/>
              <a:t>stand density</a:t>
            </a:r>
          </a:p>
          <a:p>
            <a:pPr lvl="1"/>
            <a:r>
              <a:rPr lang="en-GB" b="0" dirty="0"/>
              <a:t>influence of local neighbours</a:t>
            </a:r>
          </a:p>
          <a:p>
            <a:pPr lvl="1"/>
            <a:r>
              <a:rPr lang="pt-PT" dirty="0"/>
              <a:t>g</a:t>
            </a:r>
            <a:r>
              <a:rPr lang="en-GB" dirty="0" err="1"/>
              <a:t>enetics</a:t>
            </a:r>
            <a:endParaRPr lang="en-GB" b="0" dirty="0"/>
          </a:p>
          <a:p>
            <a:pPr lvl="1"/>
            <a:endParaRPr lang="en-GB" b="0" dirty="0"/>
          </a:p>
          <a:p>
            <a:pPr lvl="1"/>
            <a:endParaRPr lang="en-GB" b="0" dirty="0"/>
          </a:p>
        </p:txBody>
      </p:sp>
    </p:spTree>
    <p:extLst>
      <p:ext uri="{BB962C8B-B14F-4D97-AF65-F5344CB8AC3E}">
        <p14:creationId xmlns:p14="http://schemas.microsoft.com/office/powerpoint/2010/main" val="314488559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Linear regression models - examples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406400" y="1752600"/>
            <a:ext cx="11480800" cy="4664732"/>
          </a:xfrm>
        </p:spPr>
        <p:txBody>
          <a:bodyPr/>
          <a:lstStyle/>
          <a:p>
            <a:r>
              <a:rPr lang="pt-PT"/>
              <a:t>Examples:</a:t>
            </a:r>
            <a:endParaRPr lang="en-US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617788" y="2611438"/>
          <a:ext cx="6862762" cy="709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8" name="Equation" r:id="rId3" imgW="4330700" imgH="444500" progId="Equation.3">
                  <p:embed/>
                </p:oleObj>
              </mc:Choice>
              <mc:Fallback>
                <p:oleObj name="Equation" r:id="rId3" imgW="4330700" imgH="4445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17788" y="2611438"/>
                        <a:ext cx="6862762" cy="7096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2617789" y="3943351"/>
          <a:ext cx="5927725" cy="709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9" name="Equation" r:id="rId5" imgW="3746500" imgH="444500" progId="Equation.3">
                  <p:embed/>
                </p:oleObj>
              </mc:Choice>
              <mc:Fallback>
                <p:oleObj name="Equation" r:id="rId5" imgW="3746500" imgH="4445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17789" y="3943351"/>
                        <a:ext cx="5927725" cy="709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0" name="TextBox 5"/>
          <p:cNvSpPr txBox="1">
            <a:spLocks noChangeArrowheads="1"/>
          </p:cNvSpPr>
          <p:nvPr/>
        </p:nvSpPr>
        <p:spPr bwMode="auto">
          <a:xfrm>
            <a:off x="3810001" y="5745163"/>
            <a:ext cx="1547813" cy="646112"/>
          </a:xfrm>
          <a:prstGeom prst="rect">
            <a:avLst/>
          </a:prstGeom>
          <a:solidFill>
            <a:srgbClr val="00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pt-PT" sz="1800" b="1" dirty="0">
                <a:solidFill>
                  <a:schemeClr val="bg1"/>
                </a:solidFill>
                <a:latin typeface="Gill Sans MT" pitchFamily="34" charset="0"/>
              </a:rPr>
              <a:t>Tree dimension</a:t>
            </a:r>
            <a:endParaRPr lang="en-US" sz="1800" b="1" dirty="0">
              <a:solidFill>
                <a:schemeClr val="bg1"/>
              </a:solidFill>
              <a:latin typeface="Gill Sans MT" pitchFamily="34" charset="0"/>
            </a:endParaRPr>
          </a:p>
        </p:txBody>
      </p:sp>
      <p:cxnSp>
        <p:nvCxnSpPr>
          <p:cNvPr id="6151" name="Straight Arrow Connector 7"/>
          <p:cNvCxnSpPr>
            <a:cxnSpLocks noChangeShapeType="1"/>
          </p:cNvCxnSpPr>
          <p:nvPr/>
        </p:nvCxnSpPr>
        <p:spPr bwMode="auto">
          <a:xfrm flipV="1">
            <a:off x="4537075" y="4437063"/>
            <a:ext cx="0" cy="1295400"/>
          </a:xfrm>
          <a:prstGeom prst="straightConnector1">
            <a:avLst/>
          </a:prstGeom>
          <a:noFill/>
          <a:ln w="38100" algn="ctr">
            <a:solidFill>
              <a:srgbClr val="009900"/>
            </a:solidFill>
            <a:round/>
            <a:headEnd/>
            <a:tailEnd type="triangl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563972" dir="14049741" sx="125000" sy="125000" algn="tl" rotWithShape="0">
                    <a:srgbClr val="C7DFD3"/>
                  </a:outerShdw>
                </a:effectLst>
              </a14:hiddenEffects>
            </a:ext>
          </a:extLst>
        </p:spPr>
      </p:cxnSp>
      <p:cxnSp>
        <p:nvCxnSpPr>
          <p:cNvPr id="6152" name="Straight Arrow Connector 9"/>
          <p:cNvCxnSpPr>
            <a:cxnSpLocks noChangeShapeType="1"/>
          </p:cNvCxnSpPr>
          <p:nvPr/>
        </p:nvCxnSpPr>
        <p:spPr bwMode="auto">
          <a:xfrm flipV="1">
            <a:off x="4689475" y="3141663"/>
            <a:ext cx="0" cy="2627312"/>
          </a:xfrm>
          <a:prstGeom prst="straightConnector1">
            <a:avLst/>
          </a:prstGeom>
          <a:noFill/>
          <a:ln w="38100" algn="ctr">
            <a:solidFill>
              <a:srgbClr val="009900"/>
            </a:solidFill>
            <a:round/>
            <a:headEnd/>
            <a:tailEnd type="triangl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563972" dir="14049741" sx="125000" sy="125000" algn="tl" rotWithShape="0">
                    <a:srgbClr val="C7DFD3"/>
                  </a:outerShdw>
                </a:effectLst>
              </a14:hiddenEffects>
            </a:ext>
          </a:extLst>
        </p:spPr>
      </p:cxnSp>
      <p:sp>
        <p:nvSpPr>
          <p:cNvPr id="6153" name="TextBox 11"/>
          <p:cNvSpPr txBox="1">
            <a:spLocks noChangeArrowheads="1"/>
          </p:cNvSpPr>
          <p:nvPr/>
        </p:nvSpPr>
        <p:spPr bwMode="auto">
          <a:xfrm>
            <a:off x="4979988" y="4797426"/>
            <a:ext cx="1547812" cy="646113"/>
          </a:xfrm>
          <a:prstGeom prst="rect">
            <a:avLst/>
          </a:prstGeom>
          <a:solidFill>
            <a:srgbClr val="FF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pt-PT" sz="1800" b="1" dirty="0">
                <a:solidFill>
                  <a:schemeClr val="bg1"/>
                </a:solidFill>
                <a:latin typeface="Gill Sans MT" pitchFamily="34" charset="0"/>
              </a:rPr>
              <a:t>Stand density</a:t>
            </a:r>
            <a:endParaRPr lang="en-US" sz="1800" b="1" dirty="0">
              <a:solidFill>
                <a:schemeClr val="bg1"/>
              </a:solidFill>
              <a:latin typeface="Gill Sans MT" pitchFamily="34" charset="0"/>
            </a:endParaRPr>
          </a:p>
        </p:txBody>
      </p:sp>
      <p:cxnSp>
        <p:nvCxnSpPr>
          <p:cNvPr id="6154" name="Straight Arrow Connector 12"/>
          <p:cNvCxnSpPr>
            <a:cxnSpLocks noChangeShapeType="1"/>
          </p:cNvCxnSpPr>
          <p:nvPr/>
        </p:nvCxnSpPr>
        <p:spPr bwMode="auto">
          <a:xfrm flipV="1">
            <a:off x="5707063" y="4400551"/>
            <a:ext cx="0" cy="396875"/>
          </a:xfrm>
          <a:prstGeom prst="straightConnector1">
            <a:avLst/>
          </a:prstGeom>
          <a:noFill/>
          <a:ln w="38100" algn="ctr">
            <a:solidFill>
              <a:srgbClr val="FF9900"/>
            </a:solidFill>
            <a:round/>
            <a:headEnd/>
            <a:tailEnd type="triangl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563972" dir="14049741" sx="125000" sy="125000" algn="tl" rotWithShape="0">
                    <a:srgbClr val="C7DFD3"/>
                  </a:outerShdw>
                </a:effectLst>
              </a14:hiddenEffects>
            </a:ext>
          </a:extLst>
        </p:spPr>
      </p:cxnSp>
      <p:cxnSp>
        <p:nvCxnSpPr>
          <p:cNvPr id="6155" name="Straight Arrow Connector 13"/>
          <p:cNvCxnSpPr>
            <a:cxnSpLocks noChangeShapeType="1"/>
          </p:cNvCxnSpPr>
          <p:nvPr/>
        </p:nvCxnSpPr>
        <p:spPr bwMode="auto">
          <a:xfrm flipV="1">
            <a:off x="5859463" y="3105151"/>
            <a:ext cx="0" cy="1692275"/>
          </a:xfrm>
          <a:prstGeom prst="straightConnector1">
            <a:avLst/>
          </a:prstGeom>
          <a:noFill/>
          <a:ln w="38100" algn="ctr">
            <a:solidFill>
              <a:srgbClr val="FF9900"/>
            </a:solidFill>
            <a:round/>
            <a:headEnd/>
            <a:tailEnd type="triangl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563972" dir="14049741" sx="125000" sy="125000" algn="tl" rotWithShape="0">
                    <a:srgbClr val="C7DFD3"/>
                  </a:outerShdw>
                </a:effectLst>
              </a14:hiddenEffects>
            </a:ext>
          </a:extLst>
        </p:spPr>
      </p:cxnSp>
      <p:sp>
        <p:nvSpPr>
          <p:cNvPr id="6156" name="TextBox 14"/>
          <p:cNvSpPr txBox="1">
            <a:spLocks noChangeArrowheads="1"/>
          </p:cNvSpPr>
          <p:nvPr/>
        </p:nvSpPr>
        <p:spPr bwMode="auto">
          <a:xfrm>
            <a:off x="5859463" y="5745163"/>
            <a:ext cx="3781426" cy="646331"/>
          </a:xfrm>
          <a:prstGeom prst="rect">
            <a:avLst/>
          </a:prstGeom>
          <a:solidFill>
            <a:srgbClr val="00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pt-PT" sz="1800" b="1" dirty="0" err="1">
                <a:solidFill>
                  <a:schemeClr val="bg1"/>
                </a:solidFill>
                <a:latin typeface="Gill Sans MT" pitchFamily="34" charset="0"/>
              </a:rPr>
              <a:t>Distance-independent</a:t>
            </a:r>
            <a:r>
              <a:rPr lang="pt-PT" sz="1800" b="1" dirty="0">
                <a:solidFill>
                  <a:schemeClr val="bg1"/>
                </a:solidFill>
                <a:latin typeface="Gill Sans MT" pitchFamily="34" charset="0"/>
              </a:rPr>
              <a:t> </a:t>
            </a:r>
            <a:r>
              <a:rPr lang="pt-PT" sz="1800" b="1" dirty="0" err="1">
                <a:solidFill>
                  <a:schemeClr val="bg1"/>
                </a:solidFill>
                <a:latin typeface="Gill Sans MT" pitchFamily="34" charset="0"/>
              </a:rPr>
              <a:t>competition</a:t>
            </a:r>
            <a:r>
              <a:rPr lang="pt-PT" sz="1800" b="1" dirty="0">
                <a:solidFill>
                  <a:schemeClr val="bg1"/>
                </a:solidFill>
                <a:latin typeface="Gill Sans MT" pitchFamily="34" charset="0"/>
              </a:rPr>
              <a:t> </a:t>
            </a:r>
            <a:r>
              <a:rPr lang="pt-PT" sz="1800" b="1" dirty="0" err="1">
                <a:solidFill>
                  <a:schemeClr val="bg1"/>
                </a:solidFill>
                <a:latin typeface="Gill Sans MT" pitchFamily="34" charset="0"/>
              </a:rPr>
              <a:t>index</a:t>
            </a:r>
            <a:endParaRPr lang="en-US" sz="1800" b="1" dirty="0">
              <a:solidFill>
                <a:schemeClr val="bg1"/>
              </a:solidFill>
              <a:latin typeface="Gill Sans MT" pitchFamily="34" charset="0"/>
            </a:endParaRPr>
          </a:p>
        </p:txBody>
      </p:sp>
      <p:cxnSp>
        <p:nvCxnSpPr>
          <p:cNvPr id="6157" name="Straight Arrow Connector 15"/>
          <p:cNvCxnSpPr>
            <a:cxnSpLocks noChangeShapeType="1"/>
          </p:cNvCxnSpPr>
          <p:nvPr/>
        </p:nvCxnSpPr>
        <p:spPr bwMode="auto">
          <a:xfrm flipV="1">
            <a:off x="7183438" y="4437063"/>
            <a:ext cx="0" cy="1295400"/>
          </a:xfrm>
          <a:prstGeom prst="straightConnector1">
            <a:avLst/>
          </a:prstGeom>
          <a:noFill/>
          <a:ln w="38100" algn="ctr">
            <a:solidFill>
              <a:srgbClr val="009900"/>
            </a:solidFill>
            <a:round/>
            <a:headEnd/>
            <a:tailEnd type="triangl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563972" dir="14049741" sx="125000" sy="125000" algn="tl" rotWithShape="0">
                    <a:srgbClr val="C7DFD3"/>
                  </a:outerShdw>
                </a:effectLst>
              </a14:hiddenEffects>
            </a:ext>
          </a:extLst>
        </p:spPr>
      </p:cxnSp>
      <p:cxnSp>
        <p:nvCxnSpPr>
          <p:cNvPr id="6158" name="Straight Arrow Connector 16"/>
          <p:cNvCxnSpPr>
            <a:cxnSpLocks noChangeShapeType="1"/>
          </p:cNvCxnSpPr>
          <p:nvPr/>
        </p:nvCxnSpPr>
        <p:spPr bwMode="auto">
          <a:xfrm flipV="1">
            <a:off x="7335838" y="3141663"/>
            <a:ext cx="0" cy="2627312"/>
          </a:xfrm>
          <a:prstGeom prst="straightConnector1">
            <a:avLst/>
          </a:prstGeom>
          <a:noFill/>
          <a:ln w="38100" algn="ctr">
            <a:solidFill>
              <a:srgbClr val="009900"/>
            </a:solidFill>
            <a:round/>
            <a:headEnd/>
            <a:tailEnd type="triangl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563972" dir="14049741" sx="125000" sy="125000" algn="tl" rotWithShape="0">
                    <a:srgbClr val="C7DFD3"/>
                  </a:outerShdw>
                </a:effectLst>
              </a14:hiddenEffects>
            </a:ext>
          </a:extLst>
        </p:spPr>
      </p:cxnSp>
      <p:sp>
        <p:nvSpPr>
          <p:cNvPr id="16" name="TextBox 11"/>
          <p:cNvSpPr txBox="1">
            <a:spLocks noChangeArrowheads="1"/>
          </p:cNvSpPr>
          <p:nvPr/>
        </p:nvSpPr>
        <p:spPr bwMode="auto">
          <a:xfrm>
            <a:off x="8832304" y="1880829"/>
            <a:ext cx="1547812" cy="646331"/>
          </a:xfrm>
          <a:prstGeom prst="rect">
            <a:avLst/>
          </a:prstGeom>
          <a:solidFill>
            <a:srgbClr val="FF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pt-PT" sz="1800" b="1" dirty="0">
                <a:solidFill>
                  <a:schemeClr val="bg1"/>
                </a:solidFill>
                <a:latin typeface="Gill Sans MT" pitchFamily="34" charset="0"/>
              </a:rPr>
              <a:t>Site information</a:t>
            </a:r>
            <a:endParaRPr lang="en-US" sz="1800" b="1" dirty="0">
              <a:solidFill>
                <a:schemeClr val="bg1"/>
              </a:solidFill>
              <a:latin typeface="Gill Sans MT" pitchFamily="34" charset="0"/>
            </a:endParaRPr>
          </a:p>
        </p:txBody>
      </p:sp>
      <p:cxnSp>
        <p:nvCxnSpPr>
          <p:cNvPr id="17" name="Straight Arrow Connector 12"/>
          <p:cNvCxnSpPr>
            <a:cxnSpLocks noChangeShapeType="1"/>
            <a:stCxn id="16" idx="1"/>
          </p:cNvCxnSpPr>
          <p:nvPr/>
        </p:nvCxnSpPr>
        <p:spPr bwMode="auto">
          <a:xfrm flipH="1">
            <a:off x="8328026" y="2203994"/>
            <a:ext cx="504279" cy="540930"/>
          </a:xfrm>
          <a:prstGeom prst="straightConnector1">
            <a:avLst/>
          </a:prstGeom>
          <a:noFill/>
          <a:ln w="38100" algn="ctr">
            <a:solidFill>
              <a:srgbClr val="FF9900"/>
            </a:solidFill>
            <a:round/>
            <a:headEnd/>
            <a:tailEnd type="triangl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563972" dir="14049741" sx="125000" sy="125000" algn="tl" rotWithShape="0">
                    <a:srgbClr val="C7DFD3"/>
                  </a:outerShdw>
                </a:effectLst>
              </a14:hiddenEffects>
            </a:ext>
          </a:extLst>
        </p:spPr>
      </p:cxnSp>
      <p:cxnSp>
        <p:nvCxnSpPr>
          <p:cNvPr id="20" name="Straight Arrow Connector 12"/>
          <p:cNvCxnSpPr>
            <a:cxnSpLocks noChangeShapeType="1"/>
          </p:cNvCxnSpPr>
          <p:nvPr/>
        </p:nvCxnSpPr>
        <p:spPr bwMode="auto">
          <a:xfrm flipH="1">
            <a:off x="9228349" y="2420018"/>
            <a:ext cx="360041" cy="432918"/>
          </a:xfrm>
          <a:prstGeom prst="straightConnector1">
            <a:avLst/>
          </a:prstGeom>
          <a:noFill/>
          <a:ln w="38100" algn="ctr">
            <a:solidFill>
              <a:srgbClr val="FF9900"/>
            </a:solidFill>
            <a:round/>
            <a:headEnd/>
            <a:tailEnd type="triangl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563972" dir="14049741" sx="125000" sy="125000" algn="tl" rotWithShape="0">
                    <a:srgbClr val="C7DFD3"/>
                  </a:outerShdw>
                </a:effectLst>
              </a14:hiddenEffects>
            </a:ext>
          </a:extLst>
        </p:spPr>
      </p:cxn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6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6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6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6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0" grpId="0" animBg="1"/>
      <p:bldP spid="6153" grpId="0" animBg="1"/>
      <p:bldP spid="6156" grpId="0" animBg="1"/>
      <p:bldP spid="1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PT" sz="2800" dirty="0"/>
              <a:t>Difference equations - examples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PT" dirty="0"/>
              <a:t>Dbh growth model for dominant cork oak </a:t>
            </a:r>
            <a:r>
              <a:rPr lang="pt-PT" dirty="0" err="1"/>
              <a:t>trees</a:t>
            </a:r>
            <a:r>
              <a:rPr lang="pt-PT" dirty="0"/>
              <a:t> </a:t>
            </a:r>
            <a:r>
              <a:rPr lang="pt-PT" dirty="0" err="1"/>
              <a:t>without</a:t>
            </a:r>
            <a:r>
              <a:rPr lang="pt-PT" dirty="0"/>
              <a:t> age explicit (200 is an asymptote)</a:t>
            </a:r>
          </a:p>
        </p:txBody>
      </p:sp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0013" y="3090863"/>
            <a:ext cx="6291262" cy="1014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563972" dir="14049741" sx="125000" sy="125000" algn="tl" rotWithShape="0">
                    <a:srgbClr val="C7DFD3"/>
                  </a:outerShdw>
                </a:effectLst>
              </a14:hiddenEffects>
            </a:ext>
          </a:extLst>
        </p:spPr>
      </p:pic>
      <p:sp>
        <p:nvSpPr>
          <p:cNvPr id="5" name="TextBox 5"/>
          <p:cNvSpPr txBox="1">
            <a:spLocks noChangeArrowheads="1"/>
          </p:cNvSpPr>
          <p:nvPr/>
        </p:nvSpPr>
        <p:spPr bwMode="auto">
          <a:xfrm>
            <a:off x="6564053" y="5313164"/>
            <a:ext cx="1547813" cy="646112"/>
          </a:xfrm>
          <a:prstGeom prst="rect">
            <a:avLst/>
          </a:prstGeom>
          <a:solidFill>
            <a:srgbClr val="00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pt-PT" sz="1800" b="1" dirty="0">
                <a:solidFill>
                  <a:schemeClr val="bg1"/>
                </a:solidFill>
                <a:latin typeface="Gill Sans MT" pitchFamily="34" charset="0"/>
              </a:rPr>
              <a:t>Tree dimension</a:t>
            </a:r>
            <a:endParaRPr lang="en-US" sz="1800" b="1" dirty="0">
              <a:solidFill>
                <a:schemeClr val="bg1"/>
              </a:solidFill>
              <a:latin typeface="Gill Sans MT" pitchFamily="34" charset="0"/>
            </a:endParaRPr>
          </a:p>
        </p:txBody>
      </p:sp>
      <p:cxnSp>
        <p:nvCxnSpPr>
          <p:cNvPr id="6" name="Straight Arrow Connector 7"/>
          <p:cNvCxnSpPr>
            <a:cxnSpLocks noChangeShapeType="1"/>
          </p:cNvCxnSpPr>
          <p:nvPr/>
        </p:nvCxnSpPr>
        <p:spPr bwMode="auto">
          <a:xfrm flipV="1">
            <a:off x="7291127" y="4005064"/>
            <a:ext cx="0" cy="1295400"/>
          </a:xfrm>
          <a:prstGeom prst="straightConnector1">
            <a:avLst/>
          </a:prstGeom>
          <a:noFill/>
          <a:ln w="38100" algn="ctr">
            <a:solidFill>
              <a:srgbClr val="009900"/>
            </a:solidFill>
            <a:round/>
            <a:headEnd/>
            <a:tailEnd type="triangl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563972" dir="14049741" sx="125000" sy="125000" algn="tl" rotWithShape="0">
                    <a:srgbClr val="C7DFD3"/>
                  </a:outerShdw>
                </a:effectLst>
              </a14:hiddenEffects>
            </a:ext>
          </a:extLst>
        </p:spPr>
      </p:cxnSp>
      <p:sp>
        <p:nvSpPr>
          <p:cNvPr id="7" name="TextBox 11"/>
          <p:cNvSpPr txBox="1">
            <a:spLocks noChangeArrowheads="1"/>
          </p:cNvSpPr>
          <p:nvPr/>
        </p:nvSpPr>
        <p:spPr bwMode="auto">
          <a:xfrm>
            <a:off x="5339916" y="4583087"/>
            <a:ext cx="1547812" cy="369332"/>
          </a:xfrm>
          <a:prstGeom prst="rect">
            <a:avLst/>
          </a:prstGeom>
          <a:solidFill>
            <a:srgbClr val="FF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pt-PT" sz="1800" b="1" dirty="0">
                <a:solidFill>
                  <a:schemeClr val="bg1"/>
                </a:solidFill>
                <a:latin typeface="Gill Sans MT" pitchFamily="34" charset="0"/>
              </a:rPr>
              <a:t>Site index</a:t>
            </a:r>
            <a:endParaRPr lang="en-US" sz="1800" b="1" dirty="0">
              <a:solidFill>
                <a:schemeClr val="bg1"/>
              </a:solidFill>
              <a:latin typeface="Gill Sans MT" pitchFamily="34" charset="0"/>
            </a:endParaRPr>
          </a:p>
        </p:txBody>
      </p:sp>
      <p:cxnSp>
        <p:nvCxnSpPr>
          <p:cNvPr id="8" name="Straight Arrow Connector 13"/>
          <p:cNvCxnSpPr>
            <a:cxnSpLocks noChangeShapeType="1"/>
          </p:cNvCxnSpPr>
          <p:nvPr/>
        </p:nvCxnSpPr>
        <p:spPr bwMode="auto">
          <a:xfrm flipV="1">
            <a:off x="6219391" y="3645024"/>
            <a:ext cx="0" cy="938064"/>
          </a:xfrm>
          <a:prstGeom prst="straightConnector1">
            <a:avLst/>
          </a:prstGeom>
          <a:noFill/>
          <a:ln w="38100" algn="ctr">
            <a:solidFill>
              <a:srgbClr val="FF9900"/>
            </a:solidFill>
            <a:round/>
            <a:headEnd/>
            <a:tailEnd type="triangl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563972" dir="14049741" sx="125000" sy="125000" algn="tl" rotWithShape="0">
                    <a:srgbClr val="C7DFD3"/>
                  </a:outerShdw>
                </a:effectLst>
              </a14:hiddenEffects>
            </a:ext>
          </a:extLst>
        </p:spPr>
      </p:cxn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PT" sz="2800" dirty="0"/>
              <a:t>Potential X modifier type models</a:t>
            </a:r>
          </a:p>
        </p:txBody>
      </p:sp>
      <p:sp>
        <p:nvSpPr>
          <p:cNvPr id="185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These models are based on the assumption that individual tree growth may be modeled as:</a:t>
            </a:r>
          </a:p>
          <a:p>
            <a:pPr marL="0" indent="0">
              <a:buNone/>
              <a:defRPr/>
            </a:pPr>
            <a:r>
              <a:rPr lang="en-GB"/>
              <a:t>         </a:t>
            </a:r>
            <a:r>
              <a:rPr lang="en-GB" i="1"/>
              <a:t>i</a:t>
            </a:r>
            <a:r>
              <a:rPr lang="en-GB" i="1" baseline="-25000"/>
              <a:t>d</a:t>
            </a:r>
            <a:r>
              <a:rPr lang="en-GB"/>
              <a:t>= </a:t>
            </a:r>
            <a:r>
              <a:rPr lang="en-GB" i="1"/>
              <a:t>i</a:t>
            </a:r>
            <a:r>
              <a:rPr lang="en-GB" i="1" baseline="-25000"/>
              <a:t>d</a:t>
            </a:r>
            <a:r>
              <a:rPr lang="en-GB"/>
              <a:t> potential X modifier</a:t>
            </a:r>
          </a:p>
          <a:p>
            <a:pPr lvl="2" indent="-342900">
              <a:defRPr/>
            </a:pPr>
            <a:r>
              <a:rPr lang="en-GB"/>
              <a:t>The </a:t>
            </a:r>
            <a:r>
              <a:rPr lang="en-GB" i="1"/>
              <a:t>i</a:t>
            </a:r>
            <a:r>
              <a:rPr lang="en-GB" i="1" baseline="-25000"/>
              <a:t>d</a:t>
            </a:r>
            <a:r>
              <a:rPr lang="en-GB"/>
              <a:t> potential represents the growth of a tree of the same size that grows without limitations</a:t>
            </a:r>
          </a:p>
          <a:p>
            <a:pPr lvl="2" indent="-342900">
              <a:defRPr/>
            </a:pPr>
            <a:r>
              <a:rPr lang="en-GB"/>
              <a:t>The modifier is a function that takes values between 0 and 1, defining growth restrictions (usually competition but other factors may also be taken into account)</a:t>
            </a: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6003635" y="2974332"/>
            <a:ext cx="18473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563972" dir="14049741" sx="125000" sy="125000" algn="tl" rotWithShape="0">
                    <a:srgbClr val="C7DFD3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6003635" y="2974332"/>
            <a:ext cx="18473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563972" dir="14049741" sx="125000" sy="125000" algn="tl" rotWithShape="0">
                    <a:srgbClr val="C7DFD3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PT" sz="2800" dirty="0"/>
              <a:t>Potential X modifier type models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PT" dirty="0"/>
              <a:t>There are different concepts of potential growth that have been used:</a:t>
            </a:r>
          </a:p>
          <a:p>
            <a:pPr lvl="1"/>
            <a:r>
              <a:rPr lang="pt-PT" dirty="0"/>
              <a:t>Maximum growth that a tree of the same species and size/age may attain under optimum conditions in terms of water and nutrients</a:t>
            </a:r>
          </a:p>
          <a:p>
            <a:pPr lvl="1"/>
            <a:r>
              <a:rPr lang="pt-PT" dirty="0"/>
              <a:t>Maximum observed growth for a tree of the same species </a:t>
            </a:r>
            <a:r>
              <a:rPr lang="pt-PT" dirty="0" err="1"/>
              <a:t>and</a:t>
            </a:r>
            <a:r>
              <a:rPr lang="pt-PT" dirty="0"/>
              <a:t> </a:t>
            </a:r>
            <a:r>
              <a:rPr lang="pt-PT" dirty="0" err="1"/>
              <a:t>size</a:t>
            </a:r>
            <a:r>
              <a:rPr lang="pt-PT" dirty="0"/>
              <a:t> in “normal” </a:t>
            </a:r>
            <a:r>
              <a:rPr lang="pt-PT" dirty="0" err="1"/>
              <a:t>conditions</a:t>
            </a:r>
            <a:endParaRPr lang="pt-PT" dirty="0"/>
          </a:p>
          <a:p>
            <a:pPr lvl="1"/>
            <a:r>
              <a:rPr lang="pt-PT" dirty="0"/>
              <a:t>Maximum growth of the trees in the same plot (growth of the dominant trees)</a:t>
            </a:r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6003635" y="2974332"/>
            <a:ext cx="18473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563972" dir="14049741" sx="125000" sy="125000" algn="tl" rotWithShape="0">
                    <a:srgbClr val="C7DFD3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6003635" y="2974332"/>
            <a:ext cx="18473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563972" dir="14049741" sx="125000" sy="125000" algn="tl" rotWithShape="0">
                    <a:srgbClr val="C7DFD3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ransition spd="slow"/>
</p:sld>
</file>

<file path=ppt/theme/theme1.xml><?xml version="1.0" encoding="utf-8"?>
<a:theme xmlns:a="http://schemas.openxmlformats.org/drawingml/2006/main" name="Blank Presentation">
  <a:themeElements>
    <a:clrScheme name="">
      <a:dk1>
        <a:srgbClr val="000000"/>
      </a:dk1>
      <a:lt1>
        <a:srgbClr val="FFFFFF"/>
      </a:lt1>
      <a:dk2>
        <a:srgbClr val="000000"/>
      </a:dk2>
      <a:lt2>
        <a:srgbClr val="5F5F5F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bg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563972" dir="14049741" sx="125000" sy="125000" algn="tl" rotWithShape="0">
                  <a:srgbClr val="C7DFD3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bg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563972" dir="14049741" sx="125000" sy="125000" algn="tl" rotWithShape="0">
                  <a:srgbClr val="C7DFD3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C:\Programas\Microsoft Office\Templates\Blank Presentation.pot</Template>
  <TotalTime>4687</TotalTime>
  <Words>593</Words>
  <Application>Microsoft Office PowerPoint</Application>
  <PresentationFormat>Widescreen</PresentationFormat>
  <Paragraphs>84</Paragraphs>
  <Slides>14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4" baseType="lpstr">
      <vt:lpstr>Arial</vt:lpstr>
      <vt:lpstr>Calibri</vt:lpstr>
      <vt:lpstr>Gill Sans MT</vt:lpstr>
      <vt:lpstr>Marlett</vt:lpstr>
      <vt:lpstr>Tahoma</vt:lpstr>
      <vt:lpstr>Times New Roman</vt:lpstr>
      <vt:lpstr>Trebuchet MS</vt:lpstr>
      <vt:lpstr>Wingdings</vt:lpstr>
      <vt:lpstr>Blank Presentation</vt:lpstr>
      <vt:lpstr>Equation</vt:lpstr>
      <vt:lpstr>Individual tree models growth and calculus modules</vt:lpstr>
      <vt:lpstr>Individual tree models – state variables</vt:lpstr>
      <vt:lpstr>Calculus of stand variables – example for stand volume</vt:lpstr>
      <vt:lpstr>Modeling individual tree dbh growth</vt:lpstr>
      <vt:lpstr>Modeling individual tree dbh growth</vt:lpstr>
      <vt:lpstr>Linear regression models - examples</vt:lpstr>
      <vt:lpstr>Difference equations - examples</vt:lpstr>
      <vt:lpstr>Potential X modifier type models</vt:lpstr>
      <vt:lpstr>Potential X modifier type models</vt:lpstr>
      <vt:lpstr>Potential X modifier type models - example</vt:lpstr>
      <vt:lpstr>Potential X modifier type models - example</vt:lpstr>
      <vt:lpstr>Height estimation - example</vt:lpstr>
      <vt:lpstr>Crown variables - example</vt:lpstr>
      <vt:lpstr>Predicting tree mortality - example</vt:lpstr>
    </vt:vector>
  </TitlesOfParts>
  <Company>D.E.F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PRELIMINARY RESULTS OF AN ON-GOING PROJECT TO PARAMETERISE THE MAESTRO MODEL FOR EUCALYPTUS PLANTATIONS IN PORTUGAL</dc:title>
  <dc:creator>Biometria</dc:creator>
  <cp:lastModifiedBy>magatome</cp:lastModifiedBy>
  <cp:revision>128</cp:revision>
  <cp:lastPrinted>1999-11-16T18:01:08Z</cp:lastPrinted>
  <dcterms:created xsi:type="dcterms:W3CDTF">1998-08-06T15:47:34Z</dcterms:created>
  <dcterms:modified xsi:type="dcterms:W3CDTF">2021-11-18T22:59:55Z</dcterms:modified>
</cp:coreProperties>
</file>