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63" r:id="rId2"/>
  </p:sldMasterIdLst>
  <p:notesMasterIdLst>
    <p:notesMasterId r:id="rId19"/>
  </p:notesMasterIdLst>
  <p:handoutMasterIdLst>
    <p:handoutMasterId r:id="rId20"/>
  </p:handoutMasterIdLst>
  <p:sldIdLst>
    <p:sldId id="258" r:id="rId3"/>
    <p:sldId id="297" r:id="rId4"/>
    <p:sldId id="298" r:id="rId5"/>
    <p:sldId id="299" r:id="rId6"/>
    <p:sldId id="300" r:id="rId7"/>
    <p:sldId id="305" r:id="rId8"/>
    <p:sldId id="304" r:id="rId9"/>
    <p:sldId id="306" r:id="rId10"/>
    <p:sldId id="308" r:id="rId11"/>
    <p:sldId id="307" r:id="rId12"/>
    <p:sldId id="310" r:id="rId13"/>
    <p:sldId id="312" r:id="rId14"/>
    <p:sldId id="313" r:id="rId15"/>
    <p:sldId id="314" r:id="rId16"/>
    <p:sldId id="309" r:id="rId17"/>
    <p:sldId id="287" r:id="rId18"/>
  </p:sldIdLst>
  <p:sldSz cx="12192000" cy="6858000"/>
  <p:notesSz cx="6858000" cy="9658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DF"/>
    <a:srgbClr val="008000"/>
    <a:srgbClr val="996633"/>
    <a:srgbClr val="CC9900"/>
    <a:srgbClr val="009900"/>
    <a:srgbClr val="669900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27" autoAdjust="0"/>
  </p:normalViewPr>
  <p:slideViewPr>
    <p:cSldViewPr>
      <p:cViewPr varScale="1">
        <p:scale>
          <a:sx n="86" d="100"/>
          <a:sy n="86" d="100"/>
        </p:scale>
        <p:origin x="331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8CF0239-C521-4B5A-81C2-BE4A7A4CA9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5DACA-F641-46D5-A7B1-5BC05707C76D}" type="datetimeFigureOut">
              <a:rPr lang="pt-PT" smtClean="0"/>
              <a:t>23/11/2021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1208088"/>
            <a:ext cx="5791200" cy="3259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48200"/>
            <a:ext cx="548640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4163"/>
            <a:ext cx="2971800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174163"/>
            <a:ext cx="2971800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F820B-B202-426C-8458-55A3B3872B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85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3765" y="5229200"/>
            <a:ext cx="7917227" cy="139600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125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6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744" y="6021288"/>
            <a:ext cx="8133251" cy="603920"/>
          </a:xfrm>
          <a:solidFill>
            <a:srgbClr val="FFFFDF"/>
          </a:solidFill>
        </p:spPr>
        <p:txBody>
          <a:bodyPr/>
          <a:lstStyle>
            <a:lvl1pPr algn="r">
              <a:defRPr b="1">
                <a:solidFill>
                  <a:srgbClr val="008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7775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FFFFDF"/>
          </a:solidFill>
        </p:spPr>
        <p:txBody>
          <a:bodyPr anchor="b"/>
          <a:lstStyle>
            <a:lvl1pPr algn="ctr">
              <a:defRPr sz="6000" b="0">
                <a:solidFill>
                  <a:srgbClr val="008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rgbClr val="FFFFDF"/>
          </a:solidFill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9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768"/>
            <a:ext cx="10515600" cy="4836195"/>
          </a:xfrm>
          <a:solidFill>
            <a:srgbClr val="FFFFDF"/>
          </a:solidFill>
        </p:spPr>
        <p:txBody>
          <a:bodyPr lIns="144000" tIns="144000"/>
          <a:lstStyle>
            <a:lvl1pPr marL="228600" indent="-2286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>
                <a:solidFill>
                  <a:srgbClr val="663300"/>
                </a:solidFill>
              </a:defRPr>
            </a:lvl1pPr>
            <a:lvl2pPr marL="685800" indent="-228600"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rgbClr val="663300"/>
                </a:solidFill>
              </a:defRPr>
            </a:lvl2pPr>
            <a:lvl3pPr marL="1143000" indent="-228600">
              <a:lnSpc>
                <a:spcPct val="110000"/>
              </a:lnSpc>
              <a:buClr>
                <a:srgbClr val="008000"/>
              </a:buClr>
              <a:buFont typeface="Calibri" panose="020F0502020204030204" pitchFamily="34" charset="0"/>
              <a:buChar char="–"/>
              <a:defRPr>
                <a:solidFill>
                  <a:srgbClr val="663300"/>
                </a:solidFill>
              </a:defRPr>
            </a:lvl3pPr>
            <a:lvl4pPr>
              <a:defRPr>
                <a:solidFill>
                  <a:srgbClr val="663300"/>
                </a:solidFill>
              </a:defRPr>
            </a:lvl4pPr>
            <a:lvl5pPr>
              <a:defRPr>
                <a:solidFill>
                  <a:srgbClr val="6633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2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rgbClr val="FFFFDF"/>
          </a:solidFill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rgbClr val="FFFFDF"/>
          </a:solidFill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7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4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8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1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DF"/>
          </a:solidFill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11277600" cy="603920"/>
          </a:xfrm>
          <a:prstGeom prst="rect">
            <a:avLst/>
          </a:prstGeom>
          <a:solidFill>
            <a:srgbClr val="FFFF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052736"/>
            <a:ext cx="11277600" cy="5461186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  <a:extLst/>
        </p:spPr>
        <p:txBody>
          <a:bodyPr vert="horz" wrap="square" lIns="91440" tIns="144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102A40-1FDF-4034-A610-F36D00D2EB54}"/>
              </a:ext>
            </a:extLst>
          </p:cNvPr>
          <p:cNvSpPr txBox="1"/>
          <p:nvPr userDrawn="1"/>
        </p:nvSpPr>
        <p:spPr>
          <a:xfrm>
            <a:off x="8427444" y="6510826"/>
            <a:ext cx="382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Margarida Tomé, 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last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revision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2020</a:t>
            </a:r>
            <a:endParaRPr lang="en-GB" sz="1600" b="1" baseline="0" dirty="0">
              <a:solidFill>
                <a:srgbClr val="FFFFDF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0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8000"/>
          </a:solidFill>
          <a:latin typeface="Gill Sans MT" panose="020B0502020104020203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anose="05000000000000000000" pitchFamily="2" charset="2"/>
        <a:buChar char="ü"/>
        <a:defRPr sz="24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sz="22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·"/>
        <a:defRPr sz="20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»"/>
        <a:defRPr sz="14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503C95-D932-4D94-9AF7-D85A7D26847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DF"/>
          </a:solidFill>
        </p:spPr>
      </p:pic>
    </p:spTree>
    <p:extLst>
      <p:ext uri="{BB962C8B-B14F-4D97-AF65-F5344CB8AC3E}">
        <p14:creationId xmlns:p14="http://schemas.microsoft.com/office/powerpoint/2010/main" val="38702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09600"/>
            <a:ext cx="7696200" cy="3505200"/>
          </a:xfrm>
        </p:spPr>
        <p:txBody>
          <a:bodyPr anchor="ctr"/>
          <a:lstStyle/>
          <a:p>
            <a:r>
              <a:rPr lang="en-GB" altLang="en-US" sz="3200" b="1" dirty="0"/>
              <a:t>Implementing different thinning types, severities and intensities in stand and regional simulators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Evaluating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results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algorithms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is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not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easy</a:t>
            </a:r>
            <a:r>
              <a:rPr lang="pt-PT" dirty="0">
                <a:latin typeface="Gill Sans MT" panose="020B0502020104020203" pitchFamily="34" charset="0"/>
              </a:rPr>
              <a:t>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stand simulation over time with real data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evolution of diameter distributions before and after thinning with data from real plots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5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48006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000" y="0"/>
            <a:ext cx="4800600" cy="342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000" y="0"/>
            <a:ext cx="4800600" cy="3429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30800"/>
            <a:ext cx="4800600" cy="3429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000" y="3430800"/>
            <a:ext cx="4800600" cy="3429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000" y="3430800"/>
            <a:ext cx="4800600" cy="3429000"/>
          </a:xfrm>
          <a:prstGeom prst="rect">
            <a:avLst/>
          </a:prstGeom>
        </p:spPr>
      </p:pic>
      <p:sp>
        <p:nvSpPr>
          <p:cNvPr id="10" name="Text Box 5">
            <a:extLst>
              <a:ext uri="{FF2B5EF4-FFF2-40B4-BE49-F238E27FC236}">
                <a16:creationId xmlns:a16="http://schemas.microsoft.com/office/drawing/2014/main" id="{01F25175-0C99-418A-A82F-E6EC0A864DA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474683" y="5349942"/>
            <a:ext cx="2492897" cy="523220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rgbClr val="008000"/>
              </a:buClr>
              <a:buChar char="•"/>
              <a:defRPr sz="2400">
                <a:solidFill>
                  <a:srgbClr val="763B00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008000"/>
              </a:buClr>
              <a:buChar char="–"/>
              <a:defRPr sz="2200">
                <a:solidFill>
                  <a:srgbClr val="763B00"/>
                </a:solidFill>
                <a:latin typeface="Trebuchet MS" panose="020B0603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8000"/>
              </a:buClr>
              <a:buChar char="·"/>
              <a:defRPr sz="2000">
                <a:solidFill>
                  <a:srgbClr val="763B00"/>
                </a:solidFill>
                <a:latin typeface="Trebuchet MS" panose="020B0603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8000"/>
              </a:buClr>
              <a:buChar char="–"/>
              <a:defRPr>
                <a:solidFill>
                  <a:srgbClr val="763B00"/>
                </a:solidFill>
                <a:latin typeface="Trebuchet MS" panose="020B0603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pt-PT" altLang="en-US" sz="2800" b="1" dirty="0">
                <a:solidFill>
                  <a:srgbClr val="008000"/>
                </a:solidFill>
                <a:latin typeface="Gill Sans MT" panose="020B0502020104020203" pitchFamily="34" charset="0"/>
              </a:rPr>
              <a:t>O</a:t>
            </a:r>
            <a:r>
              <a:rPr lang="en-GB" altLang="en-US" sz="2800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bserved</a:t>
            </a:r>
            <a:endParaRPr lang="en-GB" altLang="en-US" sz="2800" b="1" dirty="0">
              <a:solidFill>
                <a:srgbClr val="008000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3A2B0845-5559-449F-BF4F-DB77E4107CD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505462" y="957455"/>
            <a:ext cx="2492897" cy="523220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rgbClr val="008000"/>
              </a:buClr>
              <a:buChar char="•"/>
              <a:defRPr sz="2400">
                <a:solidFill>
                  <a:srgbClr val="763B00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008000"/>
              </a:buClr>
              <a:buChar char="–"/>
              <a:defRPr sz="2200">
                <a:solidFill>
                  <a:srgbClr val="763B00"/>
                </a:solidFill>
                <a:latin typeface="Trebuchet MS" panose="020B0603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8000"/>
              </a:buClr>
              <a:buChar char="·"/>
              <a:defRPr sz="2000">
                <a:solidFill>
                  <a:srgbClr val="763B00"/>
                </a:solidFill>
                <a:latin typeface="Trebuchet MS" panose="020B0603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8000"/>
              </a:buClr>
              <a:buChar char="–"/>
              <a:defRPr>
                <a:solidFill>
                  <a:srgbClr val="763B00"/>
                </a:solidFill>
                <a:latin typeface="Trebuchet MS" panose="020B0603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pt-PT" altLang="en-US" sz="2800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Simulat</a:t>
            </a:r>
            <a:r>
              <a:rPr lang="en-GB" altLang="en-US" sz="2800" b="1" dirty="0">
                <a:solidFill>
                  <a:srgbClr val="008000"/>
                </a:solidFill>
                <a:latin typeface="Gill Sans MT" panose="020B0502020104020203" pitchFamily="34" charset="0"/>
              </a:rPr>
              <a:t>ed</a:t>
            </a:r>
          </a:p>
        </p:txBody>
      </p:sp>
    </p:spTree>
    <p:extLst>
      <p:ext uri="{BB962C8B-B14F-4D97-AF65-F5344CB8AC3E}">
        <p14:creationId xmlns:p14="http://schemas.microsoft.com/office/powerpoint/2010/main" val="27792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err="1">
                <a:latin typeface="Gill Sans MT" panose="020B0502020104020203" pitchFamily="34" charset="0"/>
              </a:rPr>
              <a:t>Evaluating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results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algorithms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is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not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easy</a:t>
            </a:r>
            <a:r>
              <a:rPr lang="pt-PT" dirty="0">
                <a:latin typeface="Gill Sans MT" panose="020B0502020104020203" pitchFamily="34" charset="0"/>
              </a:rPr>
              <a:t>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stand simulation over time with real data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Another thinning type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Thinning intensity and severity according to real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Thinning type – trees selected from 1 group according to a discrete probability function dependent on tree size, simulating thinning from above 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if (d&gt;40)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=1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</a:t>
            </a:r>
            <a:r>
              <a:rPr lang="en-US" dirty="0" err="1">
                <a:latin typeface="Gill Sans MT" panose="020B0502020104020203" pitchFamily="34" charset="0"/>
              </a:rPr>
              <a:t>elseif</a:t>
            </a:r>
            <a:r>
              <a:rPr lang="en-US" dirty="0">
                <a:latin typeface="Gill Sans MT" panose="020B0502020104020203" pitchFamily="34" charset="0"/>
              </a:rPr>
              <a:t> (d&gt;30)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=0.90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</a:t>
            </a:r>
            <a:r>
              <a:rPr lang="en-US" dirty="0" err="1">
                <a:latin typeface="Gill Sans MT" panose="020B0502020104020203" pitchFamily="34" charset="0"/>
              </a:rPr>
              <a:t>elseif</a:t>
            </a:r>
            <a:r>
              <a:rPr lang="en-US" dirty="0">
                <a:latin typeface="Gill Sans MT" panose="020B0502020104020203" pitchFamily="34" charset="0"/>
              </a:rPr>
              <a:t> (d&gt;20)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=0.50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</a:t>
            </a:r>
            <a:r>
              <a:rPr lang="en-US" dirty="0" err="1">
                <a:latin typeface="Gill Sans MT" panose="020B0502020104020203" pitchFamily="34" charset="0"/>
              </a:rPr>
              <a:t>elseif</a:t>
            </a:r>
            <a:r>
              <a:rPr lang="en-US" dirty="0">
                <a:latin typeface="Gill Sans MT" panose="020B0502020104020203" pitchFamily="34" charset="0"/>
              </a:rPr>
              <a:t> (d&gt;15)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=0.25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</a:t>
            </a:r>
            <a:r>
              <a:rPr lang="en-US" dirty="0" err="1">
                <a:latin typeface="Gill Sans MT" panose="020B0502020104020203" pitchFamily="34" charset="0"/>
              </a:rPr>
              <a:t>elseif</a:t>
            </a:r>
            <a:r>
              <a:rPr lang="en-US" dirty="0">
                <a:latin typeface="Gill Sans MT" panose="020B0502020104020203" pitchFamily="34" charset="0"/>
              </a:rPr>
              <a:t> (d&gt;10)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=0.10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else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=0.05</a:t>
            </a:r>
          </a:p>
          <a:p>
            <a:pPr marL="1371600" lvl="3" indent="0">
              <a:buNone/>
            </a:pPr>
            <a:r>
              <a:rPr lang="en-US" dirty="0" err="1">
                <a:latin typeface="Gill Sans MT" panose="020B0502020104020203" pitchFamily="34" charset="0"/>
              </a:rPr>
              <a:t>endif</a:t>
            </a:r>
            <a:endParaRPr lang="en-US" dirty="0">
              <a:latin typeface="Gill Sans MT" panose="020B0502020104020203" pitchFamily="34" charset="0"/>
            </a:endParaRP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      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401" y="763201"/>
            <a:ext cx="3657917" cy="32372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4401" y="1627201"/>
            <a:ext cx="3657917" cy="32372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4178" y="5559181"/>
            <a:ext cx="305166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rebuchet MS" panose="020B0603020202020204" pitchFamily="34" charset="0"/>
              </a:rPr>
              <a:t>V harvested: 208.8 m</a:t>
            </a:r>
            <a:r>
              <a:rPr lang="en-US" sz="1600" b="1" baseline="30000" dirty="0">
                <a:latin typeface="Trebuchet MS" panose="020B0603020202020204" pitchFamily="34" charset="0"/>
              </a:rPr>
              <a:t>3</a:t>
            </a:r>
          </a:p>
          <a:p>
            <a:r>
              <a:rPr lang="en-US" sz="1600" b="1" dirty="0">
                <a:latin typeface="Trebuchet MS" panose="020B0603020202020204" pitchFamily="34" charset="0"/>
              </a:rPr>
              <a:t>NPV: 2535 euros</a:t>
            </a:r>
          </a:p>
          <a:p>
            <a:r>
              <a:rPr lang="en-US" sz="1600" b="1" dirty="0">
                <a:latin typeface="Trebuchet MS" panose="020B0603020202020204" pitchFamily="34" charset="0"/>
              </a:rPr>
              <a:t>EAA: 193 euros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601" y="2242801"/>
            <a:ext cx="3657917" cy="3237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2401" y="2854801"/>
            <a:ext cx="3657917" cy="32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7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30800"/>
            <a:ext cx="48006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000" y="3430800"/>
            <a:ext cx="480060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000" y="3430800"/>
            <a:ext cx="48006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4800600" cy="342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000" y="0"/>
            <a:ext cx="4800600" cy="3429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000" y="0"/>
            <a:ext cx="4800600" cy="3429000"/>
          </a:xfrm>
          <a:prstGeom prst="rect">
            <a:avLst/>
          </a:prstGeom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010EBE9B-747D-4CC1-BFA3-38EF0E8E8CD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474683" y="5349942"/>
            <a:ext cx="2492897" cy="523220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rgbClr val="008000"/>
              </a:buClr>
              <a:buChar char="•"/>
              <a:defRPr sz="2400">
                <a:solidFill>
                  <a:srgbClr val="763B00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008000"/>
              </a:buClr>
              <a:buChar char="–"/>
              <a:defRPr sz="2200">
                <a:solidFill>
                  <a:srgbClr val="763B00"/>
                </a:solidFill>
                <a:latin typeface="Trebuchet MS" panose="020B0603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8000"/>
              </a:buClr>
              <a:buChar char="·"/>
              <a:defRPr sz="2000">
                <a:solidFill>
                  <a:srgbClr val="763B00"/>
                </a:solidFill>
                <a:latin typeface="Trebuchet MS" panose="020B0603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8000"/>
              </a:buClr>
              <a:buChar char="–"/>
              <a:defRPr>
                <a:solidFill>
                  <a:srgbClr val="763B00"/>
                </a:solidFill>
                <a:latin typeface="Trebuchet MS" panose="020B0603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pt-PT" altLang="en-US" sz="2800" b="1" dirty="0">
                <a:solidFill>
                  <a:srgbClr val="008000"/>
                </a:solidFill>
                <a:latin typeface="Gill Sans MT" panose="020B0502020104020203" pitchFamily="34" charset="0"/>
              </a:rPr>
              <a:t>O</a:t>
            </a:r>
            <a:r>
              <a:rPr lang="en-GB" altLang="en-US" sz="2800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bserved</a:t>
            </a:r>
            <a:endParaRPr lang="en-GB" altLang="en-US" sz="2800" b="1" dirty="0">
              <a:solidFill>
                <a:srgbClr val="008000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B640D74-6A6D-425C-8755-5E034B8F200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505462" y="957455"/>
            <a:ext cx="2492897" cy="523220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rgbClr val="008000"/>
              </a:buClr>
              <a:buChar char="•"/>
              <a:defRPr sz="2400">
                <a:solidFill>
                  <a:srgbClr val="763B00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008000"/>
              </a:buClr>
              <a:buChar char="–"/>
              <a:defRPr sz="2200">
                <a:solidFill>
                  <a:srgbClr val="763B00"/>
                </a:solidFill>
                <a:latin typeface="Trebuchet MS" panose="020B0603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8000"/>
              </a:buClr>
              <a:buChar char="·"/>
              <a:defRPr sz="2000">
                <a:solidFill>
                  <a:srgbClr val="763B00"/>
                </a:solidFill>
                <a:latin typeface="Trebuchet MS" panose="020B0603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8000"/>
              </a:buClr>
              <a:buChar char="–"/>
              <a:defRPr>
                <a:solidFill>
                  <a:srgbClr val="763B00"/>
                </a:solidFill>
                <a:latin typeface="Trebuchet MS" panose="020B0603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pt-PT" altLang="en-US" sz="2800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Simulat</a:t>
            </a:r>
            <a:r>
              <a:rPr lang="en-GB" altLang="en-US" sz="2800" b="1" dirty="0">
                <a:solidFill>
                  <a:srgbClr val="008000"/>
                </a:solidFill>
                <a:latin typeface="Gill Sans MT" panose="020B0502020104020203" pitchFamily="34" charset="0"/>
              </a:rPr>
              <a:t>ed</a:t>
            </a:r>
          </a:p>
        </p:txBody>
      </p:sp>
    </p:spTree>
    <p:extLst>
      <p:ext uri="{BB962C8B-B14F-4D97-AF65-F5344CB8AC3E}">
        <p14:creationId xmlns:p14="http://schemas.microsoft.com/office/powerpoint/2010/main" val="146626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err="1">
                <a:latin typeface="Gill Sans MT" panose="020B0502020104020203" pitchFamily="34" charset="0"/>
              </a:rPr>
              <a:t>Evaluating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results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algorithms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is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not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easy</a:t>
            </a:r>
            <a:r>
              <a:rPr lang="pt-PT" dirty="0">
                <a:latin typeface="Gill Sans MT" panose="020B0502020104020203" pitchFamily="34" charset="0"/>
              </a:rPr>
              <a:t>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stand simulation over time with real data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evolution of diameter distributions before and after thinning with data from real plots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Evaluation by “experts” of the evolution of diameter distributions before and after thinning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Just for distance-independent algorithms: comparison of evolution of diameter distributions before and after thinning with data from simulations with distance-dependent thinning algorithms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Just for distance-dependent algorithms: evaluation by “experts” of the evolution of crown maps before and after thinning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0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8184232" y="5589240"/>
            <a:ext cx="3442320" cy="830997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rgbClr val="008000"/>
              </a:buClr>
              <a:buChar char="•"/>
              <a:defRPr sz="2400">
                <a:solidFill>
                  <a:srgbClr val="763B00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008000"/>
              </a:buClr>
              <a:buChar char="–"/>
              <a:defRPr sz="2200">
                <a:solidFill>
                  <a:srgbClr val="763B00"/>
                </a:solidFill>
                <a:latin typeface="Trebuchet MS" panose="020B0603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8000"/>
              </a:buClr>
              <a:buChar char="·"/>
              <a:defRPr sz="2000">
                <a:solidFill>
                  <a:srgbClr val="763B00"/>
                </a:solidFill>
                <a:latin typeface="Trebuchet MS" panose="020B0603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8000"/>
              </a:buClr>
              <a:buChar char="–"/>
              <a:defRPr>
                <a:solidFill>
                  <a:srgbClr val="763B00"/>
                </a:solidFill>
                <a:latin typeface="Trebuchet MS" panose="020B0603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4800" b="1" dirty="0">
                <a:solidFill>
                  <a:srgbClr val="008000"/>
                </a:solidFill>
                <a:latin typeface="Gill Sans MT" panose="020B0502020104020203" pitchFamily="34" charset="0"/>
              </a:rPr>
              <a:t>The End!!</a:t>
            </a:r>
          </a:p>
        </p:txBody>
      </p:sp>
    </p:spTree>
    <p:extLst>
      <p:ext uri="{BB962C8B-B14F-4D97-AF65-F5344CB8AC3E}">
        <p14:creationId xmlns:p14="http://schemas.microsoft.com/office/powerpoint/2010/main" val="95834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Components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a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model</a:t>
            </a:r>
            <a:r>
              <a:rPr lang="pt-PT" dirty="0">
                <a:latin typeface="Gill Sans MT" panose="020B0502020104020203" pitchFamily="34" charset="0"/>
              </a:rPr>
              <a:t>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Intensity of thinning (interval between </a:t>
            </a:r>
            <a:r>
              <a:rPr lang="en-US" dirty="0" err="1">
                <a:latin typeface="Gill Sans MT" panose="020B0502020104020203" pitchFamily="34" charset="0"/>
              </a:rPr>
              <a:t>thinnings</a:t>
            </a:r>
            <a:r>
              <a:rPr lang="en-US" dirty="0">
                <a:latin typeface="Gill Sans MT" panose="020B0502020104020203" pitchFamily="34" charset="0"/>
              </a:rPr>
              <a:t>)</a:t>
            </a:r>
            <a:endParaRPr lang="pt-PT" dirty="0">
              <a:latin typeface="Gill Sans MT" panose="020B0502020104020203" pitchFamily="34" charset="0"/>
            </a:endParaRP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Severity of thinning (amount of “stand” removed in one thinning)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Type of thinning (thinning from below, thinning from above, selective thinning, </a:t>
            </a:r>
            <a:r>
              <a:rPr lang="en-US" dirty="0" err="1">
                <a:latin typeface="Gill Sans MT" panose="020B0502020104020203" pitchFamily="34" charset="0"/>
              </a:rPr>
              <a:t>etc</a:t>
            </a:r>
            <a:r>
              <a:rPr lang="en-US" dirty="0">
                <a:latin typeface="Gill Sans MT" panose="020B0502020104020203" pitchFamily="34" charset="0"/>
              </a:rPr>
              <a:t>) – selection of trees to be thinned</a:t>
            </a:r>
          </a:p>
          <a:p>
            <a:r>
              <a:rPr lang="en-US" dirty="0">
                <a:latin typeface="Gill Sans MT" panose="020B0502020104020203" pitchFamily="34" charset="0"/>
              </a:rPr>
              <a:t>Type of thinning/tree selection is by far the most important/difficult component of the model</a:t>
            </a:r>
          </a:p>
        </p:txBody>
      </p:sp>
    </p:spTree>
    <p:extLst>
      <p:ext uri="{BB962C8B-B14F-4D97-AF65-F5344CB8AC3E}">
        <p14:creationId xmlns:p14="http://schemas.microsoft.com/office/powerpoint/2010/main" val="243348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Intensity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endParaRPr lang="pt-PT" dirty="0">
              <a:latin typeface="Gill Sans MT" panose="020B0502020104020203" pitchFamily="34" charset="0"/>
            </a:endParaRP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With a fixed periodicity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Based on a threshold for a certain variable (e.g. G) – not practical, how does the user decide when he/she is going to thin?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By modelling the probability of a thinning to occur – useful to reproduce the BAU</a:t>
            </a:r>
          </a:p>
          <a:p>
            <a:pPr lvl="1"/>
            <a:r>
              <a:rPr lang="en-US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standsSIM</a:t>
            </a:r>
            <a:r>
              <a:rPr lang="en-US" dirty="0">
                <a:latin typeface="Gill Sans MT" panose="020B0502020104020203" pitchFamily="34" charset="0"/>
              </a:rPr>
              <a:t> – the user defines a forest management approach that he/she wants to test (chronology and characteristics of </a:t>
            </a:r>
            <a:r>
              <a:rPr lang="en-US" dirty="0" err="1">
                <a:latin typeface="Gill Sans MT" panose="020B0502020104020203" pitchFamily="34" charset="0"/>
              </a:rPr>
              <a:t>silvicultural</a:t>
            </a:r>
            <a:r>
              <a:rPr lang="en-US" dirty="0">
                <a:latin typeface="Gill Sans MT" panose="020B0502020104020203" pitchFamily="34" charset="0"/>
              </a:rPr>
              <a:t> treatments)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3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Severity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endParaRPr lang="pt-PT" dirty="0">
              <a:latin typeface="Gill Sans MT" panose="020B0502020104020203" pitchFamily="34" charset="0"/>
            </a:endParaRP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By modelling the probability of a tree to be thinned, if a thinning takes place – useful to reproduce the BAU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Based on the value of a X variable after thinning (</a:t>
            </a:r>
            <a:r>
              <a:rPr lang="en-US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Xathin</a:t>
            </a:r>
            <a:r>
              <a:rPr lang="en-US" dirty="0">
                <a:latin typeface="Gill Sans MT" panose="020B0502020104020203" pitchFamily="34" charset="0"/>
              </a:rPr>
              <a:t>) for a certain variable (e.g. G) or by any other means (e.g. the A-value in SILVA, MOSES or BWIN or using an equilibrium curve for </a:t>
            </a:r>
            <a:r>
              <a:rPr lang="en-US" dirty="0" err="1">
                <a:latin typeface="Gill Sans MT" panose="020B0502020104020203" pitchFamily="34" charset="0"/>
              </a:rPr>
              <a:t>dbh</a:t>
            </a:r>
            <a:r>
              <a:rPr lang="en-US" dirty="0">
                <a:latin typeface="Gill Sans MT" panose="020B0502020104020203" pitchFamily="34" charset="0"/>
              </a:rPr>
              <a:t> distribution) </a:t>
            </a:r>
          </a:p>
          <a:p>
            <a:pPr lvl="1"/>
            <a:r>
              <a:rPr lang="en-US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standsSIM</a:t>
            </a:r>
            <a:r>
              <a:rPr lang="en-US" dirty="0">
                <a:latin typeface="Gill Sans MT" panose="020B0502020104020203" pitchFamily="34" charset="0"/>
              </a:rPr>
              <a:t> – the user defines the value of a X variable (G% to be removed, </a:t>
            </a:r>
            <a:r>
              <a:rPr lang="en-US" dirty="0" err="1">
                <a:latin typeface="Gill Sans MT" panose="020B0502020104020203" pitchFamily="34" charset="0"/>
              </a:rPr>
              <a:t>Gres</a:t>
            </a:r>
            <a:r>
              <a:rPr lang="en-US" dirty="0">
                <a:latin typeface="Gill Sans MT" panose="020B0502020104020203" pitchFamily="34" charset="0"/>
              </a:rPr>
              <a:t>, </a:t>
            </a:r>
            <a:r>
              <a:rPr lang="en-US" dirty="0" err="1">
                <a:latin typeface="Gill Sans MT" panose="020B0502020104020203" pitchFamily="34" charset="0"/>
              </a:rPr>
              <a:t>Fw</a:t>
            </a:r>
            <a:r>
              <a:rPr lang="en-US" dirty="0">
                <a:latin typeface="Gill Sans MT" panose="020B0502020104020203" pitchFamily="34" charset="0"/>
              </a:rPr>
              <a:t>, %CC of the remaining stand) that allows the computation of </a:t>
            </a:r>
            <a:r>
              <a:rPr lang="en-US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Xthin</a:t>
            </a:r>
            <a:r>
              <a:rPr lang="en-US" b="1" dirty="0">
                <a:solidFill>
                  <a:srgbClr val="008000"/>
                </a:solidFill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(value of X to be thinned)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91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>
                <a:latin typeface="Gill Sans MT" panose="020B0502020104020203" pitchFamily="34" charset="0"/>
              </a:rPr>
              <a:t>Type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(</a:t>
            </a:r>
            <a:r>
              <a:rPr lang="pt-PT" dirty="0" err="1">
                <a:latin typeface="Gill Sans MT" panose="020B0502020104020203" pitchFamily="34" charset="0"/>
              </a:rPr>
              <a:t>just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examples</a:t>
            </a:r>
            <a:r>
              <a:rPr lang="pt-PT" dirty="0">
                <a:latin typeface="Gill Sans MT" panose="020B0502020104020203" pitchFamily="34" charset="0"/>
              </a:rPr>
              <a:t>)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Different algorithms for different types of thinning; selective thinning usually needs a specific algorithm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Algorithms able to cope with several types of thinning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Algorithms can be applied to the whole stand or to groups of trees (bio-sociologic tree status, </a:t>
            </a:r>
            <a:r>
              <a:rPr lang="en-US" dirty="0" err="1">
                <a:latin typeface="Gill Sans MT" panose="020B0502020104020203" pitchFamily="34" charset="0"/>
              </a:rPr>
              <a:t>dbh</a:t>
            </a:r>
            <a:r>
              <a:rPr lang="en-US" dirty="0">
                <a:latin typeface="Gill Sans MT" panose="020B0502020104020203" pitchFamily="34" charset="0"/>
              </a:rPr>
              <a:t> classes)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Stochastic or analytical algorithms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Method used for tree selection is essential to simulate different types of thinning (depends on distance-dependent competition or tree size, stem quality, tree vitality, score of existence, probability to be selected for thinning)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3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Type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(</a:t>
            </a:r>
            <a:r>
              <a:rPr lang="pt-PT" dirty="0" err="1">
                <a:latin typeface="Gill Sans MT" panose="020B0502020104020203" pitchFamily="34" charset="0"/>
              </a:rPr>
              <a:t>just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examples</a:t>
            </a:r>
            <a:r>
              <a:rPr lang="pt-PT" dirty="0">
                <a:latin typeface="Gill Sans MT" panose="020B0502020104020203" pitchFamily="34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standsSIM</a:t>
            </a:r>
            <a:r>
              <a:rPr lang="en-US" dirty="0">
                <a:latin typeface="Gill Sans MT" panose="020B0502020104020203" pitchFamily="34" charset="0"/>
              </a:rPr>
              <a:t>: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no distance-dependent competition index, trees are selected according to: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a thinning index depending on tree size and product quality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a probability function (continuous or discrete)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the user defines: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groups of trees (</a:t>
            </a:r>
            <a:r>
              <a:rPr lang="en-US" dirty="0" err="1">
                <a:latin typeface="Gill Sans MT" panose="020B0502020104020203" pitchFamily="34" charset="0"/>
              </a:rPr>
              <a:t>dbh</a:t>
            </a:r>
            <a:r>
              <a:rPr lang="en-US" dirty="0">
                <a:latin typeface="Gill Sans MT" panose="020B0502020104020203" pitchFamily="34" charset="0"/>
              </a:rPr>
              <a:t> classes) as well as the % of the total removal of </a:t>
            </a:r>
            <a:r>
              <a:rPr lang="en-US" b="1" dirty="0">
                <a:solidFill>
                  <a:srgbClr val="008000"/>
                </a:solidFill>
                <a:latin typeface="Gill Sans MT" panose="020B0502020104020203" pitchFamily="34" charset="0"/>
              </a:rPr>
              <a:t>X</a:t>
            </a:r>
            <a:r>
              <a:rPr lang="en-US" dirty="0">
                <a:latin typeface="Gill Sans MT" panose="020B0502020104020203" pitchFamily="34" charset="0"/>
              </a:rPr>
              <a:t> in each group;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an equilibrium curve computed so that %CC is equally distributed per d class;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equilibrium curve defined by number of trees/ha per d class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Other being implemented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easiest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part</a:t>
            </a:r>
            <a:r>
              <a:rPr lang="pt-PT" dirty="0">
                <a:latin typeface="Gill Sans MT" panose="020B0502020104020203" pitchFamily="34" charset="0"/>
              </a:rPr>
              <a:t>: </a:t>
            </a:r>
            <a:r>
              <a:rPr lang="pt-PT" dirty="0" err="1">
                <a:latin typeface="Gill Sans MT" panose="020B0502020104020203" pitchFamily="34" charset="0"/>
              </a:rPr>
              <a:t>just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select</a:t>
            </a:r>
            <a:r>
              <a:rPr lang="pt-PT" dirty="0">
                <a:latin typeface="Gill Sans MT" panose="020B0502020104020203" pitchFamily="34" charset="0"/>
              </a:rPr>
              <a:t> some </a:t>
            </a:r>
            <a:r>
              <a:rPr lang="pt-PT" dirty="0" err="1">
                <a:latin typeface="Gill Sans MT" panose="020B0502020104020203" pitchFamily="34" charset="0"/>
              </a:rPr>
              <a:t>algorithm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and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write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respective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computer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program</a:t>
            </a:r>
            <a:r>
              <a:rPr lang="pt-PT" dirty="0">
                <a:latin typeface="Gill Sans MT" panose="020B0502020104020203" pitchFamily="34" charset="0"/>
              </a:rPr>
              <a:t>!</a:t>
            </a:r>
          </a:p>
          <a:p>
            <a:r>
              <a:rPr lang="en-US" dirty="0">
                <a:latin typeface="Gill Sans MT" panose="020B0502020104020203" pitchFamily="34" charset="0"/>
              </a:rPr>
              <a:t>Some difficulties found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Usual forest inventory plots (e.g. 500 m</a:t>
            </a:r>
            <a:r>
              <a:rPr lang="en-US" baseline="30000" dirty="0">
                <a:latin typeface="Gill Sans MT" panose="020B0502020104020203" pitchFamily="34" charset="0"/>
              </a:rPr>
              <a:t>2</a:t>
            </a:r>
            <a:r>
              <a:rPr lang="en-US" dirty="0">
                <a:latin typeface="Gill Sans MT" panose="020B0502020104020203" pitchFamily="34" charset="0"/>
              </a:rPr>
              <a:t>) are too small for thinning application, plot size has to be increased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In probabilistic selection, tree ranking during selection for thinning has a strong influence on the final result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7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Evaluating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results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algorithms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is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not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easy</a:t>
            </a:r>
            <a:r>
              <a:rPr lang="pt-PT" dirty="0">
                <a:latin typeface="Gill Sans MT" panose="020B0502020104020203" pitchFamily="34" charset="0"/>
              </a:rPr>
              <a:t>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stand simulation over time with real data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Example for plot SSB102 from São Salvador trial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Thinning intensity – according to real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Thinning severity – defined by residual basal area (</a:t>
            </a:r>
            <a:r>
              <a:rPr lang="en-US" dirty="0" err="1">
                <a:latin typeface="Gill Sans MT" panose="020B0502020104020203" pitchFamily="34" charset="0"/>
              </a:rPr>
              <a:t>Gres</a:t>
            </a:r>
            <a:r>
              <a:rPr lang="en-US" dirty="0">
                <a:latin typeface="Gill Sans MT" panose="020B0502020104020203" pitchFamily="34" charset="0"/>
              </a:rPr>
              <a:t>) to reproduce the real stand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Thinning type – trees selected from 3 groups (d classes of </a:t>
            </a:r>
            <a:r>
              <a:rPr lang="en-US" dirty="0" err="1">
                <a:latin typeface="Gill Sans MT" panose="020B0502020104020203" pitchFamily="34" charset="0"/>
              </a:rPr>
              <a:t>igual</a:t>
            </a:r>
            <a:r>
              <a:rPr lang="en-US" dirty="0">
                <a:latin typeface="Gill Sans MT" panose="020B0502020104020203" pitchFamily="34" charset="0"/>
              </a:rPr>
              <a:t> size) with a distribution of %</a:t>
            </a:r>
            <a:r>
              <a:rPr lang="en-US" dirty="0" err="1">
                <a:latin typeface="Gill Sans MT" panose="020B0502020104020203" pitchFamily="34" charset="0"/>
              </a:rPr>
              <a:t>Gthin</a:t>
            </a:r>
            <a:r>
              <a:rPr lang="en-US" dirty="0">
                <a:latin typeface="Gill Sans MT" panose="020B0502020104020203" pitchFamily="34" charset="0"/>
              </a:rPr>
              <a:t> equal to 98%, 2% and 0% (thinning from below); tree selection inside the group according to a probability function dependent on relative tree size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092" y="764287"/>
            <a:ext cx="3657917" cy="32372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4228" y="1628383"/>
            <a:ext cx="3657917" cy="32372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613" y="2242002"/>
            <a:ext cx="3657917" cy="32372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2460" y="2856040"/>
            <a:ext cx="3657917" cy="323725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04178" y="5559181"/>
            <a:ext cx="305166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rebuchet MS" panose="020B0603020202020204" pitchFamily="34" charset="0"/>
              </a:rPr>
              <a:t>V harvested: 142.3 m</a:t>
            </a:r>
            <a:r>
              <a:rPr lang="en-US" sz="1600" b="1" baseline="30000" dirty="0">
                <a:latin typeface="Trebuchet MS" panose="020B0603020202020204" pitchFamily="34" charset="0"/>
              </a:rPr>
              <a:t>3</a:t>
            </a:r>
          </a:p>
          <a:p>
            <a:r>
              <a:rPr lang="en-US" sz="1600" b="1" dirty="0">
                <a:latin typeface="Trebuchet MS" panose="020B0603020202020204" pitchFamily="34" charset="0"/>
              </a:rPr>
              <a:t>NPV: -2718 euros</a:t>
            </a:r>
          </a:p>
          <a:p>
            <a:r>
              <a:rPr lang="en-US" sz="1600" b="1" dirty="0">
                <a:latin typeface="Trebuchet MS" panose="020B0603020202020204" pitchFamily="34" charset="0"/>
              </a:rPr>
              <a:t>EAA: -207 euros</a:t>
            </a:r>
          </a:p>
        </p:txBody>
      </p:sp>
    </p:spTree>
    <p:extLst>
      <p:ext uri="{BB962C8B-B14F-4D97-AF65-F5344CB8AC3E}">
        <p14:creationId xmlns:p14="http://schemas.microsoft.com/office/powerpoint/2010/main" val="363753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2893</TotalTime>
  <Words>903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Gill Sans MT</vt:lpstr>
      <vt:lpstr>Tahoma</vt:lpstr>
      <vt:lpstr>Times New Roman</vt:lpstr>
      <vt:lpstr>Trebuchet MS</vt:lpstr>
      <vt:lpstr>Verdana</vt:lpstr>
      <vt:lpstr>Wingdings</vt:lpstr>
      <vt:lpstr>1_Blank Presentation</vt:lpstr>
      <vt:lpstr>Blank Presentation</vt:lpstr>
      <vt:lpstr>Implementing different thinning types, severities and intensities in stand and regional simulators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Instituto Superior de Agronomia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DEF</dc:creator>
  <cp:lastModifiedBy>magatome</cp:lastModifiedBy>
  <cp:revision>110</cp:revision>
  <cp:lastPrinted>2000-09-02T21:00:27Z</cp:lastPrinted>
  <dcterms:created xsi:type="dcterms:W3CDTF">2000-08-29T10:42:55Z</dcterms:created>
  <dcterms:modified xsi:type="dcterms:W3CDTF">2021-11-24T00:11:03Z</dcterms:modified>
</cp:coreProperties>
</file>