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bookmarkIdSeed="2">
  <p:sldMasterIdLst>
    <p:sldMasterId id="2147483648" r:id="rId1"/>
  </p:sldMasterIdLst>
  <p:handoutMasterIdLst>
    <p:handoutMasterId r:id="rId38"/>
  </p:handoutMasterIdLst>
  <p:sldIdLst>
    <p:sldId id="256" r:id="rId2"/>
    <p:sldId id="411" r:id="rId3"/>
    <p:sldId id="458" r:id="rId4"/>
    <p:sldId id="441" r:id="rId5"/>
    <p:sldId id="410" r:id="rId6"/>
    <p:sldId id="460" r:id="rId7"/>
    <p:sldId id="393" r:id="rId8"/>
    <p:sldId id="412" r:id="rId9"/>
    <p:sldId id="414" r:id="rId10"/>
    <p:sldId id="418" r:id="rId11"/>
    <p:sldId id="443" r:id="rId12"/>
    <p:sldId id="421" r:id="rId13"/>
    <p:sldId id="444" r:id="rId14"/>
    <p:sldId id="445" r:id="rId15"/>
    <p:sldId id="446" r:id="rId16"/>
    <p:sldId id="447" r:id="rId17"/>
    <p:sldId id="457" r:id="rId18"/>
    <p:sldId id="448" r:id="rId19"/>
    <p:sldId id="463" r:id="rId20"/>
    <p:sldId id="392" r:id="rId21"/>
    <p:sldId id="394" r:id="rId22"/>
    <p:sldId id="395" r:id="rId23"/>
    <p:sldId id="423" r:id="rId24"/>
    <p:sldId id="424" r:id="rId25"/>
    <p:sldId id="428" r:id="rId26"/>
    <p:sldId id="462" r:id="rId27"/>
    <p:sldId id="426" r:id="rId28"/>
    <p:sldId id="464" r:id="rId29"/>
    <p:sldId id="449" r:id="rId30"/>
    <p:sldId id="465" r:id="rId31"/>
    <p:sldId id="452" r:id="rId32"/>
    <p:sldId id="453" r:id="rId33"/>
    <p:sldId id="454" r:id="rId34"/>
    <p:sldId id="455" r:id="rId35"/>
    <p:sldId id="456" r:id="rId36"/>
    <p:sldId id="440" r:id="rId37"/>
  </p:sldIdLst>
  <p:sldSz cx="12192000" cy="6858000"/>
  <p:notesSz cx="6889750" cy="1002188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A5C2E"/>
    <a:srgbClr val="663300"/>
    <a:srgbClr val="99CC00"/>
    <a:srgbClr val="FFFFCC"/>
    <a:srgbClr val="000000"/>
    <a:srgbClr val="009900"/>
    <a:srgbClr val="F9EFC3"/>
    <a:srgbClr val="FFFF99"/>
    <a:srgbClr val="FFFFFF"/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82" d="100"/>
          <a:sy n="82" d="100"/>
        </p:scale>
        <p:origin x="691" y="5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272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image" Target="../media/image13.emf"/><Relationship Id="rId4" Type="http://schemas.openxmlformats.org/officeDocument/2006/relationships/image" Target="../media/image1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985346" cy="474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324" tIns="46662" rIns="93324" bIns="46662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04405" y="1"/>
            <a:ext cx="2985345" cy="474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324" tIns="46662" rIns="93324" bIns="46662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GB"/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87956"/>
            <a:ext cx="2985346" cy="553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324" tIns="46662" rIns="93324" bIns="46662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04405" y="9487956"/>
            <a:ext cx="2985345" cy="553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324" tIns="46662" rIns="93324" bIns="46662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055EDE2-ED68-4A88-8913-B35BD183CB29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92223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0444727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935352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61967" y="304800"/>
            <a:ext cx="2863851" cy="6248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66185" y="304800"/>
            <a:ext cx="8392583" cy="6248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778132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241305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28882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6400" y="1600200"/>
            <a:ext cx="5607051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6651" y="1600200"/>
            <a:ext cx="5609167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322190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800259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184" y="229385"/>
            <a:ext cx="11419416" cy="75100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Rectangle 3"/>
          <p:cNvSpPr/>
          <p:nvPr userDrawn="1"/>
        </p:nvSpPr>
        <p:spPr bwMode="auto">
          <a:xfrm>
            <a:off x="366184" y="1055802"/>
            <a:ext cx="11460056" cy="540595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98747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5722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859866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46156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9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7" name="Picture 13" descr="DSCN0662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66184" y="304800"/>
            <a:ext cx="11419416" cy="1143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06401" y="1600200"/>
            <a:ext cx="11419417" cy="485601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8000" tIns="190800" rIns="378000" bIns="118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7281950" y="6522714"/>
            <a:ext cx="4544292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rgbClr val="663300"/>
                </a:solidFill>
                <a:latin typeface="+mj-lt"/>
              </a:rPr>
              <a:t>Margarida Tomé </a:t>
            </a:r>
            <a:r>
              <a:rPr lang="en-GB" sz="1400" b="1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</a:t>
            </a:r>
            <a:r>
              <a:rPr lang="en-GB" sz="1400" b="1" baseline="0" dirty="0">
                <a:solidFill>
                  <a:srgbClr val="663300"/>
                </a:solidFill>
                <a:latin typeface="+mj-lt"/>
              </a:rPr>
              <a:t> </a:t>
            </a:r>
            <a:r>
              <a:rPr lang="en-GB" sz="1400" b="1" dirty="0">
                <a:solidFill>
                  <a:srgbClr val="663300"/>
                </a:solidFill>
                <a:latin typeface="+mj-lt"/>
              </a:rPr>
              <a:t>Joana A Paulo , last revision 2020</a:t>
            </a:r>
            <a:endParaRPr lang="pt-PT" sz="1400" b="1" dirty="0">
              <a:solidFill>
                <a:srgbClr val="663300"/>
              </a:solidFill>
              <a:latin typeface="+mj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8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8000"/>
          </a:solidFill>
          <a:latin typeface="Trebuchet M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8000"/>
          </a:solidFill>
          <a:latin typeface="Trebuchet M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8000"/>
          </a:solidFill>
          <a:latin typeface="Trebuchet M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8000"/>
          </a:solidFill>
          <a:latin typeface="Trebuchet MS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8000"/>
          </a:solidFill>
          <a:latin typeface="Trebuchet MS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8000"/>
          </a:solidFill>
          <a:latin typeface="Trebuchet MS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8000"/>
          </a:solidFill>
          <a:latin typeface="Trebuchet MS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8000"/>
          </a:solidFill>
          <a:latin typeface="Trebuchet MS" pitchFamily="34" charset="0"/>
        </a:defRPr>
      </a:lvl9pPr>
    </p:titleStyle>
    <p:bodyStyle>
      <a:lvl1pPr marL="342900" indent="-342900" algn="just" rtl="0" eaLnBrk="0" fontAlgn="base" hangingPunct="0">
        <a:spcBef>
          <a:spcPct val="50000"/>
        </a:spcBef>
        <a:spcAft>
          <a:spcPct val="0"/>
        </a:spcAft>
        <a:buClr>
          <a:srgbClr val="008000"/>
        </a:buClr>
        <a:buFont typeface="Wingdings" pitchFamily="2" charset="2"/>
        <a:buChar char="è"/>
        <a:defRPr sz="2800" b="1">
          <a:solidFill>
            <a:srgbClr val="663300"/>
          </a:solidFill>
          <a:latin typeface="+mn-lt"/>
          <a:ea typeface="+mn-ea"/>
          <a:cs typeface="+mn-cs"/>
        </a:defRPr>
      </a:lvl1pPr>
      <a:lvl2pPr marL="742950" indent="-285750" algn="just" rtl="0" eaLnBrk="0" fontAlgn="base" hangingPunct="0">
        <a:spcBef>
          <a:spcPct val="50000"/>
        </a:spcBef>
        <a:spcAft>
          <a:spcPct val="0"/>
        </a:spcAft>
        <a:buClr>
          <a:srgbClr val="008000"/>
        </a:buClr>
        <a:buFont typeface="Marlett" pitchFamily="2" charset="2"/>
        <a:buChar char="b"/>
        <a:defRPr sz="2400" b="1">
          <a:solidFill>
            <a:srgbClr val="008000"/>
          </a:solidFill>
          <a:latin typeface="+mn-lt"/>
        </a:defRPr>
      </a:lvl2pPr>
      <a:lvl3pPr marL="1143000" indent="-228600" algn="just" rtl="0" eaLnBrk="0" fontAlgn="base" hangingPunct="0">
        <a:spcBef>
          <a:spcPct val="50000"/>
        </a:spcBef>
        <a:spcAft>
          <a:spcPct val="0"/>
        </a:spcAft>
        <a:buClr>
          <a:srgbClr val="008000"/>
        </a:buClr>
        <a:buFont typeface="Marlett" pitchFamily="2" charset="2"/>
        <a:buChar char="0"/>
        <a:defRPr sz="2000" b="1">
          <a:solidFill>
            <a:srgbClr val="663300"/>
          </a:solidFill>
          <a:latin typeface="+mn-lt"/>
        </a:defRPr>
      </a:lvl3pPr>
      <a:lvl4pPr marL="1600200" indent="-228600" algn="just" rtl="0" eaLnBrk="0" fontAlgn="base" hangingPunct="0">
        <a:spcBef>
          <a:spcPct val="50000"/>
        </a:spcBef>
        <a:spcAft>
          <a:spcPct val="0"/>
        </a:spcAft>
        <a:buClr>
          <a:srgbClr val="008000"/>
        </a:buClr>
        <a:buFont typeface="Marlett" pitchFamily="2" charset="2"/>
        <a:buChar char="i"/>
        <a:defRPr sz="2000" b="1">
          <a:solidFill>
            <a:srgbClr val="663300"/>
          </a:solidFill>
          <a:latin typeface="+mn-lt"/>
        </a:defRPr>
      </a:lvl4pPr>
      <a:lvl5pPr marL="2057400" indent="-228600" algn="l" rtl="0" eaLnBrk="0" fontAlgn="base" hangingPunct="0">
        <a:spcBef>
          <a:spcPct val="50000"/>
        </a:spcBef>
        <a:spcAft>
          <a:spcPct val="0"/>
        </a:spcAft>
        <a:buClr>
          <a:srgbClr val="008000"/>
        </a:buClr>
        <a:buChar char="»"/>
        <a:defRPr sz="2400" b="1">
          <a:solidFill>
            <a:srgbClr val="663300"/>
          </a:solidFill>
          <a:latin typeface="+mn-lt"/>
        </a:defRPr>
      </a:lvl5pPr>
      <a:lvl6pPr marL="2514600" indent="-228600" algn="l" rtl="0" eaLnBrk="0" fontAlgn="base" hangingPunct="0">
        <a:spcBef>
          <a:spcPct val="50000"/>
        </a:spcBef>
        <a:spcAft>
          <a:spcPct val="0"/>
        </a:spcAft>
        <a:buClr>
          <a:srgbClr val="008000"/>
        </a:buClr>
        <a:buChar char="»"/>
        <a:defRPr sz="2400" b="1">
          <a:solidFill>
            <a:srgbClr val="663300"/>
          </a:solidFill>
          <a:latin typeface="+mn-lt"/>
        </a:defRPr>
      </a:lvl6pPr>
      <a:lvl7pPr marL="2971800" indent="-228600" algn="l" rtl="0" eaLnBrk="0" fontAlgn="base" hangingPunct="0">
        <a:spcBef>
          <a:spcPct val="50000"/>
        </a:spcBef>
        <a:spcAft>
          <a:spcPct val="0"/>
        </a:spcAft>
        <a:buClr>
          <a:srgbClr val="008000"/>
        </a:buClr>
        <a:buChar char="»"/>
        <a:defRPr sz="2400" b="1">
          <a:solidFill>
            <a:srgbClr val="663300"/>
          </a:solidFill>
          <a:latin typeface="+mn-lt"/>
        </a:defRPr>
      </a:lvl7pPr>
      <a:lvl8pPr marL="3429000" indent="-228600" algn="l" rtl="0" eaLnBrk="0" fontAlgn="base" hangingPunct="0">
        <a:spcBef>
          <a:spcPct val="50000"/>
        </a:spcBef>
        <a:spcAft>
          <a:spcPct val="0"/>
        </a:spcAft>
        <a:buClr>
          <a:srgbClr val="008000"/>
        </a:buClr>
        <a:buChar char="»"/>
        <a:defRPr sz="2400" b="1">
          <a:solidFill>
            <a:srgbClr val="663300"/>
          </a:solidFill>
          <a:latin typeface="+mn-lt"/>
        </a:defRPr>
      </a:lvl8pPr>
      <a:lvl9pPr marL="3886200" indent="-228600" algn="l" rtl="0" eaLnBrk="0" fontAlgn="base" hangingPunct="0">
        <a:spcBef>
          <a:spcPct val="50000"/>
        </a:spcBef>
        <a:spcAft>
          <a:spcPct val="0"/>
        </a:spcAft>
        <a:buClr>
          <a:srgbClr val="008000"/>
        </a:buClr>
        <a:buChar char="»"/>
        <a:defRPr sz="2400" b="1">
          <a:solidFill>
            <a:srgbClr val="6633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w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4.em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16.emf"/><Relationship Id="rId4" Type="http://schemas.openxmlformats.org/officeDocument/2006/relationships/image" Target="../media/image13.emf"/><Relationship Id="rId9" Type="http://schemas.openxmlformats.org/officeDocument/2006/relationships/oleObject" Target="../embeddings/oleObject4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tiff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emf"/><Relationship Id="rId4" Type="http://schemas.openxmlformats.org/officeDocument/2006/relationships/image" Target="../media/image32.emf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905000" y="457200"/>
            <a:ext cx="8382000" cy="2438400"/>
          </a:xfrm>
        </p:spPr>
        <p:txBody>
          <a:bodyPr/>
          <a:lstStyle/>
          <a:p>
            <a:r>
              <a:rPr lang="en-GB" sz="4800" dirty="0"/>
              <a:t>SUBER model</a:t>
            </a:r>
            <a:br>
              <a:rPr lang="en-GB" sz="4800" dirty="0"/>
            </a:br>
            <a:br>
              <a:rPr lang="en-GB" sz="900" dirty="0"/>
            </a:br>
            <a:r>
              <a:rPr lang="en-US" sz="2800" dirty="0">
                <a:solidFill>
                  <a:srgbClr val="663300"/>
                </a:solidFill>
              </a:rPr>
              <a:t>The new version of the SUBER model – predicting multi products from the cork oak ecosystem</a:t>
            </a:r>
            <a:endParaRPr lang="en-GB" sz="2800" dirty="0">
              <a:solidFill>
                <a:srgbClr val="6633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Transition juvenile </a:t>
            </a:r>
            <a:r>
              <a:rPr lang="en-US" sz="3200">
                <a:sym typeface="Symbol" pitchFamily="18" charset="2"/>
              </a:rPr>
              <a:t> adult</a:t>
            </a:r>
          </a:p>
        </p:txBody>
      </p:sp>
      <p:sp>
        <p:nvSpPr>
          <p:cNvPr id="1792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pt-PT" sz="2000" dirty="0" err="1"/>
              <a:t>The</a:t>
            </a:r>
            <a:r>
              <a:rPr lang="pt-PT" sz="2000" dirty="0"/>
              <a:t> </a:t>
            </a:r>
            <a:r>
              <a:rPr lang="pt-PT" sz="2000" dirty="0" err="1"/>
              <a:t>transition</a:t>
            </a:r>
            <a:r>
              <a:rPr lang="pt-PT" sz="2000" dirty="0"/>
              <a:t> </a:t>
            </a:r>
            <a:r>
              <a:rPr lang="pt-PT" sz="2000" dirty="0" err="1"/>
              <a:t>of</a:t>
            </a:r>
            <a:r>
              <a:rPr lang="pt-PT" sz="2000" dirty="0"/>
              <a:t> a </a:t>
            </a:r>
            <a:r>
              <a:rPr lang="pt-PT" sz="2000" dirty="0" err="1"/>
              <a:t>tree</a:t>
            </a:r>
            <a:r>
              <a:rPr lang="pt-PT" sz="2000" dirty="0"/>
              <a:t> </a:t>
            </a:r>
            <a:r>
              <a:rPr lang="pt-PT" sz="2000" dirty="0" err="1"/>
              <a:t>from</a:t>
            </a:r>
            <a:r>
              <a:rPr lang="pt-PT" sz="2000" dirty="0"/>
              <a:t> </a:t>
            </a:r>
            <a:r>
              <a:rPr lang="pt-PT" sz="2000" dirty="0" err="1"/>
              <a:t>the</a:t>
            </a:r>
            <a:r>
              <a:rPr lang="pt-PT" sz="2000" dirty="0"/>
              <a:t> </a:t>
            </a:r>
            <a:r>
              <a:rPr lang="pt-PT" sz="2000" dirty="0" err="1"/>
              <a:t>juvenile</a:t>
            </a:r>
            <a:r>
              <a:rPr lang="pt-PT" sz="2000" dirty="0"/>
              <a:t> to </a:t>
            </a:r>
            <a:r>
              <a:rPr lang="pt-PT" sz="2000" dirty="0" err="1"/>
              <a:t>the</a:t>
            </a:r>
            <a:r>
              <a:rPr lang="pt-PT" sz="2000" dirty="0"/>
              <a:t> </a:t>
            </a:r>
            <a:r>
              <a:rPr lang="pt-PT" sz="2000" dirty="0" err="1"/>
              <a:t>adult</a:t>
            </a:r>
            <a:r>
              <a:rPr lang="pt-PT" sz="2000" dirty="0"/>
              <a:t> </a:t>
            </a:r>
            <a:r>
              <a:rPr lang="pt-PT" sz="2000" dirty="0" err="1"/>
              <a:t>stage</a:t>
            </a:r>
            <a:r>
              <a:rPr lang="pt-PT" sz="2000" dirty="0"/>
              <a:t> </a:t>
            </a:r>
            <a:r>
              <a:rPr lang="pt-PT" sz="2000" dirty="0" err="1"/>
              <a:t>includes</a:t>
            </a:r>
            <a:r>
              <a:rPr lang="pt-PT" sz="2000" dirty="0"/>
              <a:t>:</a:t>
            </a:r>
            <a:endParaRPr lang="en-US" sz="2000" dirty="0"/>
          </a:p>
          <a:p>
            <a:pPr lvl="1"/>
            <a:r>
              <a:rPr lang="en-US" sz="2000" dirty="0"/>
              <a:t>Prediction of diameter under cork at the first debarking:</a:t>
            </a:r>
          </a:p>
          <a:p>
            <a:pPr lvl="1"/>
            <a:endParaRPr lang="en-US" sz="2000" dirty="0"/>
          </a:p>
          <a:p>
            <a:pPr lvl="1"/>
            <a:r>
              <a:rPr lang="en-US" sz="2000" dirty="0">
                <a:latin typeface="Trebuchet MS" pitchFamily="34" charset="0"/>
              </a:rPr>
              <a:t>Simulation of height of branching</a:t>
            </a:r>
          </a:p>
          <a:p>
            <a:pPr lvl="1"/>
            <a:r>
              <a:rPr lang="en-US" sz="2000" dirty="0">
                <a:latin typeface="Trebuchet MS" pitchFamily="34" charset="0"/>
              </a:rPr>
              <a:t>Simulation of the number of branches that will be debarked</a:t>
            </a:r>
          </a:p>
          <a:p>
            <a:pPr lvl="2"/>
            <a:r>
              <a:rPr lang="en-US" sz="1800" dirty="0">
                <a:latin typeface="Trebuchet MS" pitchFamily="34" charset="0"/>
              </a:rPr>
              <a:t>Monte-Carlo simulation using observed distributions by NUTII or a user defined distribution</a:t>
            </a:r>
          </a:p>
          <a:p>
            <a:pPr lvl="1"/>
            <a:endParaRPr lang="en-US" sz="2000" dirty="0"/>
          </a:p>
        </p:txBody>
      </p:sp>
      <p:pic>
        <p:nvPicPr>
          <p:cNvPr id="179207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1043" y="2761454"/>
            <a:ext cx="2349500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7220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9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9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9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9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79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79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203" grpId="0" build="p" bldLvl="2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713" name="Group 17"/>
          <p:cNvGrpSpPr>
            <a:grpSpLocks/>
          </p:cNvGrpSpPr>
          <p:nvPr/>
        </p:nvGrpSpPr>
        <p:grpSpPr bwMode="auto">
          <a:xfrm>
            <a:off x="1458594" y="1620520"/>
            <a:ext cx="3962400" cy="4433887"/>
            <a:chOff x="144" y="1287"/>
            <a:chExt cx="2496" cy="2793"/>
          </a:xfrm>
        </p:grpSpPr>
        <p:grpSp>
          <p:nvGrpSpPr>
            <p:cNvPr id="29711" name="Group 15"/>
            <p:cNvGrpSpPr>
              <a:grpSpLocks/>
            </p:cNvGrpSpPr>
            <p:nvPr/>
          </p:nvGrpSpPr>
          <p:grpSpPr bwMode="auto">
            <a:xfrm>
              <a:off x="144" y="1287"/>
              <a:ext cx="2496" cy="2793"/>
              <a:chOff x="144" y="1287"/>
              <a:chExt cx="2496" cy="2793"/>
            </a:xfrm>
          </p:grpSpPr>
          <p:sp>
            <p:nvSpPr>
              <p:cNvPr id="29710" name="Rectangle 14"/>
              <p:cNvSpPr>
                <a:spLocks noChangeArrowheads="1"/>
              </p:cNvSpPr>
              <p:nvPr/>
            </p:nvSpPr>
            <p:spPr bwMode="auto">
              <a:xfrm>
                <a:off x="144" y="1287"/>
                <a:ext cx="2496" cy="52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pic>
            <p:nvPicPr>
              <p:cNvPr id="29703" name="Picture 7" descr="A:\rodela_sb.JPG"/>
              <p:cNvPicPr>
                <a:picLocks noChangeAspect="1" noChangeArrowheads="1"/>
              </p:cNvPicPr>
              <p:nvPr/>
            </p:nvPicPr>
            <p:blipFill>
              <a:blip r:embed="rId2">
                <a:lum bright="6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40" t="6911" r="49098" b="5078"/>
              <a:stretch>
                <a:fillRect/>
              </a:stretch>
            </p:blipFill>
            <p:spPr bwMode="auto">
              <a:xfrm>
                <a:off x="144" y="1584"/>
                <a:ext cx="2493" cy="249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29704" name="Rectangle 8"/>
            <p:cNvSpPr>
              <a:spLocks noChangeArrowheads="1"/>
            </p:cNvSpPr>
            <p:nvPr/>
          </p:nvSpPr>
          <p:spPr bwMode="auto">
            <a:xfrm>
              <a:off x="2544" y="3360"/>
              <a:ext cx="96" cy="5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29707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2481" y="1815784"/>
            <a:ext cx="4860925" cy="454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708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719" y="1849120"/>
            <a:ext cx="4854575" cy="4541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709" name="Rectangle 13"/>
          <p:cNvSpPr>
            <a:spLocks noChangeArrowheads="1"/>
          </p:cNvSpPr>
          <p:nvPr/>
        </p:nvSpPr>
        <p:spPr bwMode="auto">
          <a:xfrm>
            <a:off x="1828800" y="1391920"/>
            <a:ext cx="86106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3200" b="1" dirty="0">
                <a:solidFill>
                  <a:srgbClr val="008000"/>
                </a:solidFill>
                <a:latin typeface="+mj-lt"/>
              </a:rPr>
              <a:t>data from stem analysis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2BAEC67-1167-445F-8E6C-74012781A0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Tree </a:t>
            </a:r>
            <a:r>
              <a:rPr lang="en-GB" dirty="0" err="1"/>
              <a:t>dbh</a:t>
            </a:r>
            <a:r>
              <a:rPr lang="en-GB" dirty="0"/>
              <a:t> growth in mature stands</a:t>
            </a:r>
          </a:p>
        </p:txBody>
      </p:sp>
    </p:spTree>
    <p:extLst>
      <p:ext uri="{BB962C8B-B14F-4D97-AF65-F5344CB8AC3E}">
        <p14:creationId xmlns:p14="http://schemas.microsoft.com/office/powerpoint/2010/main" val="3910109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9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29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29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9" grpId="0" animBg="1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Growth of trees in the adult stage</a:t>
            </a:r>
          </a:p>
        </p:txBody>
      </p:sp>
      <p:sp>
        <p:nvSpPr>
          <p:cNvPr id="1832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pt-PT" sz="2000" dirty="0" err="1"/>
              <a:t>Diameter</a:t>
            </a:r>
            <a:r>
              <a:rPr lang="pt-PT" sz="2000" dirty="0"/>
              <a:t> under cork growth model for dominant trees was developed using the Richards function formulated as an age-independent difference equation  </a:t>
            </a:r>
            <a:endParaRPr lang="en-US" sz="2400" dirty="0"/>
          </a:p>
          <a:p>
            <a:pPr lvl="1"/>
            <a:endParaRPr lang="en-US" sz="2000" dirty="0"/>
          </a:p>
          <a:p>
            <a:endParaRPr lang="en-US" sz="700" dirty="0"/>
          </a:p>
          <a:p>
            <a:pPr lvl="1">
              <a:buFont typeface="Marlett" pitchFamily="2" charset="2"/>
              <a:buNone/>
            </a:pPr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</p:txBody>
      </p:sp>
      <p:sp>
        <p:nvSpPr>
          <p:cNvPr id="183300" name="Rectangle 4"/>
          <p:cNvSpPr>
            <a:spLocks noChangeArrowheads="1"/>
          </p:cNvSpPr>
          <p:nvPr/>
        </p:nvSpPr>
        <p:spPr bwMode="auto">
          <a:xfrm>
            <a:off x="772160" y="4087814"/>
            <a:ext cx="10424160" cy="22891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742950" lvl="1" indent="-285750" algn="just">
              <a:spcBef>
                <a:spcPct val="50000"/>
              </a:spcBef>
              <a:buClr>
                <a:srgbClr val="008000"/>
              </a:buClr>
              <a:buFont typeface="Marlett" pitchFamily="2" charset="2"/>
              <a:buChar char="b"/>
            </a:pPr>
            <a:r>
              <a:rPr lang="en-US" sz="2000" dirty="0">
                <a:solidFill>
                  <a:srgbClr val="008000"/>
                </a:solidFill>
                <a:latin typeface="Trebuchet MS" pitchFamily="34" charset="0"/>
              </a:rPr>
              <a:t>If stand age is known, S can be directly estimated, if not it can be predicted from soil and climate characteristics</a:t>
            </a:r>
          </a:p>
          <a:p>
            <a:pPr marL="742950" lvl="1" indent="-285750" algn="just">
              <a:spcBef>
                <a:spcPct val="50000"/>
              </a:spcBef>
              <a:buClr>
                <a:srgbClr val="008000"/>
              </a:buClr>
              <a:buFont typeface="Marlett" pitchFamily="2" charset="2"/>
              <a:buChar char="b"/>
            </a:pPr>
            <a:r>
              <a:rPr lang="en-US" sz="2000" dirty="0">
                <a:solidFill>
                  <a:srgbClr val="008000"/>
                </a:solidFill>
                <a:latin typeface="Trebuchet MS" pitchFamily="34" charset="0"/>
              </a:rPr>
              <a:t>Genetic variability is simulated through the k parameter</a:t>
            </a:r>
          </a:p>
          <a:p>
            <a:pPr marL="742950" lvl="1" indent="-285750" algn="just">
              <a:spcBef>
                <a:spcPct val="50000"/>
              </a:spcBef>
              <a:buClr>
                <a:srgbClr val="008000"/>
              </a:buClr>
              <a:buFont typeface="Marlett" pitchFamily="2" charset="2"/>
              <a:buChar char="b"/>
            </a:pPr>
            <a:r>
              <a:rPr lang="en-US" sz="2000" dirty="0">
                <a:solidFill>
                  <a:srgbClr val="008000"/>
                </a:solidFill>
                <a:latin typeface="Trebuchet MS" pitchFamily="34" charset="0"/>
              </a:rPr>
              <a:t>Tree height and crown diameter are also predicted with prediction functions common to juvenile and mature stages</a:t>
            </a:r>
          </a:p>
          <a:p>
            <a:pPr marL="742950" lvl="1" indent="-285750" algn="just">
              <a:spcBef>
                <a:spcPct val="50000"/>
              </a:spcBef>
              <a:buClr>
                <a:srgbClr val="008000"/>
              </a:buClr>
              <a:buFont typeface="Marlett" pitchFamily="2" charset="2"/>
              <a:buChar char="b"/>
            </a:pPr>
            <a:endParaRPr lang="en-US" sz="2000" dirty="0">
              <a:solidFill>
                <a:srgbClr val="008000"/>
              </a:solidFill>
              <a:latin typeface="Trebuchet MS" pitchFamily="34" charset="0"/>
            </a:endParaRPr>
          </a:p>
          <a:p>
            <a:pPr marL="742950" lvl="1" indent="-285750" algn="just">
              <a:spcBef>
                <a:spcPct val="50000"/>
              </a:spcBef>
              <a:buClr>
                <a:srgbClr val="008000"/>
              </a:buClr>
              <a:buFont typeface="Marlett" pitchFamily="2" charset="2"/>
              <a:buChar char="b"/>
            </a:pPr>
            <a:endParaRPr lang="en-US" sz="2000" dirty="0">
              <a:solidFill>
                <a:srgbClr val="008000"/>
              </a:solidFill>
              <a:latin typeface="Trebuchet MS" pitchFamily="34" charset="0"/>
            </a:endParaRPr>
          </a:p>
          <a:p>
            <a:pPr marL="742950" lvl="1" indent="-285750" algn="just">
              <a:spcBef>
                <a:spcPct val="50000"/>
              </a:spcBef>
              <a:buClr>
                <a:srgbClr val="008000"/>
              </a:buClr>
              <a:buFont typeface="Marlett" pitchFamily="2" charset="2"/>
              <a:buChar char="b"/>
            </a:pPr>
            <a:endParaRPr lang="en-US" sz="2000" dirty="0">
              <a:solidFill>
                <a:srgbClr val="008000"/>
              </a:solidFill>
              <a:latin typeface="Trebuchet MS" pitchFamily="34" charset="0"/>
            </a:endParaRPr>
          </a:p>
        </p:txBody>
      </p:sp>
      <p:pic>
        <p:nvPicPr>
          <p:cNvPr id="18330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5700" y="2744789"/>
            <a:ext cx="6229350" cy="101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6487886" y="2225450"/>
            <a:ext cx="914400" cy="769257"/>
            <a:chOff x="4963886" y="2225449"/>
            <a:chExt cx="914400" cy="769257"/>
          </a:xfrm>
        </p:grpSpPr>
        <p:sp>
          <p:nvSpPr>
            <p:cNvPr id="3" name="Rounded Rectangular Callout 2"/>
            <p:cNvSpPr/>
            <p:nvPr/>
          </p:nvSpPr>
          <p:spPr bwMode="auto">
            <a:xfrm>
              <a:off x="4963886" y="2225449"/>
              <a:ext cx="899886" cy="769257"/>
            </a:xfrm>
            <a:prstGeom prst="wedgeRoundRectCallout">
              <a:avLst>
                <a:gd name="adj1" fmla="val -177285"/>
                <a:gd name="adj2" fmla="val 47404"/>
                <a:gd name="adj3" fmla="val 16667"/>
              </a:avLst>
            </a:prstGeom>
            <a:solidFill>
              <a:srgbClr val="00B05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4963886" y="2394633"/>
              <a:ext cx="91440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1100" b="1" dirty="0">
                  <a:solidFill>
                    <a:schemeClr val="bg1"/>
                  </a:solidFill>
                  <a:latin typeface="+mj-lt"/>
                </a:rPr>
                <a:t>k parameter</a:t>
              </a:r>
              <a:endParaRPr lang="en-US" sz="1100" b="1" dirty="0">
                <a:solidFill>
                  <a:schemeClr val="bg1"/>
                </a:solidFill>
                <a:latin typeface="+mj-l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3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83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33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33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833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3299" grpId="0" build="p" bldLvl="2" autoUpdateAnimBg="0"/>
      <p:bldP spid="183300" grpId="0" build="p" bldLvl="2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Cork growth - modelling options</a:t>
            </a:r>
          </a:p>
        </p:txBody>
      </p:sp>
      <p:sp>
        <p:nvSpPr>
          <p:cNvPr id="68618" name="Rectangle 10"/>
          <p:cNvSpPr>
            <a:spLocks noGrp="1" noChangeArrowheads="1"/>
          </p:cNvSpPr>
          <p:nvPr>
            <p:ph type="body" idx="4294967295"/>
          </p:nvPr>
        </p:nvSpPr>
        <p:spPr>
          <a:xfrm>
            <a:off x="366713" y="1208088"/>
            <a:ext cx="11418887" cy="4856163"/>
          </a:xfrm>
          <a:ln/>
        </p:spPr>
        <p:txBody>
          <a:bodyPr/>
          <a:lstStyle/>
          <a:p>
            <a:pPr algn="ctr">
              <a:buFont typeface="Wingdings 2" pitchFamily="18" charset="2"/>
              <a:buNone/>
            </a:pPr>
            <a:r>
              <a:rPr lang="en-GB">
                <a:latin typeface="+mj-lt"/>
              </a:rPr>
              <a:t>Example with a cork with 9 years</a:t>
            </a:r>
            <a:endParaRPr lang="en-GB" sz="2400">
              <a:latin typeface="+mj-lt"/>
            </a:endParaRPr>
          </a:p>
        </p:txBody>
      </p:sp>
      <p:pic>
        <p:nvPicPr>
          <p:cNvPr id="68617" name="Picture 9" descr="E:\P_GIMREF\nani\cortica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5480" y="2138680"/>
            <a:ext cx="38862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626" name="Text Box 18"/>
          <p:cNvSpPr txBox="1">
            <a:spLocks noChangeArrowheads="1"/>
          </p:cNvSpPr>
          <p:nvPr/>
        </p:nvSpPr>
        <p:spPr bwMode="auto">
          <a:xfrm>
            <a:off x="6507480" y="2062481"/>
            <a:ext cx="1752600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b="1">
                <a:solidFill>
                  <a:srgbClr val="663300"/>
                </a:solidFill>
                <a:latin typeface="+mj-lt"/>
              </a:rPr>
              <a:t>1st half year</a:t>
            </a:r>
          </a:p>
        </p:txBody>
      </p:sp>
      <p:sp>
        <p:nvSpPr>
          <p:cNvPr id="68627" name="Text Box 19"/>
          <p:cNvSpPr txBox="1">
            <a:spLocks noChangeArrowheads="1"/>
          </p:cNvSpPr>
          <p:nvPr/>
        </p:nvSpPr>
        <p:spPr bwMode="auto">
          <a:xfrm>
            <a:off x="6507480" y="5916931"/>
            <a:ext cx="1752600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b="1" dirty="0">
                <a:solidFill>
                  <a:srgbClr val="663300"/>
                </a:solidFill>
                <a:latin typeface="+mj-lt"/>
              </a:rPr>
              <a:t>last half year</a:t>
            </a:r>
          </a:p>
        </p:txBody>
      </p:sp>
      <p:sp>
        <p:nvSpPr>
          <p:cNvPr id="68629" name="Text Box 21"/>
          <p:cNvSpPr txBox="1">
            <a:spLocks noChangeArrowheads="1"/>
          </p:cNvSpPr>
          <p:nvPr/>
        </p:nvSpPr>
        <p:spPr bwMode="auto">
          <a:xfrm>
            <a:off x="6299660" y="4011930"/>
            <a:ext cx="2306782" cy="78483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800" b="1" dirty="0">
                <a:solidFill>
                  <a:srgbClr val="663300"/>
                </a:solidFill>
                <a:latin typeface="+mj-lt"/>
              </a:rPr>
              <a:t>8 complete years</a:t>
            </a:r>
          </a:p>
          <a:p>
            <a:pPr algn="ctr">
              <a:spcBef>
                <a:spcPct val="50000"/>
              </a:spcBef>
            </a:pPr>
            <a:r>
              <a:rPr lang="en-GB" sz="1800" b="1" dirty="0">
                <a:solidFill>
                  <a:srgbClr val="663300"/>
                </a:solidFill>
                <a:latin typeface="+mj-lt"/>
              </a:rPr>
              <a:t>(cork growth index)</a:t>
            </a:r>
          </a:p>
        </p:txBody>
      </p:sp>
      <p:sp>
        <p:nvSpPr>
          <p:cNvPr id="68628" name="AutoShape 20"/>
          <p:cNvSpPr>
            <a:spLocks/>
          </p:cNvSpPr>
          <p:nvPr/>
        </p:nvSpPr>
        <p:spPr bwMode="auto">
          <a:xfrm>
            <a:off x="5821680" y="2519680"/>
            <a:ext cx="609600" cy="3352800"/>
          </a:xfrm>
          <a:prstGeom prst="rightBrace">
            <a:avLst>
              <a:gd name="adj1" fmla="val 45833"/>
              <a:gd name="adj2" fmla="val 50000"/>
            </a:avLst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grpSp>
        <p:nvGrpSpPr>
          <p:cNvPr id="68634" name="Group 26"/>
          <p:cNvGrpSpPr>
            <a:grpSpLocks/>
          </p:cNvGrpSpPr>
          <p:nvPr/>
        </p:nvGrpSpPr>
        <p:grpSpPr bwMode="auto">
          <a:xfrm>
            <a:off x="8260080" y="2291080"/>
            <a:ext cx="609600" cy="3733800"/>
            <a:chOff x="4080" y="1584"/>
            <a:chExt cx="528" cy="2352"/>
          </a:xfrm>
        </p:grpSpPr>
        <p:sp>
          <p:nvSpPr>
            <p:cNvPr id="68630" name="Line 22"/>
            <p:cNvSpPr>
              <a:spLocks noChangeShapeType="1"/>
            </p:cNvSpPr>
            <p:nvPr/>
          </p:nvSpPr>
          <p:spPr bwMode="auto">
            <a:xfrm>
              <a:off x="4080" y="1584"/>
              <a:ext cx="480" cy="1104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68631" name="Line 23"/>
            <p:cNvSpPr>
              <a:spLocks noChangeShapeType="1"/>
            </p:cNvSpPr>
            <p:nvPr/>
          </p:nvSpPr>
          <p:spPr bwMode="auto">
            <a:xfrm flipV="1">
              <a:off x="4128" y="2880"/>
              <a:ext cx="432" cy="1056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68632" name="Line 24"/>
            <p:cNvSpPr>
              <a:spLocks noChangeShapeType="1"/>
            </p:cNvSpPr>
            <p:nvPr/>
          </p:nvSpPr>
          <p:spPr bwMode="auto">
            <a:xfrm flipV="1">
              <a:off x="4320" y="2784"/>
              <a:ext cx="288" cy="0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+mj-lt"/>
              </a:endParaRPr>
            </a:p>
          </p:txBody>
        </p:sp>
      </p:grpSp>
      <p:sp>
        <p:nvSpPr>
          <p:cNvPr id="68633" name="Text Box 25"/>
          <p:cNvSpPr txBox="1">
            <a:spLocks noChangeArrowheads="1"/>
          </p:cNvSpPr>
          <p:nvPr/>
        </p:nvSpPr>
        <p:spPr bwMode="auto">
          <a:xfrm>
            <a:off x="8945880" y="3738881"/>
            <a:ext cx="1295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800" b="1" dirty="0">
                <a:solidFill>
                  <a:srgbClr val="663300"/>
                </a:solidFill>
                <a:latin typeface="+mj-lt"/>
              </a:rPr>
              <a:t>total  cork thickness</a:t>
            </a:r>
          </a:p>
        </p:txBody>
      </p:sp>
    </p:spTree>
    <p:extLst>
      <p:ext uri="{BB962C8B-B14F-4D97-AF65-F5344CB8AC3E}">
        <p14:creationId xmlns:p14="http://schemas.microsoft.com/office/powerpoint/2010/main" val="3985212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686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68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8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8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8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8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8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2" dur="500"/>
                                        <p:tgtEl>
                                          <p:spTgt spid="68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8" grpId="0" build="p" bldLvl="2" autoUpdateAnimBg="0"/>
      <p:bldP spid="68626" grpId="0" animBg="1" autoUpdateAnimBg="0"/>
      <p:bldP spid="68627" grpId="0" animBg="1" autoUpdateAnimBg="0"/>
      <p:bldP spid="68629" grpId="0" animBg="1" autoUpdateAnimBg="0"/>
      <p:bldP spid="68628" grpId="0" animBg="1"/>
      <p:bldP spid="68633" grpId="0" animBg="1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Cork growth - modelling options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Cork growth sub-models:</a:t>
            </a:r>
            <a:endParaRPr lang="en-GB" sz="800" dirty="0"/>
          </a:p>
          <a:p>
            <a:pPr lvl="1"/>
            <a:r>
              <a:rPr lang="en-GB" dirty="0"/>
              <a:t>juvenile stage</a:t>
            </a:r>
          </a:p>
          <a:p>
            <a:pPr lvl="2"/>
            <a:r>
              <a:rPr lang="en-GB" dirty="0"/>
              <a:t>1</a:t>
            </a:r>
            <a:r>
              <a:rPr lang="en-GB" baseline="30000" dirty="0"/>
              <a:t>st</a:t>
            </a:r>
            <a:r>
              <a:rPr lang="en-GB" dirty="0"/>
              <a:t> cork thickness distribution (calibre and quality)</a:t>
            </a:r>
            <a:endParaRPr lang="en-GB" sz="800" dirty="0"/>
          </a:p>
          <a:p>
            <a:pPr lvl="1"/>
            <a:r>
              <a:rPr lang="en-GB" dirty="0"/>
              <a:t>intermediate and mature stages</a:t>
            </a:r>
          </a:p>
          <a:p>
            <a:pPr lvl="2">
              <a:spcBef>
                <a:spcPct val="35000"/>
              </a:spcBef>
            </a:pPr>
            <a:r>
              <a:rPr lang="en-GB" dirty="0"/>
              <a:t>cork growth prediction</a:t>
            </a:r>
            <a:r>
              <a:rPr lang="pt-PT" dirty="0"/>
              <a:t> (complete years)</a:t>
            </a:r>
          </a:p>
          <a:p>
            <a:pPr lvl="2">
              <a:spcBef>
                <a:spcPct val="35000"/>
              </a:spcBef>
            </a:pPr>
            <a:r>
              <a:rPr lang="en-GB" dirty="0"/>
              <a:t>total cork thickness prediction</a:t>
            </a:r>
            <a:r>
              <a:rPr lang="pt-PT" dirty="0"/>
              <a:t> </a:t>
            </a:r>
          </a:p>
          <a:p>
            <a:pPr lvl="4">
              <a:spcBef>
                <a:spcPct val="35000"/>
              </a:spcBef>
              <a:buFontTx/>
              <a:buNone/>
            </a:pPr>
            <a:r>
              <a:rPr lang="pt-PT" sz="2000" dirty="0"/>
              <a:t>(as a function of the thickness of complete years)</a:t>
            </a:r>
            <a:endParaRPr lang="en-GB" sz="2000" dirty="0"/>
          </a:p>
          <a:p>
            <a:pPr lvl="2">
              <a:spcBef>
                <a:spcPct val="35000"/>
              </a:spcBef>
            </a:pPr>
            <a:r>
              <a:rPr lang="en-GB" dirty="0"/>
              <a:t>evolution of cork growth index through successive cork extractions</a:t>
            </a:r>
          </a:p>
          <a:p>
            <a:pPr lvl="2">
              <a:spcBef>
                <a:spcPct val="35000"/>
              </a:spcBef>
            </a:pPr>
            <a:r>
              <a:rPr lang="en-GB" dirty="0">
                <a:solidFill>
                  <a:srgbClr val="CC6600"/>
                </a:solidFill>
              </a:rPr>
              <a:t>modification of cork growth index as a consequence of cork extraction intensity??? -&gt; next topic!</a:t>
            </a:r>
          </a:p>
        </p:txBody>
      </p:sp>
      <p:grpSp>
        <p:nvGrpSpPr>
          <p:cNvPr id="78852" name="Group 4"/>
          <p:cNvGrpSpPr>
            <a:grpSpLocks/>
          </p:cNvGrpSpPr>
          <p:nvPr/>
        </p:nvGrpSpPr>
        <p:grpSpPr bwMode="auto">
          <a:xfrm>
            <a:off x="8177216" y="1825625"/>
            <a:ext cx="3063875" cy="1276350"/>
            <a:chOff x="4235" y="3274"/>
            <a:chExt cx="1930" cy="804"/>
          </a:xfrm>
        </p:grpSpPr>
        <p:graphicFrame>
          <p:nvGraphicFramePr>
            <p:cNvPr id="78853" name="Object 5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676673451"/>
                </p:ext>
              </p:extLst>
            </p:nvPr>
          </p:nvGraphicFramePr>
          <p:xfrm>
            <a:off x="4755" y="3403"/>
            <a:ext cx="773" cy="6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4946" name="Clip" r:id="rId3" imgW="4748040" imgH="4146480" progId="MS_ClipArt_Gallery.2">
                    <p:embed/>
                  </p:oleObj>
                </mc:Choice>
                <mc:Fallback>
                  <p:oleObj name="Clip" r:id="rId3" imgW="4748040" imgH="4146480" progId="MS_ClipArt_Gallery.2">
                    <p:embed/>
                    <p:pic>
                      <p:nvPicPr>
                        <p:cNvPr id="0" name="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55" y="3403"/>
                          <a:ext cx="773" cy="6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8854" name="Object 6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724325783"/>
                </p:ext>
              </p:extLst>
            </p:nvPr>
          </p:nvGraphicFramePr>
          <p:xfrm>
            <a:off x="5244" y="3274"/>
            <a:ext cx="921" cy="8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4947" name="Clip" r:id="rId5" imgW="4748040" imgH="4146480" progId="MS_ClipArt_Gallery.2">
                    <p:embed/>
                  </p:oleObj>
                </mc:Choice>
                <mc:Fallback>
                  <p:oleObj name="Clip" r:id="rId5" imgW="4748040" imgH="4146480" progId="MS_ClipArt_Gallery.2">
                    <p:embed/>
                    <p:pic>
                      <p:nvPicPr>
                        <p:cNvPr id="0" name="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44" y="3274"/>
                          <a:ext cx="921" cy="80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8855" name="Object 7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077504922"/>
                </p:ext>
              </p:extLst>
            </p:nvPr>
          </p:nvGraphicFramePr>
          <p:xfrm>
            <a:off x="4235" y="3685"/>
            <a:ext cx="434" cy="37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4948" name="Clip" r:id="rId7" imgW="4748040" imgH="4146480" progId="MS_ClipArt_Gallery.2">
                    <p:embed/>
                  </p:oleObj>
                </mc:Choice>
                <mc:Fallback>
                  <p:oleObj name="Clip" r:id="rId7" imgW="4748040" imgH="4146480" progId="MS_ClipArt_Gallery.2">
                    <p:embed/>
                    <p:pic>
                      <p:nvPicPr>
                        <p:cNvPr id="0" name="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35" y="3685"/>
                          <a:ext cx="434" cy="37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8856" name="Object 8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139652842"/>
                </p:ext>
              </p:extLst>
            </p:nvPr>
          </p:nvGraphicFramePr>
          <p:xfrm>
            <a:off x="4460" y="3535"/>
            <a:ext cx="606" cy="52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4949" name="Clip" r:id="rId9" imgW="4748040" imgH="4146480" progId="MS_ClipArt_Gallery.2">
                    <p:embed/>
                  </p:oleObj>
                </mc:Choice>
                <mc:Fallback>
                  <p:oleObj name="Clip" r:id="rId9" imgW="4748040" imgH="4146480" progId="MS_ClipArt_Gallery.2">
                    <p:embed/>
                    <p:pic>
                      <p:nvPicPr>
                        <p:cNvPr id="0" name="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60" y="3535"/>
                          <a:ext cx="606" cy="52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2686274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8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8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88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788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788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788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1" grpId="0" build="p" bldLvl="4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Cork growth modelling</a:t>
            </a:r>
          </a:p>
        </p:txBody>
      </p:sp>
      <p:sp>
        <p:nvSpPr>
          <p:cNvPr id="72707" name="Rectangle 3"/>
          <p:cNvSpPr>
            <a:spLocks noChangeArrowheads="1"/>
          </p:cNvSpPr>
          <p:nvPr/>
        </p:nvSpPr>
        <p:spPr bwMode="auto">
          <a:xfrm>
            <a:off x="1770592" y="1337039"/>
            <a:ext cx="8610600" cy="914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b="1" dirty="0">
                <a:solidFill>
                  <a:srgbClr val="663300"/>
                </a:solidFill>
                <a:latin typeface="+mj-lt"/>
              </a:rPr>
              <a:t>Data from cork ring measurements in cork samples with ages ranging from 7 to 16 years</a:t>
            </a:r>
          </a:p>
        </p:txBody>
      </p:sp>
      <p:grpSp>
        <p:nvGrpSpPr>
          <p:cNvPr id="72714" name="Group 10"/>
          <p:cNvGrpSpPr>
            <a:grpSpLocks/>
          </p:cNvGrpSpPr>
          <p:nvPr/>
        </p:nvGrpSpPr>
        <p:grpSpPr bwMode="auto">
          <a:xfrm>
            <a:off x="1828800" y="2326640"/>
            <a:ext cx="4343400" cy="4038600"/>
            <a:chOff x="192" y="1632"/>
            <a:chExt cx="2736" cy="2544"/>
          </a:xfrm>
        </p:grpSpPr>
        <p:sp>
          <p:nvSpPr>
            <p:cNvPr id="72711" name="Rectangle 7"/>
            <p:cNvSpPr>
              <a:spLocks noChangeArrowheads="1"/>
            </p:cNvSpPr>
            <p:nvPr/>
          </p:nvSpPr>
          <p:spPr bwMode="auto">
            <a:xfrm>
              <a:off x="192" y="1632"/>
              <a:ext cx="2736" cy="25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72708" name="Picture 4" descr="A:\aneis2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484" r="19482"/>
            <a:stretch>
              <a:fillRect/>
            </a:stretch>
          </p:blipFill>
          <p:spPr bwMode="auto">
            <a:xfrm>
              <a:off x="240" y="2016"/>
              <a:ext cx="2565" cy="1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271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24" b="2936"/>
          <a:stretch>
            <a:fillRect/>
          </a:stretch>
        </p:blipFill>
        <p:spPr bwMode="auto">
          <a:xfrm>
            <a:off x="6096000" y="2250440"/>
            <a:ext cx="4344988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270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527" b="3021"/>
          <a:stretch>
            <a:fillRect/>
          </a:stretch>
        </p:blipFill>
        <p:spPr bwMode="auto">
          <a:xfrm>
            <a:off x="6094413" y="2250440"/>
            <a:ext cx="4195762" cy="411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2713" name="AutoShape 9"/>
          <p:cNvSpPr>
            <a:spLocks noChangeArrowheads="1"/>
          </p:cNvSpPr>
          <p:nvPr/>
        </p:nvSpPr>
        <p:spPr bwMode="auto">
          <a:xfrm rot="-3338319">
            <a:off x="4800600" y="5069840"/>
            <a:ext cx="609600" cy="1219200"/>
          </a:xfrm>
          <a:prstGeom prst="curvedRightArrow">
            <a:avLst>
              <a:gd name="adj1" fmla="val 40000"/>
              <a:gd name="adj2" fmla="val 80000"/>
              <a:gd name="adj3" fmla="val 33333"/>
            </a:avLst>
          </a:prstGeom>
          <a:solidFill>
            <a:srgbClr val="008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130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72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72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2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72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7" grpId="0" animBg="1" autoUpdateAnimBg="0"/>
      <p:bldP spid="727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44" name="Rectangle 16"/>
          <p:cNvSpPr>
            <a:spLocks noChangeArrowheads="1"/>
          </p:cNvSpPr>
          <p:nvPr/>
        </p:nvSpPr>
        <p:spPr bwMode="auto">
          <a:xfrm>
            <a:off x="1828800" y="1676400"/>
            <a:ext cx="8610600" cy="914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b="1">
                <a:solidFill>
                  <a:srgbClr val="663300"/>
                </a:solidFill>
                <a:latin typeface="+mj-lt"/>
              </a:rPr>
              <a:t>Data from cork ring measurements in cork samples with ages ranging from 7 to 16 years</a:t>
            </a:r>
          </a:p>
        </p:txBody>
      </p:sp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Cork growth modelling</a:t>
            </a:r>
          </a:p>
        </p:txBody>
      </p:sp>
      <p:sp>
        <p:nvSpPr>
          <p:cNvPr id="73731" name="Rectangle 3"/>
          <p:cNvSpPr>
            <a:spLocks noChangeArrowheads="1"/>
          </p:cNvSpPr>
          <p:nvPr/>
        </p:nvSpPr>
        <p:spPr bwMode="auto">
          <a:xfrm>
            <a:off x="1828800" y="1203234"/>
            <a:ext cx="8610600" cy="914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b="1" dirty="0">
                <a:solidFill>
                  <a:srgbClr val="663300"/>
                </a:solidFill>
                <a:latin typeface="+mj-lt"/>
              </a:rPr>
              <a:t>Data on the relationship between total cork thickness and thickness of complete rings</a:t>
            </a:r>
          </a:p>
        </p:txBody>
      </p:sp>
      <p:grpSp>
        <p:nvGrpSpPr>
          <p:cNvPr id="73743" name="Group 15"/>
          <p:cNvGrpSpPr>
            <a:grpSpLocks/>
          </p:cNvGrpSpPr>
          <p:nvPr/>
        </p:nvGrpSpPr>
        <p:grpSpPr bwMode="auto">
          <a:xfrm>
            <a:off x="6019801" y="1993718"/>
            <a:ext cx="4416425" cy="4141788"/>
            <a:chOff x="2832" y="1567"/>
            <a:chExt cx="2782" cy="2609"/>
          </a:xfrm>
        </p:grpSpPr>
        <p:pic>
          <p:nvPicPr>
            <p:cNvPr id="73741" name="Picture 1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567"/>
              <a:ext cx="2686" cy="260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3742" name="Rectangle 14"/>
            <p:cNvSpPr>
              <a:spLocks noChangeArrowheads="1"/>
            </p:cNvSpPr>
            <p:nvPr/>
          </p:nvSpPr>
          <p:spPr bwMode="auto">
            <a:xfrm>
              <a:off x="2832" y="1584"/>
              <a:ext cx="144" cy="25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73745" name="Picture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26" y="1999615"/>
            <a:ext cx="4308475" cy="41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7825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3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500"/>
                                        <p:tgtEl>
                                          <p:spTgt spid="73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1" grpId="0" animBg="1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8" name="Rectangle 10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algn="ctr">
              <a:buFont typeface="Wingdings 2" pitchFamily="18" charset="2"/>
              <a:buNone/>
            </a:pPr>
            <a:r>
              <a:rPr lang="en-GB" sz="2000" dirty="0">
                <a:latin typeface="+mj-lt"/>
              </a:rPr>
              <a:t>Predict cork </a:t>
            </a:r>
            <a:r>
              <a:rPr lang="en-GB" sz="2000" dirty="0" err="1">
                <a:latin typeface="+mj-lt"/>
              </a:rPr>
              <a:t>caliber</a:t>
            </a:r>
            <a:r>
              <a:rPr lang="en-GB" sz="2000" dirty="0">
                <a:latin typeface="+mj-lt"/>
              </a:rPr>
              <a:t> with 9 years from a measurement at 4 years</a:t>
            </a:r>
            <a:endParaRPr lang="en-GB" sz="1800" dirty="0">
              <a:latin typeface="+mj-lt"/>
            </a:endParaRPr>
          </a:p>
        </p:txBody>
      </p:sp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Cork growth modelling</a:t>
            </a:r>
          </a:p>
        </p:txBody>
      </p:sp>
      <p:sp>
        <p:nvSpPr>
          <p:cNvPr id="68626" name="Text Box 18"/>
          <p:cNvSpPr txBox="1">
            <a:spLocks noChangeArrowheads="1"/>
          </p:cNvSpPr>
          <p:nvPr/>
        </p:nvSpPr>
        <p:spPr bwMode="auto">
          <a:xfrm>
            <a:off x="3168670" y="3928604"/>
            <a:ext cx="1444867" cy="83099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200" b="1" dirty="0">
                <a:solidFill>
                  <a:srgbClr val="663300"/>
                </a:solidFill>
                <a:latin typeface="+mj-lt"/>
              </a:rPr>
              <a:t>Start with cork calibre with 4 years (measured in the field)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3139855" y="2546430"/>
            <a:ext cx="1382400" cy="1458412"/>
            <a:chOff x="527838" y="2546430"/>
            <a:chExt cx="1382400" cy="1458412"/>
          </a:xfrm>
        </p:grpSpPr>
        <p:pic>
          <p:nvPicPr>
            <p:cNvPr id="68617" name="Picture 9" descr="E:\P_GIMREF\nani\cortica_1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366" r="45868" b="50873"/>
            <a:stretch/>
          </p:blipFill>
          <p:spPr bwMode="auto">
            <a:xfrm>
              <a:off x="527838" y="2546430"/>
              <a:ext cx="1381986" cy="11684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9" descr="E:\P_GIMREF\nani\cortica_1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3500" r="46322" b="16839"/>
            <a:stretch/>
          </p:blipFill>
          <p:spPr bwMode="auto">
            <a:xfrm>
              <a:off x="527838" y="3703284"/>
              <a:ext cx="1382400" cy="3015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0" name="Text Box 18"/>
          <p:cNvSpPr txBox="1">
            <a:spLocks noChangeArrowheads="1"/>
          </p:cNvSpPr>
          <p:nvPr/>
        </p:nvSpPr>
        <p:spPr bwMode="auto">
          <a:xfrm>
            <a:off x="4722689" y="3928604"/>
            <a:ext cx="1136996" cy="184665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200" b="1" dirty="0">
                <a:solidFill>
                  <a:srgbClr val="663300"/>
                </a:solidFill>
                <a:latin typeface="+mj-lt"/>
              </a:rPr>
              <a:t>Discount the cork back and the 2 half years to obtain cork thickness in 3 complete years</a:t>
            </a:r>
          </a:p>
          <a:p>
            <a:pPr algn="ctr">
              <a:spcBef>
                <a:spcPct val="50000"/>
              </a:spcBef>
            </a:pPr>
            <a:r>
              <a:rPr lang="en-GB" sz="1200" b="1" dirty="0">
                <a:solidFill>
                  <a:srgbClr val="663300"/>
                </a:solidFill>
                <a:latin typeface="+mj-lt"/>
              </a:rPr>
              <a:t>(eq. 3)</a:t>
            </a:r>
          </a:p>
        </p:txBody>
      </p:sp>
      <p:pic>
        <p:nvPicPr>
          <p:cNvPr id="34" name="Picture 9" descr="E:\P_GIMREF\nani\cortica_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78" r="45868" b="50873"/>
          <a:stretch/>
        </p:blipFill>
        <p:spPr bwMode="auto">
          <a:xfrm>
            <a:off x="4600194" y="2882096"/>
            <a:ext cx="1381986" cy="846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9" descr="E:\P_GIMREF\nani\cortica_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78" r="45868" b="25541"/>
          <a:stretch/>
        </p:blipFill>
        <p:spPr bwMode="auto">
          <a:xfrm>
            <a:off x="6014233" y="2895596"/>
            <a:ext cx="1381986" cy="1630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Text Box 18"/>
          <p:cNvSpPr txBox="1">
            <a:spLocks noChangeArrowheads="1"/>
          </p:cNvSpPr>
          <p:nvPr/>
        </p:nvSpPr>
        <p:spPr bwMode="auto">
          <a:xfrm>
            <a:off x="6159875" y="4567134"/>
            <a:ext cx="1136996" cy="110799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200" b="1" dirty="0">
                <a:solidFill>
                  <a:srgbClr val="663300"/>
                </a:solidFill>
                <a:latin typeface="+mj-lt"/>
              </a:rPr>
              <a:t>Predict cork thickness in 8 complete years</a:t>
            </a:r>
          </a:p>
          <a:p>
            <a:pPr algn="ctr">
              <a:spcBef>
                <a:spcPct val="50000"/>
              </a:spcBef>
            </a:pPr>
            <a:r>
              <a:rPr lang="en-GB" sz="1200" b="1" dirty="0">
                <a:solidFill>
                  <a:srgbClr val="663300"/>
                </a:solidFill>
                <a:latin typeface="+mj-lt"/>
              </a:rPr>
              <a:t>(eq. 1)</a:t>
            </a:r>
          </a:p>
        </p:txBody>
      </p:sp>
      <p:pic>
        <p:nvPicPr>
          <p:cNvPr id="38" name="Picture 9" descr="E:\P_GIMREF\nani\cortica_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40" r="45868" b="21861"/>
          <a:stretch/>
        </p:blipFill>
        <p:spPr bwMode="auto">
          <a:xfrm>
            <a:off x="7555588" y="2766350"/>
            <a:ext cx="1381986" cy="1875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Text Box 18"/>
          <p:cNvSpPr txBox="1">
            <a:spLocks noChangeArrowheads="1"/>
          </p:cNvSpPr>
          <p:nvPr/>
        </p:nvSpPr>
        <p:spPr bwMode="auto">
          <a:xfrm>
            <a:off x="7689661" y="4719534"/>
            <a:ext cx="1136996" cy="92333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200" b="1" dirty="0">
                <a:solidFill>
                  <a:srgbClr val="663300"/>
                </a:solidFill>
                <a:latin typeface="+mj-lt"/>
              </a:rPr>
              <a:t>Predict cork calibre with 9 years</a:t>
            </a:r>
          </a:p>
          <a:p>
            <a:pPr algn="ctr">
              <a:spcBef>
                <a:spcPct val="50000"/>
              </a:spcBef>
            </a:pPr>
            <a:r>
              <a:rPr lang="en-GB" sz="1200" b="1" dirty="0">
                <a:solidFill>
                  <a:srgbClr val="663300"/>
                </a:solidFill>
                <a:latin typeface="+mj-lt"/>
              </a:rPr>
              <a:t>(eq. 2)</a:t>
            </a:r>
          </a:p>
        </p:txBody>
      </p:sp>
    </p:spTree>
    <p:extLst>
      <p:ext uri="{BB962C8B-B14F-4D97-AF65-F5344CB8AC3E}">
        <p14:creationId xmlns:p14="http://schemas.microsoft.com/office/powerpoint/2010/main" val="1738990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686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8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8" grpId="0" build="p" bldLvl="2" autoUpdateAnimBg="0"/>
      <p:bldP spid="68626" grpId="0" animBg="1" autoUpdateAnimBg="0"/>
      <p:bldP spid="30" grpId="0" animBg="1" autoUpdateAnimBg="0"/>
      <p:bldP spid="37" grpId="0" animBg="1" autoUpdateAnimBg="0"/>
      <p:bldP spid="39" grpId="0" animBg="1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8"/>
          <p:cNvSpPr>
            <a:spLocks noChangeArrowheads="1"/>
          </p:cNvSpPr>
          <p:nvPr/>
        </p:nvSpPr>
        <p:spPr bwMode="auto">
          <a:xfrm>
            <a:off x="2001520" y="1076008"/>
            <a:ext cx="8391844" cy="52943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8000" tIns="190800" rIns="378000" bIns="118800"/>
          <a:lstStyle/>
          <a:p>
            <a:pPr marL="342900" indent="-342900" algn="just">
              <a:spcBef>
                <a:spcPct val="50000"/>
              </a:spcBef>
              <a:buClr>
                <a:srgbClr val="008000"/>
              </a:buClr>
              <a:buFont typeface="Wingdings" pitchFamily="2" charset="2"/>
              <a:buChar char="è"/>
            </a:pPr>
            <a:endParaRPr lang="en-US" sz="800" b="1">
              <a:solidFill>
                <a:srgbClr val="663300"/>
              </a:solidFill>
              <a:latin typeface="Trebuchet MS" pitchFamily="34" charset="0"/>
            </a:endParaRPr>
          </a:p>
          <a:p>
            <a:pPr marL="342900" indent="-342900" algn="just">
              <a:spcBef>
                <a:spcPct val="50000"/>
              </a:spcBef>
              <a:buClr>
                <a:srgbClr val="008000"/>
              </a:buClr>
            </a:pPr>
            <a:endParaRPr lang="en-US" sz="700" b="1">
              <a:solidFill>
                <a:srgbClr val="663300"/>
              </a:solidFill>
              <a:latin typeface="Trebuchet MS" pitchFamily="34" charset="0"/>
            </a:endParaRPr>
          </a:p>
          <a:p>
            <a:pPr marL="742950" lvl="1" indent="-285750" algn="just">
              <a:spcBef>
                <a:spcPct val="50000"/>
              </a:spcBef>
              <a:buClr>
                <a:srgbClr val="008000"/>
              </a:buClr>
            </a:pPr>
            <a:endParaRPr lang="en-US" sz="2000" b="1">
              <a:solidFill>
                <a:srgbClr val="008000"/>
              </a:solidFill>
              <a:latin typeface="Trebuchet MS" pitchFamily="34" charset="0"/>
            </a:endParaRPr>
          </a:p>
          <a:p>
            <a:pPr marL="742950" lvl="1" indent="-285750" algn="just">
              <a:spcBef>
                <a:spcPct val="50000"/>
              </a:spcBef>
              <a:buClr>
                <a:srgbClr val="008000"/>
              </a:buClr>
              <a:buFont typeface="Marlett" pitchFamily="2" charset="2"/>
              <a:buChar char="b"/>
            </a:pPr>
            <a:endParaRPr lang="en-US" sz="2000" b="1">
              <a:solidFill>
                <a:srgbClr val="008000"/>
              </a:solidFill>
              <a:latin typeface="Trebuchet MS" pitchFamily="34" charset="0"/>
            </a:endParaRPr>
          </a:p>
          <a:p>
            <a:pPr marL="742950" lvl="1" indent="-285750" algn="just">
              <a:spcBef>
                <a:spcPct val="50000"/>
              </a:spcBef>
              <a:buClr>
                <a:srgbClr val="008000"/>
              </a:buClr>
              <a:buFont typeface="Marlett" pitchFamily="2" charset="2"/>
              <a:buChar char="b"/>
            </a:pPr>
            <a:endParaRPr lang="en-US" sz="2000" b="1">
              <a:solidFill>
                <a:srgbClr val="008000"/>
              </a:solidFill>
              <a:latin typeface="Trebuchet MS" pitchFamily="34" charset="0"/>
            </a:endParaRPr>
          </a:p>
          <a:p>
            <a:pPr marL="742950" lvl="1" indent="-285750" algn="just">
              <a:spcBef>
                <a:spcPct val="50000"/>
              </a:spcBef>
              <a:buClr>
                <a:srgbClr val="008000"/>
              </a:buClr>
              <a:buFont typeface="Marlett" pitchFamily="2" charset="2"/>
              <a:buChar char="b"/>
            </a:pPr>
            <a:endParaRPr lang="en-US" sz="2000" b="1">
              <a:solidFill>
                <a:srgbClr val="008000"/>
              </a:solidFill>
              <a:latin typeface="Trebuchet MS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443164" y="1474789"/>
            <a:ext cx="7267575" cy="4592637"/>
            <a:chOff x="919163" y="1474788"/>
            <a:chExt cx="7267575" cy="4592637"/>
          </a:xfrm>
        </p:grpSpPr>
        <p:grpSp>
          <p:nvGrpSpPr>
            <p:cNvPr id="23556" name="Group 11"/>
            <p:cNvGrpSpPr>
              <a:grpSpLocks/>
            </p:cNvGrpSpPr>
            <p:nvPr/>
          </p:nvGrpSpPr>
          <p:grpSpPr bwMode="auto">
            <a:xfrm>
              <a:off x="919163" y="1474788"/>
              <a:ext cx="7267575" cy="4592637"/>
              <a:chOff x="579" y="929"/>
              <a:chExt cx="4578" cy="2893"/>
            </a:xfrm>
          </p:grpSpPr>
          <p:pic>
            <p:nvPicPr>
              <p:cNvPr id="23557" name="Picture 9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3" y="929"/>
                <a:ext cx="4554" cy="289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3558" name="Text Box 10"/>
              <p:cNvSpPr txBox="1">
                <a:spLocks noChangeArrowheads="1"/>
              </p:cNvSpPr>
              <p:nvPr/>
            </p:nvSpPr>
            <p:spPr bwMode="auto">
              <a:xfrm rot="-5400000">
                <a:off x="254" y="1920"/>
                <a:ext cx="938" cy="2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pt-PT" b="1" dirty="0">
                    <a:solidFill>
                      <a:srgbClr val="663300"/>
                    </a:solidFill>
                    <a:latin typeface="Arial" pitchFamily="34" charset="0"/>
                  </a:rPr>
                  <a:t>cgi</a:t>
                </a:r>
              </a:p>
            </p:txBody>
          </p:sp>
        </p:grpSp>
        <p:sp>
          <p:nvSpPr>
            <p:cNvPr id="2" name="TextBox 1"/>
            <p:cNvSpPr txBox="1"/>
            <p:nvPr/>
          </p:nvSpPr>
          <p:spPr>
            <a:xfrm>
              <a:off x="3367315" y="5196117"/>
              <a:ext cx="2728686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pt-PT" sz="1800" b="1" dirty="0">
                  <a:solidFill>
                    <a:srgbClr val="8A5C2E"/>
                  </a:solidFill>
                  <a:latin typeface="Arial" pitchFamily="34" charset="0"/>
                  <a:cs typeface="Arial" pitchFamily="34" charset="0"/>
                </a:rPr>
                <a:t>Successive debarkings</a:t>
              </a:r>
              <a:endParaRPr lang="en-US" sz="1800" b="1" dirty="0">
                <a:solidFill>
                  <a:srgbClr val="8A5C2E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FDABD012-4B7F-47CA-8FDB-388A91EF2A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Trebuchet MS" pitchFamily="34" charset="0"/>
              </a:rPr>
              <a:t>Evolution of </a:t>
            </a:r>
            <a:r>
              <a:rPr lang="en-GB" dirty="0" err="1">
                <a:latin typeface="Trebuchet MS" pitchFamily="34" charset="0"/>
              </a:rPr>
              <a:t>cgi</a:t>
            </a:r>
            <a:r>
              <a:rPr lang="en-GB" dirty="0">
                <a:latin typeface="Trebuchet MS" pitchFamily="34" charset="0"/>
              </a:rPr>
              <a:t> in </a:t>
            </a:r>
            <a:r>
              <a:rPr lang="en-GB" dirty="0" err="1">
                <a:latin typeface="Trebuchet MS" pitchFamily="34" charset="0"/>
              </a:rPr>
              <a:t>sucessive</a:t>
            </a:r>
            <a:r>
              <a:rPr lang="en-GB" dirty="0">
                <a:latin typeface="Trebuchet MS" pitchFamily="34" charset="0"/>
              </a:rPr>
              <a:t> </a:t>
            </a:r>
            <a:r>
              <a:rPr lang="en-GB" dirty="0" err="1">
                <a:latin typeface="Trebuchet MS" pitchFamily="34" charset="0"/>
              </a:rPr>
              <a:t>debarkings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475830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E20602C-AFBA-4E45-860F-1206D63F0D1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PT" dirty="0"/>
              <a:t>SUBER MODEL – </a:t>
            </a:r>
            <a:r>
              <a:rPr lang="pt-PT" dirty="0" err="1"/>
              <a:t>calculus</a:t>
            </a:r>
            <a:r>
              <a:rPr lang="pt-PT" dirty="0"/>
              <a:t> module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705518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SUBER model – modules</a:t>
            </a:r>
          </a:p>
        </p:txBody>
      </p:sp>
      <p:sp>
        <p:nvSpPr>
          <p:cNvPr id="1710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000" dirty="0"/>
              <a:t>Data imputation module:</a:t>
            </a:r>
          </a:p>
          <a:p>
            <a:pPr lvl="1">
              <a:lnSpc>
                <a:spcPct val="90000"/>
              </a:lnSpc>
            </a:pPr>
            <a:r>
              <a:rPr lang="en-US" sz="1600" dirty="0"/>
              <a:t>Estimation of site index</a:t>
            </a:r>
          </a:p>
          <a:p>
            <a:pPr lvl="1">
              <a:lnSpc>
                <a:spcPct val="90000"/>
              </a:lnSpc>
            </a:pPr>
            <a:r>
              <a:rPr lang="en-US" sz="1600" dirty="0"/>
              <a:t>Assignment of shape variables (stem height, number of main branches) to each tree</a:t>
            </a:r>
          </a:p>
          <a:p>
            <a:pPr lvl="1">
              <a:lnSpc>
                <a:spcPct val="90000"/>
              </a:lnSpc>
            </a:pPr>
            <a:r>
              <a:rPr lang="en-US" sz="1600" dirty="0"/>
              <a:t>Assignment of cork growth index and cork quality to each tree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Growth module:</a:t>
            </a:r>
          </a:p>
          <a:p>
            <a:pPr lvl="1">
              <a:lnSpc>
                <a:spcPct val="90000"/>
              </a:lnSpc>
            </a:pPr>
            <a:r>
              <a:rPr lang="en-US" sz="1600" dirty="0"/>
              <a:t>Site index curves</a:t>
            </a:r>
          </a:p>
          <a:p>
            <a:pPr lvl="1">
              <a:lnSpc>
                <a:spcPct val="90000"/>
              </a:lnSpc>
            </a:pPr>
            <a:r>
              <a:rPr lang="en-US" sz="1600" dirty="0"/>
              <a:t>Simulation of annual tree </a:t>
            </a:r>
            <a:r>
              <a:rPr lang="en-US" sz="1600" dirty="0" err="1"/>
              <a:t>dbh</a:t>
            </a:r>
            <a:r>
              <a:rPr lang="en-US" sz="1600" dirty="0"/>
              <a:t> growth (individual tree model)</a:t>
            </a:r>
          </a:p>
          <a:p>
            <a:pPr lvl="1">
              <a:lnSpc>
                <a:spcPct val="90000"/>
              </a:lnSpc>
            </a:pPr>
            <a:r>
              <a:rPr lang="en-US" sz="1600" dirty="0"/>
              <a:t>Simulation of cork growth and evolution of cork growth index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Silviculture module</a:t>
            </a:r>
          </a:p>
          <a:p>
            <a:pPr lvl="1">
              <a:lnSpc>
                <a:spcPct val="90000"/>
              </a:lnSpc>
            </a:pPr>
            <a:r>
              <a:rPr lang="en-US" sz="1600" dirty="0"/>
              <a:t>Thinning (uniform system, selection system)</a:t>
            </a:r>
          </a:p>
          <a:p>
            <a:pPr lvl="1">
              <a:lnSpc>
                <a:spcPct val="90000"/>
              </a:lnSpc>
            </a:pPr>
            <a:r>
              <a:rPr lang="en-US" sz="1600" dirty="0"/>
              <a:t>Plantation of new stands (initialization of a new stand)</a:t>
            </a:r>
          </a:p>
          <a:p>
            <a:pPr lvl="1">
              <a:lnSpc>
                <a:spcPct val="90000"/>
              </a:lnSpc>
            </a:pPr>
            <a:r>
              <a:rPr lang="en-US" sz="1600" dirty="0">
                <a:solidFill>
                  <a:srgbClr val="99CC00"/>
                </a:solidFill>
              </a:rPr>
              <a:t>Regeneration under existing canopy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1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1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1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1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1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71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71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710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710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710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710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710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011" grpId="0" build="p" bldLvl="2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Estimation of site index</a:t>
            </a:r>
          </a:p>
        </p:txBody>
      </p:sp>
      <p:sp>
        <p:nvSpPr>
          <p:cNvPr id="151555" name="Rectangle 3"/>
          <p:cNvSpPr>
            <a:spLocks noGrp="1" noChangeArrowheads="1"/>
          </p:cNvSpPr>
          <p:nvPr>
            <p:ph idx="1"/>
          </p:nvPr>
        </p:nvSpPr>
        <p:spPr/>
        <p:txBody>
          <a:bodyPr vert="horz" wrap="square" lIns="198000" tIns="190800" rIns="414000" bIns="11880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endParaRPr lang="en-US" sz="900" dirty="0"/>
          </a:p>
          <a:p>
            <a:pPr>
              <a:lnSpc>
                <a:spcPct val="90000"/>
              </a:lnSpc>
            </a:pPr>
            <a:r>
              <a:rPr lang="en-US" sz="2000" dirty="0"/>
              <a:t>The estimation of site index was based on several plots established in juvenile stands (known age) representative of the cork oak stands in Portugal (contrasting climate and soil)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Each site was object of a detailed characterization of the soil, including the study of the whole soil profile (by digging a pit)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Climate was characterized by the nearest weather station (IM)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Soil was also characterized and by available soil digital information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The site index curves for cork oak developed for Spain – Mariola </a:t>
            </a:r>
            <a:r>
              <a:rPr lang="en-US" sz="2000" dirty="0" err="1"/>
              <a:t>Gonzaléz</a:t>
            </a:r>
            <a:r>
              <a:rPr lang="en-US" sz="2000" dirty="0"/>
              <a:t> – were used to estimate site index (S) for each plot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The relationship between S and climate and soil characteristics was then modeled (reduced model and full model)</a:t>
            </a:r>
          </a:p>
          <a:p>
            <a:pPr lvl="1">
              <a:lnSpc>
                <a:spcPct val="90000"/>
              </a:lnSpc>
            </a:pPr>
            <a:endParaRPr lang="en-US" sz="1800" dirty="0"/>
          </a:p>
          <a:p>
            <a:pPr lvl="1">
              <a:lnSpc>
                <a:spcPct val="90000"/>
              </a:lnSpc>
            </a:pPr>
            <a:endParaRPr lang="en-US" sz="2000" dirty="0"/>
          </a:p>
          <a:p>
            <a:pPr lvl="1">
              <a:lnSpc>
                <a:spcPct val="90000"/>
              </a:lnSpc>
            </a:pP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1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1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1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1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1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1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555" grpId="0" build="p" bldLvl="2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PT" sz="3200" dirty="0" err="1"/>
              <a:t>Prediction</a:t>
            </a:r>
            <a:r>
              <a:rPr lang="pt-PT" sz="3200" dirty="0"/>
              <a:t> </a:t>
            </a:r>
            <a:r>
              <a:rPr lang="pt-PT" sz="3200" dirty="0" err="1"/>
              <a:t>of</a:t>
            </a:r>
            <a:r>
              <a:rPr lang="pt-PT" sz="3200" dirty="0"/>
              <a:t> site </a:t>
            </a:r>
            <a:r>
              <a:rPr lang="pt-PT" sz="3200" dirty="0" err="1"/>
              <a:t>index</a:t>
            </a:r>
            <a:endParaRPr lang="pt-PT" sz="3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580"/>
          <a:stretch/>
        </p:blipFill>
        <p:spPr>
          <a:xfrm>
            <a:off x="462282" y="2372034"/>
            <a:ext cx="3916680" cy="248028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A08F1F6-5494-45F3-A10B-F51A496E353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420" b="35161"/>
          <a:stretch/>
        </p:blipFill>
        <p:spPr>
          <a:xfrm>
            <a:off x="4051301" y="2402591"/>
            <a:ext cx="3916680" cy="248020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FFD5570-EC16-4D75-84B1-B3908A0AFD7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978"/>
          <a:stretch/>
        </p:blipFill>
        <p:spPr>
          <a:xfrm>
            <a:off x="7640319" y="2534594"/>
            <a:ext cx="3916680" cy="2679351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PT" sz="3200" dirty="0" err="1"/>
              <a:t>Estimation</a:t>
            </a:r>
            <a:r>
              <a:rPr lang="pt-PT" sz="3200" dirty="0"/>
              <a:t> </a:t>
            </a:r>
            <a:r>
              <a:rPr lang="pt-PT" sz="3200" dirty="0" err="1"/>
              <a:t>of</a:t>
            </a:r>
            <a:r>
              <a:rPr lang="pt-PT" sz="3200" dirty="0"/>
              <a:t> site </a:t>
            </a:r>
            <a:r>
              <a:rPr lang="pt-PT" sz="3200" dirty="0" err="1"/>
              <a:t>index</a:t>
            </a:r>
            <a:endParaRPr lang="pt-PT" sz="3200" dirty="0"/>
          </a:p>
        </p:txBody>
      </p:sp>
      <p:sp>
        <p:nvSpPr>
          <p:cNvPr id="154627" name="Rectangle 3"/>
          <p:cNvSpPr>
            <a:spLocks noChangeArrowheads="1"/>
          </p:cNvSpPr>
          <p:nvPr/>
        </p:nvSpPr>
        <p:spPr bwMode="auto">
          <a:xfrm>
            <a:off x="2100436" y="1093038"/>
            <a:ext cx="8281180" cy="531962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10" t="10343" r="19675" b="11336"/>
          <a:stretch/>
        </p:blipFill>
        <p:spPr>
          <a:xfrm>
            <a:off x="4212609" y="1211638"/>
            <a:ext cx="3343702" cy="5082425"/>
          </a:xfrm>
          <a:prstGeom prst="rect">
            <a:avLst/>
          </a:prstGeom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7653218" y="4511662"/>
            <a:ext cx="3572444" cy="109905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8000" tIns="190800" rIns="378000" bIns="118800" numCol="1" anchor="t" anchorCtr="0" compatLnSpc="1">
            <a:prstTxWarp prst="textNoShape">
              <a:avLst/>
            </a:prstTxWarp>
          </a:bodyPr>
          <a:lstStyle>
            <a:lvl1pPr marL="342900" indent="-342900" algn="just" rtl="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8000"/>
              </a:buClr>
              <a:buFont typeface="Wingdings" pitchFamily="2" charset="2"/>
              <a:buChar char="è"/>
              <a:defRPr sz="2800" b="1">
                <a:solidFill>
                  <a:srgbClr val="663300"/>
                </a:solidFill>
                <a:latin typeface="+mn-lt"/>
                <a:ea typeface="+mn-ea"/>
                <a:cs typeface="+mn-cs"/>
              </a:defRPr>
            </a:lvl1pPr>
            <a:lvl2pPr marL="742950" indent="-285750" algn="just" rtl="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8000"/>
              </a:buClr>
              <a:buFont typeface="Marlett" pitchFamily="2" charset="2"/>
              <a:buChar char="b"/>
              <a:defRPr sz="2400" b="1">
                <a:solidFill>
                  <a:srgbClr val="008000"/>
                </a:solidFill>
                <a:latin typeface="+mn-lt"/>
              </a:defRPr>
            </a:lvl2pPr>
            <a:lvl3pPr marL="1143000" indent="-228600" algn="just" rtl="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8000"/>
              </a:buClr>
              <a:buFont typeface="Marlett" pitchFamily="2" charset="2"/>
              <a:buChar char="0"/>
              <a:defRPr sz="2000" b="1">
                <a:solidFill>
                  <a:srgbClr val="663300"/>
                </a:solidFill>
                <a:latin typeface="+mn-lt"/>
              </a:defRPr>
            </a:lvl3pPr>
            <a:lvl4pPr marL="1600200" indent="-228600" algn="just" rtl="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8000"/>
              </a:buClr>
              <a:buFont typeface="Marlett" pitchFamily="2" charset="2"/>
              <a:buChar char="i"/>
              <a:defRPr sz="2000" b="1">
                <a:solidFill>
                  <a:srgbClr val="663300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8000"/>
              </a:buClr>
              <a:buChar char="»"/>
              <a:defRPr sz="2400" b="1">
                <a:solidFill>
                  <a:srgbClr val="663300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8000"/>
              </a:buClr>
              <a:buChar char="»"/>
              <a:defRPr sz="2400" b="1">
                <a:solidFill>
                  <a:srgbClr val="663300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8000"/>
              </a:buClr>
              <a:buChar char="»"/>
              <a:defRPr sz="2400" b="1">
                <a:solidFill>
                  <a:srgbClr val="663300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8000"/>
              </a:buClr>
              <a:buChar char="»"/>
              <a:defRPr sz="2400" b="1">
                <a:solidFill>
                  <a:srgbClr val="663300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8000"/>
              </a:buClr>
              <a:buChar char="»"/>
              <a:defRPr sz="2400" b="1">
                <a:solidFill>
                  <a:srgbClr val="663300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1600" kern="0" dirty="0"/>
              <a:t>Presently working on the prediction and mapping of cork growth index distribution  </a:t>
            </a:r>
            <a:endParaRPr lang="en-US" sz="1400" kern="0" dirty="0"/>
          </a:p>
          <a:p>
            <a:pPr lvl="1"/>
            <a:endParaRPr lang="en-US" sz="1400" kern="0" dirty="0"/>
          </a:p>
          <a:p>
            <a:pPr lvl="1"/>
            <a:endParaRPr lang="en-US" sz="1400" kern="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bldLvl="2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Estimation of cork weight for different cork ages</a:t>
            </a:r>
          </a:p>
        </p:txBody>
      </p:sp>
      <p:sp>
        <p:nvSpPr>
          <p:cNvPr id="1853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pt-PT" sz="2400" b="1" dirty="0" err="1"/>
              <a:t>Equation</a:t>
            </a:r>
            <a:r>
              <a:rPr lang="pt-PT" sz="2400" b="1" dirty="0"/>
              <a:t> to </a:t>
            </a:r>
            <a:r>
              <a:rPr lang="pt-PT" sz="2400" b="1" dirty="0" err="1"/>
              <a:t>estimate</a:t>
            </a:r>
            <a:r>
              <a:rPr lang="pt-PT" sz="2400" b="1" dirty="0"/>
              <a:t> cork weight for corks with 9 </a:t>
            </a:r>
            <a:r>
              <a:rPr lang="pt-PT" sz="2400" b="1" dirty="0" err="1"/>
              <a:t>years</a:t>
            </a:r>
            <a:r>
              <a:rPr lang="pt-PT" sz="2400" b="1" dirty="0"/>
              <a:t>  </a:t>
            </a:r>
            <a:endParaRPr lang="en-US" sz="2400" b="1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</p:txBody>
      </p:sp>
      <p:sp>
        <p:nvSpPr>
          <p:cNvPr id="185348" name="Rectangle 4"/>
          <p:cNvSpPr>
            <a:spLocks noChangeArrowheads="1"/>
          </p:cNvSpPr>
          <p:nvPr/>
        </p:nvSpPr>
        <p:spPr bwMode="auto">
          <a:xfrm>
            <a:off x="2028887" y="2427777"/>
            <a:ext cx="8491538" cy="22891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just">
              <a:spcBef>
                <a:spcPct val="50000"/>
              </a:spcBef>
              <a:buClr>
                <a:srgbClr val="008000"/>
              </a:buClr>
              <a:buFont typeface="Wingdings" pitchFamily="2" charset="2"/>
              <a:buChar char="è"/>
            </a:pPr>
            <a:r>
              <a:rPr lang="en-US" sz="2000" dirty="0">
                <a:solidFill>
                  <a:srgbClr val="663300"/>
                </a:solidFill>
                <a:latin typeface="Trebuchet MS" pitchFamily="34" charset="0"/>
              </a:rPr>
              <a:t>Equation to estimate % cork back weight at 9 years of age (cbp</a:t>
            </a:r>
            <a:r>
              <a:rPr lang="en-US" sz="2000" baseline="-25000" dirty="0">
                <a:solidFill>
                  <a:srgbClr val="663300"/>
                </a:solidFill>
                <a:latin typeface="Trebuchet MS" pitchFamily="34" charset="0"/>
              </a:rPr>
              <a:t>9</a:t>
            </a:r>
            <a:r>
              <a:rPr lang="en-US" sz="2000" dirty="0">
                <a:solidFill>
                  <a:srgbClr val="663300"/>
                </a:solidFill>
                <a:latin typeface="Trebuchet MS" pitchFamily="34" charset="0"/>
              </a:rPr>
              <a:t>)</a:t>
            </a:r>
          </a:p>
          <a:p>
            <a:pPr marL="342900" indent="-342900" algn="just">
              <a:spcBef>
                <a:spcPct val="50000"/>
              </a:spcBef>
              <a:buClr>
                <a:srgbClr val="008000"/>
              </a:buClr>
              <a:buFont typeface="Wingdings" pitchFamily="2" charset="2"/>
              <a:buChar char="è"/>
            </a:pPr>
            <a:r>
              <a:rPr lang="pt-PT" sz="2000" dirty="0">
                <a:solidFill>
                  <a:srgbClr val="663300"/>
                </a:solidFill>
                <a:latin typeface="Trebuchet MS" pitchFamily="34" charset="0"/>
              </a:rPr>
              <a:t>Estimate the biomass of cork tissue free from the cork back</a:t>
            </a:r>
          </a:p>
          <a:p>
            <a:pPr marL="342900" indent="-342900" algn="just">
              <a:spcBef>
                <a:spcPct val="50000"/>
              </a:spcBef>
              <a:buClr>
                <a:srgbClr val="008000"/>
              </a:buClr>
              <a:buFont typeface="Wingdings" pitchFamily="2" charset="2"/>
              <a:buChar char="è"/>
            </a:pPr>
            <a:endParaRPr lang="pt-PT" sz="2000" dirty="0">
              <a:solidFill>
                <a:srgbClr val="663300"/>
              </a:solidFill>
              <a:latin typeface="Trebuchet MS" pitchFamily="34" charset="0"/>
            </a:endParaRPr>
          </a:p>
          <a:p>
            <a:pPr marL="342900" indent="-342900" algn="just">
              <a:spcBef>
                <a:spcPct val="50000"/>
              </a:spcBef>
              <a:buClr>
                <a:srgbClr val="008000"/>
              </a:buClr>
              <a:buFont typeface="Wingdings" pitchFamily="2" charset="2"/>
              <a:buChar char="è"/>
            </a:pPr>
            <a:endParaRPr lang="pt-PT" sz="1400" dirty="0">
              <a:solidFill>
                <a:srgbClr val="663300"/>
              </a:solidFill>
              <a:latin typeface="Trebuchet MS" pitchFamily="34" charset="0"/>
            </a:endParaRPr>
          </a:p>
          <a:p>
            <a:pPr marL="342900" indent="-342900" algn="just">
              <a:spcBef>
                <a:spcPct val="50000"/>
              </a:spcBef>
              <a:buClr>
                <a:srgbClr val="008000"/>
              </a:buClr>
              <a:buFont typeface="Wingdings" pitchFamily="2" charset="2"/>
              <a:buChar char="è"/>
            </a:pPr>
            <a:r>
              <a:rPr lang="pt-PT" sz="2000" dirty="0">
                <a:solidFill>
                  <a:srgbClr val="663300"/>
                </a:solidFill>
                <a:latin typeface="Trebuchet MS" pitchFamily="34" charset="0"/>
              </a:rPr>
              <a:t>Estimate the cork biomass for t years of growth</a:t>
            </a:r>
            <a:endParaRPr lang="en-US" sz="2000" dirty="0">
              <a:solidFill>
                <a:srgbClr val="663300"/>
              </a:solidFill>
              <a:latin typeface="Trebuchet MS" pitchFamily="34" charset="0"/>
            </a:endParaRPr>
          </a:p>
          <a:p>
            <a:pPr marL="742950" lvl="1" indent="-285750" algn="just">
              <a:spcBef>
                <a:spcPct val="50000"/>
              </a:spcBef>
              <a:buClr>
                <a:srgbClr val="008000"/>
              </a:buClr>
              <a:buFont typeface="Marlett" pitchFamily="2" charset="2"/>
              <a:buChar char="b"/>
            </a:pPr>
            <a:endParaRPr lang="en-US" sz="2000" dirty="0">
              <a:solidFill>
                <a:srgbClr val="008000"/>
              </a:solidFill>
              <a:latin typeface="Trebuchet MS" pitchFamily="34" charset="0"/>
            </a:endParaRPr>
          </a:p>
          <a:p>
            <a:pPr marL="742950" lvl="1" indent="-285750" algn="just">
              <a:spcBef>
                <a:spcPct val="50000"/>
              </a:spcBef>
              <a:buClr>
                <a:srgbClr val="008000"/>
              </a:buClr>
              <a:buFont typeface="Marlett" pitchFamily="2" charset="2"/>
              <a:buChar char="b"/>
            </a:pPr>
            <a:endParaRPr lang="en-US" sz="2000" dirty="0">
              <a:solidFill>
                <a:srgbClr val="008000"/>
              </a:solidFill>
              <a:latin typeface="Trebuchet MS" pitchFamily="34" charset="0"/>
            </a:endParaRPr>
          </a:p>
          <a:p>
            <a:pPr marL="742950" lvl="1" indent="-285750" algn="just">
              <a:spcBef>
                <a:spcPct val="50000"/>
              </a:spcBef>
              <a:buClr>
                <a:srgbClr val="008000"/>
              </a:buClr>
              <a:buFont typeface="Marlett" pitchFamily="2" charset="2"/>
              <a:buChar char="b"/>
            </a:pPr>
            <a:endParaRPr lang="en-US" sz="2000" dirty="0">
              <a:solidFill>
                <a:srgbClr val="008000"/>
              </a:solidFill>
              <a:latin typeface="Trebuchet MS" pitchFamily="34" charset="0"/>
            </a:endParaRPr>
          </a:p>
        </p:txBody>
      </p:sp>
      <p:pic>
        <p:nvPicPr>
          <p:cNvPr id="205830" name="Picture 6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6633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4012" y="3330641"/>
            <a:ext cx="4324320" cy="831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4012" y="4777912"/>
            <a:ext cx="3293334" cy="841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5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53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53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853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347" grpId="0" build="p" bldLvl="2" autoUpdateAnimBg="0"/>
      <p:bldP spid="185348" grpId="0" uiExpand="1" build="p" bldLvl="2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>
                <a:solidFill>
                  <a:srgbClr val="663300"/>
                </a:solidFill>
              </a:rPr>
              <a:t>Percentage of cork back (in weight)</a:t>
            </a:r>
          </a:p>
        </p:txBody>
      </p:sp>
      <p:pic>
        <p:nvPicPr>
          <p:cNvPr id="20685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3120" y="1239520"/>
            <a:ext cx="5299390" cy="510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Non-cork products and services</a:t>
            </a:r>
          </a:p>
        </p:txBody>
      </p:sp>
      <p:sp>
        <p:nvSpPr>
          <p:cNvPr id="1904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dirty="0"/>
              <a:t>Products considered:</a:t>
            </a:r>
          </a:p>
          <a:p>
            <a:pPr lvl="1"/>
            <a:r>
              <a:rPr lang="en-US" sz="1800" dirty="0"/>
              <a:t>Wood from </a:t>
            </a:r>
            <a:r>
              <a:rPr lang="en-US" sz="1800" dirty="0" err="1"/>
              <a:t>thinnings</a:t>
            </a:r>
            <a:r>
              <a:rPr lang="en-US" sz="1800" dirty="0"/>
              <a:t> and harvests</a:t>
            </a:r>
          </a:p>
          <a:p>
            <a:pPr lvl="1"/>
            <a:r>
              <a:rPr lang="en-US" sz="1800" dirty="0"/>
              <a:t>Total biomass by tree components</a:t>
            </a:r>
          </a:p>
          <a:p>
            <a:pPr lvl="1"/>
            <a:r>
              <a:rPr lang="en-US" sz="1800" dirty="0"/>
              <a:t>Carbon (total and by tree components)</a:t>
            </a:r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endParaRPr lang="en-US" sz="700" dirty="0"/>
          </a:p>
          <a:p>
            <a:pPr lvl="1">
              <a:buFont typeface="Marlett" pitchFamily="2" charset="2"/>
              <a:buNone/>
            </a:pPr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0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0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0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90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467" grpId="0" build="p" bldLvl="2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E20602C-AFBA-4E45-860F-1206D63F0D1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PT" dirty="0"/>
              <a:t>SUBER MODEL – management module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988311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Simulation of thinnings without CI</a:t>
            </a:r>
          </a:p>
        </p:txBody>
      </p:sp>
      <p:sp>
        <p:nvSpPr>
          <p:cNvPr id="1884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pt-PT" sz="2000" dirty="0" err="1"/>
              <a:t>The</a:t>
            </a:r>
            <a:r>
              <a:rPr lang="pt-PT" sz="2000" dirty="0"/>
              <a:t> SUBER 3 </a:t>
            </a:r>
            <a:r>
              <a:rPr lang="pt-PT" sz="2000" dirty="0" err="1"/>
              <a:t>model</a:t>
            </a:r>
            <a:r>
              <a:rPr lang="pt-PT" sz="2000" dirty="0"/>
              <a:t> </a:t>
            </a:r>
            <a:r>
              <a:rPr lang="pt-PT" sz="2000" dirty="0" err="1"/>
              <a:t>was</a:t>
            </a:r>
            <a:r>
              <a:rPr lang="pt-PT" sz="2000" dirty="0"/>
              <a:t> </a:t>
            </a:r>
            <a:r>
              <a:rPr lang="pt-PT" sz="2000" dirty="0" err="1"/>
              <a:t>used</a:t>
            </a:r>
            <a:r>
              <a:rPr lang="pt-PT" sz="2000" dirty="0"/>
              <a:t> to </a:t>
            </a:r>
            <a:r>
              <a:rPr lang="pt-PT" sz="2000" dirty="0" err="1"/>
              <a:t>simulate</a:t>
            </a:r>
            <a:r>
              <a:rPr lang="pt-PT" sz="2000" dirty="0"/>
              <a:t> </a:t>
            </a:r>
            <a:r>
              <a:rPr lang="pt-PT" sz="2000" dirty="0" err="1"/>
              <a:t>the</a:t>
            </a:r>
            <a:r>
              <a:rPr lang="pt-PT" sz="2000" dirty="0"/>
              <a:t> </a:t>
            </a:r>
            <a:r>
              <a:rPr lang="pt-PT" sz="2000" dirty="0" err="1"/>
              <a:t>development</a:t>
            </a:r>
            <a:r>
              <a:rPr lang="pt-PT" sz="2000" dirty="0"/>
              <a:t> </a:t>
            </a:r>
            <a:r>
              <a:rPr lang="pt-PT" sz="2000" dirty="0" err="1"/>
              <a:t>of</a:t>
            </a:r>
            <a:r>
              <a:rPr lang="pt-PT" sz="2000" dirty="0"/>
              <a:t> </a:t>
            </a:r>
            <a:r>
              <a:rPr lang="pt-PT" sz="2000" dirty="0" err="1"/>
              <a:t>several</a:t>
            </a:r>
            <a:r>
              <a:rPr lang="pt-PT" sz="2000" dirty="0"/>
              <a:t> </a:t>
            </a:r>
            <a:r>
              <a:rPr lang="pt-PT" sz="2000" dirty="0" err="1"/>
              <a:t>plots</a:t>
            </a:r>
            <a:r>
              <a:rPr lang="pt-PT" sz="2000" dirty="0"/>
              <a:t> </a:t>
            </a:r>
            <a:r>
              <a:rPr lang="pt-PT" sz="2000" dirty="0" err="1"/>
              <a:t>with</a:t>
            </a:r>
            <a:r>
              <a:rPr lang="pt-PT" sz="2000" dirty="0"/>
              <a:t> </a:t>
            </a:r>
            <a:r>
              <a:rPr lang="pt-PT" sz="2000" dirty="0" err="1"/>
              <a:t>alternative</a:t>
            </a:r>
            <a:r>
              <a:rPr lang="pt-PT" sz="2000" dirty="0"/>
              <a:t> </a:t>
            </a:r>
            <a:r>
              <a:rPr lang="pt-PT" sz="2000" dirty="0" err="1"/>
              <a:t>thinning</a:t>
            </a:r>
            <a:r>
              <a:rPr lang="pt-PT" sz="2000" dirty="0"/>
              <a:t> </a:t>
            </a:r>
            <a:r>
              <a:rPr lang="pt-PT" sz="2000" dirty="0" err="1"/>
              <a:t>strategies</a:t>
            </a:r>
            <a:endParaRPr lang="pt-PT" sz="2000" dirty="0"/>
          </a:p>
          <a:p>
            <a:r>
              <a:rPr lang="pt-PT" sz="2000" dirty="0" err="1"/>
              <a:t>These</a:t>
            </a:r>
            <a:r>
              <a:rPr lang="pt-PT" sz="2000" dirty="0"/>
              <a:t> </a:t>
            </a:r>
            <a:r>
              <a:rPr lang="pt-PT" sz="2000" dirty="0" err="1"/>
              <a:t>simulated</a:t>
            </a:r>
            <a:r>
              <a:rPr lang="pt-PT" sz="2000" dirty="0"/>
              <a:t> data </a:t>
            </a:r>
            <a:r>
              <a:rPr lang="pt-PT" sz="2000" dirty="0" err="1"/>
              <a:t>were</a:t>
            </a:r>
            <a:r>
              <a:rPr lang="pt-PT" sz="2000" dirty="0"/>
              <a:t> </a:t>
            </a:r>
            <a:r>
              <a:rPr lang="pt-PT" sz="2000" dirty="0" err="1"/>
              <a:t>used</a:t>
            </a:r>
            <a:r>
              <a:rPr lang="pt-PT" sz="2000" dirty="0"/>
              <a:t> to </a:t>
            </a:r>
            <a:r>
              <a:rPr lang="pt-PT" sz="2000" dirty="0" err="1"/>
              <a:t>develop</a:t>
            </a:r>
            <a:r>
              <a:rPr lang="pt-PT" sz="2000" dirty="0"/>
              <a:t> a </a:t>
            </a:r>
            <a:r>
              <a:rPr lang="pt-PT" sz="2000" dirty="0" err="1"/>
              <a:t>model</a:t>
            </a:r>
            <a:r>
              <a:rPr lang="pt-PT" sz="2000" dirty="0"/>
              <a:t> </a:t>
            </a:r>
            <a:r>
              <a:rPr lang="pt-PT" sz="2000" dirty="0" err="1"/>
              <a:t>that</a:t>
            </a:r>
            <a:r>
              <a:rPr lang="pt-PT" sz="2000" dirty="0"/>
              <a:t> </a:t>
            </a:r>
            <a:r>
              <a:rPr lang="pt-PT" sz="2000" dirty="0" err="1"/>
              <a:t>predicts</a:t>
            </a:r>
            <a:r>
              <a:rPr lang="pt-PT" sz="2000" dirty="0"/>
              <a:t> </a:t>
            </a:r>
            <a:r>
              <a:rPr lang="pt-PT" sz="2000" dirty="0" err="1"/>
              <a:t>the</a:t>
            </a:r>
            <a:r>
              <a:rPr lang="pt-PT" sz="2000" dirty="0"/>
              <a:t> </a:t>
            </a:r>
            <a:r>
              <a:rPr lang="pt-PT" sz="2000" dirty="0" err="1"/>
              <a:t>probability</a:t>
            </a:r>
            <a:r>
              <a:rPr lang="pt-PT" sz="2000" dirty="0"/>
              <a:t> </a:t>
            </a:r>
            <a:r>
              <a:rPr lang="pt-PT" sz="2000" dirty="0" err="1"/>
              <a:t>of</a:t>
            </a:r>
            <a:r>
              <a:rPr lang="pt-PT" sz="2000" dirty="0"/>
              <a:t> a </a:t>
            </a:r>
            <a:r>
              <a:rPr lang="pt-PT" sz="2000" dirty="0" err="1"/>
              <a:t>tree</a:t>
            </a:r>
            <a:r>
              <a:rPr lang="pt-PT" sz="2000" dirty="0"/>
              <a:t> </a:t>
            </a:r>
            <a:r>
              <a:rPr lang="pt-PT" sz="2000" dirty="0" err="1"/>
              <a:t>being</a:t>
            </a:r>
            <a:r>
              <a:rPr lang="pt-PT" sz="2000" dirty="0"/>
              <a:t> </a:t>
            </a:r>
            <a:r>
              <a:rPr lang="pt-PT" sz="2000" dirty="0" err="1"/>
              <a:t>thinned</a:t>
            </a:r>
            <a:r>
              <a:rPr lang="pt-PT" sz="2000" dirty="0"/>
              <a:t> (</a:t>
            </a:r>
            <a:r>
              <a:rPr lang="pt-PT" sz="2000" dirty="0" err="1"/>
              <a:t>logistic</a:t>
            </a:r>
            <a:r>
              <a:rPr lang="pt-PT" sz="2000" dirty="0"/>
              <a:t> </a:t>
            </a:r>
            <a:r>
              <a:rPr lang="pt-PT" sz="2000" dirty="0" err="1"/>
              <a:t>regression</a:t>
            </a:r>
            <a:r>
              <a:rPr lang="pt-PT" sz="2000" dirty="0"/>
              <a:t>):  </a:t>
            </a:r>
            <a:endParaRPr lang="en-US" sz="2400" dirty="0"/>
          </a:p>
          <a:p>
            <a:pPr lvl="1"/>
            <a:endParaRPr lang="en-US" sz="2000" dirty="0"/>
          </a:p>
          <a:p>
            <a:endParaRPr lang="en-US" sz="700" dirty="0"/>
          </a:p>
          <a:p>
            <a:pPr lvl="1">
              <a:buFont typeface="Marlett" pitchFamily="2" charset="2"/>
              <a:buNone/>
            </a:pPr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</p:txBody>
      </p:sp>
      <p:sp>
        <p:nvSpPr>
          <p:cNvPr id="188420" name="Rectangle 4"/>
          <p:cNvSpPr>
            <a:spLocks noChangeArrowheads="1"/>
          </p:cNvSpPr>
          <p:nvPr/>
        </p:nvSpPr>
        <p:spPr bwMode="auto">
          <a:xfrm>
            <a:off x="1857375" y="4682490"/>
            <a:ext cx="8477250" cy="17081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just">
              <a:spcBef>
                <a:spcPct val="50000"/>
              </a:spcBef>
              <a:buClr>
                <a:srgbClr val="008000"/>
              </a:buClr>
              <a:buFont typeface="Wingdings" pitchFamily="2" charset="2"/>
              <a:buChar char="è"/>
            </a:pPr>
            <a:r>
              <a:rPr lang="en-US" sz="2000" b="1">
                <a:solidFill>
                  <a:srgbClr val="663300"/>
                </a:solidFill>
                <a:latin typeface="Trebuchet MS" pitchFamily="34" charset="0"/>
              </a:rPr>
              <a:t>Trees are “thinned” with Monte-Carlo simulation</a:t>
            </a:r>
          </a:p>
          <a:p>
            <a:pPr marL="742950" lvl="1" indent="-285750" algn="just">
              <a:spcBef>
                <a:spcPct val="50000"/>
              </a:spcBef>
              <a:buClr>
                <a:srgbClr val="008000"/>
              </a:buClr>
              <a:buFont typeface="Marlett" pitchFamily="2" charset="2"/>
              <a:buChar char="b"/>
            </a:pPr>
            <a:r>
              <a:rPr lang="en-US" sz="1800" b="1">
                <a:solidFill>
                  <a:srgbClr val="008000"/>
                </a:solidFill>
                <a:latin typeface="Trebuchet MS" pitchFamily="34" charset="0"/>
              </a:rPr>
              <a:t>Uniform system: all trees at the same time</a:t>
            </a:r>
          </a:p>
          <a:p>
            <a:pPr marL="742950" lvl="1" indent="-285750" algn="just">
              <a:spcBef>
                <a:spcPct val="50000"/>
              </a:spcBef>
              <a:buClr>
                <a:srgbClr val="008000"/>
              </a:buClr>
              <a:buFont typeface="Marlett" pitchFamily="2" charset="2"/>
              <a:buChar char="b"/>
            </a:pPr>
            <a:r>
              <a:rPr lang="en-US" sz="1800" b="1">
                <a:solidFill>
                  <a:srgbClr val="008000"/>
                </a:solidFill>
                <a:latin typeface="Trebuchet MS" pitchFamily="34" charset="0"/>
              </a:rPr>
              <a:t>Selection system: by diameter class, towards a target distribution</a:t>
            </a:r>
            <a:endParaRPr lang="en-US" sz="2000" b="1">
              <a:solidFill>
                <a:srgbClr val="008000"/>
              </a:solidFill>
              <a:latin typeface="Trebuchet MS" pitchFamily="34" charset="0"/>
            </a:endParaRPr>
          </a:p>
          <a:p>
            <a:pPr marL="742950" lvl="1" indent="-285750" algn="just">
              <a:spcBef>
                <a:spcPct val="50000"/>
              </a:spcBef>
              <a:buClr>
                <a:srgbClr val="008000"/>
              </a:buClr>
              <a:buFont typeface="Marlett" pitchFamily="2" charset="2"/>
              <a:buChar char="b"/>
            </a:pPr>
            <a:endParaRPr lang="en-US" sz="2000" b="1">
              <a:solidFill>
                <a:srgbClr val="008000"/>
              </a:solidFill>
              <a:latin typeface="Trebuchet MS" pitchFamily="34" charset="0"/>
            </a:endParaRPr>
          </a:p>
        </p:txBody>
      </p:sp>
      <p:pic>
        <p:nvPicPr>
          <p:cNvPr id="188424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3801" y="3300413"/>
            <a:ext cx="8093075" cy="140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8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8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88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84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884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884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8419" grpId="0" build="p" bldLvl="2" autoUpdateAnimBg="0"/>
      <p:bldP spid="188420" grpId="0" build="p" bldLvl="2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E20602C-AFBA-4E45-860F-1206D63F0D1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PT" dirty="0"/>
              <a:t>SUBER MODEL – </a:t>
            </a:r>
            <a:r>
              <a:rPr lang="pt-PT" dirty="0" err="1"/>
              <a:t>implemented</a:t>
            </a:r>
            <a:r>
              <a:rPr lang="pt-PT" dirty="0"/>
              <a:t> in </a:t>
            </a:r>
            <a:r>
              <a:rPr lang="pt-PT" dirty="0" err="1"/>
              <a:t>sIMfLOR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6061285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SUBER is implemented in the </a:t>
            </a:r>
            <a:r>
              <a:rPr lang="en-US" sz="3200" dirty="0" err="1"/>
              <a:t>sIMfLOR</a:t>
            </a:r>
            <a:r>
              <a:rPr lang="en-US" sz="3200" dirty="0"/>
              <a:t> platform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5AEA23D-423C-42DA-84CF-9D09E50796D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11" t="4064" r="6783"/>
          <a:stretch/>
        </p:blipFill>
        <p:spPr>
          <a:xfrm>
            <a:off x="1209041" y="980387"/>
            <a:ext cx="9580880" cy="5740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322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SUBER model – modules</a:t>
            </a:r>
          </a:p>
        </p:txBody>
      </p:sp>
      <p:sp>
        <p:nvSpPr>
          <p:cNvPr id="1710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pt-PT" sz="2000" dirty="0" err="1"/>
              <a:t>Calculus</a:t>
            </a:r>
            <a:r>
              <a:rPr lang="pt-PT" sz="2000" dirty="0"/>
              <a:t> module</a:t>
            </a:r>
            <a:endParaRPr lang="en-GB" dirty="0"/>
          </a:p>
          <a:p>
            <a:pPr lvl="1"/>
            <a:r>
              <a:rPr lang="en-GB" sz="1600" dirty="0"/>
              <a:t>Height-diameter curves</a:t>
            </a:r>
          </a:p>
          <a:p>
            <a:pPr lvl="1"/>
            <a:r>
              <a:rPr lang="en-GB" sz="1600" dirty="0"/>
              <a:t>Mature cork weight, for any cork age</a:t>
            </a:r>
          </a:p>
          <a:p>
            <a:pPr lvl="1"/>
            <a:r>
              <a:rPr lang="en-GB" sz="1600" dirty="0"/>
              <a:t>Virgin cork weight in virgin trees</a:t>
            </a:r>
          </a:p>
          <a:p>
            <a:pPr lvl="1"/>
            <a:r>
              <a:rPr lang="en-GB" sz="1600" dirty="0"/>
              <a:t>Under-bark diameter in virgin trees</a:t>
            </a:r>
          </a:p>
          <a:p>
            <a:pPr lvl="1"/>
            <a:r>
              <a:rPr lang="en-GB" sz="1600" dirty="0"/>
              <a:t>Crown diameter</a:t>
            </a:r>
          </a:p>
          <a:p>
            <a:pPr lvl="1"/>
            <a:r>
              <a:rPr lang="en-GB" sz="1600" dirty="0"/>
              <a:t>Stem volume up to a top diameter of 7.5 cm</a:t>
            </a:r>
          </a:p>
          <a:p>
            <a:pPr lvl="1"/>
            <a:r>
              <a:rPr lang="en-GB" sz="1600" dirty="0"/>
              <a:t>Total biomass and biomass by tree components</a:t>
            </a:r>
          </a:p>
          <a:p>
            <a:pPr lvl="1"/>
            <a:r>
              <a:rPr lang="pt-PT" sz="1600" dirty="0" err="1">
                <a:solidFill>
                  <a:srgbClr val="99CC00"/>
                </a:solidFill>
              </a:rPr>
              <a:t>Estimation</a:t>
            </a:r>
            <a:r>
              <a:rPr lang="pt-PT" sz="1600" dirty="0">
                <a:solidFill>
                  <a:srgbClr val="99CC00"/>
                </a:solidFill>
              </a:rPr>
              <a:t> </a:t>
            </a:r>
            <a:r>
              <a:rPr lang="pt-PT" sz="1600" dirty="0" err="1">
                <a:solidFill>
                  <a:srgbClr val="99CC00"/>
                </a:solidFill>
              </a:rPr>
              <a:t>of</a:t>
            </a:r>
            <a:r>
              <a:rPr lang="pt-PT" sz="1600" dirty="0">
                <a:solidFill>
                  <a:srgbClr val="99CC00"/>
                </a:solidFill>
              </a:rPr>
              <a:t> non-</a:t>
            </a:r>
            <a:r>
              <a:rPr lang="pt-PT" sz="1600" dirty="0" err="1">
                <a:solidFill>
                  <a:srgbClr val="99CC00"/>
                </a:solidFill>
              </a:rPr>
              <a:t>cork</a:t>
            </a:r>
            <a:r>
              <a:rPr lang="pt-PT" sz="1600" dirty="0">
                <a:solidFill>
                  <a:srgbClr val="99CC00"/>
                </a:solidFill>
              </a:rPr>
              <a:t> </a:t>
            </a:r>
            <a:r>
              <a:rPr lang="pt-PT" sz="1600" dirty="0" err="1">
                <a:solidFill>
                  <a:srgbClr val="99CC00"/>
                </a:solidFill>
              </a:rPr>
              <a:t>products</a:t>
            </a:r>
            <a:r>
              <a:rPr lang="pt-PT" sz="1600" dirty="0">
                <a:solidFill>
                  <a:srgbClr val="99CC00"/>
                </a:solidFill>
              </a:rPr>
              <a:t> </a:t>
            </a:r>
            <a:r>
              <a:rPr lang="pt-PT" sz="1600" dirty="0" err="1">
                <a:solidFill>
                  <a:srgbClr val="99CC00"/>
                </a:solidFill>
              </a:rPr>
              <a:t>and</a:t>
            </a:r>
            <a:r>
              <a:rPr lang="pt-PT" sz="1600" dirty="0">
                <a:solidFill>
                  <a:srgbClr val="99CC00"/>
                </a:solidFill>
              </a:rPr>
              <a:t> </a:t>
            </a:r>
            <a:r>
              <a:rPr lang="pt-PT" sz="1600" dirty="0" err="1">
                <a:solidFill>
                  <a:srgbClr val="99CC00"/>
                </a:solidFill>
              </a:rPr>
              <a:t>services</a:t>
            </a:r>
            <a:endParaRPr lang="en-GB" sz="1600" dirty="0">
              <a:solidFill>
                <a:srgbClr val="99CC00"/>
              </a:solidFill>
            </a:endParaRPr>
          </a:p>
          <a:p>
            <a:pPr lvl="1">
              <a:lnSpc>
                <a:spcPct val="90000"/>
              </a:lnSpc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382952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1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1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1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1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1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71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71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710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710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011" grpId="0" build="p" bldLvl="2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E20602C-AFBA-4E45-860F-1206D63F0D1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PT" dirty="0"/>
              <a:t>SUBER MODEL – </a:t>
            </a:r>
            <a:r>
              <a:rPr lang="pt-PT"/>
              <a:t>an </a:t>
            </a:r>
            <a:r>
              <a:rPr lang="pt-PT" dirty="0" err="1"/>
              <a:t>application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70791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SUBER model – application</a:t>
            </a:r>
          </a:p>
        </p:txBody>
      </p:sp>
      <p:sp>
        <p:nvSpPr>
          <p:cNvPr id="199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pt-PT" sz="2400" u="sng"/>
              <a:t>THE PROBLEM</a:t>
            </a:r>
          </a:p>
          <a:p>
            <a:pPr>
              <a:buFont typeface="Wingdings" pitchFamily="2" charset="2"/>
              <a:buNone/>
            </a:pPr>
            <a:endParaRPr lang="pt-PT" sz="900" u="sng"/>
          </a:p>
          <a:p>
            <a:r>
              <a:rPr lang="pt-PT" sz="2000"/>
              <a:t>During the last decades cork oak stands have been used as a silvopastoral system with sheep grazing underneath the trees</a:t>
            </a:r>
          </a:p>
          <a:p>
            <a:r>
              <a:rPr lang="pt-PT" sz="2000"/>
              <a:t>Some landowners think that grazing is no more profitable, so they are considering several alternatives:</a:t>
            </a:r>
            <a:endParaRPr lang="pt-PT" sz="700"/>
          </a:p>
          <a:p>
            <a:pPr lvl="1"/>
            <a:r>
              <a:rPr lang="pt-PT" sz="1800"/>
              <a:t>Increase stand density at least for 50% crown cover (OPTION 1)</a:t>
            </a:r>
          </a:p>
          <a:p>
            <a:pPr lvl="1"/>
            <a:r>
              <a:rPr lang="pt-PT" sz="1800"/>
              <a:t>Maintain a lower stand density (40%) and move to a selection system (OPTION 2)</a:t>
            </a:r>
          </a:p>
          <a:p>
            <a:pPr lvl="1"/>
            <a:r>
              <a:rPr lang="pt-PT" sz="1800"/>
              <a:t>Maintain a lower stand density (40%) combined with read deer to increase the income (OPTION 3)</a:t>
            </a:r>
          </a:p>
        </p:txBody>
      </p:sp>
    </p:spTree>
    <p:extLst>
      <p:ext uri="{BB962C8B-B14F-4D97-AF65-F5344CB8AC3E}">
        <p14:creationId xmlns:p14="http://schemas.microsoft.com/office/powerpoint/2010/main" val="622178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9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9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9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99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996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996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SUBER model – application</a:t>
            </a:r>
          </a:p>
        </p:txBody>
      </p:sp>
      <p:sp>
        <p:nvSpPr>
          <p:cNvPr id="200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pt-PT" u="sng"/>
              <a:t>AN EXAMPLE</a:t>
            </a:r>
          </a:p>
          <a:p>
            <a:pPr lvl="1"/>
            <a:r>
              <a:rPr lang="pt-PT" sz="2000"/>
              <a:t>Application to a stand with 252 ha</a:t>
            </a:r>
          </a:p>
          <a:p>
            <a:pPr lvl="1"/>
            <a:r>
              <a:rPr lang="pt-PT" sz="2000"/>
              <a:t>Stand density: 136 ha</a:t>
            </a:r>
            <a:r>
              <a:rPr lang="pt-PT" sz="2000" baseline="30000"/>
              <a:t>-1</a:t>
            </a:r>
          </a:p>
          <a:p>
            <a:pPr lvl="1"/>
            <a:r>
              <a:rPr lang="pt-PT" sz="2000"/>
              <a:t>Basal area: 7.76 m</a:t>
            </a:r>
            <a:r>
              <a:rPr lang="pt-PT" sz="2000" baseline="30000"/>
              <a:t>2</a:t>
            </a:r>
            <a:r>
              <a:rPr lang="pt-PT" sz="2000"/>
              <a:t> ha</a:t>
            </a:r>
            <a:r>
              <a:rPr lang="pt-PT" sz="2000" baseline="30000"/>
              <a:t>-1</a:t>
            </a:r>
            <a:r>
              <a:rPr lang="pt-PT" sz="2000"/>
              <a:t> (under bark)</a:t>
            </a:r>
          </a:p>
          <a:p>
            <a:pPr lvl="1"/>
            <a:r>
              <a:rPr lang="pt-PT" sz="2000"/>
              <a:t>Quadratic mean dbh: 28 cm</a:t>
            </a:r>
          </a:p>
          <a:p>
            <a:pPr lvl="1"/>
            <a:r>
              <a:rPr lang="pt-PT" sz="2000"/>
              <a:t>Crown cover: 40%</a:t>
            </a:r>
          </a:p>
          <a:p>
            <a:r>
              <a:rPr lang="pt-PT" sz="2000"/>
              <a:t>It is a relatively young stand, “more or less” even-aged</a:t>
            </a:r>
          </a:p>
          <a:p>
            <a:r>
              <a:rPr lang="pt-PT" sz="2000"/>
              <a:t>Cork rotation is 9 years, with two extractions in a 9 years period (two cork ages)</a:t>
            </a:r>
          </a:p>
        </p:txBody>
      </p:sp>
    </p:spTree>
    <p:extLst>
      <p:ext uri="{BB962C8B-B14F-4D97-AF65-F5344CB8AC3E}">
        <p14:creationId xmlns:p14="http://schemas.microsoft.com/office/powerpoint/2010/main" val="3040257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0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0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0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0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0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007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007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007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308100" y="0"/>
            <a:ext cx="9683750" cy="6858000"/>
          </a:xfrm>
          <a:ln/>
        </p:spPr>
        <p:txBody>
          <a:bodyPr vert="horz" wrap="square" lIns="180000" tIns="288000" rIns="360000" bIns="180000" numCol="1" anchor="t" anchorCtr="0" compatLnSpc="1">
            <a:prstTxWarp prst="textNoShape">
              <a:avLst/>
            </a:prstTxWarp>
          </a:bodyPr>
          <a:lstStyle/>
          <a:p>
            <a:pPr>
              <a:buFont typeface="Wingdings" pitchFamily="2" charset="2"/>
              <a:buNone/>
            </a:pPr>
            <a:r>
              <a:rPr lang="pt-PT"/>
              <a:t> </a:t>
            </a:r>
          </a:p>
        </p:txBody>
      </p:sp>
      <p:sp>
        <p:nvSpPr>
          <p:cNvPr id="195587" name="Line 3"/>
          <p:cNvSpPr>
            <a:spLocks noChangeShapeType="1"/>
          </p:cNvSpPr>
          <p:nvPr/>
        </p:nvSpPr>
        <p:spPr bwMode="auto">
          <a:xfrm flipH="1">
            <a:off x="4043363" y="1736725"/>
            <a:ext cx="1008062" cy="287338"/>
          </a:xfrm>
          <a:prstGeom prst="line">
            <a:avLst/>
          </a:prstGeom>
          <a:noFill/>
          <a:ln w="28575">
            <a:solidFill>
              <a:srgbClr val="336600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563972" dir="14049741" sx="125000" sy="125000" algn="tl" rotWithShape="0">
                    <a:srgbClr val="C7DFD3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588" name="Line 4"/>
          <p:cNvSpPr>
            <a:spLocks noChangeShapeType="1"/>
          </p:cNvSpPr>
          <p:nvPr/>
        </p:nvSpPr>
        <p:spPr bwMode="auto">
          <a:xfrm rot="13462496" flipH="1">
            <a:off x="7142163" y="1746250"/>
            <a:ext cx="958850" cy="323850"/>
          </a:xfrm>
          <a:prstGeom prst="line">
            <a:avLst/>
          </a:prstGeom>
          <a:noFill/>
          <a:ln w="28575">
            <a:solidFill>
              <a:srgbClr val="336600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563972" dir="14049741" sx="125000" sy="125000" algn="tl" rotWithShape="0">
                    <a:srgbClr val="C7DFD3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589" name="Line 5"/>
          <p:cNvSpPr>
            <a:spLocks noChangeShapeType="1"/>
          </p:cNvSpPr>
          <p:nvPr/>
        </p:nvSpPr>
        <p:spPr bwMode="auto">
          <a:xfrm rot="17462127" flipH="1">
            <a:off x="5912644" y="1904206"/>
            <a:ext cx="323850" cy="122238"/>
          </a:xfrm>
          <a:prstGeom prst="line">
            <a:avLst/>
          </a:prstGeom>
          <a:noFill/>
          <a:ln w="28575">
            <a:solidFill>
              <a:srgbClr val="336600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563972" dir="14049741" sx="125000" sy="125000" algn="tl" rotWithShape="0">
                    <a:srgbClr val="C7DFD3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590" name="Text Box 6"/>
          <p:cNvSpPr txBox="1">
            <a:spLocks noChangeArrowheads="1"/>
          </p:cNvSpPr>
          <p:nvPr/>
        </p:nvSpPr>
        <p:spPr bwMode="auto">
          <a:xfrm>
            <a:off x="1597026" y="2276476"/>
            <a:ext cx="2987675" cy="4581525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63972" dir="14049741" sx="125000" sy="125000" algn="tl" rotWithShape="0">
                    <a:srgbClr val="C7DFD3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pt-PT" sz="2000" b="1" u="sng">
                <a:solidFill>
                  <a:srgbClr val="336600"/>
                </a:solidFill>
                <a:latin typeface="Trebuchet MS" pitchFamily="34" charset="0"/>
              </a:rPr>
              <a:t>OPTION 1</a:t>
            </a:r>
          </a:p>
          <a:p>
            <a:pPr>
              <a:spcBef>
                <a:spcPct val="50000"/>
              </a:spcBef>
            </a:pPr>
            <a:endParaRPr lang="pt-PT" sz="2000">
              <a:latin typeface="Trebuchet MS" pitchFamily="34" charset="0"/>
            </a:endParaRPr>
          </a:p>
          <a:p>
            <a:pPr>
              <a:spcBef>
                <a:spcPct val="50000"/>
              </a:spcBef>
            </a:pPr>
            <a:endParaRPr lang="pt-PT" sz="2000">
              <a:latin typeface="Trebuchet MS" pitchFamily="34" charset="0"/>
            </a:endParaRPr>
          </a:p>
          <a:p>
            <a:pPr>
              <a:spcBef>
                <a:spcPct val="50000"/>
              </a:spcBef>
            </a:pPr>
            <a:endParaRPr lang="pt-PT" sz="2000">
              <a:latin typeface="Trebuchet MS" pitchFamily="34" charset="0"/>
            </a:endParaRPr>
          </a:p>
          <a:p>
            <a:pPr>
              <a:spcBef>
                <a:spcPct val="50000"/>
              </a:spcBef>
            </a:pPr>
            <a:endParaRPr lang="pt-PT" sz="2000">
              <a:latin typeface="Trebuchet MS" pitchFamily="34" charset="0"/>
            </a:endParaRPr>
          </a:p>
          <a:p>
            <a:pPr>
              <a:spcBef>
                <a:spcPct val="50000"/>
              </a:spcBef>
            </a:pPr>
            <a:endParaRPr lang="pt-PT" sz="2000">
              <a:latin typeface="Trebuchet MS" pitchFamily="34" charset="0"/>
            </a:endParaRPr>
          </a:p>
          <a:p>
            <a:pPr>
              <a:spcBef>
                <a:spcPct val="50000"/>
              </a:spcBef>
            </a:pPr>
            <a:endParaRPr lang="pt-PT" sz="2000">
              <a:latin typeface="Trebuchet MS" pitchFamily="34" charset="0"/>
            </a:endParaRPr>
          </a:p>
          <a:p>
            <a:pPr>
              <a:spcBef>
                <a:spcPct val="50000"/>
              </a:spcBef>
            </a:pPr>
            <a:endParaRPr lang="pt-PT" sz="2000">
              <a:latin typeface="Trebuchet MS" pitchFamily="34" charset="0"/>
            </a:endParaRPr>
          </a:p>
          <a:p>
            <a:endParaRPr lang="pt-PT" sz="2000">
              <a:solidFill>
                <a:srgbClr val="663300"/>
              </a:solidFill>
              <a:latin typeface="Trebuchet MS" pitchFamily="34" charset="0"/>
            </a:endParaRPr>
          </a:p>
          <a:p>
            <a:endParaRPr lang="pt-PT" sz="1600">
              <a:solidFill>
                <a:srgbClr val="663300"/>
              </a:solidFill>
              <a:latin typeface="Trebuchet MS" pitchFamily="34" charset="0"/>
            </a:endParaRPr>
          </a:p>
          <a:p>
            <a:r>
              <a:rPr lang="pt-PT" sz="1600">
                <a:solidFill>
                  <a:srgbClr val="663300"/>
                </a:solidFill>
                <a:latin typeface="Trebuchet MS" pitchFamily="34" charset="0"/>
              </a:rPr>
              <a:t>Net present value ha</a:t>
            </a:r>
            <a:r>
              <a:rPr lang="pt-PT" sz="1600" baseline="30000">
                <a:solidFill>
                  <a:srgbClr val="663300"/>
                </a:solidFill>
                <a:latin typeface="Trebuchet MS" pitchFamily="34" charset="0"/>
              </a:rPr>
              <a:t>-1</a:t>
            </a:r>
            <a:r>
              <a:rPr lang="pt-PT" sz="1600">
                <a:solidFill>
                  <a:srgbClr val="663300"/>
                </a:solidFill>
                <a:latin typeface="Trebuchet MS" pitchFamily="34" charset="0"/>
              </a:rPr>
              <a:t>=16238</a:t>
            </a:r>
          </a:p>
        </p:txBody>
      </p:sp>
      <p:sp>
        <p:nvSpPr>
          <p:cNvPr id="195591" name="Text Box 7"/>
          <p:cNvSpPr txBox="1">
            <a:spLocks noChangeArrowheads="1"/>
          </p:cNvSpPr>
          <p:nvPr/>
        </p:nvSpPr>
        <p:spPr bwMode="auto">
          <a:xfrm>
            <a:off x="7716839" y="2276476"/>
            <a:ext cx="2987675" cy="4581525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63972" dir="14049741" sx="125000" sy="125000" algn="tl" rotWithShape="0">
                    <a:srgbClr val="C7DFD3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pt-PT" sz="2000" b="1" u="sng">
                <a:solidFill>
                  <a:srgbClr val="336600"/>
                </a:solidFill>
                <a:latin typeface="Trebuchet MS" pitchFamily="34" charset="0"/>
              </a:rPr>
              <a:t>OPTION 3</a:t>
            </a:r>
          </a:p>
          <a:p>
            <a:pPr>
              <a:spcBef>
                <a:spcPct val="50000"/>
              </a:spcBef>
            </a:pPr>
            <a:endParaRPr lang="pt-PT" sz="2000">
              <a:latin typeface="Trebuchet MS" pitchFamily="34" charset="0"/>
            </a:endParaRPr>
          </a:p>
          <a:p>
            <a:pPr>
              <a:spcBef>
                <a:spcPct val="50000"/>
              </a:spcBef>
            </a:pPr>
            <a:endParaRPr lang="pt-PT" sz="2000">
              <a:latin typeface="Trebuchet MS" pitchFamily="34" charset="0"/>
            </a:endParaRPr>
          </a:p>
          <a:p>
            <a:pPr>
              <a:spcBef>
                <a:spcPct val="50000"/>
              </a:spcBef>
            </a:pPr>
            <a:endParaRPr lang="pt-PT" sz="2000">
              <a:latin typeface="Trebuchet MS" pitchFamily="34" charset="0"/>
            </a:endParaRPr>
          </a:p>
          <a:p>
            <a:pPr>
              <a:spcBef>
                <a:spcPct val="50000"/>
              </a:spcBef>
            </a:pPr>
            <a:endParaRPr lang="pt-PT" sz="2000">
              <a:latin typeface="Trebuchet MS" pitchFamily="34" charset="0"/>
            </a:endParaRPr>
          </a:p>
          <a:p>
            <a:pPr>
              <a:spcBef>
                <a:spcPct val="50000"/>
              </a:spcBef>
            </a:pPr>
            <a:endParaRPr lang="pt-PT" sz="2000">
              <a:latin typeface="Trebuchet MS" pitchFamily="34" charset="0"/>
            </a:endParaRPr>
          </a:p>
          <a:p>
            <a:pPr>
              <a:spcBef>
                <a:spcPct val="50000"/>
              </a:spcBef>
            </a:pPr>
            <a:endParaRPr lang="pt-PT" sz="2000">
              <a:latin typeface="Trebuchet MS" pitchFamily="34" charset="0"/>
            </a:endParaRPr>
          </a:p>
          <a:p>
            <a:pPr>
              <a:spcBef>
                <a:spcPct val="50000"/>
              </a:spcBef>
            </a:pPr>
            <a:endParaRPr lang="pt-PT" sz="2000">
              <a:latin typeface="Trebuchet MS" pitchFamily="34" charset="0"/>
            </a:endParaRPr>
          </a:p>
          <a:p>
            <a:endParaRPr lang="pt-PT" sz="2000">
              <a:solidFill>
                <a:srgbClr val="663300"/>
              </a:solidFill>
              <a:latin typeface="Trebuchet MS" pitchFamily="34" charset="0"/>
            </a:endParaRPr>
          </a:p>
          <a:p>
            <a:endParaRPr lang="pt-PT" sz="1600">
              <a:solidFill>
                <a:srgbClr val="663300"/>
              </a:solidFill>
              <a:latin typeface="Trebuchet MS" pitchFamily="34" charset="0"/>
            </a:endParaRPr>
          </a:p>
          <a:p>
            <a:r>
              <a:rPr lang="pt-PT" sz="1600">
                <a:solidFill>
                  <a:srgbClr val="663300"/>
                </a:solidFill>
                <a:latin typeface="Trebuchet MS" pitchFamily="34" charset="0"/>
              </a:rPr>
              <a:t>Net present value ha</a:t>
            </a:r>
            <a:r>
              <a:rPr lang="pt-PT" sz="1600" baseline="30000">
                <a:solidFill>
                  <a:srgbClr val="663300"/>
                </a:solidFill>
                <a:latin typeface="Trebuchet MS" pitchFamily="34" charset="0"/>
              </a:rPr>
              <a:t>-1</a:t>
            </a:r>
            <a:r>
              <a:rPr lang="pt-PT" sz="1600">
                <a:solidFill>
                  <a:srgbClr val="663300"/>
                </a:solidFill>
                <a:latin typeface="Trebuchet MS" pitchFamily="34" charset="0"/>
              </a:rPr>
              <a:t>=14174 </a:t>
            </a:r>
          </a:p>
          <a:p>
            <a:endParaRPr lang="pt-PT" sz="1600">
              <a:solidFill>
                <a:srgbClr val="663300"/>
              </a:solidFill>
              <a:latin typeface="Trebuchet MS" pitchFamily="34" charset="0"/>
            </a:endParaRPr>
          </a:p>
        </p:txBody>
      </p:sp>
      <p:sp>
        <p:nvSpPr>
          <p:cNvPr id="195592" name="Text Box 8"/>
          <p:cNvSpPr txBox="1">
            <a:spLocks noChangeArrowheads="1"/>
          </p:cNvSpPr>
          <p:nvPr/>
        </p:nvSpPr>
        <p:spPr bwMode="auto">
          <a:xfrm>
            <a:off x="4656139" y="2290764"/>
            <a:ext cx="2987675" cy="4567237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63972" dir="14049741" sx="125000" sy="125000" algn="tl" rotWithShape="0">
                    <a:srgbClr val="C7DFD3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pt-PT" sz="2000" b="1" u="sng">
                <a:solidFill>
                  <a:srgbClr val="336600"/>
                </a:solidFill>
                <a:latin typeface="Trebuchet MS" pitchFamily="34" charset="0"/>
              </a:rPr>
              <a:t>OPTION 2</a:t>
            </a:r>
          </a:p>
          <a:p>
            <a:pPr>
              <a:spcBef>
                <a:spcPct val="50000"/>
              </a:spcBef>
            </a:pPr>
            <a:endParaRPr lang="pt-PT" sz="2000">
              <a:latin typeface="Trebuchet MS" pitchFamily="34" charset="0"/>
            </a:endParaRPr>
          </a:p>
          <a:p>
            <a:pPr>
              <a:spcBef>
                <a:spcPct val="50000"/>
              </a:spcBef>
            </a:pPr>
            <a:endParaRPr lang="pt-PT" sz="2000">
              <a:latin typeface="Trebuchet MS" pitchFamily="34" charset="0"/>
            </a:endParaRPr>
          </a:p>
          <a:p>
            <a:pPr>
              <a:spcBef>
                <a:spcPct val="50000"/>
              </a:spcBef>
            </a:pPr>
            <a:endParaRPr lang="pt-PT" sz="2000">
              <a:latin typeface="Trebuchet MS" pitchFamily="34" charset="0"/>
            </a:endParaRPr>
          </a:p>
          <a:p>
            <a:pPr>
              <a:spcBef>
                <a:spcPct val="50000"/>
              </a:spcBef>
            </a:pPr>
            <a:endParaRPr lang="pt-PT" sz="2000">
              <a:latin typeface="Trebuchet MS" pitchFamily="34" charset="0"/>
            </a:endParaRPr>
          </a:p>
          <a:p>
            <a:pPr>
              <a:spcBef>
                <a:spcPct val="50000"/>
              </a:spcBef>
            </a:pPr>
            <a:endParaRPr lang="pt-PT" sz="2000">
              <a:latin typeface="Trebuchet MS" pitchFamily="34" charset="0"/>
            </a:endParaRPr>
          </a:p>
          <a:p>
            <a:pPr>
              <a:spcBef>
                <a:spcPct val="50000"/>
              </a:spcBef>
            </a:pPr>
            <a:endParaRPr lang="pt-PT" sz="2000">
              <a:latin typeface="Trebuchet MS" pitchFamily="34" charset="0"/>
            </a:endParaRPr>
          </a:p>
          <a:p>
            <a:pPr>
              <a:spcBef>
                <a:spcPct val="50000"/>
              </a:spcBef>
            </a:pPr>
            <a:endParaRPr lang="pt-PT" sz="2000">
              <a:latin typeface="Trebuchet MS" pitchFamily="34" charset="0"/>
            </a:endParaRPr>
          </a:p>
          <a:p>
            <a:endParaRPr lang="pt-PT" sz="2000">
              <a:solidFill>
                <a:srgbClr val="663300"/>
              </a:solidFill>
              <a:latin typeface="Trebuchet MS" pitchFamily="34" charset="0"/>
            </a:endParaRPr>
          </a:p>
          <a:p>
            <a:endParaRPr lang="pt-PT" sz="1600">
              <a:solidFill>
                <a:srgbClr val="663300"/>
              </a:solidFill>
              <a:latin typeface="Trebuchet MS" pitchFamily="34" charset="0"/>
            </a:endParaRPr>
          </a:p>
          <a:p>
            <a:r>
              <a:rPr lang="pt-PT" sz="1600">
                <a:solidFill>
                  <a:srgbClr val="663300"/>
                </a:solidFill>
                <a:latin typeface="Trebuchet MS" pitchFamily="34" charset="0"/>
              </a:rPr>
              <a:t>Net present value ha</a:t>
            </a:r>
            <a:r>
              <a:rPr lang="pt-PT" sz="1600" baseline="30000">
                <a:solidFill>
                  <a:srgbClr val="663300"/>
                </a:solidFill>
                <a:latin typeface="Trebuchet MS" pitchFamily="34" charset="0"/>
              </a:rPr>
              <a:t>-1</a:t>
            </a:r>
            <a:r>
              <a:rPr lang="pt-PT" sz="1600">
                <a:solidFill>
                  <a:srgbClr val="663300"/>
                </a:solidFill>
                <a:latin typeface="Trebuchet MS" pitchFamily="34" charset="0"/>
              </a:rPr>
              <a:t>=13539</a:t>
            </a:r>
          </a:p>
          <a:p>
            <a:endParaRPr lang="pt-PT" sz="1600">
              <a:solidFill>
                <a:srgbClr val="663300"/>
              </a:solidFill>
              <a:latin typeface="Trebuchet MS" pitchFamily="34" charset="0"/>
            </a:endParaRPr>
          </a:p>
        </p:txBody>
      </p:sp>
      <p:pic>
        <p:nvPicPr>
          <p:cNvPr id="195593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6051" y="2768600"/>
            <a:ext cx="1882775" cy="328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9900"/>
                </a:solidFill>
              </a14:hiddenFill>
            </a:ext>
            <a:ext uri="{91240B29-F687-4F45-9708-019B960494DF}">
              <a14:hiddenLine xmlns:a14="http://schemas.microsoft.com/office/drawing/2010/main" w="127000">
                <a:solidFill>
                  <a:srgbClr val="008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5594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9289" y="2768600"/>
            <a:ext cx="1882775" cy="327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9900"/>
                </a:solidFill>
              </a14:hiddenFill>
            </a:ext>
            <a:ext uri="{91240B29-F687-4F45-9708-019B960494DF}">
              <a14:hiddenLine xmlns:a14="http://schemas.microsoft.com/office/drawing/2010/main" w="127000">
                <a:solidFill>
                  <a:srgbClr val="008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95595" name="Group 11"/>
          <p:cNvGrpSpPr>
            <a:grpSpLocks/>
          </p:cNvGrpSpPr>
          <p:nvPr/>
        </p:nvGrpSpPr>
        <p:grpSpPr bwMode="auto">
          <a:xfrm>
            <a:off x="2389188" y="0"/>
            <a:ext cx="8062912" cy="1931988"/>
            <a:chOff x="545" y="0"/>
            <a:chExt cx="5079" cy="1217"/>
          </a:xfrm>
        </p:grpSpPr>
        <p:pic>
          <p:nvPicPr>
            <p:cNvPr id="195596" name="Picture 1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3" y="0"/>
              <a:ext cx="1565" cy="12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127000">
                  <a:solidFill>
                    <a:srgbClr val="008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95597" name="Text Box 13"/>
            <p:cNvSpPr txBox="1">
              <a:spLocks noChangeArrowheads="1"/>
            </p:cNvSpPr>
            <p:nvPr/>
          </p:nvSpPr>
          <p:spPr bwMode="auto">
            <a:xfrm>
              <a:off x="545" y="323"/>
              <a:ext cx="1224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563972" dir="14049741" sx="125000" sy="125000" algn="tl" rotWithShape="0">
                      <a:srgbClr val="C7DFD3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t-PT" sz="2000">
                  <a:solidFill>
                    <a:srgbClr val="663300"/>
                  </a:solidFill>
                  <a:latin typeface="Trebuchet MS" pitchFamily="34" charset="0"/>
                </a:rPr>
                <a:t>Present status of the stand</a:t>
              </a:r>
            </a:p>
          </p:txBody>
        </p:sp>
        <p:sp>
          <p:nvSpPr>
            <p:cNvPr id="195598" name="Text Box 14"/>
            <p:cNvSpPr txBox="1">
              <a:spLocks noChangeArrowheads="1"/>
            </p:cNvSpPr>
            <p:nvPr/>
          </p:nvSpPr>
          <p:spPr bwMode="auto">
            <a:xfrm>
              <a:off x="3856" y="368"/>
              <a:ext cx="1768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563972" dir="14049741" sx="125000" sy="125000" algn="tl" rotWithShape="0">
                      <a:srgbClr val="C7DFD3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t-PT" sz="2000">
                  <a:solidFill>
                    <a:srgbClr val="663300"/>
                  </a:solidFill>
                  <a:latin typeface="Trebuchet MS" pitchFamily="34" charset="0"/>
                </a:rPr>
                <a:t>Net present value ha</a:t>
              </a:r>
              <a:r>
                <a:rPr lang="pt-PT" sz="2000" baseline="30000">
                  <a:solidFill>
                    <a:srgbClr val="663300"/>
                  </a:solidFill>
                  <a:latin typeface="Trebuchet MS" pitchFamily="34" charset="0"/>
                </a:rPr>
                <a:t>-1</a:t>
              </a:r>
              <a:r>
                <a:rPr lang="pt-PT" sz="2000">
                  <a:solidFill>
                    <a:srgbClr val="663300"/>
                  </a:solidFill>
                  <a:latin typeface="Trebuchet MS" pitchFamily="34" charset="0"/>
                </a:rPr>
                <a:t>  13975.1</a:t>
              </a:r>
            </a:p>
          </p:txBody>
        </p:sp>
      </p:grpSp>
      <p:pic>
        <p:nvPicPr>
          <p:cNvPr id="195599" name="Picture 1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9476" y="2781301"/>
            <a:ext cx="1882775" cy="326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63972" dir="14049741" sx="125000" sy="125000" algn="tl" rotWithShape="0">
                    <a:srgbClr val="C7DFD3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6589626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95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95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95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95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95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95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95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95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95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5587" grpId="0" animBg="1"/>
      <p:bldP spid="195588" grpId="0" animBg="1"/>
      <p:bldP spid="195589" grpId="0" animBg="1"/>
      <p:bldP spid="195590" grpId="0" animBg="1"/>
      <p:bldP spid="195591" grpId="0" animBg="1"/>
      <p:bldP spid="195592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SUBER model – application</a:t>
            </a:r>
          </a:p>
        </p:txBody>
      </p:sp>
      <p:sp>
        <p:nvSpPr>
          <p:cNvPr id="201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pt-PT" u="sng"/>
              <a:t>CONSEQUENCES</a:t>
            </a:r>
          </a:p>
          <a:p>
            <a:pPr>
              <a:buFont typeface="Wingdings" pitchFamily="2" charset="2"/>
              <a:buNone/>
            </a:pPr>
            <a:endParaRPr lang="pt-PT" sz="900" u="sng"/>
          </a:p>
          <a:p>
            <a:r>
              <a:rPr lang="pt-PT" sz="2000"/>
              <a:t>After this first application the landowners put other questions:</a:t>
            </a:r>
          </a:p>
          <a:p>
            <a:pPr lvl="1"/>
            <a:r>
              <a:rPr lang="pt-PT" sz="1800"/>
              <a:t>Is 9 years the best cork extraction rotation?</a:t>
            </a:r>
          </a:p>
          <a:p>
            <a:pPr lvl="1"/>
            <a:r>
              <a:rPr lang="pt-PT" sz="1800"/>
              <a:t>Is it wise to concentrate cork extraction on every i</a:t>
            </a:r>
            <a:r>
              <a:rPr lang="pt-PT" sz="1800" baseline="30000"/>
              <a:t>th</a:t>
            </a:r>
            <a:r>
              <a:rPr lang="pt-PT" sz="1800"/>
              <a:t> year?</a:t>
            </a:r>
          </a:p>
          <a:p>
            <a:pPr lvl="1"/>
            <a:r>
              <a:rPr lang="pt-PT" sz="1800"/>
              <a:t>Should cork extraction intensity be increased from now or from the next debarking?</a:t>
            </a:r>
          </a:p>
          <a:p>
            <a:r>
              <a:rPr lang="pt-PT" sz="2000"/>
              <a:t>Again, the SUBER model was used to give answer to these questions</a:t>
            </a:r>
          </a:p>
        </p:txBody>
      </p:sp>
    </p:spTree>
    <p:extLst>
      <p:ext uri="{BB962C8B-B14F-4D97-AF65-F5344CB8AC3E}">
        <p14:creationId xmlns:p14="http://schemas.microsoft.com/office/powerpoint/2010/main" val="2121203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1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1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1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1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17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017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7634" name="Group 2"/>
          <p:cNvGrpSpPr>
            <a:grpSpLocks/>
          </p:cNvGrpSpPr>
          <p:nvPr/>
        </p:nvGrpSpPr>
        <p:grpSpPr bwMode="auto">
          <a:xfrm>
            <a:off x="1343025" y="0"/>
            <a:ext cx="9505950" cy="6858000"/>
            <a:chOff x="-114" y="0"/>
            <a:chExt cx="5988" cy="4320"/>
          </a:xfrm>
        </p:grpSpPr>
        <p:sp>
          <p:nvSpPr>
            <p:cNvPr id="197635" name="Rectangle 3"/>
            <p:cNvSpPr>
              <a:spLocks noChangeArrowheads="1"/>
            </p:cNvSpPr>
            <p:nvPr/>
          </p:nvSpPr>
          <p:spPr bwMode="auto">
            <a:xfrm>
              <a:off x="-114" y="0"/>
              <a:ext cx="5988" cy="432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563972" dir="14049741" sx="125000" sy="125000" algn="tl" rotWithShape="0">
                      <a:srgbClr val="C7DFD3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97636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5" y="391"/>
              <a:ext cx="3923" cy="35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563972" dir="14049741" sx="125000" sy="125000" algn="tl" rotWithShape="0">
                      <a:srgbClr val="C7DFD3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5242462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7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757" name="Picture 5" descr="DSCN066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2754" name="Group 2"/>
          <p:cNvGrpSpPr>
            <a:grpSpLocks/>
          </p:cNvGrpSpPr>
          <p:nvPr/>
        </p:nvGrpSpPr>
        <p:grpSpPr bwMode="auto">
          <a:xfrm>
            <a:off x="5856288" y="4446589"/>
            <a:ext cx="4464050" cy="2232025"/>
            <a:chOff x="2789" y="2727"/>
            <a:chExt cx="2812" cy="1406"/>
          </a:xfrm>
        </p:grpSpPr>
        <p:sp>
          <p:nvSpPr>
            <p:cNvPr id="202755" name="AutoShape 3"/>
            <p:cNvSpPr>
              <a:spLocks noChangeArrowheads="1"/>
            </p:cNvSpPr>
            <p:nvPr/>
          </p:nvSpPr>
          <p:spPr bwMode="auto">
            <a:xfrm>
              <a:off x="2789" y="2727"/>
              <a:ext cx="2812" cy="1406"/>
            </a:xfrm>
            <a:prstGeom prst="irregularSeal1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563972" dir="14049741" sx="125000" sy="125000" algn="tl" rotWithShape="0">
                      <a:srgbClr val="C7DFD3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2756" name="Text Box 4"/>
            <p:cNvSpPr txBox="1">
              <a:spLocks noChangeArrowheads="1"/>
            </p:cNvSpPr>
            <p:nvPr/>
          </p:nvSpPr>
          <p:spPr bwMode="auto">
            <a:xfrm>
              <a:off x="3311" y="3224"/>
              <a:ext cx="1701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563972" dir="14049741" sx="125000" sy="125000" algn="tl" rotWithShape="0">
                      <a:srgbClr val="C7DFD3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t-PT" sz="3200" b="1" dirty="0">
                  <a:solidFill>
                    <a:srgbClr val="663300"/>
                  </a:solidFill>
                  <a:latin typeface="Trebuchet MS" pitchFamily="34" charset="0"/>
                </a:rPr>
                <a:t>The END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27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27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2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562183" y="745405"/>
            <a:ext cx="11070565" cy="5733143"/>
          </a:xfrm>
          <a:prstGeom prst="rect">
            <a:avLst/>
          </a:prstGeom>
          <a:solidFill>
            <a:srgbClr val="F9EFC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+mj-lt"/>
            </a:endParaRPr>
          </a:p>
        </p:txBody>
      </p:sp>
      <p:sp>
        <p:nvSpPr>
          <p:cNvPr id="204802" name="Line 2"/>
          <p:cNvSpPr>
            <a:spLocks noChangeShapeType="1"/>
          </p:cNvSpPr>
          <p:nvPr/>
        </p:nvSpPr>
        <p:spPr bwMode="auto">
          <a:xfrm>
            <a:off x="8704426" y="2091604"/>
            <a:ext cx="0" cy="533400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sp>
        <p:nvSpPr>
          <p:cNvPr id="204803" name="Line 3"/>
          <p:cNvSpPr>
            <a:spLocks noChangeShapeType="1"/>
          </p:cNvSpPr>
          <p:nvPr/>
        </p:nvSpPr>
        <p:spPr bwMode="auto">
          <a:xfrm>
            <a:off x="8704426" y="3310804"/>
            <a:ext cx="0" cy="304800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grpSp>
        <p:nvGrpSpPr>
          <p:cNvPr id="204804" name="Group 4"/>
          <p:cNvGrpSpPr>
            <a:grpSpLocks/>
          </p:cNvGrpSpPr>
          <p:nvPr/>
        </p:nvGrpSpPr>
        <p:grpSpPr bwMode="auto">
          <a:xfrm>
            <a:off x="8704426" y="4453804"/>
            <a:ext cx="609600" cy="609600"/>
            <a:chOff x="4608" y="2976"/>
            <a:chExt cx="384" cy="384"/>
          </a:xfrm>
        </p:grpSpPr>
        <p:sp>
          <p:nvSpPr>
            <p:cNvPr id="4145" name="Line 5"/>
            <p:cNvSpPr>
              <a:spLocks noChangeShapeType="1"/>
            </p:cNvSpPr>
            <p:nvPr/>
          </p:nvSpPr>
          <p:spPr bwMode="auto">
            <a:xfrm>
              <a:off x="4608" y="2976"/>
              <a:ext cx="0" cy="384"/>
            </a:xfrm>
            <a:prstGeom prst="line">
              <a:avLst/>
            </a:prstGeom>
            <a:noFill/>
            <a:ln w="76200">
              <a:solidFill>
                <a:srgbClr val="008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4146" name="Text Box 6"/>
            <p:cNvSpPr txBox="1">
              <a:spLocks noChangeArrowheads="1"/>
            </p:cNvSpPr>
            <p:nvPr/>
          </p:nvSpPr>
          <p:spPr bwMode="auto">
            <a:xfrm>
              <a:off x="4704" y="3024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b="1" dirty="0">
                  <a:solidFill>
                    <a:srgbClr val="008000"/>
                  </a:solidFill>
                  <a:latin typeface="+mj-lt"/>
                </a:rPr>
                <a:t>Y</a:t>
              </a:r>
            </a:p>
          </p:txBody>
        </p:sp>
      </p:grpSp>
      <p:sp>
        <p:nvSpPr>
          <p:cNvPr id="4101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563111" y="304800"/>
            <a:ext cx="11069637" cy="420469"/>
          </a:xfrm>
          <a:solidFill>
            <a:srgbClr val="F9EFC3"/>
          </a:solidFill>
        </p:spPr>
        <p:txBody>
          <a:bodyPr/>
          <a:lstStyle/>
          <a:p>
            <a:r>
              <a:rPr lang="en-US" sz="3600" dirty="0"/>
              <a:t>Structure of the model</a:t>
            </a:r>
          </a:p>
        </p:txBody>
      </p:sp>
      <p:sp>
        <p:nvSpPr>
          <p:cNvPr id="204808" name="Text Box 8"/>
          <p:cNvSpPr txBox="1">
            <a:spLocks noChangeArrowheads="1"/>
          </p:cNvSpPr>
          <p:nvPr/>
        </p:nvSpPr>
        <p:spPr bwMode="auto">
          <a:xfrm>
            <a:off x="1922626" y="872404"/>
            <a:ext cx="2848428" cy="89255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000" b="1" dirty="0" err="1">
                <a:solidFill>
                  <a:srgbClr val="8A5C2E"/>
                </a:solidFill>
                <a:latin typeface="+mj-lt"/>
              </a:rPr>
              <a:t>Inicialization</a:t>
            </a:r>
            <a:endParaRPr lang="en-US" sz="2000" b="1" dirty="0">
              <a:solidFill>
                <a:srgbClr val="008000"/>
              </a:solidFill>
              <a:latin typeface="+mj-lt"/>
            </a:endParaRPr>
          </a:p>
          <a:p>
            <a:r>
              <a:rPr lang="en-US" sz="1600" b="1" dirty="0">
                <a:solidFill>
                  <a:srgbClr val="008000"/>
                </a:solidFill>
                <a:latin typeface="+mj-lt"/>
              </a:rPr>
              <a:t>Simulate data not available from the forest inventory</a:t>
            </a:r>
            <a:endParaRPr lang="en-US" sz="2000" b="1" dirty="0">
              <a:solidFill>
                <a:srgbClr val="008000"/>
              </a:solidFill>
              <a:latin typeface="+mj-lt"/>
            </a:endParaRPr>
          </a:p>
        </p:txBody>
      </p:sp>
      <p:sp>
        <p:nvSpPr>
          <p:cNvPr id="204809" name="Text Box 9"/>
          <p:cNvSpPr txBox="1">
            <a:spLocks noChangeArrowheads="1"/>
          </p:cNvSpPr>
          <p:nvPr/>
        </p:nvSpPr>
        <p:spPr bwMode="auto">
          <a:xfrm>
            <a:off x="7028026" y="872405"/>
            <a:ext cx="3200400" cy="10156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b="1" dirty="0">
                <a:solidFill>
                  <a:srgbClr val="8A5C2E"/>
                </a:solidFill>
                <a:latin typeface="+mj-lt"/>
              </a:rPr>
              <a:t>Growth</a:t>
            </a:r>
            <a:endParaRPr lang="en-US" b="1" dirty="0">
              <a:solidFill>
                <a:srgbClr val="008000"/>
              </a:solidFill>
              <a:latin typeface="+mj-lt"/>
            </a:endParaRPr>
          </a:p>
          <a:p>
            <a:r>
              <a:rPr lang="en-US" sz="1800" b="1" dirty="0">
                <a:solidFill>
                  <a:srgbClr val="008000"/>
                </a:solidFill>
                <a:latin typeface="+mj-lt"/>
              </a:rPr>
              <a:t>Set of functions to predict tree and cork growth</a:t>
            </a:r>
            <a:endParaRPr lang="en-US" b="1" dirty="0">
              <a:solidFill>
                <a:srgbClr val="008000"/>
              </a:solidFill>
              <a:latin typeface="+mj-lt"/>
            </a:endParaRPr>
          </a:p>
        </p:txBody>
      </p:sp>
      <p:sp>
        <p:nvSpPr>
          <p:cNvPr id="204810" name="Text Box 10"/>
          <p:cNvSpPr txBox="1">
            <a:spLocks noChangeArrowheads="1"/>
          </p:cNvSpPr>
          <p:nvPr/>
        </p:nvSpPr>
        <p:spPr bwMode="auto">
          <a:xfrm>
            <a:off x="7561426" y="2640880"/>
            <a:ext cx="2209800" cy="83099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b="1" dirty="0">
                <a:solidFill>
                  <a:srgbClr val="8A5C2E"/>
                </a:solidFill>
                <a:latin typeface="+mj-lt"/>
              </a:rPr>
              <a:t>Stand at age t+1</a:t>
            </a:r>
            <a:endParaRPr lang="en-US" b="1" dirty="0">
              <a:solidFill>
                <a:srgbClr val="008000"/>
              </a:solidFill>
              <a:latin typeface="+mj-lt"/>
            </a:endParaRPr>
          </a:p>
        </p:txBody>
      </p:sp>
      <p:sp>
        <p:nvSpPr>
          <p:cNvPr id="204811" name="Text Box 11"/>
          <p:cNvSpPr txBox="1">
            <a:spLocks noChangeArrowheads="1"/>
          </p:cNvSpPr>
          <p:nvPr/>
        </p:nvSpPr>
        <p:spPr bwMode="auto">
          <a:xfrm>
            <a:off x="1951654" y="876035"/>
            <a:ext cx="2819400" cy="98488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b="1" dirty="0">
                <a:solidFill>
                  <a:srgbClr val="8A5C2E"/>
                </a:solidFill>
                <a:latin typeface="+mj-lt"/>
              </a:rPr>
              <a:t>Stand at </a:t>
            </a:r>
          </a:p>
          <a:p>
            <a:pPr algn="ctr"/>
            <a:r>
              <a:rPr lang="en-US" b="1" dirty="0">
                <a:solidFill>
                  <a:srgbClr val="8A5C2E"/>
                </a:solidFill>
                <a:latin typeface="+mj-lt"/>
              </a:rPr>
              <a:t>age t</a:t>
            </a:r>
          </a:p>
          <a:p>
            <a:pPr algn="ctr"/>
            <a:endParaRPr lang="en-US" sz="1000" b="1" dirty="0">
              <a:solidFill>
                <a:srgbClr val="008000"/>
              </a:solidFill>
              <a:latin typeface="+mj-lt"/>
            </a:endParaRPr>
          </a:p>
        </p:txBody>
      </p:sp>
      <p:grpSp>
        <p:nvGrpSpPr>
          <p:cNvPr id="204812" name="Group 12"/>
          <p:cNvGrpSpPr>
            <a:grpSpLocks/>
          </p:cNvGrpSpPr>
          <p:nvPr/>
        </p:nvGrpSpPr>
        <p:grpSpPr bwMode="auto">
          <a:xfrm>
            <a:off x="7637626" y="3615607"/>
            <a:ext cx="2133600" cy="982663"/>
            <a:chOff x="2304" y="2880"/>
            <a:chExt cx="1344" cy="619"/>
          </a:xfrm>
        </p:grpSpPr>
        <p:sp>
          <p:nvSpPr>
            <p:cNvPr id="4143" name="AutoShape 13"/>
            <p:cNvSpPr>
              <a:spLocks noChangeArrowheads="1"/>
            </p:cNvSpPr>
            <p:nvPr/>
          </p:nvSpPr>
          <p:spPr bwMode="auto">
            <a:xfrm>
              <a:off x="2304" y="2880"/>
              <a:ext cx="1344" cy="576"/>
            </a:xfrm>
            <a:prstGeom prst="flowChartDecision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4144" name="Text Box 14"/>
            <p:cNvSpPr txBox="1">
              <a:spLocks noChangeArrowheads="1"/>
            </p:cNvSpPr>
            <p:nvPr/>
          </p:nvSpPr>
          <p:spPr bwMode="auto">
            <a:xfrm>
              <a:off x="2352" y="2976"/>
              <a:ext cx="1296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 b="1" dirty="0">
                  <a:solidFill>
                    <a:srgbClr val="008000"/>
                  </a:solidFill>
                  <a:latin typeface="+mj-lt"/>
                </a:rPr>
                <a:t>Debark</a:t>
              </a:r>
            </a:p>
            <a:p>
              <a:pPr algn="ctr"/>
              <a:r>
                <a:rPr lang="en-US" b="1" dirty="0">
                  <a:solidFill>
                    <a:srgbClr val="008000"/>
                  </a:solidFill>
                  <a:latin typeface="+mj-lt"/>
                </a:rPr>
                <a:t>?</a:t>
              </a:r>
            </a:p>
          </p:txBody>
        </p:sp>
      </p:grpSp>
      <p:sp>
        <p:nvSpPr>
          <p:cNvPr id="204815" name="Text Box 15"/>
          <p:cNvSpPr txBox="1">
            <a:spLocks noChangeArrowheads="1"/>
          </p:cNvSpPr>
          <p:nvPr/>
        </p:nvSpPr>
        <p:spPr bwMode="auto">
          <a:xfrm>
            <a:off x="7637626" y="5063404"/>
            <a:ext cx="21336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b="1" dirty="0">
                <a:solidFill>
                  <a:srgbClr val="8A5C2E"/>
                </a:solidFill>
                <a:latin typeface="+mj-lt"/>
              </a:rPr>
              <a:t>Debarking</a:t>
            </a:r>
            <a:endParaRPr lang="en-US" b="1" dirty="0">
              <a:solidFill>
                <a:srgbClr val="008000"/>
              </a:solidFill>
              <a:latin typeface="+mj-lt"/>
            </a:endParaRPr>
          </a:p>
        </p:txBody>
      </p:sp>
      <p:sp>
        <p:nvSpPr>
          <p:cNvPr id="204816" name="Text Box 16"/>
          <p:cNvSpPr txBox="1">
            <a:spLocks noChangeArrowheads="1"/>
          </p:cNvSpPr>
          <p:nvPr/>
        </p:nvSpPr>
        <p:spPr bwMode="auto">
          <a:xfrm>
            <a:off x="4665826" y="4817342"/>
            <a:ext cx="2514600" cy="73866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b="1" dirty="0">
                <a:solidFill>
                  <a:srgbClr val="8A5C2E"/>
                </a:solidFill>
                <a:latin typeface="+mj-lt"/>
              </a:rPr>
              <a:t>Stand at age t+1</a:t>
            </a:r>
          </a:p>
          <a:p>
            <a:pPr algn="ctr"/>
            <a:r>
              <a:rPr lang="en-US" sz="1800" b="1" dirty="0">
                <a:solidFill>
                  <a:srgbClr val="008000"/>
                </a:solidFill>
                <a:latin typeface="+mj-lt"/>
              </a:rPr>
              <a:t>After debarking</a:t>
            </a:r>
            <a:endParaRPr lang="en-US" b="1" dirty="0">
              <a:solidFill>
                <a:srgbClr val="008000"/>
              </a:solidFill>
              <a:latin typeface="+mj-lt"/>
            </a:endParaRPr>
          </a:p>
        </p:txBody>
      </p:sp>
      <p:grpSp>
        <p:nvGrpSpPr>
          <p:cNvPr id="204817" name="Group 17"/>
          <p:cNvGrpSpPr>
            <a:grpSpLocks/>
          </p:cNvGrpSpPr>
          <p:nvPr/>
        </p:nvGrpSpPr>
        <p:grpSpPr bwMode="auto">
          <a:xfrm>
            <a:off x="4818226" y="3615607"/>
            <a:ext cx="2133600" cy="982663"/>
            <a:chOff x="2304" y="2880"/>
            <a:chExt cx="1344" cy="619"/>
          </a:xfrm>
        </p:grpSpPr>
        <p:sp>
          <p:nvSpPr>
            <p:cNvPr id="4141" name="AutoShape 18"/>
            <p:cNvSpPr>
              <a:spLocks noChangeArrowheads="1"/>
            </p:cNvSpPr>
            <p:nvPr/>
          </p:nvSpPr>
          <p:spPr bwMode="auto">
            <a:xfrm>
              <a:off x="2304" y="2880"/>
              <a:ext cx="1344" cy="576"/>
            </a:xfrm>
            <a:prstGeom prst="flowChartDecision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4142" name="Text Box 19"/>
            <p:cNvSpPr txBox="1">
              <a:spLocks noChangeArrowheads="1"/>
            </p:cNvSpPr>
            <p:nvPr/>
          </p:nvSpPr>
          <p:spPr bwMode="auto">
            <a:xfrm>
              <a:off x="2352" y="2976"/>
              <a:ext cx="1296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 b="1" dirty="0">
                  <a:solidFill>
                    <a:srgbClr val="008000"/>
                  </a:solidFill>
                  <a:latin typeface="+mj-lt"/>
                </a:rPr>
                <a:t>Thin</a:t>
              </a:r>
            </a:p>
            <a:p>
              <a:pPr algn="ctr"/>
              <a:r>
                <a:rPr lang="en-US" b="1" dirty="0">
                  <a:solidFill>
                    <a:srgbClr val="008000"/>
                  </a:solidFill>
                  <a:latin typeface="+mj-lt"/>
                </a:rPr>
                <a:t>?</a:t>
              </a:r>
            </a:p>
          </p:txBody>
        </p:sp>
      </p:grpSp>
      <p:sp>
        <p:nvSpPr>
          <p:cNvPr id="204820" name="Text Box 20"/>
          <p:cNvSpPr txBox="1">
            <a:spLocks noChangeArrowheads="1"/>
          </p:cNvSpPr>
          <p:nvPr/>
        </p:nvSpPr>
        <p:spPr bwMode="auto">
          <a:xfrm>
            <a:off x="2075026" y="3768005"/>
            <a:ext cx="1905000" cy="83099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pt-PT" b="1" dirty="0">
                <a:solidFill>
                  <a:srgbClr val="8A5C2E"/>
                </a:solidFill>
                <a:latin typeface="+mj-lt"/>
              </a:rPr>
              <a:t>Apply thinning</a:t>
            </a:r>
            <a:endParaRPr lang="en-US" b="1" dirty="0">
              <a:solidFill>
                <a:srgbClr val="008000"/>
              </a:solidFill>
              <a:latin typeface="+mj-lt"/>
            </a:endParaRPr>
          </a:p>
        </p:txBody>
      </p:sp>
      <p:sp>
        <p:nvSpPr>
          <p:cNvPr id="204821" name="Text Box 21"/>
          <p:cNvSpPr txBox="1">
            <a:spLocks noChangeArrowheads="1"/>
          </p:cNvSpPr>
          <p:nvPr/>
        </p:nvSpPr>
        <p:spPr bwMode="auto">
          <a:xfrm>
            <a:off x="1922626" y="2320204"/>
            <a:ext cx="2209800" cy="110799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b="1" dirty="0">
                <a:solidFill>
                  <a:srgbClr val="8A5C2E"/>
                </a:solidFill>
                <a:latin typeface="+mj-lt"/>
              </a:rPr>
              <a:t>Stand at age t+1</a:t>
            </a:r>
          </a:p>
          <a:p>
            <a:pPr algn="ctr"/>
            <a:r>
              <a:rPr lang="en-US" sz="1800" b="1" dirty="0">
                <a:solidFill>
                  <a:srgbClr val="008000"/>
                </a:solidFill>
                <a:latin typeface="+mj-lt"/>
              </a:rPr>
              <a:t>After thinning</a:t>
            </a:r>
            <a:endParaRPr lang="en-US" b="1" dirty="0">
              <a:solidFill>
                <a:srgbClr val="008000"/>
              </a:solidFill>
              <a:latin typeface="+mj-lt"/>
            </a:endParaRPr>
          </a:p>
        </p:txBody>
      </p:sp>
      <p:sp>
        <p:nvSpPr>
          <p:cNvPr id="204822" name="Text Box 22"/>
          <p:cNvSpPr txBox="1">
            <a:spLocks noChangeArrowheads="1"/>
          </p:cNvSpPr>
          <p:nvPr/>
        </p:nvSpPr>
        <p:spPr bwMode="auto">
          <a:xfrm>
            <a:off x="4894426" y="2091604"/>
            <a:ext cx="12192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b="1">
                <a:solidFill>
                  <a:srgbClr val="8A5C2E"/>
                </a:solidFill>
                <a:latin typeface="+mj-lt"/>
              </a:rPr>
              <a:t>t=t+1</a:t>
            </a:r>
            <a:endParaRPr lang="en-US" b="1">
              <a:solidFill>
                <a:srgbClr val="008000"/>
              </a:solidFill>
              <a:latin typeface="+mj-lt"/>
            </a:endParaRPr>
          </a:p>
        </p:txBody>
      </p:sp>
      <p:sp>
        <p:nvSpPr>
          <p:cNvPr id="204823" name="Line 23"/>
          <p:cNvSpPr>
            <a:spLocks noChangeShapeType="1"/>
          </p:cNvSpPr>
          <p:nvPr/>
        </p:nvSpPr>
        <p:spPr bwMode="auto">
          <a:xfrm>
            <a:off x="4742026" y="1329604"/>
            <a:ext cx="2286000" cy="0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sp>
        <p:nvSpPr>
          <p:cNvPr id="204824" name="Line 24"/>
          <p:cNvSpPr>
            <a:spLocks noChangeShapeType="1"/>
          </p:cNvSpPr>
          <p:nvPr/>
        </p:nvSpPr>
        <p:spPr bwMode="auto">
          <a:xfrm flipH="1">
            <a:off x="7180426" y="5292004"/>
            <a:ext cx="381000" cy="0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grpSp>
        <p:nvGrpSpPr>
          <p:cNvPr id="204825" name="Group 25"/>
          <p:cNvGrpSpPr>
            <a:grpSpLocks/>
          </p:cNvGrpSpPr>
          <p:nvPr/>
        </p:nvGrpSpPr>
        <p:grpSpPr bwMode="auto">
          <a:xfrm>
            <a:off x="3980026" y="4072804"/>
            <a:ext cx="838200" cy="533400"/>
            <a:chOff x="1632" y="2736"/>
            <a:chExt cx="528" cy="336"/>
          </a:xfrm>
        </p:grpSpPr>
        <p:sp>
          <p:nvSpPr>
            <p:cNvPr id="4139" name="Text Box 26"/>
            <p:cNvSpPr txBox="1">
              <a:spLocks noChangeArrowheads="1"/>
            </p:cNvSpPr>
            <p:nvPr/>
          </p:nvSpPr>
          <p:spPr bwMode="auto">
            <a:xfrm>
              <a:off x="1872" y="2784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b="1" dirty="0">
                  <a:solidFill>
                    <a:srgbClr val="008000"/>
                  </a:solidFill>
                  <a:latin typeface="+mj-lt"/>
                </a:rPr>
                <a:t>Y</a:t>
              </a:r>
            </a:p>
          </p:txBody>
        </p:sp>
        <p:sp>
          <p:nvSpPr>
            <p:cNvPr id="4140" name="Line 27"/>
            <p:cNvSpPr>
              <a:spLocks noChangeShapeType="1"/>
            </p:cNvSpPr>
            <p:nvPr/>
          </p:nvSpPr>
          <p:spPr bwMode="auto">
            <a:xfrm flipH="1">
              <a:off x="1632" y="2736"/>
              <a:ext cx="528" cy="0"/>
            </a:xfrm>
            <a:prstGeom prst="line">
              <a:avLst/>
            </a:prstGeom>
            <a:noFill/>
            <a:ln w="76200">
              <a:solidFill>
                <a:srgbClr val="008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+mj-lt"/>
              </a:endParaRPr>
            </a:p>
          </p:txBody>
        </p:sp>
      </p:grpSp>
      <p:sp>
        <p:nvSpPr>
          <p:cNvPr id="204828" name="Line 28"/>
          <p:cNvSpPr>
            <a:spLocks noChangeShapeType="1"/>
          </p:cNvSpPr>
          <p:nvPr/>
        </p:nvSpPr>
        <p:spPr bwMode="auto">
          <a:xfrm flipV="1">
            <a:off x="2989426" y="3387004"/>
            <a:ext cx="0" cy="381000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grpSp>
        <p:nvGrpSpPr>
          <p:cNvPr id="204829" name="Group 29"/>
          <p:cNvGrpSpPr>
            <a:grpSpLocks/>
          </p:cNvGrpSpPr>
          <p:nvPr/>
        </p:nvGrpSpPr>
        <p:grpSpPr bwMode="auto">
          <a:xfrm>
            <a:off x="5885026" y="3615604"/>
            <a:ext cx="1785938" cy="1201738"/>
            <a:chOff x="2832" y="2448"/>
            <a:chExt cx="1125" cy="757"/>
          </a:xfrm>
        </p:grpSpPr>
        <p:sp>
          <p:nvSpPr>
            <p:cNvPr id="4136" name="Line 30"/>
            <p:cNvSpPr>
              <a:spLocks noChangeShapeType="1"/>
            </p:cNvSpPr>
            <p:nvPr/>
          </p:nvSpPr>
          <p:spPr bwMode="auto">
            <a:xfrm flipV="1">
              <a:off x="2832" y="3024"/>
              <a:ext cx="0" cy="181"/>
            </a:xfrm>
            <a:prstGeom prst="line">
              <a:avLst/>
            </a:prstGeom>
            <a:noFill/>
            <a:ln w="76200">
              <a:solidFill>
                <a:srgbClr val="008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4137" name="Line 31"/>
            <p:cNvSpPr>
              <a:spLocks noChangeShapeType="1"/>
            </p:cNvSpPr>
            <p:nvPr/>
          </p:nvSpPr>
          <p:spPr bwMode="auto">
            <a:xfrm flipH="1">
              <a:off x="3504" y="2736"/>
              <a:ext cx="453" cy="0"/>
            </a:xfrm>
            <a:prstGeom prst="line">
              <a:avLst/>
            </a:prstGeom>
            <a:noFill/>
            <a:ln w="76200">
              <a:solidFill>
                <a:srgbClr val="008000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4138" name="Text Box 32"/>
            <p:cNvSpPr txBox="1">
              <a:spLocks noChangeArrowheads="1"/>
            </p:cNvSpPr>
            <p:nvPr/>
          </p:nvSpPr>
          <p:spPr bwMode="auto">
            <a:xfrm>
              <a:off x="3648" y="2448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b="1">
                  <a:solidFill>
                    <a:srgbClr val="008000"/>
                  </a:solidFill>
                  <a:latin typeface="+mj-lt"/>
                </a:rPr>
                <a:t>N</a:t>
              </a:r>
            </a:p>
          </p:txBody>
        </p:sp>
      </p:grpSp>
      <p:grpSp>
        <p:nvGrpSpPr>
          <p:cNvPr id="204833" name="Group 33"/>
          <p:cNvGrpSpPr>
            <a:grpSpLocks/>
          </p:cNvGrpSpPr>
          <p:nvPr/>
        </p:nvGrpSpPr>
        <p:grpSpPr bwMode="auto">
          <a:xfrm>
            <a:off x="4132426" y="2472604"/>
            <a:ext cx="1752600" cy="1143000"/>
            <a:chOff x="1728" y="1728"/>
            <a:chExt cx="1104" cy="720"/>
          </a:xfrm>
        </p:grpSpPr>
        <p:grpSp>
          <p:nvGrpSpPr>
            <p:cNvPr id="4132" name="Group 34"/>
            <p:cNvGrpSpPr>
              <a:grpSpLocks/>
            </p:cNvGrpSpPr>
            <p:nvPr/>
          </p:nvGrpSpPr>
          <p:grpSpPr bwMode="auto">
            <a:xfrm>
              <a:off x="2496" y="1776"/>
              <a:ext cx="336" cy="672"/>
              <a:chOff x="2496" y="1776"/>
              <a:chExt cx="336" cy="672"/>
            </a:xfrm>
          </p:grpSpPr>
          <p:sp>
            <p:nvSpPr>
              <p:cNvPr id="4134" name="Text Box 35"/>
              <p:cNvSpPr txBox="1">
                <a:spLocks noChangeArrowheads="1"/>
              </p:cNvSpPr>
              <p:nvPr/>
            </p:nvSpPr>
            <p:spPr bwMode="auto">
              <a:xfrm>
                <a:off x="2496" y="2160"/>
                <a:ext cx="28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b="1">
                    <a:solidFill>
                      <a:srgbClr val="008000"/>
                    </a:solidFill>
                    <a:latin typeface="+mj-lt"/>
                  </a:rPr>
                  <a:t>N</a:t>
                </a:r>
              </a:p>
            </p:txBody>
          </p:sp>
          <p:sp>
            <p:nvSpPr>
              <p:cNvPr id="4135" name="Line 36"/>
              <p:cNvSpPr>
                <a:spLocks noChangeShapeType="1"/>
              </p:cNvSpPr>
              <p:nvPr/>
            </p:nvSpPr>
            <p:spPr bwMode="auto">
              <a:xfrm flipV="1">
                <a:off x="2832" y="1776"/>
                <a:ext cx="0" cy="672"/>
              </a:xfrm>
              <a:prstGeom prst="line">
                <a:avLst/>
              </a:prstGeom>
              <a:noFill/>
              <a:ln w="76200">
                <a:solidFill>
                  <a:srgbClr val="008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+mj-lt"/>
                </a:endParaRPr>
              </a:p>
            </p:txBody>
          </p:sp>
        </p:grpSp>
        <p:sp>
          <p:nvSpPr>
            <p:cNvPr id="4133" name="Line 37"/>
            <p:cNvSpPr>
              <a:spLocks noChangeShapeType="1"/>
            </p:cNvSpPr>
            <p:nvPr/>
          </p:nvSpPr>
          <p:spPr bwMode="auto">
            <a:xfrm>
              <a:off x="1728" y="1728"/>
              <a:ext cx="480" cy="0"/>
            </a:xfrm>
            <a:prstGeom prst="line">
              <a:avLst/>
            </a:prstGeom>
            <a:noFill/>
            <a:ln w="76200">
              <a:solidFill>
                <a:srgbClr val="008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+mj-lt"/>
              </a:endParaRPr>
            </a:p>
          </p:txBody>
        </p:sp>
      </p:grpSp>
      <p:grpSp>
        <p:nvGrpSpPr>
          <p:cNvPr id="204838" name="Group 38"/>
          <p:cNvGrpSpPr>
            <a:grpSpLocks/>
          </p:cNvGrpSpPr>
          <p:nvPr/>
        </p:nvGrpSpPr>
        <p:grpSpPr bwMode="auto">
          <a:xfrm>
            <a:off x="4742026" y="1634404"/>
            <a:ext cx="762000" cy="457200"/>
            <a:chOff x="2112" y="1200"/>
            <a:chExt cx="480" cy="288"/>
          </a:xfrm>
        </p:grpSpPr>
        <p:sp>
          <p:nvSpPr>
            <p:cNvPr id="4130" name="Line 39"/>
            <p:cNvSpPr>
              <a:spLocks noChangeShapeType="1"/>
            </p:cNvSpPr>
            <p:nvPr/>
          </p:nvSpPr>
          <p:spPr bwMode="auto">
            <a:xfrm flipV="1">
              <a:off x="2592" y="1200"/>
              <a:ext cx="0" cy="288"/>
            </a:xfrm>
            <a:prstGeom prst="line">
              <a:avLst/>
            </a:prstGeom>
            <a:noFill/>
            <a:ln w="76200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4131" name="Line 40"/>
            <p:cNvSpPr>
              <a:spLocks noChangeShapeType="1"/>
            </p:cNvSpPr>
            <p:nvPr/>
          </p:nvSpPr>
          <p:spPr bwMode="auto">
            <a:xfrm flipH="1">
              <a:off x="2112" y="1200"/>
              <a:ext cx="480" cy="0"/>
            </a:xfrm>
            <a:prstGeom prst="line">
              <a:avLst/>
            </a:prstGeom>
            <a:noFill/>
            <a:ln w="76200">
              <a:solidFill>
                <a:srgbClr val="008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+mj-lt"/>
              </a:endParaRPr>
            </a:p>
          </p:txBody>
        </p:sp>
      </p:grpSp>
      <p:sp>
        <p:nvSpPr>
          <p:cNvPr id="204841" name="Text Box 41"/>
          <p:cNvSpPr txBox="1">
            <a:spLocks noChangeArrowheads="1"/>
          </p:cNvSpPr>
          <p:nvPr/>
        </p:nvSpPr>
        <p:spPr bwMode="auto">
          <a:xfrm>
            <a:off x="7637626" y="5673005"/>
            <a:ext cx="2133600" cy="64633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1800" b="1" dirty="0">
                <a:solidFill>
                  <a:srgbClr val="008000"/>
                </a:solidFill>
                <a:latin typeface="+mj-lt"/>
              </a:rPr>
              <a:t>Predict cork weight</a:t>
            </a:r>
          </a:p>
        </p:txBody>
      </p:sp>
      <p:grpSp>
        <p:nvGrpSpPr>
          <p:cNvPr id="204842" name="Group 42"/>
          <p:cNvGrpSpPr>
            <a:grpSpLocks/>
          </p:cNvGrpSpPr>
          <p:nvPr/>
        </p:nvGrpSpPr>
        <p:grpSpPr bwMode="auto">
          <a:xfrm>
            <a:off x="9771226" y="5292004"/>
            <a:ext cx="457200" cy="685800"/>
            <a:chOff x="5232" y="3504"/>
            <a:chExt cx="288" cy="432"/>
          </a:xfrm>
        </p:grpSpPr>
        <p:sp>
          <p:nvSpPr>
            <p:cNvPr id="4127" name="Line 43"/>
            <p:cNvSpPr>
              <a:spLocks noChangeShapeType="1"/>
            </p:cNvSpPr>
            <p:nvPr/>
          </p:nvSpPr>
          <p:spPr bwMode="auto">
            <a:xfrm>
              <a:off x="5280" y="3504"/>
              <a:ext cx="240" cy="0"/>
            </a:xfrm>
            <a:prstGeom prst="line">
              <a:avLst/>
            </a:prstGeom>
            <a:noFill/>
            <a:ln w="76200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4128" name="Line 44"/>
            <p:cNvSpPr>
              <a:spLocks noChangeShapeType="1"/>
            </p:cNvSpPr>
            <p:nvPr/>
          </p:nvSpPr>
          <p:spPr bwMode="auto">
            <a:xfrm>
              <a:off x="5520" y="3504"/>
              <a:ext cx="0" cy="432"/>
            </a:xfrm>
            <a:prstGeom prst="line">
              <a:avLst/>
            </a:prstGeom>
            <a:noFill/>
            <a:ln w="76200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4129" name="Line 45"/>
            <p:cNvSpPr>
              <a:spLocks noChangeShapeType="1"/>
            </p:cNvSpPr>
            <p:nvPr/>
          </p:nvSpPr>
          <p:spPr bwMode="auto">
            <a:xfrm flipH="1">
              <a:off x="5232" y="3936"/>
              <a:ext cx="288" cy="0"/>
            </a:xfrm>
            <a:prstGeom prst="line">
              <a:avLst/>
            </a:prstGeom>
            <a:noFill/>
            <a:ln w="76200">
              <a:solidFill>
                <a:srgbClr val="008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+mj-lt"/>
              </a:endParaRPr>
            </a:p>
          </p:txBody>
        </p:sp>
      </p:grpSp>
      <p:sp>
        <p:nvSpPr>
          <p:cNvPr id="204846" name="Text Box 46"/>
          <p:cNvSpPr txBox="1">
            <a:spLocks noChangeArrowheads="1"/>
          </p:cNvSpPr>
          <p:nvPr/>
        </p:nvSpPr>
        <p:spPr bwMode="auto">
          <a:xfrm>
            <a:off x="1922626" y="5063405"/>
            <a:ext cx="2133600" cy="64633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1800" b="1" dirty="0">
                <a:solidFill>
                  <a:srgbClr val="008000"/>
                </a:solidFill>
                <a:latin typeface="+mj-lt"/>
              </a:rPr>
              <a:t>Predict </a:t>
            </a:r>
          </a:p>
          <a:p>
            <a:pPr algn="ctr"/>
            <a:r>
              <a:rPr lang="en-US" sz="1800" b="1" dirty="0">
                <a:solidFill>
                  <a:srgbClr val="008000"/>
                </a:solidFill>
                <a:latin typeface="+mj-lt"/>
              </a:rPr>
              <a:t>mortality</a:t>
            </a:r>
          </a:p>
        </p:txBody>
      </p:sp>
      <p:sp>
        <p:nvSpPr>
          <p:cNvPr id="204850" name="Line 50"/>
          <p:cNvSpPr>
            <a:spLocks noChangeShapeType="1"/>
          </p:cNvSpPr>
          <p:nvPr/>
        </p:nvSpPr>
        <p:spPr bwMode="auto">
          <a:xfrm>
            <a:off x="4056226" y="5292004"/>
            <a:ext cx="609600" cy="0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599026" y="5534916"/>
            <a:ext cx="2286001" cy="495752"/>
            <a:chOff x="2093687" y="5805512"/>
            <a:chExt cx="2286001" cy="495752"/>
          </a:xfrm>
        </p:grpSpPr>
        <p:grpSp>
          <p:nvGrpSpPr>
            <p:cNvPr id="204847" name="Group 47"/>
            <p:cNvGrpSpPr>
              <a:grpSpLocks/>
            </p:cNvGrpSpPr>
            <p:nvPr/>
          </p:nvGrpSpPr>
          <p:grpSpPr bwMode="auto">
            <a:xfrm>
              <a:off x="2093687" y="5943600"/>
              <a:ext cx="2285999" cy="357664"/>
              <a:chOff x="1392" y="3744"/>
              <a:chExt cx="1200" cy="192"/>
            </a:xfrm>
          </p:grpSpPr>
          <p:sp>
            <p:nvSpPr>
              <p:cNvPr id="4125" name="Line 48"/>
              <p:cNvSpPr>
                <a:spLocks noChangeShapeType="1"/>
              </p:cNvSpPr>
              <p:nvPr/>
            </p:nvSpPr>
            <p:spPr bwMode="auto">
              <a:xfrm flipH="1">
                <a:off x="1392" y="3936"/>
                <a:ext cx="1200" cy="0"/>
              </a:xfrm>
              <a:prstGeom prst="line">
                <a:avLst/>
              </a:prstGeom>
              <a:noFill/>
              <a:ln w="76200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4126" name="Line 49"/>
              <p:cNvSpPr>
                <a:spLocks noChangeShapeType="1"/>
              </p:cNvSpPr>
              <p:nvPr/>
            </p:nvSpPr>
            <p:spPr bwMode="auto">
              <a:xfrm flipV="1">
                <a:off x="1392" y="3744"/>
                <a:ext cx="0" cy="192"/>
              </a:xfrm>
              <a:prstGeom prst="line">
                <a:avLst/>
              </a:prstGeom>
              <a:noFill/>
              <a:ln w="76200">
                <a:solidFill>
                  <a:srgbClr val="008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+mj-lt"/>
                </a:endParaRPr>
              </a:p>
            </p:txBody>
          </p:sp>
        </p:grpSp>
        <p:cxnSp>
          <p:nvCxnSpPr>
            <p:cNvPr id="4" name="Straight Connector 3"/>
            <p:cNvCxnSpPr/>
            <p:nvPr/>
          </p:nvCxnSpPr>
          <p:spPr bwMode="auto">
            <a:xfrm>
              <a:off x="4379688" y="5805512"/>
              <a:ext cx="0" cy="463978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rgbClr val="0099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3897004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04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04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1" dur="500"/>
                                        <p:tgtEl>
                                          <p:spTgt spid="204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0" dur="500"/>
                                        <p:tgtEl>
                                          <p:spTgt spid="204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9" dur="500"/>
                                        <p:tgtEl>
                                          <p:spTgt spid="204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8" dur="500"/>
                                        <p:tgtEl>
                                          <p:spTgt spid="204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7" dur="500"/>
                                        <p:tgtEl>
                                          <p:spTgt spid="204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6" dur="500"/>
                                        <p:tgtEl>
                                          <p:spTgt spid="204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5" dur="500"/>
                                        <p:tgtEl>
                                          <p:spTgt spid="204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88" dur="500"/>
                                        <p:tgtEl>
                                          <p:spTgt spid="204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97" dur="500"/>
                                        <p:tgtEl>
                                          <p:spTgt spid="20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6" dur="500"/>
                                        <p:tgtEl>
                                          <p:spTgt spid="204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5" dur="500"/>
                                        <p:tgtEl>
                                          <p:spTgt spid="204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02" grpId="0" animBg="1"/>
      <p:bldP spid="204803" grpId="0" animBg="1"/>
      <p:bldP spid="204808" grpId="0" animBg="1" autoUpdateAnimBg="0"/>
      <p:bldP spid="204809" grpId="0" animBg="1" autoUpdateAnimBg="0"/>
      <p:bldP spid="204810" grpId="0" animBg="1" autoUpdateAnimBg="0"/>
      <p:bldP spid="204811" grpId="0" animBg="1" autoUpdateAnimBg="0"/>
      <p:bldP spid="204815" grpId="0" animBg="1" autoUpdateAnimBg="0"/>
      <p:bldP spid="204816" grpId="0" animBg="1" autoUpdateAnimBg="0"/>
      <p:bldP spid="204820" grpId="0" animBg="1" autoUpdateAnimBg="0"/>
      <p:bldP spid="204821" grpId="0" animBg="1" autoUpdateAnimBg="0"/>
      <p:bldP spid="204822" grpId="0" animBg="1" autoUpdateAnimBg="0"/>
      <p:bldP spid="204823" grpId="0" animBg="1"/>
      <p:bldP spid="204824" grpId="0" animBg="1"/>
      <p:bldP spid="204828" grpId="0" animBg="1"/>
      <p:bldP spid="204841" grpId="0" animBg="1" autoUpdateAnimBg="0"/>
      <p:bldP spid="204846" grpId="0" animBg="1" autoUpdateAnimBg="0"/>
      <p:bldP spid="20485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019" name="Rectangle 35"/>
          <p:cNvSpPr>
            <a:spLocks noChangeArrowheads="1"/>
          </p:cNvSpPr>
          <p:nvPr/>
        </p:nvSpPr>
        <p:spPr bwMode="auto">
          <a:xfrm>
            <a:off x="1828801" y="1600200"/>
            <a:ext cx="8564563" cy="4953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8000" tIns="190800" rIns="378000" bIns="118800"/>
          <a:lstStyle/>
          <a:p>
            <a:pPr marL="342900" indent="-342900" algn="just">
              <a:spcBef>
                <a:spcPct val="50000"/>
              </a:spcBef>
              <a:buClr>
                <a:srgbClr val="008000"/>
              </a:buClr>
              <a:buFont typeface="Wingdings" pitchFamily="2" charset="2"/>
              <a:buChar char="è"/>
            </a:pPr>
            <a:endParaRPr lang="en-US" b="1">
              <a:solidFill>
                <a:srgbClr val="663300"/>
              </a:solidFill>
              <a:latin typeface="Trebuchet MS" pitchFamily="34" charset="0"/>
            </a:endParaRPr>
          </a:p>
          <a:p>
            <a:pPr marL="742950" lvl="1" indent="-285750" algn="just">
              <a:spcBef>
                <a:spcPct val="50000"/>
              </a:spcBef>
              <a:buClr>
                <a:srgbClr val="008000"/>
              </a:buClr>
              <a:buFont typeface="Marlett" pitchFamily="2" charset="2"/>
              <a:buChar char="b"/>
            </a:pPr>
            <a:endParaRPr lang="en-US" sz="2000" b="1">
              <a:solidFill>
                <a:srgbClr val="008000"/>
              </a:solidFill>
              <a:latin typeface="Trebuchet MS" pitchFamily="34" charset="0"/>
            </a:endParaRPr>
          </a:p>
        </p:txBody>
      </p:sp>
      <p:grpSp>
        <p:nvGrpSpPr>
          <p:cNvPr id="169986" name="Group 2"/>
          <p:cNvGrpSpPr>
            <a:grpSpLocks/>
          </p:cNvGrpSpPr>
          <p:nvPr/>
        </p:nvGrpSpPr>
        <p:grpSpPr bwMode="auto">
          <a:xfrm>
            <a:off x="2209800" y="4800600"/>
            <a:ext cx="877888" cy="1735138"/>
            <a:chOff x="308" y="1921"/>
            <a:chExt cx="917" cy="1992"/>
          </a:xfrm>
        </p:grpSpPr>
        <p:pic>
          <p:nvPicPr>
            <p:cNvPr id="169987" name="Picture 3" descr="est_LV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114" t="48795" r="22932"/>
            <a:stretch>
              <a:fillRect/>
            </a:stretch>
          </p:blipFill>
          <p:spPr bwMode="auto">
            <a:xfrm>
              <a:off x="311" y="1921"/>
              <a:ext cx="914" cy="19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9988" name="Rectangle 4"/>
            <p:cNvSpPr>
              <a:spLocks noChangeArrowheads="1"/>
            </p:cNvSpPr>
            <p:nvPr/>
          </p:nvSpPr>
          <p:spPr bwMode="auto">
            <a:xfrm>
              <a:off x="308" y="3792"/>
              <a:ext cx="96" cy="9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+mj-lt"/>
              </a:endParaRPr>
            </a:p>
          </p:txBody>
        </p:sp>
      </p:grpSp>
      <p:grpSp>
        <p:nvGrpSpPr>
          <p:cNvPr id="169989" name="Group 5"/>
          <p:cNvGrpSpPr>
            <a:grpSpLocks/>
          </p:cNvGrpSpPr>
          <p:nvPr/>
        </p:nvGrpSpPr>
        <p:grpSpPr bwMode="auto">
          <a:xfrm>
            <a:off x="2209801" y="4306888"/>
            <a:ext cx="1096963" cy="2170112"/>
            <a:chOff x="308" y="1921"/>
            <a:chExt cx="917" cy="1992"/>
          </a:xfrm>
        </p:grpSpPr>
        <p:pic>
          <p:nvPicPr>
            <p:cNvPr id="169990" name="Picture 6" descr="est_LV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114" t="48795" r="22932"/>
            <a:stretch>
              <a:fillRect/>
            </a:stretch>
          </p:blipFill>
          <p:spPr bwMode="auto">
            <a:xfrm>
              <a:off x="311" y="1921"/>
              <a:ext cx="914" cy="19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9991" name="Rectangle 7"/>
            <p:cNvSpPr>
              <a:spLocks noChangeArrowheads="1"/>
            </p:cNvSpPr>
            <p:nvPr/>
          </p:nvSpPr>
          <p:spPr bwMode="auto">
            <a:xfrm>
              <a:off x="308" y="3792"/>
              <a:ext cx="96" cy="9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+mj-lt"/>
              </a:endParaRPr>
            </a:p>
          </p:txBody>
        </p:sp>
      </p:grpSp>
      <p:grpSp>
        <p:nvGrpSpPr>
          <p:cNvPr id="169992" name="Group 8"/>
          <p:cNvGrpSpPr>
            <a:grpSpLocks/>
          </p:cNvGrpSpPr>
          <p:nvPr/>
        </p:nvGrpSpPr>
        <p:grpSpPr bwMode="auto">
          <a:xfrm>
            <a:off x="1905000" y="2971800"/>
            <a:ext cx="1752600" cy="3467100"/>
            <a:chOff x="308" y="1921"/>
            <a:chExt cx="917" cy="1992"/>
          </a:xfrm>
        </p:grpSpPr>
        <p:pic>
          <p:nvPicPr>
            <p:cNvPr id="169993" name="Picture 9" descr="est_LV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114" t="48795" r="22932"/>
            <a:stretch>
              <a:fillRect/>
            </a:stretch>
          </p:blipFill>
          <p:spPr bwMode="auto">
            <a:xfrm>
              <a:off x="311" y="1921"/>
              <a:ext cx="914" cy="19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9994" name="Rectangle 10"/>
            <p:cNvSpPr>
              <a:spLocks noChangeArrowheads="1"/>
            </p:cNvSpPr>
            <p:nvPr/>
          </p:nvSpPr>
          <p:spPr bwMode="auto">
            <a:xfrm>
              <a:off x="308" y="3792"/>
              <a:ext cx="96" cy="9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+mj-lt"/>
              </a:endParaRPr>
            </a:p>
          </p:txBody>
        </p:sp>
      </p:grpSp>
      <p:sp>
        <p:nvSpPr>
          <p:cNvPr id="169995" name="Rectangle 1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Stages of tree development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06401" y="1600199"/>
            <a:ext cx="11419417" cy="4994275"/>
          </a:xfrm>
        </p:spPr>
        <p:txBody>
          <a:bodyPr/>
          <a:lstStyle/>
          <a:p>
            <a:endParaRPr lang="pt-PT" dirty="0"/>
          </a:p>
        </p:txBody>
      </p:sp>
      <p:pic>
        <p:nvPicPr>
          <p:cNvPr id="169996" name="Picture 1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1" r="84151" b="3944"/>
          <a:stretch>
            <a:fillRect/>
          </a:stretch>
        </p:blipFill>
        <p:spPr bwMode="auto">
          <a:xfrm>
            <a:off x="4876801" y="1600201"/>
            <a:ext cx="727075" cy="499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9997" name="Picture 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85" r="70564" b="3944"/>
          <a:stretch>
            <a:fillRect/>
          </a:stretch>
        </p:blipFill>
        <p:spPr bwMode="auto">
          <a:xfrm>
            <a:off x="4953001" y="1600202"/>
            <a:ext cx="582613" cy="4943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9998" name="Picture 1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12" r="53279" b="3944"/>
          <a:stretch>
            <a:fillRect/>
          </a:stretch>
        </p:blipFill>
        <p:spPr bwMode="auto">
          <a:xfrm>
            <a:off x="6858000" y="1558926"/>
            <a:ext cx="730250" cy="499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9999" name="Picture 1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74" r="35872" b="3944"/>
          <a:stretch>
            <a:fillRect/>
          </a:stretch>
        </p:blipFill>
        <p:spPr bwMode="auto">
          <a:xfrm>
            <a:off x="6858000" y="1600201"/>
            <a:ext cx="762000" cy="495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0000" name="Picture 1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15" r="16846" b="3944"/>
          <a:stretch>
            <a:fillRect/>
          </a:stretch>
        </p:blipFill>
        <p:spPr bwMode="auto">
          <a:xfrm>
            <a:off x="8839200" y="1600201"/>
            <a:ext cx="838200" cy="499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0001" name="Picture 1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867" b="3944"/>
          <a:stretch>
            <a:fillRect/>
          </a:stretch>
        </p:blipFill>
        <p:spPr bwMode="auto">
          <a:xfrm>
            <a:off x="8839200" y="1600201"/>
            <a:ext cx="774700" cy="4876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70002" name="Group 18"/>
          <p:cNvGrpSpPr>
            <a:grpSpLocks/>
          </p:cNvGrpSpPr>
          <p:nvPr/>
        </p:nvGrpSpPr>
        <p:grpSpPr bwMode="auto">
          <a:xfrm>
            <a:off x="7620000" y="2819400"/>
            <a:ext cx="1371600" cy="3724275"/>
            <a:chOff x="3840" y="1776"/>
            <a:chExt cx="864" cy="2346"/>
          </a:xfrm>
        </p:grpSpPr>
        <p:sp>
          <p:nvSpPr>
            <p:cNvPr id="170003" name="Text Box 19"/>
            <p:cNvSpPr txBox="1">
              <a:spLocks noChangeArrowheads="1"/>
            </p:cNvSpPr>
            <p:nvPr/>
          </p:nvSpPr>
          <p:spPr bwMode="auto">
            <a:xfrm>
              <a:off x="3840" y="3872"/>
              <a:ext cx="864" cy="2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en-GB" sz="2000" b="1" dirty="0">
                  <a:solidFill>
                    <a:srgbClr val="008000"/>
                  </a:solidFill>
                  <a:latin typeface="+mj-lt"/>
                </a:rPr>
                <a:t>Mature</a:t>
              </a:r>
            </a:p>
          </p:txBody>
        </p:sp>
        <p:sp>
          <p:nvSpPr>
            <p:cNvPr id="170004" name="Line 20"/>
            <p:cNvSpPr>
              <a:spLocks noChangeShapeType="1"/>
            </p:cNvSpPr>
            <p:nvPr/>
          </p:nvSpPr>
          <p:spPr bwMode="auto">
            <a:xfrm flipV="1">
              <a:off x="3936" y="1776"/>
              <a:ext cx="624" cy="144"/>
            </a:xfrm>
            <a:prstGeom prst="line">
              <a:avLst/>
            </a:prstGeom>
            <a:noFill/>
            <a:ln w="76200">
              <a:solidFill>
                <a:srgbClr val="008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+mj-lt"/>
              </a:endParaRPr>
            </a:p>
          </p:txBody>
        </p:sp>
      </p:grpSp>
      <p:grpSp>
        <p:nvGrpSpPr>
          <p:cNvPr id="170005" name="Group 21"/>
          <p:cNvGrpSpPr>
            <a:grpSpLocks/>
          </p:cNvGrpSpPr>
          <p:nvPr/>
        </p:nvGrpSpPr>
        <p:grpSpPr bwMode="auto">
          <a:xfrm>
            <a:off x="5313364" y="3505201"/>
            <a:ext cx="1849438" cy="3071813"/>
            <a:chOff x="2387" y="2208"/>
            <a:chExt cx="1165" cy="1935"/>
          </a:xfrm>
        </p:grpSpPr>
        <p:sp>
          <p:nvSpPr>
            <p:cNvPr id="170006" name="Line 22"/>
            <p:cNvSpPr>
              <a:spLocks noChangeShapeType="1"/>
            </p:cNvSpPr>
            <p:nvPr/>
          </p:nvSpPr>
          <p:spPr bwMode="auto">
            <a:xfrm flipV="1">
              <a:off x="2688" y="2208"/>
              <a:ext cx="624" cy="144"/>
            </a:xfrm>
            <a:prstGeom prst="line">
              <a:avLst/>
            </a:prstGeom>
            <a:noFill/>
            <a:ln w="76200">
              <a:solidFill>
                <a:srgbClr val="008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70007" name="Text Box 23"/>
            <p:cNvSpPr txBox="1">
              <a:spLocks noChangeArrowheads="1"/>
            </p:cNvSpPr>
            <p:nvPr/>
          </p:nvSpPr>
          <p:spPr bwMode="auto">
            <a:xfrm>
              <a:off x="2387" y="3891"/>
              <a:ext cx="1165" cy="2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en-GB" sz="2000" b="1" dirty="0">
                  <a:solidFill>
                    <a:srgbClr val="008000"/>
                  </a:solidFill>
                  <a:latin typeface="+mj-lt"/>
                </a:rPr>
                <a:t>Intermediate</a:t>
              </a:r>
            </a:p>
          </p:txBody>
        </p:sp>
      </p:grpSp>
      <p:grpSp>
        <p:nvGrpSpPr>
          <p:cNvPr id="170008" name="Group 24"/>
          <p:cNvGrpSpPr>
            <a:grpSpLocks/>
          </p:cNvGrpSpPr>
          <p:nvPr/>
        </p:nvGrpSpPr>
        <p:grpSpPr bwMode="auto">
          <a:xfrm>
            <a:off x="1905000" y="2981960"/>
            <a:ext cx="1752600" cy="3467100"/>
            <a:chOff x="1632" y="1488"/>
            <a:chExt cx="1075" cy="2184"/>
          </a:xfrm>
        </p:grpSpPr>
        <p:pic>
          <p:nvPicPr>
            <p:cNvPr id="170009" name="Picture 25" descr="est_LV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829" t="48795" r="594"/>
            <a:stretch>
              <a:fillRect/>
            </a:stretch>
          </p:blipFill>
          <p:spPr bwMode="auto">
            <a:xfrm>
              <a:off x="1640" y="1488"/>
              <a:ext cx="1067" cy="21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0010" name="Rectangle 26"/>
            <p:cNvSpPr>
              <a:spLocks noChangeArrowheads="1"/>
            </p:cNvSpPr>
            <p:nvPr/>
          </p:nvSpPr>
          <p:spPr bwMode="auto">
            <a:xfrm>
              <a:off x="1632" y="3539"/>
              <a:ext cx="124" cy="10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+mj-lt"/>
              </a:endParaRPr>
            </a:p>
          </p:txBody>
        </p:sp>
      </p:grpSp>
      <p:grpSp>
        <p:nvGrpSpPr>
          <p:cNvPr id="170011" name="Group 27"/>
          <p:cNvGrpSpPr>
            <a:grpSpLocks/>
          </p:cNvGrpSpPr>
          <p:nvPr/>
        </p:nvGrpSpPr>
        <p:grpSpPr bwMode="auto">
          <a:xfrm>
            <a:off x="3733800" y="4114800"/>
            <a:ext cx="1352550" cy="2454275"/>
            <a:chOff x="1392" y="2592"/>
            <a:chExt cx="852" cy="1546"/>
          </a:xfrm>
        </p:grpSpPr>
        <p:sp>
          <p:nvSpPr>
            <p:cNvPr id="170012" name="Line 28"/>
            <p:cNvSpPr>
              <a:spLocks noChangeShapeType="1"/>
            </p:cNvSpPr>
            <p:nvPr/>
          </p:nvSpPr>
          <p:spPr bwMode="auto">
            <a:xfrm flipV="1">
              <a:off x="1392" y="2592"/>
              <a:ext cx="624" cy="144"/>
            </a:xfrm>
            <a:prstGeom prst="line">
              <a:avLst/>
            </a:prstGeom>
            <a:noFill/>
            <a:ln w="76200">
              <a:solidFill>
                <a:srgbClr val="008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70013" name="Text Box 29"/>
            <p:cNvSpPr txBox="1">
              <a:spLocks noChangeArrowheads="1"/>
            </p:cNvSpPr>
            <p:nvPr/>
          </p:nvSpPr>
          <p:spPr bwMode="auto">
            <a:xfrm>
              <a:off x="1473" y="3880"/>
              <a:ext cx="771" cy="2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en-GB" sz="2000" b="1" dirty="0">
                  <a:solidFill>
                    <a:srgbClr val="008000"/>
                  </a:solidFill>
                  <a:latin typeface="+mj-lt"/>
                </a:rPr>
                <a:t>Juvenile</a:t>
              </a:r>
            </a:p>
          </p:txBody>
        </p:sp>
      </p:grpSp>
      <p:sp>
        <p:nvSpPr>
          <p:cNvPr id="170014" name="Text Box 30"/>
          <p:cNvSpPr txBox="1">
            <a:spLocks noChangeArrowheads="1"/>
          </p:cNvSpPr>
          <p:nvPr/>
        </p:nvSpPr>
        <p:spPr bwMode="auto">
          <a:xfrm>
            <a:off x="1752600" y="6148909"/>
            <a:ext cx="1981200" cy="396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GB" sz="2000" b="1" dirty="0">
                <a:solidFill>
                  <a:srgbClr val="008000"/>
                </a:solidFill>
                <a:latin typeface="+mj-lt"/>
              </a:rPr>
              <a:t>Regeneration</a:t>
            </a:r>
          </a:p>
        </p:txBody>
      </p:sp>
      <p:grpSp>
        <p:nvGrpSpPr>
          <p:cNvPr id="170015" name="Group 31"/>
          <p:cNvGrpSpPr>
            <a:grpSpLocks/>
          </p:cNvGrpSpPr>
          <p:nvPr/>
        </p:nvGrpSpPr>
        <p:grpSpPr bwMode="auto">
          <a:xfrm>
            <a:off x="1790700" y="2743835"/>
            <a:ext cx="2381250" cy="274638"/>
            <a:chOff x="168" y="1722"/>
            <a:chExt cx="1500" cy="173"/>
          </a:xfrm>
        </p:grpSpPr>
        <p:sp>
          <p:nvSpPr>
            <p:cNvPr id="170016" name="Line 32"/>
            <p:cNvSpPr>
              <a:spLocks noChangeShapeType="1"/>
            </p:cNvSpPr>
            <p:nvPr/>
          </p:nvSpPr>
          <p:spPr bwMode="auto">
            <a:xfrm flipV="1">
              <a:off x="168" y="1864"/>
              <a:ext cx="1332" cy="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70017" name="Text Box 33"/>
            <p:cNvSpPr txBox="1">
              <a:spLocks noChangeArrowheads="1"/>
            </p:cNvSpPr>
            <p:nvPr/>
          </p:nvSpPr>
          <p:spPr bwMode="auto">
            <a:xfrm>
              <a:off x="990" y="1722"/>
              <a:ext cx="678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prstDash val="sysDot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t-PT" sz="1200" b="1">
                  <a:latin typeface="+mj-lt"/>
                </a:rPr>
                <a:t>h=3.00 m</a:t>
              </a:r>
              <a:endParaRPr lang="en-GB" sz="1200" b="1">
                <a:latin typeface="+mj-lt"/>
              </a:endParaRPr>
            </a:p>
          </p:txBody>
        </p:sp>
      </p:grpSp>
      <p:sp>
        <p:nvSpPr>
          <p:cNvPr id="170018" name="Oval 34"/>
          <p:cNvSpPr>
            <a:spLocks noChangeArrowheads="1"/>
          </p:cNvSpPr>
          <p:nvPr/>
        </p:nvSpPr>
        <p:spPr bwMode="auto">
          <a:xfrm>
            <a:off x="6459539" y="1566863"/>
            <a:ext cx="3570287" cy="4614862"/>
          </a:xfrm>
          <a:prstGeom prst="ellipse">
            <a:avLst/>
          </a:prstGeom>
          <a:noFill/>
          <a:ln w="38100">
            <a:solidFill>
              <a:srgbClr val="3399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pt-PT">
              <a:solidFill>
                <a:srgbClr val="33993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70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69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9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9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0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0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70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4" dur="500"/>
                                        <p:tgtEl>
                                          <p:spTgt spid="169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9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70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9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9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70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0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0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170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70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0019" grpId="0" build="p" bldLvl="2" autoUpdateAnimBg="0"/>
      <p:bldP spid="170014" grpId="0" animBg="1" autoUpdateAnimBg="0"/>
      <p:bldP spid="1700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E20602C-AFBA-4E45-860F-1206D63F0D1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PT" dirty="0"/>
              <a:t>SUBER MODEL – </a:t>
            </a:r>
            <a:r>
              <a:rPr lang="pt-PT" dirty="0" err="1"/>
              <a:t>growth</a:t>
            </a:r>
            <a:r>
              <a:rPr lang="pt-PT" dirty="0"/>
              <a:t> module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230982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PT" sz="3200" dirty="0"/>
              <a:t>Site </a:t>
            </a:r>
            <a:r>
              <a:rPr lang="pt-PT" sz="3200" dirty="0" err="1"/>
              <a:t>index</a:t>
            </a:r>
            <a:r>
              <a:rPr lang="pt-PT" sz="3200" dirty="0"/>
              <a:t> curves (</a:t>
            </a:r>
            <a:r>
              <a:rPr lang="pt-PT" sz="3200" dirty="0" err="1"/>
              <a:t>developed</a:t>
            </a:r>
            <a:r>
              <a:rPr lang="pt-PT" sz="3200" dirty="0"/>
              <a:t> for </a:t>
            </a:r>
            <a:r>
              <a:rPr lang="pt-PT" sz="3200" dirty="0" err="1"/>
              <a:t>Spain</a:t>
            </a:r>
            <a:r>
              <a:rPr lang="pt-PT" sz="3200" dirty="0"/>
              <a:t>)</a:t>
            </a:r>
          </a:p>
        </p:txBody>
      </p:sp>
      <p:sp>
        <p:nvSpPr>
          <p:cNvPr id="152579" name="Rectangle 3"/>
          <p:cNvSpPr>
            <a:spLocks noChangeArrowheads="1"/>
          </p:cNvSpPr>
          <p:nvPr/>
        </p:nvSpPr>
        <p:spPr bwMode="auto">
          <a:xfrm>
            <a:off x="2041585" y="1073126"/>
            <a:ext cx="8350191" cy="53684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900" t="2055" r="3969" b="2873"/>
          <a:stretch/>
        </p:blipFill>
        <p:spPr>
          <a:xfrm>
            <a:off x="3068319" y="1330960"/>
            <a:ext cx="6004561" cy="504952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Simulation of the regeneration of a new plantation</a:t>
            </a:r>
          </a:p>
        </p:txBody>
      </p:sp>
      <p:sp>
        <p:nvSpPr>
          <p:cNvPr id="172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sz="2400" dirty="0" err="1"/>
              <a:t>B</a:t>
            </a:r>
            <a:r>
              <a:rPr lang="pt-PT" sz="2000" dirty="0" err="1"/>
              <a:t>ased</a:t>
            </a:r>
            <a:r>
              <a:rPr lang="pt-PT" sz="2000" dirty="0"/>
              <a:t> </a:t>
            </a:r>
            <a:r>
              <a:rPr lang="pt-PT" sz="2000" dirty="0" err="1"/>
              <a:t>on</a:t>
            </a:r>
            <a:r>
              <a:rPr lang="pt-PT" sz="2000" dirty="0"/>
              <a:t> data </a:t>
            </a:r>
            <a:r>
              <a:rPr lang="pt-PT" sz="2000" dirty="0" err="1"/>
              <a:t>from</a:t>
            </a:r>
            <a:r>
              <a:rPr lang="pt-PT" sz="2000" dirty="0"/>
              <a:t> </a:t>
            </a:r>
            <a:r>
              <a:rPr lang="pt-PT" sz="2000" dirty="0" err="1"/>
              <a:t>provenance</a:t>
            </a:r>
            <a:r>
              <a:rPr lang="pt-PT" sz="2000" dirty="0"/>
              <a:t> </a:t>
            </a:r>
            <a:r>
              <a:rPr lang="pt-PT" sz="2000" dirty="0" err="1"/>
              <a:t>and</a:t>
            </a:r>
            <a:r>
              <a:rPr lang="pt-PT" sz="2000" dirty="0"/>
              <a:t> </a:t>
            </a:r>
            <a:r>
              <a:rPr lang="pt-PT" sz="2000" dirty="0" err="1"/>
              <a:t>regeneration</a:t>
            </a:r>
            <a:r>
              <a:rPr lang="pt-PT" sz="2000" dirty="0"/>
              <a:t> </a:t>
            </a:r>
            <a:r>
              <a:rPr lang="pt-PT" sz="2000" dirty="0" err="1"/>
              <a:t>trials</a:t>
            </a:r>
            <a:r>
              <a:rPr lang="pt-PT" sz="2000" dirty="0"/>
              <a:t> (M. H. Almeida)</a:t>
            </a:r>
            <a:endParaRPr lang="en-US" sz="2000" dirty="0"/>
          </a:p>
          <a:p>
            <a:pPr lvl="1"/>
            <a:r>
              <a:rPr lang="en-US" sz="2000" dirty="0"/>
              <a:t>Dominant height growth is modeled with the Spanish site index curves</a:t>
            </a:r>
          </a:p>
          <a:p>
            <a:pPr lvl="1"/>
            <a:r>
              <a:rPr lang="en-US" sz="2000" dirty="0"/>
              <a:t>Mean and minimum tree heights are predicted from dominant height</a:t>
            </a:r>
          </a:p>
          <a:p>
            <a:pPr lvl="1"/>
            <a:r>
              <a:rPr lang="en-US" sz="2000" dirty="0">
                <a:latin typeface="Trebuchet MS" pitchFamily="34" charset="0"/>
              </a:rPr>
              <a:t>Height distribution is modeled from those variables</a:t>
            </a:r>
          </a:p>
          <a:p>
            <a:pPr lvl="1"/>
            <a:r>
              <a:rPr lang="en-US" sz="2000" dirty="0">
                <a:latin typeface="Trebuchet MS" pitchFamily="34" charset="0"/>
              </a:rPr>
              <a:t>Each tree is given a height according to the height distribution (Monte Carlo simulation)</a:t>
            </a:r>
          </a:p>
          <a:p>
            <a:pPr lvl="1"/>
            <a:endParaRPr lang="en-US" sz="2000" dirty="0"/>
          </a:p>
          <a:p>
            <a:pPr lvl="1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9174126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err="1"/>
              <a:t>Transition</a:t>
            </a:r>
            <a:r>
              <a:rPr lang="pt-PT" dirty="0"/>
              <a:t> </a:t>
            </a:r>
            <a:r>
              <a:rPr lang="pt-PT" dirty="0" err="1"/>
              <a:t>regeneration</a:t>
            </a:r>
            <a:r>
              <a:rPr lang="pt-PT" dirty="0"/>
              <a:t>       </a:t>
            </a:r>
            <a:r>
              <a:rPr lang="pt-PT" dirty="0" err="1"/>
              <a:t>juvenile</a:t>
            </a:r>
            <a:r>
              <a:rPr lang="pt-PT" dirty="0"/>
              <a:t> </a:t>
            </a:r>
            <a:r>
              <a:rPr lang="pt-PT" dirty="0" err="1"/>
              <a:t>stage</a:t>
            </a:r>
            <a:endParaRPr lang="en-US" dirty="0"/>
          </a:p>
        </p:txBody>
      </p:sp>
      <p:sp>
        <p:nvSpPr>
          <p:cNvPr id="1740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pt-PT" sz="2000" dirty="0"/>
              <a:t>(</a:t>
            </a:r>
            <a:r>
              <a:rPr lang="pt-PT" sz="2000" dirty="0" err="1"/>
              <a:t>based</a:t>
            </a:r>
            <a:r>
              <a:rPr lang="pt-PT" sz="2000" dirty="0"/>
              <a:t> </a:t>
            </a:r>
            <a:r>
              <a:rPr lang="pt-PT" sz="2000" dirty="0" err="1"/>
              <a:t>on</a:t>
            </a:r>
            <a:r>
              <a:rPr lang="pt-PT" sz="2000" dirty="0"/>
              <a:t> data </a:t>
            </a:r>
            <a:r>
              <a:rPr lang="pt-PT" sz="2000" dirty="0" err="1"/>
              <a:t>from</a:t>
            </a:r>
            <a:r>
              <a:rPr lang="pt-PT" sz="2000" dirty="0"/>
              <a:t> a </a:t>
            </a:r>
            <a:r>
              <a:rPr lang="pt-PT" sz="2000" dirty="0" err="1"/>
              <a:t>large</a:t>
            </a:r>
            <a:r>
              <a:rPr lang="pt-PT" sz="2000" dirty="0"/>
              <a:t> set </a:t>
            </a:r>
            <a:r>
              <a:rPr lang="pt-PT" sz="2000" dirty="0" err="1"/>
              <a:t>of</a:t>
            </a:r>
            <a:r>
              <a:rPr lang="pt-PT" sz="2000" dirty="0"/>
              <a:t> </a:t>
            </a:r>
            <a:r>
              <a:rPr lang="pt-PT" sz="2000" dirty="0" err="1"/>
              <a:t>plots</a:t>
            </a:r>
            <a:r>
              <a:rPr lang="pt-PT" sz="2000" dirty="0"/>
              <a:t> </a:t>
            </a:r>
            <a:r>
              <a:rPr lang="pt-PT" sz="2000" dirty="0" err="1"/>
              <a:t>established</a:t>
            </a:r>
            <a:r>
              <a:rPr lang="pt-PT" sz="2000" dirty="0"/>
              <a:t> in </a:t>
            </a:r>
            <a:r>
              <a:rPr lang="pt-PT" sz="2000" dirty="0" err="1"/>
              <a:t>juvenile</a:t>
            </a:r>
            <a:r>
              <a:rPr lang="pt-PT" sz="2000" dirty="0"/>
              <a:t> stands)</a:t>
            </a:r>
            <a:endParaRPr lang="en-US" sz="2000" dirty="0"/>
          </a:p>
          <a:p>
            <a:pPr lvl="1"/>
            <a:r>
              <a:rPr lang="en-US" sz="2000" dirty="0"/>
              <a:t>When a tree attains a height = 3 m, it comes to the juvenile stage and its diameter is predicted (with some random effect added):</a:t>
            </a:r>
          </a:p>
          <a:p>
            <a:pPr lvl="1"/>
            <a:endParaRPr lang="en-US" sz="2000" dirty="0"/>
          </a:p>
          <a:p>
            <a:pPr lvl="1"/>
            <a:r>
              <a:rPr lang="en-US" sz="2000" b="1" dirty="0">
                <a:latin typeface="Trebuchet MS" pitchFamily="34" charset="0"/>
              </a:rPr>
              <a:t>From then on tree </a:t>
            </a:r>
            <a:r>
              <a:rPr lang="en-US" sz="2000" b="1" dirty="0" err="1">
                <a:latin typeface="Trebuchet MS" pitchFamily="34" charset="0"/>
              </a:rPr>
              <a:t>dbh</a:t>
            </a:r>
            <a:r>
              <a:rPr lang="en-US" sz="2000" b="1" dirty="0">
                <a:latin typeface="Trebuchet MS" pitchFamily="34" charset="0"/>
              </a:rPr>
              <a:t> growth is modeled with an equation specifically developed for this stage:</a:t>
            </a:r>
          </a:p>
          <a:p>
            <a:pPr lvl="1"/>
            <a:endParaRPr lang="en-US" sz="2000" b="1" dirty="0">
              <a:latin typeface="Trebuchet MS" pitchFamily="34" charset="0"/>
            </a:endParaRPr>
          </a:p>
          <a:p>
            <a:pPr lvl="1"/>
            <a:r>
              <a:rPr lang="en-US" sz="2000" b="1" dirty="0">
                <a:latin typeface="Trebuchet MS" pitchFamily="34" charset="0"/>
              </a:rPr>
              <a:t>Tree height and crown diameter are predicted with the same functions used for the adult stage, using du estimated from</a:t>
            </a:r>
          </a:p>
          <a:p>
            <a:pPr lvl="1"/>
            <a:endParaRPr lang="en-US" sz="2000" dirty="0"/>
          </a:p>
        </p:txBody>
      </p:sp>
      <p:pic>
        <p:nvPicPr>
          <p:cNvPr id="17408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195" y="2996065"/>
            <a:ext cx="6896100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19B966E5-220C-4DCC-9C57-4357342BC6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195" y="4103006"/>
            <a:ext cx="4911725" cy="630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21C73BF-B12B-4945-83EC-9266596E3B97}"/>
              </a:ext>
            </a:extLst>
          </p:cNvPr>
          <p:cNvSpPr/>
          <p:nvPr/>
        </p:nvSpPr>
        <p:spPr>
          <a:xfrm>
            <a:off x="366182" y="5498871"/>
            <a:ext cx="32768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2" algn="just">
              <a:spcBef>
                <a:spcPct val="50000"/>
              </a:spcBef>
              <a:buClr>
                <a:srgbClr val="008000"/>
              </a:buClr>
            </a:pPr>
            <a:r>
              <a:rPr lang="pt-PT" sz="1800" dirty="0" err="1">
                <a:solidFill>
                  <a:srgbClr val="663300"/>
                </a:solidFill>
                <a:latin typeface="Trebuchet MS" pitchFamily="34" charset="0"/>
              </a:rPr>
              <a:t>du</a:t>
            </a:r>
            <a:r>
              <a:rPr lang="pt-PT" sz="1800" dirty="0">
                <a:solidFill>
                  <a:srgbClr val="663300"/>
                </a:solidFill>
                <a:latin typeface="Trebuchet MS" pitchFamily="34" charset="0"/>
              </a:rPr>
              <a:t>=-1.5276+0.8321 d</a:t>
            </a:r>
            <a:endParaRPr lang="en-US" sz="1800" dirty="0">
              <a:solidFill>
                <a:srgbClr val="663300"/>
              </a:solidFill>
              <a:latin typeface="Trebuchet MS" pitchFamily="34" charset="0"/>
            </a:endParaRPr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45543B8F-E7C7-49D0-B425-F3BB5C635CC6}"/>
              </a:ext>
            </a:extLst>
          </p:cNvPr>
          <p:cNvSpPr/>
          <p:nvPr/>
        </p:nvSpPr>
        <p:spPr bwMode="auto">
          <a:xfrm>
            <a:off x="6908800" y="800100"/>
            <a:ext cx="690880" cy="335280"/>
          </a:xfrm>
          <a:prstGeom prst="rightArrow">
            <a:avLst/>
          </a:prstGeom>
          <a:solidFill>
            <a:srgbClr val="8A5C2E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6774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4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4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4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4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74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083" grpId="0" build="p" bldLvl="2" autoUpdateAnimBg="0"/>
    </p:bld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Office\Templates\Blank Presentation.pot</Template>
  <TotalTime>4478</TotalTime>
  <Words>1384</Words>
  <Application>Microsoft Office PowerPoint</Application>
  <PresentationFormat>Widescreen</PresentationFormat>
  <Paragraphs>238</Paragraphs>
  <Slides>36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5" baseType="lpstr">
      <vt:lpstr>Arial</vt:lpstr>
      <vt:lpstr>Marlett</vt:lpstr>
      <vt:lpstr>Symbol</vt:lpstr>
      <vt:lpstr>Times New Roman</vt:lpstr>
      <vt:lpstr>Trebuchet MS</vt:lpstr>
      <vt:lpstr>Wingdings</vt:lpstr>
      <vt:lpstr>Wingdings 2</vt:lpstr>
      <vt:lpstr>Blank Presentation</vt:lpstr>
      <vt:lpstr>Clip</vt:lpstr>
      <vt:lpstr>SUBER model  The new version of the SUBER model – predicting multi products from the cork oak ecosystem</vt:lpstr>
      <vt:lpstr>SUBER model – modules</vt:lpstr>
      <vt:lpstr>SUBER model – modules</vt:lpstr>
      <vt:lpstr>Structure of the model</vt:lpstr>
      <vt:lpstr>Stages of tree development</vt:lpstr>
      <vt:lpstr>SUBER MODEL – growth module</vt:lpstr>
      <vt:lpstr>Site index curves (developed for Spain)</vt:lpstr>
      <vt:lpstr>Simulation of the regeneration of a new plantation</vt:lpstr>
      <vt:lpstr>Transition regeneration       juvenile stage</vt:lpstr>
      <vt:lpstr>Transition juvenile  adult</vt:lpstr>
      <vt:lpstr>Tree dbh growth in mature stands</vt:lpstr>
      <vt:lpstr>Growth of trees in the adult stage</vt:lpstr>
      <vt:lpstr>Cork growth - modelling options</vt:lpstr>
      <vt:lpstr>Cork growth - modelling options</vt:lpstr>
      <vt:lpstr>Cork growth modelling</vt:lpstr>
      <vt:lpstr>Cork growth modelling</vt:lpstr>
      <vt:lpstr>Cork growth modelling</vt:lpstr>
      <vt:lpstr>Evolution of cgi in sucessive debarkings</vt:lpstr>
      <vt:lpstr>SUBER MODEL – calculus module</vt:lpstr>
      <vt:lpstr>Estimation of site index</vt:lpstr>
      <vt:lpstr>Prediction of site index</vt:lpstr>
      <vt:lpstr>Estimation of site index</vt:lpstr>
      <vt:lpstr>Estimation of cork weight for different cork ages</vt:lpstr>
      <vt:lpstr>Percentage of cork back (in weight)</vt:lpstr>
      <vt:lpstr>Non-cork products and services</vt:lpstr>
      <vt:lpstr>SUBER MODEL – management module</vt:lpstr>
      <vt:lpstr>Simulation of thinnings without CI</vt:lpstr>
      <vt:lpstr>SUBER MODEL – implemented in sIMfLOR</vt:lpstr>
      <vt:lpstr>SUBER is implemented in the sIMfLOR platform </vt:lpstr>
      <vt:lpstr>SUBER MODEL – an application</vt:lpstr>
      <vt:lpstr>SUBER model – application</vt:lpstr>
      <vt:lpstr>SUBER model – application</vt:lpstr>
      <vt:lpstr>PowerPoint Presentation</vt:lpstr>
      <vt:lpstr>SUBER model – application</vt:lpstr>
      <vt:lpstr>PowerPoint Presentation</vt:lpstr>
      <vt:lpstr>PowerPoint Presentation</vt:lpstr>
    </vt:vector>
  </TitlesOfParts>
  <Company>Instituto Superior de Agronomia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DEF</dc:creator>
  <cp:lastModifiedBy>magatome</cp:lastModifiedBy>
  <cp:revision>118</cp:revision>
  <cp:lastPrinted>2020-10-29T18:40:02Z</cp:lastPrinted>
  <dcterms:created xsi:type="dcterms:W3CDTF">2000-07-17T15:59:44Z</dcterms:created>
  <dcterms:modified xsi:type="dcterms:W3CDTF">2021-11-24T12:47:18Z</dcterms:modified>
</cp:coreProperties>
</file>