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2" r:id="rId2"/>
    <p:sldId id="436" r:id="rId3"/>
    <p:sldId id="527" r:id="rId4"/>
    <p:sldId id="547" r:id="rId5"/>
    <p:sldId id="548" r:id="rId6"/>
    <p:sldId id="549" r:id="rId7"/>
    <p:sldId id="530" r:id="rId8"/>
    <p:sldId id="521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33" r:id="rId17"/>
    <p:sldId id="535" r:id="rId18"/>
    <p:sldId id="541" r:id="rId19"/>
    <p:sldId id="536" r:id="rId20"/>
    <p:sldId id="537" r:id="rId21"/>
    <p:sldId id="534" r:id="rId22"/>
    <p:sldId id="539" r:id="rId23"/>
    <p:sldId id="540" r:id="rId24"/>
    <p:sldId id="542" r:id="rId25"/>
    <p:sldId id="543" r:id="rId26"/>
    <p:sldId id="544" r:id="rId27"/>
    <p:sldId id="545" r:id="rId28"/>
    <p:sldId id="546" r:id="rId29"/>
    <p:sldId id="557" r:id="rId30"/>
    <p:sldId id="558" r:id="rId31"/>
    <p:sldId id="55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6208"/>
    <a:srgbClr val="FFFFFF"/>
    <a:srgbClr val="000000"/>
    <a:srgbClr val="00A9BE"/>
    <a:srgbClr val="948A54"/>
    <a:srgbClr val="C4BD97"/>
    <a:srgbClr val="DDD9C4"/>
    <a:srgbClr val="9933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5332" autoAdjust="0"/>
  </p:normalViewPr>
  <p:slideViewPr>
    <p:cSldViewPr snapToGrid="0">
      <p:cViewPr varScale="1">
        <p:scale>
          <a:sx n="84" d="100"/>
          <a:sy n="84" d="100"/>
        </p:scale>
        <p:origin x="547" y="82"/>
      </p:cViewPr>
      <p:guideLst>
        <p:guide orient="horz" pos="26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FCFA8-D9E6-4A5B-90A6-6C8CEA933AEF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91BB8-D13D-495A-9D47-044ECFF15B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3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1BB8-D13D-495A-9D47-044ECFF15B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14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1BB8-D13D-495A-9D47-044ECFF15B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9099" y="989939"/>
            <a:ext cx="12024000" cy="58071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</a:pP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8939" y="915566"/>
            <a:ext cx="12024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159990" y="260255"/>
            <a:ext cx="10125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EFDM - European Forestry Dynamics Model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89100" y="6427708"/>
            <a:ext cx="12063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Susana Barreiro &amp; Margarida Tomé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8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67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32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9100" y="6427708"/>
            <a:ext cx="12063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Susana Barreiro &amp; Margarida Tomé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3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8939" y="915566"/>
            <a:ext cx="12024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89099" y="260256"/>
            <a:ext cx="10494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CBM-CFS3 - Carbon Budget Model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9099" y="989939"/>
            <a:ext cx="12024000" cy="5807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100" y="6427708"/>
            <a:ext cx="12063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Susana Barreiro &amp; Margarida Tomé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5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8939" y="915566"/>
            <a:ext cx="12024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89098" y="283889"/>
            <a:ext cx="11861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GLOBIOM/G4M - Global Biosphere Management Model / Global Forest Model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9099" y="989939"/>
            <a:ext cx="12024000" cy="580710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100" y="6427708"/>
            <a:ext cx="12063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Susana Barreiro &amp; Margarida Tomé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8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78939" y="915566"/>
            <a:ext cx="120240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89099" y="283889"/>
            <a:ext cx="9889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it-IT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EFISCEN - The European Forest Information Scenario Model 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9099" y="989939"/>
            <a:ext cx="12024000" cy="580710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100" y="6427708"/>
            <a:ext cx="12063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Susana Barreiro &amp; Margarida Tomé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01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3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2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0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65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8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C955-D1C9-453E-8F6D-1EA4CEF6B9AA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Susana Barreiro &amp; Margarida Tomé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8471-CB8F-46EE-89E8-0EA95706A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07/s13595-016-0564-3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5" t="10417" b="38691"/>
          <a:stretch/>
        </p:blipFill>
        <p:spPr>
          <a:xfrm>
            <a:off x="19050" y="0"/>
            <a:ext cx="1217295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2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947656" y="980728"/>
            <a:ext cx="8296688" cy="3384376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en-GB" b="1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b="1" smtClean="0">
                <a:solidFill>
                  <a:schemeClr val="accent3">
                    <a:lumMod val="75000"/>
                  </a:schemeClr>
                </a:solidFill>
              </a:rPr>
              <a:t>Large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Scale </a:t>
            </a:r>
            <a:r>
              <a:rPr lang="en-GB" b="1" smtClean="0">
                <a:solidFill>
                  <a:schemeClr val="accent3">
                    <a:lumMod val="75000"/>
                  </a:schemeClr>
                </a:solidFill>
              </a:rPr>
              <a:t>European Simulators</a:t>
            </a:r>
            <a:endParaRPr lang="en-GB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Subtitle 1"/>
          <p:cNvSpPr txBox="1">
            <a:spLocks/>
          </p:cNvSpPr>
          <p:nvPr/>
        </p:nvSpPr>
        <p:spPr>
          <a:xfrm>
            <a:off x="3271664" y="4810446"/>
            <a:ext cx="5648672" cy="177504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b="1" dirty="0" smtClean="0">
              <a:solidFill>
                <a:srgbClr val="6633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663300"/>
                </a:solidFill>
              </a:rPr>
              <a:t>Susana Barreiro, Margarida Tomé </a:t>
            </a:r>
          </a:p>
          <a:p>
            <a:pPr marL="0" indent="0" algn="ctr">
              <a:buNone/>
            </a:pPr>
            <a:r>
              <a:rPr lang="en-US" sz="2200" b="1" dirty="0" err="1" smtClean="0">
                <a:solidFill>
                  <a:srgbClr val="663300"/>
                </a:solidFill>
              </a:rPr>
              <a:t>Instituto</a:t>
            </a:r>
            <a:r>
              <a:rPr lang="en-US" sz="2200" b="1" dirty="0" smtClean="0">
                <a:solidFill>
                  <a:srgbClr val="663300"/>
                </a:solidFill>
              </a:rPr>
              <a:t> Superior de </a:t>
            </a:r>
            <a:r>
              <a:rPr lang="en-US" sz="2200" b="1" dirty="0" err="1" smtClean="0">
                <a:solidFill>
                  <a:srgbClr val="663300"/>
                </a:solidFill>
              </a:rPr>
              <a:t>Agronomia</a:t>
            </a:r>
            <a:endParaRPr lang="en-US" sz="2200" b="1" dirty="0" smtClean="0">
              <a:solidFill>
                <a:srgbClr val="663300"/>
              </a:solidFill>
            </a:endParaRPr>
          </a:p>
          <a:p>
            <a:pPr marL="0" indent="0" algn="ctr">
              <a:buNone/>
            </a:pPr>
            <a:r>
              <a:rPr lang="en-US" sz="2200" b="1" dirty="0" err="1" smtClean="0">
                <a:solidFill>
                  <a:srgbClr val="663300"/>
                </a:solidFill>
              </a:rPr>
              <a:t>Universidade</a:t>
            </a:r>
            <a:r>
              <a:rPr lang="en-US" sz="2200" b="1" dirty="0" smtClean="0">
                <a:solidFill>
                  <a:srgbClr val="663300"/>
                </a:solidFill>
              </a:rPr>
              <a:t> de </a:t>
            </a:r>
            <a:r>
              <a:rPr lang="en-US" sz="2200" b="1" dirty="0" err="1" smtClean="0">
                <a:solidFill>
                  <a:srgbClr val="663300"/>
                </a:solidFill>
              </a:rPr>
              <a:t>Lisboa</a:t>
            </a:r>
            <a:endParaRPr lang="en-US" sz="2200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Data Sources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86917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EFISCEN is a matrix model, where areas are distributed over age and volume </a:t>
            </a:r>
            <a:r>
              <a:rPr lang="en-US" dirty="0" smtClean="0"/>
              <a:t>classes</a:t>
            </a:r>
            <a:r>
              <a:rPr lang="en-US" dirty="0"/>
              <a:t> </a:t>
            </a:r>
            <a:r>
              <a:rPr lang="en-US" dirty="0" smtClean="0"/>
              <a:t>for each forest type.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These can </a:t>
            </a:r>
            <a:r>
              <a:rPr lang="en-US" dirty="0"/>
              <a:t>be defined by region, owner-class, site-class and/or tree </a:t>
            </a:r>
            <a:r>
              <a:rPr lang="en-US" dirty="0" smtClean="0"/>
              <a:t>species.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number of forest types can differ per </a:t>
            </a:r>
            <a:r>
              <a:rPr lang="en-US" dirty="0" smtClean="0"/>
              <a:t>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separate matrix is set up for each forest type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initial distribution of </a:t>
            </a:r>
            <a:r>
              <a:rPr lang="en-US" dirty="0" smtClean="0"/>
              <a:t>area (derived </a:t>
            </a:r>
            <a:r>
              <a:rPr lang="en-US" dirty="0"/>
              <a:t>from the </a:t>
            </a:r>
            <a:r>
              <a:rPr lang="en-US" dirty="0" smtClean="0"/>
              <a:t>NFI)  </a:t>
            </a:r>
            <a:r>
              <a:rPr lang="en-US" dirty="0"/>
              <a:t>over matrices represents the state of the </a:t>
            </a:r>
            <a:r>
              <a:rPr lang="en-US" dirty="0" smtClean="0"/>
              <a:t>forest.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638112"/>
            <a:ext cx="5486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basic input data, derived from forest inventory, for each forest type:</a:t>
            </a:r>
          </a:p>
          <a:p>
            <a:endParaRPr lang="en-US" sz="8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area (ha)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average growing stock volume per hectare (m</a:t>
            </a:r>
            <a:r>
              <a:rPr lang="en-US" baseline="30000" dirty="0"/>
              <a:t>3</a:t>
            </a:r>
            <a:r>
              <a:rPr lang="en-US" dirty="0"/>
              <a:t> ha</a:t>
            </a:r>
            <a:r>
              <a:rPr lang="en-US" baseline="30000" dirty="0"/>
              <a:t>-1</a:t>
            </a:r>
            <a:r>
              <a:rPr lang="en-US" dirty="0"/>
              <a:t> 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net annual increment per age class (m</a:t>
            </a:r>
            <a:r>
              <a:rPr lang="en-US" baseline="30000" dirty="0"/>
              <a:t>3</a:t>
            </a:r>
            <a:r>
              <a:rPr lang="en-US" dirty="0"/>
              <a:t> ha</a:t>
            </a:r>
            <a:r>
              <a:rPr lang="en-US" baseline="30000" dirty="0"/>
              <a:t>-1</a:t>
            </a:r>
            <a:r>
              <a:rPr lang="en-US" dirty="0"/>
              <a:t> y</a:t>
            </a:r>
            <a:r>
              <a:rPr lang="en-US" baseline="30000" dirty="0"/>
              <a:t>r-1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8889" t="29506" r="48536" b="34280"/>
          <a:stretch/>
        </p:blipFill>
        <p:spPr>
          <a:xfrm>
            <a:off x="7417517" y="1869170"/>
            <a:ext cx="4206924" cy="3796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1286" t="29506" r="33703" b="63250"/>
          <a:stretch/>
        </p:blipFill>
        <p:spPr>
          <a:xfrm>
            <a:off x="6830141" y="5781032"/>
            <a:ext cx="2399584" cy="6512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1286" t="36505" r="33703" b="56871"/>
          <a:stretch/>
        </p:blipFill>
        <p:spPr>
          <a:xfrm>
            <a:off x="9354266" y="5797852"/>
            <a:ext cx="2399584" cy="5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2922" y="1999436"/>
            <a:ext cx="1091079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simulations, </a:t>
            </a:r>
            <a:r>
              <a:rPr lang="en-US" b="1" dirty="0"/>
              <a:t>area is transferred between matrix cells </a:t>
            </a:r>
            <a:r>
              <a:rPr lang="en-US" dirty="0"/>
              <a:t>and these </a:t>
            </a:r>
            <a:r>
              <a:rPr lang="en-US" b="1" dirty="0"/>
              <a:t>transitions</a:t>
            </a:r>
            <a:r>
              <a:rPr lang="en-US" dirty="0"/>
              <a:t> </a:t>
            </a:r>
            <a:r>
              <a:rPr lang="en-US" dirty="0" smtClean="0"/>
              <a:t>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determined </a:t>
            </a:r>
            <a:r>
              <a:rPr lang="en-US" dirty="0" smtClean="0"/>
              <a:t>by -&gt;  </a:t>
            </a:r>
            <a:r>
              <a:rPr lang="en-US" dirty="0"/>
              <a:t>natural processes (e.g., growth and mortality) 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influenced </a:t>
            </a:r>
            <a:r>
              <a:rPr lang="en-US" dirty="0"/>
              <a:t>by </a:t>
            </a:r>
            <a:r>
              <a:rPr lang="en-US" dirty="0" smtClean="0"/>
              <a:t>-&gt; management </a:t>
            </a:r>
            <a:r>
              <a:rPr lang="en-US" dirty="0"/>
              <a:t>regimes (thinning, final felling, choice of tree species in regeneration,) and changes in forest area. </a:t>
            </a:r>
            <a:endParaRPr lang="en-US" dirty="0" smtClean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Growth </a:t>
            </a:r>
            <a:r>
              <a:rPr lang="en-US" dirty="0"/>
              <a:t>dynamics are simulated by </a:t>
            </a:r>
            <a:r>
              <a:rPr lang="en-US" b="1" dirty="0"/>
              <a:t>shifting area proportions between matrix </a:t>
            </a:r>
            <a:r>
              <a:rPr lang="en-US" b="1" dirty="0" smtClean="0"/>
              <a:t>cells</a:t>
            </a:r>
            <a:r>
              <a:rPr lang="en-US" dirty="0" smtClean="0"/>
              <a:t> with estimates produced with  </a:t>
            </a:r>
            <a:r>
              <a:rPr lang="en-US" dirty="0"/>
              <a:t>model’s growth functions, which are derived from inventory data or yield tables.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each 5-year time step, the area in each matrix cell moves up one age-class to simulate ageing. </a:t>
            </a:r>
            <a:r>
              <a:rPr lang="en-US" dirty="0" smtClean="0"/>
              <a:t> Part </a:t>
            </a:r>
            <a:r>
              <a:rPr lang="en-US" dirty="0"/>
              <a:t>of the area of a cell also moves to a higher volume-class, thereby simulating volume increment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Natural </a:t>
            </a:r>
            <a:r>
              <a:rPr lang="en-US" b="1" dirty="0"/>
              <a:t>mortality </a:t>
            </a:r>
            <a:r>
              <a:rPr lang="en-US" dirty="0"/>
              <a:t>is simulated by moving a </a:t>
            </a:r>
            <a:r>
              <a:rPr lang="en-US" dirty="0" smtClean="0"/>
              <a:t>fraction (user-defined) </a:t>
            </a:r>
            <a:r>
              <a:rPr lang="en-US" dirty="0"/>
              <a:t>of the area in a certain cell one volume class down</a:t>
            </a:r>
            <a:r>
              <a:rPr lang="en-US" dirty="0" smtClean="0"/>
              <a:t>. </a:t>
            </a:r>
            <a:r>
              <a:rPr lang="en-US" dirty="0"/>
              <a:t>Only area that has not recently been thinned can be subjected to natural mortality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8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942" y="1856639"/>
            <a:ext cx="1091079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Harvest </a:t>
            </a:r>
            <a:r>
              <a:rPr lang="en-US" dirty="0"/>
              <a:t>regimes are specified at two levels in the model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First</a:t>
            </a:r>
            <a:r>
              <a:rPr lang="en-US" dirty="0"/>
              <a:t>, a basic management regime defines the period during which </a:t>
            </a:r>
            <a:r>
              <a:rPr lang="en-US" b="1" dirty="0" err="1">
                <a:solidFill>
                  <a:schemeClr val="accent3"/>
                </a:solidFill>
              </a:rPr>
              <a:t>thinnings</a:t>
            </a:r>
            <a:r>
              <a:rPr lang="en-US" dirty="0"/>
              <a:t> can take place and a minimum age for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fellings</a:t>
            </a:r>
            <a:r>
              <a:rPr lang="en-US" dirty="0"/>
              <a:t>. </a:t>
            </a:r>
            <a:endParaRPr lang="en-US" sz="8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Second</a:t>
            </a:r>
            <a:r>
              <a:rPr lang="en-US" dirty="0"/>
              <a:t>, the demand for wood is specified for </a:t>
            </a:r>
            <a:r>
              <a:rPr lang="en-US" b="1" dirty="0" err="1">
                <a:solidFill>
                  <a:schemeClr val="accent3"/>
                </a:solidFill>
              </a:rPr>
              <a:t>thinnings</a:t>
            </a:r>
            <a:r>
              <a:rPr lang="en-US" dirty="0"/>
              <a:t> and for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final felling </a:t>
            </a:r>
            <a:r>
              <a:rPr lang="en-US" dirty="0"/>
              <a:t>separately and EFISCEN will harvest the requested wood volume if available. </a:t>
            </a:r>
            <a:endParaRPr lang="en-US" dirty="0" smtClean="0"/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accent3"/>
                </a:solidFill>
              </a:rPr>
              <a:t>Thinnings</a:t>
            </a:r>
            <a:r>
              <a:rPr lang="en-US" dirty="0" smtClean="0"/>
              <a:t> </a:t>
            </a:r>
            <a:r>
              <a:rPr lang="en-US" dirty="0"/>
              <a:t>are implemented in the model by moving area one volume class down.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Final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fellings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are simulated by taking the area out of a certain cell.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During </a:t>
            </a:r>
            <a:r>
              <a:rPr lang="en-US" b="1" dirty="0" err="1">
                <a:solidFill>
                  <a:schemeClr val="accent3"/>
                </a:solidFill>
              </a:rPr>
              <a:t>thinnings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final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fellings</a:t>
            </a:r>
            <a:r>
              <a:rPr lang="en-US" dirty="0"/>
              <a:t>, logging residues are </a:t>
            </a:r>
            <a:r>
              <a:rPr lang="en-US" dirty="0" smtClean="0"/>
              <a:t>produced (can be </a:t>
            </a:r>
            <a:r>
              <a:rPr lang="en-US" dirty="0"/>
              <a:t>left in the forest to decompose or be extracted, e.g. to produce </a:t>
            </a:r>
            <a:r>
              <a:rPr lang="en-US" dirty="0" smtClean="0"/>
              <a:t>energy)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EFISCEN provides information on (future) forest resource structure (tree species, area, age-class structure, stem wood volume, increment, mortality), as well as wood removals </a:t>
            </a:r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n-US" dirty="0" smtClean="0"/>
              <a:t>5-year </a:t>
            </a:r>
            <a:r>
              <a:rPr lang="en-US" dirty="0"/>
              <a:t>time-step.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soil </a:t>
            </a:r>
            <a:r>
              <a:rPr lang="en-US" dirty="0" smtClean="0"/>
              <a:t>model </a:t>
            </a:r>
            <a:r>
              <a:rPr lang="en-US" dirty="0"/>
              <a:t>YASSO is linked to EFISCEN and can be used to provide information on forest soil carbon stocks.</a:t>
            </a:r>
          </a:p>
        </p:txBody>
      </p:sp>
    </p:spTree>
    <p:extLst>
      <p:ext uri="{BB962C8B-B14F-4D97-AF65-F5344CB8AC3E}">
        <p14:creationId xmlns:p14="http://schemas.microsoft.com/office/powerpoint/2010/main" val="314457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0556" t="23827" r="28333" b="22592"/>
          <a:stretch/>
        </p:blipFill>
        <p:spPr>
          <a:xfrm>
            <a:off x="2272862" y="1366510"/>
            <a:ext cx="6705600" cy="49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 Remarks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487" y="1865057"/>
            <a:ext cx="1124936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first European-scale forest </a:t>
            </a:r>
            <a:r>
              <a:rPr lang="en-US" dirty="0" smtClean="0"/>
              <a:t>resource models </a:t>
            </a:r>
            <a:r>
              <a:rPr lang="en-US" dirty="0"/>
              <a:t>were developed, the approach chosen </a:t>
            </a:r>
            <a:r>
              <a:rPr lang="en-US" dirty="0" smtClean="0"/>
              <a:t>(Matrix model) matched best </a:t>
            </a:r>
            <a:r>
              <a:rPr lang="en-US" dirty="0"/>
              <a:t>with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predominant forest management </a:t>
            </a:r>
            <a:r>
              <a:rPr lang="en-US" dirty="0" smtClean="0"/>
              <a:t>approach in </a:t>
            </a:r>
            <a:r>
              <a:rPr lang="en-US" dirty="0"/>
              <a:t>Europe (mostly even-aged management</a:t>
            </a:r>
            <a:r>
              <a:rPr lang="en-US" dirty="0" smtClean="0"/>
              <a:t>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data availability </a:t>
            </a:r>
            <a:r>
              <a:rPr lang="en-US" dirty="0"/>
              <a:t>(only aggregated data available</a:t>
            </a:r>
            <a:r>
              <a:rPr lang="en-US" dirty="0" smtClean="0"/>
              <a:t>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issues </a:t>
            </a:r>
            <a:r>
              <a:rPr lang="en-US" dirty="0" smtClean="0"/>
              <a:t>to be </a:t>
            </a:r>
            <a:r>
              <a:rPr lang="en-US" dirty="0"/>
              <a:t>addressed (large-scale resource availability, </a:t>
            </a:r>
            <a:r>
              <a:rPr lang="en-US" dirty="0" smtClean="0"/>
              <a:t>Member State </a:t>
            </a:r>
            <a:r>
              <a:rPr lang="en-US" dirty="0"/>
              <a:t>level carbon sequestration)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computing power </a:t>
            </a:r>
            <a:r>
              <a:rPr lang="en-US" dirty="0"/>
              <a:t>available. 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meantime… </a:t>
            </a:r>
          </a:p>
          <a:p>
            <a:endParaRPr lang="en-US" sz="800" dirty="0"/>
          </a:p>
          <a:p>
            <a:r>
              <a:rPr lang="en-US" dirty="0"/>
              <a:t>forests are becoming more heterogeneous in species and structure</a:t>
            </a:r>
          </a:p>
          <a:p>
            <a:r>
              <a:rPr lang="da-DK" dirty="0"/>
              <a:t>a </a:t>
            </a:r>
            <a:r>
              <a:rPr lang="en-US" dirty="0"/>
              <a:t>larger range of management options need to be considered</a:t>
            </a:r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dirty="0" smtClean="0"/>
              <a:t>Forestry </a:t>
            </a:r>
            <a:r>
              <a:rPr lang="en-US" dirty="0"/>
              <a:t>is now increasingly </a:t>
            </a:r>
            <a:r>
              <a:rPr lang="en-US" dirty="0" smtClean="0"/>
              <a:t>incorporating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natural </a:t>
            </a:r>
            <a:r>
              <a:rPr lang="en-US" dirty="0"/>
              <a:t>processes taking into account effects of </a:t>
            </a:r>
            <a:r>
              <a:rPr lang="en-US" dirty="0" smtClean="0"/>
              <a:t>climate change </a:t>
            </a:r>
            <a:r>
              <a:rPr lang="en-US" dirty="0"/>
              <a:t>on growth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Peng 2000</a:t>
            </a:r>
            <a:r>
              <a:rPr lang="en-US" dirty="0"/>
              <a:t>)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fulfilment </a:t>
            </a:r>
            <a:r>
              <a:rPr lang="en-US" dirty="0" smtClean="0"/>
              <a:t>of forest </a:t>
            </a:r>
            <a:r>
              <a:rPr lang="en-US" dirty="0"/>
              <a:t>functions other than wood production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Verkerk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2015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15502" y="3970313"/>
            <a:ext cx="431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policies are becoming more open </a:t>
            </a:r>
            <a:r>
              <a:rPr lang="en-US" dirty="0" smtClean="0"/>
              <a:t>        + </a:t>
            </a:r>
            <a:r>
              <a:rPr lang="en-US" dirty="0"/>
              <a:t>the computing power has increased </a:t>
            </a:r>
            <a:r>
              <a:rPr lang="en-US" dirty="0" smtClean="0"/>
              <a:t>dramatically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6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 Remarks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487" y="1838408"/>
            <a:ext cx="110884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These </a:t>
            </a:r>
            <a:r>
              <a:rPr lang="en-US" dirty="0"/>
              <a:t>developments </a:t>
            </a:r>
            <a:r>
              <a:rPr lang="en-US" dirty="0" smtClean="0"/>
              <a:t>led to the construction of </a:t>
            </a:r>
            <a:r>
              <a:rPr lang="en-US" dirty="0"/>
              <a:t>more </a:t>
            </a:r>
            <a:r>
              <a:rPr lang="en-US" b="1" dirty="0">
                <a:solidFill>
                  <a:schemeClr val="accent3"/>
                </a:solidFill>
              </a:rPr>
              <a:t>complex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3"/>
                </a:solidFill>
              </a:rPr>
              <a:t>flexible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national </a:t>
            </a:r>
            <a:r>
              <a:rPr lang="en-US" dirty="0"/>
              <a:t>projection </a:t>
            </a:r>
            <a:r>
              <a:rPr lang="en-US" dirty="0" smtClean="0"/>
              <a:t>models (individual </a:t>
            </a:r>
            <a:r>
              <a:rPr lang="en-US" dirty="0"/>
              <a:t>trees, with high geographical </a:t>
            </a:r>
            <a:r>
              <a:rPr lang="en-US" dirty="0" smtClean="0"/>
              <a:t>detail </a:t>
            </a:r>
            <a:r>
              <a:rPr lang="en-US" dirty="0"/>
              <a:t>and usually based on NFI data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Barreiro et al. 2016</a:t>
            </a:r>
            <a:r>
              <a:rPr lang="en-US" dirty="0" smtClean="0"/>
              <a:t>), sometimes </a:t>
            </a:r>
            <a:r>
              <a:rPr lang="en-US" dirty="0"/>
              <a:t>capable of incorporating anticipated </a:t>
            </a:r>
            <a:r>
              <a:rPr lang="en-US" dirty="0" smtClean="0"/>
              <a:t>future growth </a:t>
            </a:r>
            <a:r>
              <a:rPr lang="en-US" dirty="0"/>
              <a:t>changes. </a:t>
            </a:r>
            <a:endParaRPr lang="en-US" dirty="0" smtClean="0"/>
          </a:p>
          <a:p>
            <a:endParaRPr lang="en-US" dirty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tools are usually not </a:t>
            </a:r>
            <a:r>
              <a:rPr lang="en-US" dirty="0" smtClean="0"/>
              <a:t>transferable to </a:t>
            </a:r>
            <a:r>
              <a:rPr lang="en-US" dirty="0"/>
              <a:t>other countries because they are developed on </a:t>
            </a:r>
            <a:r>
              <a:rPr lang="en-US" dirty="0" smtClean="0"/>
              <a:t>very specific </a:t>
            </a:r>
            <a:r>
              <a:rPr lang="en-US" dirty="0"/>
              <a:t>national conditions and datasets. However, </a:t>
            </a:r>
            <a:r>
              <a:rPr lang="en-US" dirty="0" smtClean="0"/>
              <a:t>a clear </a:t>
            </a:r>
            <a:r>
              <a:rPr lang="en-US" dirty="0"/>
              <a:t>need can be identified for such simulation tools </a:t>
            </a:r>
            <a:r>
              <a:rPr lang="en-US" dirty="0" smtClean="0"/>
              <a:t>at the </a:t>
            </a:r>
            <a:r>
              <a:rPr lang="en-US" dirty="0"/>
              <a:t>European level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Schelhaas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2017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Such </a:t>
            </a:r>
            <a:r>
              <a:rPr lang="en-US" dirty="0"/>
              <a:t>a </a:t>
            </a:r>
            <a:r>
              <a:rPr lang="en-US" dirty="0" smtClean="0"/>
              <a:t>tool should </a:t>
            </a:r>
            <a:r>
              <a:rPr lang="en-US" dirty="0"/>
              <a:t>be able </a:t>
            </a:r>
            <a:r>
              <a:rPr lang="en-US" dirty="0" smtClean="0"/>
              <a:t>to: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1) cover a wide range of biotic and </a:t>
            </a:r>
            <a:r>
              <a:rPr lang="en-US" dirty="0" smtClean="0"/>
              <a:t>abiotic conditions,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2) have growth models sensitive to </a:t>
            </a:r>
            <a:r>
              <a:rPr lang="en-US" dirty="0" smtClean="0"/>
              <a:t>changing environments,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3) be sensitive to varying </a:t>
            </a:r>
            <a:r>
              <a:rPr lang="en-US" dirty="0" smtClean="0"/>
              <a:t>forest systems </a:t>
            </a:r>
            <a:r>
              <a:rPr lang="en-US" dirty="0"/>
              <a:t>and forest management approaches, </a:t>
            </a:r>
            <a:r>
              <a:rPr lang="en-US" dirty="0" smtClean="0"/>
              <a:t>and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4) </a:t>
            </a:r>
            <a:r>
              <a:rPr lang="en-US" dirty="0" smtClean="0"/>
              <a:t>be age-independent </a:t>
            </a:r>
            <a:r>
              <a:rPr lang="en-US" dirty="0"/>
              <a:t>and have a high geographical detail. </a:t>
            </a:r>
            <a:r>
              <a:rPr lang="en-US" dirty="0" smtClean="0"/>
              <a:t>In this </a:t>
            </a:r>
            <a:r>
              <a:rPr lang="en-US" dirty="0"/>
              <a:t>paper, we aim to develop a set of empirical </a:t>
            </a:r>
            <a:r>
              <a:rPr lang="en-US" dirty="0" smtClean="0"/>
              <a:t>individual tree growth </a:t>
            </a:r>
            <a:r>
              <a:rPr lang="en-US" dirty="0"/>
              <a:t>models that could be used in such a model </a:t>
            </a:r>
            <a:r>
              <a:rPr lang="en-US" dirty="0" smtClean="0"/>
              <a:t>at the </a:t>
            </a:r>
            <a:r>
              <a:rPr lang="en-US" dirty="0"/>
              <a:t>European scale.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r>
              <a:rPr lang="en-US" dirty="0" smtClean="0"/>
              <a:t>Originated </a:t>
            </a:r>
            <a:r>
              <a:rPr lang="en-US" dirty="0"/>
              <a:t>from </a:t>
            </a:r>
            <a:r>
              <a:rPr lang="en-US" dirty="0" smtClean="0"/>
              <a:t>collaboration: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Developed by: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EFDM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Packalen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2014</a:t>
            </a:r>
            <a:r>
              <a:rPr lang="en-US" dirty="0"/>
              <a:t>) </a:t>
            </a:r>
            <a:r>
              <a:rPr lang="en-US" dirty="0" smtClean="0"/>
              <a:t>was </a:t>
            </a:r>
            <a:r>
              <a:rPr lang="en-US" dirty="0"/>
              <a:t>developed as an option for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harmonized pan-European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forest scenario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modelling</a:t>
            </a:r>
            <a:r>
              <a:rPr lang="en-US" dirty="0"/>
              <a:t>, especially for countries that do not yet have a model of their own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r>
              <a:rPr lang="en-US" dirty="0"/>
              <a:t>EFDM was designed to use </a:t>
            </a:r>
            <a:r>
              <a:rPr lang="en-US" u="sng" dirty="0"/>
              <a:t>detailed national-level input data</a:t>
            </a:r>
            <a:r>
              <a:rPr lang="en-US" dirty="0"/>
              <a:t>, </a:t>
            </a:r>
            <a:r>
              <a:rPr lang="en-US" dirty="0" smtClean="0"/>
              <a:t>implemented in a </a:t>
            </a:r>
            <a:r>
              <a:rPr lang="en-US" u="sng" dirty="0"/>
              <a:t>matrix modelling approach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Sallnäs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1990; Nilsson et al. 1992</a:t>
            </a:r>
            <a:r>
              <a:rPr lang="en-US" dirty="0"/>
              <a:t>) 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dirty="0" smtClean="0"/>
              <a:t> it </a:t>
            </a:r>
            <a:r>
              <a:rPr lang="en-US" dirty="0"/>
              <a:t>provides a simple but flexible solution to assess the changes in the state of </a:t>
            </a:r>
            <a:r>
              <a:rPr lang="en-US" dirty="0" smtClean="0"/>
              <a:t>forest resources </a:t>
            </a:r>
            <a:r>
              <a:rPr lang="en-US" dirty="0"/>
              <a:t>under diverse forest growth and management conditions</a:t>
            </a:r>
            <a:r>
              <a:rPr lang="en-US" dirty="0" smtClean="0"/>
              <a:t>.</a:t>
            </a:r>
          </a:p>
          <a:p>
            <a:endParaRPr lang="en-US" sz="800" dirty="0" smtClean="0"/>
          </a:p>
          <a:p>
            <a:r>
              <a:rPr lang="en-US" b="1" dirty="0" smtClean="0"/>
              <a:t>even-aged forests </a:t>
            </a:r>
            <a:r>
              <a:rPr lang="en-US" dirty="0" smtClean="0"/>
              <a:t>- age </a:t>
            </a:r>
            <a:r>
              <a:rPr lang="en-US" dirty="0"/>
              <a:t>and volume </a:t>
            </a:r>
            <a:r>
              <a:rPr lang="en-US" dirty="0" smtClean="0"/>
              <a:t>classes’ matrix, while </a:t>
            </a:r>
            <a:r>
              <a:rPr lang="en-US" b="1" dirty="0" smtClean="0"/>
              <a:t>uneven-aged forests </a:t>
            </a:r>
            <a:r>
              <a:rPr lang="en-US" dirty="0" smtClean="0"/>
              <a:t>- tree </a:t>
            </a:r>
            <a:r>
              <a:rPr lang="en-US" dirty="0"/>
              <a:t>number and volume </a:t>
            </a:r>
            <a:r>
              <a:rPr lang="en-US" dirty="0" smtClean="0"/>
              <a:t>classes’ matrix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Sallnäs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2015</a:t>
            </a:r>
            <a:r>
              <a:rPr lang="en-US" dirty="0"/>
              <a:t>).</a:t>
            </a:r>
            <a:endParaRPr lang="pt-PT" sz="4400" dirty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3300" y="2994620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Finnish Forest Research Institute (</a:t>
            </a:r>
            <a:r>
              <a:rPr lang="en-US" dirty="0" err="1"/>
              <a:t>Metla</a:t>
            </a:r>
            <a:r>
              <a:rPr lang="en-US" dirty="0"/>
              <a:t>, now LUKE)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4600" y="2994620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Swedish University of Agricultural Sciences (SLU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15400" y="3000970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Forest Resources and Climate Unit of the </a:t>
            </a:r>
            <a:r>
              <a:rPr lang="en-US" dirty="0" smtClean="0"/>
              <a:t>JRC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37000" y="1899246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European Joint Research Centre (JRC)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1850" y="1899246"/>
            <a:ext cx="271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European National Forest Inventory Network (ENFIN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7736330" y="3197965"/>
            <a:ext cx="558800" cy="51664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/>
          <p:cNvSpPr/>
          <p:nvPr/>
        </p:nvSpPr>
        <p:spPr>
          <a:xfrm>
            <a:off x="4564530" y="3293997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01138" y="1806912"/>
            <a:ext cx="551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&amp;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Data Sources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/>
              <a:t>EFDM is a </a:t>
            </a:r>
            <a:r>
              <a:rPr lang="en-US" sz="2400" b="1" dirty="0"/>
              <a:t>Markov model </a:t>
            </a:r>
            <a:r>
              <a:rPr lang="en-US" sz="2400" dirty="0"/>
              <a:t>defined by “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forest types</a:t>
            </a:r>
            <a:r>
              <a:rPr lang="en-US" sz="2400" dirty="0" smtClean="0"/>
              <a:t>” and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their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corresponding transition probabilities</a:t>
            </a:r>
            <a:r>
              <a:rPr lang="en-US" sz="24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EFDM uses NFI </a:t>
            </a:r>
            <a:r>
              <a:rPr lang="en-US" sz="2000" dirty="0"/>
              <a:t>data </a:t>
            </a:r>
            <a:r>
              <a:rPr lang="en-US" sz="2000" dirty="0" smtClean="0"/>
              <a:t>following </a:t>
            </a:r>
            <a:r>
              <a:rPr lang="en-US" sz="2000" dirty="0"/>
              <a:t>steps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marL="914400" lvl="1" indent="-457200">
              <a:buAutoNum type="arabicParenBoth"/>
            </a:pPr>
            <a:r>
              <a:rPr lang="en-US" sz="2000" dirty="0" smtClean="0"/>
              <a:t>classification </a:t>
            </a:r>
            <a:r>
              <a:rPr lang="en-US" sz="2000" dirty="0"/>
              <a:t>of the state space (age and volume, or </a:t>
            </a:r>
            <a:r>
              <a:rPr lang="en-US" sz="2000" dirty="0" smtClean="0"/>
              <a:t>stem number </a:t>
            </a:r>
            <a:r>
              <a:rPr lang="en-US" sz="2000" dirty="0"/>
              <a:t>and volume) and </a:t>
            </a:r>
            <a:r>
              <a:rPr lang="en-US" sz="2000" dirty="0" smtClean="0"/>
              <a:t>“</a:t>
            </a:r>
            <a:r>
              <a:rPr lang="en-US" sz="2000" dirty="0"/>
              <a:t>forest types</a:t>
            </a:r>
            <a:r>
              <a:rPr lang="en-US" sz="2000" dirty="0" smtClean="0"/>
              <a:t>”</a:t>
            </a:r>
          </a:p>
          <a:p>
            <a:pPr marL="914400" lvl="1" indent="-457200">
              <a:buAutoNum type="arabicParenBoth"/>
            </a:pPr>
            <a:endParaRPr lang="en-US" sz="8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2</a:t>
            </a:r>
            <a:r>
              <a:rPr lang="en-US" sz="2000" dirty="0" smtClean="0"/>
              <a:t>) forest </a:t>
            </a:r>
            <a:r>
              <a:rPr lang="en-US" sz="2000" dirty="0"/>
              <a:t>initial state matrices by “forest types” </a:t>
            </a:r>
            <a:r>
              <a:rPr lang="en-US" sz="2000" dirty="0" smtClean="0"/>
              <a:t>derived </a:t>
            </a:r>
            <a:r>
              <a:rPr lang="en-US" sz="2000" dirty="0"/>
              <a:t>from the NFI data</a:t>
            </a:r>
            <a:r>
              <a:rPr lang="en-US" sz="2000" dirty="0" smtClean="0"/>
              <a:t>;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3</a:t>
            </a:r>
            <a:r>
              <a:rPr lang="en-US" sz="2000" dirty="0" smtClean="0"/>
              <a:t>) basic </a:t>
            </a:r>
            <a:r>
              <a:rPr lang="en-US" sz="2000" dirty="0"/>
              <a:t>(“no management”) transition probabilities</a:t>
            </a:r>
            <a:r>
              <a:rPr lang="en-US" sz="2000" dirty="0" smtClean="0"/>
              <a:t>;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4) transition probabilities </a:t>
            </a:r>
            <a:r>
              <a:rPr lang="en-US" sz="2000" dirty="0" smtClean="0"/>
              <a:t>for each </a:t>
            </a:r>
            <a:r>
              <a:rPr lang="en-US" sz="2000" dirty="0"/>
              <a:t>activity (e.g., thinning or final felling) to be predicted; </a:t>
            </a:r>
            <a:endParaRPr lang="en-US" sz="2000" dirty="0" smtClean="0"/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5) activity </a:t>
            </a:r>
            <a:r>
              <a:rPr lang="en-US" sz="2000" dirty="0" smtClean="0"/>
              <a:t>probabilities based </a:t>
            </a:r>
            <a:r>
              <a:rPr lang="en-US" sz="2000" dirty="0"/>
              <a:t>on the NFI data, national statistics or as specified by the </a:t>
            </a:r>
            <a:r>
              <a:rPr lang="en-US" sz="2000" dirty="0" smtClean="0"/>
              <a:t>analyst 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6) </a:t>
            </a:r>
            <a:r>
              <a:rPr lang="en-US" sz="2000" dirty="0" smtClean="0"/>
              <a:t>output requests.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898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Data Sources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/>
              <a:t>NFI plot </a:t>
            </a:r>
            <a:r>
              <a:rPr lang="en-US" sz="2000" dirty="0" smtClean="0"/>
              <a:t>data goes into a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simple classification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aggregation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/>
              <a:t>routine </a:t>
            </a:r>
            <a:r>
              <a:rPr lang="en-US" sz="2000" dirty="0" smtClean="0"/>
              <a:t>so that the </a:t>
            </a:r>
            <a:r>
              <a:rPr lang="en-US" sz="2000" dirty="0"/>
              <a:t>initial state matrices for different “forest types” can be </a:t>
            </a:r>
            <a:r>
              <a:rPr lang="en-US" sz="2000" dirty="0" smtClean="0"/>
              <a:t>derived </a:t>
            </a:r>
            <a:r>
              <a:rPr lang="en-US" dirty="0" smtClean="0"/>
              <a:t>(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charact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of forest resources for the base year of simulation)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Estimation </a:t>
            </a:r>
            <a:r>
              <a:rPr lang="en-US" sz="2000" dirty="0"/>
              <a:t>of the basic (“no management”) transition probabilities matrix can </a:t>
            </a:r>
            <a:r>
              <a:rPr lang="en-US" sz="2000" dirty="0" smtClean="0"/>
              <a:t>be based on:</a:t>
            </a:r>
          </a:p>
          <a:p>
            <a:endParaRPr lang="en-US" sz="8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(1) pairwise observations of state of the forest (e.g., as derived from </a:t>
            </a:r>
            <a:r>
              <a:rPr lang="en-US" sz="2000" dirty="0" smtClean="0"/>
              <a:t>permanent NFI </a:t>
            </a:r>
            <a:r>
              <a:rPr lang="en-US" sz="2000" dirty="0"/>
              <a:t>sample plots</a:t>
            </a:r>
            <a:r>
              <a:rPr lang="en-US" sz="2000" dirty="0" smtClean="0"/>
              <a:t>),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(2) growth observations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(3) growth and yield models </a:t>
            </a:r>
            <a:r>
              <a:rPr lang="en-US" sz="2000" dirty="0" smtClean="0"/>
              <a:t>or 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4) expert knowledge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Ideally</a:t>
            </a:r>
            <a:r>
              <a:rPr lang="en-US" sz="2000" dirty="0"/>
              <a:t>, transition probabilities are estimated from a </a:t>
            </a:r>
            <a:r>
              <a:rPr lang="en-US" sz="2000" dirty="0" smtClean="0"/>
              <a:t>large number </a:t>
            </a:r>
            <a:r>
              <a:rPr lang="en-US" sz="2000" dirty="0"/>
              <a:t>of observed transitions. In the absence of a sufficient number of observations</a:t>
            </a:r>
            <a:r>
              <a:rPr lang="en-US" sz="2000" dirty="0" smtClean="0"/>
              <a:t>, a </a:t>
            </a:r>
            <a:r>
              <a:rPr lang="en-US" sz="2000" dirty="0"/>
              <a:t>recursive Bayesian filter can be </a:t>
            </a:r>
            <a:r>
              <a:rPr lang="en-US" sz="2000" dirty="0" smtClean="0"/>
              <a:t>applied. </a:t>
            </a:r>
          </a:p>
          <a:p>
            <a:endParaRPr lang="en-US" sz="2000" dirty="0"/>
          </a:p>
          <a:p>
            <a:r>
              <a:rPr lang="en-US" sz="2000" dirty="0" smtClean="0"/>
              <a:t>Activity probabilities can differ between “forest types”.</a:t>
            </a:r>
            <a:endParaRPr lang="pt-PT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/>
              <a:t>EFDM is an area-based matrix model for which forest areas (not trees or stands</a:t>
            </a:r>
            <a:r>
              <a:rPr lang="en-US" dirty="0" smtClean="0"/>
              <a:t>) move </a:t>
            </a:r>
            <a:r>
              <a:rPr lang="en-US" dirty="0"/>
              <a:t>between elements of a set of fixed states.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In </a:t>
            </a:r>
            <a:r>
              <a:rPr lang="en-US" dirty="0"/>
              <a:t>the simulation, a set of </a:t>
            </a:r>
            <a:r>
              <a:rPr lang="en-US" dirty="0" smtClean="0"/>
              <a:t>activities such </a:t>
            </a:r>
            <a:r>
              <a:rPr lang="en-US" dirty="0"/>
              <a:t>as </a:t>
            </a:r>
            <a:r>
              <a:rPr lang="en-US" b="1" dirty="0">
                <a:solidFill>
                  <a:schemeClr val="accent3"/>
                </a:solidFill>
              </a:rPr>
              <a:t>no management</a:t>
            </a:r>
            <a:r>
              <a:rPr lang="en-US" dirty="0"/>
              <a:t>, </a:t>
            </a:r>
            <a:r>
              <a:rPr lang="en-US" b="1" dirty="0">
                <a:solidFill>
                  <a:schemeClr val="accent3"/>
                </a:solidFill>
              </a:rPr>
              <a:t>thinning</a:t>
            </a:r>
            <a:r>
              <a:rPr lang="en-US" dirty="0"/>
              <a:t>, and </a:t>
            </a:r>
            <a:r>
              <a:rPr lang="en-US" b="1" dirty="0">
                <a:solidFill>
                  <a:schemeClr val="accent3"/>
                </a:solidFill>
              </a:rPr>
              <a:t>final felling </a:t>
            </a:r>
            <a:r>
              <a:rPr lang="en-US" dirty="0"/>
              <a:t>must be defined. Each of </a:t>
            </a:r>
            <a:r>
              <a:rPr lang="en-US" dirty="0" smtClean="0"/>
              <a:t>these activities </a:t>
            </a:r>
            <a:r>
              <a:rPr lang="en-US" dirty="0"/>
              <a:t>has a </a:t>
            </a:r>
            <a:r>
              <a:rPr lang="en-US" dirty="0">
                <a:solidFill>
                  <a:schemeClr val="accent3"/>
                </a:solidFill>
              </a:rPr>
              <a:t>probability of occurrence</a:t>
            </a:r>
            <a:r>
              <a:rPr lang="en-US" dirty="0"/>
              <a:t>, and each activity is linked to a </a:t>
            </a:r>
            <a:r>
              <a:rPr lang="en-US" dirty="0" smtClean="0">
                <a:solidFill>
                  <a:schemeClr val="accent3"/>
                </a:solidFill>
              </a:rPr>
              <a:t>separate transition </a:t>
            </a:r>
            <a:r>
              <a:rPr lang="en-US" dirty="0">
                <a:solidFill>
                  <a:schemeClr val="accent3"/>
                </a:solidFill>
              </a:rPr>
              <a:t>probability matrix</a:t>
            </a:r>
            <a:r>
              <a:rPr lang="en-US" dirty="0"/>
              <a:t>. Consequently, there is a transition matrix for each “forest </a:t>
            </a:r>
            <a:r>
              <a:rPr lang="en-US" dirty="0" smtClean="0"/>
              <a:t>type” and </a:t>
            </a:r>
            <a:r>
              <a:rPr lang="en-US" dirty="0"/>
              <a:t>each activity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EFDM can be used to generate output matrices for the future state of </a:t>
            </a:r>
            <a:r>
              <a:rPr lang="en-US" dirty="0" smtClean="0"/>
              <a:t>forests assuming 3 scenarios:  “</a:t>
            </a:r>
            <a:r>
              <a:rPr lang="en-US" dirty="0">
                <a:solidFill>
                  <a:schemeClr val="accent1"/>
                </a:solidFill>
              </a:rPr>
              <a:t>no management</a:t>
            </a:r>
            <a:r>
              <a:rPr lang="en-US" dirty="0"/>
              <a:t>”, </a:t>
            </a:r>
            <a:r>
              <a:rPr lang="en-US" dirty="0" smtClean="0"/>
              <a:t>     “</a:t>
            </a:r>
            <a:r>
              <a:rPr lang="en-US" dirty="0">
                <a:solidFill>
                  <a:schemeClr val="accent1"/>
                </a:solidFill>
              </a:rPr>
              <a:t>text-book management</a:t>
            </a:r>
            <a:r>
              <a:rPr lang="en-US" dirty="0"/>
              <a:t>” or </a:t>
            </a:r>
            <a:r>
              <a:rPr lang="en-US" dirty="0" smtClean="0"/>
              <a:t> “</a:t>
            </a:r>
            <a:r>
              <a:rPr lang="en-US" dirty="0">
                <a:solidFill>
                  <a:schemeClr val="accent1"/>
                </a:solidFill>
              </a:rPr>
              <a:t>business-as-usual</a:t>
            </a:r>
            <a:r>
              <a:rPr lang="en-US" dirty="0" smtClean="0"/>
              <a:t>”.  It can </a:t>
            </a:r>
            <a:r>
              <a:rPr lang="en-US" dirty="0"/>
              <a:t>also </a:t>
            </a:r>
            <a:r>
              <a:rPr lang="en-US" dirty="0" smtClean="0"/>
              <a:t>estimate </a:t>
            </a:r>
            <a:r>
              <a:rPr lang="en-US" dirty="0"/>
              <a:t>the volume of wood harvested by </a:t>
            </a:r>
            <a:r>
              <a:rPr lang="en-US" dirty="0" smtClean="0"/>
              <a:t>“forest type” </a:t>
            </a:r>
            <a:r>
              <a:rPr lang="en-US" dirty="0"/>
              <a:t>and </a:t>
            </a:r>
            <a:r>
              <a:rPr lang="en-US" dirty="0" smtClean="0"/>
              <a:t>activity.</a:t>
            </a:r>
          </a:p>
          <a:p>
            <a:endParaRPr lang="en-US" dirty="0"/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EFDM software for even-aged forests (v.2) has been released by JRC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at: </a:t>
            </a:r>
            <a:r>
              <a:rPr lang="en-US" sz="1600" dirty="0" smtClean="0">
                <a:solidFill>
                  <a:srgbClr val="0000FF"/>
                </a:solidFill>
              </a:rPr>
              <a:t>https</a:t>
            </a:r>
            <a:r>
              <a:rPr lang="en-US" sz="1600" dirty="0">
                <a:solidFill>
                  <a:srgbClr val="0000FF"/>
                </a:solidFill>
              </a:rPr>
              <a:t>://forestwiki.jrc.ec.europa.eu/efdm/index.php/Main_Page.</a:t>
            </a:r>
            <a:endParaRPr lang="pt-PT" sz="16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5" t="10417" b="38691"/>
          <a:stretch/>
        </p:blipFill>
        <p:spPr>
          <a:xfrm>
            <a:off x="19050" y="0"/>
            <a:ext cx="12172950" cy="6858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4817" y="0"/>
            <a:ext cx="12192000" cy="6858000"/>
          </a:xfrm>
          <a:prstGeom prst="rect">
            <a:avLst/>
          </a:prstGeom>
          <a:solidFill>
            <a:schemeClr val="bg1">
              <a:alpha val="62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20285" y="1298708"/>
            <a:ext cx="1053341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  <a:cs typeface="Arial" panose="020B0604020202020204" pitchFamily="34" charset="0"/>
              </a:rPr>
              <a:t>Large-Scale tools development </a:t>
            </a:r>
            <a:r>
              <a:rPr lang="en-US" sz="2800" dirty="0" smtClean="0">
                <a:solidFill>
                  <a:schemeClr val="accent5"/>
                </a:solidFill>
                <a:cs typeface="Arial" panose="020B0604020202020204" pitchFamily="34" charset="0"/>
              </a:rPr>
              <a:t>background</a:t>
            </a:r>
          </a:p>
          <a:p>
            <a:endParaRPr lang="en-US" sz="800" dirty="0" smtClean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accent5"/>
                </a:solidFill>
                <a:cs typeface="Arial" panose="020B0604020202020204" pitchFamily="34" charset="0"/>
              </a:rPr>
              <a:t>The importance of European forest resource tools</a:t>
            </a:r>
          </a:p>
          <a:p>
            <a:endParaRPr lang="en-US" sz="800" dirty="0" smtClean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2800" dirty="0" smtClean="0">
                <a:cs typeface="Arial" panose="020B0604020202020204" pitchFamily="34" charset="0"/>
              </a:rPr>
              <a:t>European level simulation tools:</a:t>
            </a:r>
          </a:p>
          <a:p>
            <a:pPr>
              <a:spcBef>
                <a:spcPts val="200"/>
              </a:spcBef>
            </a:pPr>
            <a:endParaRPr lang="en-US" sz="800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The European Forest Information Scenario </a:t>
            </a:r>
            <a:r>
              <a:rPr lang="en-US" sz="2400" dirty="0" smtClean="0">
                <a:cs typeface="Arial" panose="020B0604020202020204" pitchFamily="34" charset="0"/>
              </a:rPr>
              <a:t>Model (EFISCEN)</a:t>
            </a:r>
            <a:endParaRPr lang="en-US" sz="2400" dirty="0"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European </a:t>
            </a:r>
            <a:r>
              <a:rPr lang="en-US" sz="2400" dirty="0" smtClean="0"/>
              <a:t>Forest Dynamics </a:t>
            </a:r>
            <a:r>
              <a:rPr lang="en-US" sz="2400" dirty="0"/>
              <a:t>Model (</a:t>
            </a:r>
            <a:r>
              <a:rPr lang="en-US" sz="2400" dirty="0" smtClean="0"/>
              <a:t>EFDM)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GLOBIOM </a:t>
            </a:r>
            <a:r>
              <a:rPr lang="da-DK" sz="2400" dirty="0" smtClean="0"/>
              <a:t>and the Global </a:t>
            </a:r>
            <a:r>
              <a:rPr lang="da-DK" sz="2400" dirty="0"/>
              <a:t>Forest Model (</a:t>
            </a:r>
            <a:r>
              <a:rPr lang="da-DK" sz="2400" dirty="0" smtClean="0"/>
              <a:t>G4M</a:t>
            </a:r>
            <a:r>
              <a:rPr lang="da-DK" sz="2400" dirty="0"/>
              <a:t>)</a:t>
            </a:r>
            <a:r>
              <a:rPr lang="da-DK" sz="2400" dirty="0" smtClean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Carbon Budget Model of the Canadian Forest Sector (CBM-CFS3)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fr-FR" sz="2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dapted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fr-FR" sz="24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European</a:t>
            </a:r>
            <a:r>
              <a:rPr lang="fr-FR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conditions</a:t>
            </a:r>
            <a:endParaRPr lang="en-US" sz="2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3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/>
              <a:t>Simple</a:t>
            </a:r>
            <a:r>
              <a:rPr lang="en-US" b="1" dirty="0"/>
              <a:t>, generic, flexible and expandable framework </a:t>
            </a:r>
            <a:r>
              <a:rPr lang="en-US" dirty="0" smtClean="0"/>
              <a:t>=&gt; </a:t>
            </a:r>
            <a:r>
              <a:rPr lang="en-US" dirty="0"/>
              <a:t>will help </a:t>
            </a:r>
            <a:r>
              <a:rPr lang="en-US" dirty="0" smtClean="0"/>
              <a:t>in harmonizing </a:t>
            </a:r>
            <a:r>
              <a:rPr lang="en-US" dirty="0"/>
              <a:t>national results for purposes such as greenhouse gas inventories or </a:t>
            </a:r>
            <a:r>
              <a:rPr lang="en-US" dirty="0" smtClean="0"/>
              <a:t>the Global </a:t>
            </a:r>
            <a:r>
              <a:rPr lang="en-US" dirty="0"/>
              <a:t>Forest Resources Assessment.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Open </a:t>
            </a:r>
            <a:r>
              <a:rPr lang="en-US" b="1" dirty="0"/>
              <a:t>source </a:t>
            </a:r>
            <a:r>
              <a:rPr lang="en-US" dirty="0" smtClean="0"/>
              <a:t>=&gt; improves </a:t>
            </a:r>
            <a:r>
              <a:rPr lang="en-US" dirty="0"/>
              <a:t>the credibility of scenario modelling at national and European levels </a:t>
            </a:r>
            <a:r>
              <a:rPr lang="en-US" dirty="0" smtClean="0"/>
              <a:t>by</a:t>
            </a:r>
            <a:r>
              <a:rPr lang="en-US" dirty="0"/>
              <a:t> </a:t>
            </a:r>
            <a:r>
              <a:rPr lang="en-US" dirty="0" smtClean="0"/>
              <a:t>facilitating: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transparency (in </a:t>
            </a:r>
            <a:r>
              <a:rPr lang="en-US" dirty="0"/>
              <a:t>documentation, evaluation of modelling </a:t>
            </a:r>
            <a:r>
              <a:rPr lang="en-US" dirty="0" smtClean="0"/>
              <a:t>results)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collaborative </a:t>
            </a:r>
            <a:r>
              <a:rPr lang="en-US" dirty="0"/>
              <a:t>development of new </a:t>
            </a:r>
            <a:r>
              <a:rPr lang="en-US" dirty="0" smtClean="0"/>
              <a:t>features</a:t>
            </a:r>
          </a:p>
          <a:p>
            <a:endParaRPr lang="en-US" dirty="0"/>
          </a:p>
          <a:p>
            <a:r>
              <a:rPr lang="en-US" b="1" dirty="0" smtClean="0"/>
              <a:t>Free</a:t>
            </a:r>
            <a:r>
              <a:rPr lang="en-US" dirty="0" smtClean="0"/>
              <a:t> </a:t>
            </a:r>
            <a:r>
              <a:rPr lang="en-US" dirty="0"/>
              <a:t>=&gt;</a:t>
            </a:r>
            <a:r>
              <a:rPr lang="en-US" dirty="0" smtClean="0"/>
              <a:t> supports capacity </a:t>
            </a:r>
            <a:r>
              <a:rPr lang="en-US" dirty="0"/>
              <a:t>building, especially in countries that do not have their own modelling tools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VALIDATION: </a:t>
            </a:r>
          </a:p>
          <a:p>
            <a:endParaRPr lang="en-US" sz="800" dirty="0"/>
          </a:p>
          <a:p>
            <a:r>
              <a:rPr lang="en-US" dirty="0" smtClean="0"/>
              <a:t>Already tested </a:t>
            </a:r>
            <a:r>
              <a:rPr lang="en-US" dirty="0"/>
              <a:t>in five </a:t>
            </a:r>
            <a:r>
              <a:rPr lang="en-US" dirty="0" smtClean="0"/>
              <a:t>countries covering </a:t>
            </a:r>
            <a:r>
              <a:rPr lang="en-US" dirty="0"/>
              <a:t>different ecological and socio-economic conditions in Europe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Packalen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al. 2014</a:t>
            </a:r>
            <a:r>
              <a:rPr lang="en-US" dirty="0" smtClean="0"/>
              <a:t>) having been considered a </a:t>
            </a:r>
            <a:r>
              <a:rPr lang="en-US" dirty="0"/>
              <a:t>feasible modelling approach </a:t>
            </a:r>
            <a:r>
              <a:rPr lang="en-US" dirty="0" smtClean="0"/>
              <a:t>at national </a:t>
            </a:r>
            <a:r>
              <a:rPr lang="en-US" dirty="0"/>
              <a:t>level, especially for tackling issues where traditional models have </a:t>
            </a:r>
            <a:r>
              <a:rPr lang="en-US" dirty="0" smtClean="0"/>
              <a:t>difficulties such </a:t>
            </a:r>
            <a:r>
              <a:rPr lang="en-US" dirty="0"/>
              <a:t>as uneven-aged forestry or management under risk.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More </a:t>
            </a:r>
            <a:r>
              <a:rPr lang="en-US" dirty="0"/>
              <a:t>thorough </a:t>
            </a:r>
            <a:r>
              <a:rPr lang="en-US" dirty="0" smtClean="0"/>
              <a:t>testing of </a:t>
            </a:r>
            <a:r>
              <a:rPr lang="en-US" dirty="0"/>
              <a:t>the basic concept for uneven-aged forests continues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Sallnäs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2015</a:t>
            </a:r>
            <a:r>
              <a:rPr lang="en-US" dirty="0"/>
              <a:t>).</a:t>
            </a: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 Remarks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r>
              <a:rPr lang="en-US" dirty="0" smtClean="0"/>
              <a:t>Developed by: </a:t>
            </a:r>
          </a:p>
          <a:p>
            <a:endParaRPr lang="en-US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dirty="0" smtClean="0"/>
              <a:t>Adapted by: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27300" y="1999073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Canadian Forest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159" y="4184650"/>
            <a:ext cx="11055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CBM-CFS3 is an inventory-based, yield-data driven model that simulates stand- and landscape-level carbon (C) dynamics for above and belowground biomass, dead wood, litter and soil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Kurz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2009</a:t>
            </a:r>
            <a:r>
              <a:rPr lang="en-US" dirty="0"/>
              <a:t>).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7300" y="3070242"/>
            <a:ext cx="195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Joint Research Centre (JRC)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7158" y="5102853"/>
            <a:ext cx="11055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dirty="0" smtClean="0"/>
              <a:t>application to </a:t>
            </a:r>
            <a:r>
              <a:rPr lang="en-US" dirty="0"/>
              <a:t>European </a:t>
            </a:r>
            <a:r>
              <a:rPr lang="en-US" dirty="0" smtClean="0"/>
              <a:t>countries changes had to be made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Pilli et al. 2013</a:t>
            </a:r>
            <a:r>
              <a:rPr lang="en-US" dirty="0" smtClean="0"/>
              <a:t>) , namely, changing the YT and adapting to include uneven-aged </a:t>
            </a:r>
            <a:r>
              <a:rPr lang="en-US" dirty="0"/>
              <a:t>forests </a:t>
            </a:r>
            <a:r>
              <a:rPr lang="en-US" dirty="0" smtClean="0"/>
              <a:t>(which cover </a:t>
            </a:r>
            <a:r>
              <a:rPr lang="en-US" dirty="0"/>
              <a:t>about 30% of </a:t>
            </a:r>
            <a:r>
              <a:rPr lang="en-US" dirty="0" smtClean="0"/>
              <a:t>Europe)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153461" y="1727201"/>
            <a:ext cx="5594039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ADAPTED</a:t>
            </a:r>
          </a:p>
          <a:p>
            <a:r>
              <a:rPr lang="en-US" dirty="0" smtClean="0"/>
              <a:t>2 </a:t>
            </a:r>
            <a:r>
              <a:rPr lang="en-US" dirty="0"/>
              <a:t>sets of YTs </a:t>
            </a:r>
            <a:r>
              <a:rPr lang="en-US" dirty="0" smtClean="0"/>
              <a:t>applied:</a:t>
            </a:r>
          </a:p>
          <a:p>
            <a:endParaRPr lang="en-US" sz="800" dirty="0" smtClean="0"/>
          </a:p>
          <a:p>
            <a:pPr marL="269875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historical library of YT – net standing volume including </a:t>
            </a:r>
            <a:r>
              <a:rPr lang="en-US" dirty="0"/>
              <a:t>the impacts of past </a:t>
            </a:r>
            <a:r>
              <a:rPr lang="en-US" dirty="0" err="1" smtClean="0"/>
              <a:t>silvicultural</a:t>
            </a:r>
            <a:r>
              <a:rPr lang="en-US" dirty="0" smtClean="0"/>
              <a:t> activities, used for initializing the model with </a:t>
            </a:r>
            <a:r>
              <a:rPr lang="en-US" dirty="0"/>
              <a:t>aboveground volume and biomass for each stand resulting from past </a:t>
            </a:r>
            <a:r>
              <a:rPr lang="en-US" dirty="0" smtClean="0"/>
              <a:t>management practices </a:t>
            </a:r>
            <a:r>
              <a:rPr lang="en-US" dirty="0"/>
              <a:t>and disturbance events</a:t>
            </a:r>
            <a:r>
              <a:rPr lang="en-US" dirty="0" smtClean="0"/>
              <a:t>.</a:t>
            </a:r>
          </a:p>
          <a:p>
            <a:pPr marL="269875"/>
            <a:endParaRPr lang="en-US" sz="800" dirty="0" smtClean="0"/>
          </a:p>
          <a:p>
            <a:pPr marL="269875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current library of YT - based on the current annual increment (CAI) representing the </a:t>
            </a:r>
            <a:r>
              <a:rPr lang="en-US" dirty="0"/>
              <a:t>gross volume yield of each </a:t>
            </a:r>
            <a:r>
              <a:rPr lang="en-US" dirty="0" smtClean="0"/>
              <a:t>stand used for predicting volume evolution  </a:t>
            </a:r>
          </a:p>
          <a:p>
            <a:endParaRPr lang="en-US" sz="800" dirty="0"/>
          </a:p>
          <a:p>
            <a:r>
              <a:rPr lang="en-US" dirty="0" smtClean="0"/>
              <a:t>This </a:t>
            </a:r>
            <a:r>
              <a:rPr lang="en-US" dirty="0"/>
              <a:t>volume is directly reduced by management and</a:t>
            </a:r>
          </a:p>
          <a:p>
            <a:r>
              <a:rPr lang="en-US" dirty="0"/>
              <a:t>natural disturbance events</a:t>
            </a:r>
            <a:r>
              <a:rPr lang="en-US" dirty="0" smtClean="0"/>
              <a:t>.</a:t>
            </a:r>
          </a:p>
          <a:p>
            <a:endParaRPr lang="en-US" sz="800" dirty="0" smtClean="0">
              <a:latin typeface="Arial" charset="0"/>
              <a:cs typeface="Arial" charset="0"/>
            </a:endParaRPr>
          </a:p>
          <a:p>
            <a:r>
              <a:rPr lang="en-US" dirty="0" smtClean="0"/>
              <a:t>Adapted </a:t>
            </a:r>
            <a:r>
              <a:rPr lang="en-US" dirty="0"/>
              <a:t>to the tree selection system using the volume </a:t>
            </a:r>
            <a:r>
              <a:rPr lang="en-US" dirty="0" smtClean="0"/>
              <a:t>and increment </a:t>
            </a:r>
            <a:r>
              <a:rPr lang="en-US" dirty="0"/>
              <a:t>data provided by NFIs for uneven-aged forests. </a:t>
            </a: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801" y="1727201"/>
            <a:ext cx="558675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ORIGINAL</a:t>
            </a:r>
          </a:p>
          <a:p>
            <a:r>
              <a:rPr lang="en-US" dirty="0" smtClean="0"/>
              <a:t>A </a:t>
            </a:r>
            <a:r>
              <a:rPr lang="en-US" dirty="0"/>
              <a:t>library of yield tables (YT) defines gross merchantable volume production by age-class for each species assuming absence of natural disturbances and management practices.</a:t>
            </a:r>
          </a:p>
          <a:p>
            <a:endParaRPr lang="en-US" sz="800" dirty="0"/>
          </a:p>
          <a:p>
            <a:r>
              <a:rPr lang="en-US" dirty="0"/>
              <a:t>Disturbance and management factors that reduce the gross merchantable volume are then applied during the model run. </a:t>
            </a:r>
          </a:p>
          <a:p>
            <a:endParaRPr lang="en-US" sz="800" dirty="0"/>
          </a:p>
          <a:p>
            <a:r>
              <a:rPr lang="en-US" dirty="0"/>
              <a:t>Species-specific, stand-level models </a:t>
            </a:r>
            <a:r>
              <a:rPr lang="en-US" dirty="0" smtClean="0"/>
              <a:t>convert </a:t>
            </a:r>
            <a:r>
              <a:rPr lang="en-US" dirty="0"/>
              <a:t>the merchantable volume production into aboveground biomass components.</a:t>
            </a:r>
          </a:p>
          <a:p>
            <a:endParaRPr lang="en-US" sz="800" dirty="0"/>
          </a:p>
          <a:p>
            <a:r>
              <a:rPr lang="en-US" dirty="0"/>
              <a:t>Belowground biomass, its increment and annual turnover are estimated using </a:t>
            </a:r>
            <a:r>
              <a:rPr lang="en-US" dirty="0" smtClean="0"/>
              <a:t>models. </a:t>
            </a:r>
            <a:r>
              <a:rPr lang="en-US" dirty="0"/>
              <a:t>Annual dead wood and foliage input are estimated as % (i.e., turnover rate) of standing biomass stock.</a:t>
            </a:r>
            <a:endParaRPr lang="pt-PT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2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Final Remarks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801" y="1727201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898344" y="2101193"/>
            <a:ext cx="104108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Canadian version of the model </a:t>
            </a:r>
            <a:r>
              <a:rPr lang="en-US" dirty="0"/>
              <a:t>was </a:t>
            </a:r>
            <a:r>
              <a:rPr lang="en-US" b="1" dirty="0"/>
              <a:t>validated</a:t>
            </a:r>
            <a:r>
              <a:rPr lang="en-US" dirty="0"/>
              <a:t> at regional and national scales in </a:t>
            </a:r>
            <a:r>
              <a:rPr lang="en-US" b="1" dirty="0"/>
              <a:t>Canada</a:t>
            </a:r>
            <a:r>
              <a:rPr lang="en-US" dirty="0"/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Kurz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Apps 1999; Stinson et al. 2011</a:t>
            </a:r>
            <a:r>
              <a:rPr lang="en-US" dirty="0"/>
              <a:t>) and </a:t>
            </a:r>
            <a:r>
              <a:rPr lang="en-US" b="1" dirty="0"/>
              <a:t>Russia</a:t>
            </a:r>
            <a:r>
              <a:rPr lang="en-US" dirty="0"/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Zamolodchikov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2008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r>
              <a:rPr lang="en-US" dirty="0" smtClean="0"/>
              <a:t>Since </a:t>
            </a:r>
            <a:r>
              <a:rPr lang="en-US" dirty="0"/>
              <a:t>2009, </a:t>
            </a:r>
            <a:r>
              <a:rPr lang="en-US" dirty="0" smtClean="0"/>
              <a:t>JRC has </a:t>
            </a:r>
            <a:r>
              <a:rPr lang="en-US" dirty="0"/>
              <a:t>been testing the CBM-CFS3 for application in EU countries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pPr marL="266700"/>
            <a:r>
              <a:rPr lang="en-US" dirty="0" smtClean="0"/>
              <a:t>It </a:t>
            </a:r>
            <a:r>
              <a:rPr lang="en-US" dirty="0"/>
              <a:t>was successfully adapted to specific forest management conditions </a:t>
            </a:r>
            <a:r>
              <a:rPr lang="en-US" dirty="0" smtClean="0"/>
              <a:t>in Europe </a:t>
            </a:r>
            <a:r>
              <a:rPr lang="en-US" dirty="0"/>
              <a:t>(e.g., uneven-aged </a:t>
            </a:r>
            <a:r>
              <a:rPr lang="en-US" dirty="0" smtClean="0"/>
              <a:t>forests</a:t>
            </a:r>
            <a:r>
              <a:rPr lang="en-US" dirty="0"/>
              <a:t>), validated at regional level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Pilli et al. 2014a</a:t>
            </a:r>
            <a:r>
              <a:rPr lang="en-US" dirty="0"/>
              <a:t>) </a:t>
            </a:r>
            <a:r>
              <a:rPr lang="en-US" dirty="0" smtClean="0"/>
              <a:t>and applied </a:t>
            </a:r>
            <a:r>
              <a:rPr lang="en-US" dirty="0"/>
              <a:t>in one country case to estimate the C balance for forest management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Pilli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2013</a:t>
            </a:r>
            <a:r>
              <a:rPr lang="en-US" dirty="0"/>
              <a:t>) and afforestation/reforestation activity reporting under the </a:t>
            </a:r>
            <a:r>
              <a:rPr lang="en-US" dirty="0" smtClean="0"/>
              <a:t>Kyoto Protocol 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Pilli et al. 2014b</a:t>
            </a:r>
            <a:r>
              <a:rPr lang="en-US" dirty="0"/>
              <a:t>).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CBM-CFS3 </a:t>
            </a:r>
            <a:r>
              <a:rPr lang="en-US" dirty="0"/>
              <a:t>is currently applied by the JRC for 26 </a:t>
            </a:r>
            <a:r>
              <a:rPr lang="en-US" dirty="0" smtClean="0"/>
              <a:t>EU countries</a:t>
            </a:r>
            <a:r>
              <a:rPr lang="en-US" dirty="0"/>
              <a:t>, mainly using information provided by NFIs and forest </a:t>
            </a:r>
            <a:r>
              <a:rPr lang="en-US" dirty="0" smtClean="0"/>
              <a:t>management plans</a:t>
            </a:r>
            <a:r>
              <a:rPr lang="en-US" dirty="0"/>
              <a:t>. </a:t>
            </a:r>
            <a:endParaRPr lang="en-US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b="1" dirty="0" smtClean="0"/>
              <a:t>Main limitation </a:t>
            </a:r>
            <a:r>
              <a:rPr lang="en-US" dirty="0" smtClean="0"/>
              <a:t>- difficulty </a:t>
            </a:r>
            <a:r>
              <a:rPr lang="en-US" dirty="0"/>
              <a:t>in </a:t>
            </a:r>
            <a:r>
              <a:rPr lang="en-US" b="1" dirty="0">
                <a:solidFill>
                  <a:schemeClr val="accent3"/>
                </a:solidFill>
              </a:rPr>
              <a:t>simulating the impacts of environmental changes </a:t>
            </a:r>
            <a:r>
              <a:rPr lang="en-US" dirty="0"/>
              <a:t>such as climate </a:t>
            </a:r>
            <a:r>
              <a:rPr lang="en-US" dirty="0" smtClean="0"/>
              <a:t>on forest </a:t>
            </a:r>
            <a:r>
              <a:rPr lang="en-US" dirty="0"/>
              <a:t>growth </a:t>
            </a:r>
            <a:r>
              <a:rPr lang="en-US" dirty="0" smtClean="0"/>
              <a:t>(the </a:t>
            </a:r>
            <a:r>
              <a:rPr lang="en-US" dirty="0"/>
              <a:t>model does not explicitly simulate the impacts of </a:t>
            </a:r>
            <a:r>
              <a:rPr lang="en-US" dirty="0" smtClean="0"/>
              <a:t>environmental variations </a:t>
            </a:r>
            <a:r>
              <a:rPr lang="en-US" dirty="0"/>
              <a:t>on </a:t>
            </a:r>
            <a:r>
              <a:rPr lang="en-US" dirty="0" smtClean="0"/>
              <a:t>yields)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800" y="1727201"/>
            <a:ext cx="11412267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r>
              <a:rPr lang="en-US" dirty="0" smtClean="0"/>
              <a:t>                                      G4M                                                                                                          GLOBIOM                                     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 smtClean="0"/>
          </a:p>
          <a:p>
            <a:pPr algn="ctr"/>
            <a:r>
              <a:rPr lang="en-US" b="1" dirty="0"/>
              <a:t>GLOBIOM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G4M</a:t>
            </a:r>
            <a:r>
              <a:rPr lang="en-US" dirty="0" smtClean="0"/>
              <a:t> </a:t>
            </a:r>
            <a:r>
              <a:rPr lang="en-US" dirty="0"/>
              <a:t>models are </a:t>
            </a:r>
            <a:r>
              <a:rPr lang="en-US" u="sng" dirty="0"/>
              <a:t>used in conjunction </a:t>
            </a:r>
            <a:r>
              <a:rPr lang="en-US" dirty="0"/>
              <a:t>to benefit from their respective strengths</a:t>
            </a:r>
          </a:p>
          <a:p>
            <a:endParaRPr lang="en-US" sz="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/>
          </a:p>
          <a:p>
            <a:endParaRPr lang="en-US" sz="2000" dirty="0">
              <a:latin typeface="Arial" charset="0"/>
              <a:cs typeface="Arial" charset="0"/>
            </a:endParaRPr>
          </a:p>
          <a:p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1075" y="1829607"/>
            <a:ext cx="2889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International </a:t>
            </a:r>
            <a:r>
              <a:rPr lang="en-US" dirty="0"/>
              <a:t>Institute for Applied Systems Analysis (IIASA)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090" y="2855343"/>
            <a:ext cx="529661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</a:t>
            </a:r>
            <a:r>
              <a:rPr lang="en-US" b="1" dirty="0"/>
              <a:t>: </a:t>
            </a:r>
            <a:r>
              <a:rPr lang="en-US" dirty="0"/>
              <a:t>Assess the mitigation potential from halting deforestation </a:t>
            </a:r>
            <a:r>
              <a:rPr lang="en-US" dirty="0" smtClean="0"/>
              <a:t>activities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Simulates the impact of wood demand predictions and carbon prices on forestry activities (afforestation, deforestation and forest management) by comparing the economic value of alternative land </a:t>
            </a:r>
            <a:r>
              <a:rPr lang="en-US" dirty="0" smtClean="0"/>
              <a:t>uses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Lacks the capability to project market developments (external projections of wood demand are required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62776" y="2855343"/>
            <a:ext cx="558129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Objective:</a:t>
            </a:r>
            <a:r>
              <a:rPr lang="en-US" b="1" dirty="0" smtClean="0"/>
              <a:t> </a:t>
            </a:r>
            <a:r>
              <a:rPr lang="en-US" dirty="0" smtClean="0"/>
              <a:t>Provide </a:t>
            </a:r>
            <a:r>
              <a:rPr lang="en-US" dirty="0"/>
              <a:t>market developments </a:t>
            </a:r>
            <a:r>
              <a:rPr lang="en-US" dirty="0" smtClean="0"/>
              <a:t>and a </a:t>
            </a:r>
            <a:r>
              <a:rPr lang="en-US" dirty="0"/>
              <a:t>fully integrated forest and agricultural sector modelling </a:t>
            </a:r>
            <a:r>
              <a:rPr lang="en-US" dirty="0" smtClean="0"/>
              <a:t>framework</a:t>
            </a:r>
          </a:p>
          <a:p>
            <a:endParaRPr lang="en-US" dirty="0"/>
          </a:p>
          <a:p>
            <a:r>
              <a:rPr lang="en-US" dirty="0" smtClean="0"/>
              <a:t>Spatially </a:t>
            </a:r>
            <a:r>
              <a:rPr lang="en-US" dirty="0"/>
              <a:t>explicit land use model that </a:t>
            </a:r>
            <a:r>
              <a:rPr lang="en-US" dirty="0" smtClean="0"/>
              <a:t>predicts </a:t>
            </a:r>
            <a:r>
              <a:rPr lang="en-US" dirty="0"/>
              <a:t>the developments of the forestry and agricultural markets, international trade, impacts on land use, and CO</a:t>
            </a:r>
            <a:r>
              <a:rPr lang="en-US" baseline="-25000" dirty="0"/>
              <a:t>2</a:t>
            </a:r>
            <a:r>
              <a:rPr lang="en-US" dirty="0"/>
              <a:t> emissions for the LULUCF sector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r>
              <a:rPr lang="en-US" dirty="0" smtClean="0"/>
              <a:t>accounts </a:t>
            </a:r>
            <a:r>
              <a:rPr lang="en-US" dirty="0"/>
              <a:t>for 10 sources of GHG emissions based on IPCC </a:t>
            </a:r>
            <a:r>
              <a:rPr lang="en-US" dirty="0" smtClean="0"/>
              <a:t>accounting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8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800" y="1727201"/>
            <a:ext cx="11412267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800" dirty="0" smtClean="0"/>
          </a:p>
          <a:p>
            <a:r>
              <a:rPr lang="en-US" dirty="0" smtClean="0"/>
              <a:t>The </a:t>
            </a:r>
            <a:r>
              <a:rPr lang="en-US" b="1" dirty="0"/>
              <a:t>G4M</a:t>
            </a:r>
            <a:r>
              <a:rPr lang="en-US" dirty="0"/>
              <a:t> and </a:t>
            </a:r>
            <a:r>
              <a:rPr lang="en-US" b="1" dirty="0"/>
              <a:t>GLOBIOM</a:t>
            </a:r>
            <a:r>
              <a:rPr lang="en-US" dirty="0"/>
              <a:t> models are currently used to </a:t>
            </a:r>
            <a:r>
              <a:rPr lang="en-US" dirty="0" smtClean="0"/>
              <a:t>study: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effects of </a:t>
            </a:r>
            <a:r>
              <a:rPr lang="en-US" dirty="0" smtClean="0"/>
              <a:t>climate change </a:t>
            </a:r>
            <a:r>
              <a:rPr lang="en-US" dirty="0"/>
              <a:t>and adaptation of management on forests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Kindermann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2013</a:t>
            </a:r>
            <a:r>
              <a:rPr lang="en-US" dirty="0" smtClean="0"/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Forest resource </a:t>
            </a:r>
            <a:r>
              <a:rPr lang="en-US" dirty="0"/>
              <a:t>developments over time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Böttcher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2012</a:t>
            </a:r>
            <a:r>
              <a:rPr lang="en-US" dirty="0"/>
              <a:t>),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EU-wide </a:t>
            </a:r>
            <a:r>
              <a:rPr lang="en-US" dirty="0"/>
              <a:t>LULUCF </a:t>
            </a:r>
            <a:r>
              <a:rPr lang="en-US" dirty="0" smtClean="0"/>
              <a:t>reference scenarios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European Commission 2013</a:t>
            </a:r>
            <a:r>
              <a:rPr lang="en-US" dirty="0"/>
              <a:t>),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soil </a:t>
            </a:r>
            <a:r>
              <a:rPr lang="en-US" dirty="0"/>
              <a:t>organic carbon mitigation potentials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Frank et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al. 2015</a:t>
            </a:r>
            <a:r>
              <a:rPr lang="en-US" dirty="0"/>
              <a:t>),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woody </a:t>
            </a:r>
            <a:r>
              <a:rPr lang="en-US" dirty="0"/>
              <a:t>biomass energy potentials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Lauri et al. 2014</a:t>
            </a:r>
            <a:r>
              <a:rPr lang="en-US" dirty="0"/>
              <a:t>).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REDD </a:t>
            </a:r>
            <a:r>
              <a:rPr lang="en-US" dirty="0"/>
              <a:t>assessments in tropical forest regions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Herrero et al. 2013</a:t>
            </a:r>
            <a:r>
              <a:rPr lang="en-US" dirty="0"/>
              <a:t>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bioenergy sustainability assessments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Forsell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2016</a:t>
            </a:r>
            <a:r>
              <a:rPr lang="en-US" dirty="0" smtClean="0"/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represent </a:t>
            </a:r>
            <a:r>
              <a:rPr lang="en-US" dirty="0"/>
              <a:t>the land use part of the IIASA integrated </a:t>
            </a:r>
            <a:r>
              <a:rPr lang="en-US" dirty="0" smtClean="0"/>
              <a:t>assessment modelling </a:t>
            </a:r>
            <a:r>
              <a:rPr lang="en-US" dirty="0"/>
              <a:t>framework MESSAGE-GLOBIOM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McCollum et al. 2014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r>
              <a:rPr lang="en-US" dirty="0"/>
              <a:t>The models have a long history of use in a </a:t>
            </a:r>
            <a:r>
              <a:rPr lang="en-US" dirty="0">
                <a:solidFill>
                  <a:schemeClr val="accent3"/>
                </a:solidFill>
              </a:rPr>
              <a:t>policy context </a:t>
            </a:r>
            <a:r>
              <a:rPr lang="en-US" dirty="0"/>
              <a:t>and </a:t>
            </a:r>
            <a:r>
              <a:rPr lang="en-US" dirty="0">
                <a:solidFill>
                  <a:schemeClr val="accent3"/>
                </a:solidFill>
              </a:rPr>
              <a:t>providing EU member state predictions of forest harvest levels and LULUCF predictions</a:t>
            </a:r>
            <a:endParaRPr lang="en-US" dirty="0" smtClean="0"/>
          </a:p>
          <a:p>
            <a:endParaRPr lang="en-US" dirty="0" smtClean="0"/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Land Use and Land Use Changes (LULUCF)</a:t>
            </a:r>
            <a:endParaRPr lang="pt-PT" sz="1600" i="1" dirty="0">
              <a:solidFill>
                <a:schemeClr val="tx1">
                  <a:lumMod val="50000"/>
                  <a:lumOff val="50000"/>
                </a:schemeClr>
              </a:solidFill>
              <a:cs typeface="Arial" charset="0"/>
            </a:endParaRP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Reducing </a:t>
            </a:r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Emissions from Deforestation and forest Degradation (REDD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pt-PT" sz="1600" i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Method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1800" y="1727201"/>
            <a:ext cx="11412267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b="1" dirty="0" smtClean="0"/>
              <a:t>G4M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90113" y="2225616"/>
            <a:ext cx="506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biomass stocks </a:t>
            </a:r>
            <a:r>
              <a:rPr lang="en-US" dirty="0"/>
              <a:t>and </a:t>
            </a:r>
            <a:r>
              <a:rPr lang="en-US" b="1" dirty="0"/>
              <a:t>forest age structure </a:t>
            </a:r>
            <a:r>
              <a:rPr lang="en-US" b="1" dirty="0" smtClean="0"/>
              <a:t>(</a:t>
            </a:r>
            <a:r>
              <a:rPr lang="en-US" dirty="0" smtClean="0"/>
              <a:t>NFI data)</a:t>
            </a:r>
          </a:p>
          <a:p>
            <a:r>
              <a:rPr lang="en-US" b="1" dirty="0" smtClean="0"/>
              <a:t>Wood demand/Harvests</a:t>
            </a:r>
            <a:r>
              <a:rPr lang="en-US" dirty="0" smtClean="0"/>
              <a:t> (GLOBBIOM)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0113" y="3150039"/>
            <a:ext cx="659920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annual increments based on net primary productivity (NPP) maps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Cramer et al. 1999</a:t>
            </a:r>
            <a:r>
              <a:rPr lang="en-US" dirty="0"/>
              <a:t>) and downscaling techniques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Kindermann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2008a</a:t>
            </a:r>
            <a:r>
              <a:rPr lang="en-US" dirty="0" smtClean="0"/>
              <a:t>) used</a:t>
            </a:r>
          </a:p>
          <a:p>
            <a:endParaRPr lang="en-US" sz="800" dirty="0"/>
          </a:p>
          <a:p>
            <a:r>
              <a:rPr lang="en-US" sz="1600" dirty="0" smtClean="0"/>
              <a:t>management </a:t>
            </a:r>
            <a:r>
              <a:rPr lang="en-US" sz="1600" dirty="0"/>
              <a:t>options </a:t>
            </a:r>
            <a:r>
              <a:rPr lang="en-US" sz="1600" dirty="0" smtClean="0">
                <a:sym typeface="Wingdings" panose="05000000000000000000" pitchFamily="2" charset="2"/>
              </a:rPr>
              <a:t> </a:t>
            </a:r>
            <a:r>
              <a:rPr lang="en-US" sz="1600" dirty="0" smtClean="0"/>
              <a:t>variations </a:t>
            </a:r>
            <a:r>
              <a:rPr lang="en-US" sz="1600" dirty="0"/>
              <a:t>of </a:t>
            </a:r>
            <a:r>
              <a:rPr lang="en-US" sz="1600" dirty="0" smtClean="0">
                <a:solidFill>
                  <a:schemeClr val="accent3"/>
                </a:solidFill>
              </a:rPr>
              <a:t>thinning levels </a:t>
            </a:r>
            <a:r>
              <a:rPr lang="en-US" sz="1600" dirty="0">
                <a:solidFill>
                  <a:schemeClr val="accent5"/>
                </a:solidFill>
              </a:rPr>
              <a:t>and</a:t>
            </a:r>
            <a:r>
              <a:rPr lang="en-US" sz="1600" dirty="0">
                <a:solidFill>
                  <a:schemeClr val="accent3"/>
                </a:solidFill>
              </a:rPr>
              <a:t> rotation </a:t>
            </a:r>
            <a:r>
              <a:rPr lang="en-US" sz="1600" dirty="0" smtClean="0">
                <a:solidFill>
                  <a:schemeClr val="accent3"/>
                </a:solidFill>
              </a:rPr>
              <a:t>lengths </a:t>
            </a:r>
            <a:r>
              <a:rPr lang="en-US" sz="1600" dirty="0" smtClean="0">
                <a:solidFill>
                  <a:schemeClr val="accent5"/>
                </a:solidFill>
              </a:rPr>
              <a:t>(which can be user-defined)</a:t>
            </a:r>
          </a:p>
          <a:p>
            <a:endParaRPr lang="en-US" sz="800" dirty="0"/>
          </a:p>
          <a:p>
            <a:r>
              <a:rPr lang="en-US" sz="1600" dirty="0" smtClean="0">
                <a:solidFill>
                  <a:schemeClr val="accent3"/>
                </a:solidFill>
              </a:rPr>
              <a:t>harvest per </a:t>
            </a:r>
            <a:r>
              <a:rPr lang="en-US" sz="1600" dirty="0">
                <a:solidFill>
                  <a:schemeClr val="accent3"/>
                </a:solidFill>
              </a:rPr>
              <a:t>country </a:t>
            </a:r>
            <a:r>
              <a:rPr lang="en-US" sz="1600" dirty="0"/>
              <a:t>is estimated </a:t>
            </a:r>
            <a:r>
              <a:rPr lang="en-US" sz="1600" dirty="0" smtClean="0"/>
              <a:t>choosing a set </a:t>
            </a:r>
            <a:r>
              <a:rPr lang="en-US" sz="1600" dirty="0"/>
              <a:t>of rotation </a:t>
            </a:r>
            <a:r>
              <a:rPr lang="en-US" sz="1600" dirty="0" smtClean="0"/>
              <a:t>lengths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total harvests &lt; wood demand =&gt; management is changed to increase harvest ultimately unmanaged areas start being managed)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total harvests &gt; wood demand  =&gt; management is changed towards carbon sequestration.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37220" y="2397579"/>
            <a:ext cx="35343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outputs: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availability </a:t>
            </a:r>
            <a:r>
              <a:rPr lang="en-US" dirty="0"/>
              <a:t>and cost of woody biomass </a:t>
            </a:r>
            <a:r>
              <a:rPr lang="en-US" dirty="0" smtClean="0"/>
              <a:t>resources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forest </a:t>
            </a:r>
            <a:r>
              <a:rPr lang="en-US" dirty="0"/>
              <a:t>area </a:t>
            </a:r>
            <a:r>
              <a:rPr lang="en-US" dirty="0" smtClean="0"/>
              <a:t>change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carbon </a:t>
            </a:r>
            <a:r>
              <a:rPr lang="en-US" dirty="0"/>
              <a:t>sequestration and emissions from </a:t>
            </a:r>
            <a:r>
              <a:rPr lang="en-US" dirty="0" smtClean="0"/>
              <a:t>forests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impacts </a:t>
            </a:r>
            <a:r>
              <a:rPr lang="en-US" dirty="0"/>
              <a:t>of carbon incentives and supply of biomass for energy and non-energy </a:t>
            </a:r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8" name="Cross 7"/>
          <p:cNvSpPr/>
          <p:nvPr/>
        </p:nvSpPr>
        <p:spPr>
          <a:xfrm>
            <a:off x="2916046" y="2891641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6200000">
            <a:off x="7442032" y="2792638"/>
            <a:ext cx="558800" cy="51664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89321" y="2150650"/>
            <a:ext cx="0" cy="406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78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800" y="1727201"/>
            <a:ext cx="11412267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b="1" dirty="0" smtClean="0"/>
              <a:t>GLOBIOM</a:t>
            </a:r>
          </a:p>
          <a:p>
            <a:endParaRPr lang="en-US" sz="1600" dirty="0" smtClean="0"/>
          </a:p>
          <a:p>
            <a:r>
              <a:rPr lang="en-US" dirty="0" smtClean="0"/>
              <a:t>Predicts developments </a:t>
            </a:r>
            <a:r>
              <a:rPr lang="en-US" dirty="0"/>
              <a:t>on the forestry and agricultural markets, </a:t>
            </a:r>
            <a:r>
              <a:rPr lang="en-US" dirty="0" smtClean="0"/>
              <a:t>international trade</a:t>
            </a:r>
            <a:r>
              <a:rPr lang="en-US" dirty="0"/>
              <a:t>, impacts on land use, and emissions and removals for the </a:t>
            </a:r>
            <a:r>
              <a:rPr lang="en-US" dirty="0" smtClean="0"/>
              <a:t>LULUCF sector.</a:t>
            </a:r>
          </a:p>
          <a:p>
            <a:endParaRPr lang="en-US" sz="800" dirty="0"/>
          </a:p>
          <a:p>
            <a:endParaRPr lang="en-US" sz="800" dirty="0"/>
          </a:p>
          <a:p>
            <a:pPr marL="534988"/>
            <a:endParaRPr lang="en-US" dirty="0" smtClean="0"/>
          </a:p>
          <a:p>
            <a:pPr marL="534988"/>
            <a:endParaRPr lang="en-US" dirty="0"/>
          </a:p>
          <a:p>
            <a:pPr marL="534988"/>
            <a:endParaRPr lang="en-US" dirty="0" smtClean="0"/>
          </a:p>
          <a:p>
            <a:pPr marL="534988"/>
            <a:endParaRPr lang="en-US" dirty="0"/>
          </a:p>
          <a:p>
            <a:pPr marL="534988"/>
            <a:endParaRPr lang="en-US" dirty="0"/>
          </a:p>
          <a:p>
            <a:pPr marL="534988"/>
            <a:endParaRPr lang="en-US" dirty="0" smtClean="0"/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pPr algn="ctr"/>
            <a:endParaRPr lang="en-US" sz="800" dirty="0" smtClean="0"/>
          </a:p>
          <a:p>
            <a:r>
              <a:rPr lang="en-US" dirty="0" smtClean="0"/>
              <a:t>Market </a:t>
            </a:r>
            <a:r>
              <a:rPr lang="en-US" dirty="0"/>
              <a:t>equilibrium for forest and agriculture products is </a:t>
            </a:r>
            <a:r>
              <a:rPr lang="en-US" dirty="0" smtClean="0"/>
              <a:t>computed by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allocating land use among production activities to maximize the sum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producer and consumer surplus</a:t>
            </a:r>
            <a:r>
              <a:rPr lang="en-US" dirty="0"/>
              <a:t>, subject to resource, technological and policy constraints</a:t>
            </a:r>
            <a:r>
              <a:rPr lang="en-US" dirty="0" smtClean="0"/>
              <a:t>. </a:t>
            </a:r>
          </a:p>
          <a:p>
            <a:endParaRPr lang="en-US" sz="800" dirty="0"/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98739" y="2968932"/>
            <a:ext cx="420106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covers the development of </a:t>
            </a:r>
            <a:r>
              <a:rPr lang="en-US" dirty="0" smtClean="0"/>
              <a:t>the: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forest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resources 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forest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based industries </a:t>
            </a:r>
            <a:r>
              <a:rPr lang="en-US" dirty="0"/>
              <a:t>(e.g. chemical </a:t>
            </a:r>
            <a:r>
              <a:rPr lang="en-US" dirty="0" smtClean="0"/>
              <a:t>and pulp</a:t>
            </a:r>
            <a:r>
              <a:rPr lang="en-US" dirty="0"/>
              <a:t>, </a:t>
            </a:r>
            <a:r>
              <a:rPr lang="en-US" dirty="0" err="1" smtClean="0"/>
              <a:t>sawnwood</a:t>
            </a:r>
            <a:r>
              <a:rPr lang="en-US" dirty="0"/>
              <a:t>, plywood, fiberboard, other industrial </a:t>
            </a:r>
            <a:r>
              <a:rPr lang="en-US" dirty="0" err="1"/>
              <a:t>roundwood</a:t>
            </a:r>
            <a:r>
              <a:rPr lang="en-US" dirty="0"/>
              <a:t>, and household fuelwood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of woody biomass </a:t>
            </a:r>
            <a:r>
              <a:rPr lang="en-US" dirty="0"/>
              <a:t>commodities for energy and material use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88139" y="2963686"/>
            <a:ext cx="6680216" cy="1200329"/>
            <a:chOff x="5388139" y="2963686"/>
            <a:chExt cx="6680216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5388139" y="2963686"/>
              <a:ext cx="25912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G4M</a:t>
              </a:r>
            </a:p>
            <a:p>
              <a:pPr marL="85725"/>
              <a:r>
                <a:rPr lang="en-US" dirty="0" smtClean="0"/>
                <a:t>available woody biomass for each forest area unit</a:t>
              </a:r>
            </a:p>
            <a:p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716991" y="2963686"/>
              <a:ext cx="33513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GLOBIOM</a:t>
              </a:r>
              <a:endParaRPr lang="en-US" b="1" dirty="0"/>
            </a:p>
            <a:p>
              <a:pPr marL="85725"/>
              <a:r>
                <a:rPr lang="en-US" dirty="0" smtClean="0"/>
                <a:t>commercial </a:t>
              </a:r>
              <a:r>
                <a:rPr lang="en-US" dirty="0" err="1"/>
                <a:t>roundwood</a:t>
              </a:r>
              <a:r>
                <a:rPr lang="en-US" dirty="0"/>
                <a:t>, </a:t>
              </a:r>
              <a:endParaRPr lang="en-US" dirty="0" smtClean="0"/>
            </a:p>
            <a:p>
              <a:pPr marL="85725"/>
              <a:r>
                <a:rPr lang="en-US" dirty="0" smtClean="0"/>
                <a:t>non-commercial </a:t>
              </a:r>
              <a:r>
                <a:rPr lang="en-US" dirty="0" err="1"/>
                <a:t>roundwood</a:t>
              </a:r>
              <a:r>
                <a:rPr lang="en-US" dirty="0"/>
                <a:t> </a:t>
              </a:r>
              <a:r>
                <a:rPr lang="en-US" dirty="0" smtClean="0"/>
                <a:t>harvest losses</a:t>
              </a:r>
              <a:endParaRPr lang="en-US" dirty="0"/>
            </a:p>
          </p:txBody>
        </p:sp>
        <p:sp>
          <p:nvSpPr>
            <p:cNvPr id="6" name="Down Arrow 5"/>
            <p:cNvSpPr/>
            <p:nvPr/>
          </p:nvSpPr>
          <p:spPr>
            <a:xfrm rot="16200000">
              <a:off x="8179271" y="3305530"/>
              <a:ext cx="558800" cy="51664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88139" y="4352321"/>
            <a:ext cx="6150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Harvest costs </a:t>
            </a:r>
            <a:r>
              <a:rPr lang="en-US" sz="1600" dirty="0"/>
              <a:t>based on G4M estimates </a:t>
            </a:r>
            <a:r>
              <a:rPr lang="en-US" sz="1600" dirty="0" smtClean="0"/>
              <a:t>(spatially </a:t>
            </a:r>
            <a:r>
              <a:rPr lang="en-US" sz="1600" dirty="0"/>
              <a:t>explicit constant unit costs that include planting, logging,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endParaRPr lang="en-US" sz="800" dirty="0" smtClean="0"/>
          </a:p>
          <a:p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</a:rPr>
              <a:t>Transport </a:t>
            </a: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costs </a:t>
            </a:r>
            <a:r>
              <a:rPr lang="en-US" sz="1600" dirty="0"/>
              <a:t>are modelled through the use of regional level constant elasticity transport cost functions</a:t>
            </a:r>
            <a:r>
              <a:rPr lang="en-US" sz="16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1800" y="1727201"/>
            <a:ext cx="11412267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b="1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VALIDATION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r>
              <a:rPr lang="en-US" dirty="0" smtClean="0"/>
              <a:t>GLOBIOM has been peer-reviewed </a:t>
            </a:r>
            <a:r>
              <a:rPr lang="en-US" dirty="0"/>
              <a:t>in various European and </a:t>
            </a:r>
            <a:r>
              <a:rPr lang="en-US" dirty="0" smtClean="0"/>
              <a:t>international projects </a:t>
            </a:r>
            <a:r>
              <a:rPr lang="en-US" dirty="0"/>
              <a:t>and scientific publications (</a:t>
            </a:r>
            <a:r>
              <a:rPr lang="en-US" dirty="0" err="1"/>
              <a:t>a.o.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Forsell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2016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Kindermann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2008a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Kindermann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2013</a:t>
            </a:r>
            <a:r>
              <a:rPr lang="en-US" dirty="0"/>
              <a:t>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Lauri et al. 2014</a:t>
            </a:r>
            <a:r>
              <a:rPr lang="en-US" dirty="0" smtClean="0"/>
              <a:t>)</a:t>
            </a:r>
          </a:p>
          <a:p>
            <a:endParaRPr lang="en-US" sz="800" dirty="0"/>
          </a:p>
          <a:p>
            <a:endParaRPr lang="en-US" sz="800" dirty="0" smtClean="0"/>
          </a:p>
          <a:p>
            <a:pPr marL="180975"/>
            <a:r>
              <a:rPr lang="en-US" dirty="0" smtClean="0"/>
              <a:t>Strengths:</a:t>
            </a:r>
          </a:p>
          <a:p>
            <a:pPr marL="180975"/>
            <a:endParaRPr lang="en-US" sz="800" dirty="0" smtClean="0"/>
          </a:p>
          <a:p>
            <a:pPr marL="638175" lvl="1"/>
            <a:r>
              <a:rPr lang="en-US" dirty="0" smtClean="0"/>
              <a:t>considers </a:t>
            </a:r>
            <a:r>
              <a:rPr lang="en-US" dirty="0"/>
              <a:t>demand and supply developments on a global level and can assess the impact of national policies in terms of </a:t>
            </a:r>
            <a:r>
              <a:rPr lang="en-US" dirty="0" smtClean="0"/>
              <a:t>trade 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dirty="0" smtClean="0"/>
              <a:t>links </a:t>
            </a:r>
            <a:r>
              <a:rPr lang="en-US" dirty="0"/>
              <a:t>countries and regions through trade of </a:t>
            </a:r>
            <a:r>
              <a:rPr lang="en-US" dirty="0" smtClean="0"/>
              <a:t>commodities</a:t>
            </a:r>
          </a:p>
          <a:p>
            <a:pPr marL="638175" lvl="1"/>
            <a:endParaRPr lang="en-US" sz="800" dirty="0" smtClean="0"/>
          </a:p>
          <a:p>
            <a:pPr marL="638175" lvl="1"/>
            <a:r>
              <a:rPr lang="en-US" dirty="0"/>
              <a:t>enables assessment </a:t>
            </a:r>
            <a:r>
              <a:rPr lang="en-US" dirty="0" smtClean="0"/>
              <a:t>of the </a:t>
            </a:r>
            <a:r>
              <a:rPr lang="en-US" dirty="0"/>
              <a:t>future share of EU domestic production where future import would originate,</a:t>
            </a:r>
          </a:p>
          <a:p>
            <a:pPr marL="638175" lvl="1"/>
            <a:r>
              <a:rPr lang="en-US" dirty="0"/>
              <a:t>and the effect of such trade on importing as well as exporting countries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dirty="0" smtClean="0"/>
              <a:t>Work </a:t>
            </a:r>
            <a:r>
              <a:rPr lang="en-US" dirty="0"/>
              <a:t>is continuously progressing to further </a:t>
            </a:r>
            <a:r>
              <a:rPr lang="en-US" b="1" dirty="0"/>
              <a:t>improve the </a:t>
            </a:r>
            <a:r>
              <a:rPr lang="en-US" b="1" dirty="0" smtClean="0"/>
              <a:t>linkages </a:t>
            </a:r>
            <a:r>
              <a:rPr lang="en-US" dirty="0" smtClean="0"/>
              <a:t>between </a:t>
            </a:r>
            <a:r>
              <a:rPr lang="en-US" b="1" dirty="0"/>
              <a:t>GLOBIOM </a:t>
            </a:r>
            <a:r>
              <a:rPr lang="en-US" dirty="0"/>
              <a:t>and</a:t>
            </a:r>
            <a:r>
              <a:rPr lang="en-US" b="1" dirty="0"/>
              <a:t> G4M</a:t>
            </a:r>
            <a:r>
              <a:rPr lang="en-US" dirty="0"/>
              <a:t> with the ultimate objective to fully merge the </a:t>
            </a:r>
            <a:r>
              <a:rPr lang="en-US" dirty="0" smtClean="0"/>
              <a:t>two models </a:t>
            </a:r>
            <a:r>
              <a:rPr lang="en-US" dirty="0"/>
              <a:t>into a single modelling framework.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36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368" y="1170432"/>
            <a:ext cx="1124712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Barreiro S, </a:t>
            </a:r>
            <a:r>
              <a:rPr lang="en-GB" sz="1400" dirty="0" err="1"/>
              <a:t>Schelhaas</a:t>
            </a:r>
            <a:r>
              <a:rPr lang="en-GB" sz="1400" dirty="0"/>
              <a:t> MJ, </a:t>
            </a:r>
            <a:r>
              <a:rPr lang="en-GB" sz="1400" dirty="0" err="1"/>
              <a:t>Kaendler</a:t>
            </a:r>
            <a:r>
              <a:rPr lang="en-GB" sz="1400" dirty="0"/>
              <a:t> G, </a:t>
            </a:r>
            <a:r>
              <a:rPr lang="en-GB" sz="1400" dirty="0" err="1"/>
              <a:t>Antón-Fernández</a:t>
            </a:r>
            <a:r>
              <a:rPr lang="en-GB" sz="1400" dirty="0"/>
              <a:t> C, Colin A, Bontemps J-D, </a:t>
            </a:r>
            <a:r>
              <a:rPr lang="en-GB" sz="1400" dirty="0" err="1"/>
              <a:t>Alberdi</a:t>
            </a:r>
            <a:r>
              <a:rPr lang="en-GB" sz="1400" dirty="0"/>
              <a:t> I, </a:t>
            </a:r>
            <a:r>
              <a:rPr lang="en-GB" sz="1400" dirty="0" err="1"/>
              <a:t>Cóndes</a:t>
            </a:r>
            <a:r>
              <a:rPr lang="en-GB" sz="1400" dirty="0"/>
              <a:t> S, </a:t>
            </a:r>
            <a:r>
              <a:rPr lang="en-GB" sz="1400" dirty="0" err="1"/>
              <a:t>Dumitru</a:t>
            </a:r>
            <a:r>
              <a:rPr lang="en-GB" sz="1400" dirty="0"/>
              <a:t> M, </a:t>
            </a:r>
            <a:r>
              <a:rPr lang="en-GB" sz="1400" dirty="0" err="1"/>
              <a:t>Ferezliev</a:t>
            </a:r>
            <a:r>
              <a:rPr lang="en-GB" sz="1400" dirty="0"/>
              <a:t> A, Fisher </a:t>
            </a:r>
            <a:r>
              <a:rPr lang="en-GB" sz="1400" dirty="0" err="1"/>
              <a:t>Ch</a:t>
            </a:r>
            <a:r>
              <a:rPr lang="en-GB" sz="1400" dirty="0"/>
              <a:t>, </a:t>
            </a:r>
            <a:r>
              <a:rPr lang="en-GB" sz="1400" dirty="0" err="1"/>
              <a:t>Gasparini</a:t>
            </a:r>
            <a:r>
              <a:rPr lang="en-GB" sz="1400" dirty="0"/>
              <a:t> P, </a:t>
            </a:r>
            <a:r>
              <a:rPr lang="en-GB" sz="1400" dirty="0" err="1"/>
              <a:t>Gschwantner</a:t>
            </a:r>
            <a:r>
              <a:rPr lang="en-GB" sz="1400" dirty="0"/>
              <a:t> </a:t>
            </a:r>
            <a:r>
              <a:rPr lang="en-GB" sz="1400" dirty="0" err="1"/>
              <a:t>Th</a:t>
            </a:r>
            <a:r>
              <a:rPr lang="en-GB" sz="1400" dirty="0"/>
              <a:t>, </a:t>
            </a:r>
            <a:r>
              <a:rPr lang="en-GB" sz="1400" dirty="0" err="1"/>
              <a:t>Kindermann</a:t>
            </a:r>
            <a:r>
              <a:rPr lang="en-GB" sz="1400" dirty="0"/>
              <a:t> G, </a:t>
            </a:r>
            <a:r>
              <a:rPr lang="en-GB" sz="1400" dirty="0" err="1"/>
              <a:t>Kjartansson</a:t>
            </a:r>
            <a:r>
              <a:rPr lang="en-GB" sz="1400" dirty="0"/>
              <a:t> B, </a:t>
            </a:r>
            <a:r>
              <a:rPr lang="en-GB" sz="1400" dirty="0" err="1"/>
              <a:t>Kovácsevics</a:t>
            </a:r>
            <a:r>
              <a:rPr lang="en-GB" sz="1400" dirty="0"/>
              <a:t> P, </a:t>
            </a:r>
            <a:r>
              <a:rPr lang="en-GB" sz="1400" dirty="0" err="1"/>
              <a:t>Kucera</a:t>
            </a:r>
            <a:r>
              <a:rPr lang="en-GB" sz="1400" dirty="0"/>
              <a:t> M, </a:t>
            </a:r>
            <a:r>
              <a:rPr lang="en-GB" sz="1400" dirty="0" err="1"/>
              <a:t>Lundström</a:t>
            </a:r>
            <a:r>
              <a:rPr lang="en-GB" sz="1400" dirty="0"/>
              <a:t> A, Marin </a:t>
            </a:r>
            <a:r>
              <a:rPr lang="en-GB" sz="1400" dirty="0" err="1"/>
              <a:t>Gh</a:t>
            </a:r>
            <a:r>
              <a:rPr lang="en-GB" sz="1400" dirty="0"/>
              <a:t>, </a:t>
            </a:r>
            <a:r>
              <a:rPr lang="en-GB" sz="1400" dirty="0" err="1"/>
              <a:t>Mozgeris</a:t>
            </a:r>
            <a:r>
              <a:rPr lang="en-GB" sz="1400" dirty="0"/>
              <a:t> G, Nord-Larsen </a:t>
            </a:r>
            <a:r>
              <a:rPr lang="en-GB" sz="1400" dirty="0" err="1"/>
              <a:t>Th</a:t>
            </a:r>
            <a:r>
              <a:rPr lang="en-GB" sz="1400" dirty="0"/>
              <a:t>, </a:t>
            </a:r>
            <a:r>
              <a:rPr lang="en-GB" sz="1400" dirty="0" err="1"/>
              <a:t>Packalen</a:t>
            </a:r>
            <a:r>
              <a:rPr lang="en-GB" sz="1400" dirty="0"/>
              <a:t> T, Redmond J, </a:t>
            </a:r>
            <a:r>
              <a:rPr lang="en-GB" sz="1400" dirty="0" err="1"/>
              <a:t>Sacchelli</a:t>
            </a:r>
            <a:r>
              <a:rPr lang="en-GB" sz="1400" dirty="0"/>
              <a:t> S, Sims A, </a:t>
            </a:r>
            <a:r>
              <a:rPr lang="en-GB" sz="1400" dirty="0" err="1"/>
              <a:t>Snorrason</a:t>
            </a:r>
            <a:r>
              <a:rPr lang="en-GB" sz="1400" dirty="0"/>
              <a:t> A, </a:t>
            </a:r>
            <a:r>
              <a:rPr lang="en-GB" sz="1400" dirty="0" err="1"/>
              <a:t>Stoyanov</a:t>
            </a:r>
            <a:r>
              <a:rPr lang="en-GB" sz="1400" dirty="0"/>
              <a:t> N, </a:t>
            </a:r>
            <a:r>
              <a:rPr lang="en-GB" sz="1400" dirty="0" err="1"/>
              <a:t>Thürig</a:t>
            </a:r>
            <a:r>
              <a:rPr lang="en-GB" sz="1400" dirty="0"/>
              <a:t> E, </a:t>
            </a:r>
            <a:r>
              <a:rPr lang="en-GB" sz="1400" dirty="0" err="1"/>
              <a:t>Wikberg</a:t>
            </a:r>
            <a:r>
              <a:rPr lang="en-GB" sz="1400" dirty="0"/>
              <a:t> P-E, (2016) Overview of methods and tools for evaluating future woody biomass availability in European countries. Annals of Forest Science 73(4): 823-837 </a:t>
            </a:r>
            <a:r>
              <a:rPr lang="en-GB" sz="1400" u="sng" dirty="0">
                <a:hlinkClick r:id="rId2"/>
              </a:rPr>
              <a:t>http://</a:t>
            </a:r>
            <a:r>
              <a:rPr lang="en-GB" sz="1400" u="sng" dirty="0" smtClean="0">
                <a:hlinkClick r:id="rId2"/>
              </a:rPr>
              <a:t>dx.doi.org/10.1007/s13595-016-0564-3</a:t>
            </a:r>
            <a:endParaRPr lang="en-GB" sz="1400" u="sng" dirty="0" smtClean="0"/>
          </a:p>
          <a:p>
            <a:endParaRPr lang="en-US" sz="800" dirty="0"/>
          </a:p>
          <a:p>
            <a:r>
              <a:rPr lang="nl-NL" sz="1400" dirty="0"/>
              <a:t>Böttcher H, Verkerk PJ, Gusti M, et al. </a:t>
            </a:r>
            <a:r>
              <a:rPr lang="en-GB" sz="1400" dirty="0"/>
              <a:t>(2012) Projection of the future EU forest CO2 sink as affected by recent bioenergy policies using two advanced forest management models. GCB Bioenergy </a:t>
            </a:r>
            <a:r>
              <a:rPr lang="en-GB" sz="1400" dirty="0" smtClean="0"/>
              <a:t>4:773-783</a:t>
            </a:r>
          </a:p>
          <a:p>
            <a:endParaRPr lang="en-US" sz="800" dirty="0"/>
          </a:p>
          <a:p>
            <a:r>
              <a:rPr lang="en-GB" sz="1400" dirty="0"/>
              <a:t>Commission E. EU Energy, Transport and GHG Emissions: Trends to 2050, Reference Scenario 2013. (2013</a:t>
            </a:r>
            <a:r>
              <a:rPr lang="en-GB" sz="1400" dirty="0" smtClean="0"/>
              <a:t>).</a:t>
            </a:r>
          </a:p>
          <a:p>
            <a:endParaRPr lang="en-US" sz="800" dirty="0"/>
          </a:p>
          <a:p>
            <a:r>
              <a:rPr lang="en-GB" sz="1400" dirty="0"/>
              <a:t>Cramer W, et al. (1999). Comparing global models of terrestrial net primary productivity (NPP): overview and key results. </a:t>
            </a:r>
            <a:r>
              <a:rPr lang="nl-NL" sz="1400" dirty="0"/>
              <a:t>Global change biology, 5:1-15 </a:t>
            </a:r>
            <a:endParaRPr lang="nl-NL" sz="1400" dirty="0" smtClean="0"/>
          </a:p>
          <a:p>
            <a:endParaRPr lang="en-US" sz="800" dirty="0"/>
          </a:p>
          <a:p>
            <a:r>
              <a:rPr lang="en-GB" sz="1400" dirty="0"/>
              <a:t>FOREST EUROPE (2015) State of Europe’s Forests </a:t>
            </a:r>
            <a:r>
              <a:rPr lang="en-GB" sz="1400" dirty="0" smtClean="0"/>
              <a:t>2015</a:t>
            </a:r>
          </a:p>
          <a:p>
            <a:endParaRPr lang="en-US" sz="800" dirty="0"/>
          </a:p>
          <a:p>
            <a:r>
              <a:rPr lang="en-GB" sz="1400" dirty="0"/>
              <a:t>FOREST EUROPE (2011) State of Europe’s Forests </a:t>
            </a:r>
            <a:r>
              <a:rPr lang="en-GB" sz="1400" dirty="0" smtClean="0"/>
              <a:t>2011</a:t>
            </a:r>
          </a:p>
          <a:p>
            <a:endParaRPr lang="en-US" sz="800" dirty="0"/>
          </a:p>
          <a:p>
            <a:r>
              <a:rPr lang="de-DE" sz="1400" dirty="0"/>
              <a:t>Forsell, N., Korosuo, A., Havlík, P., Valin, H., Lauri, P., Gusti, M., Kindermann, G., Obersteiner, M. (2016). </a:t>
            </a:r>
            <a:r>
              <a:rPr lang="en-GB" sz="1400" dirty="0"/>
              <a:t>Study on impacts on resource efficiency of future EU demand for bioenergy. Task 3: Modelling of impacts of an increased EU bioenergy demand on biomass production, use and prices. </a:t>
            </a:r>
            <a:r>
              <a:rPr lang="de-DE" sz="1400" dirty="0"/>
              <a:t>109 p</a:t>
            </a:r>
            <a:r>
              <a:rPr lang="de-DE" sz="1400" dirty="0" smtClean="0"/>
              <a:t>.</a:t>
            </a:r>
          </a:p>
          <a:p>
            <a:endParaRPr lang="en-US" sz="800" dirty="0"/>
          </a:p>
          <a:p>
            <a:r>
              <a:rPr lang="de-DE" sz="1400" dirty="0"/>
              <a:t>Frank, S., Schmid, E., Havlík, P., Schneider, U. A., Böttcher, H., Balkovič, J., &amp; Obersteiner, M. (2015). </a:t>
            </a:r>
            <a:r>
              <a:rPr lang="en-US" sz="1400" dirty="0"/>
              <a:t>The dynamic soil organic carbon mitigation potential of European cropland. Global Environmental Change, 35, 269-278</a:t>
            </a:r>
            <a:r>
              <a:rPr lang="en-US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 err="1"/>
              <a:t>Gusti</a:t>
            </a:r>
            <a:r>
              <a:rPr lang="en-GB" sz="1400" dirty="0"/>
              <a:t> M. An algorithm for simulation of forest management decisions in the global forest model. Artificial Intelligence (2010) N4:45-49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 err="1"/>
              <a:t>Havlík</a:t>
            </a:r>
            <a:r>
              <a:rPr lang="en-GB" sz="1400" dirty="0"/>
              <a:t> P, et al. Climate change mitigation through livestock system transitions. Proceedings of the National Academy of Sciences (2014) 111:3709-3714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/>
              <a:t>Herrero, M., </a:t>
            </a:r>
            <a:r>
              <a:rPr lang="en-GB" sz="1400" dirty="0" err="1"/>
              <a:t>Havlík</a:t>
            </a:r>
            <a:r>
              <a:rPr lang="en-GB" sz="1400" dirty="0"/>
              <a:t>, P., </a:t>
            </a:r>
            <a:r>
              <a:rPr lang="en-GB" sz="1400" dirty="0" err="1"/>
              <a:t>Valin</a:t>
            </a:r>
            <a:r>
              <a:rPr lang="en-GB" sz="1400" dirty="0"/>
              <a:t>, H., </a:t>
            </a:r>
            <a:r>
              <a:rPr lang="en-GB" sz="1400" dirty="0" err="1"/>
              <a:t>Notenbaert</a:t>
            </a:r>
            <a:r>
              <a:rPr lang="en-GB" sz="1400" dirty="0"/>
              <a:t>, A., </a:t>
            </a:r>
            <a:r>
              <a:rPr lang="en-GB" sz="1400" dirty="0" err="1"/>
              <a:t>Rufino</a:t>
            </a:r>
            <a:r>
              <a:rPr lang="en-GB" sz="1400" dirty="0"/>
              <a:t>, M.C., Thornton, P.K. et al. 2013 Biomass use, production, feed efficiencies, and greenhouse gas emissions from global livestock systems. Proceedings of the National Academy of Sciences, 110 (52), 20888-20893</a:t>
            </a:r>
            <a:r>
              <a:rPr lang="en-GB" sz="1400" dirty="0" smtClean="0"/>
              <a:t>.</a:t>
            </a:r>
          </a:p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Bibliographic References (1/3)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09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0660" y="1205305"/>
            <a:ext cx="10914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After the two World Wars, European forests were severely over-exploited and the demand for </a:t>
            </a:r>
            <a:r>
              <a:rPr lang="en-US" dirty="0" err="1" smtClean="0"/>
              <a:t>roundwood</a:t>
            </a:r>
            <a:r>
              <a:rPr lang="en-US" dirty="0" smtClean="0"/>
              <a:t> was expected to increase due to European post-war reconstruction activities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0660" y="1999436"/>
            <a:ext cx="1091451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There is a </a:t>
            </a:r>
            <a:r>
              <a:rPr lang="en-US" dirty="0"/>
              <a:t>long history of assessing the future development of </a:t>
            </a:r>
            <a:r>
              <a:rPr lang="en-US" dirty="0" smtClean="0"/>
              <a:t>the European </a:t>
            </a:r>
            <a:r>
              <a:rPr lang="en-US" dirty="0"/>
              <a:t>forest sector</a:t>
            </a:r>
            <a:r>
              <a:rPr lang="en-US" dirty="0" smtClean="0"/>
              <a:t>.</a:t>
            </a:r>
          </a:p>
          <a:p>
            <a:pPr algn="just"/>
            <a:endParaRPr lang="en-US" sz="800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sz="800" dirty="0" smtClean="0"/>
          </a:p>
          <a:p>
            <a:pPr algn="just"/>
            <a:endParaRPr lang="en-US" sz="800" dirty="0"/>
          </a:p>
          <a:p>
            <a:pPr algn="just"/>
            <a:endParaRPr lang="en-US" sz="800" dirty="0" smtClean="0"/>
          </a:p>
          <a:p>
            <a:pPr algn="just"/>
            <a:endParaRPr lang="en-US" sz="800" dirty="0"/>
          </a:p>
          <a:p>
            <a:pPr algn="just"/>
            <a:endParaRPr lang="en-US" sz="800" dirty="0" smtClean="0"/>
          </a:p>
          <a:p>
            <a:pPr algn="just"/>
            <a:endParaRPr lang="en-US" sz="800" dirty="0"/>
          </a:p>
          <a:p>
            <a:pPr algn="just"/>
            <a:endParaRPr lang="en-US" sz="800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sz="800" dirty="0"/>
          </a:p>
          <a:p>
            <a:pPr algn="just"/>
            <a:r>
              <a:rPr lang="en-US" dirty="0"/>
              <a:t>To increase the consistency of the outlook studies, </a:t>
            </a:r>
            <a:r>
              <a:rPr lang="en-US" dirty="0" smtClean="0"/>
              <a:t>assessments used:</a:t>
            </a:r>
          </a:p>
          <a:p>
            <a:pPr algn="just"/>
            <a:endParaRPr lang="en-US" sz="8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Internationally published data from sources such as FAOSTAT databases and Forest Europe Assessments: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FOREST EUROPE 2011, 2015</a:t>
            </a:r>
            <a:r>
              <a:rPr lang="en-US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same model, the </a:t>
            </a:r>
            <a:r>
              <a:rPr lang="en-US" dirty="0"/>
              <a:t>EFISCEN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Sallnäs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1990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Nabuurs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2007</a:t>
            </a:r>
            <a:r>
              <a:rPr lang="en-US" dirty="0"/>
              <a:t>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Schelhaas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2007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Verkerk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et al. 2014</a:t>
            </a:r>
            <a:r>
              <a:rPr lang="en-US" dirty="0" smtClean="0"/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tools development background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7463" y="2577506"/>
            <a:ext cx="152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Food and Agriculture Organization </a:t>
            </a:r>
            <a:r>
              <a:rPr lang="en-US" dirty="0"/>
              <a:t>(FAO)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7740" y="2577506"/>
            <a:ext cx="25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United Nations and the United Nations Economic Commission for Europe </a:t>
            </a:r>
            <a:r>
              <a:rPr lang="en-US" dirty="0"/>
              <a:t>(UNECE)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2774214"/>
            <a:ext cx="4705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outlook studies for the European forest </a:t>
            </a:r>
            <a:r>
              <a:rPr lang="en-US" dirty="0" smtClean="0"/>
              <a:t>sector</a:t>
            </a:r>
          </a:p>
          <a:p>
            <a:r>
              <a:rPr lang="en-US" dirty="0" smtClean="0"/>
              <a:t>(</a:t>
            </a:r>
            <a:r>
              <a:rPr lang="en-US" dirty="0"/>
              <a:t>produced </a:t>
            </a:r>
            <a:r>
              <a:rPr lang="en-US" dirty="0" smtClean="0"/>
              <a:t>~ every 10-yrs)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5394888" y="2828446"/>
            <a:ext cx="558800" cy="51664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/>
          <p:cNvSpPr/>
          <p:nvPr/>
        </p:nvSpPr>
        <p:spPr>
          <a:xfrm>
            <a:off x="2307535" y="2927449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86374" y="3937930"/>
            <a:ext cx="3880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predicting wood demand from industry and consumers and </a:t>
            </a:r>
            <a:r>
              <a:rPr lang="en-US" dirty="0" smtClean="0"/>
              <a:t>if </a:t>
            </a:r>
            <a:r>
              <a:rPr lang="en-US" dirty="0"/>
              <a:t>and how this demand could be satisfied with the available forest resources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79185" y="3937930"/>
            <a:ext cx="2544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Target audience </a:t>
            </a:r>
            <a:r>
              <a:rPr lang="en-US" u="sng" dirty="0" smtClean="0"/>
              <a:t>forest industry </a:t>
            </a:r>
            <a:r>
              <a:rPr lang="en-US" dirty="0" smtClean="0"/>
              <a:t>&amp; </a:t>
            </a:r>
            <a:r>
              <a:rPr lang="en-US" u="sng" dirty="0"/>
              <a:t>policy makers </a:t>
            </a:r>
            <a:r>
              <a:rPr lang="en-US" dirty="0"/>
              <a:t>at multiple </a:t>
            </a:r>
            <a:r>
              <a:rPr lang="en-US" dirty="0" smtClean="0"/>
              <a:t>levels</a:t>
            </a:r>
            <a:endParaRPr lang="en-US" dirty="0"/>
          </a:p>
          <a:p>
            <a:pPr algn="just"/>
            <a:endParaRPr lang="en-US" dirty="0"/>
          </a:p>
        </p:txBody>
      </p:sp>
      <p:cxnSp>
        <p:nvCxnSpPr>
          <p:cNvPr id="14" name="Straight Arrow Connector 13"/>
          <p:cNvCxnSpPr>
            <a:stCxn id="8" idx="2"/>
            <a:endCxn id="11" idx="0"/>
          </p:cNvCxnSpPr>
          <p:nvPr/>
        </p:nvCxnSpPr>
        <p:spPr>
          <a:xfrm flipH="1">
            <a:off x="7126590" y="3420545"/>
            <a:ext cx="1322005" cy="517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12" idx="0"/>
          </p:cNvCxnSpPr>
          <p:nvPr/>
        </p:nvCxnSpPr>
        <p:spPr>
          <a:xfrm>
            <a:off x="8448595" y="3420545"/>
            <a:ext cx="2302915" cy="517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19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368" y="1170432"/>
            <a:ext cx="112471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Kindermann</a:t>
            </a:r>
            <a:r>
              <a:rPr lang="en-GB" sz="1400" dirty="0" smtClean="0"/>
              <a:t> </a:t>
            </a:r>
            <a:r>
              <a:rPr lang="en-GB" sz="1400" dirty="0"/>
              <a:t>G, </a:t>
            </a:r>
            <a:r>
              <a:rPr lang="en-GB" sz="1400" dirty="0" err="1"/>
              <a:t>Obersteiner</a:t>
            </a:r>
            <a:r>
              <a:rPr lang="en-GB" sz="1400" dirty="0"/>
              <a:t> M, </a:t>
            </a:r>
            <a:r>
              <a:rPr lang="en-GB" sz="1400" dirty="0" err="1"/>
              <a:t>Sohngen</a:t>
            </a:r>
            <a:r>
              <a:rPr lang="en-GB" sz="1400" dirty="0"/>
              <a:t> B, et al. (2008a) Global cost estimates of reducing carbon emissions through avoided deforestation. PNAS </a:t>
            </a:r>
            <a:r>
              <a:rPr lang="en-GB" sz="1400" dirty="0" smtClean="0"/>
              <a:t>105:10302-10307</a:t>
            </a:r>
          </a:p>
          <a:p>
            <a:endParaRPr lang="en-US" sz="800" dirty="0"/>
          </a:p>
          <a:p>
            <a:r>
              <a:rPr lang="en-GB" sz="1400" dirty="0" err="1"/>
              <a:t>Kindermann</a:t>
            </a:r>
            <a:r>
              <a:rPr lang="en-GB" sz="1400" dirty="0"/>
              <a:t>, G.E., </a:t>
            </a:r>
            <a:r>
              <a:rPr lang="en-GB" sz="1400" dirty="0" smtClean="0"/>
              <a:t>McCallum</a:t>
            </a:r>
            <a:r>
              <a:rPr lang="en-GB" sz="1400" dirty="0"/>
              <a:t>, I., Fritz, S. and </a:t>
            </a:r>
            <a:r>
              <a:rPr lang="en-GB" sz="1400" dirty="0" err="1"/>
              <a:t>Obersteiner</a:t>
            </a:r>
            <a:r>
              <a:rPr lang="en-GB" sz="1400" dirty="0"/>
              <a:t>, M. (2008b) A global forest growing stock, biomass and carbon map based on FAO statistics. Silva </a:t>
            </a:r>
            <a:r>
              <a:rPr lang="en-GB" sz="1400" dirty="0" err="1"/>
              <a:t>Fennica</a:t>
            </a:r>
            <a:r>
              <a:rPr lang="en-GB" sz="1400" dirty="0"/>
              <a:t>, 42 (3), 387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 err="1"/>
              <a:t>Kindermann</a:t>
            </a:r>
            <a:r>
              <a:rPr lang="en-GB" sz="1400" dirty="0"/>
              <a:t> G, </a:t>
            </a:r>
            <a:r>
              <a:rPr lang="en-GB" sz="1400" dirty="0" err="1"/>
              <a:t>Schorghuber</a:t>
            </a:r>
            <a:r>
              <a:rPr lang="en-GB" sz="1400" dirty="0"/>
              <a:t> S, </a:t>
            </a:r>
            <a:r>
              <a:rPr lang="en-GB" sz="1400" dirty="0" err="1"/>
              <a:t>Linkosalo</a:t>
            </a:r>
            <a:r>
              <a:rPr lang="en-GB" sz="1400" dirty="0"/>
              <a:t> T, et al. (2013) Potential stocks and increments of woody biomass in the European Union under different management and climate scenarios. Carbon Balance Manage 8, 2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 err="1"/>
              <a:t>Kurz</a:t>
            </a:r>
            <a:r>
              <a:rPr lang="en-GB" sz="1400" dirty="0"/>
              <a:t> WA, Apps MJ (1999) A 70-year retrospective analysis of carbon fluxes in the Canadian forest sector. </a:t>
            </a:r>
            <a:r>
              <a:rPr lang="en-GB" sz="1400" dirty="0" err="1"/>
              <a:t>Ecol</a:t>
            </a:r>
            <a:r>
              <a:rPr lang="en-GB" sz="1400" dirty="0"/>
              <a:t> </a:t>
            </a:r>
            <a:r>
              <a:rPr lang="en-GB" sz="1400" dirty="0" err="1"/>
              <a:t>Appl</a:t>
            </a:r>
            <a:r>
              <a:rPr lang="en-GB" sz="1400" dirty="0"/>
              <a:t>, 9, </a:t>
            </a:r>
            <a:r>
              <a:rPr lang="en-GB" sz="1400" dirty="0" smtClean="0"/>
              <a:t>526–547</a:t>
            </a:r>
          </a:p>
          <a:p>
            <a:endParaRPr lang="en-US" sz="800" dirty="0"/>
          </a:p>
          <a:p>
            <a:r>
              <a:rPr lang="en-GB" sz="1400" dirty="0" err="1"/>
              <a:t>Kurz</a:t>
            </a:r>
            <a:r>
              <a:rPr lang="en-GB" sz="1400" dirty="0"/>
              <a:t> WA, </a:t>
            </a:r>
            <a:r>
              <a:rPr lang="en-GB" sz="1400" dirty="0" err="1"/>
              <a:t>Dymond</a:t>
            </a:r>
            <a:r>
              <a:rPr lang="en-GB" sz="1400" dirty="0"/>
              <a:t> CC, White TM, et al. (2009) CBM-CFS3: A model of carbon-dynamics in forestry and land-use change implementing IPCC standards. </a:t>
            </a:r>
            <a:r>
              <a:rPr lang="de-DE" sz="1400" dirty="0"/>
              <a:t>Ecol Model </a:t>
            </a:r>
            <a:r>
              <a:rPr lang="de-DE" sz="1400" dirty="0" smtClean="0"/>
              <a:t>220:480-504</a:t>
            </a:r>
          </a:p>
          <a:p>
            <a:endParaRPr lang="en-US" sz="800" dirty="0"/>
          </a:p>
          <a:p>
            <a:r>
              <a:rPr lang="de-DE" sz="1400" dirty="0"/>
              <a:t>Lauri, P., Havlík, P., Kindermann, G., Forsell, N., Böttcher, H., &amp; Obersteiner, M. (2014). </a:t>
            </a:r>
            <a:r>
              <a:rPr lang="en-GB" sz="1400" dirty="0"/>
              <a:t>Woody biomass energy potential in 2050. Energy Policy, 66, 19-31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/>
              <a:t>McCollum, D., </a:t>
            </a:r>
            <a:r>
              <a:rPr lang="en-GB" sz="1400" dirty="0" err="1"/>
              <a:t>Krey</a:t>
            </a:r>
            <a:r>
              <a:rPr lang="en-GB" sz="1400" dirty="0"/>
              <a:t>, V., </a:t>
            </a:r>
            <a:r>
              <a:rPr lang="en-GB" sz="1400" dirty="0" err="1"/>
              <a:t>Kolp</a:t>
            </a:r>
            <a:r>
              <a:rPr lang="en-GB" sz="1400" dirty="0"/>
              <a:t>, P., Nagai, Y., </a:t>
            </a:r>
            <a:r>
              <a:rPr lang="en-GB" sz="1400" dirty="0" err="1"/>
              <a:t>Riahi</a:t>
            </a:r>
            <a:r>
              <a:rPr lang="en-GB" sz="1400" dirty="0"/>
              <a:t>, K. 2014. Transport electrification: A key element for energy system transformation and climate stabilization. </a:t>
            </a:r>
            <a:r>
              <a:rPr lang="en-GB" sz="1400" dirty="0" err="1"/>
              <a:t>Clim</a:t>
            </a:r>
            <a:r>
              <a:rPr lang="en-GB" sz="1400" dirty="0"/>
              <a:t>. Change 123(3): 651-664. </a:t>
            </a:r>
            <a:endParaRPr lang="en-GB" sz="1400" dirty="0" smtClean="0"/>
          </a:p>
          <a:p>
            <a:endParaRPr lang="en-US" sz="800" dirty="0"/>
          </a:p>
          <a:p>
            <a:r>
              <a:rPr lang="nl-NL" sz="1400" dirty="0" smtClean="0"/>
              <a:t>Nabuurs </a:t>
            </a:r>
            <a:r>
              <a:rPr lang="nl-NL" sz="1400" dirty="0"/>
              <a:t>GJ, Goede DM, Michie B, et al. </a:t>
            </a:r>
            <a:r>
              <a:rPr lang="en-GB" sz="1400" dirty="0"/>
              <a:t>(2002) Long term international impacts of nature oriented forest management on European forests - an assessment with the EFISCEN model. Journal of World Forest Resource Management </a:t>
            </a:r>
            <a:r>
              <a:rPr lang="en-GB" sz="1400" dirty="0" smtClean="0"/>
              <a:t>9:101-129</a:t>
            </a:r>
          </a:p>
          <a:p>
            <a:endParaRPr lang="en-US" sz="800" dirty="0"/>
          </a:p>
          <a:p>
            <a:r>
              <a:rPr lang="en-GB" sz="1400" dirty="0" err="1"/>
              <a:t>Nabuurs</a:t>
            </a:r>
            <a:r>
              <a:rPr lang="en-GB" sz="1400" dirty="0"/>
              <a:t> GJ, </a:t>
            </a:r>
            <a:r>
              <a:rPr lang="en-GB" sz="1400" dirty="0" err="1"/>
              <a:t>Pussinen</a:t>
            </a:r>
            <a:r>
              <a:rPr lang="en-GB" sz="1400" dirty="0"/>
              <a:t> A, van </a:t>
            </a:r>
            <a:r>
              <a:rPr lang="en-GB" sz="1400" dirty="0" err="1"/>
              <a:t>Brusselen</a:t>
            </a:r>
            <a:r>
              <a:rPr lang="en-GB" sz="1400" dirty="0"/>
              <a:t> J, </a:t>
            </a:r>
            <a:r>
              <a:rPr lang="en-GB" sz="1400" dirty="0" err="1"/>
              <a:t>Schelhaas</a:t>
            </a:r>
            <a:r>
              <a:rPr lang="en-GB" sz="1400" dirty="0"/>
              <a:t> MJ (2007) Future harvesting pressure on European forests. </a:t>
            </a:r>
            <a:r>
              <a:rPr lang="en-GB" sz="1400" dirty="0" err="1"/>
              <a:t>Eur</a:t>
            </a:r>
            <a:r>
              <a:rPr lang="en-GB" sz="1400" dirty="0"/>
              <a:t> J For Res </a:t>
            </a:r>
            <a:r>
              <a:rPr lang="en-GB" sz="1400" dirty="0" smtClean="0"/>
              <a:t>126:391-400</a:t>
            </a:r>
          </a:p>
          <a:p>
            <a:endParaRPr lang="en-US" sz="800" dirty="0"/>
          </a:p>
          <a:p>
            <a:r>
              <a:rPr lang="en-GB" sz="1400" dirty="0"/>
              <a:t>Nilsson S, </a:t>
            </a:r>
            <a:r>
              <a:rPr lang="en-GB" sz="1400" dirty="0" err="1"/>
              <a:t>Sallnäs</a:t>
            </a:r>
            <a:r>
              <a:rPr lang="en-GB" sz="1400" dirty="0"/>
              <a:t> O, </a:t>
            </a:r>
            <a:r>
              <a:rPr lang="en-GB" sz="1400" dirty="0" err="1"/>
              <a:t>Duinker</a:t>
            </a:r>
            <a:r>
              <a:rPr lang="en-GB" sz="1400" dirty="0"/>
              <a:t> P (1992) A report on the IIASA forest study: Future forest resources of Western and Eastern Europe, The Parthenon Publishing Group, </a:t>
            </a:r>
            <a:r>
              <a:rPr lang="en-GB" sz="1400" dirty="0" smtClean="0"/>
              <a:t>UK</a:t>
            </a:r>
          </a:p>
          <a:p>
            <a:endParaRPr lang="en-US" sz="800" dirty="0"/>
          </a:p>
          <a:p>
            <a:r>
              <a:rPr lang="fi-FI" sz="1400" dirty="0"/>
              <a:t>Packalen T, Sallnäs O, Sirkiä S, et al. </a:t>
            </a:r>
            <a:r>
              <a:rPr lang="en-GB" sz="1400" dirty="0"/>
              <a:t>(2014) The European Forestry Dynamics Model: Concept, design and results of first case studies. Publications Office of the European Union, EUR 27004 </a:t>
            </a:r>
            <a:r>
              <a:rPr lang="en-GB" sz="1400" dirty="0" err="1"/>
              <a:t>doi</a:t>
            </a:r>
            <a:r>
              <a:rPr lang="en-GB" sz="1400" dirty="0"/>
              <a:t> 10.2788/153990 </a:t>
            </a:r>
            <a:endParaRPr lang="en-GB" sz="1400" dirty="0" smtClean="0"/>
          </a:p>
          <a:p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Bibliographic References(2/3)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501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368" y="1170432"/>
            <a:ext cx="112471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Peng </a:t>
            </a:r>
            <a:r>
              <a:rPr lang="en-GB" sz="1400" dirty="0"/>
              <a:t>C (2000) Growth and yield models for uneven-aged stands: past, present and future. For </a:t>
            </a:r>
            <a:r>
              <a:rPr lang="en-GB" sz="1400" dirty="0" err="1"/>
              <a:t>Ecol</a:t>
            </a:r>
            <a:r>
              <a:rPr lang="en-GB" sz="1400" dirty="0"/>
              <a:t> </a:t>
            </a:r>
            <a:r>
              <a:rPr lang="en-GB" sz="1400" dirty="0" err="1"/>
              <a:t>Manag</a:t>
            </a:r>
            <a:r>
              <a:rPr lang="en-GB" sz="1400" dirty="0"/>
              <a:t> </a:t>
            </a:r>
            <a:r>
              <a:rPr lang="en-GB" sz="1400" dirty="0" smtClean="0"/>
              <a:t>132:259–279</a:t>
            </a:r>
          </a:p>
          <a:p>
            <a:endParaRPr lang="en-US" sz="800" dirty="0"/>
          </a:p>
          <a:p>
            <a:r>
              <a:rPr lang="en-GB" sz="1400" dirty="0"/>
              <a:t>Pilli R, </a:t>
            </a:r>
            <a:r>
              <a:rPr lang="en-GB" sz="1400" dirty="0" err="1"/>
              <a:t>Grassi</a:t>
            </a:r>
            <a:r>
              <a:rPr lang="en-GB" sz="1400" dirty="0"/>
              <a:t> G, </a:t>
            </a:r>
            <a:r>
              <a:rPr lang="en-GB" sz="1400" dirty="0" err="1"/>
              <a:t>Kurz</a:t>
            </a:r>
            <a:r>
              <a:rPr lang="en-GB" sz="1400" dirty="0"/>
              <a:t> WA, et al. (2013) Application of the CBM-CFS3 model to estimate Italy's forest carbon budget, 1995–2020. </a:t>
            </a:r>
            <a:r>
              <a:rPr lang="en-GB" sz="1400" dirty="0" err="1"/>
              <a:t>Ecol</a:t>
            </a:r>
            <a:r>
              <a:rPr lang="en-GB" sz="1400" dirty="0"/>
              <a:t> Model </a:t>
            </a:r>
            <a:r>
              <a:rPr lang="en-GB" sz="1400" dirty="0" smtClean="0"/>
              <a:t>266:144-171</a:t>
            </a:r>
          </a:p>
          <a:p>
            <a:endParaRPr lang="en-US" sz="800" dirty="0"/>
          </a:p>
          <a:p>
            <a:r>
              <a:rPr lang="nl-NL" sz="1400" dirty="0"/>
              <a:t>Pussinen A, Nabuurs GJ, Wieggers HJJ, et al. </a:t>
            </a:r>
            <a:r>
              <a:rPr lang="en-GB" sz="1400" dirty="0"/>
              <a:t>(2009) Modelling long-term impacts of environmental change on mid- and high-latitude European forests and options for adaptive forest management. </a:t>
            </a:r>
            <a:r>
              <a:rPr lang="nl-NL" sz="1400" dirty="0"/>
              <a:t>Forest Ecol Manag </a:t>
            </a:r>
            <a:r>
              <a:rPr lang="nl-NL" sz="1400" dirty="0" smtClean="0"/>
              <a:t>258:1806-1813</a:t>
            </a:r>
          </a:p>
          <a:p>
            <a:endParaRPr lang="en-US" sz="800" dirty="0"/>
          </a:p>
          <a:p>
            <a:r>
              <a:rPr lang="en-GB" sz="1400" dirty="0" err="1"/>
              <a:t>Sallnäs</a:t>
            </a:r>
            <a:r>
              <a:rPr lang="en-GB" sz="1400" dirty="0"/>
              <a:t> O (1990) A matrix growth model of the Swedish forest. </a:t>
            </a:r>
            <a:r>
              <a:rPr lang="en-GB" sz="1400" dirty="0" err="1"/>
              <a:t>Studia</a:t>
            </a:r>
            <a:r>
              <a:rPr lang="en-GB" sz="1400" dirty="0"/>
              <a:t> </a:t>
            </a:r>
            <a:r>
              <a:rPr lang="en-GB" sz="1400" dirty="0" err="1"/>
              <a:t>Forestalia</a:t>
            </a:r>
            <a:r>
              <a:rPr lang="en-GB" sz="1400" dirty="0"/>
              <a:t> </a:t>
            </a:r>
            <a:r>
              <a:rPr lang="en-GB" sz="1400" dirty="0" err="1"/>
              <a:t>Suecica</a:t>
            </a:r>
            <a:r>
              <a:rPr lang="en-GB" sz="1400" dirty="0"/>
              <a:t> </a:t>
            </a:r>
            <a:r>
              <a:rPr lang="en-GB" sz="1400" dirty="0" smtClean="0"/>
              <a:t>183</a:t>
            </a:r>
          </a:p>
          <a:p>
            <a:endParaRPr lang="en-US" sz="800" dirty="0"/>
          </a:p>
          <a:p>
            <a:r>
              <a:rPr lang="en-GB" sz="1400" dirty="0" err="1"/>
              <a:t>Sallnäs</a:t>
            </a:r>
            <a:r>
              <a:rPr lang="en-GB" sz="1400" dirty="0"/>
              <a:t> O, Berger A., </a:t>
            </a:r>
            <a:r>
              <a:rPr lang="en-GB" sz="1400" dirty="0" err="1"/>
              <a:t>Räty</a:t>
            </a:r>
            <a:r>
              <a:rPr lang="en-GB" sz="1400" dirty="0"/>
              <a:t> M, </a:t>
            </a:r>
            <a:r>
              <a:rPr lang="en-GB" sz="1400" dirty="0" err="1"/>
              <a:t>Trubins</a:t>
            </a:r>
            <a:r>
              <a:rPr lang="en-GB" sz="1400" dirty="0"/>
              <a:t> M (2015) An Area-Based Matrix Model for Uneven-Aged Forests. Forests 6:1500-1515; </a:t>
            </a:r>
            <a:r>
              <a:rPr lang="en-GB" sz="1400" dirty="0" smtClean="0"/>
              <a:t>doi:10.3390/f6051500</a:t>
            </a:r>
          </a:p>
          <a:p>
            <a:endParaRPr lang="en-US" sz="800" dirty="0"/>
          </a:p>
          <a:p>
            <a:r>
              <a:rPr lang="en-GB" sz="1400" dirty="0" err="1"/>
              <a:t>Schelhaas</a:t>
            </a:r>
            <a:r>
              <a:rPr lang="en-GB" sz="1400" dirty="0"/>
              <a:t> MJ, Eggers J, Lindner M, et al. (2007) Model documentation for the European Forest Information Scenario model (EFISCEN 3.1). </a:t>
            </a:r>
            <a:r>
              <a:rPr lang="en-GB" sz="1400" dirty="0" err="1"/>
              <a:t>Alterra</a:t>
            </a:r>
            <a:r>
              <a:rPr lang="en-GB" sz="1400" dirty="0"/>
              <a:t> report 1559, </a:t>
            </a:r>
            <a:r>
              <a:rPr lang="en-GB" sz="1400" dirty="0" err="1"/>
              <a:t>Wageningen</a:t>
            </a:r>
            <a:r>
              <a:rPr lang="en-GB" sz="1400" dirty="0"/>
              <a:t>, EFI Technical Report 26, Joensuu, </a:t>
            </a:r>
            <a:r>
              <a:rPr lang="en-GB" sz="1400" dirty="0" smtClean="0"/>
              <a:t>Finland</a:t>
            </a:r>
          </a:p>
          <a:p>
            <a:endParaRPr lang="en-US" sz="800" dirty="0"/>
          </a:p>
          <a:p>
            <a:r>
              <a:rPr lang="en-GB" sz="1400" dirty="0" err="1"/>
              <a:t>Schelhaas</a:t>
            </a:r>
            <a:r>
              <a:rPr lang="en-GB" sz="1400" dirty="0"/>
              <a:t> MJ, </a:t>
            </a:r>
            <a:r>
              <a:rPr lang="en-GB" sz="1400" dirty="0" err="1"/>
              <a:t>Nabuurs</a:t>
            </a:r>
            <a:r>
              <a:rPr lang="en-GB" sz="1400" dirty="0"/>
              <a:t> GJ, </a:t>
            </a:r>
            <a:r>
              <a:rPr lang="en-GB" sz="1400" dirty="0" err="1"/>
              <a:t>Hengeveld</a:t>
            </a:r>
            <a:r>
              <a:rPr lang="en-GB" sz="1400" dirty="0"/>
              <a:t> GM, et al. (2015) Alternative forest management strategies to account for climate change-induced productivity and species suitability changes in Europe. </a:t>
            </a:r>
            <a:r>
              <a:rPr lang="en-GB" sz="1400" dirty="0" err="1"/>
              <a:t>Reg</a:t>
            </a:r>
            <a:r>
              <a:rPr lang="en-GB" sz="1400" dirty="0"/>
              <a:t> Environ Change </a:t>
            </a:r>
            <a:r>
              <a:rPr lang="en-GB" sz="1400" dirty="0" smtClean="0"/>
              <a:t>15:1581-1594</a:t>
            </a:r>
          </a:p>
          <a:p>
            <a:endParaRPr lang="en-US" sz="800" dirty="0"/>
          </a:p>
          <a:p>
            <a:r>
              <a:rPr lang="en-US" sz="1400" dirty="0"/>
              <a:t>Stinson G, </a:t>
            </a:r>
            <a:r>
              <a:rPr lang="en-US" sz="1400" dirty="0" err="1"/>
              <a:t>Kurz</a:t>
            </a:r>
            <a:r>
              <a:rPr lang="en-US" sz="1400" dirty="0"/>
              <a:t> WA, Smyth CE, et al. </a:t>
            </a:r>
            <a:r>
              <a:rPr lang="en-GB" sz="1400" dirty="0"/>
              <a:t>(2011) An inventory-based analysis of Canada’s managed forest carbon dynamics, 1990 to 2008. Glob Chang </a:t>
            </a:r>
            <a:r>
              <a:rPr lang="en-GB" sz="1400" dirty="0" err="1"/>
              <a:t>Biol</a:t>
            </a:r>
            <a:r>
              <a:rPr lang="en-GB" sz="1400" dirty="0"/>
              <a:t>, </a:t>
            </a:r>
            <a:r>
              <a:rPr lang="en-GB" sz="1400" dirty="0" smtClean="0"/>
              <a:t>17:2227–2244</a:t>
            </a:r>
          </a:p>
          <a:p>
            <a:endParaRPr lang="en-US" sz="800" dirty="0"/>
          </a:p>
          <a:p>
            <a:r>
              <a:rPr lang="en-US" sz="1400" dirty="0" err="1"/>
              <a:t>Verkerk</a:t>
            </a:r>
            <a:r>
              <a:rPr lang="en-US" sz="1400" dirty="0"/>
              <a:t> PJ, </a:t>
            </a:r>
            <a:r>
              <a:rPr lang="en-US" sz="1400" dirty="0" err="1"/>
              <a:t>Antilla</a:t>
            </a:r>
            <a:r>
              <a:rPr lang="en-US" sz="1400" dirty="0"/>
              <a:t> P, Eggers J, et al. </a:t>
            </a:r>
            <a:r>
              <a:rPr lang="en-GB" sz="1400" dirty="0"/>
              <a:t>(2011) The realisable potential supply of woody biomass from forests in the European Union. </a:t>
            </a:r>
            <a:r>
              <a:rPr lang="nl-NL" sz="1400" dirty="0"/>
              <a:t>Forest Ecol Manag </a:t>
            </a:r>
            <a:r>
              <a:rPr lang="nl-NL" sz="1400" dirty="0" smtClean="0"/>
              <a:t>261:2007-2015</a:t>
            </a:r>
          </a:p>
          <a:p>
            <a:endParaRPr lang="en-US" sz="800" dirty="0"/>
          </a:p>
          <a:p>
            <a:r>
              <a:rPr lang="nl-NL" sz="1400" dirty="0"/>
              <a:t>Verkerk H, Lindner M, Helming J, et al. </a:t>
            </a:r>
            <a:r>
              <a:rPr lang="en-GB" sz="1400" dirty="0"/>
              <a:t>(2014) Identification of pathways to consolidated visions of future land use in Europe. </a:t>
            </a:r>
            <a:r>
              <a:rPr lang="nl-NL" sz="1400" dirty="0"/>
              <a:t>VOLANTE Deliverable </a:t>
            </a:r>
            <a:r>
              <a:rPr lang="nl-NL" sz="1400" dirty="0" smtClean="0"/>
              <a:t>11.3</a:t>
            </a:r>
          </a:p>
          <a:p>
            <a:endParaRPr lang="en-US" sz="800" dirty="0"/>
          </a:p>
          <a:p>
            <a:r>
              <a:rPr lang="nl-NL" sz="1400" dirty="0"/>
              <a:t>Verkerk, P. J., C. Levers, T. Kuemmerle, M. Lindner, R. Valbuena, P. H. Verburg and S. Zudin (2015). </a:t>
            </a:r>
            <a:r>
              <a:rPr lang="en-GB" sz="1400" dirty="0"/>
              <a:t>Mapping wood production in European forests. Forest Ecology and Management 357: 228-238</a:t>
            </a:r>
            <a:r>
              <a:rPr lang="en-GB" sz="1400" dirty="0" smtClean="0"/>
              <a:t>.</a:t>
            </a:r>
          </a:p>
          <a:p>
            <a:endParaRPr lang="en-US" sz="800" dirty="0"/>
          </a:p>
          <a:p>
            <a:r>
              <a:rPr lang="en-GB" sz="1400" dirty="0" err="1"/>
              <a:t>Zamolodchikov</a:t>
            </a:r>
            <a:r>
              <a:rPr lang="en-GB" sz="1400" dirty="0"/>
              <a:t> DG, </a:t>
            </a:r>
            <a:r>
              <a:rPr lang="en-GB" sz="1400" dirty="0" err="1"/>
              <a:t>Grabovsky</a:t>
            </a:r>
            <a:r>
              <a:rPr lang="en-GB" sz="1400" dirty="0"/>
              <a:t> VI, Korovin GN, </a:t>
            </a:r>
            <a:r>
              <a:rPr lang="en-GB" sz="1400" dirty="0" err="1"/>
              <a:t>Kurz</a:t>
            </a:r>
            <a:r>
              <a:rPr lang="en-GB" sz="1400" dirty="0"/>
              <a:t> WA (2008) Assessment and projection of carbon budget in forests of Vologda Region using the Canadian model CBM-CFS (in Russian, with summary in English). </a:t>
            </a:r>
            <a:r>
              <a:rPr lang="en-GB" sz="1400" dirty="0" err="1"/>
              <a:t>Lesovedenie</a:t>
            </a:r>
            <a:r>
              <a:rPr lang="en-GB" sz="1400" dirty="0"/>
              <a:t>, </a:t>
            </a:r>
            <a:r>
              <a:rPr lang="en-GB" sz="1400" dirty="0" smtClean="0"/>
              <a:t>6:3-14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Bibliographic References (3/3)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55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331" y="1205305"/>
            <a:ext cx="1135884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Many countries have developed their own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systems for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predicting forest resources/wood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These studies are </a:t>
            </a:r>
            <a:r>
              <a:rPr lang="en-US" sz="2000" b="1" dirty="0" smtClean="0"/>
              <a:t>helpful for </a:t>
            </a:r>
            <a:r>
              <a:rPr lang="en-US" sz="2000" dirty="0" smtClean="0"/>
              <a:t>developing </a:t>
            </a:r>
            <a:r>
              <a:rPr lang="en-US" sz="2000" b="1" dirty="0" smtClean="0"/>
              <a:t>national policies</a:t>
            </a:r>
            <a:r>
              <a:rPr lang="en-US" sz="2000" dirty="0" smtClean="0"/>
              <a:t>, but cannot provide a consistent assessment for larger regions (e.g. Europe as a whole)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  <a:p>
            <a:r>
              <a:rPr lang="en-US" sz="2000" dirty="0" smtClean="0"/>
              <a:t>                    differ considerably in:</a:t>
            </a:r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Clear </a:t>
            </a:r>
            <a:r>
              <a:rPr lang="en-US" sz="2000" dirty="0"/>
              <a:t>demand for consistent </a:t>
            </a:r>
            <a:r>
              <a:rPr lang="en-US" sz="2000" dirty="0" smtClean="0"/>
              <a:t>prediction at </a:t>
            </a:r>
            <a:r>
              <a:rPr lang="en-US" sz="2000" dirty="0"/>
              <a:t>European </a:t>
            </a:r>
            <a:r>
              <a:rPr lang="en-US" sz="2000" dirty="0" smtClean="0"/>
              <a:t>scale remains for </a:t>
            </a:r>
            <a:r>
              <a:rPr lang="en-US" sz="2000" dirty="0"/>
              <a:t>multiple </a:t>
            </a:r>
            <a:r>
              <a:rPr lang="en-US" sz="2000" dirty="0" smtClean="0"/>
              <a:t>purposes (e.g. assessing impacts </a:t>
            </a:r>
            <a:r>
              <a:rPr lang="en-US" sz="2000" dirty="0"/>
              <a:t>of climate </a:t>
            </a:r>
            <a:r>
              <a:rPr lang="en-US" sz="2000" dirty="0" smtClean="0"/>
              <a:t>change, </a:t>
            </a:r>
            <a:r>
              <a:rPr lang="en-US" sz="2000" dirty="0"/>
              <a:t>global economic </a:t>
            </a:r>
            <a:r>
              <a:rPr lang="en-US" sz="2000" dirty="0" smtClean="0"/>
              <a:t>developments, developing EU-level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Users </a:t>
            </a:r>
            <a:r>
              <a:rPr lang="en-US" sz="2000" dirty="0"/>
              <a:t>of these studies include industries, </a:t>
            </a:r>
            <a:r>
              <a:rPr lang="en-US" sz="2000" dirty="0" smtClean="0"/>
              <a:t>NGOs, </a:t>
            </a:r>
            <a:r>
              <a:rPr lang="en-US" sz="2000" dirty="0"/>
              <a:t>countries, the EU and </a:t>
            </a:r>
            <a:r>
              <a:rPr lang="en-US" sz="2000" dirty="0" smtClean="0"/>
              <a:t>UNECE/FAO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United Nations Economic Commission for </a:t>
            </a:r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Europe (UNECE)</a:t>
            </a:r>
          </a:p>
          <a:p>
            <a:r>
              <a:rPr lang="en-US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Food and Agriculture Organization (FAO)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tools development background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24681" y="2937980"/>
            <a:ext cx="114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timing</a:t>
            </a:r>
            <a:endParaRPr lang="en-US" dirty="0"/>
          </a:p>
        </p:txBody>
      </p:sp>
      <p:sp>
        <p:nvSpPr>
          <p:cNvPr id="10" name="Cross 9"/>
          <p:cNvSpPr/>
          <p:nvPr/>
        </p:nvSpPr>
        <p:spPr>
          <a:xfrm>
            <a:off x="7846163" y="2987368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51556" y="2939290"/>
            <a:ext cx="169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90236" y="2937980"/>
            <a:ext cx="107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18" name="Cross 17"/>
          <p:cNvSpPr/>
          <p:nvPr/>
        </p:nvSpPr>
        <p:spPr>
          <a:xfrm>
            <a:off x="5772319" y="2963329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ross 18"/>
          <p:cNvSpPr/>
          <p:nvPr/>
        </p:nvSpPr>
        <p:spPr>
          <a:xfrm>
            <a:off x="9396996" y="2963329"/>
            <a:ext cx="305920" cy="318634"/>
          </a:xfrm>
          <a:prstGeom prst="plus">
            <a:avLst>
              <a:gd name="adj" fmla="val 355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740433" y="2936670"/>
            <a:ext cx="204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ountries 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5" grpId="0"/>
      <p:bldP spid="17" grpId="0"/>
      <p:bldP spid="18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331" y="1205305"/>
            <a:ext cx="1135884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Scenario studies consist on:</a:t>
            </a:r>
          </a:p>
          <a:p>
            <a:endParaRPr lang="en-US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definition </a:t>
            </a:r>
            <a:r>
              <a:rPr lang="en-US" dirty="0"/>
              <a:t>of the scope of the </a:t>
            </a:r>
            <a:r>
              <a:rPr lang="en-US" dirty="0" smtClean="0"/>
              <a:t>study</a:t>
            </a:r>
          </a:p>
          <a:p>
            <a:r>
              <a:rPr lang="en-US" sz="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choice </a:t>
            </a:r>
            <a:r>
              <a:rPr lang="en-US" dirty="0"/>
              <a:t>of the simulator to be </a:t>
            </a:r>
            <a:r>
              <a:rPr lang="en-US" dirty="0" smtClean="0"/>
              <a:t>used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national vs EU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acquisition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harmonized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among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countries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definition </a:t>
            </a:r>
            <a:r>
              <a:rPr lang="en-US" dirty="0"/>
              <a:t>of the </a:t>
            </a:r>
            <a:r>
              <a:rPr lang="en-US" dirty="0" smtClean="0"/>
              <a:t>scenarios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usually a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common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set-up </a:t>
            </a:r>
            <a:r>
              <a:rPr lang="en-US" dirty="0"/>
              <a:t>of the simulator and </a:t>
            </a:r>
            <a:r>
              <a:rPr lang="en-US" dirty="0" smtClean="0"/>
              <a:t>implementation of </a:t>
            </a:r>
            <a:r>
              <a:rPr lang="en-US" dirty="0"/>
              <a:t>the </a:t>
            </a:r>
            <a:r>
              <a:rPr lang="en-US" dirty="0" smtClean="0"/>
              <a:t>scenarios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production </a:t>
            </a:r>
            <a:r>
              <a:rPr lang="en-US" dirty="0"/>
              <a:t>of the simulations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 </a:t>
            </a:r>
            <a:r>
              <a:rPr lang="en-US" dirty="0"/>
              <a:t>of </a:t>
            </a:r>
            <a:r>
              <a:rPr lang="en-US" dirty="0" smtClean="0"/>
              <a:t>and reporting </a:t>
            </a:r>
            <a:r>
              <a:rPr lang="en-US" dirty="0"/>
              <a:t>on the </a:t>
            </a:r>
            <a:r>
              <a:rPr lang="en-US" dirty="0" smtClean="0"/>
              <a:t>outcomes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tools development background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352081" y="2118102"/>
            <a:ext cx="471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these steps are interlinked,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don’t need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be implemented in this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2231" y="3232467"/>
            <a:ext cx="471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available simulators usually limit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scope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 the study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2358" y="4336161"/>
            <a:ext cx="4719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availability of data limits the choice of simulator</a:t>
            </a:r>
          </a:p>
        </p:txBody>
      </p:sp>
    </p:spTree>
    <p:extLst>
      <p:ext uri="{BB962C8B-B14F-4D97-AF65-F5344CB8AC3E}">
        <p14:creationId xmlns:p14="http://schemas.microsoft.com/office/powerpoint/2010/main" val="32013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331" y="1205305"/>
            <a:ext cx="1135884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European scale studies =&gt; dealing with a multitude of situations that vary by country: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own particular NFI design =&gt; required input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definitions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prediction methods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national policies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forest circumstances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tools development background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493985" y="3942190"/>
            <a:ext cx="5397063" cy="2615088"/>
            <a:chOff x="493985" y="3942190"/>
            <a:chExt cx="5397063" cy="2615088"/>
          </a:xfrm>
        </p:grpSpPr>
        <p:sp>
          <p:nvSpPr>
            <p:cNvPr id="8" name="TextBox 7"/>
            <p:cNvSpPr txBox="1"/>
            <p:nvPr/>
          </p:nvSpPr>
          <p:spPr>
            <a:xfrm>
              <a:off x="493985" y="3942190"/>
              <a:ext cx="5255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1">
                      <a:lumMod val="75000"/>
                    </a:schemeClr>
                  </a:solidFill>
                </a:rPr>
                <a:t>national level </a:t>
              </a:r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</a:rPr>
                <a:t>involvement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0771" y="5079950"/>
              <a:ext cx="5360277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Involving local or national experts </a:t>
              </a:r>
              <a:r>
                <a:rPr lang="en-US" dirty="0" smtClean="0">
                  <a:sym typeface="Wingdings" panose="05000000000000000000" pitchFamily="2" charset="2"/>
                </a:rPr>
                <a:t> </a:t>
              </a:r>
              <a:r>
                <a:rPr lang="en-US" dirty="0" smtClean="0"/>
                <a:t>enhances </a:t>
              </a:r>
              <a:r>
                <a:rPr lang="en-US" dirty="0"/>
                <a:t>the optimal use of specific knowledge, tools, and expertise. </a:t>
              </a:r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very </a:t>
              </a:r>
              <a:r>
                <a:rPr lang="en-US" dirty="0"/>
                <a:t>time-consuming </a:t>
              </a:r>
              <a:r>
                <a:rPr lang="en-US" dirty="0" smtClean="0"/>
                <a:t>process &amp; results </a:t>
              </a:r>
              <a:r>
                <a:rPr lang="en-US" dirty="0"/>
                <a:t>are usually not well </a:t>
              </a:r>
              <a:r>
                <a:rPr lang="en-US" dirty="0" smtClean="0"/>
                <a:t>harmonized</a:t>
              </a: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2842172" y="4452805"/>
              <a:ext cx="558800" cy="51664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74372" y="3942190"/>
            <a:ext cx="5449614" cy="2615088"/>
            <a:chOff x="6474372" y="3942190"/>
            <a:chExt cx="5449614" cy="2615088"/>
          </a:xfrm>
        </p:grpSpPr>
        <p:sp>
          <p:nvSpPr>
            <p:cNvPr id="9" name="TextBox 8"/>
            <p:cNvSpPr txBox="1"/>
            <p:nvPr/>
          </p:nvSpPr>
          <p:spPr>
            <a:xfrm>
              <a:off x="6474372" y="3942190"/>
              <a:ext cx="5412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strict 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centralized </a:t>
              </a:r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approach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4372" y="5079950"/>
              <a:ext cx="5449614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everything </a:t>
              </a:r>
              <a:r>
                <a:rPr lang="en-US" dirty="0"/>
                <a:t>is done </a:t>
              </a:r>
              <a:r>
                <a:rPr lang="en-US" dirty="0" smtClean="0"/>
                <a:t>centrally &amp; can </a:t>
              </a:r>
              <a:r>
                <a:rPr lang="en-US" dirty="0"/>
                <a:t>be carried out </a:t>
              </a:r>
              <a:r>
                <a:rPr lang="en-US" dirty="0" smtClean="0"/>
                <a:t>quickly </a:t>
              </a:r>
            </a:p>
            <a:p>
              <a:endParaRPr lang="en-US" dirty="0"/>
            </a:p>
            <a:p>
              <a:r>
                <a:rPr lang="en-US" dirty="0" smtClean="0"/>
                <a:t>may </a:t>
              </a:r>
              <a:r>
                <a:rPr lang="en-US" dirty="0"/>
                <a:t>ignore the local or national expertise </a:t>
              </a:r>
              <a:r>
                <a:rPr lang="en-US" dirty="0" smtClean="0">
                  <a:sym typeface="Wingdings" panose="05000000000000000000" pitchFamily="2" charset="2"/>
                </a:rPr>
                <a:t></a:t>
              </a:r>
              <a:r>
                <a:rPr lang="en-US" dirty="0" smtClean="0"/>
                <a:t> </a:t>
              </a:r>
              <a:r>
                <a:rPr lang="en-US" dirty="0"/>
                <a:t>may lead to  </a:t>
              </a:r>
              <a:r>
                <a:rPr lang="en-US" dirty="0" smtClean="0"/>
                <a:t>misinterpreting results or </a:t>
              </a:r>
              <a:r>
                <a:rPr lang="en-US" dirty="0"/>
                <a:t>even </a:t>
              </a:r>
              <a:r>
                <a:rPr lang="en-US" dirty="0" smtClean="0"/>
                <a:t>these not being accepted </a:t>
              </a:r>
              <a:r>
                <a:rPr lang="en-US" dirty="0"/>
                <a:t>by the local or national </a:t>
              </a:r>
              <a:r>
                <a:rPr lang="en-US" dirty="0" smtClean="0"/>
                <a:t>experts</a:t>
              </a:r>
              <a:endParaRPr lang="en-US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8806793" y="4452805"/>
              <a:ext cx="558800" cy="516640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292930" y="1839310"/>
            <a:ext cx="5775711" cy="175432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European </a:t>
            </a:r>
            <a:r>
              <a:rPr lang="en-US" sz="2000" dirty="0" smtClean="0"/>
              <a:t>simulators </a:t>
            </a:r>
            <a:r>
              <a:rPr lang="en-US" sz="2000" dirty="0"/>
              <a:t>cannot replace national </a:t>
            </a:r>
            <a:r>
              <a:rPr lang="en-US" sz="2000" dirty="0" smtClean="0"/>
              <a:t>simulators which may </a:t>
            </a:r>
            <a:r>
              <a:rPr lang="en-US" sz="2000" dirty="0"/>
              <a:t>be better adapted to local circumstances. </a:t>
            </a:r>
            <a:endParaRPr lang="en-US" sz="2000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sz="2000" b="1" dirty="0" smtClean="0"/>
              <a:t>However</a:t>
            </a:r>
            <a:r>
              <a:rPr lang="en-US" sz="2000" dirty="0"/>
              <a:t>, European </a:t>
            </a:r>
            <a:r>
              <a:rPr lang="en-US" sz="2000" dirty="0" smtClean="0"/>
              <a:t>simulators </a:t>
            </a:r>
            <a:r>
              <a:rPr lang="en-US" sz="2000" dirty="0"/>
              <a:t>can provide consistent and comparable projections at European level</a:t>
            </a:r>
          </a:p>
        </p:txBody>
      </p:sp>
    </p:spTree>
    <p:extLst>
      <p:ext uri="{BB962C8B-B14F-4D97-AF65-F5344CB8AC3E}">
        <p14:creationId xmlns:p14="http://schemas.microsoft.com/office/powerpoint/2010/main" val="132896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3780" y="1351480"/>
            <a:ext cx="116139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European Forest Information Scenario Model (EFISCEN</a:t>
            </a:r>
            <a:r>
              <a:rPr lang="en-US" sz="2000" dirty="0" smtClean="0"/>
              <a:t>) was the first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Recently</a:t>
            </a:r>
            <a:r>
              <a:rPr lang="en-US" sz="2000" dirty="0"/>
              <a:t>, several other </a:t>
            </a:r>
            <a:r>
              <a:rPr lang="en-US" sz="2000" dirty="0" smtClean="0"/>
              <a:t>simulators </a:t>
            </a:r>
            <a:r>
              <a:rPr lang="en-US" sz="2000" dirty="0"/>
              <a:t>and forest sector models have been </a:t>
            </a:r>
            <a:r>
              <a:rPr lang="en-US" sz="2000" dirty="0" smtClean="0"/>
              <a:t>developed for </a:t>
            </a:r>
            <a:r>
              <a:rPr lang="en-US" sz="2000" dirty="0"/>
              <a:t>large-scale European forest resource assessments: </a:t>
            </a:r>
            <a:endParaRPr lang="en-US" sz="2000" dirty="0" smtClean="0"/>
          </a:p>
          <a:p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European </a:t>
            </a:r>
            <a:r>
              <a:rPr lang="en-US" sz="2000" dirty="0" smtClean="0"/>
              <a:t>Forest Dynamics </a:t>
            </a:r>
            <a:r>
              <a:rPr lang="en-US" sz="2000" dirty="0"/>
              <a:t>Model (</a:t>
            </a:r>
            <a:r>
              <a:rPr lang="en-US" sz="2000" b="1" dirty="0"/>
              <a:t>EFDM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Packalen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et al. 2014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 Carbon Budget Model of the Canadian Forest Sector (</a:t>
            </a:r>
            <a:r>
              <a:rPr lang="en-US" sz="2000" b="1" dirty="0"/>
              <a:t>CBM-CFS3</a:t>
            </a:r>
            <a:r>
              <a:rPr lang="en-US" sz="2000" dirty="0"/>
              <a:t>) that was adapted for European conditions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Pilli et al. 2013</a:t>
            </a:r>
            <a:r>
              <a:rPr lang="en-US" sz="2000" dirty="0"/>
              <a:t>) has been used for European carbon balance assessments</a:t>
            </a:r>
            <a:endParaRPr lang="en-US" sz="4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/>
              <a:t>GLOBIOM</a:t>
            </a:r>
            <a:r>
              <a:rPr lang="en-US" sz="2000" dirty="0"/>
              <a:t> model (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Havlik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sz="2000" dirty="0" smtClean="0">
                <a:solidFill>
                  <a:schemeClr val="accent1">
                    <a:lumMod val="75000"/>
                  </a:schemeClr>
                </a:solidFill>
              </a:rPr>
              <a:t>et </a:t>
            </a:r>
            <a:r>
              <a:rPr lang="da-DK" sz="2000" dirty="0">
                <a:solidFill>
                  <a:schemeClr val="accent1">
                    <a:lumMod val="75000"/>
                  </a:schemeClr>
                </a:solidFill>
              </a:rPr>
              <a:t>al. 2014</a:t>
            </a:r>
            <a:r>
              <a:rPr lang="da-DK" sz="2000" dirty="0" smtClean="0"/>
              <a:t>) and the Global </a:t>
            </a:r>
            <a:r>
              <a:rPr lang="da-DK" sz="2000" dirty="0"/>
              <a:t>Forest Model (</a:t>
            </a:r>
            <a:r>
              <a:rPr lang="da-DK" sz="2000" b="1" dirty="0"/>
              <a:t>G4M</a:t>
            </a:r>
            <a:r>
              <a:rPr lang="da-DK" sz="2000" dirty="0"/>
              <a:t>, </a:t>
            </a:r>
            <a:r>
              <a:rPr lang="da-DK" sz="2000" dirty="0">
                <a:solidFill>
                  <a:schemeClr val="accent1">
                    <a:lumMod val="75000"/>
                  </a:schemeClr>
                </a:solidFill>
              </a:rPr>
              <a:t>Kindermann et al. 2008b</a:t>
            </a:r>
            <a:r>
              <a:rPr lang="da-DK" sz="2000" dirty="0"/>
              <a:t>; </a:t>
            </a:r>
            <a:r>
              <a:rPr lang="da-DK" sz="2000" dirty="0">
                <a:solidFill>
                  <a:schemeClr val="accent1">
                    <a:lumMod val="75000"/>
                  </a:schemeClr>
                </a:solidFill>
              </a:rPr>
              <a:t>Gusti 2010</a:t>
            </a:r>
            <a:r>
              <a:rPr lang="da-DK" sz="20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a-DK" sz="800" dirty="0" smtClean="0"/>
          </a:p>
          <a:p>
            <a:endParaRPr lang="en-US" sz="2000" dirty="0"/>
          </a:p>
          <a:p>
            <a:r>
              <a:rPr lang="en-US" sz="2000" dirty="0" smtClean="0"/>
              <a:t>This presentation briefly summarizes the </a:t>
            </a:r>
            <a:r>
              <a:rPr lang="en-US" sz="2000" dirty="0"/>
              <a:t>large-scale forest resource simulators EFISCEN, EFDM, CBM-CFS3, </a:t>
            </a:r>
            <a:r>
              <a:rPr lang="en-US" sz="2000" dirty="0" smtClean="0"/>
              <a:t>and GLOBIOM/G4M</a:t>
            </a:r>
            <a:r>
              <a:rPr lang="en-US" sz="2000" dirty="0"/>
              <a:t>.</a:t>
            </a:r>
            <a:endParaRPr lang="en-US" sz="2000" dirty="0" smtClean="0"/>
          </a:p>
          <a:p>
            <a:endParaRPr lang="en-US" sz="2000" dirty="0">
              <a:latin typeface="FjsypwDcghvfTimesLTStd-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tools development background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8939" y="915566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01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24" y="2608391"/>
            <a:ext cx="11873948" cy="11147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848747" y="2700576"/>
            <a:ext cx="3091460" cy="923942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8939" y="894539"/>
            <a:ext cx="12024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9023" y="2940384"/>
            <a:ext cx="868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00"/>
              </a:spcBef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Forestry Dynamics Model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4233" y="286899"/>
            <a:ext cx="10533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large-scale models/simulators in use in Europe</a:t>
            </a:r>
            <a:endParaRPr lang="en-US" sz="32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48747" y="2931714"/>
            <a:ext cx="3091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EFDM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9024" y="3867158"/>
            <a:ext cx="11873948" cy="1114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848747" y="3959343"/>
            <a:ext cx="3091460" cy="923942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9023" y="4199151"/>
            <a:ext cx="868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00"/>
              </a:spcBef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Budget Model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848747" y="4190481"/>
            <a:ext cx="3091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CBM-CFS3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9024" y="5125925"/>
            <a:ext cx="11873948" cy="111473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848747" y="5218110"/>
            <a:ext cx="3091460" cy="923942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9023" y="5457918"/>
            <a:ext cx="8689723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00"/>
              </a:spcBef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Biosphere Management Model/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Forest Model</a:t>
            </a:r>
          </a:p>
          <a:p>
            <a:pPr algn="r">
              <a:spcBef>
                <a:spcPts val="200"/>
              </a:spcBef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848747" y="5449248"/>
            <a:ext cx="3091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GLOBIOM/G4M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023" y="1327657"/>
            <a:ext cx="11873948" cy="11147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848746" y="1419842"/>
            <a:ext cx="3091460" cy="923942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ctr" defTabSz="762000">
              <a:spcBef>
                <a:spcPts val="600"/>
              </a:spcBef>
              <a:buClr>
                <a:srgbClr val="CCCC00"/>
              </a:buClr>
              <a:buSzPct val="75000"/>
            </a:pPr>
            <a:endParaRPr lang="pt-PT" sz="2000" dirty="0"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9022" y="1659650"/>
            <a:ext cx="8689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200"/>
              </a:spcBef>
            </a:pP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Forest Information Scenario </a:t>
            </a:r>
            <a:r>
              <a:rPr lang="it-I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48746" y="1650980"/>
            <a:ext cx="3091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EFISCEN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38150" y="1737677"/>
            <a:ext cx="11315700" cy="4725778"/>
          </a:xfrm>
          <a:prstGeom prst="roundRect">
            <a:avLst>
              <a:gd name="adj" fmla="val 177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dirty="0" smtClean="0"/>
          </a:p>
          <a:p>
            <a:r>
              <a:rPr lang="en-US" dirty="0" smtClean="0"/>
              <a:t>Developed at:                                               re-programmed at: </a:t>
            </a:r>
            <a:endParaRPr lang="en-US" dirty="0"/>
          </a:p>
          <a:p>
            <a:endParaRPr lang="en-US" dirty="0" smtClean="0"/>
          </a:p>
          <a:p>
            <a:endParaRPr lang="en-US" sz="800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core of the age-volume </a:t>
            </a:r>
            <a:r>
              <a:rPr lang="en-US" dirty="0"/>
              <a:t>class matrix approach model was developed </a:t>
            </a:r>
            <a:r>
              <a:rPr lang="en-US" dirty="0" smtClean="0"/>
              <a:t>by </a:t>
            </a:r>
            <a:r>
              <a:rPr lang="en-US" dirty="0"/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Sallnäs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1990</a:t>
            </a:r>
            <a:r>
              <a:rPr lang="en-US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 </a:t>
            </a:r>
            <a:r>
              <a:rPr lang="en-US" dirty="0"/>
              <a:t>European scale application – consequences of large-scale European forest decline using an empirical projection tool (EFISCEN) applied country-wise on aggregated national forest inventory data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Nilsson et al. 1992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smtClean="0"/>
              <a:t>Since </a:t>
            </a:r>
            <a:r>
              <a:rPr lang="en-US" dirty="0"/>
              <a:t>then used to study</a:t>
            </a:r>
            <a:r>
              <a:rPr lang="en-US" dirty="0" smtClean="0"/>
              <a:t>: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effects of more nature-oriented management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Nabuurs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2002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impacts of climate change on increment rates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Pussinen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2009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adaptation </a:t>
            </a:r>
            <a:r>
              <a:rPr lang="en-US" dirty="0"/>
              <a:t>to climate change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Schelhaas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2015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mitigation of climate change effects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Böttcher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2012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future wood availability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Verkerk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2011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biodiversity and ecosystem services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Verkerk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et al. 2014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00" y="11049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Background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43538" y="1854871"/>
            <a:ext cx="9927008" cy="923330"/>
            <a:chOff x="1943538" y="1854871"/>
            <a:chExt cx="9927008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6096000" y="1866827"/>
              <a:ext cx="195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3"/>
                  </a:solidFill>
                </a:rPr>
                <a:t>European Forest Institute (EFI)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538" y="1854871"/>
              <a:ext cx="195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Swedish University of Agricultural Sciences (SLU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7" name="Cross 6"/>
            <p:cNvSpPr/>
            <p:nvPr/>
          </p:nvSpPr>
          <p:spPr>
            <a:xfrm>
              <a:off x="8285192" y="2030675"/>
              <a:ext cx="305920" cy="318634"/>
            </a:xfrm>
            <a:prstGeom prst="plus">
              <a:avLst>
                <a:gd name="adj" fmla="val 3552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13897" y="1866827"/>
              <a:ext cx="28566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Alterra</a:t>
              </a: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 (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Wageningen</a:t>
              </a: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 University and Research</a:t>
              </a: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)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98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smic L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9BE"/>
      </a:accent1>
      <a:accent2>
        <a:srgbClr val="CAD936"/>
      </a:accent2>
      <a:accent3>
        <a:srgbClr val="7CB042"/>
      </a:accent3>
      <a:accent4>
        <a:srgbClr val="F2BC24"/>
      </a:accent4>
      <a:accent5>
        <a:srgbClr val="273238"/>
      </a:accent5>
      <a:accent6>
        <a:srgbClr val="455B66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15081</TotalTime>
  <Words>4877</Words>
  <Application>Microsoft Office PowerPoint</Application>
  <PresentationFormat>Widescreen</PresentationFormat>
  <Paragraphs>557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FjsypwDcghvfTimesLTStd-Roman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Junaed</dc:creator>
  <cp:lastModifiedBy>smb</cp:lastModifiedBy>
  <cp:revision>540</cp:revision>
  <dcterms:created xsi:type="dcterms:W3CDTF">2015-03-18T21:46:04Z</dcterms:created>
  <dcterms:modified xsi:type="dcterms:W3CDTF">2020-11-13T17:31:16Z</dcterms:modified>
</cp:coreProperties>
</file>