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276" r:id="rId48"/>
    <p:sldId id="32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34" d="100"/>
          <a:sy n="34" d="100"/>
        </p:scale>
        <p:origin x="2501" y="1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6E58-48DA-4D1C-8386-27337AE52D8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client/using-the-large-number-data-type-5b623f6e-641d-4e97-8bdf-b77bae076f70?NS=MSACCESS&amp;Version=16&amp;AppVer=ZAC160" TargetMode="External"/><Relationship Id="rId2" Type="http://schemas.openxmlformats.org/officeDocument/2006/relationships/hyperlink" Target="https://support.office.com/client/the-memo-data-type-is-now-called-long-text-dffe5e34-953e-4451-a05e-fba5d9b564b5?NS=MSACCESS&amp;Version=16&amp;AppVer=ZAC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client/using-the-date-time-extended-data-type-708c32da-a052-4cc2-9850-9851042e0024?NS=MSACCESS&amp;Version=16&amp;AppVer=ZAC16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ORGANIZAÇÃO DE </a:t>
            </a:r>
            <a:r>
              <a:rPr lang="pt-PT" dirty="0"/>
              <a:t>DADOS DE INVENTÁRIO </a:t>
            </a:r>
            <a:r>
              <a:rPr lang="pt-PT" dirty="0" smtClean="0"/>
              <a:t>FLORESTAL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3300" dirty="0" smtClean="0"/>
              <a:t>com base em Microsoft-ACCESS</a:t>
            </a:r>
          </a:p>
          <a:p>
            <a:endParaRPr lang="pt-PT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um-para-um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apenas com um elemento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59" y="4178457"/>
            <a:ext cx="199950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Coordenada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e </a:t>
            </a:r>
            <a:r>
              <a:rPr lang="en-US" dirty="0" err="1" smtClean="0"/>
              <a:t>aquela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é </a:t>
            </a:r>
            <a:r>
              <a:rPr lang="en-US" dirty="0" err="1" smtClean="0"/>
              <a:t>exclusiva</a:t>
            </a:r>
            <a:r>
              <a:rPr lang="en-US" dirty="0" smtClean="0"/>
              <a:t> </a:t>
            </a:r>
            <a:r>
              <a:rPr lang="en-US" dirty="0" err="1" smtClean="0"/>
              <a:t>daquela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vários-para-vários</a:t>
            </a:r>
            <a:endParaRPr lang="en-US" altLang="pt-PT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/>
              <a:t>V</a:t>
            </a:r>
            <a:r>
              <a:rPr lang="pt-PT" altLang="pt-PT" dirty="0" smtClean="0"/>
              <a:t>ários elementos da entidade1 estão associado a vários elementos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Espécies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, 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 (linhas)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b="1" dirty="0" smtClean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92" t="19555" r="55083" b="68222"/>
          <a:stretch/>
        </p:blipFill>
        <p:spPr>
          <a:xfrm>
            <a:off x="2933016" y="5180964"/>
            <a:ext cx="587502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0673" y="3678642"/>
            <a:ext cx="269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as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2969467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365750" y="3538595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1" t="19707" r="73202" b="66024"/>
          <a:stretch/>
        </p:blipFill>
        <p:spPr>
          <a:xfrm>
            <a:off x="2898261" y="5266944"/>
            <a:ext cx="2550695" cy="14678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30646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 e </a:t>
            </a: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0886" y="3958118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r>
              <a:rPr lang="en-US" dirty="0" smtClean="0"/>
              <a:t> das </a:t>
            </a:r>
            <a:r>
              <a:rPr lang="en-US" dirty="0" err="1" smtClean="0"/>
              <a:t>dominantes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60" t="20158" r="73155" b="70001"/>
          <a:stretch/>
        </p:blipFill>
        <p:spPr>
          <a:xfrm>
            <a:off x="2898261" y="5805714"/>
            <a:ext cx="2612571" cy="10123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67355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União</a:t>
            </a:r>
            <a:r>
              <a:rPr lang="pt-PT" altLang="pt-PT" dirty="0" smtClean="0"/>
              <a:t>: juntar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181" y="439825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88" y="3254533"/>
            <a:ext cx="3168000" cy="907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88" y="4920162"/>
            <a:ext cx="3168000" cy="685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15" y="3630784"/>
            <a:ext cx="3168000" cy="1436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Intersecção</a:t>
            </a:r>
            <a:r>
              <a:rPr lang="pt-PT" altLang="pt-PT" dirty="0" smtClean="0"/>
              <a:t>: selecionar as linhas que são comuns a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373565" y="423999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3" y="3429000"/>
            <a:ext cx="3163837" cy="1670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62" y="5346152"/>
            <a:ext cx="3168000" cy="1436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36" y="3429000"/>
            <a:ext cx="3168000" cy="7280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Divisão</a:t>
            </a:r>
            <a:r>
              <a:rPr lang="pt-PT" altLang="pt-PT" dirty="0" smtClean="0"/>
              <a:t>: envolve duas tabelas que tenham pelo menos um atributo comum; a tabela resultado é constituída apenas pelas linhas que têm o atributo comum igual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261341" y="4139649"/>
            <a:ext cx="20924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400" b="1">
                <a:solidFill>
                  <a:srgbClr val="333333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b"/>
              <a:defRPr sz="2200" b="1">
                <a:solidFill>
                  <a:srgbClr val="333333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i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4pPr>
            <a:lvl5pPr marL="20574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9pPr>
          </a:lstStyle>
          <a:p>
            <a:pPr algn="ctr" fontAlgn="b">
              <a:buClrTx/>
              <a:buFontTx/>
              <a:buNone/>
            </a:pP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Selecionar as parcelas em que ocorrem as espécies eucalipto (</a:t>
            </a:r>
            <a:r>
              <a:rPr lang="pt-PT" altLang="pt-PT" sz="1800" b="0" dirty="0" err="1" smtClean="0">
                <a:solidFill>
                  <a:schemeClr val="tx1"/>
                </a:solidFill>
                <a:latin typeface="+mn-lt"/>
              </a:rPr>
              <a:t>Ec</a:t>
            </a: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) e pinheiro bravo (Pb)</a:t>
            </a:r>
            <a:endParaRPr lang="pt-PT" altLang="pt-PT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25" y="3788982"/>
            <a:ext cx="966702" cy="701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16" y="3788982"/>
            <a:ext cx="1584000" cy="1896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583" y="3788982"/>
            <a:ext cx="933469" cy="11156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Produto</a:t>
            </a:r>
            <a:r>
              <a:rPr lang="pt-PT" altLang="pt-PT" dirty="0" smtClean="0"/>
              <a:t>: envolve duas tabelas; a tabela resultado inclui os atributos existentes nas duas tabelas e um conjunto de linhas formado por todas as combinações de cada linha da primeira tabela com todas as linhas da segunda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3810433" y="474720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77" y="3788982"/>
            <a:ext cx="1584000" cy="95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77" y="5112893"/>
            <a:ext cx="1584000" cy="9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4" y="3796044"/>
            <a:ext cx="3168000" cy="23809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Junção</a:t>
            </a:r>
            <a:r>
              <a:rPr lang="pt-PT" altLang="pt-PT" dirty="0" smtClean="0"/>
              <a:t>: é a junção dos elementos de duas tabelas com base num atributo comum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6096000" y="4789824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06" y="3768667"/>
            <a:ext cx="1584000" cy="1427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23" y="5196224"/>
            <a:ext cx="2374459" cy="143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26" y="3823721"/>
            <a:ext cx="3315374" cy="22445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b="1" dirty="0" smtClean="0"/>
              <a:t>Microsoft Access </a:t>
            </a:r>
            <a:r>
              <a:rPr lang="pt-PT" dirty="0" smtClean="0"/>
              <a:t>é um </a:t>
            </a:r>
            <a:r>
              <a:rPr lang="pt-PT" u="sng" dirty="0" smtClean="0">
                <a:solidFill>
                  <a:schemeClr val="accent6"/>
                </a:solidFill>
              </a:rPr>
              <a:t>software</a:t>
            </a:r>
            <a:r>
              <a:rPr lang="pt-PT" dirty="0" smtClean="0">
                <a:solidFill>
                  <a:schemeClr val="accent6"/>
                </a:solidFill>
              </a:rPr>
              <a:t> de </a:t>
            </a:r>
            <a:r>
              <a:rPr lang="pt-PT" b="1" dirty="0" smtClean="0">
                <a:solidFill>
                  <a:schemeClr val="accent6"/>
                </a:solidFill>
              </a:rPr>
              <a:t>base de dados </a:t>
            </a:r>
            <a:r>
              <a:rPr lang="pt-PT" dirty="0" smtClean="0"/>
              <a:t>que </a:t>
            </a:r>
            <a:r>
              <a:rPr lang="pt-PT" u="sng" dirty="0" smtClean="0"/>
              <a:t>permite manipular dados</a:t>
            </a:r>
            <a:r>
              <a:rPr lang="pt-PT" dirty="0" smtClean="0"/>
              <a:t>: inserir, classificar, filtrar ou agrupar (e até fazer cálculos).</a:t>
            </a:r>
          </a:p>
          <a:p>
            <a:r>
              <a:rPr lang="pt-PT" dirty="0" smtClean="0"/>
              <a:t>É particularmente útil quando há </a:t>
            </a:r>
            <a:r>
              <a:rPr lang="pt-PT" u="sng" dirty="0" smtClean="0"/>
              <a:t>milhares de registros </a:t>
            </a:r>
            <a:r>
              <a:rPr lang="pt-PT" dirty="0" smtClean="0"/>
              <a:t>cuja análise poderia ser morosa</a:t>
            </a:r>
          </a:p>
          <a:p>
            <a:r>
              <a:rPr lang="pt-PT" dirty="0" smtClean="0"/>
              <a:t>Não foi originalmente concebido para tratamento de dados de inventário, mas pode ser usado para contornar limitações do EXCEL.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Chaves primárias e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altLang="pt-PT" b="1" dirty="0" smtClean="0"/>
              <a:t>Chave candidata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</a:t>
            </a:r>
            <a:r>
              <a:rPr lang="pt-PT" altLang="pt-PT" dirty="0" smtClean="0">
                <a:solidFill>
                  <a:schemeClr val="accent6"/>
                </a:solidFill>
              </a:rPr>
              <a:t>atributo ou </a:t>
            </a:r>
            <a:r>
              <a:rPr lang="pt-PT" altLang="pt-PT" dirty="0" smtClean="0"/>
              <a:t>conjunto de </a:t>
            </a:r>
            <a:r>
              <a:rPr lang="pt-PT" altLang="pt-PT" dirty="0" smtClean="0">
                <a:solidFill>
                  <a:schemeClr val="accent6"/>
                </a:solidFill>
              </a:rPr>
              <a:t>atributos</a:t>
            </a:r>
            <a:r>
              <a:rPr lang="pt-PT" altLang="pt-PT" dirty="0" smtClean="0"/>
              <a:t> que permite </a:t>
            </a:r>
            <a:r>
              <a:rPr lang="pt-PT" altLang="pt-PT" u="sng" dirty="0" smtClean="0"/>
              <a:t>identificar inequivocamente os indivíduos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primária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>
                <a:solidFill>
                  <a:schemeClr val="accent6"/>
                </a:solidFill>
              </a:rPr>
              <a:t>Chave candidata escolhida </a:t>
            </a:r>
            <a:r>
              <a:rPr lang="pt-PT" altLang="pt-PT" dirty="0" smtClean="0"/>
              <a:t>para identificador dos indivíduos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primária </a:t>
            </a:r>
            <a:r>
              <a:rPr lang="pt-PT" altLang="pt-PT" dirty="0" smtClean="0">
                <a:solidFill>
                  <a:schemeClr val="accent6"/>
                </a:solidFill>
              </a:rPr>
              <a:t>simples</a:t>
            </a:r>
            <a:r>
              <a:rPr lang="pt-PT" altLang="pt-PT" dirty="0" smtClean="0"/>
              <a:t> (constituída por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primaria </a:t>
            </a:r>
            <a:r>
              <a:rPr lang="pt-PT" altLang="pt-PT" dirty="0" smtClean="0">
                <a:solidFill>
                  <a:schemeClr val="accent6"/>
                </a:solidFill>
              </a:rPr>
              <a:t>composta</a:t>
            </a:r>
            <a:r>
              <a:rPr lang="pt-PT" altLang="pt-PT" dirty="0" smtClean="0"/>
              <a:t> (constituída por mais de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b="1" dirty="0" smtClean="0">
                <a:solidFill>
                  <a:srgbClr val="0070C0"/>
                </a:solidFill>
              </a:rPr>
              <a:t>,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id_arv</a:t>
            </a:r>
            <a:r>
              <a:rPr lang="pt-PT" altLang="pt-PT" dirty="0" smtClean="0"/>
              <a:t>)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estrangeira ou externa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atributo de uma tabela que é chave primária numa outra tabela (ex.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cod_estado</a:t>
            </a:r>
            <a:r>
              <a:rPr lang="pt-PT" altLang="pt-PT" b="1" dirty="0" smtClean="0">
                <a:solidFill>
                  <a:srgbClr val="0070C0"/>
                </a:solidFill>
              </a:rPr>
              <a:t> </a:t>
            </a:r>
            <a:r>
              <a:rPr lang="pt-PT" altLang="pt-PT" dirty="0" smtClean="0"/>
              <a:t>que é chave primaria na tabela dos “Códigos de estado”)</a:t>
            </a:r>
          </a:p>
          <a:p>
            <a:pPr marL="457200" lvl="1" indent="0">
              <a:buNone/>
            </a:pPr>
            <a:endParaRPr lang="en-US" altLang="pt-PT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Domínio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Qualquer entidade está associada a um </a:t>
            </a:r>
            <a:r>
              <a:rPr lang="pt-PT" altLang="pt-PT" dirty="0" smtClean="0">
                <a:solidFill>
                  <a:srgbClr val="009900"/>
                </a:solidFill>
              </a:rPr>
              <a:t>domínio</a:t>
            </a:r>
          </a:p>
          <a:p>
            <a:endParaRPr lang="pt-PT" altLang="pt-PT" sz="8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pt-PT" altLang="pt-PT" dirty="0" smtClean="0"/>
              <a:t>Um </a:t>
            </a:r>
            <a:r>
              <a:rPr lang="pt-PT" altLang="pt-PT" b="1" dirty="0" smtClean="0">
                <a:solidFill>
                  <a:schemeClr val="accent6"/>
                </a:solidFill>
              </a:rPr>
              <a:t>domínio</a:t>
            </a:r>
            <a:r>
              <a:rPr lang="pt-PT" altLang="pt-PT" dirty="0" smtClean="0"/>
              <a:t> é um conjunto de valores que um determinado atributo pode tomar: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err="1" smtClean="0">
                <a:solidFill>
                  <a:srgbClr val="0070C0"/>
                </a:solidFill>
              </a:rPr>
              <a:t>Dap</a:t>
            </a:r>
            <a:r>
              <a:rPr lang="pt-PT" altLang="pt-PT" b="1" dirty="0" smtClean="0">
                <a:solidFill>
                  <a:srgbClr val="0070C0"/>
                </a:solidFill>
              </a:rPr>
              <a:t>,</a:t>
            </a:r>
            <a:r>
              <a:rPr lang="pt-PT" altLang="pt-PT" dirty="0" smtClean="0"/>
              <a:t> diâmetros de uma tabela de árvores não podem ser &lt; 0 nem &gt; que 100 cm (para povoamentos florestais normais)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rgbClr val="0070C0"/>
                </a:solidFill>
              </a:rPr>
              <a:t>Declive</a:t>
            </a:r>
            <a:r>
              <a:rPr lang="pt-PT" altLang="pt-PT" dirty="0" smtClean="0"/>
              <a:t>, declive em graus registado na tabela de parcelas tem de estar entre 0 e 360º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Numa</a:t>
            </a:r>
            <a:r>
              <a:rPr lang="en-US" altLang="pt-PT" dirty="0" smtClean="0"/>
              <a:t> base de dados </a:t>
            </a:r>
            <a:r>
              <a:rPr lang="en-US" altLang="pt-PT" dirty="0" err="1" smtClean="0"/>
              <a:t>devem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definir</a:t>
            </a:r>
            <a:r>
              <a:rPr lang="en-US" altLang="pt-PT" dirty="0" smtClean="0"/>
              <a:t>-se, </a:t>
            </a:r>
            <a:r>
              <a:rPr lang="en-US" altLang="pt-PT" dirty="0" err="1" smtClean="0"/>
              <a:t>sempre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possível</a:t>
            </a:r>
            <a:r>
              <a:rPr lang="en-US" altLang="pt-PT" dirty="0" smtClean="0"/>
              <a:t>,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domínios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cada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atributo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modo</a:t>
            </a:r>
            <a:r>
              <a:rPr lang="en-US" altLang="pt-PT" dirty="0" smtClean="0"/>
              <a:t> a que </a:t>
            </a:r>
            <a:r>
              <a:rPr lang="en-US" altLang="pt-PT" dirty="0" err="1" smtClean="0"/>
              <a:t>possam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implementadas</a:t>
            </a:r>
            <a:r>
              <a:rPr lang="en-US" altLang="pt-PT" dirty="0" smtClean="0"/>
              <a:t>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validações</a:t>
            </a:r>
            <a:r>
              <a:rPr lang="en-US" altLang="pt-PT" b="1" dirty="0" smtClean="0">
                <a:solidFill>
                  <a:schemeClr val="accent6"/>
                </a:solidFill>
              </a:rPr>
              <a:t> de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domínio</a:t>
            </a:r>
            <a:endParaRPr lang="en-US" altLang="pt-PT" b="1" dirty="0" smtClean="0">
              <a:solidFill>
                <a:schemeClr val="accent6"/>
              </a:solidFill>
            </a:endParaRPr>
          </a:p>
          <a:p>
            <a:endParaRPr lang="pt-PT" altLang="pt-PT" sz="8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 e de entidades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valor de uma </a:t>
            </a:r>
            <a:r>
              <a:rPr lang="pt-PT" altLang="pt-PT" u="sng" dirty="0" smtClean="0"/>
              <a:t>chave externa </a:t>
            </a:r>
            <a:r>
              <a:rPr lang="pt-PT" altLang="pt-PT" dirty="0" smtClean="0"/>
              <a:t>tem de existir na tabela a que esse valor faz referência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Integridade de entidades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u="sng" dirty="0" smtClean="0"/>
              <a:t>Nenhum</a:t>
            </a:r>
            <a:r>
              <a:rPr lang="pt-PT" altLang="pt-PT" dirty="0" smtClean="0"/>
              <a:t> componente de uma </a:t>
            </a:r>
            <a:r>
              <a:rPr lang="pt-PT" altLang="pt-PT" u="sng" dirty="0" smtClean="0"/>
              <a:t>chave primária </a:t>
            </a:r>
            <a:r>
              <a:rPr lang="pt-PT" altLang="pt-PT" dirty="0" smtClean="0"/>
              <a:t>de uma tabela </a:t>
            </a:r>
            <a:r>
              <a:rPr lang="pt-PT" altLang="pt-PT" u="sng" dirty="0" smtClean="0"/>
              <a:t>pode conter nulos</a:t>
            </a:r>
            <a:endParaRPr lang="en-US" altLang="pt-PT" u="sng" dirty="0" smtClean="0"/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47" y="3261589"/>
            <a:ext cx="4173305" cy="1697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416" y="3261589"/>
            <a:ext cx="1617405" cy="12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Regras de chaves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 que acontece se um utilizador tentar apagar (ou modificar) o alvo de referência de uma chave estrangeira? 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Por exemplo, apagar uma parcela para a qual existem árvores na tabela de árvores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Há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duas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opções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podem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consideradas</a:t>
            </a:r>
            <a:r>
              <a:rPr lang="en-US" altLang="pt-PT" dirty="0" smtClean="0"/>
              <a:t>:</a:t>
            </a:r>
          </a:p>
          <a:p>
            <a:pPr marL="0" indent="0">
              <a:buNone/>
            </a:pPr>
            <a:endParaRPr lang="en-US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é </a:t>
            </a:r>
            <a:r>
              <a:rPr lang="en-US" altLang="pt-PT" dirty="0" err="1" smtClean="0"/>
              <a:t>impedido</a:t>
            </a:r>
            <a:r>
              <a:rPr lang="en-US" altLang="pt-PT" dirty="0" smtClean="0"/>
              <a:t> (restricted)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implica</a:t>
            </a:r>
            <a:r>
              <a:rPr lang="en-US" altLang="pt-PT" dirty="0" smtClean="0"/>
              <a:t> o </a:t>
            </a:r>
            <a:r>
              <a:rPr lang="en-US" altLang="pt-PT" dirty="0" err="1" smtClean="0"/>
              <a:t>apagar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todos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registos</a:t>
            </a:r>
            <a:r>
              <a:rPr lang="en-US" altLang="pt-PT" dirty="0" smtClean="0"/>
              <a:t> com </a:t>
            </a:r>
            <a:r>
              <a:rPr lang="en-US" altLang="pt-PT" dirty="0" err="1" smtClean="0"/>
              <a:t>esse</a:t>
            </a:r>
            <a:r>
              <a:rPr lang="en-US" altLang="pt-PT" dirty="0" smtClean="0"/>
              <a:t> valor </a:t>
            </a:r>
            <a:r>
              <a:rPr lang="en-US" altLang="pt-PT" dirty="0" err="1" smtClean="0"/>
              <a:t>como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chave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estrangeira</a:t>
            </a:r>
            <a:r>
              <a:rPr lang="en-US" altLang="pt-PT" dirty="0" smtClean="0"/>
              <a:t> (cascade update)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sz="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A normalização é um processo que consiste em estruturar as tabelas e os atributos na forma mais adequada, tendo em vista eliminar redundâncias desnecessárias e evitar problemas com a inserção, eliminação e atualização de dados</a:t>
            </a:r>
          </a:p>
          <a:p>
            <a:endParaRPr lang="pt-PT" altLang="pt-PT" sz="800" dirty="0" smtClean="0"/>
          </a:p>
          <a:p>
            <a:r>
              <a:rPr lang="pt-PT" altLang="pt-PT" sz="2400" dirty="0" smtClean="0"/>
              <a:t>São várias as formas normais: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1ª, 2ª e 3ª formas normais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forma normal de </a:t>
            </a:r>
            <a:r>
              <a:rPr lang="pt-PT" altLang="pt-PT" dirty="0" err="1" smtClean="0"/>
              <a:t>Boyce</a:t>
            </a:r>
            <a:r>
              <a:rPr lang="pt-PT" altLang="pt-PT" dirty="0" smtClean="0"/>
              <a:t>/</a:t>
            </a:r>
            <a:r>
              <a:rPr lang="pt-PT" altLang="pt-PT" dirty="0" err="1" smtClean="0"/>
              <a:t>Codd</a:t>
            </a: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4ª e 5ª formas normais</a:t>
            </a:r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Primeira forma normal (1ª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atributo só pode admitir valores elementares e não conjuntos de valores.</a:t>
            </a:r>
          </a:p>
          <a:p>
            <a:endParaRPr lang="pt-PT" altLang="pt-PT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4" y="3363191"/>
            <a:ext cx="4491691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78200"/>
            <a:ext cx="5938467" cy="157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9857"/>
          <a:stretch/>
        </p:blipFill>
        <p:spPr>
          <a:xfrm>
            <a:off x="8691466" y="5033456"/>
            <a:ext cx="747533" cy="764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072"/>
          <a:stretch/>
        </p:blipFill>
        <p:spPr>
          <a:xfrm>
            <a:off x="3235071" y="4971833"/>
            <a:ext cx="729415" cy="7644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Dependência funcional elementar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O determinante pode ser um conjunto de atributos, por exemplo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Quando um atributo z depende funcionalmente do conjunto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mas não depende funcionalmente de x ou y isolados, diz-se que existe uma </a:t>
            </a:r>
            <a:r>
              <a:rPr lang="pt-PT" altLang="pt-PT" sz="2400" b="1" dirty="0" smtClean="0"/>
              <a:t>dependência funcional elementar </a:t>
            </a:r>
            <a:r>
              <a:rPr lang="pt-PT" altLang="pt-PT" sz="2400" dirty="0" smtClean="0"/>
              <a:t>entre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e 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80" y="4730182"/>
            <a:ext cx="2713875" cy="190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5456" y="5988734"/>
            <a:ext cx="424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dap</a:t>
            </a:r>
            <a:endParaRPr lang="pt-PT" altLang="pt-PT" i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formal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5517"/>
            <a:ext cx="4518414" cy="191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915" y="4975851"/>
            <a:ext cx="5229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A_parc</a:t>
            </a:r>
            <a:endParaRPr lang="pt-PT" altLang="pt-PT" i="1" dirty="0" smtClean="0"/>
          </a:p>
          <a:p>
            <a:endParaRPr lang="pt-PT" altLang="pt-PT" sz="800" i="1" dirty="0"/>
          </a:p>
          <a:p>
            <a:r>
              <a:rPr lang="pt-PT" altLang="pt-PT" i="1" dirty="0" smtClean="0"/>
              <a:t>o atributo </a:t>
            </a:r>
            <a:r>
              <a:rPr lang="pt-PT" altLang="pt-PT" i="1" dirty="0" err="1" smtClean="0"/>
              <a:t>A_parc</a:t>
            </a:r>
            <a:r>
              <a:rPr lang="pt-PT" altLang="pt-PT" i="1" dirty="0" smtClean="0"/>
              <a:t> não é irredutivelmente dependente da chave porque depende funcionalmente do atributo Parcela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955746" y="4576971"/>
            <a:ext cx="729415" cy="764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formal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6546" y="5853797"/>
            <a:ext cx="35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A redução à segunda forma normal implica a criação de duas tabelas</a:t>
            </a:r>
            <a:endParaRPr lang="pt-PT" altLang="pt-PT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6596"/>
            <a:ext cx="3617183" cy="190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857"/>
          <a:stretch/>
        </p:blipFill>
        <p:spPr>
          <a:xfrm>
            <a:off x="946687" y="4593624"/>
            <a:ext cx="747533" cy="764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88" y="4666596"/>
            <a:ext cx="1836406" cy="11109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33" y="4181402"/>
            <a:ext cx="4658891" cy="2676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6546" y="5853797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Não posso introduzir uma estação meteorológica se não tenho nenhum ensaio abrangido por ela</a:t>
            </a:r>
            <a:endParaRPr lang="pt-PT" altLang="pt-PT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1189425" y="4078208"/>
            <a:ext cx="729415" cy="7644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14"/>
          <a:stretch/>
        </p:blipFill>
        <p:spPr>
          <a:xfrm>
            <a:off x="838200" y="1427395"/>
            <a:ext cx="9869424" cy="52843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1" y="4202142"/>
            <a:ext cx="2416232" cy="2655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07" y="4202142"/>
            <a:ext cx="1604586" cy="91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0319"/>
          <a:stretch/>
        </p:blipFill>
        <p:spPr>
          <a:xfrm>
            <a:off x="5293707" y="5503579"/>
            <a:ext cx="2233930" cy="760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1214541" y="4131806"/>
            <a:ext cx="747533" cy="764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8881"/>
          <a:stretch/>
        </p:blipFill>
        <p:spPr>
          <a:xfrm>
            <a:off x="5293707" y="6248516"/>
            <a:ext cx="2233930" cy="2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Forma normal de </a:t>
            </a:r>
            <a:r>
              <a:rPr lang="pt-PT" altLang="pt-PT" sz="2400" b="1" dirty="0" err="1" smtClean="0"/>
              <a:t>Boyce</a:t>
            </a:r>
            <a:r>
              <a:rPr lang="pt-PT" altLang="pt-PT" sz="2400" b="1" dirty="0" smtClean="0"/>
              <a:t>/</a:t>
            </a:r>
            <a:r>
              <a:rPr lang="pt-PT" altLang="pt-PT" sz="2400" b="1" dirty="0" err="1" smtClean="0"/>
              <a:t>Codd</a:t>
            </a:r>
            <a:r>
              <a:rPr lang="pt-PT" altLang="pt-PT" sz="2400" b="1" dirty="0" smtClean="0"/>
              <a:t> (FNBC)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Constitui um aperfeiçoamento da 3ª FN para lidar com situações em que se verifique:</a:t>
            </a:r>
          </a:p>
          <a:p>
            <a:pPr marL="914400" lvl="2" indent="0">
              <a:buNone/>
            </a:pPr>
            <a:r>
              <a:rPr lang="pt-PT" altLang="pt-PT" dirty="0" smtClean="0"/>
              <a:t>A existência de mais do que uma chave candidata</a:t>
            </a:r>
          </a:p>
          <a:p>
            <a:pPr marL="914400" lvl="2" indent="0">
              <a:buNone/>
            </a:pPr>
            <a:r>
              <a:rPr lang="pt-PT" altLang="pt-PT" dirty="0" smtClean="0"/>
              <a:t>Que existam duas chaves candidatas com elementos comuns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está na FNBC quando os únicos determinantes são chaves candidatas</a:t>
            </a:r>
          </a:p>
          <a:p>
            <a:endParaRPr lang="pt-PT" altLang="pt-PT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Considere-se uma tabela com atributos x, y, z e w.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914400" lvl="2" indent="0">
              <a:buNone/>
            </a:pPr>
            <a:r>
              <a:rPr lang="pt-PT" altLang="pt-PT" sz="2200" dirty="0" smtClean="0"/>
              <a:t>Diz-se que 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x </a:t>
            </a:r>
            <a:r>
              <a:rPr lang="pt-PT" altLang="pt-PT" sz="2200" b="1" dirty="0" err="1" smtClean="0">
                <a:solidFill>
                  <a:schemeClr val="accent6"/>
                </a:solidFill>
              </a:rPr>
              <a:t>multidetermina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 y</a:t>
            </a:r>
            <a:r>
              <a:rPr lang="pt-PT" altLang="pt-PT" sz="2200" dirty="0" smtClean="0"/>
              <a:t> (ou que y é </a:t>
            </a:r>
            <a:r>
              <a:rPr lang="pt-PT" altLang="pt-PT" sz="2200" dirty="0" err="1" smtClean="0"/>
              <a:t>multidependente</a:t>
            </a:r>
            <a:r>
              <a:rPr lang="pt-PT" altLang="pt-PT" sz="2200" dirty="0" smtClean="0"/>
              <a:t> de x) se a um valor de x está associado um conjunto de valores de y e esse conjunto é independente dos restantes atributos da tabela (z e w)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47" y="4414290"/>
            <a:ext cx="2589229" cy="12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59" y="4435059"/>
            <a:ext cx="1776260" cy="74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59" y="5532337"/>
            <a:ext cx="1776260" cy="7426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</a:t>
            </a:r>
            <a:r>
              <a:rPr lang="pt-PT" altLang="pt-PT" dirty="0" err="1" smtClean="0"/>
              <a:t>multidependência</a:t>
            </a:r>
            <a:r>
              <a:rPr lang="pt-PT" altLang="pt-PT" dirty="0" smtClean="0"/>
              <a:t> diz-se elementar se não existem subconjuntos de X e Y entre os quais se verifique igualmente </a:t>
            </a:r>
            <a:r>
              <a:rPr lang="pt-PT" altLang="pt-PT" dirty="0" err="1" smtClean="0"/>
              <a:t>multidependência</a:t>
            </a: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4ª FN quando as únicas </a:t>
            </a:r>
            <a:r>
              <a:rPr lang="pt-PT" altLang="pt-PT" dirty="0" err="1" smtClean="0"/>
              <a:t>multidependências</a:t>
            </a:r>
            <a:r>
              <a:rPr lang="pt-PT" altLang="pt-PT" dirty="0" smtClean="0"/>
              <a:t> elementares são aquelas em que uma chave determina um atributo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4ª FN visa eliminar a possível existência de grupos repetidos independentes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Quinta forma normal (5ª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Quando um campo (atributo) provem de outra tabela sem necessidade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20" y="3169228"/>
            <a:ext cx="3168000" cy="1598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42" y="3445969"/>
            <a:ext cx="1524116" cy="104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069" y="5167191"/>
            <a:ext cx="3181323" cy="1532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072"/>
          <a:stretch/>
        </p:blipFill>
        <p:spPr>
          <a:xfrm>
            <a:off x="635243" y="3046773"/>
            <a:ext cx="729415" cy="764453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4599520" y="3968279"/>
            <a:ext cx="7344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966731" y="3968278"/>
            <a:ext cx="0" cy="119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00" y="3202242"/>
            <a:ext cx="3168000" cy="159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7393753" y="3203825"/>
            <a:ext cx="747533" cy="7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33" t="-264" r="40688" b="60429"/>
          <a:stretch/>
        </p:blipFill>
        <p:spPr>
          <a:xfrm>
            <a:off x="1049868" y="2336800"/>
            <a:ext cx="10871200" cy="4097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0582" b="67572"/>
          <a:stretch/>
        </p:blipFill>
        <p:spPr>
          <a:xfrm>
            <a:off x="1168401" y="3098801"/>
            <a:ext cx="10866283" cy="3335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40208" b="70590"/>
          <a:stretch/>
        </p:blipFill>
        <p:spPr>
          <a:xfrm>
            <a:off x="1257300" y="3798094"/>
            <a:ext cx="10934700" cy="30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63102"/>
              </p:ext>
            </p:extLst>
          </p:nvPr>
        </p:nvGraphicFramePr>
        <p:xfrm>
          <a:off x="843887" y="2351064"/>
          <a:ext cx="10515600" cy="2850225"/>
        </p:xfrm>
        <a:graphic>
          <a:graphicData uri="http://schemas.openxmlformats.org/drawingml/2006/table">
            <a:tbl>
              <a:tblPr/>
              <a:tblGrid>
                <a:gridCol w="901891">
                  <a:extLst>
                    <a:ext uri="{9D8B030D-6E8A-4147-A177-3AD203B41FA5}">
                      <a16:colId xmlns:a16="http://schemas.microsoft.com/office/drawing/2014/main" val="1111097721"/>
                    </a:ext>
                  </a:extLst>
                </a:gridCol>
                <a:gridCol w="6108509">
                  <a:extLst>
                    <a:ext uri="{9D8B030D-6E8A-4147-A177-3AD203B41FA5}">
                      <a16:colId xmlns:a16="http://schemas.microsoft.com/office/drawing/2014/main" val="32392997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33980387"/>
                    </a:ext>
                  </a:extLst>
                </a:gridCol>
              </a:tblGrid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Data Type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Usage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Size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3288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 dirty="0"/>
                        <a:t>Short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Alphanumeric data (names, titles, etc.)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255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571082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r>
                        <a:rPr lang="en-US" sz="1100" dirty="0"/>
                        <a:t>Long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Large amounts of alphanumeric data: sentences and paragraphs. See </a:t>
                      </a:r>
                      <a:r>
                        <a:rPr lang="en-US" sz="1100" dirty="0">
                          <a:hlinkClick r:id="rId2"/>
                        </a:rPr>
                        <a:t>The Memo data type is now called “Long Text”</a:t>
                      </a:r>
                      <a:r>
                        <a:rPr lang="en-US" sz="1100" dirty="0"/>
                        <a:t> for more information on the Long Text details.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about 1 gigabyte (GB), but controls to display a long text are limited to the first 64,000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063917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 2, 4, 8, or 16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95770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Large 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  <a:p>
                      <a:r>
                        <a:rPr lang="en-US" sz="1100"/>
                        <a:t>For more information, see </a:t>
                      </a:r>
                      <a:r>
                        <a:rPr lang="en-US" sz="1100">
                          <a:hlinkClick r:id="rId3"/>
                        </a:rPr>
                        <a:t>Using the Large Number data type</a:t>
                      </a:r>
                      <a:r>
                        <a:rPr lang="en-US" sz="110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8358775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Date/Time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497259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Date/Time Extended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Encoded string of 42 bytes</a:t>
                      </a:r>
                    </a:p>
                    <a:p>
                      <a:r>
                        <a:rPr lang="en-US" sz="1100" dirty="0"/>
                        <a:t>For more information, see </a:t>
                      </a:r>
                      <a:r>
                        <a:rPr lang="en-US" sz="1100" dirty="0">
                          <a:hlinkClick r:id="rId4"/>
                        </a:rPr>
                        <a:t>Using the Date/Time Extended data type</a:t>
                      </a:r>
                      <a:r>
                        <a:rPr lang="en-US" sz="1100" dirty="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567262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Currency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Monetary data, stored with 4 decimal places of precision.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29194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AutoNumber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Unique value generated by Access for each new record.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4 bytes (16 bytes for ReplicationID).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872318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Yes/No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Boolean (true/false) data; Access stores the numeric value zero (0) for false, and -1 for true.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 byte.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707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9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  <a:p>
            <a:pPr lvl="1"/>
            <a:endParaRPr lang="en-US" sz="900" b="1" dirty="0" smtClean="0"/>
          </a:p>
          <a:p>
            <a:pPr marL="914400" lvl="2" indent="0">
              <a:buNone/>
            </a:pPr>
            <a:r>
              <a:rPr lang="en-US" b="1" dirty="0" smtClean="0"/>
              <a:t>Byte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0 a 255 (</a:t>
            </a:r>
            <a:r>
              <a:rPr lang="en-US" dirty="0" err="1" smtClean="0"/>
              <a:t>ocupa</a:t>
            </a:r>
            <a:r>
              <a:rPr lang="en-US" dirty="0" smtClean="0"/>
              <a:t> 1 byte)</a:t>
            </a:r>
          </a:p>
          <a:p>
            <a:pPr marL="914400" lvl="2" indent="0">
              <a:buNone/>
            </a:pPr>
            <a:r>
              <a:rPr lang="en-US" b="1" dirty="0" smtClean="0"/>
              <a:t>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-32 768 a +32 767 (</a:t>
            </a:r>
            <a:r>
              <a:rPr lang="en-US" dirty="0" err="1" smtClean="0"/>
              <a:t>ocupa</a:t>
            </a:r>
            <a:r>
              <a:rPr lang="en-US" dirty="0" smtClean="0"/>
              <a:t> 2 bytes</a:t>
            </a:r>
            <a:r>
              <a:rPr lang="en-US" dirty="0"/>
              <a:t>)</a:t>
            </a:r>
            <a:endParaRPr lang="en-US" dirty="0" smtClean="0"/>
          </a:p>
          <a:p>
            <a:pPr marL="914400" lvl="2" indent="0">
              <a:buNone/>
            </a:pPr>
            <a:r>
              <a:rPr lang="en-US" b="1" dirty="0" smtClean="0"/>
              <a:t>Long 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-2 147 483 648 a +2 147 483 647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Single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7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-3.4 x 1038 a +3.4 x 1038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Double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15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-1.797 x 10308 a +1.797 x 10308 (</a:t>
            </a:r>
            <a:r>
              <a:rPr lang="en-US" dirty="0" err="1" smtClean="0"/>
              <a:t>ocupa</a:t>
            </a:r>
            <a:r>
              <a:rPr lang="en-US" dirty="0" smtClean="0"/>
              <a:t> 8 bytes)</a:t>
            </a:r>
          </a:p>
          <a:p>
            <a:pPr marL="914400" lvl="2" indent="0">
              <a:buNone/>
            </a:pPr>
            <a:r>
              <a:rPr lang="en-US" b="1" dirty="0" smtClean="0"/>
              <a:t>Decimal</a:t>
            </a:r>
            <a:r>
              <a:rPr lang="en-US" dirty="0" smtClean="0"/>
              <a:t> —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numéricos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-9.999... x 1027 a +9.999... x 1027 (</a:t>
            </a:r>
            <a:r>
              <a:rPr lang="en-US" dirty="0" err="1" smtClean="0"/>
              <a:t>ocupa</a:t>
            </a:r>
            <a:r>
              <a:rPr lang="en-US" dirty="0" smtClean="0"/>
              <a:t> 12 bytes)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/</a:t>
            </a:r>
            <a:r>
              <a:rPr lang="en-US" dirty="0" err="1" smtClean="0"/>
              <a:t>carregar</a:t>
            </a:r>
            <a:r>
              <a:rPr lang="en-US" dirty="0" smtClean="0"/>
              <a:t> </a:t>
            </a:r>
            <a:r>
              <a:rPr lang="en-US" dirty="0" err="1" smtClean="0"/>
              <a:t>conteudo</a:t>
            </a:r>
            <a:r>
              <a:rPr lang="en-US" dirty="0" smtClean="0"/>
              <a:t>: Excel &amp; Copy-</a:t>
            </a:r>
            <a:r>
              <a:rPr lang="en-US" dirty="0" err="1" smtClean="0"/>
              <a:t>PasteAppend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8061" b="57633"/>
          <a:stretch/>
        </p:blipFill>
        <p:spPr>
          <a:xfrm>
            <a:off x="838200" y="2459934"/>
            <a:ext cx="11327296" cy="4358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81703" b="59565"/>
          <a:stretch/>
        </p:blipFill>
        <p:spPr>
          <a:xfrm>
            <a:off x="26504" y="2976769"/>
            <a:ext cx="3346174" cy="4159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48985" b="60997"/>
          <a:stretch/>
        </p:blipFill>
        <p:spPr>
          <a:xfrm>
            <a:off x="2816087" y="3143939"/>
            <a:ext cx="9329530" cy="4012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50471" b="59065"/>
          <a:stretch/>
        </p:blipFill>
        <p:spPr>
          <a:xfrm>
            <a:off x="3372678" y="2945156"/>
            <a:ext cx="9057861" cy="42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/</a:t>
            </a:r>
            <a:r>
              <a:rPr lang="en-US" dirty="0" err="1" smtClean="0"/>
              <a:t>carregar</a:t>
            </a:r>
            <a:r>
              <a:rPr lang="en-US" dirty="0" smtClean="0"/>
              <a:t> </a:t>
            </a:r>
            <a:r>
              <a:rPr lang="en-US" dirty="0" err="1" smtClean="0"/>
              <a:t>conteudo</a:t>
            </a:r>
            <a:r>
              <a:rPr lang="en-US" dirty="0" smtClean="0"/>
              <a:t>: </a:t>
            </a:r>
            <a:r>
              <a:rPr lang="en-US" dirty="0" err="1" smtClean="0"/>
              <a:t>Importar</a:t>
            </a:r>
            <a:r>
              <a:rPr lang="en-US" dirty="0" smtClean="0"/>
              <a:t> do Excel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061" b="59481"/>
          <a:stretch/>
        </p:blipFill>
        <p:spPr>
          <a:xfrm>
            <a:off x="864704" y="2451294"/>
            <a:ext cx="11327296" cy="4168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123" t="16088" r="26051" b="21111"/>
          <a:stretch/>
        </p:blipFill>
        <p:spPr>
          <a:xfrm>
            <a:off x="3387738" y="2630199"/>
            <a:ext cx="7474226" cy="55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3100" dirty="0" smtClean="0"/>
              <a:t>Definição “não convencional”</a:t>
            </a:r>
          </a:p>
          <a:p>
            <a:pPr marL="0" indent="0">
              <a:buNone/>
            </a:pPr>
            <a:endParaRPr lang="pt-PT" sz="9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pt-PT" sz="3100" dirty="0" smtClean="0"/>
              <a:t>É um </a:t>
            </a:r>
            <a:r>
              <a:rPr lang="pt-PT" sz="3100" b="1" dirty="0" smtClean="0">
                <a:solidFill>
                  <a:schemeClr val="accent6"/>
                </a:solidFill>
              </a:rPr>
              <a:t>conjunto de dados</a:t>
            </a:r>
            <a:r>
              <a:rPr lang="pt-PT" sz="3100" dirty="0" smtClean="0">
                <a:solidFill>
                  <a:schemeClr val="accent6"/>
                </a:solidFill>
              </a:rPr>
              <a:t> </a:t>
            </a:r>
            <a:r>
              <a:rPr lang="pt-PT" sz="3100" dirty="0" smtClean="0"/>
              <a:t>que estão </a:t>
            </a:r>
            <a:r>
              <a:rPr lang="pt-PT" sz="3100" b="1" dirty="0" smtClean="0">
                <a:solidFill>
                  <a:schemeClr val="accent6"/>
                </a:solidFill>
              </a:rPr>
              <a:t>organizados</a:t>
            </a:r>
            <a:r>
              <a:rPr lang="pt-PT" sz="3100" dirty="0" smtClean="0"/>
              <a:t> de acordo com uma estrutura planeada para a sua utilização eficiente e de modo a minimizar a probabilidade da ocorrência de erros</a:t>
            </a:r>
          </a:p>
          <a:p>
            <a:pPr marL="0" indent="0">
              <a:buNone/>
            </a:pPr>
            <a:endParaRPr lang="pt-PT" sz="1100" dirty="0" smtClean="0"/>
          </a:p>
          <a:p>
            <a:r>
              <a:rPr lang="pt-PT" sz="3100" dirty="0" smtClean="0"/>
              <a:t>Uma base de dados é constituída por:</a:t>
            </a:r>
          </a:p>
          <a:p>
            <a:pPr marL="0" indent="0">
              <a:buNone/>
            </a:pPr>
            <a:endParaRPr lang="pt-PT" sz="900" dirty="0" smtClean="0"/>
          </a:p>
          <a:p>
            <a:pPr lvl="1"/>
            <a:r>
              <a:rPr lang="pt-PT" sz="3100" dirty="0" smtClean="0"/>
              <a:t>Um </a:t>
            </a:r>
            <a:r>
              <a:rPr lang="pt-PT" sz="3100" dirty="0" smtClean="0">
                <a:solidFill>
                  <a:schemeClr val="accent6"/>
                </a:solidFill>
              </a:rPr>
              <a:t>conjunto de objetos </a:t>
            </a:r>
            <a:r>
              <a:rPr lang="pt-PT" sz="3100" dirty="0" smtClean="0"/>
              <a:t>que materializam a base de dados (</a:t>
            </a:r>
            <a:r>
              <a:rPr lang="pt-PT" sz="3100" b="1" dirty="0" smtClean="0"/>
              <a:t>Consultas/</a:t>
            </a:r>
            <a:r>
              <a:rPr lang="pt-PT" sz="3100" b="1" dirty="0" err="1" smtClean="0"/>
              <a:t>Queries</a:t>
            </a:r>
            <a:r>
              <a:rPr lang="pt-PT" sz="3100" dirty="0" smtClean="0"/>
              <a:t>, relações entre </a:t>
            </a:r>
            <a:r>
              <a:rPr lang="pt-PT" sz="3100" b="1" dirty="0" smtClean="0"/>
              <a:t>Tabelas</a:t>
            </a:r>
            <a:r>
              <a:rPr lang="pt-PT" sz="3100" dirty="0" smtClean="0"/>
              <a:t>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Programas</a:t>
            </a:r>
            <a:r>
              <a:rPr lang="pt-PT" sz="3100" dirty="0" smtClean="0"/>
              <a:t> para acesso à base de dados (para atualização, consultas,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Interface gráfico </a:t>
            </a:r>
            <a:r>
              <a:rPr lang="pt-PT" sz="3100" dirty="0" smtClean="0"/>
              <a:t>com os utilizadores</a:t>
            </a:r>
            <a:endParaRPr lang="en-US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3968" b="56566"/>
          <a:stretch/>
        </p:blipFill>
        <p:spPr>
          <a:xfrm>
            <a:off x="838200" y="2244148"/>
            <a:ext cx="10247127" cy="44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283" b="57543"/>
          <a:stretch/>
        </p:blipFill>
        <p:spPr>
          <a:xfrm>
            <a:off x="838200" y="2327148"/>
            <a:ext cx="11286744" cy="43675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8690" b="60012"/>
          <a:stretch/>
        </p:blipFill>
        <p:spPr>
          <a:xfrm>
            <a:off x="1555643" y="2744499"/>
            <a:ext cx="11212286" cy="41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reforçar</a:t>
            </a:r>
            <a:r>
              <a:rPr lang="en-US" dirty="0" smtClean="0"/>
              <a:t> </a:t>
            </a:r>
            <a:r>
              <a:rPr lang="en-US" dirty="0" err="1" smtClean="0"/>
              <a:t>integridade</a:t>
            </a:r>
            <a:r>
              <a:rPr lang="en-US" dirty="0" smtClean="0"/>
              <a:t> </a:t>
            </a:r>
            <a:r>
              <a:rPr lang="en-US" dirty="0" err="1" smtClean="0"/>
              <a:t>referencial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5324" b="47719"/>
          <a:stretch/>
        </p:blipFill>
        <p:spPr>
          <a:xfrm>
            <a:off x="838200" y="2244148"/>
            <a:ext cx="11255477" cy="4432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Impede,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endParaRPr lang="en-US" dirty="0"/>
          </a:p>
          <a:p>
            <a:r>
              <a:rPr lang="en-US" sz="800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acrescentar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com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Arvore</a:t>
            </a:r>
            <a:r>
              <a:rPr lang="en-US" dirty="0" smtClean="0"/>
              <a:t> se </a:t>
            </a:r>
            <a:r>
              <a:rPr lang="en-US" dirty="0" err="1" smtClean="0"/>
              <a:t>esse</a:t>
            </a:r>
            <a:r>
              <a:rPr lang="en-US" dirty="0" smtClean="0"/>
              <a:t> id de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Parcela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5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53" b="48711"/>
          <a:stretch/>
        </p:blipFill>
        <p:spPr>
          <a:xfrm>
            <a:off x="838200" y="2244148"/>
            <a:ext cx="11400950" cy="45401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atualizar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mudar</a:t>
            </a:r>
            <a:r>
              <a:rPr lang="en-US" dirty="0" smtClean="0"/>
              <a:t> o id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este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corrigido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/>
              <a:t> </a:t>
            </a:r>
            <a:r>
              <a:rPr lang="en-US" i="1" dirty="0" err="1" smtClean="0"/>
              <a:t>Arvore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237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apagar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877" b="52760"/>
          <a:stretch/>
        </p:blipFill>
        <p:spPr>
          <a:xfrm>
            <a:off x="1189920" y="2829146"/>
            <a:ext cx="11317941" cy="3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relação</a:t>
            </a:r>
            <a:r>
              <a:rPr lang="en-US" dirty="0" smtClean="0"/>
              <a:t> (join type)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18" b="47978"/>
          <a:stretch/>
        </p:blipFill>
        <p:spPr>
          <a:xfrm>
            <a:off x="838200" y="2244149"/>
            <a:ext cx="11239500" cy="4537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635" t="41111" r="63177" b="39444"/>
          <a:stretch/>
        </p:blipFill>
        <p:spPr>
          <a:xfrm>
            <a:off x="7296149" y="4408854"/>
            <a:ext cx="4057651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4520"/>
            <a:ext cx="11353800" cy="63865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</a:t>
            </a:r>
            <a:r>
              <a:rPr lang="pt-PT" altLang="pt-PT" b="1" dirty="0" smtClean="0"/>
              <a:t>consultas 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77" y="2893798"/>
            <a:ext cx="8592823" cy="46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4520"/>
            <a:ext cx="11353800" cy="63865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</a:t>
            </a:r>
            <a:r>
              <a:rPr lang="pt-PT" altLang="pt-PT" b="1" dirty="0" smtClean="0"/>
              <a:t>consultas 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55" y="2972620"/>
            <a:ext cx="5523289" cy="38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Uma </a:t>
            </a:r>
            <a:r>
              <a:rPr lang="pt-PT" sz="2400" b="1" dirty="0" smtClean="0">
                <a:solidFill>
                  <a:schemeClr val="accent6"/>
                </a:solidFill>
              </a:rPr>
              <a:t>base de dados </a:t>
            </a:r>
            <a:r>
              <a:rPr lang="pt-PT" sz="2400" dirty="0" smtClean="0"/>
              <a:t>é composta por várias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/>
              <a:t>, com colunas e linhas, semelhantes às de uma folha EXCEL. </a:t>
            </a:r>
          </a:p>
          <a:p>
            <a:endParaRPr lang="pt-PT" sz="800" dirty="0" smtClean="0"/>
          </a:p>
          <a:p>
            <a:r>
              <a:rPr lang="pt-PT" sz="2400" dirty="0" smtClean="0"/>
              <a:t>Nas bases de dados (BD):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colunas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linhas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registos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sz="800" dirty="0" smtClean="0"/>
          </a:p>
          <a:p>
            <a:r>
              <a:rPr lang="pt-PT" sz="2400" dirty="0" smtClean="0"/>
              <a:t>A BD pode conter ainda 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sz="2400" dirty="0" smtClean="0"/>
              <a:t> que permitem obter dados específicos (filtrar, resumir e executar cálculos) a partir de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>
                <a:solidFill>
                  <a:schemeClr val="accent6"/>
                </a:solidFill>
              </a:rPr>
              <a:t> </a:t>
            </a:r>
            <a:r>
              <a:rPr lang="pt-PT" sz="2400" dirty="0" smtClean="0"/>
              <a:t>(uma ou mais) e/ou outras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dirty="0" smtClean="0"/>
              <a:t>. 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 que é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tabela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Uma </a:t>
            </a:r>
            <a:r>
              <a:rPr lang="pt-PT" b="1" dirty="0" smtClean="0">
                <a:solidFill>
                  <a:schemeClr val="accent6"/>
                </a:solidFill>
              </a:rPr>
              <a:t>Tabela</a:t>
            </a:r>
            <a:r>
              <a:rPr lang="pt-PT" dirty="0" smtClean="0"/>
              <a:t> é constituída por um </a:t>
            </a:r>
            <a:r>
              <a:rPr lang="pt-PT" b="1" dirty="0" smtClean="0">
                <a:solidFill>
                  <a:schemeClr val="accent1"/>
                </a:solidFill>
              </a:rPr>
              <a:t>conjunto de </a:t>
            </a:r>
            <a:r>
              <a:rPr lang="pt-PT" b="1" i="1" dirty="0" smtClean="0">
                <a:solidFill>
                  <a:schemeClr val="accent1"/>
                </a:solidFill>
              </a:rPr>
              <a:t>registos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  <a:r>
              <a:rPr lang="pt-PT" dirty="0" smtClean="0"/>
              <a:t>cada um dos quais se </a:t>
            </a:r>
            <a:r>
              <a:rPr lang="pt-PT" i="1" dirty="0" smtClean="0"/>
              <a:t>refere a um indivíduo </a:t>
            </a:r>
          </a:p>
          <a:p>
            <a:r>
              <a:rPr lang="pt-PT" dirty="0" smtClean="0"/>
              <a:t>Cada </a:t>
            </a: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contém vários 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cada um dos quais se </a:t>
            </a:r>
            <a:r>
              <a:rPr lang="pt-PT" i="1" dirty="0" smtClean="0"/>
              <a:t>refere a uma informação sobre o indivíduo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árvore (indivíduo)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</a:t>
            </a:r>
            <a:r>
              <a:rPr lang="pt-PT" dirty="0" err="1" smtClean="0"/>
              <a:t>id_arv</a:t>
            </a:r>
            <a:r>
              <a:rPr lang="pt-PT" dirty="0" smtClean="0"/>
              <a:t>, </a:t>
            </a:r>
            <a:r>
              <a:rPr lang="pt-PT" dirty="0" err="1" smtClean="0"/>
              <a:t>dap</a:t>
            </a:r>
            <a:r>
              <a:rPr lang="pt-PT" dirty="0" smtClean="0"/>
              <a:t>, h, </a:t>
            </a:r>
            <a:r>
              <a:rPr lang="pt-PT" dirty="0" err="1" smtClean="0"/>
              <a:t>etc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7" t="2473" r="23091" b="30716"/>
          <a:stretch/>
        </p:blipFill>
        <p:spPr>
          <a:xfrm>
            <a:off x="4940710" y="3631169"/>
            <a:ext cx="11046542" cy="55173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chemeClr val="accent6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real: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conjunto de elementos do mesmo tipo </a:t>
            </a:r>
            <a:r>
              <a:rPr lang="pt-PT" dirty="0" smtClean="0"/>
              <a:t>sobre o qual é necessário guardar informação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- </a:t>
            </a:r>
            <a:r>
              <a:rPr lang="pt-PT" dirty="0" smtClean="0"/>
              <a:t>associação entre várias entidades 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Regras de integridade - </a:t>
            </a:r>
            <a:r>
              <a:rPr lang="pt-PT" dirty="0" smtClean="0"/>
              <a:t>representam a maneira como as entidades podem estar logicamente relacionadas</a:t>
            </a:r>
            <a:endParaRPr lang="en-US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Atributos - </a:t>
            </a:r>
            <a:r>
              <a:rPr lang="pt-PT" altLang="pt-PT" dirty="0" smtClean="0"/>
              <a:t>características descritivas de cada entidade </a:t>
            </a:r>
          </a:p>
          <a:p>
            <a:pPr lvl="1"/>
            <a:r>
              <a:rPr lang="pt-PT" dirty="0" smtClean="0">
                <a:solidFill>
                  <a:schemeClr val="accent6"/>
                </a:solidFill>
              </a:rPr>
              <a:t>Domínio</a:t>
            </a:r>
            <a:r>
              <a:rPr lang="pt-PT" dirty="0" smtClean="0"/>
              <a:t> - conjunto de valores possíveis de um atributo.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58395" y="6272729"/>
            <a:ext cx="10176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Arvore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20979" y="5351452"/>
            <a:ext cx="914401" cy="4119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79965" y="5386335"/>
            <a:ext cx="870157" cy="372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132138" y="4842550"/>
            <a:ext cx="752167" cy="5042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19406" y="4975387"/>
            <a:ext cx="631725" cy="373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884314" y="5133660"/>
            <a:ext cx="1162664" cy="63136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67104" y="5261357"/>
            <a:ext cx="12388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Cod_dom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4"/>
            <a:endCxn id="4" idx="0"/>
          </p:cNvCxnSpPr>
          <p:nvPr/>
        </p:nvCxnSpPr>
        <p:spPr>
          <a:xfrm flipH="1">
            <a:off x="10567215" y="5765027"/>
            <a:ext cx="898431" cy="50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4" idx="0"/>
          </p:cNvCxnSpPr>
          <p:nvPr/>
        </p:nvCxnSpPr>
        <p:spPr>
          <a:xfrm>
            <a:off x="10508222" y="5346818"/>
            <a:ext cx="58993" cy="92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4" idx="0"/>
          </p:cNvCxnSpPr>
          <p:nvPr/>
        </p:nvCxnSpPr>
        <p:spPr>
          <a:xfrm>
            <a:off x="9778180" y="5763388"/>
            <a:ext cx="789035" cy="5093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chemeClr val="accent6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 (ex. inventário de uma empresa)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as regiões, propriedades, talhões (ou estratos), espécies florestais, tratamentos silvícolas, parcelas, árvores, etc. Cada entidade representa um conjunto de elementos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e regras de integridade - </a:t>
            </a:r>
            <a:r>
              <a:rPr lang="pt-PT" altLang="pt-PT" dirty="0" smtClean="0"/>
              <a:t> as regiões contêm propriedades e estas talhões; uma espécie florestal pode estar presente em vários talhões; um tratamento silvícola (fertilização, p.e.) pode ser aplicado em diversos talhões</a:t>
            </a:r>
            <a:endParaRPr lang="pt-PT" dirty="0" smtClean="0"/>
          </a:p>
          <a:p>
            <a:pPr lvl="1"/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um-para-vários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com vários elementos da entidade2 mas cada elemento da entidade2 está relacionado com um único elemento da entidade1 – relação entre parcelas e árvores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Árvore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árvores</a:t>
            </a:r>
            <a:r>
              <a:rPr lang="en-US" dirty="0" smtClean="0"/>
              <a:t>, mas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pertencer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2405</Words>
  <Application>Microsoft Office PowerPoint</Application>
  <PresentationFormat>Widescreen</PresentationFormat>
  <Paragraphs>313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ORGANIZAÇÃO DE DADOS DE INVENTÁRIO FLORESTAL</vt:lpstr>
      <vt:lpstr>Porquê Microsoft Access?</vt:lpstr>
      <vt:lpstr>Porquê Microsoft Access?</vt:lpstr>
      <vt:lpstr>O que é uma base de dados?</vt:lpstr>
      <vt:lpstr>O que é uma base de dados?</vt:lpstr>
      <vt:lpstr>O que é uma tabela?</vt:lpstr>
      <vt:lpstr>O modelo entidade-relação</vt:lpstr>
      <vt:lpstr>O modelo entidade-relação</vt:lpstr>
      <vt:lpstr>Tipos de relações</vt:lpstr>
      <vt:lpstr>Tipos de relações</vt:lpstr>
      <vt:lpstr>Tipos de relações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Chaves primárias e estrangeiras</vt:lpstr>
      <vt:lpstr>Domínio</vt:lpstr>
      <vt:lpstr>Integridade referencial e de entidades</vt:lpstr>
      <vt:lpstr>Regras de chaves estrangeiras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Criar consultas </vt:lpstr>
      <vt:lpstr>Criar consultas 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20</cp:revision>
  <dcterms:created xsi:type="dcterms:W3CDTF">2023-11-19T15:49:17Z</dcterms:created>
  <dcterms:modified xsi:type="dcterms:W3CDTF">2023-11-20T10:05:39Z</dcterms:modified>
</cp:coreProperties>
</file>