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handoutMasterIdLst>
    <p:handoutMasterId r:id="rId77"/>
  </p:handoutMasterIdLst>
  <p:sldIdLst>
    <p:sldId id="257" r:id="rId2"/>
    <p:sldId id="453" r:id="rId3"/>
    <p:sldId id="455" r:id="rId4"/>
    <p:sldId id="487" r:id="rId5"/>
    <p:sldId id="488" r:id="rId6"/>
    <p:sldId id="489" r:id="rId7"/>
    <p:sldId id="490" r:id="rId8"/>
    <p:sldId id="491" r:id="rId9"/>
    <p:sldId id="493" r:id="rId10"/>
    <p:sldId id="492" r:id="rId11"/>
    <p:sldId id="494" r:id="rId12"/>
    <p:sldId id="468" r:id="rId13"/>
    <p:sldId id="495" r:id="rId14"/>
    <p:sldId id="463" r:id="rId15"/>
    <p:sldId id="464" r:id="rId16"/>
    <p:sldId id="465" r:id="rId17"/>
    <p:sldId id="466" r:id="rId18"/>
    <p:sldId id="467" r:id="rId19"/>
    <p:sldId id="435" r:id="rId20"/>
    <p:sldId id="439" r:id="rId21"/>
    <p:sldId id="440" r:id="rId22"/>
    <p:sldId id="438" r:id="rId23"/>
    <p:sldId id="473" r:id="rId24"/>
    <p:sldId id="442" r:id="rId25"/>
    <p:sldId id="474" r:id="rId26"/>
    <p:sldId id="443" r:id="rId27"/>
    <p:sldId id="450" r:id="rId28"/>
    <p:sldId id="392" r:id="rId29"/>
    <p:sldId id="394" r:id="rId30"/>
    <p:sldId id="395" r:id="rId31"/>
    <p:sldId id="396" r:id="rId32"/>
    <p:sldId id="397" r:id="rId33"/>
    <p:sldId id="399" r:id="rId34"/>
    <p:sldId id="408" r:id="rId35"/>
    <p:sldId id="405" r:id="rId36"/>
    <p:sldId id="406" r:id="rId37"/>
    <p:sldId id="421" r:id="rId38"/>
    <p:sldId id="451" r:id="rId39"/>
    <p:sldId id="445" r:id="rId40"/>
    <p:sldId id="446" r:id="rId41"/>
    <p:sldId id="447" r:id="rId42"/>
    <p:sldId id="452" r:id="rId43"/>
    <p:sldId id="448" r:id="rId44"/>
    <p:sldId id="393" r:id="rId45"/>
    <p:sldId id="347" r:id="rId46"/>
    <p:sldId id="343" r:id="rId47"/>
    <p:sldId id="349" r:id="rId48"/>
    <p:sldId id="357" r:id="rId49"/>
    <p:sldId id="353" r:id="rId50"/>
    <p:sldId id="355" r:id="rId51"/>
    <p:sldId id="359" r:id="rId52"/>
    <p:sldId id="354" r:id="rId53"/>
    <p:sldId id="365" r:id="rId54"/>
    <p:sldId id="390" r:id="rId55"/>
    <p:sldId id="366" r:id="rId56"/>
    <p:sldId id="391" r:id="rId57"/>
    <p:sldId id="367" r:id="rId58"/>
    <p:sldId id="420" r:id="rId59"/>
    <p:sldId id="409" r:id="rId60"/>
    <p:sldId id="476" r:id="rId61"/>
    <p:sldId id="477" r:id="rId62"/>
    <p:sldId id="475" r:id="rId63"/>
    <p:sldId id="478" r:id="rId64"/>
    <p:sldId id="482" r:id="rId65"/>
    <p:sldId id="410" r:id="rId66"/>
    <p:sldId id="479" r:id="rId67"/>
    <p:sldId id="483" r:id="rId68"/>
    <p:sldId id="411" r:id="rId69"/>
    <p:sldId id="480" r:id="rId70"/>
    <p:sldId id="484" r:id="rId71"/>
    <p:sldId id="412" r:id="rId72"/>
    <p:sldId id="481" r:id="rId73"/>
    <p:sldId id="485" r:id="rId74"/>
    <p:sldId id="486" r:id="rId75"/>
    <p:sldId id="419" r:id="rId76"/>
  </p:sldIdLst>
  <p:sldSz cx="12192000" cy="6858000"/>
  <p:notesSz cx="6881813" cy="10002838"/>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CC"/>
    <a:srgbClr val="FF3300"/>
    <a:srgbClr val="6699FF"/>
    <a:srgbClr val="FFFF00"/>
    <a:srgbClr val="CC9900"/>
    <a:srgbClr val="00CCFF"/>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showGuides="1">
      <p:cViewPr varScale="1">
        <p:scale>
          <a:sx n="79" d="100"/>
          <a:sy n="79" d="100"/>
        </p:scale>
        <p:origin x="101" y="235"/>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0"/>
            <a:ext cx="2982119" cy="473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470" tIns="46735" rIns="93470" bIns="46735" numCol="1" anchor="t" anchorCtr="0" compatLnSpc="1">
            <a:prstTxWarp prst="textNoShape">
              <a:avLst/>
            </a:prstTxWarp>
          </a:bodyPr>
          <a:lstStyle>
            <a:lvl1pPr>
              <a:defRPr sz="1200"/>
            </a:lvl1pPr>
          </a:lstStyle>
          <a:p>
            <a:endParaRPr lang="en-GB"/>
          </a:p>
        </p:txBody>
      </p:sp>
      <p:sp>
        <p:nvSpPr>
          <p:cNvPr id="34819" name="Rectangle 3"/>
          <p:cNvSpPr>
            <a:spLocks noGrp="1" noChangeArrowheads="1"/>
          </p:cNvSpPr>
          <p:nvPr>
            <p:ph type="dt" sz="quarter" idx="1"/>
          </p:nvPr>
        </p:nvSpPr>
        <p:spPr bwMode="auto">
          <a:xfrm>
            <a:off x="3899694" y="0"/>
            <a:ext cx="2982119" cy="473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470" tIns="46735" rIns="93470" bIns="46735" numCol="1" anchor="t" anchorCtr="0" compatLnSpc="1">
            <a:prstTxWarp prst="textNoShape">
              <a:avLst/>
            </a:prstTxWarp>
          </a:bodyPr>
          <a:lstStyle>
            <a:lvl1pPr algn="r">
              <a:defRPr sz="1200"/>
            </a:lvl1pPr>
          </a:lstStyle>
          <a:p>
            <a:endParaRPr lang="en-GB"/>
          </a:p>
        </p:txBody>
      </p:sp>
      <p:sp>
        <p:nvSpPr>
          <p:cNvPr id="34820" name="Rectangle 4"/>
          <p:cNvSpPr>
            <a:spLocks noGrp="1" noChangeArrowheads="1"/>
          </p:cNvSpPr>
          <p:nvPr>
            <p:ph type="ftr" sz="quarter" idx="2"/>
          </p:nvPr>
        </p:nvSpPr>
        <p:spPr bwMode="auto">
          <a:xfrm>
            <a:off x="0" y="9470142"/>
            <a:ext cx="2982119" cy="55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470" tIns="46735" rIns="93470" bIns="46735" numCol="1" anchor="b" anchorCtr="0" compatLnSpc="1">
            <a:prstTxWarp prst="textNoShape">
              <a:avLst/>
            </a:prstTxWarp>
          </a:bodyPr>
          <a:lstStyle>
            <a:lvl1pPr>
              <a:defRPr sz="1200"/>
            </a:lvl1pPr>
          </a:lstStyle>
          <a:p>
            <a:endParaRPr lang="en-GB"/>
          </a:p>
        </p:txBody>
      </p:sp>
      <p:sp>
        <p:nvSpPr>
          <p:cNvPr id="34821" name="Rectangle 5"/>
          <p:cNvSpPr>
            <a:spLocks noGrp="1" noChangeArrowheads="1"/>
          </p:cNvSpPr>
          <p:nvPr>
            <p:ph type="sldNum" sz="quarter" idx="3"/>
          </p:nvPr>
        </p:nvSpPr>
        <p:spPr bwMode="auto">
          <a:xfrm>
            <a:off x="3899694" y="9470142"/>
            <a:ext cx="2982119" cy="55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470" tIns="46735" rIns="93470" bIns="46735" numCol="1" anchor="b" anchorCtr="0" compatLnSpc="1">
            <a:prstTxWarp prst="textNoShape">
              <a:avLst/>
            </a:prstTxWarp>
          </a:bodyPr>
          <a:lstStyle>
            <a:lvl1pPr algn="r">
              <a:defRPr sz="1200"/>
            </a:lvl1pPr>
          </a:lstStyle>
          <a:p>
            <a:fld id="{35B499C0-8A96-4C36-BE20-E109664BE0FD}" type="slidenum">
              <a:rPr lang="en-GB"/>
              <a:pPr/>
              <a:t>‹#›</a:t>
            </a:fld>
            <a:endParaRPr lang="en-GB"/>
          </a:p>
        </p:txBody>
      </p:sp>
    </p:spTree>
    <p:extLst>
      <p:ext uri="{BB962C8B-B14F-4D97-AF65-F5344CB8AC3E}">
        <p14:creationId xmlns:p14="http://schemas.microsoft.com/office/powerpoint/2010/main" val="291185093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a:latin typeface="Trebuchet MS" pitchFamily="34" charset="0"/>
              </a:defRPr>
            </a:lvl1p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atin typeface="Trebuchet MS"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2376059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rebuchet MS" pitchFamily="34" charset="0"/>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lvl1pPr>
              <a:defRPr>
                <a:latin typeface="Trebuchet MS" pitchFamily="34" charset="0"/>
              </a:defRPr>
            </a:lvl1pPr>
            <a:lvl2pPr>
              <a:defRPr>
                <a:latin typeface="Trebuchet MS" pitchFamily="34" charset="0"/>
              </a:defRPr>
            </a:lvl2pPr>
            <a:lvl3pPr>
              <a:defRPr>
                <a:latin typeface="Trebuchet MS" pitchFamily="34" charset="0"/>
              </a:defRPr>
            </a:lvl3pPr>
            <a:lvl4pPr>
              <a:defRPr>
                <a:latin typeface="Trebuchet MS" pitchFamily="34" charset="0"/>
              </a:defRPr>
            </a:lvl4pPr>
            <a:lvl5pPr>
              <a:defRPr>
                <a:latin typeface="Trebuchet MS"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732511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66200" y="304800"/>
            <a:ext cx="2819400" cy="6248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08000" y="304800"/>
            <a:ext cx="8255000" cy="6248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562986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rebuchet MS" pitchFamily="34" charset="0"/>
              </a:defRPr>
            </a:lvl1pPr>
          </a:lstStyle>
          <a:p>
            <a:r>
              <a:rPr lang="en-US"/>
              <a:t>Click to edit Master title style</a:t>
            </a:r>
          </a:p>
        </p:txBody>
      </p:sp>
      <p:sp>
        <p:nvSpPr>
          <p:cNvPr id="3" name="Content Placeholder 2"/>
          <p:cNvSpPr>
            <a:spLocks noGrp="1"/>
          </p:cNvSpPr>
          <p:nvPr>
            <p:ph idx="1"/>
          </p:nvPr>
        </p:nvSpPr>
        <p:spPr>
          <a:xfrm>
            <a:off x="508000" y="1676400"/>
            <a:ext cx="11277600" cy="4876800"/>
          </a:xfrm>
          <a:solidFill>
            <a:schemeClr val="bg1"/>
          </a:solidFill>
        </p:spPr>
        <p:txBody>
          <a:bodyPr/>
          <a:lstStyle>
            <a:lvl1pPr marL="342900" indent="-342900">
              <a:spcBef>
                <a:spcPts val="1200"/>
              </a:spcBef>
              <a:buClr>
                <a:srgbClr val="008000"/>
              </a:buClr>
              <a:buFont typeface="Wingdings" pitchFamily="2" charset="2"/>
              <a:buChar char="q"/>
              <a:defRPr>
                <a:latin typeface="Trebuchet MS" pitchFamily="34" charset="0"/>
              </a:defRPr>
            </a:lvl1pPr>
            <a:lvl2pPr>
              <a:spcBef>
                <a:spcPts val="1200"/>
              </a:spcBef>
              <a:buClr>
                <a:srgbClr val="008000"/>
              </a:buClr>
              <a:defRPr>
                <a:latin typeface="Trebuchet MS" pitchFamily="34" charset="0"/>
              </a:defRPr>
            </a:lvl2pPr>
            <a:lvl3pPr>
              <a:spcBef>
                <a:spcPts val="1200"/>
              </a:spcBef>
              <a:defRPr>
                <a:latin typeface="Trebuchet MS" pitchFamily="34" charset="0"/>
              </a:defRPr>
            </a:lvl3pPr>
            <a:lvl4pPr>
              <a:spcBef>
                <a:spcPts val="1200"/>
              </a:spcBef>
              <a:defRPr>
                <a:latin typeface="Trebuchet MS" pitchFamily="34" charset="0"/>
              </a:defRPr>
            </a:lvl4pPr>
            <a:lvl5pPr>
              <a:spcBef>
                <a:spcPts val="1200"/>
              </a:spcBef>
              <a:defRPr>
                <a:latin typeface="Trebuchet MS"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285073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atin typeface="Trebuchet MS" pitchFamily="34" charset="0"/>
              </a:defRPr>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atin typeface="Trebuchet MS"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6526314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rebuchet MS" pitchFamily="34" charset="0"/>
              </a:defRPr>
            </a:lvl1pPr>
          </a:lstStyle>
          <a:p>
            <a:r>
              <a:rPr lang="en-US"/>
              <a:t>Click to edit Master title style</a:t>
            </a:r>
          </a:p>
        </p:txBody>
      </p:sp>
      <p:sp>
        <p:nvSpPr>
          <p:cNvPr id="3" name="Content Placeholder 2"/>
          <p:cNvSpPr>
            <a:spLocks noGrp="1"/>
          </p:cNvSpPr>
          <p:nvPr>
            <p:ph sz="half" idx="1"/>
          </p:nvPr>
        </p:nvSpPr>
        <p:spPr>
          <a:xfrm>
            <a:off x="812800" y="1676400"/>
            <a:ext cx="5181600" cy="4876800"/>
          </a:xfrm>
        </p:spPr>
        <p:txBody>
          <a:bodyPr/>
          <a:lstStyle>
            <a:lvl1pPr>
              <a:defRPr sz="2800">
                <a:latin typeface="Trebuchet MS" pitchFamily="34" charset="0"/>
              </a:defRPr>
            </a:lvl1pPr>
            <a:lvl2pPr>
              <a:defRPr sz="2400">
                <a:latin typeface="Trebuchet MS" pitchFamily="34" charset="0"/>
              </a:defRPr>
            </a:lvl2pPr>
            <a:lvl3pPr>
              <a:defRPr sz="2000">
                <a:latin typeface="Trebuchet MS" pitchFamily="34" charset="0"/>
              </a:defRPr>
            </a:lvl3pPr>
            <a:lvl4pPr>
              <a:defRPr sz="1800">
                <a:latin typeface="Trebuchet MS" pitchFamily="34" charset="0"/>
              </a:defRPr>
            </a:lvl4pPr>
            <a:lvl5pPr>
              <a:defRPr sz="1800">
                <a:latin typeface="Trebuchet MS"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76400"/>
            <a:ext cx="5181600" cy="4876800"/>
          </a:xfrm>
        </p:spPr>
        <p:txBody>
          <a:bodyPr/>
          <a:lstStyle>
            <a:lvl1pPr>
              <a:defRPr sz="2800">
                <a:latin typeface="Trebuchet MS" pitchFamily="34" charset="0"/>
              </a:defRPr>
            </a:lvl1pPr>
            <a:lvl2pPr>
              <a:defRPr sz="2400">
                <a:latin typeface="Trebuchet MS" pitchFamily="34" charset="0"/>
              </a:defRPr>
            </a:lvl2pPr>
            <a:lvl3pPr>
              <a:defRPr sz="2000">
                <a:latin typeface="Trebuchet MS" pitchFamily="34" charset="0"/>
              </a:defRPr>
            </a:lvl3pPr>
            <a:lvl4pPr>
              <a:defRPr sz="1800">
                <a:latin typeface="Trebuchet MS" pitchFamily="34" charset="0"/>
              </a:defRPr>
            </a:lvl4pPr>
            <a:lvl5pPr>
              <a:defRPr sz="1800">
                <a:latin typeface="Trebuchet MS"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653691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atin typeface="Trebuchet MS" pitchFamily="34" charset="0"/>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atin typeface="Trebuchet MS"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atin typeface="Trebuchet MS" pitchFamily="34" charset="0"/>
              </a:defRPr>
            </a:lvl1pPr>
            <a:lvl2pPr>
              <a:defRPr sz="2000">
                <a:latin typeface="Trebuchet MS" pitchFamily="34" charset="0"/>
              </a:defRPr>
            </a:lvl2pPr>
            <a:lvl3pPr>
              <a:defRPr sz="1800">
                <a:latin typeface="Trebuchet MS" pitchFamily="34" charset="0"/>
              </a:defRPr>
            </a:lvl3pPr>
            <a:lvl4pPr>
              <a:defRPr sz="1600">
                <a:latin typeface="Trebuchet MS" pitchFamily="34" charset="0"/>
              </a:defRPr>
            </a:lvl4pPr>
            <a:lvl5pPr>
              <a:defRPr sz="1600">
                <a:latin typeface="Trebuchet MS"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atin typeface="Trebuchet MS" pitchFamily="34" charset="0"/>
              </a:defRPr>
            </a:lvl1pPr>
            <a:lvl2pPr>
              <a:defRPr sz="2000">
                <a:latin typeface="Trebuchet MS" pitchFamily="34" charset="0"/>
              </a:defRPr>
            </a:lvl2pPr>
            <a:lvl3pPr>
              <a:defRPr sz="1800">
                <a:latin typeface="Trebuchet MS" pitchFamily="34" charset="0"/>
              </a:defRPr>
            </a:lvl3pPr>
            <a:lvl4pPr>
              <a:defRPr sz="1600">
                <a:latin typeface="Trebuchet MS" pitchFamily="34" charset="0"/>
              </a:defRPr>
            </a:lvl4pPr>
            <a:lvl5pPr>
              <a:defRPr sz="1600">
                <a:latin typeface="Trebuchet MS"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11069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rebuchet MS" pitchFamily="34" charset="0"/>
              </a:defRPr>
            </a:lvl1pPr>
          </a:lstStyle>
          <a:p>
            <a:r>
              <a:rPr lang="en-US"/>
              <a:t>Click to edit Master title style</a:t>
            </a:r>
          </a:p>
        </p:txBody>
      </p:sp>
    </p:spTree>
    <p:extLst>
      <p:ext uri="{BB962C8B-B14F-4D97-AF65-F5344CB8AC3E}">
        <p14:creationId xmlns:p14="http://schemas.microsoft.com/office/powerpoint/2010/main" val="39771641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69520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atin typeface="Trebuchet MS" pitchFamily="34" charset="0"/>
              </a:defRPr>
            </a:lvl1pPr>
          </a:lstStyle>
          <a:p>
            <a:r>
              <a:rPr lang="en-US" dirty="0"/>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atin typeface="Trebuchet MS" pitchFamily="34" charset="0"/>
              </a:defRPr>
            </a:lvl1pPr>
            <a:lvl2pPr>
              <a:defRPr sz="2800">
                <a:latin typeface="Trebuchet MS" pitchFamily="34" charset="0"/>
              </a:defRPr>
            </a:lvl2pPr>
            <a:lvl3pPr>
              <a:defRPr sz="2400">
                <a:latin typeface="Trebuchet MS" pitchFamily="34" charset="0"/>
              </a:defRPr>
            </a:lvl3pPr>
            <a:lvl4pPr>
              <a:defRPr sz="2000">
                <a:latin typeface="Trebuchet MS" pitchFamily="34" charset="0"/>
              </a:defRPr>
            </a:lvl4pPr>
            <a:lvl5pPr>
              <a:defRPr sz="2000">
                <a:latin typeface="Trebuchet MS"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atin typeface="Trebuchet MS"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7364375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6510254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userDrawn="1">
            <p:extLst>
              <p:ext uri="{D42A27DB-BD31-4B8C-83A1-F6EECF244321}">
                <p14:modId xmlns:p14="http://schemas.microsoft.com/office/powerpoint/2010/main" val="495790647"/>
              </p:ext>
            </p:extLst>
          </p:nvPr>
        </p:nvGraphicFramePr>
        <p:xfrm>
          <a:off x="-95251" y="0"/>
          <a:ext cx="12287251" cy="6858000"/>
        </p:xfrm>
        <a:graphic>
          <a:graphicData uri="http://schemas.openxmlformats.org/presentationml/2006/ole">
            <mc:AlternateContent xmlns:mc="http://schemas.openxmlformats.org/markup-compatibility/2006">
              <mc:Choice xmlns:v="urn:schemas-microsoft-com:vml" Requires="v">
                <p:oleObj spid="_x0000_s1061" name="Fotografia do Photo Editor" r:id="rId14" imgW="6200000" imgH="3657143" progId="MSPhotoEd.3">
                  <p:embed/>
                </p:oleObj>
              </mc:Choice>
              <mc:Fallback>
                <p:oleObj name="Fotografia do Photo Editor" r:id="rId14" imgW="6200000" imgH="3657143" progId="MSPhotoEd.3">
                  <p:embed/>
                  <p:pic>
                    <p:nvPicPr>
                      <p:cNvPr id="0" name="Object 6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95251" y="0"/>
                        <a:ext cx="12287251"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6" name="Rectangle 2"/>
          <p:cNvSpPr>
            <a:spLocks noGrp="1" noChangeArrowheads="1"/>
          </p:cNvSpPr>
          <p:nvPr>
            <p:ph type="title"/>
          </p:nvPr>
        </p:nvSpPr>
        <p:spPr bwMode="auto">
          <a:xfrm>
            <a:off x="508000" y="304800"/>
            <a:ext cx="11277600" cy="1143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812800" y="1676400"/>
            <a:ext cx="10566400" cy="4876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animEffect transition="in" filter="box(out)">
                                      <p:cBhvr>
                                        <p:cTn id="7" dur="500"/>
                                        <p:tgtEl>
                                          <p:spTgt spid="102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027">
                                            <p:txEl>
                                              <p:pRg st="1" end="1"/>
                                            </p:txEl>
                                          </p:spTgt>
                                        </p:tgtEl>
                                        <p:attrNameLst>
                                          <p:attrName>style.visibility</p:attrName>
                                        </p:attrNameLst>
                                      </p:cBhvr>
                                      <p:to>
                                        <p:strVal val="visible"/>
                                      </p:to>
                                    </p:set>
                                    <p:animEffect transition="in" filter="box(out)">
                                      <p:cBhvr>
                                        <p:cTn id="12" dur="500"/>
                                        <p:tgtEl>
                                          <p:spTgt spid="102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1027">
                                            <p:txEl>
                                              <p:pRg st="2" end="2"/>
                                            </p:txEl>
                                          </p:spTgt>
                                        </p:tgtEl>
                                        <p:attrNameLst>
                                          <p:attrName>style.visibility</p:attrName>
                                        </p:attrNameLst>
                                      </p:cBhvr>
                                      <p:to>
                                        <p:strVal val="visible"/>
                                      </p:to>
                                    </p:set>
                                    <p:animEffect transition="in" filter="box(out)">
                                      <p:cBhvr>
                                        <p:cTn id="17" dur="500"/>
                                        <p:tgtEl>
                                          <p:spTgt spid="1027">
                                            <p:txEl>
                                              <p:pRg st="2" end="2"/>
                                            </p:txEl>
                                          </p:spTgt>
                                        </p:tgtEl>
                                      </p:cBhvr>
                                    </p:animEffect>
                                  </p:childTnLst>
                                </p:cTn>
                              </p:par>
                              <p:par>
                                <p:cTn id="18" presetID="4" presetClass="entr" presetSubtype="32" fill="hold" grpId="0" nodeType="withEffect">
                                  <p:stCondLst>
                                    <p:cond delay="0"/>
                                  </p:stCondLst>
                                  <p:childTnLst>
                                    <p:set>
                                      <p:cBhvr>
                                        <p:cTn id="19" dur="1" fill="hold">
                                          <p:stCondLst>
                                            <p:cond delay="0"/>
                                          </p:stCondLst>
                                        </p:cTn>
                                        <p:tgtEl>
                                          <p:spTgt spid="1027">
                                            <p:txEl>
                                              <p:pRg st="3" end="3"/>
                                            </p:txEl>
                                          </p:spTgt>
                                        </p:tgtEl>
                                        <p:attrNameLst>
                                          <p:attrName>style.visibility</p:attrName>
                                        </p:attrNameLst>
                                      </p:cBhvr>
                                      <p:to>
                                        <p:strVal val="visible"/>
                                      </p:to>
                                    </p:set>
                                    <p:animEffect transition="in" filter="box(out)">
                                      <p:cBhvr>
                                        <p:cTn id="20" dur="500"/>
                                        <p:tgtEl>
                                          <p:spTgt spid="1027">
                                            <p:txEl>
                                              <p:pRg st="3" end="3"/>
                                            </p:txEl>
                                          </p:spTgt>
                                        </p:tgtEl>
                                      </p:cBhvr>
                                    </p:animEffect>
                                  </p:childTnLst>
                                </p:cTn>
                              </p:par>
                              <p:par>
                                <p:cTn id="21" presetID="4" presetClass="entr" presetSubtype="32" fill="hold" grpId="0" nodeType="withEffect">
                                  <p:stCondLst>
                                    <p:cond delay="0"/>
                                  </p:stCondLst>
                                  <p:childTnLst>
                                    <p:set>
                                      <p:cBhvr>
                                        <p:cTn id="22" dur="1" fill="hold">
                                          <p:stCondLst>
                                            <p:cond delay="0"/>
                                          </p:stCondLst>
                                        </p:cTn>
                                        <p:tgtEl>
                                          <p:spTgt spid="1027">
                                            <p:txEl>
                                              <p:pRg st="4" end="4"/>
                                            </p:txEl>
                                          </p:spTgt>
                                        </p:tgtEl>
                                        <p:attrNameLst>
                                          <p:attrName>style.visibility</p:attrName>
                                        </p:attrNameLst>
                                      </p:cBhvr>
                                      <p:to>
                                        <p:strVal val="visible"/>
                                      </p:to>
                                    </p:set>
                                    <p:animEffect transition="in" filter="box(out)">
                                      <p:cBhvr>
                                        <p:cTn id="23"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bldLvl="3" autoUpdateAnimBg="0">
        <p:tmplLst>
          <p:tmpl lvl="1">
            <p:tnLst>
              <p:par>
                <p:cTn presetID="4" presetClass="entr" presetSubtype="32"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box(out)">
                      <p:cBhvr>
                        <p:cTn dur="500"/>
                        <p:tgtEl>
                          <p:spTgt spid="1027"/>
                        </p:tgtEl>
                      </p:cBhvr>
                    </p:animEffect>
                  </p:childTnLst>
                </p:cTn>
              </p:par>
            </p:tnLst>
          </p:tmpl>
          <p:tmpl lvl="2">
            <p:tnLst>
              <p:par>
                <p:cTn presetID="4" presetClass="entr" presetSubtype="32"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box(out)">
                      <p:cBhvr>
                        <p:cTn dur="500"/>
                        <p:tgtEl>
                          <p:spTgt spid="1027"/>
                        </p:tgtEl>
                      </p:cBhvr>
                    </p:animEffect>
                  </p:childTnLst>
                </p:cTn>
              </p:par>
            </p:tnLst>
          </p:tmpl>
          <p:tmpl lvl="3">
            <p:tnLst>
              <p:par>
                <p:cTn presetID="4" presetClass="entr" presetSubtype="32"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box(out)">
                      <p:cBhvr>
                        <p:cTn dur="500"/>
                        <p:tgtEl>
                          <p:spTgt spid="1027"/>
                        </p:tgtEl>
                      </p:cBhvr>
                    </p:animEffect>
                  </p:childTnLst>
                </p:cTn>
              </p:par>
            </p:tnLst>
          </p:tmpl>
          <p:tmpl lvl="4">
            <p:tnLst>
              <p:par>
                <p:cTn presetID="4" presetClass="entr" presetSubtype="32"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box(out)">
                      <p:cBhvr>
                        <p:cTn dur="500"/>
                        <p:tgtEl>
                          <p:spTgt spid="1027"/>
                        </p:tgtEl>
                      </p:cBhvr>
                    </p:animEffect>
                  </p:childTnLst>
                </p:cTn>
              </p:par>
            </p:tnLst>
          </p:tmpl>
          <p:tmpl lvl="5">
            <p:tnLst>
              <p:par>
                <p:cTn presetID="4" presetClass="entr" presetSubtype="32"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box(out)">
                      <p:cBhvr>
                        <p:cTn dur="500"/>
                        <p:tgtEl>
                          <p:spTgt spid="1027"/>
                        </p:tgtEl>
                      </p:cBhvr>
                    </p:animEffect>
                  </p:childTnLst>
                </p:cTn>
              </p:par>
            </p:tnLst>
          </p:tmpl>
        </p:tmplLst>
      </p:bldP>
    </p:bldLst>
  </p:timing>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Tahoma" pitchFamily="34" charset="0"/>
        </a:defRPr>
      </a:lvl2pPr>
      <a:lvl3pPr algn="ctr" rtl="0" eaLnBrk="0" fontAlgn="base" hangingPunct="0">
        <a:spcBef>
          <a:spcPct val="0"/>
        </a:spcBef>
        <a:spcAft>
          <a:spcPct val="0"/>
        </a:spcAft>
        <a:defRPr sz="3200" b="1">
          <a:solidFill>
            <a:schemeClr val="tx2"/>
          </a:solidFill>
          <a:latin typeface="Tahoma" pitchFamily="34" charset="0"/>
        </a:defRPr>
      </a:lvl3pPr>
      <a:lvl4pPr algn="ctr" rtl="0" eaLnBrk="0" fontAlgn="base" hangingPunct="0">
        <a:spcBef>
          <a:spcPct val="0"/>
        </a:spcBef>
        <a:spcAft>
          <a:spcPct val="0"/>
        </a:spcAft>
        <a:defRPr sz="3200" b="1">
          <a:solidFill>
            <a:schemeClr val="tx2"/>
          </a:solidFill>
          <a:latin typeface="Tahoma" pitchFamily="34" charset="0"/>
        </a:defRPr>
      </a:lvl4pPr>
      <a:lvl5pPr algn="ctr" rtl="0" eaLnBrk="0" fontAlgn="base" hangingPunct="0">
        <a:spcBef>
          <a:spcPct val="0"/>
        </a:spcBef>
        <a:spcAft>
          <a:spcPct val="0"/>
        </a:spcAft>
        <a:defRPr sz="3200" b="1">
          <a:solidFill>
            <a:schemeClr val="tx2"/>
          </a:solidFill>
          <a:latin typeface="Tahoma" pitchFamily="34" charset="0"/>
        </a:defRPr>
      </a:lvl5pPr>
      <a:lvl6pPr marL="457200" algn="ctr" rtl="0" eaLnBrk="0" fontAlgn="base" hangingPunct="0">
        <a:spcBef>
          <a:spcPct val="0"/>
        </a:spcBef>
        <a:spcAft>
          <a:spcPct val="0"/>
        </a:spcAft>
        <a:defRPr sz="3200" b="1">
          <a:solidFill>
            <a:schemeClr val="tx2"/>
          </a:solidFill>
          <a:latin typeface="Tahoma" pitchFamily="34" charset="0"/>
        </a:defRPr>
      </a:lvl6pPr>
      <a:lvl7pPr marL="914400" algn="ctr" rtl="0" eaLnBrk="0" fontAlgn="base" hangingPunct="0">
        <a:spcBef>
          <a:spcPct val="0"/>
        </a:spcBef>
        <a:spcAft>
          <a:spcPct val="0"/>
        </a:spcAft>
        <a:defRPr sz="3200" b="1">
          <a:solidFill>
            <a:schemeClr val="tx2"/>
          </a:solidFill>
          <a:latin typeface="Tahoma" pitchFamily="34" charset="0"/>
        </a:defRPr>
      </a:lvl7pPr>
      <a:lvl8pPr marL="1371600" algn="ctr" rtl="0" eaLnBrk="0" fontAlgn="base" hangingPunct="0">
        <a:spcBef>
          <a:spcPct val="0"/>
        </a:spcBef>
        <a:spcAft>
          <a:spcPct val="0"/>
        </a:spcAft>
        <a:defRPr sz="3200" b="1">
          <a:solidFill>
            <a:schemeClr val="tx2"/>
          </a:solidFill>
          <a:latin typeface="Tahoma" pitchFamily="34" charset="0"/>
        </a:defRPr>
      </a:lvl8pPr>
      <a:lvl9pPr marL="1828800" algn="ctr" rtl="0" eaLnBrk="0" fontAlgn="base" hangingPunct="0">
        <a:spcBef>
          <a:spcPct val="0"/>
        </a:spcBef>
        <a:spcAft>
          <a:spcPct val="0"/>
        </a:spcAft>
        <a:defRPr sz="3200" b="1">
          <a:solidFill>
            <a:schemeClr val="tx2"/>
          </a:solidFill>
          <a:latin typeface="Tahoma" pitchFamily="34" charset="0"/>
        </a:defRPr>
      </a:lvl9pPr>
    </p:titleStyle>
    <p:bodyStyle>
      <a:lvl1pPr marL="342900" indent="-342900" algn="just"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just" rtl="0" eaLnBrk="0" fontAlgn="base" hangingPunct="0">
        <a:spcBef>
          <a:spcPct val="20000"/>
        </a:spcBef>
        <a:spcAft>
          <a:spcPct val="0"/>
        </a:spcAft>
        <a:buChar char="–"/>
        <a:defRPr sz="2000">
          <a:solidFill>
            <a:schemeClr val="tx1"/>
          </a:solidFill>
          <a:latin typeface="+mn-lt"/>
        </a:defRPr>
      </a:lvl2pPr>
      <a:lvl3pPr marL="1143000" indent="-228600" algn="just" rtl="0" eaLnBrk="0" fontAlgn="base" hangingPunct="0">
        <a:spcBef>
          <a:spcPct val="20000"/>
        </a:spcBef>
        <a:spcAft>
          <a:spcPct val="0"/>
        </a:spcAft>
        <a:buChar char="·"/>
        <a:defRPr>
          <a:solidFill>
            <a:schemeClr val="tx1"/>
          </a:solidFill>
          <a:latin typeface="+mn-lt"/>
        </a:defRPr>
      </a:lvl3pPr>
      <a:lvl4pPr marL="1600200" indent="-228600" algn="just" rtl="0" eaLnBrk="0" fontAlgn="base" hangingPunct="0">
        <a:spcBef>
          <a:spcPct val="20000"/>
        </a:spcBef>
        <a:spcAft>
          <a:spcPct val="0"/>
        </a:spcAft>
        <a:buChar char="–"/>
        <a:defRPr sz="1600">
          <a:solidFill>
            <a:schemeClr val="tx1"/>
          </a:solidFill>
          <a:latin typeface="+mn-lt"/>
        </a:defRPr>
      </a:lvl4pPr>
      <a:lvl5pPr marL="2057400" indent="-228600" algn="just" rtl="0" eaLnBrk="0" fontAlgn="base" hangingPunct="0">
        <a:spcBef>
          <a:spcPct val="20000"/>
        </a:spcBef>
        <a:spcAft>
          <a:spcPct val="0"/>
        </a:spcAft>
        <a:buChar char="»"/>
        <a:defRPr sz="1400">
          <a:solidFill>
            <a:schemeClr val="tx1"/>
          </a:solidFill>
          <a:latin typeface="+mn-lt"/>
        </a:defRPr>
      </a:lvl5pPr>
      <a:lvl6pPr marL="2514600" indent="-228600" algn="just" rtl="0" eaLnBrk="0" fontAlgn="base" hangingPunct="0">
        <a:spcBef>
          <a:spcPct val="20000"/>
        </a:spcBef>
        <a:spcAft>
          <a:spcPct val="0"/>
        </a:spcAft>
        <a:buChar char="»"/>
        <a:defRPr sz="1400">
          <a:solidFill>
            <a:schemeClr val="tx1"/>
          </a:solidFill>
          <a:latin typeface="+mn-lt"/>
        </a:defRPr>
      </a:lvl6pPr>
      <a:lvl7pPr marL="2971800" indent="-228600" algn="just" rtl="0" eaLnBrk="0" fontAlgn="base" hangingPunct="0">
        <a:spcBef>
          <a:spcPct val="20000"/>
        </a:spcBef>
        <a:spcAft>
          <a:spcPct val="0"/>
        </a:spcAft>
        <a:buChar char="»"/>
        <a:defRPr sz="1400">
          <a:solidFill>
            <a:schemeClr val="tx1"/>
          </a:solidFill>
          <a:latin typeface="+mn-lt"/>
        </a:defRPr>
      </a:lvl7pPr>
      <a:lvl8pPr marL="3429000" indent="-228600" algn="just" rtl="0" eaLnBrk="0" fontAlgn="base" hangingPunct="0">
        <a:spcBef>
          <a:spcPct val="20000"/>
        </a:spcBef>
        <a:spcAft>
          <a:spcPct val="0"/>
        </a:spcAft>
        <a:buChar char="»"/>
        <a:defRPr sz="1400">
          <a:solidFill>
            <a:schemeClr val="tx1"/>
          </a:solidFill>
          <a:latin typeface="+mn-lt"/>
        </a:defRPr>
      </a:lvl8pPr>
      <a:lvl9pPr marL="3886200" indent="-228600" algn="just" rtl="0" eaLnBrk="0" fontAlgn="base" hangingPunct="0">
        <a:spcBef>
          <a:spcPct val="2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9.wmf"/><Relationship Id="rId4" Type="http://schemas.openxmlformats.org/officeDocument/2006/relationships/oleObject" Target="../embeddings/oleObject2.bin"/></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06027" y="914400"/>
            <a:ext cx="10653204" cy="5029200"/>
          </a:xfrm>
        </p:spPr>
        <p:txBody>
          <a:bodyPr/>
          <a:lstStyle/>
          <a:p>
            <a:r>
              <a:rPr lang="en-GB" sz="3600" dirty="0"/>
              <a:t>Forest productivity and productivity management</a:t>
            </a:r>
            <a:br>
              <a:rPr lang="en-GB" sz="3600" dirty="0"/>
            </a:br>
            <a:br>
              <a:rPr lang="en-GB" sz="3600" i="1" dirty="0"/>
            </a:br>
            <a:br>
              <a:rPr lang="en-GB" sz="3600" dirty="0"/>
            </a:br>
            <a:r>
              <a:rPr lang="en-GB" sz="2800" dirty="0"/>
              <a:t>Examples with eucalyptus</a:t>
            </a:r>
            <a:br>
              <a:rPr lang="en-GB" sz="2800" dirty="0"/>
            </a:br>
            <a:r>
              <a:rPr lang="en-GB" sz="900" dirty="0"/>
              <a:t> </a:t>
            </a:r>
            <a:br>
              <a:rPr lang="en-GB" sz="2800" dirty="0"/>
            </a:b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ox(out)">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animBg="1"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altLang="en-US"/>
              <a:t>Site productivity - Portugal</a:t>
            </a:r>
            <a:br>
              <a:rPr lang="en-US" altLang="en-US"/>
            </a:br>
            <a:r>
              <a:rPr lang="en-US" altLang="en-US" sz="2400"/>
              <a:t>influence of climate in </a:t>
            </a:r>
            <a:r>
              <a:rPr lang="en-US" altLang="en-US" sz="2400" i="1"/>
              <a:t>E. globulus</a:t>
            </a:r>
            <a:r>
              <a:rPr lang="en-US" altLang="en-US" sz="2400"/>
              <a:t> plantations </a:t>
            </a:r>
            <a:endParaRPr lang="en-US" altLang="en-US"/>
          </a:p>
        </p:txBody>
      </p:sp>
      <p:sp>
        <p:nvSpPr>
          <p:cNvPr id="2" name="Content Placeholder 1">
            <a:extLst>
              <a:ext uri="{FF2B5EF4-FFF2-40B4-BE49-F238E27FC236}">
                <a16:creationId xmlns:a16="http://schemas.microsoft.com/office/drawing/2014/main" id="{B495C4E1-938C-4320-86DB-10568D3527DD}"/>
              </a:ext>
            </a:extLst>
          </p:cNvPr>
          <p:cNvSpPr>
            <a:spLocks noGrp="1"/>
          </p:cNvSpPr>
          <p:nvPr>
            <p:ph idx="1"/>
          </p:nvPr>
        </p:nvSpPr>
        <p:spPr/>
        <p:txBody>
          <a:bodyPr/>
          <a:lstStyle/>
          <a:p>
            <a:pPr marL="0" indent="0">
              <a:buNone/>
            </a:pPr>
            <a:r>
              <a:rPr lang="pt-PT" dirty="0"/>
              <a:t> </a:t>
            </a:r>
            <a:endParaRPr lang="en-GB" dirty="0"/>
          </a:p>
        </p:txBody>
      </p:sp>
      <p:sp>
        <p:nvSpPr>
          <p:cNvPr id="51203" name="Text Box 3"/>
          <p:cNvSpPr txBox="1">
            <a:spLocks noChangeArrowheads="1"/>
          </p:cNvSpPr>
          <p:nvPr/>
        </p:nvSpPr>
        <p:spPr bwMode="auto">
          <a:xfrm>
            <a:off x="1981200" y="1676400"/>
            <a:ext cx="830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b="1" dirty="0">
                <a:latin typeface="Trebuchet MS" panose="020B0603020202020204" pitchFamily="34" charset="0"/>
              </a:rPr>
              <a:t>Yield (site index, base age 10) in the 8 regions</a:t>
            </a:r>
          </a:p>
        </p:txBody>
      </p:sp>
      <p:grpSp>
        <p:nvGrpSpPr>
          <p:cNvPr id="51223" name="Group 23"/>
          <p:cNvGrpSpPr>
            <a:grpSpLocks/>
          </p:cNvGrpSpPr>
          <p:nvPr/>
        </p:nvGrpSpPr>
        <p:grpSpPr bwMode="auto">
          <a:xfrm>
            <a:off x="1981200" y="2330450"/>
            <a:ext cx="8197850" cy="3917950"/>
            <a:chOff x="288" y="1468"/>
            <a:chExt cx="5164" cy="2468"/>
          </a:xfrm>
        </p:grpSpPr>
        <p:grpSp>
          <p:nvGrpSpPr>
            <p:cNvPr id="51205" name="Group 5"/>
            <p:cNvGrpSpPr>
              <a:grpSpLocks/>
            </p:cNvGrpSpPr>
            <p:nvPr/>
          </p:nvGrpSpPr>
          <p:grpSpPr bwMode="auto">
            <a:xfrm>
              <a:off x="288" y="1468"/>
              <a:ext cx="5164" cy="2468"/>
              <a:chOff x="288" y="1056"/>
              <a:chExt cx="5164" cy="2468"/>
            </a:xfrm>
          </p:grpSpPr>
          <p:pic>
            <p:nvPicPr>
              <p:cNvPr id="51206" name="Picture 6"/>
              <p:cNvPicPr>
                <a:picLocks noChangeAspect="1" noChangeArrowheads="1"/>
              </p:cNvPicPr>
              <p:nvPr/>
            </p:nvPicPr>
            <p:blipFill>
              <a:blip r:embed="rId2">
                <a:lum contrast="12000"/>
                <a:extLst>
                  <a:ext uri="{28A0092B-C50C-407E-A947-70E740481C1C}">
                    <a14:useLocalDpi xmlns:a14="http://schemas.microsoft.com/office/drawing/2010/main" val="0"/>
                  </a:ext>
                </a:extLst>
              </a:blip>
              <a:srcRect l="18706" t="37167" r="17998" b="20804"/>
              <a:stretch>
                <a:fillRect/>
              </a:stretch>
            </p:blipFill>
            <p:spPr bwMode="auto">
              <a:xfrm>
                <a:off x="288" y="1056"/>
                <a:ext cx="5164" cy="2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207" name="Text Box 7"/>
              <p:cNvSpPr txBox="1">
                <a:spLocks noChangeArrowheads="1"/>
              </p:cNvSpPr>
              <p:nvPr/>
            </p:nvSpPr>
            <p:spPr bwMode="auto">
              <a:xfrm>
                <a:off x="336" y="1161"/>
                <a:ext cx="1296" cy="212"/>
              </a:xfrm>
              <a:prstGeom prst="rect">
                <a:avLst/>
              </a:prstGeom>
              <a:solidFill>
                <a:srgbClr val="FFCC99"/>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2000">
                  <a:defRPr sz="2400">
                    <a:solidFill>
                      <a:schemeClr val="tx1"/>
                    </a:solidFill>
                    <a:latin typeface="Times New Roman" pitchFamily="18" charset="0"/>
                  </a:defRPr>
                </a:lvl1pPr>
                <a:lvl2pPr marL="571500" defTabSz="762000">
                  <a:defRPr sz="2400">
                    <a:solidFill>
                      <a:schemeClr val="tx1"/>
                    </a:solidFill>
                    <a:latin typeface="Times New Roman" pitchFamily="18" charset="0"/>
                  </a:defRPr>
                </a:lvl2pPr>
                <a:lvl3pPr marL="1143000" defTabSz="762000">
                  <a:defRPr sz="2400">
                    <a:solidFill>
                      <a:schemeClr val="tx1"/>
                    </a:solidFill>
                    <a:latin typeface="Times New Roman" pitchFamily="18" charset="0"/>
                  </a:defRPr>
                </a:lvl3pPr>
                <a:lvl4pPr marL="1714500" defTabSz="762000">
                  <a:defRPr sz="2400">
                    <a:solidFill>
                      <a:schemeClr val="tx1"/>
                    </a:solidFill>
                    <a:latin typeface="Times New Roman" pitchFamily="18" charset="0"/>
                  </a:defRPr>
                </a:lvl4pPr>
                <a:lvl5pPr marL="2286000" defTabSz="762000">
                  <a:defRPr sz="2400">
                    <a:solidFill>
                      <a:schemeClr val="tx1"/>
                    </a:solidFill>
                    <a:latin typeface="Times New Roman" pitchFamily="18" charset="0"/>
                  </a:defRPr>
                </a:lvl5pPr>
                <a:lvl6pPr marL="2743200" defTabSz="762000" eaLnBrk="0" fontAlgn="base" hangingPunct="0">
                  <a:spcBef>
                    <a:spcPct val="0"/>
                  </a:spcBef>
                  <a:spcAft>
                    <a:spcPct val="0"/>
                  </a:spcAft>
                  <a:defRPr sz="2400">
                    <a:solidFill>
                      <a:schemeClr val="tx1"/>
                    </a:solidFill>
                    <a:latin typeface="Times New Roman" pitchFamily="18" charset="0"/>
                  </a:defRPr>
                </a:lvl6pPr>
                <a:lvl7pPr marL="3200400" defTabSz="762000" eaLnBrk="0" fontAlgn="base" hangingPunct="0">
                  <a:spcBef>
                    <a:spcPct val="0"/>
                  </a:spcBef>
                  <a:spcAft>
                    <a:spcPct val="0"/>
                  </a:spcAft>
                  <a:defRPr sz="2400">
                    <a:solidFill>
                      <a:schemeClr val="tx1"/>
                    </a:solidFill>
                    <a:latin typeface="Times New Roman" pitchFamily="18" charset="0"/>
                  </a:defRPr>
                </a:lvl7pPr>
                <a:lvl8pPr marL="3657600" defTabSz="762000" eaLnBrk="0" fontAlgn="base" hangingPunct="0">
                  <a:spcBef>
                    <a:spcPct val="0"/>
                  </a:spcBef>
                  <a:spcAft>
                    <a:spcPct val="0"/>
                  </a:spcAft>
                  <a:defRPr sz="2400">
                    <a:solidFill>
                      <a:schemeClr val="tx1"/>
                    </a:solidFill>
                    <a:latin typeface="Times New Roman" pitchFamily="18" charset="0"/>
                  </a:defRPr>
                </a:lvl8pPr>
                <a:lvl9pPr marL="4114800" defTabSz="7620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sz="1600" b="1">
                    <a:solidFill>
                      <a:schemeClr val="tx2"/>
                    </a:solidFill>
                    <a:latin typeface="Trebuchet MS" panose="020B0603020202020204" pitchFamily="34" charset="0"/>
                  </a:rPr>
                  <a:t>1</a:t>
                </a:r>
                <a:r>
                  <a:rPr lang="en-US" altLang="en-US" sz="1600" b="1" baseline="30000">
                    <a:solidFill>
                      <a:schemeClr val="tx2"/>
                    </a:solidFill>
                    <a:latin typeface="Trebuchet MS" panose="020B0603020202020204" pitchFamily="34" charset="0"/>
                  </a:rPr>
                  <a:t>st</a:t>
                </a:r>
                <a:r>
                  <a:rPr lang="en-US" altLang="en-US" sz="1600" b="1">
                    <a:solidFill>
                      <a:schemeClr val="tx2"/>
                    </a:solidFill>
                    <a:latin typeface="Trebuchet MS" panose="020B0603020202020204" pitchFamily="34" charset="0"/>
                  </a:rPr>
                  <a:t> rotation</a:t>
                </a:r>
              </a:p>
            </p:txBody>
          </p:sp>
          <p:sp>
            <p:nvSpPr>
              <p:cNvPr id="51208" name="Text Box 8"/>
              <p:cNvSpPr txBox="1">
                <a:spLocks noChangeArrowheads="1"/>
              </p:cNvSpPr>
              <p:nvPr/>
            </p:nvSpPr>
            <p:spPr bwMode="auto">
              <a:xfrm>
                <a:off x="2928" y="1161"/>
                <a:ext cx="1296" cy="212"/>
              </a:xfrm>
              <a:prstGeom prst="rect">
                <a:avLst/>
              </a:prstGeom>
              <a:solidFill>
                <a:srgbClr val="FFCC99"/>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2000">
                  <a:defRPr sz="2400">
                    <a:solidFill>
                      <a:schemeClr val="tx1"/>
                    </a:solidFill>
                    <a:latin typeface="Times New Roman" pitchFamily="18" charset="0"/>
                  </a:defRPr>
                </a:lvl1pPr>
                <a:lvl2pPr marL="571500" defTabSz="762000">
                  <a:defRPr sz="2400">
                    <a:solidFill>
                      <a:schemeClr val="tx1"/>
                    </a:solidFill>
                    <a:latin typeface="Times New Roman" pitchFamily="18" charset="0"/>
                  </a:defRPr>
                </a:lvl2pPr>
                <a:lvl3pPr marL="1143000" defTabSz="762000">
                  <a:defRPr sz="2400">
                    <a:solidFill>
                      <a:schemeClr val="tx1"/>
                    </a:solidFill>
                    <a:latin typeface="Times New Roman" pitchFamily="18" charset="0"/>
                  </a:defRPr>
                </a:lvl3pPr>
                <a:lvl4pPr marL="1714500" defTabSz="762000">
                  <a:defRPr sz="2400">
                    <a:solidFill>
                      <a:schemeClr val="tx1"/>
                    </a:solidFill>
                    <a:latin typeface="Times New Roman" pitchFamily="18" charset="0"/>
                  </a:defRPr>
                </a:lvl4pPr>
                <a:lvl5pPr marL="2286000" defTabSz="762000">
                  <a:defRPr sz="2400">
                    <a:solidFill>
                      <a:schemeClr val="tx1"/>
                    </a:solidFill>
                    <a:latin typeface="Times New Roman" pitchFamily="18" charset="0"/>
                  </a:defRPr>
                </a:lvl5pPr>
                <a:lvl6pPr marL="2743200" defTabSz="762000" eaLnBrk="0" fontAlgn="base" hangingPunct="0">
                  <a:spcBef>
                    <a:spcPct val="0"/>
                  </a:spcBef>
                  <a:spcAft>
                    <a:spcPct val="0"/>
                  </a:spcAft>
                  <a:defRPr sz="2400">
                    <a:solidFill>
                      <a:schemeClr val="tx1"/>
                    </a:solidFill>
                    <a:latin typeface="Times New Roman" pitchFamily="18" charset="0"/>
                  </a:defRPr>
                </a:lvl6pPr>
                <a:lvl7pPr marL="3200400" defTabSz="762000" eaLnBrk="0" fontAlgn="base" hangingPunct="0">
                  <a:spcBef>
                    <a:spcPct val="0"/>
                  </a:spcBef>
                  <a:spcAft>
                    <a:spcPct val="0"/>
                  </a:spcAft>
                  <a:defRPr sz="2400">
                    <a:solidFill>
                      <a:schemeClr val="tx1"/>
                    </a:solidFill>
                    <a:latin typeface="Times New Roman" pitchFamily="18" charset="0"/>
                  </a:defRPr>
                </a:lvl7pPr>
                <a:lvl8pPr marL="3657600" defTabSz="762000" eaLnBrk="0" fontAlgn="base" hangingPunct="0">
                  <a:spcBef>
                    <a:spcPct val="0"/>
                  </a:spcBef>
                  <a:spcAft>
                    <a:spcPct val="0"/>
                  </a:spcAft>
                  <a:defRPr sz="2400">
                    <a:solidFill>
                      <a:schemeClr val="tx1"/>
                    </a:solidFill>
                    <a:latin typeface="Times New Roman" pitchFamily="18" charset="0"/>
                  </a:defRPr>
                </a:lvl8pPr>
                <a:lvl9pPr marL="4114800" defTabSz="7620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sz="1600" b="1">
                    <a:solidFill>
                      <a:schemeClr val="tx2"/>
                    </a:solidFill>
                    <a:latin typeface="Trebuchet MS" panose="020B0603020202020204" pitchFamily="34" charset="0"/>
                  </a:rPr>
                  <a:t>Coppiced stands</a:t>
                </a:r>
              </a:p>
            </p:txBody>
          </p:sp>
        </p:grpSp>
        <p:sp>
          <p:nvSpPr>
            <p:cNvPr id="51210" name="Rectangle 10"/>
            <p:cNvSpPr>
              <a:spLocks noChangeArrowheads="1"/>
            </p:cNvSpPr>
            <p:nvPr/>
          </p:nvSpPr>
          <p:spPr bwMode="auto">
            <a:xfrm>
              <a:off x="288" y="1509"/>
              <a:ext cx="1488" cy="288"/>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rebuchet MS" panose="020B0603020202020204" pitchFamily="34" charset="0"/>
              </a:endParaRPr>
            </a:p>
          </p:txBody>
        </p:sp>
        <p:sp>
          <p:nvSpPr>
            <p:cNvPr id="51211" name="Rectangle 11"/>
            <p:cNvSpPr>
              <a:spLocks noChangeArrowheads="1"/>
            </p:cNvSpPr>
            <p:nvPr/>
          </p:nvSpPr>
          <p:spPr bwMode="auto">
            <a:xfrm>
              <a:off x="2784" y="1509"/>
              <a:ext cx="1488" cy="288"/>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rebuchet MS" panose="020B0603020202020204" pitchFamily="34" charset="0"/>
              </a:endParaRPr>
            </a:p>
          </p:txBody>
        </p:sp>
        <p:sp>
          <p:nvSpPr>
            <p:cNvPr id="51213" name="Text Box 13"/>
            <p:cNvSpPr txBox="1">
              <a:spLocks noChangeArrowheads="1"/>
            </p:cNvSpPr>
            <p:nvPr/>
          </p:nvSpPr>
          <p:spPr bwMode="auto">
            <a:xfrm>
              <a:off x="1056" y="1536"/>
              <a:ext cx="134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b="1">
                  <a:latin typeface="Trebuchet MS" panose="020B0603020202020204" pitchFamily="34" charset="0"/>
                </a:rPr>
                <a:t>1st rotation</a:t>
              </a:r>
            </a:p>
          </p:txBody>
        </p:sp>
        <p:sp>
          <p:nvSpPr>
            <p:cNvPr id="51214" name="Text Box 14"/>
            <p:cNvSpPr txBox="1">
              <a:spLocks noChangeArrowheads="1"/>
            </p:cNvSpPr>
            <p:nvPr/>
          </p:nvSpPr>
          <p:spPr bwMode="auto">
            <a:xfrm>
              <a:off x="3744" y="1536"/>
              <a:ext cx="110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b="1">
                  <a:latin typeface="Trebuchet MS" panose="020B0603020202020204" pitchFamily="34" charset="0"/>
                </a:rPr>
                <a:t>coppice</a:t>
              </a:r>
            </a:p>
          </p:txBody>
        </p:sp>
      </p:grpSp>
      <p:grpSp>
        <p:nvGrpSpPr>
          <p:cNvPr id="51222" name="Group 22"/>
          <p:cNvGrpSpPr>
            <a:grpSpLocks/>
          </p:cNvGrpSpPr>
          <p:nvPr/>
        </p:nvGrpSpPr>
        <p:grpSpPr bwMode="auto">
          <a:xfrm>
            <a:off x="2667000" y="2895600"/>
            <a:ext cx="3505200" cy="2713038"/>
            <a:chOff x="720" y="1824"/>
            <a:chExt cx="2208" cy="1709"/>
          </a:xfrm>
        </p:grpSpPr>
        <p:sp>
          <p:nvSpPr>
            <p:cNvPr id="51219" name="Text Box 19"/>
            <p:cNvSpPr txBox="1">
              <a:spLocks noChangeArrowheads="1"/>
            </p:cNvSpPr>
            <p:nvPr/>
          </p:nvSpPr>
          <p:spPr bwMode="auto">
            <a:xfrm>
              <a:off x="2160" y="3360"/>
              <a:ext cx="76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1200" b="1">
                  <a:latin typeface="Trebuchet MS" panose="020B0603020202020204" pitchFamily="34" charset="0"/>
                </a:rPr>
                <a:t>3m</a:t>
              </a:r>
              <a:r>
                <a:rPr lang="en-GB" altLang="en-US" sz="1200" b="1" baseline="30000">
                  <a:latin typeface="Trebuchet MS" panose="020B0603020202020204" pitchFamily="34" charset="0"/>
                </a:rPr>
                <a:t>3</a:t>
              </a:r>
              <a:r>
                <a:rPr lang="en-GB" altLang="en-US" sz="1200" b="1">
                  <a:latin typeface="Trebuchet MS" panose="020B0603020202020204" pitchFamily="34" charset="0"/>
                </a:rPr>
                <a:t>ha</a:t>
              </a:r>
              <a:r>
                <a:rPr lang="en-GB" altLang="en-US" sz="1200" b="1" baseline="30000">
                  <a:latin typeface="Trebuchet MS" panose="020B0603020202020204" pitchFamily="34" charset="0"/>
                </a:rPr>
                <a:t>-1</a:t>
              </a:r>
              <a:r>
                <a:rPr lang="en-GB" altLang="en-US" sz="1200" b="1">
                  <a:latin typeface="Trebuchet MS" panose="020B0603020202020204" pitchFamily="34" charset="0"/>
                </a:rPr>
                <a:t>yr</a:t>
              </a:r>
              <a:r>
                <a:rPr lang="en-GB" altLang="en-US" sz="1200" b="1" baseline="30000">
                  <a:latin typeface="Trebuchet MS" panose="020B0603020202020204" pitchFamily="34" charset="0"/>
                </a:rPr>
                <a:t>-1</a:t>
              </a:r>
              <a:endParaRPr lang="en-GB" altLang="en-US" sz="1200" b="1">
                <a:latin typeface="Trebuchet MS" panose="020B0603020202020204" pitchFamily="34" charset="0"/>
              </a:endParaRPr>
            </a:p>
          </p:txBody>
        </p:sp>
        <p:sp>
          <p:nvSpPr>
            <p:cNvPr id="51220" name="Text Box 20"/>
            <p:cNvSpPr txBox="1">
              <a:spLocks noChangeArrowheads="1"/>
            </p:cNvSpPr>
            <p:nvPr/>
          </p:nvSpPr>
          <p:spPr bwMode="auto">
            <a:xfrm>
              <a:off x="720" y="1824"/>
              <a:ext cx="864"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pt-PT" altLang="en-US" sz="1200" b="1">
                  <a:latin typeface="Trebuchet MS" panose="020B0603020202020204" pitchFamily="34" charset="0"/>
                </a:rPr>
                <a:t>40</a:t>
              </a:r>
              <a:r>
                <a:rPr lang="en-GB" altLang="en-US" sz="1200" b="1">
                  <a:latin typeface="Trebuchet MS" panose="020B0603020202020204" pitchFamily="34" charset="0"/>
                </a:rPr>
                <a:t>m</a:t>
              </a:r>
              <a:r>
                <a:rPr lang="en-GB" altLang="en-US" sz="1200" b="1" baseline="30000">
                  <a:latin typeface="Trebuchet MS" panose="020B0603020202020204" pitchFamily="34" charset="0"/>
                </a:rPr>
                <a:t>3</a:t>
              </a:r>
              <a:r>
                <a:rPr lang="en-GB" altLang="en-US" sz="1200" b="1">
                  <a:latin typeface="Trebuchet MS" panose="020B0603020202020204" pitchFamily="34" charset="0"/>
                </a:rPr>
                <a:t>ha</a:t>
              </a:r>
              <a:r>
                <a:rPr lang="en-GB" altLang="en-US" sz="1200" b="1" baseline="30000">
                  <a:latin typeface="Trebuchet MS" panose="020B0603020202020204" pitchFamily="34" charset="0"/>
                </a:rPr>
                <a:t>-1</a:t>
              </a:r>
              <a:r>
                <a:rPr lang="en-GB" altLang="en-US" sz="1200" b="1">
                  <a:latin typeface="Trebuchet MS" panose="020B0603020202020204" pitchFamily="34" charset="0"/>
                </a:rPr>
                <a:t>yr</a:t>
              </a:r>
              <a:r>
                <a:rPr lang="en-GB" altLang="en-US" sz="1200" b="1" baseline="30000">
                  <a:latin typeface="Trebuchet MS" panose="020B0603020202020204" pitchFamily="34" charset="0"/>
                </a:rPr>
                <a:t>-1</a:t>
              </a:r>
              <a:endParaRPr lang="en-GB" altLang="en-US" sz="1200" b="1">
                <a:latin typeface="Trebuchet MS" panose="020B0603020202020204" pitchFamily="34" charset="0"/>
              </a:endParaRPr>
            </a:p>
          </p:txBody>
        </p:sp>
      </p:grpSp>
    </p:spTree>
    <p:extLst>
      <p:ext uri="{BB962C8B-B14F-4D97-AF65-F5344CB8AC3E}">
        <p14:creationId xmlns:p14="http://schemas.microsoft.com/office/powerpoint/2010/main" val="4527969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51203"/>
                                        </p:tgtEl>
                                        <p:attrNameLst>
                                          <p:attrName>style.visibility</p:attrName>
                                        </p:attrNameLst>
                                      </p:cBhvr>
                                      <p:to>
                                        <p:strVal val="visible"/>
                                      </p:to>
                                    </p:set>
                                    <p:animEffect transition="in" filter="box(out)">
                                      <p:cBhvr>
                                        <p:cTn id="7" dur="500"/>
                                        <p:tgtEl>
                                          <p:spTgt spid="5120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nodeType="clickEffect">
                                  <p:stCondLst>
                                    <p:cond delay="0"/>
                                  </p:stCondLst>
                                  <p:childTnLst>
                                    <p:set>
                                      <p:cBhvr>
                                        <p:cTn id="11" dur="1" fill="hold">
                                          <p:stCondLst>
                                            <p:cond delay="0"/>
                                          </p:stCondLst>
                                        </p:cTn>
                                        <p:tgtEl>
                                          <p:spTgt spid="51223"/>
                                        </p:tgtEl>
                                        <p:attrNameLst>
                                          <p:attrName>style.visibility</p:attrName>
                                        </p:attrNameLst>
                                      </p:cBhvr>
                                      <p:to>
                                        <p:strVal val="visible"/>
                                      </p:to>
                                    </p:set>
                                    <p:animEffect transition="in" filter="box(out)">
                                      <p:cBhvr>
                                        <p:cTn id="12" dur="500"/>
                                        <p:tgtEl>
                                          <p:spTgt spid="5122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3" presetClass="entr" presetSubtype="16" fill="hold" nodeType="clickEffect">
                                  <p:stCondLst>
                                    <p:cond delay="0"/>
                                  </p:stCondLst>
                                  <p:childTnLst>
                                    <p:set>
                                      <p:cBhvr>
                                        <p:cTn id="16" dur="1" fill="hold">
                                          <p:stCondLst>
                                            <p:cond delay="0"/>
                                          </p:stCondLst>
                                        </p:cTn>
                                        <p:tgtEl>
                                          <p:spTgt spid="51222"/>
                                        </p:tgtEl>
                                        <p:attrNameLst>
                                          <p:attrName>style.visibility</p:attrName>
                                        </p:attrNameLst>
                                      </p:cBhvr>
                                      <p:to>
                                        <p:strVal val="visible"/>
                                      </p:to>
                                    </p:set>
                                    <p:anim calcmode="lin" valueType="num">
                                      <p:cBhvr>
                                        <p:cTn id="17" dur="500" fill="hold"/>
                                        <p:tgtEl>
                                          <p:spTgt spid="51222"/>
                                        </p:tgtEl>
                                        <p:attrNameLst>
                                          <p:attrName>ppt_w</p:attrName>
                                        </p:attrNameLst>
                                      </p:cBhvr>
                                      <p:tavLst>
                                        <p:tav tm="0">
                                          <p:val>
                                            <p:fltVal val="0"/>
                                          </p:val>
                                        </p:tav>
                                        <p:tav tm="100000">
                                          <p:val>
                                            <p:strVal val="#ppt_w"/>
                                          </p:val>
                                        </p:tav>
                                      </p:tavLst>
                                    </p:anim>
                                    <p:anim calcmode="lin" valueType="num">
                                      <p:cBhvr>
                                        <p:cTn id="18" dur="500" fill="hold"/>
                                        <p:tgtEl>
                                          <p:spTgt spid="512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US" altLang="en-US"/>
              <a:t>Site productivity - Portugal</a:t>
            </a:r>
            <a:br>
              <a:rPr lang="en-US" altLang="en-US"/>
            </a:br>
            <a:r>
              <a:rPr lang="en-US" altLang="en-US" sz="2400"/>
              <a:t>influence of microsite in </a:t>
            </a:r>
            <a:r>
              <a:rPr lang="en-US" altLang="en-US" sz="2400" i="1"/>
              <a:t>E. globulus</a:t>
            </a:r>
            <a:r>
              <a:rPr lang="en-US" altLang="en-US" sz="2400"/>
              <a:t> plantations </a:t>
            </a:r>
            <a:endParaRPr lang="en-US" altLang="en-US"/>
          </a:p>
        </p:txBody>
      </p:sp>
      <p:sp>
        <p:nvSpPr>
          <p:cNvPr id="2" name="Content Placeholder 1">
            <a:extLst>
              <a:ext uri="{FF2B5EF4-FFF2-40B4-BE49-F238E27FC236}">
                <a16:creationId xmlns:a16="http://schemas.microsoft.com/office/drawing/2014/main" id="{1852474B-381A-4498-ADC9-EE077453E2F4}"/>
              </a:ext>
            </a:extLst>
          </p:cNvPr>
          <p:cNvSpPr>
            <a:spLocks noGrp="1"/>
          </p:cNvSpPr>
          <p:nvPr>
            <p:ph idx="1"/>
          </p:nvPr>
        </p:nvSpPr>
        <p:spPr/>
        <p:txBody>
          <a:bodyPr/>
          <a:lstStyle/>
          <a:p>
            <a:pPr marL="0" indent="0">
              <a:buNone/>
            </a:pPr>
            <a:r>
              <a:rPr lang="pt-PT" dirty="0"/>
              <a:t> </a:t>
            </a:r>
            <a:endParaRPr lang="en-GB" dirty="0"/>
          </a:p>
        </p:txBody>
      </p:sp>
      <p:grpSp>
        <p:nvGrpSpPr>
          <p:cNvPr id="52244" name="Group 20"/>
          <p:cNvGrpSpPr>
            <a:grpSpLocks/>
          </p:cNvGrpSpPr>
          <p:nvPr/>
        </p:nvGrpSpPr>
        <p:grpSpPr bwMode="auto">
          <a:xfrm>
            <a:off x="2589214" y="1963739"/>
            <a:ext cx="6802437" cy="4587875"/>
            <a:chOff x="671" y="1237"/>
            <a:chExt cx="4285" cy="2890"/>
          </a:xfrm>
        </p:grpSpPr>
        <p:pic>
          <p:nvPicPr>
            <p:cNvPr id="52238"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 y="1237"/>
              <a:ext cx="4285" cy="28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2241" name="Text Box 17"/>
            <p:cNvSpPr txBox="1">
              <a:spLocks noChangeArrowheads="1"/>
            </p:cNvSpPr>
            <p:nvPr/>
          </p:nvSpPr>
          <p:spPr bwMode="auto">
            <a:xfrm>
              <a:off x="1536" y="1488"/>
              <a:ext cx="1440"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pt-PT" altLang="en-US" sz="2000">
                  <a:latin typeface="Trebuchet MS" panose="020B0603020202020204" pitchFamily="34" charset="0"/>
                </a:rPr>
                <a:t>Npl    1200</a:t>
              </a:r>
              <a:endParaRPr lang="en-GB" altLang="en-US" sz="2000">
                <a:latin typeface="Trebuchet MS" panose="020B0603020202020204" pitchFamily="34" charset="0"/>
              </a:endParaRPr>
            </a:p>
          </p:txBody>
        </p:sp>
        <p:graphicFrame>
          <p:nvGraphicFramePr>
            <p:cNvPr id="52242" name="Object 18"/>
            <p:cNvGraphicFramePr>
              <a:graphicFrameLocks noChangeAspect="1"/>
            </p:cNvGraphicFramePr>
            <p:nvPr/>
          </p:nvGraphicFramePr>
          <p:xfrm>
            <a:off x="1872" y="1536"/>
            <a:ext cx="240" cy="240"/>
          </p:xfrm>
          <a:graphic>
            <a:graphicData uri="http://schemas.openxmlformats.org/presentationml/2006/ole">
              <mc:AlternateContent xmlns:mc="http://schemas.openxmlformats.org/markup-compatibility/2006">
                <mc:Choice xmlns:v="urn:schemas-microsoft-com:vml" Requires="v">
                  <p:oleObj spid="_x0000_s2066" name="Equation" r:id="rId4" imgW="126720" imgH="126720" progId="Equation.3">
                    <p:embed/>
                  </p:oleObj>
                </mc:Choice>
                <mc:Fallback>
                  <p:oleObj name="Equation" r:id="rId4" imgW="126720" imgH="12672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72" y="1536"/>
                          <a:ext cx="240" cy="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52227" name="Text Box 3"/>
          <p:cNvSpPr txBox="1">
            <a:spLocks noChangeArrowheads="1"/>
          </p:cNvSpPr>
          <p:nvPr/>
        </p:nvSpPr>
        <p:spPr bwMode="auto">
          <a:xfrm>
            <a:off x="2514600" y="1676400"/>
            <a:ext cx="7391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b="1" dirty="0">
                <a:latin typeface="Trebuchet MS" panose="020B0603020202020204" pitchFamily="34" charset="0"/>
              </a:rPr>
              <a:t>Yield for plots located in the same farm</a:t>
            </a:r>
          </a:p>
        </p:txBody>
      </p:sp>
    </p:spTree>
    <p:extLst>
      <p:ext uri="{BB962C8B-B14F-4D97-AF65-F5344CB8AC3E}">
        <p14:creationId xmlns:p14="http://schemas.microsoft.com/office/powerpoint/2010/main" val="41027471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52227"/>
                                        </p:tgtEl>
                                        <p:attrNameLst>
                                          <p:attrName>style.visibility</p:attrName>
                                        </p:attrNameLst>
                                      </p:cBhvr>
                                      <p:to>
                                        <p:strVal val="visible"/>
                                      </p:to>
                                    </p:set>
                                    <p:animEffect transition="in" filter="box(out)">
                                      <p:cBhvr>
                                        <p:cTn id="7" dur="500"/>
                                        <p:tgtEl>
                                          <p:spTgt spid="5222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16" fill="hold" nodeType="clickEffect">
                                  <p:stCondLst>
                                    <p:cond delay="0"/>
                                  </p:stCondLst>
                                  <p:childTnLst>
                                    <p:set>
                                      <p:cBhvr>
                                        <p:cTn id="11" dur="1" fill="hold">
                                          <p:stCondLst>
                                            <p:cond delay="0"/>
                                          </p:stCondLst>
                                        </p:cTn>
                                        <p:tgtEl>
                                          <p:spTgt spid="52244"/>
                                        </p:tgtEl>
                                        <p:attrNameLst>
                                          <p:attrName>style.visibility</p:attrName>
                                        </p:attrNameLst>
                                      </p:cBhvr>
                                      <p:to>
                                        <p:strVal val="visible"/>
                                      </p:to>
                                    </p:set>
                                    <p:anim calcmode="lin" valueType="num">
                                      <p:cBhvr>
                                        <p:cTn id="12" dur="500" fill="hold"/>
                                        <p:tgtEl>
                                          <p:spTgt spid="52244"/>
                                        </p:tgtEl>
                                        <p:attrNameLst>
                                          <p:attrName>ppt_w</p:attrName>
                                        </p:attrNameLst>
                                      </p:cBhvr>
                                      <p:tavLst>
                                        <p:tav tm="0">
                                          <p:val>
                                            <p:fltVal val="0"/>
                                          </p:val>
                                        </p:tav>
                                        <p:tav tm="100000">
                                          <p:val>
                                            <p:strVal val="#ppt_w"/>
                                          </p:val>
                                        </p:tav>
                                      </p:tavLst>
                                    </p:anim>
                                    <p:anim calcmode="lin" valueType="num">
                                      <p:cBhvr>
                                        <p:cTn id="13" dur="500" fill="hold"/>
                                        <p:tgtEl>
                                          <p:spTgt spid="5224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p:cNvSpPr>
            <a:spLocks noGrp="1" noChangeArrowheads="1"/>
          </p:cNvSpPr>
          <p:nvPr>
            <p:ph type="title"/>
          </p:nvPr>
        </p:nvSpPr>
        <p:spPr>
          <a:xfrm>
            <a:off x="1849438" y="2711451"/>
            <a:ext cx="8458200" cy="1965325"/>
          </a:xfrm>
        </p:spPr>
        <p:txBody>
          <a:bodyPr/>
          <a:lstStyle/>
          <a:p>
            <a:r>
              <a:rPr lang="en-GB" sz="4000" dirty="0"/>
              <a:t>Management of forest productivity EXAMPLES</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4" name="Rectangle 4"/>
          <p:cNvSpPr>
            <a:spLocks noChangeArrowheads="1"/>
          </p:cNvSpPr>
          <p:nvPr/>
        </p:nvSpPr>
        <p:spPr bwMode="auto">
          <a:xfrm>
            <a:off x="1905000" y="1600200"/>
            <a:ext cx="8458200" cy="4953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082" name="Rectangle 2"/>
          <p:cNvSpPr>
            <a:spLocks noGrp="1" noChangeArrowheads="1"/>
          </p:cNvSpPr>
          <p:nvPr>
            <p:ph type="title"/>
          </p:nvPr>
        </p:nvSpPr>
        <p:spPr/>
        <p:txBody>
          <a:bodyPr/>
          <a:lstStyle/>
          <a:p>
            <a:r>
              <a:rPr lang="en-US" altLang="en-US"/>
              <a:t>Management of site productivity</a:t>
            </a:r>
          </a:p>
        </p:txBody>
      </p:sp>
      <p:sp>
        <p:nvSpPr>
          <p:cNvPr id="46083" name="Rectangle 3"/>
          <p:cNvSpPr>
            <a:spLocks noGrp="1" noChangeArrowheads="1"/>
          </p:cNvSpPr>
          <p:nvPr>
            <p:ph type="body" idx="1"/>
          </p:nvPr>
        </p:nvSpPr>
        <p:spPr/>
        <p:txBody>
          <a:bodyPr/>
          <a:lstStyle/>
          <a:p>
            <a:r>
              <a:rPr lang="en-US" altLang="en-US" sz="2000" dirty="0"/>
              <a:t>Foresters can manipulate tree growth by modifying the growing environment in order to optimize the quantity and quality of the desired product</a:t>
            </a:r>
            <a:endParaRPr lang="en-US" altLang="en-US" sz="1800" dirty="0"/>
          </a:p>
          <a:p>
            <a:endParaRPr lang="en-US" altLang="en-US" sz="700" dirty="0"/>
          </a:p>
          <a:p>
            <a:r>
              <a:rPr lang="en-US" altLang="en-US" sz="2000" dirty="0"/>
              <a:t>Modifications may include</a:t>
            </a:r>
            <a:r>
              <a:rPr lang="en-US" altLang="en-US" sz="1800" dirty="0"/>
              <a:t> </a:t>
            </a:r>
          </a:p>
          <a:p>
            <a:pPr lvl="1"/>
            <a:r>
              <a:rPr lang="en-US" altLang="en-US" sz="1800" dirty="0"/>
              <a:t>appropriate </a:t>
            </a:r>
            <a:r>
              <a:rPr lang="en-US" altLang="en-US" sz="1800" dirty="0" err="1"/>
              <a:t>silvicultural</a:t>
            </a:r>
            <a:r>
              <a:rPr lang="en-US" altLang="en-US" sz="1800" dirty="0"/>
              <a:t> practices</a:t>
            </a:r>
          </a:p>
          <a:p>
            <a:pPr lvl="1"/>
            <a:r>
              <a:rPr lang="en-US" altLang="en-US" sz="1800" dirty="0"/>
              <a:t>management of site potential productivity</a:t>
            </a:r>
          </a:p>
          <a:p>
            <a:pPr lvl="1"/>
            <a:r>
              <a:rPr lang="en-US" altLang="en-US" sz="1800" dirty="0"/>
              <a:t>use of appropriate genetic material </a:t>
            </a:r>
            <a:endParaRPr lang="en-US" altLang="en-US" sz="1600" dirty="0"/>
          </a:p>
          <a:p>
            <a:endParaRPr lang="en-US" altLang="en-US" sz="700" dirty="0"/>
          </a:p>
          <a:p>
            <a:r>
              <a:rPr lang="en-US" altLang="en-US" sz="2000" dirty="0"/>
              <a:t>The success of such manipulation depends of course of a thorough knowledge of the processes that drive tree growth</a:t>
            </a:r>
          </a:p>
        </p:txBody>
      </p:sp>
    </p:spTree>
    <p:extLst>
      <p:ext uri="{BB962C8B-B14F-4D97-AF65-F5344CB8AC3E}">
        <p14:creationId xmlns:p14="http://schemas.microsoft.com/office/powerpoint/2010/main" val="30731047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46082"/>
                                        </p:tgtEl>
                                        <p:attrNameLst>
                                          <p:attrName>style.visibility</p:attrName>
                                        </p:attrNameLst>
                                      </p:cBhvr>
                                      <p:to>
                                        <p:strVal val="visible"/>
                                      </p:to>
                                    </p:set>
                                    <p:animEffect transition="in" filter="box(out)">
                                      <p:cBhvr>
                                        <p:cTn id="7" dur="500"/>
                                        <p:tgtEl>
                                          <p:spTgt spid="4608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46084"/>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4" presetClass="entr" presetSubtype="32" fill="hold" grpId="0" nodeType="clickEffect">
                                  <p:stCondLst>
                                    <p:cond delay="0"/>
                                  </p:stCondLst>
                                  <p:childTnLst>
                                    <p:set>
                                      <p:cBhvr>
                                        <p:cTn id="15" dur="1" fill="hold">
                                          <p:stCondLst>
                                            <p:cond delay="0"/>
                                          </p:stCondLst>
                                        </p:cTn>
                                        <p:tgtEl>
                                          <p:spTgt spid="46083">
                                            <p:txEl>
                                              <p:pRg st="0" end="0"/>
                                            </p:txEl>
                                          </p:spTgt>
                                        </p:tgtEl>
                                        <p:attrNameLst>
                                          <p:attrName>style.visibility</p:attrName>
                                        </p:attrNameLst>
                                      </p:cBhvr>
                                      <p:to>
                                        <p:strVal val="visible"/>
                                      </p:to>
                                    </p:set>
                                    <p:animEffect transition="in" filter="box(out)">
                                      <p:cBhvr>
                                        <p:cTn id="16" dur="500"/>
                                        <p:tgtEl>
                                          <p:spTgt spid="46083">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4" presetClass="entr" presetSubtype="32" fill="hold" grpId="0" nodeType="clickEffect">
                                  <p:stCondLst>
                                    <p:cond delay="0"/>
                                  </p:stCondLst>
                                  <p:childTnLst>
                                    <p:set>
                                      <p:cBhvr>
                                        <p:cTn id="20" dur="1" fill="hold">
                                          <p:stCondLst>
                                            <p:cond delay="0"/>
                                          </p:stCondLst>
                                        </p:cTn>
                                        <p:tgtEl>
                                          <p:spTgt spid="46083">
                                            <p:txEl>
                                              <p:pRg st="2" end="2"/>
                                            </p:txEl>
                                          </p:spTgt>
                                        </p:tgtEl>
                                        <p:attrNameLst>
                                          <p:attrName>style.visibility</p:attrName>
                                        </p:attrNameLst>
                                      </p:cBhvr>
                                      <p:to>
                                        <p:strVal val="visible"/>
                                      </p:to>
                                    </p:set>
                                    <p:animEffect transition="in" filter="box(out)">
                                      <p:cBhvr>
                                        <p:cTn id="21" dur="500"/>
                                        <p:tgtEl>
                                          <p:spTgt spid="46083">
                                            <p:txEl>
                                              <p:pRg st="2" end="2"/>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4" presetClass="entr" presetSubtype="32" fill="hold" grpId="0" nodeType="clickEffect">
                                  <p:stCondLst>
                                    <p:cond delay="0"/>
                                  </p:stCondLst>
                                  <p:childTnLst>
                                    <p:set>
                                      <p:cBhvr>
                                        <p:cTn id="25" dur="1" fill="hold">
                                          <p:stCondLst>
                                            <p:cond delay="0"/>
                                          </p:stCondLst>
                                        </p:cTn>
                                        <p:tgtEl>
                                          <p:spTgt spid="46083">
                                            <p:txEl>
                                              <p:pRg st="3" end="3"/>
                                            </p:txEl>
                                          </p:spTgt>
                                        </p:tgtEl>
                                        <p:attrNameLst>
                                          <p:attrName>style.visibility</p:attrName>
                                        </p:attrNameLst>
                                      </p:cBhvr>
                                      <p:to>
                                        <p:strVal val="visible"/>
                                      </p:to>
                                    </p:set>
                                    <p:animEffect transition="in" filter="box(out)">
                                      <p:cBhvr>
                                        <p:cTn id="26" dur="500"/>
                                        <p:tgtEl>
                                          <p:spTgt spid="46083">
                                            <p:txEl>
                                              <p:pRg st="3" end="3"/>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4" presetClass="entr" presetSubtype="32" fill="hold" grpId="0" nodeType="clickEffect">
                                  <p:stCondLst>
                                    <p:cond delay="0"/>
                                  </p:stCondLst>
                                  <p:childTnLst>
                                    <p:set>
                                      <p:cBhvr>
                                        <p:cTn id="30" dur="1" fill="hold">
                                          <p:stCondLst>
                                            <p:cond delay="0"/>
                                          </p:stCondLst>
                                        </p:cTn>
                                        <p:tgtEl>
                                          <p:spTgt spid="46083">
                                            <p:txEl>
                                              <p:pRg st="4" end="4"/>
                                            </p:txEl>
                                          </p:spTgt>
                                        </p:tgtEl>
                                        <p:attrNameLst>
                                          <p:attrName>style.visibility</p:attrName>
                                        </p:attrNameLst>
                                      </p:cBhvr>
                                      <p:to>
                                        <p:strVal val="visible"/>
                                      </p:to>
                                    </p:set>
                                    <p:animEffect transition="in" filter="box(out)">
                                      <p:cBhvr>
                                        <p:cTn id="31" dur="500"/>
                                        <p:tgtEl>
                                          <p:spTgt spid="46083">
                                            <p:txEl>
                                              <p:pRg st="4" end="4"/>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4" presetClass="entr" presetSubtype="32" fill="hold" grpId="0" nodeType="clickEffect">
                                  <p:stCondLst>
                                    <p:cond delay="0"/>
                                  </p:stCondLst>
                                  <p:childTnLst>
                                    <p:set>
                                      <p:cBhvr>
                                        <p:cTn id="35" dur="1" fill="hold">
                                          <p:stCondLst>
                                            <p:cond delay="0"/>
                                          </p:stCondLst>
                                        </p:cTn>
                                        <p:tgtEl>
                                          <p:spTgt spid="46083">
                                            <p:txEl>
                                              <p:pRg st="5" end="5"/>
                                            </p:txEl>
                                          </p:spTgt>
                                        </p:tgtEl>
                                        <p:attrNameLst>
                                          <p:attrName>style.visibility</p:attrName>
                                        </p:attrNameLst>
                                      </p:cBhvr>
                                      <p:to>
                                        <p:strVal val="visible"/>
                                      </p:to>
                                    </p:set>
                                    <p:animEffect transition="in" filter="box(out)">
                                      <p:cBhvr>
                                        <p:cTn id="36" dur="500"/>
                                        <p:tgtEl>
                                          <p:spTgt spid="46083">
                                            <p:txEl>
                                              <p:pRg st="5" end="5"/>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4" presetClass="entr" presetSubtype="32" fill="hold" grpId="0" nodeType="clickEffect">
                                  <p:stCondLst>
                                    <p:cond delay="0"/>
                                  </p:stCondLst>
                                  <p:childTnLst>
                                    <p:set>
                                      <p:cBhvr>
                                        <p:cTn id="40" dur="1" fill="hold">
                                          <p:stCondLst>
                                            <p:cond delay="0"/>
                                          </p:stCondLst>
                                        </p:cTn>
                                        <p:tgtEl>
                                          <p:spTgt spid="46083">
                                            <p:txEl>
                                              <p:pRg st="7" end="7"/>
                                            </p:txEl>
                                          </p:spTgt>
                                        </p:tgtEl>
                                        <p:attrNameLst>
                                          <p:attrName>style.visibility</p:attrName>
                                        </p:attrNameLst>
                                      </p:cBhvr>
                                      <p:to>
                                        <p:strVal val="visible"/>
                                      </p:to>
                                    </p:set>
                                    <p:animEffect transition="in" filter="box(out)">
                                      <p:cBhvr>
                                        <p:cTn id="41" dur="500"/>
                                        <p:tgtEl>
                                          <p:spTgt spid="4608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4" grpId="0" animBg="1"/>
      <p:bldP spid="46082" grpId="0" animBg="1" autoUpdateAnimBg="0"/>
      <p:bldP spid="46083" grpId="0" build="p" bldLvl="3"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2"/>
          <p:cNvSpPr>
            <a:spLocks noGrp="1" noChangeArrowheads="1"/>
          </p:cNvSpPr>
          <p:nvPr>
            <p:ph type="title"/>
          </p:nvPr>
        </p:nvSpPr>
        <p:spPr>
          <a:xfrm>
            <a:off x="1849438" y="2620964"/>
            <a:ext cx="8458200" cy="1646237"/>
          </a:xfrm>
        </p:spPr>
        <p:txBody>
          <a:bodyPr/>
          <a:lstStyle/>
          <a:p>
            <a:pPr>
              <a:spcBef>
                <a:spcPct val="100000"/>
              </a:spcBef>
              <a:spcAft>
                <a:spcPct val="100000"/>
              </a:spcAft>
            </a:pPr>
            <a:br>
              <a:rPr lang="en-GB" sz="1400" dirty="0"/>
            </a:br>
            <a:r>
              <a:rPr lang="en-GB" sz="4000" dirty="0"/>
              <a:t>ALTO DO VILÃO trial</a:t>
            </a:r>
            <a:br>
              <a:rPr lang="en-GB" sz="4000" dirty="0"/>
            </a:br>
            <a:r>
              <a:rPr lang="en-GB" sz="3600" dirty="0">
                <a:solidFill>
                  <a:srgbClr val="008000"/>
                </a:solidFill>
              </a:rPr>
              <a:t>spacing</a:t>
            </a:r>
            <a:br>
              <a:rPr lang="en-GB" sz="4000" dirty="0"/>
            </a:br>
            <a:r>
              <a:rPr lang="en-GB" sz="1400" dirty="0"/>
              <a:t> </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9075" name="Rectangle 3"/>
          <p:cNvSpPr>
            <a:spLocks noGrp="1" noChangeArrowheads="1"/>
          </p:cNvSpPr>
          <p:nvPr>
            <p:ph type="ctrTitle"/>
          </p:nvPr>
        </p:nvSpPr>
        <p:spPr>
          <a:xfrm>
            <a:off x="2209800" y="914400"/>
            <a:ext cx="7696200" cy="5029200"/>
          </a:xfrm>
        </p:spPr>
        <p:txBody>
          <a:bodyPr/>
          <a:lstStyle/>
          <a:p>
            <a:br>
              <a:rPr lang="en-GB" dirty="0"/>
            </a:br>
            <a:r>
              <a:rPr lang="en-GB" dirty="0"/>
              <a:t>Research team</a:t>
            </a:r>
            <a:br>
              <a:rPr lang="en-GB" dirty="0"/>
            </a:br>
            <a:r>
              <a:rPr lang="en-GB" dirty="0"/>
              <a:t>(CELBI, ISA)</a:t>
            </a:r>
            <a:br>
              <a:rPr lang="en-GB" sz="2400" dirty="0"/>
            </a:br>
            <a:br>
              <a:rPr lang="en-GB" sz="2400" dirty="0"/>
            </a:br>
            <a:r>
              <a:rPr lang="en-GB" sz="2400" dirty="0"/>
              <a:t> </a:t>
            </a:r>
            <a:br>
              <a:rPr lang="en-GB" sz="2400" dirty="0"/>
            </a:br>
            <a:r>
              <a:rPr lang="en-GB" sz="2000" dirty="0"/>
              <a:t>Margarida Tomé, Paula Soares (ISA)</a:t>
            </a:r>
            <a:br>
              <a:rPr lang="en-GB" sz="2000" dirty="0"/>
            </a:br>
            <a:r>
              <a:rPr lang="en-GB" sz="2000" dirty="0"/>
              <a:t>Luís Leal, João P. Pina, C. </a:t>
            </a:r>
            <a:r>
              <a:rPr lang="en-GB" sz="2000" dirty="0" err="1"/>
              <a:t>Araújo</a:t>
            </a:r>
            <a:r>
              <a:rPr lang="en-GB" sz="2000" dirty="0"/>
              <a:t> (CELBI)</a:t>
            </a:r>
            <a:br>
              <a:rPr lang="en-GB" sz="2000" i="1" dirty="0"/>
            </a:br>
            <a:br>
              <a:rPr lang="en-GB" sz="2400" dirty="0"/>
            </a:br>
            <a:endParaRPr lang="en-GB" sz="2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0099" name="Rectangle 3"/>
          <p:cNvSpPr>
            <a:spLocks noGrp="1" noChangeArrowheads="1"/>
          </p:cNvSpPr>
          <p:nvPr>
            <p:ph type="title"/>
          </p:nvPr>
        </p:nvSpPr>
        <p:spPr>
          <a:ln/>
          <a:extLst>
            <a:ext uri="{91240B29-F687-4F45-9708-019B960494DF}">
              <a14:hiddenLine xmlns:a14="http://schemas.microsoft.com/office/drawing/2010/main" w="76200" cmpd="sng">
                <a:solidFill>
                  <a:schemeClr val="tx1"/>
                </a:solidFill>
                <a:miter lim="800000"/>
                <a:headEnd/>
                <a:tailEnd/>
              </a14:hiddenLine>
            </a:ext>
          </a:extLst>
        </p:spPr>
        <p:txBody>
          <a:bodyPr/>
          <a:lstStyle/>
          <a:p>
            <a:r>
              <a:rPr lang="en-GB" dirty="0"/>
              <a:t>Alto do </a:t>
            </a:r>
            <a:r>
              <a:rPr lang="en-GB" dirty="0" err="1"/>
              <a:t>Vilão</a:t>
            </a:r>
            <a:r>
              <a:rPr lang="en-GB" dirty="0"/>
              <a:t> trial - objectives</a:t>
            </a:r>
          </a:p>
        </p:txBody>
      </p:sp>
      <p:sp>
        <p:nvSpPr>
          <p:cNvPr id="260100" name="Rectangle 4"/>
          <p:cNvSpPr>
            <a:spLocks noGrp="1" noChangeArrowheads="1"/>
          </p:cNvSpPr>
          <p:nvPr>
            <p:ph type="body" idx="1"/>
          </p:nvPr>
        </p:nvSpPr>
        <p:spPr/>
        <p:txBody>
          <a:bodyPr/>
          <a:lstStyle/>
          <a:p>
            <a:r>
              <a:rPr lang="en-GB" sz="2000" u="sng" dirty="0"/>
              <a:t>Main objective</a:t>
            </a:r>
            <a:endParaRPr lang="en-GB" sz="2000" dirty="0"/>
          </a:p>
          <a:p>
            <a:pPr lvl="1"/>
            <a:r>
              <a:rPr lang="en-GB" sz="1800" dirty="0"/>
              <a:t>Evaluate the impact of initial spacing on productivity of </a:t>
            </a:r>
            <a:r>
              <a:rPr lang="en-GB" sz="1800" i="1" dirty="0"/>
              <a:t>Eucalyptus </a:t>
            </a:r>
            <a:r>
              <a:rPr lang="en-GB" sz="1800" i="1" dirty="0" err="1"/>
              <a:t>globulus</a:t>
            </a:r>
            <a:endParaRPr lang="en-GB" sz="1800" dirty="0"/>
          </a:p>
          <a:p>
            <a:endParaRPr lang="en-GB" sz="600" u="sng" dirty="0"/>
          </a:p>
          <a:p>
            <a:r>
              <a:rPr lang="en-GB" sz="2000" u="sng" dirty="0"/>
              <a:t>through</a:t>
            </a:r>
            <a:endParaRPr lang="en-GB" sz="2000" dirty="0"/>
          </a:p>
          <a:p>
            <a:pPr lvl="1"/>
            <a:r>
              <a:rPr lang="en-GB" sz="1800" dirty="0"/>
              <a:t>The installation of a trial with different </a:t>
            </a:r>
            <a:r>
              <a:rPr lang="en-GB" sz="1800" dirty="0" err="1"/>
              <a:t>spacings</a:t>
            </a:r>
            <a:endParaRPr lang="en-GB" sz="1800" dirty="0"/>
          </a:p>
          <a:p>
            <a:pPr lvl="1"/>
            <a:r>
              <a:rPr lang="en-GB" sz="1800" dirty="0"/>
              <a:t>Annual </a:t>
            </a:r>
            <a:r>
              <a:rPr lang="en-GB" sz="1800" dirty="0" err="1"/>
              <a:t>monitorization</a:t>
            </a:r>
            <a:r>
              <a:rPr lang="en-GB" sz="1800" dirty="0"/>
              <a:t> of the trial to measure plant growth</a:t>
            </a:r>
          </a:p>
          <a:p>
            <a:endParaRPr lang="en-GB" sz="600" dirty="0"/>
          </a:p>
          <a:p>
            <a:endParaRPr lang="en-GB" sz="5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0100">
                                            <p:txEl>
                                              <p:pRg st="0" end="0"/>
                                            </p:txEl>
                                          </p:spTgt>
                                        </p:tgtEl>
                                        <p:attrNameLst>
                                          <p:attrName>style.visibility</p:attrName>
                                        </p:attrNameLst>
                                      </p:cBhvr>
                                      <p:to>
                                        <p:strVal val="visible"/>
                                      </p:to>
                                    </p:set>
                                    <p:animEffect transition="in" filter="wipe(left)">
                                      <p:cBhvr>
                                        <p:cTn id="7" dur="500"/>
                                        <p:tgtEl>
                                          <p:spTgt spid="26010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60100">
                                            <p:txEl>
                                              <p:pRg st="1" end="1"/>
                                            </p:txEl>
                                          </p:spTgt>
                                        </p:tgtEl>
                                        <p:attrNameLst>
                                          <p:attrName>style.visibility</p:attrName>
                                        </p:attrNameLst>
                                      </p:cBhvr>
                                      <p:to>
                                        <p:strVal val="visible"/>
                                      </p:to>
                                    </p:set>
                                    <p:animEffect transition="in" filter="wipe(left)">
                                      <p:cBhvr>
                                        <p:cTn id="12" dur="500"/>
                                        <p:tgtEl>
                                          <p:spTgt spid="260100">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60100">
                                            <p:txEl>
                                              <p:pRg st="3" end="3"/>
                                            </p:txEl>
                                          </p:spTgt>
                                        </p:tgtEl>
                                        <p:attrNameLst>
                                          <p:attrName>style.visibility</p:attrName>
                                        </p:attrNameLst>
                                      </p:cBhvr>
                                      <p:to>
                                        <p:strVal val="visible"/>
                                      </p:to>
                                    </p:set>
                                    <p:animEffect transition="in" filter="wipe(left)">
                                      <p:cBhvr>
                                        <p:cTn id="17" dur="500"/>
                                        <p:tgtEl>
                                          <p:spTgt spid="260100">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60100">
                                            <p:txEl>
                                              <p:pRg st="4" end="4"/>
                                            </p:txEl>
                                          </p:spTgt>
                                        </p:tgtEl>
                                        <p:attrNameLst>
                                          <p:attrName>style.visibility</p:attrName>
                                        </p:attrNameLst>
                                      </p:cBhvr>
                                      <p:to>
                                        <p:strVal val="visible"/>
                                      </p:to>
                                    </p:set>
                                    <p:animEffect transition="in" filter="wipe(left)">
                                      <p:cBhvr>
                                        <p:cTn id="22" dur="500"/>
                                        <p:tgtEl>
                                          <p:spTgt spid="260100">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60100">
                                            <p:txEl>
                                              <p:pRg st="5" end="5"/>
                                            </p:txEl>
                                          </p:spTgt>
                                        </p:tgtEl>
                                        <p:attrNameLst>
                                          <p:attrName>style.visibility</p:attrName>
                                        </p:attrNameLst>
                                      </p:cBhvr>
                                      <p:to>
                                        <p:strVal val="visible"/>
                                      </p:to>
                                    </p:set>
                                    <p:animEffect transition="in" filter="wipe(left)">
                                      <p:cBhvr>
                                        <p:cTn id="27" dur="500"/>
                                        <p:tgtEl>
                                          <p:spTgt spid="26010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100" grpId="0" build="p" bldLvl="3"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1123" name="Rectangle 3"/>
          <p:cNvSpPr>
            <a:spLocks noGrp="1" noChangeArrowheads="1"/>
          </p:cNvSpPr>
          <p:nvPr>
            <p:ph type="title"/>
          </p:nvPr>
        </p:nvSpPr>
        <p:spPr>
          <a:ln/>
          <a:extLst>
            <a:ext uri="{91240B29-F687-4F45-9708-019B960494DF}">
              <a14:hiddenLine xmlns:a14="http://schemas.microsoft.com/office/drawing/2010/main" w="76200" cmpd="sng">
                <a:solidFill>
                  <a:schemeClr val="tx1"/>
                </a:solidFill>
                <a:miter lim="800000"/>
                <a:headEnd/>
                <a:tailEnd/>
              </a14:hiddenLine>
            </a:ext>
          </a:extLst>
        </p:spPr>
        <p:txBody>
          <a:bodyPr/>
          <a:lstStyle/>
          <a:p>
            <a:r>
              <a:rPr lang="en-GB"/>
              <a:t>Ensaio do Alto do Vilão</a:t>
            </a:r>
          </a:p>
        </p:txBody>
      </p:sp>
      <p:sp>
        <p:nvSpPr>
          <p:cNvPr id="261124" name="Rectangle 4"/>
          <p:cNvSpPr>
            <a:spLocks noGrp="1" noChangeArrowheads="1"/>
          </p:cNvSpPr>
          <p:nvPr>
            <p:ph type="body" idx="1"/>
          </p:nvPr>
        </p:nvSpPr>
        <p:spPr/>
        <p:txBody>
          <a:bodyPr/>
          <a:lstStyle/>
          <a:p>
            <a:r>
              <a:rPr lang="en-GB" sz="1800" u="sng" dirty="0"/>
              <a:t>Localization</a:t>
            </a:r>
            <a:endParaRPr lang="en-GB" sz="1800" dirty="0"/>
          </a:p>
          <a:p>
            <a:pPr lvl="1"/>
            <a:r>
              <a:rPr lang="en-GB" sz="1600" dirty="0"/>
              <a:t>Near to </a:t>
            </a:r>
            <a:r>
              <a:rPr lang="en-GB" sz="1600" dirty="0" err="1"/>
              <a:t>Óbidos</a:t>
            </a:r>
            <a:r>
              <a:rPr lang="en-GB" sz="1600" dirty="0"/>
              <a:t>, centre of Portugal, 10 km from Atlantic Ocean, elevation of 30 m</a:t>
            </a:r>
            <a:endParaRPr lang="en-GB" sz="500" dirty="0"/>
          </a:p>
          <a:p>
            <a:r>
              <a:rPr lang="en-GB" sz="1800" u="sng" dirty="0"/>
              <a:t>Climate</a:t>
            </a:r>
            <a:endParaRPr lang="en-GB" sz="1800" dirty="0"/>
          </a:p>
          <a:p>
            <a:pPr lvl="1"/>
            <a:r>
              <a:rPr lang="en-GB" sz="1600" dirty="0"/>
              <a:t>Mean annual temperature: 15.2 ºC</a:t>
            </a:r>
          </a:p>
          <a:p>
            <a:pPr lvl="1"/>
            <a:r>
              <a:rPr lang="en-GB" sz="1600" dirty="0"/>
              <a:t>Mean annual precipitation: 607 mm</a:t>
            </a:r>
          </a:p>
          <a:p>
            <a:pPr lvl="1"/>
            <a:r>
              <a:rPr lang="en-GB" sz="1600" dirty="0"/>
              <a:t>Frost occurrence: not frequent</a:t>
            </a:r>
          </a:p>
          <a:p>
            <a:pPr lvl="1"/>
            <a:r>
              <a:rPr lang="en-GB" sz="1600" dirty="0"/>
              <a:t>Dry season: June to September</a:t>
            </a:r>
          </a:p>
          <a:p>
            <a:pPr lvl="1"/>
            <a:r>
              <a:rPr lang="en-GB" sz="1600" dirty="0"/>
              <a:t>Fog during summer, </a:t>
            </a:r>
            <a:r>
              <a:rPr lang="en-US" sz="1600" dirty="0"/>
              <a:t>attenuating the effect of drought</a:t>
            </a:r>
            <a:endParaRPr lang="en-GB" sz="500" dirty="0"/>
          </a:p>
          <a:p>
            <a:r>
              <a:rPr lang="en-GB" sz="1800" u="sng" dirty="0"/>
              <a:t>Plantation date</a:t>
            </a:r>
            <a:endParaRPr lang="en-GB" sz="1800" dirty="0"/>
          </a:p>
          <a:p>
            <a:pPr lvl="1"/>
            <a:r>
              <a:rPr lang="en-GB" sz="1600" dirty="0"/>
              <a:t>March 1975</a:t>
            </a:r>
          </a:p>
          <a:p>
            <a:pPr lvl="1"/>
            <a:endParaRPr lang="en-GB" sz="1600" dirty="0"/>
          </a:p>
          <a:p>
            <a:pPr lvl="1"/>
            <a:endParaRPr lang="en-GB" sz="500" dirty="0"/>
          </a:p>
          <a:p>
            <a:endParaRPr lang="en-GB" sz="500" dirty="0"/>
          </a:p>
          <a:p>
            <a:endParaRPr lang="en-GB" sz="4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1124">
                                            <p:txEl>
                                              <p:pRg st="0" end="0"/>
                                            </p:txEl>
                                          </p:spTgt>
                                        </p:tgtEl>
                                        <p:attrNameLst>
                                          <p:attrName>style.visibility</p:attrName>
                                        </p:attrNameLst>
                                      </p:cBhvr>
                                      <p:to>
                                        <p:strVal val="visible"/>
                                      </p:to>
                                    </p:set>
                                    <p:animEffect transition="in" filter="wipe(left)">
                                      <p:cBhvr>
                                        <p:cTn id="7" dur="500"/>
                                        <p:tgtEl>
                                          <p:spTgt spid="261124">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61124">
                                            <p:txEl>
                                              <p:pRg st="1" end="1"/>
                                            </p:txEl>
                                          </p:spTgt>
                                        </p:tgtEl>
                                        <p:attrNameLst>
                                          <p:attrName>style.visibility</p:attrName>
                                        </p:attrNameLst>
                                      </p:cBhvr>
                                      <p:to>
                                        <p:strVal val="visible"/>
                                      </p:to>
                                    </p:set>
                                    <p:animEffect transition="in" filter="wipe(left)">
                                      <p:cBhvr>
                                        <p:cTn id="10" dur="500"/>
                                        <p:tgtEl>
                                          <p:spTgt spid="261124">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261124">
                                            <p:txEl>
                                              <p:pRg st="2" end="2"/>
                                            </p:txEl>
                                          </p:spTgt>
                                        </p:tgtEl>
                                        <p:attrNameLst>
                                          <p:attrName>style.visibility</p:attrName>
                                        </p:attrNameLst>
                                      </p:cBhvr>
                                      <p:to>
                                        <p:strVal val="visible"/>
                                      </p:to>
                                    </p:set>
                                    <p:animEffect transition="in" filter="wipe(left)">
                                      <p:cBhvr>
                                        <p:cTn id="15" dur="500"/>
                                        <p:tgtEl>
                                          <p:spTgt spid="261124">
                                            <p:txEl>
                                              <p:pRg st="2" end="2"/>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61124">
                                            <p:txEl>
                                              <p:pRg st="3" end="3"/>
                                            </p:txEl>
                                          </p:spTgt>
                                        </p:tgtEl>
                                        <p:attrNameLst>
                                          <p:attrName>style.visibility</p:attrName>
                                        </p:attrNameLst>
                                      </p:cBhvr>
                                      <p:to>
                                        <p:strVal val="visible"/>
                                      </p:to>
                                    </p:set>
                                    <p:animEffect transition="in" filter="wipe(left)">
                                      <p:cBhvr>
                                        <p:cTn id="18" dur="500"/>
                                        <p:tgtEl>
                                          <p:spTgt spid="261124">
                                            <p:txEl>
                                              <p:pRg st="3" end="3"/>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261124">
                                            <p:txEl>
                                              <p:pRg st="4" end="4"/>
                                            </p:txEl>
                                          </p:spTgt>
                                        </p:tgtEl>
                                        <p:attrNameLst>
                                          <p:attrName>style.visibility</p:attrName>
                                        </p:attrNameLst>
                                      </p:cBhvr>
                                      <p:to>
                                        <p:strVal val="visible"/>
                                      </p:to>
                                    </p:set>
                                    <p:animEffect transition="in" filter="wipe(left)">
                                      <p:cBhvr>
                                        <p:cTn id="21" dur="500"/>
                                        <p:tgtEl>
                                          <p:spTgt spid="261124">
                                            <p:txEl>
                                              <p:pRg st="4" end="4"/>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261124">
                                            <p:txEl>
                                              <p:pRg st="5" end="5"/>
                                            </p:txEl>
                                          </p:spTgt>
                                        </p:tgtEl>
                                        <p:attrNameLst>
                                          <p:attrName>style.visibility</p:attrName>
                                        </p:attrNameLst>
                                      </p:cBhvr>
                                      <p:to>
                                        <p:strVal val="visible"/>
                                      </p:to>
                                    </p:set>
                                    <p:animEffect transition="in" filter="wipe(left)">
                                      <p:cBhvr>
                                        <p:cTn id="24" dur="500"/>
                                        <p:tgtEl>
                                          <p:spTgt spid="261124">
                                            <p:txEl>
                                              <p:pRg st="5" end="5"/>
                                            </p:txEl>
                                          </p:spTgt>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261124">
                                            <p:txEl>
                                              <p:pRg st="6" end="6"/>
                                            </p:txEl>
                                          </p:spTgt>
                                        </p:tgtEl>
                                        <p:attrNameLst>
                                          <p:attrName>style.visibility</p:attrName>
                                        </p:attrNameLst>
                                      </p:cBhvr>
                                      <p:to>
                                        <p:strVal val="visible"/>
                                      </p:to>
                                    </p:set>
                                    <p:animEffect transition="in" filter="wipe(left)">
                                      <p:cBhvr>
                                        <p:cTn id="27" dur="500"/>
                                        <p:tgtEl>
                                          <p:spTgt spid="261124">
                                            <p:txEl>
                                              <p:pRg st="6" end="6"/>
                                            </p:txEl>
                                          </p:spTgt>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261124">
                                            <p:txEl>
                                              <p:pRg st="7" end="7"/>
                                            </p:txEl>
                                          </p:spTgt>
                                        </p:tgtEl>
                                        <p:attrNameLst>
                                          <p:attrName>style.visibility</p:attrName>
                                        </p:attrNameLst>
                                      </p:cBhvr>
                                      <p:to>
                                        <p:strVal val="visible"/>
                                      </p:to>
                                    </p:set>
                                    <p:animEffect transition="in" filter="wipe(left)">
                                      <p:cBhvr>
                                        <p:cTn id="30" dur="500"/>
                                        <p:tgtEl>
                                          <p:spTgt spid="261124">
                                            <p:txEl>
                                              <p:pRg st="7" end="7"/>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261124">
                                            <p:txEl>
                                              <p:pRg st="8" end="8"/>
                                            </p:txEl>
                                          </p:spTgt>
                                        </p:tgtEl>
                                        <p:attrNameLst>
                                          <p:attrName>style.visibility</p:attrName>
                                        </p:attrNameLst>
                                      </p:cBhvr>
                                      <p:to>
                                        <p:strVal val="visible"/>
                                      </p:to>
                                    </p:set>
                                    <p:animEffect transition="in" filter="wipe(left)">
                                      <p:cBhvr>
                                        <p:cTn id="35" dur="500"/>
                                        <p:tgtEl>
                                          <p:spTgt spid="261124">
                                            <p:txEl>
                                              <p:pRg st="8" end="8"/>
                                            </p:txEl>
                                          </p:spTgt>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261124">
                                            <p:txEl>
                                              <p:pRg st="9" end="9"/>
                                            </p:txEl>
                                          </p:spTgt>
                                        </p:tgtEl>
                                        <p:attrNameLst>
                                          <p:attrName>style.visibility</p:attrName>
                                        </p:attrNameLst>
                                      </p:cBhvr>
                                      <p:to>
                                        <p:strVal val="visible"/>
                                      </p:to>
                                    </p:set>
                                    <p:animEffect transition="in" filter="wipe(left)">
                                      <p:cBhvr>
                                        <p:cTn id="38" dur="500"/>
                                        <p:tgtEl>
                                          <p:spTgt spid="26112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1124" grpId="0" build="p" bldLvl="3"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2147" name="Rectangle 3"/>
          <p:cNvSpPr>
            <a:spLocks noGrp="1" noChangeArrowheads="1"/>
          </p:cNvSpPr>
          <p:nvPr>
            <p:ph type="title"/>
          </p:nvPr>
        </p:nvSpPr>
        <p:spPr>
          <a:ln/>
          <a:extLst>
            <a:ext uri="{91240B29-F687-4F45-9708-019B960494DF}">
              <a14:hiddenLine xmlns:a14="http://schemas.microsoft.com/office/drawing/2010/main" w="76200" cmpd="sng">
                <a:solidFill>
                  <a:schemeClr val="tx1"/>
                </a:solidFill>
                <a:miter lim="800000"/>
                <a:headEnd/>
                <a:tailEnd/>
              </a14:hiddenLine>
            </a:ext>
          </a:extLst>
        </p:spPr>
        <p:txBody>
          <a:bodyPr/>
          <a:lstStyle/>
          <a:p>
            <a:r>
              <a:rPr lang="en-GB" dirty="0"/>
              <a:t>Alto do </a:t>
            </a:r>
            <a:r>
              <a:rPr lang="en-GB" dirty="0" err="1"/>
              <a:t>Vilão</a:t>
            </a:r>
            <a:r>
              <a:rPr lang="en-GB" dirty="0"/>
              <a:t> trial</a:t>
            </a:r>
          </a:p>
        </p:txBody>
      </p:sp>
      <p:sp>
        <p:nvSpPr>
          <p:cNvPr id="262148" name="Rectangle 4"/>
          <p:cNvSpPr>
            <a:spLocks noGrp="1" noChangeArrowheads="1"/>
          </p:cNvSpPr>
          <p:nvPr>
            <p:ph type="body" idx="1"/>
          </p:nvPr>
        </p:nvSpPr>
        <p:spPr/>
        <p:txBody>
          <a:bodyPr/>
          <a:lstStyle/>
          <a:p>
            <a:r>
              <a:rPr lang="en-GB" sz="2000" u="sng" dirty="0"/>
              <a:t>Genetic material</a:t>
            </a:r>
          </a:p>
          <a:p>
            <a:pPr lvl="1"/>
            <a:r>
              <a:rPr lang="en-GB" sz="1800" dirty="0"/>
              <a:t>Seedlings</a:t>
            </a:r>
            <a:endParaRPr lang="en-GB" sz="700" u="sng" dirty="0"/>
          </a:p>
          <a:p>
            <a:r>
              <a:rPr lang="en-GB" sz="2000" u="sng" dirty="0"/>
              <a:t>Fertilization at planting</a:t>
            </a:r>
            <a:endParaRPr lang="en-GB" sz="2000" dirty="0"/>
          </a:p>
          <a:p>
            <a:pPr lvl="1"/>
            <a:r>
              <a:rPr lang="en-GB" sz="1800" dirty="0"/>
              <a:t>Commercial fertilizer</a:t>
            </a:r>
            <a:endParaRPr lang="en-GB" sz="600" dirty="0"/>
          </a:p>
          <a:p>
            <a:r>
              <a:rPr lang="en-GB" sz="2000" u="sng" dirty="0"/>
              <a:t>Productivity</a:t>
            </a:r>
            <a:endParaRPr lang="en-GB" sz="2000" dirty="0"/>
          </a:p>
          <a:p>
            <a:pPr lvl="1"/>
            <a:r>
              <a:rPr lang="en-GB" sz="1800" dirty="0"/>
              <a:t>According to the climate classification of Portugal of Ribeiro and Tomé (2000) it belongs to the “Centro </a:t>
            </a:r>
            <a:r>
              <a:rPr lang="en-GB" sz="1800" dirty="0" err="1"/>
              <a:t>Litoral</a:t>
            </a:r>
            <a:r>
              <a:rPr lang="en-GB" sz="1800" dirty="0"/>
              <a:t>” (CL) region</a:t>
            </a:r>
          </a:p>
          <a:p>
            <a:pPr lvl="1"/>
            <a:r>
              <a:rPr lang="en-GB" sz="1800" dirty="0"/>
              <a:t>Site index (base age 10) is between 21 and 24, close to the 99% percentile for the region</a:t>
            </a:r>
          </a:p>
          <a:p>
            <a:endParaRPr lang="en-GB" sz="2000" dirty="0"/>
          </a:p>
          <a:p>
            <a:endParaRPr lang="en-GB" sz="600" dirty="0"/>
          </a:p>
          <a:p>
            <a:endParaRPr lang="en-GB" sz="5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2148">
                                            <p:txEl>
                                              <p:pRg st="0" end="0"/>
                                            </p:txEl>
                                          </p:spTgt>
                                        </p:tgtEl>
                                        <p:attrNameLst>
                                          <p:attrName>style.visibility</p:attrName>
                                        </p:attrNameLst>
                                      </p:cBhvr>
                                      <p:to>
                                        <p:strVal val="visible"/>
                                      </p:to>
                                    </p:set>
                                    <p:animEffect transition="in" filter="wipe(left)">
                                      <p:cBhvr>
                                        <p:cTn id="7" dur="500"/>
                                        <p:tgtEl>
                                          <p:spTgt spid="262148">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62148">
                                            <p:txEl>
                                              <p:pRg st="1" end="1"/>
                                            </p:txEl>
                                          </p:spTgt>
                                        </p:tgtEl>
                                        <p:attrNameLst>
                                          <p:attrName>style.visibility</p:attrName>
                                        </p:attrNameLst>
                                      </p:cBhvr>
                                      <p:to>
                                        <p:strVal val="visible"/>
                                      </p:to>
                                    </p:set>
                                    <p:animEffect transition="in" filter="wipe(left)">
                                      <p:cBhvr>
                                        <p:cTn id="10" dur="500"/>
                                        <p:tgtEl>
                                          <p:spTgt spid="262148">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262148">
                                            <p:txEl>
                                              <p:pRg st="2" end="2"/>
                                            </p:txEl>
                                          </p:spTgt>
                                        </p:tgtEl>
                                        <p:attrNameLst>
                                          <p:attrName>style.visibility</p:attrName>
                                        </p:attrNameLst>
                                      </p:cBhvr>
                                      <p:to>
                                        <p:strVal val="visible"/>
                                      </p:to>
                                    </p:set>
                                    <p:animEffect transition="in" filter="wipe(left)">
                                      <p:cBhvr>
                                        <p:cTn id="15" dur="500"/>
                                        <p:tgtEl>
                                          <p:spTgt spid="262148">
                                            <p:txEl>
                                              <p:pRg st="2" end="2"/>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62148">
                                            <p:txEl>
                                              <p:pRg st="3" end="3"/>
                                            </p:txEl>
                                          </p:spTgt>
                                        </p:tgtEl>
                                        <p:attrNameLst>
                                          <p:attrName>style.visibility</p:attrName>
                                        </p:attrNameLst>
                                      </p:cBhvr>
                                      <p:to>
                                        <p:strVal val="visible"/>
                                      </p:to>
                                    </p:set>
                                    <p:animEffect transition="in" filter="wipe(left)">
                                      <p:cBhvr>
                                        <p:cTn id="18" dur="500"/>
                                        <p:tgtEl>
                                          <p:spTgt spid="262148">
                                            <p:txEl>
                                              <p:pRg st="3" end="3"/>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62148">
                                            <p:txEl>
                                              <p:pRg st="4" end="4"/>
                                            </p:txEl>
                                          </p:spTgt>
                                        </p:tgtEl>
                                        <p:attrNameLst>
                                          <p:attrName>style.visibility</p:attrName>
                                        </p:attrNameLst>
                                      </p:cBhvr>
                                      <p:to>
                                        <p:strVal val="visible"/>
                                      </p:to>
                                    </p:set>
                                    <p:animEffect transition="in" filter="wipe(left)">
                                      <p:cBhvr>
                                        <p:cTn id="23" dur="500"/>
                                        <p:tgtEl>
                                          <p:spTgt spid="262148">
                                            <p:txEl>
                                              <p:pRg st="4" end="4"/>
                                            </p:txEl>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262148">
                                            <p:txEl>
                                              <p:pRg st="5" end="5"/>
                                            </p:txEl>
                                          </p:spTgt>
                                        </p:tgtEl>
                                        <p:attrNameLst>
                                          <p:attrName>style.visibility</p:attrName>
                                        </p:attrNameLst>
                                      </p:cBhvr>
                                      <p:to>
                                        <p:strVal val="visible"/>
                                      </p:to>
                                    </p:set>
                                    <p:animEffect transition="in" filter="wipe(left)">
                                      <p:cBhvr>
                                        <p:cTn id="26" dur="500"/>
                                        <p:tgtEl>
                                          <p:spTgt spid="262148">
                                            <p:txEl>
                                              <p:pRg st="5" end="5"/>
                                            </p:txEl>
                                          </p:spTgt>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262148">
                                            <p:txEl>
                                              <p:pRg st="6" end="6"/>
                                            </p:txEl>
                                          </p:spTgt>
                                        </p:tgtEl>
                                        <p:attrNameLst>
                                          <p:attrName>style.visibility</p:attrName>
                                        </p:attrNameLst>
                                      </p:cBhvr>
                                      <p:to>
                                        <p:strVal val="visible"/>
                                      </p:to>
                                    </p:set>
                                    <p:animEffect transition="in" filter="wipe(left)">
                                      <p:cBhvr>
                                        <p:cTn id="29" dur="500"/>
                                        <p:tgtEl>
                                          <p:spTgt spid="26214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2148" grpId="0" build="p" bldLvl="3"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7330" name="Rectangle 1026"/>
          <p:cNvSpPr>
            <a:spLocks noGrp="1" noChangeArrowheads="1"/>
          </p:cNvSpPr>
          <p:nvPr>
            <p:ph type="title"/>
          </p:nvPr>
        </p:nvSpPr>
        <p:spPr/>
        <p:txBody>
          <a:bodyPr/>
          <a:lstStyle/>
          <a:p>
            <a:r>
              <a:rPr lang="pt-PT" dirty="0"/>
              <a:t>Alto do Vilão trial</a:t>
            </a:r>
            <a:endParaRPr lang="en-US" dirty="0"/>
          </a:p>
        </p:txBody>
      </p:sp>
      <p:sp>
        <p:nvSpPr>
          <p:cNvPr id="2" name="Content Placeholder 1">
            <a:extLst>
              <a:ext uri="{FF2B5EF4-FFF2-40B4-BE49-F238E27FC236}">
                <a16:creationId xmlns:a16="http://schemas.microsoft.com/office/drawing/2014/main" id="{F15A369E-91A8-4734-A366-6F7C232A65B5}"/>
              </a:ext>
            </a:extLst>
          </p:cNvPr>
          <p:cNvSpPr>
            <a:spLocks noGrp="1"/>
          </p:cNvSpPr>
          <p:nvPr>
            <p:ph idx="1"/>
          </p:nvPr>
        </p:nvSpPr>
        <p:spPr/>
        <p:txBody>
          <a:bodyPr/>
          <a:lstStyle/>
          <a:p>
            <a:pPr marL="0" indent="0">
              <a:buNone/>
            </a:pPr>
            <a:r>
              <a:rPr lang="pt-PT" dirty="0"/>
              <a:t> </a:t>
            </a:r>
            <a:endParaRPr lang="en-GB" dirty="0"/>
          </a:p>
        </p:txBody>
      </p:sp>
      <p:pic>
        <p:nvPicPr>
          <p:cNvPr id="227332" name="Picture 102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76401" y="2006600"/>
            <a:ext cx="8882063" cy="454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7333" name="Text Box 1029"/>
          <p:cNvSpPr txBox="1">
            <a:spLocks noChangeArrowheads="1"/>
          </p:cNvSpPr>
          <p:nvPr/>
        </p:nvSpPr>
        <p:spPr bwMode="auto">
          <a:xfrm>
            <a:off x="2057400" y="1676401"/>
            <a:ext cx="8305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b="1" dirty="0">
                <a:latin typeface="Trebuchet MS" pitchFamily="34" charset="0"/>
              </a:rPr>
              <a:t>Site index “location” within the CL region</a:t>
            </a:r>
          </a:p>
        </p:txBody>
      </p:sp>
      <p:sp>
        <p:nvSpPr>
          <p:cNvPr id="227334" name="Oval 1030"/>
          <p:cNvSpPr>
            <a:spLocks noChangeArrowheads="1"/>
          </p:cNvSpPr>
          <p:nvPr/>
        </p:nvSpPr>
        <p:spPr bwMode="auto">
          <a:xfrm>
            <a:off x="3854450" y="3408364"/>
            <a:ext cx="122238" cy="122237"/>
          </a:xfrm>
          <a:prstGeom prst="ellipse">
            <a:avLst/>
          </a:prstGeom>
          <a:solidFill>
            <a:srgbClr val="FF33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7335" name="Line 1031"/>
          <p:cNvSpPr>
            <a:spLocks noChangeShapeType="1"/>
          </p:cNvSpPr>
          <p:nvPr/>
        </p:nvSpPr>
        <p:spPr bwMode="auto">
          <a:xfrm flipV="1">
            <a:off x="3913188" y="3008313"/>
            <a:ext cx="0" cy="2209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27335"/>
                                        </p:tgtEl>
                                        <p:attrNameLst>
                                          <p:attrName>style.visibility</p:attrName>
                                        </p:attrNameLst>
                                      </p:cBhvr>
                                      <p:to>
                                        <p:strVal val="visible"/>
                                      </p:to>
                                    </p:set>
                                    <p:animEffect transition="in" filter="wipe(down)">
                                      <p:cBhvr>
                                        <p:cTn id="7" dur="500"/>
                                        <p:tgtEl>
                                          <p:spTgt spid="22733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2273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334" grpId="0" animBg="1"/>
      <p:bldP spid="227335"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63" name="Rectangle 3"/>
          <p:cNvSpPr>
            <a:spLocks noGrp="1" noChangeArrowheads="1"/>
          </p:cNvSpPr>
          <p:nvPr>
            <p:ph type="title"/>
          </p:nvPr>
        </p:nvSpPr>
        <p:spPr/>
        <p:txBody>
          <a:bodyPr/>
          <a:lstStyle/>
          <a:p>
            <a:r>
              <a:rPr lang="en-GB" dirty="0"/>
              <a:t>Site productivity</a:t>
            </a:r>
            <a:endParaRPr lang="en-US" dirty="0"/>
          </a:p>
        </p:txBody>
      </p:sp>
      <p:sp>
        <p:nvSpPr>
          <p:cNvPr id="245764" name="Rectangle 4"/>
          <p:cNvSpPr>
            <a:spLocks noGrp="1" noChangeArrowheads="1"/>
          </p:cNvSpPr>
          <p:nvPr>
            <p:ph idx="1"/>
          </p:nvPr>
        </p:nvSpPr>
        <p:spPr/>
        <p:txBody>
          <a:bodyPr/>
          <a:lstStyle/>
          <a:p>
            <a:r>
              <a:rPr lang="en-US" sz="2000" dirty="0"/>
              <a:t>Site productivity may be defined as the potential net primary production of biomass or the accumulation of biomass/unit area/unit time</a:t>
            </a:r>
          </a:p>
          <a:p>
            <a:r>
              <a:rPr lang="en-US" sz="2000" dirty="0"/>
              <a:t>It includes accumulation of tree biomass as well as all other plant and animal life in the site</a:t>
            </a:r>
          </a:p>
          <a:p>
            <a:r>
              <a:rPr lang="en-US" sz="2000" dirty="0"/>
              <a:t>In complex systems NPP is distributed among the different species present in the system, while simple systems allow for the concentration of NPP in the desired species as well as in the desired product</a:t>
            </a:r>
          </a:p>
          <a:p>
            <a:r>
              <a:rPr lang="en-US" sz="2000" dirty="0"/>
              <a:t>The potential production is achieved when the stand attains the maximum leaf area</a:t>
            </a:r>
            <a:endParaRPr lang="pt-PT" sz="2000" dirty="0"/>
          </a:p>
          <a:p>
            <a:endParaRPr lang="en-US" sz="2000" dirty="0"/>
          </a:p>
          <a:p>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45764">
                                            <p:txEl>
                                              <p:pRg st="0" end="0"/>
                                            </p:txEl>
                                          </p:spTgt>
                                        </p:tgtEl>
                                        <p:attrNameLst>
                                          <p:attrName>style.visibility</p:attrName>
                                        </p:attrNameLst>
                                      </p:cBhvr>
                                      <p:to>
                                        <p:strVal val="visible"/>
                                      </p:to>
                                    </p:set>
                                    <p:animEffect transition="in" filter="wipe(left)">
                                      <p:cBhvr>
                                        <p:cTn id="7" dur="500"/>
                                        <p:tgtEl>
                                          <p:spTgt spid="24576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45764">
                                            <p:txEl>
                                              <p:pRg st="1" end="1"/>
                                            </p:txEl>
                                          </p:spTgt>
                                        </p:tgtEl>
                                        <p:attrNameLst>
                                          <p:attrName>style.visibility</p:attrName>
                                        </p:attrNameLst>
                                      </p:cBhvr>
                                      <p:to>
                                        <p:strVal val="visible"/>
                                      </p:to>
                                    </p:set>
                                    <p:animEffect transition="in" filter="wipe(left)">
                                      <p:cBhvr>
                                        <p:cTn id="12" dur="500"/>
                                        <p:tgtEl>
                                          <p:spTgt spid="24576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45764">
                                            <p:txEl>
                                              <p:pRg st="2" end="2"/>
                                            </p:txEl>
                                          </p:spTgt>
                                        </p:tgtEl>
                                        <p:attrNameLst>
                                          <p:attrName>style.visibility</p:attrName>
                                        </p:attrNameLst>
                                      </p:cBhvr>
                                      <p:to>
                                        <p:strVal val="visible"/>
                                      </p:to>
                                    </p:set>
                                    <p:animEffect transition="in" filter="wipe(left)">
                                      <p:cBhvr>
                                        <p:cTn id="17" dur="500"/>
                                        <p:tgtEl>
                                          <p:spTgt spid="24576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45764">
                                            <p:txEl>
                                              <p:pRg st="3" end="3"/>
                                            </p:txEl>
                                          </p:spTgt>
                                        </p:tgtEl>
                                        <p:attrNameLst>
                                          <p:attrName>style.visibility</p:attrName>
                                        </p:attrNameLst>
                                      </p:cBhvr>
                                      <p:to>
                                        <p:strVal val="visible"/>
                                      </p:to>
                                    </p:set>
                                    <p:animEffect transition="in" filter="wipe(left)">
                                      <p:cBhvr>
                                        <p:cTn id="22" dur="500"/>
                                        <p:tgtEl>
                                          <p:spTgt spid="24576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64" grpId="0" build="p" bldLvl="3"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1426" name="Rectangle 1026"/>
          <p:cNvSpPr>
            <a:spLocks noGrp="1" noChangeArrowheads="1"/>
          </p:cNvSpPr>
          <p:nvPr>
            <p:ph type="title"/>
          </p:nvPr>
        </p:nvSpPr>
        <p:spPr>
          <a:ln/>
          <a:extLst>
            <a:ext uri="{91240B29-F687-4F45-9708-019B960494DF}">
              <a14:hiddenLine xmlns:a14="http://schemas.microsoft.com/office/drawing/2010/main" w="76200" cmpd="sng">
                <a:solidFill>
                  <a:schemeClr val="tx1"/>
                </a:solidFill>
                <a:miter lim="800000"/>
                <a:headEnd/>
                <a:tailEnd/>
              </a14:hiddenLine>
            </a:ext>
          </a:extLst>
        </p:spPr>
        <p:txBody>
          <a:bodyPr/>
          <a:lstStyle/>
          <a:p>
            <a:r>
              <a:rPr lang="en-GB" dirty="0"/>
              <a:t>Alto do </a:t>
            </a:r>
            <a:r>
              <a:rPr lang="en-GB" dirty="0" err="1"/>
              <a:t>Vilão</a:t>
            </a:r>
            <a:r>
              <a:rPr lang="en-GB" dirty="0"/>
              <a:t> trial</a:t>
            </a:r>
          </a:p>
        </p:txBody>
      </p:sp>
      <p:sp>
        <p:nvSpPr>
          <p:cNvPr id="231427" name="Rectangle 1027"/>
          <p:cNvSpPr>
            <a:spLocks noGrp="1" noChangeArrowheads="1"/>
          </p:cNvSpPr>
          <p:nvPr>
            <p:ph type="body" idx="1"/>
          </p:nvPr>
        </p:nvSpPr>
        <p:spPr>
          <a:xfrm>
            <a:off x="2133600" y="1676400"/>
            <a:ext cx="7924800" cy="541338"/>
          </a:xfrm>
          <a:solidFill>
            <a:schemeClr val="bg1"/>
          </a:solidFill>
        </p:spPr>
        <p:txBody>
          <a:bodyPr/>
          <a:lstStyle/>
          <a:p>
            <a:pPr algn="ctr">
              <a:buFontTx/>
              <a:buNone/>
            </a:pPr>
            <a:r>
              <a:rPr lang="en-GB" u="sng" dirty="0"/>
              <a:t>Experimental design – map of the trial</a:t>
            </a:r>
            <a:endParaRPr lang="en-GB" dirty="0"/>
          </a:p>
          <a:p>
            <a:pPr lvl="1" algn="ctr"/>
            <a:endParaRPr lang="en-GB" dirty="0"/>
          </a:p>
          <a:p>
            <a:pPr lvl="1" algn="ctr"/>
            <a:endParaRPr lang="en-GB" dirty="0"/>
          </a:p>
          <a:p>
            <a:pPr lvl="1" algn="ctr"/>
            <a:endParaRPr lang="en-GB" dirty="0"/>
          </a:p>
          <a:p>
            <a:pPr lvl="1" algn="ctr"/>
            <a:endParaRPr lang="en-GB" sz="800" dirty="0"/>
          </a:p>
          <a:p>
            <a:pPr lvl="1" algn="ctr"/>
            <a:endParaRPr lang="en-GB" dirty="0"/>
          </a:p>
          <a:p>
            <a:pPr lvl="1" algn="ctr"/>
            <a:endParaRPr lang="en-GB" dirty="0"/>
          </a:p>
          <a:p>
            <a:pPr lvl="1" algn="ctr"/>
            <a:endParaRPr lang="en-GB" sz="700" dirty="0"/>
          </a:p>
          <a:p>
            <a:pPr algn="ctr"/>
            <a:endParaRPr lang="en-GB" sz="700" dirty="0"/>
          </a:p>
          <a:p>
            <a:pPr algn="ctr"/>
            <a:endParaRPr lang="en-GB" sz="600" dirty="0"/>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2466" name="Rectangle 1042"/>
          <p:cNvSpPr>
            <a:spLocks noChangeArrowheads="1"/>
          </p:cNvSpPr>
          <p:nvPr/>
        </p:nvSpPr>
        <p:spPr bwMode="auto">
          <a:xfrm>
            <a:off x="1524000" y="0"/>
            <a:ext cx="9144000" cy="7086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32464" name="Group 1040"/>
          <p:cNvGrpSpPr>
            <a:grpSpLocks/>
          </p:cNvGrpSpPr>
          <p:nvPr/>
        </p:nvGrpSpPr>
        <p:grpSpPr bwMode="auto">
          <a:xfrm>
            <a:off x="3817939" y="0"/>
            <a:ext cx="4314825" cy="6992938"/>
            <a:chOff x="60" y="289"/>
            <a:chExt cx="2718" cy="4001"/>
          </a:xfrm>
        </p:grpSpPr>
        <p:pic>
          <p:nvPicPr>
            <p:cNvPr id="232451" name="Picture 1027"/>
            <p:cNvPicPr>
              <a:picLocks noChangeAspect="1" noChangeArrowheads="1"/>
            </p:cNvPicPr>
            <p:nvPr/>
          </p:nvPicPr>
          <p:blipFill>
            <a:blip r:embed="rId2">
              <a:extLst>
                <a:ext uri="{28A0092B-C50C-407E-A947-70E740481C1C}">
                  <a14:useLocalDpi xmlns:a14="http://schemas.microsoft.com/office/drawing/2010/main" val="0"/>
                </a:ext>
              </a:extLst>
            </a:blip>
            <a:srcRect t="15154" b="1683"/>
            <a:stretch>
              <a:fillRect/>
            </a:stretch>
          </p:blipFill>
          <p:spPr bwMode="auto">
            <a:xfrm>
              <a:off x="60" y="289"/>
              <a:ext cx="2718" cy="4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2453" name="Text Box 1029"/>
            <p:cNvSpPr txBox="1">
              <a:spLocks noChangeArrowheads="1"/>
            </p:cNvSpPr>
            <p:nvPr/>
          </p:nvSpPr>
          <p:spPr bwMode="auto">
            <a:xfrm>
              <a:off x="160" y="892"/>
              <a:ext cx="902" cy="158"/>
            </a:xfrm>
            <a:prstGeom prst="rect">
              <a:avLst/>
            </a:prstGeom>
            <a:solidFill>
              <a:schemeClr val="bg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pt-PT" sz="1200" b="1">
                  <a:latin typeface="Tahoma" pitchFamily="34" charset="0"/>
                </a:rPr>
                <a:t>AV09 5x4  21</a:t>
              </a:r>
              <a:endParaRPr lang="en-US" sz="1200" b="1">
                <a:latin typeface="Tahoma" pitchFamily="34" charset="0"/>
              </a:endParaRPr>
            </a:p>
          </p:txBody>
        </p:sp>
        <p:sp>
          <p:nvSpPr>
            <p:cNvPr id="232455" name="Text Box 1031"/>
            <p:cNvSpPr txBox="1">
              <a:spLocks noChangeArrowheads="1"/>
            </p:cNvSpPr>
            <p:nvPr/>
          </p:nvSpPr>
          <p:spPr bwMode="auto">
            <a:xfrm>
              <a:off x="160" y="1298"/>
              <a:ext cx="902" cy="158"/>
            </a:xfrm>
            <a:prstGeom prst="rect">
              <a:avLst/>
            </a:prstGeom>
            <a:solidFill>
              <a:schemeClr val="bg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pt-PT" sz="1200" b="1">
                  <a:latin typeface="Tahoma" pitchFamily="34" charset="0"/>
                </a:rPr>
                <a:t>AV07 4x4  21</a:t>
              </a:r>
              <a:endParaRPr lang="en-US" sz="1200" b="1">
                <a:latin typeface="Tahoma" pitchFamily="34" charset="0"/>
              </a:endParaRPr>
            </a:p>
          </p:txBody>
        </p:sp>
        <p:sp>
          <p:nvSpPr>
            <p:cNvPr id="232456" name="Text Box 1032"/>
            <p:cNvSpPr txBox="1">
              <a:spLocks noChangeArrowheads="1"/>
            </p:cNvSpPr>
            <p:nvPr/>
          </p:nvSpPr>
          <p:spPr bwMode="auto">
            <a:xfrm>
              <a:off x="160" y="1662"/>
              <a:ext cx="902" cy="158"/>
            </a:xfrm>
            <a:prstGeom prst="rect">
              <a:avLst/>
            </a:prstGeom>
            <a:solidFill>
              <a:schemeClr val="bg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pt-PT" sz="1200" b="1">
                  <a:latin typeface="Tahoma" pitchFamily="34" charset="0"/>
                </a:rPr>
                <a:t>AV05 4x3  22</a:t>
              </a:r>
              <a:endParaRPr lang="en-US" sz="1200" b="1">
                <a:latin typeface="Tahoma" pitchFamily="34" charset="0"/>
              </a:endParaRPr>
            </a:p>
          </p:txBody>
        </p:sp>
        <p:sp>
          <p:nvSpPr>
            <p:cNvPr id="232457" name="Text Box 1033"/>
            <p:cNvSpPr txBox="1">
              <a:spLocks noChangeArrowheads="1"/>
            </p:cNvSpPr>
            <p:nvPr/>
          </p:nvSpPr>
          <p:spPr bwMode="auto">
            <a:xfrm>
              <a:off x="160" y="2148"/>
              <a:ext cx="902" cy="158"/>
            </a:xfrm>
            <a:prstGeom prst="rect">
              <a:avLst/>
            </a:prstGeom>
            <a:solidFill>
              <a:schemeClr val="bg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pt-PT" sz="1200" b="1">
                  <a:latin typeface="Tahoma" pitchFamily="34" charset="0"/>
                </a:rPr>
                <a:t>AV03 3x3  22</a:t>
              </a:r>
              <a:endParaRPr lang="en-US" sz="1200" b="1">
                <a:latin typeface="Tahoma" pitchFamily="34" charset="0"/>
              </a:endParaRPr>
            </a:p>
          </p:txBody>
        </p:sp>
        <p:sp>
          <p:nvSpPr>
            <p:cNvPr id="232458" name="Text Box 1034"/>
            <p:cNvSpPr txBox="1">
              <a:spLocks noChangeArrowheads="1"/>
            </p:cNvSpPr>
            <p:nvPr/>
          </p:nvSpPr>
          <p:spPr bwMode="auto">
            <a:xfrm>
              <a:off x="160" y="2831"/>
              <a:ext cx="902" cy="158"/>
            </a:xfrm>
            <a:prstGeom prst="rect">
              <a:avLst/>
            </a:prstGeom>
            <a:solidFill>
              <a:schemeClr val="bg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pt-PT" sz="1200" b="1">
                  <a:latin typeface="Tahoma" pitchFamily="34" charset="0"/>
                </a:rPr>
                <a:t>AV01 3x2  22</a:t>
              </a:r>
              <a:endParaRPr lang="en-US" sz="1200" b="1">
                <a:latin typeface="Tahoma" pitchFamily="34" charset="0"/>
              </a:endParaRPr>
            </a:p>
          </p:txBody>
        </p:sp>
        <p:sp>
          <p:nvSpPr>
            <p:cNvPr id="232459" name="Text Box 1035"/>
            <p:cNvSpPr txBox="1">
              <a:spLocks noChangeArrowheads="1"/>
            </p:cNvSpPr>
            <p:nvPr/>
          </p:nvSpPr>
          <p:spPr bwMode="auto">
            <a:xfrm>
              <a:off x="1868" y="1267"/>
              <a:ext cx="902" cy="158"/>
            </a:xfrm>
            <a:prstGeom prst="rect">
              <a:avLst/>
            </a:prstGeom>
            <a:solidFill>
              <a:schemeClr val="bg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pt-PT" sz="1200" b="1">
                  <a:latin typeface="Tahoma" pitchFamily="34" charset="0"/>
                </a:rPr>
                <a:t>AV02 3x2  21</a:t>
              </a:r>
              <a:endParaRPr lang="en-US" sz="1200" b="1">
                <a:latin typeface="Tahoma" pitchFamily="34" charset="0"/>
              </a:endParaRPr>
            </a:p>
          </p:txBody>
        </p:sp>
        <p:sp>
          <p:nvSpPr>
            <p:cNvPr id="232460" name="Text Box 1036"/>
            <p:cNvSpPr txBox="1">
              <a:spLocks noChangeArrowheads="1"/>
            </p:cNvSpPr>
            <p:nvPr/>
          </p:nvSpPr>
          <p:spPr bwMode="auto">
            <a:xfrm>
              <a:off x="1868" y="1592"/>
              <a:ext cx="902" cy="158"/>
            </a:xfrm>
            <a:prstGeom prst="rect">
              <a:avLst/>
            </a:prstGeom>
            <a:solidFill>
              <a:schemeClr val="bg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pt-PT" sz="1200" b="1">
                  <a:latin typeface="Tahoma" pitchFamily="34" charset="0"/>
                </a:rPr>
                <a:t>AV04 3x3  22</a:t>
              </a:r>
              <a:endParaRPr lang="en-US" sz="1200" b="1">
                <a:latin typeface="Tahoma" pitchFamily="34" charset="0"/>
              </a:endParaRPr>
            </a:p>
          </p:txBody>
        </p:sp>
        <p:sp>
          <p:nvSpPr>
            <p:cNvPr id="232461" name="Text Box 1037"/>
            <p:cNvSpPr txBox="1">
              <a:spLocks noChangeArrowheads="1"/>
            </p:cNvSpPr>
            <p:nvPr/>
          </p:nvSpPr>
          <p:spPr bwMode="auto">
            <a:xfrm>
              <a:off x="1868" y="1948"/>
              <a:ext cx="902" cy="158"/>
            </a:xfrm>
            <a:prstGeom prst="rect">
              <a:avLst/>
            </a:prstGeom>
            <a:solidFill>
              <a:schemeClr val="bg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pt-PT" sz="1200" b="1">
                  <a:latin typeface="Tahoma" pitchFamily="34" charset="0"/>
                </a:rPr>
                <a:t>AV06 4x3  23</a:t>
              </a:r>
              <a:endParaRPr lang="en-US" sz="1200" b="1">
                <a:latin typeface="Tahoma" pitchFamily="34" charset="0"/>
              </a:endParaRPr>
            </a:p>
          </p:txBody>
        </p:sp>
        <p:sp>
          <p:nvSpPr>
            <p:cNvPr id="232462" name="Text Box 1038"/>
            <p:cNvSpPr txBox="1">
              <a:spLocks noChangeArrowheads="1"/>
            </p:cNvSpPr>
            <p:nvPr/>
          </p:nvSpPr>
          <p:spPr bwMode="auto">
            <a:xfrm>
              <a:off x="1868" y="2408"/>
              <a:ext cx="902" cy="158"/>
            </a:xfrm>
            <a:prstGeom prst="rect">
              <a:avLst/>
            </a:prstGeom>
            <a:solidFill>
              <a:schemeClr val="bg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pt-PT" sz="1200" b="1">
                  <a:latin typeface="Tahoma" pitchFamily="34" charset="0"/>
                </a:rPr>
                <a:t>AV08 4x4  22</a:t>
              </a:r>
              <a:endParaRPr lang="en-US" sz="1200" b="1">
                <a:latin typeface="Tahoma" pitchFamily="34" charset="0"/>
              </a:endParaRPr>
            </a:p>
          </p:txBody>
        </p:sp>
        <p:sp>
          <p:nvSpPr>
            <p:cNvPr id="232463" name="Text Box 1039"/>
            <p:cNvSpPr txBox="1">
              <a:spLocks noChangeArrowheads="1"/>
            </p:cNvSpPr>
            <p:nvPr/>
          </p:nvSpPr>
          <p:spPr bwMode="auto">
            <a:xfrm>
              <a:off x="1868" y="3225"/>
              <a:ext cx="902" cy="158"/>
            </a:xfrm>
            <a:prstGeom prst="rect">
              <a:avLst/>
            </a:prstGeom>
            <a:solidFill>
              <a:schemeClr val="bg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pt-PT" sz="1200" b="1">
                  <a:latin typeface="Tahoma" pitchFamily="34" charset="0"/>
                </a:rPr>
                <a:t>AV10 5x4  24</a:t>
              </a:r>
              <a:endParaRPr lang="en-US" sz="1200" b="1">
                <a:latin typeface="Tahoma" pitchFamily="34" charset="0"/>
              </a:endParaRPr>
            </a:p>
          </p:txBody>
        </p:sp>
      </p:grpSp>
      <p:sp>
        <p:nvSpPr>
          <p:cNvPr id="232467" name="Text Box 1043"/>
          <p:cNvSpPr txBox="1">
            <a:spLocks noChangeArrowheads="1"/>
          </p:cNvSpPr>
          <p:nvPr/>
        </p:nvSpPr>
        <p:spPr bwMode="auto">
          <a:xfrm>
            <a:off x="2133600" y="5227638"/>
            <a:ext cx="1676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pt-PT" b="1" dirty="0">
                <a:solidFill>
                  <a:srgbClr val="008000"/>
                </a:solidFill>
                <a:latin typeface="Trebuchet MS" pitchFamily="34" charset="0"/>
              </a:rPr>
              <a:t>Block 1</a:t>
            </a:r>
            <a:endParaRPr lang="en-US" b="1" dirty="0">
              <a:solidFill>
                <a:srgbClr val="008000"/>
              </a:solidFill>
              <a:latin typeface="Trebuchet MS" pitchFamily="34" charset="0"/>
            </a:endParaRPr>
          </a:p>
        </p:txBody>
      </p:sp>
      <p:sp>
        <p:nvSpPr>
          <p:cNvPr id="232468" name="Text Box 1044"/>
          <p:cNvSpPr txBox="1">
            <a:spLocks noChangeArrowheads="1"/>
          </p:cNvSpPr>
          <p:nvPr/>
        </p:nvSpPr>
        <p:spPr bwMode="auto">
          <a:xfrm>
            <a:off x="8509000" y="5227638"/>
            <a:ext cx="1676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pt-PT" b="1" dirty="0">
                <a:solidFill>
                  <a:srgbClr val="008000"/>
                </a:solidFill>
                <a:latin typeface="Trebuchet MS" pitchFamily="34" charset="0"/>
              </a:rPr>
              <a:t>Block 2</a:t>
            </a:r>
            <a:endParaRPr lang="en-US" b="1" dirty="0">
              <a:solidFill>
                <a:srgbClr val="008000"/>
              </a:solidFill>
              <a:latin typeface="Trebuchet MS" pitchFamily="34" charset="0"/>
            </a:endParaRPr>
          </a:p>
        </p:txBody>
      </p:sp>
      <p:grpSp>
        <p:nvGrpSpPr>
          <p:cNvPr id="232483" name="Group 1059"/>
          <p:cNvGrpSpPr>
            <a:grpSpLocks/>
          </p:cNvGrpSpPr>
          <p:nvPr/>
        </p:nvGrpSpPr>
        <p:grpSpPr bwMode="auto">
          <a:xfrm>
            <a:off x="3062289" y="1704976"/>
            <a:ext cx="6237287" cy="2943225"/>
            <a:chOff x="969" y="1074"/>
            <a:chExt cx="3929" cy="1854"/>
          </a:xfrm>
        </p:grpSpPr>
        <p:grpSp>
          <p:nvGrpSpPr>
            <p:cNvPr id="232472" name="Group 1048"/>
            <p:cNvGrpSpPr>
              <a:grpSpLocks/>
            </p:cNvGrpSpPr>
            <p:nvPr/>
          </p:nvGrpSpPr>
          <p:grpSpPr bwMode="auto">
            <a:xfrm>
              <a:off x="4572" y="1171"/>
              <a:ext cx="326" cy="1757"/>
              <a:chOff x="4502" y="1171"/>
              <a:chExt cx="326" cy="1757"/>
            </a:xfrm>
          </p:grpSpPr>
          <p:sp>
            <p:nvSpPr>
              <p:cNvPr id="232470" name="Text Box 1046"/>
              <p:cNvSpPr txBox="1">
                <a:spLocks noChangeArrowheads="1"/>
              </p:cNvSpPr>
              <p:nvPr/>
            </p:nvSpPr>
            <p:spPr bwMode="auto">
              <a:xfrm rot="5400000">
                <a:off x="3969" y="1778"/>
                <a:ext cx="143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pt-PT" dirty="0">
                    <a:solidFill>
                      <a:srgbClr val="008000"/>
                    </a:solidFill>
                    <a:latin typeface="Trebuchet MS" pitchFamily="34" charset="0"/>
                  </a:rPr>
                  <a:t>productivity</a:t>
                </a:r>
                <a:endParaRPr lang="en-US" dirty="0">
                  <a:solidFill>
                    <a:srgbClr val="008000"/>
                  </a:solidFill>
                  <a:latin typeface="Trebuchet MS" pitchFamily="34" charset="0"/>
                </a:endParaRPr>
              </a:p>
            </p:txBody>
          </p:sp>
          <p:sp>
            <p:nvSpPr>
              <p:cNvPr id="232471" name="Line 1047"/>
              <p:cNvSpPr>
                <a:spLocks noChangeShapeType="1"/>
              </p:cNvSpPr>
              <p:nvPr/>
            </p:nvSpPr>
            <p:spPr bwMode="auto">
              <a:xfrm>
                <a:off x="4502" y="1171"/>
                <a:ext cx="0" cy="1757"/>
              </a:xfrm>
              <a:prstGeom prst="line">
                <a:avLst/>
              </a:prstGeom>
              <a:noFill/>
              <a:ln w="5715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32473" name="Group 1049"/>
            <p:cNvGrpSpPr>
              <a:grpSpLocks/>
            </p:cNvGrpSpPr>
            <p:nvPr/>
          </p:nvGrpSpPr>
          <p:grpSpPr bwMode="auto">
            <a:xfrm>
              <a:off x="969" y="1074"/>
              <a:ext cx="326" cy="1757"/>
              <a:chOff x="4502" y="1171"/>
              <a:chExt cx="326" cy="1757"/>
            </a:xfrm>
          </p:grpSpPr>
          <p:sp>
            <p:nvSpPr>
              <p:cNvPr id="232474" name="Text Box 1050"/>
              <p:cNvSpPr txBox="1">
                <a:spLocks noChangeArrowheads="1"/>
              </p:cNvSpPr>
              <p:nvPr/>
            </p:nvSpPr>
            <p:spPr bwMode="auto">
              <a:xfrm rot="5400000">
                <a:off x="3969" y="1778"/>
                <a:ext cx="143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pt-PT" dirty="0">
                    <a:solidFill>
                      <a:srgbClr val="008000"/>
                    </a:solidFill>
                    <a:latin typeface="Trebuchet MS" pitchFamily="34" charset="0"/>
                  </a:rPr>
                  <a:t>productivity</a:t>
                </a:r>
                <a:endParaRPr lang="en-US" dirty="0">
                  <a:solidFill>
                    <a:srgbClr val="008000"/>
                  </a:solidFill>
                  <a:latin typeface="Trebuchet MS" pitchFamily="34" charset="0"/>
                </a:endParaRPr>
              </a:p>
            </p:txBody>
          </p:sp>
          <p:sp>
            <p:nvSpPr>
              <p:cNvPr id="232475" name="Line 1051"/>
              <p:cNvSpPr>
                <a:spLocks noChangeShapeType="1"/>
              </p:cNvSpPr>
              <p:nvPr/>
            </p:nvSpPr>
            <p:spPr bwMode="auto">
              <a:xfrm>
                <a:off x="4502" y="1171"/>
                <a:ext cx="0" cy="1757"/>
              </a:xfrm>
              <a:prstGeom prst="line">
                <a:avLst/>
              </a:prstGeom>
              <a:noFill/>
              <a:ln w="5715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232482" name="Group 1058"/>
          <p:cNvGrpSpPr>
            <a:grpSpLocks/>
          </p:cNvGrpSpPr>
          <p:nvPr/>
        </p:nvGrpSpPr>
        <p:grpSpPr bwMode="auto">
          <a:xfrm>
            <a:off x="9407525" y="1843089"/>
            <a:ext cx="514350" cy="2789237"/>
            <a:chOff x="4896" y="1161"/>
            <a:chExt cx="324" cy="1757"/>
          </a:xfrm>
        </p:grpSpPr>
        <p:sp>
          <p:nvSpPr>
            <p:cNvPr id="232477" name="Text Box 1053"/>
            <p:cNvSpPr txBox="1">
              <a:spLocks noChangeArrowheads="1"/>
            </p:cNvSpPr>
            <p:nvPr/>
          </p:nvSpPr>
          <p:spPr bwMode="auto">
            <a:xfrm rot="5400000">
              <a:off x="4361" y="1766"/>
              <a:ext cx="143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pt-PT" dirty="0">
                  <a:solidFill>
                    <a:srgbClr val="FF3300"/>
                  </a:solidFill>
                  <a:latin typeface="Trebuchet MS" pitchFamily="34" charset="0"/>
                </a:rPr>
                <a:t>spacing</a:t>
              </a:r>
              <a:endParaRPr lang="en-US" dirty="0">
                <a:solidFill>
                  <a:srgbClr val="FF3300"/>
                </a:solidFill>
                <a:latin typeface="Trebuchet MS" pitchFamily="34" charset="0"/>
              </a:endParaRPr>
            </a:p>
          </p:txBody>
        </p:sp>
        <p:sp>
          <p:nvSpPr>
            <p:cNvPr id="232478" name="Line 1054"/>
            <p:cNvSpPr>
              <a:spLocks noChangeShapeType="1"/>
            </p:cNvSpPr>
            <p:nvPr/>
          </p:nvSpPr>
          <p:spPr bwMode="auto">
            <a:xfrm>
              <a:off x="4896" y="1161"/>
              <a:ext cx="0" cy="1757"/>
            </a:xfrm>
            <a:prstGeom prst="line">
              <a:avLst/>
            </a:prstGeom>
            <a:noFill/>
            <a:ln w="571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Trebuchet MS" pitchFamily="34" charset="0"/>
              </a:endParaRPr>
            </a:p>
          </p:txBody>
        </p:sp>
      </p:grpSp>
      <p:grpSp>
        <p:nvGrpSpPr>
          <p:cNvPr id="232481" name="Group 1057"/>
          <p:cNvGrpSpPr>
            <a:grpSpLocks/>
          </p:cNvGrpSpPr>
          <p:nvPr/>
        </p:nvGrpSpPr>
        <p:grpSpPr bwMode="auto">
          <a:xfrm>
            <a:off x="2498725" y="1704975"/>
            <a:ext cx="409576" cy="2789238"/>
            <a:chOff x="154" y="1074"/>
            <a:chExt cx="258" cy="1757"/>
          </a:xfrm>
        </p:grpSpPr>
        <p:sp>
          <p:nvSpPr>
            <p:cNvPr id="232479" name="Text Box 1055"/>
            <p:cNvSpPr txBox="1">
              <a:spLocks noChangeArrowheads="1"/>
            </p:cNvSpPr>
            <p:nvPr/>
          </p:nvSpPr>
          <p:spPr bwMode="auto">
            <a:xfrm rot="16200000">
              <a:off x="-415" y="1709"/>
              <a:ext cx="1430" cy="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70000"/>
                </a:lnSpc>
              </a:pPr>
              <a:r>
                <a:rPr lang="pt-PT" dirty="0">
                  <a:solidFill>
                    <a:srgbClr val="FF3300"/>
                  </a:solidFill>
                  <a:latin typeface="Trebuchet MS" pitchFamily="34" charset="0"/>
                </a:rPr>
                <a:t>spacing</a:t>
              </a:r>
              <a:endParaRPr lang="en-US" dirty="0">
                <a:solidFill>
                  <a:srgbClr val="FF3300"/>
                </a:solidFill>
                <a:latin typeface="Trebuchet MS" pitchFamily="34" charset="0"/>
              </a:endParaRPr>
            </a:p>
          </p:txBody>
        </p:sp>
        <p:sp>
          <p:nvSpPr>
            <p:cNvPr id="232480" name="Line 1056"/>
            <p:cNvSpPr>
              <a:spLocks noChangeShapeType="1"/>
            </p:cNvSpPr>
            <p:nvPr/>
          </p:nvSpPr>
          <p:spPr bwMode="auto">
            <a:xfrm>
              <a:off x="154" y="1074"/>
              <a:ext cx="0" cy="1757"/>
            </a:xfrm>
            <a:prstGeom prst="line">
              <a:avLst/>
            </a:prstGeom>
            <a:noFill/>
            <a:ln w="57150">
              <a:solidFill>
                <a:srgbClr val="FF33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Trebuchet MS" pitchFamily="34" charset="0"/>
              </a:endParaRPr>
            </a:p>
          </p:txBody>
        </p:sp>
      </p:grpSp>
      <p:sp>
        <p:nvSpPr>
          <p:cNvPr id="232484" name="Text Box 1060"/>
          <p:cNvSpPr txBox="1">
            <a:spLocks noChangeArrowheads="1"/>
          </p:cNvSpPr>
          <p:nvPr/>
        </p:nvSpPr>
        <p:spPr bwMode="auto">
          <a:xfrm>
            <a:off x="7481888" y="212725"/>
            <a:ext cx="2927350" cy="338554"/>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pt-PT" sz="1600" b="1" dirty="0">
                <a:latin typeface="Tahoma" pitchFamily="34" charset="0"/>
              </a:rPr>
              <a:t>Plot number  spacing  N</a:t>
            </a:r>
            <a:endParaRPr lang="en-US" sz="1600" b="1" dirty="0">
              <a:latin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232483"/>
                                        </p:tgtEl>
                                        <p:attrNameLst>
                                          <p:attrName>style.visibility</p:attrName>
                                        </p:attrNameLst>
                                      </p:cBhvr>
                                      <p:to>
                                        <p:strVal val="visible"/>
                                      </p:to>
                                    </p:set>
                                    <p:animEffect transition="in" filter="wipe(up)">
                                      <p:cBhvr>
                                        <p:cTn id="7" dur="500"/>
                                        <p:tgtEl>
                                          <p:spTgt spid="23248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232481"/>
                                        </p:tgtEl>
                                        <p:attrNameLst>
                                          <p:attrName>style.visibility</p:attrName>
                                        </p:attrNameLst>
                                      </p:cBhvr>
                                      <p:to>
                                        <p:strVal val="visible"/>
                                      </p:to>
                                    </p:set>
                                    <p:animEffect transition="in" filter="wipe(down)">
                                      <p:cBhvr>
                                        <p:cTn id="12" dur="500"/>
                                        <p:tgtEl>
                                          <p:spTgt spid="23248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232482"/>
                                        </p:tgtEl>
                                        <p:attrNameLst>
                                          <p:attrName>style.visibility</p:attrName>
                                        </p:attrNameLst>
                                      </p:cBhvr>
                                      <p:to>
                                        <p:strVal val="visible"/>
                                      </p:to>
                                    </p:set>
                                    <p:animEffect transition="in" filter="wipe(up)">
                                      <p:cBhvr>
                                        <p:cTn id="17" dur="500"/>
                                        <p:tgtEl>
                                          <p:spTgt spid="2324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0402" name="Rectangle 1026"/>
          <p:cNvSpPr>
            <a:spLocks noGrp="1" noChangeArrowheads="1"/>
          </p:cNvSpPr>
          <p:nvPr>
            <p:ph type="title"/>
          </p:nvPr>
        </p:nvSpPr>
        <p:spPr>
          <a:ln/>
          <a:extLst>
            <a:ext uri="{91240B29-F687-4F45-9708-019B960494DF}">
              <a14:hiddenLine xmlns:a14="http://schemas.microsoft.com/office/drawing/2010/main" w="76200" cmpd="sng">
                <a:solidFill>
                  <a:schemeClr val="tx1"/>
                </a:solidFill>
                <a:miter lim="800000"/>
                <a:headEnd/>
                <a:tailEnd/>
              </a14:hiddenLine>
            </a:ext>
          </a:extLst>
        </p:spPr>
        <p:txBody>
          <a:bodyPr/>
          <a:lstStyle/>
          <a:p>
            <a:r>
              <a:rPr lang="en-GB" dirty="0"/>
              <a:t>Alto do </a:t>
            </a:r>
            <a:r>
              <a:rPr lang="en-GB" dirty="0" err="1"/>
              <a:t>Vilão</a:t>
            </a:r>
            <a:r>
              <a:rPr lang="en-GB" dirty="0"/>
              <a:t> trial</a:t>
            </a:r>
          </a:p>
        </p:txBody>
      </p:sp>
      <p:sp>
        <p:nvSpPr>
          <p:cNvPr id="230403" name="Rectangle 1027"/>
          <p:cNvSpPr>
            <a:spLocks noGrp="1" noChangeArrowheads="1"/>
          </p:cNvSpPr>
          <p:nvPr>
            <p:ph type="body" idx="1"/>
          </p:nvPr>
        </p:nvSpPr>
        <p:spPr>
          <a:xfrm>
            <a:off x="2133600" y="1676400"/>
            <a:ext cx="7924800" cy="541338"/>
          </a:xfrm>
          <a:solidFill>
            <a:schemeClr val="bg1"/>
          </a:solidFill>
        </p:spPr>
        <p:txBody>
          <a:bodyPr/>
          <a:lstStyle/>
          <a:p>
            <a:pPr algn="ctr">
              <a:buFontTx/>
              <a:buNone/>
            </a:pPr>
            <a:r>
              <a:rPr lang="en-GB" u="sng" dirty="0"/>
              <a:t>Some results</a:t>
            </a:r>
            <a:endParaRPr lang="en-GB" dirty="0"/>
          </a:p>
          <a:p>
            <a:pPr lvl="1" algn="ctr"/>
            <a:endParaRPr lang="en-GB" dirty="0"/>
          </a:p>
          <a:p>
            <a:pPr lvl="1" algn="ctr"/>
            <a:endParaRPr lang="en-GB" dirty="0"/>
          </a:p>
          <a:p>
            <a:pPr lvl="1" algn="ctr"/>
            <a:endParaRPr lang="en-GB" dirty="0"/>
          </a:p>
          <a:p>
            <a:pPr lvl="1" algn="ctr"/>
            <a:endParaRPr lang="en-GB" sz="800" dirty="0"/>
          </a:p>
          <a:p>
            <a:pPr lvl="1" algn="ctr"/>
            <a:endParaRPr lang="en-GB" dirty="0"/>
          </a:p>
          <a:p>
            <a:pPr lvl="1" algn="ctr"/>
            <a:endParaRPr lang="en-GB" dirty="0"/>
          </a:p>
          <a:p>
            <a:pPr lvl="1" algn="ctr"/>
            <a:endParaRPr lang="en-GB" sz="700" dirty="0"/>
          </a:p>
          <a:p>
            <a:pPr algn="ctr"/>
            <a:endParaRPr lang="en-GB" sz="700" dirty="0"/>
          </a:p>
          <a:p>
            <a:pPr algn="ctr"/>
            <a:endParaRPr lang="en-GB" sz="600" dirty="0"/>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4498" name="Rectangle 1026"/>
          <p:cNvSpPr>
            <a:spLocks noGrp="1" noChangeArrowheads="1"/>
          </p:cNvSpPr>
          <p:nvPr>
            <p:ph type="title"/>
          </p:nvPr>
        </p:nvSpPr>
        <p:spPr/>
        <p:txBody>
          <a:bodyPr/>
          <a:lstStyle/>
          <a:p>
            <a:r>
              <a:rPr lang="en-US" dirty="0"/>
              <a:t>A</a:t>
            </a:r>
            <a:r>
              <a:rPr lang="pt-PT" dirty="0"/>
              <a:t>lto do Vilão trial</a:t>
            </a:r>
            <a:br>
              <a:rPr lang="en-US" dirty="0"/>
            </a:br>
            <a:r>
              <a:rPr lang="pt-PT" sz="2000" dirty="0"/>
              <a:t>dominant height in the trial “over” permanent plots 3x3 (x)</a:t>
            </a:r>
            <a:endParaRPr lang="en-US" sz="2000" dirty="0"/>
          </a:p>
        </p:txBody>
      </p:sp>
      <p:sp>
        <p:nvSpPr>
          <p:cNvPr id="2" name="Content Placeholder 1">
            <a:extLst>
              <a:ext uri="{FF2B5EF4-FFF2-40B4-BE49-F238E27FC236}">
                <a16:creationId xmlns:a16="http://schemas.microsoft.com/office/drawing/2014/main" id="{BCCD45D1-4D6A-4FAB-84FC-C438B050C9FE}"/>
              </a:ext>
            </a:extLst>
          </p:cNvPr>
          <p:cNvSpPr>
            <a:spLocks noGrp="1"/>
          </p:cNvSpPr>
          <p:nvPr>
            <p:ph idx="1"/>
          </p:nvPr>
        </p:nvSpPr>
        <p:spPr/>
        <p:txBody>
          <a:bodyPr/>
          <a:lstStyle/>
          <a:p>
            <a:pPr marL="0" indent="0">
              <a:buNone/>
            </a:pPr>
            <a:r>
              <a:rPr lang="pt-PT" dirty="0"/>
              <a:t> </a:t>
            </a:r>
            <a:endParaRPr lang="en-GB" dirty="0"/>
          </a:p>
        </p:txBody>
      </p:sp>
      <p:pic>
        <p:nvPicPr>
          <p:cNvPr id="5" name="Picture 103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2575" y="1580781"/>
            <a:ext cx="6599238" cy="4970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0184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4498" name="Rectangle 1026"/>
          <p:cNvSpPr>
            <a:spLocks noGrp="1" noChangeArrowheads="1"/>
          </p:cNvSpPr>
          <p:nvPr>
            <p:ph type="title"/>
          </p:nvPr>
        </p:nvSpPr>
        <p:spPr/>
        <p:txBody>
          <a:bodyPr/>
          <a:lstStyle/>
          <a:p>
            <a:r>
              <a:rPr lang="en-US" dirty="0"/>
              <a:t>A</a:t>
            </a:r>
            <a:r>
              <a:rPr lang="pt-PT" dirty="0"/>
              <a:t>lto do Vilão trial</a:t>
            </a:r>
            <a:br>
              <a:rPr lang="en-US" dirty="0"/>
            </a:br>
            <a:r>
              <a:rPr lang="en-US" sz="2000" dirty="0"/>
              <a:t>quadratic mean </a:t>
            </a:r>
            <a:r>
              <a:rPr lang="pt-PT" sz="2000" dirty="0"/>
              <a:t>diameter in the trail “over” permanent plots 3x3 (x)</a:t>
            </a:r>
            <a:endParaRPr lang="en-US" sz="2000" dirty="0"/>
          </a:p>
        </p:txBody>
      </p:sp>
      <p:sp>
        <p:nvSpPr>
          <p:cNvPr id="2" name="Content Placeholder 1">
            <a:extLst>
              <a:ext uri="{FF2B5EF4-FFF2-40B4-BE49-F238E27FC236}">
                <a16:creationId xmlns:a16="http://schemas.microsoft.com/office/drawing/2014/main" id="{72E3E3A6-6B9E-4B1D-83C5-B657486D7518}"/>
              </a:ext>
            </a:extLst>
          </p:cNvPr>
          <p:cNvSpPr>
            <a:spLocks noGrp="1"/>
          </p:cNvSpPr>
          <p:nvPr>
            <p:ph idx="1"/>
          </p:nvPr>
        </p:nvSpPr>
        <p:spPr/>
        <p:txBody>
          <a:bodyPr/>
          <a:lstStyle/>
          <a:p>
            <a:pPr marL="0" indent="0">
              <a:buNone/>
            </a:pPr>
            <a:r>
              <a:rPr lang="pt-PT" dirty="0"/>
              <a:t> </a:t>
            </a:r>
            <a:endParaRPr lang="en-GB" dirty="0"/>
          </a:p>
        </p:txBody>
      </p:sp>
      <p:pic>
        <p:nvPicPr>
          <p:cNvPr id="5" name="Picture 103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3525" y="1587335"/>
            <a:ext cx="6618288" cy="4987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4498" name="Rectangle 1026"/>
          <p:cNvSpPr>
            <a:spLocks noGrp="1" noChangeArrowheads="1"/>
          </p:cNvSpPr>
          <p:nvPr>
            <p:ph type="title"/>
          </p:nvPr>
        </p:nvSpPr>
        <p:spPr/>
        <p:txBody>
          <a:bodyPr/>
          <a:lstStyle/>
          <a:p>
            <a:r>
              <a:rPr lang="en-US" dirty="0"/>
              <a:t>A</a:t>
            </a:r>
            <a:r>
              <a:rPr lang="pt-PT" dirty="0"/>
              <a:t>lto do Vilão trial</a:t>
            </a:r>
            <a:br>
              <a:rPr lang="en-US" dirty="0"/>
            </a:br>
            <a:r>
              <a:rPr lang="en-US" sz="2000" dirty="0"/>
              <a:t>basal area in the </a:t>
            </a:r>
            <a:r>
              <a:rPr lang="pt-PT" sz="2000" dirty="0"/>
              <a:t>trial “over” permanent plots 3x3 (x)</a:t>
            </a:r>
            <a:endParaRPr lang="en-US" sz="2000" dirty="0"/>
          </a:p>
        </p:txBody>
      </p:sp>
      <p:sp>
        <p:nvSpPr>
          <p:cNvPr id="2" name="Content Placeholder 1">
            <a:extLst>
              <a:ext uri="{FF2B5EF4-FFF2-40B4-BE49-F238E27FC236}">
                <a16:creationId xmlns:a16="http://schemas.microsoft.com/office/drawing/2014/main" id="{3EDBD692-41A9-4F14-80EF-50D7C9148B73}"/>
              </a:ext>
            </a:extLst>
          </p:cNvPr>
          <p:cNvSpPr>
            <a:spLocks noGrp="1"/>
          </p:cNvSpPr>
          <p:nvPr>
            <p:ph idx="1"/>
          </p:nvPr>
        </p:nvSpPr>
        <p:spPr/>
        <p:txBody>
          <a:bodyPr/>
          <a:lstStyle/>
          <a:p>
            <a:pPr marL="0" indent="0">
              <a:buNone/>
            </a:pPr>
            <a:r>
              <a:rPr lang="pt-PT" dirty="0"/>
              <a:t> </a:t>
            </a:r>
            <a:endParaRPr lang="en-GB" dirty="0"/>
          </a:p>
        </p:txBody>
      </p:sp>
      <p:pic>
        <p:nvPicPr>
          <p:cNvPr id="234504" name="Picture 103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4325" y="1590509"/>
            <a:ext cx="6599238" cy="4970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7619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34504"/>
                                        </p:tgtEl>
                                        <p:attrNameLst>
                                          <p:attrName>style.visibility</p:attrName>
                                        </p:attrNameLst>
                                      </p:cBhvr>
                                      <p:to>
                                        <p:strVal val="visible"/>
                                      </p:to>
                                    </p:set>
                                    <p:animEffect transition="in" filter="dissolve">
                                      <p:cBhvr>
                                        <p:cTn id="7" dur="500"/>
                                        <p:tgtEl>
                                          <p:spTgt spid="2345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22" name="Rectangle 1026"/>
          <p:cNvSpPr>
            <a:spLocks noGrp="1" noChangeArrowheads="1"/>
          </p:cNvSpPr>
          <p:nvPr>
            <p:ph type="title"/>
          </p:nvPr>
        </p:nvSpPr>
        <p:spPr/>
        <p:txBody>
          <a:bodyPr/>
          <a:lstStyle/>
          <a:p>
            <a:r>
              <a:rPr lang="en-US" dirty="0"/>
              <a:t>A</a:t>
            </a:r>
            <a:r>
              <a:rPr lang="pt-PT" dirty="0"/>
              <a:t>lto do Vilão trail</a:t>
            </a:r>
            <a:br>
              <a:rPr lang="en-US" dirty="0"/>
            </a:br>
            <a:r>
              <a:rPr lang="en-US" sz="2000" dirty="0"/>
              <a:t>volume</a:t>
            </a:r>
            <a:r>
              <a:rPr lang="pt-PT" sz="2000" dirty="0"/>
              <a:t> in the trial “over” permanent plots  3x3 (x)</a:t>
            </a:r>
            <a:endParaRPr lang="en-US" sz="2800" dirty="0"/>
          </a:p>
        </p:txBody>
      </p:sp>
      <p:sp>
        <p:nvSpPr>
          <p:cNvPr id="2" name="Content Placeholder 1">
            <a:extLst>
              <a:ext uri="{FF2B5EF4-FFF2-40B4-BE49-F238E27FC236}">
                <a16:creationId xmlns:a16="http://schemas.microsoft.com/office/drawing/2014/main" id="{B250175B-5C96-4A67-A66B-9B2196D6660B}"/>
              </a:ext>
            </a:extLst>
          </p:cNvPr>
          <p:cNvSpPr>
            <a:spLocks noGrp="1"/>
          </p:cNvSpPr>
          <p:nvPr>
            <p:ph idx="1"/>
          </p:nvPr>
        </p:nvSpPr>
        <p:spPr/>
        <p:txBody>
          <a:bodyPr/>
          <a:lstStyle/>
          <a:p>
            <a:pPr marL="0" indent="0">
              <a:buNone/>
            </a:pPr>
            <a:r>
              <a:rPr lang="pt-PT" dirty="0"/>
              <a:t> </a:t>
            </a:r>
            <a:endParaRPr lang="en-GB" dirty="0"/>
          </a:p>
        </p:txBody>
      </p:sp>
      <p:pic>
        <p:nvPicPr>
          <p:cNvPr id="235528" name="Picture 103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22564" y="1646239"/>
            <a:ext cx="6599237" cy="4802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35528"/>
                                        </p:tgtEl>
                                        <p:attrNameLst>
                                          <p:attrName>style.visibility</p:attrName>
                                        </p:attrNameLst>
                                      </p:cBhvr>
                                      <p:to>
                                        <p:strVal val="visible"/>
                                      </p:to>
                                    </p:set>
                                    <p:animEffect transition="in" filter="dissolve">
                                      <p:cBhvr>
                                        <p:cTn id="7" dur="500"/>
                                        <p:tgtEl>
                                          <p:spTgt spid="2355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p:txBody>
          <a:bodyPr/>
          <a:lstStyle/>
          <a:p>
            <a:r>
              <a:rPr lang="en-US" dirty="0"/>
              <a:t>A</a:t>
            </a:r>
            <a:r>
              <a:rPr lang="pt-PT" dirty="0"/>
              <a:t>lto do Vilão trial</a:t>
            </a:r>
            <a:br>
              <a:rPr lang="en-US" dirty="0"/>
            </a:br>
            <a:r>
              <a:rPr lang="pt-PT" sz="2000" dirty="0"/>
              <a:t>mai in volume in the trial “over” permanent plots 3x3 (x)</a:t>
            </a:r>
            <a:endParaRPr lang="en-US" sz="2800" dirty="0"/>
          </a:p>
        </p:txBody>
      </p:sp>
      <p:sp>
        <p:nvSpPr>
          <p:cNvPr id="2" name="Content Placeholder 1">
            <a:extLst>
              <a:ext uri="{FF2B5EF4-FFF2-40B4-BE49-F238E27FC236}">
                <a16:creationId xmlns:a16="http://schemas.microsoft.com/office/drawing/2014/main" id="{466ED567-D91F-4F92-A214-64661026AC4D}"/>
              </a:ext>
            </a:extLst>
          </p:cNvPr>
          <p:cNvSpPr>
            <a:spLocks noGrp="1"/>
          </p:cNvSpPr>
          <p:nvPr>
            <p:ph idx="1"/>
          </p:nvPr>
        </p:nvSpPr>
        <p:spPr/>
        <p:txBody>
          <a:bodyPr/>
          <a:lstStyle/>
          <a:p>
            <a:pPr marL="0" indent="0">
              <a:buNone/>
            </a:pPr>
            <a:r>
              <a:rPr lang="pt-PT" dirty="0"/>
              <a:t> </a:t>
            </a:r>
            <a:endParaRPr lang="en-GB" dirty="0"/>
          </a:p>
        </p:txBody>
      </p:sp>
      <p:pic>
        <p:nvPicPr>
          <p:cNvPr id="24269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1764" y="1580782"/>
            <a:ext cx="6827837" cy="4973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42693"/>
                                        </p:tgtEl>
                                        <p:attrNameLst>
                                          <p:attrName>style.visibility</p:attrName>
                                        </p:attrNameLst>
                                      </p:cBhvr>
                                      <p:to>
                                        <p:strVal val="visible"/>
                                      </p:to>
                                    </p:set>
                                    <p:animEffect transition="in" filter="dissolve">
                                      <p:cBhvr>
                                        <p:cTn id="7" dur="500"/>
                                        <p:tgtEl>
                                          <p:spTgt spid="2426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ChangeArrowheads="1"/>
          </p:cNvSpPr>
          <p:nvPr>
            <p:ph type="title"/>
          </p:nvPr>
        </p:nvSpPr>
        <p:spPr>
          <a:xfrm>
            <a:off x="1849438" y="2711450"/>
            <a:ext cx="8458200" cy="1646238"/>
          </a:xfrm>
        </p:spPr>
        <p:txBody>
          <a:bodyPr/>
          <a:lstStyle/>
          <a:p>
            <a:r>
              <a:rPr lang="en-GB" sz="4000" dirty="0"/>
              <a:t>Optimization of productivity trial</a:t>
            </a:r>
            <a:br>
              <a:rPr lang="en-GB" sz="4000" dirty="0"/>
            </a:br>
            <a:r>
              <a:rPr lang="en-GB" sz="3600" dirty="0">
                <a:solidFill>
                  <a:srgbClr val="008000"/>
                </a:solidFill>
              </a:rPr>
              <a:t>fertilization and irrigation</a:t>
            </a:r>
            <a:endParaRPr lang="en-GB" sz="4000" dirty="0"/>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23" name="Rectangle 1027"/>
          <p:cNvSpPr>
            <a:spLocks noGrp="1" noChangeArrowheads="1"/>
          </p:cNvSpPr>
          <p:nvPr>
            <p:ph type="ctrTitle"/>
          </p:nvPr>
        </p:nvSpPr>
        <p:spPr>
          <a:xfrm>
            <a:off x="2209800" y="914400"/>
            <a:ext cx="7696200" cy="5029200"/>
          </a:xfrm>
        </p:spPr>
        <p:txBody>
          <a:bodyPr/>
          <a:lstStyle/>
          <a:p>
            <a:br>
              <a:rPr lang="en-GB" dirty="0"/>
            </a:br>
            <a:r>
              <a:rPr lang="en-GB" dirty="0"/>
              <a:t>Research team</a:t>
            </a:r>
            <a:br>
              <a:rPr lang="en-GB" dirty="0"/>
            </a:br>
            <a:r>
              <a:rPr lang="en-GB" dirty="0"/>
              <a:t>(CELBI, Univ. Uppsala, ISA)</a:t>
            </a:r>
            <a:br>
              <a:rPr lang="en-GB" sz="2400" dirty="0"/>
            </a:br>
            <a:br>
              <a:rPr lang="en-GB" sz="2400" dirty="0"/>
            </a:br>
            <a:r>
              <a:rPr lang="en-GB" sz="2400" dirty="0"/>
              <a:t>Coordination:</a:t>
            </a:r>
            <a:br>
              <a:rPr lang="en-GB" sz="2400" dirty="0"/>
            </a:br>
            <a:br>
              <a:rPr lang="en-GB" sz="2400" dirty="0"/>
            </a:br>
            <a:r>
              <a:rPr lang="en-GB" sz="2000" dirty="0"/>
              <a:t>João </a:t>
            </a:r>
            <a:r>
              <a:rPr lang="en-GB" sz="2000" dirty="0" err="1"/>
              <a:t>S.Pereira</a:t>
            </a:r>
            <a:r>
              <a:rPr lang="en-GB" sz="2000" dirty="0"/>
              <a:t>, </a:t>
            </a:r>
            <a:r>
              <a:rPr lang="en-GB" sz="2000" dirty="0" err="1"/>
              <a:t>Sune</a:t>
            </a:r>
            <a:r>
              <a:rPr lang="en-GB" sz="2000" dirty="0"/>
              <a:t> Linder (physiology)</a:t>
            </a:r>
            <a:br>
              <a:rPr lang="en-GB" sz="2000" dirty="0"/>
            </a:br>
            <a:r>
              <a:rPr lang="en-GB" sz="2000" dirty="0"/>
              <a:t>M. Madeira, A. Fabião, T. Ericsson (soils) </a:t>
            </a:r>
            <a:br>
              <a:rPr lang="en-GB" sz="2000" dirty="0"/>
            </a:br>
            <a:r>
              <a:rPr lang="en-GB" sz="2000" dirty="0"/>
              <a:t>Margarida Tomé, Clara Araújo (biometry)</a:t>
            </a:r>
            <a:br>
              <a:rPr lang="en-GB" sz="2000" i="1" dirty="0"/>
            </a:br>
            <a:br>
              <a:rPr lang="en-GB" sz="2400" dirty="0"/>
            </a:br>
            <a:endParaRPr lang="en-GB" sz="2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7810" name="Rectangle 2"/>
          <p:cNvSpPr>
            <a:spLocks noChangeArrowheads="1"/>
          </p:cNvSpPr>
          <p:nvPr/>
        </p:nvSpPr>
        <p:spPr bwMode="auto">
          <a:xfrm>
            <a:off x="1905000" y="1600200"/>
            <a:ext cx="8458200" cy="4953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7811" name="Rectangle 3"/>
          <p:cNvSpPr>
            <a:spLocks noGrp="1" noChangeArrowheads="1"/>
          </p:cNvSpPr>
          <p:nvPr>
            <p:ph type="title"/>
          </p:nvPr>
        </p:nvSpPr>
        <p:spPr/>
        <p:txBody>
          <a:bodyPr/>
          <a:lstStyle/>
          <a:p>
            <a:r>
              <a:rPr lang="en-GB" dirty="0"/>
              <a:t>Site productivity – potential productivity</a:t>
            </a:r>
            <a:endParaRPr lang="en-US" sz="2400" dirty="0"/>
          </a:p>
        </p:txBody>
      </p:sp>
      <p:sp>
        <p:nvSpPr>
          <p:cNvPr id="247812" name="Rectangle 4"/>
          <p:cNvSpPr>
            <a:spLocks noGrp="1" noChangeArrowheads="1"/>
          </p:cNvSpPr>
          <p:nvPr>
            <p:ph type="body" idx="1"/>
          </p:nvPr>
        </p:nvSpPr>
        <p:spPr/>
        <p:txBody>
          <a:bodyPr/>
          <a:lstStyle/>
          <a:p>
            <a:r>
              <a:rPr lang="pt-PT" sz="2000" dirty="0"/>
              <a:t>Soil and climate determine the limits to the potential productivity of a site (PPS)</a:t>
            </a:r>
            <a:endParaRPr lang="en-US" sz="600" dirty="0"/>
          </a:p>
          <a:p>
            <a:r>
              <a:rPr lang="pt-PT" sz="2000" dirty="0"/>
              <a:t>Genetic potential (species and genetic material) determine the biological limits of PPS</a:t>
            </a:r>
            <a:endParaRPr lang="pt-PT" sz="600" dirty="0"/>
          </a:p>
          <a:p>
            <a:r>
              <a:rPr lang="pt-PT" sz="2000" dirty="0"/>
              <a:t>Management (spacing, weed control) determine to which point is the PPE attained</a:t>
            </a:r>
            <a:r>
              <a:rPr lang="pt-PT" sz="1800" dirty="0"/>
              <a:t>. </a:t>
            </a:r>
            <a:r>
              <a:rPr lang="pt-PT" sz="2000" dirty="0"/>
              <a:t> Management may also, obviously, change PPE (e.g. fertilization and/or irrigation)</a:t>
            </a:r>
            <a:endParaRPr lang="en-US" sz="700" dirty="0"/>
          </a:p>
          <a:p>
            <a:r>
              <a:rPr lang="pt-PT" sz="2000" dirty="0"/>
              <a:t>A site’s maximum leaf area capacity may take more or less time to be achieved as a consequence of management and genetic potential</a:t>
            </a: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47812">
                                            <p:txEl>
                                              <p:pRg st="0" end="0"/>
                                            </p:txEl>
                                          </p:spTgt>
                                        </p:tgtEl>
                                        <p:attrNameLst>
                                          <p:attrName>style.visibility</p:attrName>
                                        </p:attrNameLst>
                                      </p:cBhvr>
                                      <p:to>
                                        <p:strVal val="visible"/>
                                      </p:to>
                                    </p:set>
                                    <p:animEffect transition="in" filter="wipe(left)">
                                      <p:cBhvr>
                                        <p:cTn id="7" dur="500"/>
                                        <p:tgtEl>
                                          <p:spTgt spid="24781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47812">
                                            <p:txEl>
                                              <p:pRg st="1" end="1"/>
                                            </p:txEl>
                                          </p:spTgt>
                                        </p:tgtEl>
                                        <p:attrNameLst>
                                          <p:attrName>style.visibility</p:attrName>
                                        </p:attrNameLst>
                                      </p:cBhvr>
                                      <p:to>
                                        <p:strVal val="visible"/>
                                      </p:to>
                                    </p:set>
                                    <p:animEffect transition="in" filter="wipe(left)">
                                      <p:cBhvr>
                                        <p:cTn id="12" dur="500"/>
                                        <p:tgtEl>
                                          <p:spTgt spid="24781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47812">
                                            <p:txEl>
                                              <p:pRg st="2" end="2"/>
                                            </p:txEl>
                                          </p:spTgt>
                                        </p:tgtEl>
                                        <p:attrNameLst>
                                          <p:attrName>style.visibility</p:attrName>
                                        </p:attrNameLst>
                                      </p:cBhvr>
                                      <p:to>
                                        <p:strVal val="visible"/>
                                      </p:to>
                                    </p:set>
                                    <p:animEffect transition="in" filter="wipe(left)">
                                      <p:cBhvr>
                                        <p:cTn id="17" dur="500"/>
                                        <p:tgtEl>
                                          <p:spTgt spid="247812">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47812">
                                            <p:txEl>
                                              <p:pRg st="3" end="3"/>
                                            </p:txEl>
                                          </p:spTgt>
                                        </p:tgtEl>
                                        <p:attrNameLst>
                                          <p:attrName>style.visibility</p:attrName>
                                        </p:attrNameLst>
                                      </p:cBhvr>
                                      <p:to>
                                        <p:strVal val="visible"/>
                                      </p:to>
                                    </p:set>
                                    <p:animEffect transition="in" filter="wipe(left)">
                                      <p:cBhvr>
                                        <p:cTn id="22" dur="500"/>
                                        <p:tgtEl>
                                          <p:spTgt spid="24781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7812" grpId="0" build="p" bldLvl="3"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5347" name="Rectangle 1027"/>
          <p:cNvSpPr>
            <a:spLocks noGrp="1" noChangeArrowheads="1"/>
          </p:cNvSpPr>
          <p:nvPr>
            <p:ph type="title"/>
          </p:nvPr>
        </p:nvSpPr>
        <p:spPr>
          <a:ln/>
          <a:extLst>
            <a:ext uri="{91240B29-F687-4F45-9708-019B960494DF}">
              <a14:hiddenLine xmlns:a14="http://schemas.microsoft.com/office/drawing/2010/main" w="76200" cmpd="sng">
                <a:solidFill>
                  <a:schemeClr val="tx1"/>
                </a:solidFill>
                <a:miter lim="800000"/>
                <a:headEnd/>
                <a:tailEnd/>
              </a14:hiddenLine>
            </a:ext>
          </a:extLst>
        </p:spPr>
        <p:txBody>
          <a:bodyPr/>
          <a:lstStyle/>
          <a:p>
            <a:r>
              <a:rPr lang="en-GB" dirty="0"/>
              <a:t>Optimization of productivity - objectives</a:t>
            </a:r>
          </a:p>
        </p:txBody>
      </p:sp>
      <p:sp>
        <p:nvSpPr>
          <p:cNvPr id="185348" name="Rectangle 1028"/>
          <p:cNvSpPr>
            <a:spLocks noGrp="1" noChangeArrowheads="1"/>
          </p:cNvSpPr>
          <p:nvPr>
            <p:ph type="body" idx="1"/>
          </p:nvPr>
        </p:nvSpPr>
        <p:spPr/>
        <p:txBody>
          <a:bodyPr/>
          <a:lstStyle/>
          <a:p>
            <a:r>
              <a:rPr lang="en-GB" sz="2000" u="sng" dirty="0"/>
              <a:t>Main objective</a:t>
            </a:r>
            <a:endParaRPr lang="en-GB" sz="2000" dirty="0"/>
          </a:p>
          <a:p>
            <a:pPr lvl="1"/>
            <a:r>
              <a:rPr lang="en-GB" sz="1800" dirty="0"/>
              <a:t>Evaluate the effect of optimum availability of water and nutrients in </a:t>
            </a:r>
            <a:r>
              <a:rPr lang="en-GB" sz="1800" i="1" dirty="0"/>
              <a:t>Eucalyptus </a:t>
            </a:r>
            <a:r>
              <a:rPr lang="en-GB" sz="1800" i="1" dirty="0" err="1"/>
              <a:t>globulus</a:t>
            </a:r>
            <a:r>
              <a:rPr lang="en-GB" sz="1800" dirty="0"/>
              <a:t> productivity to establish the limits of biomass production in the Atlantic areas with Mediterranean influence</a:t>
            </a:r>
          </a:p>
          <a:p>
            <a:r>
              <a:rPr lang="en-GB" sz="2000" u="sng" dirty="0"/>
              <a:t>Through</a:t>
            </a:r>
            <a:endParaRPr lang="en-GB" sz="2000" dirty="0"/>
          </a:p>
          <a:p>
            <a:pPr lvl="1"/>
            <a:r>
              <a:rPr lang="en-GB" sz="1800" dirty="0"/>
              <a:t>The establishment of a trial with different treatments of irrigation and fertilization</a:t>
            </a:r>
          </a:p>
          <a:p>
            <a:pPr lvl="1"/>
            <a:r>
              <a:rPr lang="en-GB" sz="1800" dirty="0"/>
              <a:t>Intensive </a:t>
            </a:r>
            <a:r>
              <a:rPr lang="en-GB" sz="1800" dirty="0" err="1"/>
              <a:t>monitorization</a:t>
            </a:r>
            <a:r>
              <a:rPr lang="en-GB" sz="1800" dirty="0"/>
              <a:t> of the trials, including climate, plant growth, physiological parameters, nutrients in the soil and in the plant, </a:t>
            </a:r>
            <a:r>
              <a:rPr lang="en-GB" sz="1800" dirty="0" err="1"/>
              <a:t>etc</a:t>
            </a:r>
            <a:endParaRPr lang="en-GB" sz="1800" dirty="0"/>
          </a:p>
          <a:p>
            <a:endParaRPr lang="en-GB" sz="600" dirty="0"/>
          </a:p>
          <a:p>
            <a:endParaRPr lang="en-GB" sz="5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5348">
                                            <p:txEl>
                                              <p:pRg st="0" end="0"/>
                                            </p:txEl>
                                          </p:spTgt>
                                        </p:tgtEl>
                                        <p:attrNameLst>
                                          <p:attrName>style.visibility</p:attrName>
                                        </p:attrNameLst>
                                      </p:cBhvr>
                                      <p:to>
                                        <p:strVal val="visible"/>
                                      </p:to>
                                    </p:set>
                                    <p:animEffect transition="in" filter="wipe(left)">
                                      <p:cBhvr>
                                        <p:cTn id="7" dur="500"/>
                                        <p:tgtEl>
                                          <p:spTgt spid="18534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85348">
                                            <p:txEl>
                                              <p:pRg st="1" end="1"/>
                                            </p:txEl>
                                          </p:spTgt>
                                        </p:tgtEl>
                                        <p:attrNameLst>
                                          <p:attrName>style.visibility</p:attrName>
                                        </p:attrNameLst>
                                      </p:cBhvr>
                                      <p:to>
                                        <p:strVal val="visible"/>
                                      </p:to>
                                    </p:set>
                                    <p:animEffect transition="in" filter="wipe(left)">
                                      <p:cBhvr>
                                        <p:cTn id="12" dur="500"/>
                                        <p:tgtEl>
                                          <p:spTgt spid="185348">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85348">
                                            <p:txEl>
                                              <p:pRg st="2" end="2"/>
                                            </p:txEl>
                                          </p:spTgt>
                                        </p:tgtEl>
                                        <p:attrNameLst>
                                          <p:attrName>style.visibility</p:attrName>
                                        </p:attrNameLst>
                                      </p:cBhvr>
                                      <p:to>
                                        <p:strVal val="visible"/>
                                      </p:to>
                                    </p:set>
                                    <p:animEffect transition="in" filter="wipe(left)">
                                      <p:cBhvr>
                                        <p:cTn id="17" dur="500"/>
                                        <p:tgtEl>
                                          <p:spTgt spid="185348">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85348">
                                            <p:txEl>
                                              <p:pRg st="3" end="3"/>
                                            </p:txEl>
                                          </p:spTgt>
                                        </p:tgtEl>
                                        <p:attrNameLst>
                                          <p:attrName>style.visibility</p:attrName>
                                        </p:attrNameLst>
                                      </p:cBhvr>
                                      <p:to>
                                        <p:strVal val="visible"/>
                                      </p:to>
                                    </p:set>
                                    <p:animEffect transition="in" filter="wipe(left)">
                                      <p:cBhvr>
                                        <p:cTn id="22" dur="500"/>
                                        <p:tgtEl>
                                          <p:spTgt spid="18534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85348">
                                            <p:txEl>
                                              <p:pRg st="4" end="4"/>
                                            </p:txEl>
                                          </p:spTgt>
                                        </p:tgtEl>
                                        <p:attrNameLst>
                                          <p:attrName>style.visibility</p:attrName>
                                        </p:attrNameLst>
                                      </p:cBhvr>
                                      <p:to>
                                        <p:strVal val="visible"/>
                                      </p:to>
                                    </p:set>
                                    <p:animEffect transition="in" filter="wipe(left)">
                                      <p:cBhvr>
                                        <p:cTn id="27" dur="500"/>
                                        <p:tgtEl>
                                          <p:spTgt spid="18534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348" grpId="0" build="p" bldLvl="3"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7395" name="Rectangle 1027"/>
          <p:cNvSpPr>
            <a:spLocks noGrp="1" noChangeArrowheads="1"/>
          </p:cNvSpPr>
          <p:nvPr>
            <p:ph type="title"/>
          </p:nvPr>
        </p:nvSpPr>
        <p:spPr>
          <a:ln/>
          <a:extLst>
            <a:ext uri="{91240B29-F687-4F45-9708-019B960494DF}">
              <a14:hiddenLine xmlns:a14="http://schemas.microsoft.com/office/drawing/2010/main" w="76200" cmpd="sng">
                <a:solidFill>
                  <a:schemeClr val="tx1"/>
                </a:solidFill>
                <a:miter lim="800000"/>
                <a:headEnd/>
                <a:tailEnd/>
              </a14:hiddenLine>
            </a:ext>
          </a:extLst>
        </p:spPr>
        <p:txBody>
          <a:bodyPr/>
          <a:lstStyle/>
          <a:p>
            <a:r>
              <a:rPr lang="en-GB" dirty="0"/>
              <a:t>Optimization of productivity trial</a:t>
            </a:r>
          </a:p>
        </p:txBody>
      </p:sp>
      <p:sp>
        <p:nvSpPr>
          <p:cNvPr id="187396" name="Rectangle 1028"/>
          <p:cNvSpPr>
            <a:spLocks noGrp="1" noChangeArrowheads="1"/>
          </p:cNvSpPr>
          <p:nvPr>
            <p:ph type="body" idx="1"/>
          </p:nvPr>
        </p:nvSpPr>
        <p:spPr/>
        <p:txBody>
          <a:bodyPr/>
          <a:lstStyle/>
          <a:p>
            <a:r>
              <a:rPr lang="en-GB" sz="2000" u="sng" dirty="0"/>
              <a:t>Localization</a:t>
            </a:r>
            <a:endParaRPr lang="en-GB" sz="2000" dirty="0"/>
          </a:p>
          <a:p>
            <a:pPr lvl="1"/>
            <a:r>
              <a:rPr lang="en-GB" sz="1800" dirty="0"/>
              <a:t>Close to </a:t>
            </a:r>
            <a:r>
              <a:rPr lang="en-GB" sz="1800" dirty="0" err="1"/>
              <a:t>Óbidos</a:t>
            </a:r>
            <a:r>
              <a:rPr lang="en-GB" sz="1800" dirty="0"/>
              <a:t>, centre of Portugal, 10 km from the Atlantic Ocean, elevation of 30 m</a:t>
            </a:r>
            <a:endParaRPr lang="en-GB" sz="600" dirty="0"/>
          </a:p>
          <a:p>
            <a:r>
              <a:rPr lang="en-GB" sz="2000" u="sng" dirty="0"/>
              <a:t>Climate</a:t>
            </a:r>
            <a:endParaRPr lang="en-GB" sz="2000" dirty="0"/>
          </a:p>
          <a:p>
            <a:pPr lvl="1"/>
            <a:r>
              <a:rPr lang="en-US" sz="1800" dirty="0"/>
              <a:t>Mean annual temperature: 15.2 ºC</a:t>
            </a:r>
          </a:p>
          <a:p>
            <a:pPr lvl="1"/>
            <a:r>
              <a:rPr lang="en-US" sz="1800" dirty="0"/>
              <a:t>Mean annual precipitation: 607 mm</a:t>
            </a:r>
          </a:p>
          <a:p>
            <a:pPr lvl="1"/>
            <a:r>
              <a:rPr lang="en-US" sz="1800" dirty="0"/>
              <a:t>Frost occurrence: not frequent</a:t>
            </a:r>
          </a:p>
          <a:p>
            <a:pPr lvl="1"/>
            <a:r>
              <a:rPr lang="en-US" sz="1800" dirty="0"/>
              <a:t>Dry season: June to September</a:t>
            </a:r>
          </a:p>
          <a:p>
            <a:pPr lvl="1"/>
            <a:r>
              <a:rPr lang="en-US" sz="1800" dirty="0"/>
              <a:t>Fog during summer, attenuating the effect of drought</a:t>
            </a:r>
          </a:p>
          <a:p>
            <a:r>
              <a:rPr lang="en-GB" sz="2000" u="sng" dirty="0"/>
              <a:t>Plantation date</a:t>
            </a:r>
            <a:endParaRPr lang="en-GB" sz="2000" dirty="0"/>
          </a:p>
          <a:p>
            <a:pPr lvl="1"/>
            <a:r>
              <a:rPr lang="en-GB" sz="1800" dirty="0"/>
              <a:t>March 1986</a:t>
            </a:r>
          </a:p>
          <a:p>
            <a:pPr lvl="1"/>
            <a:endParaRPr lang="en-GB" sz="1800" dirty="0"/>
          </a:p>
          <a:p>
            <a:pPr lvl="1"/>
            <a:endParaRPr lang="en-GB" sz="600" dirty="0"/>
          </a:p>
          <a:p>
            <a:endParaRPr lang="en-GB" sz="600" dirty="0"/>
          </a:p>
          <a:p>
            <a:endParaRPr lang="en-GB" sz="5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7396">
                                            <p:txEl>
                                              <p:pRg st="0" end="0"/>
                                            </p:txEl>
                                          </p:spTgt>
                                        </p:tgtEl>
                                        <p:attrNameLst>
                                          <p:attrName>style.visibility</p:attrName>
                                        </p:attrNameLst>
                                      </p:cBhvr>
                                      <p:to>
                                        <p:strVal val="visible"/>
                                      </p:to>
                                    </p:set>
                                    <p:animEffect transition="in" filter="wipe(left)">
                                      <p:cBhvr>
                                        <p:cTn id="7" dur="500"/>
                                        <p:tgtEl>
                                          <p:spTgt spid="18739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87396">
                                            <p:txEl>
                                              <p:pRg st="1" end="1"/>
                                            </p:txEl>
                                          </p:spTgt>
                                        </p:tgtEl>
                                        <p:attrNameLst>
                                          <p:attrName>style.visibility</p:attrName>
                                        </p:attrNameLst>
                                      </p:cBhvr>
                                      <p:to>
                                        <p:strVal val="visible"/>
                                      </p:to>
                                    </p:set>
                                    <p:animEffect transition="in" filter="wipe(left)">
                                      <p:cBhvr>
                                        <p:cTn id="12" dur="500"/>
                                        <p:tgtEl>
                                          <p:spTgt spid="18739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87396">
                                            <p:txEl>
                                              <p:pRg st="2" end="2"/>
                                            </p:txEl>
                                          </p:spTgt>
                                        </p:tgtEl>
                                        <p:attrNameLst>
                                          <p:attrName>style.visibility</p:attrName>
                                        </p:attrNameLst>
                                      </p:cBhvr>
                                      <p:to>
                                        <p:strVal val="visible"/>
                                      </p:to>
                                    </p:set>
                                    <p:animEffect transition="in" filter="wipe(left)">
                                      <p:cBhvr>
                                        <p:cTn id="17" dur="500"/>
                                        <p:tgtEl>
                                          <p:spTgt spid="187396">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87396">
                                            <p:txEl>
                                              <p:pRg st="3" end="3"/>
                                            </p:txEl>
                                          </p:spTgt>
                                        </p:tgtEl>
                                        <p:attrNameLst>
                                          <p:attrName>style.visibility</p:attrName>
                                        </p:attrNameLst>
                                      </p:cBhvr>
                                      <p:to>
                                        <p:strVal val="visible"/>
                                      </p:to>
                                    </p:set>
                                    <p:animEffect transition="in" filter="wipe(left)">
                                      <p:cBhvr>
                                        <p:cTn id="22" dur="500"/>
                                        <p:tgtEl>
                                          <p:spTgt spid="18739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87396">
                                            <p:txEl>
                                              <p:pRg st="4" end="4"/>
                                            </p:txEl>
                                          </p:spTgt>
                                        </p:tgtEl>
                                        <p:attrNameLst>
                                          <p:attrName>style.visibility</p:attrName>
                                        </p:attrNameLst>
                                      </p:cBhvr>
                                      <p:to>
                                        <p:strVal val="visible"/>
                                      </p:to>
                                    </p:set>
                                    <p:animEffect transition="in" filter="wipe(left)">
                                      <p:cBhvr>
                                        <p:cTn id="27" dur="500"/>
                                        <p:tgtEl>
                                          <p:spTgt spid="18739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87396">
                                            <p:txEl>
                                              <p:pRg st="5" end="5"/>
                                            </p:txEl>
                                          </p:spTgt>
                                        </p:tgtEl>
                                        <p:attrNameLst>
                                          <p:attrName>style.visibility</p:attrName>
                                        </p:attrNameLst>
                                      </p:cBhvr>
                                      <p:to>
                                        <p:strVal val="visible"/>
                                      </p:to>
                                    </p:set>
                                    <p:animEffect transition="in" filter="wipe(left)">
                                      <p:cBhvr>
                                        <p:cTn id="32" dur="500"/>
                                        <p:tgtEl>
                                          <p:spTgt spid="18739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87396">
                                            <p:txEl>
                                              <p:pRg st="6" end="6"/>
                                            </p:txEl>
                                          </p:spTgt>
                                        </p:tgtEl>
                                        <p:attrNameLst>
                                          <p:attrName>style.visibility</p:attrName>
                                        </p:attrNameLst>
                                      </p:cBhvr>
                                      <p:to>
                                        <p:strVal val="visible"/>
                                      </p:to>
                                    </p:set>
                                    <p:animEffect transition="in" filter="wipe(left)">
                                      <p:cBhvr>
                                        <p:cTn id="37" dur="500"/>
                                        <p:tgtEl>
                                          <p:spTgt spid="18739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87396">
                                            <p:txEl>
                                              <p:pRg st="7" end="7"/>
                                            </p:txEl>
                                          </p:spTgt>
                                        </p:tgtEl>
                                        <p:attrNameLst>
                                          <p:attrName>style.visibility</p:attrName>
                                        </p:attrNameLst>
                                      </p:cBhvr>
                                      <p:to>
                                        <p:strVal val="visible"/>
                                      </p:to>
                                    </p:set>
                                    <p:animEffect transition="in" filter="wipe(left)">
                                      <p:cBhvr>
                                        <p:cTn id="42" dur="500"/>
                                        <p:tgtEl>
                                          <p:spTgt spid="187396">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87396">
                                            <p:txEl>
                                              <p:pRg st="8" end="8"/>
                                            </p:txEl>
                                          </p:spTgt>
                                        </p:tgtEl>
                                        <p:attrNameLst>
                                          <p:attrName>style.visibility</p:attrName>
                                        </p:attrNameLst>
                                      </p:cBhvr>
                                      <p:to>
                                        <p:strVal val="visible"/>
                                      </p:to>
                                    </p:set>
                                    <p:animEffect transition="in" filter="wipe(left)">
                                      <p:cBhvr>
                                        <p:cTn id="47" dur="500"/>
                                        <p:tgtEl>
                                          <p:spTgt spid="187396">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87396">
                                            <p:txEl>
                                              <p:pRg st="9" end="9"/>
                                            </p:txEl>
                                          </p:spTgt>
                                        </p:tgtEl>
                                        <p:attrNameLst>
                                          <p:attrName>style.visibility</p:attrName>
                                        </p:attrNameLst>
                                      </p:cBhvr>
                                      <p:to>
                                        <p:strVal val="visible"/>
                                      </p:to>
                                    </p:set>
                                    <p:animEffect transition="in" filter="wipe(left)">
                                      <p:cBhvr>
                                        <p:cTn id="52" dur="500"/>
                                        <p:tgtEl>
                                          <p:spTgt spid="18739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396" grpId="0" build="p" bldLvl="3"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8419" name="Rectangle 1027"/>
          <p:cNvSpPr>
            <a:spLocks noGrp="1" noChangeArrowheads="1"/>
          </p:cNvSpPr>
          <p:nvPr>
            <p:ph type="title"/>
          </p:nvPr>
        </p:nvSpPr>
        <p:spPr>
          <a:ln/>
          <a:extLst>
            <a:ext uri="{91240B29-F687-4F45-9708-019B960494DF}">
              <a14:hiddenLine xmlns:a14="http://schemas.microsoft.com/office/drawing/2010/main" w="76200" cmpd="sng">
                <a:solidFill>
                  <a:schemeClr val="tx1"/>
                </a:solidFill>
                <a:miter lim="800000"/>
                <a:headEnd/>
                <a:tailEnd/>
              </a14:hiddenLine>
            </a:ext>
          </a:extLst>
        </p:spPr>
        <p:txBody>
          <a:bodyPr/>
          <a:lstStyle/>
          <a:p>
            <a:r>
              <a:rPr lang="en-GB" dirty="0"/>
              <a:t>Optimization of productivity trial</a:t>
            </a:r>
          </a:p>
        </p:txBody>
      </p:sp>
      <p:sp>
        <p:nvSpPr>
          <p:cNvPr id="188420" name="Rectangle 1028"/>
          <p:cNvSpPr>
            <a:spLocks noGrp="1" noChangeArrowheads="1"/>
          </p:cNvSpPr>
          <p:nvPr>
            <p:ph type="body" idx="1"/>
          </p:nvPr>
        </p:nvSpPr>
        <p:spPr/>
        <p:txBody>
          <a:bodyPr/>
          <a:lstStyle/>
          <a:p>
            <a:r>
              <a:rPr lang="en-GB" sz="2000" u="sng" dirty="0"/>
              <a:t>Soil</a:t>
            </a:r>
            <a:endParaRPr lang="en-GB" sz="2000" dirty="0"/>
          </a:p>
          <a:p>
            <a:pPr lvl="1"/>
            <a:r>
              <a:rPr lang="en-GB" sz="1800" dirty="0" err="1"/>
              <a:t>Spodosols</a:t>
            </a:r>
            <a:r>
              <a:rPr lang="en-GB" sz="1800" dirty="0"/>
              <a:t> (FAO/UNESCO, 1994) </a:t>
            </a:r>
          </a:p>
          <a:p>
            <a:pPr lvl="1"/>
            <a:r>
              <a:rPr lang="en-GB" sz="1800" dirty="0"/>
              <a:t>Sandy texture with a low amount of clay to 170 cm of depth, except in a small part of the trial where slightly higher clay content could be observed from 90 cm</a:t>
            </a:r>
          </a:p>
          <a:p>
            <a:pPr lvl="1"/>
            <a:r>
              <a:rPr lang="en-GB" sz="1800" dirty="0"/>
              <a:t>Low organic matter content (0.4 a 0.5 %) at planting</a:t>
            </a:r>
            <a:endParaRPr lang="en-GB" sz="700" u="sng" dirty="0"/>
          </a:p>
          <a:p>
            <a:r>
              <a:rPr lang="en-GB" sz="2000" u="sng" dirty="0"/>
              <a:t>Site preparation</a:t>
            </a:r>
            <a:endParaRPr lang="en-GB" sz="2000" dirty="0"/>
          </a:p>
          <a:p>
            <a:pPr lvl="1"/>
            <a:r>
              <a:rPr lang="en-GB" sz="1800" dirty="0"/>
              <a:t>ploughing till 80 cm of depth </a:t>
            </a:r>
            <a:endParaRPr lang="en-GB" sz="600" u="sng" dirty="0"/>
          </a:p>
          <a:p>
            <a:r>
              <a:rPr lang="en-GB" sz="2000" u="sng" dirty="0"/>
              <a:t>Spacing at planting</a:t>
            </a:r>
            <a:endParaRPr lang="en-GB" sz="2000" dirty="0"/>
          </a:p>
          <a:p>
            <a:pPr lvl="1"/>
            <a:r>
              <a:rPr lang="en-GB" sz="1800" dirty="0"/>
              <a:t>Spacing of 3x3 m in the main plot (no harvest of trees) and of 1.5x1.5 m in the plot for destructive sampling, thinned at the age of 2 years to 3x3 m</a:t>
            </a:r>
          </a:p>
          <a:p>
            <a:endParaRPr lang="en-GB" sz="700" dirty="0"/>
          </a:p>
          <a:p>
            <a:endParaRPr lang="en-GB" sz="700" dirty="0"/>
          </a:p>
          <a:p>
            <a:endParaRPr lang="en-GB" sz="5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8420">
                                            <p:txEl>
                                              <p:pRg st="0" end="0"/>
                                            </p:txEl>
                                          </p:spTgt>
                                        </p:tgtEl>
                                        <p:attrNameLst>
                                          <p:attrName>style.visibility</p:attrName>
                                        </p:attrNameLst>
                                      </p:cBhvr>
                                      <p:to>
                                        <p:strVal val="visible"/>
                                      </p:to>
                                    </p:set>
                                    <p:animEffect transition="in" filter="wipe(left)">
                                      <p:cBhvr>
                                        <p:cTn id="7" dur="500"/>
                                        <p:tgtEl>
                                          <p:spTgt spid="1884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88420">
                                            <p:txEl>
                                              <p:pRg st="1" end="1"/>
                                            </p:txEl>
                                          </p:spTgt>
                                        </p:tgtEl>
                                        <p:attrNameLst>
                                          <p:attrName>style.visibility</p:attrName>
                                        </p:attrNameLst>
                                      </p:cBhvr>
                                      <p:to>
                                        <p:strVal val="visible"/>
                                      </p:to>
                                    </p:set>
                                    <p:animEffect transition="in" filter="wipe(left)">
                                      <p:cBhvr>
                                        <p:cTn id="12" dur="500"/>
                                        <p:tgtEl>
                                          <p:spTgt spid="18842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88420">
                                            <p:txEl>
                                              <p:pRg st="2" end="2"/>
                                            </p:txEl>
                                          </p:spTgt>
                                        </p:tgtEl>
                                        <p:attrNameLst>
                                          <p:attrName>style.visibility</p:attrName>
                                        </p:attrNameLst>
                                      </p:cBhvr>
                                      <p:to>
                                        <p:strVal val="visible"/>
                                      </p:to>
                                    </p:set>
                                    <p:animEffect transition="in" filter="wipe(left)">
                                      <p:cBhvr>
                                        <p:cTn id="17" dur="500"/>
                                        <p:tgtEl>
                                          <p:spTgt spid="18842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88420">
                                            <p:txEl>
                                              <p:pRg st="3" end="3"/>
                                            </p:txEl>
                                          </p:spTgt>
                                        </p:tgtEl>
                                        <p:attrNameLst>
                                          <p:attrName>style.visibility</p:attrName>
                                        </p:attrNameLst>
                                      </p:cBhvr>
                                      <p:to>
                                        <p:strVal val="visible"/>
                                      </p:to>
                                    </p:set>
                                    <p:animEffect transition="in" filter="wipe(left)">
                                      <p:cBhvr>
                                        <p:cTn id="22" dur="500"/>
                                        <p:tgtEl>
                                          <p:spTgt spid="188420">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88420">
                                            <p:txEl>
                                              <p:pRg st="4" end="4"/>
                                            </p:txEl>
                                          </p:spTgt>
                                        </p:tgtEl>
                                        <p:attrNameLst>
                                          <p:attrName>style.visibility</p:attrName>
                                        </p:attrNameLst>
                                      </p:cBhvr>
                                      <p:to>
                                        <p:strVal val="visible"/>
                                      </p:to>
                                    </p:set>
                                    <p:animEffect transition="in" filter="wipe(left)">
                                      <p:cBhvr>
                                        <p:cTn id="27" dur="500"/>
                                        <p:tgtEl>
                                          <p:spTgt spid="18842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88420">
                                            <p:txEl>
                                              <p:pRg st="5" end="5"/>
                                            </p:txEl>
                                          </p:spTgt>
                                        </p:tgtEl>
                                        <p:attrNameLst>
                                          <p:attrName>style.visibility</p:attrName>
                                        </p:attrNameLst>
                                      </p:cBhvr>
                                      <p:to>
                                        <p:strVal val="visible"/>
                                      </p:to>
                                    </p:set>
                                    <p:animEffect transition="in" filter="wipe(left)">
                                      <p:cBhvr>
                                        <p:cTn id="32" dur="500"/>
                                        <p:tgtEl>
                                          <p:spTgt spid="188420">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88420">
                                            <p:txEl>
                                              <p:pRg st="6" end="6"/>
                                            </p:txEl>
                                          </p:spTgt>
                                        </p:tgtEl>
                                        <p:attrNameLst>
                                          <p:attrName>style.visibility</p:attrName>
                                        </p:attrNameLst>
                                      </p:cBhvr>
                                      <p:to>
                                        <p:strVal val="visible"/>
                                      </p:to>
                                    </p:set>
                                    <p:animEffect transition="in" filter="wipe(left)">
                                      <p:cBhvr>
                                        <p:cTn id="37" dur="500"/>
                                        <p:tgtEl>
                                          <p:spTgt spid="188420">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88420">
                                            <p:txEl>
                                              <p:pRg st="7" end="7"/>
                                            </p:txEl>
                                          </p:spTgt>
                                        </p:tgtEl>
                                        <p:attrNameLst>
                                          <p:attrName>style.visibility</p:attrName>
                                        </p:attrNameLst>
                                      </p:cBhvr>
                                      <p:to>
                                        <p:strVal val="visible"/>
                                      </p:to>
                                    </p:set>
                                    <p:animEffect transition="in" filter="wipe(left)">
                                      <p:cBhvr>
                                        <p:cTn id="42" dur="500"/>
                                        <p:tgtEl>
                                          <p:spTgt spid="18842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420" grpId="0" build="p" bldLvl="3"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0467" name="Rectangle 3"/>
          <p:cNvSpPr>
            <a:spLocks noGrp="1" noChangeArrowheads="1"/>
          </p:cNvSpPr>
          <p:nvPr>
            <p:ph type="title"/>
          </p:nvPr>
        </p:nvSpPr>
        <p:spPr>
          <a:ln/>
          <a:extLst>
            <a:ext uri="{91240B29-F687-4F45-9708-019B960494DF}">
              <a14:hiddenLine xmlns:a14="http://schemas.microsoft.com/office/drawing/2010/main" w="76200" cmpd="sng">
                <a:solidFill>
                  <a:schemeClr val="tx1"/>
                </a:solidFill>
                <a:miter lim="800000"/>
                <a:headEnd/>
                <a:tailEnd/>
              </a14:hiddenLine>
            </a:ext>
          </a:extLst>
        </p:spPr>
        <p:txBody>
          <a:bodyPr/>
          <a:lstStyle/>
          <a:p>
            <a:r>
              <a:rPr lang="en-GB" dirty="0"/>
              <a:t>Optimization of productivity trial</a:t>
            </a:r>
          </a:p>
        </p:txBody>
      </p:sp>
      <p:sp>
        <p:nvSpPr>
          <p:cNvPr id="190468" name="Rectangle 4"/>
          <p:cNvSpPr>
            <a:spLocks noGrp="1" noChangeArrowheads="1"/>
          </p:cNvSpPr>
          <p:nvPr>
            <p:ph type="body" idx="1"/>
          </p:nvPr>
        </p:nvSpPr>
        <p:spPr/>
        <p:txBody>
          <a:bodyPr/>
          <a:lstStyle/>
          <a:p>
            <a:r>
              <a:rPr lang="en-GB" sz="2000" u="sng" dirty="0"/>
              <a:t>Genetic material</a:t>
            </a:r>
          </a:p>
          <a:p>
            <a:pPr lvl="1"/>
            <a:r>
              <a:rPr lang="en-GB" sz="1800" dirty="0"/>
              <a:t>Seedlings (genetically improved)</a:t>
            </a:r>
            <a:endParaRPr lang="en-GB" sz="700" u="sng" dirty="0"/>
          </a:p>
          <a:p>
            <a:r>
              <a:rPr lang="en-GB" sz="2000" u="sng" dirty="0"/>
              <a:t>Fertilization at planting</a:t>
            </a:r>
            <a:endParaRPr lang="en-GB" sz="2000" dirty="0"/>
          </a:p>
          <a:p>
            <a:pPr lvl="1"/>
            <a:r>
              <a:rPr lang="en-GB" sz="1800" dirty="0"/>
              <a:t>Commercial fertilizer (31 kg ha</a:t>
            </a:r>
            <a:r>
              <a:rPr lang="en-GB" sz="1800" baseline="30000" dirty="0"/>
              <a:t>-1</a:t>
            </a:r>
            <a:r>
              <a:rPr lang="en-GB" sz="1800" dirty="0"/>
              <a:t> N, 42 kg ha</a:t>
            </a:r>
            <a:r>
              <a:rPr lang="en-GB" sz="1800" baseline="30000" dirty="0"/>
              <a:t>-1</a:t>
            </a:r>
            <a:r>
              <a:rPr lang="en-GB" sz="1800" dirty="0"/>
              <a:t> K, 26 kg ha</a:t>
            </a:r>
            <a:r>
              <a:rPr lang="en-GB" sz="1800" baseline="30000" dirty="0"/>
              <a:t>-1</a:t>
            </a:r>
            <a:r>
              <a:rPr lang="en-GB" sz="1800" dirty="0"/>
              <a:t> P) + 1.5 t ha</a:t>
            </a:r>
            <a:r>
              <a:rPr lang="en-GB" sz="1800" baseline="30000" dirty="0"/>
              <a:t>-1</a:t>
            </a:r>
            <a:r>
              <a:rPr lang="en-GB" sz="1800" dirty="0"/>
              <a:t> of dolomitic </a:t>
            </a:r>
            <a:r>
              <a:rPr lang="en-GB" sz="1800" dirty="0" err="1"/>
              <a:t>calcarium</a:t>
            </a:r>
            <a:r>
              <a:rPr lang="en-GB" sz="1800" dirty="0"/>
              <a:t> (66.5% de Ca CO</a:t>
            </a:r>
            <a:r>
              <a:rPr lang="en-GB" sz="1800" baseline="-25000" dirty="0"/>
              <a:t>3</a:t>
            </a:r>
            <a:r>
              <a:rPr lang="en-GB" sz="1800" dirty="0"/>
              <a:t>, 32.5% de Ng CO</a:t>
            </a:r>
            <a:r>
              <a:rPr lang="en-GB" sz="1800" baseline="-25000" dirty="0"/>
              <a:t>3</a:t>
            </a:r>
            <a:r>
              <a:rPr lang="en-GB" sz="1800" dirty="0"/>
              <a:t>)</a:t>
            </a:r>
            <a:endParaRPr lang="en-GB" sz="700" dirty="0"/>
          </a:p>
          <a:p>
            <a:r>
              <a:rPr lang="en-GB" sz="2000" u="sng" dirty="0"/>
              <a:t>Productivity</a:t>
            </a:r>
            <a:endParaRPr lang="en-GB" sz="2000" dirty="0"/>
          </a:p>
          <a:p>
            <a:pPr lvl="1"/>
            <a:r>
              <a:rPr lang="en-GB" sz="1800" dirty="0"/>
              <a:t>According to the climatic classification of Portugal by Ribeiro e Tomé (2000) the trial locates in the “Centro </a:t>
            </a:r>
            <a:r>
              <a:rPr lang="en-GB" sz="1800" dirty="0" err="1"/>
              <a:t>Litoral</a:t>
            </a:r>
            <a:r>
              <a:rPr lang="en-GB" sz="1800" dirty="0"/>
              <a:t>” (CL) region</a:t>
            </a:r>
          </a:p>
          <a:p>
            <a:pPr lvl="1"/>
            <a:r>
              <a:rPr lang="en-GB" sz="1800" dirty="0"/>
              <a:t>Site index in the control plots is 23.2 and 24.6, respectively in blocks 1 and 2, close to the 99% percentile  for the region</a:t>
            </a:r>
          </a:p>
          <a:p>
            <a:endParaRPr lang="en-GB" sz="2000" dirty="0"/>
          </a:p>
          <a:p>
            <a:endParaRPr lang="en-GB" sz="600" dirty="0"/>
          </a:p>
          <a:p>
            <a:endParaRPr lang="en-GB" sz="5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0468">
                                            <p:txEl>
                                              <p:pRg st="0" end="0"/>
                                            </p:txEl>
                                          </p:spTgt>
                                        </p:tgtEl>
                                        <p:attrNameLst>
                                          <p:attrName>style.visibility</p:attrName>
                                        </p:attrNameLst>
                                      </p:cBhvr>
                                      <p:to>
                                        <p:strVal val="visible"/>
                                      </p:to>
                                    </p:set>
                                    <p:animEffect transition="in" filter="wipe(left)">
                                      <p:cBhvr>
                                        <p:cTn id="7" dur="500"/>
                                        <p:tgtEl>
                                          <p:spTgt spid="19046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0468">
                                            <p:txEl>
                                              <p:pRg st="1" end="1"/>
                                            </p:txEl>
                                          </p:spTgt>
                                        </p:tgtEl>
                                        <p:attrNameLst>
                                          <p:attrName>style.visibility</p:attrName>
                                        </p:attrNameLst>
                                      </p:cBhvr>
                                      <p:to>
                                        <p:strVal val="visible"/>
                                      </p:to>
                                    </p:set>
                                    <p:animEffect transition="in" filter="wipe(left)">
                                      <p:cBhvr>
                                        <p:cTn id="12" dur="500"/>
                                        <p:tgtEl>
                                          <p:spTgt spid="190468">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0468">
                                            <p:txEl>
                                              <p:pRg st="2" end="2"/>
                                            </p:txEl>
                                          </p:spTgt>
                                        </p:tgtEl>
                                        <p:attrNameLst>
                                          <p:attrName>style.visibility</p:attrName>
                                        </p:attrNameLst>
                                      </p:cBhvr>
                                      <p:to>
                                        <p:strVal val="visible"/>
                                      </p:to>
                                    </p:set>
                                    <p:animEffect transition="in" filter="wipe(left)">
                                      <p:cBhvr>
                                        <p:cTn id="17" dur="500"/>
                                        <p:tgtEl>
                                          <p:spTgt spid="19046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90468">
                                            <p:txEl>
                                              <p:pRg st="3" end="3"/>
                                            </p:txEl>
                                          </p:spTgt>
                                        </p:tgtEl>
                                        <p:attrNameLst>
                                          <p:attrName>style.visibility</p:attrName>
                                        </p:attrNameLst>
                                      </p:cBhvr>
                                      <p:to>
                                        <p:strVal val="visible"/>
                                      </p:to>
                                    </p:set>
                                    <p:animEffect transition="in" filter="wipe(left)">
                                      <p:cBhvr>
                                        <p:cTn id="22" dur="500"/>
                                        <p:tgtEl>
                                          <p:spTgt spid="190468">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90468">
                                            <p:txEl>
                                              <p:pRg st="4" end="4"/>
                                            </p:txEl>
                                          </p:spTgt>
                                        </p:tgtEl>
                                        <p:attrNameLst>
                                          <p:attrName>style.visibility</p:attrName>
                                        </p:attrNameLst>
                                      </p:cBhvr>
                                      <p:to>
                                        <p:strVal val="visible"/>
                                      </p:to>
                                    </p:set>
                                    <p:animEffect transition="in" filter="wipe(left)">
                                      <p:cBhvr>
                                        <p:cTn id="27" dur="500"/>
                                        <p:tgtEl>
                                          <p:spTgt spid="19046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90468">
                                            <p:txEl>
                                              <p:pRg st="5" end="5"/>
                                            </p:txEl>
                                          </p:spTgt>
                                        </p:tgtEl>
                                        <p:attrNameLst>
                                          <p:attrName>style.visibility</p:attrName>
                                        </p:attrNameLst>
                                      </p:cBhvr>
                                      <p:to>
                                        <p:strVal val="visible"/>
                                      </p:to>
                                    </p:set>
                                    <p:animEffect transition="in" filter="wipe(left)">
                                      <p:cBhvr>
                                        <p:cTn id="32" dur="500"/>
                                        <p:tgtEl>
                                          <p:spTgt spid="19046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90468">
                                            <p:txEl>
                                              <p:pRg st="6" end="6"/>
                                            </p:txEl>
                                          </p:spTgt>
                                        </p:tgtEl>
                                        <p:attrNameLst>
                                          <p:attrName>style.visibility</p:attrName>
                                        </p:attrNameLst>
                                      </p:cBhvr>
                                      <p:to>
                                        <p:strVal val="visible"/>
                                      </p:to>
                                    </p:set>
                                    <p:animEffect transition="in" filter="wipe(left)">
                                      <p:cBhvr>
                                        <p:cTn id="37" dur="500"/>
                                        <p:tgtEl>
                                          <p:spTgt spid="19046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468" grpId="0" build="p" bldLvl="3"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9682" name="Rectangle 1026"/>
          <p:cNvSpPr>
            <a:spLocks noGrp="1" noChangeArrowheads="1"/>
          </p:cNvSpPr>
          <p:nvPr>
            <p:ph type="title"/>
          </p:nvPr>
        </p:nvSpPr>
        <p:spPr/>
        <p:txBody>
          <a:bodyPr/>
          <a:lstStyle/>
          <a:p>
            <a:r>
              <a:rPr lang="en-US" dirty="0"/>
              <a:t>Optimization of productivity trial</a:t>
            </a:r>
          </a:p>
        </p:txBody>
      </p:sp>
      <p:sp>
        <p:nvSpPr>
          <p:cNvPr id="2" name="Content Placeholder 1">
            <a:extLst>
              <a:ext uri="{FF2B5EF4-FFF2-40B4-BE49-F238E27FC236}">
                <a16:creationId xmlns:a16="http://schemas.microsoft.com/office/drawing/2014/main" id="{DAE31965-7A1E-42E4-BD5D-26EA7C5BF392}"/>
              </a:ext>
            </a:extLst>
          </p:cNvPr>
          <p:cNvSpPr>
            <a:spLocks noGrp="1"/>
          </p:cNvSpPr>
          <p:nvPr>
            <p:ph idx="1"/>
          </p:nvPr>
        </p:nvSpPr>
        <p:spPr/>
        <p:txBody>
          <a:bodyPr/>
          <a:lstStyle/>
          <a:p>
            <a:pPr marL="0" indent="0">
              <a:buNone/>
            </a:pPr>
            <a:r>
              <a:rPr lang="pt-PT" dirty="0"/>
              <a:t> </a:t>
            </a:r>
            <a:endParaRPr lang="en-GB" dirty="0"/>
          </a:p>
        </p:txBody>
      </p:sp>
      <p:pic>
        <p:nvPicPr>
          <p:cNvPr id="199685" name="Picture 102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76401" y="2006600"/>
            <a:ext cx="8882063" cy="454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9686" name="Text Box 1030"/>
          <p:cNvSpPr txBox="1">
            <a:spLocks noChangeArrowheads="1"/>
          </p:cNvSpPr>
          <p:nvPr/>
        </p:nvSpPr>
        <p:spPr bwMode="auto">
          <a:xfrm>
            <a:off x="2057400" y="1676400"/>
            <a:ext cx="830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b="1" dirty="0">
                <a:latin typeface="Trebuchet MS" pitchFamily="34" charset="0"/>
              </a:rPr>
              <a:t>Site index of the trial within the C</a:t>
            </a:r>
            <a:r>
              <a:rPr lang="pt-PT" b="1" dirty="0">
                <a:latin typeface="Trebuchet MS" pitchFamily="34" charset="0"/>
              </a:rPr>
              <a:t>L region</a:t>
            </a:r>
            <a:endParaRPr lang="en-US" b="1" dirty="0">
              <a:latin typeface="Trebuchet MS" pitchFamily="34" charset="0"/>
            </a:endParaRPr>
          </a:p>
        </p:txBody>
      </p:sp>
      <p:sp>
        <p:nvSpPr>
          <p:cNvPr id="199687" name="Oval 1031"/>
          <p:cNvSpPr>
            <a:spLocks noChangeArrowheads="1"/>
          </p:cNvSpPr>
          <p:nvPr/>
        </p:nvSpPr>
        <p:spPr bwMode="auto">
          <a:xfrm>
            <a:off x="3854450" y="3376614"/>
            <a:ext cx="122238" cy="122237"/>
          </a:xfrm>
          <a:prstGeom prst="ellipse">
            <a:avLst/>
          </a:prstGeom>
          <a:solidFill>
            <a:srgbClr val="FF33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rebuchet MS" panose="020B0603020202020204" pitchFamily="34" charset="0"/>
            </a:endParaRPr>
          </a:p>
        </p:txBody>
      </p:sp>
      <p:sp>
        <p:nvSpPr>
          <p:cNvPr id="199688" name="Line 1032"/>
          <p:cNvSpPr>
            <a:spLocks noChangeShapeType="1"/>
          </p:cNvSpPr>
          <p:nvPr/>
        </p:nvSpPr>
        <p:spPr bwMode="auto">
          <a:xfrm flipV="1">
            <a:off x="3913188" y="3008313"/>
            <a:ext cx="0" cy="2209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rebuchet MS" panose="020B0603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99688"/>
                                        </p:tgtEl>
                                        <p:attrNameLst>
                                          <p:attrName>style.visibility</p:attrName>
                                        </p:attrNameLst>
                                      </p:cBhvr>
                                      <p:to>
                                        <p:strVal val="visible"/>
                                      </p:to>
                                    </p:set>
                                    <p:animEffect transition="in" filter="wipe(down)">
                                      <p:cBhvr>
                                        <p:cTn id="7" dur="500"/>
                                        <p:tgtEl>
                                          <p:spTgt spid="19968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1996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687" grpId="0" animBg="1"/>
      <p:bldP spid="199688" grpId="0" animBg="1"/>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6611" name="Rectangle 1027"/>
          <p:cNvSpPr>
            <a:spLocks noGrp="1" noChangeArrowheads="1"/>
          </p:cNvSpPr>
          <p:nvPr>
            <p:ph type="title"/>
          </p:nvPr>
        </p:nvSpPr>
        <p:spPr>
          <a:ln/>
          <a:extLst>
            <a:ext uri="{91240B29-F687-4F45-9708-019B960494DF}">
              <a14:hiddenLine xmlns:a14="http://schemas.microsoft.com/office/drawing/2010/main" w="76200" cmpd="sng">
                <a:solidFill>
                  <a:schemeClr val="tx1"/>
                </a:solidFill>
                <a:miter lim="800000"/>
                <a:headEnd/>
                <a:tailEnd/>
              </a14:hiddenLine>
            </a:ext>
          </a:extLst>
        </p:spPr>
        <p:txBody>
          <a:bodyPr/>
          <a:lstStyle/>
          <a:p>
            <a:r>
              <a:rPr lang="en-GB" dirty="0"/>
              <a:t>Optimization of productivity trial</a:t>
            </a:r>
          </a:p>
        </p:txBody>
      </p:sp>
      <p:sp>
        <p:nvSpPr>
          <p:cNvPr id="196612" name="Rectangle 1028"/>
          <p:cNvSpPr>
            <a:spLocks noGrp="1" noChangeArrowheads="1"/>
          </p:cNvSpPr>
          <p:nvPr>
            <p:ph type="body" idx="1"/>
          </p:nvPr>
        </p:nvSpPr>
        <p:spPr/>
        <p:txBody>
          <a:bodyPr/>
          <a:lstStyle/>
          <a:p>
            <a:r>
              <a:rPr lang="en-GB" sz="2000" u="sng" dirty="0"/>
              <a:t>Experimental design - treatments</a:t>
            </a:r>
            <a:endParaRPr lang="en-GB" sz="2000" dirty="0"/>
          </a:p>
          <a:p>
            <a:pPr lvl="1"/>
            <a:endParaRPr lang="en-GB" sz="600" dirty="0"/>
          </a:p>
          <a:p>
            <a:pPr lvl="1"/>
            <a:r>
              <a:rPr lang="en-GB" sz="1800" dirty="0"/>
              <a:t>Control:</a:t>
            </a:r>
          </a:p>
          <a:p>
            <a:pPr lvl="2"/>
            <a:r>
              <a:rPr lang="en-GB" sz="1600" dirty="0"/>
              <a:t>No irrigation and just the “normal” fertilization at planting</a:t>
            </a:r>
            <a:endParaRPr lang="en-GB" sz="600" dirty="0"/>
          </a:p>
          <a:p>
            <a:pPr lvl="1"/>
            <a:r>
              <a:rPr lang="en-GB" sz="1800" u="sng" dirty="0"/>
              <a:t>Solid fertilization:</a:t>
            </a:r>
          </a:p>
          <a:p>
            <a:pPr lvl="2"/>
            <a:r>
              <a:rPr lang="en-GB" sz="1600" dirty="0"/>
              <a:t>(N, P, K, Ca, Mg) applied in March and October of each year, with the amount estimated using the </a:t>
            </a:r>
            <a:r>
              <a:rPr lang="en-GB" sz="1600" dirty="0" err="1"/>
              <a:t>Ingestad’s</a:t>
            </a:r>
            <a:r>
              <a:rPr lang="en-GB" sz="1600" dirty="0"/>
              <a:t> theory</a:t>
            </a:r>
            <a:endParaRPr lang="en-GB" sz="600" u="sng" dirty="0"/>
          </a:p>
          <a:p>
            <a:pPr lvl="1"/>
            <a:r>
              <a:rPr lang="en-GB" sz="1800" u="sng" dirty="0"/>
              <a:t>Irrigation</a:t>
            </a:r>
          </a:p>
          <a:p>
            <a:pPr lvl="2"/>
            <a:r>
              <a:rPr lang="en-GB" sz="1600" dirty="0"/>
              <a:t>Drip irrigation between April and October in order to maintain water content at least at 80% of field capacity</a:t>
            </a:r>
            <a:endParaRPr lang="en-GB" sz="600" dirty="0"/>
          </a:p>
          <a:p>
            <a:pPr lvl="1"/>
            <a:r>
              <a:rPr lang="en-GB" sz="1800" dirty="0"/>
              <a:t>Irrigation + fertilization:</a:t>
            </a:r>
          </a:p>
          <a:p>
            <a:pPr lvl="2"/>
            <a:r>
              <a:rPr lang="en-GB" sz="1600" dirty="0"/>
              <a:t>Irrigation as in the irrigation treatment + weekly application of </a:t>
            </a:r>
            <a:r>
              <a:rPr lang="en-GB" sz="1600" dirty="0" err="1"/>
              <a:t>liquis</a:t>
            </a:r>
            <a:r>
              <a:rPr lang="en-GB" sz="1600" dirty="0"/>
              <a:t> fertilizer jointly with the irrigation</a:t>
            </a:r>
          </a:p>
          <a:p>
            <a:pPr lvl="2"/>
            <a:endParaRPr lang="en-GB" sz="1600" dirty="0"/>
          </a:p>
          <a:p>
            <a:pPr lvl="2"/>
            <a:endParaRPr lang="en-GB" sz="1600" dirty="0"/>
          </a:p>
          <a:p>
            <a:pPr lvl="1"/>
            <a:endParaRPr lang="en-GB" sz="1800" dirty="0"/>
          </a:p>
          <a:p>
            <a:pPr lvl="1"/>
            <a:endParaRPr lang="en-GB" sz="1800" dirty="0"/>
          </a:p>
          <a:p>
            <a:pPr lvl="1"/>
            <a:endParaRPr lang="en-GB" sz="1800" dirty="0"/>
          </a:p>
          <a:p>
            <a:pPr lvl="1"/>
            <a:endParaRPr lang="en-GB" sz="1800" dirty="0"/>
          </a:p>
          <a:p>
            <a:pPr lvl="1"/>
            <a:endParaRPr lang="en-GB" sz="1800" dirty="0"/>
          </a:p>
          <a:p>
            <a:pPr lvl="1"/>
            <a:endParaRPr lang="en-GB" sz="700" dirty="0"/>
          </a:p>
          <a:p>
            <a:pPr lvl="1"/>
            <a:endParaRPr lang="en-GB" sz="1800" dirty="0"/>
          </a:p>
          <a:p>
            <a:pPr lvl="1"/>
            <a:endParaRPr lang="en-GB" sz="1800" dirty="0"/>
          </a:p>
          <a:p>
            <a:pPr lvl="1"/>
            <a:endParaRPr lang="en-GB" sz="600" dirty="0"/>
          </a:p>
          <a:p>
            <a:endParaRPr lang="en-GB" sz="600" dirty="0"/>
          </a:p>
          <a:p>
            <a:endParaRPr lang="en-GB" sz="500"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6612">
                                            <p:txEl>
                                              <p:pRg st="0" end="0"/>
                                            </p:txEl>
                                          </p:spTgt>
                                        </p:tgtEl>
                                        <p:attrNameLst>
                                          <p:attrName>style.visibility</p:attrName>
                                        </p:attrNameLst>
                                      </p:cBhvr>
                                      <p:to>
                                        <p:strVal val="visible"/>
                                      </p:to>
                                    </p:set>
                                    <p:animEffect transition="in" filter="wipe(left)">
                                      <p:cBhvr>
                                        <p:cTn id="7" dur="500"/>
                                        <p:tgtEl>
                                          <p:spTgt spid="19661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6612">
                                            <p:txEl>
                                              <p:pRg st="2" end="2"/>
                                            </p:txEl>
                                          </p:spTgt>
                                        </p:tgtEl>
                                        <p:attrNameLst>
                                          <p:attrName>style.visibility</p:attrName>
                                        </p:attrNameLst>
                                      </p:cBhvr>
                                      <p:to>
                                        <p:strVal val="visible"/>
                                      </p:to>
                                    </p:set>
                                    <p:animEffect transition="in" filter="wipe(left)">
                                      <p:cBhvr>
                                        <p:cTn id="12" dur="500"/>
                                        <p:tgtEl>
                                          <p:spTgt spid="19661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6612">
                                            <p:txEl>
                                              <p:pRg st="3" end="3"/>
                                            </p:txEl>
                                          </p:spTgt>
                                        </p:tgtEl>
                                        <p:attrNameLst>
                                          <p:attrName>style.visibility</p:attrName>
                                        </p:attrNameLst>
                                      </p:cBhvr>
                                      <p:to>
                                        <p:strVal val="visible"/>
                                      </p:to>
                                    </p:set>
                                    <p:animEffect transition="in" filter="wipe(left)">
                                      <p:cBhvr>
                                        <p:cTn id="17" dur="500"/>
                                        <p:tgtEl>
                                          <p:spTgt spid="196612">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96612">
                                            <p:txEl>
                                              <p:pRg st="4" end="4"/>
                                            </p:txEl>
                                          </p:spTgt>
                                        </p:tgtEl>
                                        <p:attrNameLst>
                                          <p:attrName>style.visibility</p:attrName>
                                        </p:attrNameLst>
                                      </p:cBhvr>
                                      <p:to>
                                        <p:strVal val="visible"/>
                                      </p:to>
                                    </p:set>
                                    <p:animEffect transition="in" filter="wipe(left)">
                                      <p:cBhvr>
                                        <p:cTn id="22" dur="500"/>
                                        <p:tgtEl>
                                          <p:spTgt spid="19661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96612">
                                            <p:txEl>
                                              <p:pRg st="5" end="5"/>
                                            </p:txEl>
                                          </p:spTgt>
                                        </p:tgtEl>
                                        <p:attrNameLst>
                                          <p:attrName>style.visibility</p:attrName>
                                        </p:attrNameLst>
                                      </p:cBhvr>
                                      <p:to>
                                        <p:strVal val="visible"/>
                                      </p:to>
                                    </p:set>
                                    <p:animEffect transition="in" filter="wipe(left)">
                                      <p:cBhvr>
                                        <p:cTn id="27" dur="500"/>
                                        <p:tgtEl>
                                          <p:spTgt spid="196612">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96612">
                                            <p:txEl>
                                              <p:pRg st="6" end="6"/>
                                            </p:txEl>
                                          </p:spTgt>
                                        </p:tgtEl>
                                        <p:attrNameLst>
                                          <p:attrName>style.visibility</p:attrName>
                                        </p:attrNameLst>
                                      </p:cBhvr>
                                      <p:to>
                                        <p:strVal val="visible"/>
                                      </p:to>
                                    </p:set>
                                    <p:animEffect transition="in" filter="wipe(left)">
                                      <p:cBhvr>
                                        <p:cTn id="32" dur="500"/>
                                        <p:tgtEl>
                                          <p:spTgt spid="196612">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96612">
                                            <p:txEl>
                                              <p:pRg st="7" end="7"/>
                                            </p:txEl>
                                          </p:spTgt>
                                        </p:tgtEl>
                                        <p:attrNameLst>
                                          <p:attrName>style.visibility</p:attrName>
                                        </p:attrNameLst>
                                      </p:cBhvr>
                                      <p:to>
                                        <p:strVal val="visible"/>
                                      </p:to>
                                    </p:set>
                                    <p:animEffect transition="in" filter="wipe(left)">
                                      <p:cBhvr>
                                        <p:cTn id="37" dur="500"/>
                                        <p:tgtEl>
                                          <p:spTgt spid="196612">
                                            <p:txEl>
                                              <p:pRg st="7" end="7"/>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96612">
                                            <p:txEl>
                                              <p:pRg st="8" end="8"/>
                                            </p:txEl>
                                          </p:spTgt>
                                        </p:tgtEl>
                                        <p:attrNameLst>
                                          <p:attrName>style.visibility</p:attrName>
                                        </p:attrNameLst>
                                      </p:cBhvr>
                                      <p:to>
                                        <p:strVal val="visible"/>
                                      </p:to>
                                    </p:set>
                                    <p:animEffect transition="in" filter="wipe(left)">
                                      <p:cBhvr>
                                        <p:cTn id="42" dur="500"/>
                                        <p:tgtEl>
                                          <p:spTgt spid="196612">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96612">
                                            <p:txEl>
                                              <p:pRg st="9" end="9"/>
                                            </p:txEl>
                                          </p:spTgt>
                                        </p:tgtEl>
                                        <p:attrNameLst>
                                          <p:attrName>style.visibility</p:attrName>
                                        </p:attrNameLst>
                                      </p:cBhvr>
                                      <p:to>
                                        <p:strVal val="visible"/>
                                      </p:to>
                                    </p:set>
                                    <p:animEffect transition="in" filter="wipe(left)">
                                      <p:cBhvr>
                                        <p:cTn id="47" dur="500"/>
                                        <p:tgtEl>
                                          <p:spTgt spid="19661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2" grpId="0" build="p" bldLvl="3"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7635" name="Rectangle 1027"/>
          <p:cNvSpPr>
            <a:spLocks noGrp="1" noChangeArrowheads="1"/>
          </p:cNvSpPr>
          <p:nvPr>
            <p:ph type="title"/>
          </p:nvPr>
        </p:nvSpPr>
        <p:spPr>
          <a:ln/>
          <a:extLst>
            <a:ext uri="{91240B29-F687-4F45-9708-019B960494DF}">
              <a14:hiddenLine xmlns:a14="http://schemas.microsoft.com/office/drawing/2010/main" w="76200" cmpd="sng">
                <a:solidFill>
                  <a:schemeClr val="tx1"/>
                </a:solidFill>
                <a:miter lim="800000"/>
                <a:headEnd/>
                <a:tailEnd/>
              </a14:hiddenLine>
            </a:ext>
          </a:extLst>
        </p:spPr>
        <p:txBody>
          <a:bodyPr/>
          <a:lstStyle/>
          <a:p>
            <a:r>
              <a:rPr lang="en-GB" dirty="0"/>
              <a:t>Optimization of productivity trial</a:t>
            </a:r>
          </a:p>
        </p:txBody>
      </p:sp>
      <p:sp>
        <p:nvSpPr>
          <p:cNvPr id="197636" name="Rectangle 1028"/>
          <p:cNvSpPr>
            <a:spLocks noGrp="1" noChangeArrowheads="1"/>
          </p:cNvSpPr>
          <p:nvPr>
            <p:ph type="body" idx="1"/>
          </p:nvPr>
        </p:nvSpPr>
        <p:spPr/>
        <p:txBody>
          <a:bodyPr/>
          <a:lstStyle/>
          <a:p>
            <a:r>
              <a:rPr lang="en-GB" u="sng" dirty="0"/>
              <a:t>Experimental design - design</a:t>
            </a:r>
            <a:endParaRPr lang="en-GB" dirty="0"/>
          </a:p>
          <a:p>
            <a:pPr lvl="1"/>
            <a:endParaRPr lang="en-GB" sz="700" dirty="0"/>
          </a:p>
          <a:p>
            <a:pPr lvl="1"/>
            <a:r>
              <a:rPr lang="en-GB" dirty="0"/>
              <a:t>Complete randomized blocks with 2 replicates</a:t>
            </a:r>
            <a:endParaRPr lang="en-GB" sz="800" dirty="0"/>
          </a:p>
          <a:p>
            <a:pPr lvl="1"/>
            <a:r>
              <a:rPr lang="en-GB" dirty="0"/>
              <a:t>Each main plot includes 121 (11x11) trees, plus a border line (area: 1089 m</a:t>
            </a:r>
            <a:r>
              <a:rPr lang="en-GB" baseline="30000" dirty="0"/>
              <a:t>2</a:t>
            </a:r>
            <a:r>
              <a:rPr lang="en-GB" dirty="0"/>
              <a:t>)</a:t>
            </a:r>
            <a:endParaRPr lang="en-GB" sz="800" dirty="0"/>
          </a:p>
          <a:p>
            <a:pPr lvl="1"/>
            <a:r>
              <a:rPr lang="en-GB" dirty="0"/>
              <a:t>Contiguous to each plot a smaller plot was established for destructive samplings, initially with a 1.5x1.5 m spacing, later reduced to a 3x3 m spacing and receiving the same treatment</a:t>
            </a:r>
            <a:endParaRPr lang="en-GB" sz="800" dirty="0"/>
          </a:p>
          <a:p>
            <a:pPr lvl="1"/>
            <a:r>
              <a:rPr lang="en-GB" dirty="0"/>
              <a:t>The total area of the trial was approximately 1 ha</a:t>
            </a:r>
          </a:p>
          <a:p>
            <a:pPr lvl="1"/>
            <a:endParaRPr lang="en-GB" dirty="0"/>
          </a:p>
          <a:p>
            <a:pPr lvl="1"/>
            <a:endParaRPr lang="en-GB" dirty="0"/>
          </a:p>
          <a:p>
            <a:pPr lvl="1"/>
            <a:endParaRPr lang="en-GB" dirty="0"/>
          </a:p>
          <a:p>
            <a:pPr lvl="1"/>
            <a:endParaRPr lang="en-GB" dirty="0"/>
          </a:p>
          <a:p>
            <a:pPr lvl="1"/>
            <a:endParaRPr lang="en-GB" dirty="0"/>
          </a:p>
          <a:p>
            <a:pPr lvl="1"/>
            <a:endParaRPr lang="en-GB" sz="800" dirty="0"/>
          </a:p>
          <a:p>
            <a:pPr lvl="1"/>
            <a:endParaRPr lang="en-GB" dirty="0"/>
          </a:p>
          <a:p>
            <a:pPr lvl="1"/>
            <a:endParaRPr lang="en-GB" dirty="0"/>
          </a:p>
          <a:p>
            <a:pPr lvl="1"/>
            <a:endParaRPr lang="en-GB" sz="700" dirty="0"/>
          </a:p>
          <a:p>
            <a:endParaRPr lang="en-GB" sz="700" dirty="0"/>
          </a:p>
          <a:p>
            <a:endParaRPr lang="en-GB" sz="600"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7636">
                                            <p:txEl>
                                              <p:pRg st="0" end="0"/>
                                            </p:txEl>
                                          </p:spTgt>
                                        </p:tgtEl>
                                        <p:attrNameLst>
                                          <p:attrName>style.visibility</p:attrName>
                                        </p:attrNameLst>
                                      </p:cBhvr>
                                      <p:to>
                                        <p:strVal val="visible"/>
                                      </p:to>
                                    </p:set>
                                    <p:animEffect transition="in" filter="wipe(left)">
                                      <p:cBhvr>
                                        <p:cTn id="7" dur="500"/>
                                        <p:tgtEl>
                                          <p:spTgt spid="19763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7636">
                                            <p:txEl>
                                              <p:pRg st="2" end="2"/>
                                            </p:txEl>
                                          </p:spTgt>
                                        </p:tgtEl>
                                        <p:attrNameLst>
                                          <p:attrName>style.visibility</p:attrName>
                                        </p:attrNameLst>
                                      </p:cBhvr>
                                      <p:to>
                                        <p:strVal val="visible"/>
                                      </p:to>
                                    </p:set>
                                    <p:animEffect transition="in" filter="wipe(left)">
                                      <p:cBhvr>
                                        <p:cTn id="12" dur="500"/>
                                        <p:tgtEl>
                                          <p:spTgt spid="197636">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7636">
                                            <p:txEl>
                                              <p:pRg st="3" end="3"/>
                                            </p:txEl>
                                          </p:spTgt>
                                        </p:tgtEl>
                                        <p:attrNameLst>
                                          <p:attrName>style.visibility</p:attrName>
                                        </p:attrNameLst>
                                      </p:cBhvr>
                                      <p:to>
                                        <p:strVal val="visible"/>
                                      </p:to>
                                    </p:set>
                                    <p:animEffect transition="in" filter="wipe(left)">
                                      <p:cBhvr>
                                        <p:cTn id="17" dur="500"/>
                                        <p:tgtEl>
                                          <p:spTgt spid="197636">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97636">
                                            <p:txEl>
                                              <p:pRg st="4" end="4"/>
                                            </p:txEl>
                                          </p:spTgt>
                                        </p:tgtEl>
                                        <p:attrNameLst>
                                          <p:attrName>style.visibility</p:attrName>
                                        </p:attrNameLst>
                                      </p:cBhvr>
                                      <p:to>
                                        <p:strVal val="visible"/>
                                      </p:to>
                                    </p:set>
                                    <p:animEffect transition="in" filter="wipe(left)">
                                      <p:cBhvr>
                                        <p:cTn id="22" dur="500"/>
                                        <p:tgtEl>
                                          <p:spTgt spid="197636">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97636">
                                            <p:txEl>
                                              <p:pRg st="5" end="5"/>
                                            </p:txEl>
                                          </p:spTgt>
                                        </p:tgtEl>
                                        <p:attrNameLst>
                                          <p:attrName>style.visibility</p:attrName>
                                        </p:attrNameLst>
                                      </p:cBhvr>
                                      <p:to>
                                        <p:strVal val="visible"/>
                                      </p:to>
                                    </p:set>
                                    <p:animEffect transition="in" filter="wipe(left)">
                                      <p:cBhvr>
                                        <p:cTn id="27" dur="500"/>
                                        <p:tgtEl>
                                          <p:spTgt spid="19763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636" grpId="0" build="p" bldLvl="3"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2994" name="Rectangle 1026"/>
          <p:cNvSpPr>
            <a:spLocks noGrp="1" noChangeArrowheads="1"/>
          </p:cNvSpPr>
          <p:nvPr>
            <p:ph type="title"/>
          </p:nvPr>
        </p:nvSpPr>
        <p:spPr>
          <a:ln/>
          <a:extLst>
            <a:ext uri="{91240B29-F687-4F45-9708-019B960494DF}">
              <a14:hiddenLine xmlns:a14="http://schemas.microsoft.com/office/drawing/2010/main" w="76200" cmpd="sng">
                <a:solidFill>
                  <a:schemeClr val="tx1"/>
                </a:solidFill>
                <a:miter lim="800000"/>
                <a:headEnd/>
                <a:tailEnd/>
              </a14:hiddenLine>
            </a:ext>
          </a:extLst>
        </p:spPr>
        <p:txBody>
          <a:bodyPr/>
          <a:lstStyle/>
          <a:p>
            <a:r>
              <a:rPr lang="en-GB" dirty="0"/>
              <a:t>Optimization of productivity trial</a:t>
            </a:r>
          </a:p>
        </p:txBody>
      </p:sp>
      <p:sp>
        <p:nvSpPr>
          <p:cNvPr id="212995" name="Rectangle 1027"/>
          <p:cNvSpPr>
            <a:spLocks noGrp="1" noChangeArrowheads="1"/>
          </p:cNvSpPr>
          <p:nvPr>
            <p:ph type="body" idx="1"/>
          </p:nvPr>
        </p:nvSpPr>
        <p:spPr>
          <a:xfrm>
            <a:off x="2133600" y="1676400"/>
            <a:ext cx="7924800" cy="541338"/>
          </a:xfrm>
          <a:solidFill>
            <a:schemeClr val="bg1"/>
          </a:solidFill>
        </p:spPr>
        <p:txBody>
          <a:bodyPr/>
          <a:lstStyle/>
          <a:p>
            <a:pPr algn="ctr">
              <a:buFontTx/>
              <a:buNone/>
            </a:pPr>
            <a:r>
              <a:rPr lang="en-GB" u="sng" dirty="0"/>
              <a:t>Some results</a:t>
            </a:r>
            <a:endParaRPr lang="en-GB" dirty="0"/>
          </a:p>
          <a:p>
            <a:pPr lvl="1" algn="ctr"/>
            <a:endParaRPr lang="en-GB" dirty="0"/>
          </a:p>
          <a:p>
            <a:pPr lvl="1" algn="ctr"/>
            <a:endParaRPr lang="en-GB" dirty="0"/>
          </a:p>
          <a:p>
            <a:pPr lvl="1" algn="ctr"/>
            <a:endParaRPr lang="en-GB" dirty="0"/>
          </a:p>
          <a:p>
            <a:pPr lvl="1" algn="ctr"/>
            <a:endParaRPr lang="en-GB" sz="800" dirty="0"/>
          </a:p>
          <a:p>
            <a:pPr lvl="1" algn="ctr"/>
            <a:endParaRPr lang="en-GB" dirty="0"/>
          </a:p>
          <a:p>
            <a:pPr lvl="1" algn="ctr"/>
            <a:endParaRPr lang="en-GB" dirty="0"/>
          </a:p>
          <a:p>
            <a:pPr lvl="1" algn="ctr"/>
            <a:endParaRPr lang="en-GB" sz="700" dirty="0"/>
          </a:p>
          <a:p>
            <a:pPr algn="ctr"/>
            <a:endParaRPr lang="en-GB" sz="700" dirty="0"/>
          </a:p>
          <a:p>
            <a:pPr algn="ctr"/>
            <a:endParaRPr lang="en-GB" sz="600" dirty="0"/>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ChangeArrowheads="1"/>
          </p:cNvSpPr>
          <p:nvPr>
            <p:ph type="title"/>
          </p:nvPr>
        </p:nvSpPr>
        <p:spPr/>
        <p:txBody>
          <a:bodyPr/>
          <a:lstStyle/>
          <a:p>
            <a:r>
              <a:rPr lang="en-US" dirty="0"/>
              <a:t>Optimization of productivity trial</a:t>
            </a:r>
            <a:br>
              <a:rPr lang="en-US" dirty="0"/>
            </a:br>
            <a:r>
              <a:rPr lang="pt-PT" sz="2000" dirty="0"/>
              <a:t>dominant height in the trial “over” permanent plots 3x3 (x)</a:t>
            </a:r>
            <a:endParaRPr lang="en-US" sz="2000" dirty="0"/>
          </a:p>
        </p:txBody>
      </p:sp>
      <p:sp>
        <p:nvSpPr>
          <p:cNvPr id="2" name="Content Placeholder 1">
            <a:extLst>
              <a:ext uri="{FF2B5EF4-FFF2-40B4-BE49-F238E27FC236}">
                <a16:creationId xmlns:a16="http://schemas.microsoft.com/office/drawing/2014/main" id="{76AB0BCB-D5AB-411D-93AA-A7A239213FE6}"/>
              </a:ext>
            </a:extLst>
          </p:cNvPr>
          <p:cNvSpPr>
            <a:spLocks noGrp="1"/>
          </p:cNvSpPr>
          <p:nvPr>
            <p:ph idx="1"/>
          </p:nvPr>
        </p:nvSpPr>
        <p:spPr/>
        <p:txBody>
          <a:bodyPr/>
          <a:lstStyle/>
          <a:p>
            <a:pPr marL="0" indent="0">
              <a:buNone/>
            </a:pPr>
            <a:r>
              <a:rPr lang="pt-PT" dirty="0"/>
              <a:t> </a:t>
            </a:r>
            <a:endParaRPr lang="en-GB" dirty="0"/>
          </a:p>
        </p:txBody>
      </p:sp>
      <p:pic>
        <p:nvPicPr>
          <p:cNvPr id="24371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2575" y="1580781"/>
            <a:ext cx="6599238" cy="4970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43717"/>
                                        </p:tgtEl>
                                        <p:attrNameLst>
                                          <p:attrName>style.visibility</p:attrName>
                                        </p:attrNameLst>
                                      </p:cBhvr>
                                      <p:to>
                                        <p:strVal val="visible"/>
                                      </p:to>
                                    </p:set>
                                    <p:animEffect transition="in" filter="dissolve">
                                      <p:cBhvr>
                                        <p:cTn id="7" dur="500"/>
                                        <p:tgtEl>
                                          <p:spTgt spid="2437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1026"/>
          <p:cNvSpPr>
            <a:spLocks noGrp="1" noChangeArrowheads="1"/>
          </p:cNvSpPr>
          <p:nvPr>
            <p:ph type="title"/>
          </p:nvPr>
        </p:nvSpPr>
        <p:spPr/>
        <p:txBody>
          <a:bodyPr/>
          <a:lstStyle/>
          <a:p>
            <a:r>
              <a:rPr lang="en-US" dirty="0"/>
              <a:t>Optimization of productivity trial</a:t>
            </a:r>
            <a:br>
              <a:rPr lang="en-US" dirty="0"/>
            </a:br>
            <a:r>
              <a:rPr lang="en-US" sz="2000" dirty="0"/>
              <a:t>quadratic mean diameter </a:t>
            </a:r>
            <a:r>
              <a:rPr lang="pt-PT" sz="2000" dirty="0"/>
              <a:t>in the trial “over” permanent plots 3x3 (x)</a:t>
            </a:r>
            <a:endParaRPr lang="en-US" sz="2000" dirty="0"/>
          </a:p>
        </p:txBody>
      </p:sp>
      <p:sp>
        <p:nvSpPr>
          <p:cNvPr id="2" name="Content Placeholder 1">
            <a:extLst>
              <a:ext uri="{FF2B5EF4-FFF2-40B4-BE49-F238E27FC236}">
                <a16:creationId xmlns:a16="http://schemas.microsoft.com/office/drawing/2014/main" id="{D51D413A-AFD6-41A2-921E-2285FEEC5BE8}"/>
              </a:ext>
            </a:extLst>
          </p:cNvPr>
          <p:cNvSpPr>
            <a:spLocks noGrp="1"/>
          </p:cNvSpPr>
          <p:nvPr>
            <p:ph idx="1"/>
          </p:nvPr>
        </p:nvSpPr>
        <p:spPr/>
        <p:txBody>
          <a:bodyPr/>
          <a:lstStyle/>
          <a:p>
            <a:pPr marL="0" indent="0">
              <a:buNone/>
            </a:pPr>
            <a:r>
              <a:rPr lang="pt-PT" dirty="0"/>
              <a:t> </a:t>
            </a:r>
            <a:endParaRPr lang="en-GB" dirty="0"/>
          </a:p>
        </p:txBody>
      </p:sp>
      <p:pic>
        <p:nvPicPr>
          <p:cNvPr id="237575" name="Picture 10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1587335"/>
            <a:ext cx="6618288" cy="4987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37575"/>
                                        </p:tgtEl>
                                        <p:attrNameLst>
                                          <p:attrName>style.visibility</p:attrName>
                                        </p:attrNameLst>
                                      </p:cBhvr>
                                      <p:to>
                                        <p:strVal val="visible"/>
                                      </p:to>
                                    </p:set>
                                    <p:animEffect transition="in" filter="dissolve">
                                      <p:cBhvr>
                                        <p:cTn id="7" dur="500"/>
                                        <p:tgtEl>
                                          <p:spTgt spid="2375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0C97436-5DB3-4E9C-A76C-6BA137BE9E05}"/>
              </a:ext>
            </a:extLst>
          </p:cNvPr>
          <p:cNvSpPr>
            <a:spLocks noGrp="1"/>
          </p:cNvSpPr>
          <p:nvPr>
            <p:ph idx="1"/>
          </p:nvPr>
        </p:nvSpPr>
        <p:spPr/>
        <p:txBody>
          <a:bodyPr/>
          <a:lstStyle/>
          <a:p>
            <a:pPr marL="0" indent="0">
              <a:buNone/>
            </a:pPr>
            <a:r>
              <a:rPr lang="pt-PT" dirty="0"/>
              <a:t> </a:t>
            </a:r>
            <a:endParaRPr lang="en-GB" dirty="0"/>
          </a:p>
        </p:txBody>
      </p:sp>
      <p:pic>
        <p:nvPicPr>
          <p:cNvPr id="43039" name="Picture 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1" y="2057401"/>
            <a:ext cx="6913563" cy="429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3041" name="Group 33"/>
          <p:cNvGrpSpPr>
            <a:grpSpLocks/>
          </p:cNvGrpSpPr>
          <p:nvPr/>
        </p:nvGrpSpPr>
        <p:grpSpPr bwMode="auto">
          <a:xfrm>
            <a:off x="3200400" y="2133601"/>
            <a:ext cx="7467600" cy="4405313"/>
            <a:chOff x="1008" y="1344"/>
            <a:chExt cx="4704" cy="2775"/>
          </a:xfrm>
        </p:grpSpPr>
        <p:sp>
          <p:nvSpPr>
            <p:cNvPr id="43013" name="Text Box 5"/>
            <p:cNvSpPr txBox="1">
              <a:spLocks noChangeArrowheads="1"/>
            </p:cNvSpPr>
            <p:nvPr/>
          </p:nvSpPr>
          <p:spPr bwMode="auto">
            <a:xfrm rot="-21591865">
              <a:off x="3024" y="3888"/>
              <a:ext cx="268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1800" b="1">
                  <a:solidFill>
                    <a:srgbClr val="008000"/>
                  </a:solidFill>
                  <a:latin typeface="Trebuchet MS" panose="020B0603020202020204" pitchFamily="34" charset="0"/>
                </a:rPr>
                <a:t>Adapted from Powers, 1999</a:t>
              </a:r>
            </a:p>
          </p:txBody>
        </p:sp>
        <p:sp>
          <p:nvSpPr>
            <p:cNvPr id="43036" name="Line 28"/>
            <p:cNvSpPr>
              <a:spLocks noChangeShapeType="1"/>
            </p:cNvSpPr>
            <p:nvPr/>
          </p:nvSpPr>
          <p:spPr bwMode="auto">
            <a:xfrm>
              <a:off x="1008" y="1344"/>
              <a:ext cx="0" cy="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rebuchet MS" panose="020B0603020202020204" pitchFamily="34" charset="0"/>
              </a:endParaRPr>
            </a:p>
          </p:txBody>
        </p:sp>
        <p:sp>
          <p:nvSpPr>
            <p:cNvPr id="43037" name="Line 29"/>
            <p:cNvSpPr>
              <a:spLocks noChangeShapeType="1"/>
            </p:cNvSpPr>
            <p:nvPr/>
          </p:nvSpPr>
          <p:spPr bwMode="auto">
            <a:xfrm flipH="1">
              <a:off x="1008" y="3744"/>
              <a:ext cx="3648"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rebuchet MS" panose="020B0603020202020204" pitchFamily="34" charset="0"/>
              </a:endParaRPr>
            </a:p>
          </p:txBody>
        </p:sp>
      </p:grpSp>
      <p:sp>
        <p:nvSpPr>
          <p:cNvPr id="43040" name="Text Box 32"/>
          <p:cNvSpPr txBox="1">
            <a:spLocks noChangeArrowheads="1"/>
          </p:cNvSpPr>
          <p:nvPr/>
        </p:nvSpPr>
        <p:spPr bwMode="auto">
          <a:xfrm>
            <a:off x="2133600" y="1676400"/>
            <a:ext cx="807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altLang="en-US" b="1">
                <a:latin typeface="Trebuchet MS" panose="020B0603020202020204" pitchFamily="34" charset="0"/>
              </a:rPr>
              <a:t>Site productivity limited by stocking</a:t>
            </a:r>
          </a:p>
        </p:txBody>
      </p:sp>
      <p:sp>
        <p:nvSpPr>
          <p:cNvPr id="43010" name="Rectangle 2"/>
          <p:cNvSpPr>
            <a:spLocks noGrp="1" noChangeArrowheads="1"/>
          </p:cNvSpPr>
          <p:nvPr>
            <p:ph type="title"/>
          </p:nvPr>
        </p:nvSpPr>
        <p:spPr/>
        <p:txBody>
          <a:bodyPr/>
          <a:lstStyle/>
          <a:p>
            <a:r>
              <a:rPr lang="en-GB" altLang="en-US"/>
              <a:t>Site productivity</a:t>
            </a:r>
            <a:br>
              <a:rPr lang="en-GB" altLang="en-US"/>
            </a:br>
            <a:r>
              <a:rPr lang="en-GB" altLang="en-US"/>
              <a:t> </a:t>
            </a:r>
            <a:r>
              <a:rPr lang="en-GB" altLang="en-US" sz="2400"/>
              <a:t>actual and potential productivity</a:t>
            </a:r>
            <a:endParaRPr lang="en-US" altLang="en-US" sz="2400"/>
          </a:p>
        </p:txBody>
      </p:sp>
      <p:sp>
        <p:nvSpPr>
          <p:cNvPr id="43020" name="Line 12"/>
          <p:cNvSpPr>
            <a:spLocks noChangeShapeType="1"/>
          </p:cNvSpPr>
          <p:nvPr/>
        </p:nvSpPr>
        <p:spPr bwMode="auto">
          <a:xfrm>
            <a:off x="3200400" y="3825875"/>
            <a:ext cx="5911850" cy="0"/>
          </a:xfrm>
          <a:prstGeom prst="line">
            <a:avLst/>
          </a:prstGeom>
          <a:noFill/>
          <a:ln w="381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rebuchet MS" panose="020B0603020202020204" pitchFamily="34" charset="0"/>
            </a:endParaRPr>
          </a:p>
        </p:txBody>
      </p:sp>
      <p:sp>
        <p:nvSpPr>
          <p:cNvPr id="43024" name="Line 16"/>
          <p:cNvSpPr>
            <a:spLocks noChangeShapeType="1"/>
          </p:cNvSpPr>
          <p:nvPr/>
        </p:nvSpPr>
        <p:spPr bwMode="auto">
          <a:xfrm>
            <a:off x="3200400" y="4664075"/>
            <a:ext cx="5911850" cy="0"/>
          </a:xfrm>
          <a:prstGeom prst="line">
            <a:avLst/>
          </a:prstGeom>
          <a:noFill/>
          <a:ln w="381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rebuchet MS" panose="020B0603020202020204" pitchFamily="34" charset="0"/>
            </a:endParaRPr>
          </a:p>
        </p:txBody>
      </p:sp>
      <p:sp>
        <p:nvSpPr>
          <p:cNvPr id="43021" name="Text Box 13"/>
          <p:cNvSpPr txBox="1">
            <a:spLocks noChangeArrowheads="1"/>
          </p:cNvSpPr>
          <p:nvPr/>
        </p:nvSpPr>
        <p:spPr bwMode="auto">
          <a:xfrm>
            <a:off x="7546976" y="3352801"/>
            <a:ext cx="18256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b="1">
                <a:latin typeface="Trebuchet MS" panose="020B0603020202020204" pitchFamily="34" charset="0"/>
              </a:rPr>
              <a:t>Potential</a:t>
            </a:r>
          </a:p>
        </p:txBody>
      </p:sp>
      <p:sp>
        <p:nvSpPr>
          <p:cNvPr id="43025" name="Text Box 17"/>
          <p:cNvSpPr txBox="1">
            <a:spLocks noChangeArrowheads="1"/>
          </p:cNvSpPr>
          <p:nvPr/>
        </p:nvSpPr>
        <p:spPr bwMode="auto">
          <a:xfrm>
            <a:off x="7546976" y="4267201"/>
            <a:ext cx="18256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b="1">
                <a:latin typeface="Trebuchet MS" panose="020B0603020202020204" pitchFamily="34" charset="0"/>
              </a:rPr>
              <a:t>    Actual</a:t>
            </a:r>
          </a:p>
        </p:txBody>
      </p:sp>
    </p:spTree>
    <p:extLst>
      <p:ext uri="{BB962C8B-B14F-4D97-AF65-F5344CB8AC3E}">
        <p14:creationId xmlns:p14="http://schemas.microsoft.com/office/powerpoint/2010/main" val="25104813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43010"/>
                                        </p:tgtEl>
                                        <p:attrNameLst>
                                          <p:attrName>style.visibility</p:attrName>
                                        </p:attrNameLst>
                                      </p:cBhvr>
                                      <p:to>
                                        <p:strVal val="visible"/>
                                      </p:to>
                                    </p:set>
                                    <p:animEffect transition="in" filter="box(out)">
                                      <p:cBhvr>
                                        <p:cTn id="7" dur="500"/>
                                        <p:tgtEl>
                                          <p:spTgt spid="430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499"/>
                                          </p:stCondLst>
                                        </p:cTn>
                                        <p:tgtEl>
                                          <p:spTgt spid="43041"/>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4" presetClass="entr" presetSubtype="32" fill="hold" grpId="0" nodeType="clickEffect">
                                  <p:stCondLst>
                                    <p:cond delay="0"/>
                                  </p:stCondLst>
                                  <p:childTnLst>
                                    <p:set>
                                      <p:cBhvr>
                                        <p:cTn id="15" dur="1" fill="hold">
                                          <p:stCondLst>
                                            <p:cond delay="0"/>
                                          </p:stCondLst>
                                        </p:cTn>
                                        <p:tgtEl>
                                          <p:spTgt spid="43040"/>
                                        </p:tgtEl>
                                        <p:attrNameLst>
                                          <p:attrName>style.visibility</p:attrName>
                                        </p:attrNameLst>
                                      </p:cBhvr>
                                      <p:to>
                                        <p:strVal val="visible"/>
                                      </p:to>
                                    </p:set>
                                    <p:animEffect transition="in" filter="box(out)">
                                      <p:cBhvr>
                                        <p:cTn id="16" dur="500"/>
                                        <p:tgtEl>
                                          <p:spTgt spid="43040"/>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4" presetClass="entr" presetSubtype="32" fill="hold" nodeType="clickEffect">
                                  <p:stCondLst>
                                    <p:cond delay="0"/>
                                  </p:stCondLst>
                                  <p:childTnLst>
                                    <p:set>
                                      <p:cBhvr>
                                        <p:cTn id="20" dur="1" fill="hold">
                                          <p:stCondLst>
                                            <p:cond delay="0"/>
                                          </p:stCondLst>
                                        </p:cTn>
                                        <p:tgtEl>
                                          <p:spTgt spid="43039"/>
                                        </p:tgtEl>
                                        <p:attrNameLst>
                                          <p:attrName>style.visibility</p:attrName>
                                        </p:attrNameLst>
                                      </p:cBhvr>
                                      <p:to>
                                        <p:strVal val="visible"/>
                                      </p:to>
                                    </p:set>
                                    <p:animEffect transition="in" filter="box(out)">
                                      <p:cBhvr>
                                        <p:cTn id="21" dur="500"/>
                                        <p:tgtEl>
                                          <p:spTgt spid="43039"/>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4" presetClass="entr" presetSubtype="32" fill="hold" grpId="0" nodeType="clickEffect">
                                  <p:stCondLst>
                                    <p:cond delay="0"/>
                                  </p:stCondLst>
                                  <p:childTnLst>
                                    <p:set>
                                      <p:cBhvr>
                                        <p:cTn id="25" dur="1" fill="hold">
                                          <p:stCondLst>
                                            <p:cond delay="0"/>
                                          </p:stCondLst>
                                        </p:cTn>
                                        <p:tgtEl>
                                          <p:spTgt spid="43020"/>
                                        </p:tgtEl>
                                        <p:attrNameLst>
                                          <p:attrName>style.visibility</p:attrName>
                                        </p:attrNameLst>
                                      </p:cBhvr>
                                      <p:to>
                                        <p:strVal val="visible"/>
                                      </p:to>
                                    </p:set>
                                    <p:animEffect transition="in" filter="box(out)">
                                      <p:cBhvr>
                                        <p:cTn id="26" dur="500"/>
                                        <p:tgtEl>
                                          <p:spTgt spid="43020"/>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43021"/>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4" presetClass="entr" presetSubtype="32" fill="hold" grpId="0" nodeType="clickEffect">
                                  <p:stCondLst>
                                    <p:cond delay="0"/>
                                  </p:stCondLst>
                                  <p:childTnLst>
                                    <p:set>
                                      <p:cBhvr>
                                        <p:cTn id="34" dur="1" fill="hold">
                                          <p:stCondLst>
                                            <p:cond delay="0"/>
                                          </p:stCondLst>
                                        </p:cTn>
                                        <p:tgtEl>
                                          <p:spTgt spid="43024"/>
                                        </p:tgtEl>
                                        <p:attrNameLst>
                                          <p:attrName>style.visibility</p:attrName>
                                        </p:attrNameLst>
                                      </p:cBhvr>
                                      <p:to>
                                        <p:strVal val="visible"/>
                                      </p:to>
                                    </p:set>
                                    <p:animEffect transition="in" filter="box(out)">
                                      <p:cBhvr>
                                        <p:cTn id="35" dur="500"/>
                                        <p:tgtEl>
                                          <p:spTgt spid="43024"/>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 presetClass="entr" presetSubtype="0" fill="hold" grpId="0" nodeType="clickEffect">
                                  <p:stCondLst>
                                    <p:cond delay="0"/>
                                  </p:stCondLst>
                                  <p:childTnLst>
                                    <p:set>
                                      <p:cBhvr>
                                        <p:cTn id="39" dur="1" fill="hold">
                                          <p:stCondLst>
                                            <p:cond delay="499"/>
                                          </p:stCondLst>
                                        </p:cTn>
                                        <p:tgtEl>
                                          <p:spTgt spid="430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40" grpId="0" autoUpdateAnimBg="0"/>
      <p:bldP spid="43010" grpId="0" animBg="1" autoUpdateAnimBg="0"/>
      <p:bldP spid="43020" grpId="0" animBg="1"/>
      <p:bldP spid="43024" grpId="0" animBg="1"/>
      <p:bldP spid="43021" grpId="0" autoUpdateAnimBg="0"/>
      <p:bldP spid="43025" grpId="0"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1026"/>
          <p:cNvSpPr>
            <a:spLocks noGrp="1" noChangeArrowheads="1"/>
          </p:cNvSpPr>
          <p:nvPr>
            <p:ph type="title"/>
          </p:nvPr>
        </p:nvSpPr>
        <p:spPr/>
        <p:txBody>
          <a:bodyPr/>
          <a:lstStyle/>
          <a:p>
            <a:r>
              <a:rPr lang="en-US" dirty="0"/>
              <a:t>Optimization of productivity trial</a:t>
            </a:r>
            <a:br>
              <a:rPr lang="en-US" dirty="0"/>
            </a:br>
            <a:r>
              <a:rPr lang="en-US" sz="2000" dirty="0"/>
              <a:t>basal area in the trial</a:t>
            </a:r>
            <a:r>
              <a:rPr lang="pt-PT" sz="2000" dirty="0"/>
              <a:t> “over” permanent plots 3x3 (x)</a:t>
            </a:r>
            <a:endParaRPr lang="en-US" sz="2000" dirty="0"/>
          </a:p>
        </p:txBody>
      </p:sp>
      <p:sp>
        <p:nvSpPr>
          <p:cNvPr id="2" name="Content Placeholder 1">
            <a:extLst>
              <a:ext uri="{FF2B5EF4-FFF2-40B4-BE49-F238E27FC236}">
                <a16:creationId xmlns:a16="http://schemas.microsoft.com/office/drawing/2014/main" id="{510215E7-2A79-4560-AA5A-D07531319BE4}"/>
              </a:ext>
            </a:extLst>
          </p:cNvPr>
          <p:cNvSpPr>
            <a:spLocks noGrp="1"/>
          </p:cNvSpPr>
          <p:nvPr>
            <p:ph idx="1"/>
          </p:nvPr>
        </p:nvSpPr>
        <p:spPr/>
        <p:txBody>
          <a:bodyPr/>
          <a:lstStyle/>
          <a:p>
            <a:pPr marL="0" indent="0">
              <a:buNone/>
            </a:pPr>
            <a:r>
              <a:rPr lang="pt-PT" dirty="0"/>
              <a:t> </a:t>
            </a:r>
            <a:endParaRPr lang="en-GB" dirty="0"/>
          </a:p>
        </p:txBody>
      </p:sp>
      <p:pic>
        <p:nvPicPr>
          <p:cNvPr id="238599" name="Picture 10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1950" y="1580781"/>
            <a:ext cx="6599238" cy="4970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38599"/>
                                        </p:tgtEl>
                                        <p:attrNameLst>
                                          <p:attrName>style.visibility</p:attrName>
                                        </p:attrNameLst>
                                      </p:cBhvr>
                                      <p:to>
                                        <p:strVal val="visible"/>
                                      </p:to>
                                    </p:set>
                                    <p:animEffect transition="in" filter="dissolve">
                                      <p:cBhvr>
                                        <p:cTn id="7" dur="500"/>
                                        <p:tgtEl>
                                          <p:spTgt spid="2385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9618" name="Rectangle 1026"/>
          <p:cNvSpPr>
            <a:spLocks noGrp="1" noChangeArrowheads="1"/>
          </p:cNvSpPr>
          <p:nvPr>
            <p:ph type="title"/>
          </p:nvPr>
        </p:nvSpPr>
        <p:spPr/>
        <p:txBody>
          <a:bodyPr/>
          <a:lstStyle/>
          <a:p>
            <a:r>
              <a:rPr lang="en-US" dirty="0"/>
              <a:t>Optimization of productivity trial</a:t>
            </a:r>
            <a:br>
              <a:rPr lang="en-US" dirty="0"/>
            </a:br>
            <a:r>
              <a:rPr lang="en-US" sz="2000" dirty="0"/>
              <a:t>volume</a:t>
            </a:r>
            <a:r>
              <a:rPr lang="pt-PT" sz="2000" dirty="0"/>
              <a:t> in the trial </a:t>
            </a:r>
            <a:r>
              <a:rPr lang="pt-PT" sz="2000" i="1" dirty="0"/>
              <a:t>“over”</a:t>
            </a:r>
            <a:r>
              <a:rPr lang="pt-PT" sz="2000" dirty="0"/>
              <a:t> permanent plots 3x3 (x)</a:t>
            </a:r>
            <a:endParaRPr lang="en-US" sz="2800" dirty="0"/>
          </a:p>
        </p:txBody>
      </p:sp>
      <p:sp>
        <p:nvSpPr>
          <p:cNvPr id="2" name="Content Placeholder 1">
            <a:extLst>
              <a:ext uri="{FF2B5EF4-FFF2-40B4-BE49-F238E27FC236}">
                <a16:creationId xmlns:a16="http://schemas.microsoft.com/office/drawing/2014/main" id="{602C3141-A784-41F3-9438-87A85DB7BE23}"/>
              </a:ext>
            </a:extLst>
          </p:cNvPr>
          <p:cNvSpPr>
            <a:spLocks noGrp="1"/>
          </p:cNvSpPr>
          <p:nvPr>
            <p:ph idx="1"/>
          </p:nvPr>
        </p:nvSpPr>
        <p:spPr/>
        <p:txBody>
          <a:bodyPr/>
          <a:lstStyle/>
          <a:p>
            <a:pPr marL="0" indent="0">
              <a:buNone/>
            </a:pPr>
            <a:r>
              <a:rPr lang="pt-PT" dirty="0"/>
              <a:t> </a:t>
            </a:r>
            <a:endParaRPr lang="en-GB" dirty="0"/>
          </a:p>
        </p:txBody>
      </p:sp>
      <p:pic>
        <p:nvPicPr>
          <p:cNvPr id="239624" name="Picture 103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9089" y="1595272"/>
            <a:ext cx="6645275" cy="501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39624"/>
                                        </p:tgtEl>
                                        <p:attrNameLst>
                                          <p:attrName>style.visibility</p:attrName>
                                        </p:attrNameLst>
                                      </p:cBhvr>
                                      <p:to>
                                        <p:strVal val="visible"/>
                                      </p:to>
                                    </p:set>
                                    <p:animEffect transition="in" filter="dissolve">
                                      <p:cBhvr>
                                        <p:cTn id="7" dur="500"/>
                                        <p:tgtEl>
                                          <p:spTgt spid="2396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p:cNvSpPr>
            <a:spLocks noGrp="1" noChangeArrowheads="1"/>
          </p:cNvSpPr>
          <p:nvPr>
            <p:ph type="title"/>
          </p:nvPr>
        </p:nvSpPr>
        <p:spPr/>
        <p:txBody>
          <a:bodyPr/>
          <a:lstStyle/>
          <a:p>
            <a:r>
              <a:rPr lang="en-US" dirty="0"/>
              <a:t>Optimization of productivity trial</a:t>
            </a:r>
            <a:br>
              <a:rPr lang="en-US" dirty="0"/>
            </a:br>
            <a:r>
              <a:rPr lang="pt-PT" sz="2000" dirty="0"/>
              <a:t>mai in volume in the trial “over” permanent plots 3x3 (x)</a:t>
            </a:r>
            <a:endParaRPr lang="en-US" sz="2800" dirty="0"/>
          </a:p>
        </p:txBody>
      </p:sp>
      <p:sp>
        <p:nvSpPr>
          <p:cNvPr id="2" name="Content Placeholder 1">
            <a:extLst>
              <a:ext uri="{FF2B5EF4-FFF2-40B4-BE49-F238E27FC236}">
                <a16:creationId xmlns:a16="http://schemas.microsoft.com/office/drawing/2014/main" id="{748CB726-0410-466F-8DAE-37F97F72DFC9}"/>
              </a:ext>
            </a:extLst>
          </p:cNvPr>
          <p:cNvSpPr>
            <a:spLocks noGrp="1"/>
          </p:cNvSpPr>
          <p:nvPr>
            <p:ph idx="1"/>
          </p:nvPr>
        </p:nvSpPr>
        <p:spPr/>
        <p:txBody>
          <a:bodyPr/>
          <a:lstStyle/>
          <a:p>
            <a:pPr marL="0" indent="0">
              <a:buNone/>
            </a:pPr>
            <a:r>
              <a:rPr lang="pt-PT" dirty="0"/>
              <a:t> </a:t>
            </a:r>
            <a:endParaRPr lang="en-GB" dirty="0"/>
          </a:p>
        </p:txBody>
      </p:sp>
      <p:pic>
        <p:nvPicPr>
          <p:cNvPr id="24474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8289" y="1582368"/>
            <a:ext cx="6645275" cy="501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0642" name="Rectangle 1026"/>
          <p:cNvSpPr>
            <a:spLocks noGrp="1" noChangeArrowheads="1"/>
          </p:cNvSpPr>
          <p:nvPr>
            <p:ph type="title"/>
          </p:nvPr>
        </p:nvSpPr>
        <p:spPr/>
        <p:txBody>
          <a:bodyPr/>
          <a:lstStyle/>
          <a:p>
            <a:r>
              <a:rPr lang="en-US" dirty="0"/>
              <a:t>Optimization of productivity trial</a:t>
            </a:r>
            <a:br>
              <a:rPr lang="en-US" dirty="0"/>
            </a:br>
            <a:r>
              <a:rPr lang="en-US" sz="2000" dirty="0"/>
              <a:t>biomass in the trial</a:t>
            </a:r>
            <a:r>
              <a:rPr lang="pt-PT" sz="2000" dirty="0"/>
              <a:t> “over” permanent plots 3x3 (x)</a:t>
            </a:r>
            <a:endParaRPr lang="en-US" sz="2800" dirty="0"/>
          </a:p>
        </p:txBody>
      </p:sp>
      <p:sp>
        <p:nvSpPr>
          <p:cNvPr id="2" name="Content Placeholder 1">
            <a:extLst>
              <a:ext uri="{FF2B5EF4-FFF2-40B4-BE49-F238E27FC236}">
                <a16:creationId xmlns:a16="http://schemas.microsoft.com/office/drawing/2014/main" id="{6CFC43AF-D428-4AF3-BD62-22964182CB17}"/>
              </a:ext>
            </a:extLst>
          </p:cNvPr>
          <p:cNvSpPr>
            <a:spLocks noGrp="1"/>
          </p:cNvSpPr>
          <p:nvPr>
            <p:ph idx="1"/>
          </p:nvPr>
        </p:nvSpPr>
        <p:spPr/>
        <p:txBody>
          <a:bodyPr/>
          <a:lstStyle/>
          <a:p>
            <a:pPr marL="0" indent="0">
              <a:buNone/>
            </a:pPr>
            <a:r>
              <a:rPr lang="pt-PT" dirty="0"/>
              <a:t> </a:t>
            </a:r>
            <a:endParaRPr lang="en-GB" dirty="0"/>
          </a:p>
        </p:txBody>
      </p:sp>
      <p:pic>
        <p:nvPicPr>
          <p:cNvPr id="240648" name="Picture 103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8138" y="1588718"/>
            <a:ext cx="6627812" cy="499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40648"/>
                                        </p:tgtEl>
                                        <p:attrNameLst>
                                          <p:attrName>style.visibility</p:attrName>
                                        </p:attrNameLst>
                                      </p:cBhvr>
                                      <p:to>
                                        <p:strVal val="visible"/>
                                      </p:to>
                                    </p:set>
                                    <p:animEffect transition="in" filter="dissolve">
                                      <p:cBhvr>
                                        <p:cTn id="7" dur="500"/>
                                        <p:tgtEl>
                                          <p:spTgt spid="2406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1026"/>
          <p:cNvSpPr>
            <a:spLocks noGrp="1" noChangeArrowheads="1"/>
          </p:cNvSpPr>
          <p:nvPr>
            <p:ph type="title"/>
          </p:nvPr>
        </p:nvSpPr>
        <p:spPr>
          <a:xfrm>
            <a:off x="1849438" y="2711450"/>
            <a:ext cx="8458200" cy="1766888"/>
          </a:xfrm>
        </p:spPr>
        <p:txBody>
          <a:bodyPr/>
          <a:lstStyle/>
          <a:p>
            <a:r>
              <a:rPr lang="en-GB" sz="4000" dirty="0"/>
              <a:t>AGOLADA trial</a:t>
            </a:r>
            <a:br>
              <a:rPr lang="en-GB" sz="4000" dirty="0"/>
            </a:br>
            <a:r>
              <a:rPr lang="en-GB" sz="3600" dirty="0">
                <a:solidFill>
                  <a:srgbClr val="008000"/>
                </a:solidFill>
              </a:rPr>
              <a:t> spacing and genetic material</a:t>
            </a:r>
            <a:endParaRPr lang="en-GB" sz="4000" dirty="0">
              <a:solidFill>
                <a:srgbClr val="008000"/>
              </a:solidFill>
            </a:endParaRPr>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5955" name="Rectangle 3"/>
          <p:cNvSpPr>
            <a:spLocks noGrp="1" noChangeArrowheads="1"/>
          </p:cNvSpPr>
          <p:nvPr>
            <p:ph type="ctrTitle"/>
          </p:nvPr>
        </p:nvSpPr>
        <p:spPr>
          <a:xfrm>
            <a:off x="2209800" y="914400"/>
            <a:ext cx="7696200" cy="5029200"/>
          </a:xfrm>
        </p:spPr>
        <p:txBody>
          <a:bodyPr/>
          <a:lstStyle/>
          <a:p>
            <a:br>
              <a:rPr lang="en-GB" dirty="0"/>
            </a:br>
            <a:r>
              <a:rPr lang="en-GB" dirty="0"/>
              <a:t>Research team</a:t>
            </a:r>
            <a:br>
              <a:rPr lang="en-GB" sz="2400" dirty="0"/>
            </a:br>
            <a:br>
              <a:rPr lang="en-GB" sz="2400" dirty="0"/>
            </a:br>
            <a:r>
              <a:rPr lang="en-GB" sz="2400" dirty="0"/>
              <a:t>Coordination:</a:t>
            </a:r>
            <a:br>
              <a:rPr lang="en-GB" sz="2400" dirty="0"/>
            </a:br>
            <a:br>
              <a:rPr lang="en-GB" sz="2400" dirty="0"/>
            </a:br>
            <a:r>
              <a:rPr lang="en-GB" sz="2000" dirty="0"/>
              <a:t>Carlos </a:t>
            </a:r>
            <a:r>
              <a:rPr lang="en-GB" sz="2000" dirty="0" err="1"/>
              <a:t>Arruda</a:t>
            </a:r>
            <a:r>
              <a:rPr lang="en-GB" sz="2000" dirty="0"/>
              <a:t> Pacheco (soil)</a:t>
            </a:r>
            <a:br>
              <a:rPr lang="en-GB" sz="2000" dirty="0"/>
            </a:br>
            <a:r>
              <a:rPr lang="en-GB" sz="2000" dirty="0"/>
              <a:t>José A. Tomé (physiology) </a:t>
            </a:r>
            <a:br>
              <a:rPr lang="en-GB" sz="2000" dirty="0"/>
            </a:br>
            <a:r>
              <a:rPr lang="en-GB" sz="2000" dirty="0"/>
              <a:t>Margarida Tomé (biometry)</a:t>
            </a:r>
            <a:br>
              <a:rPr lang="en-GB" sz="2000" i="1" dirty="0"/>
            </a:br>
            <a:br>
              <a:rPr lang="en-GB" sz="2400" dirty="0"/>
            </a:br>
            <a:endParaRPr lang="en-GB" sz="24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25955"/>
                                        </p:tgtEl>
                                        <p:attrNameLst>
                                          <p:attrName>style.visibility</p:attrName>
                                        </p:attrNameLst>
                                      </p:cBhvr>
                                      <p:to>
                                        <p:strVal val="visible"/>
                                      </p:to>
                                    </p:set>
                                    <p:animEffect transition="in" filter="box(out)">
                                      <p:cBhvr>
                                        <p:cTn id="7" dur="500"/>
                                        <p:tgtEl>
                                          <p:spTgt spid="1259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55" grpId="0" animBg="1"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a:ln/>
          <a:extLst>
            <a:ext uri="{91240B29-F687-4F45-9708-019B960494DF}">
              <a14:hiddenLine xmlns:a14="http://schemas.microsoft.com/office/drawing/2010/main" w="76200" cmpd="sng">
                <a:solidFill>
                  <a:schemeClr val="tx1"/>
                </a:solidFill>
                <a:miter lim="800000"/>
                <a:headEnd/>
                <a:tailEnd/>
              </a14:hiddenLine>
            </a:ext>
          </a:extLst>
        </p:spPr>
        <p:txBody>
          <a:bodyPr/>
          <a:lstStyle/>
          <a:p>
            <a:r>
              <a:rPr lang="en-GB" dirty="0" err="1"/>
              <a:t>Agolada</a:t>
            </a:r>
            <a:r>
              <a:rPr lang="en-GB" dirty="0"/>
              <a:t> trial - objectives</a:t>
            </a:r>
          </a:p>
        </p:txBody>
      </p:sp>
      <p:sp>
        <p:nvSpPr>
          <p:cNvPr id="116739" name="Rectangle 3"/>
          <p:cNvSpPr>
            <a:spLocks noGrp="1" noChangeArrowheads="1"/>
          </p:cNvSpPr>
          <p:nvPr>
            <p:ph type="body" idx="1"/>
          </p:nvPr>
        </p:nvSpPr>
        <p:spPr/>
        <p:txBody>
          <a:bodyPr/>
          <a:lstStyle/>
          <a:p>
            <a:r>
              <a:rPr lang="en-GB" sz="2000" u="sng" dirty="0"/>
              <a:t>Main objective</a:t>
            </a:r>
            <a:endParaRPr lang="en-GB" sz="2000" dirty="0"/>
          </a:p>
          <a:p>
            <a:pPr lvl="1"/>
            <a:r>
              <a:rPr lang="en-GB" sz="1800" dirty="0"/>
              <a:t>Contribute to the understanding of water and nutrients use by </a:t>
            </a:r>
            <a:r>
              <a:rPr lang="en-GB" sz="1800" i="1" dirty="0"/>
              <a:t>Eucalyptus </a:t>
            </a:r>
            <a:r>
              <a:rPr lang="en-GB" sz="1800" i="1" dirty="0" err="1"/>
              <a:t>globulus</a:t>
            </a:r>
            <a:r>
              <a:rPr lang="en-GB" sz="1800" dirty="0"/>
              <a:t> and its relationship with biomass growth and yield</a:t>
            </a:r>
          </a:p>
          <a:p>
            <a:r>
              <a:rPr lang="en-GB" sz="2000" u="sng" dirty="0"/>
              <a:t>through</a:t>
            </a:r>
            <a:endParaRPr lang="en-GB" sz="2000" dirty="0"/>
          </a:p>
          <a:p>
            <a:pPr lvl="1"/>
            <a:r>
              <a:rPr lang="en-GB" sz="1800" dirty="0"/>
              <a:t>The establishment of trials with variability in terms of water and nutrients availability and stand density</a:t>
            </a:r>
          </a:p>
          <a:p>
            <a:pPr lvl="1"/>
            <a:r>
              <a:rPr lang="en-GB" sz="1800" dirty="0"/>
              <a:t>Intensive monitoring of these trials including climate, plant growth, physiological parameters, available soil water, nutrients content in the soil and the plant, </a:t>
            </a:r>
            <a:r>
              <a:rPr lang="en-GB" sz="1800" dirty="0" err="1"/>
              <a:t>etc</a:t>
            </a:r>
            <a:endParaRPr lang="en-GB" sz="1800" dirty="0"/>
          </a:p>
          <a:p>
            <a:endParaRPr lang="en-GB" sz="600" dirty="0"/>
          </a:p>
          <a:p>
            <a:endParaRPr lang="en-GB" sz="5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6739">
                                            <p:txEl>
                                              <p:pRg st="0" end="0"/>
                                            </p:txEl>
                                          </p:spTgt>
                                        </p:tgtEl>
                                        <p:attrNameLst>
                                          <p:attrName>style.visibility</p:attrName>
                                        </p:attrNameLst>
                                      </p:cBhvr>
                                      <p:to>
                                        <p:strVal val="visible"/>
                                      </p:to>
                                    </p:set>
                                    <p:animEffect transition="in" filter="wipe(left)">
                                      <p:cBhvr>
                                        <p:cTn id="7" dur="500"/>
                                        <p:tgtEl>
                                          <p:spTgt spid="11673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6739">
                                            <p:txEl>
                                              <p:pRg st="1" end="1"/>
                                            </p:txEl>
                                          </p:spTgt>
                                        </p:tgtEl>
                                        <p:attrNameLst>
                                          <p:attrName>style.visibility</p:attrName>
                                        </p:attrNameLst>
                                      </p:cBhvr>
                                      <p:to>
                                        <p:strVal val="visible"/>
                                      </p:to>
                                    </p:set>
                                    <p:animEffect transition="in" filter="wipe(left)">
                                      <p:cBhvr>
                                        <p:cTn id="12" dur="500"/>
                                        <p:tgtEl>
                                          <p:spTgt spid="11673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6739">
                                            <p:txEl>
                                              <p:pRg st="2" end="2"/>
                                            </p:txEl>
                                          </p:spTgt>
                                        </p:tgtEl>
                                        <p:attrNameLst>
                                          <p:attrName>style.visibility</p:attrName>
                                        </p:attrNameLst>
                                      </p:cBhvr>
                                      <p:to>
                                        <p:strVal val="visible"/>
                                      </p:to>
                                    </p:set>
                                    <p:animEffect transition="in" filter="wipe(left)">
                                      <p:cBhvr>
                                        <p:cTn id="17" dur="500"/>
                                        <p:tgtEl>
                                          <p:spTgt spid="11673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6739">
                                            <p:txEl>
                                              <p:pRg st="3" end="3"/>
                                            </p:txEl>
                                          </p:spTgt>
                                        </p:tgtEl>
                                        <p:attrNameLst>
                                          <p:attrName>style.visibility</p:attrName>
                                        </p:attrNameLst>
                                      </p:cBhvr>
                                      <p:to>
                                        <p:strVal val="visible"/>
                                      </p:to>
                                    </p:set>
                                    <p:animEffect transition="in" filter="wipe(left)">
                                      <p:cBhvr>
                                        <p:cTn id="22" dur="500"/>
                                        <p:tgtEl>
                                          <p:spTgt spid="11673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6739">
                                            <p:txEl>
                                              <p:pRg st="4" end="4"/>
                                            </p:txEl>
                                          </p:spTgt>
                                        </p:tgtEl>
                                        <p:attrNameLst>
                                          <p:attrName>style.visibility</p:attrName>
                                        </p:attrNameLst>
                                      </p:cBhvr>
                                      <p:to>
                                        <p:strVal val="visible"/>
                                      </p:to>
                                    </p:set>
                                    <p:animEffect transition="in" filter="wipe(left)">
                                      <p:cBhvr>
                                        <p:cTn id="27" dur="500"/>
                                        <p:tgtEl>
                                          <p:spTgt spid="11673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39" grpId="0" build="p" bldLvl="3"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9027" name="Rectangle 3"/>
          <p:cNvSpPr>
            <a:spLocks noGrp="1" noChangeArrowheads="1"/>
          </p:cNvSpPr>
          <p:nvPr>
            <p:ph type="title"/>
          </p:nvPr>
        </p:nvSpPr>
        <p:spPr>
          <a:ln/>
          <a:extLst>
            <a:ext uri="{91240B29-F687-4F45-9708-019B960494DF}">
              <a14:hiddenLine xmlns:a14="http://schemas.microsoft.com/office/drawing/2010/main" w="76200" cmpd="sng">
                <a:solidFill>
                  <a:schemeClr val="tx1"/>
                </a:solidFill>
                <a:miter lim="800000"/>
                <a:headEnd/>
                <a:tailEnd/>
              </a14:hiddenLine>
            </a:ext>
          </a:extLst>
        </p:spPr>
        <p:txBody>
          <a:bodyPr/>
          <a:lstStyle/>
          <a:p>
            <a:r>
              <a:rPr lang="en-GB" dirty="0" err="1"/>
              <a:t>Agolada</a:t>
            </a:r>
            <a:r>
              <a:rPr lang="en-GB" dirty="0"/>
              <a:t> trial</a:t>
            </a:r>
          </a:p>
        </p:txBody>
      </p:sp>
      <p:sp>
        <p:nvSpPr>
          <p:cNvPr id="129028" name="Rectangle 4"/>
          <p:cNvSpPr>
            <a:spLocks noGrp="1" noChangeArrowheads="1"/>
          </p:cNvSpPr>
          <p:nvPr>
            <p:ph type="body" idx="1"/>
          </p:nvPr>
        </p:nvSpPr>
        <p:spPr/>
        <p:txBody>
          <a:bodyPr/>
          <a:lstStyle/>
          <a:p>
            <a:r>
              <a:rPr lang="en-GB" sz="2000" u="sng" dirty="0"/>
              <a:t>Location</a:t>
            </a:r>
            <a:endParaRPr lang="en-GB" sz="2000" dirty="0"/>
          </a:p>
          <a:p>
            <a:pPr lvl="1"/>
            <a:r>
              <a:rPr lang="en-GB" sz="1800" dirty="0"/>
              <a:t>5 km from, within a eucalyptus management area with </a:t>
            </a:r>
            <a:r>
              <a:rPr lang="en-GB" sz="1800" b="1" dirty="0">
                <a:sym typeface="Symbol" pitchFamily="18" charset="2"/>
              </a:rPr>
              <a:t></a:t>
            </a:r>
            <a:r>
              <a:rPr lang="en-GB" sz="1800" dirty="0"/>
              <a:t> 600 ha</a:t>
            </a:r>
          </a:p>
          <a:p>
            <a:endParaRPr lang="en-GB" sz="700" dirty="0"/>
          </a:p>
          <a:p>
            <a:r>
              <a:rPr lang="en-GB" sz="2000" u="sng" dirty="0"/>
              <a:t>Climate</a:t>
            </a:r>
            <a:endParaRPr lang="en-GB" sz="2000" dirty="0"/>
          </a:p>
          <a:p>
            <a:pPr lvl="1"/>
            <a:r>
              <a:rPr lang="en-GB" sz="1800" dirty="0"/>
              <a:t>Mean </a:t>
            </a:r>
            <a:r>
              <a:rPr lang="en-GB" sz="1800" dirty="0" err="1"/>
              <a:t>annula</a:t>
            </a:r>
            <a:r>
              <a:rPr lang="en-GB" sz="1800" dirty="0"/>
              <a:t> temperature: 21.5 ºC</a:t>
            </a:r>
          </a:p>
          <a:p>
            <a:pPr lvl="1"/>
            <a:r>
              <a:rPr lang="en-GB" sz="1800" dirty="0"/>
              <a:t>Mean annual precipitation: 737 mm</a:t>
            </a:r>
          </a:p>
          <a:p>
            <a:pPr lvl="1"/>
            <a:r>
              <a:rPr lang="en-GB" sz="1800" dirty="0"/>
              <a:t>Dry season: May to October</a:t>
            </a:r>
          </a:p>
          <a:p>
            <a:pPr lvl="1"/>
            <a:r>
              <a:rPr lang="en-GB" sz="1800" dirty="0"/>
              <a:t>Low relative humidity in summer, corresponding to high levels of evapotranspiration (annual average is 79%,  90% in winter and 70% during the dry period)</a:t>
            </a:r>
          </a:p>
          <a:p>
            <a:pPr lvl="1"/>
            <a:r>
              <a:rPr lang="en-GB" sz="1800" dirty="0"/>
              <a:t>High insolation values, achieving 2900 horas per year, 67% of light hours</a:t>
            </a:r>
          </a:p>
          <a:p>
            <a:pPr lvl="1"/>
            <a:endParaRPr lang="en-GB" sz="1800" dirty="0"/>
          </a:p>
          <a:p>
            <a:pPr lvl="1"/>
            <a:endParaRPr lang="en-GB" sz="600" dirty="0"/>
          </a:p>
          <a:p>
            <a:endParaRPr lang="en-GB" sz="600" dirty="0"/>
          </a:p>
          <a:p>
            <a:endParaRPr lang="en-GB" sz="5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9028">
                                            <p:txEl>
                                              <p:pRg st="0" end="0"/>
                                            </p:txEl>
                                          </p:spTgt>
                                        </p:tgtEl>
                                        <p:attrNameLst>
                                          <p:attrName>style.visibility</p:attrName>
                                        </p:attrNameLst>
                                      </p:cBhvr>
                                      <p:to>
                                        <p:strVal val="visible"/>
                                      </p:to>
                                    </p:set>
                                    <p:animEffect transition="in" filter="wipe(left)">
                                      <p:cBhvr>
                                        <p:cTn id="7" dur="500"/>
                                        <p:tgtEl>
                                          <p:spTgt spid="12902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9028">
                                            <p:txEl>
                                              <p:pRg st="1" end="1"/>
                                            </p:txEl>
                                          </p:spTgt>
                                        </p:tgtEl>
                                        <p:attrNameLst>
                                          <p:attrName>style.visibility</p:attrName>
                                        </p:attrNameLst>
                                      </p:cBhvr>
                                      <p:to>
                                        <p:strVal val="visible"/>
                                      </p:to>
                                    </p:set>
                                    <p:animEffect transition="in" filter="wipe(left)">
                                      <p:cBhvr>
                                        <p:cTn id="12" dur="500"/>
                                        <p:tgtEl>
                                          <p:spTgt spid="129028">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9028">
                                            <p:txEl>
                                              <p:pRg st="3" end="3"/>
                                            </p:txEl>
                                          </p:spTgt>
                                        </p:tgtEl>
                                        <p:attrNameLst>
                                          <p:attrName>style.visibility</p:attrName>
                                        </p:attrNameLst>
                                      </p:cBhvr>
                                      <p:to>
                                        <p:strVal val="visible"/>
                                      </p:to>
                                    </p:set>
                                    <p:animEffect transition="in" filter="wipe(left)">
                                      <p:cBhvr>
                                        <p:cTn id="17" dur="500"/>
                                        <p:tgtEl>
                                          <p:spTgt spid="12902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29028">
                                            <p:txEl>
                                              <p:pRg st="4" end="4"/>
                                            </p:txEl>
                                          </p:spTgt>
                                        </p:tgtEl>
                                        <p:attrNameLst>
                                          <p:attrName>style.visibility</p:attrName>
                                        </p:attrNameLst>
                                      </p:cBhvr>
                                      <p:to>
                                        <p:strVal val="visible"/>
                                      </p:to>
                                    </p:set>
                                    <p:animEffect transition="in" filter="wipe(left)">
                                      <p:cBhvr>
                                        <p:cTn id="22" dur="500"/>
                                        <p:tgtEl>
                                          <p:spTgt spid="129028">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29028">
                                            <p:txEl>
                                              <p:pRg st="5" end="5"/>
                                            </p:txEl>
                                          </p:spTgt>
                                        </p:tgtEl>
                                        <p:attrNameLst>
                                          <p:attrName>style.visibility</p:attrName>
                                        </p:attrNameLst>
                                      </p:cBhvr>
                                      <p:to>
                                        <p:strVal val="visible"/>
                                      </p:to>
                                    </p:set>
                                    <p:animEffect transition="in" filter="wipe(left)">
                                      <p:cBhvr>
                                        <p:cTn id="27" dur="500"/>
                                        <p:tgtEl>
                                          <p:spTgt spid="129028">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29028">
                                            <p:txEl>
                                              <p:pRg st="6" end="6"/>
                                            </p:txEl>
                                          </p:spTgt>
                                        </p:tgtEl>
                                        <p:attrNameLst>
                                          <p:attrName>style.visibility</p:attrName>
                                        </p:attrNameLst>
                                      </p:cBhvr>
                                      <p:to>
                                        <p:strVal val="visible"/>
                                      </p:to>
                                    </p:set>
                                    <p:animEffect transition="in" filter="wipe(left)">
                                      <p:cBhvr>
                                        <p:cTn id="32" dur="500"/>
                                        <p:tgtEl>
                                          <p:spTgt spid="129028">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29028">
                                            <p:txEl>
                                              <p:pRg st="7" end="7"/>
                                            </p:txEl>
                                          </p:spTgt>
                                        </p:tgtEl>
                                        <p:attrNameLst>
                                          <p:attrName>style.visibility</p:attrName>
                                        </p:attrNameLst>
                                      </p:cBhvr>
                                      <p:to>
                                        <p:strVal val="visible"/>
                                      </p:to>
                                    </p:set>
                                    <p:animEffect transition="in" filter="wipe(left)">
                                      <p:cBhvr>
                                        <p:cTn id="37" dur="500"/>
                                        <p:tgtEl>
                                          <p:spTgt spid="129028">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29028">
                                            <p:txEl>
                                              <p:pRg st="8" end="8"/>
                                            </p:txEl>
                                          </p:spTgt>
                                        </p:tgtEl>
                                        <p:attrNameLst>
                                          <p:attrName>style.visibility</p:attrName>
                                        </p:attrNameLst>
                                      </p:cBhvr>
                                      <p:to>
                                        <p:strVal val="visible"/>
                                      </p:to>
                                    </p:set>
                                    <p:animEffect transition="in" filter="wipe(left)">
                                      <p:cBhvr>
                                        <p:cTn id="42" dur="500"/>
                                        <p:tgtEl>
                                          <p:spTgt spid="12902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28" grpId="0" build="p" bldLvl="3"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0291" name="Rectangle 3"/>
          <p:cNvSpPr>
            <a:spLocks noGrp="1" noChangeArrowheads="1"/>
          </p:cNvSpPr>
          <p:nvPr>
            <p:ph type="title"/>
          </p:nvPr>
        </p:nvSpPr>
        <p:spPr>
          <a:ln/>
          <a:extLst>
            <a:ext uri="{91240B29-F687-4F45-9708-019B960494DF}">
              <a14:hiddenLine xmlns:a14="http://schemas.microsoft.com/office/drawing/2010/main" w="76200" cmpd="sng">
                <a:solidFill>
                  <a:schemeClr val="tx1"/>
                </a:solidFill>
                <a:miter lim="800000"/>
                <a:headEnd/>
                <a:tailEnd/>
              </a14:hiddenLine>
            </a:ext>
          </a:extLst>
        </p:spPr>
        <p:txBody>
          <a:bodyPr/>
          <a:lstStyle/>
          <a:p>
            <a:r>
              <a:rPr lang="en-GB" dirty="0" err="1"/>
              <a:t>Agolada</a:t>
            </a:r>
            <a:r>
              <a:rPr lang="en-GB" dirty="0"/>
              <a:t> trial</a:t>
            </a:r>
          </a:p>
        </p:txBody>
      </p:sp>
      <p:sp>
        <p:nvSpPr>
          <p:cNvPr id="140292" name="Rectangle 4"/>
          <p:cNvSpPr>
            <a:spLocks noGrp="1" noChangeArrowheads="1"/>
          </p:cNvSpPr>
          <p:nvPr>
            <p:ph type="body" idx="1"/>
          </p:nvPr>
        </p:nvSpPr>
        <p:spPr/>
        <p:txBody>
          <a:bodyPr/>
          <a:lstStyle/>
          <a:p>
            <a:r>
              <a:rPr lang="en-GB" sz="2000" u="sng" dirty="0"/>
              <a:t>Soil</a:t>
            </a:r>
            <a:endParaRPr lang="en-GB" sz="2000" dirty="0"/>
          </a:p>
          <a:p>
            <a:pPr lvl="1"/>
            <a:r>
              <a:rPr lang="en-GB" sz="1800" dirty="0" err="1"/>
              <a:t>Ludvic</a:t>
            </a:r>
            <a:r>
              <a:rPr lang="en-GB" sz="1800" dirty="0"/>
              <a:t> </a:t>
            </a:r>
            <a:r>
              <a:rPr lang="en-GB" sz="1800" dirty="0" err="1"/>
              <a:t>Arenosols</a:t>
            </a:r>
            <a:r>
              <a:rPr lang="en-GB" sz="1800" dirty="0"/>
              <a:t> (FAO/UNESCO, 1994) </a:t>
            </a:r>
          </a:p>
          <a:p>
            <a:pPr lvl="1"/>
            <a:r>
              <a:rPr lang="en-GB" sz="1800" dirty="0"/>
              <a:t>Sandy layers in combination with layers with some clay and loam, with a high % of quartz gross elements</a:t>
            </a:r>
          </a:p>
          <a:p>
            <a:pPr lvl="1"/>
            <a:r>
              <a:rPr lang="en-US" sz="1800" dirty="0"/>
              <a:t>These layers cover compact sandstone rock sometimes strongly cemented by iron oxides</a:t>
            </a:r>
            <a:r>
              <a:rPr lang="en-GB" sz="1800" dirty="0"/>
              <a:t>, with ca. 3% of clay, 30% of elements with diameter &gt; 2 mm and </a:t>
            </a:r>
            <a:r>
              <a:rPr lang="en-GB" sz="1800" dirty="0">
                <a:sym typeface="Symbol" pitchFamily="18" charset="2"/>
              </a:rPr>
              <a:t> 65% of coarse sand</a:t>
            </a:r>
            <a:endParaRPr lang="en-GB" sz="1800" dirty="0"/>
          </a:p>
          <a:p>
            <a:endParaRPr lang="en-GB" sz="700" u="sng" dirty="0"/>
          </a:p>
          <a:p>
            <a:r>
              <a:rPr lang="en-GB" sz="2000" u="sng" dirty="0"/>
              <a:t>Previous soil use</a:t>
            </a:r>
            <a:endParaRPr lang="en-GB" sz="2000" dirty="0"/>
          </a:p>
          <a:p>
            <a:pPr lvl="1"/>
            <a:r>
              <a:rPr lang="en-GB" sz="1800" dirty="0"/>
              <a:t>Eucalyptus plantation in a 6</a:t>
            </a:r>
            <a:r>
              <a:rPr lang="en-GB" sz="1800" baseline="30000" dirty="0"/>
              <a:t>th</a:t>
            </a:r>
            <a:r>
              <a:rPr lang="en-GB" sz="1800" dirty="0"/>
              <a:t> (?) cutting cycle </a:t>
            </a:r>
          </a:p>
          <a:p>
            <a:endParaRPr lang="en-GB" sz="700" dirty="0"/>
          </a:p>
          <a:p>
            <a:endParaRPr lang="en-GB" sz="5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0292">
                                            <p:txEl>
                                              <p:pRg st="0" end="0"/>
                                            </p:txEl>
                                          </p:spTgt>
                                        </p:tgtEl>
                                        <p:attrNameLst>
                                          <p:attrName>style.visibility</p:attrName>
                                        </p:attrNameLst>
                                      </p:cBhvr>
                                      <p:to>
                                        <p:strVal val="visible"/>
                                      </p:to>
                                    </p:set>
                                    <p:animEffect transition="in" filter="wipe(left)">
                                      <p:cBhvr>
                                        <p:cTn id="7" dur="500"/>
                                        <p:tgtEl>
                                          <p:spTgt spid="14029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0292">
                                            <p:txEl>
                                              <p:pRg st="1" end="1"/>
                                            </p:txEl>
                                          </p:spTgt>
                                        </p:tgtEl>
                                        <p:attrNameLst>
                                          <p:attrName>style.visibility</p:attrName>
                                        </p:attrNameLst>
                                      </p:cBhvr>
                                      <p:to>
                                        <p:strVal val="visible"/>
                                      </p:to>
                                    </p:set>
                                    <p:animEffect transition="in" filter="wipe(left)">
                                      <p:cBhvr>
                                        <p:cTn id="12" dur="500"/>
                                        <p:tgtEl>
                                          <p:spTgt spid="14029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0292">
                                            <p:txEl>
                                              <p:pRg st="2" end="2"/>
                                            </p:txEl>
                                          </p:spTgt>
                                        </p:tgtEl>
                                        <p:attrNameLst>
                                          <p:attrName>style.visibility</p:attrName>
                                        </p:attrNameLst>
                                      </p:cBhvr>
                                      <p:to>
                                        <p:strVal val="visible"/>
                                      </p:to>
                                    </p:set>
                                    <p:animEffect transition="in" filter="wipe(left)">
                                      <p:cBhvr>
                                        <p:cTn id="17" dur="500"/>
                                        <p:tgtEl>
                                          <p:spTgt spid="14029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40292">
                                            <p:txEl>
                                              <p:pRg st="3" end="3"/>
                                            </p:txEl>
                                          </p:spTgt>
                                        </p:tgtEl>
                                        <p:attrNameLst>
                                          <p:attrName>style.visibility</p:attrName>
                                        </p:attrNameLst>
                                      </p:cBhvr>
                                      <p:to>
                                        <p:strVal val="visible"/>
                                      </p:to>
                                    </p:set>
                                    <p:animEffect transition="in" filter="wipe(left)">
                                      <p:cBhvr>
                                        <p:cTn id="22" dur="500"/>
                                        <p:tgtEl>
                                          <p:spTgt spid="140292">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40292">
                                            <p:txEl>
                                              <p:pRg st="5" end="5"/>
                                            </p:txEl>
                                          </p:spTgt>
                                        </p:tgtEl>
                                        <p:attrNameLst>
                                          <p:attrName>style.visibility</p:attrName>
                                        </p:attrNameLst>
                                      </p:cBhvr>
                                      <p:to>
                                        <p:strVal val="visible"/>
                                      </p:to>
                                    </p:set>
                                    <p:animEffect transition="in" filter="wipe(left)">
                                      <p:cBhvr>
                                        <p:cTn id="27" dur="500"/>
                                        <p:tgtEl>
                                          <p:spTgt spid="14029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40292">
                                            <p:txEl>
                                              <p:pRg st="6" end="6"/>
                                            </p:txEl>
                                          </p:spTgt>
                                        </p:tgtEl>
                                        <p:attrNameLst>
                                          <p:attrName>style.visibility</p:attrName>
                                        </p:attrNameLst>
                                      </p:cBhvr>
                                      <p:to>
                                        <p:strVal val="visible"/>
                                      </p:to>
                                    </p:set>
                                    <p:animEffect transition="in" filter="wipe(left)">
                                      <p:cBhvr>
                                        <p:cTn id="32" dur="500"/>
                                        <p:tgtEl>
                                          <p:spTgt spid="14029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292" grpId="0" build="p" bldLvl="3"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6195" name="Rectangle 3"/>
          <p:cNvSpPr>
            <a:spLocks noGrp="1" noChangeArrowheads="1"/>
          </p:cNvSpPr>
          <p:nvPr>
            <p:ph type="title"/>
          </p:nvPr>
        </p:nvSpPr>
        <p:spPr>
          <a:ln/>
          <a:extLst>
            <a:ext uri="{91240B29-F687-4F45-9708-019B960494DF}">
              <a14:hiddenLine xmlns:a14="http://schemas.microsoft.com/office/drawing/2010/main" w="76200" cmpd="sng">
                <a:solidFill>
                  <a:schemeClr val="tx1"/>
                </a:solidFill>
                <a:miter lim="800000"/>
                <a:headEnd/>
                <a:tailEnd/>
              </a14:hiddenLine>
            </a:ext>
          </a:extLst>
        </p:spPr>
        <p:txBody>
          <a:bodyPr/>
          <a:lstStyle/>
          <a:p>
            <a:r>
              <a:rPr lang="en-GB" dirty="0" err="1"/>
              <a:t>Agolada</a:t>
            </a:r>
            <a:r>
              <a:rPr lang="en-GB" dirty="0"/>
              <a:t> trial</a:t>
            </a:r>
          </a:p>
        </p:txBody>
      </p:sp>
      <p:sp>
        <p:nvSpPr>
          <p:cNvPr id="136196" name="Rectangle 4"/>
          <p:cNvSpPr>
            <a:spLocks noGrp="1" noChangeArrowheads="1"/>
          </p:cNvSpPr>
          <p:nvPr>
            <p:ph type="body" idx="1"/>
          </p:nvPr>
        </p:nvSpPr>
        <p:spPr/>
        <p:txBody>
          <a:bodyPr/>
          <a:lstStyle/>
          <a:p>
            <a:r>
              <a:rPr lang="en-GB" sz="2000" u="sng" dirty="0"/>
              <a:t>Site preparation</a:t>
            </a:r>
            <a:endParaRPr lang="en-GB" sz="2000" dirty="0"/>
          </a:p>
          <a:p>
            <a:pPr lvl="1"/>
            <a:r>
              <a:rPr lang="en-GB" sz="1800" dirty="0"/>
              <a:t>Similar to the one selected by PORTUCEL for the stand in which the trial is included</a:t>
            </a:r>
          </a:p>
          <a:p>
            <a:pPr lvl="1"/>
            <a:r>
              <a:rPr lang="en-GB" sz="1800" dirty="0"/>
              <a:t>Harvest and extraction of the previous stand, extraction, gathering  and burning of the stumps</a:t>
            </a:r>
          </a:p>
          <a:p>
            <a:pPr lvl="1"/>
            <a:r>
              <a:rPr lang="en-GB" sz="1800" dirty="0"/>
              <a:t>Ripping till 0.8 to 0.9 m (distance between tooth ripper of 0.7 m), followed by harrowing</a:t>
            </a:r>
          </a:p>
          <a:p>
            <a:r>
              <a:rPr lang="en-GB" sz="2000" u="sng" dirty="0"/>
              <a:t>Date of planting</a:t>
            </a:r>
            <a:endParaRPr lang="en-GB" sz="2000" dirty="0"/>
          </a:p>
          <a:p>
            <a:pPr lvl="1"/>
            <a:r>
              <a:rPr lang="en-GB" sz="1800" dirty="0"/>
              <a:t>November 1994 </a:t>
            </a:r>
          </a:p>
          <a:p>
            <a:r>
              <a:rPr lang="en-GB" sz="2000" dirty="0"/>
              <a:t>Other </a:t>
            </a:r>
            <a:r>
              <a:rPr lang="en-GB" sz="2000" dirty="0" err="1"/>
              <a:t>silvicultural</a:t>
            </a:r>
            <a:r>
              <a:rPr lang="en-GB" sz="2000" dirty="0"/>
              <a:t> operations in the trial</a:t>
            </a:r>
          </a:p>
          <a:p>
            <a:pPr lvl="1"/>
            <a:r>
              <a:rPr lang="en-GB" sz="1800" dirty="0"/>
              <a:t>Weed control by the end of summer 1995 and 1996 (if needed)</a:t>
            </a:r>
            <a:endParaRPr lang="en-GB" sz="600" dirty="0"/>
          </a:p>
          <a:p>
            <a:endParaRPr lang="en-GB" sz="5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6196">
                                            <p:txEl>
                                              <p:pRg st="0" end="0"/>
                                            </p:txEl>
                                          </p:spTgt>
                                        </p:tgtEl>
                                        <p:attrNameLst>
                                          <p:attrName>style.visibility</p:attrName>
                                        </p:attrNameLst>
                                      </p:cBhvr>
                                      <p:to>
                                        <p:strVal val="visible"/>
                                      </p:to>
                                    </p:set>
                                    <p:animEffect transition="in" filter="wipe(left)">
                                      <p:cBhvr>
                                        <p:cTn id="7" dur="500"/>
                                        <p:tgtEl>
                                          <p:spTgt spid="13619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6196">
                                            <p:txEl>
                                              <p:pRg st="1" end="1"/>
                                            </p:txEl>
                                          </p:spTgt>
                                        </p:tgtEl>
                                        <p:attrNameLst>
                                          <p:attrName>style.visibility</p:attrName>
                                        </p:attrNameLst>
                                      </p:cBhvr>
                                      <p:to>
                                        <p:strVal val="visible"/>
                                      </p:to>
                                    </p:set>
                                    <p:animEffect transition="in" filter="wipe(left)">
                                      <p:cBhvr>
                                        <p:cTn id="12" dur="500"/>
                                        <p:tgtEl>
                                          <p:spTgt spid="13619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6196">
                                            <p:txEl>
                                              <p:pRg st="2" end="2"/>
                                            </p:txEl>
                                          </p:spTgt>
                                        </p:tgtEl>
                                        <p:attrNameLst>
                                          <p:attrName>style.visibility</p:attrName>
                                        </p:attrNameLst>
                                      </p:cBhvr>
                                      <p:to>
                                        <p:strVal val="visible"/>
                                      </p:to>
                                    </p:set>
                                    <p:animEffect transition="in" filter="wipe(left)">
                                      <p:cBhvr>
                                        <p:cTn id="17" dur="500"/>
                                        <p:tgtEl>
                                          <p:spTgt spid="13619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36196">
                                            <p:txEl>
                                              <p:pRg st="3" end="3"/>
                                            </p:txEl>
                                          </p:spTgt>
                                        </p:tgtEl>
                                        <p:attrNameLst>
                                          <p:attrName>style.visibility</p:attrName>
                                        </p:attrNameLst>
                                      </p:cBhvr>
                                      <p:to>
                                        <p:strVal val="visible"/>
                                      </p:to>
                                    </p:set>
                                    <p:animEffect transition="in" filter="wipe(left)">
                                      <p:cBhvr>
                                        <p:cTn id="22" dur="500"/>
                                        <p:tgtEl>
                                          <p:spTgt spid="136196">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36196">
                                            <p:txEl>
                                              <p:pRg st="4" end="4"/>
                                            </p:txEl>
                                          </p:spTgt>
                                        </p:tgtEl>
                                        <p:attrNameLst>
                                          <p:attrName>style.visibility</p:attrName>
                                        </p:attrNameLst>
                                      </p:cBhvr>
                                      <p:to>
                                        <p:strVal val="visible"/>
                                      </p:to>
                                    </p:set>
                                    <p:animEffect transition="in" filter="wipe(left)">
                                      <p:cBhvr>
                                        <p:cTn id="27" dur="500"/>
                                        <p:tgtEl>
                                          <p:spTgt spid="13619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36196">
                                            <p:txEl>
                                              <p:pRg st="5" end="5"/>
                                            </p:txEl>
                                          </p:spTgt>
                                        </p:tgtEl>
                                        <p:attrNameLst>
                                          <p:attrName>style.visibility</p:attrName>
                                        </p:attrNameLst>
                                      </p:cBhvr>
                                      <p:to>
                                        <p:strVal val="visible"/>
                                      </p:to>
                                    </p:set>
                                    <p:animEffect transition="in" filter="wipe(left)">
                                      <p:cBhvr>
                                        <p:cTn id="32" dur="500"/>
                                        <p:tgtEl>
                                          <p:spTgt spid="136196">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36196">
                                            <p:txEl>
                                              <p:pRg st="6" end="6"/>
                                            </p:txEl>
                                          </p:spTgt>
                                        </p:tgtEl>
                                        <p:attrNameLst>
                                          <p:attrName>style.visibility</p:attrName>
                                        </p:attrNameLst>
                                      </p:cBhvr>
                                      <p:to>
                                        <p:strVal val="visible"/>
                                      </p:to>
                                    </p:set>
                                    <p:animEffect transition="in" filter="wipe(left)">
                                      <p:cBhvr>
                                        <p:cTn id="37" dur="500"/>
                                        <p:tgtEl>
                                          <p:spTgt spid="13619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36196">
                                            <p:txEl>
                                              <p:pRg st="7" end="7"/>
                                            </p:txEl>
                                          </p:spTgt>
                                        </p:tgtEl>
                                        <p:attrNameLst>
                                          <p:attrName>style.visibility</p:attrName>
                                        </p:attrNameLst>
                                      </p:cBhvr>
                                      <p:to>
                                        <p:strVal val="visible"/>
                                      </p:to>
                                    </p:set>
                                    <p:animEffect transition="in" filter="wipe(left)">
                                      <p:cBhvr>
                                        <p:cTn id="42" dur="500"/>
                                        <p:tgtEl>
                                          <p:spTgt spid="13619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196" grpId="0" build="p" bldLvl="3"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882" name="Rectangle 1026"/>
          <p:cNvSpPr>
            <a:spLocks noGrp="1" noChangeArrowheads="1"/>
          </p:cNvSpPr>
          <p:nvPr>
            <p:ph type="title"/>
          </p:nvPr>
        </p:nvSpPr>
        <p:spPr/>
        <p:txBody>
          <a:bodyPr/>
          <a:lstStyle/>
          <a:p>
            <a:r>
              <a:rPr lang="en-GB" altLang="en-US"/>
              <a:t>Site productivity</a:t>
            </a:r>
            <a:br>
              <a:rPr lang="en-GB" altLang="en-US"/>
            </a:br>
            <a:r>
              <a:rPr lang="en-GB" altLang="en-US"/>
              <a:t> </a:t>
            </a:r>
            <a:r>
              <a:rPr lang="en-GB" altLang="en-US" sz="2400"/>
              <a:t>actual and potential productivity</a:t>
            </a:r>
          </a:p>
        </p:txBody>
      </p:sp>
      <p:sp>
        <p:nvSpPr>
          <p:cNvPr id="2" name="Content Placeholder 1">
            <a:extLst>
              <a:ext uri="{FF2B5EF4-FFF2-40B4-BE49-F238E27FC236}">
                <a16:creationId xmlns:a16="http://schemas.microsoft.com/office/drawing/2014/main" id="{5D23BE45-D1EA-4DEA-AEE0-A8AC56917258}"/>
              </a:ext>
            </a:extLst>
          </p:cNvPr>
          <p:cNvSpPr>
            <a:spLocks noGrp="1"/>
          </p:cNvSpPr>
          <p:nvPr>
            <p:ph idx="1"/>
          </p:nvPr>
        </p:nvSpPr>
        <p:spPr/>
        <p:txBody>
          <a:bodyPr/>
          <a:lstStyle/>
          <a:p>
            <a:pPr marL="0" indent="0">
              <a:buNone/>
            </a:pPr>
            <a:r>
              <a:rPr lang="pt-PT" dirty="0"/>
              <a:t> </a:t>
            </a:r>
            <a:endParaRPr lang="en-GB" dirty="0"/>
          </a:p>
        </p:txBody>
      </p:sp>
      <p:grpSp>
        <p:nvGrpSpPr>
          <p:cNvPr id="122896" name="Group 1040"/>
          <p:cNvGrpSpPr>
            <a:grpSpLocks/>
          </p:cNvGrpSpPr>
          <p:nvPr/>
        </p:nvGrpSpPr>
        <p:grpSpPr bwMode="auto">
          <a:xfrm>
            <a:off x="2971801" y="2057401"/>
            <a:ext cx="6913563" cy="4291013"/>
            <a:chOff x="912" y="1296"/>
            <a:chExt cx="4355" cy="2703"/>
          </a:xfrm>
        </p:grpSpPr>
        <p:pic>
          <p:nvPicPr>
            <p:cNvPr id="122891" name="Picture 103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2" y="1296"/>
              <a:ext cx="4355" cy="2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22895" name="Group 1039"/>
            <p:cNvGrpSpPr>
              <a:grpSpLocks/>
            </p:cNvGrpSpPr>
            <p:nvPr/>
          </p:nvGrpSpPr>
          <p:grpSpPr bwMode="auto">
            <a:xfrm>
              <a:off x="1056" y="1341"/>
              <a:ext cx="3648" cy="2400"/>
              <a:chOff x="1056" y="1344"/>
              <a:chExt cx="3648" cy="2400"/>
            </a:xfrm>
          </p:grpSpPr>
          <p:sp>
            <p:nvSpPr>
              <p:cNvPr id="122892" name="Line 1036"/>
              <p:cNvSpPr>
                <a:spLocks noChangeShapeType="1"/>
              </p:cNvSpPr>
              <p:nvPr/>
            </p:nvSpPr>
            <p:spPr bwMode="auto">
              <a:xfrm>
                <a:off x="1056" y="1344"/>
                <a:ext cx="0" cy="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894" name="Line 1038"/>
              <p:cNvSpPr>
                <a:spLocks noChangeShapeType="1"/>
              </p:cNvSpPr>
              <p:nvPr/>
            </p:nvSpPr>
            <p:spPr bwMode="auto">
              <a:xfrm flipH="1">
                <a:off x="1056" y="3744"/>
                <a:ext cx="3648"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122897" name="Text Box 1041"/>
          <p:cNvSpPr txBox="1">
            <a:spLocks noChangeArrowheads="1"/>
          </p:cNvSpPr>
          <p:nvPr/>
        </p:nvSpPr>
        <p:spPr bwMode="auto">
          <a:xfrm>
            <a:off x="2438400" y="1676400"/>
            <a:ext cx="3657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altLang="en-US" b="1">
                <a:latin typeface="Verdana" pitchFamily="34" charset="0"/>
              </a:rPr>
              <a:t>Increasing stocking</a:t>
            </a:r>
          </a:p>
        </p:txBody>
      </p:sp>
      <p:sp>
        <p:nvSpPr>
          <p:cNvPr id="122898" name="Line 1042"/>
          <p:cNvSpPr>
            <a:spLocks noChangeShapeType="1"/>
          </p:cNvSpPr>
          <p:nvPr/>
        </p:nvSpPr>
        <p:spPr bwMode="auto">
          <a:xfrm>
            <a:off x="3200400" y="3810000"/>
            <a:ext cx="5911850" cy="0"/>
          </a:xfrm>
          <a:prstGeom prst="line">
            <a:avLst/>
          </a:prstGeom>
          <a:noFill/>
          <a:ln w="381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899" name="Text Box 1043"/>
          <p:cNvSpPr txBox="1">
            <a:spLocks noChangeArrowheads="1"/>
          </p:cNvSpPr>
          <p:nvPr/>
        </p:nvSpPr>
        <p:spPr bwMode="auto">
          <a:xfrm>
            <a:off x="8080376" y="2895601"/>
            <a:ext cx="18256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b="1">
                <a:latin typeface="Verdana" pitchFamily="34" charset="0"/>
              </a:rPr>
              <a:t>Potential</a:t>
            </a:r>
          </a:p>
        </p:txBody>
      </p:sp>
      <p:sp>
        <p:nvSpPr>
          <p:cNvPr id="122900" name="Text Box 1044"/>
          <p:cNvSpPr txBox="1">
            <a:spLocks noChangeArrowheads="1"/>
          </p:cNvSpPr>
          <p:nvPr/>
        </p:nvSpPr>
        <p:spPr bwMode="auto">
          <a:xfrm>
            <a:off x="8077200" y="3429001"/>
            <a:ext cx="1295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b="1">
                <a:latin typeface="Verdana" pitchFamily="34" charset="0"/>
              </a:rPr>
              <a:t>  Actual</a:t>
            </a:r>
          </a:p>
        </p:txBody>
      </p:sp>
      <p:sp>
        <p:nvSpPr>
          <p:cNvPr id="122901" name="Text Box 1045"/>
          <p:cNvSpPr txBox="1">
            <a:spLocks noChangeArrowheads="1"/>
          </p:cNvSpPr>
          <p:nvPr/>
        </p:nvSpPr>
        <p:spPr bwMode="auto">
          <a:xfrm>
            <a:off x="8382000" y="3124201"/>
            <a:ext cx="685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b="1">
                <a:latin typeface="Verdana" pitchFamily="34" charset="0"/>
              </a:rPr>
              <a:t>  =</a:t>
            </a:r>
          </a:p>
        </p:txBody>
      </p:sp>
      <p:sp>
        <p:nvSpPr>
          <p:cNvPr id="122902" name="Text Box 1046"/>
          <p:cNvSpPr txBox="1">
            <a:spLocks noChangeArrowheads="1"/>
          </p:cNvSpPr>
          <p:nvPr/>
        </p:nvSpPr>
        <p:spPr bwMode="auto">
          <a:xfrm>
            <a:off x="5562600" y="1676400"/>
            <a:ext cx="4800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altLang="en-US" b="1">
                <a:latin typeface="Verdana" pitchFamily="34" charset="0"/>
              </a:rPr>
              <a:t> </a:t>
            </a:r>
            <a:r>
              <a:rPr lang="en-US" altLang="en-US" b="1">
                <a:latin typeface="Verdana" pitchFamily="34" charset="0"/>
                <a:sym typeface="Monotype Sorts" pitchFamily="2" charset="2"/>
              </a:rPr>
              <a:t> </a:t>
            </a:r>
            <a:r>
              <a:rPr lang="en-US" altLang="en-US" b="1">
                <a:latin typeface="Verdana" pitchFamily="34" charset="0"/>
              </a:rPr>
              <a:t>soil the limiting factor</a:t>
            </a:r>
          </a:p>
        </p:txBody>
      </p:sp>
    </p:spTree>
    <p:extLst>
      <p:ext uri="{BB962C8B-B14F-4D97-AF65-F5344CB8AC3E}">
        <p14:creationId xmlns:p14="http://schemas.microsoft.com/office/powerpoint/2010/main" val="8832407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22897"/>
                                        </p:tgtEl>
                                        <p:attrNameLst>
                                          <p:attrName>style.visibility</p:attrName>
                                        </p:attrNameLst>
                                      </p:cBhvr>
                                      <p:to>
                                        <p:strVal val="visible"/>
                                      </p:to>
                                    </p:set>
                                    <p:animEffect transition="in" filter="box(out)">
                                      <p:cBhvr>
                                        <p:cTn id="7" dur="500"/>
                                        <p:tgtEl>
                                          <p:spTgt spid="12289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499"/>
                                          </p:stCondLst>
                                        </p:cTn>
                                        <p:tgtEl>
                                          <p:spTgt spid="122896"/>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4" presetClass="entr" presetSubtype="32" fill="hold" grpId="0" nodeType="clickEffect">
                                  <p:stCondLst>
                                    <p:cond delay="0"/>
                                  </p:stCondLst>
                                  <p:childTnLst>
                                    <p:set>
                                      <p:cBhvr>
                                        <p:cTn id="15" dur="1" fill="hold">
                                          <p:stCondLst>
                                            <p:cond delay="0"/>
                                          </p:stCondLst>
                                        </p:cTn>
                                        <p:tgtEl>
                                          <p:spTgt spid="122902"/>
                                        </p:tgtEl>
                                        <p:attrNameLst>
                                          <p:attrName>style.visibility</p:attrName>
                                        </p:attrNameLst>
                                      </p:cBhvr>
                                      <p:to>
                                        <p:strVal val="visible"/>
                                      </p:to>
                                    </p:set>
                                    <p:animEffect transition="in" filter="box(out)">
                                      <p:cBhvr>
                                        <p:cTn id="16" dur="500"/>
                                        <p:tgtEl>
                                          <p:spTgt spid="12290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4" presetClass="entr" presetSubtype="32" fill="hold" grpId="0" nodeType="clickEffect">
                                  <p:stCondLst>
                                    <p:cond delay="0"/>
                                  </p:stCondLst>
                                  <p:childTnLst>
                                    <p:set>
                                      <p:cBhvr>
                                        <p:cTn id="20" dur="1" fill="hold">
                                          <p:stCondLst>
                                            <p:cond delay="0"/>
                                          </p:stCondLst>
                                        </p:cTn>
                                        <p:tgtEl>
                                          <p:spTgt spid="122898"/>
                                        </p:tgtEl>
                                        <p:attrNameLst>
                                          <p:attrName>style.visibility</p:attrName>
                                        </p:attrNameLst>
                                      </p:cBhvr>
                                      <p:to>
                                        <p:strVal val="visible"/>
                                      </p:to>
                                    </p:set>
                                    <p:animEffect transition="in" filter="box(out)">
                                      <p:cBhvr>
                                        <p:cTn id="21" dur="500"/>
                                        <p:tgtEl>
                                          <p:spTgt spid="122898"/>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grpId="0" nodeType="clickEffect">
                                  <p:stCondLst>
                                    <p:cond delay="0"/>
                                  </p:stCondLst>
                                  <p:childTnLst>
                                    <p:set>
                                      <p:cBhvr>
                                        <p:cTn id="25" dur="1" fill="hold">
                                          <p:stCondLst>
                                            <p:cond delay="499"/>
                                          </p:stCondLst>
                                        </p:cTn>
                                        <p:tgtEl>
                                          <p:spTgt spid="122899"/>
                                        </p:tgtEl>
                                        <p:attrNameLst>
                                          <p:attrName>style.visibility</p:attrName>
                                        </p:attrNameLst>
                                      </p:cBhvr>
                                      <p:to>
                                        <p:strVal val="visible"/>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grpId="0" nodeType="clickEffect">
                                  <p:stCondLst>
                                    <p:cond delay="0"/>
                                  </p:stCondLst>
                                  <p:childTnLst>
                                    <p:set>
                                      <p:cBhvr>
                                        <p:cTn id="29" dur="1" fill="hold">
                                          <p:stCondLst>
                                            <p:cond delay="499"/>
                                          </p:stCondLst>
                                        </p:cTn>
                                        <p:tgtEl>
                                          <p:spTgt spid="122901"/>
                                        </p:tgtEl>
                                        <p:attrNameLst>
                                          <p:attrName>style.visibility</p:attrName>
                                        </p:attrNameLst>
                                      </p:cBhvr>
                                      <p:to>
                                        <p:strVal val="visible"/>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1" presetClass="entr" presetSubtype="0" fill="hold" grpId="0" nodeType="clickEffect">
                                  <p:stCondLst>
                                    <p:cond delay="0"/>
                                  </p:stCondLst>
                                  <p:childTnLst>
                                    <p:set>
                                      <p:cBhvr>
                                        <p:cTn id="33" dur="1" fill="hold">
                                          <p:stCondLst>
                                            <p:cond delay="499"/>
                                          </p:stCondLst>
                                        </p:cTn>
                                        <p:tgtEl>
                                          <p:spTgt spid="1229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97" grpId="0" autoUpdateAnimBg="0"/>
      <p:bldP spid="122898" grpId="0" animBg="1"/>
      <p:bldP spid="122899" grpId="0" autoUpdateAnimBg="0"/>
      <p:bldP spid="122900" grpId="0" autoUpdateAnimBg="0"/>
      <p:bldP spid="122901" grpId="0" autoUpdateAnimBg="0"/>
      <p:bldP spid="122902" grpId="0"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8243" name="Rectangle 3"/>
          <p:cNvSpPr>
            <a:spLocks noGrp="1" noChangeArrowheads="1"/>
          </p:cNvSpPr>
          <p:nvPr>
            <p:ph type="title"/>
          </p:nvPr>
        </p:nvSpPr>
        <p:spPr>
          <a:ln/>
          <a:extLst>
            <a:ext uri="{91240B29-F687-4F45-9708-019B960494DF}">
              <a14:hiddenLine xmlns:a14="http://schemas.microsoft.com/office/drawing/2010/main" w="76200" cmpd="sng">
                <a:solidFill>
                  <a:schemeClr val="tx1"/>
                </a:solidFill>
                <a:miter lim="800000"/>
                <a:headEnd/>
                <a:tailEnd/>
              </a14:hiddenLine>
            </a:ext>
          </a:extLst>
        </p:spPr>
        <p:txBody>
          <a:bodyPr/>
          <a:lstStyle/>
          <a:p>
            <a:r>
              <a:rPr lang="en-GB" dirty="0" err="1"/>
              <a:t>Agolada</a:t>
            </a:r>
            <a:r>
              <a:rPr lang="en-GB" dirty="0"/>
              <a:t> trial</a:t>
            </a:r>
          </a:p>
        </p:txBody>
      </p:sp>
      <p:sp>
        <p:nvSpPr>
          <p:cNvPr id="138244" name="Rectangle 4"/>
          <p:cNvSpPr>
            <a:spLocks noGrp="1" noChangeArrowheads="1"/>
          </p:cNvSpPr>
          <p:nvPr>
            <p:ph type="body" idx="1"/>
          </p:nvPr>
        </p:nvSpPr>
        <p:spPr>
          <a:xfrm>
            <a:off x="508000" y="1676400"/>
            <a:ext cx="11277600" cy="4876800"/>
          </a:xfrm>
        </p:spPr>
        <p:txBody>
          <a:bodyPr/>
          <a:lstStyle/>
          <a:p>
            <a:r>
              <a:rPr lang="en-GB" sz="2000" u="sng" dirty="0"/>
              <a:t>Genetic material</a:t>
            </a:r>
          </a:p>
          <a:p>
            <a:pPr lvl="1"/>
            <a:r>
              <a:rPr lang="en-GB" sz="1800" dirty="0"/>
              <a:t>Three clones selected by PORTUCEL, </a:t>
            </a:r>
            <a:r>
              <a:rPr lang="en-GB" sz="1800" dirty="0" err="1"/>
              <a:t>Espirra</a:t>
            </a:r>
            <a:r>
              <a:rPr lang="en-GB" sz="1800" dirty="0"/>
              <a:t>, corresponding to different productivities, coded as Cl1, Cl2 and Cl3</a:t>
            </a:r>
          </a:p>
          <a:p>
            <a:endParaRPr lang="en-GB" sz="700" u="sng" dirty="0"/>
          </a:p>
          <a:p>
            <a:r>
              <a:rPr lang="en-GB" sz="2000" u="sng" dirty="0"/>
              <a:t>Fertilization at planting</a:t>
            </a:r>
            <a:endParaRPr lang="en-GB" sz="2000" dirty="0"/>
          </a:p>
          <a:p>
            <a:pPr lvl="1"/>
            <a:r>
              <a:rPr lang="en-GB" sz="1800" dirty="0"/>
              <a:t>30 g of </a:t>
            </a:r>
            <a:r>
              <a:rPr lang="en-GB" sz="1800" dirty="0" err="1"/>
              <a:t>Osmocote</a:t>
            </a:r>
            <a:r>
              <a:rPr lang="en-GB" sz="1800" dirty="0"/>
              <a:t> 11+22+9+6 </a:t>
            </a:r>
            <a:r>
              <a:rPr lang="en-GB" sz="1800" dirty="0" err="1"/>
              <a:t>MgO</a:t>
            </a:r>
            <a:r>
              <a:rPr lang="en-GB" sz="1800" dirty="0"/>
              <a:t> per seedling </a:t>
            </a:r>
          </a:p>
          <a:p>
            <a:endParaRPr lang="en-GB" sz="700" dirty="0"/>
          </a:p>
          <a:p>
            <a:r>
              <a:rPr lang="en-GB" sz="2000" u="sng" dirty="0"/>
              <a:t>Productivity</a:t>
            </a:r>
            <a:endParaRPr lang="en-GB" sz="2000" dirty="0"/>
          </a:p>
          <a:p>
            <a:pPr lvl="1"/>
            <a:r>
              <a:rPr lang="en-US" sz="1800" dirty="0"/>
              <a:t>According to the climatic classification of Portugal by Ribeiro e Tomé (2000) the trial locates in the “Vale do </a:t>
            </a:r>
            <a:r>
              <a:rPr lang="en-US" sz="1800" dirty="0" err="1"/>
              <a:t>Tejo</a:t>
            </a:r>
            <a:r>
              <a:rPr lang="en-US" sz="1800" dirty="0"/>
              <a:t>” (VT) region</a:t>
            </a:r>
          </a:p>
          <a:p>
            <a:endParaRPr lang="en-GB" sz="2000" dirty="0"/>
          </a:p>
          <a:p>
            <a:endParaRPr lang="en-GB" sz="600" dirty="0"/>
          </a:p>
          <a:p>
            <a:endParaRPr lang="en-GB" sz="5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8244">
                                            <p:txEl>
                                              <p:pRg st="0" end="0"/>
                                            </p:txEl>
                                          </p:spTgt>
                                        </p:tgtEl>
                                        <p:attrNameLst>
                                          <p:attrName>style.visibility</p:attrName>
                                        </p:attrNameLst>
                                      </p:cBhvr>
                                      <p:to>
                                        <p:strVal val="visible"/>
                                      </p:to>
                                    </p:set>
                                    <p:animEffect transition="in" filter="wipe(left)">
                                      <p:cBhvr>
                                        <p:cTn id="7" dur="500"/>
                                        <p:tgtEl>
                                          <p:spTgt spid="13824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8244">
                                            <p:txEl>
                                              <p:pRg st="1" end="1"/>
                                            </p:txEl>
                                          </p:spTgt>
                                        </p:tgtEl>
                                        <p:attrNameLst>
                                          <p:attrName>style.visibility</p:attrName>
                                        </p:attrNameLst>
                                      </p:cBhvr>
                                      <p:to>
                                        <p:strVal val="visible"/>
                                      </p:to>
                                    </p:set>
                                    <p:animEffect transition="in" filter="wipe(left)">
                                      <p:cBhvr>
                                        <p:cTn id="12" dur="500"/>
                                        <p:tgtEl>
                                          <p:spTgt spid="13824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8244">
                                            <p:txEl>
                                              <p:pRg st="3" end="3"/>
                                            </p:txEl>
                                          </p:spTgt>
                                        </p:tgtEl>
                                        <p:attrNameLst>
                                          <p:attrName>style.visibility</p:attrName>
                                        </p:attrNameLst>
                                      </p:cBhvr>
                                      <p:to>
                                        <p:strVal val="visible"/>
                                      </p:to>
                                    </p:set>
                                    <p:animEffect transition="in" filter="wipe(left)">
                                      <p:cBhvr>
                                        <p:cTn id="17" dur="500"/>
                                        <p:tgtEl>
                                          <p:spTgt spid="13824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38244">
                                            <p:txEl>
                                              <p:pRg st="4" end="4"/>
                                            </p:txEl>
                                          </p:spTgt>
                                        </p:tgtEl>
                                        <p:attrNameLst>
                                          <p:attrName>style.visibility</p:attrName>
                                        </p:attrNameLst>
                                      </p:cBhvr>
                                      <p:to>
                                        <p:strVal val="visible"/>
                                      </p:to>
                                    </p:set>
                                    <p:animEffect transition="in" filter="wipe(left)">
                                      <p:cBhvr>
                                        <p:cTn id="22" dur="500"/>
                                        <p:tgtEl>
                                          <p:spTgt spid="138244">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38244">
                                            <p:txEl>
                                              <p:pRg st="6" end="6"/>
                                            </p:txEl>
                                          </p:spTgt>
                                        </p:tgtEl>
                                        <p:attrNameLst>
                                          <p:attrName>style.visibility</p:attrName>
                                        </p:attrNameLst>
                                      </p:cBhvr>
                                      <p:to>
                                        <p:strVal val="visible"/>
                                      </p:to>
                                    </p:set>
                                    <p:animEffect transition="in" filter="wipe(left)">
                                      <p:cBhvr>
                                        <p:cTn id="27" dur="500"/>
                                        <p:tgtEl>
                                          <p:spTgt spid="138244">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38244">
                                            <p:txEl>
                                              <p:pRg st="7" end="7"/>
                                            </p:txEl>
                                          </p:spTgt>
                                        </p:tgtEl>
                                        <p:attrNameLst>
                                          <p:attrName>style.visibility</p:attrName>
                                        </p:attrNameLst>
                                      </p:cBhvr>
                                      <p:to>
                                        <p:strVal val="visible"/>
                                      </p:to>
                                    </p:set>
                                    <p:animEffect transition="in" filter="wipe(left)">
                                      <p:cBhvr>
                                        <p:cTn id="32" dur="500"/>
                                        <p:tgtEl>
                                          <p:spTgt spid="13824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44" grpId="0" build="p" bldLvl="3"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p:txBody>
          <a:bodyPr/>
          <a:lstStyle/>
          <a:p>
            <a:r>
              <a:rPr lang="en-US" dirty="0" err="1"/>
              <a:t>Agolada</a:t>
            </a:r>
            <a:r>
              <a:rPr lang="en-US" dirty="0"/>
              <a:t> trial</a:t>
            </a:r>
          </a:p>
        </p:txBody>
      </p:sp>
      <p:sp>
        <p:nvSpPr>
          <p:cNvPr id="2" name="Content Placeholder 1">
            <a:extLst>
              <a:ext uri="{FF2B5EF4-FFF2-40B4-BE49-F238E27FC236}">
                <a16:creationId xmlns:a16="http://schemas.microsoft.com/office/drawing/2014/main" id="{4A6C7ABD-8A85-43B6-8B20-AD9EF540048E}"/>
              </a:ext>
            </a:extLst>
          </p:cNvPr>
          <p:cNvSpPr>
            <a:spLocks noGrp="1"/>
          </p:cNvSpPr>
          <p:nvPr>
            <p:ph idx="1"/>
          </p:nvPr>
        </p:nvSpPr>
        <p:spPr/>
        <p:txBody>
          <a:bodyPr/>
          <a:lstStyle/>
          <a:p>
            <a:pPr marL="0" indent="0">
              <a:buNone/>
            </a:pPr>
            <a:r>
              <a:rPr lang="pt-PT" dirty="0"/>
              <a:t> </a:t>
            </a:r>
            <a:endParaRPr lang="en-GB" dirty="0"/>
          </a:p>
        </p:txBody>
      </p:sp>
      <p:pic>
        <p:nvPicPr>
          <p:cNvPr id="142341"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76401" y="2222500"/>
            <a:ext cx="8882063" cy="433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2342" name="Text Box 6"/>
          <p:cNvSpPr txBox="1">
            <a:spLocks noChangeArrowheads="1"/>
          </p:cNvSpPr>
          <p:nvPr/>
        </p:nvSpPr>
        <p:spPr bwMode="auto">
          <a:xfrm>
            <a:off x="2057400" y="1676400"/>
            <a:ext cx="830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b="1" dirty="0">
                <a:latin typeface="Trebuchet MS" panose="020B0603020202020204" pitchFamily="34" charset="0"/>
              </a:rPr>
              <a:t>Site index of the trial within the VT region</a:t>
            </a:r>
          </a:p>
        </p:txBody>
      </p:sp>
      <p:sp>
        <p:nvSpPr>
          <p:cNvPr id="142343" name="Oval 7"/>
          <p:cNvSpPr>
            <a:spLocks noChangeArrowheads="1"/>
          </p:cNvSpPr>
          <p:nvPr/>
        </p:nvSpPr>
        <p:spPr bwMode="auto">
          <a:xfrm>
            <a:off x="3852864" y="4148139"/>
            <a:ext cx="122237" cy="122237"/>
          </a:xfrm>
          <a:prstGeom prst="ellipse">
            <a:avLst/>
          </a:prstGeom>
          <a:solidFill>
            <a:srgbClr val="FF33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rebuchet MS" panose="020B0603020202020204" pitchFamily="34" charset="0"/>
            </a:endParaRPr>
          </a:p>
        </p:txBody>
      </p:sp>
      <p:sp>
        <p:nvSpPr>
          <p:cNvPr id="142344" name="Line 8"/>
          <p:cNvSpPr>
            <a:spLocks noChangeShapeType="1"/>
          </p:cNvSpPr>
          <p:nvPr/>
        </p:nvSpPr>
        <p:spPr bwMode="auto">
          <a:xfrm flipV="1">
            <a:off x="3911600" y="3022600"/>
            <a:ext cx="0" cy="2209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rebuchet MS" panose="020B0603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2344"/>
                                        </p:tgtEl>
                                        <p:attrNameLst>
                                          <p:attrName>style.visibility</p:attrName>
                                        </p:attrNameLst>
                                      </p:cBhvr>
                                      <p:to>
                                        <p:strVal val="visible"/>
                                      </p:to>
                                    </p:set>
                                    <p:animEffect transition="in" filter="wipe(down)">
                                      <p:cBhvr>
                                        <p:cTn id="7" dur="500"/>
                                        <p:tgtEl>
                                          <p:spTgt spid="14234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1423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43" grpId="0" animBg="1"/>
      <p:bldP spid="142344" grpId="0" animBg="1"/>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7219" name="Rectangle 3"/>
          <p:cNvSpPr>
            <a:spLocks noGrp="1" noChangeArrowheads="1"/>
          </p:cNvSpPr>
          <p:nvPr>
            <p:ph type="title"/>
          </p:nvPr>
        </p:nvSpPr>
        <p:spPr>
          <a:ln/>
          <a:extLst>
            <a:ext uri="{91240B29-F687-4F45-9708-019B960494DF}">
              <a14:hiddenLine xmlns:a14="http://schemas.microsoft.com/office/drawing/2010/main" w="76200" cmpd="sng">
                <a:solidFill>
                  <a:schemeClr val="tx1"/>
                </a:solidFill>
                <a:miter lim="800000"/>
                <a:headEnd/>
                <a:tailEnd/>
              </a14:hiddenLine>
            </a:ext>
          </a:extLst>
        </p:spPr>
        <p:txBody>
          <a:bodyPr/>
          <a:lstStyle/>
          <a:p>
            <a:r>
              <a:rPr lang="en-GB" dirty="0" err="1"/>
              <a:t>Agolada</a:t>
            </a:r>
            <a:r>
              <a:rPr lang="en-GB" dirty="0"/>
              <a:t> trial</a:t>
            </a:r>
          </a:p>
        </p:txBody>
      </p:sp>
      <p:sp>
        <p:nvSpPr>
          <p:cNvPr id="137220" name="Rectangle 4"/>
          <p:cNvSpPr>
            <a:spLocks noGrp="1" noChangeArrowheads="1"/>
          </p:cNvSpPr>
          <p:nvPr>
            <p:ph type="body" idx="1"/>
          </p:nvPr>
        </p:nvSpPr>
        <p:spPr/>
        <p:txBody>
          <a:bodyPr/>
          <a:lstStyle/>
          <a:p>
            <a:r>
              <a:rPr lang="en-GB" u="sng" dirty="0"/>
              <a:t>Experimental design - treatments</a:t>
            </a:r>
            <a:endParaRPr lang="en-GB" dirty="0"/>
          </a:p>
          <a:p>
            <a:pPr lvl="1"/>
            <a:r>
              <a:rPr lang="en-GB" dirty="0"/>
              <a:t>fertilization:</a:t>
            </a:r>
          </a:p>
          <a:p>
            <a:pPr lvl="2"/>
            <a:r>
              <a:rPr lang="en-GB" dirty="0"/>
              <a:t>Just at planting </a:t>
            </a:r>
          </a:p>
          <a:p>
            <a:pPr lvl="2"/>
            <a:r>
              <a:rPr lang="en-GB" dirty="0"/>
              <a:t>Additional fertilization with NPK (100:150:150) by the end of 1995</a:t>
            </a:r>
          </a:p>
          <a:p>
            <a:pPr lvl="1"/>
            <a:endParaRPr lang="en-GB" sz="800" dirty="0"/>
          </a:p>
          <a:p>
            <a:pPr lvl="1"/>
            <a:r>
              <a:rPr lang="en-GB" dirty="0"/>
              <a:t>Spacing at planting</a:t>
            </a:r>
          </a:p>
          <a:p>
            <a:pPr lvl="1"/>
            <a:endParaRPr lang="en-GB" dirty="0"/>
          </a:p>
          <a:p>
            <a:pPr lvl="1"/>
            <a:endParaRPr lang="en-GB" dirty="0"/>
          </a:p>
          <a:p>
            <a:pPr lvl="1"/>
            <a:endParaRPr lang="en-GB" dirty="0"/>
          </a:p>
          <a:p>
            <a:pPr lvl="1"/>
            <a:endParaRPr lang="en-GB" dirty="0"/>
          </a:p>
          <a:p>
            <a:pPr lvl="1"/>
            <a:endParaRPr lang="en-GB" dirty="0"/>
          </a:p>
          <a:p>
            <a:pPr lvl="1"/>
            <a:endParaRPr lang="en-GB" dirty="0"/>
          </a:p>
          <a:p>
            <a:pPr lvl="1"/>
            <a:endParaRPr lang="en-GB" sz="800" dirty="0"/>
          </a:p>
          <a:p>
            <a:pPr lvl="1"/>
            <a:endParaRPr lang="en-GB" dirty="0"/>
          </a:p>
          <a:p>
            <a:pPr lvl="1"/>
            <a:endParaRPr lang="en-GB" dirty="0"/>
          </a:p>
          <a:p>
            <a:pPr lvl="1"/>
            <a:endParaRPr lang="en-GB" sz="700" dirty="0"/>
          </a:p>
          <a:p>
            <a:endParaRPr lang="en-GB" sz="700" dirty="0"/>
          </a:p>
          <a:p>
            <a:endParaRPr lang="en-GB" sz="600" dirty="0"/>
          </a:p>
        </p:txBody>
      </p:sp>
      <p:sp>
        <p:nvSpPr>
          <p:cNvPr id="137227" name="Rectangle 11"/>
          <p:cNvSpPr>
            <a:spLocks noChangeArrowheads="1"/>
          </p:cNvSpPr>
          <p:nvPr/>
        </p:nvSpPr>
        <p:spPr bwMode="auto">
          <a:xfrm>
            <a:off x="2066925" y="5781675"/>
            <a:ext cx="7924800" cy="5984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742950" lvl="1" indent="-285750" algn="just">
              <a:spcBef>
                <a:spcPct val="20000"/>
              </a:spcBef>
              <a:buFontTx/>
              <a:buChar char="–"/>
            </a:pPr>
            <a:endParaRPr lang="en-GB" sz="800" dirty="0">
              <a:latin typeface="Tahoma" pitchFamily="34" charset="0"/>
            </a:endParaRPr>
          </a:p>
          <a:p>
            <a:pPr marL="742950" lvl="1" indent="-285750" algn="just">
              <a:spcBef>
                <a:spcPct val="20000"/>
              </a:spcBef>
              <a:buFontTx/>
              <a:buChar char="–"/>
            </a:pPr>
            <a:r>
              <a:rPr lang="en-GB" sz="2000" dirty="0">
                <a:latin typeface="Tahoma" pitchFamily="34" charset="0"/>
              </a:rPr>
              <a:t>clones Cl1, Cl2 and Cl3</a:t>
            </a:r>
          </a:p>
          <a:p>
            <a:pPr marL="742950" lvl="1" indent="-285750" algn="just">
              <a:spcBef>
                <a:spcPct val="20000"/>
              </a:spcBef>
              <a:buFontTx/>
              <a:buChar char="–"/>
            </a:pPr>
            <a:endParaRPr lang="en-GB" sz="2000" dirty="0">
              <a:latin typeface="Tahoma" pitchFamily="34" charset="0"/>
            </a:endParaRPr>
          </a:p>
          <a:p>
            <a:pPr marL="742950" lvl="1" indent="-285750" algn="just">
              <a:spcBef>
                <a:spcPct val="20000"/>
              </a:spcBef>
              <a:buFontTx/>
              <a:buChar char="–"/>
            </a:pPr>
            <a:endParaRPr lang="en-GB" sz="700" dirty="0">
              <a:latin typeface="Tahoma" pitchFamily="34" charset="0"/>
            </a:endParaRPr>
          </a:p>
          <a:p>
            <a:pPr marL="342900" indent="-342900" algn="just">
              <a:spcBef>
                <a:spcPct val="20000"/>
              </a:spcBef>
              <a:buFontTx/>
              <a:buChar char="•"/>
            </a:pPr>
            <a:endParaRPr lang="en-GB" sz="700" dirty="0">
              <a:latin typeface="Tahoma" pitchFamily="34" charset="0"/>
            </a:endParaRPr>
          </a:p>
          <a:p>
            <a:pPr marL="342900" indent="-342900" algn="just">
              <a:spcBef>
                <a:spcPct val="20000"/>
              </a:spcBef>
              <a:buFontTx/>
              <a:buChar char="•"/>
            </a:pPr>
            <a:endParaRPr lang="en-GB" sz="600" dirty="0">
              <a:latin typeface="Tahoma" pitchFamily="34" charset="0"/>
            </a:endParaRPr>
          </a:p>
        </p:txBody>
      </p:sp>
      <p:grpSp>
        <p:nvGrpSpPr>
          <p:cNvPr id="3" name="Group 2"/>
          <p:cNvGrpSpPr/>
          <p:nvPr/>
        </p:nvGrpSpPr>
        <p:grpSpPr>
          <a:xfrm>
            <a:off x="3002540" y="4415029"/>
            <a:ext cx="3717925" cy="1665891"/>
            <a:chOff x="1478539" y="4415028"/>
            <a:chExt cx="3717925" cy="1665891"/>
          </a:xfrm>
        </p:grpSpPr>
        <p:pic>
          <p:nvPicPr>
            <p:cNvPr id="137231" name="Picture 15"/>
            <p:cNvPicPr>
              <a:picLocks noChangeAspect="1" noChangeArrowheads="1"/>
            </p:cNvPicPr>
            <p:nvPr/>
          </p:nvPicPr>
          <p:blipFill>
            <a:blip r:embed="rId2" cstate="print">
              <a:extLst>
                <a:ext uri="{28A0092B-C50C-407E-A947-70E740481C1C}">
                  <a14:useLocalDpi xmlns:a14="http://schemas.microsoft.com/office/drawing/2010/main" val="0"/>
                </a:ext>
              </a:extLst>
            </a:blip>
            <a:srcRect l="37061"/>
            <a:stretch>
              <a:fillRect/>
            </a:stretch>
          </p:blipFill>
          <p:spPr bwMode="auto">
            <a:xfrm>
              <a:off x="1478539" y="4536281"/>
              <a:ext cx="3717925" cy="154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478539" y="4415028"/>
              <a:ext cx="997523" cy="276999"/>
            </a:xfrm>
            <a:prstGeom prst="rect">
              <a:avLst/>
            </a:prstGeom>
            <a:solidFill>
              <a:schemeClr val="bg1"/>
            </a:solidFill>
          </p:spPr>
          <p:txBody>
            <a:bodyPr wrap="square" rtlCol="0">
              <a:spAutoFit/>
            </a:bodyPr>
            <a:lstStyle/>
            <a:p>
              <a:pPr algn="ctr"/>
              <a:r>
                <a:rPr lang="pt-PT" sz="1200" b="1" dirty="0">
                  <a:latin typeface="Arial" panose="020B0604020202020204" pitchFamily="34" charset="0"/>
                  <a:cs typeface="Arial" panose="020B0604020202020204" pitchFamily="34" charset="0"/>
                </a:rPr>
                <a:t>spacing</a:t>
              </a:r>
              <a:endParaRPr lang="en-US" sz="1200" b="1" dirty="0">
                <a:latin typeface="Arial" panose="020B0604020202020204" pitchFamily="34" charset="0"/>
                <a:cs typeface="Arial" panose="020B0604020202020204" pitchFamily="34" charset="0"/>
              </a:endParaRPr>
            </a:p>
          </p:txBody>
        </p:sp>
        <p:sp>
          <p:nvSpPr>
            <p:cNvPr id="8" name="TextBox 7"/>
            <p:cNvSpPr txBox="1"/>
            <p:nvPr/>
          </p:nvSpPr>
          <p:spPr>
            <a:xfrm>
              <a:off x="3358071" y="4419652"/>
              <a:ext cx="895927" cy="276999"/>
            </a:xfrm>
            <a:prstGeom prst="rect">
              <a:avLst/>
            </a:prstGeom>
            <a:solidFill>
              <a:schemeClr val="bg1"/>
            </a:solidFill>
          </p:spPr>
          <p:txBody>
            <a:bodyPr wrap="square" rtlCol="0">
              <a:spAutoFit/>
            </a:bodyPr>
            <a:lstStyle/>
            <a:p>
              <a:r>
                <a:rPr lang="pt-PT" sz="1200" b="1" dirty="0">
                  <a:latin typeface="Arial" panose="020B0604020202020204" pitchFamily="34" charset="0"/>
                  <a:cs typeface="Arial" panose="020B0604020202020204" pitchFamily="34" charset="0"/>
                </a:rPr>
                <a:t>Trees ha</a:t>
              </a:r>
              <a:r>
                <a:rPr lang="pt-PT" sz="1200" b="1" baseline="30000" dirty="0">
                  <a:latin typeface="Arial" panose="020B0604020202020204" pitchFamily="34" charset="0"/>
                  <a:cs typeface="Arial" panose="020B0604020202020204" pitchFamily="34" charset="0"/>
                </a:rPr>
                <a:t>-1</a:t>
              </a:r>
              <a:endParaRPr lang="en-US" sz="1200" b="1" baseline="30000" dirty="0">
                <a:latin typeface="Arial" panose="020B0604020202020204" pitchFamily="34" charset="0"/>
                <a:cs typeface="Arial" panose="020B0604020202020204" pitchFamily="34" charset="0"/>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7220">
                                            <p:txEl>
                                              <p:pRg st="0" end="0"/>
                                            </p:txEl>
                                          </p:spTgt>
                                        </p:tgtEl>
                                        <p:attrNameLst>
                                          <p:attrName>style.visibility</p:attrName>
                                        </p:attrNameLst>
                                      </p:cBhvr>
                                      <p:to>
                                        <p:strVal val="visible"/>
                                      </p:to>
                                    </p:set>
                                    <p:animEffect transition="in" filter="wipe(left)">
                                      <p:cBhvr>
                                        <p:cTn id="7" dur="500"/>
                                        <p:tgtEl>
                                          <p:spTgt spid="13722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7220">
                                            <p:txEl>
                                              <p:pRg st="1" end="1"/>
                                            </p:txEl>
                                          </p:spTgt>
                                        </p:tgtEl>
                                        <p:attrNameLst>
                                          <p:attrName>style.visibility</p:attrName>
                                        </p:attrNameLst>
                                      </p:cBhvr>
                                      <p:to>
                                        <p:strVal val="visible"/>
                                      </p:to>
                                    </p:set>
                                    <p:animEffect transition="in" filter="wipe(left)">
                                      <p:cBhvr>
                                        <p:cTn id="12" dur="500"/>
                                        <p:tgtEl>
                                          <p:spTgt spid="137220">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7220">
                                            <p:txEl>
                                              <p:pRg st="2" end="2"/>
                                            </p:txEl>
                                          </p:spTgt>
                                        </p:tgtEl>
                                        <p:attrNameLst>
                                          <p:attrName>style.visibility</p:attrName>
                                        </p:attrNameLst>
                                      </p:cBhvr>
                                      <p:to>
                                        <p:strVal val="visible"/>
                                      </p:to>
                                    </p:set>
                                    <p:animEffect transition="in" filter="wipe(left)">
                                      <p:cBhvr>
                                        <p:cTn id="17" dur="500"/>
                                        <p:tgtEl>
                                          <p:spTgt spid="137220">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37220">
                                            <p:txEl>
                                              <p:pRg st="3" end="3"/>
                                            </p:txEl>
                                          </p:spTgt>
                                        </p:tgtEl>
                                        <p:attrNameLst>
                                          <p:attrName>style.visibility</p:attrName>
                                        </p:attrNameLst>
                                      </p:cBhvr>
                                      <p:to>
                                        <p:strVal val="visible"/>
                                      </p:to>
                                    </p:set>
                                    <p:animEffect transition="in" filter="wipe(left)">
                                      <p:cBhvr>
                                        <p:cTn id="22" dur="500"/>
                                        <p:tgtEl>
                                          <p:spTgt spid="137220">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37220">
                                            <p:txEl>
                                              <p:pRg st="5" end="5"/>
                                            </p:txEl>
                                          </p:spTgt>
                                        </p:tgtEl>
                                        <p:attrNameLst>
                                          <p:attrName>style.visibility</p:attrName>
                                        </p:attrNameLst>
                                      </p:cBhvr>
                                      <p:to>
                                        <p:strVal val="visible"/>
                                      </p:to>
                                    </p:set>
                                    <p:animEffect transition="in" filter="wipe(left)">
                                      <p:cBhvr>
                                        <p:cTn id="27" dur="500"/>
                                        <p:tgtEl>
                                          <p:spTgt spid="137220">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37227">
                                            <p:txEl>
                                              <p:pRg st="1" end="1"/>
                                            </p:txEl>
                                          </p:spTgt>
                                        </p:tgtEl>
                                        <p:attrNameLst>
                                          <p:attrName>style.visibility</p:attrName>
                                        </p:attrNameLst>
                                      </p:cBhvr>
                                      <p:to>
                                        <p:strVal val="visible"/>
                                      </p:to>
                                    </p:set>
                                    <p:animEffect transition="in" filter="wipe(left)">
                                      <p:cBhvr>
                                        <p:cTn id="32" dur="500"/>
                                        <p:tgtEl>
                                          <p:spTgt spid="13722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20" grpId="0" build="p" bldLvl="3" autoUpdateAnimBg="0"/>
      <p:bldP spid="137227" grpId="0" build="p" bldLvl="3"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0531" name="Rectangle 1027"/>
          <p:cNvSpPr>
            <a:spLocks noGrp="1" noChangeArrowheads="1"/>
          </p:cNvSpPr>
          <p:nvPr>
            <p:ph type="title"/>
          </p:nvPr>
        </p:nvSpPr>
        <p:spPr>
          <a:ln/>
          <a:extLst>
            <a:ext uri="{91240B29-F687-4F45-9708-019B960494DF}">
              <a14:hiddenLine xmlns:a14="http://schemas.microsoft.com/office/drawing/2010/main" w="76200" cmpd="sng">
                <a:solidFill>
                  <a:schemeClr val="tx1"/>
                </a:solidFill>
                <a:miter lim="800000"/>
                <a:headEnd/>
                <a:tailEnd/>
              </a14:hiddenLine>
            </a:ext>
          </a:extLst>
        </p:spPr>
        <p:txBody>
          <a:bodyPr/>
          <a:lstStyle/>
          <a:p>
            <a:r>
              <a:rPr lang="en-GB" dirty="0" err="1"/>
              <a:t>Agolada</a:t>
            </a:r>
            <a:r>
              <a:rPr lang="en-GB" dirty="0"/>
              <a:t> trial</a:t>
            </a:r>
          </a:p>
        </p:txBody>
      </p:sp>
      <p:sp>
        <p:nvSpPr>
          <p:cNvPr id="150532" name="Rectangle 1028"/>
          <p:cNvSpPr>
            <a:spLocks noGrp="1" noChangeArrowheads="1"/>
          </p:cNvSpPr>
          <p:nvPr>
            <p:ph type="body" idx="1"/>
          </p:nvPr>
        </p:nvSpPr>
        <p:spPr/>
        <p:txBody>
          <a:bodyPr/>
          <a:lstStyle/>
          <a:p>
            <a:r>
              <a:rPr lang="en-GB" sz="2000" u="sng" dirty="0"/>
              <a:t>Experimental design - design</a:t>
            </a:r>
            <a:endParaRPr lang="en-GB" sz="2000" dirty="0"/>
          </a:p>
          <a:p>
            <a:pPr lvl="1"/>
            <a:r>
              <a:rPr lang="en-GB" sz="1800" dirty="0"/>
              <a:t>split-</a:t>
            </a:r>
            <a:r>
              <a:rPr lang="en-GB" sz="1800" dirty="0" err="1"/>
              <a:t>plit</a:t>
            </a:r>
            <a:r>
              <a:rPr lang="en-GB" sz="1800" dirty="0"/>
              <a:t>-plot with two replicates</a:t>
            </a:r>
          </a:p>
          <a:p>
            <a:pPr lvl="1">
              <a:buFontTx/>
              <a:buNone/>
            </a:pPr>
            <a:r>
              <a:rPr lang="en-GB" sz="1800" dirty="0"/>
              <a:t>	main treatment - fertilization</a:t>
            </a:r>
          </a:p>
          <a:p>
            <a:pPr lvl="1">
              <a:buFontTx/>
              <a:buNone/>
            </a:pPr>
            <a:r>
              <a:rPr lang="en-GB" sz="1800" dirty="0"/>
              <a:t>	treatment in the sub-plots – spacing at planting</a:t>
            </a:r>
          </a:p>
          <a:p>
            <a:pPr lvl="1">
              <a:buFontTx/>
              <a:buNone/>
            </a:pPr>
            <a:r>
              <a:rPr lang="en-GB" sz="1800" dirty="0"/>
              <a:t>	treatment in the sub-sub-plots - clone</a:t>
            </a:r>
          </a:p>
          <a:p>
            <a:pPr lvl="1"/>
            <a:endParaRPr lang="en-GB" sz="700" dirty="0"/>
          </a:p>
          <a:p>
            <a:pPr lvl="1"/>
            <a:r>
              <a:rPr lang="en-GB" sz="1800" dirty="0"/>
              <a:t>Each sub-sub-plot includes 35 (7x5) plants, just 15 (5x3) considered for intensive measurement (other are border trees)</a:t>
            </a:r>
          </a:p>
          <a:p>
            <a:pPr lvl="1"/>
            <a:r>
              <a:rPr lang="en-GB" sz="1800" dirty="0"/>
              <a:t>The area of the sub-sub-plots depends on the spacing at planting from 15 to 240 m</a:t>
            </a:r>
            <a:r>
              <a:rPr lang="en-GB" sz="1800" baseline="30000" dirty="0"/>
              <a:t>2</a:t>
            </a:r>
            <a:endParaRPr lang="en-GB" sz="1800" dirty="0"/>
          </a:p>
          <a:p>
            <a:pPr lvl="1"/>
            <a:r>
              <a:rPr lang="en-GB" sz="1800" dirty="0"/>
              <a:t>Total area of the trial is 2 ha</a:t>
            </a:r>
          </a:p>
          <a:p>
            <a:pPr lvl="1"/>
            <a:endParaRPr lang="en-GB" sz="1800" dirty="0"/>
          </a:p>
          <a:p>
            <a:pPr lvl="1"/>
            <a:endParaRPr lang="en-GB" sz="1800" dirty="0"/>
          </a:p>
          <a:p>
            <a:pPr lvl="1"/>
            <a:endParaRPr lang="en-GB" sz="1800" dirty="0"/>
          </a:p>
          <a:p>
            <a:pPr lvl="1"/>
            <a:endParaRPr lang="en-GB" sz="1800" dirty="0"/>
          </a:p>
          <a:p>
            <a:pPr lvl="1"/>
            <a:endParaRPr lang="en-GB" sz="1800" dirty="0"/>
          </a:p>
          <a:p>
            <a:pPr lvl="1"/>
            <a:endParaRPr lang="en-GB" sz="700" dirty="0"/>
          </a:p>
          <a:p>
            <a:pPr lvl="1"/>
            <a:endParaRPr lang="en-GB" sz="1800" dirty="0"/>
          </a:p>
          <a:p>
            <a:pPr lvl="1"/>
            <a:endParaRPr lang="en-GB" sz="1800" dirty="0"/>
          </a:p>
          <a:p>
            <a:pPr lvl="1"/>
            <a:endParaRPr lang="en-GB" sz="600" dirty="0"/>
          </a:p>
          <a:p>
            <a:endParaRPr lang="en-GB" sz="600" dirty="0"/>
          </a:p>
          <a:p>
            <a:endParaRPr lang="en-GB" sz="500"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0532">
                                            <p:txEl>
                                              <p:pRg st="1" end="1"/>
                                            </p:txEl>
                                          </p:spTgt>
                                        </p:tgtEl>
                                        <p:attrNameLst>
                                          <p:attrName>style.visibility</p:attrName>
                                        </p:attrNameLst>
                                      </p:cBhvr>
                                      <p:to>
                                        <p:strVal val="visible"/>
                                      </p:to>
                                    </p:set>
                                    <p:animEffect transition="in" filter="wipe(left)">
                                      <p:cBhvr>
                                        <p:cTn id="7" dur="500"/>
                                        <p:tgtEl>
                                          <p:spTgt spid="150532">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0532">
                                            <p:txEl>
                                              <p:pRg st="2" end="2"/>
                                            </p:txEl>
                                          </p:spTgt>
                                        </p:tgtEl>
                                        <p:attrNameLst>
                                          <p:attrName>style.visibility</p:attrName>
                                        </p:attrNameLst>
                                      </p:cBhvr>
                                      <p:to>
                                        <p:strVal val="visible"/>
                                      </p:to>
                                    </p:set>
                                    <p:animEffect transition="in" filter="wipe(left)">
                                      <p:cBhvr>
                                        <p:cTn id="12" dur="500"/>
                                        <p:tgtEl>
                                          <p:spTgt spid="150532">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50532">
                                            <p:txEl>
                                              <p:pRg st="3" end="3"/>
                                            </p:txEl>
                                          </p:spTgt>
                                        </p:tgtEl>
                                        <p:attrNameLst>
                                          <p:attrName>style.visibility</p:attrName>
                                        </p:attrNameLst>
                                      </p:cBhvr>
                                      <p:to>
                                        <p:strVal val="visible"/>
                                      </p:to>
                                    </p:set>
                                    <p:animEffect transition="in" filter="wipe(left)">
                                      <p:cBhvr>
                                        <p:cTn id="17" dur="500"/>
                                        <p:tgtEl>
                                          <p:spTgt spid="150532">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50532">
                                            <p:txEl>
                                              <p:pRg st="4" end="4"/>
                                            </p:txEl>
                                          </p:spTgt>
                                        </p:tgtEl>
                                        <p:attrNameLst>
                                          <p:attrName>style.visibility</p:attrName>
                                        </p:attrNameLst>
                                      </p:cBhvr>
                                      <p:to>
                                        <p:strVal val="visible"/>
                                      </p:to>
                                    </p:set>
                                    <p:animEffect transition="in" filter="wipe(left)">
                                      <p:cBhvr>
                                        <p:cTn id="22" dur="500"/>
                                        <p:tgtEl>
                                          <p:spTgt spid="150532">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50532">
                                            <p:txEl>
                                              <p:pRg st="6" end="6"/>
                                            </p:txEl>
                                          </p:spTgt>
                                        </p:tgtEl>
                                        <p:attrNameLst>
                                          <p:attrName>style.visibility</p:attrName>
                                        </p:attrNameLst>
                                      </p:cBhvr>
                                      <p:to>
                                        <p:strVal val="visible"/>
                                      </p:to>
                                    </p:set>
                                    <p:animEffect transition="in" filter="wipe(left)">
                                      <p:cBhvr>
                                        <p:cTn id="27" dur="500"/>
                                        <p:tgtEl>
                                          <p:spTgt spid="150532">
                                            <p:txEl>
                                              <p:pRg st="6" end="6"/>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50532">
                                            <p:txEl>
                                              <p:pRg st="7" end="7"/>
                                            </p:txEl>
                                          </p:spTgt>
                                        </p:tgtEl>
                                        <p:attrNameLst>
                                          <p:attrName>style.visibility</p:attrName>
                                        </p:attrNameLst>
                                      </p:cBhvr>
                                      <p:to>
                                        <p:strVal val="visible"/>
                                      </p:to>
                                    </p:set>
                                    <p:animEffect transition="in" filter="wipe(left)">
                                      <p:cBhvr>
                                        <p:cTn id="32" dur="500"/>
                                        <p:tgtEl>
                                          <p:spTgt spid="150532">
                                            <p:txEl>
                                              <p:pRg st="7" end="7"/>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50532">
                                            <p:txEl>
                                              <p:pRg st="8" end="8"/>
                                            </p:txEl>
                                          </p:spTgt>
                                        </p:tgtEl>
                                        <p:attrNameLst>
                                          <p:attrName>style.visibility</p:attrName>
                                        </p:attrNameLst>
                                      </p:cBhvr>
                                      <p:to>
                                        <p:strVal val="visible"/>
                                      </p:to>
                                    </p:set>
                                    <p:animEffect transition="in" filter="wipe(left)">
                                      <p:cBhvr>
                                        <p:cTn id="37" dur="500"/>
                                        <p:tgtEl>
                                          <p:spTgt spid="15053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532" grpId="0" build="p" bldLvl="3"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ln/>
          <a:extLst>
            <a:ext uri="{91240B29-F687-4F45-9708-019B960494DF}">
              <a14:hiddenLine xmlns:a14="http://schemas.microsoft.com/office/drawing/2010/main" w="76200" cmpd="sng">
                <a:solidFill>
                  <a:schemeClr val="tx1"/>
                </a:solidFill>
                <a:miter lim="800000"/>
                <a:headEnd/>
                <a:tailEnd/>
              </a14:hiddenLine>
            </a:ext>
          </a:extLst>
        </p:spPr>
        <p:txBody>
          <a:bodyPr/>
          <a:lstStyle/>
          <a:p>
            <a:r>
              <a:rPr lang="en-GB" dirty="0" err="1"/>
              <a:t>Agolada</a:t>
            </a:r>
            <a:r>
              <a:rPr lang="en-GB" dirty="0"/>
              <a:t> trial</a:t>
            </a:r>
          </a:p>
        </p:txBody>
      </p:sp>
      <p:sp>
        <p:nvSpPr>
          <p:cNvPr id="180227" name="Rectangle 3"/>
          <p:cNvSpPr>
            <a:spLocks noGrp="1" noChangeArrowheads="1"/>
          </p:cNvSpPr>
          <p:nvPr>
            <p:ph type="body" idx="1"/>
          </p:nvPr>
        </p:nvSpPr>
        <p:spPr>
          <a:xfrm>
            <a:off x="2133600" y="1676400"/>
            <a:ext cx="7924800" cy="541338"/>
          </a:xfrm>
          <a:solidFill>
            <a:schemeClr val="bg1"/>
          </a:solidFill>
        </p:spPr>
        <p:txBody>
          <a:bodyPr/>
          <a:lstStyle/>
          <a:p>
            <a:pPr algn="ctr">
              <a:buFontTx/>
              <a:buNone/>
            </a:pPr>
            <a:r>
              <a:rPr lang="en-GB" u="sng" dirty="0"/>
              <a:t>Experimental design – map of the trial</a:t>
            </a:r>
            <a:endParaRPr lang="en-GB" dirty="0"/>
          </a:p>
          <a:p>
            <a:pPr lvl="1" algn="ctr"/>
            <a:endParaRPr lang="en-GB" dirty="0"/>
          </a:p>
          <a:p>
            <a:pPr lvl="1" algn="ctr"/>
            <a:endParaRPr lang="en-GB" dirty="0"/>
          </a:p>
          <a:p>
            <a:pPr lvl="1" algn="ctr"/>
            <a:endParaRPr lang="en-GB" dirty="0"/>
          </a:p>
          <a:p>
            <a:pPr lvl="1" algn="ctr"/>
            <a:endParaRPr lang="en-GB" sz="800" dirty="0"/>
          </a:p>
          <a:p>
            <a:pPr lvl="1" algn="ctr"/>
            <a:endParaRPr lang="en-GB" dirty="0"/>
          </a:p>
          <a:p>
            <a:pPr lvl="1" algn="ctr"/>
            <a:endParaRPr lang="en-GB" dirty="0"/>
          </a:p>
          <a:p>
            <a:pPr lvl="1" algn="ctr"/>
            <a:endParaRPr lang="en-GB" sz="700" dirty="0"/>
          </a:p>
          <a:p>
            <a:pPr algn="ctr"/>
            <a:endParaRPr lang="en-GB" sz="700" dirty="0"/>
          </a:p>
          <a:p>
            <a:pPr algn="ctr"/>
            <a:endParaRPr lang="en-GB" sz="600" dirty="0"/>
          </a:p>
        </p:txBody>
      </p:sp>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51583" name="Group 31"/>
          <p:cNvGrpSpPr>
            <a:grpSpLocks/>
          </p:cNvGrpSpPr>
          <p:nvPr/>
        </p:nvGrpSpPr>
        <p:grpSpPr bwMode="auto">
          <a:xfrm>
            <a:off x="1524000" y="76200"/>
            <a:ext cx="9144000" cy="6781800"/>
            <a:chOff x="0" y="48"/>
            <a:chExt cx="5760" cy="4272"/>
          </a:xfrm>
        </p:grpSpPr>
        <p:grpSp>
          <p:nvGrpSpPr>
            <p:cNvPr id="151576" name="Group 24"/>
            <p:cNvGrpSpPr>
              <a:grpSpLocks/>
            </p:cNvGrpSpPr>
            <p:nvPr/>
          </p:nvGrpSpPr>
          <p:grpSpPr bwMode="auto">
            <a:xfrm>
              <a:off x="0" y="48"/>
              <a:ext cx="5760" cy="4272"/>
              <a:chOff x="0" y="48"/>
              <a:chExt cx="2964" cy="2196"/>
            </a:xfrm>
          </p:grpSpPr>
          <p:grpSp>
            <p:nvGrpSpPr>
              <p:cNvPr id="151570" name="Group 18"/>
              <p:cNvGrpSpPr>
                <a:grpSpLocks/>
              </p:cNvGrpSpPr>
              <p:nvPr/>
            </p:nvGrpSpPr>
            <p:grpSpPr bwMode="auto">
              <a:xfrm>
                <a:off x="0" y="48"/>
                <a:ext cx="2964" cy="2196"/>
                <a:chOff x="0" y="48"/>
                <a:chExt cx="2964" cy="2196"/>
              </a:xfrm>
            </p:grpSpPr>
            <p:pic>
              <p:nvPicPr>
                <p:cNvPr id="151568" name="Picture 16" descr="agolada"/>
                <p:cNvPicPr>
                  <a:picLocks noChangeAspect="1" noChangeArrowheads="1"/>
                </p:cNvPicPr>
                <p:nvPr/>
              </p:nvPicPr>
              <p:blipFill>
                <a:blip r:embed="rId2">
                  <a:extLst>
                    <a:ext uri="{28A0092B-C50C-407E-A947-70E740481C1C}">
                      <a14:useLocalDpi xmlns:a14="http://schemas.microsoft.com/office/drawing/2010/main" val="0"/>
                    </a:ext>
                  </a:extLst>
                </a:blip>
                <a:srcRect l="7997" t="8408" r="2211" b="44510"/>
                <a:stretch>
                  <a:fillRect/>
                </a:stretch>
              </p:blipFill>
              <p:spPr bwMode="auto">
                <a:xfrm>
                  <a:off x="0" y="48"/>
                  <a:ext cx="2964" cy="2196"/>
                </a:xfrm>
                <a:prstGeom prst="rect">
                  <a:avLst/>
                </a:prstGeom>
                <a:noFill/>
                <a:extLst>
                  <a:ext uri="{909E8E84-426E-40DD-AFC4-6F175D3DCCD1}">
                    <a14:hiddenFill xmlns:a14="http://schemas.microsoft.com/office/drawing/2010/main">
                      <a:solidFill>
                        <a:srgbClr val="FFFFFF"/>
                      </a:solidFill>
                    </a14:hiddenFill>
                  </a:ext>
                </a:extLst>
              </p:spPr>
            </p:pic>
            <p:sp>
              <p:nvSpPr>
                <p:cNvPr id="151569" name="Rectangle 17"/>
                <p:cNvSpPr>
                  <a:spLocks noChangeArrowheads="1"/>
                </p:cNvSpPr>
                <p:nvPr/>
              </p:nvSpPr>
              <p:spPr bwMode="auto">
                <a:xfrm>
                  <a:off x="1860" y="2064"/>
                  <a:ext cx="444" cy="16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pic>
            <p:nvPicPr>
              <p:cNvPr id="151567" name="Picture 15" descr="agolada"/>
              <p:cNvPicPr>
                <a:picLocks noChangeAspect="1" noChangeArrowheads="1"/>
              </p:cNvPicPr>
              <p:nvPr/>
            </p:nvPicPr>
            <p:blipFill>
              <a:blip r:embed="rId2">
                <a:extLst>
                  <a:ext uri="{28A0092B-C50C-407E-A947-70E740481C1C}">
                    <a14:useLocalDpi xmlns:a14="http://schemas.microsoft.com/office/drawing/2010/main" val="0"/>
                  </a:ext>
                </a:extLst>
              </a:blip>
              <a:srcRect l="7997" t="68355" r="66919"/>
              <a:stretch>
                <a:fillRect/>
              </a:stretch>
            </p:blipFill>
            <p:spPr bwMode="auto">
              <a:xfrm>
                <a:off x="2124" y="756"/>
                <a:ext cx="828" cy="1476"/>
              </a:xfrm>
              <a:prstGeom prst="rect">
                <a:avLst/>
              </a:prstGeom>
              <a:noFill/>
              <a:extLst>
                <a:ext uri="{909E8E84-426E-40DD-AFC4-6F175D3DCCD1}">
                  <a14:hiddenFill xmlns:a14="http://schemas.microsoft.com/office/drawing/2010/main">
                    <a:solidFill>
                      <a:srgbClr val="FFFFFF"/>
                    </a:solidFill>
                  </a14:hiddenFill>
                </a:ext>
              </a:extLst>
            </p:spPr>
          </p:pic>
        </p:grpSp>
        <p:sp>
          <p:nvSpPr>
            <p:cNvPr id="151580" name="Rectangle 28"/>
            <p:cNvSpPr>
              <a:spLocks noChangeArrowheads="1"/>
            </p:cNvSpPr>
            <p:nvPr/>
          </p:nvSpPr>
          <p:spPr bwMode="auto">
            <a:xfrm>
              <a:off x="4164" y="2376"/>
              <a:ext cx="1248" cy="25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1581" name="Rectangle 29"/>
            <p:cNvSpPr>
              <a:spLocks noChangeArrowheads="1"/>
            </p:cNvSpPr>
            <p:nvPr/>
          </p:nvSpPr>
          <p:spPr bwMode="auto">
            <a:xfrm>
              <a:off x="4212" y="2892"/>
              <a:ext cx="1248" cy="25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1582" name="Text Box 30"/>
            <p:cNvSpPr txBox="1">
              <a:spLocks noChangeArrowheads="1"/>
            </p:cNvSpPr>
            <p:nvPr/>
          </p:nvSpPr>
          <p:spPr bwMode="auto">
            <a:xfrm>
              <a:off x="120" y="3888"/>
              <a:ext cx="109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latin typeface="Tahoma" pitchFamily="34" charset="0"/>
                </a:rPr>
                <a:t>Bloco 1</a:t>
              </a:r>
            </a:p>
          </p:txBody>
        </p:sp>
      </p:grpSp>
      <p:sp>
        <p:nvSpPr>
          <p:cNvPr id="12" name="TextBox 11"/>
          <p:cNvSpPr txBox="1"/>
          <p:nvPr/>
        </p:nvSpPr>
        <p:spPr>
          <a:xfrm>
            <a:off x="9134187" y="5061575"/>
            <a:ext cx="1145887" cy="276999"/>
          </a:xfrm>
          <a:prstGeom prst="rect">
            <a:avLst/>
          </a:prstGeom>
          <a:solidFill>
            <a:schemeClr val="bg1"/>
          </a:solidFill>
        </p:spPr>
        <p:txBody>
          <a:bodyPr wrap="square" rtlCol="0">
            <a:spAutoFit/>
          </a:bodyPr>
          <a:lstStyle/>
          <a:p>
            <a:pPr algn="ctr"/>
            <a:r>
              <a:rPr lang="pt-PT" sz="1200" b="1" dirty="0">
                <a:latin typeface="Arial" panose="020B0604020202020204" pitchFamily="34" charset="0"/>
                <a:cs typeface="Arial" panose="020B0604020202020204" pitchFamily="34" charset="0"/>
              </a:rPr>
              <a:t>Fertilization</a:t>
            </a:r>
            <a:endParaRPr lang="en-US" sz="1200" b="1" dirty="0">
              <a:latin typeface="Arial" panose="020B0604020202020204" pitchFamily="34" charset="0"/>
              <a:cs typeface="Arial" panose="020B0604020202020204" pitchFamily="34" charset="0"/>
            </a:endParaRPr>
          </a:p>
        </p:txBody>
      </p:sp>
      <p:sp>
        <p:nvSpPr>
          <p:cNvPr id="13" name="TextBox 12"/>
          <p:cNvSpPr txBox="1"/>
          <p:nvPr/>
        </p:nvSpPr>
        <p:spPr>
          <a:xfrm>
            <a:off x="9092630" y="5500291"/>
            <a:ext cx="1464462" cy="276999"/>
          </a:xfrm>
          <a:prstGeom prst="rect">
            <a:avLst/>
          </a:prstGeom>
          <a:solidFill>
            <a:schemeClr val="bg1"/>
          </a:solidFill>
        </p:spPr>
        <p:txBody>
          <a:bodyPr wrap="square" rtlCol="0">
            <a:spAutoFit/>
          </a:bodyPr>
          <a:lstStyle/>
          <a:p>
            <a:pPr algn="ctr"/>
            <a:r>
              <a:rPr lang="pt-PT" sz="1200" b="1" dirty="0">
                <a:latin typeface="Arial" panose="020B0604020202020204" pitchFamily="34" charset="0"/>
                <a:cs typeface="Arial" panose="020B0604020202020204" pitchFamily="34" charset="0"/>
              </a:rPr>
              <a:t>No fertilization</a:t>
            </a:r>
            <a:endParaRPr lang="en-US" sz="1200" b="1" dirty="0">
              <a:latin typeface="Arial" panose="020B0604020202020204" pitchFamily="34" charset="0"/>
              <a:cs typeface="Arial" panose="020B0604020202020204" pitchFamily="34" charset="0"/>
            </a:endParaRPr>
          </a:p>
        </p:txBody>
      </p:sp>
      <p:sp>
        <p:nvSpPr>
          <p:cNvPr id="14" name="TextBox 13"/>
          <p:cNvSpPr txBox="1"/>
          <p:nvPr/>
        </p:nvSpPr>
        <p:spPr>
          <a:xfrm>
            <a:off x="9143434" y="5994423"/>
            <a:ext cx="1464462" cy="276999"/>
          </a:xfrm>
          <a:prstGeom prst="rect">
            <a:avLst/>
          </a:prstGeom>
          <a:solidFill>
            <a:schemeClr val="bg1"/>
          </a:solidFill>
        </p:spPr>
        <p:txBody>
          <a:bodyPr wrap="square" rtlCol="0">
            <a:spAutoFit/>
          </a:bodyPr>
          <a:lstStyle/>
          <a:p>
            <a:pPr algn="ctr"/>
            <a:r>
              <a:rPr lang="pt-PT" sz="1200" b="1" dirty="0">
                <a:latin typeface="Arial" panose="020B0604020202020204" pitchFamily="34" charset="0"/>
                <a:cs typeface="Arial" panose="020B0604020202020204" pitchFamily="34" charset="0"/>
              </a:rPr>
              <a:t>Limite of the trial</a:t>
            </a:r>
            <a:endParaRPr lang="en-US" sz="1200" b="1" dirty="0">
              <a:latin typeface="Arial" panose="020B0604020202020204" pitchFamily="34" charset="0"/>
              <a:cs typeface="Arial" panose="020B0604020202020204" pitchFamily="34" charset="0"/>
            </a:endParaRPr>
          </a:p>
        </p:txBody>
      </p:sp>
      <p:sp>
        <p:nvSpPr>
          <p:cNvPr id="15" name="TextBox 14"/>
          <p:cNvSpPr txBox="1"/>
          <p:nvPr/>
        </p:nvSpPr>
        <p:spPr>
          <a:xfrm>
            <a:off x="9138811" y="4225723"/>
            <a:ext cx="1145887" cy="276999"/>
          </a:xfrm>
          <a:prstGeom prst="rect">
            <a:avLst/>
          </a:prstGeom>
          <a:solidFill>
            <a:schemeClr val="bg1"/>
          </a:solidFill>
        </p:spPr>
        <p:txBody>
          <a:bodyPr wrap="square" rtlCol="0">
            <a:spAutoFit/>
          </a:bodyPr>
          <a:lstStyle/>
          <a:p>
            <a:r>
              <a:rPr lang="pt-PT" sz="1200" b="1" dirty="0">
                <a:latin typeface="Arial" panose="020B0604020202020204" pitchFamily="34" charset="0"/>
                <a:cs typeface="Arial" panose="020B0604020202020204" pitchFamily="34" charset="0"/>
              </a:rPr>
              <a:t>Plot 3</a:t>
            </a:r>
            <a:endParaRPr lang="en-US" sz="1200" b="1" dirty="0">
              <a:latin typeface="Arial" panose="020B0604020202020204" pitchFamily="34" charset="0"/>
              <a:cs typeface="Arial" panose="020B0604020202020204" pitchFamily="34" charset="0"/>
            </a:endParaRPr>
          </a:p>
        </p:txBody>
      </p:sp>
      <p:sp>
        <p:nvSpPr>
          <p:cNvPr id="16" name="TextBox 15"/>
          <p:cNvSpPr txBox="1"/>
          <p:nvPr/>
        </p:nvSpPr>
        <p:spPr>
          <a:xfrm>
            <a:off x="9152671" y="3380635"/>
            <a:ext cx="1145887" cy="276999"/>
          </a:xfrm>
          <a:prstGeom prst="rect">
            <a:avLst/>
          </a:prstGeom>
          <a:solidFill>
            <a:schemeClr val="bg1"/>
          </a:solidFill>
        </p:spPr>
        <p:txBody>
          <a:bodyPr wrap="square" rtlCol="0">
            <a:spAutoFit/>
          </a:bodyPr>
          <a:lstStyle/>
          <a:p>
            <a:r>
              <a:rPr lang="pt-PT" sz="1200" b="1" dirty="0">
                <a:latin typeface="Arial" panose="020B0604020202020204" pitchFamily="34" charset="0"/>
                <a:cs typeface="Arial" panose="020B0604020202020204" pitchFamily="34" charset="0"/>
              </a:rPr>
              <a:t>Plot 1</a:t>
            </a:r>
            <a:endParaRPr lang="en-US" sz="1200" b="1" dirty="0">
              <a:latin typeface="Arial" panose="020B0604020202020204" pitchFamily="34" charset="0"/>
              <a:cs typeface="Arial" panose="020B0604020202020204" pitchFamily="34" charset="0"/>
            </a:endParaRPr>
          </a:p>
        </p:txBody>
      </p:sp>
    </p:spTree>
  </p:cSld>
  <p:clrMapOvr>
    <a:masterClrMapping/>
  </p:clrMapOvr>
  <p:transition>
    <p:dissolve/>
  </p:transition>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81263" name="Group 15"/>
          <p:cNvGrpSpPr>
            <a:grpSpLocks/>
          </p:cNvGrpSpPr>
          <p:nvPr/>
        </p:nvGrpSpPr>
        <p:grpSpPr bwMode="auto">
          <a:xfrm>
            <a:off x="1524000" y="0"/>
            <a:ext cx="9144000" cy="6858000"/>
            <a:chOff x="0" y="0"/>
            <a:chExt cx="5760" cy="4320"/>
          </a:xfrm>
        </p:grpSpPr>
        <p:grpSp>
          <p:nvGrpSpPr>
            <p:cNvPr id="181256" name="Group 8"/>
            <p:cNvGrpSpPr>
              <a:grpSpLocks/>
            </p:cNvGrpSpPr>
            <p:nvPr/>
          </p:nvGrpSpPr>
          <p:grpSpPr bwMode="auto">
            <a:xfrm>
              <a:off x="0" y="0"/>
              <a:ext cx="5760" cy="4320"/>
              <a:chOff x="3252" y="1032"/>
              <a:chExt cx="2964" cy="2232"/>
            </a:xfrm>
          </p:grpSpPr>
          <p:grpSp>
            <p:nvGrpSpPr>
              <p:cNvPr id="181253" name="Group 5"/>
              <p:cNvGrpSpPr>
                <a:grpSpLocks/>
              </p:cNvGrpSpPr>
              <p:nvPr/>
            </p:nvGrpSpPr>
            <p:grpSpPr bwMode="auto">
              <a:xfrm>
                <a:off x="3252" y="1032"/>
                <a:ext cx="2964" cy="2232"/>
                <a:chOff x="3252" y="1032"/>
                <a:chExt cx="2964" cy="2232"/>
              </a:xfrm>
            </p:grpSpPr>
            <p:pic>
              <p:nvPicPr>
                <p:cNvPr id="181254" name="Picture 6" descr="agolada"/>
                <p:cNvPicPr>
                  <a:picLocks noChangeAspect="1" noChangeArrowheads="1"/>
                </p:cNvPicPr>
                <p:nvPr/>
              </p:nvPicPr>
              <p:blipFill>
                <a:blip r:embed="rId2">
                  <a:extLst>
                    <a:ext uri="{28A0092B-C50C-407E-A947-70E740481C1C}">
                      <a14:useLocalDpi xmlns:a14="http://schemas.microsoft.com/office/drawing/2010/main" val="0"/>
                    </a:ext>
                  </a:extLst>
                </a:blip>
                <a:srcRect l="7997" t="52145" r="2211"/>
                <a:stretch>
                  <a:fillRect/>
                </a:stretch>
              </p:blipFill>
              <p:spPr bwMode="auto">
                <a:xfrm>
                  <a:off x="3252" y="1032"/>
                  <a:ext cx="2964" cy="2232"/>
                </a:xfrm>
                <a:prstGeom prst="rect">
                  <a:avLst/>
                </a:prstGeom>
                <a:noFill/>
                <a:extLst>
                  <a:ext uri="{909E8E84-426E-40DD-AFC4-6F175D3DCCD1}">
                    <a14:hiddenFill xmlns:a14="http://schemas.microsoft.com/office/drawing/2010/main">
                      <a:solidFill>
                        <a:srgbClr val="FFFFFF"/>
                      </a:solidFill>
                    </a14:hiddenFill>
                  </a:ext>
                </a:extLst>
              </p:spPr>
            </p:pic>
            <p:sp>
              <p:nvSpPr>
                <p:cNvPr id="181255" name="Rectangle 7"/>
                <p:cNvSpPr>
                  <a:spLocks noChangeArrowheads="1"/>
                </p:cNvSpPr>
                <p:nvPr/>
              </p:nvSpPr>
              <p:spPr bwMode="auto">
                <a:xfrm>
                  <a:off x="4332" y="1032"/>
                  <a:ext cx="516" cy="9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pic>
            <p:nvPicPr>
              <p:cNvPr id="181251" name="Picture 3" descr="agolada"/>
              <p:cNvPicPr>
                <a:picLocks noChangeAspect="1" noChangeArrowheads="1"/>
              </p:cNvPicPr>
              <p:nvPr/>
            </p:nvPicPr>
            <p:blipFill>
              <a:blip r:embed="rId2">
                <a:extLst>
                  <a:ext uri="{28A0092B-C50C-407E-A947-70E740481C1C}">
                    <a14:useLocalDpi xmlns:a14="http://schemas.microsoft.com/office/drawing/2010/main" val="0"/>
                  </a:ext>
                </a:extLst>
              </a:blip>
              <a:srcRect l="72705" t="8408" r="4756" b="80530"/>
              <a:stretch>
                <a:fillRect/>
              </a:stretch>
            </p:blipFill>
            <p:spPr bwMode="auto">
              <a:xfrm>
                <a:off x="3252" y="1032"/>
                <a:ext cx="744" cy="516"/>
              </a:xfrm>
              <a:prstGeom prst="rect">
                <a:avLst/>
              </a:prstGeom>
              <a:noFill/>
              <a:extLst>
                <a:ext uri="{909E8E84-426E-40DD-AFC4-6F175D3DCCD1}">
                  <a14:hiddenFill xmlns:a14="http://schemas.microsoft.com/office/drawing/2010/main">
                    <a:solidFill>
                      <a:srgbClr val="FFFFFF"/>
                    </a:solidFill>
                  </a14:hiddenFill>
                </a:ext>
              </a:extLst>
            </p:spPr>
          </p:pic>
        </p:grpSp>
        <p:sp>
          <p:nvSpPr>
            <p:cNvPr id="181259" name="Text Box 11"/>
            <p:cNvSpPr txBox="1">
              <a:spLocks noChangeArrowheads="1"/>
            </p:cNvSpPr>
            <p:nvPr/>
          </p:nvSpPr>
          <p:spPr bwMode="auto">
            <a:xfrm>
              <a:off x="4512" y="3864"/>
              <a:ext cx="109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latin typeface="Tahoma" pitchFamily="34" charset="0"/>
                </a:rPr>
                <a:t>Bloco 1</a:t>
              </a:r>
            </a:p>
          </p:txBody>
        </p:sp>
        <p:sp>
          <p:nvSpPr>
            <p:cNvPr id="181261" name="Rectangle 13"/>
            <p:cNvSpPr>
              <a:spLocks noChangeArrowheads="1"/>
            </p:cNvSpPr>
            <p:nvPr/>
          </p:nvSpPr>
          <p:spPr bwMode="auto">
            <a:xfrm>
              <a:off x="0" y="2148"/>
              <a:ext cx="1248" cy="25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1262" name="Rectangle 14"/>
            <p:cNvSpPr>
              <a:spLocks noChangeArrowheads="1"/>
            </p:cNvSpPr>
            <p:nvPr/>
          </p:nvSpPr>
          <p:spPr bwMode="auto">
            <a:xfrm>
              <a:off x="0" y="2676"/>
              <a:ext cx="1248" cy="25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1" name="TextBox 10"/>
          <p:cNvSpPr txBox="1"/>
          <p:nvPr/>
        </p:nvSpPr>
        <p:spPr>
          <a:xfrm>
            <a:off x="2576430" y="5123836"/>
            <a:ext cx="1145887" cy="276999"/>
          </a:xfrm>
          <a:prstGeom prst="rect">
            <a:avLst/>
          </a:prstGeom>
          <a:solidFill>
            <a:schemeClr val="bg1"/>
          </a:solidFill>
        </p:spPr>
        <p:txBody>
          <a:bodyPr wrap="square" rtlCol="0">
            <a:spAutoFit/>
          </a:bodyPr>
          <a:lstStyle/>
          <a:p>
            <a:pPr algn="ctr"/>
            <a:r>
              <a:rPr lang="pt-PT" sz="1200" b="1" dirty="0">
                <a:latin typeface="Arial" panose="020B0604020202020204" pitchFamily="34" charset="0"/>
                <a:cs typeface="Arial" panose="020B0604020202020204" pitchFamily="34" charset="0"/>
              </a:rPr>
              <a:t>Fertilization</a:t>
            </a:r>
            <a:endParaRPr lang="en-US" sz="1200" b="1" dirty="0">
              <a:latin typeface="Arial" panose="020B0604020202020204" pitchFamily="34" charset="0"/>
              <a:cs typeface="Arial" panose="020B0604020202020204" pitchFamily="34" charset="0"/>
            </a:endParaRPr>
          </a:p>
        </p:txBody>
      </p:sp>
      <p:sp>
        <p:nvSpPr>
          <p:cNvPr id="12" name="TextBox 11"/>
          <p:cNvSpPr txBox="1"/>
          <p:nvPr/>
        </p:nvSpPr>
        <p:spPr>
          <a:xfrm>
            <a:off x="2534873" y="5562552"/>
            <a:ext cx="1464462" cy="276999"/>
          </a:xfrm>
          <a:prstGeom prst="rect">
            <a:avLst/>
          </a:prstGeom>
          <a:solidFill>
            <a:schemeClr val="bg1"/>
          </a:solidFill>
        </p:spPr>
        <p:txBody>
          <a:bodyPr wrap="square" rtlCol="0">
            <a:spAutoFit/>
          </a:bodyPr>
          <a:lstStyle/>
          <a:p>
            <a:pPr algn="ctr"/>
            <a:r>
              <a:rPr lang="pt-PT" sz="1200" b="1" dirty="0">
                <a:latin typeface="Arial" panose="020B0604020202020204" pitchFamily="34" charset="0"/>
                <a:cs typeface="Arial" panose="020B0604020202020204" pitchFamily="34" charset="0"/>
              </a:rPr>
              <a:t>No fertilization</a:t>
            </a:r>
            <a:endParaRPr lang="en-US" sz="1200" b="1" dirty="0">
              <a:latin typeface="Arial" panose="020B0604020202020204" pitchFamily="34" charset="0"/>
              <a:cs typeface="Arial" panose="020B0604020202020204" pitchFamily="34" charset="0"/>
            </a:endParaRPr>
          </a:p>
        </p:txBody>
      </p:sp>
      <p:sp>
        <p:nvSpPr>
          <p:cNvPr id="13" name="TextBox 12"/>
          <p:cNvSpPr txBox="1"/>
          <p:nvPr/>
        </p:nvSpPr>
        <p:spPr>
          <a:xfrm>
            <a:off x="2585677" y="6056684"/>
            <a:ext cx="1464462" cy="276999"/>
          </a:xfrm>
          <a:prstGeom prst="rect">
            <a:avLst/>
          </a:prstGeom>
          <a:solidFill>
            <a:schemeClr val="bg1"/>
          </a:solidFill>
        </p:spPr>
        <p:txBody>
          <a:bodyPr wrap="square" rtlCol="0">
            <a:spAutoFit/>
          </a:bodyPr>
          <a:lstStyle/>
          <a:p>
            <a:pPr algn="ctr"/>
            <a:r>
              <a:rPr lang="pt-PT" sz="1200" b="1" dirty="0">
                <a:latin typeface="Arial" panose="020B0604020202020204" pitchFamily="34" charset="0"/>
                <a:cs typeface="Arial" panose="020B0604020202020204" pitchFamily="34" charset="0"/>
              </a:rPr>
              <a:t>Limite of the trial</a:t>
            </a:r>
            <a:endParaRPr lang="en-US" sz="1200" b="1" dirty="0">
              <a:latin typeface="Arial" panose="020B0604020202020204" pitchFamily="34" charset="0"/>
              <a:cs typeface="Arial" panose="020B0604020202020204" pitchFamily="34" charset="0"/>
            </a:endParaRPr>
          </a:p>
        </p:txBody>
      </p:sp>
      <p:sp>
        <p:nvSpPr>
          <p:cNvPr id="14" name="TextBox 13"/>
          <p:cNvSpPr txBox="1"/>
          <p:nvPr/>
        </p:nvSpPr>
        <p:spPr>
          <a:xfrm>
            <a:off x="2581054" y="4703604"/>
            <a:ext cx="1145887" cy="276999"/>
          </a:xfrm>
          <a:prstGeom prst="rect">
            <a:avLst/>
          </a:prstGeom>
          <a:solidFill>
            <a:schemeClr val="bg1"/>
          </a:solidFill>
        </p:spPr>
        <p:txBody>
          <a:bodyPr wrap="square" rtlCol="0">
            <a:spAutoFit/>
          </a:bodyPr>
          <a:lstStyle/>
          <a:p>
            <a:r>
              <a:rPr lang="pt-PT" sz="1200" b="1" dirty="0">
                <a:latin typeface="Arial" panose="020B0604020202020204" pitchFamily="34" charset="0"/>
                <a:cs typeface="Arial" panose="020B0604020202020204" pitchFamily="34" charset="0"/>
              </a:rPr>
              <a:t>Plot 3</a:t>
            </a:r>
            <a:endParaRPr lang="en-US" sz="1200" b="1" dirty="0">
              <a:latin typeface="Arial" panose="020B0604020202020204" pitchFamily="34" charset="0"/>
              <a:cs typeface="Arial" panose="020B0604020202020204" pitchFamily="34" charset="0"/>
            </a:endParaRPr>
          </a:p>
        </p:txBody>
      </p:sp>
      <p:sp>
        <p:nvSpPr>
          <p:cNvPr id="15" name="TextBox 14"/>
          <p:cNvSpPr txBox="1"/>
          <p:nvPr/>
        </p:nvSpPr>
        <p:spPr>
          <a:xfrm>
            <a:off x="2594914" y="3886224"/>
            <a:ext cx="1145887" cy="276999"/>
          </a:xfrm>
          <a:prstGeom prst="rect">
            <a:avLst/>
          </a:prstGeom>
          <a:solidFill>
            <a:schemeClr val="bg1"/>
          </a:solidFill>
        </p:spPr>
        <p:txBody>
          <a:bodyPr wrap="square" rtlCol="0">
            <a:spAutoFit/>
          </a:bodyPr>
          <a:lstStyle/>
          <a:p>
            <a:r>
              <a:rPr lang="pt-PT" sz="1200" b="1" dirty="0">
                <a:latin typeface="Arial" panose="020B0604020202020204" pitchFamily="34" charset="0"/>
                <a:cs typeface="Arial" panose="020B0604020202020204" pitchFamily="34" charset="0"/>
              </a:rPr>
              <a:t>Plot 1</a:t>
            </a:r>
            <a:endParaRPr lang="en-US" sz="1200" b="1" dirty="0">
              <a:latin typeface="Arial" panose="020B0604020202020204" pitchFamily="34" charset="0"/>
              <a:cs typeface="Arial" panose="020B0604020202020204" pitchFamily="34" charset="0"/>
            </a:endParaRPr>
          </a:p>
        </p:txBody>
      </p:sp>
    </p:spTree>
  </p:cSld>
  <p:clrMapOvr>
    <a:masterClrMapping/>
  </p:clrMapOvr>
  <p:transition>
    <p:dissolve/>
  </p:transition>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03" name="Rectangle 3"/>
          <p:cNvSpPr>
            <a:spLocks noGrp="1" noChangeArrowheads="1"/>
          </p:cNvSpPr>
          <p:nvPr>
            <p:ph type="title"/>
          </p:nvPr>
        </p:nvSpPr>
        <p:spPr>
          <a:ln/>
          <a:extLst>
            <a:ext uri="{91240B29-F687-4F45-9708-019B960494DF}">
              <a14:hiddenLine xmlns:a14="http://schemas.microsoft.com/office/drawing/2010/main" w="76200" cmpd="sng">
                <a:solidFill>
                  <a:schemeClr val="tx1"/>
                </a:solidFill>
                <a:miter lim="800000"/>
                <a:headEnd/>
                <a:tailEnd/>
              </a14:hiddenLine>
            </a:ext>
          </a:extLst>
        </p:spPr>
        <p:txBody>
          <a:bodyPr/>
          <a:lstStyle/>
          <a:p>
            <a:r>
              <a:rPr lang="en-GB" dirty="0" err="1"/>
              <a:t>Agolada</a:t>
            </a:r>
            <a:r>
              <a:rPr lang="en-GB" dirty="0"/>
              <a:t> trial</a:t>
            </a:r>
          </a:p>
        </p:txBody>
      </p:sp>
      <p:sp>
        <p:nvSpPr>
          <p:cNvPr id="153604" name="Rectangle 4"/>
          <p:cNvSpPr>
            <a:spLocks noGrp="1" noChangeArrowheads="1"/>
          </p:cNvSpPr>
          <p:nvPr>
            <p:ph idx="1"/>
          </p:nvPr>
        </p:nvSpPr>
        <p:spPr/>
        <p:txBody>
          <a:bodyPr/>
          <a:lstStyle/>
          <a:p>
            <a:pPr algn="ctr">
              <a:buFontTx/>
              <a:buNone/>
            </a:pPr>
            <a:r>
              <a:rPr lang="en-GB" u="sng" dirty="0"/>
              <a:t>Experimental design - detail of one block</a:t>
            </a:r>
            <a:endParaRPr lang="en-GB" dirty="0"/>
          </a:p>
          <a:p>
            <a:pPr lvl="1" algn="ctr"/>
            <a:endParaRPr lang="en-GB" dirty="0"/>
          </a:p>
          <a:p>
            <a:pPr lvl="1" algn="ctr"/>
            <a:endParaRPr lang="en-GB" dirty="0"/>
          </a:p>
          <a:p>
            <a:pPr lvl="1" algn="ctr"/>
            <a:endParaRPr lang="en-GB" dirty="0"/>
          </a:p>
          <a:p>
            <a:pPr lvl="1" algn="ctr"/>
            <a:endParaRPr lang="en-GB" sz="800" dirty="0"/>
          </a:p>
          <a:p>
            <a:pPr lvl="1" algn="ctr"/>
            <a:endParaRPr lang="en-GB" dirty="0"/>
          </a:p>
          <a:p>
            <a:pPr lvl="1" algn="ctr"/>
            <a:endParaRPr lang="en-GB" dirty="0"/>
          </a:p>
          <a:p>
            <a:pPr lvl="1" algn="ctr"/>
            <a:endParaRPr lang="en-GB" sz="700" dirty="0"/>
          </a:p>
          <a:p>
            <a:pPr algn="ctr"/>
            <a:endParaRPr lang="en-GB" sz="700" dirty="0"/>
          </a:p>
          <a:p>
            <a:pPr algn="ctr"/>
            <a:endParaRPr lang="en-GB" sz="600" dirty="0"/>
          </a:p>
        </p:txBody>
      </p:sp>
      <p:pic>
        <p:nvPicPr>
          <p:cNvPr id="153606" name="Picture 6"/>
          <p:cNvPicPr>
            <a:picLocks noChangeAspect="1" noChangeArrowheads="1"/>
          </p:cNvPicPr>
          <p:nvPr/>
        </p:nvPicPr>
        <p:blipFill>
          <a:blip r:embed="rId2">
            <a:extLst>
              <a:ext uri="{28A0092B-C50C-407E-A947-70E740481C1C}">
                <a14:useLocalDpi xmlns:a14="http://schemas.microsoft.com/office/drawing/2010/main" val="0"/>
              </a:ext>
            </a:extLst>
          </a:blip>
          <a:srcRect r="4443"/>
          <a:stretch>
            <a:fillRect/>
          </a:stretch>
        </p:blipFill>
        <p:spPr bwMode="auto">
          <a:xfrm>
            <a:off x="2184400" y="2435226"/>
            <a:ext cx="7920038" cy="3624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53606"/>
                                        </p:tgtEl>
                                        <p:attrNameLst>
                                          <p:attrName>style.visibility</p:attrName>
                                        </p:attrNameLst>
                                      </p:cBhvr>
                                      <p:to>
                                        <p:strVal val="visible"/>
                                      </p:to>
                                    </p:set>
                                    <p:animEffect transition="in" filter="dissolve">
                                      <p:cBhvr>
                                        <p:cTn id="7" dur="500"/>
                                        <p:tgtEl>
                                          <p:spTgt spid="1536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1970" name="Rectangle 2"/>
          <p:cNvSpPr>
            <a:spLocks noGrp="1" noChangeArrowheads="1"/>
          </p:cNvSpPr>
          <p:nvPr>
            <p:ph type="title"/>
          </p:nvPr>
        </p:nvSpPr>
        <p:spPr>
          <a:ln/>
          <a:extLst>
            <a:ext uri="{91240B29-F687-4F45-9708-019B960494DF}">
              <a14:hiddenLine xmlns:a14="http://schemas.microsoft.com/office/drawing/2010/main" w="76200" cmpd="sng">
                <a:solidFill>
                  <a:schemeClr val="tx1"/>
                </a:solidFill>
                <a:miter lim="800000"/>
                <a:headEnd/>
                <a:tailEnd/>
              </a14:hiddenLine>
            </a:ext>
          </a:extLst>
        </p:spPr>
        <p:txBody>
          <a:bodyPr/>
          <a:lstStyle/>
          <a:p>
            <a:r>
              <a:rPr lang="en-GB" dirty="0" err="1"/>
              <a:t>Agolada</a:t>
            </a:r>
            <a:r>
              <a:rPr lang="en-GB" dirty="0"/>
              <a:t> trial</a:t>
            </a:r>
          </a:p>
        </p:txBody>
      </p:sp>
      <p:sp>
        <p:nvSpPr>
          <p:cNvPr id="211971" name="Rectangle 3"/>
          <p:cNvSpPr>
            <a:spLocks noGrp="1" noChangeArrowheads="1"/>
          </p:cNvSpPr>
          <p:nvPr>
            <p:ph type="body" idx="1"/>
          </p:nvPr>
        </p:nvSpPr>
        <p:spPr>
          <a:xfrm>
            <a:off x="2133600" y="1676400"/>
            <a:ext cx="7924800" cy="541338"/>
          </a:xfrm>
          <a:solidFill>
            <a:schemeClr val="bg1"/>
          </a:solidFill>
        </p:spPr>
        <p:txBody>
          <a:bodyPr/>
          <a:lstStyle/>
          <a:p>
            <a:pPr algn="ctr">
              <a:buFontTx/>
              <a:buNone/>
            </a:pPr>
            <a:r>
              <a:rPr lang="en-GB" u="sng" dirty="0"/>
              <a:t>Some results</a:t>
            </a:r>
            <a:endParaRPr lang="en-GB" dirty="0"/>
          </a:p>
          <a:p>
            <a:pPr lvl="1" algn="ctr"/>
            <a:endParaRPr lang="en-GB" dirty="0"/>
          </a:p>
          <a:p>
            <a:pPr lvl="1" algn="ctr"/>
            <a:endParaRPr lang="en-GB" dirty="0"/>
          </a:p>
          <a:p>
            <a:pPr lvl="1" algn="ctr"/>
            <a:endParaRPr lang="en-GB" dirty="0"/>
          </a:p>
          <a:p>
            <a:pPr lvl="1" algn="ctr"/>
            <a:endParaRPr lang="en-GB" sz="800" dirty="0"/>
          </a:p>
          <a:p>
            <a:pPr lvl="1" algn="ctr"/>
            <a:endParaRPr lang="en-GB" dirty="0"/>
          </a:p>
          <a:p>
            <a:pPr lvl="1" algn="ctr"/>
            <a:endParaRPr lang="en-GB" dirty="0"/>
          </a:p>
          <a:p>
            <a:pPr lvl="1" algn="ctr"/>
            <a:endParaRPr lang="en-GB" sz="700" dirty="0"/>
          </a:p>
          <a:p>
            <a:pPr algn="ctr"/>
            <a:endParaRPr lang="en-GB" sz="700" dirty="0"/>
          </a:p>
          <a:p>
            <a:pPr algn="ctr"/>
            <a:endParaRPr lang="en-GB" sz="600" dirty="0"/>
          </a:p>
        </p:txBody>
      </p:sp>
    </p:spTree>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ChangeArrowheads="1"/>
          </p:cNvSpPr>
          <p:nvPr>
            <p:ph type="title"/>
          </p:nvPr>
        </p:nvSpPr>
        <p:spPr/>
        <p:txBody>
          <a:bodyPr/>
          <a:lstStyle/>
          <a:p>
            <a:r>
              <a:rPr lang="en-US" dirty="0" err="1"/>
              <a:t>Agolada</a:t>
            </a:r>
            <a:r>
              <a:rPr lang="en-US" dirty="0"/>
              <a:t> trial</a:t>
            </a:r>
            <a:br>
              <a:rPr lang="en-US" dirty="0"/>
            </a:br>
            <a:r>
              <a:rPr lang="en-US" sz="2400" dirty="0"/>
              <a:t>quadratic mean diameter</a:t>
            </a:r>
            <a:endParaRPr lang="en-US" dirty="0"/>
          </a:p>
        </p:txBody>
      </p:sp>
      <p:sp>
        <p:nvSpPr>
          <p:cNvPr id="2" name="Content Placeholder 1">
            <a:extLst>
              <a:ext uri="{FF2B5EF4-FFF2-40B4-BE49-F238E27FC236}">
                <a16:creationId xmlns:a16="http://schemas.microsoft.com/office/drawing/2014/main" id="{E910B246-A911-4FC9-878E-1B9205862C34}"/>
              </a:ext>
            </a:extLst>
          </p:cNvPr>
          <p:cNvSpPr>
            <a:spLocks noGrp="1"/>
          </p:cNvSpPr>
          <p:nvPr>
            <p:ph idx="1"/>
          </p:nvPr>
        </p:nvSpPr>
        <p:spPr/>
        <p:txBody>
          <a:bodyPr/>
          <a:lstStyle/>
          <a:p>
            <a:pPr marL="0" indent="0">
              <a:buNone/>
            </a:pPr>
            <a:r>
              <a:rPr lang="pt-PT" dirty="0"/>
              <a:t> </a:t>
            </a:r>
            <a:endParaRPr lang="en-GB" dirty="0"/>
          </a:p>
        </p:txBody>
      </p:sp>
      <p:pic>
        <p:nvPicPr>
          <p:cNvPr id="20070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22639" y="1690688"/>
            <a:ext cx="5545137" cy="473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00708"/>
                                        </p:tgtEl>
                                        <p:attrNameLst>
                                          <p:attrName>style.visibility</p:attrName>
                                        </p:attrNameLst>
                                      </p:cBhvr>
                                      <p:to>
                                        <p:strVal val="visible"/>
                                      </p:to>
                                    </p:set>
                                    <p:animEffect transition="in" filter="dissolve">
                                      <p:cBhvr>
                                        <p:cTn id="7" dur="500"/>
                                        <p:tgtEl>
                                          <p:spTgt spid="2007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p:txBody>
          <a:bodyPr/>
          <a:lstStyle/>
          <a:p>
            <a:r>
              <a:rPr lang="en-GB" altLang="en-US"/>
              <a:t>Site productivity</a:t>
            </a:r>
            <a:br>
              <a:rPr lang="en-GB" altLang="en-US"/>
            </a:br>
            <a:r>
              <a:rPr lang="en-GB" altLang="en-US"/>
              <a:t> </a:t>
            </a:r>
            <a:r>
              <a:rPr lang="en-GB" altLang="en-US" sz="2400"/>
              <a:t>actual and potential productivity</a:t>
            </a:r>
          </a:p>
        </p:txBody>
      </p:sp>
      <p:sp>
        <p:nvSpPr>
          <p:cNvPr id="3" name="Content Placeholder 2">
            <a:extLst>
              <a:ext uri="{FF2B5EF4-FFF2-40B4-BE49-F238E27FC236}">
                <a16:creationId xmlns:a16="http://schemas.microsoft.com/office/drawing/2014/main" id="{EEC480F7-C112-481F-874A-78BDB5705BFC}"/>
              </a:ext>
            </a:extLst>
          </p:cNvPr>
          <p:cNvSpPr>
            <a:spLocks noGrp="1"/>
          </p:cNvSpPr>
          <p:nvPr>
            <p:ph idx="1"/>
          </p:nvPr>
        </p:nvSpPr>
        <p:spPr/>
        <p:txBody>
          <a:bodyPr/>
          <a:lstStyle/>
          <a:p>
            <a:pPr marL="0" indent="0">
              <a:buNone/>
            </a:pPr>
            <a:r>
              <a:rPr lang="pt-PT" dirty="0"/>
              <a:t> </a:t>
            </a:r>
            <a:endParaRPr lang="en-GB" dirty="0"/>
          </a:p>
        </p:txBody>
      </p:sp>
      <p:sp>
        <p:nvSpPr>
          <p:cNvPr id="123925" name="Text Box 21"/>
          <p:cNvSpPr txBox="1">
            <a:spLocks noChangeArrowheads="1"/>
          </p:cNvSpPr>
          <p:nvPr/>
        </p:nvSpPr>
        <p:spPr bwMode="auto">
          <a:xfrm>
            <a:off x="2514600" y="1676400"/>
            <a:ext cx="3276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altLang="en-US" b="1">
                <a:latin typeface="Trebuchet MS" panose="020B0603020202020204" pitchFamily="34" charset="0"/>
              </a:rPr>
              <a:t>Soil amelioration </a:t>
            </a:r>
          </a:p>
        </p:txBody>
      </p:sp>
      <p:grpSp>
        <p:nvGrpSpPr>
          <p:cNvPr id="123926" name="Group 22"/>
          <p:cNvGrpSpPr>
            <a:grpSpLocks/>
          </p:cNvGrpSpPr>
          <p:nvPr/>
        </p:nvGrpSpPr>
        <p:grpSpPr bwMode="auto">
          <a:xfrm>
            <a:off x="2992438" y="2057401"/>
            <a:ext cx="7675562" cy="4481513"/>
            <a:chOff x="925" y="1296"/>
            <a:chExt cx="4835" cy="2823"/>
          </a:xfrm>
        </p:grpSpPr>
        <p:pic>
          <p:nvPicPr>
            <p:cNvPr id="123927" name="Picture 2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5" y="1296"/>
              <a:ext cx="4355" cy="2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23928" name="Group 24"/>
            <p:cNvGrpSpPr>
              <a:grpSpLocks/>
            </p:cNvGrpSpPr>
            <p:nvPr/>
          </p:nvGrpSpPr>
          <p:grpSpPr bwMode="auto">
            <a:xfrm>
              <a:off x="1056" y="1344"/>
              <a:ext cx="4704" cy="2775"/>
              <a:chOff x="1008" y="1344"/>
              <a:chExt cx="4704" cy="2775"/>
            </a:xfrm>
          </p:grpSpPr>
          <p:sp>
            <p:nvSpPr>
              <p:cNvPr id="123929" name="Text Box 25"/>
              <p:cNvSpPr txBox="1">
                <a:spLocks noChangeArrowheads="1"/>
              </p:cNvSpPr>
              <p:nvPr/>
            </p:nvSpPr>
            <p:spPr bwMode="auto">
              <a:xfrm rot="-21591865">
                <a:off x="3024" y="3888"/>
                <a:ext cx="268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1800" b="1">
                    <a:solidFill>
                      <a:srgbClr val="008000"/>
                    </a:solidFill>
                    <a:latin typeface="Trebuchet MS" panose="020B0603020202020204" pitchFamily="34" charset="0"/>
                  </a:rPr>
                  <a:t>Adapted from Powers, 1999</a:t>
                </a:r>
              </a:p>
            </p:txBody>
          </p:sp>
          <p:sp>
            <p:nvSpPr>
              <p:cNvPr id="123930" name="Line 26"/>
              <p:cNvSpPr>
                <a:spLocks noChangeShapeType="1"/>
              </p:cNvSpPr>
              <p:nvPr/>
            </p:nvSpPr>
            <p:spPr bwMode="auto">
              <a:xfrm>
                <a:off x="1008" y="1344"/>
                <a:ext cx="0" cy="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rebuchet MS" panose="020B0603020202020204" pitchFamily="34" charset="0"/>
                </a:endParaRPr>
              </a:p>
            </p:txBody>
          </p:sp>
          <p:sp>
            <p:nvSpPr>
              <p:cNvPr id="123931" name="Line 27"/>
              <p:cNvSpPr>
                <a:spLocks noChangeShapeType="1"/>
              </p:cNvSpPr>
              <p:nvPr/>
            </p:nvSpPr>
            <p:spPr bwMode="auto">
              <a:xfrm flipH="1">
                <a:off x="1008" y="3744"/>
                <a:ext cx="3648"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rebuchet MS" panose="020B0603020202020204" pitchFamily="34" charset="0"/>
                </a:endParaRPr>
              </a:p>
            </p:txBody>
          </p:sp>
        </p:grpSp>
      </p:grpSp>
      <p:sp>
        <p:nvSpPr>
          <p:cNvPr id="123932" name="Line 28"/>
          <p:cNvSpPr>
            <a:spLocks noChangeShapeType="1"/>
          </p:cNvSpPr>
          <p:nvPr/>
        </p:nvSpPr>
        <p:spPr bwMode="auto">
          <a:xfrm>
            <a:off x="3200400" y="2530475"/>
            <a:ext cx="5911850" cy="0"/>
          </a:xfrm>
          <a:prstGeom prst="line">
            <a:avLst/>
          </a:prstGeom>
          <a:noFill/>
          <a:ln w="381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rebuchet MS" panose="020B0603020202020204" pitchFamily="34" charset="0"/>
            </a:endParaRPr>
          </a:p>
        </p:txBody>
      </p:sp>
      <p:sp>
        <p:nvSpPr>
          <p:cNvPr id="123933" name="Line 29"/>
          <p:cNvSpPr>
            <a:spLocks noChangeShapeType="1"/>
          </p:cNvSpPr>
          <p:nvPr/>
        </p:nvSpPr>
        <p:spPr bwMode="auto">
          <a:xfrm>
            <a:off x="3200400" y="3200400"/>
            <a:ext cx="5911850" cy="0"/>
          </a:xfrm>
          <a:prstGeom prst="line">
            <a:avLst/>
          </a:prstGeom>
          <a:noFill/>
          <a:ln w="381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rebuchet MS" panose="020B0603020202020204" pitchFamily="34" charset="0"/>
            </a:endParaRPr>
          </a:p>
        </p:txBody>
      </p:sp>
      <p:sp>
        <p:nvSpPr>
          <p:cNvPr id="123934" name="Text Box 30"/>
          <p:cNvSpPr txBox="1">
            <a:spLocks noChangeArrowheads="1"/>
          </p:cNvSpPr>
          <p:nvPr/>
        </p:nvSpPr>
        <p:spPr bwMode="auto">
          <a:xfrm>
            <a:off x="7546976" y="2057401"/>
            <a:ext cx="18256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b="1">
                <a:latin typeface="Trebuchet MS" panose="020B0603020202020204" pitchFamily="34" charset="0"/>
              </a:rPr>
              <a:t>Potential</a:t>
            </a:r>
          </a:p>
        </p:txBody>
      </p:sp>
      <p:sp>
        <p:nvSpPr>
          <p:cNvPr id="123935" name="Text Box 31"/>
          <p:cNvSpPr txBox="1">
            <a:spLocks noChangeArrowheads="1"/>
          </p:cNvSpPr>
          <p:nvPr/>
        </p:nvSpPr>
        <p:spPr bwMode="auto">
          <a:xfrm>
            <a:off x="7546976" y="2803526"/>
            <a:ext cx="18256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b="1">
                <a:latin typeface="Trebuchet MS" panose="020B0603020202020204" pitchFamily="34" charset="0"/>
              </a:rPr>
              <a:t>    Actual</a:t>
            </a:r>
          </a:p>
        </p:txBody>
      </p:sp>
      <p:sp>
        <p:nvSpPr>
          <p:cNvPr id="123936" name="Text Box 32"/>
          <p:cNvSpPr txBox="1">
            <a:spLocks noChangeArrowheads="1"/>
          </p:cNvSpPr>
          <p:nvPr/>
        </p:nvSpPr>
        <p:spPr bwMode="auto">
          <a:xfrm>
            <a:off x="5410200" y="1676400"/>
            <a:ext cx="4953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altLang="en-US" b="1">
                <a:latin typeface="Trebuchet MS" panose="020B0603020202020204" pitchFamily="34" charset="0"/>
                <a:sym typeface="Monotype Sorts" pitchFamily="2" charset="2"/>
              </a:rPr>
              <a:t> </a:t>
            </a:r>
            <a:r>
              <a:rPr lang="en-US" altLang="en-US" b="1">
                <a:latin typeface="Trebuchet MS" panose="020B0603020202020204" pitchFamily="34" charset="0"/>
              </a:rPr>
              <a:t>new limit set by climate</a:t>
            </a:r>
          </a:p>
        </p:txBody>
      </p:sp>
    </p:spTree>
    <p:extLst>
      <p:ext uri="{BB962C8B-B14F-4D97-AF65-F5344CB8AC3E}">
        <p14:creationId xmlns:p14="http://schemas.microsoft.com/office/powerpoint/2010/main" val="1028017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23925"/>
                                        </p:tgtEl>
                                        <p:attrNameLst>
                                          <p:attrName>style.visibility</p:attrName>
                                        </p:attrNameLst>
                                      </p:cBhvr>
                                      <p:to>
                                        <p:strVal val="visible"/>
                                      </p:to>
                                    </p:set>
                                    <p:animEffect transition="in" filter="box(out)">
                                      <p:cBhvr>
                                        <p:cTn id="7" dur="500"/>
                                        <p:tgtEl>
                                          <p:spTgt spid="12392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499"/>
                                          </p:stCondLst>
                                        </p:cTn>
                                        <p:tgtEl>
                                          <p:spTgt spid="123926"/>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4" presetClass="entr" presetSubtype="32" fill="hold" grpId="0" nodeType="clickEffect">
                                  <p:stCondLst>
                                    <p:cond delay="0"/>
                                  </p:stCondLst>
                                  <p:childTnLst>
                                    <p:set>
                                      <p:cBhvr>
                                        <p:cTn id="15" dur="1" fill="hold">
                                          <p:stCondLst>
                                            <p:cond delay="0"/>
                                          </p:stCondLst>
                                        </p:cTn>
                                        <p:tgtEl>
                                          <p:spTgt spid="123936"/>
                                        </p:tgtEl>
                                        <p:attrNameLst>
                                          <p:attrName>style.visibility</p:attrName>
                                        </p:attrNameLst>
                                      </p:cBhvr>
                                      <p:to>
                                        <p:strVal val="visible"/>
                                      </p:to>
                                    </p:set>
                                    <p:animEffect transition="in" filter="box(out)">
                                      <p:cBhvr>
                                        <p:cTn id="16" dur="500"/>
                                        <p:tgtEl>
                                          <p:spTgt spid="123936"/>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4" presetClass="entr" presetSubtype="32" fill="hold" grpId="0" nodeType="clickEffect">
                                  <p:stCondLst>
                                    <p:cond delay="0"/>
                                  </p:stCondLst>
                                  <p:childTnLst>
                                    <p:set>
                                      <p:cBhvr>
                                        <p:cTn id="20" dur="1" fill="hold">
                                          <p:stCondLst>
                                            <p:cond delay="0"/>
                                          </p:stCondLst>
                                        </p:cTn>
                                        <p:tgtEl>
                                          <p:spTgt spid="123932"/>
                                        </p:tgtEl>
                                        <p:attrNameLst>
                                          <p:attrName>style.visibility</p:attrName>
                                        </p:attrNameLst>
                                      </p:cBhvr>
                                      <p:to>
                                        <p:strVal val="visible"/>
                                      </p:to>
                                    </p:set>
                                    <p:animEffect transition="in" filter="box(out)">
                                      <p:cBhvr>
                                        <p:cTn id="21" dur="500"/>
                                        <p:tgtEl>
                                          <p:spTgt spid="123932"/>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grpId="0" nodeType="clickEffect">
                                  <p:stCondLst>
                                    <p:cond delay="0"/>
                                  </p:stCondLst>
                                  <p:childTnLst>
                                    <p:set>
                                      <p:cBhvr>
                                        <p:cTn id="25" dur="1" fill="hold">
                                          <p:stCondLst>
                                            <p:cond delay="499"/>
                                          </p:stCondLst>
                                        </p:cTn>
                                        <p:tgtEl>
                                          <p:spTgt spid="123934"/>
                                        </p:tgtEl>
                                        <p:attrNameLst>
                                          <p:attrName>style.visibility</p:attrName>
                                        </p:attrNameLst>
                                      </p:cBhvr>
                                      <p:to>
                                        <p:strVal val="visible"/>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4" presetClass="entr" presetSubtype="32" fill="hold" grpId="0" nodeType="clickEffect">
                                  <p:stCondLst>
                                    <p:cond delay="0"/>
                                  </p:stCondLst>
                                  <p:childTnLst>
                                    <p:set>
                                      <p:cBhvr>
                                        <p:cTn id="29" dur="1" fill="hold">
                                          <p:stCondLst>
                                            <p:cond delay="0"/>
                                          </p:stCondLst>
                                        </p:cTn>
                                        <p:tgtEl>
                                          <p:spTgt spid="123933"/>
                                        </p:tgtEl>
                                        <p:attrNameLst>
                                          <p:attrName>style.visibility</p:attrName>
                                        </p:attrNameLst>
                                      </p:cBhvr>
                                      <p:to>
                                        <p:strVal val="visible"/>
                                      </p:to>
                                    </p:set>
                                    <p:animEffect transition="in" filter="box(out)">
                                      <p:cBhvr>
                                        <p:cTn id="30" dur="500"/>
                                        <p:tgtEl>
                                          <p:spTgt spid="123933"/>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1239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25" grpId="0" autoUpdateAnimBg="0"/>
      <p:bldP spid="123932" grpId="0" animBg="1"/>
      <p:bldP spid="123933" grpId="0" animBg="1"/>
      <p:bldP spid="123934" grpId="0" autoUpdateAnimBg="0"/>
      <p:bldP spid="123935" grpId="0" autoUpdateAnimBg="0"/>
      <p:bldP spid="123936" grpId="0" autoUpdateAnimBg="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ChangeArrowheads="1"/>
          </p:cNvSpPr>
          <p:nvPr>
            <p:ph type="title"/>
          </p:nvPr>
        </p:nvSpPr>
        <p:spPr/>
        <p:txBody>
          <a:bodyPr/>
          <a:lstStyle/>
          <a:p>
            <a:r>
              <a:rPr lang="en-US" dirty="0" err="1"/>
              <a:t>Agolada</a:t>
            </a:r>
            <a:r>
              <a:rPr lang="en-US" dirty="0"/>
              <a:t> trial</a:t>
            </a:r>
            <a:br>
              <a:rPr lang="en-US" dirty="0"/>
            </a:br>
            <a:r>
              <a:rPr lang="en-US" sz="2400" dirty="0"/>
              <a:t>quadratic mean diameter</a:t>
            </a:r>
            <a:endParaRPr lang="en-US" dirty="0"/>
          </a:p>
        </p:txBody>
      </p:sp>
      <p:sp>
        <p:nvSpPr>
          <p:cNvPr id="2" name="Content Placeholder 1">
            <a:extLst>
              <a:ext uri="{FF2B5EF4-FFF2-40B4-BE49-F238E27FC236}">
                <a16:creationId xmlns:a16="http://schemas.microsoft.com/office/drawing/2014/main" id="{F9794B84-35B9-4A52-B109-604875606A59}"/>
              </a:ext>
            </a:extLst>
          </p:cNvPr>
          <p:cNvSpPr>
            <a:spLocks noGrp="1"/>
          </p:cNvSpPr>
          <p:nvPr>
            <p:ph idx="1"/>
          </p:nvPr>
        </p:nvSpPr>
        <p:spPr/>
        <p:txBody>
          <a:bodyPr/>
          <a:lstStyle/>
          <a:p>
            <a:pPr marL="0" indent="0">
              <a:buNone/>
            </a:pPr>
            <a:r>
              <a:rPr lang="pt-PT" dirty="0"/>
              <a:t> </a:t>
            </a:r>
            <a:endParaRPr lang="en-GB" dirty="0"/>
          </a:p>
        </p:txBody>
      </p:sp>
      <p:pic>
        <p:nvPicPr>
          <p:cNvPr id="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22639" y="1690688"/>
            <a:ext cx="5545137" cy="473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954165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ChangeArrowheads="1"/>
          </p:cNvSpPr>
          <p:nvPr>
            <p:ph type="title"/>
          </p:nvPr>
        </p:nvSpPr>
        <p:spPr/>
        <p:txBody>
          <a:bodyPr/>
          <a:lstStyle/>
          <a:p>
            <a:r>
              <a:rPr lang="en-US" dirty="0" err="1"/>
              <a:t>Agolada</a:t>
            </a:r>
            <a:r>
              <a:rPr lang="en-US" dirty="0"/>
              <a:t> trial</a:t>
            </a:r>
            <a:br>
              <a:rPr lang="en-US" dirty="0"/>
            </a:br>
            <a:r>
              <a:rPr lang="en-US" sz="2400" dirty="0" err="1"/>
              <a:t>diâmetro</a:t>
            </a:r>
            <a:r>
              <a:rPr lang="en-US" sz="2400" dirty="0"/>
              <a:t> </a:t>
            </a:r>
            <a:r>
              <a:rPr lang="en-US" sz="2400" dirty="0" err="1"/>
              <a:t>médio</a:t>
            </a:r>
            <a:endParaRPr lang="en-US" dirty="0"/>
          </a:p>
        </p:txBody>
      </p:sp>
      <p:sp>
        <p:nvSpPr>
          <p:cNvPr id="2" name="Content Placeholder 1">
            <a:extLst>
              <a:ext uri="{FF2B5EF4-FFF2-40B4-BE49-F238E27FC236}">
                <a16:creationId xmlns:a16="http://schemas.microsoft.com/office/drawing/2014/main" id="{5F7794E8-EA97-48FC-B75D-09C923B5ADA6}"/>
              </a:ext>
            </a:extLst>
          </p:cNvPr>
          <p:cNvSpPr>
            <a:spLocks noGrp="1"/>
          </p:cNvSpPr>
          <p:nvPr>
            <p:ph idx="1"/>
          </p:nvPr>
        </p:nvSpPr>
        <p:spPr/>
        <p:txBody>
          <a:bodyPr/>
          <a:lstStyle/>
          <a:p>
            <a:pPr marL="0" indent="0">
              <a:buNone/>
            </a:pPr>
            <a:r>
              <a:rPr lang="pt-PT" dirty="0"/>
              <a:t> </a:t>
            </a:r>
            <a:endParaRPr lang="en-GB" dirty="0"/>
          </a:p>
        </p:txBody>
      </p:sp>
      <p:pic>
        <p:nvPicPr>
          <p:cNvPr id="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22639" y="1690688"/>
            <a:ext cx="5545137" cy="473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844649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ChangeArrowheads="1"/>
          </p:cNvSpPr>
          <p:nvPr>
            <p:ph type="title"/>
          </p:nvPr>
        </p:nvSpPr>
        <p:spPr/>
        <p:txBody>
          <a:bodyPr/>
          <a:lstStyle/>
          <a:p>
            <a:r>
              <a:rPr lang="en-US" dirty="0" err="1"/>
              <a:t>Agolada</a:t>
            </a:r>
            <a:r>
              <a:rPr lang="en-US" dirty="0"/>
              <a:t> trial</a:t>
            </a:r>
            <a:br>
              <a:rPr lang="en-US" dirty="0"/>
            </a:br>
            <a:r>
              <a:rPr lang="en-US" sz="2400" dirty="0"/>
              <a:t>quadratic mean diameter</a:t>
            </a:r>
            <a:endParaRPr lang="en-US" dirty="0"/>
          </a:p>
        </p:txBody>
      </p:sp>
      <p:sp>
        <p:nvSpPr>
          <p:cNvPr id="2" name="Content Placeholder 1">
            <a:extLst>
              <a:ext uri="{FF2B5EF4-FFF2-40B4-BE49-F238E27FC236}">
                <a16:creationId xmlns:a16="http://schemas.microsoft.com/office/drawing/2014/main" id="{1AB74C2F-A5AE-48DA-8CF8-DCB4BF4B6400}"/>
              </a:ext>
            </a:extLst>
          </p:cNvPr>
          <p:cNvSpPr>
            <a:spLocks noGrp="1"/>
          </p:cNvSpPr>
          <p:nvPr>
            <p:ph idx="1"/>
          </p:nvPr>
        </p:nvSpPr>
        <p:spPr/>
        <p:txBody>
          <a:bodyPr/>
          <a:lstStyle/>
          <a:p>
            <a:pPr marL="0" indent="0">
              <a:buNone/>
            </a:pPr>
            <a:r>
              <a:rPr lang="pt-PT" dirty="0"/>
              <a:t> </a:t>
            </a:r>
            <a:endParaRPr lang="en-GB" dirty="0"/>
          </a:p>
        </p:txBody>
      </p:sp>
      <p:pic>
        <p:nvPicPr>
          <p:cNvPr id="20070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22639" y="1690688"/>
            <a:ext cx="5545137" cy="473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57321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00708"/>
                                        </p:tgtEl>
                                        <p:attrNameLst>
                                          <p:attrName>style.visibility</p:attrName>
                                        </p:attrNameLst>
                                      </p:cBhvr>
                                      <p:to>
                                        <p:strVal val="visible"/>
                                      </p:to>
                                    </p:set>
                                    <p:animEffect transition="in" filter="dissolve">
                                      <p:cBhvr>
                                        <p:cTn id="7" dur="500"/>
                                        <p:tgtEl>
                                          <p:spTgt spid="2007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ChangeArrowheads="1"/>
          </p:cNvSpPr>
          <p:nvPr>
            <p:ph type="title"/>
          </p:nvPr>
        </p:nvSpPr>
        <p:spPr/>
        <p:txBody>
          <a:bodyPr/>
          <a:lstStyle/>
          <a:p>
            <a:r>
              <a:rPr lang="en-US" dirty="0" err="1"/>
              <a:t>Agolada</a:t>
            </a:r>
            <a:r>
              <a:rPr lang="en-US" dirty="0"/>
              <a:t> trial</a:t>
            </a:r>
            <a:br>
              <a:rPr lang="en-US" dirty="0"/>
            </a:br>
            <a:r>
              <a:rPr lang="en-US" sz="2400" dirty="0"/>
              <a:t>quadratic mean diameter</a:t>
            </a:r>
            <a:endParaRPr lang="en-US" dirty="0"/>
          </a:p>
        </p:txBody>
      </p:sp>
      <p:sp>
        <p:nvSpPr>
          <p:cNvPr id="2" name="Content Placeholder 1">
            <a:extLst>
              <a:ext uri="{FF2B5EF4-FFF2-40B4-BE49-F238E27FC236}">
                <a16:creationId xmlns:a16="http://schemas.microsoft.com/office/drawing/2014/main" id="{4EA84099-5F91-4553-8943-923448546620}"/>
              </a:ext>
            </a:extLst>
          </p:cNvPr>
          <p:cNvSpPr>
            <a:spLocks noGrp="1"/>
          </p:cNvSpPr>
          <p:nvPr>
            <p:ph idx="1"/>
          </p:nvPr>
        </p:nvSpPr>
        <p:spPr/>
        <p:txBody>
          <a:bodyPr/>
          <a:lstStyle/>
          <a:p>
            <a:pPr marL="0" indent="0">
              <a:buNone/>
            </a:pPr>
            <a:r>
              <a:rPr lang="pt-PT" dirty="0"/>
              <a:t> </a:t>
            </a:r>
            <a:endParaRPr lang="en-GB" dirty="0"/>
          </a:p>
        </p:txBody>
      </p:sp>
      <p:pic>
        <p:nvPicPr>
          <p:cNvPr id="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22639" y="1690688"/>
            <a:ext cx="5545137" cy="473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812537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ChangeArrowheads="1"/>
          </p:cNvSpPr>
          <p:nvPr>
            <p:ph type="title"/>
          </p:nvPr>
        </p:nvSpPr>
        <p:spPr/>
        <p:txBody>
          <a:bodyPr/>
          <a:lstStyle/>
          <a:p>
            <a:r>
              <a:rPr lang="en-US" dirty="0" err="1"/>
              <a:t>Agolada</a:t>
            </a:r>
            <a:r>
              <a:rPr lang="en-US" dirty="0"/>
              <a:t> trial</a:t>
            </a:r>
            <a:br>
              <a:rPr lang="en-US" dirty="0"/>
            </a:br>
            <a:r>
              <a:rPr lang="en-US" sz="2400" dirty="0"/>
              <a:t>quadratic mean diameter</a:t>
            </a:r>
            <a:endParaRPr lang="en-US" dirty="0"/>
          </a:p>
        </p:txBody>
      </p:sp>
      <p:sp>
        <p:nvSpPr>
          <p:cNvPr id="2" name="Content Placeholder 1">
            <a:extLst>
              <a:ext uri="{FF2B5EF4-FFF2-40B4-BE49-F238E27FC236}">
                <a16:creationId xmlns:a16="http://schemas.microsoft.com/office/drawing/2014/main" id="{4AB0C410-1E12-4F60-A03C-5AAE95BE188D}"/>
              </a:ext>
            </a:extLst>
          </p:cNvPr>
          <p:cNvSpPr>
            <a:spLocks noGrp="1"/>
          </p:cNvSpPr>
          <p:nvPr>
            <p:ph idx="1"/>
          </p:nvPr>
        </p:nvSpPr>
        <p:spPr/>
        <p:txBody>
          <a:bodyPr/>
          <a:lstStyle/>
          <a:p>
            <a:pPr marL="0" indent="0">
              <a:buNone/>
            </a:pPr>
            <a:r>
              <a:rPr lang="pt-PT" dirty="0"/>
              <a:t> </a:t>
            </a:r>
            <a:endParaRPr lang="en-GB" dirty="0"/>
          </a:p>
        </p:txBody>
      </p:sp>
      <p:pic>
        <p:nvPicPr>
          <p:cNvPr id="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22639" y="1690688"/>
            <a:ext cx="5545137" cy="473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976052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p:txBody>
          <a:bodyPr/>
          <a:lstStyle/>
          <a:p>
            <a:r>
              <a:rPr lang="en-US" dirty="0" err="1"/>
              <a:t>Agolada</a:t>
            </a:r>
            <a:r>
              <a:rPr lang="en-US" dirty="0"/>
              <a:t> trial</a:t>
            </a:r>
            <a:br>
              <a:rPr lang="en-US" dirty="0"/>
            </a:br>
            <a:r>
              <a:rPr lang="en-US" sz="2400" dirty="0"/>
              <a:t>basal area</a:t>
            </a:r>
            <a:endParaRPr lang="en-US" dirty="0"/>
          </a:p>
        </p:txBody>
      </p:sp>
      <p:sp>
        <p:nvSpPr>
          <p:cNvPr id="2" name="Content Placeholder 1">
            <a:extLst>
              <a:ext uri="{FF2B5EF4-FFF2-40B4-BE49-F238E27FC236}">
                <a16:creationId xmlns:a16="http://schemas.microsoft.com/office/drawing/2014/main" id="{8B6D2A78-B3B9-4314-99D7-E577C6B68686}"/>
              </a:ext>
            </a:extLst>
          </p:cNvPr>
          <p:cNvSpPr>
            <a:spLocks noGrp="1"/>
          </p:cNvSpPr>
          <p:nvPr>
            <p:ph idx="1"/>
          </p:nvPr>
        </p:nvSpPr>
        <p:spPr/>
        <p:txBody>
          <a:bodyPr/>
          <a:lstStyle/>
          <a:p>
            <a:pPr marL="0" indent="0">
              <a:buNone/>
            </a:pPr>
            <a:r>
              <a:rPr lang="pt-PT" dirty="0"/>
              <a:t> </a:t>
            </a:r>
            <a:endParaRPr lang="en-GB" dirty="0"/>
          </a:p>
        </p:txBody>
      </p:sp>
      <p:pic>
        <p:nvPicPr>
          <p:cNvPr id="20173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22639" y="1690688"/>
            <a:ext cx="5487987" cy="467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01732"/>
                                        </p:tgtEl>
                                        <p:attrNameLst>
                                          <p:attrName>style.visibility</p:attrName>
                                        </p:attrNameLst>
                                      </p:cBhvr>
                                      <p:to>
                                        <p:strVal val="visible"/>
                                      </p:to>
                                    </p:set>
                                    <p:animEffect transition="in" filter="dissolve">
                                      <p:cBhvr>
                                        <p:cTn id="7" dur="500"/>
                                        <p:tgtEl>
                                          <p:spTgt spid="2017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p:txBody>
          <a:bodyPr/>
          <a:lstStyle/>
          <a:p>
            <a:r>
              <a:rPr lang="en-US" dirty="0" err="1"/>
              <a:t>Agolada</a:t>
            </a:r>
            <a:r>
              <a:rPr lang="en-US" dirty="0"/>
              <a:t> trial</a:t>
            </a:r>
            <a:br>
              <a:rPr lang="en-US" dirty="0"/>
            </a:br>
            <a:r>
              <a:rPr lang="en-US" sz="2400" dirty="0"/>
              <a:t>basal area</a:t>
            </a:r>
            <a:endParaRPr lang="en-US" dirty="0"/>
          </a:p>
        </p:txBody>
      </p:sp>
      <p:sp>
        <p:nvSpPr>
          <p:cNvPr id="2" name="Content Placeholder 1">
            <a:extLst>
              <a:ext uri="{FF2B5EF4-FFF2-40B4-BE49-F238E27FC236}">
                <a16:creationId xmlns:a16="http://schemas.microsoft.com/office/drawing/2014/main" id="{B02365C9-F4E6-4B29-AE97-A1DFE2ED27F2}"/>
              </a:ext>
            </a:extLst>
          </p:cNvPr>
          <p:cNvSpPr>
            <a:spLocks noGrp="1"/>
          </p:cNvSpPr>
          <p:nvPr>
            <p:ph idx="1"/>
          </p:nvPr>
        </p:nvSpPr>
        <p:spPr/>
        <p:txBody>
          <a:bodyPr/>
          <a:lstStyle/>
          <a:p>
            <a:pPr marL="0" indent="0">
              <a:buNone/>
            </a:pPr>
            <a:r>
              <a:rPr lang="pt-PT" dirty="0"/>
              <a:t> </a:t>
            </a:r>
            <a:endParaRPr lang="en-GB" dirty="0"/>
          </a:p>
        </p:txBody>
      </p:sp>
      <p:pic>
        <p:nvPicPr>
          <p:cNvPr id="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22639" y="1690688"/>
            <a:ext cx="5487987" cy="467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438492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p:txBody>
          <a:bodyPr/>
          <a:lstStyle/>
          <a:p>
            <a:r>
              <a:rPr lang="en-US" dirty="0" err="1"/>
              <a:t>Agolada</a:t>
            </a:r>
            <a:r>
              <a:rPr lang="en-US" dirty="0"/>
              <a:t> trial</a:t>
            </a:r>
            <a:br>
              <a:rPr lang="en-US" dirty="0"/>
            </a:br>
            <a:r>
              <a:rPr lang="en-US" sz="2400" dirty="0"/>
              <a:t>basal area</a:t>
            </a:r>
            <a:endParaRPr lang="en-US" dirty="0"/>
          </a:p>
        </p:txBody>
      </p:sp>
      <p:sp>
        <p:nvSpPr>
          <p:cNvPr id="2" name="Content Placeholder 1">
            <a:extLst>
              <a:ext uri="{FF2B5EF4-FFF2-40B4-BE49-F238E27FC236}">
                <a16:creationId xmlns:a16="http://schemas.microsoft.com/office/drawing/2014/main" id="{13A399AD-FA2B-4197-942A-1FB791EDD562}"/>
              </a:ext>
            </a:extLst>
          </p:cNvPr>
          <p:cNvSpPr>
            <a:spLocks noGrp="1"/>
          </p:cNvSpPr>
          <p:nvPr>
            <p:ph idx="1"/>
          </p:nvPr>
        </p:nvSpPr>
        <p:spPr/>
        <p:txBody>
          <a:bodyPr/>
          <a:lstStyle/>
          <a:p>
            <a:pPr marL="0" indent="0">
              <a:buNone/>
            </a:pPr>
            <a:r>
              <a:rPr lang="pt-PT" dirty="0"/>
              <a:t> </a:t>
            </a:r>
            <a:endParaRPr lang="en-GB" dirty="0"/>
          </a:p>
        </p:txBody>
      </p:sp>
      <p:pic>
        <p:nvPicPr>
          <p:cNvPr id="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22639" y="1690688"/>
            <a:ext cx="5487987" cy="467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939105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2754" name="Rectangle 2"/>
          <p:cNvSpPr>
            <a:spLocks noGrp="1" noChangeArrowheads="1"/>
          </p:cNvSpPr>
          <p:nvPr>
            <p:ph type="title"/>
          </p:nvPr>
        </p:nvSpPr>
        <p:spPr/>
        <p:txBody>
          <a:bodyPr/>
          <a:lstStyle/>
          <a:p>
            <a:r>
              <a:rPr lang="en-US" dirty="0" err="1"/>
              <a:t>Agolada</a:t>
            </a:r>
            <a:r>
              <a:rPr lang="en-US" dirty="0"/>
              <a:t> trial</a:t>
            </a:r>
            <a:br>
              <a:rPr lang="en-US" dirty="0"/>
            </a:br>
            <a:r>
              <a:rPr lang="en-US" sz="2400" dirty="0"/>
              <a:t>volume</a:t>
            </a:r>
            <a:endParaRPr lang="en-US" dirty="0"/>
          </a:p>
        </p:txBody>
      </p:sp>
      <p:sp>
        <p:nvSpPr>
          <p:cNvPr id="2" name="Content Placeholder 1">
            <a:extLst>
              <a:ext uri="{FF2B5EF4-FFF2-40B4-BE49-F238E27FC236}">
                <a16:creationId xmlns:a16="http://schemas.microsoft.com/office/drawing/2014/main" id="{299ACB26-2CD4-4C07-A266-97F418BF2A0F}"/>
              </a:ext>
            </a:extLst>
          </p:cNvPr>
          <p:cNvSpPr>
            <a:spLocks noGrp="1"/>
          </p:cNvSpPr>
          <p:nvPr>
            <p:ph idx="1"/>
          </p:nvPr>
        </p:nvSpPr>
        <p:spPr/>
        <p:txBody>
          <a:bodyPr/>
          <a:lstStyle/>
          <a:p>
            <a:pPr marL="0" indent="0">
              <a:buNone/>
            </a:pPr>
            <a:r>
              <a:rPr lang="pt-PT" dirty="0"/>
              <a:t> </a:t>
            </a:r>
            <a:endParaRPr lang="en-GB" dirty="0"/>
          </a:p>
        </p:txBody>
      </p:sp>
      <p:pic>
        <p:nvPicPr>
          <p:cNvPr id="20275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22639" y="1690689"/>
            <a:ext cx="5502275" cy="4687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02756"/>
                                        </p:tgtEl>
                                        <p:attrNameLst>
                                          <p:attrName>style.visibility</p:attrName>
                                        </p:attrNameLst>
                                      </p:cBhvr>
                                      <p:to>
                                        <p:strVal val="visible"/>
                                      </p:to>
                                    </p:set>
                                    <p:animEffect transition="in" filter="dissolve">
                                      <p:cBhvr>
                                        <p:cTn id="7" dur="500"/>
                                        <p:tgtEl>
                                          <p:spTgt spid="2027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2754" name="Rectangle 2"/>
          <p:cNvSpPr>
            <a:spLocks noGrp="1" noChangeArrowheads="1"/>
          </p:cNvSpPr>
          <p:nvPr>
            <p:ph type="title"/>
          </p:nvPr>
        </p:nvSpPr>
        <p:spPr/>
        <p:txBody>
          <a:bodyPr/>
          <a:lstStyle/>
          <a:p>
            <a:r>
              <a:rPr lang="en-US" dirty="0" err="1"/>
              <a:t>Agolada</a:t>
            </a:r>
            <a:r>
              <a:rPr lang="en-US" dirty="0"/>
              <a:t> trial</a:t>
            </a:r>
            <a:br>
              <a:rPr lang="en-US" dirty="0"/>
            </a:br>
            <a:r>
              <a:rPr lang="en-US" sz="2400" dirty="0"/>
              <a:t>volume</a:t>
            </a:r>
            <a:endParaRPr lang="en-US" dirty="0"/>
          </a:p>
        </p:txBody>
      </p:sp>
      <p:sp>
        <p:nvSpPr>
          <p:cNvPr id="2" name="Content Placeholder 1">
            <a:extLst>
              <a:ext uri="{FF2B5EF4-FFF2-40B4-BE49-F238E27FC236}">
                <a16:creationId xmlns:a16="http://schemas.microsoft.com/office/drawing/2014/main" id="{C9B95855-62DE-4AE7-B57B-AEF818647BE9}"/>
              </a:ext>
            </a:extLst>
          </p:cNvPr>
          <p:cNvSpPr>
            <a:spLocks noGrp="1"/>
          </p:cNvSpPr>
          <p:nvPr>
            <p:ph idx="1"/>
          </p:nvPr>
        </p:nvSpPr>
        <p:spPr/>
        <p:txBody>
          <a:bodyPr/>
          <a:lstStyle/>
          <a:p>
            <a:pPr marL="0" indent="0">
              <a:buNone/>
            </a:pPr>
            <a:r>
              <a:rPr lang="pt-PT" dirty="0"/>
              <a:t> </a:t>
            </a:r>
            <a:endParaRPr lang="en-GB" dirty="0"/>
          </a:p>
        </p:txBody>
      </p:sp>
      <p:pic>
        <p:nvPicPr>
          <p:cNvPr id="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22639" y="1690689"/>
            <a:ext cx="5502275" cy="4687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00884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p:txBody>
          <a:bodyPr/>
          <a:lstStyle/>
          <a:p>
            <a:r>
              <a:rPr lang="en-GB" altLang="en-US"/>
              <a:t>Site productivity</a:t>
            </a:r>
            <a:br>
              <a:rPr lang="en-GB" altLang="en-US"/>
            </a:br>
            <a:r>
              <a:rPr lang="en-GB" altLang="en-US"/>
              <a:t> </a:t>
            </a:r>
            <a:r>
              <a:rPr lang="en-GB" altLang="en-US" sz="2400"/>
              <a:t>actual and potential productivity</a:t>
            </a:r>
          </a:p>
        </p:txBody>
      </p:sp>
      <p:sp>
        <p:nvSpPr>
          <p:cNvPr id="2" name="Content Placeholder 1">
            <a:extLst>
              <a:ext uri="{FF2B5EF4-FFF2-40B4-BE49-F238E27FC236}">
                <a16:creationId xmlns:a16="http://schemas.microsoft.com/office/drawing/2014/main" id="{52A45B1D-DB17-4790-931E-E288D2904B1C}"/>
              </a:ext>
            </a:extLst>
          </p:cNvPr>
          <p:cNvSpPr>
            <a:spLocks noGrp="1"/>
          </p:cNvSpPr>
          <p:nvPr>
            <p:ph idx="1"/>
          </p:nvPr>
        </p:nvSpPr>
        <p:spPr/>
        <p:txBody>
          <a:bodyPr/>
          <a:lstStyle/>
          <a:p>
            <a:pPr marL="0" indent="0">
              <a:buNone/>
            </a:pPr>
            <a:r>
              <a:rPr lang="pt-PT" dirty="0"/>
              <a:t> </a:t>
            </a:r>
            <a:endParaRPr lang="en-GB" dirty="0"/>
          </a:p>
        </p:txBody>
      </p:sp>
      <p:sp>
        <p:nvSpPr>
          <p:cNvPr id="124949" name="Text Box 21"/>
          <p:cNvSpPr txBox="1">
            <a:spLocks noChangeArrowheads="1"/>
          </p:cNvSpPr>
          <p:nvPr/>
        </p:nvSpPr>
        <p:spPr bwMode="auto">
          <a:xfrm>
            <a:off x="2971800" y="1676400"/>
            <a:ext cx="3429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altLang="en-US" b="1">
                <a:latin typeface="Trebuchet MS" panose="020B0603020202020204" pitchFamily="34" charset="0"/>
              </a:rPr>
              <a:t>Soil degradation</a:t>
            </a:r>
          </a:p>
        </p:txBody>
      </p:sp>
      <p:sp>
        <p:nvSpPr>
          <p:cNvPr id="124950" name="Text Box 22"/>
          <p:cNvSpPr txBox="1">
            <a:spLocks noChangeArrowheads="1"/>
          </p:cNvSpPr>
          <p:nvPr/>
        </p:nvSpPr>
        <p:spPr bwMode="auto">
          <a:xfrm>
            <a:off x="6172200" y="1676400"/>
            <a:ext cx="419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altLang="en-US" b="1">
                <a:latin typeface="Trebuchet MS" panose="020B0603020202020204" pitchFamily="34" charset="0"/>
                <a:sym typeface="Monotype Sorts" pitchFamily="2" charset="2"/>
              </a:rPr>
              <a:t> </a:t>
            </a:r>
            <a:r>
              <a:rPr lang="en-US" altLang="en-US" b="1">
                <a:latin typeface="Trebuchet MS" panose="020B0603020202020204" pitchFamily="34" charset="0"/>
              </a:rPr>
              <a:t>new limit set by soil</a:t>
            </a:r>
          </a:p>
        </p:txBody>
      </p:sp>
      <p:grpSp>
        <p:nvGrpSpPr>
          <p:cNvPr id="124961" name="Group 33"/>
          <p:cNvGrpSpPr>
            <a:grpSpLocks/>
          </p:cNvGrpSpPr>
          <p:nvPr/>
        </p:nvGrpSpPr>
        <p:grpSpPr bwMode="auto">
          <a:xfrm>
            <a:off x="3071814" y="2070100"/>
            <a:ext cx="7596187" cy="4483100"/>
            <a:chOff x="975" y="1304"/>
            <a:chExt cx="4785" cy="2824"/>
          </a:xfrm>
        </p:grpSpPr>
        <p:pic>
          <p:nvPicPr>
            <p:cNvPr id="124952" name="Picture 2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5" y="1304"/>
              <a:ext cx="4355" cy="2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24953" name="Group 25"/>
            <p:cNvGrpSpPr>
              <a:grpSpLocks/>
            </p:cNvGrpSpPr>
            <p:nvPr/>
          </p:nvGrpSpPr>
          <p:grpSpPr bwMode="auto">
            <a:xfrm>
              <a:off x="1056" y="1353"/>
              <a:ext cx="4704" cy="2775"/>
              <a:chOff x="1008" y="1344"/>
              <a:chExt cx="4704" cy="2775"/>
            </a:xfrm>
          </p:grpSpPr>
          <p:sp>
            <p:nvSpPr>
              <p:cNvPr id="124954" name="Text Box 26"/>
              <p:cNvSpPr txBox="1">
                <a:spLocks noChangeArrowheads="1"/>
              </p:cNvSpPr>
              <p:nvPr/>
            </p:nvSpPr>
            <p:spPr bwMode="auto">
              <a:xfrm rot="-21591865">
                <a:off x="3024" y="3888"/>
                <a:ext cx="268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1800" b="1">
                    <a:solidFill>
                      <a:srgbClr val="008000"/>
                    </a:solidFill>
                    <a:latin typeface="Trebuchet MS" panose="020B0603020202020204" pitchFamily="34" charset="0"/>
                  </a:rPr>
                  <a:t>Adapted from Powers, 1999</a:t>
                </a:r>
              </a:p>
            </p:txBody>
          </p:sp>
          <p:sp>
            <p:nvSpPr>
              <p:cNvPr id="124955" name="Line 27"/>
              <p:cNvSpPr>
                <a:spLocks noChangeShapeType="1"/>
              </p:cNvSpPr>
              <p:nvPr/>
            </p:nvSpPr>
            <p:spPr bwMode="auto">
              <a:xfrm>
                <a:off x="1008" y="1344"/>
                <a:ext cx="0" cy="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rebuchet MS" panose="020B0603020202020204" pitchFamily="34" charset="0"/>
                </a:endParaRPr>
              </a:p>
            </p:txBody>
          </p:sp>
          <p:sp>
            <p:nvSpPr>
              <p:cNvPr id="124956" name="Line 28"/>
              <p:cNvSpPr>
                <a:spLocks noChangeShapeType="1"/>
              </p:cNvSpPr>
              <p:nvPr/>
            </p:nvSpPr>
            <p:spPr bwMode="auto">
              <a:xfrm flipH="1">
                <a:off x="1008" y="3744"/>
                <a:ext cx="3648"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rebuchet MS" panose="020B0603020202020204" pitchFamily="34" charset="0"/>
                </a:endParaRPr>
              </a:p>
            </p:txBody>
          </p:sp>
        </p:grpSp>
      </p:grpSp>
      <p:sp>
        <p:nvSpPr>
          <p:cNvPr id="124957" name="Line 29"/>
          <p:cNvSpPr>
            <a:spLocks noChangeShapeType="1"/>
          </p:cNvSpPr>
          <p:nvPr/>
        </p:nvSpPr>
        <p:spPr bwMode="auto">
          <a:xfrm>
            <a:off x="3200400" y="4281488"/>
            <a:ext cx="5911850" cy="0"/>
          </a:xfrm>
          <a:prstGeom prst="line">
            <a:avLst/>
          </a:prstGeom>
          <a:noFill/>
          <a:ln w="381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rebuchet MS" panose="020B0603020202020204" pitchFamily="34" charset="0"/>
            </a:endParaRPr>
          </a:p>
        </p:txBody>
      </p:sp>
      <p:sp>
        <p:nvSpPr>
          <p:cNvPr id="124958" name="Text Box 30"/>
          <p:cNvSpPr txBox="1">
            <a:spLocks noChangeArrowheads="1"/>
          </p:cNvSpPr>
          <p:nvPr/>
        </p:nvSpPr>
        <p:spPr bwMode="auto">
          <a:xfrm>
            <a:off x="8004176" y="3429001"/>
            <a:ext cx="18256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b="1">
                <a:latin typeface="Trebuchet MS" panose="020B0603020202020204" pitchFamily="34" charset="0"/>
              </a:rPr>
              <a:t>Potential</a:t>
            </a:r>
          </a:p>
        </p:txBody>
      </p:sp>
      <p:sp>
        <p:nvSpPr>
          <p:cNvPr id="124959" name="Text Box 31"/>
          <p:cNvSpPr txBox="1">
            <a:spLocks noChangeArrowheads="1"/>
          </p:cNvSpPr>
          <p:nvPr/>
        </p:nvSpPr>
        <p:spPr bwMode="auto">
          <a:xfrm>
            <a:off x="8382000" y="3657601"/>
            <a:ext cx="685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b="1">
                <a:latin typeface="Trebuchet MS" panose="020B0603020202020204" pitchFamily="34" charset="0"/>
              </a:rPr>
              <a:t>   =</a:t>
            </a:r>
          </a:p>
        </p:txBody>
      </p:sp>
      <p:sp>
        <p:nvSpPr>
          <p:cNvPr id="124960" name="Text Box 32"/>
          <p:cNvSpPr txBox="1">
            <a:spLocks noChangeArrowheads="1"/>
          </p:cNvSpPr>
          <p:nvPr/>
        </p:nvSpPr>
        <p:spPr bwMode="auto">
          <a:xfrm>
            <a:off x="7924801" y="3886201"/>
            <a:ext cx="18256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b="1">
                <a:latin typeface="Trebuchet MS" panose="020B0603020202020204" pitchFamily="34" charset="0"/>
              </a:rPr>
              <a:t>   Actual</a:t>
            </a:r>
          </a:p>
        </p:txBody>
      </p:sp>
    </p:spTree>
    <p:extLst>
      <p:ext uri="{BB962C8B-B14F-4D97-AF65-F5344CB8AC3E}">
        <p14:creationId xmlns:p14="http://schemas.microsoft.com/office/powerpoint/2010/main" val="37356536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24949"/>
                                        </p:tgtEl>
                                        <p:attrNameLst>
                                          <p:attrName>style.visibility</p:attrName>
                                        </p:attrNameLst>
                                      </p:cBhvr>
                                      <p:to>
                                        <p:strVal val="visible"/>
                                      </p:to>
                                    </p:set>
                                    <p:animEffect transition="in" filter="box(out)">
                                      <p:cBhvr>
                                        <p:cTn id="7" dur="500"/>
                                        <p:tgtEl>
                                          <p:spTgt spid="12494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499"/>
                                          </p:stCondLst>
                                        </p:cTn>
                                        <p:tgtEl>
                                          <p:spTgt spid="124961"/>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4" presetClass="entr" presetSubtype="32" fill="hold" grpId="0" nodeType="clickEffect">
                                  <p:stCondLst>
                                    <p:cond delay="0"/>
                                  </p:stCondLst>
                                  <p:childTnLst>
                                    <p:set>
                                      <p:cBhvr>
                                        <p:cTn id="15" dur="1" fill="hold">
                                          <p:stCondLst>
                                            <p:cond delay="0"/>
                                          </p:stCondLst>
                                        </p:cTn>
                                        <p:tgtEl>
                                          <p:spTgt spid="124950"/>
                                        </p:tgtEl>
                                        <p:attrNameLst>
                                          <p:attrName>style.visibility</p:attrName>
                                        </p:attrNameLst>
                                      </p:cBhvr>
                                      <p:to>
                                        <p:strVal val="visible"/>
                                      </p:to>
                                    </p:set>
                                    <p:animEffect transition="in" filter="box(out)">
                                      <p:cBhvr>
                                        <p:cTn id="16" dur="500"/>
                                        <p:tgtEl>
                                          <p:spTgt spid="124950"/>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4" presetClass="entr" presetSubtype="32" fill="hold" grpId="0" nodeType="clickEffect">
                                  <p:stCondLst>
                                    <p:cond delay="0"/>
                                  </p:stCondLst>
                                  <p:childTnLst>
                                    <p:set>
                                      <p:cBhvr>
                                        <p:cTn id="20" dur="1" fill="hold">
                                          <p:stCondLst>
                                            <p:cond delay="0"/>
                                          </p:stCondLst>
                                        </p:cTn>
                                        <p:tgtEl>
                                          <p:spTgt spid="124957"/>
                                        </p:tgtEl>
                                        <p:attrNameLst>
                                          <p:attrName>style.visibility</p:attrName>
                                        </p:attrNameLst>
                                      </p:cBhvr>
                                      <p:to>
                                        <p:strVal val="visible"/>
                                      </p:to>
                                    </p:set>
                                    <p:animEffect transition="in" filter="box(out)">
                                      <p:cBhvr>
                                        <p:cTn id="21" dur="500"/>
                                        <p:tgtEl>
                                          <p:spTgt spid="124957"/>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grpId="0" nodeType="clickEffect">
                                  <p:stCondLst>
                                    <p:cond delay="0"/>
                                  </p:stCondLst>
                                  <p:childTnLst>
                                    <p:set>
                                      <p:cBhvr>
                                        <p:cTn id="25" dur="1" fill="hold">
                                          <p:stCondLst>
                                            <p:cond delay="499"/>
                                          </p:stCondLst>
                                        </p:cTn>
                                        <p:tgtEl>
                                          <p:spTgt spid="124958"/>
                                        </p:tgtEl>
                                        <p:attrNameLst>
                                          <p:attrName>style.visibility</p:attrName>
                                        </p:attrNameLst>
                                      </p:cBhvr>
                                      <p:to>
                                        <p:strVal val="visible"/>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grpId="0" nodeType="clickEffect">
                                  <p:stCondLst>
                                    <p:cond delay="0"/>
                                  </p:stCondLst>
                                  <p:childTnLst>
                                    <p:set>
                                      <p:cBhvr>
                                        <p:cTn id="29" dur="1" fill="hold">
                                          <p:stCondLst>
                                            <p:cond delay="499"/>
                                          </p:stCondLst>
                                        </p:cTn>
                                        <p:tgtEl>
                                          <p:spTgt spid="124959"/>
                                        </p:tgtEl>
                                        <p:attrNameLst>
                                          <p:attrName>style.visibility</p:attrName>
                                        </p:attrNameLst>
                                      </p:cBhvr>
                                      <p:to>
                                        <p:strVal val="visible"/>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1" presetClass="entr" presetSubtype="0" fill="hold" grpId="0" nodeType="clickEffect">
                                  <p:stCondLst>
                                    <p:cond delay="0"/>
                                  </p:stCondLst>
                                  <p:childTnLst>
                                    <p:set>
                                      <p:cBhvr>
                                        <p:cTn id="33" dur="1" fill="hold">
                                          <p:stCondLst>
                                            <p:cond delay="499"/>
                                          </p:stCondLst>
                                        </p:cTn>
                                        <p:tgtEl>
                                          <p:spTgt spid="1249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49" grpId="0" autoUpdateAnimBg="0"/>
      <p:bldP spid="124950" grpId="0" autoUpdateAnimBg="0"/>
      <p:bldP spid="124957" grpId="0" animBg="1"/>
      <p:bldP spid="124958" grpId="0" autoUpdateAnimBg="0"/>
      <p:bldP spid="124959" grpId="0" autoUpdateAnimBg="0"/>
      <p:bldP spid="124960" grpId="0" autoUpdateAnimBg="0"/>
    </p:bldLst>
  </p:timing>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2754" name="Rectangle 2"/>
          <p:cNvSpPr>
            <a:spLocks noGrp="1" noChangeArrowheads="1"/>
          </p:cNvSpPr>
          <p:nvPr>
            <p:ph type="title"/>
          </p:nvPr>
        </p:nvSpPr>
        <p:spPr/>
        <p:txBody>
          <a:bodyPr/>
          <a:lstStyle/>
          <a:p>
            <a:r>
              <a:rPr lang="en-US" dirty="0" err="1"/>
              <a:t>Agolada</a:t>
            </a:r>
            <a:r>
              <a:rPr lang="en-US" dirty="0"/>
              <a:t> trial</a:t>
            </a:r>
            <a:br>
              <a:rPr lang="en-US" dirty="0"/>
            </a:br>
            <a:r>
              <a:rPr lang="en-US" sz="2400" dirty="0"/>
              <a:t>volume</a:t>
            </a:r>
            <a:endParaRPr lang="en-US" dirty="0"/>
          </a:p>
        </p:txBody>
      </p:sp>
      <p:sp>
        <p:nvSpPr>
          <p:cNvPr id="2" name="Content Placeholder 1">
            <a:extLst>
              <a:ext uri="{FF2B5EF4-FFF2-40B4-BE49-F238E27FC236}">
                <a16:creationId xmlns:a16="http://schemas.microsoft.com/office/drawing/2014/main" id="{F42CFB7E-6397-45D9-8DD4-1ABD15DC9717}"/>
              </a:ext>
            </a:extLst>
          </p:cNvPr>
          <p:cNvSpPr>
            <a:spLocks noGrp="1"/>
          </p:cNvSpPr>
          <p:nvPr>
            <p:ph idx="1"/>
          </p:nvPr>
        </p:nvSpPr>
        <p:spPr/>
        <p:txBody>
          <a:bodyPr/>
          <a:lstStyle/>
          <a:p>
            <a:pPr marL="0" indent="0">
              <a:buNone/>
            </a:pPr>
            <a:r>
              <a:rPr lang="pt-PT" dirty="0"/>
              <a:t> </a:t>
            </a:r>
            <a:endParaRPr lang="en-GB" dirty="0"/>
          </a:p>
        </p:txBody>
      </p:sp>
      <p:pic>
        <p:nvPicPr>
          <p:cNvPr id="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22639" y="1690689"/>
            <a:ext cx="5502275" cy="4687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4924798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3778" name="Rectangle 2"/>
          <p:cNvSpPr>
            <a:spLocks noGrp="1" noChangeArrowheads="1"/>
          </p:cNvSpPr>
          <p:nvPr>
            <p:ph type="title"/>
          </p:nvPr>
        </p:nvSpPr>
        <p:spPr/>
        <p:txBody>
          <a:bodyPr/>
          <a:lstStyle/>
          <a:p>
            <a:r>
              <a:rPr lang="en-US" dirty="0" err="1"/>
              <a:t>Agolada</a:t>
            </a:r>
            <a:r>
              <a:rPr lang="en-US" dirty="0"/>
              <a:t> trial</a:t>
            </a:r>
            <a:br>
              <a:rPr lang="en-US" dirty="0"/>
            </a:br>
            <a:r>
              <a:rPr lang="en-US" sz="2400" dirty="0"/>
              <a:t>biomass</a:t>
            </a:r>
            <a:endParaRPr lang="en-US" dirty="0"/>
          </a:p>
        </p:txBody>
      </p:sp>
      <p:sp>
        <p:nvSpPr>
          <p:cNvPr id="2" name="Content Placeholder 1">
            <a:extLst>
              <a:ext uri="{FF2B5EF4-FFF2-40B4-BE49-F238E27FC236}">
                <a16:creationId xmlns:a16="http://schemas.microsoft.com/office/drawing/2014/main" id="{98E67E48-4E5C-4383-A997-B02050419E84}"/>
              </a:ext>
            </a:extLst>
          </p:cNvPr>
          <p:cNvSpPr>
            <a:spLocks noGrp="1"/>
          </p:cNvSpPr>
          <p:nvPr>
            <p:ph idx="1"/>
          </p:nvPr>
        </p:nvSpPr>
        <p:spPr/>
        <p:txBody>
          <a:bodyPr/>
          <a:lstStyle/>
          <a:p>
            <a:pPr marL="0" indent="0">
              <a:buNone/>
            </a:pPr>
            <a:r>
              <a:rPr lang="pt-PT" dirty="0"/>
              <a:t> </a:t>
            </a:r>
            <a:endParaRPr lang="en-GB" dirty="0"/>
          </a:p>
        </p:txBody>
      </p:sp>
      <p:pic>
        <p:nvPicPr>
          <p:cNvPr id="20378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22639" y="1690689"/>
            <a:ext cx="5521325" cy="4706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03780"/>
                                        </p:tgtEl>
                                        <p:attrNameLst>
                                          <p:attrName>style.visibility</p:attrName>
                                        </p:attrNameLst>
                                      </p:cBhvr>
                                      <p:to>
                                        <p:strVal val="visible"/>
                                      </p:to>
                                    </p:set>
                                    <p:animEffect transition="in" filter="dissolve">
                                      <p:cBhvr>
                                        <p:cTn id="7" dur="500"/>
                                        <p:tgtEl>
                                          <p:spTgt spid="2037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3778" name="Rectangle 2"/>
          <p:cNvSpPr>
            <a:spLocks noGrp="1" noChangeArrowheads="1"/>
          </p:cNvSpPr>
          <p:nvPr>
            <p:ph type="title"/>
          </p:nvPr>
        </p:nvSpPr>
        <p:spPr/>
        <p:txBody>
          <a:bodyPr/>
          <a:lstStyle/>
          <a:p>
            <a:r>
              <a:rPr lang="en-US" dirty="0" err="1"/>
              <a:t>Agolada</a:t>
            </a:r>
            <a:r>
              <a:rPr lang="en-US" dirty="0"/>
              <a:t> trial</a:t>
            </a:r>
            <a:br>
              <a:rPr lang="en-US" dirty="0"/>
            </a:br>
            <a:r>
              <a:rPr lang="en-US" sz="2400" dirty="0"/>
              <a:t>biomass</a:t>
            </a:r>
            <a:endParaRPr lang="en-US" dirty="0"/>
          </a:p>
        </p:txBody>
      </p:sp>
      <p:sp>
        <p:nvSpPr>
          <p:cNvPr id="2" name="Content Placeholder 1">
            <a:extLst>
              <a:ext uri="{FF2B5EF4-FFF2-40B4-BE49-F238E27FC236}">
                <a16:creationId xmlns:a16="http://schemas.microsoft.com/office/drawing/2014/main" id="{F65D0BF4-A67C-4743-A921-1CF6B46ACAE8}"/>
              </a:ext>
            </a:extLst>
          </p:cNvPr>
          <p:cNvSpPr>
            <a:spLocks noGrp="1"/>
          </p:cNvSpPr>
          <p:nvPr>
            <p:ph idx="1"/>
          </p:nvPr>
        </p:nvSpPr>
        <p:spPr/>
        <p:txBody>
          <a:bodyPr/>
          <a:lstStyle/>
          <a:p>
            <a:pPr marL="0" indent="0">
              <a:buNone/>
            </a:pPr>
            <a:r>
              <a:rPr lang="pt-PT" dirty="0"/>
              <a:t> </a:t>
            </a:r>
            <a:endParaRPr lang="en-GB" dirty="0"/>
          </a:p>
        </p:txBody>
      </p:sp>
      <p:pic>
        <p:nvPicPr>
          <p:cNvPr id="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22639" y="1690689"/>
            <a:ext cx="5521325" cy="4706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0949932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3778" name="Rectangle 2"/>
          <p:cNvSpPr>
            <a:spLocks noGrp="1" noChangeArrowheads="1"/>
          </p:cNvSpPr>
          <p:nvPr>
            <p:ph type="title"/>
          </p:nvPr>
        </p:nvSpPr>
        <p:spPr/>
        <p:txBody>
          <a:bodyPr/>
          <a:lstStyle/>
          <a:p>
            <a:r>
              <a:rPr lang="en-US" dirty="0" err="1"/>
              <a:t>Agolada</a:t>
            </a:r>
            <a:r>
              <a:rPr lang="en-US" dirty="0"/>
              <a:t> trial</a:t>
            </a:r>
            <a:br>
              <a:rPr lang="en-US" dirty="0"/>
            </a:br>
            <a:r>
              <a:rPr lang="en-US" sz="2400" dirty="0"/>
              <a:t>biomass</a:t>
            </a:r>
            <a:endParaRPr lang="en-US" dirty="0"/>
          </a:p>
        </p:txBody>
      </p:sp>
      <p:sp>
        <p:nvSpPr>
          <p:cNvPr id="2" name="Content Placeholder 1">
            <a:extLst>
              <a:ext uri="{FF2B5EF4-FFF2-40B4-BE49-F238E27FC236}">
                <a16:creationId xmlns:a16="http://schemas.microsoft.com/office/drawing/2014/main" id="{DE9ED07B-4DDF-40E5-84D7-913F4B6A9858}"/>
              </a:ext>
            </a:extLst>
          </p:cNvPr>
          <p:cNvSpPr>
            <a:spLocks noGrp="1"/>
          </p:cNvSpPr>
          <p:nvPr>
            <p:ph idx="1"/>
          </p:nvPr>
        </p:nvSpPr>
        <p:spPr/>
        <p:txBody>
          <a:bodyPr/>
          <a:lstStyle/>
          <a:p>
            <a:pPr marL="0" indent="0">
              <a:buNone/>
            </a:pPr>
            <a:r>
              <a:rPr lang="pt-PT" dirty="0"/>
              <a:t> </a:t>
            </a:r>
            <a:endParaRPr lang="en-GB" dirty="0"/>
          </a:p>
        </p:txBody>
      </p:sp>
      <p:pic>
        <p:nvPicPr>
          <p:cNvPr id="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22639" y="1690689"/>
            <a:ext cx="5521325" cy="4706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213614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0098" name="Rectangle 2"/>
          <p:cNvSpPr>
            <a:spLocks noChangeArrowheads="1"/>
          </p:cNvSpPr>
          <p:nvPr/>
        </p:nvSpPr>
        <p:spPr bwMode="auto">
          <a:xfrm>
            <a:off x="1905000" y="1600200"/>
            <a:ext cx="8458200" cy="4953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00"/>
          </a:p>
        </p:txBody>
      </p:sp>
      <p:sp>
        <p:nvSpPr>
          <p:cNvPr id="260099" name="Rectangle 3"/>
          <p:cNvSpPr>
            <a:spLocks noGrp="1" noChangeArrowheads="1"/>
          </p:cNvSpPr>
          <p:nvPr>
            <p:ph type="title"/>
          </p:nvPr>
        </p:nvSpPr>
        <p:spPr>
          <a:ln/>
          <a:extLst>
            <a:ext uri="{91240B29-F687-4F45-9708-019B960494DF}">
              <a14:hiddenLine xmlns:a14="http://schemas.microsoft.com/office/drawing/2010/main" w="76200" cmpd="sng">
                <a:solidFill>
                  <a:schemeClr val="tx1"/>
                </a:solidFill>
                <a:miter lim="800000"/>
                <a:headEnd/>
                <a:tailEnd/>
              </a14:hiddenLine>
            </a:ext>
          </a:extLst>
        </p:spPr>
        <p:txBody>
          <a:bodyPr/>
          <a:lstStyle/>
          <a:p>
            <a:r>
              <a:rPr lang="en-GB" dirty="0"/>
              <a:t>Some final </a:t>
            </a:r>
            <a:r>
              <a:rPr lang="en-GB" dirty="0" err="1"/>
              <a:t>coments</a:t>
            </a:r>
            <a:endParaRPr lang="en-GB" dirty="0"/>
          </a:p>
        </p:txBody>
      </p:sp>
      <p:sp>
        <p:nvSpPr>
          <p:cNvPr id="260100" name="Rectangle 4"/>
          <p:cNvSpPr>
            <a:spLocks noGrp="1" noChangeArrowheads="1"/>
          </p:cNvSpPr>
          <p:nvPr>
            <p:ph type="body" idx="1"/>
          </p:nvPr>
        </p:nvSpPr>
        <p:spPr/>
        <p:txBody>
          <a:bodyPr/>
          <a:lstStyle/>
          <a:p>
            <a:r>
              <a:rPr lang="en-GB" sz="2000" dirty="0"/>
              <a:t>Productivity of eucalypt in Portugal may achieve very high values by optimizing all the factors that control PPL:</a:t>
            </a:r>
          </a:p>
          <a:p>
            <a:pPr lvl="1"/>
            <a:r>
              <a:rPr lang="en-GB" sz="1800" dirty="0"/>
              <a:t>Water and nutrients availability</a:t>
            </a:r>
          </a:p>
          <a:p>
            <a:pPr lvl="1"/>
            <a:r>
              <a:rPr lang="en-GB" sz="1800" dirty="0"/>
              <a:t>Genetic material</a:t>
            </a:r>
          </a:p>
          <a:p>
            <a:pPr lvl="1"/>
            <a:r>
              <a:rPr lang="en-GB" sz="1800" dirty="0"/>
              <a:t>Density at planting</a:t>
            </a:r>
          </a:p>
          <a:p>
            <a:pPr lvl="1"/>
            <a:r>
              <a:rPr lang="en-GB" sz="1800" dirty="0"/>
              <a:t>Weed control</a:t>
            </a:r>
          </a:p>
          <a:p>
            <a:r>
              <a:rPr lang="en-GB" sz="2000" dirty="0"/>
              <a:t>Are we doing a good job?</a:t>
            </a:r>
          </a:p>
          <a:p>
            <a:r>
              <a:rPr lang="en-GB" sz="2000" dirty="0"/>
              <a:t>Or is there still a “world” to explore? </a:t>
            </a:r>
          </a:p>
          <a:p>
            <a:r>
              <a:rPr lang="en-GB" sz="2000" dirty="0"/>
              <a:t>Is it possible to produce more in the same area?</a:t>
            </a:r>
          </a:p>
          <a:p>
            <a:pPr lvl="1"/>
            <a:endParaRPr lang="en-GB" sz="1800" dirty="0"/>
          </a:p>
          <a:p>
            <a:endParaRPr lang="en-GB" sz="600" dirty="0"/>
          </a:p>
          <a:p>
            <a:endParaRPr lang="en-GB" sz="500" dirty="0"/>
          </a:p>
        </p:txBody>
      </p:sp>
    </p:spTree>
    <p:extLst>
      <p:ext uri="{BB962C8B-B14F-4D97-AF65-F5344CB8AC3E}">
        <p14:creationId xmlns:p14="http://schemas.microsoft.com/office/powerpoint/2010/main" val="10899706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0100">
                                            <p:txEl>
                                              <p:pRg st="0" end="0"/>
                                            </p:txEl>
                                          </p:spTgt>
                                        </p:tgtEl>
                                        <p:attrNameLst>
                                          <p:attrName>style.visibility</p:attrName>
                                        </p:attrNameLst>
                                      </p:cBhvr>
                                      <p:to>
                                        <p:strVal val="visible"/>
                                      </p:to>
                                    </p:set>
                                    <p:animEffect transition="in" filter="wipe(left)">
                                      <p:cBhvr>
                                        <p:cTn id="7" dur="500"/>
                                        <p:tgtEl>
                                          <p:spTgt spid="26010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60100">
                                            <p:txEl>
                                              <p:pRg st="1" end="1"/>
                                            </p:txEl>
                                          </p:spTgt>
                                        </p:tgtEl>
                                        <p:attrNameLst>
                                          <p:attrName>style.visibility</p:attrName>
                                        </p:attrNameLst>
                                      </p:cBhvr>
                                      <p:to>
                                        <p:strVal val="visible"/>
                                      </p:to>
                                    </p:set>
                                    <p:animEffect transition="in" filter="wipe(left)">
                                      <p:cBhvr>
                                        <p:cTn id="12" dur="500"/>
                                        <p:tgtEl>
                                          <p:spTgt spid="26010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60100">
                                            <p:txEl>
                                              <p:pRg st="2" end="2"/>
                                            </p:txEl>
                                          </p:spTgt>
                                        </p:tgtEl>
                                        <p:attrNameLst>
                                          <p:attrName>style.visibility</p:attrName>
                                        </p:attrNameLst>
                                      </p:cBhvr>
                                      <p:to>
                                        <p:strVal val="visible"/>
                                      </p:to>
                                    </p:set>
                                    <p:animEffect transition="in" filter="wipe(left)">
                                      <p:cBhvr>
                                        <p:cTn id="17" dur="500"/>
                                        <p:tgtEl>
                                          <p:spTgt spid="26010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60100">
                                            <p:txEl>
                                              <p:pRg st="3" end="3"/>
                                            </p:txEl>
                                          </p:spTgt>
                                        </p:tgtEl>
                                        <p:attrNameLst>
                                          <p:attrName>style.visibility</p:attrName>
                                        </p:attrNameLst>
                                      </p:cBhvr>
                                      <p:to>
                                        <p:strVal val="visible"/>
                                      </p:to>
                                    </p:set>
                                    <p:animEffect transition="in" filter="wipe(left)">
                                      <p:cBhvr>
                                        <p:cTn id="22" dur="500"/>
                                        <p:tgtEl>
                                          <p:spTgt spid="26010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60100">
                                            <p:txEl>
                                              <p:pRg st="4" end="4"/>
                                            </p:txEl>
                                          </p:spTgt>
                                        </p:tgtEl>
                                        <p:attrNameLst>
                                          <p:attrName>style.visibility</p:attrName>
                                        </p:attrNameLst>
                                      </p:cBhvr>
                                      <p:to>
                                        <p:strVal val="visible"/>
                                      </p:to>
                                    </p:set>
                                    <p:animEffect transition="in" filter="wipe(left)">
                                      <p:cBhvr>
                                        <p:cTn id="27" dur="500"/>
                                        <p:tgtEl>
                                          <p:spTgt spid="26010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60100">
                                            <p:txEl>
                                              <p:pRg st="5" end="5"/>
                                            </p:txEl>
                                          </p:spTgt>
                                        </p:tgtEl>
                                        <p:attrNameLst>
                                          <p:attrName>style.visibility</p:attrName>
                                        </p:attrNameLst>
                                      </p:cBhvr>
                                      <p:to>
                                        <p:strVal val="visible"/>
                                      </p:to>
                                    </p:set>
                                    <p:animEffect transition="in" filter="wipe(left)">
                                      <p:cBhvr>
                                        <p:cTn id="32" dur="500"/>
                                        <p:tgtEl>
                                          <p:spTgt spid="260100">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60100">
                                            <p:txEl>
                                              <p:pRg st="6" end="6"/>
                                            </p:txEl>
                                          </p:spTgt>
                                        </p:tgtEl>
                                        <p:attrNameLst>
                                          <p:attrName>style.visibility</p:attrName>
                                        </p:attrNameLst>
                                      </p:cBhvr>
                                      <p:to>
                                        <p:strVal val="visible"/>
                                      </p:to>
                                    </p:set>
                                    <p:animEffect transition="in" filter="wipe(left)">
                                      <p:cBhvr>
                                        <p:cTn id="37" dur="500"/>
                                        <p:tgtEl>
                                          <p:spTgt spid="260100">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60100">
                                            <p:txEl>
                                              <p:pRg st="7" end="7"/>
                                            </p:txEl>
                                          </p:spTgt>
                                        </p:tgtEl>
                                        <p:attrNameLst>
                                          <p:attrName>style.visibility</p:attrName>
                                        </p:attrNameLst>
                                      </p:cBhvr>
                                      <p:to>
                                        <p:strVal val="visible"/>
                                      </p:to>
                                    </p:set>
                                    <p:animEffect transition="in" filter="wipe(left)">
                                      <p:cBhvr>
                                        <p:cTn id="42" dur="500"/>
                                        <p:tgtEl>
                                          <p:spTgt spid="26010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100" grpId="0" build="p" bldLvl="3" autoUpdateAnimBg="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0946" name="Group 2"/>
          <p:cNvGrpSpPr>
            <a:grpSpLocks/>
          </p:cNvGrpSpPr>
          <p:nvPr/>
        </p:nvGrpSpPr>
        <p:grpSpPr bwMode="auto">
          <a:xfrm>
            <a:off x="6608763" y="3844925"/>
            <a:ext cx="3325812" cy="2155825"/>
            <a:chOff x="1137" y="1432"/>
            <a:chExt cx="2095" cy="1358"/>
          </a:xfrm>
        </p:grpSpPr>
        <p:sp>
          <p:nvSpPr>
            <p:cNvPr id="210947" name="Oval 3"/>
            <p:cNvSpPr>
              <a:spLocks noChangeArrowheads="1"/>
            </p:cNvSpPr>
            <p:nvPr/>
          </p:nvSpPr>
          <p:spPr bwMode="auto">
            <a:xfrm>
              <a:off x="1137" y="1432"/>
              <a:ext cx="2095" cy="1358"/>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0948" name="Text Box 4"/>
            <p:cNvSpPr txBox="1">
              <a:spLocks noChangeArrowheads="1"/>
            </p:cNvSpPr>
            <p:nvPr/>
          </p:nvSpPr>
          <p:spPr bwMode="auto">
            <a:xfrm>
              <a:off x="1389" y="1490"/>
              <a:ext cx="1663" cy="1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6000" b="1" dirty="0">
                  <a:latin typeface="Tahoma" pitchFamily="34" charset="0"/>
                </a:rPr>
                <a:t>The end!!</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nodeType="clickEffect">
                                  <p:stCondLst>
                                    <p:cond delay="0"/>
                                  </p:stCondLst>
                                  <p:childTnLst>
                                    <p:set>
                                      <p:cBhvr>
                                        <p:cTn id="6" dur="1" fill="hold">
                                          <p:stCondLst>
                                            <p:cond delay="0"/>
                                          </p:stCondLst>
                                        </p:cTn>
                                        <p:tgtEl>
                                          <p:spTgt spid="210946"/>
                                        </p:tgtEl>
                                        <p:attrNameLst>
                                          <p:attrName>style.visibility</p:attrName>
                                        </p:attrNameLst>
                                      </p:cBhvr>
                                      <p:to>
                                        <p:strVal val="visible"/>
                                      </p:to>
                                    </p:set>
                                    <p:anim calcmode="lin" valueType="num">
                                      <p:cBhvr>
                                        <p:cTn id="7" dur="1000" fill="hold"/>
                                        <p:tgtEl>
                                          <p:spTgt spid="210946"/>
                                        </p:tgtEl>
                                        <p:attrNameLst>
                                          <p:attrName>ppt_w</p:attrName>
                                        </p:attrNameLst>
                                      </p:cBhvr>
                                      <p:tavLst>
                                        <p:tav tm="0">
                                          <p:val>
                                            <p:fltVal val="0"/>
                                          </p:val>
                                        </p:tav>
                                        <p:tav tm="100000">
                                          <p:val>
                                            <p:strVal val="#ppt_w"/>
                                          </p:val>
                                        </p:tav>
                                      </p:tavLst>
                                    </p:anim>
                                    <p:anim calcmode="lin" valueType="num">
                                      <p:cBhvr>
                                        <p:cTn id="8" dur="1000" fill="hold"/>
                                        <p:tgtEl>
                                          <p:spTgt spid="210946"/>
                                        </p:tgtEl>
                                        <p:attrNameLst>
                                          <p:attrName>ppt_h</p:attrName>
                                        </p:attrNameLst>
                                      </p:cBhvr>
                                      <p:tavLst>
                                        <p:tav tm="0">
                                          <p:val>
                                            <p:fltVal val="0"/>
                                          </p:val>
                                        </p:tav>
                                        <p:tav tm="100000">
                                          <p:val>
                                            <p:strVal val="#ppt_h"/>
                                          </p:val>
                                        </p:tav>
                                      </p:tavLst>
                                    </p:anim>
                                    <p:anim calcmode="lin" valueType="num">
                                      <p:cBhvr>
                                        <p:cTn id="9" dur="1000" fill="hold"/>
                                        <p:tgtEl>
                                          <p:spTgt spid="21094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1094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altLang="en-US"/>
              <a:t>Site productivity - Portugal</a:t>
            </a:r>
            <a:br>
              <a:rPr lang="en-US" altLang="en-US"/>
            </a:br>
            <a:r>
              <a:rPr lang="en-US" altLang="en-US" sz="2400"/>
              <a:t>influence of climate in E. globulus plantations </a:t>
            </a:r>
            <a:endParaRPr lang="en-US" altLang="en-US"/>
          </a:p>
        </p:txBody>
      </p:sp>
      <p:sp>
        <p:nvSpPr>
          <p:cNvPr id="2" name="Content Placeholder 1">
            <a:extLst>
              <a:ext uri="{FF2B5EF4-FFF2-40B4-BE49-F238E27FC236}">
                <a16:creationId xmlns:a16="http://schemas.microsoft.com/office/drawing/2014/main" id="{5108DB28-67F2-494C-9531-05E230892CC7}"/>
              </a:ext>
            </a:extLst>
          </p:cNvPr>
          <p:cNvSpPr>
            <a:spLocks noGrp="1"/>
          </p:cNvSpPr>
          <p:nvPr>
            <p:ph idx="1"/>
          </p:nvPr>
        </p:nvSpPr>
        <p:spPr/>
        <p:txBody>
          <a:bodyPr/>
          <a:lstStyle/>
          <a:p>
            <a:pPr marL="0" indent="0">
              <a:buNone/>
            </a:pPr>
            <a:r>
              <a:rPr lang="pt-PT" dirty="0"/>
              <a:t> </a:t>
            </a:r>
            <a:endParaRPr lang="en-GB" dirty="0"/>
          </a:p>
        </p:txBody>
      </p:sp>
      <p:sp>
        <p:nvSpPr>
          <p:cNvPr id="49194" name="Text Box 42"/>
          <p:cNvSpPr txBox="1">
            <a:spLocks noChangeArrowheads="1"/>
          </p:cNvSpPr>
          <p:nvPr/>
        </p:nvSpPr>
        <p:spPr bwMode="auto">
          <a:xfrm>
            <a:off x="2133600" y="1676400"/>
            <a:ext cx="807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latin typeface="Trebuchet MS" panose="020B0603020202020204" pitchFamily="34" charset="0"/>
              </a:rPr>
              <a:t>Climatic classification of Portugal - 8 regions</a:t>
            </a:r>
          </a:p>
        </p:txBody>
      </p:sp>
      <p:grpSp>
        <p:nvGrpSpPr>
          <p:cNvPr id="49197" name="Group 45"/>
          <p:cNvGrpSpPr>
            <a:grpSpLocks/>
          </p:cNvGrpSpPr>
          <p:nvPr/>
        </p:nvGrpSpPr>
        <p:grpSpPr bwMode="auto">
          <a:xfrm>
            <a:off x="3019426" y="2120900"/>
            <a:ext cx="6734175" cy="4279900"/>
            <a:chOff x="942" y="1336"/>
            <a:chExt cx="4242" cy="2696"/>
          </a:xfrm>
        </p:grpSpPr>
        <p:grpSp>
          <p:nvGrpSpPr>
            <p:cNvPr id="49177" name="Group 25"/>
            <p:cNvGrpSpPr>
              <a:grpSpLocks/>
            </p:cNvGrpSpPr>
            <p:nvPr/>
          </p:nvGrpSpPr>
          <p:grpSpPr bwMode="auto">
            <a:xfrm>
              <a:off x="2784" y="2352"/>
              <a:ext cx="2400" cy="1564"/>
              <a:chOff x="3120" y="1584"/>
              <a:chExt cx="2448" cy="2366"/>
            </a:xfrm>
          </p:grpSpPr>
          <p:sp>
            <p:nvSpPr>
              <p:cNvPr id="49178" name="Text Box 26"/>
              <p:cNvSpPr txBox="1">
                <a:spLocks noChangeArrowheads="1"/>
              </p:cNvSpPr>
              <p:nvPr/>
            </p:nvSpPr>
            <p:spPr bwMode="auto">
              <a:xfrm>
                <a:off x="3408" y="1871"/>
                <a:ext cx="2160" cy="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2000">
                  <a:defRPr sz="2400">
                    <a:solidFill>
                      <a:schemeClr val="tx1"/>
                    </a:solidFill>
                    <a:latin typeface="Times New Roman" pitchFamily="18" charset="0"/>
                  </a:defRPr>
                </a:lvl1pPr>
                <a:lvl2pPr marL="571500" defTabSz="762000">
                  <a:defRPr sz="2400">
                    <a:solidFill>
                      <a:schemeClr val="tx1"/>
                    </a:solidFill>
                    <a:latin typeface="Times New Roman" pitchFamily="18" charset="0"/>
                  </a:defRPr>
                </a:lvl2pPr>
                <a:lvl3pPr marL="1143000" defTabSz="762000">
                  <a:defRPr sz="2400">
                    <a:solidFill>
                      <a:schemeClr val="tx1"/>
                    </a:solidFill>
                    <a:latin typeface="Times New Roman" pitchFamily="18" charset="0"/>
                  </a:defRPr>
                </a:lvl3pPr>
                <a:lvl4pPr marL="1714500" defTabSz="762000">
                  <a:defRPr sz="2400">
                    <a:solidFill>
                      <a:schemeClr val="tx1"/>
                    </a:solidFill>
                    <a:latin typeface="Times New Roman" pitchFamily="18" charset="0"/>
                  </a:defRPr>
                </a:lvl4pPr>
                <a:lvl5pPr marL="2286000" defTabSz="762000">
                  <a:defRPr sz="2400">
                    <a:solidFill>
                      <a:schemeClr val="tx1"/>
                    </a:solidFill>
                    <a:latin typeface="Times New Roman" pitchFamily="18" charset="0"/>
                  </a:defRPr>
                </a:lvl5pPr>
                <a:lvl6pPr marL="2743200" defTabSz="762000" eaLnBrk="0" fontAlgn="base" hangingPunct="0">
                  <a:spcBef>
                    <a:spcPct val="0"/>
                  </a:spcBef>
                  <a:spcAft>
                    <a:spcPct val="0"/>
                  </a:spcAft>
                  <a:defRPr sz="2400">
                    <a:solidFill>
                      <a:schemeClr val="tx1"/>
                    </a:solidFill>
                    <a:latin typeface="Times New Roman" pitchFamily="18" charset="0"/>
                  </a:defRPr>
                </a:lvl6pPr>
                <a:lvl7pPr marL="3200400" defTabSz="762000" eaLnBrk="0" fontAlgn="base" hangingPunct="0">
                  <a:spcBef>
                    <a:spcPct val="0"/>
                  </a:spcBef>
                  <a:spcAft>
                    <a:spcPct val="0"/>
                  </a:spcAft>
                  <a:defRPr sz="2400">
                    <a:solidFill>
                      <a:schemeClr val="tx1"/>
                    </a:solidFill>
                    <a:latin typeface="Times New Roman" pitchFamily="18" charset="0"/>
                  </a:defRPr>
                </a:lvl7pPr>
                <a:lvl8pPr marL="3657600" defTabSz="762000" eaLnBrk="0" fontAlgn="base" hangingPunct="0">
                  <a:spcBef>
                    <a:spcPct val="0"/>
                  </a:spcBef>
                  <a:spcAft>
                    <a:spcPct val="0"/>
                  </a:spcAft>
                  <a:defRPr sz="2400">
                    <a:solidFill>
                      <a:schemeClr val="tx1"/>
                    </a:solidFill>
                    <a:latin typeface="Times New Roman" pitchFamily="18" charset="0"/>
                  </a:defRPr>
                </a:lvl8pPr>
                <a:lvl9pPr marL="4114800" defTabSz="7620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sz="1800" b="1">
                    <a:latin typeface="Trebuchet MS" panose="020B0603020202020204" pitchFamily="34" charset="0"/>
                  </a:rPr>
                  <a:t>2 North/centre Litoral</a:t>
                </a:r>
              </a:p>
            </p:txBody>
          </p:sp>
          <p:sp>
            <p:nvSpPr>
              <p:cNvPr id="49179" name="Text Box 27"/>
              <p:cNvSpPr txBox="1">
                <a:spLocks noChangeArrowheads="1"/>
              </p:cNvSpPr>
              <p:nvPr/>
            </p:nvSpPr>
            <p:spPr bwMode="auto">
              <a:xfrm>
                <a:off x="3408" y="2160"/>
                <a:ext cx="1903" cy="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2000">
                  <a:defRPr sz="2400">
                    <a:solidFill>
                      <a:schemeClr val="tx1"/>
                    </a:solidFill>
                    <a:latin typeface="Times New Roman" pitchFamily="18" charset="0"/>
                  </a:defRPr>
                </a:lvl1pPr>
                <a:lvl2pPr marL="571500" defTabSz="762000">
                  <a:defRPr sz="2400">
                    <a:solidFill>
                      <a:schemeClr val="tx1"/>
                    </a:solidFill>
                    <a:latin typeface="Times New Roman" pitchFamily="18" charset="0"/>
                  </a:defRPr>
                </a:lvl2pPr>
                <a:lvl3pPr marL="1143000" defTabSz="762000">
                  <a:defRPr sz="2400">
                    <a:solidFill>
                      <a:schemeClr val="tx1"/>
                    </a:solidFill>
                    <a:latin typeface="Times New Roman" pitchFamily="18" charset="0"/>
                  </a:defRPr>
                </a:lvl3pPr>
                <a:lvl4pPr marL="1714500" defTabSz="762000">
                  <a:defRPr sz="2400">
                    <a:solidFill>
                      <a:schemeClr val="tx1"/>
                    </a:solidFill>
                    <a:latin typeface="Times New Roman" pitchFamily="18" charset="0"/>
                  </a:defRPr>
                </a:lvl4pPr>
                <a:lvl5pPr marL="2286000" defTabSz="762000">
                  <a:defRPr sz="2400">
                    <a:solidFill>
                      <a:schemeClr val="tx1"/>
                    </a:solidFill>
                    <a:latin typeface="Times New Roman" pitchFamily="18" charset="0"/>
                  </a:defRPr>
                </a:lvl5pPr>
                <a:lvl6pPr marL="2743200" defTabSz="762000" eaLnBrk="0" fontAlgn="base" hangingPunct="0">
                  <a:spcBef>
                    <a:spcPct val="0"/>
                  </a:spcBef>
                  <a:spcAft>
                    <a:spcPct val="0"/>
                  </a:spcAft>
                  <a:defRPr sz="2400">
                    <a:solidFill>
                      <a:schemeClr val="tx1"/>
                    </a:solidFill>
                    <a:latin typeface="Times New Roman" pitchFamily="18" charset="0"/>
                  </a:defRPr>
                </a:lvl6pPr>
                <a:lvl7pPr marL="3200400" defTabSz="762000" eaLnBrk="0" fontAlgn="base" hangingPunct="0">
                  <a:spcBef>
                    <a:spcPct val="0"/>
                  </a:spcBef>
                  <a:spcAft>
                    <a:spcPct val="0"/>
                  </a:spcAft>
                  <a:defRPr sz="2400">
                    <a:solidFill>
                      <a:schemeClr val="tx1"/>
                    </a:solidFill>
                    <a:latin typeface="Times New Roman" pitchFamily="18" charset="0"/>
                  </a:defRPr>
                </a:lvl7pPr>
                <a:lvl8pPr marL="3657600" defTabSz="762000" eaLnBrk="0" fontAlgn="base" hangingPunct="0">
                  <a:spcBef>
                    <a:spcPct val="0"/>
                  </a:spcBef>
                  <a:spcAft>
                    <a:spcPct val="0"/>
                  </a:spcAft>
                  <a:defRPr sz="2400">
                    <a:solidFill>
                      <a:schemeClr val="tx1"/>
                    </a:solidFill>
                    <a:latin typeface="Times New Roman" pitchFamily="18" charset="0"/>
                  </a:defRPr>
                </a:lvl8pPr>
                <a:lvl9pPr marL="4114800" defTabSz="7620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sz="1800" b="1">
                    <a:latin typeface="Trebuchet MS" panose="020B0603020202020204" pitchFamily="34" charset="0"/>
                  </a:rPr>
                  <a:t>3 Centre Litoral</a:t>
                </a:r>
              </a:p>
            </p:txBody>
          </p:sp>
          <p:sp>
            <p:nvSpPr>
              <p:cNvPr id="49180" name="Text Box 28"/>
              <p:cNvSpPr txBox="1">
                <a:spLocks noChangeArrowheads="1"/>
              </p:cNvSpPr>
              <p:nvPr/>
            </p:nvSpPr>
            <p:spPr bwMode="auto">
              <a:xfrm>
                <a:off x="3408" y="2449"/>
                <a:ext cx="1903" cy="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2000">
                  <a:defRPr sz="2400">
                    <a:solidFill>
                      <a:schemeClr val="tx1"/>
                    </a:solidFill>
                    <a:latin typeface="Times New Roman" pitchFamily="18" charset="0"/>
                  </a:defRPr>
                </a:lvl1pPr>
                <a:lvl2pPr marL="571500" defTabSz="762000">
                  <a:defRPr sz="2400">
                    <a:solidFill>
                      <a:schemeClr val="tx1"/>
                    </a:solidFill>
                    <a:latin typeface="Times New Roman" pitchFamily="18" charset="0"/>
                  </a:defRPr>
                </a:lvl2pPr>
                <a:lvl3pPr marL="1143000" defTabSz="762000">
                  <a:defRPr sz="2400">
                    <a:solidFill>
                      <a:schemeClr val="tx1"/>
                    </a:solidFill>
                    <a:latin typeface="Times New Roman" pitchFamily="18" charset="0"/>
                  </a:defRPr>
                </a:lvl3pPr>
                <a:lvl4pPr marL="1714500" defTabSz="762000">
                  <a:defRPr sz="2400">
                    <a:solidFill>
                      <a:schemeClr val="tx1"/>
                    </a:solidFill>
                    <a:latin typeface="Times New Roman" pitchFamily="18" charset="0"/>
                  </a:defRPr>
                </a:lvl4pPr>
                <a:lvl5pPr marL="2286000" defTabSz="762000">
                  <a:defRPr sz="2400">
                    <a:solidFill>
                      <a:schemeClr val="tx1"/>
                    </a:solidFill>
                    <a:latin typeface="Times New Roman" pitchFamily="18" charset="0"/>
                  </a:defRPr>
                </a:lvl5pPr>
                <a:lvl6pPr marL="2743200" defTabSz="762000" eaLnBrk="0" fontAlgn="base" hangingPunct="0">
                  <a:spcBef>
                    <a:spcPct val="0"/>
                  </a:spcBef>
                  <a:spcAft>
                    <a:spcPct val="0"/>
                  </a:spcAft>
                  <a:defRPr sz="2400">
                    <a:solidFill>
                      <a:schemeClr val="tx1"/>
                    </a:solidFill>
                    <a:latin typeface="Times New Roman" pitchFamily="18" charset="0"/>
                  </a:defRPr>
                </a:lvl6pPr>
                <a:lvl7pPr marL="3200400" defTabSz="762000" eaLnBrk="0" fontAlgn="base" hangingPunct="0">
                  <a:spcBef>
                    <a:spcPct val="0"/>
                  </a:spcBef>
                  <a:spcAft>
                    <a:spcPct val="0"/>
                  </a:spcAft>
                  <a:defRPr sz="2400">
                    <a:solidFill>
                      <a:schemeClr val="tx1"/>
                    </a:solidFill>
                    <a:latin typeface="Times New Roman" pitchFamily="18" charset="0"/>
                  </a:defRPr>
                </a:lvl7pPr>
                <a:lvl8pPr marL="3657600" defTabSz="762000" eaLnBrk="0" fontAlgn="base" hangingPunct="0">
                  <a:spcBef>
                    <a:spcPct val="0"/>
                  </a:spcBef>
                  <a:spcAft>
                    <a:spcPct val="0"/>
                  </a:spcAft>
                  <a:defRPr sz="2400">
                    <a:solidFill>
                      <a:schemeClr val="tx1"/>
                    </a:solidFill>
                    <a:latin typeface="Times New Roman" pitchFamily="18" charset="0"/>
                  </a:defRPr>
                </a:lvl8pPr>
                <a:lvl9pPr marL="4114800" defTabSz="7620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sz="1800" b="1">
                    <a:latin typeface="Trebuchet MS" panose="020B0603020202020204" pitchFamily="34" charset="0"/>
                  </a:rPr>
                  <a:t>4 South Litoral</a:t>
                </a:r>
              </a:p>
            </p:txBody>
          </p:sp>
          <p:sp>
            <p:nvSpPr>
              <p:cNvPr id="49181" name="Text Box 29"/>
              <p:cNvSpPr txBox="1">
                <a:spLocks noChangeArrowheads="1"/>
              </p:cNvSpPr>
              <p:nvPr/>
            </p:nvSpPr>
            <p:spPr bwMode="auto">
              <a:xfrm>
                <a:off x="3408" y="2735"/>
                <a:ext cx="1903" cy="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2000">
                  <a:defRPr sz="2400">
                    <a:solidFill>
                      <a:schemeClr val="tx1"/>
                    </a:solidFill>
                    <a:latin typeface="Times New Roman" pitchFamily="18" charset="0"/>
                  </a:defRPr>
                </a:lvl1pPr>
                <a:lvl2pPr marL="571500" defTabSz="762000">
                  <a:defRPr sz="2400">
                    <a:solidFill>
                      <a:schemeClr val="tx1"/>
                    </a:solidFill>
                    <a:latin typeface="Times New Roman" pitchFamily="18" charset="0"/>
                  </a:defRPr>
                </a:lvl2pPr>
                <a:lvl3pPr marL="1143000" defTabSz="762000">
                  <a:defRPr sz="2400">
                    <a:solidFill>
                      <a:schemeClr val="tx1"/>
                    </a:solidFill>
                    <a:latin typeface="Times New Roman" pitchFamily="18" charset="0"/>
                  </a:defRPr>
                </a:lvl3pPr>
                <a:lvl4pPr marL="1714500" defTabSz="762000">
                  <a:defRPr sz="2400">
                    <a:solidFill>
                      <a:schemeClr val="tx1"/>
                    </a:solidFill>
                    <a:latin typeface="Times New Roman" pitchFamily="18" charset="0"/>
                  </a:defRPr>
                </a:lvl4pPr>
                <a:lvl5pPr marL="2286000" defTabSz="762000">
                  <a:defRPr sz="2400">
                    <a:solidFill>
                      <a:schemeClr val="tx1"/>
                    </a:solidFill>
                    <a:latin typeface="Times New Roman" pitchFamily="18" charset="0"/>
                  </a:defRPr>
                </a:lvl5pPr>
                <a:lvl6pPr marL="2743200" defTabSz="762000" eaLnBrk="0" fontAlgn="base" hangingPunct="0">
                  <a:spcBef>
                    <a:spcPct val="0"/>
                  </a:spcBef>
                  <a:spcAft>
                    <a:spcPct val="0"/>
                  </a:spcAft>
                  <a:defRPr sz="2400">
                    <a:solidFill>
                      <a:schemeClr val="tx1"/>
                    </a:solidFill>
                    <a:latin typeface="Times New Roman" pitchFamily="18" charset="0"/>
                  </a:defRPr>
                </a:lvl6pPr>
                <a:lvl7pPr marL="3200400" defTabSz="762000" eaLnBrk="0" fontAlgn="base" hangingPunct="0">
                  <a:spcBef>
                    <a:spcPct val="0"/>
                  </a:spcBef>
                  <a:spcAft>
                    <a:spcPct val="0"/>
                  </a:spcAft>
                  <a:defRPr sz="2400">
                    <a:solidFill>
                      <a:schemeClr val="tx1"/>
                    </a:solidFill>
                    <a:latin typeface="Times New Roman" pitchFamily="18" charset="0"/>
                  </a:defRPr>
                </a:lvl7pPr>
                <a:lvl8pPr marL="3657600" defTabSz="762000" eaLnBrk="0" fontAlgn="base" hangingPunct="0">
                  <a:spcBef>
                    <a:spcPct val="0"/>
                  </a:spcBef>
                  <a:spcAft>
                    <a:spcPct val="0"/>
                  </a:spcAft>
                  <a:defRPr sz="2400">
                    <a:solidFill>
                      <a:schemeClr val="tx1"/>
                    </a:solidFill>
                    <a:latin typeface="Times New Roman" pitchFamily="18" charset="0"/>
                  </a:defRPr>
                </a:lvl8pPr>
                <a:lvl9pPr marL="4114800" defTabSz="7620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sz="1800" b="1">
                    <a:latin typeface="Trebuchet MS" panose="020B0603020202020204" pitchFamily="34" charset="0"/>
                  </a:rPr>
                  <a:t>5 Tagus Valley</a:t>
                </a:r>
              </a:p>
            </p:txBody>
          </p:sp>
          <p:sp>
            <p:nvSpPr>
              <p:cNvPr id="49182" name="Text Box 30"/>
              <p:cNvSpPr txBox="1">
                <a:spLocks noChangeArrowheads="1"/>
              </p:cNvSpPr>
              <p:nvPr/>
            </p:nvSpPr>
            <p:spPr bwMode="auto">
              <a:xfrm>
                <a:off x="3408" y="3024"/>
                <a:ext cx="1903" cy="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2000">
                  <a:defRPr sz="2400">
                    <a:solidFill>
                      <a:schemeClr val="tx1"/>
                    </a:solidFill>
                    <a:latin typeface="Times New Roman" pitchFamily="18" charset="0"/>
                  </a:defRPr>
                </a:lvl1pPr>
                <a:lvl2pPr marL="571500" defTabSz="762000">
                  <a:defRPr sz="2400">
                    <a:solidFill>
                      <a:schemeClr val="tx1"/>
                    </a:solidFill>
                    <a:latin typeface="Times New Roman" pitchFamily="18" charset="0"/>
                  </a:defRPr>
                </a:lvl2pPr>
                <a:lvl3pPr marL="1143000" defTabSz="762000">
                  <a:defRPr sz="2400">
                    <a:solidFill>
                      <a:schemeClr val="tx1"/>
                    </a:solidFill>
                    <a:latin typeface="Times New Roman" pitchFamily="18" charset="0"/>
                  </a:defRPr>
                </a:lvl3pPr>
                <a:lvl4pPr marL="1714500" defTabSz="762000">
                  <a:defRPr sz="2400">
                    <a:solidFill>
                      <a:schemeClr val="tx1"/>
                    </a:solidFill>
                    <a:latin typeface="Times New Roman" pitchFamily="18" charset="0"/>
                  </a:defRPr>
                </a:lvl4pPr>
                <a:lvl5pPr marL="2286000" defTabSz="762000">
                  <a:defRPr sz="2400">
                    <a:solidFill>
                      <a:schemeClr val="tx1"/>
                    </a:solidFill>
                    <a:latin typeface="Times New Roman" pitchFamily="18" charset="0"/>
                  </a:defRPr>
                </a:lvl5pPr>
                <a:lvl6pPr marL="2743200" defTabSz="762000" eaLnBrk="0" fontAlgn="base" hangingPunct="0">
                  <a:spcBef>
                    <a:spcPct val="0"/>
                  </a:spcBef>
                  <a:spcAft>
                    <a:spcPct val="0"/>
                  </a:spcAft>
                  <a:defRPr sz="2400">
                    <a:solidFill>
                      <a:schemeClr val="tx1"/>
                    </a:solidFill>
                    <a:latin typeface="Times New Roman" pitchFamily="18" charset="0"/>
                  </a:defRPr>
                </a:lvl6pPr>
                <a:lvl7pPr marL="3200400" defTabSz="762000" eaLnBrk="0" fontAlgn="base" hangingPunct="0">
                  <a:spcBef>
                    <a:spcPct val="0"/>
                  </a:spcBef>
                  <a:spcAft>
                    <a:spcPct val="0"/>
                  </a:spcAft>
                  <a:defRPr sz="2400">
                    <a:solidFill>
                      <a:schemeClr val="tx1"/>
                    </a:solidFill>
                    <a:latin typeface="Times New Roman" pitchFamily="18" charset="0"/>
                  </a:defRPr>
                </a:lvl7pPr>
                <a:lvl8pPr marL="3657600" defTabSz="762000" eaLnBrk="0" fontAlgn="base" hangingPunct="0">
                  <a:spcBef>
                    <a:spcPct val="0"/>
                  </a:spcBef>
                  <a:spcAft>
                    <a:spcPct val="0"/>
                  </a:spcAft>
                  <a:defRPr sz="2400">
                    <a:solidFill>
                      <a:schemeClr val="tx1"/>
                    </a:solidFill>
                    <a:latin typeface="Times New Roman" pitchFamily="18" charset="0"/>
                  </a:defRPr>
                </a:lvl8pPr>
                <a:lvl9pPr marL="4114800" defTabSz="7620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sz="1800" b="1">
                    <a:latin typeface="Trebuchet MS" panose="020B0603020202020204" pitchFamily="34" charset="0"/>
                  </a:rPr>
                  <a:t>6 North Interior</a:t>
                </a:r>
              </a:p>
            </p:txBody>
          </p:sp>
          <p:sp>
            <p:nvSpPr>
              <p:cNvPr id="49183" name="Text Box 31"/>
              <p:cNvSpPr txBox="1">
                <a:spLocks noChangeArrowheads="1"/>
              </p:cNvSpPr>
              <p:nvPr/>
            </p:nvSpPr>
            <p:spPr bwMode="auto">
              <a:xfrm>
                <a:off x="3408" y="3312"/>
                <a:ext cx="1903" cy="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2000">
                  <a:defRPr sz="2400">
                    <a:solidFill>
                      <a:schemeClr val="tx1"/>
                    </a:solidFill>
                    <a:latin typeface="Times New Roman" pitchFamily="18" charset="0"/>
                  </a:defRPr>
                </a:lvl1pPr>
                <a:lvl2pPr marL="571500" defTabSz="762000">
                  <a:defRPr sz="2400">
                    <a:solidFill>
                      <a:schemeClr val="tx1"/>
                    </a:solidFill>
                    <a:latin typeface="Times New Roman" pitchFamily="18" charset="0"/>
                  </a:defRPr>
                </a:lvl2pPr>
                <a:lvl3pPr marL="1143000" defTabSz="762000">
                  <a:defRPr sz="2400">
                    <a:solidFill>
                      <a:schemeClr val="tx1"/>
                    </a:solidFill>
                    <a:latin typeface="Times New Roman" pitchFamily="18" charset="0"/>
                  </a:defRPr>
                </a:lvl3pPr>
                <a:lvl4pPr marL="1714500" defTabSz="762000">
                  <a:defRPr sz="2400">
                    <a:solidFill>
                      <a:schemeClr val="tx1"/>
                    </a:solidFill>
                    <a:latin typeface="Times New Roman" pitchFamily="18" charset="0"/>
                  </a:defRPr>
                </a:lvl4pPr>
                <a:lvl5pPr marL="2286000" defTabSz="762000">
                  <a:defRPr sz="2400">
                    <a:solidFill>
                      <a:schemeClr val="tx1"/>
                    </a:solidFill>
                    <a:latin typeface="Times New Roman" pitchFamily="18" charset="0"/>
                  </a:defRPr>
                </a:lvl5pPr>
                <a:lvl6pPr marL="2743200" defTabSz="762000" eaLnBrk="0" fontAlgn="base" hangingPunct="0">
                  <a:spcBef>
                    <a:spcPct val="0"/>
                  </a:spcBef>
                  <a:spcAft>
                    <a:spcPct val="0"/>
                  </a:spcAft>
                  <a:defRPr sz="2400">
                    <a:solidFill>
                      <a:schemeClr val="tx1"/>
                    </a:solidFill>
                    <a:latin typeface="Times New Roman" pitchFamily="18" charset="0"/>
                  </a:defRPr>
                </a:lvl6pPr>
                <a:lvl7pPr marL="3200400" defTabSz="762000" eaLnBrk="0" fontAlgn="base" hangingPunct="0">
                  <a:spcBef>
                    <a:spcPct val="0"/>
                  </a:spcBef>
                  <a:spcAft>
                    <a:spcPct val="0"/>
                  </a:spcAft>
                  <a:defRPr sz="2400">
                    <a:solidFill>
                      <a:schemeClr val="tx1"/>
                    </a:solidFill>
                    <a:latin typeface="Times New Roman" pitchFamily="18" charset="0"/>
                  </a:defRPr>
                </a:lvl7pPr>
                <a:lvl8pPr marL="3657600" defTabSz="762000" eaLnBrk="0" fontAlgn="base" hangingPunct="0">
                  <a:spcBef>
                    <a:spcPct val="0"/>
                  </a:spcBef>
                  <a:spcAft>
                    <a:spcPct val="0"/>
                  </a:spcAft>
                  <a:defRPr sz="2400">
                    <a:solidFill>
                      <a:schemeClr val="tx1"/>
                    </a:solidFill>
                    <a:latin typeface="Times New Roman" pitchFamily="18" charset="0"/>
                  </a:defRPr>
                </a:lvl8pPr>
                <a:lvl9pPr marL="4114800" defTabSz="7620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sz="1800" b="1">
                    <a:latin typeface="Trebuchet MS" panose="020B0603020202020204" pitchFamily="34" charset="0"/>
                  </a:rPr>
                  <a:t>7 South Interior</a:t>
                </a:r>
              </a:p>
            </p:txBody>
          </p:sp>
          <p:sp>
            <p:nvSpPr>
              <p:cNvPr id="49184" name="Text Box 32"/>
              <p:cNvSpPr txBox="1">
                <a:spLocks noChangeArrowheads="1"/>
              </p:cNvSpPr>
              <p:nvPr/>
            </p:nvSpPr>
            <p:spPr bwMode="auto">
              <a:xfrm>
                <a:off x="3408" y="3601"/>
                <a:ext cx="1903" cy="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2000">
                  <a:defRPr sz="2400">
                    <a:solidFill>
                      <a:schemeClr val="tx1"/>
                    </a:solidFill>
                    <a:latin typeface="Times New Roman" pitchFamily="18" charset="0"/>
                  </a:defRPr>
                </a:lvl1pPr>
                <a:lvl2pPr marL="571500" defTabSz="762000">
                  <a:defRPr sz="2400">
                    <a:solidFill>
                      <a:schemeClr val="tx1"/>
                    </a:solidFill>
                    <a:latin typeface="Times New Roman" pitchFamily="18" charset="0"/>
                  </a:defRPr>
                </a:lvl2pPr>
                <a:lvl3pPr marL="1143000" defTabSz="762000">
                  <a:defRPr sz="2400">
                    <a:solidFill>
                      <a:schemeClr val="tx1"/>
                    </a:solidFill>
                    <a:latin typeface="Times New Roman" pitchFamily="18" charset="0"/>
                  </a:defRPr>
                </a:lvl3pPr>
                <a:lvl4pPr marL="1714500" defTabSz="762000">
                  <a:defRPr sz="2400">
                    <a:solidFill>
                      <a:schemeClr val="tx1"/>
                    </a:solidFill>
                    <a:latin typeface="Times New Roman" pitchFamily="18" charset="0"/>
                  </a:defRPr>
                </a:lvl4pPr>
                <a:lvl5pPr marL="2286000" defTabSz="762000">
                  <a:defRPr sz="2400">
                    <a:solidFill>
                      <a:schemeClr val="tx1"/>
                    </a:solidFill>
                    <a:latin typeface="Times New Roman" pitchFamily="18" charset="0"/>
                  </a:defRPr>
                </a:lvl5pPr>
                <a:lvl6pPr marL="2743200" defTabSz="762000" eaLnBrk="0" fontAlgn="base" hangingPunct="0">
                  <a:spcBef>
                    <a:spcPct val="0"/>
                  </a:spcBef>
                  <a:spcAft>
                    <a:spcPct val="0"/>
                  </a:spcAft>
                  <a:defRPr sz="2400">
                    <a:solidFill>
                      <a:schemeClr val="tx1"/>
                    </a:solidFill>
                    <a:latin typeface="Times New Roman" pitchFamily="18" charset="0"/>
                  </a:defRPr>
                </a:lvl6pPr>
                <a:lvl7pPr marL="3200400" defTabSz="762000" eaLnBrk="0" fontAlgn="base" hangingPunct="0">
                  <a:spcBef>
                    <a:spcPct val="0"/>
                  </a:spcBef>
                  <a:spcAft>
                    <a:spcPct val="0"/>
                  </a:spcAft>
                  <a:defRPr sz="2400">
                    <a:solidFill>
                      <a:schemeClr val="tx1"/>
                    </a:solidFill>
                    <a:latin typeface="Times New Roman" pitchFamily="18" charset="0"/>
                  </a:defRPr>
                </a:lvl7pPr>
                <a:lvl8pPr marL="3657600" defTabSz="762000" eaLnBrk="0" fontAlgn="base" hangingPunct="0">
                  <a:spcBef>
                    <a:spcPct val="0"/>
                  </a:spcBef>
                  <a:spcAft>
                    <a:spcPct val="0"/>
                  </a:spcAft>
                  <a:defRPr sz="2400">
                    <a:solidFill>
                      <a:schemeClr val="tx1"/>
                    </a:solidFill>
                    <a:latin typeface="Times New Roman" pitchFamily="18" charset="0"/>
                  </a:defRPr>
                </a:lvl8pPr>
                <a:lvl9pPr marL="4114800" defTabSz="7620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sz="1800" b="1">
                    <a:latin typeface="Trebuchet MS" panose="020B0603020202020204" pitchFamily="34" charset="0"/>
                  </a:rPr>
                  <a:t>8 Douro valley</a:t>
                </a:r>
              </a:p>
            </p:txBody>
          </p:sp>
          <p:sp>
            <p:nvSpPr>
              <p:cNvPr id="49185" name="Text Box 33"/>
              <p:cNvSpPr txBox="1">
                <a:spLocks noChangeArrowheads="1"/>
              </p:cNvSpPr>
              <p:nvPr/>
            </p:nvSpPr>
            <p:spPr bwMode="auto">
              <a:xfrm>
                <a:off x="3408" y="1584"/>
                <a:ext cx="1903" cy="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2000">
                  <a:defRPr sz="2400">
                    <a:solidFill>
                      <a:schemeClr val="tx1"/>
                    </a:solidFill>
                    <a:latin typeface="Times New Roman" pitchFamily="18" charset="0"/>
                  </a:defRPr>
                </a:lvl1pPr>
                <a:lvl2pPr marL="571500" defTabSz="762000">
                  <a:defRPr sz="2400">
                    <a:solidFill>
                      <a:schemeClr val="tx1"/>
                    </a:solidFill>
                    <a:latin typeface="Times New Roman" pitchFamily="18" charset="0"/>
                  </a:defRPr>
                </a:lvl2pPr>
                <a:lvl3pPr marL="1143000" defTabSz="762000">
                  <a:defRPr sz="2400">
                    <a:solidFill>
                      <a:schemeClr val="tx1"/>
                    </a:solidFill>
                    <a:latin typeface="Times New Roman" pitchFamily="18" charset="0"/>
                  </a:defRPr>
                </a:lvl3pPr>
                <a:lvl4pPr marL="1714500" defTabSz="762000">
                  <a:defRPr sz="2400">
                    <a:solidFill>
                      <a:schemeClr val="tx1"/>
                    </a:solidFill>
                    <a:latin typeface="Times New Roman" pitchFamily="18" charset="0"/>
                  </a:defRPr>
                </a:lvl4pPr>
                <a:lvl5pPr marL="2286000" defTabSz="762000">
                  <a:defRPr sz="2400">
                    <a:solidFill>
                      <a:schemeClr val="tx1"/>
                    </a:solidFill>
                    <a:latin typeface="Times New Roman" pitchFamily="18" charset="0"/>
                  </a:defRPr>
                </a:lvl5pPr>
                <a:lvl6pPr marL="2743200" defTabSz="762000" eaLnBrk="0" fontAlgn="base" hangingPunct="0">
                  <a:spcBef>
                    <a:spcPct val="0"/>
                  </a:spcBef>
                  <a:spcAft>
                    <a:spcPct val="0"/>
                  </a:spcAft>
                  <a:defRPr sz="2400">
                    <a:solidFill>
                      <a:schemeClr val="tx1"/>
                    </a:solidFill>
                    <a:latin typeface="Times New Roman" pitchFamily="18" charset="0"/>
                  </a:defRPr>
                </a:lvl6pPr>
                <a:lvl7pPr marL="3200400" defTabSz="762000" eaLnBrk="0" fontAlgn="base" hangingPunct="0">
                  <a:spcBef>
                    <a:spcPct val="0"/>
                  </a:spcBef>
                  <a:spcAft>
                    <a:spcPct val="0"/>
                  </a:spcAft>
                  <a:defRPr sz="2400">
                    <a:solidFill>
                      <a:schemeClr val="tx1"/>
                    </a:solidFill>
                    <a:latin typeface="Times New Roman" pitchFamily="18" charset="0"/>
                  </a:defRPr>
                </a:lvl7pPr>
                <a:lvl8pPr marL="3657600" defTabSz="762000" eaLnBrk="0" fontAlgn="base" hangingPunct="0">
                  <a:spcBef>
                    <a:spcPct val="0"/>
                  </a:spcBef>
                  <a:spcAft>
                    <a:spcPct val="0"/>
                  </a:spcAft>
                  <a:defRPr sz="2400">
                    <a:solidFill>
                      <a:schemeClr val="tx1"/>
                    </a:solidFill>
                    <a:latin typeface="Times New Roman" pitchFamily="18" charset="0"/>
                  </a:defRPr>
                </a:lvl8pPr>
                <a:lvl9pPr marL="4114800" defTabSz="7620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sz="1800" b="1">
                    <a:latin typeface="Trebuchet MS" panose="020B0603020202020204" pitchFamily="34" charset="0"/>
                  </a:rPr>
                  <a:t>1 North Litoral</a:t>
                </a:r>
              </a:p>
            </p:txBody>
          </p:sp>
          <p:sp>
            <p:nvSpPr>
              <p:cNvPr id="49186" name="Rectangle 34"/>
              <p:cNvSpPr>
                <a:spLocks noChangeArrowheads="1"/>
              </p:cNvSpPr>
              <p:nvPr/>
            </p:nvSpPr>
            <p:spPr bwMode="auto">
              <a:xfrm>
                <a:off x="3120" y="1632"/>
                <a:ext cx="288" cy="192"/>
              </a:xfrm>
              <a:prstGeom prst="rect">
                <a:avLst/>
              </a:prstGeom>
              <a:solidFill>
                <a:srgbClr val="006600"/>
              </a:solidFill>
              <a:ln>
                <a:noFill/>
              </a:ln>
              <a:effectLst/>
              <a:extLst>
                <a:ext uri="{91240B29-F687-4F45-9708-019B960494DF}">
                  <a14:hiddenLine xmlns:a14="http://schemas.microsoft.com/office/drawing/2010/main" w="12700">
                    <a:solidFill>
                      <a:srgbClr val="0066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rebuchet MS" panose="020B0603020202020204" pitchFamily="34" charset="0"/>
                </a:endParaRPr>
              </a:p>
            </p:txBody>
          </p:sp>
          <p:sp>
            <p:nvSpPr>
              <p:cNvPr id="49187" name="Rectangle 35"/>
              <p:cNvSpPr>
                <a:spLocks noChangeArrowheads="1"/>
              </p:cNvSpPr>
              <p:nvPr/>
            </p:nvSpPr>
            <p:spPr bwMode="auto">
              <a:xfrm>
                <a:off x="3120" y="1920"/>
                <a:ext cx="288" cy="192"/>
              </a:xfrm>
              <a:prstGeom prst="rect">
                <a:avLst/>
              </a:prstGeom>
              <a:solidFill>
                <a:schemeClr val="tx1"/>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rebuchet MS" panose="020B0603020202020204" pitchFamily="34" charset="0"/>
                </a:endParaRPr>
              </a:p>
            </p:txBody>
          </p:sp>
          <p:sp>
            <p:nvSpPr>
              <p:cNvPr id="49188" name="Rectangle 36"/>
              <p:cNvSpPr>
                <a:spLocks noChangeArrowheads="1"/>
              </p:cNvSpPr>
              <p:nvPr/>
            </p:nvSpPr>
            <p:spPr bwMode="auto">
              <a:xfrm>
                <a:off x="3120" y="2208"/>
                <a:ext cx="288" cy="192"/>
              </a:xfrm>
              <a:prstGeom prst="rect">
                <a:avLst/>
              </a:prstGeom>
              <a:solidFill>
                <a:srgbClr val="339966"/>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rebuchet MS" panose="020B0603020202020204" pitchFamily="34" charset="0"/>
                </a:endParaRPr>
              </a:p>
            </p:txBody>
          </p:sp>
          <p:sp>
            <p:nvSpPr>
              <p:cNvPr id="49189" name="Rectangle 37"/>
              <p:cNvSpPr>
                <a:spLocks noChangeArrowheads="1"/>
              </p:cNvSpPr>
              <p:nvPr/>
            </p:nvSpPr>
            <p:spPr bwMode="auto">
              <a:xfrm>
                <a:off x="3120" y="2496"/>
                <a:ext cx="288" cy="192"/>
              </a:xfrm>
              <a:prstGeom prst="rect">
                <a:avLst/>
              </a:prstGeom>
              <a:solidFill>
                <a:srgbClr val="FFB601"/>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rebuchet MS" panose="020B0603020202020204" pitchFamily="34" charset="0"/>
                </a:endParaRPr>
              </a:p>
            </p:txBody>
          </p:sp>
          <p:sp>
            <p:nvSpPr>
              <p:cNvPr id="49190" name="Rectangle 38"/>
              <p:cNvSpPr>
                <a:spLocks noChangeArrowheads="1"/>
              </p:cNvSpPr>
              <p:nvPr/>
            </p:nvSpPr>
            <p:spPr bwMode="auto">
              <a:xfrm>
                <a:off x="3120" y="2784"/>
                <a:ext cx="288" cy="192"/>
              </a:xfrm>
              <a:prstGeom prst="rect">
                <a:avLst/>
              </a:prstGeom>
              <a:solidFill>
                <a:srgbClr val="FF9933"/>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rebuchet MS" panose="020B0603020202020204" pitchFamily="34" charset="0"/>
                </a:endParaRPr>
              </a:p>
            </p:txBody>
          </p:sp>
          <p:sp>
            <p:nvSpPr>
              <p:cNvPr id="49191" name="Rectangle 39"/>
              <p:cNvSpPr>
                <a:spLocks noChangeArrowheads="1"/>
              </p:cNvSpPr>
              <p:nvPr/>
            </p:nvSpPr>
            <p:spPr bwMode="auto">
              <a:xfrm>
                <a:off x="3120" y="3072"/>
                <a:ext cx="288" cy="192"/>
              </a:xfrm>
              <a:prstGeom prst="rect">
                <a:avLst/>
              </a:prstGeom>
              <a:solidFill>
                <a:srgbClr val="FFCC99"/>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rebuchet MS" panose="020B0603020202020204" pitchFamily="34" charset="0"/>
                </a:endParaRPr>
              </a:p>
            </p:txBody>
          </p:sp>
          <p:sp>
            <p:nvSpPr>
              <p:cNvPr id="49192" name="Rectangle 40"/>
              <p:cNvSpPr>
                <a:spLocks noChangeArrowheads="1"/>
              </p:cNvSpPr>
              <p:nvPr/>
            </p:nvSpPr>
            <p:spPr bwMode="auto">
              <a:xfrm>
                <a:off x="3120" y="3360"/>
                <a:ext cx="288" cy="192"/>
              </a:xfrm>
              <a:prstGeom prst="rect">
                <a:avLst/>
              </a:prstGeom>
              <a:solidFill>
                <a:srgbClr val="FFCC00"/>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rebuchet MS" panose="020B0603020202020204" pitchFamily="34" charset="0"/>
                </a:endParaRPr>
              </a:p>
            </p:txBody>
          </p:sp>
          <p:sp>
            <p:nvSpPr>
              <p:cNvPr id="49193" name="Rectangle 41"/>
              <p:cNvSpPr>
                <a:spLocks noChangeArrowheads="1"/>
              </p:cNvSpPr>
              <p:nvPr/>
            </p:nvSpPr>
            <p:spPr bwMode="auto">
              <a:xfrm>
                <a:off x="3120" y="3648"/>
                <a:ext cx="288" cy="192"/>
              </a:xfrm>
              <a:prstGeom prst="rect">
                <a:avLst/>
              </a:prstGeom>
              <a:solidFill>
                <a:srgbClr val="660011"/>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rebuchet MS" panose="020B0603020202020204" pitchFamily="34" charset="0"/>
                </a:endParaRPr>
              </a:p>
            </p:txBody>
          </p:sp>
        </p:grpSp>
        <p:grpSp>
          <p:nvGrpSpPr>
            <p:cNvPr id="49196" name="Group 44"/>
            <p:cNvGrpSpPr>
              <a:grpSpLocks/>
            </p:cNvGrpSpPr>
            <p:nvPr/>
          </p:nvGrpSpPr>
          <p:grpSpPr bwMode="auto">
            <a:xfrm>
              <a:off x="942" y="1336"/>
              <a:ext cx="1938" cy="2696"/>
              <a:chOff x="798" y="1336"/>
              <a:chExt cx="1938" cy="2696"/>
            </a:xfrm>
          </p:grpSpPr>
          <p:pic>
            <p:nvPicPr>
              <p:cNvPr id="49176" name="Picture 24" descr="D:\Slides\GLOBULUS\reg(6+2)_cl.bmp"/>
              <p:cNvPicPr>
                <a:picLocks noChangeAspect="1" noChangeArrowheads="1"/>
              </p:cNvPicPr>
              <p:nvPr/>
            </p:nvPicPr>
            <p:blipFill>
              <a:blip r:embed="rId2">
                <a:extLst>
                  <a:ext uri="{28A0092B-C50C-407E-A947-70E740481C1C}">
                    <a14:useLocalDpi xmlns:a14="http://schemas.microsoft.com/office/drawing/2010/main" val="0"/>
                  </a:ext>
                </a:extLst>
              </a:blip>
              <a:srcRect l="29756" t="13416" r="20155" b="37331"/>
              <a:stretch>
                <a:fillRect/>
              </a:stretch>
            </p:blipFill>
            <p:spPr bwMode="auto">
              <a:xfrm>
                <a:off x="798" y="1336"/>
                <a:ext cx="1938" cy="2696"/>
              </a:xfrm>
              <a:prstGeom prst="rect">
                <a:avLst/>
              </a:prstGeom>
              <a:noFill/>
              <a:extLst>
                <a:ext uri="{909E8E84-426E-40DD-AFC4-6F175D3DCCD1}">
                  <a14:hiddenFill xmlns:a14="http://schemas.microsoft.com/office/drawing/2010/main">
                    <a:solidFill>
                      <a:srgbClr val="FFFFFF"/>
                    </a:solidFill>
                  </a14:hiddenFill>
                </a:ext>
              </a:extLst>
            </p:spPr>
          </p:pic>
          <p:sp>
            <p:nvSpPr>
              <p:cNvPr id="49195" name="Rectangle 43"/>
              <p:cNvSpPr>
                <a:spLocks noChangeArrowheads="1"/>
              </p:cNvSpPr>
              <p:nvPr/>
            </p:nvSpPr>
            <p:spPr bwMode="auto">
              <a:xfrm>
                <a:off x="2112" y="3168"/>
                <a:ext cx="384" cy="86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rebuchet MS" panose="020B0603020202020204" pitchFamily="34" charset="0"/>
                </a:endParaRPr>
              </a:p>
            </p:txBody>
          </p:sp>
        </p:grpSp>
      </p:grpSp>
    </p:spTree>
    <p:extLst>
      <p:ext uri="{BB962C8B-B14F-4D97-AF65-F5344CB8AC3E}">
        <p14:creationId xmlns:p14="http://schemas.microsoft.com/office/powerpoint/2010/main" val="34524612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49194"/>
                                        </p:tgtEl>
                                        <p:attrNameLst>
                                          <p:attrName>style.visibility</p:attrName>
                                        </p:attrNameLst>
                                      </p:cBhvr>
                                      <p:to>
                                        <p:strVal val="visible"/>
                                      </p:to>
                                    </p:set>
                                    <p:animEffect transition="in" filter="box(out)">
                                      <p:cBhvr>
                                        <p:cTn id="7" dur="500"/>
                                        <p:tgtEl>
                                          <p:spTgt spid="4919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16" fill="hold" nodeType="clickEffect">
                                  <p:stCondLst>
                                    <p:cond delay="0"/>
                                  </p:stCondLst>
                                  <p:childTnLst>
                                    <p:set>
                                      <p:cBhvr>
                                        <p:cTn id="11" dur="1" fill="hold">
                                          <p:stCondLst>
                                            <p:cond delay="0"/>
                                          </p:stCondLst>
                                        </p:cTn>
                                        <p:tgtEl>
                                          <p:spTgt spid="49197"/>
                                        </p:tgtEl>
                                        <p:attrNameLst>
                                          <p:attrName>style.visibility</p:attrName>
                                        </p:attrNameLst>
                                      </p:cBhvr>
                                      <p:to>
                                        <p:strVal val="visible"/>
                                      </p:to>
                                    </p:set>
                                    <p:anim calcmode="lin" valueType="num">
                                      <p:cBhvr>
                                        <p:cTn id="12" dur="500" fill="hold"/>
                                        <p:tgtEl>
                                          <p:spTgt spid="49197"/>
                                        </p:tgtEl>
                                        <p:attrNameLst>
                                          <p:attrName>ppt_w</p:attrName>
                                        </p:attrNameLst>
                                      </p:cBhvr>
                                      <p:tavLst>
                                        <p:tav tm="0">
                                          <p:val>
                                            <p:fltVal val="0"/>
                                          </p:val>
                                        </p:tav>
                                        <p:tav tm="100000">
                                          <p:val>
                                            <p:strVal val="#ppt_w"/>
                                          </p:val>
                                        </p:tav>
                                      </p:tavLst>
                                    </p:anim>
                                    <p:anim calcmode="lin" valueType="num">
                                      <p:cBhvr>
                                        <p:cTn id="13" dur="500" fill="hold"/>
                                        <p:tgtEl>
                                          <p:spTgt spid="4919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94"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altLang="en-US"/>
              <a:t>Site productivity - Portugal</a:t>
            </a:r>
            <a:br>
              <a:rPr lang="en-US" altLang="en-US"/>
            </a:br>
            <a:r>
              <a:rPr lang="en-US" altLang="en-US" sz="2400"/>
              <a:t>influence of climate in </a:t>
            </a:r>
            <a:r>
              <a:rPr lang="en-US" altLang="en-US" sz="2400" i="1"/>
              <a:t>E. globulus</a:t>
            </a:r>
            <a:r>
              <a:rPr lang="en-US" altLang="en-US" sz="2400"/>
              <a:t> plantations </a:t>
            </a:r>
            <a:endParaRPr lang="en-US" altLang="en-US"/>
          </a:p>
        </p:txBody>
      </p:sp>
      <p:sp>
        <p:nvSpPr>
          <p:cNvPr id="2" name="Content Placeholder 1">
            <a:extLst>
              <a:ext uri="{FF2B5EF4-FFF2-40B4-BE49-F238E27FC236}">
                <a16:creationId xmlns:a16="http://schemas.microsoft.com/office/drawing/2014/main" id="{48DC0A4C-2282-42B0-B076-E442D24531B0}"/>
              </a:ext>
            </a:extLst>
          </p:cNvPr>
          <p:cNvSpPr>
            <a:spLocks noGrp="1"/>
          </p:cNvSpPr>
          <p:nvPr>
            <p:ph idx="1"/>
          </p:nvPr>
        </p:nvSpPr>
        <p:spPr/>
        <p:txBody>
          <a:bodyPr/>
          <a:lstStyle/>
          <a:p>
            <a:pPr marL="0" indent="0" algn="ctr">
              <a:buNone/>
            </a:pPr>
            <a:r>
              <a:rPr lang="pt-PT" dirty="0"/>
              <a:t> </a:t>
            </a:r>
            <a:endParaRPr lang="en-GB" dirty="0"/>
          </a:p>
        </p:txBody>
      </p:sp>
      <p:sp>
        <p:nvSpPr>
          <p:cNvPr id="50196" name="Text Box 20"/>
          <p:cNvSpPr txBox="1">
            <a:spLocks noChangeArrowheads="1"/>
          </p:cNvSpPr>
          <p:nvPr/>
        </p:nvSpPr>
        <p:spPr bwMode="auto">
          <a:xfrm>
            <a:off x="2133600" y="1676400"/>
            <a:ext cx="807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b="1">
                <a:latin typeface="Trebuchet MS" panose="020B0603020202020204" pitchFamily="34" charset="0"/>
              </a:rPr>
              <a:t>Climatic classification of Portugal - 8 regions</a:t>
            </a:r>
          </a:p>
        </p:txBody>
      </p:sp>
      <p:pic>
        <p:nvPicPr>
          <p:cNvPr id="50200" name="Picture 24"/>
          <p:cNvPicPr>
            <a:picLocks noChangeAspect="1" noChangeArrowheads="1"/>
          </p:cNvPicPr>
          <p:nvPr/>
        </p:nvPicPr>
        <p:blipFill>
          <a:blip r:embed="rId2">
            <a:extLst>
              <a:ext uri="{28A0092B-C50C-407E-A947-70E740481C1C}">
                <a14:useLocalDpi xmlns:a14="http://schemas.microsoft.com/office/drawing/2010/main" val="0"/>
              </a:ext>
            </a:extLst>
          </a:blip>
          <a:srcRect l="1781"/>
          <a:stretch>
            <a:fillRect/>
          </a:stretch>
        </p:blipFill>
        <p:spPr bwMode="auto">
          <a:xfrm>
            <a:off x="1981200" y="2362200"/>
            <a:ext cx="8408988" cy="3627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91855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50196"/>
                                        </p:tgtEl>
                                        <p:attrNameLst>
                                          <p:attrName>style.visibility</p:attrName>
                                        </p:attrNameLst>
                                      </p:cBhvr>
                                      <p:to>
                                        <p:strVal val="visible"/>
                                      </p:to>
                                    </p:set>
                                    <p:animEffect transition="in" filter="box(out)">
                                      <p:cBhvr>
                                        <p:cTn id="7" dur="500"/>
                                        <p:tgtEl>
                                          <p:spTgt spid="5019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16" fill="hold" nodeType="clickEffect">
                                  <p:stCondLst>
                                    <p:cond delay="0"/>
                                  </p:stCondLst>
                                  <p:childTnLst>
                                    <p:set>
                                      <p:cBhvr>
                                        <p:cTn id="11" dur="1" fill="hold">
                                          <p:stCondLst>
                                            <p:cond delay="0"/>
                                          </p:stCondLst>
                                        </p:cTn>
                                        <p:tgtEl>
                                          <p:spTgt spid="50200"/>
                                        </p:tgtEl>
                                        <p:attrNameLst>
                                          <p:attrName>style.visibility</p:attrName>
                                        </p:attrNameLst>
                                      </p:cBhvr>
                                      <p:to>
                                        <p:strVal val="visible"/>
                                      </p:to>
                                    </p:set>
                                    <p:anim calcmode="lin" valueType="num">
                                      <p:cBhvr>
                                        <p:cTn id="12" dur="500" fill="hold"/>
                                        <p:tgtEl>
                                          <p:spTgt spid="50200"/>
                                        </p:tgtEl>
                                        <p:attrNameLst>
                                          <p:attrName>ppt_w</p:attrName>
                                        </p:attrNameLst>
                                      </p:cBhvr>
                                      <p:tavLst>
                                        <p:tav tm="0">
                                          <p:val>
                                            <p:fltVal val="0"/>
                                          </p:val>
                                        </p:tav>
                                        <p:tav tm="100000">
                                          <p:val>
                                            <p:strVal val="#ppt_w"/>
                                          </p:val>
                                        </p:tav>
                                      </p:tavLst>
                                    </p:anim>
                                    <p:anim calcmode="lin" valueType="num">
                                      <p:cBhvr>
                                        <p:cTn id="13" dur="500" fill="hold"/>
                                        <p:tgtEl>
                                          <p:spTgt spid="5020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96" grpId="0" autoUpdateAnimBg="0"/>
    </p:bld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Office\Templates\Blank Presentation.pot</Template>
  <TotalTime>3847</TotalTime>
  <Words>2333</Words>
  <Application>Microsoft Office PowerPoint</Application>
  <PresentationFormat>Widescreen</PresentationFormat>
  <Paragraphs>429</Paragraphs>
  <Slides>75</Slides>
  <Notes>0</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2</vt:i4>
      </vt:variant>
      <vt:variant>
        <vt:lpstr>Slide Titles</vt:lpstr>
      </vt:variant>
      <vt:variant>
        <vt:i4>75</vt:i4>
      </vt:variant>
    </vt:vector>
  </HeadingPairs>
  <TitlesOfParts>
    <vt:vector size="86" baseType="lpstr">
      <vt:lpstr>Arial</vt:lpstr>
      <vt:lpstr>Monotype Sorts</vt:lpstr>
      <vt:lpstr>Symbol</vt:lpstr>
      <vt:lpstr>Tahoma</vt:lpstr>
      <vt:lpstr>Times New Roman</vt:lpstr>
      <vt:lpstr>Trebuchet MS</vt:lpstr>
      <vt:lpstr>Verdana</vt:lpstr>
      <vt:lpstr>Wingdings</vt:lpstr>
      <vt:lpstr>Blank Presentation</vt:lpstr>
      <vt:lpstr>Fotografia do Photo Editor</vt:lpstr>
      <vt:lpstr>Equation</vt:lpstr>
      <vt:lpstr>Forest productivity and productivity management   Examples with eucalyptus   </vt:lpstr>
      <vt:lpstr>Site productivity</vt:lpstr>
      <vt:lpstr>Site productivity – potential productivity</vt:lpstr>
      <vt:lpstr>Site productivity  actual and potential productivity</vt:lpstr>
      <vt:lpstr>Site productivity  actual and potential productivity</vt:lpstr>
      <vt:lpstr>Site productivity  actual and potential productivity</vt:lpstr>
      <vt:lpstr>Site productivity  actual and potential productivity</vt:lpstr>
      <vt:lpstr>Site productivity - Portugal influence of climate in E. globulus plantations </vt:lpstr>
      <vt:lpstr>Site productivity - Portugal influence of climate in E. globulus plantations </vt:lpstr>
      <vt:lpstr>Site productivity - Portugal influence of climate in E. globulus plantations </vt:lpstr>
      <vt:lpstr>Site productivity - Portugal influence of microsite in E. globulus plantations </vt:lpstr>
      <vt:lpstr>Management of forest productivity EXAMPLES</vt:lpstr>
      <vt:lpstr>Management of site productivity</vt:lpstr>
      <vt:lpstr> ALTO DO VILÃO trial spacing  </vt:lpstr>
      <vt:lpstr> Research team (CELBI, ISA)    Margarida Tomé, Paula Soares (ISA) Luís Leal, João P. Pina, C. Araújo (CELBI)  </vt:lpstr>
      <vt:lpstr>Alto do Vilão trial - objectives</vt:lpstr>
      <vt:lpstr>Ensaio do Alto do Vilão</vt:lpstr>
      <vt:lpstr>Alto do Vilão trial</vt:lpstr>
      <vt:lpstr>Alto do Vilão trial</vt:lpstr>
      <vt:lpstr>Alto do Vilão trial</vt:lpstr>
      <vt:lpstr>PowerPoint Presentation</vt:lpstr>
      <vt:lpstr>Alto do Vilão trial</vt:lpstr>
      <vt:lpstr>Alto do Vilão trial dominant height in the trial “over” permanent plots 3x3 (x)</vt:lpstr>
      <vt:lpstr>Alto do Vilão trial quadratic mean diameter in the trail “over” permanent plots 3x3 (x)</vt:lpstr>
      <vt:lpstr>Alto do Vilão trial basal area in the trial “over” permanent plots 3x3 (x)</vt:lpstr>
      <vt:lpstr>Alto do Vilão trail volume in the trial “over” permanent plots  3x3 (x)</vt:lpstr>
      <vt:lpstr>Alto do Vilão trial mai in volume in the trial “over” permanent plots 3x3 (x)</vt:lpstr>
      <vt:lpstr>Optimization of productivity trial fertilization and irrigation</vt:lpstr>
      <vt:lpstr> Research team (CELBI, Univ. Uppsala, ISA)  Coordination:  João S.Pereira, Sune Linder (physiology) M. Madeira, A. Fabião, T. Ericsson (soils)  Margarida Tomé, Clara Araújo (biometry)  </vt:lpstr>
      <vt:lpstr>Optimization of productivity - objectives</vt:lpstr>
      <vt:lpstr>Optimization of productivity trial</vt:lpstr>
      <vt:lpstr>Optimization of productivity trial</vt:lpstr>
      <vt:lpstr>Optimization of productivity trial</vt:lpstr>
      <vt:lpstr>Optimization of productivity trial</vt:lpstr>
      <vt:lpstr>Optimization of productivity trial</vt:lpstr>
      <vt:lpstr>Optimization of productivity trial</vt:lpstr>
      <vt:lpstr>Optimization of productivity trial</vt:lpstr>
      <vt:lpstr>Optimization of productivity trial dominant height in the trial “over” permanent plots 3x3 (x)</vt:lpstr>
      <vt:lpstr>Optimization of productivity trial quadratic mean diameter in the trial “over” permanent plots 3x3 (x)</vt:lpstr>
      <vt:lpstr>Optimization of productivity trial basal area in the trial “over” permanent plots 3x3 (x)</vt:lpstr>
      <vt:lpstr>Optimization of productivity trial volume in the trial “over” permanent plots 3x3 (x)</vt:lpstr>
      <vt:lpstr>Optimization of productivity trial mai in volume in the trial “over” permanent plots 3x3 (x)</vt:lpstr>
      <vt:lpstr>Optimization of productivity trial biomass in the trial “over” permanent plots 3x3 (x)</vt:lpstr>
      <vt:lpstr>AGOLADA trial  spacing and genetic material</vt:lpstr>
      <vt:lpstr> Research team  Coordination:  Carlos Arruda Pacheco (soil) José A. Tomé (physiology)  Margarida Tomé (biometry)  </vt:lpstr>
      <vt:lpstr>Agolada trial - objectives</vt:lpstr>
      <vt:lpstr>Agolada trial</vt:lpstr>
      <vt:lpstr>Agolada trial</vt:lpstr>
      <vt:lpstr>Agolada trial</vt:lpstr>
      <vt:lpstr>Agolada trial</vt:lpstr>
      <vt:lpstr>Agolada trial</vt:lpstr>
      <vt:lpstr>Agolada trial</vt:lpstr>
      <vt:lpstr>Agolada trial</vt:lpstr>
      <vt:lpstr>Agolada trial</vt:lpstr>
      <vt:lpstr>PowerPoint Presentation</vt:lpstr>
      <vt:lpstr>PowerPoint Presentation</vt:lpstr>
      <vt:lpstr>Agolada trial</vt:lpstr>
      <vt:lpstr>Agolada trial</vt:lpstr>
      <vt:lpstr>Agolada trial quadratic mean diameter</vt:lpstr>
      <vt:lpstr>Agolada trial quadratic mean diameter</vt:lpstr>
      <vt:lpstr>Agolada trial diâmetro médio</vt:lpstr>
      <vt:lpstr>Agolada trial quadratic mean diameter</vt:lpstr>
      <vt:lpstr>Agolada trial quadratic mean diameter</vt:lpstr>
      <vt:lpstr>Agolada trial quadratic mean diameter</vt:lpstr>
      <vt:lpstr>Agolada trial basal area</vt:lpstr>
      <vt:lpstr>Agolada trial basal area</vt:lpstr>
      <vt:lpstr>Agolada trial basal area</vt:lpstr>
      <vt:lpstr>Agolada trial volume</vt:lpstr>
      <vt:lpstr>Agolada trial volume</vt:lpstr>
      <vt:lpstr>Agolada trial volume</vt:lpstr>
      <vt:lpstr>Agolada trial biomass</vt:lpstr>
      <vt:lpstr>Agolada trial biomass</vt:lpstr>
      <vt:lpstr>Agolada trial biomass</vt:lpstr>
      <vt:lpstr>Some final coments</vt:lpstr>
      <vt:lpstr>PowerPoint Presentation</vt:lpstr>
    </vt:vector>
  </TitlesOfParts>
  <Company>Instituto Superior de Agronomia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DEF</dc:creator>
  <cp:lastModifiedBy>Margarida</cp:lastModifiedBy>
  <cp:revision>112</cp:revision>
  <cp:lastPrinted>2015-11-05T09:56:44Z</cp:lastPrinted>
  <dcterms:created xsi:type="dcterms:W3CDTF">2000-08-29T10:42:55Z</dcterms:created>
  <dcterms:modified xsi:type="dcterms:W3CDTF">2020-08-23T17:42:24Z</dcterms:modified>
</cp:coreProperties>
</file>