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handoutMasterIdLst>
    <p:handoutMasterId r:id="rId42"/>
  </p:handoutMasterIdLst>
  <p:sldIdLst>
    <p:sldId id="257" r:id="rId3"/>
    <p:sldId id="258" r:id="rId4"/>
    <p:sldId id="283" r:id="rId5"/>
    <p:sldId id="282" r:id="rId6"/>
    <p:sldId id="260" r:id="rId7"/>
    <p:sldId id="261" r:id="rId8"/>
    <p:sldId id="262" r:id="rId9"/>
    <p:sldId id="263" r:id="rId10"/>
    <p:sldId id="264" r:id="rId11"/>
    <p:sldId id="259" r:id="rId12"/>
    <p:sldId id="588" r:id="rId13"/>
    <p:sldId id="265" r:id="rId14"/>
    <p:sldId id="589" r:id="rId15"/>
    <p:sldId id="266" r:id="rId16"/>
    <p:sldId id="267" r:id="rId17"/>
    <p:sldId id="271" r:id="rId18"/>
    <p:sldId id="272" r:id="rId19"/>
    <p:sldId id="273" r:id="rId20"/>
    <p:sldId id="287" r:id="rId21"/>
    <p:sldId id="275" r:id="rId22"/>
    <p:sldId id="276" r:id="rId23"/>
    <p:sldId id="277" r:id="rId24"/>
    <p:sldId id="269" r:id="rId25"/>
    <p:sldId id="278" r:id="rId26"/>
    <p:sldId id="279" r:id="rId27"/>
    <p:sldId id="270" r:id="rId28"/>
    <p:sldId id="280" r:id="rId29"/>
    <p:sldId id="284" r:id="rId30"/>
    <p:sldId id="590" r:id="rId31"/>
    <p:sldId id="285" r:id="rId32"/>
    <p:sldId id="584" r:id="rId33"/>
    <p:sldId id="585" r:id="rId34"/>
    <p:sldId id="586" r:id="rId35"/>
    <p:sldId id="587" r:id="rId36"/>
    <p:sldId id="281" r:id="rId37"/>
    <p:sldId id="774" r:id="rId38"/>
    <p:sldId id="775" r:id="rId39"/>
    <p:sldId id="776" r:id="rId40"/>
    <p:sldId id="777" r:id="rId41"/>
  </p:sldIdLst>
  <p:sldSz cx="12192000" cy="6858000"/>
  <p:notesSz cx="6858000" cy="965835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0000"/>
    <a:srgbClr val="FF6600"/>
    <a:srgbClr val="FFFF99"/>
    <a:srgbClr val="FFCC66"/>
    <a:srgbClr val="FFCC00"/>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86" d="100"/>
          <a:sy n="86" d="100"/>
        </p:scale>
        <p:origin x="533"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014"/>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8195" name="Rectangle 3"/>
          <p:cNvSpPr>
            <a:spLocks noGrp="1" noChangeArrowheads="1"/>
          </p:cNvSpPr>
          <p:nvPr>
            <p:ph type="dt" sz="quarter" idx="1"/>
          </p:nvPr>
        </p:nvSpPr>
        <p:spPr bwMode="auto">
          <a:xfrm>
            <a:off x="388620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6" name="Rectangle 4"/>
          <p:cNvSpPr>
            <a:spLocks noGrp="1" noChangeArrowheads="1"/>
          </p:cNvSpPr>
          <p:nvPr>
            <p:ph type="ftr" sz="quarter" idx="2"/>
          </p:nvPr>
        </p:nvSpPr>
        <p:spPr bwMode="auto">
          <a:xfrm>
            <a:off x="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8197" name="Rectangle 5"/>
          <p:cNvSpPr>
            <a:spLocks noGrp="1" noChangeArrowheads="1"/>
          </p:cNvSpPr>
          <p:nvPr>
            <p:ph type="sldNum" sz="quarter" idx="3"/>
          </p:nvPr>
        </p:nvSpPr>
        <p:spPr bwMode="auto">
          <a:xfrm>
            <a:off x="388620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6713E31-3204-4899-880B-0F89201B348A}" type="slidenum">
              <a:rPr lang="en-GB"/>
              <a:pPr/>
              <a:t>‹#›</a:t>
            </a:fld>
            <a:endParaRPr lang="en-GB"/>
          </a:p>
        </p:txBody>
      </p:sp>
    </p:spTree>
    <p:extLst>
      <p:ext uri="{BB962C8B-B14F-4D97-AF65-F5344CB8AC3E}">
        <p14:creationId xmlns:p14="http://schemas.microsoft.com/office/powerpoint/2010/main" val="459804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21"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15957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23722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304800"/>
            <a:ext cx="28702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04800"/>
            <a:ext cx="84074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02599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cxnSp>
        <p:nvCxnSpPr>
          <p:cNvPr id="12" name="Straight Connector 11"/>
          <p:cNvCxnSpPr/>
          <p:nvPr userDrawn="1"/>
        </p:nvCxnSpPr>
        <p:spPr>
          <a:xfrm>
            <a:off x="1583499" y="6525344"/>
            <a:ext cx="902500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26" name="Picture 2" descr="FORCHANGE_RODAPE_COR_transp"/>
          <p:cNvPicPr>
            <a:picLocks noChangeAspect="1" noChangeArrowheads="1"/>
          </p:cNvPicPr>
          <p:nvPr userDrawn="1"/>
        </p:nvPicPr>
        <p:blipFill>
          <a:blip r:embed="rId2" cstate="print"/>
          <a:srcRect/>
          <a:stretch>
            <a:fillRect/>
          </a:stretch>
        </p:blipFill>
        <p:spPr bwMode="auto">
          <a:xfrm>
            <a:off x="-380307" y="5229201"/>
            <a:ext cx="11372851" cy="1583531"/>
          </a:xfrm>
          <a:prstGeom prst="rect">
            <a:avLst/>
          </a:prstGeom>
          <a:noFill/>
        </p:spPr>
      </p:pic>
    </p:spTree>
    <p:extLst>
      <p:ext uri="{BB962C8B-B14F-4D97-AF65-F5344CB8AC3E}">
        <p14:creationId xmlns:p14="http://schemas.microsoft.com/office/powerpoint/2010/main" val="192462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232068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a:t> Click to edit Master title style</a:t>
            </a:r>
            <a:endParaRPr lang="pt-PT" dirty="0"/>
          </a:p>
        </p:txBody>
      </p:sp>
      <p:sp>
        <p:nvSpPr>
          <p:cNvPr id="3" name="Content Placeholder 2"/>
          <p:cNvSpPr>
            <a:spLocks noGrp="1"/>
          </p:cNvSpPr>
          <p:nvPr>
            <p:ph idx="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96430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785312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116632"/>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74386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10359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chemeClr val="bg1"/>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170864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008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004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7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1809312" cy="1152128"/>
          </a:xfrm>
        </p:spPr>
        <p:txBody>
          <a:bodyPr/>
          <a:lstStyle>
            <a:lvl1pPr>
              <a:defRPr>
                <a:solidFill>
                  <a:schemeClr val="bg2"/>
                </a:solidFill>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191344" y="1520788"/>
            <a:ext cx="11809312" cy="5032412"/>
          </a:xfrm>
        </p:spPr>
        <p:txBody>
          <a:bodyPr tIns="216000" rIns="360000"/>
          <a:lstStyle>
            <a:lvl1pPr>
              <a:defRPr>
                <a:solidFill>
                  <a:schemeClr val="bg2"/>
                </a:solidFill>
                <a:latin typeface="Trebuchet MS" pitchFamily="34" charset="0"/>
              </a:defRPr>
            </a:lvl1pPr>
            <a:lvl2pPr>
              <a:defRPr>
                <a:solidFill>
                  <a:schemeClr val="bg2"/>
                </a:solidFill>
                <a:latin typeface="Trebuchet MS" pitchFamily="34" charset="0"/>
              </a:defRPr>
            </a:lvl2pPr>
            <a:lvl3pPr marL="1143000" indent="-228600">
              <a:buFont typeface="Marlett" pitchFamily="2" charset="2"/>
              <a:buChar char=""/>
              <a:defRPr>
                <a:solidFill>
                  <a:schemeClr val="bg2"/>
                </a:solidFill>
                <a:latin typeface="Trebuchet MS" pitchFamily="34" charset="0"/>
              </a:defRPr>
            </a:lvl3pPr>
            <a:lvl4pPr>
              <a:defRPr>
                <a:solidFill>
                  <a:schemeClr val="bg2"/>
                </a:solidFill>
                <a:latin typeface="Trebuchet MS" pitchFamily="34" charset="0"/>
              </a:defRPr>
            </a:lvl4pPr>
            <a:lvl5pPr>
              <a:defRPr>
                <a:solidFill>
                  <a:schemeClr val="bg2"/>
                </a:solidFill>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98D3FC83-5CD1-401B-A8FB-74713C314F6F}"/>
              </a:ext>
            </a:extLst>
          </p:cNvPr>
          <p:cNvSpPr txBox="1"/>
          <p:nvPr userDrawn="1"/>
        </p:nvSpPr>
        <p:spPr>
          <a:xfrm>
            <a:off x="7536160" y="6553200"/>
            <a:ext cx="4680520" cy="307777"/>
          </a:xfrm>
          <a:prstGeom prst="rect">
            <a:avLst/>
          </a:prstGeom>
          <a:noFill/>
        </p:spPr>
        <p:txBody>
          <a:bodyPr wrap="square" rtlCol="0">
            <a:spAutoFit/>
          </a:bodyPr>
          <a:lstStyle/>
          <a:p>
            <a:r>
              <a:rPr lang="pt-PT" sz="1400" b="1" dirty="0">
                <a:solidFill>
                  <a:schemeClr val="bg1"/>
                </a:solidFill>
                <a:latin typeface="Trebuchet MS" panose="020B0603020202020204" pitchFamily="34" charset="0"/>
              </a:rPr>
              <a:t>Margarida Tomé &amp; Susana Barreiro, </a:t>
            </a:r>
            <a:r>
              <a:rPr lang="pt-PT" sz="1400" b="1" dirty="0" err="1">
                <a:solidFill>
                  <a:schemeClr val="bg1"/>
                </a:solidFill>
                <a:latin typeface="Trebuchet MS" panose="020B0603020202020204" pitchFamily="34" charset="0"/>
              </a:rPr>
              <a:t>last</a:t>
            </a:r>
            <a:r>
              <a:rPr lang="pt-PT" sz="1400" b="1" dirty="0">
                <a:solidFill>
                  <a:schemeClr val="bg1"/>
                </a:solidFill>
                <a:latin typeface="Trebuchet MS" panose="020B0603020202020204" pitchFamily="34" charset="0"/>
              </a:rPr>
              <a:t> </a:t>
            </a:r>
            <a:r>
              <a:rPr lang="pt-PT" sz="1400" b="1" dirty="0" err="1">
                <a:solidFill>
                  <a:schemeClr val="bg1"/>
                </a:solidFill>
                <a:latin typeface="Trebuchet MS" panose="020B0603020202020204" pitchFamily="34" charset="0"/>
              </a:rPr>
              <a:t>version</a:t>
            </a:r>
            <a:r>
              <a:rPr lang="pt-PT" sz="1400" b="1" dirty="0">
                <a:solidFill>
                  <a:schemeClr val="bg1"/>
                </a:solidFill>
                <a:latin typeface="Trebuchet MS" panose="020B0603020202020204" pitchFamily="34" charset="0"/>
              </a:rPr>
              <a:t> 2023</a:t>
            </a:r>
            <a:endParaRPr lang="en-GB" sz="14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35697219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15251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1348650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1789327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2949026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417000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420496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1004704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809219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16/11/2023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2676545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12"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13" cstate="screen"/>
          <a:srcRect/>
          <a:stretch>
            <a:fillRect/>
          </a:stretch>
        </p:blipFill>
        <p:spPr bwMode="auto">
          <a:xfrm>
            <a:off x="2351584" y="476673"/>
            <a:ext cx="4494341" cy="1071569"/>
          </a:xfrm>
          <a:prstGeom prst="rect">
            <a:avLst/>
          </a:prstGeom>
          <a:noFill/>
          <a:ln w="9525">
            <a:noFill/>
            <a:miter lim="800000"/>
            <a:headEnd/>
            <a:tailEnd/>
          </a:ln>
        </p:spPr>
      </p:pic>
    </p:spTree>
    <p:extLst>
      <p:ext uri="{BB962C8B-B14F-4D97-AF65-F5344CB8AC3E}">
        <p14:creationId xmlns:p14="http://schemas.microsoft.com/office/powerpoint/2010/main" val="161389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87484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3" name="Group 6"/>
          <p:cNvGrpSpPr/>
          <p:nvPr userDrawn="1"/>
        </p:nvGrpSpPr>
        <p:grpSpPr>
          <a:xfrm>
            <a:off x="0" y="-24"/>
            <a:ext cx="12192000" cy="6858000"/>
            <a:chOff x="0" y="24"/>
            <a:chExt cx="9144000" cy="6858000"/>
          </a:xfrm>
        </p:grpSpPr>
        <p:sp>
          <p:nvSpPr>
            <p:cNvPr id="16" name="Rectangle 15"/>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7" name="Picture 16"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31" name="Picture 30"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32" name="Picture 31"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33" name="Picture 32"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34" name="Picture 33"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35"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36" name="Picture 35"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37" name="Picture 36"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20"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21" cstate="screen"/>
          <a:srcRect/>
          <a:stretch>
            <a:fillRect/>
          </a:stretch>
        </p:blipFill>
        <p:spPr bwMode="auto">
          <a:xfrm>
            <a:off x="2342520" y="499411"/>
            <a:ext cx="4494341" cy="1071569"/>
          </a:xfrm>
          <a:prstGeom prst="rect">
            <a:avLst/>
          </a:prstGeom>
          <a:noFill/>
          <a:ln w="9525">
            <a:noFill/>
            <a:miter lim="800000"/>
            <a:headEnd/>
            <a:tailEnd/>
          </a:ln>
        </p:spPr>
      </p:pic>
    </p:spTree>
    <p:extLst>
      <p:ext uri="{BB962C8B-B14F-4D97-AF65-F5344CB8AC3E}">
        <p14:creationId xmlns:p14="http://schemas.microsoft.com/office/powerpoint/2010/main" val="115441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37FF80DD-8107-44A7-A249-9BE2BF10D10F}" type="datetimeFigureOut">
              <a:rPr lang="pt-PT" smtClean="0"/>
              <a:pPr/>
              <a:t>16/11/2023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6C891E2-A8D3-42D9-87A6-D91B6A7BBED7}" type="slidenum">
              <a:rPr lang="pt-PT" smtClean="0"/>
              <a:pPr/>
              <a:t>‹#›</a:t>
            </a:fld>
            <a:endParaRPr lang="pt-PT"/>
          </a:p>
        </p:txBody>
      </p:sp>
      <p:grpSp>
        <p:nvGrpSpPr>
          <p:cNvPr id="6" name="Group 6"/>
          <p:cNvGrpSpPr/>
          <p:nvPr userDrawn="1"/>
        </p:nvGrpSpPr>
        <p:grpSpPr>
          <a:xfrm>
            <a:off x="0" y="-24"/>
            <a:ext cx="12192000" cy="6858000"/>
            <a:chOff x="0" y="24"/>
            <a:chExt cx="9144000" cy="6858000"/>
          </a:xfrm>
        </p:grpSpPr>
        <p:sp>
          <p:nvSpPr>
            <p:cNvPr id="7" name="Rectangle 6"/>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8" name="Picture 7"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9" name="Picture 8"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10" name="Picture 9"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11" name="Picture 10"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12" name="Picture 11"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13"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4" name="Picture 13"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5" name="Picture 14"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16" name="Rectangle 15"/>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17"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19" name="Group 6"/>
          <p:cNvGrpSpPr/>
          <p:nvPr userDrawn="1"/>
        </p:nvGrpSpPr>
        <p:grpSpPr>
          <a:xfrm>
            <a:off x="0" y="-24"/>
            <a:ext cx="12192000" cy="6858000"/>
            <a:chOff x="0" y="24"/>
            <a:chExt cx="9144000" cy="6858000"/>
          </a:xfrm>
        </p:grpSpPr>
        <p:sp>
          <p:nvSpPr>
            <p:cNvPr id="20" name="Rectangle 19"/>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1" name="Picture 20"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22" name="Picture 21"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23" name="Picture 22"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24" name="Picture 23"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25" name="Picture 24"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26"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7" name="Picture 26"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28" name="Picture 27"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29" name="Rectangle 28"/>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0"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2" name="Picture 2"/>
          <p:cNvPicPr>
            <a:picLocks noChangeAspect="1" noChangeArrowheads="1"/>
          </p:cNvPicPr>
          <p:nvPr userDrawn="1"/>
        </p:nvPicPr>
        <p:blipFill>
          <a:blip r:embed="rId20" cstate="screen"/>
          <a:srcRect/>
          <a:stretch>
            <a:fillRect/>
          </a:stretch>
        </p:blipFill>
        <p:spPr bwMode="auto">
          <a:xfrm>
            <a:off x="2285973" y="493411"/>
            <a:ext cx="3114280" cy="882000"/>
          </a:xfrm>
          <a:prstGeom prst="rect">
            <a:avLst/>
          </a:prstGeom>
          <a:noFill/>
          <a:ln w="9525">
            <a:noFill/>
            <a:miter lim="800000"/>
            <a:headEnd/>
            <a:tailEnd/>
          </a:ln>
        </p:spPr>
      </p:pic>
    </p:spTree>
    <p:extLst>
      <p:ext uri="{BB962C8B-B14F-4D97-AF65-F5344CB8AC3E}">
        <p14:creationId xmlns:p14="http://schemas.microsoft.com/office/powerpoint/2010/main" val="2174907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392400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3829263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191648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256085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1167093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extLst>
      <p:ext uri="{BB962C8B-B14F-4D97-AF65-F5344CB8AC3E}">
        <p14:creationId xmlns:p14="http://schemas.microsoft.com/office/powerpoint/2010/main" val="181530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extLst>
      <p:ext uri="{BB962C8B-B14F-4D97-AF65-F5344CB8AC3E}">
        <p14:creationId xmlns:p14="http://schemas.microsoft.com/office/powerpoint/2010/main" val="19982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6"/>
          <p:cNvGrpSpPr/>
          <p:nvPr userDrawn="1"/>
        </p:nvGrpSpPr>
        <p:grpSpPr>
          <a:xfrm>
            <a:off x="0" y="24"/>
            <a:ext cx="12192000" cy="6858000"/>
            <a:chOff x="0" y="24"/>
            <a:chExt cx="9144000" cy="6858000"/>
          </a:xfrm>
        </p:grpSpPr>
        <p:sp>
          <p:nvSpPr>
            <p:cNvPr id="8" name="Rectangle 7"/>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9" name="Picture 8"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0" name="Picture 9"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1" name="Picture 10"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2" name="Picture 11"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3" name="Picture 12"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4" name="Picture 2"/>
            <p:cNvPicPr>
              <a:picLocks noChangeAspect="1" noChangeArrowheads="1"/>
            </p:cNvPicPr>
            <p:nvPr userDrawn="1"/>
          </p:nvPicPr>
          <p:blipFill>
            <a:blip r:embed="rId7" cstate="screen"/>
            <a:srcRect/>
            <a:stretch>
              <a:fillRect/>
            </a:stretch>
          </p:blipFill>
          <p:spPr bwMode="auto">
            <a:xfrm>
              <a:off x="71406" y="1066701"/>
              <a:ext cx="1140613" cy="647787"/>
            </a:xfrm>
            <a:prstGeom prst="rect">
              <a:avLst/>
            </a:prstGeom>
            <a:noFill/>
            <a:ln w="9525">
              <a:noFill/>
              <a:miter lim="800000"/>
              <a:headEnd/>
              <a:tailEnd/>
            </a:ln>
            <a:effectLst/>
          </p:spPr>
        </p:pic>
        <p:pic>
          <p:nvPicPr>
            <p:cNvPr id="15" name="Picture 14"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6" name="Picture 15"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22" name="Rectangle 21"/>
          <p:cNvSpPr/>
          <p:nvPr userDrawn="1"/>
        </p:nvSpPr>
        <p:spPr>
          <a:xfrm>
            <a:off x="95208" y="333040"/>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3491386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1059671"/>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96364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617882"/>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p>
        </p:txBody>
      </p:sp>
      <p:sp>
        <p:nvSpPr>
          <p:cNvPr id="3" name="Text Placeholder 2"/>
          <p:cNvSpPr>
            <a:spLocks noGrp="1"/>
          </p:cNvSpPr>
          <p:nvPr>
            <p:ph type="body" sz="half" idx="1"/>
          </p:nvPr>
        </p:nvSpPr>
        <p:spPr>
          <a:xfrm>
            <a:off x="768351" y="1196975"/>
            <a:ext cx="524933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885" y="1196975"/>
            <a:ext cx="525144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032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184" y="304800"/>
            <a:ext cx="11419416"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599017" y="1727200"/>
            <a:ext cx="5416549"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18767" y="1727200"/>
            <a:ext cx="541655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18767" y="4203700"/>
            <a:ext cx="5416551"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394919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65756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01561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2525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248626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90540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304800"/>
            <a:ext cx="11480800" cy="1143000"/>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520788"/>
            <a:ext cx="11480800" cy="50324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1600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3200" b="1">
          <a:solidFill>
            <a:schemeClr val="tx1"/>
          </a:solidFill>
          <a:latin typeface="Trebuchet MS" pitchFamily="34" charset="0"/>
          <a:ea typeface="+mj-ea"/>
          <a:cs typeface="+mj-cs"/>
        </a:defRPr>
      </a:lvl1pPr>
      <a:lvl2pPr algn="ctr" rtl="0" eaLnBrk="0" fontAlgn="base" hangingPunct="0">
        <a:spcBef>
          <a:spcPct val="0"/>
        </a:spcBef>
        <a:spcAft>
          <a:spcPct val="0"/>
        </a:spcAft>
        <a:defRPr sz="3200" b="1">
          <a:solidFill>
            <a:schemeClr val="tx1"/>
          </a:solidFill>
          <a:latin typeface="Tahoma" pitchFamily="34" charset="0"/>
        </a:defRPr>
      </a:lvl2pPr>
      <a:lvl3pPr algn="ctr" rtl="0" eaLnBrk="0" fontAlgn="base" hangingPunct="0">
        <a:spcBef>
          <a:spcPct val="0"/>
        </a:spcBef>
        <a:spcAft>
          <a:spcPct val="0"/>
        </a:spcAft>
        <a:defRPr sz="3200" b="1">
          <a:solidFill>
            <a:schemeClr val="tx1"/>
          </a:solidFill>
          <a:latin typeface="Tahoma" pitchFamily="34" charset="0"/>
        </a:defRPr>
      </a:lvl3pPr>
      <a:lvl4pPr algn="ctr" rtl="0" eaLnBrk="0" fontAlgn="base" hangingPunct="0">
        <a:spcBef>
          <a:spcPct val="0"/>
        </a:spcBef>
        <a:spcAft>
          <a:spcPct val="0"/>
        </a:spcAft>
        <a:defRPr sz="3200" b="1">
          <a:solidFill>
            <a:schemeClr val="tx1"/>
          </a:solidFill>
          <a:latin typeface="Tahoma" pitchFamily="34" charset="0"/>
        </a:defRPr>
      </a:lvl4pPr>
      <a:lvl5pPr algn="ctr" rtl="0" eaLnBrk="0" fontAlgn="base" hangingPunct="0">
        <a:spcBef>
          <a:spcPct val="0"/>
        </a:spcBef>
        <a:spcAft>
          <a:spcPct val="0"/>
        </a:spcAft>
        <a:defRPr sz="3200" b="1">
          <a:solidFill>
            <a:schemeClr val="tx1"/>
          </a:solidFill>
          <a:latin typeface="Tahoma" pitchFamily="34" charset="0"/>
        </a:defRPr>
      </a:lvl5pPr>
      <a:lvl6pPr marL="457200" algn="ctr" rtl="0" eaLnBrk="0" fontAlgn="base" hangingPunct="0">
        <a:spcBef>
          <a:spcPct val="0"/>
        </a:spcBef>
        <a:spcAft>
          <a:spcPct val="0"/>
        </a:spcAft>
        <a:defRPr sz="3200" b="1">
          <a:solidFill>
            <a:schemeClr val="tx1"/>
          </a:solidFill>
          <a:latin typeface="Tahoma" pitchFamily="34" charset="0"/>
        </a:defRPr>
      </a:lvl6pPr>
      <a:lvl7pPr marL="914400" algn="ctr" rtl="0" eaLnBrk="0" fontAlgn="base" hangingPunct="0">
        <a:spcBef>
          <a:spcPct val="0"/>
        </a:spcBef>
        <a:spcAft>
          <a:spcPct val="0"/>
        </a:spcAft>
        <a:defRPr sz="3200" b="1">
          <a:solidFill>
            <a:schemeClr val="tx1"/>
          </a:solidFill>
          <a:latin typeface="Tahoma" pitchFamily="34" charset="0"/>
        </a:defRPr>
      </a:lvl7pPr>
      <a:lvl8pPr marL="1371600" algn="ctr" rtl="0" eaLnBrk="0" fontAlgn="base" hangingPunct="0">
        <a:spcBef>
          <a:spcPct val="0"/>
        </a:spcBef>
        <a:spcAft>
          <a:spcPct val="0"/>
        </a:spcAft>
        <a:defRPr sz="3200" b="1">
          <a:solidFill>
            <a:schemeClr val="tx1"/>
          </a:solidFill>
          <a:latin typeface="Tahoma" pitchFamily="34" charset="0"/>
        </a:defRPr>
      </a:lvl8pPr>
      <a:lvl9pPr marL="1828800" algn="ctr" rtl="0" eaLnBrk="0" fontAlgn="base" hangingPunct="0">
        <a:spcBef>
          <a:spcPct val="0"/>
        </a:spcBef>
        <a:spcAft>
          <a:spcPct val="0"/>
        </a:spcAft>
        <a:defRPr sz="3200" b="1">
          <a:solidFill>
            <a:schemeClr val="tx1"/>
          </a:solidFill>
          <a:latin typeface="Tahoma"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b="1">
          <a:solidFill>
            <a:srgbClr val="333333"/>
          </a:solidFill>
          <a:latin typeface="Trebuchet MS" pitchFamily="34" charset="0"/>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200" b="1">
          <a:solidFill>
            <a:srgbClr val="333333"/>
          </a:solidFill>
          <a:latin typeface="Trebuchet MS" pitchFamily="34" charset="0"/>
        </a:defRPr>
      </a:lvl2pPr>
      <a:lvl3pPr marL="1143000" indent="-228600" algn="just" rtl="0" eaLnBrk="0" fontAlgn="base" hangingPunct="0">
        <a:spcBef>
          <a:spcPct val="50000"/>
        </a:spcBef>
        <a:spcAft>
          <a:spcPct val="0"/>
        </a:spcAft>
        <a:buClr>
          <a:srgbClr val="009900"/>
        </a:buClr>
        <a:buFont typeface="Marlett" pitchFamily="2" charset="2"/>
        <a:buChar char="i"/>
        <a:defRPr sz="2000" b="1">
          <a:solidFill>
            <a:srgbClr val="333333"/>
          </a:solidFill>
          <a:latin typeface="Trebuchet MS" pitchFamily="34" charset="0"/>
        </a:defRPr>
      </a:lvl3pPr>
      <a:lvl4pPr marL="16002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Trebuchet MS" pitchFamily="34" charset="0"/>
        </a:defRPr>
      </a:lvl4pPr>
      <a:lvl5pPr marL="20574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Trebuchet MS" pitchFamily="34" charset="0"/>
        </a:defRPr>
      </a:lvl5pPr>
      <a:lvl6pPr marL="25146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50" y="188640"/>
            <a:ext cx="11713301" cy="6525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 Click to edit Master title style</a:t>
            </a:r>
            <a:endParaRPr lang="pt-P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16/11/2023</a:t>
            </a:fld>
            <a:endParaRPr lang="pt-P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FECA-F2E4-4E05-92EC-58E99EA0B15D}" type="slidenum">
              <a:rPr lang="pt-PT" smtClean="0"/>
              <a:pPr/>
              <a:t>‹#›</a:t>
            </a:fld>
            <a:endParaRPr lang="pt-PT"/>
          </a:p>
        </p:txBody>
      </p:sp>
    </p:spTree>
    <p:extLst>
      <p:ext uri="{BB962C8B-B14F-4D97-AF65-F5344CB8AC3E}">
        <p14:creationId xmlns:p14="http://schemas.microsoft.com/office/powerpoint/2010/main" val="2569366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wmf"/><Relationship Id="rId5" Type="http://schemas.openxmlformats.org/officeDocument/2006/relationships/oleObject" Target="../embeddings/oleObject4.bin"/><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7.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wmf"/><Relationship Id="rId5" Type="http://schemas.openxmlformats.org/officeDocument/2006/relationships/oleObject" Target="../embeddings/oleObject9.bin"/><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8.wmf"/><Relationship Id="rId2" Type="http://schemas.openxmlformats.org/officeDocument/2006/relationships/slideLayout" Target="../slideLayouts/slideLayout41.xml"/><Relationship Id="rId1" Type="http://schemas.openxmlformats.org/officeDocument/2006/relationships/vmlDrawing" Target="../drawings/vmlDrawing7.vml"/><Relationship Id="rId6" Type="http://schemas.openxmlformats.org/officeDocument/2006/relationships/image" Target="../media/image45.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53.wmf"/><Relationship Id="rId2" Type="http://schemas.openxmlformats.org/officeDocument/2006/relationships/slideLayout" Target="../slideLayouts/slideLayout41.xml"/><Relationship Id="rId1" Type="http://schemas.openxmlformats.org/officeDocument/2006/relationships/vmlDrawing" Target="../drawings/vmlDrawing8.vml"/><Relationship Id="rId6" Type="http://schemas.openxmlformats.org/officeDocument/2006/relationships/image" Target="../media/image50.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19.bin"/><Relationship Id="rId14" Type="http://schemas.openxmlformats.org/officeDocument/2006/relationships/image" Target="../media/image5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59396" y="457200"/>
            <a:ext cx="10657184" cy="3124200"/>
          </a:xfrm>
        </p:spPr>
        <p:txBody>
          <a:bodyPr/>
          <a:lstStyle/>
          <a:p>
            <a:br>
              <a:rPr lang="en-GB" sz="1200" dirty="0">
                <a:solidFill>
                  <a:srgbClr val="333333"/>
                </a:solidFill>
              </a:rPr>
            </a:br>
            <a:r>
              <a:rPr lang="en-GB" sz="3600" dirty="0">
                <a:solidFill>
                  <a:srgbClr val="333333"/>
                </a:solidFill>
              </a:rPr>
              <a:t>Site quality, site index curves (SIC) and models to estimate site index</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pt-PT" dirty="0"/>
              <a:t>Anamorphic and polymorphic SICs</a:t>
            </a:r>
            <a:endParaRPr lang="en-US" dirty="0"/>
          </a:p>
        </p:txBody>
      </p:sp>
      <p:sp>
        <p:nvSpPr>
          <p:cNvPr id="143363" name="Rectangle 3"/>
          <p:cNvSpPr>
            <a:spLocks noGrp="1" noChangeArrowheads="1"/>
          </p:cNvSpPr>
          <p:nvPr>
            <p:ph type="body" idx="1"/>
          </p:nvPr>
        </p:nvSpPr>
        <p:spPr/>
        <p:txBody>
          <a:bodyPr/>
          <a:lstStyle/>
          <a:p>
            <a:r>
              <a:rPr lang="pt-PT" dirty="0"/>
              <a:t>Anamorphic curves</a:t>
            </a:r>
          </a:p>
          <a:p>
            <a:pPr lvl="1"/>
            <a:r>
              <a:rPr lang="pt-PT" dirty="0"/>
              <a:t>If there exists a constant relationship among curves representing different site indices (parallell curves)</a:t>
            </a:r>
          </a:p>
          <a:p>
            <a:pPr lvl="1"/>
            <a:r>
              <a:rPr lang="pt-PT" dirty="0"/>
              <a:t>Bruce and Schumacher (1942) describe a methodology to correct the proportion to apply at each age which is based on the coefficient of variation of hdom at that age relative to the CV of hdom at the base age</a:t>
            </a:r>
          </a:p>
          <a:p>
            <a:pPr lvl="1"/>
            <a:r>
              <a:rPr lang="pt-PT" dirty="0"/>
              <a:t>This was a preliminary procedure to obtain polymorphic curves or a set of curves with different shape</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wipe(left)">
                                      <p:cBhvr>
                                        <p:cTn id="12" dur="500"/>
                                        <p:tgtEl>
                                          <p:spTgt spid="143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wipe(left)">
                                      <p:cBhvr>
                                        <p:cTn id="17" dur="500"/>
                                        <p:tgtEl>
                                          <p:spTgt spid="143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3">
                                            <p:txEl>
                                              <p:pRg st="3" end="3"/>
                                            </p:txEl>
                                          </p:spTgt>
                                        </p:tgtEl>
                                        <p:attrNameLst>
                                          <p:attrName>style.visibility</p:attrName>
                                        </p:attrNameLst>
                                      </p:cBhvr>
                                      <p:to>
                                        <p:strVal val="visible"/>
                                      </p:to>
                                    </p:set>
                                    <p:animEffect transition="in" filter="wipe(left)">
                                      <p:cBhvr>
                                        <p:cTn id="22"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59FE-EE3A-45B7-BE82-C59E796EE85B}"/>
              </a:ext>
            </a:extLst>
          </p:cNvPr>
          <p:cNvSpPr>
            <a:spLocks noGrp="1"/>
          </p:cNvSpPr>
          <p:nvPr>
            <p:ph type="title"/>
          </p:nvPr>
        </p:nvSpPr>
        <p:spPr/>
        <p:txBody>
          <a:bodyPr/>
          <a:lstStyle/>
          <a:p>
            <a:r>
              <a:rPr lang="pt-PT" dirty="0" err="1"/>
              <a:t>Anamorphic</a:t>
            </a:r>
            <a:r>
              <a:rPr lang="pt-PT" dirty="0"/>
              <a:t> site </a:t>
            </a:r>
            <a:r>
              <a:rPr lang="pt-PT" dirty="0" err="1"/>
              <a:t>index</a:t>
            </a:r>
            <a:r>
              <a:rPr lang="pt-PT" dirty="0"/>
              <a:t> curves</a:t>
            </a:r>
            <a:endParaRPr lang="en-GB" dirty="0"/>
          </a:p>
        </p:txBody>
      </p:sp>
      <p:sp>
        <p:nvSpPr>
          <p:cNvPr id="3" name="Content Placeholder 2">
            <a:extLst>
              <a:ext uri="{FF2B5EF4-FFF2-40B4-BE49-F238E27FC236}">
                <a16:creationId xmlns:a16="http://schemas.microsoft.com/office/drawing/2014/main" id="{C016944D-5461-481A-B702-ECA3971851EB}"/>
              </a:ext>
            </a:extLst>
          </p:cNvPr>
          <p:cNvSpPr>
            <a:spLocks noGrp="1"/>
          </p:cNvSpPr>
          <p:nvPr>
            <p:ph idx="1"/>
          </p:nvPr>
        </p:nvSpPr>
        <p:spPr/>
        <p:txBody>
          <a:bodyPr/>
          <a:lstStyle/>
          <a:p>
            <a:r>
              <a:rPr lang="en-GB" dirty="0"/>
              <a:t>Anamorphic curves assume a common shape for all site classes</a:t>
            </a:r>
          </a:p>
        </p:txBody>
      </p:sp>
      <p:pic>
        <p:nvPicPr>
          <p:cNvPr id="4" name="Picture 3">
            <a:extLst>
              <a:ext uri="{FF2B5EF4-FFF2-40B4-BE49-F238E27FC236}">
                <a16:creationId xmlns:a16="http://schemas.microsoft.com/office/drawing/2014/main" id="{3CC05FD0-7D09-4832-8017-5639C9415042}"/>
              </a:ext>
            </a:extLst>
          </p:cNvPr>
          <p:cNvPicPr>
            <a:picLocks noChangeAspect="1"/>
          </p:cNvPicPr>
          <p:nvPr/>
        </p:nvPicPr>
        <p:blipFill rotWithShape="1">
          <a:blip r:embed="rId2"/>
          <a:srcRect l="9105" t="18086" r="35079" b="24023"/>
          <a:stretch/>
        </p:blipFill>
        <p:spPr>
          <a:xfrm>
            <a:off x="3586729" y="2708920"/>
            <a:ext cx="5018541" cy="3470076"/>
          </a:xfrm>
          <a:prstGeom prst="rect">
            <a:avLst/>
          </a:prstGeom>
        </p:spPr>
      </p:pic>
    </p:spTree>
    <p:extLst>
      <p:ext uri="{BB962C8B-B14F-4D97-AF65-F5344CB8AC3E}">
        <p14:creationId xmlns:p14="http://schemas.microsoft.com/office/powerpoint/2010/main" val="3628346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pt-PT" dirty="0"/>
              <a:t>Anamorphic and polymorphic SICs</a:t>
            </a:r>
            <a:endParaRPr lang="en-US" dirty="0"/>
          </a:p>
        </p:txBody>
      </p:sp>
      <p:sp>
        <p:nvSpPr>
          <p:cNvPr id="149507" name="Rectangle 3"/>
          <p:cNvSpPr>
            <a:spLocks noGrp="1" noChangeArrowheads="1"/>
          </p:cNvSpPr>
          <p:nvPr>
            <p:ph type="body" idx="1"/>
          </p:nvPr>
        </p:nvSpPr>
        <p:spPr/>
        <p:txBody>
          <a:bodyPr/>
          <a:lstStyle/>
          <a:p>
            <a:r>
              <a:rPr lang="pt-PT" dirty="0"/>
              <a:t>Polymorphic curves</a:t>
            </a:r>
          </a:p>
          <a:p>
            <a:pPr lvl="1"/>
            <a:r>
              <a:rPr lang="pt-PT" dirty="0"/>
              <a:t>If the sheaf of curves assume, in some way, that the shape of the curves is different among different site indices</a:t>
            </a:r>
          </a:p>
          <a:p>
            <a:pPr lvl="1"/>
            <a:r>
              <a:rPr lang="pt-PT" dirty="0"/>
              <a:t>The polymorphic curves can be </a:t>
            </a:r>
            <a:r>
              <a:rPr lang="pt-PT" dirty="0">
                <a:solidFill>
                  <a:srgbClr val="009900"/>
                </a:solidFill>
              </a:rPr>
              <a:t>disjoint</a:t>
            </a:r>
            <a:r>
              <a:rPr lang="pt-PT" dirty="0"/>
              <a:t> if the curves do not cross each other</a:t>
            </a:r>
          </a:p>
          <a:p>
            <a:pPr lvl="1"/>
            <a:r>
              <a:rPr lang="pt-PT" dirty="0"/>
              <a:t>The </a:t>
            </a:r>
            <a:r>
              <a:rPr lang="pt-PT" dirty="0">
                <a:solidFill>
                  <a:srgbClr val="009900"/>
                </a:solidFill>
              </a:rPr>
              <a:t>non-disjoint</a:t>
            </a:r>
            <a:r>
              <a:rPr lang="pt-PT" dirty="0"/>
              <a:t> curves there are different sheafs of curves that cross each other (for instance, a sheaf of curves for each one of several soil types)</a:t>
            </a:r>
            <a:r>
              <a:rPr lang="en-US" dirty="0"/>
              <a:t> </a:t>
            </a: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wipe(left)">
                                      <p:cBhvr>
                                        <p:cTn id="7" dur="500"/>
                                        <p:tgtEl>
                                          <p:spTgt spid="149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wipe(left)">
                                      <p:cBhvr>
                                        <p:cTn id="12" dur="500"/>
                                        <p:tgtEl>
                                          <p:spTgt spid="149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wipe(left)">
                                      <p:cBhvr>
                                        <p:cTn id="17" dur="500"/>
                                        <p:tgtEl>
                                          <p:spTgt spid="149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wipe(left)">
                                      <p:cBhvr>
                                        <p:cTn id="22"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D6C9-278F-4DA3-9991-54927875BCEB}"/>
              </a:ext>
            </a:extLst>
          </p:cNvPr>
          <p:cNvSpPr>
            <a:spLocks noGrp="1"/>
          </p:cNvSpPr>
          <p:nvPr>
            <p:ph type="title"/>
          </p:nvPr>
        </p:nvSpPr>
        <p:spPr/>
        <p:txBody>
          <a:bodyPr/>
          <a:lstStyle/>
          <a:p>
            <a:r>
              <a:rPr lang="pt-PT" dirty="0" err="1"/>
              <a:t>Polymorphic</a:t>
            </a:r>
            <a:r>
              <a:rPr lang="pt-PT" dirty="0"/>
              <a:t> site </a:t>
            </a:r>
            <a:r>
              <a:rPr lang="pt-PT" dirty="0" err="1"/>
              <a:t>index</a:t>
            </a:r>
            <a:r>
              <a:rPr lang="pt-PT" dirty="0"/>
              <a:t> curves</a:t>
            </a:r>
            <a:endParaRPr lang="en-GB" dirty="0"/>
          </a:p>
        </p:txBody>
      </p:sp>
      <p:sp>
        <p:nvSpPr>
          <p:cNvPr id="3" name="Content Placeholder 2">
            <a:extLst>
              <a:ext uri="{FF2B5EF4-FFF2-40B4-BE49-F238E27FC236}">
                <a16:creationId xmlns:a16="http://schemas.microsoft.com/office/drawing/2014/main" id="{57E504D5-449F-4037-BF1B-8F58042AAC62}"/>
              </a:ext>
            </a:extLst>
          </p:cNvPr>
          <p:cNvSpPr>
            <a:spLocks noGrp="1"/>
          </p:cNvSpPr>
          <p:nvPr>
            <p:ph idx="1"/>
          </p:nvPr>
        </p:nvSpPr>
        <p:spPr/>
        <p:txBody>
          <a:bodyPr/>
          <a:lstStyle/>
          <a:p>
            <a:r>
              <a:rPr lang="en-GB" dirty="0"/>
              <a:t>For many species, height growth exhibits pronounced sigmoid shapes on higher-quality sites, and “flatter” shape on lower-quality sites</a:t>
            </a:r>
          </a:p>
          <a:p>
            <a:endParaRPr lang="en-GB" dirty="0"/>
          </a:p>
        </p:txBody>
      </p:sp>
      <p:pic>
        <p:nvPicPr>
          <p:cNvPr id="5" name="Picture 4">
            <a:extLst>
              <a:ext uri="{FF2B5EF4-FFF2-40B4-BE49-F238E27FC236}">
                <a16:creationId xmlns:a16="http://schemas.microsoft.com/office/drawing/2014/main" id="{1077EF32-54E5-4A98-B78D-9C869451EAC1}"/>
              </a:ext>
            </a:extLst>
          </p:cNvPr>
          <p:cNvPicPr>
            <a:picLocks noChangeAspect="1"/>
          </p:cNvPicPr>
          <p:nvPr/>
        </p:nvPicPr>
        <p:blipFill rotWithShape="1">
          <a:blip r:embed="rId2"/>
          <a:srcRect l="9105" t="18086" r="35079" b="24023"/>
          <a:stretch/>
        </p:blipFill>
        <p:spPr>
          <a:xfrm>
            <a:off x="3465723" y="2731232"/>
            <a:ext cx="5018541" cy="3470076"/>
          </a:xfrm>
          <a:prstGeom prst="rect">
            <a:avLst/>
          </a:prstGeom>
        </p:spPr>
      </p:pic>
      <p:pic>
        <p:nvPicPr>
          <p:cNvPr id="6" name="Picture 5">
            <a:extLst>
              <a:ext uri="{FF2B5EF4-FFF2-40B4-BE49-F238E27FC236}">
                <a16:creationId xmlns:a16="http://schemas.microsoft.com/office/drawing/2014/main" id="{E0E5BDF2-BD68-4B63-BC1E-0CB6154FA49F}"/>
              </a:ext>
            </a:extLst>
          </p:cNvPr>
          <p:cNvPicPr>
            <a:picLocks noChangeAspect="1"/>
          </p:cNvPicPr>
          <p:nvPr/>
        </p:nvPicPr>
        <p:blipFill rotWithShape="1">
          <a:blip r:embed="rId3"/>
          <a:srcRect l="17671" t="31763" r="39225" b="30520"/>
          <a:stretch/>
        </p:blipFill>
        <p:spPr>
          <a:xfrm>
            <a:off x="3952238" y="2731232"/>
            <a:ext cx="4628038" cy="3036070"/>
          </a:xfrm>
          <a:prstGeom prst="rect">
            <a:avLst/>
          </a:prstGeom>
        </p:spPr>
      </p:pic>
    </p:spTree>
    <p:extLst>
      <p:ext uri="{BB962C8B-B14F-4D97-AF65-F5344CB8AC3E}">
        <p14:creationId xmlns:p14="http://schemas.microsoft.com/office/powerpoint/2010/main" val="41454194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pt-PT" dirty="0"/>
              <a:t>Methods for SICs development</a:t>
            </a:r>
            <a:endParaRPr lang="en-US" dirty="0"/>
          </a:p>
        </p:txBody>
      </p:sp>
      <p:sp>
        <p:nvSpPr>
          <p:cNvPr id="151555" name="Rectangle 3"/>
          <p:cNvSpPr>
            <a:spLocks noGrp="1" noChangeArrowheads="1"/>
          </p:cNvSpPr>
          <p:nvPr>
            <p:ph type="body" idx="1"/>
          </p:nvPr>
        </p:nvSpPr>
        <p:spPr>
          <a:xfrm>
            <a:off x="191344" y="1520788"/>
            <a:ext cx="11802388" cy="5032412"/>
          </a:xfrm>
        </p:spPr>
        <p:txBody>
          <a:bodyPr/>
          <a:lstStyle/>
          <a:p>
            <a:r>
              <a:rPr lang="pt-PT" dirty="0"/>
              <a:t>The existing methods for SICs development can be grouped in the following:</a:t>
            </a:r>
          </a:p>
          <a:p>
            <a:pPr lvl="1"/>
            <a:endParaRPr lang="pt-PT" sz="600" dirty="0"/>
          </a:p>
          <a:p>
            <a:pPr lvl="1"/>
            <a:r>
              <a:rPr lang="pt-PT" dirty="0"/>
              <a:t>Independent fitting </a:t>
            </a:r>
            <a:r>
              <a:rPr lang="pt-PT" dirty="0" err="1"/>
              <a:t>of</a:t>
            </a:r>
            <a:r>
              <a:rPr lang="pt-PT" dirty="0"/>
              <a:t> </a:t>
            </a:r>
            <a:r>
              <a:rPr lang="pt-PT" dirty="0" err="1"/>
              <a:t>SICs</a:t>
            </a:r>
            <a:r>
              <a:rPr lang="pt-PT" dirty="0"/>
              <a:t> (</a:t>
            </a:r>
            <a:r>
              <a:rPr lang="pt-PT" dirty="0" err="1"/>
              <a:t>old</a:t>
            </a:r>
            <a:r>
              <a:rPr lang="pt-PT" dirty="0"/>
              <a:t> </a:t>
            </a:r>
            <a:r>
              <a:rPr lang="pt-PT" dirty="0" err="1"/>
              <a:t>method</a:t>
            </a:r>
            <a:r>
              <a:rPr lang="pt-PT" dirty="0"/>
              <a:t>, </a:t>
            </a:r>
            <a:r>
              <a:rPr lang="pt-PT" dirty="0" err="1"/>
              <a:t>usually</a:t>
            </a:r>
            <a:r>
              <a:rPr lang="pt-PT" dirty="0"/>
              <a:t> </a:t>
            </a:r>
            <a:r>
              <a:rPr lang="pt-PT" dirty="0" err="1"/>
              <a:t>not</a:t>
            </a:r>
            <a:r>
              <a:rPr lang="pt-PT" dirty="0"/>
              <a:t> </a:t>
            </a:r>
            <a:r>
              <a:rPr lang="pt-PT" dirty="0" err="1"/>
              <a:t>used</a:t>
            </a:r>
            <a:r>
              <a:rPr lang="pt-PT" dirty="0"/>
              <a:t> </a:t>
            </a:r>
            <a:r>
              <a:rPr lang="pt-PT" dirty="0" err="1"/>
              <a:t>anymore</a:t>
            </a:r>
            <a:r>
              <a:rPr lang="pt-PT" dirty="0"/>
              <a:t>)</a:t>
            </a:r>
            <a:endParaRPr lang="pt-PT" sz="600" dirty="0"/>
          </a:p>
          <a:p>
            <a:pPr lvl="1"/>
            <a:r>
              <a:rPr lang="pt-PT" dirty="0"/>
              <a:t>Guide-curve </a:t>
            </a:r>
            <a:r>
              <a:rPr lang="pt-PT" dirty="0" err="1"/>
              <a:t>method</a:t>
            </a:r>
            <a:r>
              <a:rPr lang="pt-PT" dirty="0"/>
              <a:t> (</a:t>
            </a:r>
            <a:r>
              <a:rPr lang="pt-PT" dirty="0" err="1"/>
              <a:t>with</a:t>
            </a:r>
            <a:r>
              <a:rPr lang="pt-PT" dirty="0"/>
              <a:t> </a:t>
            </a:r>
            <a:r>
              <a:rPr lang="pt-PT" dirty="0" err="1"/>
              <a:t>temporary</a:t>
            </a:r>
            <a:r>
              <a:rPr lang="pt-PT" dirty="0"/>
              <a:t> </a:t>
            </a:r>
            <a:r>
              <a:rPr lang="pt-PT" dirty="0" err="1"/>
              <a:t>plots</a:t>
            </a:r>
            <a:r>
              <a:rPr lang="pt-PT" dirty="0"/>
              <a:t>)</a:t>
            </a:r>
            <a:endParaRPr lang="pt-PT" sz="600" dirty="0"/>
          </a:p>
          <a:p>
            <a:pPr lvl="1"/>
            <a:r>
              <a:rPr lang="pt-PT" dirty="0"/>
              <a:t>Parameter </a:t>
            </a:r>
            <a:r>
              <a:rPr lang="pt-PT" dirty="0" err="1"/>
              <a:t>prediction</a:t>
            </a:r>
            <a:r>
              <a:rPr lang="pt-PT" dirty="0"/>
              <a:t> </a:t>
            </a:r>
            <a:r>
              <a:rPr lang="pt-PT" dirty="0" err="1"/>
              <a:t>method</a:t>
            </a:r>
            <a:r>
              <a:rPr lang="pt-PT" dirty="0"/>
              <a:t> (</a:t>
            </a:r>
            <a:r>
              <a:rPr lang="pt-PT" dirty="0" err="1"/>
              <a:t>with</a:t>
            </a:r>
            <a:r>
              <a:rPr lang="pt-PT" dirty="0"/>
              <a:t> </a:t>
            </a:r>
            <a:r>
              <a:rPr lang="pt-PT" dirty="0" err="1"/>
              <a:t>long</a:t>
            </a:r>
            <a:r>
              <a:rPr lang="pt-PT" dirty="0"/>
              <a:t> </a:t>
            </a:r>
            <a:r>
              <a:rPr lang="pt-PT" dirty="0" err="1"/>
              <a:t>term</a:t>
            </a:r>
            <a:r>
              <a:rPr lang="pt-PT" dirty="0"/>
              <a:t> permanente </a:t>
            </a:r>
            <a:r>
              <a:rPr lang="pt-PT" dirty="0" err="1"/>
              <a:t>plots</a:t>
            </a:r>
            <a:r>
              <a:rPr lang="pt-PT" dirty="0"/>
              <a:t> </a:t>
            </a:r>
            <a:r>
              <a:rPr lang="pt-PT" dirty="0" err="1"/>
              <a:t>or</a:t>
            </a:r>
            <a:r>
              <a:rPr lang="pt-PT" dirty="0"/>
              <a:t> </a:t>
            </a:r>
            <a:r>
              <a:rPr lang="pt-PT" dirty="0" err="1"/>
              <a:t>stem</a:t>
            </a:r>
            <a:r>
              <a:rPr lang="pt-PT" dirty="0"/>
              <a:t> </a:t>
            </a:r>
            <a:r>
              <a:rPr lang="pt-PT" dirty="0" err="1"/>
              <a:t>analysis</a:t>
            </a:r>
            <a:r>
              <a:rPr lang="pt-PT" dirty="0"/>
              <a:t>)</a:t>
            </a:r>
            <a:endParaRPr lang="pt-PT" sz="600" dirty="0"/>
          </a:p>
          <a:p>
            <a:pPr lvl="1"/>
            <a:r>
              <a:rPr lang="pt-PT" dirty="0" err="1">
                <a:solidFill>
                  <a:srgbClr val="009900"/>
                </a:solidFill>
              </a:rPr>
              <a:t>Difference</a:t>
            </a:r>
            <a:r>
              <a:rPr lang="pt-PT" dirty="0">
                <a:solidFill>
                  <a:srgbClr val="009900"/>
                </a:solidFill>
              </a:rPr>
              <a:t> </a:t>
            </a:r>
            <a:r>
              <a:rPr lang="pt-PT" dirty="0" err="1">
                <a:solidFill>
                  <a:srgbClr val="009900"/>
                </a:solidFill>
              </a:rPr>
              <a:t>equations</a:t>
            </a:r>
            <a:r>
              <a:rPr lang="pt-PT" dirty="0">
                <a:solidFill>
                  <a:srgbClr val="009900"/>
                </a:solidFill>
              </a:rPr>
              <a:t> </a:t>
            </a:r>
            <a:r>
              <a:rPr lang="pt-PT" dirty="0"/>
              <a:t>(</a:t>
            </a:r>
            <a:r>
              <a:rPr lang="pt-PT" dirty="0" err="1"/>
              <a:t>with</a:t>
            </a:r>
            <a:r>
              <a:rPr lang="pt-PT" dirty="0"/>
              <a:t> </a:t>
            </a:r>
            <a:r>
              <a:rPr lang="pt-PT" dirty="0" err="1"/>
              <a:t>at</a:t>
            </a:r>
            <a:r>
              <a:rPr lang="pt-PT" dirty="0"/>
              <a:t> </a:t>
            </a:r>
            <a:r>
              <a:rPr lang="pt-PT" dirty="0" err="1"/>
              <a:t>least</a:t>
            </a:r>
            <a:r>
              <a:rPr lang="pt-PT" dirty="0"/>
              <a:t> </a:t>
            </a:r>
            <a:r>
              <a:rPr lang="pt-PT" dirty="0" err="1"/>
              <a:t>two</a:t>
            </a:r>
            <a:r>
              <a:rPr lang="pt-PT" dirty="0"/>
              <a:t> </a:t>
            </a:r>
            <a:r>
              <a:rPr lang="pt-PT" dirty="0" err="1"/>
              <a:t>measurements</a:t>
            </a:r>
            <a:r>
              <a:rPr lang="pt-PT" dirty="0"/>
              <a:t> – data </a:t>
            </a:r>
            <a:r>
              <a:rPr lang="pt-PT" dirty="0" err="1"/>
              <a:t>pairs</a:t>
            </a:r>
            <a:r>
              <a:rPr lang="pt-PT" dirty="0"/>
              <a:t> </a:t>
            </a:r>
            <a:r>
              <a:rPr lang="pt-PT" dirty="0" err="1"/>
              <a:t>needed</a:t>
            </a:r>
            <a:r>
              <a:rPr lang="pt-PT" dirty="0"/>
              <a:t>)</a:t>
            </a:r>
          </a:p>
          <a:p>
            <a:pPr lvl="1"/>
            <a:r>
              <a:rPr lang="pt-PT" dirty="0" err="1"/>
              <a:t>Mixed-models</a:t>
            </a:r>
            <a:r>
              <a:rPr lang="pt-PT" dirty="0"/>
              <a:t> (</a:t>
            </a:r>
            <a:r>
              <a:rPr lang="pt-PT" dirty="0" err="1"/>
              <a:t>not</a:t>
            </a:r>
            <a:r>
              <a:rPr lang="pt-PT" dirty="0"/>
              <a:t> </a:t>
            </a:r>
            <a:r>
              <a:rPr lang="pt-PT" dirty="0" err="1"/>
              <a:t>covered</a:t>
            </a:r>
            <a:r>
              <a:rPr lang="pt-PT" dirty="0"/>
              <a:t> in </a:t>
            </a:r>
            <a:r>
              <a:rPr lang="pt-PT" dirty="0" err="1"/>
              <a:t>this</a:t>
            </a:r>
            <a:r>
              <a:rPr lang="pt-PT" dirty="0"/>
              <a:t> </a:t>
            </a:r>
            <a:r>
              <a:rPr lang="pt-PT" dirty="0" err="1"/>
              <a:t>course</a:t>
            </a:r>
            <a:r>
              <a:rPr lang="pt-PT" dirty="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left)">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1555">
                                            <p:txEl>
                                              <p:pRg st="2" end="2"/>
                                            </p:txEl>
                                          </p:spTgt>
                                        </p:tgtEl>
                                        <p:attrNameLst>
                                          <p:attrName>style.visibility</p:attrName>
                                        </p:attrNameLst>
                                      </p:cBhvr>
                                      <p:to>
                                        <p:strVal val="visible"/>
                                      </p:to>
                                    </p:set>
                                    <p:animEffect transition="in" filter="wipe(left)">
                                      <p:cBhvr>
                                        <p:cTn id="12" dur="500"/>
                                        <p:tgtEl>
                                          <p:spTgt spid="151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1555">
                                            <p:txEl>
                                              <p:pRg st="3" end="3"/>
                                            </p:txEl>
                                          </p:spTgt>
                                        </p:tgtEl>
                                        <p:attrNameLst>
                                          <p:attrName>style.visibility</p:attrName>
                                        </p:attrNameLst>
                                      </p:cBhvr>
                                      <p:to>
                                        <p:strVal val="visible"/>
                                      </p:to>
                                    </p:set>
                                    <p:animEffect transition="in" filter="wipe(left)">
                                      <p:cBhvr>
                                        <p:cTn id="17" dur="500"/>
                                        <p:tgtEl>
                                          <p:spTgt spid="151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1555">
                                            <p:txEl>
                                              <p:pRg st="4" end="4"/>
                                            </p:txEl>
                                          </p:spTgt>
                                        </p:tgtEl>
                                        <p:attrNameLst>
                                          <p:attrName>style.visibility</p:attrName>
                                        </p:attrNameLst>
                                      </p:cBhvr>
                                      <p:to>
                                        <p:strVal val="visible"/>
                                      </p:to>
                                    </p:set>
                                    <p:animEffect transition="in" filter="wipe(left)">
                                      <p:cBhvr>
                                        <p:cTn id="22" dur="500"/>
                                        <p:tgtEl>
                                          <p:spTgt spid="151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1555">
                                            <p:txEl>
                                              <p:pRg st="5" end="5"/>
                                            </p:txEl>
                                          </p:spTgt>
                                        </p:tgtEl>
                                        <p:attrNameLst>
                                          <p:attrName>style.visibility</p:attrName>
                                        </p:attrNameLst>
                                      </p:cBhvr>
                                      <p:to>
                                        <p:strVal val="visible"/>
                                      </p:to>
                                    </p:set>
                                    <p:animEffect transition="in" filter="wipe(left)">
                                      <p:cBhvr>
                                        <p:cTn id="27" dur="500"/>
                                        <p:tgtEl>
                                          <p:spTgt spid="1515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1555">
                                            <p:txEl>
                                              <p:pRg st="6" end="6"/>
                                            </p:txEl>
                                          </p:spTgt>
                                        </p:tgtEl>
                                        <p:attrNameLst>
                                          <p:attrName>style.visibility</p:attrName>
                                        </p:attrNameLst>
                                      </p:cBhvr>
                                      <p:to>
                                        <p:strVal val="visible"/>
                                      </p:to>
                                    </p:set>
                                    <p:animEffect transition="in" filter="wipe(left)">
                                      <p:cBhvr>
                                        <p:cTn id="32" dur="5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pt-PT" dirty="0"/>
              <a:t>Methods for SICs development</a:t>
            </a:r>
            <a:endParaRPr lang="en-US" dirty="0"/>
          </a:p>
        </p:txBody>
      </p:sp>
      <p:sp>
        <p:nvSpPr>
          <p:cNvPr id="152579" name="Rectangle 3"/>
          <p:cNvSpPr>
            <a:spLocks noGrp="1" noChangeArrowheads="1"/>
          </p:cNvSpPr>
          <p:nvPr>
            <p:ph type="body" idx="1"/>
          </p:nvPr>
        </p:nvSpPr>
        <p:spPr/>
        <p:txBody>
          <a:bodyPr/>
          <a:lstStyle/>
          <a:p>
            <a:r>
              <a:rPr lang="pt-PT" dirty="0"/>
              <a:t>Independent </a:t>
            </a:r>
            <a:r>
              <a:rPr lang="pt-PT" dirty="0" err="1"/>
              <a:t>fitting</a:t>
            </a:r>
            <a:r>
              <a:rPr lang="pt-PT" dirty="0"/>
              <a:t> </a:t>
            </a:r>
            <a:r>
              <a:rPr lang="pt-PT" dirty="0" err="1"/>
              <a:t>of</a:t>
            </a:r>
            <a:r>
              <a:rPr lang="pt-PT" dirty="0"/>
              <a:t> SICs</a:t>
            </a:r>
          </a:p>
          <a:p>
            <a:pPr lvl="1"/>
            <a:r>
              <a:rPr lang="pt-PT" dirty="0"/>
              <a:t>Data available for each age is grouped into 3 or 5 </a:t>
            </a:r>
            <a:r>
              <a:rPr lang="pt-PT" dirty="0">
                <a:solidFill>
                  <a:srgbClr val="009900"/>
                </a:solidFill>
              </a:rPr>
              <a:t>groups</a:t>
            </a:r>
            <a:r>
              <a:rPr lang="pt-PT" dirty="0"/>
              <a:t>, depending on the number of curves that one wants to fit</a:t>
            </a:r>
          </a:p>
          <a:p>
            <a:pPr lvl="1"/>
            <a:r>
              <a:rPr lang="pt-PT" dirty="0"/>
              <a:t>Fit the same growth curve to the data from each one of the groups originated by this procedure</a:t>
            </a:r>
          </a:p>
          <a:p>
            <a:pPr lvl="1"/>
            <a:r>
              <a:rPr lang="pt-PT" dirty="0" err="1"/>
              <a:t>This</a:t>
            </a:r>
            <a:r>
              <a:rPr lang="pt-PT" dirty="0"/>
              <a:t> </a:t>
            </a:r>
            <a:r>
              <a:rPr lang="pt-PT" dirty="0" err="1"/>
              <a:t>method</a:t>
            </a:r>
            <a:r>
              <a:rPr lang="pt-PT" dirty="0"/>
              <a:t> may be used for </a:t>
            </a:r>
            <a:r>
              <a:rPr lang="pt-PT" dirty="0">
                <a:solidFill>
                  <a:srgbClr val="009900"/>
                </a:solidFill>
              </a:rPr>
              <a:t>temporary plots </a:t>
            </a:r>
            <a:r>
              <a:rPr lang="pt-PT" dirty="0"/>
              <a:t>data</a:t>
            </a:r>
            <a:endParaRPr lang="pt-PT" dirty="0">
              <a:solidFill>
                <a:srgbClr val="009900"/>
              </a:solidFill>
            </a:endParaRPr>
          </a:p>
          <a:p>
            <a:pPr lvl="1"/>
            <a:endParaRPr lang="pt-PT" sz="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pt-PT" dirty="0"/>
              <a:t>Methods for SICs development</a:t>
            </a:r>
            <a:endParaRPr lang="en-US" dirty="0"/>
          </a:p>
        </p:txBody>
      </p:sp>
      <p:sp>
        <p:nvSpPr>
          <p:cNvPr id="156675" name="Rectangle 3"/>
          <p:cNvSpPr>
            <a:spLocks noGrp="1" noChangeArrowheads="1"/>
          </p:cNvSpPr>
          <p:nvPr>
            <p:ph type="body" idx="1"/>
          </p:nvPr>
        </p:nvSpPr>
        <p:spPr/>
        <p:txBody>
          <a:bodyPr/>
          <a:lstStyle/>
          <a:p>
            <a:pPr>
              <a:lnSpc>
                <a:spcPct val="90000"/>
              </a:lnSpc>
            </a:pPr>
            <a:r>
              <a:rPr lang="pt-PT" dirty="0"/>
              <a:t>Guide-curve method</a:t>
            </a:r>
          </a:p>
          <a:p>
            <a:pPr lvl="1">
              <a:lnSpc>
                <a:spcPct val="90000"/>
              </a:lnSpc>
            </a:pPr>
            <a:r>
              <a:rPr lang="pt-PT" dirty="0"/>
              <a:t>The guide-curve method is the adaptation of the initial graphical methods to the regression analysis techniques</a:t>
            </a:r>
          </a:p>
          <a:p>
            <a:pPr lvl="1">
              <a:lnSpc>
                <a:spcPct val="90000"/>
              </a:lnSpc>
            </a:pPr>
            <a:r>
              <a:rPr lang="pt-PT" dirty="0"/>
              <a:t>The method is usually used with </a:t>
            </a:r>
            <a:r>
              <a:rPr lang="pt-PT" dirty="0">
                <a:solidFill>
                  <a:srgbClr val="009900"/>
                </a:solidFill>
              </a:rPr>
              <a:t>temporary plots</a:t>
            </a:r>
            <a:r>
              <a:rPr lang="pt-PT" dirty="0">
                <a:solidFill>
                  <a:schemeClr val="tx1">
                    <a:lumMod val="50000"/>
                    <a:lumOff val="50000"/>
                  </a:schemeClr>
                </a:solidFill>
              </a:rPr>
              <a:t> data</a:t>
            </a:r>
            <a:r>
              <a:rPr lang="pt-PT" dirty="0"/>
              <a:t> </a:t>
            </a:r>
          </a:p>
          <a:p>
            <a:pPr lvl="1">
              <a:lnSpc>
                <a:spcPct val="90000"/>
              </a:lnSpc>
            </a:pPr>
            <a:r>
              <a:rPr lang="pt-PT" dirty="0"/>
              <a:t>The application of the method implies the fitting of the selected growth curve to the whole data set – the </a:t>
            </a:r>
            <a:r>
              <a:rPr lang="pt-PT" dirty="0">
                <a:solidFill>
                  <a:srgbClr val="009900"/>
                </a:solidFill>
              </a:rPr>
              <a:t>guide-curve</a:t>
            </a:r>
          </a:p>
          <a:p>
            <a:pPr lvl="1">
              <a:lnSpc>
                <a:spcPct val="90000"/>
              </a:lnSpc>
            </a:pPr>
            <a:r>
              <a:rPr lang="pt-PT" dirty="0"/>
              <a:t>The curve for site index S is located at a distance from the guide-curve proportional to the distance between S and the site index of the guide-curve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wipe(left)">
                                      <p:cBhvr>
                                        <p:cTn id="12" dur="500"/>
                                        <p:tgtEl>
                                          <p:spTgt spid="156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wipe(left)">
                                      <p:cBhvr>
                                        <p:cTn id="17" dur="500"/>
                                        <p:tgtEl>
                                          <p:spTgt spid="156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6675">
                                            <p:txEl>
                                              <p:pRg st="3" end="3"/>
                                            </p:txEl>
                                          </p:spTgt>
                                        </p:tgtEl>
                                        <p:attrNameLst>
                                          <p:attrName>style.visibility</p:attrName>
                                        </p:attrNameLst>
                                      </p:cBhvr>
                                      <p:to>
                                        <p:strVal val="visible"/>
                                      </p:to>
                                    </p:set>
                                    <p:animEffect transition="in" filter="wipe(left)">
                                      <p:cBhvr>
                                        <p:cTn id="22" dur="500"/>
                                        <p:tgtEl>
                                          <p:spTgt spid="156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animEffect transition="in" filter="wipe(left)">
                                      <p:cBhvr>
                                        <p:cTn id="27" dur="5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pt-PT" dirty="0"/>
              <a:t>Methods for SICs development</a:t>
            </a:r>
            <a:endParaRPr lang="en-US" dirty="0"/>
          </a:p>
        </p:txBody>
      </p:sp>
      <p:sp>
        <p:nvSpPr>
          <p:cNvPr id="157699" name="Rectangle 3"/>
          <p:cNvSpPr>
            <a:spLocks noGrp="1" noChangeArrowheads="1"/>
          </p:cNvSpPr>
          <p:nvPr>
            <p:ph type="body" idx="1"/>
          </p:nvPr>
        </p:nvSpPr>
        <p:spPr/>
        <p:txBody>
          <a:bodyPr/>
          <a:lstStyle/>
          <a:p>
            <a:r>
              <a:rPr lang="pt-PT" dirty="0"/>
              <a:t>Guide-curve method – example (Oliveira, 1985)</a:t>
            </a:r>
          </a:p>
          <a:p>
            <a:pPr lvl="1"/>
            <a:r>
              <a:rPr lang="pt-PT" dirty="0"/>
              <a:t>Oliveira (1985) fitted the following guide-curve to data from temporary plots measured in maritime pine stands in the mountain and </a:t>
            </a:r>
            <a:r>
              <a:rPr lang="pt-PT" dirty="0" err="1"/>
              <a:t>sub-mountain</a:t>
            </a:r>
            <a:r>
              <a:rPr lang="pt-PT" dirty="0"/>
              <a:t> </a:t>
            </a:r>
            <a:r>
              <a:rPr lang="pt-PT" dirty="0" err="1"/>
              <a:t>region</a:t>
            </a:r>
            <a:endParaRPr lang="en-US" dirty="0"/>
          </a:p>
          <a:p>
            <a:pPr lvl="1"/>
            <a:endParaRPr lang="pt-PT" dirty="0"/>
          </a:p>
        </p:txBody>
      </p:sp>
      <p:sp>
        <p:nvSpPr>
          <p:cNvPr id="157701" name="Rectangle 5"/>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7703" name="Rectangle 7"/>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7706" name="Rectangle 10"/>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Effect transition="in" filter="wipe(left)">
                                      <p:cBhvr>
                                        <p:cTn id="7" dur="5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pt-PT" dirty="0"/>
              <a:t>Methods for SICs development</a:t>
            </a:r>
            <a:endParaRPr lang="en-US" dirty="0"/>
          </a:p>
        </p:txBody>
      </p:sp>
      <p:sp>
        <p:nvSpPr>
          <p:cNvPr id="158723" name="Rectangle 3"/>
          <p:cNvSpPr>
            <a:spLocks noGrp="1" noChangeArrowheads="1"/>
          </p:cNvSpPr>
          <p:nvPr>
            <p:ph type="body" idx="1"/>
          </p:nvPr>
        </p:nvSpPr>
        <p:spPr/>
        <p:txBody>
          <a:bodyPr/>
          <a:lstStyle/>
          <a:p>
            <a:r>
              <a:rPr lang="pt-PT" dirty="0"/>
              <a:t>Guide-curve – Oliveira (1985)</a:t>
            </a:r>
          </a:p>
          <a:p>
            <a:pPr lvl="1"/>
            <a:endParaRPr lang="pt-PT" dirty="0"/>
          </a:p>
        </p:txBody>
      </p:sp>
      <p:sp>
        <p:nvSpPr>
          <p:cNvPr id="158724"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8726" name="Rectangle 6"/>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8729" name="Rectangle 9"/>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8732" name="Text Box 12"/>
          <p:cNvSpPr txBox="1">
            <a:spLocks noChangeArrowheads="1"/>
          </p:cNvSpPr>
          <p:nvPr/>
        </p:nvSpPr>
        <p:spPr bwMode="auto">
          <a:xfrm>
            <a:off x="7141049" y="3100911"/>
            <a:ext cx="2880185"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square">
            <a:spAutoFit/>
          </a:bodyPr>
          <a:lstStyle/>
          <a:p>
            <a:pPr lvl="1" algn="l"/>
            <a:r>
              <a:rPr lang="pt-PT" sz="2000" b="1" dirty="0">
                <a:solidFill>
                  <a:srgbClr val="333333"/>
                </a:solidFill>
                <a:latin typeface="Trebuchet MS" pitchFamily="34" charset="0"/>
              </a:rPr>
              <a:t>Site index of the guide-curve (base age 40 years) is 18.744 m</a:t>
            </a:r>
            <a:endParaRPr lang="en-US" sz="2000" b="1" dirty="0">
              <a:solidFill>
                <a:srgbClr val="333333"/>
              </a:solidFill>
              <a:latin typeface="Trebuchet MS" pitchFamily="34" charset="0"/>
            </a:endParaRPr>
          </a:p>
        </p:txBody>
      </p:sp>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398" y="2492896"/>
            <a:ext cx="4386651" cy="3780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ssolve">
                                      <p:cBhvr>
                                        <p:cTn id="7" dur="5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2"/>
                                        </p:tgtEl>
                                        <p:attrNameLst>
                                          <p:attrName>style.visibility</p:attrName>
                                        </p:attrNameLst>
                                      </p:cBhvr>
                                      <p:to>
                                        <p:strVal val="visible"/>
                                      </p:to>
                                    </p:set>
                                    <p:animEffect transition="in" filter="wipe(left)">
                                      <p:cBhvr>
                                        <p:cTn id="12" dur="500"/>
                                        <p:tgtEl>
                                          <p:spTgt spid="15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pt-PT" dirty="0"/>
              <a:t>Methods for SICs development</a:t>
            </a:r>
            <a:endParaRPr lang="en-US" dirty="0"/>
          </a:p>
        </p:txBody>
      </p:sp>
      <p:sp>
        <p:nvSpPr>
          <p:cNvPr id="157699" name="Rectangle 3"/>
          <p:cNvSpPr>
            <a:spLocks noGrp="1" noChangeArrowheads="1"/>
          </p:cNvSpPr>
          <p:nvPr>
            <p:ph type="body" idx="1"/>
          </p:nvPr>
        </p:nvSpPr>
        <p:spPr/>
        <p:txBody>
          <a:bodyPr/>
          <a:lstStyle/>
          <a:p>
            <a:r>
              <a:rPr lang="pt-PT" dirty="0"/>
              <a:t>Guide-curve method – example (Oliveira, 1985)</a:t>
            </a:r>
          </a:p>
          <a:p>
            <a:pPr lvl="1"/>
            <a:r>
              <a:rPr lang="pt-PT" dirty="0"/>
              <a:t>Oliveira (1985) fitted the following guide-curve to data from temporary plots measured in maritime pine stands in the mountain and sub-mountain region</a:t>
            </a:r>
            <a:r>
              <a:rPr lang="en-US" dirty="0"/>
              <a:t> :</a:t>
            </a:r>
          </a:p>
          <a:p>
            <a:pPr lvl="1"/>
            <a:endParaRPr lang="pt-PT" dirty="0"/>
          </a:p>
        </p:txBody>
      </p:sp>
      <p:sp>
        <p:nvSpPr>
          <p:cNvPr id="157701" name="Rectangle 5"/>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7703" name="Rectangle 7"/>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57702" name="Object 6"/>
          <p:cNvGraphicFramePr>
            <a:graphicFrameLocks noChangeAspect="1"/>
          </p:cNvGraphicFramePr>
          <p:nvPr>
            <p:extLst>
              <p:ext uri="{D42A27DB-BD31-4B8C-83A1-F6EECF244321}">
                <p14:modId xmlns:p14="http://schemas.microsoft.com/office/powerpoint/2010/main" val="3383750411"/>
              </p:ext>
            </p:extLst>
          </p:nvPr>
        </p:nvGraphicFramePr>
        <p:xfrm>
          <a:off x="4256088" y="3694113"/>
          <a:ext cx="3536950" cy="709612"/>
        </p:xfrm>
        <a:graphic>
          <a:graphicData uri="http://schemas.openxmlformats.org/presentationml/2006/ole">
            <mc:AlternateContent xmlns:mc="http://schemas.openxmlformats.org/markup-compatibility/2006">
              <mc:Choice xmlns:v="urn:schemas-microsoft-com:vml" Requires="v">
                <p:oleObj spid="_x0000_s170016" name="Equation" r:id="rId3" imgW="1790640" imgH="355320" progId="Equation.3">
                  <p:embed/>
                </p:oleObj>
              </mc:Choice>
              <mc:Fallback>
                <p:oleObj name="Equation" r:id="rId3" imgW="1790640" imgH="355320" progId="Equation.3">
                  <p:embed/>
                  <p:pic>
                    <p:nvPicPr>
                      <p:cNvPr id="0" name=""/>
                      <p:cNvPicPr>
                        <a:picLocks noChangeAspect="1" noChangeArrowheads="1"/>
                      </p:cNvPicPr>
                      <p:nvPr/>
                    </p:nvPicPr>
                    <p:blipFill>
                      <a:blip r:embed="rId4"/>
                      <a:srcRect/>
                      <a:stretch>
                        <a:fillRect/>
                      </a:stretch>
                    </p:blipFill>
                    <p:spPr bwMode="auto">
                      <a:xfrm>
                        <a:off x="4256088" y="3694113"/>
                        <a:ext cx="3536950"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4" name="AutoShape 8"/>
          <p:cNvSpPr>
            <a:spLocks noChangeArrowheads="1"/>
          </p:cNvSpPr>
          <p:nvPr/>
        </p:nvSpPr>
        <p:spPr bwMode="auto">
          <a:xfrm>
            <a:off x="5880100" y="4441190"/>
            <a:ext cx="431800" cy="431800"/>
          </a:xfrm>
          <a:prstGeom prst="downArrow">
            <a:avLst>
              <a:gd name="adj1" fmla="val 50000"/>
              <a:gd name="adj2" fmla="val 25000"/>
            </a:avLst>
          </a:prstGeom>
          <a:solidFill>
            <a:srgbClr val="006600"/>
          </a:solidFill>
          <a:ln w="9525">
            <a:solidFill>
              <a:srgbClr val="009900"/>
            </a:solidFill>
            <a:miter lim="800000"/>
            <a:headEnd/>
            <a:tailEn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157706" name="Rectangle 10"/>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57705" name="Object 9"/>
          <p:cNvGraphicFramePr>
            <a:graphicFrameLocks noChangeAspect="1"/>
          </p:cNvGraphicFramePr>
          <p:nvPr>
            <p:extLst>
              <p:ext uri="{D42A27DB-BD31-4B8C-83A1-F6EECF244321}">
                <p14:modId xmlns:p14="http://schemas.microsoft.com/office/powerpoint/2010/main" val="1645620439"/>
              </p:ext>
            </p:extLst>
          </p:nvPr>
        </p:nvGraphicFramePr>
        <p:xfrm>
          <a:off x="4371975" y="5157193"/>
          <a:ext cx="3448050" cy="809625"/>
        </p:xfrm>
        <a:graphic>
          <a:graphicData uri="http://schemas.openxmlformats.org/presentationml/2006/ole">
            <mc:AlternateContent xmlns:mc="http://schemas.openxmlformats.org/markup-compatibility/2006">
              <mc:Choice xmlns:v="urn:schemas-microsoft-com:vml" Requires="v">
                <p:oleObj spid="_x0000_s170017" name="Equation" r:id="rId5" imgW="1739900" imgH="406400" progId="Equation.3">
                  <p:embed/>
                </p:oleObj>
              </mc:Choice>
              <mc:Fallback>
                <p:oleObj name="Equation" r:id="rId5" imgW="17399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75" y="5157193"/>
                        <a:ext cx="34480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11969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Effect transition="in" filter="wipe(left)">
                                      <p:cBhvr>
                                        <p:cTn id="7" dur="500"/>
                                        <p:tgtEl>
                                          <p:spTgt spid="157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dissolve">
                                      <p:cBhvr>
                                        <p:cTn id="12" dur="500"/>
                                        <p:tgtEl>
                                          <p:spTgt spid="1577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7704"/>
                                        </p:tgtEl>
                                        <p:attrNameLst>
                                          <p:attrName>style.visibility</p:attrName>
                                        </p:attrNameLst>
                                      </p:cBhvr>
                                      <p:to>
                                        <p:strVal val="visible"/>
                                      </p:to>
                                    </p:set>
                                    <p:animEffect transition="in" filter="wipe(up)">
                                      <p:cBhvr>
                                        <p:cTn id="17" dur="500"/>
                                        <p:tgtEl>
                                          <p:spTgt spid="1577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7705"/>
                                        </p:tgtEl>
                                        <p:attrNameLst>
                                          <p:attrName>style.visibility</p:attrName>
                                        </p:attrNameLst>
                                      </p:cBhvr>
                                      <p:to>
                                        <p:strVal val="visible"/>
                                      </p:to>
                                    </p:set>
                                    <p:animEffect transition="in" filter="dissolve">
                                      <p:cBhvr>
                                        <p:cTn id="22" dur="5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pt-PT" dirty="0"/>
              <a:t>What is the site?</a:t>
            </a:r>
            <a:endParaRPr lang="en-US" dirty="0"/>
          </a:p>
        </p:txBody>
      </p:sp>
      <p:sp>
        <p:nvSpPr>
          <p:cNvPr id="142339" name="Rectangle 3"/>
          <p:cNvSpPr>
            <a:spLocks noGrp="1" noChangeArrowheads="1"/>
          </p:cNvSpPr>
          <p:nvPr>
            <p:ph type="body" idx="1"/>
          </p:nvPr>
        </p:nvSpPr>
        <p:spPr/>
        <p:txBody>
          <a:bodyPr/>
          <a:lstStyle/>
          <a:p>
            <a:r>
              <a:rPr lang="pt-PT" dirty="0"/>
              <a:t>Site refers to “an area considered in terms of its environment, particularly as this determines the type and quality of the vegetation the area can carry” (Society of American Forests 1971)</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pt-PT" dirty="0"/>
              <a:t>Methods for SICs development</a:t>
            </a:r>
            <a:endParaRPr lang="en-US" dirty="0"/>
          </a:p>
        </p:txBody>
      </p:sp>
      <p:sp>
        <p:nvSpPr>
          <p:cNvPr id="160771" name="Rectangle 3"/>
          <p:cNvSpPr>
            <a:spLocks noGrp="1" noChangeArrowheads="1"/>
          </p:cNvSpPr>
          <p:nvPr>
            <p:ph type="body" idx="1"/>
          </p:nvPr>
        </p:nvSpPr>
        <p:spPr/>
        <p:txBody>
          <a:bodyPr/>
          <a:lstStyle/>
          <a:p>
            <a:r>
              <a:rPr lang="en-US" dirty="0"/>
              <a:t>Obtaining a curve for site index S</a:t>
            </a:r>
          </a:p>
          <a:p>
            <a:pPr lvl="1"/>
            <a:endParaRPr lang="pt-PT" dirty="0"/>
          </a:p>
          <a:p>
            <a:pPr lvl="1"/>
            <a:endParaRPr lang="pt-PT" dirty="0"/>
          </a:p>
          <a:p>
            <a:pPr lvl="1"/>
            <a:endParaRPr lang="pt-PT" dirty="0"/>
          </a:p>
          <a:p>
            <a:pPr lvl="1"/>
            <a:r>
              <a:rPr lang="pt-PT" dirty="0"/>
              <a:t>Using the guide-curve fitted by Oliveira (1985):</a:t>
            </a:r>
          </a:p>
          <a:p>
            <a:pPr lvl="1"/>
            <a:endParaRPr lang="pt-PT" dirty="0"/>
          </a:p>
        </p:txBody>
      </p:sp>
      <p:sp>
        <p:nvSpPr>
          <p:cNvPr id="160772"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0773" name="Rectangle 5"/>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0774" name="Rectangle 6"/>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0775" name="Rectangle 7"/>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0777" name="Rectangle 9"/>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0780" name="Rectangle 12"/>
          <p:cNvSpPr>
            <a:spLocks noChangeArrowheads="1"/>
          </p:cNvSpPr>
          <p:nvPr/>
        </p:nvSpPr>
        <p:spPr bwMode="auto">
          <a:xfrm>
            <a:off x="6003635" y="28028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60779" name="Object 11"/>
          <p:cNvGraphicFramePr>
            <a:graphicFrameLocks noChangeAspect="1"/>
          </p:cNvGraphicFramePr>
          <p:nvPr>
            <p:extLst>
              <p:ext uri="{D42A27DB-BD31-4B8C-83A1-F6EECF244321}">
                <p14:modId xmlns:p14="http://schemas.microsoft.com/office/powerpoint/2010/main" val="168962355"/>
              </p:ext>
            </p:extLst>
          </p:nvPr>
        </p:nvGraphicFramePr>
        <p:xfrm>
          <a:off x="2982913" y="4791076"/>
          <a:ext cx="5808662" cy="1298575"/>
        </p:xfrm>
        <a:graphic>
          <a:graphicData uri="http://schemas.openxmlformats.org/presentationml/2006/ole">
            <mc:AlternateContent xmlns:mc="http://schemas.openxmlformats.org/markup-compatibility/2006">
              <mc:Choice xmlns:v="urn:schemas-microsoft-com:vml" Requires="v">
                <p:oleObj spid="_x0000_s160859" name="Equation" r:id="rId3" imgW="2908080" imgH="647640" progId="Equation.3">
                  <p:embed/>
                </p:oleObj>
              </mc:Choice>
              <mc:Fallback>
                <p:oleObj name="Equation" r:id="rId3" imgW="2908080" imgH="647640" progId="Equation.3">
                  <p:embed/>
                  <p:pic>
                    <p:nvPicPr>
                      <p:cNvPr id="0" name="Object 11"/>
                      <p:cNvPicPr>
                        <a:picLocks noChangeAspect="1" noChangeArrowheads="1"/>
                      </p:cNvPicPr>
                      <p:nvPr/>
                    </p:nvPicPr>
                    <p:blipFill>
                      <a:blip r:embed="rId4"/>
                      <a:srcRect/>
                      <a:stretch>
                        <a:fillRect/>
                      </a:stretch>
                    </p:blipFill>
                    <p:spPr bwMode="auto">
                      <a:xfrm>
                        <a:off x="2982913" y="4791076"/>
                        <a:ext cx="5808662"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9085728"/>
              </p:ext>
            </p:extLst>
          </p:nvPr>
        </p:nvGraphicFramePr>
        <p:xfrm>
          <a:off x="2274888" y="2600325"/>
          <a:ext cx="7493000" cy="1016000"/>
        </p:xfrm>
        <a:graphic>
          <a:graphicData uri="http://schemas.openxmlformats.org/presentationml/2006/ole">
            <mc:AlternateContent xmlns:mc="http://schemas.openxmlformats.org/markup-compatibility/2006">
              <mc:Choice xmlns:v="urn:schemas-microsoft-com:vml" Requires="v">
                <p:oleObj spid="_x0000_s160860" name="Equation" r:id="rId5" imgW="3746160" imgH="507960" progId="Equation.3">
                  <p:embed/>
                </p:oleObj>
              </mc:Choice>
              <mc:Fallback>
                <p:oleObj name="Equation" r:id="rId5" imgW="3746160" imgH="507960" progId="Equation.3">
                  <p:embed/>
                  <p:pic>
                    <p:nvPicPr>
                      <p:cNvPr id="0" name=""/>
                      <p:cNvPicPr/>
                      <p:nvPr/>
                    </p:nvPicPr>
                    <p:blipFill>
                      <a:blip r:embed="rId6"/>
                      <a:stretch>
                        <a:fillRect/>
                      </a:stretch>
                    </p:blipFill>
                    <p:spPr>
                      <a:xfrm>
                        <a:off x="2274888" y="2600325"/>
                        <a:ext cx="7493000" cy="10160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left)">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0771">
                                            <p:txEl>
                                              <p:pRg st="4" end="4"/>
                                            </p:txEl>
                                          </p:spTgt>
                                        </p:tgtEl>
                                        <p:attrNameLst>
                                          <p:attrName>style.visibility</p:attrName>
                                        </p:attrNameLst>
                                      </p:cBhvr>
                                      <p:to>
                                        <p:strVal val="visible"/>
                                      </p:to>
                                    </p:set>
                                    <p:animEffect transition="in" filter="wipe(left)">
                                      <p:cBhvr>
                                        <p:cTn id="17" dur="500"/>
                                        <p:tgtEl>
                                          <p:spTgt spid="160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0779"/>
                                        </p:tgtEl>
                                        <p:attrNameLst>
                                          <p:attrName>style.visibility</p:attrName>
                                        </p:attrNameLst>
                                      </p:cBhvr>
                                      <p:to>
                                        <p:strVal val="visible"/>
                                      </p:to>
                                    </p:set>
                                    <p:animEffect transition="in" filter="dissolve">
                                      <p:cBhvr>
                                        <p:cTn id="22" dur="500"/>
                                        <p:tgtEl>
                                          <p:spTgt spid="160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pt-PT" dirty="0"/>
              <a:t>Methods for SICs development</a:t>
            </a:r>
            <a:endParaRPr lang="en-US" dirty="0"/>
          </a:p>
        </p:txBody>
      </p:sp>
      <p:sp>
        <p:nvSpPr>
          <p:cNvPr id="161795" name="Rectangle 3"/>
          <p:cNvSpPr>
            <a:spLocks noGrp="1" noChangeArrowheads="1"/>
          </p:cNvSpPr>
          <p:nvPr>
            <p:ph type="body" idx="1"/>
          </p:nvPr>
        </p:nvSpPr>
        <p:spPr/>
        <p:txBody>
          <a:bodyPr/>
          <a:lstStyle/>
          <a:p>
            <a:r>
              <a:rPr lang="en-US" dirty="0"/>
              <a:t>Obtaining a curve for site index S (continuation)</a:t>
            </a:r>
          </a:p>
          <a:p>
            <a:pPr lvl="1"/>
            <a:r>
              <a:rPr lang="pt-PT" dirty="0"/>
              <a:t>Designating dominant height at age t by hdom:</a:t>
            </a:r>
          </a:p>
          <a:p>
            <a:pPr lvl="1"/>
            <a:endParaRPr lang="pt-PT" dirty="0"/>
          </a:p>
        </p:txBody>
      </p:sp>
      <p:sp>
        <p:nvSpPr>
          <p:cNvPr id="16179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797" name="Rectangle 5"/>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798" name="Rectangle 6"/>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799" name="Rectangle 7"/>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800" name="Rectangle 8"/>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801" name="Rectangle 9"/>
          <p:cNvSpPr>
            <a:spLocks noChangeArrowheads="1"/>
          </p:cNvSpPr>
          <p:nvPr/>
        </p:nvSpPr>
        <p:spPr bwMode="auto">
          <a:xfrm>
            <a:off x="6003635" y="28028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1804" name="Rectangle 12"/>
          <p:cNvSpPr>
            <a:spLocks noChangeArrowheads="1"/>
          </p:cNvSpPr>
          <p:nvPr/>
        </p:nvSpPr>
        <p:spPr bwMode="auto">
          <a:xfrm>
            <a:off x="6003635" y="29743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61803" name="Object 11"/>
          <p:cNvGraphicFramePr>
            <a:graphicFrameLocks noChangeAspect="1"/>
          </p:cNvGraphicFramePr>
          <p:nvPr>
            <p:extLst>
              <p:ext uri="{D42A27DB-BD31-4B8C-83A1-F6EECF244321}">
                <p14:modId xmlns:p14="http://schemas.microsoft.com/office/powerpoint/2010/main" val="2518530049"/>
              </p:ext>
            </p:extLst>
          </p:nvPr>
        </p:nvGraphicFramePr>
        <p:xfrm>
          <a:off x="4003676" y="3403601"/>
          <a:ext cx="3516313" cy="911225"/>
        </p:xfrm>
        <a:graphic>
          <a:graphicData uri="http://schemas.openxmlformats.org/presentationml/2006/ole">
            <mc:AlternateContent xmlns:mc="http://schemas.openxmlformats.org/markup-compatibility/2006">
              <mc:Choice xmlns:v="urn:schemas-microsoft-com:vml" Requires="v">
                <p:oleObj spid="_x0000_s161848" name="Equation" r:id="rId3" imgW="1777680" imgH="457200" progId="Equation.3">
                  <p:embed/>
                </p:oleObj>
              </mc:Choice>
              <mc:Fallback>
                <p:oleObj name="Equation" r:id="rId3" imgW="1777680" imgH="457200" progId="Equation.3">
                  <p:embed/>
                  <p:pic>
                    <p:nvPicPr>
                      <p:cNvPr id="0" name="Object 11"/>
                      <p:cNvPicPr>
                        <a:picLocks noChangeAspect="1" noChangeArrowheads="1"/>
                      </p:cNvPicPr>
                      <p:nvPr/>
                    </p:nvPicPr>
                    <p:blipFill>
                      <a:blip r:embed="rId4"/>
                      <a:srcRect/>
                      <a:stretch>
                        <a:fillRect/>
                      </a:stretch>
                    </p:blipFill>
                    <p:spPr bwMode="auto">
                      <a:xfrm>
                        <a:off x="4003676" y="3403601"/>
                        <a:ext cx="351631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Effect transition="in" filter="wipe(left)">
                                      <p:cBhvr>
                                        <p:cTn id="7" dur="500"/>
                                        <p:tgtEl>
                                          <p:spTgt spid="161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1803"/>
                                        </p:tgtEl>
                                        <p:attrNameLst>
                                          <p:attrName>style.visibility</p:attrName>
                                        </p:attrNameLst>
                                      </p:cBhvr>
                                      <p:to>
                                        <p:strVal val="visible"/>
                                      </p:to>
                                    </p:set>
                                    <p:animEffect transition="in" filter="dissolve">
                                      <p:cBhvr>
                                        <p:cTn id="12" dur="500"/>
                                        <p:tgtEl>
                                          <p:spTgt spid="16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pt-PT" dirty="0"/>
              <a:t>Methods for SICs development</a:t>
            </a:r>
            <a:endParaRPr lang="en-US" dirty="0"/>
          </a:p>
        </p:txBody>
      </p:sp>
      <p:sp>
        <p:nvSpPr>
          <p:cNvPr id="162819" name="Rectangle 3"/>
          <p:cNvSpPr>
            <a:spLocks noGrp="1" noChangeArrowheads="1"/>
          </p:cNvSpPr>
          <p:nvPr>
            <p:ph type="body" idx="1"/>
          </p:nvPr>
        </p:nvSpPr>
        <p:spPr/>
        <p:txBody>
          <a:bodyPr/>
          <a:lstStyle/>
          <a:p>
            <a:r>
              <a:rPr lang="pt-PT" dirty="0"/>
              <a:t>Obtaining the sheaf of curves – Oliveira (1985)</a:t>
            </a:r>
          </a:p>
          <a:p>
            <a:pPr lvl="1"/>
            <a:endParaRPr lang="pt-PT" dirty="0"/>
          </a:p>
        </p:txBody>
      </p:sp>
      <p:sp>
        <p:nvSpPr>
          <p:cNvPr id="162820"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1" name="Rectangle 5"/>
          <p:cNvSpPr>
            <a:spLocks noChangeArrowheads="1"/>
          </p:cNvSpPr>
          <p:nvPr/>
        </p:nvSpPr>
        <p:spPr bwMode="auto">
          <a:xfrm>
            <a:off x="6003635" y="30124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2" name="Rectangle 6"/>
          <p:cNvSpPr>
            <a:spLocks noChangeArrowheads="1"/>
          </p:cNvSpPr>
          <p:nvPr/>
        </p:nvSpPr>
        <p:spPr bwMode="auto">
          <a:xfrm>
            <a:off x="6003635" y="29933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3" name="Rectangle 7"/>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4" name="Rectangle 8"/>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5" name="Rectangle 9"/>
          <p:cNvSpPr>
            <a:spLocks noChangeArrowheads="1"/>
          </p:cNvSpPr>
          <p:nvPr/>
        </p:nvSpPr>
        <p:spPr bwMode="auto">
          <a:xfrm>
            <a:off x="6003635" y="280288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2826" name="Rectangle 10"/>
          <p:cNvSpPr>
            <a:spLocks noChangeArrowheads="1"/>
          </p:cNvSpPr>
          <p:nvPr/>
        </p:nvSpPr>
        <p:spPr bwMode="auto">
          <a:xfrm>
            <a:off x="6003635" y="29743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32" y="2502694"/>
            <a:ext cx="4832222" cy="391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dissolve">
                                      <p:cBhvr>
                                        <p:cTn id="7" dur="500"/>
                                        <p:tgtEl>
                                          <p:spTgt spid="16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pt-PT" dirty="0"/>
              <a:t>Methods for SICs development</a:t>
            </a:r>
            <a:endParaRPr lang="en-US" dirty="0"/>
          </a:p>
        </p:txBody>
      </p:sp>
      <p:sp>
        <p:nvSpPr>
          <p:cNvPr id="154627" name="Rectangle 3"/>
          <p:cNvSpPr>
            <a:spLocks noGrp="1" noChangeArrowheads="1"/>
          </p:cNvSpPr>
          <p:nvPr>
            <p:ph type="body" idx="1"/>
          </p:nvPr>
        </p:nvSpPr>
        <p:spPr/>
        <p:txBody>
          <a:bodyPr/>
          <a:lstStyle/>
          <a:p>
            <a:r>
              <a:rPr lang="pt-PT" dirty="0"/>
              <a:t>Parameter prediction method</a:t>
            </a:r>
          </a:p>
          <a:p>
            <a:pPr lvl="1"/>
            <a:endParaRPr lang="pt-PT" sz="600" dirty="0"/>
          </a:p>
          <a:p>
            <a:pPr lvl="1"/>
            <a:r>
              <a:rPr lang="pt-PT" dirty="0"/>
              <a:t>This method can only be used when there is a set of long term growth series</a:t>
            </a:r>
          </a:p>
          <a:p>
            <a:pPr lvl="1"/>
            <a:r>
              <a:rPr lang="pt-PT" dirty="0"/>
              <a:t>Therefore it has been essentially applied with stem </a:t>
            </a:r>
            <a:r>
              <a:rPr lang="pt-PT" dirty="0" err="1"/>
              <a:t>analysis</a:t>
            </a:r>
            <a:r>
              <a:rPr lang="pt-PT" dirty="0"/>
              <a:t> data</a:t>
            </a:r>
          </a:p>
          <a:p>
            <a:pPr lvl="1"/>
            <a:r>
              <a:rPr lang="en-US" dirty="0"/>
              <a:t>It is equivalent to modelling a family of curves by </a:t>
            </a:r>
            <a:r>
              <a:rPr lang="en-US" dirty="0">
                <a:solidFill>
                  <a:srgbClr val="009900"/>
                </a:solidFill>
              </a:rPr>
              <a:t>expressing the parameters as a function of stand/site variables</a:t>
            </a:r>
            <a:endParaRPr lang="pt-PT" dirty="0">
              <a:solidFill>
                <a:srgbClr val="0099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wipe(left)">
                                      <p:cBhvr>
                                        <p:cTn id="7" dur="500"/>
                                        <p:tgtEl>
                                          <p:spTgt spid="154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4627">
                                            <p:txEl>
                                              <p:pRg st="2" end="2"/>
                                            </p:txEl>
                                          </p:spTgt>
                                        </p:tgtEl>
                                        <p:attrNameLst>
                                          <p:attrName>style.visibility</p:attrName>
                                        </p:attrNameLst>
                                      </p:cBhvr>
                                      <p:to>
                                        <p:strVal val="visible"/>
                                      </p:to>
                                    </p:set>
                                    <p:animEffect transition="in" filter="wipe(left)">
                                      <p:cBhvr>
                                        <p:cTn id="12" dur="500"/>
                                        <p:tgtEl>
                                          <p:spTgt spid="154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4627">
                                            <p:txEl>
                                              <p:pRg st="3" end="3"/>
                                            </p:txEl>
                                          </p:spTgt>
                                        </p:tgtEl>
                                        <p:attrNameLst>
                                          <p:attrName>style.visibility</p:attrName>
                                        </p:attrNameLst>
                                      </p:cBhvr>
                                      <p:to>
                                        <p:strVal val="visible"/>
                                      </p:to>
                                    </p:set>
                                    <p:animEffect transition="in" filter="wipe(left)">
                                      <p:cBhvr>
                                        <p:cTn id="17" dur="500"/>
                                        <p:tgtEl>
                                          <p:spTgt spid="154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4627">
                                            <p:txEl>
                                              <p:pRg st="4" end="4"/>
                                            </p:txEl>
                                          </p:spTgt>
                                        </p:tgtEl>
                                        <p:attrNameLst>
                                          <p:attrName>style.visibility</p:attrName>
                                        </p:attrNameLst>
                                      </p:cBhvr>
                                      <p:to>
                                        <p:strVal val="visible"/>
                                      </p:to>
                                    </p:set>
                                    <p:animEffect transition="in" filter="wipe(left)">
                                      <p:cBhvr>
                                        <p:cTn id="22" dur="500"/>
                                        <p:tgtEl>
                                          <p:spTgt spid="154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pt-PT" dirty="0"/>
              <a:t>Methods for SICs development</a:t>
            </a:r>
            <a:endParaRPr lang="en-US" dirty="0"/>
          </a:p>
        </p:txBody>
      </p:sp>
      <p:sp>
        <p:nvSpPr>
          <p:cNvPr id="163843" name="Rectangle 3"/>
          <p:cNvSpPr>
            <a:spLocks noGrp="1" noChangeArrowheads="1"/>
          </p:cNvSpPr>
          <p:nvPr>
            <p:ph type="body" idx="1"/>
          </p:nvPr>
        </p:nvSpPr>
        <p:spPr/>
        <p:txBody>
          <a:bodyPr/>
          <a:lstStyle/>
          <a:p>
            <a:r>
              <a:rPr lang="pt-PT" dirty="0"/>
              <a:t>Parameter prediction method</a:t>
            </a:r>
          </a:p>
          <a:p>
            <a:pPr lvl="1"/>
            <a:r>
              <a:rPr lang="pt-PT" dirty="0" err="1"/>
              <a:t>It</a:t>
            </a:r>
            <a:r>
              <a:rPr lang="pt-PT" dirty="0"/>
              <a:t> was developed on purpose to obtain polymorphic site index curves</a:t>
            </a:r>
          </a:p>
          <a:p>
            <a:pPr lvl="1"/>
            <a:r>
              <a:rPr lang="pt-PT" dirty="0"/>
              <a:t>It </a:t>
            </a:r>
            <a:r>
              <a:rPr lang="pt-PT" dirty="0" err="1"/>
              <a:t>implies</a:t>
            </a:r>
            <a:r>
              <a:rPr lang="pt-PT" dirty="0"/>
              <a:t> 4 stages:</a:t>
            </a:r>
            <a:endParaRPr lang="en-US" dirty="0"/>
          </a:p>
          <a:p>
            <a:pPr lvl="2"/>
            <a:r>
              <a:rPr lang="pt-PT" dirty="0"/>
              <a:t>Estimating S for each tree/plot</a:t>
            </a:r>
          </a:p>
          <a:p>
            <a:pPr lvl="2"/>
            <a:r>
              <a:rPr lang="pt-PT" dirty="0"/>
              <a:t>Fitting the growth curve to the data from each tree/plot</a:t>
            </a:r>
          </a:p>
          <a:p>
            <a:pPr lvl="2"/>
            <a:r>
              <a:rPr lang="pt-PT" dirty="0"/>
              <a:t>Establish the relationship between the parameters obtained for each tree/plot and the </a:t>
            </a:r>
            <a:r>
              <a:rPr lang="pt-PT" dirty="0" err="1"/>
              <a:t>respective</a:t>
            </a:r>
            <a:r>
              <a:rPr lang="pt-PT" dirty="0"/>
              <a:t> S</a:t>
            </a:r>
          </a:p>
          <a:p>
            <a:pPr lvl="2"/>
            <a:r>
              <a:rPr lang="en-US" dirty="0"/>
              <a:t>Fit the final model with some parameter(s) expressed as a function of S</a:t>
            </a: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wipe(left)">
                                      <p:cBhvr>
                                        <p:cTn id="7" dur="500"/>
                                        <p:tgtEl>
                                          <p:spTgt spid="163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43">
                                            <p:txEl>
                                              <p:pRg st="2" end="2"/>
                                            </p:txEl>
                                          </p:spTgt>
                                        </p:tgtEl>
                                        <p:attrNameLst>
                                          <p:attrName>style.visibility</p:attrName>
                                        </p:attrNameLst>
                                      </p:cBhvr>
                                      <p:to>
                                        <p:strVal val="visible"/>
                                      </p:to>
                                    </p:set>
                                    <p:animEffect transition="in" filter="wipe(left)">
                                      <p:cBhvr>
                                        <p:cTn id="12" dur="500"/>
                                        <p:tgtEl>
                                          <p:spTgt spid="163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43">
                                            <p:txEl>
                                              <p:pRg st="3" end="3"/>
                                            </p:txEl>
                                          </p:spTgt>
                                        </p:tgtEl>
                                        <p:attrNameLst>
                                          <p:attrName>style.visibility</p:attrName>
                                        </p:attrNameLst>
                                      </p:cBhvr>
                                      <p:to>
                                        <p:strVal val="visible"/>
                                      </p:to>
                                    </p:set>
                                    <p:animEffect transition="in" filter="wipe(left)">
                                      <p:cBhvr>
                                        <p:cTn id="17" dur="500"/>
                                        <p:tgtEl>
                                          <p:spTgt spid="163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843">
                                            <p:txEl>
                                              <p:pRg st="4" end="4"/>
                                            </p:txEl>
                                          </p:spTgt>
                                        </p:tgtEl>
                                        <p:attrNameLst>
                                          <p:attrName>style.visibility</p:attrName>
                                        </p:attrNameLst>
                                      </p:cBhvr>
                                      <p:to>
                                        <p:strVal val="visible"/>
                                      </p:to>
                                    </p:set>
                                    <p:animEffect transition="in" filter="wipe(left)">
                                      <p:cBhvr>
                                        <p:cTn id="22" dur="500"/>
                                        <p:tgtEl>
                                          <p:spTgt spid="163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843">
                                            <p:txEl>
                                              <p:pRg st="5" end="5"/>
                                            </p:txEl>
                                          </p:spTgt>
                                        </p:tgtEl>
                                        <p:attrNameLst>
                                          <p:attrName>style.visibility</p:attrName>
                                        </p:attrNameLst>
                                      </p:cBhvr>
                                      <p:to>
                                        <p:strVal val="visible"/>
                                      </p:to>
                                    </p:set>
                                    <p:animEffect transition="in" filter="wipe(left)">
                                      <p:cBhvr>
                                        <p:cTn id="27" dur="500"/>
                                        <p:tgtEl>
                                          <p:spTgt spid="1638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843">
                                            <p:txEl>
                                              <p:pRg st="6" end="6"/>
                                            </p:txEl>
                                          </p:spTgt>
                                        </p:tgtEl>
                                        <p:attrNameLst>
                                          <p:attrName>style.visibility</p:attrName>
                                        </p:attrNameLst>
                                      </p:cBhvr>
                                      <p:to>
                                        <p:strVal val="visible"/>
                                      </p:to>
                                    </p:set>
                                    <p:animEffect transition="in" filter="wipe(left)">
                                      <p:cBhvr>
                                        <p:cTn id="32"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pt-PT" dirty="0"/>
              <a:t>Methods for SICs development</a:t>
            </a:r>
            <a:endParaRPr lang="en-US" dirty="0"/>
          </a:p>
        </p:txBody>
      </p:sp>
      <p:sp>
        <p:nvSpPr>
          <p:cNvPr id="164867" name="Rectangle 3"/>
          <p:cNvSpPr>
            <a:spLocks noGrp="1" noChangeArrowheads="1"/>
          </p:cNvSpPr>
          <p:nvPr>
            <p:ph type="body" idx="1"/>
          </p:nvPr>
        </p:nvSpPr>
        <p:spPr/>
        <p:txBody>
          <a:bodyPr/>
          <a:lstStyle/>
          <a:p>
            <a:r>
              <a:rPr lang="pt-PT" dirty="0"/>
              <a:t>Parameter prediction method</a:t>
            </a:r>
          </a:p>
          <a:p>
            <a:pPr lvl="1"/>
            <a:endParaRPr lang="pt-PT" sz="600" dirty="0"/>
          </a:p>
          <a:p>
            <a:pPr lvl="1"/>
            <a:r>
              <a:rPr lang="pt-PT" dirty="0"/>
              <a:t>This method has some disadvantages:</a:t>
            </a:r>
            <a:r>
              <a:rPr lang="en-US" dirty="0"/>
              <a:t> </a:t>
            </a:r>
          </a:p>
          <a:p>
            <a:pPr lvl="2"/>
            <a:r>
              <a:rPr lang="pt-PT" dirty="0"/>
              <a:t>The curves do not pass through the </a:t>
            </a:r>
            <a:r>
              <a:rPr lang="pt-PT" dirty="0" err="1"/>
              <a:t>point</a:t>
            </a:r>
            <a:r>
              <a:rPr lang="pt-PT" dirty="0"/>
              <a:t> (base age, S ). But it is possible to force the model to do so</a:t>
            </a:r>
          </a:p>
          <a:p>
            <a:pPr lvl="2"/>
            <a:r>
              <a:rPr lang="pt-PT" dirty="0"/>
              <a:t>The curves are dependent from the selected base age, they will need to be refitted it a new base age is selected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animEffect transition="in" filter="wipe(left)">
                                      <p:cBhvr>
                                        <p:cTn id="7" dur="500"/>
                                        <p:tgtEl>
                                          <p:spTgt spid="1648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4867">
                                            <p:txEl>
                                              <p:pRg st="3" end="3"/>
                                            </p:txEl>
                                          </p:spTgt>
                                        </p:tgtEl>
                                        <p:attrNameLst>
                                          <p:attrName>style.visibility</p:attrName>
                                        </p:attrNameLst>
                                      </p:cBhvr>
                                      <p:to>
                                        <p:strVal val="visible"/>
                                      </p:to>
                                    </p:set>
                                    <p:animEffect transition="in" filter="wipe(left)">
                                      <p:cBhvr>
                                        <p:cTn id="12" dur="500"/>
                                        <p:tgtEl>
                                          <p:spTgt spid="1648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animEffect transition="in" filter="wipe(left)">
                                      <p:cBhvr>
                                        <p:cTn id="1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pt-PT" dirty="0"/>
              <a:t>Methods for SICs development</a:t>
            </a:r>
            <a:endParaRPr lang="en-US" dirty="0"/>
          </a:p>
        </p:txBody>
      </p:sp>
      <p:sp>
        <p:nvSpPr>
          <p:cNvPr id="155651" name="Rectangle 3"/>
          <p:cNvSpPr>
            <a:spLocks noGrp="1" noChangeArrowheads="1"/>
          </p:cNvSpPr>
          <p:nvPr>
            <p:ph type="body" idx="1"/>
          </p:nvPr>
        </p:nvSpPr>
        <p:spPr/>
        <p:txBody>
          <a:bodyPr/>
          <a:lstStyle/>
          <a:p>
            <a:r>
              <a:rPr lang="pt-PT" dirty="0"/>
              <a:t>Difference equations</a:t>
            </a:r>
          </a:p>
          <a:p>
            <a:pPr lvl="1"/>
            <a:endParaRPr lang="pt-PT" sz="600" dirty="0"/>
          </a:p>
          <a:p>
            <a:pPr lvl="1"/>
            <a:r>
              <a:rPr lang="pt-PT" dirty="0"/>
              <a:t>If the data set includes at least two remeasurements from each plot, it is </a:t>
            </a:r>
            <a:r>
              <a:rPr lang="pt-PT" dirty="0" err="1"/>
              <a:t>possible</a:t>
            </a:r>
            <a:r>
              <a:rPr lang="pt-PT" dirty="0"/>
              <a:t> to </a:t>
            </a:r>
            <a:r>
              <a:rPr lang="pt-PT" dirty="0" err="1"/>
              <a:t>fit</a:t>
            </a:r>
            <a:r>
              <a:rPr lang="pt-PT" dirty="0"/>
              <a:t> growth functions in the difference </a:t>
            </a:r>
            <a:r>
              <a:rPr lang="pt-PT" dirty="0" err="1"/>
              <a:t>equation</a:t>
            </a:r>
            <a:r>
              <a:rPr lang="pt-PT" dirty="0"/>
              <a:t> </a:t>
            </a:r>
            <a:r>
              <a:rPr lang="pt-PT" dirty="0" err="1"/>
              <a:t>form</a:t>
            </a:r>
            <a:endParaRPr lang="pt-PT" dirty="0"/>
          </a:p>
          <a:p>
            <a:pPr lvl="1"/>
            <a:r>
              <a:rPr lang="pt-PT" dirty="0"/>
              <a:t>The existence of long term growth series is an advantage as in this way the data has more  information about the curve shape</a:t>
            </a:r>
          </a:p>
          <a:p>
            <a:pPr lvl="1"/>
            <a:r>
              <a:rPr lang="pt-PT" dirty="0"/>
              <a:t>There are several methods to fit difference equations (self-referencing curves) to growth data but they are out of the scope of this course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ipe(left)">
                                      <p:cBhvr>
                                        <p:cTn id="7" dur="500"/>
                                        <p:tgtEl>
                                          <p:spTgt spid="155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651">
                                            <p:txEl>
                                              <p:pRg st="2" end="2"/>
                                            </p:txEl>
                                          </p:spTgt>
                                        </p:tgtEl>
                                        <p:attrNameLst>
                                          <p:attrName>style.visibility</p:attrName>
                                        </p:attrNameLst>
                                      </p:cBhvr>
                                      <p:to>
                                        <p:strVal val="visible"/>
                                      </p:to>
                                    </p:set>
                                    <p:animEffect transition="in" filter="wipe(left)">
                                      <p:cBhvr>
                                        <p:cTn id="12" dur="500"/>
                                        <p:tgtEl>
                                          <p:spTgt spid="155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5651">
                                            <p:txEl>
                                              <p:pRg st="3" end="3"/>
                                            </p:txEl>
                                          </p:spTgt>
                                        </p:tgtEl>
                                        <p:attrNameLst>
                                          <p:attrName>style.visibility</p:attrName>
                                        </p:attrNameLst>
                                      </p:cBhvr>
                                      <p:to>
                                        <p:strVal val="visible"/>
                                      </p:to>
                                    </p:set>
                                    <p:animEffect transition="in" filter="wipe(left)">
                                      <p:cBhvr>
                                        <p:cTn id="17" dur="500"/>
                                        <p:tgtEl>
                                          <p:spTgt spid="155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5651">
                                            <p:txEl>
                                              <p:pRg st="4" end="4"/>
                                            </p:txEl>
                                          </p:spTgt>
                                        </p:tgtEl>
                                        <p:attrNameLst>
                                          <p:attrName>style.visibility</p:attrName>
                                        </p:attrNameLst>
                                      </p:cBhvr>
                                      <p:to>
                                        <p:strVal val="visible"/>
                                      </p:to>
                                    </p:set>
                                    <p:animEffect transition="in" filter="wipe(left)">
                                      <p:cBhvr>
                                        <p:cTn id="22" dur="500"/>
                                        <p:tgtEl>
                                          <p:spTgt spid="155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pt-PT" dirty="0"/>
              <a:t>Methods for SICs development</a:t>
            </a:r>
            <a:endParaRPr lang="en-US" dirty="0"/>
          </a:p>
        </p:txBody>
      </p:sp>
      <p:sp>
        <p:nvSpPr>
          <p:cNvPr id="165891" name="Rectangle 3"/>
          <p:cNvSpPr>
            <a:spLocks noGrp="1" noChangeArrowheads="1"/>
          </p:cNvSpPr>
          <p:nvPr>
            <p:ph type="body" idx="1"/>
          </p:nvPr>
        </p:nvSpPr>
        <p:spPr/>
        <p:txBody>
          <a:bodyPr/>
          <a:lstStyle/>
          <a:p>
            <a:r>
              <a:rPr lang="pt-PT" dirty="0"/>
              <a:t>Difference equations – example with the </a:t>
            </a:r>
            <a:r>
              <a:rPr lang="pt-PT" dirty="0" err="1"/>
              <a:t>Lundqvist</a:t>
            </a:r>
            <a:r>
              <a:rPr lang="pt-PT" dirty="0"/>
              <a:t> </a:t>
            </a:r>
            <a:r>
              <a:rPr lang="pt-PT" dirty="0" err="1"/>
              <a:t>function</a:t>
            </a:r>
            <a:endParaRPr lang="pt-PT" dirty="0"/>
          </a:p>
          <a:p>
            <a:pPr lvl="1"/>
            <a:endParaRPr lang="pt-PT" sz="600" dirty="0"/>
          </a:p>
          <a:p>
            <a:pPr lvl="1"/>
            <a:endParaRPr lang="pt-PT" dirty="0"/>
          </a:p>
        </p:txBody>
      </p:sp>
      <p:sp>
        <p:nvSpPr>
          <p:cNvPr id="165893" name="Rectangle 5"/>
          <p:cNvSpPr>
            <a:spLocks noChangeArrowheads="1"/>
          </p:cNvSpPr>
          <p:nvPr/>
        </p:nvSpPr>
        <p:spPr bwMode="auto">
          <a:xfrm>
            <a:off x="6003635" y="2893369"/>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65892" name="Object 4"/>
          <p:cNvGraphicFramePr>
            <a:graphicFrameLocks noChangeAspect="1"/>
          </p:cNvGraphicFramePr>
          <p:nvPr>
            <p:extLst>
              <p:ext uri="{D42A27DB-BD31-4B8C-83A1-F6EECF244321}">
                <p14:modId xmlns:p14="http://schemas.microsoft.com/office/powerpoint/2010/main" val="744062656"/>
              </p:ext>
            </p:extLst>
          </p:nvPr>
        </p:nvGraphicFramePr>
        <p:xfrm>
          <a:off x="2681289" y="2816933"/>
          <a:ext cx="6884987" cy="1096963"/>
        </p:xfrm>
        <a:graphic>
          <a:graphicData uri="http://schemas.openxmlformats.org/presentationml/2006/ole">
            <mc:AlternateContent xmlns:mc="http://schemas.openxmlformats.org/markup-compatibility/2006">
              <mc:Choice xmlns:v="urn:schemas-microsoft-com:vml" Requires="v">
                <p:oleObj spid="_x0000_s165982" name="Equation" r:id="rId3" imgW="3822480" imgH="609480" progId="Equation.3">
                  <p:embed/>
                </p:oleObj>
              </mc:Choice>
              <mc:Fallback>
                <p:oleObj name="Equation" r:id="rId3" imgW="3822480" imgH="609480" progId="Equation.3">
                  <p:embed/>
                  <p:pic>
                    <p:nvPicPr>
                      <p:cNvPr id="0" name="Object 4"/>
                      <p:cNvPicPr>
                        <a:picLocks noChangeAspect="1" noChangeArrowheads="1"/>
                      </p:cNvPicPr>
                      <p:nvPr/>
                    </p:nvPicPr>
                    <p:blipFill>
                      <a:blip r:embed="rId4"/>
                      <a:srcRect/>
                      <a:stretch>
                        <a:fillRect/>
                      </a:stretch>
                    </p:blipFill>
                    <p:spPr bwMode="auto">
                      <a:xfrm>
                        <a:off x="2681289" y="2816933"/>
                        <a:ext cx="6884987"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5" name="Rectangle 7"/>
          <p:cNvSpPr>
            <a:spLocks noChangeArrowheads="1"/>
          </p:cNvSpPr>
          <p:nvPr/>
        </p:nvSpPr>
        <p:spPr bwMode="auto">
          <a:xfrm>
            <a:off x="1830693" y="4022105"/>
            <a:ext cx="8610600" cy="2433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16000"/>
          <a:lstStyle/>
          <a:p>
            <a:pPr marL="342900" indent="-342900" algn="just">
              <a:spcBef>
                <a:spcPct val="50000"/>
              </a:spcBef>
              <a:buClr>
                <a:srgbClr val="009900"/>
              </a:buClr>
              <a:buFont typeface="Marlett" pitchFamily="2" charset="2"/>
              <a:buChar char="r"/>
            </a:pPr>
            <a:r>
              <a:rPr lang="pt-PT" b="1" dirty="0">
                <a:solidFill>
                  <a:schemeClr val="tx1">
                    <a:lumMod val="50000"/>
                    <a:lumOff val="50000"/>
                  </a:schemeClr>
                </a:solidFill>
                <a:latin typeface="Trebuchet MS" pitchFamily="34" charset="0"/>
              </a:rPr>
              <a:t>By making t</a:t>
            </a:r>
            <a:r>
              <a:rPr lang="pt-PT" b="1" baseline="-25000" dirty="0">
                <a:solidFill>
                  <a:schemeClr val="tx1">
                    <a:lumMod val="50000"/>
                    <a:lumOff val="50000"/>
                  </a:schemeClr>
                </a:solidFill>
                <a:latin typeface="Trebuchet MS" pitchFamily="34" charset="0"/>
              </a:rPr>
              <a:t>2</a:t>
            </a:r>
            <a:r>
              <a:rPr lang="pt-PT" b="1" dirty="0">
                <a:solidFill>
                  <a:schemeClr val="tx1">
                    <a:lumMod val="50000"/>
                    <a:lumOff val="50000"/>
                  </a:schemeClr>
                </a:solidFill>
                <a:latin typeface="Trebuchet MS" pitchFamily="34" charset="0"/>
              </a:rPr>
              <a:t>=t</a:t>
            </a:r>
            <a:r>
              <a:rPr lang="pt-PT" b="1" baseline="-25000" dirty="0">
                <a:solidFill>
                  <a:schemeClr val="tx1">
                    <a:lumMod val="50000"/>
                    <a:lumOff val="50000"/>
                  </a:schemeClr>
                </a:solidFill>
                <a:latin typeface="Trebuchet MS" pitchFamily="34" charset="0"/>
              </a:rPr>
              <a:t>p</a:t>
            </a:r>
            <a:r>
              <a:rPr lang="pt-PT" b="1" dirty="0">
                <a:solidFill>
                  <a:schemeClr val="tx1">
                    <a:lumMod val="50000"/>
                    <a:lumOff val="50000"/>
                  </a:schemeClr>
                </a:solidFill>
                <a:latin typeface="Trebuchet MS" pitchFamily="34" charset="0"/>
              </a:rPr>
              <a:t>, we have hdom</a:t>
            </a:r>
            <a:r>
              <a:rPr lang="pt-PT" b="1" baseline="-25000" dirty="0">
                <a:solidFill>
                  <a:schemeClr val="tx1">
                    <a:lumMod val="50000"/>
                    <a:lumOff val="50000"/>
                  </a:schemeClr>
                </a:solidFill>
                <a:latin typeface="Trebuchet MS" pitchFamily="34" charset="0"/>
              </a:rPr>
              <a:t>2</a:t>
            </a:r>
            <a:r>
              <a:rPr lang="pt-PT" b="1" dirty="0">
                <a:solidFill>
                  <a:schemeClr val="tx1">
                    <a:lumMod val="50000"/>
                    <a:lumOff val="50000"/>
                  </a:schemeClr>
                </a:solidFill>
                <a:latin typeface="Trebuchet MS" pitchFamily="34" charset="0"/>
              </a:rPr>
              <a:t>=S</a:t>
            </a:r>
          </a:p>
          <a:p>
            <a:pPr marL="742950" lvl="1" indent="-285750" algn="just">
              <a:spcBef>
                <a:spcPct val="50000"/>
              </a:spcBef>
              <a:buClr>
                <a:srgbClr val="009900"/>
              </a:buClr>
              <a:buFont typeface="Marlett" pitchFamily="2" charset="2"/>
              <a:buChar char="b"/>
            </a:pPr>
            <a:endParaRPr lang="pt-PT" sz="600" b="1" dirty="0">
              <a:solidFill>
                <a:schemeClr val="tx1">
                  <a:lumMod val="50000"/>
                  <a:lumOff val="50000"/>
                </a:schemeClr>
              </a:solidFill>
              <a:latin typeface="Trebuchet MS" pitchFamily="34" charset="0"/>
            </a:endParaRPr>
          </a:p>
          <a:p>
            <a:pPr marL="742950" lvl="1" indent="-285750" algn="just">
              <a:spcBef>
                <a:spcPct val="50000"/>
              </a:spcBef>
              <a:buClr>
                <a:srgbClr val="009900"/>
              </a:buClr>
              <a:buFont typeface="Marlett" pitchFamily="2" charset="2"/>
              <a:buChar char="b"/>
            </a:pPr>
            <a:endParaRPr lang="pt-PT" sz="2200" b="1" dirty="0">
              <a:solidFill>
                <a:schemeClr val="tx1">
                  <a:lumMod val="50000"/>
                  <a:lumOff val="50000"/>
                </a:schemeClr>
              </a:solidFill>
              <a:latin typeface="Trebuchet MS" pitchFamily="34" charset="0"/>
            </a:endParaRPr>
          </a:p>
        </p:txBody>
      </p:sp>
      <p:sp>
        <p:nvSpPr>
          <p:cNvPr id="165897" name="Rectangle 9"/>
          <p:cNvSpPr>
            <a:spLocks noChangeArrowheads="1"/>
          </p:cNvSpPr>
          <p:nvPr/>
        </p:nvSpPr>
        <p:spPr bwMode="auto">
          <a:xfrm>
            <a:off x="6003635" y="288860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5899" name="Rectangle 11"/>
          <p:cNvSpPr>
            <a:spLocks noChangeArrowheads="1"/>
          </p:cNvSpPr>
          <p:nvPr/>
        </p:nvSpPr>
        <p:spPr bwMode="auto">
          <a:xfrm>
            <a:off x="6003635" y="288860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65898" name="Object 10"/>
          <p:cNvGraphicFramePr>
            <a:graphicFrameLocks noChangeAspect="1"/>
          </p:cNvGraphicFramePr>
          <p:nvPr>
            <p:extLst>
              <p:ext uri="{D42A27DB-BD31-4B8C-83A1-F6EECF244321}">
                <p14:modId xmlns:p14="http://schemas.microsoft.com/office/powerpoint/2010/main" val="2948347171"/>
              </p:ext>
            </p:extLst>
          </p:nvPr>
        </p:nvGraphicFramePr>
        <p:xfrm>
          <a:off x="2846389" y="4797426"/>
          <a:ext cx="5953125" cy="1116013"/>
        </p:xfrm>
        <a:graphic>
          <a:graphicData uri="http://schemas.openxmlformats.org/presentationml/2006/ole">
            <mc:AlternateContent xmlns:mc="http://schemas.openxmlformats.org/markup-compatibility/2006">
              <mc:Choice xmlns:v="urn:schemas-microsoft-com:vml" Requires="v">
                <p:oleObj spid="_x0000_s165983" name="Equation" r:id="rId5" imgW="3301920" imgH="622080" progId="Equation.3">
                  <p:embed/>
                </p:oleObj>
              </mc:Choice>
              <mc:Fallback>
                <p:oleObj name="Equation" r:id="rId5" imgW="3301920" imgH="622080" progId="Equation.3">
                  <p:embed/>
                  <p:pic>
                    <p:nvPicPr>
                      <p:cNvPr id="0" name="Object 10"/>
                      <p:cNvPicPr>
                        <a:picLocks noChangeAspect="1" noChangeArrowheads="1"/>
                      </p:cNvPicPr>
                      <p:nvPr/>
                    </p:nvPicPr>
                    <p:blipFill>
                      <a:blip r:embed="rId6"/>
                      <a:srcRect/>
                      <a:stretch>
                        <a:fillRect/>
                      </a:stretch>
                    </p:blipFill>
                    <p:spPr bwMode="auto">
                      <a:xfrm>
                        <a:off x="2846389" y="4797426"/>
                        <a:ext cx="595312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5892"/>
                                        </p:tgtEl>
                                        <p:attrNameLst>
                                          <p:attrName>style.visibility</p:attrName>
                                        </p:attrNameLst>
                                      </p:cBhvr>
                                      <p:to>
                                        <p:strVal val="visible"/>
                                      </p:to>
                                    </p:set>
                                    <p:animEffect transition="in" filter="dissolve">
                                      <p:cBhvr>
                                        <p:cTn id="12" dur="500"/>
                                        <p:tgtEl>
                                          <p:spTgt spid="165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5">
                                            <p:txEl>
                                              <p:pRg st="0" end="0"/>
                                            </p:txEl>
                                          </p:spTgt>
                                        </p:tgtEl>
                                        <p:attrNameLst>
                                          <p:attrName>style.visibility</p:attrName>
                                        </p:attrNameLst>
                                      </p:cBhvr>
                                      <p:to>
                                        <p:strVal val="visible"/>
                                      </p:to>
                                    </p:set>
                                    <p:animEffect transition="in" filter="wipe(left)">
                                      <p:cBhvr>
                                        <p:cTn id="17" dur="500"/>
                                        <p:tgtEl>
                                          <p:spTgt spid="1658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5898"/>
                                        </p:tgtEl>
                                        <p:attrNameLst>
                                          <p:attrName>style.visibility</p:attrName>
                                        </p:attrNameLst>
                                      </p:cBhvr>
                                      <p:to>
                                        <p:strVal val="visible"/>
                                      </p:to>
                                    </p:set>
                                    <p:animEffect transition="in" filter="dissolve">
                                      <p:cBhvr>
                                        <p:cTn id="22" dur="500"/>
                                        <p:tgtEl>
                                          <p:spTgt spid="16589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895">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8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pt-PT" sz="2800" dirty="0"/>
              <a:t>Site </a:t>
            </a:r>
            <a:r>
              <a:rPr lang="pt-PT" sz="2800" dirty="0" err="1"/>
              <a:t>index</a:t>
            </a:r>
            <a:r>
              <a:rPr lang="pt-PT" sz="2800" dirty="0"/>
              <a:t> </a:t>
            </a:r>
            <a:r>
              <a:rPr lang="pt-PT" sz="2800" dirty="0" err="1"/>
              <a:t>modelling</a:t>
            </a:r>
            <a:r>
              <a:rPr lang="pt-PT" sz="2800" dirty="0"/>
              <a:t> </a:t>
            </a:r>
            <a:r>
              <a:rPr lang="pt-PT" sz="2800" dirty="0" err="1"/>
              <a:t>from</a:t>
            </a:r>
            <a:r>
              <a:rPr lang="pt-PT" sz="2800" dirty="0"/>
              <a:t> </a:t>
            </a:r>
            <a:r>
              <a:rPr lang="pt-PT" sz="2800" dirty="0" err="1"/>
              <a:t>environmental</a:t>
            </a:r>
            <a:r>
              <a:rPr lang="pt-PT" sz="2800" dirty="0"/>
              <a:t> </a:t>
            </a:r>
            <a:r>
              <a:rPr lang="pt-PT" sz="2800" dirty="0" err="1"/>
              <a:t>variables</a:t>
            </a:r>
            <a:endParaRPr lang="en-US" sz="2800" dirty="0"/>
          </a:p>
        </p:txBody>
      </p:sp>
      <p:sp>
        <p:nvSpPr>
          <p:cNvPr id="184323" name="Rectangle 3"/>
          <p:cNvSpPr>
            <a:spLocks noGrp="1" noChangeArrowheads="1"/>
          </p:cNvSpPr>
          <p:nvPr>
            <p:ph idx="1"/>
          </p:nvPr>
        </p:nvSpPr>
        <p:spPr/>
        <p:txBody>
          <a:bodyPr/>
          <a:lstStyle/>
          <a:p>
            <a:r>
              <a:rPr lang="en-GB" dirty="0"/>
              <a:t>It is possible to develop equations that express S as a function of the environmental factors that determine site productivity </a:t>
            </a:r>
          </a:p>
          <a:p>
            <a:pPr lvl="1"/>
            <a:r>
              <a:rPr lang="en-GB" dirty="0"/>
              <a:t>soil characteristics</a:t>
            </a:r>
          </a:p>
          <a:p>
            <a:pPr lvl="1"/>
            <a:r>
              <a:rPr lang="pt-PT" dirty="0" err="1"/>
              <a:t>soil</a:t>
            </a:r>
            <a:r>
              <a:rPr lang="pt-PT" dirty="0"/>
              <a:t> </a:t>
            </a:r>
            <a:r>
              <a:rPr lang="pt-PT" dirty="0" err="1"/>
              <a:t>type</a:t>
            </a:r>
            <a:endParaRPr lang="pt-PT" dirty="0"/>
          </a:p>
          <a:p>
            <a:pPr lvl="1"/>
            <a:r>
              <a:rPr lang="pt-PT" dirty="0" err="1"/>
              <a:t>geology</a:t>
            </a:r>
            <a:endParaRPr lang="pt-PT" dirty="0"/>
          </a:p>
          <a:p>
            <a:pPr lvl="1"/>
            <a:r>
              <a:rPr lang="pt-PT" dirty="0" err="1"/>
              <a:t>topography</a:t>
            </a:r>
            <a:endParaRPr lang="en-GB" dirty="0"/>
          </a:p>
          <a:p>
            <a:pPr lvl="1"/>
            <a:r>
              <a:rPr lang="pt-PT" dirty="0" err="1"/>
              <a:t>climatic</a:t>
            </a:r>
            <a:r>
              <a:rPr lang="pt-PT" dirty="0"/>
              <a:t> </a:t>
            </a:r>
            <a:r>
              <a:rPr lang="pt-PT" dirty="0" err="1"/>
              <a:t>variables</a:t>
            </a:r>
            <a:endParaRPr lang="pt-PT" dirty="0"/>
          </a:p>
          <a:p>
            <a:pPr lvl="1"/>
            <a:r>
              <a:rPr lang="pt-PT" dirty="0" err="1"/>
              <a:t>etc</a:t>
            </a:r>
            <a:endParaRPr lang="en-GB" dirty="0"/>
          </a:p>
          <a:p>
            <a:r>
              <a:rPr lang="en-GB" dirty="0"/>
              <a:t>S may also be estimated from the characteristics of understory vegetation</a:t>
            </a:r>
            <a:endParaRPr lang="en-GB" sz="1000" dirty="0"/>
          </a:p>
          <a:p>
            <a:pPr lvl="1"/>
            <a:endParaRPr lang="en-GB" i="1" dirty="0"/>
          </a:p>
          <a:p>
            <a:pPr lvl="1">
              <a:buFont typeface="Wingdings" pitchFamily="2" charset="2"/>
              <a:buNone/>
            </a:pPr>
            <a:endParaRPr lang="en-GB" dirty="0"/>
          </a:p>
        </p:txBody>
      </p:sp>
    </p:spTree>
    <p:extLst>
      <p:ext uri="{BB962C8B-B14F-4D97-AF65-F5344CB8AC3E}">
        <p14:creationId xmlns:p14="http://schemas.microsoft.com/office/powerpoint/2010/main" val="45031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wipe(left)">
                                      <p:cBhvr>
                                        <p:cTn id="12" dur="500"/>
                                        <p:tgtEl>
                                          <p:spTgt spid="184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wipe(left)">
                                      <p:cBhvr>
                                        <p:cTn id="17" dur="5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3">
                                            <p:txEl>
                                              <p:pRg st="3" end="3"/>
                                            </p:txEl>
                                          </p:spTgt>
                                        </p:tgtEl>
                                        <p:attrNameLst>
                                          <p:attrName>style.visibility</p:attrName>
                                        </p:attrNameLst>
                                      </p:cBhvr>
                                      <p:to>
                                        <p:strVal val="visible"/>
                                      </p:to>
                                    </p:set>
                                    <p:animEffect transition="in" filter="wipe(left)">
                                      <p:cBhvr>
                                        <p:cTn id="22" dur="500"/>
                                        <p:tgtEl>
                                          <p:spTgt spid="184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4323">
                                            <p:txEl>
                                              <p:pRg st="4" end="4"/>
                                            </p:txEl>
                                          </p:spTgt>
                                        </p:tgtEl>
                                        <p:attrNameLst>
                                          <p:attrName>style.visibility</p:attrName>
                                        </p:attrNameLst>
                                      </p:cBhvr>
                                      <p:to>
                                        <p:strVal val="visible"/>
                                      </p:to>
                                    </p:set>
                                    <p:animEffect transition="in" filter="wipe(left)">
                                      <p:cBhvr>
                                        <p:cTn id="27" dur="500"/>
                                        <p:tgtEl>
                                          <p:spTgt spid="184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4323">
                                            <p:txEl>
                                              <p:pRg st="5" end="5"/>
                                            </p:txEl>
                                          </p:spTgt>
                                        </p:tgtEl>
                                        <p:attrNameLst>
                                          <p:attrName>style.visibility</p:attrName>
                                        </p:attrNameLst>
                                      </p:cBhvr>
                                      <p:to>
                                        <p:strVal val="visible"/>
                                      </p:to>
                                    </p:set>
                                    <p:animEffect transition="in" filter="wipe(left)">
                                      <p:cBhvr>
                                        <p:cTn id="32" dur="500"/>
                                        <p:tgtEl>
                                          <p:spTgt spid="184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4323">
                                            <p:txEl>
                                              <p:pRg st="6" end="6"/>
                                            </p:txEl>
                                          </p:spTgt>
                                        </p:tgtEl>
                                        <p:attrNameLst>
                                          <p:attrName>style.visibility</p:attrName>
                                        </p:attrNameLst>
                                      </p:cBhvr>
                                      <p:to>
                                        <p:strVal val="visible"/>
                                      </p:to>
                                    </p:set>
                                    <p:animEffect transition="in" filter="wipe(left)">
                                      <p:cBhvr>
                                        <p:cTn id="37" dur="500"/>
                                        <p:tgtEl>
                                          <p:spTgt spid="1843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4323">
                                            <p:txEl>
                                              <p:pRg st="7" end="7"/>
                                            </p:txEl>
                                          </p:spTgt>
                                        </p:tgtEl>
                                        <p:attrNameLst>
                                          <p:attrName>style.visibility</p:attrName>
                                        </p:attrNameLst>
                                      </p:cBhvr>
                                      <p:to>
                                        <p:strVal val="visible"/>
                                      </p:to>
                                    </p:set>
                                    <p:animEffect transition="in" filter="wipe(left)">
                                      <p:cBhvr>
                                        <p:cTn id="42" dur="500"/>
                                        <p:tgtEl>
                                          <p:spTgt spid="184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pt-PT" sz="2800" dirty="0"/>
              <a:t>Site </a:t>
            </a:r>
            <a:r>
              <a:rPr lang="pt-PT" sz="2800" dirty="0" err="1"/>
              <a:t>index</a:t>
            </a:r>
            <a:r>
              <a:rPr lang="pt-PT" sz="2800" dirty="0"/>
              <a:t> </a:t>
            </a:r>
            <a:r>
              <a:rPr lang="pt-PT" sz="2800" dirty="0" err="1"/>
              <a:t>modelling</a:t>
            </a:r>
            <a:r>
              <a:rPr lang="pt-PT" sz="2800" dirty="0"/>
              <a:t>: </a:t>
            </a:r>
            <a:r>
              <a:rPr lang="pt-PT" sz="2800" dirty="0" err="1"/>
              <a:t>maritime</a:t>
            </a:r>
            <a:r>
              <a:rPr lang="pt-PT" sz="2800" dirty="0"/>
              <a:t> pine</a:t>
            </a:r>
            <a:endParaRPr lang="en-US" sz="2800" dirty="0"/>
          </a:p>
        </p:txBody>
      </p:sp>
      <p:sp>
        <p:nvSpPr>
          <p:cNvPr id="184323" name="Rectangle 3"/>
          <p:cNvSpPr>
            <a:spLocks noGrp="1" noChangeArrowheads="1"/>
          </p:cNvSpPr>
          <p:nvPr>
            <p:ph idx="1"/>
          </p:nvPr>
        </p:nvSpPr>
        <p:spPr/>
        <p:txBody>
          <a:bodyPr/>
          <a:lstStyle/>
          <a:p>
            <a:r>
              <a:rPr lang="pt-PT" dirty="0" err="1"/>
              <a:t>Examples</a:t>
            </a:r>
            <a:r>
              <a:rPr lang="pt-PT" dirty="0"/>
              <a:t> </a:t>
            </a:r>
            <a:r>
              <a:rPr lang="pt-PT" dirty="0" err="1"/>
              <a:t>from</a:t>
            </a:r>
            <a:r>
              <a:rPr lang="pt-PT" dirty="0"/>
              <a:t> Portugal:</a:t>
            </a:r>
            <a:endParaRPr lang="pt-PT" sz="1000" dirty="0"/>
          </a:p>
          <a:p>
            <a:pPr lvl="1"/>
            <a:r>
              <a:rPr lang="pt-PT" dirty="0"/>
              <a:t>Maritime pine (Marques, 1991)</a:t>
            </a:r>
          </a:p>
          <a:p>
            <a:pPr lvl="2"/>
            <a:r>
              <a:rPr lang="pt-PT" sz="1800" dirty="0" err="1"/>
              <a:t>Model</a:t>
            </a:r>
            <a:r>
              <a:rPr lang="pt-PT" sz="1800" dirty="0"/>
              <a:t> 1 – </a:t>
            </a:r>
            <a:r>
              <a:rPr lang="pt-PT" sz="1800" dirty="0" err="1"/>
              <a:t>topographic</a:t>
            </a:r>
            <a:r>
              <a:rPr lang="pt-PT" sz="1800" dirty="0"/>
              <a:t>, </a:t>
            </a:r>
            <a:r>
              <a:rPr lang="pt-PT" sz="1800" dirty="0" err="1"/>
              <a:t>edaphic</a:t>
            </a:r>
            <a:r>
              <a:rPr lang="pt-PT" sz="1800" dirty="0"/>
              <a:t> </a:t>
            </a:r>
            <a:r>
              <a:rPr lang="pt-PT" sz="1800" dirty="0" err="1"/>
              <a:t>and</a:t>
            </a:r>
            <a:r>
              <a:rPr lang="pt-PT" sz="1800" dirty="0"/>
              <a:t> </a:t>
            </a:r>
            <a:r>
              <a:rPr lang="pt-PT" sz="1800" dirty="0" err="1"/>
              <a:t>climate</a:t>
            </a:r>
            <a:r>
              <a:rPr lang="pt-PT" sz="1800" dirty="0"/>
              <a:t> </a:t>
            </a:r>
            <a:r>
              <a:rPr lang="pt-PT" sz="1800" dirty="0" err="1"/>
              <a:t>variables</a:t>
            </a:r>
            <a:r>
              <a:rPr lang="pt-PT" sz="1800" dirty="0"/>
              <a:t> (R</a:t>
            </a:r>
            <a:r>
              <a:rPr lang="pt-PT" sz="1800" baseline="30000" dirty="0"/>
              <a:t>2</a:t>
            </a:r>
            <a:r>
              <a:rPr lang="pt-PT" sz="1800" dirty="0"/>
              <a:t>=0.544)</a:t>
            </a:r>
          </a:p>
          <a:p>
            <a:pPr lvl="2"/>
            <a:endParaRPr lang="pt-PT" dirty="0"/>
          </a:p>
          <a:p>
            <a:pPr lvl="2"/>
            <a:endParaRPr lang="pt-PT" dirty="0"/>
          </a:p>
          <a:p>
            <a:pPr lvl="2"/>
            <a:r>
              <a:rPr lang="pt-PT" sz="1800" dirty="0" err="1"/>
              <a:t>Model</a:t>
            </a:r>
            <a:r>
              <a:rPr lang="pt-PT" sz="1800" dirty="0"/>
              <a:t> 2 – </a:t>
            </a:r>
            <a:r>
              <a:rPr lang="pt-PT" sz="1800" dirty="0" err="1"/>
              <a:t>species</a:t>
            </a:r>
            <a:r>
              <a:rPr lang="pt-PT" sz="1800" dirty="0"/>
              <a:t> in </a:t>
            </a:r>
            <a:r>
              <a:rPr lang="pt-PT" sz="1800" dirty="0" err="1"/>
              <a:t>the</a:t>
            </a:r>
            <a:r>
              <a:rPr lang="pt-PT" sz="1800" dirty="0"/>
              <a:t> </a:t>
            </a:r>
            <a:r>
              <a:rPr lang="pt-PT" sz="1800" dirty="0" err="1"/>
              <a:t>understory</a:t>
            </a:r>
            <a:r>
              <a:rPr lang="pt-PT" sz="1800" dirty="0"/>
              <a:t> (R</a:t>
            </a:r>
            <a:r>
              <a:rPr lang="pt-PT" sz="1800" baseline="30000" dirty="0"/>
              <a:t>2</a:t>
            </a:r>
            <a:r>
              <a:rPr lang="pt-PT" sz="1800" dirty="0"/>
              <a:t>=0.144)</a:t>
            </a:r>
          </a:p>
          <a:p>
            <a:pPr lvl="2"/>
            <a:endParaRPr lang="pt-PT" dirty="0"/>
          </a:p>
          <a:p>
            <a:pPr lvl="1"/>
            <a:endParaRPr lang="pt-PT" i="1" dirty="0"/>
          </a:p>
          <a:p>
            <a:pPr lvl="1">
              <a:buFont typeface="Wingdings" pitchFamily="2" charset="2"/>
              <a:buNone/>
            </a:pPr>
            <a:endParaRPr lang="pt-PT" dirty="0"/>
          </a:p>
        </p:txBody>
      </p:sp>
      <p:graphicFrame>
        <p:nvGraphicFramePr>
          <p:cNvPr id="2" name="Object 1"/>
          <p:cNvGraphicFramePr>
            <a:graphicFrameLocks noChangeAspect="1"/>
          </p:cNvGraphicFramePr>
          <p:nvPr>
            <p:extLst>
              <p:ext uri="{D42A27DB-BD31-4B8C-83A1-F6EECF244321}">
                <p14:modId xmlns:p14="http://schemas.microsoft.com/office/powerpoint/2010/main" val="1502433015"/>
              </p:ext>
            </p:extLst>
          </p:nvPr>
        </p:nvGraphicFramePr>
        <p:xfrm>
          <a:off x="2567608" y="3255944"/>
          <a:ext cx="4875212" cy="781050"/>
        </p:xfrm>
        <a:graphic>
          <a:graphicData uri="http://schemas.openxmlformats.org/presentationml/2006/ole">
            <mc:AlternateContent xmlns:mc="http://schemas.openxmlformats.org/markup-compatibility/2006">
              <mc:Choice xmlns:v="urn:schemas-microsoft-com:vml" Requires="v">
                <p:oleObj spid="_x0000_s171020" name="Equation" r:id="rId3" imgW="3251160" imgH="520560" progId="Equation.3">
                  <p:embed/>
                </p:oleObj>
              </mc:Choice>
              <mc:Fallback>
                <p:oleObj name="Equation" r:id="rId3" imgW="3251160" imgH="520560" progId="Equation.3">
                  <p:embed/>
                  <p:pic>
                    <p:nvPicPr>
                      <p:cNvPr id="2" name="Object 1"/>
                      <p:cNvPicPr/>
                      <p:nvPr/>
                    </p:nvPicPr>
                    <p:blipFill>
                      <a:blip r:embed="rId4"/>
                      <a:stretch>
                        <a:fillRect/>
                      </a:stretch>
                    </p:blipFill>
                    <p:spPr>
                      <a:xfrm>
                        <a:off x="2567608" y="3255944"/>
                        <a:ext cx="4875212" cy="7810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88479513"/>
              </p:ext>
            </p:extLst>
          </p:nvPr>
        </p:nvGraphicFramePr>
        <p:xfrm>
          <a:off x="2777157" y="4809322"/>
          <a:ext cx="4665663" cy="323850"/>
        </p:xfrm>
        <a:graphic>
          <a:graphicData uri="http://schemas.openxmlformats.org/presentationml/2006/ole">
            <mc:AlternateContent xmlns:mc="http://schemas.openxmlformats.org/markup-compatibility/2006">
              <mc:Choice xmlns:v="urn:schemas-microsoft-com:vml" Requires="v">
                <p:oleObj spid="_x0000_s171021" name="Equation" r:id="rId5" imgW="3111480" imgH="215640" progId="Equation.3">
                  <p:embed/>
                </p:oleObj>
              </mc:Choice>
              <mc:Fallback>
                <p:oleObj name="Equation" r:id="rId5" imgW="3111480" imgH="215640" progId="Equation.3">
                  <p:embed/>
                  <p:pic>
                    <p:nvPicPr>
                      <p:cNvPr id="3" name="Object 2"/>
                      <p:cNvPicPr>
                        <a:picLocks noChangeAspect="1" noChangeArrowheads="1"/>
                      </p:cNvPicPr>
                      <p:nvPr/>
                    </p:nvPicPr>
                    <p:blipFill>
                      <a:blip r:embed="rId6"/>
                      <a:srcRect/>
                      <a:stretch>
                        <a:fillRect/>
                      </a:stretch>
                    </p:blipFill>
                    <p:spPr bwMode="auto">
                      <a:xfrm>
                        <a:off x="2777157" y="4809322"/>
                        <a:ext cx="4665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79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wipe(left)">
                                      <p:cBhvr>
                                        <p:cTn id="12" dur="500"/>
                                        <p:tgtEl>
                                          <p:spTgt spid="184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wipe(left)">
                                      <p:cBhvr>
                                        <p:cTn id="17" dur="5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4323">
                                            <p:txEl>
                                              <p:pRg st="5" end="5"/>
                                            </p:txEl>
                                          </p:spTgt>
                                        </p:tgtEl>
                                        <p:attrNameLst>
                                          <p:attrName>style.visibility</p:attrName>
                                        </p:attrNameLst>
                                      </p:cBhvr>
                                      <p:to>
                                        <p:strVal val="visible"/>
                                      </p:to>
                                    </p:set>
                                    <p:animEffect transition="in" filter="wipe(left)">
                                      <p:cBhvr>
                                        <p:cTn id="26" dur="500"/>
                                        <p:tgtEl>
                                          <p:spTgt spid="18432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pt-PT" dirty="0"/>
              <a:t>Site quality</a:t>
            </a:r>
            <a:endParaRPr lang="en-US" dirty="0"/>
          </a:p>
        </p:txBody>
      </p:sp>
      <p:sp>
        <p:nvSpPr>
          <p:cNvPr id="142339" name="Rectangle 3"/>
          <p:cNvSpPr>
            <a:spLocks noGrp="1" noChangeArrowheads="1"/>
          </p:cNvSpPr>
          <p:nvPr>
            <p:ph type="body" idx="1"/>
          </p:nvPr>
        </p:nvSpPr>
        <p:spPr/>
        <p:txBody>
          <a:bodyPr/>
          <a:lstStyle/>
          <a:p>
            <a:r>
              <a:rPr lang="pt-PT" dirty="0"/>
              <a:t>Site quality can be evaluted through direct and indirect methods</a:t>
            </a:r>
          </a:p>
          <a:p>
            <a:pPr lvl="1"/>
            <a:r>
              <a:rPr lang="pt-PT" dirty="0" err="1"/>
              <a:t>Direct</a:t>
            </a:r>
            <a:r>
              <a:rPr lang="pt-PT" dirty="0"/>
              <a:t> </a:t>
            </a:r>
            <a:r>
              <a:rPr lang="pt-PT" dirty="0" err="1"/>
              <a:t>or</a:t>
            </a:r>
            <a:r>
              <a:rPr lang="pt-PT" dirty="0"/>
              <a:t> </a:t>
            </a:r>
            <a:r>
              <a:rPr lang="pt-PT" dirty="0" err="1"/>
              <a:t>geocentric</a:t>
            </a:r>
            <a:r>
              <a:rPr lang="pt-PT" dirty="0"/>
              <a:t> </a:t>
            </a:r>
            <a:r>
              <a:rPr lang="pt-PT" dirty="0" err="1"/>
              <a:t>methods</a:t>
            </a:r>
            <a:r>
              <a:rPr lang="pt-PT" dirty="0"/>
              <a:t> – site is evaluated by climate and soil characteristics</a:t>
            </a:r>
          </a:p>
          <a:p>
            <a:pPr lvl="1"/>
            <a:r>
              <a:rPr lang="pt-PT" dirty="0" err="1"/>
              <a:t>Indirect</a:t>
            </a:r>
            <a:r>
              <a:rPr lang="pt-PT" dirty="0"/>
              <a:t> </a:t>
            </a:r>
            <a:r>
              <a:rPr lang="pt-PT" dirty="0" err="1"/>
              <a:t>or</a:t>
            </a:r>
            <a:r>
              <a:rPr lang="pt-PT" dirty="0"/>
              <a:t> </a:t>
            </a:r>
            <a:r>
              <a:rPr lang="pt-PT" dirty="0" err="1"/>
              <a:t>phytocentric</a:t>
            </a:r>
            <a:r>
              <a:rPr lang="pt-PT" dirty="0"/>
              <a:t> </a:t>
            </a:r>
            <a:r>
              <a:rPr lang="pt-PT" dirty="0" err="1"/>
              <a:t>methods</a:t>
            </a:r>
            <a:r>
              <a:rPr lang="pt-PT" dirty="0"/>
              <a:t> – site is evaluated by the analysis of the vegetation growing in the site</a:t>
            </a:r>
          </a:p>
          <a:p>
            <a:pPr marL="1200150" lvl="2" indent="-342900">
              <a:buFont typeface="Wingdings" pitchFamily="2" charset="2"/>
              <a:buChar char="§"/>
            </a:pPr>
            <a:r>
              <a:rPr lang="pt-PT" dirty="0"/>
              <a:t>Indicator plants (namely shrubs)</a:t>
            </a:r>
          </a:p>
          <a:p>
            <a:pPr marL="1200150" lvl="2" indent="-342900">
              <a:buFont typeface="Wingdings" pitchFamily="2" charset="2"/>
              <a:buChar char="§"/>
            </a:pPr>
            <a:r>
              <a:rPr lang="pt-PT" dirty="0"/>
              <a:t>Site index</a:t>
            </a:r>
            <a:endParaRPr lang="en-US" dirty="0"/>
          </a:p>
        </p:txBody>
      </p:sp>
    </p:spTree>
    <p:extLst>
      <p:ext uri="{BB962C8B-B14F-4D97-AF65-F5344CB8AC3E}">
        <p14:creationId xmlns:p14="http://schemas.microsoft.com/office/powerpoint/2010/main" val="3072926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left)">
                                      <p:cBhvr>
                                        <p:cTn id="17" dur="5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wipe(left)">
                                      <p:cBhvr>
                                        <p:cTn id="22" dur="500"/>
                                        <p:tgtEl>
                                          <p:spTgt spid="142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wipe(left)">
                                      <p:cBhvr>
                                        <p:cTn id="27"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pt-PT" sz="2800" dirty="0"/>
              <a:t>Site </a:t>
            </a:r>
            <a:r>
              <a:rPr lang="pt-PT" sz="2800" dirty="0" err="1"/>
              <a:t>index</a:t>
            </a:r>
            <a:r>
              <a:rPr lang="pt-PT" sz="2800" dirty="0"/>
              <a:t> </a:t>
            </a:r>
            <a:r>
              <a:rPr lang="pt-PT" sz="2800" dirty="0" err="1"/>
              <a:t>modelling</a:t>
            </a:r>
            <a:r>
              <a:rPr lang="pt-PT" sz="2800" dirty="0"/>
              <a:t>: </a:t>
            </a:r>
            <a:r>
              <a:rPr lang="pt-PT" sz="2800" i="1" dirty="0" err="1"/>
              <a:t>Pseudotsuga</a:t>
            </a:r>
            <a:r>
              <a:rPr lang="pt-PT" sz="2800" i="1" dirty="0"/>
              <a:t> </a:t>
            </a:r>
            <a:r>
              <a:rPr lang="pt-PT" sz="2800" i="1" dirty="0" err="1"/>
              <a:t>menziesii</a:t>
            </a:r>
            <a:r>
              <a:rPr lang="pt-PT" sz="2800" i="1" dirty="0"/>
              <a:t> </a:t>
            </a:r>
            <a:endParaRPr lang="en-US" sz="2800" dirty="0"/>
          </a:p>
        </p:txBody>
      </p:sp>
      <p:sp>
        <p:nvSpPr>
          <p:cNvPr id="184323" name="Rectangle 3"/>
          <p:cNvSpPr>
            <a:spLocks noGrp="1" noChangeArrowheads="1"/>
          </p:cNvSpPr>
          <p:nvPr>
            <p:ph idx="1"/>
          </p:nvPr>
        </p:nvSpPr>
        <p:spPr/>
        <p:txBody>
          <a:bodyPr/>
          <a:lstStyle/>
          <a:p>
            <a:r>
              <a:rPr lang="pt-PT" dirty="0"/>
              <a:t>Examples </a:t>
            </a:r>
            <a:r>
              <a:rPr lang="pt-PT" dirty="0" err="1"/>
              <a:t>from</a:t>
            </a:r>
            <a:r>
              <a:rPr lang="pt-PT" dirty="0"/>
              <a:t> Portugal:</a:t>
            </a:r>
            <a:endParaRPr lang="pt-PT" sz="1000" dirty="0"/>
          </a:p>
          <a:p>
            <a:pPr lvl="1"/>
            <a:r>
              <a:rPr lang="pt-PT" i="1" dirty="0"/>
              <a:t>Pseudotsuga menziesii </a:t>
            </a:r>
            <a:r>
              <a:rPr lang="pt-PT" dirty="0"/>
              <a:t>(Fontes et al., 2003) – several eqs, e.g.:</a:t>
            </a:r>
          </a:p>
          <a:p>
            <a:pPr lvl="1">
              <a:buFont typeface="Wingdings" pitchFamily="2" charset="2"/>
              <a:buNone/>
            </a:pPr>
            <a:endParaRPr lang="pt-PT" dirty="0"/>
          </a:p>
        </p:txBody>
      </p:sp>
      <p:graphicFrame>
        <p:nvGraphicFramePr>
          <p:cNvPr id="4" name="Object 2"/>
          <p:cNvGraphicFramePr>
            <a:graphicFrameLocks noChangeAspect="1"/>
          </p:cNvGraphicFramePr>
          <p:nvPr>
            <p:extLst>
              <p:ext uri="{D42A27DB-BD31-4B8C-83A1-F6EECF244321}">
                <p14:modId xmlns:p14="http://schemas.microsoft.com/office/powerpoint/2010/main" val="337605306"/>
              </p:ext>
            </p:extLst>
          </p:nvPr>
        </p:nvGraphicFramePr>
        <p:xfrm>
          <a:off x="2603612" y="2996952"/>
          <a:ext cx="6419851" cy="704850"/>
        </p:xfrm>
        <a:graphic>
          <a:graphicData uri="http://schemas.openxmlformats.org/presentationml/2006/ole">
            <mc:AlternateContent xmlns:mc="http://schemas.openxmlformats.org/markup-compatibility/2006">
              <mc:Choice xmlns:v="urn:schemas-microsoft-com:vml" Requires="v">
                <p:oleObj spid="_x0000_s166944" name="Equation" r:id="rId3" imgW="4279680" imgH="469800" progId="Equation.3">
                  <p:embed/>
                </p:oleObj>
              </mc:Choice>
              <mc:Fallback>
                <p:oleObj name="Equation" r:id="rId3" imgW="4279680" imgH="469800" progId="Equation.3">
                  <p:embed/>
                  <p:pic>
                    <p:nvPicPr>
                      <p:cNvPr id="0" name=""/>
                      <p:cNvPicPr>
                        <a:picLocks noChangeAspect="1" noChangeArrowheads="1"/>
                      </p:cNvPicPr>
                      <p:nvPr/>
                    </p:nvPicPr>
                    <p:blipFill>
                      <a:blip r:embed="rId4"/>
                      <a:srcRect/>
                      <a:stretch>
                        <a:fillRect/>
                      </a:stretch>
                    </p:blipFill>
                    <p:spPr bwMode="auto">
                      <a:xfrm>
                        <a:off x="2603612" y="2996952"/>
                        <a:ext cx="6419851"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643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wipe(left)">
                                      <p:cBhvr>
                                        <p:cTn id="12" dur="5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pt-PT" altLang="en-US" sz="2800" dirty="0"/>
              <a:t>Site </a:t>
            </a:r>
            <a:r>
              <a:rPr lang="pt-PT" altLang="en-US" sz="2800" dirty="0" err="1"/>
              <a:t>index</a:t>
            </a:r>
            <a:r>
              <a:rPr lang="pt-PT" altLang="en-US" sz="2800" dirty="0"/>
              <a:t> </a:t>
            </a:r>
            <a:r>
              <a:rPr lang="pt-PT" altLang="en-US" sz="2800" dirty="0" err="1"/>
              <a:t>modelling</a:t>
            </a:r>
            <a:r>
              <a:rPr lang="pt-PT" altLang="en-US" sz="2800" dirty="0"/>
              <a:t>: </a:t>
            </a:r>
            <a:r>
              <a:rPr lang="pt-PT" altLang="en-US" sz="2800" dirty="0" err="1"/>
              <a:t>cork</a:t>
            </a:r>
            <a:r>
              <a:rPr lang="pt-PT" altLang="en-US" sz="2800" dirty="0"/>
              <a:t> </a:t>
            </a:r>
            <a:r>
              <a:rPr lang="pt-PT" altLang="en-US" sz="2800" dirty="0" err="1"/>
              <a:t>oak</a:t>
            </a:r>
            <a:endParaRPr lang="en-US" altLang="en-US" sz="2800" dirty="0"/>
          </a:p>
        </p:txBody>
      </p:sp>
      <p:sp>
        <p:nvSpPr>
          <p:cNvPr id="151555" name="Rectangle 3"/>
          <p:cNvSpPr>
            <a:spLocks noGrp="1" noChangeArrowheads="1"/>
          </p:cNvSpPr>
          <p:nvPr>
            <p:ph idx="1"/>
          </p:nvPr>
        </p:nvSpPr>
        <p:spPr/>
        <p:txBody>
          <a:bodyPr vert="horz" lIns="91440" tIns="144000" rIns="414000" bIns="45720" rtlCol="0">
            <a:noAutofit/>
          </a:bodyPr>
          <a:lstStyle/>
          <a:p>
            <a:r>
              <a:rPr lang="pt-PT" altLang="en-US" dirty="0"/>
              <a:t>Cork </a:t>
            </a:r>
            <a:r>
              <a:rPr lang="pt-PT" altLang="en-US" dirty="0" err="1"/>
              <a:t>oak</a:t>
            </a:r>
            <a:r>
              <a:rPr lang="pt-PT" altLang="en-US" dirty="0"/>
              <a:t> (Paulo </a:t>
            </a:r>
            <a:r>
              <a:rPr lang="pt-PT" altLang="en-US" dirty="0" err="1"/>
              <a:t>et</a:t>
            </a:r>
            <a:r>
              <a:rPr lang="pt-PT" altLang="en-US" dirty="0"/>
              <a:t> al., 2015)</a:t>
            </a:r>
          </a:p>
          <a:p>
            <a:pPr lvl="1"/>
            <a:r>
              <a:rPr lang="en-GB" altLang="en-US" sz="2000" b="0" dirty="0"/>
              <a:t>Study based on </a:t>
            </a:r>
            <a:r>
              <a:rPr lang="en-GB" altLang="en-US" sz="2000" dirty="0">
                <a:solidFill>
                  <a:srgbClr val="009900"/>
                </a:solidFill>
              </a:rPr>
              <a:t>several plots </a:t>
            </a:r>
            <a:r>
              <a:rPr lang="en-GB" altLang="en-US" sz="2000" b="0" dirty="0"/>
              <a:t>established in juvenile stands (of known age) representative of cork oak forests in Portugal (contrasting soil and climate situations)</a:t>
            </a:r>
          </a:p>
          <a:p>
            <a:pPr lvl="1"/>
            <a:r>
              <a:rPr lang="en-GB" altLang="en-US" sz="2000" b="0" dirty="0"/>
              <a:t>A </a:t>
            </a:r>
            <a:r>
              <a:rPr lang="en-GB" altLang="en-US" sz="2000" dirty="0">
                <a:solidFill>
                  <a:srgbClr val="009900"/>
                </a:solidFill>
              </a:rPr>
              <a:t>detailed soil characterization of each plot</a:t>
            </a:r>
            <a:r>
              <a:rPr lang="en-GB" altLang="en-US" sz="2000" b="0" dirty="0"/>
              <a:t>, including the study of the entire soil profile</a:t>
            </a:r>
          </a:p>
          <a:p>
            <a:pPr lvl="1"/>
            <a:r>
              <a:rPr lang="en-GB" altLang="en-US" sz="2000" b="0" dirty="0"/>
              <a:t>The </a:t>
            </a:r>
            <a:r>
              <a:rPr lang="en-GB" altLang="en-US" sz="2000" dirty="0">
                <a:solidFill>
                  <a:srgbClr val="009900"/>
                </a:solidFill>
              </a:rPr>
              <a:t>climate</a:t>
            </a:r>
            <a:r>
              <a:rPr lang="en-GB" altLang="en-US" sz="2000" b="0" dirty="0"/>
              <a:t> was characterized by the average of the municipality in which each plot was located</a:t>
            </a:r>
          </a:p>
          <a:p>
            <a:pPr lvl="1"/>
            <a:r>
              <a:rPr lang="en-GB" altLang="en-US" sz="2000" b="0" dirty="0"/>
              <a:t>The site index curves developed for Spain – Mariola </a:t>
            </a:r>
            <a:r>
              <a:rPr lang="en-GB" altLang="en-US" sz="2000" b="0" dirty="0" err="1"/>
              <a:t>Gonzaléz</a:t>
            </a:r>
            <a:r>
              <a:rPr lang="en-GB" altLang="en-US" sz="2000" b="0" dirty="0"/>
              <a:t> – were used to </a:t>
            </a:r>
            <a:r>
              <a:rPr lang="en-GB" altLang="en-US" sz="2000" dirty="0">
                <a:solidFill>
                  <a:srgbClr val="009900"/>
                </a:solidFill>
              </a:rPr>
              <a:t>estimate the site index (S) of each plot</a:t>
            </a:r>
          </a:p>
          <a:p>
            <a:pPr lvl="1"/>
            <a:r>
              <a:rPr lang="en-GB" altLang="en-US" sz="2000" b="0" dirty="0"/>
              <a:t>The relationship between </a:t>
            </a:r>
            <a:r>
              <a:rPr lang="en-GB" altLang="en-US" sz="2000" dirty="0">
                <a:solidFill>
                  <a:srgbClr val="009900"/>
                </a:solidFill>
              </a:rPr>
              <a:t>S</a:t>
            </a:r>
            <a:r>
              <a:rPr lang="en-GB" altLang="en-US" sz="2000" b="0" dirty="0"/>
              <a:t> and soil and climate characteristics </a:t>
            </a:r>
            <a:r>
              <a:rPr lang="en-GB" altLang="en-US" sz="2000" dirty="0">
                <a:solidFill>
                  <a:srgbClr val="009900"/>
                </a:solidFill>
              </a:rPr>
              <a:t>was then modelled</a:t>
            </a:r>
          </a:p>
          <a:p>
            <a:pPr lvl="1">
              <a:lnSpc>
                <a:spcPct val="90000"/>
              </a:lnSpc>
            </a:pPr>
            <a:endParaRPr lang="en-GB" altLang="en-US" sz="2000" dirty="0"/>
          </a:p>
          <a:p>
            <a:pPr lvl="1">
              <a:lnSpc>
                <a:spcPct val="90000"/>
              </a:lnSpc>
            </a:pPr>
            <a:endParaRPr lang="en-US" altLang="en-US" sz="2800" dirty="0"/>
          </a:p>
          <a:p>
            <a:pPr lvl="1">
              <a:lnSpc>
                <a:spcPct val="90000"/>
              </a:lnSpc>
            </a:pPr>
            <a:endParaRPr lang="en-US" altLang="en-US" sz="2800" dirty="0"/>
          </a:p>
        </p:txBody>
      </p:sp>
    </p:spTree>
    <p:extLst>
      <p:ext uri="{BB962C8B-B14F-4D97-AF65-F5344CB8AC3E}">
        <p14:creationId xmlns:p14="http://schemas.microsoft.com/office/powerpoint/2010/main" val="4118298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left)">
                                      <p:cBhvr>
                                        <p:cTn id="7" dur="500"/>
                                        <p:tgtEl>
                                          <p:spTgt spid="151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sz="2800" dirty="0"/>
              <a:t>Site index modelling: cork oak</a:t>
            </a:r>
            <a:endParaRPr lang="en-US" altLang="en-US" sz="2800" dirty="0"/>
          </a:p>
        </p:txBody>
      </p:sp>
      <p:sp>
        <p:nvSpPr>
          <p:cNvPr id="184323" name="Rectangle 3"/>
          <p:cNvSpPr>
            <a:spLocks noGrp="1" noChangeArrowheads="1"/>
          </p:cNvSpPr>
          <p:nvPr>
            <p:ph idx="1"/>
          </p:nvPr>
        </p:nvSpPr>
        <p:spPr/>
        <p:txBody>
          <a:bodyPr>
            <a:normAutofit/>
          </a:bodyPr>
          <a:lstStyle/>
          <a:p>
            <a:r>
              <a:rPr lang="pt-PT" altLang="en-US" dirty="0" err="1"/>
              <a:t>Detailed</a:t>
            </a:r>
            <a:r>
              <a:rPr lang="pt-PT" altLang="en-US" dirty="0"/>
              <a:t> </a:t>
            </a:r>
            <a:r>
              <a:rPr lang="pt-PT" altLang="en-US" dirty="0" err="1"/>
              <a:t>model</a:t>
            </a:r>
            <a:endParaRPr lang="pt-PT" altLang="en-US" dirty="0"/>
          </a:p>
          <a:p>
            <a:pPr>
              <a:lnSpc>
                <a:spcPts val="3000"/>
              </a:lnSpc>
            </a:pPr>
            <a:r>
              <a:rPr lang="pt-PT" altLang="en-US" sz="2000" dirty="0"/>
              <a:t>S=14.420</a:t>
            </a:r>
          </a:p>
          <a:p>
            <a:pPr marL="457200" lvl="1" indent="0">
              <a:lnSpc>
                <a:spcPts val="3000"/>
              </a:lnSpc>
              <a:spcBef>
                <a:spcPts val="600"/>
              </a:spcBef>
              <a:buNone/>
            </a:pPr>
            <a:r>
              <a:rPr lang="pt-PT" altLang="en-US" sz="1800" dirty="0"/>
              <a:t>+ 0.468 </a:t>
            </a:r>
            <a:r>
              <a:rPr lang="pt-PT" altLang="en-US" sz="1800" dirty="0" err="1"/>
              <a:t>Arenosolos</a:t>
            </a:r>
            <a:r>
              <a:rPr lang="pt-PT" altLang="en-US" sz="1800" dirty="0"/>
              <a:t> + 0.150 </a:t>
            </a:r>
            <a:r>
              <a:rPr lang="pt-PT" altLang="en-US" sz="1800" dirty="0" err="1"/>
              <a:t>Cambisolos</a:t>
            </a:r>
            <a:r>
              <a:rPr lang="pt-PT" altLang="en-US" sz="1800" dirty="0"/>
              <a:t> - 0.492 </a:t>
            </a:r>
            <a:r>
              <a:rPr lang="pt-PT" altLang="en-US" sz="1800" dirty="0" err="1"/>
              <a:t>Leptosolos</a:t>
            </a:r>
            <a:r>
              <a:rPr lang="pt-PT" altLang="en-US" sz="1800" dirty="0"/>
              <a:t> + 0.233 </a:t>
            </a:r>
            <a:r>
              <a:rPr lang="pt-PT" altLang="en-US" sz="1800" dirty="0" err="1"/>
              <a:t>Luvisolos</a:t>
            </a:r>
            <a:r>
              <a:rPr lang="pt-PT" altLang="en-US" sz="1800" dirty="0"/>
              <a:t> - 0.596 </a:t>
            </a:r>
            <a:r>
              <a:rPr lang="pt-PT" altLang="en-US" sz="1800" dirty="0" err="1"/>
              <a:t>Podzois</a:t>
            </a:r>
            <a:endParaRPr lang="pt-PT" altLang="en-US" sz="1800" dirty="0"/>
          </a:p>
          <a:p>
            <a:pPr marL="457200" lvl="1" indent="0">
              <a:lnSpc>
                <a:spcPts val="3000"/>
              </a:lnSpc>
              <a:spcBef>
                <a:spcPts val="600"/>
              </a:spcBef>
              <a:buNone/>
            </a:pPr>
            <a:r>
              <a:rPr lang="pt-PT" altLang="en-US" sz="1800" dirty="0"/>
              <a:t>- 0.602 Areias + 0.256 Arenitos + 0.817 </a:t>
            </a:r>
            <a:r>
              <a:rPr lang="pt-PT" altLang="en-US" sz="1800" dirty="0" err="1"/>
              <a:t>Form.det.xisto</a:t>
            </a:r>
            <a:r>
              <a:rPr lang="pt-PT" altLang="en-US" sz="1800" dirty="0"/>
              <a:t> – 1.965 Xistos + 0.074 Xistos + 0.406 Granitos</a:t>
            </a:r>
          </a:p>
          <a:p>
            <a:pPr marL="457200" lvl="1" indent="0">
              <a:lnSpc>
                <a:spcPts val="3000"/>
              </a:lnSpc>
              <a:spcBef>
                <a:spcPts val="600"/>
              </a:spcBef>
              <a:buNone/>
            </a:pPr>
            <a:r>
              <a:rPr lang="pt-PT" altLang="en-US" sz="1800" dirty="0"/>
              <a:t>+ 0.013 </a:t>
            </a:r>
            <a:r>
              <a:rPr lang="pt-PT" altLang="en-US" sz="1800" dirty="0" err="1"/>
              <a:t>Soil</a:t>
            </a:r>
            <a:r>
              <a:rPr lang="pt-PT" altLang="en-US" sz="1800" dirty="0"/>
              <a:t> </a:t>
            </a:r>
            <a:r>
              <a:rPr lang="pt-PT" altLang="en-US" sz="1800" dirty="0" err="1"/>
              <a:t>depth</a:t>
            </a:r>
            <a:endParaRPr lang="pt-PT" altLang="en-US" sz="1800" dirty="0"/>
          </a:p>
          <a:p>
            <a:pPr marL="457200" lvl="1" indent="0">
              <a:lnSpc>
                <a:spcPts val="3000"/>
              </a:lnSpc>
              <a:spcBef>
                <a:spcPts val="600"/>
              </a:spcBef>
              <a:buNone/>
            </a:pPr>
            <a:r>
              <a:rPr lang="pt-PT" altLang="en-US" sz="1800" dirty="0"/>
              <a:t>+ 0.037 </a:t>
            </a:r>
            <a:r>
              <a:rPr lang="pt-PT" altLang="en-US" sz="1800" dirty="0" err="1"/>
              <a:t>Depth</a:t>
            </a:r>
            <a:r>
              <a:rPr lang="pt-PT" altLang="en-US" sz="1800" dirty="0"/>
              <a:t> </a:t>
            </a:r>
            <a:r>
              <a:rPr lang="pt-PT" altLang="en-US" sz="1800" dirty="0" err="1"/>
              <a:t>of</a:t>
            </a:r>
            <a:r>
              <a:rPr lang="pt-PT" altLang="en-US" sz="1800" dirty="0"/>
              <a:t> A </a:t>
            </a:r>
            <a:r>
              <a:rPr lang="pt-PT" altLang="en-US" sz="1800" dirty="0" err="1"/>
              <a:t>horizon</a:t>
            </a:r>
            <a:endParaRPr lang="pt-PT" altLang="en-US" sz="1800" dirty="0"/>
          </a:p>
          <a:p>
            <a:pPr marL="457200" lvl="1" indent="0">
              <a:lnSpc>
                <a:spcPts val="3000"/>
              </a:lnSpc>
              <a:spcBef>
                <a:spcPts val="600"/>
              </a:spcBef>
              <a:buNone/>
            </a:pPr>
            <a:r>
              <a:rPr lang="pt-PT" altLang="en-US" sz="1800" dirty="0"/>
              <a:t>- 0.518 Fine texture – 0.028 </a:t>
            </a:r>
            <a:r>
              <a:rPr lang="pt-PT" altLang="en-US" sz="1800" dirty="0" err="1"/>
              <a:t>Mean</a:t>
            </a:r>
            <a:r>
              <a:rPr lang="pt-PT" altLang="en-US" sz="1800" dirty="0"/>
              <a:t> texture + 0.495 </a:t>
            </a:r>
            <a:r>
              <a:rPr lang="pt-PT" altLang="en-US" sz="1800" dirty="0" err="1"/>
              <a:t>Coarse</a:t>
            </a:r>
            <a:r>
              <a:rPr lang="pt-PT" altLang="en-US" sz="1800" dirty="0"/>
              <a:t> texture</a:t>
            </a:r>
          </a:p>
          <a:p>
            <a:pPr marL="457200" lvl="1" indent="0">
              <a:lnSpc>
                <a:spcPts val="3000"/>
              </a:lnSpc>
              <a:spcBef>
                <a:spcPts val="600"/>
              </a:spcBef>
              <a:buNone/>
            </a:pPr>
            <a:r>
              <a:rPr lang="pt-PT" altLang="en-US" sz="1800" dirty="0"/>
              <a:t>- 0.012 </a:t>
            </a:r>
            <a:r>
              <a:rPr lang="pt-PT" altLang="en-US" sz="1800" dirty="0" err="1"/>
              <a:t>Mean</a:t>
            </a:r>
            <a:r>
              <a:rPr lang="pt-PT" altLang="en-US" sz="1800" dirty="0"/>
              <a:t> </a:t>
            </a:r>
            <a:r>
              <a:rPr lang="pt-PT" altLang="en-US" sz="1800" dirty="0" err="1"/>
              <a:t>evaporation</a:t>
            </a:r>
            <a:r>
              <a:rPr lang="pt-PT" altLang="en-US" sz="1800" dirty="0"/>
              <a:t> (mm)</a:t>
            </a:r>
          </a:p>
          <a:p>
            <a:pPr marL="457200" lvl="1" indent="0">
              <a:lnSpc>
                <a:spcPts val="3000"/>
              </a:lnSpc>
              <a:spcBef>
                <a:spcPts val="600"/>
              </a:spcBef>
              <a:buNone/>
            </a:pPr>
            <a:r>
              <a:rPr lang="pt-PT" altLang="en-US" sz="1800" dirty="0"/>
              <a:t>- 0.284 </a:t>
            </a:r>
            <a:r>
              <a:rPr lang="pt-PT" altLang="en-US" sz="1800" dirty="0" err="1"/>
              <a:t>Average</a:t>
            </a:r>
            <a:r>
              <a:rPr lang="pt-PT" altLang="en-US" sz="1800" dirty="0"/>
              <a:t> </a:t>
            </a:r>
            <a:r>
              <a:rPr lang="pt-PT" altLang="en-US" sz="1800" dirty="0" err="1"/>
              <a:t>number</a:t>
            </a:r>
            <a:r>
              <a:rPr lang="pt-PT" altLang="en-US" sz="1800" dirty="0"/>
              <a:t> </a:t>
            </a:r>
            <a:r>
              <a:rPr lang="pt-PT" altLang="en-US" sz="1800" dirty="0" err="1"/>
              <a:t>of</a:t>
            </a:r>
            <a:r>
              <a:rPr lang="pt-PT" altLang="en-US" sz="1800" dirty="0"/>
              <a:t> </a:t>
            </a:r>
            <a:r>
              <a:rPr lang="pt-PT" altLang="en-US" sz="1800" dirty="0" err="1"/>
              <a:t>days</a:t>
            </a:r>
            <a:r>
              <a:rPr lang="pt-PT" altLang="en-US" sz="1800" dirty="0"/>
              <a:t> </a:t>
            </a:r>
            <a:r>
              <a:rPr lang="pt-PT" altLang="en-US" sz="1800" dirty="0" err="1"/>
              <a:t>with</a:t>
            </a:r>
            <a:r>
              <a:rPr lang="pt-PT" altLang="en-US" sz="1800" dirty="0"/>
              <a:t> </a:t>
            </a:r>
            <a:r>
              <a:rPr lang="pt-PT" altLang="en-US" sz="1800" dirty="0" err="1"/>
              <a:t>frost</a:t>
            </a:r>
            <a:endParaRPr lang="pt-PT" altLang="en-US" sz="1800" dirty="0"/>
          </a:p>
          <a:p>
            <a:pPr marL="457200" lvl="1" indent="0">
              <a:spcBef>
                <a:spcPts val="0"/>
              </a:spcBef>
              <a:buNone/>
            </a:pPr>
            <a:endParaRPr lang="pt-PT" altLang="en-US" dirty="0"/>
          </a:p>
        </p:txBody>
      </p:sp>
      <p:sp>
        <p:nvSpPr>
          <p:cNvPr id="2" name="TextBox 1"/>
          <p:cNvSpPr txBox="1"/>
          <p:nvPr/>
        </p:nvSpPr>
        <p:spPr>
          <a:xfrm>
            <a:off x="4943872" y="1840758"/>
            <a:ext cx="1656184" cy="400110"/>
          </a:xfrm>
          <a:prstGeom prst="rect">
            <a:avLst/>
          </a:prstGeom>
          <a:noFill/>
        </p:spPr>
        <p:txBody>
          <a:bodyPr wrap="square" rtlCol="0">
            <a:spAutoFit/>
          </a:bodyPr>
          <a:lstStyle/>
          <a:p>
            <a:r>
              <a:rPr lang="en-GB" sz="2000" b="1" dirty="0">
                <a:solidFill>
                  <a:srgbClr val="008000"/>
                </a:solidFill>
                <a:latin typeface="Trebuchet MS" panose="020B0603020202020204" pitchFamily="34" charset="0"/>
              </a:rPr>
              <a:t>Soil type</a:t>
            </a:r>
            <a:endParaRPr lang="pt-PT" sz="2000" b="1" dirty="0">
              <a:solidFill>
                <a:srgbClr val="008000"/>
              </a:solidFill>
              <a:latin typeface="Trebuchet MS" panose="020B0603020202020204" pitchFamily="34" charset="0"/>
            </a:endParaRPr>
          </a:p>
        </p:txBody>
      </p:sp>
      <p:cxnSp>
        <p:nvCxnSpPr>
          <p:cNvPr id="4" name="Straight Arrow Connector 3"/>
          <p:cNvCxnSpPr/>
          <p:nvPr/>
        </p:nvCxnSpPr>
        <p:spPr>
          <a:xfrm flipH="1">
            <a:off x="4128190" y="2343653"/>
            <a:ext cx="1152128" cy="36004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98478" y="1852440"/>
            <a:ext cx="1476164" cy="400110"/>
          </a:xfrm>
          <a:prstGeom prst="rect">
            <a:avLst/>
          </a:prstGeom>
          <a:noFill/>
        </p:spPr>
        <p:txBody>
          <a:bodyPr wrap="square" rtlCol="0">
            <a:spAutoFit/>
          </a:bodyPr>
          <a:lstStyle/>
          <a:p>
            <a:r>
              <a:rPr lang="en-GB" sz="2000" b="1" dirty="0" err="1">
                <a:solidFill>
                  <a:srgbClr val="008000"/>
                </a:solidFill>
                <a:latin typeface="Trebuchet MS" panose="020B0603020202020204" pitchFamily="34" charset="0"/>
              </a:rPr>
              <a:t>Litology</a:t>
            </a:r>
            <a:endParaRPr lang="pt-PT" sz="2000" b="1" dirty="0">
              <a:solidFill>
                <a:srgbClr val="008000"/>
              </a:solidFill>
              <a:latin typeface="Trebuchet MS" panose="020B0603020202020204" pitchFamily="34" charset="0"/>
            </a:endParaRPr>
          </a:p>
        </p:txBody>
      </p:sp>
      <p:cxnSp>
        <p:nvCxnSpPr>
          <p:cNvPr id="8" name="Straight Arrow Connector 7"/>
          <p:cNvCxnSpPr/>
          <p:nvPr/>
        </p:nvCxnSpPr>
        <p:spPr>
          <a:xfrm flipH="1">
            <a:off x="11172564" y="2312876"/>
            <a:ext cx="204840" cy="756084"/>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0E925B4-88E2-485F-B083-3E5EB481B7D4}"/>
              </a:ext>
            </a:extLst>
          </p:cNvPr>
          <p:cNvSpPr txBox="1"/>
          <p:nvPr/>
        </p:nvSpPr>
        <p:spPr>
          <a:xfrm>
            <a:off x="7896200" y="4469050"/>
            <a:ext cx="2689116" cy="400110"/>
          </a:xfrm>
          <a:prstGeom prst="rect">
            <a:avLst/>
          </a:prstGeom>
          <a:noFill/>
        </p:spPr>
        <p:txBody>
          <a:bodyPr wrap="square" rtlCol="0">
            <a:spAutoFit/>
          </a:bodyPr>
          <a:lstStyle/>
          <a:p>
            <a:r>
              <a:rPr lang="en-GB" sz="2000" b="1" dirty="0">
                <a:solidFill>
                  <a:srgbClr val="008000"/>
                </a:solidFill>
                <a:latin typeface="Trebuchet MS" panose="020B0603020202020204" pitchFamily="34" charset="0"/>
              </a:rPr>
              <a:t>Soil texture</a:t>
            </a:r>
            <a:endParaRPr lang="pt-PT" sz="2000" b="1" dirty="0">
              <a:solidFill>
                <a:srgbClr val="008000"/>
              </a:solidFill>
              <a:latin typeface="Trebuchet MS" panose="020B0603020202020204" pitchFamily="34" charset="0"/>
            </a:endParaRPr>
          </a:p>
        </p:txBody>
      </p:sp>
      <p:cxnSp>
        <p:nvCxnSpPr>
          <p:cNvPr id="10" name="Straight Arrow Connector 9">
            <a:extLst>
              <a:ext uri="{FF2B5EF4-FFF2-40B4-BE49-F238E27FC236}">
                <a16:creationId xmlns:a16="http://schemas.microsoft.com/office/drawing/2014/main" id="{7313D1AD-E2B8-46F7-8FAF-25D0CEBCB6B6}"/>
              </a:ext>
            </a:extLst>
          </p:cNvPr>
          <p:cNvCxnSpPr>
            <a:cxnSpLocks/>
          </p:cNvCxnSpPr>
          <p:nvPr/>
        </p:nvCxnSpPr>
        <p:spPr>
          <a:xfrm flipH="1">
            <a:off x="7896200" y="4703523"/>
            <a:ext cx="504056"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227B93-733A-40E4-B266-9B0BB41D9F59}"/>
              </a:ext>
            </a:extLst>
          </p:cNvPr>
          <p:cNvSpPr txBox="1"/>
          <p:nvPr/>
        </p:nvSpPr>
        <p:spPr>
          <a:xfrm>
            <a:off x="4775036" y="5229200"/>
            <a:ext cx="2689116" cy="461665"/>
          </a:xfrm>
          <a:prstGeom prst="rect">
            <a:avLst/>
          </a:prstGeom>
          <a:noFill/>
        </p:spPr>
        <p:txBody>
          <a:bodyPr wrap="square" rtlCol="0">
            <a:spAutoFit/>
          </a:bodyPr>
          <a:lstStyle/>
          <a:p>
            <a:r>
              <a:rPr lang="en-GB" sz="2400" b="1" dirty="0">
                <a:solidFill>
                  <a:srgbClr val="008000"/>
                </a:solidFill>
                <a:latin typeface="Trebuchet MS" panose="020B0603020202020204" pitchFamily="34" charset="0"/>
              </a:rPr>
              <a:t>Climate</a:t>
            </a:r>
            <a:endParaRPr lang="pt-PT" sz="2400" b="1" dirty="0">
              <a:solidFill>
                <a:srgbClr val="008000"/>
              </a:solidFill>
              <a:latin typeface="Trebuchet MS" panose="020B0603020202020204" pitchFamily="34" charset="0"/>
            </a:endParaRPr>
          </a:p>
        </p:txBody>
      </p:sp>
      <p:sp>
        <p:nvSpPr>
          <p:cNvPr id="20" name="TextBox 19">
            <a:extLst>
              <a:ext uri="{FF2B5EF4-FFF2-40B4-BE49-F238E27FC236}">
                <a16:creationId xmlns:a16="http://schemas.microsoft.com/office/drawing/2014/main" id="{E4F0B02D-5C1D-4E7D-8634-1485899D2478}"/>
              </a:ext>
            </a:extLst>
          </p:cNvPr>
          <p:cNvSpPr txBox="1"/>
          <p:nvPr/>
        </p:nvSpPr>
        <p:spPr>
          <a:xfrm>
            <a:off x="3359696" y="3789040"/>
            <a:ext cx="2689116" cy="400110"/>
          </a:xfrm>
          <a:prstGeom prst="rect">
            <a:avLst/>
          </a:prstGeom>
          <a:noFill/>
        </p:spPr>
        <p:txBody>
          <a:bodyPr wrap="square" rtlCol="0">
            <a:spAutoFit/>
          </a:bodyPr>
          <a:lstStyle/>
          <a:p>
            <a:r>
              <a:rPr lang="en-GB" sz="2000" b="1" dirty="0">
                <a:solidFill>
                  <a:srgbClr val="008000"/>
                </a:solidFill>
                <a:latin typeface="Trebuchet MS" panose="020B0603020202020204" pitchFamily="34" charset="0"/>
              </a:rPr>
              <a:t>Soil depth</a:t>
            </a:r>
            <a:endParaRPr lang="pt-PT" sz="2000" b="1" dirty="0">
              <a:solidFill>
                <a:srgbClr val="008000"/>
              </a:solidFill>
              <a:latin typeface="Trebuchet MS" panose="020B0603020202020204" pitchFamily="34" charset="0"/>
            </a:endParaRPr>
          </a:p>
        </p:txBody>
      </p:sp>
      <p:sp>
        <p:nvSpPr>
          <p:cNvPr id="30" name="Right Brace 29">
            <a:extLst>
              <a:ext uri="{FF2B5EF4-FFF2-40B4-BE49-F238E27FC236}">
                <a16:creationId xmlns:a16="http://schemas.microsoft.com/office/drawing/2014/main" id="{E151F177-FEAE-40D9-A3B0-C62BD5F9AC9B}"/>
              </a:ext>
            </a:extLst>
          </p:cNvPr>
          <p:cNvSpPr/>
          <p:nvPr/>
        </p:nvSpPr>
        <p:spPr bwMode="auto">
          <a:xfrm>
            <a:off x="5123892" y="5085184"/>
            <a:ext cx="396044" cy="792088"/>
          </a:xfrm>
          <a:prstGeom prst="rightBrace">
            <a:avLst>
              <a:gd name="adj1" fmla="val 8333"/>
              <a:gd name="adj2" fmla="val 49014"/>
            </a:avLst>
          </a:prstGeom>
          <a:noFill/>
          <a:ln w="38100" cap="flat" cmpd="sng" algn="ctr">
            <a:solidFill>
              <a:srgbClr val="0099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33" name="Right Brace 32">
            <a:extLst>
              <a:ext uri="{FF2B5EF4-FFF2-40B4-BE49-F238E27FC236}">
                <a16:creationId xmlns:a16="http://schemas.microsoft.com/office/drawing/2014/main" id="{9589ABB3-135A-4CC4-B7B9-D7F51F415515}"/>
              </a:ext>
            </a:extLst>
          </p:cNvPr>
          <p:cNvSpPr/>
          <p:nvPr/>
        </p:nvSpPr>
        <p:spPr bwMode="auto">
          <a:xfrm>
            <a:off x="3611724" y="3645024"/>
            <a:ext cx="396044" cy="792088"/>
          </a:xfrm>
          <a:prstGeom prst="rightBrace">
            <a:avLst>
              <a:gd name="adj1" fmla="val 8333"/>
              <a:gd name="adj2" fmla="val 49014"/>
            </a:avLst>
          </a:prstGeom>
          <a:noFill/>
          <a:ln w="38100" cap="flat" cmpd="sng" algn="ctr">
            <a:solidFill>
              <a:srgbClr val="0099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4176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sz="2800" dirty="0"/>
              <a:t>Site index modelling: cork oak</a:t>
            </a:r>
            <a:endParaRPr lang="en-US" altLang="en-US" sz="2800" dirty="0"/>
          </a:p>
        </p:txBody>
      </p:sp>
      <p:sp>
        <p:nvSpPr>
          <p:cNvPr id="184323" name="Rectangle 3"/>
          <p:cNvSpPr>
            <a:spLocks noGrp="1" noChangeArrowheads="1"/>
          </p:cNvSpPr>
          <p:nvPr>
            <p:ph idx="1"/>
          </p:nvPr>
        </p:nvSpPr>
        <p:spPr/>
        <p:txBody>
          <a:bodyPr>
            <a:normAutofit/>
          </a:bodyPr>
          <a:lstStyle/>
          <a:p>
            <a:r>
              <a:rPr lang="pt-PT" altLang="en-US" dirty="0" err="1"/>
              <a:t>Simplified</a:t>
            </a:r>
            <a:r>
              <a:rPr lang="pt-PT" altLang="en-US" dirty="0"/>
              <a:t> </a:t>
            </a:r>
            <a:r>
              <a:rPr lang="pt-PT" altLang="en-US" dirty="0" err="1"/>
              <a:t>model</a:t>
            </a:r>
            <a:endParaRPr lang="pt-PT" altLang="en-US" dirty="0"/>
          </a:p>
          <a:p>
            <a:pPr>
              <a:lnSpc>
                <a:spcPts val="3000"/>
              </a:lnSpc>
            </a:pPr>
            <a:r>
              <a:rPr lang="pt-PT" altLang="en-US" sz="2000" dirty="0"/>
              <a:t>S=16.446</a:t>
            </a:r>
          </a:p>
          <a:p>
            <a:pPr marL="457200" lvl="1" indent="0">
              <a:lnSpc>
                <a:spcPts val="3000"/>
              </a:lnSpc>
              <a:spcBef>
                <a:spcPts val="600"/>
              </a:spcBef>
              <a:buNone/>
            </a:pPr>
            <a:r>
              <a:rPr lang="pt-PT" altLang="en-US" sz="1800" dirty="0"/>
              <a:t>+ 0.574 (7) + 1.073 (8) – 4.303 (17) – 3.364 (20) – 1.237 (22) – 0.951 (26) + 2.125 (311) + 0.115 (310)</a:t>
            </a:r>
          </a:p>
          <a:p>
            <a:pPr marL="457200" lvl="1" indent="0">
              <a:lnSpc>
                <a:spcPts val="3000"/>
              </a:lnSpc>
              <a:spcBef>
                <a:spcPts val="600"/>
              </a:spcBef>
              <a:buNone/>
            </a:pPr>
            <a:r>
              <a:rPr lang="pt-PT" altLang="en-US" sz="1800" dirty="0"/>
              <a:t>- 0.006 </a:t>
            </a:r>
            <a:r>
              <a:rPr lang="pt-PT" altLang="en-US" sz="1800" dirty="0" err="1"/>
              <a:t>Mean</a:t>
            </a:r>
            <a:r>
              <a:rPr lang="pt-PT" altLang="en-US" sz="1800" dirty="0"/>
              <a:t> </a:t>
            </a:r>
            <a:r>
              <a:rPr lang="pt-PT" altLang="en-US" sz="1800" dirty="0" err="1"/>
              <a:t>evaporation</a:t>
            </a:r>
            <a:r>
              <a:rPr lang="pt-PT" altLang="en-US" sz="1800" dirty="0"/>
              <a:t> (mm) (mm)</a:t>
            </a:r>
          </a:p>
          <a:p>
            <a:pPr marL="457200" lvl="1" indent="0">
              <a:lnSpc>
                <a:spcPts val="3000"/>
              </a:lnSpc>
              <a:spcBef>
                <a:spcPts val="600"/>
              </a:spcBef>
              <a:buNone/>
            </a:pPr>
            <a:r>
              <a:rPr lang="pt-PT" altLang="en-US" sz="1800" dirty="0"/>
              <a:t>- 0.291 </a:t>
            </a:r>
            <a:r>
              <a:rPr lang="en-GB" altLang="en-US" sz="1800" dirty="0"/>
              <a:t>Average number of days with frost</a:t>
            </a:r>
            <a:endParaRPr lang="pt-PT" altLang="en-US" sz="1800" dirty="0"/>
          </a:p>
          <a:p>
            <a:pPr marL="457200" lvl="1" indent="0">
              <a:spcBef>
                <a:spcPts val="600"/>
              </a:spcBef>
              <a:buNone/>
            </a:pPr>
            <a:endParaRPr lang="pt-PT" altLang="en-US" dirty="0"/>
          </a:p>
        </p:txBody>
      </p:sp>
      <p:sp>
        <p:nvSpPr>
          <p:cNvPr id="4" name="TextBox 3"/>
          <p:cNvSpPr txBox="1"/>
          <p:nvPr/>
        </p:nvSpPr>
        <p:spPr>
          <a:xfrm>
            <a:off x="6168008" y="3345955"/>
            <a:ext cx="5760640" cy="1015663"/>
          </a:xfrm>
          <a:prstGeom prst="rect">
            <a:avLst/>
          </a:prstGeom>
          <a:noFill/>
        </p:spPr>
        <p:txBody>
          <a:bodyPr wrap="square" rtlCol="0">
            <a:spAutoFit/>
          </a:bodyPr>
          <a:lstStyle/>
          <a:p>
            <a:pPr algn="ctr"/>
            <a:r>
              <a:rPr lang="en-GB" sz="2000" b="1" dirty="0" err="1">
                <a:solidFill>
                  <a:srgbClr val="008000"/>
                </a:solidFill>
                <a:latin typeface="Trebuchet MS" panose="020B0603020202020204" pitchFamily="34" charset="0"/>
              </a:rPr>
              <a:t>Litology</a:t>
            </a:r>
            <a:endParaRPr lang="en-GB" sz="2000" b="1" dirty="0">
              <a:solidFill>
                <a:srgbClr val="008000"/>
              </a:solidFill>
              <a:latin typeface="Trebuchet MS" panose="020B0603020202020204" pitchFamily="34" charset="0"/>
            </a:endParaRPr>
          </a:p>
          <a:p>
            <a:pPr algn="ctr"/>
            <a:r>
              <a:rPr lang="en-GB" sz="2000" b="1" dirty="0">
                <a:solidFill>
                  <a:srgbClr val="008000"/>
                </a:solidFill>
                <a:latin typeface="Trebuchet MS" panose="020B0603020202020204" pitchFamily="34" charset="0"/>
              </a:rPr>
              <a:t>(numbers represent the codes for </a:t>
            </a:r>
            <a:r>
              <a:rPr lang="en-GB" sz="2000" b="1" dirty="0" err="1">
                <a:solidFill>
                  <a:srgbClr val="008000"/>
                </a:solidFill>
                <a:latin typeface="Trebuchet MS" panose="020B0603020202020204" pitchFamily="34" charset="0"/>
              </a:rPr>
              <a:t>litology</a:t>
            </a:r>
            <a:r>
              <a:rPr lang="en-GB" sz="2000" b="1" dirty="0">
                <a:solidFill>
                  <a:srgbClr val="008000"/>
                </a:solidFill>
                <a:latin typeface="Trebuchet MS" panose="020B0603020202020204" pitchFamily="34" charset="0"/>
              </a:rPr>
              <a:t> units in “Atlas do </a:t>
            </a:r>
            <a:r>
              <a:rPr lang="en-GB" sz="2000" b="1" dirty="0" err="1">
                <a:solidFill>
                  <a:srgbClr val="008000"/>
                </a:solidFill>
                <a:latin typeface="Trebuchet MS" panose="020B0603020202020204" pitchFamily="34" charset="0"/>
              </a:rPr>
              <a:t>Ambiente</a:t>
            </a:r>
            <a:r>
              <a:rPr lang="en-GB" sz="2000" b="1" dirty="0">
                <a:solidFill>
                  <a:srgbClr val="008000"/>
                </a:solidFill>
                <a:latin typeface="Trebuchet MS" panose="020B0603020202020204" pitchFamily="34" charset="0"/>
              </a:rPr>
              <a:t>”)</a:t>
            </a:r>
            <a:endParaRPr lang="pt-PT" sz="2000" b="1" dirty="0">
              <a:solidFill>
                <a:srgbClr val="008000"/>
              </a:solidFill>
              <a:latin typeface="Trebuchet MS" panose="020B0603020202020204" pitchFamily="34" charset="0"/>
            </a:endParaRPr>
          </a:p>
        </p:txBody>
      </p:sp>
      <p:cxnSp>
        <p:nvCxnSpPr>
          <p:cNvPr id="5" name="Straight Arrow Connector 4"/>
          <p:cNvCxnSpPr/>
          <p:nvPr/>
        </p:nvCxnSpPr>
        <p:spPr>
          <a:xfrm flipH="1" flipV="1">
            <a:off x="9048328" y="2852936"/>
            <a:ext cx="60824" cy="493019"/>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72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1345" y="188640"/>
            <a:ext cx="8172908" cy="1152128"/>
          </a:xfrm>
        </p:spPr>
        <p:txBody>
          <a:bodyPr/>
          <a:lstStyle/>
          <a:p>
            <a:r>
              <a:rPr lang="en-GB" altLang="en-US" sz="2800" dirty="0"/>
              <a:t>Site index modelling: cork oak</a:t>
            </a:r>
            <a:endParaRPr lang="en-US" altLang="en-US" sz="2800" dirty="0"/>
          </a:p>
        </p:txBody>
      </p:sp>
      <p:sp>
        <p:nvSpPr>
          <p:cNvPr id="184323" name="Rectangle 3"/>
          <p:cNvSpPr>
            <a:spLocks noGrp="1" noChangeArrowheads="1"/>
          </p:cNvSpPr>
          <p:nvPr>
            <p:ph idx="1"/>
          </p:nvPr>
        </p:nvSpPr>
        <p:spPr>
          <a:xfrm>
            <a:off x="191344" y="1340768"/>
            <a:ext cx="11809312" cy="5212432"/>
          </a:xfrm>
        </p:spPr>
        <p:txBody>
          <a:bodyPr>
            <a:normAutofit/>
          </a:bodyPr>
          <a:lstStyle/>
          <a:p>
            <a:r>
              <a:rPr lang="pt-PT" altLang="en-US" dirty="0" err="1"/>
              <a:t>Simplified</a:t>
            </a:r>
            <a:r>
              <a:rPr lang="pt-PT" altLang="en-US" dirty="0"/>
              <a:t> </a:t>
            </a:r>
            <a:r>
              <a:rPr lang="pt-PT" altLang="en-US" dirty="0" err="1"/>
              <a:t>model</a:t>
            </a:r>
            <a:endParaRPr lang="pt-PT" altLang="en-US" dirty="0"/>
          </a:p>
          <a:p>
            <a:pPr lvl="1"/>
            <a:r>
              <a:rPr lang="pt-PT" altLang="en-US" dirty="0" err="1"/>
              <a:t>it</a:t>
            </a:r>
            <a:r>
              <a:rPr lang="pt-PT" altLang="en-US" dirty="0"/>
              <a:t> </a:t>
            </a:r>
            <a:r>
              <a:rPr lang="pt-PT" altLang="en-US" dirty="0" err="1"/>
              <a:t>was</a:t>
            </a:r>
            <a:r>
              <a:rPr lang="pt-PT" altLang="en-US" dirty="0"/>
              <a:t> </a:t>
            </a:r>
            <a:r>
              <a:rPr lang="pt-PT" altLang="en-US" dirty="0" err="1"/>
              <a:t>possible</a:t>
            </a:r>
            <a:r>
              <a:rPr lang="pt-PT" altLang="en-US" dirty="0"/>
              <a:t> to </a:t>
            </a:r>
            <a:r>
              <a:rPr lang="pt-PT" altLang="en-US" dirty="0" err="1"/>
              <a:t>map</a:t>
            </a:r>
            <a:r>
              <a:rPr lang="pt-PT" altLang="en-US" dirty="0"/>
              <a:t> site índex for </a:t>
            </a:r>
            <a:r>
              <a:rPr lang="pt-PT" altLang="en-US" dirty="0" err="1"/>
              <a:t>cork</a:t>
            </a:r>
            <a:r>
              <a:rPr lang="pt-PT" altLang="en-US" dirty="0"/>
              <a:t> </a:t>
            </a:r>
            <a:r>
              <a:rPr lang="pt-PT" altLang="en-US" dirty="0" err="1"/>
              <a:t>oak</a:t>
            </a:r>
            <a:endParaRPr lang="pt-PT" altLang="en-US" dirty="0"/>
          </a:p>
          <a:p>
            <a:pPr lvl="1"/>
            <a:r>
              <a:rPr lang="pt-PT" altLang="en-US" dirty="0"/>
              <a:t>na app </a:t>
            </a:r>
            <a:r>
              <a:rPr lang="pt-PT" altLang="en-US" dirty="0" err="1"/>
              <a:t>was</a:t>
            </a:r>
            <a:r>
              <a:rPr lang="pt-PT" altLang="en-US" dirty="0"/>
              <a:t> </a:t>
            </a:r>
            <a:r>
              <a:rPr lang="pt-PT" altLang="en-US" dirty="0" err="1"/>
              <a:t>also</a:t>
            </a:r>
            <a:r>
              <a:rPr lang="pt-PT" altLang="en-US" dirty="0"/>
              <a:t> </a:t>
            </a:r>
            <a:r>
              <a:rPr lang="pt-PT" altLang="en-US" dirty="0" err="1"/>
              <a:t>developed</a:t>
            </a:r>
            <a:r>
              <a:rPr lang="pt-PT" altLang="en-US" dirty="0"/>
              <a:t> for mobile </a:t>
            </a:r>
            <a:r>
              <a:rPr lang="pt-PT" altLang="en-US" dirty="0" err="1"/>
              <a:t>phones</a:t>
            </a:r>
            <a:endParaRPr lang="pt-PT" altLang="en-US" dirty="0"/>
          </a:p>
          <a:p>
            <a:pPr marL="457200" lvl="1" indent="0">
              <a:buNone/>
            </a:pPr>
            <a:endParaRPr lang="pt-PT" altLang="en-US" dirty="0"/>
          </a:p>
          <a:p>
            <a:pPr marL="457200" lvl="1" indent="0">
              <a:spcBef>
                <a:spcPts val="0"/>
              </a:spcBef>
              <a:buNone/>
            </a:pPr>
            <a:endParaRPr lang="pt-PT" altLang="en-US" dirty="0"/>
          </a:p>
        </p:txBody>
      </p:sp>
      <p:pic>
        <p:nvPicPr>
          <p:cNvPr id="2" name="Picture 1"/>
          <p:cNvPicPr>
            <a:picLocks noChangeAspect="1"/>
          </p:cNvPicPr>
          <p:nvPr/>
        </p:nvPicPr>
        <p:blipFill>
          <a:blip r:embed="rId2"/>
          <a:stretch>
            <a:fillRect/>
          </a:stretch>
        </p:blipFill>
        <p:spPr>
          <a:xfrm>
            <a:off x="8191088" y="188640"/>
            <a:ext cx="3809568" cy="6008065"/>
          </a:xfrm>
          <a:prstGeom prst="rect">
            <a:avLst/>
          </a:prstGeom>
        </p:spPr>
      </p:pic>
    </p:spTree>
    <p:extLst>
      <p:ext uri="{BB962C8B-B14F-4D97-AF65-F5344CB8AC3E}">
        <p14:creationId xmlns:p14="http://schemas.microsoft.com/office/powerpoint/2010/main" val="50180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9" name="Group 7"/>
          <p:cNvGrpSpPr>
            <a:grpSpLocks/>
          </p:cNvGrpSpPr>
          <p:nvPr/>
        </p:nvGrpSpPr>
        <p:grpSpPr bwMode="auto">
          <a:xfrm>
            <a:off x="2424113" y="836614"/>
            <a:ext cx="7740650" cy="5761037"/>
            <a:chOff x="567" y="527"/>
            <a:chExt cx="4876" cy="3629"/>
          </a:xfrm>
        </p:grpSpPr>
        <p:sp>
          <p:nvSpPr>
            <p:cNvPr id="166916" name="AutoShape 4"/>
            <p:cNvSpPr>
              <a:spLocks noChangeArrowheads="1"/>
            </p:cNvSpPr>
            <p:nvPr/>
          </p:nvSpPr>
          <p:spPr bwMode="auto">
            <a:xfrm>
              <a:off x="567" y="527"/>
              <a:ext cx="4876" cy="3629"/>
            </a:xfrm>
            <a:prstGeom prst="irregularSeal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166918" name="Text Box 6"/>
            <p:cNvSpPr txBox="1">
              <a:spLocks noChangeArrowheads="1"/>
            </p:cNvSpPr>
            <p:nvPr/>
          </p:nvSpPr>
          <p:spPr bwMode="auto">
            <a:xfrm>
              <a:off x="1905" y="1956"/>
              <a:ext cx="1996" cy="6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a:spAutoFit/>
            </a:bodyPr>
            <a:lstStyle/>
            <a:p>
              <a:pPr>
                <a:spcBef>
                  <a:spcPct val="50000"/>
                </a:spcBef>
              </a:pPr>
              <a:r>
                <a:rPr lang="pt-PT" sz="2800" b="1" dirty="0">
                  <a:latin typeface="Tahoma" pitchFamily="34" charset="0"/>
                </a:rPr>
                <a:t>Let’s make some exercises</a:t>
              </a:r>
              <a:endParaRPr lang="en-US" sz="2800" b="1" dirty="0">
                <a:latin typeface="Tahoma"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6" presetClass="path" presetSubtype="0" accel="50000" decel="50000" fill="hold" nodeType="withEffect">
                                  <p:stCondLst>
                                    <p:cond delay="0"/>
                                  </p:stCondLst>
                                  <p:childTnLst>
                                    <p:animMotion origin="layout" path="M 0.0 0.0  C -0.004 -0.08933  0.046 -0.16667  0.113 -0.172  C 0.177 -0.17867  0.237 -0.11867  0.241 -0.032  C 0.246 0.048  0.204 0.12267  0.144 0.128  C 0.089 0.132  0.037 0.08267  0.033 0.008  C 0.029 -0.06  0.064 -0.124  0.115 -0.12933  C 0.162 -0.13333  0.206 -0.092  0.209 -0.02933  C 0.212 0.02667  0.184 0.08133  0.142 0.084  C 0.104 0.088  0.068 0.056  0.065 0.00533  C 0.063 -0.04  0.084 -0.084  0.117 -0.08667  C 0.146 -0.08933  0.175 -0.06533  0.177 -0.02667  C 0.179 0.00667  0.164 0.03867  0.14 0.04133  C 0.12 0.044  0.099 0.02933  0.098 0.00267  C 0.096 -0.01867  0.104 -0.04133  0.119 -0.044  C 0.131 -0.044  0.143 -0.03867  0.145 -0.024  C 0.146 -0.01467  0.144 -0.00533  0.138 -0.00133  C 0.135 0.0  0.133 0.0  0.13 -0.00133  E" pathEditMode="relative" ptsTypes="">
                                      <p:cBhvr>
                                        <p:cTn id="6" dur="2000" fill="hold"/>
                                        <p:tgtEl>
                                          <p:spTgt spid="1669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p:txBody>
          <a:bodyPr>
            <a:normAutofit fontScale="90000"/>
          </a:bodyPr>
          <a:lstStyle/>
          <a:p>
            <a:r>
              <a:rPr lang="en-US" sz="3100" dirty="0"/>
              <a:t>Using growth functions formulated as difference equations - GADA</a:t>
            </a:r>
          </a:p>
        </p:txBody>
      </p:sp>
      <p:sp>
        <p:nvSpPr>
          <p:cNvPr id="192516" name="Rectangle 4"/>
          <p:cNvSpPr>
            <a:spLocks noGrp="1" noChangeArrowheads="1"/>
          </p:cNvSpPr>
          <p:nvPr>
            <p:ph idx="1"/>
          </p:nvPr>
        </p:nvSpPr>
        <p:spPr/>
        <p:txBody>
          <a:bodyPr/>
          <a:lstStyle/>
          <a:p>
            <a:pPr algn="l"/>
            <a:r>
              <a:rPr lang="en-US" dirty="0"/>
              <a:t>Generalized algebraic difference approach (GADA)</a:t>
            </a:r>
          </a:p>
          <a:p>
            <a:pPr algn="l"/>
            <a:endParaRPr lang="en-US" sz="700" dirty="0"/>
          </a:p>
          <a:p>
            <a:pPr lvl="1"/>
            <a:r>
              <a:rPr lang="en-US" dirty="0"/>
              <a:t>One of the problems with ADA is the fact that it originates formulations that differ just by one parameter</a:t>
            </a:r>
          </a:p>
          <a:p>
            <a:pPr lvl="1"/>
            <a:r>
              <a:rPr lang="en-US" dirty="0"/>
              <a:t>With GADA it is possible to obtain formulations that have more than one site-specific parameter</a:t>
            </a:r>
          </a:p>
          <a:p>
            <a:pPr lvl="1"/>
            <a:r>
              <a:rPr lang="en-US" dirty="0"/>
              <a:t>In GADA parameters are assumed to be function of an unobservable set of variables (denoted by X) that express site differences</a:t>
            </a:r>
          </a:p>
          <a:p>
            <a:pPr lvl="1"/>
            <a:r>
              <a:rPr lang="en-US" dirty="0"/>
              <a:t>The equations are then solved by X, which, for a particular site, is substituted in the original equation (X</a:t>
            </a:r>
            <a:r>
              <a:rPr lang="en-US" baseline="-25000" dirty="0"/>
              <a:t>0</a:t>
            </a:r>
            <a:r>
              <a:rPr lang="en-US" dirty="0"/>
              <a:t>)</a:t>
            </a:r>
          </a:p>
          <a:p>
            <a:pPr>
              <a:buFont typeface="Wingdings" pitchFamily="2" charset="2"/>
              <a:buNone/>
            </a:pPr>
            <a:r>
              <a:rPr lang="en-US" dirty="0"/>
              <a:t>	</a:t>
            </a:r>
          </a:p>
        </p:txBody>
      </p:sp>
    </p:spTree>
    <p:extLst>
      <p:ext uri="{BB962C8B-B14F-4D97-AF65-F5344CB8AC3E}">
        <p14:creationId xmlns:p14="http://schemas.microsoft.com/office/powerpoint/2010/main" val="4423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wipe(left)">
                                      <p:cBhvr>
                                        <p:cTn id="7" dur="500"/>
                                        <p:tgtEl>
                                          <p:spTgt spid="192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516">
                                            <p:txEl>
                                              <p:pRg st="2" end="2"/>
                                            </p:txEl>
                                          </p:spTgt>
                                        </p:tgtEl>
                                        <p:attrNameLst>
                                          <p:attrName>style.visibility</p:attrName>
                                        </p:attrNameLst>
                                      </p:cBhvr>
                                      <p:to>
                                        <p:strVal val="visible"/>
                                      </p:to>
                                    </p:set>
                                    <p:animEffect transition="in" filter="wipe(left)">
                                      <p:cBhvr>
                                        <p:cTn id="12" dur="500"/>
                                        <p:tgtEl>
                                          <p:spTgt spid="1925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516">
                                            <p:txEl>
                                              <p:pRg st="3" end="3"/>
                                            </p:txEl>
                                          </p:spTgt>
                                        </p:tgtEl>
                                        <p:attrNameLst>
                                          <p:attrName>style.visibility</p:attrName>
                                        </p:attrNameLst>
                                      </p:cBhvr>
                                      <p:to>
                                        <p:strVal val="visible"/>
                                      </p:to>
                                    </p:set>
                                    <p:animEffect transition="in" filter="wipe(left)">
                                      <p:cBhvr>
                                        <p:cTn id="17" dur="500"/>
                                        <p:tgtEl>
                                          <p:spTgt spid="1925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516">
                                            <p:txEl>
                                              <p:pRg st="4" end="4"/>
                                            </p:txEl>
                                          </p:spTgt>
                                        </p:tgtEl>
                                        <p:attrNameLst>
                                          <p:attrName>style.visibility</p:attrName>
                                        </p:attrNameLst>
                                      </p:cBhvr>
                                      <p:to>
                                        <p:strVal val="visible"/>
                                      </p:to>
                                    </p:set>
                                    <p:animEffect transition="in" filter="wipe(left)">
                                      <p:cBhvr>
                                        <p:cTn id="22" dur="500"/>
                                        <p:tgtEl>
                                          <p:spTgt spid="1925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516">
                                            <p:txEl>
                                              <p:pRg st="5" end="5"/>
                                            </p:txEl>
                                          </p:spTgt>
                                        </p:tgtEl>
                                        <p:attrNameLst>
                                          <p:attrName>style.visibility</p:attrName>
                                        </p:attrNameLst>
                                      </p:cBhvr>
                                      <p:to>
                                        <p:strVal val="visible"/>
                                      </p:to>
                                    </p:set>
                                    <p:animEffect transition="in" filter="wipe(left)">
                                      <p:cBhvr>
                                        <p:cTn id="27" dur="500"/>
                                        <p:tgtEl>
                                          <p:spTgt spid="1925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516">
                                            <p:txEl>
                                              <p:pRg st="6" end="6"/>
                                            </p:txEl>
                                          </p:spTgt>
                                        </p:tgtEl>
                                        <p:attrNameLst>
                                          <p:attrName>style.visibility</p:attrName>
                                        </p:attrNameLst>
                                      </p:cBhvr>
                                      <p:to>
                                        <p:strVal val="visible"/>
                                      </p:to>
                                    </p:set>
                                    <p:animEffect transition="in" filter="wipe(left)">
                                      <p:cBhvr>
                                        <p:cTn id="32" dur="500"/>
                                        <p:tgtEl>
                                          <p:spTgt spid="1925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3540" name="Rectangle 4"/>
          <p:cNvSpPr>
            <a:spLocks noGrp="1" noChangeArrowheads="1"/>
          </p:cNvSpPr>
          <p:nvPr>
            <p:ph type="body" sz="half" idx="1"/>
          </p:nvPr>
        </p:nvSpPr>
        <p:spPr>
          <a:xfrm>
            <a:off x="551384" y="1727200"/>
            <a:ext cx="9721329" cy="4800600"/>
          </a:xfrm>
        </p:spPr>
        <p:txBody>
          <a:bodyPr/>
          <a:lstStyle/>
          <a:p>
            <a:pPr>
              <a:lnSpc>
                <a:spcPct val="90000"/>
              </a:lnSpc>
            </a:pPr>
            <a:endParaRPr lang="en-US" sz="600" dirty="0"/>
          </a:p>
          <a:p>
            <a:pPr algn="l">
              <a:lnSpc>
                <a:spcPct val="90000"/>
              </a:lnSpc>
            </a:pPr>
            <a:r>
              <a:rPr lang="en-US" sz="2000" dirty="0"/>
              <a:t>Example with the Schumacher function:</a:t>
            </a:r>
          </a:p>
          <a:p>
            <a:pPr algn="l">
              <a:lnSpc>
                <a:spcPct val="90000"/>
              </a:lnSpc>
            </a:pPr>
            <a:endParaRPr lang="en-US" sz="2000" dirty="0"/>
          </a:p>
          <a:p>
            <a:pPr algn="l">
              <a:lnSpc>
                <a:spcPct val="90000"/>
              </a:lnSpc>
              <a:buNone/>
            </a:pPr>
            <a:endParaRPr lang="en-US" sz="2000" dirty="0"/>
          </a:p>
          <a:p>
            <a:pPr algn="l">
              <a:lnSpc>
                <a:spcPct val="90000"/>
              </a:lnSpc>
              <a:buNone/>
            </a:pPr>
            <a:endParaRPr lang="en-US" sz="2000" dirty="0"/>
          </a:p>
          <a:p>
            <a:pPr algn="l">
              <a:lnSpc>
                <a:spcPct val="90000"/>
              </a:lnSpc>
              <a:buNone/>
            </a:pPr>
            <a:r>
              <a:rPr lang="en-US" sz="2000" dirty="0"/>
              <a:t>	Suppose that </a:t>
            </a:r>
            <a:r>
              <a:rPr lang="en-US" sz="2000" dirty="0">
                <a:solidFill>
                  <a:srgbClr val="008000"/>
                </a:solidFill>
                <a:sym typeface="Symbol"/>
              </a:rPr>
              <a:t></a:t>
            </a:r>
            <a:r>
              <a:rPr lang="en-US" sz="2000" dirty="0">
                <a:solidFill>
                  <a:srgbClr val="008000"/>
                </a:solidFill>
              </a:rPr>
              <a:t>=X </a:t>
            </a:r>
            <a:r>
              <a:rPr lang="en-US" sz="2000" dirty="0"/>
              <a:t>and </a:t>
            </a:r>
            <a:r>
              <a:rPr lang="en-US" sz="2000" dirty="0">
                <a:solidFill>
                  <a:srgbClr val="008000"/>
                </a:solidFill>
                <a:sym typeface="Symbol"/>
              </a:rPr>
              <a:t></a:t>
            </a:r>
            <a:r>
              <a:rPr lang="en-US" sz="2000" dirty="0">
                <a:solidFill>
                  <a:srgbClr val="008000"/>
                </a:solidFill>
              </a:rPr>
              <a:t>=</a:t>
            </a:r>
            <a:r>
              <a:rPr lang="en-US" sz="2000" dirty="0">
                <a:solidFill>
                  <a:srgbClr val="008000"/>
                </a:solidFill>
                <a:sym typeface="Symbol"/>
              </a:rPr>
              <a:t></a:t>
            </a:r>
            <a:r>
              <a:rPr lang="en-US" sz="2000" dirty="0">
                <a:solidFill>
                  <a:srgbClr val="008000"/>
                </a:solidFill>
              </a:rPr>
              <a:t>X</a:t>
            </a:r>
            <a:r>
              <a:rPr lang="en-US" sz="2000" dirty="0"/>
              <a:t>, then</a:t>
            </a:r>
          </a:p>
          <a:p>
            <a:pPr algn="l">
              <a:lnSpc>
                <a:spcPct val="90000"/>
              </a:lnSpc>
            </a:pPr>
            <a:endParaRPr lang="en-US" sz="2000" dirty="0"/>
          </a:p>
          <a:p>
            <a:pPr algn="l">
              <a:lnSpc>
                <a:spcPct val="90000"/>
              </a:lnSpc>
              <a:buNone/>
            </a:pPr>
            <a:endParaRPr lang="en-US" sz="2000" dirty="0"/>
          </a:p>
          <a:p>
            <a:pPr algn="l">
              <a:lnSpc>
                <a:spcPct val="90000"/>
              </a:lnSpc>
              <a:buNone/>
            </a:pPr>
            <a:r>
              <a:rPr lang="en-US" dirty="0"/>
              <a:t>	</a:t>
            </a:r>
          </a:p>
          <a:p>
            <a:pPr algn="l">
              <a:lnSpc>
                <a:spcPct val="90000"/>
              </a:lnSpc>
              <a:buNone/>
            </a:pPr>
            <a:r>
              <a:rPr lang="en-US" sz="2000" dirty="0"/>
              <a:t>    By substituting X0 into the previous expression, we get </a:t>
            </a:r>
          </a:p>
        </p:txBody>
      </p:sp>
      <p:graphicFrame>
        <p:nvGraphicFramePr>
          <p:cNvPr id="193543" name="Object 7"/>
          <p:cNvGraphicFramePr>
            <a:graphicFrameLocks noGrp="1" noChangeAspect="1"/>
          </p:cNvGraphicFramePr>
          <p:nvPr>
            <p:ph sz="quarter" idx="3"/>
            <p:extLst/>
          </p:nvPr>
        </p:nvGraphicFramePr>
        <p:xfrm>
          <a:off x="2595537" y="2285991"/>
          <a:ext cx="1543859" cy="710961"/>
        </p:xfrm>
        <a:graphic>
          <a:graphicData uri="http://schemas.openxmlformats.org/presentationml/2006/ole">
            <mc:AlternateContent xmlns:mc="http://schemas.openxmlformats.org/markup-compatibility/2006">
              <mc:Choice xmlns:v="urn:schemas-microsoft-com:vml" Requires="v">
                <p:oleObj spid="_x0000_s172044" name="Equation" r:id="rId3" imgW="800100" imgH="368300" progId="Equation.3">
                  <p:embed/>
                </p:oleObj>
              </mc:Choice>
              <mc:Fallback>
                <p:oleObj name="Equation" r:id="rId3" imgW="800100" imgH="368300" progId="Equation.3">
                  <p:embed/>
                  <p:pic>
                    <p:nvPicPr>
                      <p:cNvPr id="193543"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37" y="2285991"/>
                        <a:ext cx="1543859" cy="710961"/>
                      </a:xfrm>
                      <a:prstGeom prst="rect">
                        <a:avLst/>
                      </a:prstGeom>
                      <a:noFill/>
                      <a:extLst/>
                    </p:spPr>
                  </p:pic>
                </p:oleObj>
              </mc:Fallback>
            </mc:AlternateContent>
          </a:graphicData>
        </a:graphic>
      </p:graphicFrame>
      <p:sp>
        <p:nvSpPr>
          <p:cNvPr id="193547" name="Line 11"/>
          <p:cNvSpPr>
            <a:spLocks noChangeShapeType="1"/>
          </p:cNvSpPr>
          <p:nvPr/>
        </p:nvSpPr>
        <p:spPr bwMode="auto">
          <a:xfrm>
            <a:off x="4238612" y="4093046"/>
            <a:ext cx="572595" cy="0"/>
          </a:xfrm>
          <a:prstGeom prst="line">
            <a:avLst/>
          </a:prstGeom>
          <a:noFill/>
          <a:ln w="57150">
            <a:solidFill>
              <a:srgbClr val="008000"/>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3548" name="Object 12"/>
          <p:cNvGraphicFramePr>
            <a:graphicFrameLocks noChangeAspect="1"/>
          </p:cNvGraphicFramePr>
          <p:nvPr>
            <p:extLst/>
          </p:nvPr>
        </p:nvGraphicFramePr>
        <p:xfrm>
          <a:off x="5024430" y="3789040"/>
          <a:ext cx="916621" cy="759882"/>
        </p:xfrm>
        <a:graphic>
          <a:graphicData uri="http://schemas.openxmlformats.org/presentationml/2006/ole">
            <mc:AlternateContent xmlns:mc="http://schemas.openxmlformats.org/markup-compatibility/2006">
              <mc:Choice xmlns:v="urn:schemas-microsoft-com:vml" Requires="v">
                <p:oleObj spid="_x0000_s172045" name="Equation" r:id="rId5" imgW="482391" imgH="368140" progId="Equation.3">
                  <p:embed/>
                </p:oleObj>
              </mc:Choice>
              <mc:Fallback>
                <p:oleObj name="Equation" r:id="rId5" imgW="482391" imgH="368140" progId="Equation.3">
                  <p:embed/>
                  <p:pic>
                    <p:nvPicPr>
                      <p:cNvPr id="19354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0" y="3789040"/>
                        <a:ext cx="916621" cy="759882"/>
                      </a:xfrm>
                      <a:prstGeom prst="rect">
                        <a:avLst/>
                      </a:prstGeom>
                      <a:noFill/>
                      <a:extLst/>
                    </p:spPr>
                  </p:pic>
                </p:oleObj>
              </mc:Fallback>
            </mc:AlternateContent>
          </a:graphicData>
        </a:graphic>
      </p:graphicFrame>
      <p:graphicFrame>
        <p:nvGraphicFramePr>
          <p:cNvPr id="188422" name="Object 6"/>
          <p:cNvGraphicFramePr>
            <a:graphicFrameLocks noChangeAspect="1"/>
          </p:cNvGraphicFramePr>
          <p:nvPr>
            <p:extLst/>
          </p:nvPr>
        </p:nvGraphicFramePr>
        <p:xfrm>
          <a:off x="2495600" y="3819996"/>
          <a:ext cx="1646745" cy="682506"/>
        </p:xfrm>
        <a:graphic>
          <a:graphicData uri="http://schemas.openxmlformats.org/presentationml/2006/ole">
            <mc:AlternateContent xmlns:mc="http://schemas.openxmlformats.org/markup-compatibility/2006">
              <mc:Choice xmlns:v="urn:schemas-microsoft-com:vml" Requires="v">
                <p:oleObj spid="_x0000_s172046" name="Equation" r:id="rId7" imgW="889000" imgH="368300" progId="Equation.3">
                  <p:embed/>
                </p:oleObj>
              </mc:Choice>
              <mc:Fallback>
                <p:oleObj name="Equation" r:id="rId7" imgW="889000" imgH="368300" progId="Equation.3">
                  <p:embed/>
                  <p:pic>
                    <p:nvPicPr>
                      <p:cNvPr id="18842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600" y="3819996"/>
                        <a:ext cx="1646745" cy="682506"/>
                      </a:xfrm>
                      <a:prstGeom prst="rect">
                        <a:avLst/>
                      </a:prstGeom>
                      <a:noFill/>
                      <a:extLst/>
                    </p:spPr>
                  </p:pic>
                </p:oleObj>
              </mc:Fallback>
            </mc:AlternateContent>
          </a:graphicData>
        </a:graphic>
      </p:graphicFrame>
      <p:sp>
        <p:nvSpPr>
          <p:cNvPr id="13" name="Line 11"/>
          <p:cNvSpPr>
            <a:spLocks noChangeShapeType="1"/>
          </p:cNvSpPr>
          <p:nvPr/>
        </p:nvSpPr>
        <p:spPr bwMode="auto">
          <a:xfrm>
            <a:off x="5953124" y="4093046"/>
            <a:ext cx="572595" cy="0"/>
          </a:xfrm>
          <a:prstGeom prst="line">
            <a:avLst/>
          </a:prstGeom>
          <a:noFill/>
          <a:ln w="57150">
            <a:solidFill>
              <a:srgbClr val="008000"/>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4" name="Object 12"/>
          <p:cNvGraphicFramePr>
            <a:graphicFrameLocks noChangeAspect="1"/>
          </p:cNvGraphicFramePr>
          <p:nvPr>
            <p:extLst/>
          </p:nvPr>
        </p:nvGraphicFramePr>
        <p:xfrm>
          <a:off x="6667504" y="3789040"/>
          <a:ext cx="1156688" cy="759882"/>
        </p:xfrm>
        <a:graphic>
          <a:graphicData uri="http://schemas.openxmlformats.org/presentationml/2006/ole">
            <mc:AlternateContent xmlns:mc="http://schemas.openxmlformats.org/markup-compatibility/2006">
              <mc:Choice xmlns:v="urn:schemas-microsoft-com:vml" Requires="v">
                <p:oleObj spid="_x0000_s172047" name="Equation" r:id="rId9" imgW="609600" imgH="368300" progId="Equation.3">
                  <p:embed/>
                </p:oleObj>
              </mc:Choice>
              <mc:Fallback>
                <p:oleObj name="Equation" r:id="rId9" imgW="609600" imgH="368300" progId="Equation.3">
                  <p:embed/>
                  <p:pic>
                    <p:nvPicPr>
                      <p:cNvPr id="14"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4" y="3789040"/>
                        <a:ext cx="1156688" cy="759882"/>
                      </a:xfrm>
                      <a:prstGeom prst="rect">
                        <a:avLst/>
                      </a:prstGeom>
                      <a:noFill/>
                      <a:extLst/>
                    </p:spPr>
                  </p:pic>
                </p:oleObj>
              </mc:Fallback>
            </mc:AlternateContent>
          </a:graphicData>
        </a:graphic>
      </p:graphicFrame>
      <p:graphicFrame>
        <p:nvGraphicFramePr>
          <p:cNvPr id="11" name="Object 6"/>
          <p:cNvGraphicFramePr>
            <a:graphicFrameLocks noChangeAspect="1"/>
          </p:cNvGraphicFramePr>
          <p:nvPr>
            <p:extLst/>
          </p:nvPr>
        </p:nvGraphicFramePr>
        <p:xfrm>
          <a:off x="2643203" y="5375022"/>
          <a:ext cx="2381227" cy="731943"/>
        </p:xfrm>
        <a:graphic>
          <a:graphicData uri="http://schemas.openxmlformats.org/presentationml/2006/ole">
            <mc:AlternateContent xmlns:mc="http://schemas.openxmlformats.org/markup-compatibility/2006">
              <mc:Choice xmlns:v="urn:schemas-microsoft-com:vml" Requires="v">
                <p:oleObj spid="_x0000_s172048" name="Equation" r:id="rId11" imgW="1320227" imgH="406224" progId="Equation.3">
                  <p:embed/>
                </p:oleObj>
              </mc:Choice>
              <mc:Fallback>
                <p:oleObj name="Equation" r:id="rId11" imgW="1320227" imgH="406224" progId="Equation.3">
                  <p:embed/>
                  <p:pic>
                    <p:nvPicPr>
                      <p:cNvPr id="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203" y="5375022"/>
                        <a:ext cx="2381227" cy="731943"/>
                      </a:xfrm>
                      <a:prstGeom prst="rect">
                        <a:avLst/>
                      </a:prstGeom>
                      <a:noFill/>
                      <a:extLst/>
                    </p:spPr>
                  </p:pic>
                </p:oleObj>
              </mc:Fallback>
            </mc:AlternateContent>
          </a:graphicData>
        </a:graphic>
      </p:graphicFrame>
      <p:sp>
        <p:nvSpPr>
          <p:cNvPr id="15" name="Rectangle 3"/>
          <p:cNvSpPr>
            <a:spLocks noGrp="1" noChangeArrowheads="1"/>
          </p:cNvSpPr>
          <p:nvPr>
            <p:ph type="title"/>
          </p:nvPr>
        </p:nvSpPr>
        <p:spPr>
          <a:xfrm>
            <a:off x="239349" y="274638"/>
            <a:ext cx="11664000" cy="706090"/>
          </a:xfrm>
        </p:spPr>
        <p:txBody>
          <a:bodyPr>
            <a:normAutofit fontScale="90000"/>
          </a:bodyPr>
          <a:lstStyle/>
          <a:p>
            <a:pPr>
              <a:buNone/>
            </a:pPr>
            <a:r>
              <a:rPr lang="en-US" sz="3100" dirty="0"/>
              <a:t>Using growth functions formulated as difference equations - GADA</a:t>
            </a:r>
          </a:p>
        </p:txBody>
      </p:sp>
    </p:spTree>
    <p:extLst>
      <p:ext uri="{BB962C8B-B14F-4D97-AF65-F5344CB8AC3E}">
        <p14:creationId xmlns:p14="http://schemas.microsoft.com/office/powerpoint/2010/main" val="36925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1" end="1"/>
                                            </p:txEl>
                                          </p:spTgt>
                                        </p:tgtEl>
                                        <p:attrNameLst>
                                          <p:attrName>style.visibility</p:attrName>
                                        </p:attrNameLst>
                                      </p:cBhvr>
                                      <p:to>
                                        <p:strVal val="visible"/>
                                      </p:to>
                                    </p:set>
                                    <p:animEffect transition="in" filter="wipe(left)">
                                      <p:cBhvr>
                                        <p:cTn id="7" dur="500"/>
                                        <p:tgtEl>
                                          <p:spTgt spid="1935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wipe(left)">
                                      <p:cBhvr>
                                        <p:cTn id="12" dur="500"/>
                                        <p:tgtEl>
                                          <p:spTgt spid="1935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40">
                                            <p:txEl>
                                              <p:pRg st="5" end="5"/>
                                            </p:txEl>
                                          </p:spTgt>
                                        </p:tgtEl>
                                        <p:attrNameLst>
                                          <p:attrName>style.visibility</p:attrName>
                                        </p:attrNameLst>
                                      </p:cBhvr>
                                      <p:to>
                                        <p:strVal val="visible"/>
                                      </p:to>
                                    </p:set>
                                    <p:animEffect transition="in" filter="wipe(left)">
                                      <p:cBhvr>
                                        <p:cTn id="17" dur="500"/>
                                        <p:tgtEl>
                                          <p:spTgt spid="19354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40">
                                            <p:txEl>
                                              <p:pRg st="8" end="8"/>
                                            </p:txEl>
                                          </p:spTgt>
                                        </p:tgtEl>
                                        <p:attrNameLst>
                                          <p:attrName>style.visibility</p:attrName>
                                        </p:attrNameLst>
                                      </p:cBhvr>
                                      <p:to>
                                        <p:strVal val="visible"/>
                                      </p:to>
                                    </p:set>
                                    <p:animEffect transition="in" filter="wipe(left)">
                                      <p:cBhvr>
                                        <p:cTn id="22" dur="500"/>
                                        <p:tgtEl>
                                          <p:spTgt spid="19354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40">
                                            <p:txEl>
                                              <p:pRg st="9" end="9"/>
                                            </p:txEl>
                                          </p:spTgt>
                                        </p:tgtEl>
                                        <p:attrNameLst>
                                          <p:attrName>style.visibility</p:attrName>
                                        </p:attrNameLst>
                                      </p:cBhvr>
                                      <p:to>
                                        <p:strVal val="visible"/>
                                      </p:to>
                                    </p:set>
                                    <p:animEffect transition="in" filter="wipe(left)">
                                      <p:cBhvr>
                                        <p:cTn id="27" dur="500"/>
                                        <p:tgtEl>
                                          <p:spTgt spid="193540">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47"/>
                                        </p:tgtEl>
                                        <p:attrNameLst>
                                          <p:attrName>style.visibility</p:attrName>
                                        </p:attrNameLst>
                                      </p:cBhvr>
                                      <p:to>
                                        <p:strVal val="visible"/>
                                      </p:to>
                                    </p:set>
                                    <p:animEffect transition="in" filter="wipe(left)">
                                      <p:cBhvr>
                                        <p:cTn id="32" dur="500"/>
                                        <p:tgtEl>
                                          <p:spTgt spid="1935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3548"/>
                                        </p:tgtEl>
                                        <p:attrNameLst>
                                          <p:attrName>style.visibility</p:attrName>
                                        </p:attrNameLst>
                                      </p:cBhvr>
                                      <p:to>
                                        <p:strVal val="visible"/>
                                      </p:to>
                                    </p:set>
                                    <p:animEffect transition="in" filter="wipe(left)">
                                      <p:cBhvr>
                                        <p:cTn id="37" dur="500"/>
                                        <p:tgtEl>
                                          <p:spTgt spid="1935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8422"/>
                                        </p:tgtEl>
                                        <p:attrNameLst>
                                          <p:attrName>style.visibility</p:attrName>
                                        </p:attrNameLst>
                                      </p:cBhvr>
                                      <p:to>
                                        <p:strVal val="visible"/>
                                      </p:to>
                                    </p:set>
                                    <p:animEffect transition="in" filter="wipe(left)">
                                      <p:cBhvr>
                                        <p:cTn id="42" dur="500"/>
                                        <p:tgtEl>
                                          <p:spTgt spid="1884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bldLvl="3" autoUpdateAnimBg="0"/>
      <p:bldP spid="193547"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3540" name="Rectangle 4"/>
          <p:cNvSpPr>
            <a:spLocks noGrp="1" noChangeArrowheads="1"/>
          </p:cNvSpPr>
          <p:nvPr>
            <p:ph type="body" sz="half" idx="1"/>
          </p:nvPr>
        </p:nvSpPr>
        <p:spPr>
          <a:xfrm>
            <a:off x="551384" y="1556792"/>
            <a:ext cx="11234216" cy="5029734"/>
          </a:xfrm>
        </p:spPr>
        <p:txBody>
          <a:bodyPr/>
          <a:lstStyle/>
          <a:p>
            <a:pPr>
              <a:lnSpc>
                <a:spcPct val="90000"/>
              </a:lnSpc>
            </a:pPr>
            <a:endParaRPr lang="en-US" sz="600" dirty="0"/>
          </a:p>
          <a:p>
            <a:pPr algn="l">
              <a:lnSpc>
                <a:spcPct val="90000"/>
              </a:lnSpc>
            </a:pPr>
            <a:r>
              <a:rPr lang="en-US" sz="2000" dirty="0"/>
              <a:t>Another example with the Schumacher function </a:t>
            </a:r>
          </a:p>
          <a:p>
            <a:pPr algn="l">
              <a:lnSpc>
                <a:spcPct val="90000"/>
              </a:lnSpc>
              <a:buNone/>
            </a:pPr>
            <a:r>
              <a:rPr lang="en-US" sz="2000" dirty="0"/>
              <a:t>	Suppose now that </a:t>
            </a:r>
            <a:r>
              <a:rPr lang="en-US" sz="2000" dirty="0">
                <a:solidFill>
                  <a:srgbClr val="008000"/>
                </a:solidFill>
                <a:sym typeface="Symbol"/>
              </a:rPr>
              <a:t></a:t>
            </a:r>
            <a:r>
              <a:rPr lang="en-US" sz="2000" dirty="0">
                <a:solidFill>
                  <a:srgbClr val="008000"/>
                </a:solidFill>
              </a:rPr>
              <a:t>=X </a:t>
            </a:r>
            <a:r>
              <a:rPr lang="en-US" sz="2000" dirty="0"/>
              <a:t>and </a:t>
            </a:r>
            <a:r>
              <a:rPr lang="en-US" sz="2000" dirty="0">
                <a:solidFill>
                  <a:srgbClr val="008000"/>
                </a:solidFill>
                <a:sym typeface="Symbol"/>
              </a:rPr>
              <a:t></a:t>
            </a:r>
            <a:r>
              <a:rPr lang="en-US" sz="2000" dirty="0">
                <a:solidFill>
                  <a:srgbClr val="008000"/>
                </a:solidFill>
              </a:rPr>
              <a:t>=X</a:t>
            </a:r>
            <a:r>
              <a:rPr lang="en-US" sz="2000" dirty="0"/>
              <a:t>, then</a:t>
            </a:r>
          </a:p>
          <a:p>
            <a:pPr algn="l">
              <a:lnSpc>
                <a:spcPct val="90000"/>
              </a:lnSpc>
              <a:buNone/>
            </a:pPr>
            <a:r>
              <a:rPr lang="en-US" sz="2000" dirty="0"/>
              <a:t>            </a:t>
            </a:r>
          </a:p>
          <a:p>
            <a:pPr algn="l">
              <a:lnSpc>
                <a:spcPct val="90000"/>
              </a:lnSpc>
              <a:buNone/>
            </a:pPr>
            <a:endParaRPr lang="en-US" sz="1600" dirty="0"/>
          </a:p>
          <a:p>
            <a:pPr algn="l">
              <a:lnSpc>
                <a:spcPct val="90000"/>
              </a:lnSpc>
              <a:buNone/>
            </a:pPr>
            <a:r>
              <a:rPr lang="en-US" sz="2000" dirty="0"/>
              <a:t>                                                       </a:t>
            </a:r>
            <a:r>
              <a:rPr lang="en-US" sz="2000" dirty="0">
                <a:solidFill>
                  <a:srgbClr val="008000"/>
                </a:solidFill>
              </a:rPr>
              <a:t>and</a:t>
            </a:r>
          </a:p>
          <a:p>
            <a:pPr algn="l">
              <a:lnSpc>
                <a:spcPct val="90000"/>
              </a:lnSpc>
              <a:buNone/>
            </a:pPr>
            <a:endParaRPr lang="en-US" sz="800" dirty="0"/>
          </a:p>
          <a:p>
            <a:pPr>
              <a:lnSpc>
                <a:spcPct val="90000"/>
              </a:lnSpc>
            </a:pPr>
            <a:r>
              <a:rPr lang="en-US" sz="2000" dirty="0"/>
              <a:t>Solving for X:</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800" dirty="0"/>
          </a:p>
          <a:p>
            <a:pPr>
              <a:lnSpc>
                <a:spcPct val="90000"/>
              </a:lnSpc>
            </a:pPr>
            <a:r>
              <a:rPr lang="en-US" sz="2000" dirty="0"/>
              <a:t>Finally, substituting X0 in the previous expression</a:t>
            </a:r>
          </a:p>
        </p:txBody>
      </p:sp>
      <p:graphicFrame>
        <p:nvGraphicFramePr>
          <p:cNvPr id="193543" name="Object 7"/>
          <p:cNvGraphicFramePr>
            <a:graphicFrameLocks noGrp="1" noChangeAspect="1"/>
          </p:cNvGraphicFramePr>
          <p:nvPr>
            <p:ph sz="quarter" idx="3"/>
            <p:extLst/>
          </p:nvPr>
        </p:nvGraphicFramePr>
        <p:xfrm>
          <a:off x="3143727" y="2722403"/>
          <a:ext cx="1438796" cy="651021"/>
        </p:xfrm>
        <a:graphic>
          <a:graphicData uri="http://schemas.openxmlformats.org/presentationml/2006/ole">
            <mc:AlternateContent xmlns:mc="http://schemas.openxmlformats.org/markup-compatibility/2006">
              <mc:Choice xmlns:v="urn:schemas-microsoft-com:vml" Requires="v">
                <p:oleObj spid="_x0000_s173070" name="Equation" r:id="rId3" imgW="812447" imgH="368140" progId="Equation.3">
                  <p:embed/>
                </p:oleObj>
              </mc:Choice>
              <mc:Fallback>
                <p:oleObj name="Equation" r:id="rId3" imgW="812447" imgH="368140" progId="Equation.3">
                  <p:embed/>
                  <p:pic>
                    <p:nvPicPr>
                      <p:cNvPr id="193543"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27" y="2722403"/>
                        <a:ext cx="1438796" cy="651021"/>
                      </a:xfrm>
                      <a:prstGeom prst="rect">
                        <a:avLst/>
                      </a:prstGeom>
                      <a:noFill/>
                      <a:extLst/>
                    </p:spPr>
                  </p:pic>
                </p:oleObj>
              </mc:Fallback>
            </mc:AlternateContent>
          </a:graphicData>
        </a:graphic>
      </p:graphicFrame>
      <p:sp>
        <p:nvSpPr>
          <p:cNvPr id="193547" name="Line 11"/>
          <p:cNvSpPr>
            <a:spLocks noChangeShapeType="1"/>
          </p:cNvSpPr>
          <p:nvPr/>
        </p:nvSpPr>
        <p:spPr bwMode="auto">
          <a:xfrm>
            <a:off x="5411663" y="4293096"/>
            <a:ext cx="468313" cy="0"/>
          </a:xfrm>
          <a:prstGeom prst="line">
            <a:avLst/>
          </a:prstGeom>
          <a:noFill/>
          <a:ln w="57150">
            <a:solidFill>
              <a:srgbClr val="008000"/>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88422" name="Object 6"/>
          <p:cNvGraphicFramePr>
            <a:graphicFrameLocks noChangeAspect="1"/>
          </p:cNvGraphicFramePr>
          <p:nvPr>
            <p:extLst/>
          </p:nvPr>
        </p:nvGraphicFramePr>
        <p:xfrm>
          <a:off x="3143727" y="3985510"/>
          <a:ext cx="2122884" cy="684416"/>
        </p:xfrm>
        <a:graphic>
          <a:graphicData uri="http://schemas.openxmlformats.org/presentationml/2006/ole">
            <mc:AlternateContent xmlns:mc="http://schemas.openxmlformats.org/markup-compatibility/2006">
              <mc:Choice xmlns:v="urn:schemas-microsoft-com:vml" Requires="v">
                <p:oleObj spid="_x0000_s173071" name="Equation" r:id="rId5" imgW="1143000" imgH="368300" progId="Equation.3">
                  <p:embed/>
                </p:oleObj>
              </mc:Choice>
              <mc:Fallback>
                <p:oleObj name="Equation" r:id="rId5" imgW="1143000" imgH="368300" progId="Equation.3">
                  <p:embed/>
                  <p:pic>
                    <p:nvPicPr>
                      <p:cNvPr id="1884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727" y="3985510"/>
                        <a:ext cx="2122884" cy="684416"/>
                      </a:xfrm>
                      <a:prstGeom prst="rect">
                        <a:avLst/>
                      </a:prstGeom>
                      <a:noFill/>
                      <a:extLst/>
                    </p:spPr>
                  </p:pic>
                </p:oleObj>
              </mc:Fallback>
            </mc:AlternateContent>
          </a:graphicData>
        </a:graphic>
      </p:graphicFrame>
      <p:sp>
        <p:nvSpPr>
          <p:cNvPr id="13" name="Line 11"/>
          <p:cNvSpPr>
            <a:spLocks noChangeShapeType="1"/>
          </p:cNvSpPr>
          <p:nvPr/>
        </p:nvSpPr>
        <p:spPr bwMode="auto">
          <a:xfrm>
            <a:off x="7381884" y="3091652"/>
            <a:ext cx="468313" cy="0"/>
          </a:xfrm>
          <a:prstGeom prst="line">
            <a:avLst/>
          </a:prstGeom>
          <a:noFill/>
          <a:ln w="57150">
            <a:solidFill>
              <a:srgbClr val="008000"/>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Object 6"/>
          <p:cNvGraphicFramePr>
            <a:graphicFrameLocks noChangeAspect="1"/>
          </p:cNvGraphicFramePr>
          <p:nvPr>
            <p:extLst/>
          </p:nvPr>
        </p:nvGraphicFramePr>
        <p:xfrm>
          <a:off x="3167094" y="5524472"/>
          <a:ext cx="4274730" cy="791616"/>
        </p:xfrm>
        <a:graphic>
          <a:graphicData uri="http://schemas.openxmlformats.org/presentationml/2006/ole">
            <mc:AlternateContent xmlns:mc="http://schemas.openxmlformats.org/markup-compatibility/2006">
              <mc:Choice xmlns:v="urn:schemas-microsoft-com:vml" Requires="v">
                <p:oleObj spid="_x0000_s173072" name="Equation" r:id="rId7" imgW="2400300" imgH="444500" progId="Equation.3">
                  <p:embed/>
                </p:oleObj>
              </mc:Choice>
              <mc:Fallback>
                <p:oleObj name="Equation" r:id="rId7" imgW="2400300" imgH="444500" progId="Equation.3">
                  <p:embed/>
                  <p:pic>
                    <p:nvPicPr>
                      <p:cNvPr id="11"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094" y="5524472"/>
                        <a:ext cx="4274730" cy="791616"/>
                      </a:xfrm>
                      <a:prstGeom prst="rect">
                        <a:avLst/>
                      </a:prstGeom>
                      <a:noFill/>
                      <a:extLst/>
                    </p:spPr>
                  </p:pic>
                </p:oleObj>
              </mc:Fallback>
            </mc:AlternateContent>
          </a:graphicData>
        </a:graphic>
      </p:graphicFrame>
      <p:graphicFrame>
        <p:nvGraphicFramePr>
          <p:cNvPr id="12" name="Object 7"/>
          <p:cNvGraphicFramePr>
            <a:graphicFrameLocks noGrp="1" noChangeAspect="1"/>
          </p:cNvGraphicFramePr>
          <p:nvPr>
            <p:ph sz="quarter" idx="4294967295"/>
            <p:extLst/>
          </p:nvPr>
        </p:nvGraphicFramePr>
        <p:xfrm>
          <a:off x="5680995" y="2727784"/>
          <a:ext cx="1451491" cy="647051"/>
        </p:xfrm>
        <a:graphic>
          <a:graphicData uri="http://schemas.openxmlformats.org/presentationml/2006/ole">
            <mc:AlternateContent xmlns:mc="http://schemas.openxmlformats.org/markup-compatibility/2006">
              <mc:Choice xmlns:v="urn:schemas-microsoft-com:vml" Requires="v">
                <p:oleObj spid="_x0000_s173073" name="Equation" r:id="rId9" imgW="825500" imgH="368300" progId="Equation.3">
                  <p:embed/>
                </p:oleObj>
              </mc:Choice>
              <mc:Fallback>
                <p:oleObj name="Equation" r:id="rId9" imgW="825500" imgH="368300" progId="Equation.3">
                  <p:embed/>
                  <p:pic>
                    <p:nvPicPr>
                      <p:cNvPr id="12" name="Object 7"/>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0995" y="2727784"/>
                        <a:ext cx="1451491" cy="647051"/>
                      </a:xfrm>
                      <a:prstGeom prst="rect">
                        <a:avLst/>
                      </a:prstGeom>
                      <a:noFill/>
                      <a:extLst/>
                    </p:spPr>
                  </p:pic>
                </p:oleObj>
              </mc:Fallback>
            </mc:AlternateContent>
          </a:graphicData>
        </a:graphic>
      </p:graphicFrame>
      <p:graphicFrame>
        <p:nvGraphicFramePr>
          <p:cNvPr id="240648" name="Object 3"/>
          <p:cNvGraphicFramePr>
            <a:graphicFrameLocks noChangeAspect="1"/>
          </p:cNvGraphicFramePr>
          <p:nvPr>
            <p:extLst/>
          </p:nvPr>
        </p:nvGraphicFramePr>
        <p:xfrm>
          <a:off x="8099595" y="2739373"/>
          <a:ext cx="2906070" cy="704558"/>
        </p:xfrm>
        <a:graphic>
          <a:graphicData uri="http://schemas.openxmlformats.org/presentationml/2006/ole">
            <mc:AlternateContent xmlns:mc="http://schemas.openxmlformats.org/markup-compatibility/2006">
              <mc:Choice xmlns:v="urn:schemas-microsoft-com:vml" Requires="v">
                <p:oleObj spid="_x0000_s173074" name="Equation" r:id="rId11" imgW="1727200" imgH="419100" progId="Equation.3">
                  <p:embed/>
                </p:oleObj>
              </mc:Choice>
              <mc:Fallback>
                <p:oleObj name="Equation" r:id="rId11" imgW="1727200" imgH="419100" progId="Equation.3">
                  <p:embed/>
                  <p:pic>
                    <p:nvPicPr>
                      <p:cNvPr id="240648"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9595" y="2739373"/>
                        <a:ext cx="2906070" cy="704558"/>
                      </a:xfrm>
                      <a:prstGeom prst="rect">
                        <a:avLst/>
                      </a:prstGeom>
                      <a:noFill/>
                      <a:extLst/>
                    </p:spPr>
                  </p:pic>
                </p:oleObj>
              </mc:Fallback>
            </mc:AlternateContent>
          </a:graphicData>
        </a:graphic>
      </p:graphicFrame>
      <p:graphicFrame>
        <p:nvGraphicFramePr>
          <p:cNvPr id="15" name="Object 6"/>
          <p:cNvGraphicFramePr>
            <a:graphicFrameLocks noChangeAspect="1"/>
          </p:cNvGraphicFramePr>
          <p:nvPr>
            <p:extLst/>
          </p:nvPr>
        </p:nvGraphicFramePr>
        <p:xfrm>
          <a:off x="6168492" y="3930042"/>
          <a:ext cx="2546664" cy="756041"/>
        </p:xfrm>
        <a:graphic>
          <a:graphicData uri="http://schemas.openxmlformats.org/presentationml/2006/ole">
            <mc:AlternateContent xmlns:mc="http://schemas.openxmlformats.org/markup-compatibility/2006">
              <mc:Choice xmlns:v="urn:schemas-microsoft-com:vml" Requires="v">
                <p:oleObj spid="_x0000_s173075" name="Equation" r:id="rId13" imgW="1371600" imgH="406400" progId="Equation.3">
                  <p:embed/>
                </p:oleObj>
              </mc:Choice>
              <mc:Fallback>
                <p:oleObj name="Equation" r:id="rId13" imgW="1371600" imgH="406400" progId="Equation.3">
                  <p:embed/>
                  <p:pic>
                    <p:nvPicPr>
                      <p:cNvPr id="1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8492" y="3930042"/>
                        <a:ext cx="2546664" cy="756041"/>
                      </a:xfrm>
                      <a:prstGeom prst="rect">
                        <a:avLst/>
                      </a:prstGeom>
                      <a:noFill/>
                      <a:extLst/>
                    </p:spPr>
                  </p:pic>
                </p:oleObj>
              </mc:Fallback>
            </mc:AlternateContent>
          </a:graphicData>
        </a:graphic>
      </p:graphicFrame>
      <p:sp>
        <p:nvSpPr>
          <p:cNvPr id="14" name="Rectangle 3"/>
          <p:cNvSpPr>
            <a:spLocks noGrp="1" noChangeArrowheads="1"/>
          </p:cNvSpPr>
          <p:nvPr>
            <p:ph type="title"/>
          </p:nvPr>
        </p:nvSpPr>
        <p:spPr>
          <a:xfrm>
            <a:off x="239349" y="274638"/>
            <a:ext cx="11664000" cy="706090"/>
          </a:xfrm>
        </p:spPr>
        <p:txBody>
          <a:bodyPr>
            <a:normAutofit fontScale="90000"/>
          </a:bodyPr>
          <a:lstStyle/>
          <a:p>
            <a:pPr>
              <a:buNone/>
            </a:pPr>
            <a:r>
              <a:rPr lang="en-US" sz="3100" dirty="0"/>
              <a:t>Using growth functions formulated as difference equations - GADA</a:t>
            </a:r>
          </a:p>
        </p:txBody>
      </p:sp>
    </p:spTree>
    <p:extLst>
      <p:ext uri="{BB962C8B-B14F-4D97-AF65-F5344CB8AC3E}">
        <p14:creationId xmlns:p14="http://schemas.microsoft.com/office/powerpoint/2010/main" val="2101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1" end="1"/>
                                            </p:txEl>
                                          </p:spTgt>
                                        </p:tgtEl>
                                        <p:attrNameLst>
                                          <p:attrName>style.visibility</p:attrName>
                                        </p:attrNameLst>
                                      </p:cBhvr>
                                      <p:to>
                                        <p:strVal val="visible"/>
                                      </p:to>
                                    </p:set>
                                    <p:animEffect transition="in" filter="wipe(left)">
                                      <p:cBhvr>
                                        <p:cTn id="7" dur="500"/>
                                        <p:tgtEl>
                                          <p:spTgt spid="1935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wipe(left)">
                                      <p:cBhvr>
                                        <p:cTn id="12" dur="500"/>
                                        <p:tgtEl>
                                          <p:spTgt spid="1935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40">
                                            <p:txEl>
                                              <p:pRg st="2" end="2"/>
                                            </p:txEl>
                                          </p:spTgt>
                                        </p:tgtEl>
                                        <p:attrNameLst>
                                          <p:attrName>style.visibility</p:attrName>
                                        </p:attrNameLst>
                                      </p:cBhvr>
                                      <p:to>
                                        <p:strVal val="visible"/>
                                      </p:to>
                                    </p:set>
                                    <p:animEffect transition="in" filter="wipe(left)">
                                      <p:cBhvr>
                                        <p:cTn id="17" dur="500"/>
                                        <p:tgtEl>
                                          <p:spTgt spid="1935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40">
                                            <p:txEl>
                                              <p:pRg st="3" end="3"/>
                                            </p:txEl>
                                          </p:spTgt>
                                        </p:tgtEl>
                                        <p:attrNameLst>
                                          <p:attrName>style.visibility</p:attrName>
                                        </p:attrNameLst>
                                      </p:cBhvr>
                                      <p:to>
                                        <p:strVal val="visible"/>
                                      </p:to>
                                    </p:set>
                                    <p:animEffect transition="in" filter="wipe(left)">
                                      <p:cBhvr>
                                        <p:cTn id="22" dur="500"/>
                                        <p:tgtEl>
                                          <p:spTgt spid="1935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40">
                                            <p:txEl>
                                              <p:pRg st="5" end="5"/>
                                            </p:txEl>
                                          </p:spTgt>
                                        </p:tgtEl>
                                        <p:attrNameLst>
                                          <p:attrName>style.visibility</p:attrName>
                                        </p:attrNameLst>
                                      </p:cBhvr>
                                      <p:to>
                                        <p:strVal val="visible"/>
                                      </p:to>
                                    </p:set>
                                    <p:animEffect transition="in" filter="wipe(left)">
                                      <p:cBhvr>
                                        <p:cTn id="27" dur="500"/>
                                        <p:tgtEl>
                                          <p:spTgt spid="1935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40">
                                            <p:txEl>
                                              <p:pRg st="7" end="7"/>
                                            </p:txEl>
                                          </p:spTgt>
                                        </p:tgtEl>
                                        <p:attrNameLst>
                                          <p:attrName>style.visibility</p:attrName>
                                        </p:attrNameLst>
                                      </p:cBhvr>
                                      <p:to>
                                        <p:strVal val="visible"/>
                                      </p:to>
                                    </p:set>
                                    <p:animEffect transition="in" filter="wipe(left)">
                                      <p:cBhvr>
                                        <p:cTn id="32" dur="500"/>
                                        <p:tgtEl>
                                          <p:spTgt spid="19354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3540">
                                            <p:txEl>
                                              <p:pRg st="12" end="12"/>
                                            </p:txEl>
                                          </p:spTgt>
                                        </p:tgtEl>
                                        <p:attrNameLst>
                                          <p:attrName>style.visibility</p:attrName>
                                        </p:attrNameLst>
                                      </p:cBhvr>
                                      <p:to>
                                        <p:strVal val="visible"/>
                                      </p:to>
                                    </p:set>
                                    <p:animEffect transition="in" filter="wipe(left)">
                                      <p:cBhvr>
                                        <p:cTn id="37" dur="500"/>
                                        <p:tgtEl>
                                          <p:spTgt spid="193540">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3547"/>
                                        </p:tgtEl>
                                        <p:attrNameLst>
                                          <p:attrName>style.visibility</p:attrName>
                                        </p:attrNameLst>
                                      </p:cBhvr>
                                      <p:to>
                                        <p:strVal val="visible"/>
                                      </p:to>
                                    </p:set>
                                    <p:animEffect transition="in" filter="wipe(left)">
                                      <p:cBhvr>
                                        <p:cTn id="42" dur="500"/>
                                        <p:tgtEl>
                                          <p:spTgt spid="1935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8422"/>
                                        </p:tgtEl>
                                        <p:attrNameLst>
                                          <p:attrName>style.visibility</p:attrName>
                                        </p:attrNameLst>
                                      </p:cBhvr>
                                      <p:to>
                                        <p:strVal val="visible"/>
                                      </p:to>
                                    </p:set>
                                    <p:animEffect transition="in" filter="wipe(left)">
                                      <p:cBhvr>
                                        <p:cTn id="47" dur="500"/>
                                        <p:tgtEl>
                                          <p:spTgt spid="1884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0648"/>
                                        </p:tgtEl>
                                        <p:attrNameLst>
                                          <p:attrName>style.visibility</p:attrName>
                                        </p:attrNameLst>
                                      </p:cBhvr>
                                      <p:to>
                                        <p:strVal val="visible"/>
                                      </p:to>
                                    </p:set>
                                    <p:animEffect transition="in" filter="wipe(left)">
                                      <p:cBhvr>
                                        <p:cTn id="67" dur="500"/>
                                        <p:tgtEl>
                                          <p:spTgt spid="2406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bldLvl="3" autoUpdateAnimBg="0"/>
      <p:bldP spid="193547"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z="3500"/>
              <a:t>Using mixed-models</a:t>
            </a:r>
            <a:endParaRPr lang="en-GB" sz="3500"/>
          </a:p>
        </p:txBody>
      </p:sp>
      <p:sp>
        <p:nvSpPr>
          <p:cNvPr id="188419" name="Rectangle 3"/>
          <p:cNvSpPr>
            <a:spLocks noGrp="1" noChangeArrowheads="1"/>
          </p:cNvSpPr>
          <p:nvPr>
            <p:ph type="body" idx="1"/>
          </p:nvPr>
        </p:nvSpPr>
        <p:spPr/>
        <p:txBody>
          <a:bodyPr>
            <a:normAutofit fontScale="92500"/>
          </a:bodyPr>
          <a:lstStyle/>
          <a:p>
            <a:r>
              <a:rPr lang="en-US" dirty="0"/>
              <a:t>Mixed-models (linear and non-linear) “split” the model error according to different sources of variation, such as:</a:t>
            </a:r>
          </a:p>
          <a:p>
            <a:pPr lvl="1"/>
            <a:r>
              <a:rPr lang="en-GB" dirty="0"/>
              <a:t>Region</a:t>
            </a:r>
          </a:p>
          <a:p>
            <a:pPr lvl="1"/>
            <a:r>
              <a:rPr lang="en-GB" dirty="0"/>
              <a:t>Stand</a:t>
            </a:r>
          </a:p>
          <a:p>
            <a:pPr lvl="1"/>
            <a:r>
              <a:rPr lang="en-GB" dirty="0"/>
              <a:t>Plots</a:t>
            </a:r>
          </a:p>
          <a:p>
            <a:pPr lvl="1"/>
            <a:r>
              <a:rPr lang="en-GB" dirty="0"/>
              <a:t>…</a:t>
            </a:r>
          </a:p>
          <a:p>
            <a:r>
              <a:rPr lang="en-GB" dirty="0"/>
              <a:t>When using a model fitted with mixed-models theory it is possible to calibrate the parameters with random components by measuring a small sample of individuals</a:t>
            </a:r>
          </a:p>
          <a:p>
            <a:r>
              <a:rPr lang="en-GB" dirty="0"/>
              <a:t>This means that it is possible to use specific parameters for a particular tree/stand </a:t>
            </a:r>
          </a:p>
        </p:txBody>
      </p:sp>
    </p:spTree>
    <p:extLst>
      <p:ext uri="{BB962C8B-B14F-4D97-AF65-F5344CB8AC3E}">
        <p14:creationId xmlns:p14="http://schemas.microsoft.com/office/powerpoint/2010/main" val="12331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left)">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wipe(left)">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wipe(left)">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wipe(left)">
                                      <p:cBhvr>
                                        <p:cTn id="22" dur="500"/>
                                        <p:tgtEl>
                                          <p:spTgt spid="188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wipe(left)">
                                      <p:cBhvr>
                                        <p:cTn id="27" dur="500"/>
                                        <p:tgtEl>
                                          <p:spTgt spid="188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8419">
                                            <p:txEl>
                                              <p:pRg st="5" end="5"/>
                                            </p:txEl>
                                          </p:spTgt>
                                        </p:tgtEl>
                                        <p:attrNameLst>
                                          <p:attrName>style.visibility</p:attrName>
                                        </p:attrNameLst>
                                      </p:cBhvr>
                                      <p:to>
                                        <p:strVal val="visible"/>
                                      </p:to>
                                    </p:set>
                                    <p:animEffect transition="in" filter="wipe(left)">
                                      <p:cBhvr>
                                        <p:cTn id="32" dur="500"/>
                                        <p:tgtEl>
                                          <p:spTgt spid="188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8419">
                                            <p:txEl>
                                              <p:pRg st="6" end="6"/>
                                            </p:txEl>
                                          </p:spTgt>
                                        </p:tgtEl>
                                        <p:attrNameLst>
                                          <p:attrName>style.visibility</p:attrName>
                                        </p:attrNameLst>
                                      </p:cBhvr>
                                      <p:to>
                                        <p:strVal val="visible"/>
                                      </p:to>
                                    </p:set>
                                    <p:animEffect transition="in" filter="wipe(left)">
                                      <p:cBhvr>
                                        <p:cTn id="37" dur="500"/>
                                        <p:tgtEl>
                                          <p:spTgt spid="188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pt-PT" dirty="0"/>
              <a:t>Site index - definition</a:t>
            </a:r>
            <a:endParaRPr lang="en-US" dirty="0"/>
          </a:p>
        </p:txBody>
      </p:sp>
      <p:sp>
        <p:nvSpPr>
          <p:cNvPr id="142339" name="Rectangle 3"/>
          <p:cNvSpPr>
            <a:spLocks noGrp="1" noChangeArrowheads="1"/>
          </p:cNvSpPr>
          <p:nvPr>
            <p:ph type="body" idx="1"/>
          </p:nvPr>
        </p:nvSpPr>
        <p:spPr/>
        <p:txBody>
          <a:bodyPr/>
          <a:lstStyle/>
          <a:p>
            <a:r>
              <a:rPr lang="pt-PT" dirty="0"/>
              <a:t>Site index (S) is defined as the </a:t>
            </a:r>
            <a:r>
              <a:rPr lang="pt-PT" dirty="0">
                <a:solidFill>
                  <a:srgbClr val="009900"/>
                </a:solidFill>
              </a:rPr>
              <a:t>dominant height</a:t>
            </a:r>
            <a:r>
              <a:rPr lang="pt-PT" dirty="0"/>
              <a:t> that the stand has, had or will have at a certain age, the </a:t>
            </a:r>
            <a:r>
              <a:rPr lang="pt-PT" dirty="0">
                <a:solidFill>
                  <a:srgbClr val="009900"/>
                </a:solidFill>
              </a:rPr>
              <a:t>base age</a:t>
            </a:r>
          </a:p>
          <a:p>
            <a:r>
              <a:rPr lang="pt-PT" dirty="0"/>
              <a:t>Therefore, the simulation of dominant height growth is intimately related with the prediction of site index</a:t>
            </a:r>
          </a:p>
          <a:p>
            <a:r>
              <a:rPr lang="pt-PT" dirty="0"/>
              <a:t>The site index concept assumes that the dominant height is not affected by silvicultural treatments</a:t>
            </a:r>
          </a:p>
          <a:p>
            <a:r>
              <a:rPr lang="pt-PT" dirty="0"/>
              <a:t>The set of curves that represent dominant height growth for the range of possible site indices is know as </a:t>
            </a:r>
            <a:r>
              <a:rPr lang="pt-PT" dirty="0">
                <a:solidFill>
                  <a:srgbClr val="009900"/>
                </a:solidFill>
              </a:rPr>
              <a:t>site index curves</a:t>
            </a:r>
            <a:endParaRPr lang="en-US" dirty="0">
              <a:solidFill>
                <a:srgbClr val="009900"/>
              </a:solidFill>
            </a:endParaRPr>
          </a:p>
        </p:txBody>
      </p:sp>
    </p:spTree>
    <p:extLst>
      <p:ext uri="{BB962C8B-B14F-4D97-AF65-F5344CB8AC3E}">
        <p14:creationId xmlns:p14="http://schemas.microsoft.com/office/powerpoint/2010/main" val="11531444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left)">
                                      <p:cBhvr>
                                        <p:cTn id="17" dur="5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wipe(left)">
                                      <p:cBhvr>
                                        <p:cTn id="22" dur="500"/>
                                        <p:tgtEl>
                                          <p:spTgt spid="142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pt-PT" dirty="0"/>
              <a:t>Building SIC – data that can be used</a:t>
            </a:r>
            <a:endParaRPr lang="en-US" dirty="0"/>
          </a:p>
        </p:txBody>
      </p:sp>
      <p:sp>
        <p:nvSpPr>
          <p:cNvPr id="144387" name="Rectangle 3"/>
          <p:cNvSpPr>
            <a:spLocks noGrp="1" noChangeArrowheads="1"/>
          </p:cNvSpPr>
          <p:nvPr>
            <p:ph type="body" idx="1"/>
          </p:nvPr>
        </p:nvSpPr>
        <p:spPr/>
        <p:txBody>
          <a:bodyPr/>
          <a:lstStyle/>
          <a:p>
            <a:r>
              <a:rPr lang="pt-PT" dirty="0"/>
              <a:t>Site index curves may be built with different types of data:</a:t>
            </a:r>
          </a:p>
          <a:p>
            <a:endParaRPr lang="pt-PT" sz="800" dirty="0"/>
          </a:p>
          <a:p>
            <a:pPr lvl="1"/>
            <a:r>
              <a:rPr lang="pt-PT" dirty="0"/>
              <a:t>Independent data pairs (hdom, t) from temporary plots</a:t>
            </a:r>
          </a:p>
          <a:p>
            <a:pPr lvl="1"/>
            <a:endParaRPr lang="pt-PT" sz="600" dirty="0"/>
          </a:p>
          <a:p>
            <a:pPr lvl="1"/>
            <a:r>
              <a:rPr lang="pt-PT" dirty="0"/>
              <a:t>Successive data pairs (hdom, t) from permanent and/or interval plots </a:t>
            </a:r>
          </a:p>
          <a:p>
            <a:pPr lvl="1"/>
            <a:endParaRPr lang="pt-PT" sz="600" dirty="0"/>
          </a:p>
          <a:p>
            <a:pPr lvl="1"/>
            <a:r>
              <a:rPr lang="pt-PT" dirty="0"/>
              <a:t>Height growth data of individual trees reconstructed with stem analysis techniques</a:t>
            </a:r>
          </a:p>
          <a:p>
            <a:pPr lvl="1"/>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ipe(left)">
                                      <p:cBhvr>
                                        <p:cTn id="7" dur="5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4387">
                                            <p:txEl>
                                              <p:pRg st="2" end="2"/>
                                            </p:txEl>
                                          </p:spTgt>
                                        </p:tgtEl>
                                        <p:attrNameLst>
                                          <p:attrName>style.visibility</p:attrName>
                                        </p:attrNameLst>
                                      </p:cBhvr>
                                      <p:to>
                                        <p:strVal val="visible"/>
                                      </p:to>
                                    </p:set>
                                    <p:animEffect transition="in" filter="wipe(left)">
                                      <p:cBhvr>
                                        <p:cTn id="12" dur="500"/>
                                        <p:tgtEl>
                                          <p:spTgt spid="144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4387">
                                            <p:txEl>
                                              <p:pRg st="4" end="4"/>
                                            </p:txEl>
                                          </p:spTgt>
                                        </p:tgtEl>
                                        <p:attrNameLst>
                                          <p:attrName>style.visibility</p:attrName>
                                        </p:attrNameLst>
                                      </p:cBhvr>
                                      <p:to>
                                        <p:strVal val="visible"/>
                                      </p:to>
                                    </p:set>
                                    <p:animEffect transition="in" filter="wipe(left)">
                                      <p:cBhvr>
                                        <p:cTn id="17" dur="500"/>
                                        <p:tgtEl>
                                          <p:spTgt spid="144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387">
                                            <p:txEl>
                                              <p:pRg st="6" end="6"/>
                                            </p:txEl>
                                          </p:spTgt>
                                        </p:tgtEl>
                                        <p:attrNameLst>
                                          <p:attrName>style.visibility</p:attrName>
                                        </p:attrNameLst>
                                      </p:cBhvr>
                                      <p:to>
                                        <p:strVal val="visible"/>
                                      </p:to>
                                    </p:set>
                                    <p:animEffect transition="in" filter="wipe(left)">
                                      <p:cBhvr>
                                        <p:cTn id="22"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Building SIC – data that can be used</a:t>
            </a:r>
          </a:p>
        </p:txBody>
      </p:sp>
      <p:sp>
        <p:nvSpPr>
          <p:cNvPr id="145411" name="Rectangle 3"/>
          <p:cNvSpPr>
            <a:spLocks noGrp="1" noChangeArrowheads="1"/>
          </p:cNvSpPr>
          <p:nvPr>
            <p:ph type="body" idx="1"/>
          </p:nvPr>
        </p:nvSpPr>
        <p:spPr/>
        <p:txBody>
          <a:bodyPr/>
          <a:lstStyle/>
          <a:p>
            <a:r>
              <a:rPr lang="en-US" dirty="0"/>
              <a:t>Independent data pairs (</a:t>
            </a:r>
            <a:r>
              <a:rPr lang="en-US" dirty="0" err="1"/>
              <a:t>hdom,t</a:t>
            </a:r>
            <a:r>
              <a:rPr lang="en-US" dirty="0"/>
              <a:t>) from temporary plots</a:t>
            </a:r>
          </a:p>
          <a:p>
            <a:pPr lvl="1"/>
            <a:r>
              <a:rPr lang="pt-PT" dirty="0"/>
              <a:t>In order to avoid biased site index curves, it is important to guarantee that all the site index classes are equally represented in the data set</a:t>
            </a:r>
          </a:p>
          <a:p>
            <a:pPr lvl="1"/>
            <a:r>
              <a:rPr lang="pt-PT" dirty="0"/>
              <a:t>Correlations between site index and stand age are often found (e.g. more fertile sites were first planted) and, if this is the case, the site index curves will be influenced by this relationship</a:t>
            </a:r>
            <a:r>
              <a:rPr lang="en-US" dirty="0"/>
              <a:t> </a:t>
            </a:r>
            <a:endParaRPr lang="pt-PT" dirty="0"/>
          </a:p>
          <a:p>
            <a:pPr lvl="1"/>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t>Building SIC – data that can be used</a:t>
            </a:r>
          </a:p>
        </p:txBody>
      </p:sp>
      <p:sp>
        <p:nvSpPr>
          <p:cNvPr id="146435" name="Rectangle 3"/>
          <p:cNvSpPr>
            <a:spLocks noGrp="1" noChangeArrowheads="1"/>
          </p:cNvSpPr>
          <p:nvPr>
            <p:ph type="body" idx="1"/>
          </p:nvPr>
        </p:nvSpPr>
        <p:spPr/>
        <p:txBody>
          <a:bodyPr/>
          <a:lstStyle/>
          <a:p>
            <a:r>
              <a:rPr lang="en-US" dirty="0"/>
              <a:t>Successive data pairs (</a:t>
            </a:r>
            <a:r>
              <a:rPr lang="en-US" dirty="0" err="1"/>
              <a:t>hdom,t</a:t>
            </a:r>
            <a:r>
              <a:rPr lang="en-US" dirty="0"/>
              <a:t>) from permanent and/or interval plots </a:t>
            </a:r>
            <a:endParaRPr lang="pt-PT" sz="600" dirty="0"/>
          </a:p>
          <a:p>
            <a:pPr lvl="1"/>
            <a:r>
              <a:rPr lang="pt-PT" dirty="0"/>
              <a:t>The set of remeasurements from the same plot is usualy designated by “growth series”</a:t>
            </a:r>
          </a:p>
          <a:p>
            <a:pPr lvl="1"/>
            <a:r>
              <a:rPr lang="pt-PT" dirty="0"/>
              <a:t>This is the prefered method to develop site index curves as it allows the identification of the real growth shape</a:t>
            </a:r>
          </a:p>
          <a:p>
            <a:pPr lvl="1"/>
            <a:r>
              <a:rPr lang="pt-PT" dirty="0"/>
              <a:t>It is important to have data that give a good representation of all the ages, covering all the growth stages, from juvenile to senescency </a:t>
            </a:r>
          </a:p>
          <a:p>
            <a:pPr marL="457200" lvl="1" indent="0">
              <a:buNone/>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left)">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wipe(left)">
                                      <p:cBhvr>
                                        <p:cTn id="12" dur="5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wipe(left)">
                                      <p:cBhvr>
                                        <p:cTn id="17" dur="5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wipe(left)">
                                      <p:cBhvr>
                                        <p:cTn id="22"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a:t>Building SIC – data that can be used</a:t>
            </a:r>
          </a:p>
        </p:txBody>
      </p:sp>
      <p:sp>
        <p:nvSpPr>
          <p:cNvPr id="147459" name="Rectangle 3"/>
          <p:cNvSpPr>
            <a:spLocks noGrp="1" noChangeArrowheads="1"/>
          </p:cNvSpPr>
          <p:nvPr>
            <p:ph type="body" idx="1"/>
          </p:nvPr>
        </p:nvSpPr>
        <p:spPr/>
        <p:txBody>
          <a:bodyPr/>
          <a:lstStyle/>
          <a:p>
            <a:pPr>
              <a:lnSpc>
                <a:spcPct val="90000"/>
              </a:lnSpc>
            </a:pPr>
            <a:r>
              <a:rPr lang="pt-PT" dirty="0"/>
              <a:t>Stem analysis</a:t>
            </a:r>
          </a:p>
          <a:p>
            <a:pPr lvl="1">
              <a:lnSpc>
                <a:spcPct val="90000"/>
              </a:lnSpc>
            </a:pPr>
            <a:r>
              <a:rPr lang="pt-PT" dirty="0"/>
              <a:t>This method applies only in the temperate zones and with tree species characterized by well defined growth rings</a:t>
            </a:r>
          </a:p>
          <a:p>
            <a:pPr lvl="1">
              <a:lnSpc>
                <a:spcPct val="90000"/>
              </a:lnSpc>
            </a:pPr>
            <a:r>
              <a:rPr lang="pt-PT" dirty="0"/>
              <a:t>One has to assume that the dominant trees at the age of harvest have been the dominants during the whole life of the stand</a:t>
            </a:r>
          </a:p>
          <a:p>
            <a:pPr lvl="1">
              <a:lnSpc>
                <a:spcPct val="90000"/>
              </a:lnSpc>
            </a:pPr>
            <a:r>
              <a:rPr lang="pt-PT" dirty="0"/>
              <a:t>Tennent and Burkhart (1981) found out that the stem analysis could be restricted to 2 dominant trees with d close to ddom and the heights within the interval hdom </a:t>
            </a:r>
            <a:r>
              <a:rPr lang="en-GB" dirty="0">
                <a:sym typeface="Symbol" pitchFamily="18" charset="2"/>
              </a:rPr>
              <a:t></a:t>
            </a:r>
            <a:r>
              <a:rPr lang="pt-PT" dirty="0"/>
              <a:t>5%</a:t>
            </a:r>
          </a:p>
          <a:p>
            <a:pPr lvl="1">
              <a:lnSpc>
                <a:spcPct val="90000"/>
              </a:lnSpc>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wipe(left)">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wipe(left)">
                                      <p:cBhvr>
                                        <p:cTn id="17" dur="500"/>
                                        <p:tgtEl>
                                          <p:spTgt spid="147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wipe(left)">
                                      <p:cBhvr>
                                        <p:cTn id="22" dur="500"/>
                                        <p:tgtEl>
                                          <p:spTgt spid="147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pt-PT" dirty="0"/>
              <a:t>Anamorphic and polymorphic SICs</a:t>
            </a:r>
            <a:endParaRPr lang="en-US" dirty="0"/>
          </a:p>
        </p:txBody>
      </p:sp>
      <p:sp>
        <p:nvSpPr>
          <p:cNvPr id="148483" name="Rectangle 3"/>
          <p:cNvSpPr>
            <a:spLocks noGrp="1" noChangeArrowheads="1"/>
          </p:cNvSpPr>
          <p:nvPr>
            <p:ph type="body" idx="1"/>
          </p:nvPr>
        </p:nvSpPr>
        <p:spPr/>
        <p:txBody>
          <a:bodyPr/>
          <a:lstStyle/>
          <a:p>
            <a:r>
              <a:rPr lang="pt-PT" dirty="0"/>
              <a:t>According to the relationship between the curves that represent different site indices, the site index curves can be:</a:t>
            </a:r>
          </a:p>
          <a:p>
            <a:pPr lvl="1"/>
            <a:r>
              <a:rPr lang="pt-PT" dirty="0"/>
              <a:t>Anamorphic</a:t>
            </a:r>
          </a:p>
          <a:p>
            <a:pPr lvl="1"/>
            <a:r>
              <a:rPr lang="pt-PT" dirty="0"/>
              <a:t>Polymorphic disjoint</a:t>
            </a:r>
          </a:p>
          <a:p>
            <a:pPr lvl="1"/>
            <a:r>
              <a:rPr lang="pt-PT" dirty="0"/>
              <a:t>Polymorphic non-disjoint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3312</TotalTime>
  <Words>2065</Words>
  <Application>Microsoft Office PowerPoint</Application>
  <PresentationFormat>Widescreen</PresentationFormat>
  <Paragraphs>220</Paragraphs>
  <Slides>39</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Marlett</vt:lpstr>
      <vt:lpstr>Symbol</vt:lpstr>
      <vt:lpstr>Tahoma</vt:lpstr>
      <vt:lpstr>Times New Roman</vt:lpstr>
      <vt:lpstr>Trebuchet MS</vt:lpstr>
      <vt:lpstr>Wingdings</vt:lpstr>
      <vt:lpstr>Blank Presentation</vt:lpstr>
      <vt:lpstr>Custom Design</vt:lpstr>
      <vt:lpstr>Equation</vt:lpstr>
      <vt:lpstr> Site quality, site index curves (SIC) and models to estimate site index</vt:lpstr>
      <vt:lpstr>What is the site?</vt:lpstr>
      <vt:lpstr>Site quality</vt:lpstr>
      <vt:lpstr>Site index - definition</vt:lpstr>
      <vt:lpstr>Building SIC – data that can be used</vt:lpstr>
      <vt:lpstr>Building SIC – data that can be used</vt:lpstr>
      <vt:lpstr>Building SIC – data that can be used</vt:lpstr>
      <vt:lpstr>Building SIC – data that can be used</vt:lpstr>
      <vt:lpstr>Anamorphic and polymorphic SICs</vt:lpstr>
      <vt:lpstr>Anamorphic and polymorphic SICs</vt:lpstr>
      <vt:lpstr>Anamorphic site index curves</vt:lpstr>
      <vt:lpstr>Anamorphic and polymorphic SICs</vt:lpstr>
      <vt:lpstr>Polymorphic site index curves</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Methods for SICs development</vt:lpstr>
      <vt:lpstr>Site index modelling from environmental variables</vt:lpstr>
      <vt:lpstr>Site index modelling: maritime pine</vt:lpstr>
      <vt:lpstr>Site index modelling: Pseudotsuga menziesii </vt:lpstr>
      <vt:lpstr>Site index modelling: cork oak</vt:lpstr>
      <vt:lpstr>Site index modelling: cork oak</vt:lpstr>
      <vt:lpstr>Site index modelling: cork oak</vt:lpstr>
      <vt:lpstr>Site index modelling: cork oak</vt:lpstr>
      <vt:lpstr>PowerPoint Presentation</vt:lpstr>
      <vt:lpstr>Using growth functions formulated as difference equations - GADA</vt:lpstr>
      <vt:lpstr>Using growth functions formulated as difference equations - GADA</vt:lpstr>
      <vt:lpstr>Using growth functions formulated as difference equations - GADA</vt:lpstr>
      <vt:lpstr>Using mixed-models</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Maria Margarida Branco De Brito Tavares Tomé</cp:lastModifiedBy>
  <cp:revision>140</cp:revision>
  <cp:lastPrinted>1999-11-16T18:01:08Z</cp:lastPrinted>
  <dcterms:created xsi:type="dcterms:W3CDTF">1998-08-06T15:47:34Z</dcterms:created>
  <dcterms:modified xsi:type="dcterms:W3CDTF">2023-11-16T16:43:04Z</dcterms:modified>
</cp:coreProperties>
</file>